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323" r:id="rId2"/>
    <p:sldId id="267" r:id="rId3"/>
    <p:sldId id="330" r:id="rId4"/>
    <p:sldId id="312" r:id="rId5"/>
    <p:sldId id="324" r:id="rId6"/>
    <p:sldId id="325" r:id="rId7"/>
    <p:sldId id="300" r:id="rId8"/>
    <p:sldId id="328" r:id="rId9"/>
    <p:sldId id="316" r:id="rId10"/>
    <p:sldId id="317" r:id="rId11"/>
    <p:sldId id="318" r:id="rId12"/>
    <p:sldId id="303" r:id="rId13"/>
    <p:sldId id="326" r:id="rId14"/>
    <p:sldId id="305" r:id="rId15"/>
    <p:sldId id="269" r:id="rId16"/>
    <p:sldId id="298" r:id="rId17"/>
    <p:sldId id="301" r:id="rId18"/>
    <p:sldId id="322" r:id="rId19"/>
    <p:sldId id="307" r:id="rId20"/>
    <p:sldId id="308" r:id="rId21"/>
    <p:sldId id="309" r:id="rId22"/>
    <p:sldId id="302" r:id="rId23"/>
    <p:sldId id="273" r:id="rId24"/>
    <p:sldId id="274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  <a:srgbClr val="9BE7FF"/>
    <a:srgbClr val="83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2182" autoAdjust="0"/>
  </p:normalViewPr>
  <p:slideViewPr>
    <p:cSldViewPr snapToGrid="0" showGuides="1">
      <p:cViewPr varScale="1">
        <p:scale>
          <a:sx n="68" d="100"/>
          <a:sy n="68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942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806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46d0ea922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46d0ea922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053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46d0ea922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46d0ea922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517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272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49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396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179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57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855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165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305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85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569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microsoft.com/office/2007/relationships/hdphoto" Target="../media/hdphoto3.wdp"/><Relationship Id="rId4" Type="http://schemas.openxmlformats.org/officeDocument/2006/relationships/image" Target="../media/image14.emf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5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393" y="701152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507" y="4339493"/>
            <a:ext cx="11517443" cy="2593923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10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1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1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6" name="文本框 14"/>
          <p:cNvSpPr/>
          <p:nvPr/>
        </p:nvSpPr>
        <p:spPr>
          <a:xfrm>
            <a:off x="3677585" y="1961915"/>
            <a:ext cx="5160187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CN" sz="2800" b="1" dirty="0" err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Chủ</a:t>
            </a:r>
            <a:r>
              <a:rPr lang="en-US" altLang="zh-CN" sz="28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đề</a:t>
            </a:r>
            <a:r>
              <a:rPr lang="en-US" altLang="zh-CN" sz="28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2: </a:t>
            </a:r>
            <a:r>
              <a:rPr lang="en-US" altLang="zh-CN" sz="2800" b="1" dirty="0" err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lang="en-US" altLang="zh-CN" sz="28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lỗi</a:t>
            </a:r>
            <a:r>
              <a:rPr lang="en-US" altLang="zh-CN" sz="28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28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sửa</a:t>
            </a:r>
            <a:r>
              <a:rPr lang="en-US" altLang="zh-CN" sz="28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lỗi</a:t>
            </a:r>
            <a:endParaRPr lang="en-US" altLang="zh-CN" sz="28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文本框 14"/>
          <p:cNvSpPr/>
          <p:nvPr/>
        </p:nvSpPr>
        <p:spPr>
          <a:xfrm>
            <a:off x="4392526" y="2663271"/>
            <a:ext cx="373030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3200" b="1" u="sng" dirty="0" err="1" smtClean="0">
                <a:solidFill>
                  <a:srgbClr val="FFA400"/>
                </a:solidFill>
                <a:latin typeface="VNI-Av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Ñaïo</a:t>
            </a:r>
            <a:r>
              <a:rPr lang="en-US" altLang="zh-CN" sz="3200" b="1" u="sng" dirty="0" smtClean="0">
                <a:solidFill>
                  <a:srgbClr val="FFA400"/>
                </a:solidFill>
                <a:latin typeface="VNI-Av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u="sng" dirty="0" err="1" smtClean="0">
                <a:solidFill>
                  <a:srgbClr val="FFA400"/>
                </a:solidFill>
                <a:latin typeface="VNI-Av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ñöùc</a:t>
            </a:r>
            <a:endParaRPr lang="en-US" altLang="zh-CN" sz="3200" b="1" u="sng" dirty="0">
              <a:solidFill>
                <a:srgbClr val="FFA400"/>
              </a:solidFill>
              <a:latin typeface="VNI-Av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06769" y="3426182"/>
            <a:ext cx="598914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 smtClean="0">
                <a:latin typeface="VNI-Avo" pitchFamily="2" charset="0"/>
              </a:rPr>
              <a:t>Baøi</a:t>
            </a:r>
            <a:r>
              <a:rPr lang="en-US" sz="3200" b="1" dirty="0" smtClean="0">
                <a:latin typeface="VNI-Avo" pitchFamily="2" charset="0"/>
              </a:rPr>
              <a:t> 2: </a:t>
            </a:r>
            <a:r>
              <a:rPr lang="en-US" sz="3200" b="1" dirty="0" err="1" smtClean="0">
                <a:latin typeface="VNI-Avo" pitchFamily="2" charset="0"/>
              </a:rPr>
              <a:t>Bieát</a:t>
            </a:r>
            <a:r>
              <a:rPr lang="en-US" sz="3200" b="1" dirty="0" smtClean="0">
                <a:latin typeface="VNI-Avo" pitchFamily="2" charset="0"/>
              </a:rPr>
              <a:t> </a:t>
            </a:r>
            <a:r>
              <a:rPr lang="en-US" sz="3200" b="1" dirty="0" err="1" smtClean="0">
                <a:latin typeface="VNI-Avo" pitchFamily="2" charset="0"/>
              </a:rPr>
              <a:t>nhaän</a:t>
            </a:r>
            <a:r>
              <a:rPr lang="en-US" sz="3200" b="1" dirty="0" smtClean="0">
                <a:latin typeface="VNI-Avo" pitchFamily="2" charset="0"/>
              </a:rPr>
              <a:t> </a:t>
            </a:r>
            <a:r>
              <a:rPr lang="en-US" sz="3200" b="1" dirty="0" err="1" smtClean="0">
                <a:latin typeface="VNI-Avo" pitchFamily="2" charset="0"/>
              </a:rPr>
              <a:t>loãi</a:t>
            </a:r>
            <a:r>
              <a:rPr lang="en-US" sz="3200" b="1" dirty="0" smtClean="0">
                <a:latin typeface="VNI-Avo" pitchFamily="2" charset="0"/>
              </a:rPr>
              <a:t> </a:t>
            </a:r>
            <a:r>
              <a:rPr lang="en-US" sz="3200" b="1" dirty="0" err="1" smtClean="0">
                <a:latin typeface="VNI-Avo" pitchFamily="2" charset="0"/>
              </a:rPr>
              <a:t>vaø</a:t>
            </a:r>
            <a:r>
              <a:rPr lang="en-US" sz="3200" b="1" dirty="0" smtClean="0">
                <a:latin typeface="VNI-Avo" pitchFamily="2" charset="0"/>
              </a:rPr>
              <a:t> </a:t>
            </a:r>
            <a:r>
              <a:rPr lang="en-US" sz="3200" b="1" dirty="0" err="1" smtClean="0">
                <a:latin typeface="VNI-Avo" pitchFamily="2" charset="0"/>
              </a:rPr>
              <a:t>söûa</a:t>
            </a:r>
            <a:r>
              <a:rPr lang="en-US" sz="3200" b="1" dirty="0" smtClean="0">
                <a:latin typeface="VNI-Avo" pitchFamily="2" charset="0"/>
              </a:rPr>
              <a:t> </a:t>
            </a:r>
            <a:r>
              <a:rPr lang="en-US" sz="3200" b="1" dirty="0" err="1" smtClean="0">
                <a:latin typeface="VNI-Avo" pitchFamily="2" charset="0"/>
              </a:rPr>
              <a:t>loãi</a:t>
            </a:r>
            <a:endParaRPr lang="en-US" sz="3200" b="1" dirty="0" smtClean="0">
              <a:latin typeface="VNI-Avo" pitchFamily="2" charset="0"/>
            </a:endParaRPr>
          </a:p>
          <a:p>
            <a:pPr algn="ctr"/>
            <a:r>
              <a:rPr lang="en-US" sz="3200" b="1" dirty="0" err="1" smtClean="0">
                <a:latin typeface="VNI-Avo" pitchFamily="2" charset="0"/>
              </a:rPr>
              <a:t>Tieát</a:t>
            </a:r>
            <a:r>
              <a:rPr lang="en-US" sz="3200" b="1" dirty="0" smtClean="0">
                <a:latin typeface="VNI-Avo" pitchFamily="2" charset="0"/>
              </a:rPr>
              <a:t> 2</a:t>
            </a:r>
            <a:endParaRPr lang="en-US" sz="3200" b="1" dirty="0">
              <a:latin typeface="VNI-Avo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06048" y="135294"/>
            <a:ext cx="10469744" cy="740241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Thứ</a:t>
            </a:r>
            <a:r>
              <a:rPr lang="en-US" sz="3200" dirty="0" smtClean="0">
                <a:solidFill>
                  <a:schemeClr val="tx1"/>
                </a:solidFill>
              </a:rPr>
              <a:t> … </a:t>
            </a:r>
            <a:r>
              <a:rPr lang="en-US" sz="3200" dirty="0" err="1" smtClean="0">
                <a:solidFill>
                  <a:schemeClr val="tx1"/>
                </a:solidFill>
              </a:rPr>
              <a:t>ngày</a:t>
            </a:r>
            <a:r>
              <a:rPr lang="en-US" sz="3200" dirty="0" smtClean="0">
                <a:solidFill>
                  <a:schemeClr val="tx1"/>
                </a:solidFill>
              </a:rPr>
              <a:t> … </a:t>
            </a:r>
            <a:r>
              <a:rPr lang="en-US" sz="3200" dirty="0" err="1" smtClean="0">
                <a:solidFill>
                  <a:schemeClr val="tx1"/>
                </a:solidFill>
              </a:rPr>
              <a:t>tháng</a:t>
            </a:r>
            <a:r>
              <a:rPr lang="en-US" sz="3200" dirty="0" smtClean="0">
                <a:solidFill>
                  <a:schemeClr val="tx1"/>
                </a:solidFill>
              </a:rPr>
              <a:t> … </a:t>
            </a:r>
            <a:r>
              <a:rPr lang="en-US" sz="3200" dirty="0" err="1" smtClean="0">
                <a:solidFill>
                  <a:schemeClr val="tx1"/>
                </a:solidFill>
              </a:rPr>
              <a:t>năm</a:t>
            </a:r>
            <a:r>
              <a:rPr lang="en-US" sz="3200" dirty="0" smtClean="0">
                <a:solidFill>
                  <a:schemeClr val="tx1"/>
                </a:solidFill>
              </a:rPr>
              <a:t> 2021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36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92"/>
            <a:ext cx="11503742" cy="6840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1850" y="639214"/>
            <a:ext cx="694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Đồng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tình</a:t>
            </a:r>
            <a:r>
              <a:rPr lang="en-US" sz="3600" b="1" dirty="0" smtClean="0"/>
              <a:t> </a:t>
            </a:r>
            <a:r>
              <a:rPr lang="en-US" sz="3200" dirty="0" smtClean="0"/>
              <a:t>hay </a:t>
            </a:r>
            <a:r>
              <a:rPr lang="en-US" sz="3600" b="1" dirty="0" err="1" smtClean="0"/>
              <a:t>không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đồng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tình</a:t>
            </a:r>
            <a:endParaRPr lang="en-US" sz="3600" b="1" dirty="0" smtClean="0"/>
          </a:p>
        </p:txBody>
      </p:sp>
      <p:pic>
        <p:nvPicPr>
          <p:cNvPr id="7" name="Picture 2" descr="Paper House Productions 2.5&quot; Die-Cut Classic Smiley Face Shaped Magnet for  Refrigerators and Lockers- Buy Online in Aruba at aruba.desertcart.com.  ProductId : 172211560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2" b="98988" l="891" r="980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709" y="1552792"/>
            <a:ext cx="3087631" cy="302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miley Emoticons Icon Negative . Smile Icon In Trendy Flat Style.. Royalty  Free Cliparts, Vectors, And Stock Illustration. Image 103065813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574" y="1592285"/>
            <a:ext cx="3050587" cy="294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92"/>
            <a:ext cx="11503742" cy="6840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8579" y="1623813"/>
            <a:ext cx="93453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 smtClean="0">
                <a:solidFill>
                  <a:srgbClr val="C00000"/>
                </a:solidFill>
                <a:latin typeface="Coiny" panose="02000903060500060000" pitchFamily="2" charset="0"/>
              </a:rPr>
              <a:t>Thảo</a:t>
            </a:r>
            <a:r>
              <a:rPr lang="en-US" sz="8800" dirty="0" smtClean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8800" dirty="0" err="1" smtClean="0">
                <a:solidFill>
                  <a:srgbClr val="C00000"/>
                </a:solidFill>
                <a:latin typeface="Coiny" panose="02000903060500060000" pitchFamily="2" charset="0"/>
              </a:rPr>
              <a:t>luận</a:t>
            </a:r>
            <a:r>
              <a:rPr lang="en-US" sz="8800" dirty="0" smtClean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</a:p>
          <a:p>
            <a:r>
              <a:rPr lang="en-US" sz="88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8800" dirty="0" smtClean="0">
                <a:solidFill>
                  <a:srgbClr val="C00000"/>
                </a:solidFill>
                <a:latin typeface="Coiny" panose="02000903060500060000" pitchFamily="2" charset="0"/>
              </a:rPr>
              <a:t>          </a:t>
            </a:r>
            <a:r>
              <a:rPr lang="en-US" sz="8800" dirty="0" err="1" smtClean="0">
                <a:solidFill>
                  <a:srgbClr val="C00000"/>
                </a:solidFill>
                <a:latin typeface="Coiny" panose="02000903060500060000" pitchFamily="2" charset="0"/>
              </a:rPr>
              <a:t>nhóm</a:t>
            </a:r>
            <a:r>
              <a:rPr lang="en-US" sz="8800" dirty="0" smtClean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8800" dirty="0" err="1" smtClean="0">
                <a:solidFill>
                  <a:srgbClr val="C00000"/>
                </a:solidFill>
                <a:latin typeface="Coiny" panose="02000903060500060000" pitchFamily="2" charset="0"/>
              </a:rPr>
              <a:t>đôi</a:t>
            </a:r>
            <a:endParaRPr lang="en-US" sz="8800" dirty="0">
              <a:solidFill>
                <a:srgbClr val="C00000"/>
              </a:solidFill>
              <a:latin typeface="Coiny" panose="02000903060500060000" pitchFamily="2" charset="0"/>
            </a:endParaRPr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323" y="2830286"/>
            <a:ext cx="2045017" cy="4136163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01" y="5074118"/>
            <a:ext cx="1248507" cy="174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5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6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5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88106" y="0"/>
            <a:ext cx="10282200" cy="6883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216954" y="556528"/>
            <a:ext cx="9710785" cy="5891688"/>
          </a:xfrm>
          <a:prstGeom prst="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323" y="2830286"/>
            <a:ext cx="2045017" cy="4136163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57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01" y="5074118"/>
            <a:ext cx="1248507" cy="174210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91164" y="1955053"/>
            <a:ext cx="8562364" cy="2731536"/>
          </a:xfrm>
          <a:prstGeom prst="roundRect">
            <a:avLst/>
          </a:prstGeom>
          <a:solidFill>
            <a:srgbClr val="9BE7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i="1" dirty="0" err="1" smtClean="0"/>
              <a:t>Khi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có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lỗi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phải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mạnh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dạn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nhận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lỗi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và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sửa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lỗi</a:t>
            </a:r>
            <a:r>
              <a:rPr lang="en-US" sz="4400" i="1" dirty="0" smtClean="0"/>
              <a:t>, </a:t>
            </a:r>
            <a:r>
              <a:rPr lang="en-US" sz="4400" i="1" dirty="0" err="1" smtClean="0"/>
              <a:t>chịu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trách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nhiệm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với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việc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mình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đã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làm</a:t>
            </a:r>
            <a:r>
              <a:rPr lang="en-US" sz="4400" i="1" dirty="0" smtClean="0"/>
              <a:t>.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90084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05;p28"/>
          <p:cNvGrpSpPr/>
          <p:nvPr/>
        </p:nvGrpSpPr>
        <p:grpSpPr>
          <a:xfrm>
            <a:off x="751344" y="1477307"/>
            <a:ext cx="10930672" cy="5062023"/>
            <a:chOff x="305309" y="699608"/>
            <a:chExt cx="9129180" cy="3470942"/>
          </a:xfrm>
        </p:grpSpPr>
        <p:sp>
          <p:nvSpPr>
            <p:cNvPr id="26" name="Google Shape;206;p28"/>
            <p:cNvSpPr/>
            <p:nvPr/>
          </p:nvSpPr>
          <p:spPr>
            <a:xfrm rot="125998">
              <a:off x="359857" y="863815"/>
              <a:ext cx="9020083" cy="3142530"/>
            </a:xfrm>
            <a:custGeom>
              <a:avLst/>
              <a:gdLst/>
              <a:ahLst/>
              <a:cxnLst/>
              <a:rect l="l" t="t" r="r" b="b"/>
              <a:pathLst>
                <a:path w="73984" h="25776" extrusionOk="0">
                  <a:moveTo>
                    <a:pt x="62038" y="0"/>
                  </a:moveTo>
                  <a:lnTo>
                    <a:pt x="0" y="1854"/>
                  </a:lnTo>
                  <a:lnTo>
                    <a:pt x="699" y="25776"/>
                  </a:lnTo>
                  <a:lnTo>
                    <a:pt x="62737" y="23922"/>
                  </a:lnTo>
                  <a:lnTo>
                    <a:pt x="73983" y="11824"/>
                  </a:lnTo>
                  <a:lnTo>
                    <a:pt x="62038" y="0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207;p28"/>
            <p:cNvSpPr/>
            <p:nvPr/>
          </p:nvSpPr>
          <p:spPr>
            <a:xfrm rot="125998">
              <a:off x="358820" y="920372"/>
              <a:ext cx="585579" cy="2931369"/>
            </a:xfrm>
            <a:custGeom>
              <a:avLst/>
              <a:gdLst/>
              <a:ahLst/>
              <a:cxnLst/>
              <a:rect l="l" t="t" r="r" b="b"/>
              <a:pathLst>
                <a:path w="4803" h="24044" extrusionOk="0">
                  <a:moveTo>
                    <a:pt x="4104" y="1"/>
                  </a:moveTo>
                  <a:lnTo>
                    <a:pt x="0" y="122"/>
                  </a:lnTo>
                  <a:lnTo>
                    <a:pt x="699" y="24044"/>
                  </a:lnTo>
                  <a:lnTo>
                    <a:pt x="4803" y="23922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60D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8" name="Google Shape;209;p28"/>
          <p:cNvGrpSpPr/>
          <p:nvPr/>
        </p:nvGrpSpPr>
        <p:grpSpPr>
          <a:xfrm>
            <a:off x="751344" y="798857"/>
            <a:ext cx="6118529" cy="780948"/>
            <a:chOff x="611550" y="2773950"/>
            <a:chExt cx="2698875" cy="344475"/>
          </a:xfrm>
        </p:grpSpPr>
        <p:sp>
          <p:nvSpPr>
            <p:cNvPr id="30" name="Google Shape;210;p28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211;p28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2" name="Google Shape;213;p28"/>
          <p:cNvGrpSpPr/>
          <p:nvPr/>
        </p:nvGrpSpPr>
        <p:grpSpPr>
          <a:xfrm rot="-463532">
            <a:off x="9675600" y="735172"/>
            <a:ext cx="1747389" cy="816141"/>
            <a:chOff x="2358590" y="2770261"/>
            <a:chExt cx="701327" cy="327531"/>
          </a:xfrm>
        </p:grpSpPr>
        <p:sp>
          <p:nvSpPr>
            <p:cNvPr id="33" name="Google Shape;214;p28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215;p28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rgbClr val="FFE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216;p28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" name="Google Shape;217;p28"/>
          <p:cNvGrpSpPr/>
          <p:nvPr/>
        </p:nvGrpSpPr>
        <p:grpSpPr>
          <a:xfrm>
            <a:off x="10578215" y="5765752"/>
            <a:ext cx="367443" cy="544792"/>
            <a:chOff x="4508863" y="1528200"/>
            <a:chExt cx="318850" cy="472800"/>
          </a:xfrm>
        </p:grpSpPr>
        <p:sp>
          <p:nvSpPr>
            <p:cNvPr id="37" name="Google Shape;218;p2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219;p2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220;p2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221;p2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222;p28"/>
          <p:cNvGrpSpPr/>
          <p:nvPr/>
        </p:nvGrpSpPr>
        <p:grpSpPr>
          <a:xfrm>
            <a:off x="11102616" y="5765752"/>
            <a:ext cx="367443" cy="544792"/>
            <a:chOff x="4508863" y="1528200"/>
            <a:chExt cx="318850" cy="472800"/>
          </a:xfrm>
        </p:grpSpPr>
        <p:sp>
          <p:nvSpPr>
            <p:cNvPr id="42" name="Google Shape;223;p2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224;p2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225;p2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226;p2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6" name="Google Shape;227;p28"/>
          <p:cNvSpPr/>
          <p:nvPr/>
        </p:nvSpPr>
        <p:spPr>
          <a:xfrm rot="10311944">
            <a:off x="540292" y="5329596"/>
            <a:ext cx="913809" cy="114158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7" name="Google Shape;228;p28"/>
          <p:cNvSpPr/>
          <p:nvPr/>
        </p:nvSpPr>
        <p:spPr>
          <a:xfrm rot="-6716069">
            <a:off x="10401774" y="2245625"/>
            <a:ext cx="1113481" cy="144857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8" name="Google Shape;155;p27"/>
          <p:cNvSpPr txBox="1">
            <a:spLocks/>
          </p:cNvSpPr>
          <p:nvPr/>
        </p:nvSpPr>
        <p:spPr>
          <a:xfrm>
            <a:off x="1573249" y="2464533"/>
            <a:ext cx="8968271" cy="250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80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Hoạt</a:t>
            </a:r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80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động</a:t>
            </a:r>
            <a:endParaRPr lang="en-US" sz="8000" b="1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         </a:t>
            </a:r>
            <a:r>
              <a:rPr lang="en-US" sz="80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Luyện</a:t>
            </a:r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80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tập</a:t>
            </a:r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1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193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529551" y="79750"/>
            <a:ext cx="9328949" cy="5598091"/>
            <a:chOff x="634201" y="1646892"/>
            <a:chExt cx="3480599" cy="4275049"/>
          </a:xfrm>
        </p:grpSpPr>
        <p:grpSp>
          <p:nvGrpSpPr>
            <p:cNvPr id="5" name="组合 4"/>
            <p:cNvGrpSpPr/>
            <p:nvPr/>
          </p:nvGrpSpPr>
          <p:grpSpPr>
            <a:xfrm>
              <a:off x="634201" y="1934300"/>
              <a:ext cx="3480599" cy="3987641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矩形 5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3" name="椭圆 12"/>
            <p:cNvSpPr/>
            <p:nvPr/>
          </p:nvSpPr>
          <p:spPr>
            <a:xfrm>
              <a:off x="2060829" y="1646892"/>
              <a:ext cx="569518" cy="569518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790" y="5446969"/>
            <a:ext cx="6265209" cy="141103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7682"/>
            <a:ext cx="1812868" cy="23603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18028" y="1560791"/>
            <a:ext cx="8801513" cy="301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dirty="0" err="1" smtClean="0">
                <a:solidFill>
                  <a:srgbClr val="0070C0"/>
                </a:solidFill>
                <a:latin typeface="Coiny" panose="02000903060500060000" pitchFamily="2" charset="0"/>
              </a:rPr>
              <a:t>Chúng</a:t>
            </a:r>
            <a:r>
              <a:rPr lang="en-US" sz="6600" dirty="0" smtClean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Coiny" panose="02000903060500060000" pitchFamily="2" charset="0"/>
              </a:rPr>
              <a:t>mình</a:t>
            </a:r>
            <a:r>
              <a:rPr lang="en-US" sz="6600" dirty="0" smtClean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Coiny" panose="02000903060500060000" pitchFamily="2" charset="0"/>
              </a:rPr>
              <a:t>là</a:t>
            </a:r>
            <a:endParaRPr lang="en-US" sz="6600" dirty="0">
              <a:solidFill>
                <a:srgbClr val="0070C0"/>
              </a:solidFill>
              <a:latin typeface="Coiny" panose="0200090306050006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6600" dirty="0" smtClean="0">
                <a:solidFill>
                  <a:srgbClr val="0070C0"/>
                </a:solidFill>
                <a:latin typeface="Coiny" panose="02000903060500060000" pitchFamily="2" charset="0"/>
              </a:rPr>
              <a:t>            </a:t>
            </a:r>
            <a:r>
              <a:rPr lang="en-US" sz="6600" b="1" dirty="0" err="1" smtClean="0">
                <a:solidFill>
                  <a:srgbClr val="FF0066"/>
                </a:solidFill>
                <a:latin typeface="Coiny" panose="02000903060500060000" pitchFamily="2" charset="0"/>
              </a:rPr>
              <a:t>diễn</a:t>
            </a:r>
            <a:r>
              <a:rPr lang="en-US" sz="6600" b="1" dirty="0" smtClean="0">
                <a:solidFill>
                  <a:srgbClr val="FF0066"/>
                </a:solidFill>
                <a:latin typeface="Coiny" panose="02000903060500060000" pitchFamily="2" charset="0"/>
              </a:rPr>
              <a:t> </a:t>
            </a:r>
            <a:r>
              <a:rPr lang="en-US" sz="6600" b="1" dirty="0" err="1" smtClean="0">
                <a:solidFill>
                  <a:srgbClr val="FF0066"/>
                </a:solidFill>
                <a:latin typeface="Coiny" panose="02000903060500060000" pitchFamily="2" charset="0"/>
              </a:rPr>
              <a:t>viên</a:t>
            </a:r>
            <a:r>
              <a:rPr lang="en-US" sz="6600" b="1" dirty="0" smtClean="0">
                <a:solidFill>
                  <a:srgbClr val="FF0066"/>
                </a:solidFill>
                <a:latin typeface="Coiny" panose="02000903060500060000" pitchFamily="2" charset="0"/>
              </a:rPr>
              <a:t> </a:t>
            </a:r>
            <a:r>
              <a:rPr lang="en-US" sz="6600" b="1" dirty="0" err="1" smtClean="0">
                <a:solidFill>
                  <a:srgbClr val="FF0066"/>
                </a:solidFill>
                <a:latin typeface="Coiny" panose="02000903060500060000" pitchFamily="2" charset="0"/>
              </a:rPr>
              <a:t>nhí</a:t>
            </a:r>
            <a:endParaRPr lang="en-US" sz="6600" b="1" dirty="0">
              <a:solidFill>
                <a:srgbClr val="FF0066"/>
              </a:solidFill>
              <a:latin typeface="Coiny" panose="0200090306050006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9"/>
          <p:cNvGrpSpPr/>
          <p:nvPr/>
        </p:nvGrpSpPr>
        <p:grpSpPr>
          <a:xfrm>
            <a:off x="433381" y="-2971"/>
            <a:ext cx="8234369" cy="1471489"/>
            <a:chOff x="1804328" y="2905830"/>
            <a:chExt cx="9425647" cy="1471489"/>
          </a:xfrm>
        </p:grpSpPr>
        <p:grpSp>
          <p:nvGrpSpPr>
            <p:cNvPr id="7" name="组合 14"/>
            <p:cNvGrpSpPr/>
            <p:nvPr/>
          </p:nvGrpSpPr>
          <p:grpSpPr>
            <a:xfrm>
              <a:off x="2473325" y="3025625"/>
              <a:ext cx="8756650" cy="1231900"/>
              <a:chOff x="2235200" y="787400"/>
              <a:chExt cx="8756650" cy="1231900"/>
            </a:xfrm>
          </p:grpSpPr>
          <p:sp>
            <p:nvSpPr>
              <p:cNvPr id="10" name="矩形 17"/>
              <p:cNvSpPr/>
              <p:nvPr/>
            </p:nvSpPr>
            <p:spPr>
              <a:xfrm>
                <a:off x="2235200" y="787400"/>
                <a:ext cx="8756650" cy="1231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8"/>
              <p:cNvSpPr/>
              <p:nvPr/>
            </p:nvSpPr>
            <p:spPr>
              <a:xfrm>
                <a:off x="2336799" y="895482"/>
                <a:ext cx="8519887" cy="102221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4328" y="2905830"/>
              <a:ext cx="1254492" cy="1471489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895600" y="382835"/>
            <a:ext cx="508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Tình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huống</a:t>
            </a:r>
            <a:r>
              <a:rPr lang="en-US" sz="3600" b="1" dirty="0" smtClean="0"/>
              <a:t> 1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37" t="58583" r="2778" b="19750"/>
          <a:stretch/>
        </p:blipFill>
        <p:spPr>
          <a:xfrm>
            <a:off x="1529322" y="1790701"/>
            <a:ext cx="8864417" cy="448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1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946" t="25194" r="874" b="52870"/>
          <a:stretch/>
        </p:blipFill>
        <p:spPr>
          <a:xfrm>
            <a:off x="850993" y="1348724"/>
            <a:ext cx="9932214" cy="5309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7886" y="1468518"/>
            <a:ext cx="2264228" cy="53445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81351" y="913052"/>
            <a:ext cx="10219468" cy="5629233"/>
            <a:chOff x="981351" y="1348724"/>
            <a:chExt cx="9932214" cy="530967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946" t="25194" r="874" b="52870"/>
            <a:stretch/>
          </p:blipFill>
          <p:spPr>
            <a:xfrm>
              <a:off x="981351" y="1348724"/>
              <a:ext cx="9932214" cy="530967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538244" y="1468518"/>
              <a:ext cx="2264228" cy="53445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组合 29"/>
          <p:cNvGrpSpPr/>
          <p:nvPr/>
        </p:nvGrpSpPr>
        <p:grpSpPr>
          <a:xfrm>
            <a:off x="433381" y="-2971"/>
            <a:ext cx="8234369" cy="1471489"/>
            <a:chOff x="1804328" y="2905830"/>
            <a:chExt cx="9425647" cy="1471489"/>
          </a:xfrm>
        </p:grpSpPr>
        <p:grpSp>
          <p:nvGrpSpPr>
            <p:cNvPr id="16" name="组合 14"/>
            <p:cNvGrpSpPr/>
            <p:nvPr/>
          </p:nvGrpSpPr>
          <p:grpSpPr>
            <a:xfrm>
              <a:off x="2473325" y="3025625"/>
              <a:ext cx="8756650" cy="1231900"/>
              <a:chOff x="2235200" y="787400"/>
              <a:chExt cx="8756650" cy="1231900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2235200" y="787400"/>
                <a:ext cx="8756650" cy="1231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2336799" y="895482"/>
                <a:ext cx="8519887" cy="102221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7" name="图片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04328" y="2905830"/>
              <a:ext cx="1254492" cy="1471489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2895600" y="382835"/>
            <a:ext cx="508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Tình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huống</a:t>
            </a:r>
            <a:r>
              <a:rPr lang="en-US" sz="3600" b="1" dirty="0" smtClean="0"/>
              <a:t> 2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3782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05;p28"/>
          <p:cNvGrpSpPr/>
          <p:nvPr/>
        </p:nvGrpSpPr>
        <p:grpSpPr>
          <a:xfrm>
            <a:off x="751344" y="1477307"/>
            <a:ext cx="10930672" cy="5062023"/>
            <a:chOff x="305309" y="699608"/>
            <a:chExt cx="9129180" cy="3470942"/>
          </a:xfrm>
        </p:grpSpPr>
        <p:sp>
          <p:nvSpPr>
            <p:cNvPr id="26" name="Google Shape;206;p28"/>
            <p:cNvSpPr/>
            <p:nvPr/>
          </p:nvSpPr>
          <p:spPr>
            <a:xfrm rot="125998">
              <a:off x="359857" y="863815"/>
              <a:ext cx="9020083" cy="3142530"/>
            </a:xfrm>
            <a:custGeom>
              <a:avLst/>
              <a:gdLst/>
              <a:ahLst/>
              <a:cxnLst/>
              <a:rect l="l" t="t" r="r" b="b"/>
              <a:pathLst>
                <a:path w="73984" h="25776" extrusionOk="0">
                  <a:moveTo>
                    <a:pt x="62038" y="0"/>
                  </a:moveTo>
                  <a:lnTo>
                    <a:pt x="0" y="1854"/>
                  </a:lnTo>
                  <a:lnTo>
                    <a:pt x="699" y="25776"/>
                  </a:lnTo>
                  <a:lnTo>
                    <a:pt x="62737" y="23922"/>
                  </a:lnTo>
                  <a:lnTo>
                    <a:pt x="73983" y="11824"/>
                  </a:lnTo>
                  <a:lnTo>
                    <a:pt x="62038" y="0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207;p28"/>
            <p:cNvSpPr/>
            <p:nvPr/>
          </p:nvSpPr>
          <p:spPr>
            <a:xfrm rot="125998">
              <a:off x="358820" y="920372"/>
              <a:ext cx="585579" cy="2931369"/>
            </a:xfrm>
            <a:custGeom>
              <a:avLst/>
              <a:gdLst/>
              <a:ahLst/>
              <a:cxnLst/>
              <a:rect l="l" t="t" r="r" b="b"/>
              <a:pathLst>
                <a:path w="4803" h="24044" extrusionOk="0">
                  <a:moveTo>
                    <a:pt x="4104" y="1"/>
                  </a:moveTo>
                  <a:lnTo>
                    <a:pt x="0" y="122"/>
                  </a:lnTo>
                  <a:lnTo>
                    <a:pt x="699" y="24044"/>
                  </a:lnTo>
                  <a:lnTo>
                    <a:pt x="4803" y="23922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60D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8" name="Google Shape;209;p28"/>
          <p:cNvGrpSpPr/>
          <p:nvPr/>
        </p:nvGrpSpPr>
        <p:grpSpPr>
          <a:xfrm>
            <a:off x="751344" y="798857"/>
            <a:ext cx="6118529" cy="780948"/>
            <a:chOff x="611550" y="2773950"/>
            <a:chExt cx="2698875" cy="344475"/>
          </a:xfrm>
        </p:grpSpPr>
        <p:sp>
          <p:nvSpPr>
            <p:cNvPr id="30" name="Google Shape;210;p28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211;p28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2" name="Google Shape;213;p28"/>
          <p:cNvGrpSpPr/>
          <p:nvPr/>
        </p:nvGrpSpPr>
        <p:grpSpPr>
          <a:xfrm rot="-463532">
            <a:off x="9675600" y="735172"/>
            <a:ext cx="1747389" cy="816141"/>
            <a:chOff x="2358590" y="2770261"/>
            <a:chExt cx="701327" cy="327531"/>
          </a:xfrm>
        </p:grpSpPr>
        <p:sp>
          <p:nvSpPr>
            <p:cNvPr id="33" name="Google Shape;214;p28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215;p28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rgbClr val="FFE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216;p28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" name="Google Shape;217;p28"/>
          <p:cNvGrpSpPr/>
          <p:nvPr/>
        </p:nvGrpSpPr>
        <p:grpSpPr>
          <a:xfrm>
            <a:off x="10578215" y="5765752"/>
            <a:ext cx="367443" cy="544792"/>
            <a:chOff x="4508863" y="1528200"/>
            <a:chExt cx="318850" cy="472800"/>
          </a:xfrm>
        </p:grpSpPr>
        <p:sp>
          <p:nvSpPr>
            <p:cNvPr id="37" name="Google Shape;218;p2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219;p2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220;p2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221;p2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222;p28"/>
          <p:cNvGrpSpPr/>
          <p:nvPr/>
        </p:nvGrpSpPr>
        <p:grpSpPr>
          <a:xfrm>
            <a:off x="11102616" y="5765752"/>
            <a:ext cx="367443" cy="544792"/>
            <a:chOff x="4508863" y="1528200"/>
            <a:chExt cx="318850" cy="472800"/>
          </a:xfrm>
        </p:grpSpPr>
        <p:sp>
          <p:nvSpPr>
            <p:cNvPr id="42" name="Google Shape;223;p2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224;p2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225;p2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226;p2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6" name="Google Shape;227;p28"/>
          <p:cNvSpPr/>
          <p:nvPr/>
        </p:nvSpPr>
        <p:spPr>
          <a:xfrm rot="10311944">
            <a:off x="540292" y="5329596"/>
            <a:ext cx="913809" cy="114158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7" name="Google Shape;228;p28"/>
          <p:cNvSpPr/>
          <p:nvPr/>
        </p:nvSpPr>
        <p:spPr>
          <a:xfrm rot="-6716069">
            <a:off x="10401774" y="2245625"/>
            <a:ext cx="1113481" cy="144857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8" name="Google Shape;155;p27"/>
          <p:cNvSpPr txBox="1">
            <a:spLocks/>
          </p:cNvSpPr>
          <p:nvPr/>
        </p:nvSpPr>
        <p:spPr>
          <a:xfrm>
            <a:off x="1573249" y="2464533"/>
            <a:ext cx="8968271" cy="250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80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Hoạt</a:t>
            </a:r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80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động</a:t>
            </a:r>
            <a:endParaRPr lang="en-US" sz="8000" b="1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         </a:t>
            </a:r>
            <a:r>
              <a:rPr lang="en-US" sz="80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Luyện</a:t>
            </a:r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80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tập</a:t>
            </a:r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2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897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408996" cy="915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331" y="854460"/>
            <a:ext cx="5673592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0" y="915845"/>
            <a:ext cx="532749" cy="8107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175" y="3185416"/>
            <a:ext cx="386101" cy="72677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9435" y="699310"/>
            <a:ext cx="399784" cy="1243773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023250" y="2632181"/>
            <a:ext cx="3876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A4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Chúng</a:t>
            </a:r>
            <a:r>
              <a:rPr lang="en-US" altLang="zh-CN" sz="3200" b="1" dirty="0" smtClean="0">
                <a:solidFill>
                  <a:srgbClr val="FFA4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A4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mình</a:t>
            </a:r>
            <a:r>
              <a:rPr lang="en-US" altLang="zh-CN" sz="3200" b="1" dirty="0" smtClean="0">
                <a:solidFill>
                  <a:srgbClr val="FFA4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A4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tập</a:t>
            </a:r>
            <a:r>
              <a:rPr lang="en-US" altLang="zh-CN" sz="3200" b="1" dirty="0" smtClean="0">
                <a:solidFill>
                  <a:srgbClr val="FFA4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A4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nói</a:t>
            </a:r>
            <a:r>
              <a:rPr lang="en-US" altLang="zh-CN" sz="3200" b="1" dirty="0" smtClean="0">
                <a:solidFill>
                  <a:srgbClr val="FFA4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A4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lời</a:t>
            </a:r>
            <a:r>
              <a:rPr lang="en-US" altLang="zh-CN" sz="3200" b="1" dirty="0" smtClean="0">
                <a:solidFill>
                  <a:srgbClr val="FFA4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A4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xin</a:t>
            </a:r>
            <a:r>
              <a:rPr lang="en-US" altLang="zh-CN" sz="3200" b="1" dirty="0" smtClean="0">
                <a:solidFill>
                  <a:srgbClr val="FFA4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A4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lỗi</a:t>
            </a:r>
            <a:r>
              <a:rPr lang="en-US" altLang="zh-CN" sz="3200" b="1" dirty="0" smtClean="0">
                <a:solidFill>
                  <a:srgbClr val="FFA4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A4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nào</a:t>
            </a:r>
            <a:r>
              <a:rPr lang="en-US" altLang="zh-CN" sz="3200" b="1" dirty="0" smtClean="0">
                <a:solidFill>
                  <a:srgbClr val="FFA4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altLang="zh-CN" sz="3200" b="1" dirty="0">
              <a:solidFill>
                <a:srgbClr val="FFA4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3977" y="5206167"/>
            <a:ext cx="386101" cy="726778"/>
          </a:xfrm>
          <a:prstGeom prst="rect">
            <a:avLst/>
          </a:prstGeom>
        </p:spPr>
      </p:pic>
      <p:pic>
        <p:nvPicPr>
          <p:cNvPr id="21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3902" y="3359267"/>
            <a:ext cx="532749" cy="810705"/>
          </a:xfrm>
          <a:prstGeom prst="rect">
            <a:avLst/>
          </a:prstGeom>
        </p:spPr>
      </p:pic>
      <p:pic>
        <p:nvPicPr>
          <p:cNvPr id="23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241" y="4689172"/>
            <a:ext cx="399784" cy="124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0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92"/>
            <a:ext cx="10725150" cy="68404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12230100" cy="3429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828" y="208926"/>
            <a:ext cx="10391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VNI-Avo" pitchFamily="2" charset="0"/>
              </a:rPr>
              <a:t>Baøi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taäp</a:t>
            </a:r>
            <a:r>
              <a:rPr lang="en-US" sz="2800" b="1" dirty="0" smtClean="0">
                <a:latin typeface="VNI-Avo" pitchFamily="2" charset="0"/>
              </a:rPr>
              <a:t> 1: </a:t>
            </a:r>
            <a:r>
              <a:rPr lang="en-US" sz="2800" b="1" dirty="0" err="1" smtClean="0">
                <a:latin typeface="VNI-Avo" pitchFamily="2" charset="0"/>
              </a:rPr>
              <a:t>Baøy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toû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yù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kieán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cuûa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em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veà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vieäc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laøm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cuûa</a:t>
            </a:r>
            <a:r>
              <a:rPr lang="en-US" sz="2800" b="1" dirty="0" smtClean="0">
                <a:latin typeface="VNI-Avo" pitchFamily="2" charset="0"/>
              </a:rPr>
              <a:t> Na</a:t>
            </a:r>
            <a:endParaRPr lang="en-US" sz="2800" b="1" dirty="0">
              <a:latin typeface="VNI-Avo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97" t="29767" r="4282" b="50778"/>
          <a:stretch/>
        </p:blipFill>
        <p:spPr>
          <a:xfrm>
            <a:off x="780143" y="923480"/>
            <a:ext cx="8403772" cy="3901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88106" y="0"/>
            <a:ext cx="10282200" cy="6883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332378" y="718662"/>
            <a:ext cx="9710785" cy="5891688"/>
          </a:xfrm>
          <a:prstGeom prst="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0323" y="2830286"/>
            <a:ext cx="2045017" cy="4136163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57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601" y="5074118"/>
            <a:ext cx="1248507" cy="17421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80936" y="1726132"/>
            <a:ext cx="8798750" cy="1782721"/>
            <a:chOff x="1622507" y="-481251"/>
            <a:chExt cx="8798750" cy="1782721"/>
          </a:xfrm>
        </p:grpSpPr>
        <p:grpSp>
          <p:nvGrpSpPr>
            <p:cNvPr id="11" name="Group 10"/>
            <p:cNvGrpSpPr/>
            <p:nvPr/>
          </p:nvGrpSpPr>
          <p:grpSpPr>
            <a:xfrm>
              <a:off x="1622507" y="-481251"/>
              <a:ext cx="8798750" cy="1782721"/>
              <a:chOff x="1622507" y="-161940"/>
              <a:chExt cx="8798750" cy="1782721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2837266" y="-40392"/>
                <a:ext cx="7583991" cy="1661173"/>
              </a:xfrm>
              <a:prstGeom prst="roundRect">
                <a:avLst/>
              </a:prstGeom>
              <a:solidFill>
                <a:srgbClr val="9BE7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图片 3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22507" y="-161940"/>
                <a:ext cx="1627209" cy="149160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078207" y="516615"/>
                <a:ext cx="5422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/>
                  <a:t>1</a:t>
                </a:r>
                <a:endParaRPr lang="en-US" sz="3600" b="1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224276" y="-58007"/>
              <a:ext cx="6931873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 err="1" smtClean="0"/>
                <a:t>Em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lỡ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tay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làm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bạn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đau</a:t>
              </a:r>
              <a:r>
                <a:rPr lang="en-US" sz="3200" dirty="0"/>
                <a:t>.</a:t>
              </a:r>
              <a:endParaRPr lang="en-US" sz="54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229100" y="33297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360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luận</a:t>
            </a:r>
            <a:r>
              <a:rPr lang="en-US" sz="360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nhóm</a:t>
            </a:r>
            <a:r>
              <a:rPr lang="en-US" sz="360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đôi</a:t>
            </a:r>
            <a:endParaRPr lang="en-US" sz="36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680936" y="4019630"/>
            <a:ext cx="8971541" cy="1782721"/>
            <a:chOff x="1622507" y="-481251"/>
            <a:chExt cx="8971541" cy="1782721"/>
          </a:xfrm>
        </p:grpSpPr>
        <p:grpSp>
          <p:nvGrpSpPr>
            <p:cNvPr id="18" name="Group 17"/>
            <p:cNvGrpSpPr/>
            <p:nvPr/>
          </p:nvGrpSpPr>
          <p:grpSpPr>
            <a:xfrm>
              <a:off x="1622507" y="-481251"/>
              <a:ext cx="8798750" cy="1782721"/>
              <a:chOff x="1622507" y="-161940"/>
              <a:chExt cx="8798750" cy="1782721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837266" y="-40392"/>
                <a:ext cx="7583991" cy="1661173"/>
              </a:xfrm>
              <a:prstGeom prst="roundRect">
                <a:avLst/>
              </a:prstGeom>
              <a:solidFill>
                <a:srgbClr val="9BE7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图片 3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22507" y="-161940"/>
                <a:ext cx="1627209" cy="149160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2078207" y="516615"/>
                <a:ext cx="5422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/>
                  <a:t>2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3250951" y="-43181"/>
              <a:ext cx="7343097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 err="1" smtClean="0"/>
                <a:t>Em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lỡ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tay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làm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rớt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bút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của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bạn</a:t>
              </a:r>
              <a:r>
                <a:rPr lang="en-US" sz="3200" dirty="0" smtClean="0"/>
                <a:t>.</a:t>
              </a:r>
              <a:endParaRPr lang="en-US" sz="8000" dirty="0"/>
            </a:p>
          </p:txBody>
        </p:sp>
      </p:grpSp>
      <p:pic>
        <p:nvPicPr>
          <p:cNvPr id="4" name="2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908" y="168812"/>
            <a:ext cx="2341040" cy="131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4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529551" y="79750"/>
            <a:ext cx="9328949" cy="5598091"/>
            <a:chOff x="634201" y="1646892"/>
            <a:chExt cx="3480599" cy="4275049"/>
          </a:xfrm>
        </p:grpSpPr>
        <p:grpSp>
          <p:nvGrpSpPr>
            <p:cNvPr id="5" name="组合 4"/>
            <p:cNvGrpSpPr/>
            <p:nvPr/>
          </p:nvGrpSpPr>
          <p:grpSpPr>
            <a:xfrm>
              <a:off x="634201" y="1934300"/>
              <a:ext cx="3480599" cy="3987641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矩形 5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3" name="椭圆 12"/>
            <p:cNvSpPr/>
            <p:nvPr/>
          </p:nvSpPr>
          <p:spPr>
            <a:xfrm>
              <a:off x="2060829" y="1646892"/>
              <a:ext cx="569518" cy="569518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790" y="5446969"/>
            <a:ext cx="6265209" cy="141103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7682"/>
            <a:ext cx="1812868" cy="23603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3335" y="1528848"/>
            <a:ext cx="8820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Chia </a:t>
            </a:r>
            <a:r>
              <a:rPr lang="en-US" sz="3600" dirty="0" err="1" smtClean="0">
                <a:solidFill>
                  <a:srgbClr val="0070C0"/>
                </a:solidFill>
              </a:rPr>
              <a:t>sẻ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những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việc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làm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thể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hiện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em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đã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b="1" u="sng" dirty="0" err="1" smtClean="0">
                <a:solidFill>
                  <a:srgbClr val="7030A0"/>
                </a:solidFill>
              </a:rPr>
              <a:t>biết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hoặc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b="1" u="sng" dirty="0" err="1" smtClean="0">
                <a:solidFill>
                  <a:srgbClr val="7030A0"/>
                </a:solidFill>
              </a:rPr>
              <a:t>chưa</a:t>
            </a:r>
            <a:r>
              <a:rPr lang="en-US" sz="3600" b="1" u="sng" dirty="0" smtClean="0">
                <a:solidFill>
                  <a:srgbClr val="7030A0"/>
                </a:solidFill>
              </a:rPr>
              <a:t> </a:t>
            </a:r>
            <a:r>
              <a:rPr lang="en-US" sz="3600" b="1" u="sng" dirty="0" err="1" smtClean="0">
                <a:solidFill>
                  <a:srgbClr val="7030A0"/>
                </a:solidFill>
              </a:rPr>
              <a:t>biết</a:t>
            </a:r>
            <a:r>
              <a:rPr lang="en-US" sz="3600" b="1" u="sng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lỗi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sửa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lỗi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3" y="2247062"/>
            <a:ext cx="3304577" cy="30254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4572" y="921644"/>
            <a:ext cx="4296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66"/>
                </a:solidFill>
              </a:rPr>
              <a:t>HOẠT ĐỘNG TIẾP NỐI</a:t>
            </a:r>
            <a:endParaRPr lang="en-US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4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ãy dũng cảm nhận lỗi của mình - Rudolph tè dầm_Tri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5982" end="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0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68881">
            <a:off x="2227953" y="877336"/>
            <a:ext cx="8414750" cy="77406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970" y="4905509"/>
            <a:ext cx="4074481" cy="22572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70570" y="2519774"/>
            <a:ext cx="51244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 smtClean="0">
                <a:latin typeface="+mj-lt"/>
              </a:rPr>
              <a:t>Dũng</a:t>
            </a:r>
            <a:r>
              <a:rPr lang="en-US" sz="3600" i="1" dirty="0" smtClean="0">
                <a:latin typeface="+mj-lt"/>
              </a:rPr>
              <a:t> </a:t>
            </a:r>
            <a:r>
              <a:rPr lang="en-US" sz="3600" i="1" dirty="0" err="1" smtClean="0">
                <a:latin typeface="+mj-lt"/>
              </a:rPr>
              <a:t>cảm</a:t>
            </a:r>
            <a:r>
              <a:rPr lang="en-US" sz="3600" i="1" dirty="0" smtClean="0">
                <a:latin typeface="+mj-lt"/>
              </a:rPr>
              <a:t> </a:t>
            </a:r>
            <a:r>
              <a:rPr lang="en-US" sz="3600" i="1" dirty="0" err="1" smtClean="0">
                <a:latin typeface="+mj-lt"/>
              </a:rPr>
              <a:t>nhận</a:t>
            </a:r>
            <a:r>
              <a:rPr lang="en-US" sz="3600" i="1" dirty="0" smtClean="0">
                <a:latin typeface="+mj-lt"/>
              </a:rPr>
              <a:t> </a:t>
            </a:r>
            <a:r>
              <a:rPr lang="en-US" sz="3600" i="1" dirty="0" err="1" smtClean="0">
                <a:latin typeface="+mj-lt"/>
              </a:rPr>
              <a:t>lỗi</a:t>
            </a:r>
            <a:endParaRPr lang="en-US" sz="3600" i="1" dirty="0" smtClean="0">
              <a:latin typeface="+mj-lt"/>
            </a:endParaRPr>
          </a:p>
          <a:p>
            <a:r>
              <a:rPr lang="en-US" sz="3600" i="1" dirty="0" smtClean="0">
                <a:latin typeface="+mj-lt"/>
              </a:rPr>
              <a:t>Xin </a:t>
            </a:r>
            <a:r>
              <a:rPr lang="en-US" sz="3600" i="1" dirty="0" err="1" smtClean="0">
                <a:latin typeface="+mj-lt"/>
              </a:rPr>
              <a:t>lỗi</a:t>
            </a:r>
            <a:r>
              <a:rPr lang="en-US" sz="3600" i="1" dirty="0" smtClean="0">
                <a:latin typeface="+mj-lt"/>
              </a:rPr>
              <a:t> </a:t>
            </a:r>
            <a:r>
              <a:rPr lang="en-US" sz="3600" i="1" dirty="0" err="1" smtClean="0">
                <a:latin typeface="+mj-lt"/>
              </a:rPr>
              <a:t>chân</a:t>
            </a:r>
            <a:r>
              <a:rPr lang="en-US" sz="3600" i="1" dirty="0" smtClean="0">
                <a:latin typeface="+mj-lt"/>
              </a:rPr>
              <a:t> </a:t>
            </a:r>
            <a:r>
              <a:rPr lang="en-US" sz="3600" i="1" dirty="0" err="1" smtClean="0">
                <a:latin typeface="+mj-lt"/>
              </a:rPr>
              <a:t>thành</a:t>
            </a:r>
            <a:endParaRPr lang="en-US" sz="3600" i="1" dirty="0" smtClean="0">
              <a:latin typeface="+mj-lt"/>
            </a:endParaRPr>
          </a:p>
          <a:p>
            <a:r>
              <a:rPr lang="en-US" sz="3600" i="1" dirty="0" err="1" smtClean="0">
                <a:latin typeface="+mj-lt"/>
              </a:rPr>
              <a:t>Sửa</a:t>
            </a:r>
            <a:r>
              <a:rPr lang="en-US" sz="3600" i="1" dirty="0" smtClean="0">
                <a:latin typeface="+mj-lt"/>
              </a:rPr>
              <a:t> </a:t>
            </a:r>
            <a:r>
              <a:rPr lang="en-US" sz="3600" i="1" dirty="0" err="1" smtClean="0">
                <a:latin typeface="+mj-lt"/>
              </a:rPr>
              <a:t>lỗi</a:t>
            </a:r>
            <a:r>
              <a:rPr lang="en-US" sz="3600" i="1" dirty="0" smtClean="0">
                <a:latin typeface="+mj-lt"/>
              </a:rPr>
              <a:t> </a:t>
            </a:r>
            <a:r>
              <a:rPr lang="en-US" sz="3600" i="1" dirty="0" err="1" smtClean="0">
                <a:latin typeface="+mj-lt"/>
              </a:rPr>
              <a:t>của</a:t>
            </a:r>
            <a:r>
              <a:rPr lang="en-US" sz="3600" i="1" dirty="0" smtClean="0">
                <a:latin typeface="+mj-lt"/>
              </a:rPr>
              <a:t> </a:t>
            </a:r>
            <a:r>
              <a:rPr lang="en-US" sz="3600" i="1" dirty="0" err="1" smtClean="0">
                <a:latin typeface="+mj-lt"/>
              </a:rPr>
              <a:t>mình</a:t>
            </a:r>
            <a:endParaRPr lang="en-US" sz="3600" i="1" dirty="0" smtClean="0">
              <a:latin typeface="+mj-lt"/>
            </a:endParaRPr>
          </a:p>
          <a:p>
            <a:r>
              <a:rPr lang="en-US" sz="3600" i="1" dirty="0" err="1" smtClean="0">
                <a:latin typeface="+mj-lt"/>
              </a:rPr>
              <a:t>Mọi</a:t>
            </a:r>
            <a:r>
              <a:rPr lang="en-US" sz="3600" i="1" dirty="0" smtClean="0">
                <a:latin typeface="+mj-lt"/>
              </a:rPr>
              <a:t> </a:t>
            </a:r>
            <a:r>
              <a:rPr lang="en-US" sz="3600" i="1" dirty="0" err="1" smtClean="0">
                <a:latin typeface="+mj-lt"/>
              </a:rPr>
              <a:t>người</a:t>
            </a:r>
            <a:r>
              <a:rPr lang="en-US" sz="3600" i="1" dirty="0" smtClean="0">
                <a:latin typeface="+mj-lt"/>
              </a:rPr>
              <a:t> </a:t>
            </a:r>
            <a:r>
              <a:rPr lang="en-US" sz="3600" i="1" dirty="0" err="1" smtClean="0">
                <a:latin typeface="+mj-lt"/>
              </a:rPr>
              <a:t>yêu</a:t>
            </a:r>
            <a:r>
              <a:rPr lang="en-US" sz="3600" i="1" dirty="0" smtClean="0">
                <a:latin typeface="+mj-lt"/>
              </a:rPr>
              <a:t> </a:t>
            </a:r>
            <a:r>
              <a:rPr lang="en-US" sz="3600" i="1" dirty="0" err="1" smtClean="0">
                <a:latin typeface="+mj-lt"/>
              </a:rPr>
              <a:t>quý</a:t>
            </a:r>
            <a:r>
              <a:rPr lang="en-US" sz="3600" i="1" dirty="0" smtClean="0">
                <a:latin typeface="+mj-lt"/>
              </a:rPr>
              <a:t>.</a:t>
            </a:r>
            <a:endParaRPr lang="en-US" sz="3600" i="1" dirty="0">
              <a:latin typeface="+mj-lt"/>
            </a:endParaRPr>
          </a:p>
        </p:txBody>
      </p:sp>
      <p:pic>
        <p:nvPicPr>
          <p:cNvPr id="3" name="nhạc beat giai điệu vè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286" y="5401993"/>
            <a:ext cx="2313355" cy="13012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3233" y="4747674"/>
            <a:ext cx="1483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/>
              <a:t>Âm</a:t>
            </a:r>
            <a:r>
              <a:rPr lang="en-US" sz="2000" b="1" u="sng" dirty="0" smtClean="0"/>
              <a:t> </a:t>
            </a:r>
            <a:r>
              <a:rPr lang="en-US" sz="2000" b="1" u="sng" dirty="0" err="1" smtClean="0"/>
              <a:t>nhạc</a:t>
            </a:r>
            <a:r>
              <a:rPr lang="en-US" sz="2000" b="1" u="sng" dirty="0" smtClean="0"/>
              <a:t>:</a:t>
            </a:r>
            <a:endParaRPr lang="en-US" sz="20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54933" y="836955"/>
            <a:ext cx="8220833" cy="4912410"/>
            <a:chOff x="954933" y="836955"/>
            <a:chExt cx="8220833" cy="4912410"/>
          </a:xfrm>
        </p:grpSpPr>
        <p:sp>
          <p:nvSpPr>
            <p:cNvPr id="3" name="Oval 2"/>
            <p:cNvSpPr/>
            <p:nvPr/>
          </p:nvSpPr>
          <p:spPr>
            <a:xfrm>
              <a:off x="954933" y="836955"/>
              <a:ext cx="8220833" cy="491241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椭圆 4"/>
            <p:cNvSpPr/>
            <p:nvPr/>
          </p:nvSpPr>
          <p:spPr>
            <a:xfrm>
              <a:off x="1295400" y="1143000"/>
              <a:ext cx="7562850" cy="43243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27094" y="-271677"/>
            <a:ext cx="3764906" cy="71296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37116" y="2323664"/>
            <a:ext cx="605646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</a:rPr>
              <a:t>Cảm</a:t>
            </a:r>
            <a:r>
              <a:rPr lang="en-US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6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</a:rPr>
              <a:t>ơn</a:t>
            </a:r>
            <a:r>
              <a:rPr lang="en-US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</a:p>
          <a:p>
            <a:pPr algn="ctr"/>
            <a:r>
              <a:rPr lang="en-US" sz="6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</a:rPr>
              <a:t>và</a:t>
            </a:r>
            <a:r>
              <a:rPr lang="en-US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6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</a:rPr>
              <a:t>hẹn</a:t>
            </a:r>
            <a:r>
              <a:rPr lang="en-US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6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</a:rPr>
              <a:t>gặp</a:t>
            </a:r>
            <a:r>
              <a:rPr lang="en-US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6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</a:rPr>
              <a:t>lại</a:t>
            </a:r>
            <a:r>
              <a:rPr lang="en-US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</a:rPr>
              <a:t>! </a:t>
            </a:r>
            <a:endParaRPr 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iny" panose="0200090306050006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92"/>
            <a:ext cx="10725150" cy="68404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12230100" cy="3429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828" y="208926"/>
            <a:ext cx="11724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VNI-Avo" pitchFamily="2" charset="0"/>
              </a:rPr>
              <a:t>Baøi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taäp</a:t>
            </a:r>
            <a:r>
              <a:rPr lang="en-US" sz="3200" b="1" dirty="0">
                <a:latin typeface="VNI-Avo" pitchFamily="2" charset="0"/>
              </a:rPr>
              <a:t> 1: </a:t>
            </a:r>
            <a:r>
              <a:rPr lang="en-US" sz="3200" b="1" dirty="0" err="1">
                <a:latin typeface="VNI-Avo" pitchFamily="2" charset="0"/>
              </a:rPr>
              <a:t>Baøy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toû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yù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kieán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cuûa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em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veà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vieäc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laøm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cuûa</a:t>
            </a:r>
            <a:r>
              <a:rPr lang="en-US" sz="3200" b="1" dirty="0">
                <a:latin typeface="VNI-Avo" pitchFamily="2" charset="0"/>
              </a:rPr>
              <a:t> 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9665" y="4101458"/>
            <a:ext cx="7901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C00000"/>
                </a:solidFill>
              </a:rPr>
              <a:t>Hình</a:t>
            </a:r>
            <a:r>
              <a:rPr lang="en-US" sz="3600" b="1" dirty="0" smtClean="0">
                <a:solidFill>
                  <a:srgbClr val="C00000"/>
                </a:solidFill>
              </a:rPr>
              <a:t> 1: </a:t>
            </a:r>
            <a:r>
              <a:rPr lang="en-US" sz="3600" dirty="0" smtClean="0"/>
              <a:t>Na </a:t>
            </a:r>
            <a:r>
              <a:rPr lang="en-US" sz="3600" dirty="0" err="1" smtClean="0"/>
              <a:t>vô</a:t>
            </a:r>
            <a:r>
              <a:rPr lang="en-US" sz="3600" dirty="0" smtClean="0"/>
              <a:t> ý </a:t>
            </a:r>
            <a:r>
              <a:rPr lang="en-US" sz="3600" dirty="0" err="1" smtClean="0"/>
              <a:t>làm</a:t>
            </a:r>
            <a:r>
              <a:rPr lang="en-US" sz="3600" dirty="0" smtClean="0"/>
              <a:t> </a:t>
            </a:r>
            <a:r>
              <a:rPr lang="en-US" sz="3600" dirty="0" err="1" smtClean="0"/>
              <a:t>rách</a:t>
            </a:r>
            <a:r>
              <a:rPr lang="en-US" sz="3600" dirty="0" smtClean="0"/>
              <a:t> </a:t>
            </a:r>
            <a:r>
              <a:rPr lang="en-US" sz="3600" dirty="0" err="1" smtClean="0"/>
              <a:t>vở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; Na </a:t>
            </a:r>
            <a:r>
              <a:rPr lang="en-US" sz="3600" dirty="0" err="1" smtClean="0"/>
              <a:t>xin</a:t>
            </a:r>
            <a:r>
              <a:rPr lang="en-US" sz="3600" dirty="0" smtClean="0"/>
              <a:t> </a:t>
            </a:r>
            <a:r>
              <a:rPr lang="en-US" sz="3600" dirty="0" err="1" smtClean="0"/>
              <a:t>lỗi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hứa</a:t>
            </a:r>
            <a:r>
              <a:rPr lang="en-US" sz="3600" dirty="0" smtClean="0"/>
              <a:t> </a:t>
            </a:r>
            <a:r>
              <a:rPr lang="en-US" sz="3600" dirty="0" err="1" smtClean="0"/>
              <a:t>bọc</a:t>
            </a:r>
            <a:r>
              <a:rPr lang="en-US" sz="3600" dirty="0" smtClean="0"/>
              <a:t> </a:t>
            </a:r>
            <a:r>
              <a:rPr lang="en-US" sz="3600" dirty="0" err="1" smtClean="0"/>
              <a:t>lại</a:t>
            </a:r>
            <a:r>
              <a:rPr lang="en-US" sz="3600" dirty="0" smtClean="0"/>
              <a:t> </a:t>
            </a:r>
            <a:r>
              <a:rPr lang="en-US" sz="3600" dirty="0" err="1" smtClean="0"/>
              <a:t>vở</a:t>
            </a:r>
            <a:r>
              <a:rPr lang="en-US" sz="3600" dirty="0" smtClean="0"/>
              <a:t> </a:t>
            </a:r>
            <a:r>
              <a:rPr lang="en-US" sz="3600" dirty="0" err="1" smtClean="0"/>
              <a:t>cho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97" t="29767" r="4282" b="50778"/>
          <a:stretch/>
        </p:blipFill>
        <p:spPr>
          <a:xfrm>
            <a:off x="1129665" y="878903"/>
            <a:ext cx="6941457" cy="32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1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92"/>
            <a:ext cx="10725150" cy="68404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12230100" cy="3429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828" y="208926"/>
            <a:ext cx="11724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VNI-Avo" pitchFamily="2" charset="0"/>
              </a:rPr>
              <a:t>Baøi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taäp</a:t>
            </a:r>
            <a:r>
              <a:rPr lang="en-US" sz="3200" b="1" dirty="0">
                <a:latin typeface="VNI-Avo" pitchFamily="2" charset="0"/>
              </a:rPr>
              <a:t> 1: </a:t>
            </a:r>
            <a:r>
              <a:rPr lang="en-US" sz="3200" b="1" dirty="0" err="1">
                <a:latin typeface="VNI-Avo" pitchFamily="2" charset="0"/>
              </a:rPr>
              <a:t>Baøy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toû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yù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kieán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cuûa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em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veà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vieäc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laøm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cuûa</a:t>
            </a:r>
            <a:r>
              <a:rPr lang="en-US" sz="3200" b="1" dirty="0">
                <a:latin typeface="VNI-Avo" pitchFamily="2" charset="0"/>
              </a:rPr>
              <a:t> 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3940" y="4391745"/>
            <a:ext cx="7901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C00000"/>
                </a:solidFill>
              </a:rPr>
              <a:t>Hình</a:t>
            </a:r>
            <a:r>
              <a:rPr lang="en-US" sz="3600" b="1" dirty="0" smtClean="0">
                <a:solidFill>
                  <a:srgbClr val="C00000"/>
                </a:solidFill>
              </a:rPr>
              <a:t> 2: </a:t>
            </a:r>
            <a:r>
              <a:rPr lang="en-US" sz="3600" dirty="0" smtClean="0"/>
              <a:t>Na </a:t>
            </a:r>
            <a:r>
              <a:rPr lang="en-US" sz="3600" dirty="0" err="1" smtClean="0"/>
              <a:t>bọc</a:t>
            </a:r>
            <a:r>
              <a:rPr lang="en-US" sz="3600" dirty="0" smtClean="0"/>
              <a:t> </a:t>
            </a:r>
            <a:r>
              <a:rPr lang="en-US" sz="3600" dirty="0" err="1" smtClean="0"/>
              <a:t>lại</a:t>
            </a:r>
            <a:r>
              <a:rPr lang="en-US" sz="3600" dirty="0" smtClean="0"/>
              <a:t> </a:t>
            </a:r>
            <a:r>
              <a:rPr lang="en-US" sz="3600" dirty="0" err="1" smtClean="0"/>
              <a:t>vở</a:t>
            </a:r>
            <a:r>
              <a:rPr lang="en-US" sz="3600" dirty="0" smtClean="0"/>
              <a:t> </a:t>
            </a:r>
            <a:r>
              <a:rPr lang="en-US" sz="3600" dirty="0" err="1" smtClean="0"/>
              <a:t>cho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; </a:t>
            </a:r>
            <a:r>
              <a:rPr lang="en-US" sz="3600" dirty="0" err="1" smtClean="0"/>
              <a:t>hai</a:t>
            </a:r>
            <a:r>
              <a:rPr lang="en-US" sz="3600" dirty="0" smtClean="0"/>
              <a:t> </a:t>
            </a:r>
            <a:r>
              <a:rPr lang="en-US" sz="3600" dirty="0" err="1" smtClean="0"/>
              <a:t>chị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cùng</a:t>
            </a:r>
            <a:r>
              <a:rPr lang="en-US" sz="3600" dirty="0" smtClean="0"/>
              <a:t> </a:t>
            </a:r>
            <a:r>
              <a:rPr lang="en-US" sz="3600" dirty="0" err="1" smtClean="0"/>
              <a:t>vui</a:t>
            </a:r>
            <a:r>
              <a:rPr lang="en-US" sz="3600" dirty="0" smtClean="0"/>
              <a:t> </a:t>
            </a:r>
            <a:r>
              <a:rPr lang="en-US" sz="3600" dirty="0" err="1" smtClean="0"/>
              <a:t>vẻ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97" t="29767" r="4282" b="50778"/>
          <a:stretch/>
        </p:blipFill>
        <p:spPr>
          <a:xfrm>
            <a:off x="1129665" y="878903"/>
            <a:ext cx="6941457" cy="32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8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88106" y="0"/>
            <a:ext cx="10282200" cy="6883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216954" y="556528"/>
            <a:ext cx="9710785" cy="5891688"/>
          </a:xfrm>
          <a:prstGeom prst="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323" y="2830286"/>
            <a:ext cx="2045017" cy="4136163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57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01" y="5074118"/>
            <a:ext cx="1248507" cy="174210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713050" y="1481042"/>
            <a:ext cx="694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Đồng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tình</a:t>
            </a:r>
            <a:r>
              <a:rPr lang="en-US" sz="3600" b="1" dirty="0" smtClean="0"/>
              <a:t> </a:t>
            </a:r>
            <a:r>
              <a:rPr lang="en-US" sz="3200" dirty="0" smtClean="0"/>
              <a:t>hay </a:t>
            </a:r>
            <a:r>
              <a:rPr lang="en-US" sz="3600" b="1" dirty="0" err="1" smtClean="0"/>
              <a:t>không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đồng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tình</a:t>
            </a:r>
            <a:endParaRPr lang="en-US" sz="3600" b="1" dirty="0" smtClean="0"/>
          </a:p>
        </p:txBody>
      </p:sp>
      <p:pic>
        <p:nvPicPr>
          <p:cNvPr id="1026" name="Picture 2" descr="Paper House Productions 2.5&quot; Die-Cut Classic Smiley Face Shaped Magnet for  Refrigerators and Lockers- Buy Online in Aruba at aruba.desertcart.com.  ProductId : 172211560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22" b="98988" l="891" r="980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09" y="2394620"/>
            <a:ext cx="3087631" cy="302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miley Emoticons Icon Negative . Smile Icon In Trendy Flat Style.. Royalty  Free Cliparts, Vectors, And Stock Illustration. Image 103065813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774" y="2434113"/>
            <a:ext cx="3050587" cy="294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3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88106" y="0"/>
            <a:ext cx="10282200" cy="6883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216954" y="556528"/>
            <a:ext cx="9710785" cy="5891688"/>
          </a:xfrm>
          <a:prstGeom prst="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323" y="2830286"/>
            <a:ext cx="2045017" cy="4136163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57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01" y="5074118"/>
            <a:ext cx="1248507" cy="174210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90113" y="1833612"/>
            <a:ext cx="7678057" cy="3394381"/>
          </a:xfrm>
          <a:prstGeom prst="roundRect">
            <a:avLst/>
          </a:prstGeom>
          <a:solidFill>
            <a:srgbClr val="9BE7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i="1" dirty="0" err="1" smtClean="0"/>
              <a:t>Bản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thân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biết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nhận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ra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lỗi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sai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và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tự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sửa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lỗi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là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một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việc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cần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làm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của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mỗi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người</a:t>
            </a:r>
            <a:r>
              <a:rPr lang="en-US" sz="4400" i="1" dirty="0" smtClean="0"/>
              <a:t>.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328472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591"/>
            <a:ext cx="11829143" cy="71524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828" y="208926"/>
            <a:ext cx="10391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Bài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tập</a:t>
            </a:r>
            <a:r>
              <a:rPr lang="en-US" sz="2800" b="1" dirty="0" smtClean="0"/>
              <a:t> 2: </a:t>
            </a:r>
            <a:r>
              <a:rPr lang="en-US" sz="2800" b="1" dirty="0" err="1" smtClean="0"/>
              <a:t>Nhận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xét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về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lời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nói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việc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làm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Tin </a:t>
            </a:r>
            <a:r>
              <a:rPr lang="en-US" sz="2800" b="1" dirty="0" err="1" smtClean="0"/>
              <a:t>và</a:t>
            </a:r>
            <a:r>
              <a:rPr lang="en-US" sz="2800" b="1" dirty="0" smtClean="0"/>
              <a:t> Bin.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813" t="51635" r="4004" b="26501"/>
          <a:stretch/>
        </p:blipFill>
        <p:spPr>
          <a:xfrm>
            <a:off x="972456" y="923481"/>
            <a:ext cx="8730670" cy="4810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514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92"/>
            <a:ext cx="11503742" cy="68404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828" y="208926"/>
            <a:ext cx="10391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Bài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tập</a:t>
            </a:r>
            <a:r>
              <a:rPr lang="en-US" sz="2800" b="1" dirty="0" smtClean="0"/>
              <a:t> 2: </a:t>
            </a:r>
            <a:r>
              <a:rPr lang="en-US" sz="2800" b="1" dirty="0" err="1" smtClean="0"/>
              <a:t>Nhận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xét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về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lời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nói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việc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làm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Tin </a:t>
            </a:r>
            <a:r>
              <a:rPr lang="en-US" sz="2800" b="1" dirty="0" err="1" smtClean="0"/>
              <a:t>và</a:t>
            </a:r>
            <a:r>
              <a:rPr lang="en-US" sz="2800" b="1" dirty="0" smtClean="0"/>
              <a:t> Bin.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33828" y="923480"/>
            <a:ext cx="100120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C00000"/>
                </a:solidFill>
              </a:rPr>
              <a:t>Hình</a:t>
            </a:r>
            <a:r>
              <a:rPr lang="en-US" sz="2800" b="1" dirty="0" smtClean="0">
                <a:solidFill>
                  <a:srgbClr val="C00000"/>
                </a:solidFill>
              </a:rPr>
              <a:t> 1: Tin </a:t>
            </a:r>
            <a:r>
              <a:rPr lang="en-US" sz="2800" b="1" dirty="0" err="1" smtClean="0">
                <a:solidFill>
                  <a:srgbClr val="C00000"/>
                </a:solidFill>
              </a:rPr>
              <a:t>bước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vội</a:t>
            </a:r>
            <a:r>
              <a:rPr lang="en-US" sz="2800" b="1" dirty="0" smtClean="0">
                <a:solidFill>
                  <a:srgbClr val="C00000"/>
                </a:solidFill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</a:rPr>
              <a:t>vô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làm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vỡ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chậu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cây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cảnh</a:t>
            </a:r>
            <a:r>
              <a:rPr lang="en-US" sz="2800" b="1" dirty="0" smtClean="0">
                <a:solidFill>
                  <a:srgbClr val="C00000"/>
                </a:solidFill>
              </a:rPr>
              <a:t>; Bin </a:t>
            </a:r>
            <a:r>
              <a:rPr lang="en-US" sz="2800" b="1" dirty="0" err="1" smtClean="0">
                <a:solidFill>
                  <a:srgbClr val="C00000"/>
                </a:solidFill>
              </a:rPr>
              <a:t>đi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sau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nhìn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thấy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rõ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chuyện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đó</a:t>
            </a:r>
            <a:r>
              <a:rPr lang="en-US" sz="2800" b="1" dirty="0" smtClean="0">
                <a:solidFill>
                  <a:srgbClr val="C00000"/>
                </a:solidFill>
              </a:rPr>
              <a:t>.</a:t>
            </a:r>
          </a:p>
          <a:p>
            <a:pPr algn="just"/>
            <a:endParaRPr lang="en-US" sz="2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813" t="51635" r="4004" b="26501"/>
          <a:stretch/>
        </p:blipFill>
        <p:spPr>
          <a:xfrm>
            <a:off x="1611085" y="1970873"/>
            <a:ext cx="6908801" cy="3806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234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92"/>
            <a:ext cx="11503742" cy="68404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828" y="208926"/>
            <a:ext cx="10391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Bài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tập</a:t>
            </a:r>
            <a:r>
              <a:rPr lang="en-US" sz="2800" b="1" dirty="0" smtClean="0"/>
              <a:t> 2: </a:t>
            </a:r>
            <a:r>
              <a:rPr lang="en-US" sz="2800" b="1" dirty="0" err="1" smtClean="0"/>
              <a:t>Nhận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xét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về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lời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nói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việc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làm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Tin </a:t>
            </a:r>
            <a:r>
              <a:rPr lang="en-US" sz="2800" b="1" dirty="0" err="1" smtClean="0"/>
              <a:t>và</a:t>
            </a:r>
            <a:r>
              <a:rPr lang="en-US" sz="2800" b="1" dirty="0" smtClean="0"/>
              <a:t> Bin.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33828" y="4653002"/>
            <a:ext cx="10012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C00000"/>
                </a:solidFill>
              </a:rPr>
              <a:t>Hình</a:t>
            </a:r>
            <a:r>
              <a:rPr lang="en-US" sz="2800" b="1" dirty="0" smtClean="0">
                <a:solidFill>
                  <a:srgbClr val="C00000"/>
                </a:solidFill>
              </a:rPr>
              <a:t> 2: </a:t>
            </a:r>
            <a:r>
              <a:rPr lang="en-US" sz="2800" b="1" dirty="0" err="1" smtClean="0">
                <a:solidFill>
                  <a:srgbClr val="C00000"/>
                </a:solidFill>
              </a:rPr>
              <a:t>Khi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cô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giáo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hỏi</a:t>
            </a:r>
            <a:r>
              <a:rPr lang="en-US" sz="2800" b="1" dirty="0" smtClean="0">
                <a:solidFill>
                  <a:srgbClr val="C00000"/>
                </a:solidFill>
              </a:rPr>
              <a:t>, Tin </a:t>
            </a:r>
            <a:r>
              <a:rPr lang="en-US" sz="2800" b="1" dirty="0" err="1" smtClean="0">
                <a:solidFill>
                  <a:srgbClr val="C00000"/>
                </a:solidFill>
              </a:rPr>
              <a:t>không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nhận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lỗi</a:t>
            </a:r>
            <a:r>
              <a:rPr lang="en-US" sz="2800" b="1" dirty="0" smtClean="0">
                <a:solidFill>
                  <a:srgbClr val="C00000"/>
                </a:solidFill>
              </a:rPr>
              <a:t>, Bin </a:t>
            </a:r>
            <a:r>
              <a:rPr lang="en-US" sz="2800" b="1" dirty="0" err="1" smtClean="0">
                <a:solidFill>
                  <a:srgbClr val="C00000"/>
                </a:solidFill>
              </a:rPr>
              <a:t>cũng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không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giúp</a:t>
            </a:r>
            <a:r>
              <a:rPr lang="en-US" sz="2800" b="1" dirty="0" smtClean="0">
                <a:solidFill>
                  <a:srgbClr val="C00000"/>
                </a:solidFill>
              </a:rPr>
              <a:t> Tin </a:t>
            </a:r>
            <a:r>
              <a:rPr lang="en-US" sz="2800" b="1" dirty="0" err="1" smtClean="0">
                <a:solidFill>
                  <a:srgbClr val="C00000"/>
                </a:solidFill>
              </a:rPr>
              <a:t>nhận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lỗi</a:t>
            </a:r>
            <a:r>
              <a:rPr lang="en-US" sz="2800" b="1" dirty="0" smtClean="0">
                <a:solidFill>
                  <a:srgbClr val="C00000"/>
                </a:solidFill>
              </a:rPr>
              <a:t>.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813" t="51635" r="4004" b="26501"/>
          <a:stretch/>
        </p:blipFill>
        <p:spPr>
          <a:xfrm>
            <a:off x="1451427" y="846253"/>
            <a:ext cx="6908801" cy="3806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458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387</Words>
  <Application>Microsoft Office PowerPoint</Application>
  <PresentationFormat>Widescreen</PresentationFormat>
  <Paragraphs>56</Paragraphs>
  <Slides>24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微软雅黑</vt:lpstr>
      <vt:lpstr>宋体</vt:lpstr>
      <vt:lpstr>Arial</vt:lpstr>
      <vt:lpstr>Calibri</vt:lpstr>
      <vt:lpstr>Coiny</vt:lpstr>
      <vt:lpstr>Roboto</vt:lpstr>
      <vt:lpstr>Roboto Condensed Light</vt:lpstr>
      <vt:lpstr>黑体</vt:lpstr>
      <vt:lpstr>Tahoma</vt:lpstr>
      <vt:lpstr>VNI-Avo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dc:description>www.051661.com</dc:description>
  <cp:lastModifiedBy>Admin</cp:lastModifiedBy>
  <cp:revision>38</cp:revision>
  <dcterms:created xsi:type="dcterms:W3CDTF">2016-11-23T14:13:00Z</dcterms:created>
  <dcterms:modified xsi:type="dcterms:W3CDTF">2021-07-23T13:27:20Z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