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727" r:id="rId2"/>
    <p:sldId id="256" r:id="rId3"/>
    <p:sldId id="264" r:id="rId4"/>
    <p:sldId id="310" r:id="rId5"/>
    <p:sldId id="330" r:id="rId6"/>
    <p:sldId id="331" r:id="rId7"/>
    <p:sldId id="2624" r:id="rId8"/>
    <p:sldId id="2625" r:id="rId9"/>
    <p:sldId id="333" r:id="rId10"/>
    <p:sldId id="2628" r:id="rId11"/>
    <p:sldId id="2611" r:id="rId12"/>
    <p:sldId id="295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6766"/>
    <a:srgbClr val="E5AC3C"/>
    <a:srgbClr val="59A1C6"/>
    <a:srgbClr val="136198"/>
    <a:srgbClr val="5DA156"/>
    <a:srgbClr val="EECF33"/>
    <a:srgbClr val="D5393C"/>
    <a:srgbClr val="F5BB7B"/>
    <a:srgbClr val="ECE54F"/>
    <a:srgbClr val="614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8" autoAdjust="0"/>
    <p:restoredTop sz="94640" autoAdjust="0"/>
  </p:normalViewPr>
  <p:slideViewPr>
    <p:cSldViewPr>
      <p:cViewPr varScale="1">
        <p:scale>
          <a:sx n="87" d="100"/>
          <a:sy n="87" d="100"/>
        </p:scale>
        <p:origin x="1110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C7C30-895B-4974-8A60-19541C82F6B3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1CD97-E9EA-4E82-9539-BE60926ECB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66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893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157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72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35B35-6851-42E2-B27E-5F41BA1704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8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488428" y="1989343"/>
            <a:ext cx="3579122" cy="2324126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64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C8B01-B15C-4B92-AA4C-045722D7B210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28600" y="285750"/>
            <a:ext cx="1371600" cy="381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1D67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1D6766"/>
                </a:solidFill>
              </a:rPr>
              <a:t>GRADE 10</a:t>
            </a:r>
            <a:endParaRPr lang="vi-VN">
              <a:solidFill>
                <a:srgbClr val="1D6766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>
            <a:fillRect/>
          </a:stretch>
        </p:blipFill>
        <p:spPr bwMode="auto">
          <a:xfrm>
            <a:off x="6211123" y="2612240"/>
            <a:ext cx="2885889" cy="250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>
            <a:fillRect/>
          </a:stretch>
        </p:blipFill>
        <p:spPr bwMode="auto">
          <a:xfrm>
            <a:off x="1191" y="2643333"/>
            <a:ext cx="2885889" cy="250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62000" y="284978"/>
            <a:ext cx="8472664" cy="2678789"/>
          </a:xfrm>
          <a:prstGeom prst="rect">
            <a:avLst/>
          </a:prstGeom>
          <a:noFill/>
        </p:spPr>
        <p:txBody>
          <a:bodyPr wrap="square" lIns="92562" tIns="46281" rIns="92562" bIns="46281">
            <a:spAutoFit/>
          </a:bodyPr>
          <a:lstStyle/>
          <a:p>
            <a:pPr algn="ctr" defTabSz="9134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4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4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TIẾNG VIỆT</a:t>
            </a:r>
          </a:p>
          <a:p>
            <a:pPr algn="ctr" defTabSz="9134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Đào Thị Thu Hương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4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30" name="Picture 6" descr="Summer Wink Sticker by Cutie and the Feast for iOS &amp; Android | GIPHY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46400" y="-298581"/>
            <a:ext cx="1690535" cy="13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57"/>
          <a:stretch>
            <a:fillRect/>
          </a:stretch>
        </p:blipFill>
        <p:spPr>
          <a:xfrm>
            <a:off x="2799583" y="2952750"/>
            <a:ext cx="3390424" cy="246745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9D7BA60-D1A0-463E-89F6-B54816BD78CB}"/>
              </a:ext>
            </a:extLst>
          </p:cNvPr>
          <p:cNvGrpSpPr/>
          <p:nvPr/>
        </p:nvGrpSpPr>
        <p:grpSpPr>
          <a:xfrm>
            <a:off x="272519" y="264968"/>
            <a:ext cx="1273170" cy="634977"/>
            <a:chOff x="213266" y="1212584"/>
            <a:chExt cx="1218577" cy="638922"/>
          </a:xfrm>
        </p:grpSpPr>
        <p:pic>
          <p:nvPicPr>
            <p:cNvPr id="5" name="Kí hiệu - Khám phá &amp; Luyện tập">
              <a:extLst>
                <a:ext uri="{FF2B5EF4-FFF2-40B4-BE49-F238E27FC236}">
                  <a16:creationId xmlns:a16="http://schemas.microsoft.com/office/drawing/2014/main" id="{03337496-2E0E-4347-977F-B18B8D6E6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266" y="1212584"/>
              <a:ext cx="638922" cy="63892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6590A1-611B-4F27-80F3-E3C6064C3137}"/>
                </a:ext>
              </a:extLst>
            </p:cNvPr>
            <p:cNvSpPr txBox="1"/>
            <p:nvPr/>
          </p:nvSpPr>
          <p:spPr>
            <a:xfrm>
              <a:off x="902631" y="1311716"/>
              <a:ext cx="529212" cy="37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D27473-6FD1-4304-A9DC-6771EF73C8B3}"/>
              </a:ext>
            </a:extLst>
          </p:cNvPr>
          <p:cNvSpPr/>
          <p:nvPr/>
        </p:nvSpPr>
        <p:spPr>
          <a:xfrm>
            <a:off x="992768" y="183927"/>
            <a:ext cx="6561424" cy="9407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4b 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 có sử dụng dấu chấm hỏi 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07A1C2-1084-4D30-801C-D5E2E3C742F0}"/>
              </a:ext>
            </a:extLst>
          </p:cNvPr>
          <p:cNvCxnSpPr>
            <a:cxnSpLocks/>
          </p:cNvCxnSpPr>
          <p:nvPr/>
        </p:nvCxnSpPr>
        <p:spPr>
          <a:xfrm flipV="1">
            <a:off x="3174729" y="822303"/>
            <a:ext cx="768927" cy="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29B665-5196-4C7E-BEF4-23D52C97928B}"/>
              </a:ext>
            </a:extLst>
          </p:cNvPr>
          <p:cNvCxnSpPr>
            <a:cxnSpLocks/>
          </p:cNvCxnSpPr>
          <p:nvPr/>
        </p:nvCxnSpPr>
        <p:spPr>
          <a:xfrm>
            <a:off x="4234527" y="844508"/>
            <a:ext cx="260209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FD095E-E39E-4718-A8D8-B588C9123D88}"/>
              </a:ext>
            </a:extLst>
          </p:cNvPr>
          <p:cNvGrpSpPr/>
          <p:nvPr/>
        </p:nvGrpSpPr>
        <p:grpSpPr>
          <a:xfrm>
            <a:off x="272519" y="1408648"/>
            <a:ext cx="2327150" cy="2454153"/>
            <a:chOff x="1191545" y="1337896"/>
            <a:chExt cx="3102867" cy="3272204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D384B40C-C744-4F71-8A2D-3C2148B03E98}"/>
                </a:ext>
              </a:extLst>
            </p:cNvPr>
            <p:cNvSpPr/>
            <p:nvPr/>
          </p:nvSpPr>
          <p:spPr>
            <a:xfrm>
              <a:off x="1225710" y="1337896"/>
              <a:ext cx="3068702" cy="161296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100" b="1" dirty="0">
                  <a:solidFill>
                    <a:srgbClr val="FF0000"/>
                  </a:solidFill>
                  <a:latin typeface="HP001 4 hàng" panose="020B0603050302020204" pitchFamily="34" charset="0"/>
                  <a:cs typeface="Times New Roman" pitchFamily="18" charset="0"/>
                </a:rPr>
                <a:t>Làm bài vào vở</a:t>
              </a:r>
              <a:endParaRPr lang="en-US" sz="21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52EC7A-39EA-4BEF-B2CC-FD5D3A97D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33" b="90175" l="10000" r="90000">
                          <a14:foregroundMark x1="16920" y1="12083" x2="37500" y2="25497"/>
                          <a14:foregroundMark x1="14531" y1="10526" x2="14665" y2="10613"/>
                          <a14:foregroundMark x1="20469" y1="9006" x2="33906" y2="10526"/>
                          <a14:foregroundMark x1="77329" y1="17427" x2="80156" y2="26316"/>
                          <a14:foregroundMark x1="73906" y1="6667" x2="77329" y2="17427"/>
                          <a14:foregroundMark x1="71875" y1="38596" x2="77969" y2="53684"/>
                          <a14:foregroundMark x1="22969" y1="37310" x2="27813" y2="55906"/>
                          <a14:foregroundMark x1="39500" y1="37895" x2="39375" y2="39298"/>
                          <a14:foregroundMark x1="39657" y1="36140" x2="39585" y2="36938"/>
                          <a14:foregroundMark x1="39688" y1="35789" x2="39657" y2="36140"/>
                          <a14:foregroundMark x1="37969" y1="41170" x2="37969" y2="41170"/>
                          <a14:foregroundMark x1="42969" y1="41287" x2="42969" y2="41287"/>
                          <a14:foregroundMark x1="40156" y1="43626" x2="40156" y2="43626"/>
                          <a14:foregroundMark x1="25625" y1="69123" x2="34219" y2="83392"/>
                          <a14:foregroundMark x1="26719" y1="6784" x2="31719" y2="6433"/>
                          <a14:foregroundMark x1="66250" y1="16725" x2="66250" y2="16725"/>
                          <a14:foregroundMark x1="74375" y1="68772" x2="76719" y2="90175"/>
                          <a14:backgroundMark x1="41094" y1="36140" x2="41094" y2="36140"/>
                          <a14:backgroundMark x1="39844" y1="37427" x2="39844" y2="37427"/>
                          <a14:backgroundMark x1="39375" y1="37076" x2="39375" y2="37076"/>
                          <a14:backgroundMark x1="66250" y1="15673" x2="66250" y2="15673"/>
                          <a14:backgroundMark x1="65313" y1="13684" x2="65313" y2="13684"/>
                          <a14:backgroundMark x1="84063" y1="18012" x2="84063" y2="18012"/>
                          <a14:backgroundMark x1="82500" y1="17427" x2="82500" y2="17427"/>
                          <a14:backgroundMark x1="44375" y1="73450" x2="40781" y2="78713"/>
                          <a14:backgroundMark x1="66719" y1="20351" x2="66719" y2="20351"/>
                          <a14:backgroundMark x1="39375" y1="37193" x2="39375" y2="37193"/>
                          <a14:backgroundMark x1="39375" y1="37895" x2="39375" y2="37895"/>
                          <a14:backgroundMark x1="39688" y1="36959" x2="39375" y2="37778"/>
                          <a14:backgroundMark x1="85625" y1="47602" x2="85625" y2="47602"/>
                          <a14:backgroundMark x1="85156" y1="46433" x2="85156" y2="47719"/>
                          <a14:backgroundMark x1="70313" y1="68538" x2="71105" y2="68972"/>
                          <a14:backgroundMark x1="39375" y1="6550" x2="37813" y2="11228"/>
                          <a14:backgroundMark x1="14375" y1="10877" x2="17344" y2="11696"/>
                          <a14:backgroundMark x1="16406" y1="18480" x2="17031" y2="21520"/>
                        </a14:backgroundRemoval>
                      </a14:imgEffect>
                    </a14:imgLayer>
                  </a14:imgProps>
                </a:ext>
              </a:extLst>
            </a:blip>
            <a:srcRect l="8438" t="4980" r="8032" b="4011"/>
            <a:stretch/>
          </p:blipFill>
          <p:spPr>
            <a:xfrm>
              <a:off x="1191545" y="2247900"/>
              <a:ext cx="2708564" cy="2362200"/>
            </a:xfrm>
            <a:prstGeom prst="rect">
              <a:avLst/>
            </a:prstGeom>
          </p:spPr>
        </p:pic>
      </p:grpSp>
      <p:sp>
        <p:nvSpPr>
          <p:cNvPr id="20" name="Cloud 19">
            <a:extLst>
              <a:ext uri="{FF2B5EF4-FFF2-40B4-BE49-F238E27FC236}">
                <a16:creationId xmlns:a16="http://schemas.microsoft.com/office/drawing/2014/main" id="{DEF66196-BB29-47BF-993A-9FCD8800B06F}"/>
              </a:ext>
            </a:extLst>
          </p:cNvPr>
          <p:cNvSpPr/>
          <p:nvPr/>
        </p:nvSpPr>
        <p:spPr>
          <a:xfrm>
            <a:off x="272760" y="1408648"/>
            <a:ext cx="1546021" cy="982663"/>
          </a:xfrm>
          <a:prstGeom prst="cloud">
            <a:avLst/>
          </a:prstGeom>
          <a:solidFill>
            <a:srgbClr val="FFFF00"/>
          </a:solidFill>
          <a:ln w="25400" cap="flat" cmpd="sng" algn="ctr">
            <a:solidFill>
              <a:srgbClr val="D60093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vi-VN" b="1" kern="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Viết vào vở</a:t>
            </a:r>
            <a:endParaRPr lang="en-US" b="1" kern="0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AF537C-2347-4607-BB8F-EB5E3C3FB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35" b="99306" l="1000" r="99400">
                        <a14:foregroundMark x1="6300" y1="36979" x2="7400" y2="50347"/>
                        <a14:foregroundMark x1="7400" y1="50347" x2="9100" y2="56424"/>
                        <a14:foregroundMark x1="2500" y1="63715" x2="7900" y2="65972"/>
                        <a14:foregroundMark x1="7900" y1="65972" x2="8836" y2="65756"/>
                        <a14:foregroundMark x1="2500" y1="39063" x2="2000" y2="43750"/>
                        <a14:foregroundMark x1="19700" y1="27604" x2="23500" y2="12500"/>
                        <a14:foregroundMark x1="28300" y1="5903" x2="38600" y2="17014"/>
                        <a14:foregroundMark x1="39300" y1="14410" x2="49300" y2="5208"/>
                        <a14:foregroundMark x1="90200" y1="29861" x2="94900" y2="39236"/>
                        <a14:foregroundMark x1="97577" y1="51910" x2="97700" y2="51736"/>
                        <a14:foregroundMark x1="96715" y1="53125" x2="97577" y2="51910"/>
                        <a14:foregroundMark x1="96223" y1="53819" x2="96715" y2="53125"/>
                        <a14:foregroundMark x1="96100" y1="53993" x2="96223" y2="53819"/>
                        <a14:foregroundMark x1="99400" y1="51736" x2="99400" y2="51736"/>
                        <a14:foregroundMark x1="1000" y1="61632" x2="1000" y2="61632"/>
                        <a14:foregroundMark x1="13600" y1="88194" x2="40400" y2="87326"/>
                        <a14:foregroundMark x1="12200" y1="83160" x2="28200" y2="83507"/>
                        <a14:foregroundMark x1="28200" y1="83507" x2="31500" y2="83333"/>
                        <a14:foregroundMark x1="13200" y1="93229" x2="23100" y2="89757"/>
                        <a14:foregroundMark x1="16300" y1="81944" x2="20600" y2="81597"/>
                        <a14:foregroundMark x1="12800" y1="86979" x2="12200" y2="93403"/>
                        <a14:foregroundMark x1="40900" y1="86806" x2="47000" y2="88021"/>
                        <a14:foregroundMark x1="48000" y1="89931" x2="48300" y2="93750"/>
                        <a14:foregroundMark x1="51700" y1="89410" x2="72000" y2="88542"/>
                        <a14:foregroundMark x1="72000" y1="88542" x2="77100" y2="88889"/>
                        <a14:foregroundMark x1="71800" y1="81597" x2="83500" y2="85764"/>
                        <a14:foregroundMark x1="78400" y1="82465" x2="84800" y2="83507"/>
                        <a14:foregroundMark x1="84633" y1="83681" x2="84300" y2="84028"/>
                        <a14:foregroundMark x1="84800" y1="83507" x2="84633" y2="83681"/>
                        <a14:foregroundMark x1="83500" y1="95660" x2="84000" y2="89931"/>
                        <a14:foregroundMark x1="51700" y1="91493" x2="66700" y2="94271"/>
                        <a14:foregroundMark x1="68600" y1="94965" x2="74200" y2="95660"/>
                        <a14:foregroundMark x1="74200" y1="95660" x2="77558" y2="98016"/>
                        <a14:foregroundMark x1="80154" y1="97953" x2="81500" y2="96875"/>
                        <a14:foregroundMark x1="10900" y1="99306" x2="42600" y2="90972"/>
                        <a14:foregroundMark x1="42600" y1="90972" x2="42800" y2="90799"/>
                        <a14:backgroundMark x1="79100" y1="99653" x2="79100" y2="99653"/>
                        <a14:backgroundMark x1="77800" y1="99306" x2="78900" y2="99132"/>
                        <a14:backgroundMark x1="78000" y1="98438" x2="79400" y2="99479"/>
                        <a14:backgroundMark x1="77300" y1="98611" x2="78100" y2="98958"/>
                        <a14:backgroundMark x1="77300" y1="98264" x2="77300" y2="98264"/>
                        <a14:backgroundMark x1="99400" y1="53125" x2="99400" y2="53125"/>
                        <a14:backgroundMark x1="99800" y1="51910" x2="99800" y2="51910"/>
                        <a14:backgroundMark x1="98900" y1="53819" x2="98900" y2="53819"/>
                        <a14:backgroundMark x1="10600" y1="61111" x2="10600" y2="61111"/>
                        <a14:backgroundMark x1="10300" y1="61632" x2="14200" y2="61285"/>
                        <a14:backgroundMark x1="15700" y1="60243" x2="15700" y2="60243"/>
                        <a14:backgroundMark x1="14200" y1="61111" x2="14600" y2="61111"/>
                        <a14:backgroundMark x1="16200" y1="59201" x2="16200" y2="59201"/>
                        <a14:backgroundMark x1="18100" y1="55208" x2="18200" y2="55208"/>
                        <a14:backgroundMark x1="18400" y1="54861" x2="18400" y2="54861"/>
                        <a14:backgroundMark x1="18800" y1="54514" x2="18800" y2="54514"/>
                        <a14:backgroundMark x1="19200" y1="53472" x2="19200" y2="53472"/>
                        <a14:backgroundMark x1="19500" y1="52778" x2="19500" y2="52778"/>
                        <a14:backgroundMark x1="19800" y1="51910" x2="19800" y2="51910"/>
                        <a14:backgroundMark x1="20200" y1="50521" x2="20200" y2="50521"/>
                        <a14:backgroundMark x1="20800" y1="49132" x2="20800" y2="49132"/>
                        <a14:backgroundMark x1="20500" y1="49132" x2="20500" y2="49132"/>
                        <a14:backgroundMark x1="21300" y1="47222" x2="21300" y2="47222"/>
                        <a14:backgroundMark x1="20500" y1="47743" x2="20500" y2="47743"/>
                        <a14:backgroundMark x1="21000" y1="45833" x2="21000" y2="45833"/>
                        <a14:backgroundMark x1="26500" y1="39931" x2="26500" y2="39931"/>
                        <a14:backgroundMark x1="500" y1="62674" x2="500" y2="62674"/>
                        <a14:backgroundMark x1="100" y1="65451" x2="100" y2="65451"/>
                        <a14:backgroundMark x1="300" y1="65104" x2="300" y2="65104"/>
                        <a14:backgroundMark x1="8900" y1="61979" x2="8900" y2="61979"/>
                        <a14:backgroundMark x1="4400" y1="59375" x2="4400" y2="59375"/>
                        <a14:backgroundMark x1="76300" y1="45139" x2="76300" y2="45139"/>
                        <a14:backgroundMark x1="75900" y1="44792" x2="75900" y2="44792"/>
                        <a14:backgroundMark x1="75700" y1="44097" x2="75700" y2="44097"/>
                        <a14:backgroundMark x1="77500" y1="48438" x2="77500" y2="48438"/>
                        <a14:backgroundMark x1="59400" y1="26215" x2="59400" y2="26215"/>
                        <a14:backgroundMark x1="59400" y1="25521" x2="59400" y2="25521"/>
                        <a14:backgroundMark x1="59200" y1="28993" x2="59200" y2="28993"/>
                        <a14:backgroundMark x1="39400" y1="22049" x2="39400" y2="22049"/>
                        <a14:backgroundMark x1="84900" y1="84201" x2="84900" y2="84201"/>
                        <a14:backgroundMark x1="84600" y1="84028" x2="84600" y2="84028"/>
                        <a14:backgroundMark x1="84800" y1="83681" x2="84800" y2="83681"/>
                        <a14:backgroundMark x1="77200" y1="98438" x2="77200" y2="98438"/>
                        <a14:backgroundMark x1="77200" y1="97917" x2="77200" y2="97917"/>
                        <a14:backgroundMark x1="77400" y1="98264" x2="77400" y2="98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6990" y="1389512"/>
            <a:ext cx="1423361" cy="920744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6E0ACDE6-0F08-4991-B6ED-B0EE0E21F97C}"/>
              </a:ext>
            </a:extLst>
          </p:cNvPr>
          <p:cNvGrpSpPr/>
          <p:nvPr/>
        </p:nvGrpSpPr>
        <p:grpSpPr>
          <a:xfrm>
            <a:off x="3138055" y="1435282"/>
            <a:ext cx="4499724" cy="2221976"/>
            <a:chOff x="3913789" y="1795796"/>
            <a:chExt cx="5999632" cy="296263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921D1AA8-88E4-4FA6-B8A4-88BDC015BFF4}"/>
                </a:ext>
              </a:extLst>
            </p:cNvPr>
            <p:cNvSpPr/>
            <p:nvPr/>
          </p:nvSpPr>
          <p:spPr>
            <a:xfrm>
              <a:off x="3913789" y="1795797"/>
              <a:ext cx="5999632" cy="296263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7562AD13-B1B9-45E5-80EC-49AA423F2D89}"/>
                </a:ext>
              </a:extLst>
            </p:cNvPr>
            <p:cNvSpPr/>
            <p:nvPr/>
          </p:nvSpPr>
          <p:spPr>
            <a:xfrm>
              <a:off x="4425809" y="3808416"/>
              <a:ext cx="2708153" cy="66208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69B325A-2BA6-443D-9F66-C5F34C5CAC9B}"/>
                </a:ext>
              </a:extLst>
            </p:cNvPr>
            <p:cNvGrpSpPr/>
            <p:nvPr/>
          </p:nvGrpSpPr>
          <p:grpSpPr>
            <a:xfrm>
              <a:off x="4134575" y="1795796"/>
              <a:ext cx="5513026" cy="2684467"/>
              <a:chOff x="4051881" y="1795796"/>
              <a:chExt cx="5513026" cy="2684467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2AC9CE75-7877-4957-A965-E65A9E1B88E5}"/>
                  </a:ext>
                </a:extLst>
              </p:cNvPr>
              <p:cNvSpPr/>
              <p:nvPr/>
            </p:nvSpPr>
            <p:spPr>
              <a:xfrm>
                <a:off x="4051881" y="3798657"/>
                <a:ext cx="582467" cy="68160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1350" b="1" dirty="0">
                    <a:solidFill>
                      <a:schemeClr val="tx1"/>
                    </a:solidFill>
                    <a:latin typeface="+mj-lt"/>
                  </a:rPr>
                  <a:t>2</a:t>
                </a:r>
                <a:endParaRPr lang="en-US" sz="135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835D0117-05CA-4C2D-83F6-5C76FFB48453}"/>
                  </a:ext>
                </a:extLst>
              </p:cNvPr>
              <p:cNvSpPr/>
              <p:nvPr/>
            </p:nvSpPr>
            <p:spPr>
              <a:xfrm>
                <a:off x="4259595" y="2701809"/>
                <a:ext cx="2764136" cy="78232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15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 dụng dấu câu</a:t>
                </a:r>
                <a:endPara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62052375-6DB0-4060-B71F-345B60501CEA}"/>
                  </a:ext>
                </a:extLst>
              </p:cNvPr>
              <p:cNvSpPr/>
              <p:nvPr/>
            </p:nvSpPr>
            <p:spPr>
              <a:xfrm>
                <a:off x="4101379" y="2671181"/>
                <a:ext cx="582466" cy="812957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1350" b="1" dirty="0">
                    <a:solidFill>
                      <a:schemeClr val="tx1"/>
                    </a:solidFill>
                    <a:latin typeface="+mj-lt"/>
                  </a:rPr>
                  <a:t>1</a:t>
                </a:r>
                <a:endParaRPr lang="en-US" sz="135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25276ECC-E39C-4192-B579-07624FED3D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326621" y="2777113"/>
                <a:ext cx="668411" cy="510964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3DC92C34-E8CC-4299-89A7-CF74A1B3E2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129013" y="2777112"/>
                <a:ext cx="668411" cy="510964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3644EE3E-285C-4A2D-9283-90979D9A0A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896496" y="2786872"/>
                <a:ext cx="668411" cy="510964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5D61FC0-4DF3-46A0-9ACD-2FF57330B0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326621" y="3819527"/>
                <a:ext cx="668411" cy="510964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DAD4086-BDA8-4ED1-ADFA-1583891389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094103" y="3819527"/>
                <a:ext cx="668411" cy="510964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6BF01A75-7022-40F3-8849-7E766B2519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896496" y="3829286"/>
                <a:ext cx="668411" cy="510964"/>
              </a:xfrm>
              <a:prstGeom prst="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1C9CF75-67B1-4230-B7B5-9500FFF403B8}"/>
                  </a:ext>
                </a:extLst>
              </p:cNvPr>
              <p:cNvSpPr txBox="1"/>
              <p:nvPr/>
            </p:nvSpPr>
            <p:spPr>
              <a:xfrm>
                <a:off x="5517871" y="1795796"/>
                <a:ext cx="3285514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100" b="1" dirty="0">
                    <a:solidFill>
                      <a:schemeClr val="accent2">
                        <a:lumMod val="50000"/>
                      </a:schemeClr>
                    </a:solidFill>
                  </a:rPr>
                  <a:t>Tiêu chí đánh giá </a:t>
                </a:r>
                <a:endParaRPr lang="en-US" sz="21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576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D2F414-87CF-876F-4675-530D031A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5D71FC-CC88-BB2A-3825-BC612EB66379}"/>
              </a:ext>
            </a:extLst>
          </p:cNvPr>
          <p:cNvSpPr/>
          <p:nvPr/>
        </p:nvSpPr>
        <p:spPr>
          <a:xfrm>
            <a:off x="705971" y="1394666"/>
            <a:ext cx="7937126" cy="228524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95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95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95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95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95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Em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5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5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320214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6174" y="224030"/>
            <a:ext cx="65682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SỨC KHỎE.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NGOAN, HỌC TỐT.</a:t>
            </a:r>
          </a:p>
        </p:txBody>
      </p:sp>
      <p:pic>
        <p:nvPicPr>
          <p:cNvPr id="3" name="Picture 4" descr="Green nature border with grass and flower Vector Image">
            <a:extLst>
              <a:ext uri="{FF2B5EF4-FFF2-40B4-BE49-F238E27FC236}">
                <a16:creationId xmlns:a16="http://schemas.microsoft.com/office/drawing/2014/main" id="{AA42C1BC-2DBB-58A7-7712-5B59D0AC7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>
            <a:fillRect/>
          </a:stretch>
        </p:blipFill>
        <p:spPr bwMode="auto">
          <a:xfrm>
            <a:off x="116539" y="2992517"/>
            <a:ext cx="2245661" cy="195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0D0BB0-9ACE-030A-3F99-F6868AB3DF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57"/>
          <a:stretch>
            <a:fillRect/>
          </a:stretch>
        </p:blipFill>
        <p:spPr>
          <a:xfrm>
            <a:off x="2999674" y="2776945"/>
            <a:ext cx="3390424" cy="2467451"/>
          </a:xfrm>
          <a:prstGeom prst="rect">
            <a:avLst/>
          </a:prstGeom>
        </p:spPr>
      </p:pic>
      <p:pic>
        <p:nvPicPr>
          <p:cNvPr id="5" name="Picture 4" descr="Green nature border with grass and flower Vector Image">
            <a:extLst>
              <a:ext uri="{FF2B5EF4-FFF2-40B4-BE49-F238E27FC236}">
                <a16:creationId xmlns:a16="http://schemas.microsoft.com/office/drawing/2014/main" id="{39DCD7C0-9F48-98C2-7623-DE08B1935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>
            <a:fillRect/>
          </a:stretch>
        </p:blipFill>
        <p:spPr bwMode="auto">
          <a:xfrm>
            <a:off x="6629400" y="2998630"/>
            <a:ext cx="2467505" cy="214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ummer Wink Sticker by Cutie and the Feast for iOS &amp; Android | GIPHY">
            <a:extLst>
              <a:ext uri="{FF2B5EF4-FFF2-40B4-BE49-F238E27FC236}">
                <a16:creationId xmlns:a16="http://schemas.microsoft.com/office/drawing/2014/main" id="{0E3A7C40-7EF3-0054-7FCA-CF3470DE7F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-247650"/>
            <a:ext cx="1752600" cy="13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686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Đồ dùng bé yêu online video cutter 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57150"/>
            <a:ext cx="88392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3754" y="209550"/>
            <a:ext cx="7655957" cy="448122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81000" y="1228165"/>
            <a:ext cx="8001732" cy="571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7605EA7A-5CE4-9D88-2A14-8AA23B794CB0}"/>
              </a:ext>
            </a:extLst>
          </p:cNvPr>
          <p:cNvSpPr txBox="1"/>
          <p:nvPr/>
        </p:nvSpPr>
        <p:spPr>
          <a:xfrm>
            <a:off x="617979" y="644694"/>
            <a:ext cx="800173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vi-VN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 năm </a:t>
            </a:r>
            <a:r>
              <a:rPr lang="vi-VN" sz="27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 14 </a:t>
            </a:r>
            <a:r>
              <a:rPr lang="vi-VN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tháng 11 năm 2024</a:t>
            </a:r>
            <a:endParaRPr lang="en-US" sz="27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05828522-ED48-0DD2-CA4A-333E46E7AC6E}"/>
              </a:ext>
            </a:extLst>
          </p:cNvPr>
          <p:cNvSpPr txBox="1"/>
          <p:nvPr/>
        </p:nvSpPr>
        <p:spPr>
          <a:xfrm>
            <a:off x="604208" y="2249287"/>
            <a:ext cx="8194382" cy="1212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 – TIẾT 3</a:t>
            </a:r>
          </a:p>
          <a:p>
            <a:pPr algn="ctr">
              <a:lnSpc>
                <a:spcPts val="5000"/>
              </a:lnSpc>
            </a:pP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RỘNG VỐN TỪ: ĐỒ VẬT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Summer Wink Sticker by Cutie and the Feast for iOS &amp; Android | GIPHY">
            <a:extLst>
              <a:ext uri="{FF2B5EF4-FFF2-40B4-BE49-F238E27FC236}">
                <a16:creationId xmlns:a16="http://schemas.microsoft.com/office/drawing/2014/main" id="{2BDDDF32-7E2B-EB4A-A7FC-0EF1277D1C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135" y="-45570"/>
            <a:ext cx="1690535" cy="13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:a16="http://schemas.microsoft.com/office/drawing/2014/main" id="{8EAF1748-16E6-4B92-84D5-7237E7AA86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14" b="92274" l="10000" r="90000">
                        <a14:foregroundMark x1="21932" y1="15598" x2="25543" y2="18756"/>
                        <a14:foregroundMark x1="25568" y1="6414" x2="29659" y2="8746"/>
                        <a14:foregroundMark x1="30391" y1="21615" x2="29404" y2="19987"/>
                        <a14:foregroundMark x1="57614" y1="90962" x2="61932" y2="90233"/>
                        <a14:foregroundMark x1="27159" y1="91983" x2="33523" y2="91691"/>
                        <a14:foregroundMark x1="33523" y1="91691" x2="34545" y2="92274"/>
                        <a14:foregroundMark x1="74659" y1="90816" x2="74659" y2="90816"/>
                        <a14:foregroundMark x1="71705" y1="75219" x2="71705" y2="75219"/>
                        <a14:foregroundMark x1="69545" y1="81195" x2="69545" y2="81195"/>
                        <a14:foregroundMark x1="69545" y1="80612" x2="69545" y2="80612"/>
                        <a14:foregroundMark x1="72273" y1="83528" x2="72273" y2="83528"/>
                        <a14:foregroundMark x1="31716" y1="26676" x2="32159" y2="27259"/>
                        <a14:foregroundMark x1="31273" y1="26093" x2="31716" y2="26676"/>
                        <a14:foregroundMark x1="30781" y1="25446" x2="31273" y2="26093"/>
                        <a14:foregroundMark x1="27948" y1="21720" x2="28695" y2="22702"/>
                        <a14:foregroundMark x1="27727" y1="21429" x2="27948" y2="21720"/>
                        <a14:foregroundMark x1="32159" y1="27259" x2="32273" y2="27697"/>
                        <a14:foregroundMark x1="30361" y1="24344" x2="31250" y2="25656"/>
                        <a14:foregroundMark x1="30163" y1="24052" x2="30361" y2="24344"/>
                        <a14:foregroundMark x1="29471" y1="23032" x2="30163" y2="24052"/>
                        <a14:foregroundMark x1="29274" y1="22741" x2="29471" y2="23032"/>
                        <a14:foregroundMark x1="28977" y1="22303" x2="29274" y2="22741"/>
                        <a14:foregroundMark x1="30341" y1="14431" x2="30341" y2="14431"/>
                        <a14:foregroundMark x1="28977" y1="19096" x2="28977" y2="19096"/>
                        <a14:foregroundMark x1="31023" y1="22886" x2="31023" y2="22886"/>
                        <a14:foregroundMark x1="31477" y1="23761" x2="31477" y2="23761"/>
                        <a14:foregroundMark x1="32045" y1="24927" x2="32045" y2="24927"/>
                        <a14:foregroundMark x1="72841" y1="83965" x2="72841" y2="83965"/>
                        <a14:foregroundMark x1="73750" y1="84257" x2="73750" y2="84257"/>
                        <a14:backgroundMark x1="71364" y1="86006" x2="71364" y2="86006"/>
                        <a14:backgroundMark x1="70682" y1="82653" x2="70682" y2="82653"/>
                        <a14:backgroundMark x1="73523" y1="86735" x2="73523" y2="86735"/>
                        <a14:backgroundMark x1="74659" y1="86735" x2="74659" y2="86735"/>
                        <a14:backgroundMark x1="32273" y1="33528" x2="32273" y2="33528"/>
                        <a14:backgroundMark x1="28477" y1="19096" x2="28977" y2="20262"/>
                        <a14:backgroundMark x1="27727" y1="17347" x2="28477" y2="19096"/>
                        <a14:backgroundMark x1="29205" y1="21720" x2="29205" y2="21720"/>
                        <a14:backgroundMark x1="30114" y1="22741" x2="30114" y2="22741"/>
                        <a14:backgroundMark x1="30455" y1="23032" x2="30455" y2="23032"/>
                        <a14:backgroundMark x1="30114" y1="24052" x2="30114" y2="24052"/>
                        <a14:backgroundMark x1="31023" y1="24344" x2="31023" y2="24344"/>
                        <a14:backgroundMark x1="31477" y1="26093" x2="31477" y2="26093"/>
                        <a14:backgroundMark x1="31932" y1="26676" x2="31932" y2="26676"/>
                        <a14:backgroundMark x1="73409" y1="83819" x2="73409" y2="83819"/>
                        <a14:backgroundMark x1="72727" y1="83673" x2="72727" y2="83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24" t="8410" r="17448" b="7035"/>
          <a:stretch/>
        </p:blipFill>
        <p:spPr>
          <a:xfrm rot="10800000" flipH="1" flipV="1">
            <a:off x="0" y="3231573"/>
            <a:ext cx="1278283" cy="1911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06732E-2378-402F-8FAC-1074411DA5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14" b="92274" l="10000" r="90000">
                        <a14:foregroundMark x1="21932" y1="15598" x2="25543" y2="18756"/>
                        <a14:foregroundMark x1="25568" y1="6414" x2="29659" y2="8746"/>
                        <a14:foregroundMark x1="30391" y1="21615" x2="29404" y2="19987"/>
                        <a14:foregroundMark x1="57614" y1="90962" x2="61932" y2="90233"/>
                        <a14:foregroundMark x1="27159" y1="91983" x2="33523" y2="91691"/>
                        <a14:foregroundMark x1="33523" y1="91691" x2="34545" y2="92274"/>
                        <a14:foregroundMark x1="74659" y1="90816" x2="74659" y2="90816"/>
                        <a14:foregroundMark x1="71705" y1="75219" x2="71705" y2="75219"/>
                        <a14:foregroundMark x1="69545" y1="81195" x2="69545" y2="81195"/>
                        <a14:foregroundMark x1="69545" y1="80612" x2="69545" y2="80612"/>
                        <a14:foregroundMark x1="72273" y1="83528" x2="72273" y2="83528"/>
                        <a14:foregroundMark x1="31716" y1="26676" x2="32159" y2="27259"/>
                        <a14:foregroundMark x1="31273" y1="26093" x2="31716" y2="26676"/>
                        <a14:foregroundMark x1="30781" y1="25446" x2="31273" y2="26093"/>
                        <a14:foregroundMark x1="27948" y1="21720" x2="28695" y2="22702"/>
                        <a14:foregroundMark x1="27727" y1="21429" x2="27948" y2="21720"/>
                        <a14:foregroundMark x1="32159" y1="27259" x2="32273" y2="27697"/>
                        <a14:foregroundMark x1="30361" y1="24344" x2="31250" y2="25656"/>
                        <a14:foregroundMark x1="30163" y1="24052" x2="30361" y2="24344"/>
                        <a14:foregroundMark x1="29471" y1="23032" x2="30163" y2="24052"/>
                        <a14:foregroundMark x1="29274" y1="22741" x2="29471" y2="23032"/>
                        <a14:foregroundMark x1="28977" y1="22303" x2="29274" y2="22741"/>
                        <a14:foregroundMark x1="30341" y1="14431" x2="30341" y2="14431"/>
                        <a14:foregroundMark x1="28977" y1="19096" x2="28977" y2="19096"/>
                        <a14:foregroundMark x1="31023" y1="22886" x2="31023" y2="22886"/>
                        <a14:foregroundMark x1="31477" y1="23761" x2="31477" y2="23761"/>
                        <a14:foregroundMark x1="32045" y1="24927" x2="32045" y2="24927"/>
                        <a14:foregroundMark x1="72841" y1="83965" x2="72841" y2="83965"/>
                        <a14:foregroundMark x1="73750" y1="84257" x2="73750" y2="84257"/>
                        <a14:backgroundMark x1="71364" y1="86006" x2="71364" y2="86006"/>
                        <a14:backgroundMark x1="70682" y1="82653" x2="70682" y2="82653"/>
                        <a14:backgroundMark x1="73523" y1="86735" x2="73523" y2="86735"/>
                        <a14:backgroundMark x1="74659" y1="86735" x2="74659" y2="86735"/>
                        <a14:backgroundMark x1="32273" y1="33528" x2="32273" y2="33528"/>
                        <a14:backgroundMark x1="28477" y1="19096" x2="28977" y2="20262"/>
                        <a14:backgroundMark x1="27727" y1="17347" x2="28477" y2="19096"/>
                        <a14:backgroundMark x1="29205" y1="21720" x2="29205" y2="21720"/>
                        <a14:backgroundMark x1="30114" y1="22741" x2="30114" y2="22741"/>
                        <a14:backgroundMark x1="30455" y1="23032" x2="30455" y2="23032"/>
                        <a14:backgroundMark x1="30114" y1="24052" x2="30114" y2="24052"/>
                        <a14:backgroundMark x1="31023" y1="24344" x2="31023" y2="24344"/>
                        <a14:backgroundMark x1="31477" y1="26093" x2="31477" y2="26093"/>
                        <a14:backgroundMark x1="31932" y1="26676" x2="31932" y2="26676"/>
                        <a14:backgroundMark x1="73409" y1="83819" x2="73409" y2="83819"/>
                        <a14:backgroundMark x1="72727" y1="83673" x2="72727" y2="83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24" t="8410" r="17448" b="7035"/>
          <a:stretch/>
        </p:blipFill>
        <p:spPr>
          <a:xfrm rot="10800000">
            <a:off x="7785070" y="0"/>
            <a:ext cx="1408806" cy="133003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8E635AF-C0D4-45D2-8DC6-CAA17B83BD7E}"/>
              </a:ext>
            </a:extLst>
          </p:cNvPr>
          <p:cNvGrpSpPr/>
          <p:nvPr/>
        </p:nvGrpSpPr>
        <p:grpSpPr>
          <a:xfrm>
            <a:off x="272519" y="264968"/>
            <a:ext cx="1273170" cy="634977"/>
            <a:chOff x="213266" y="1212584"/>
            <a:chExt cx="1218577" cy="638922"/>
          </a:xfrm>
        </p:grpSpPr>
        <p:pic>
          <p:nvPicPr>
            <p:cNvPr id="7" name="Kí hiệu - Khám phá &amp; Luyện tập">
              <a:extLst>
                <a:ext uri="{FF2B5EF4-FFF2-40B4-BE49-F238E27FC236}">
                  <a16:creationId xmlns:a16="http://schemas.microsoft.com/office/drawing/2014/main" id="{3A815767-5F2D-438E-9904-56EFC8C63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266" y="1212584"/>
              <a:ext cx="638922" cy="63892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BB3AAE-0368-4FBC-BA59-AC0BD8298473}"/>
                </a:ext>
              </a:extLst>
            </p:cNvPr>
            <p:cNvSpPr txBox="1"/>
            <p:nvPr/>
          </p:nvSpPr>
          <p:spPr>
            <a:xfrm>
              <a:off x="902631" y="1311716"/>
              <a:ext cx="529212" cy="37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F64C80-D3CD-4538-9349-47514ED7BE19}"/>
              </a:ext>
            </a:extLst>
          </p:cNvPr>
          <p:cNvSpPr/>
          <p:nvPr/>
        </p:nvSpPr>
        <p:spPr>
          <a:xfrm>
            <a:off x="992767" y="209326"/>
            <a:ext cx="7047647" cy="9407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3.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563BAF-9222-431E-9591-D920F8AD30C0}"/>
              </a:ext>
            </a:extLst>
          </p:cNvPr>
          <p:cNvSpPr txBox="1"/>
          <p:nvPr/>
        </p:nvSpPr>
        <p:spPr>
          <a:xfrm>
            <a:off x="1022711" y="1093969"/>
            <a:ext cx="35910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B056E-907E-42E4-8783-69EB34730B16}"/>
              </a:ext>
            </a:extLst>
          </p:cNvPr>
          <p:cNvSpPr txBox="1"/>
          <p:nvPr/>
        </p:nvSpPr>
        <p:spPr>
          <a:xfrm>
            <a:off x="5450461" y="1131100"/>
            <a:ext cx="19575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E49D7-CB00-4B4F-B64F-3F1BCA98F8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675" y="1620381"/>
            <a:ext cx="5699911" cy="338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EB76C317-B897-4A44-A2E0-02E2BC4D930A}"/>
              </a:ext>
            </a:extLst>
          </p:cNvPr>
          <p:cNvSpPr/>
          <p:nvPr/>
        </p:nvSpPr>
        <p:spPr>
          <a:xfrm>
            <a:off x="-124498" y="-34661"/>
            <a:ext cx="3545921" cy="1371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Trò chơi</a:t>
            </a:r>
          </a:p>
          <a:p>
            <a:r>
              <a:rPr lang="vi-VN" sz="27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“</a:t>
            </a:r>
            <a:r>
              <a:rPr lang="vi-VN" sz="2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XÂY NHÀ</a:t>
            </a:r>
            <a:r>
              <a:rPr lang="vi-VN" sz="27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”</a:t>
            </a:r>
            <a:endParaRPr lang="en-US" sz="27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419AC8-8833-414B-80CE-6E2BF2676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96"/>
          <a:stretch/>
        </p:blipFill>
        <p:spPr>
          <a:xfrm>
            <a:off x="5993707" y="2134588"/>
            <a:ext cx="2869382" cy="24929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673151D-1A97-4697-810C-2D58C03D4046}"/>
              </a:ext>
            </a:extLst>
          </p:cNvPr>
          <p:cNvGrpSpPr/>
          <p:nvPr/>
        </p:nvGrpSpPr>
        <p:grpSpPr>
          <a:xfrm>
            <a:off x="4299947" y="135468"/>
            <a:ext cx="4155521" cy="1867233"/>
            <a:chOff x="263837" y="203400"/>
            <a:chExt cx="5982789" cy="262563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6AA6DD-D8B7-4BA1-9705-850529BE14EE}"/>
                </a:ext>
              </a:extLst>
            </p:cNvPr>
            <p:cNvSpPr/>
            <p:nvPr/>
          </p:nvSpPr>
          <p:spPr>
            <a:xfrm>
              <a:off x="263837" y="203400"/>
              <a:ext cx="5982789" cy="262563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215DF0-E79C-4F21-867B-6CEFD1B25EB8}"/>
                </a:ext>
              </a:extLst>
            </p:cNvPr>
            <p:cNvSpPr txBox="1"/>
            <p:nvPr/>
          </p:nvSpPr>
          <p:spPr>
            <a:xfrm>
              <a:off x="269737" y="414506"/>
              <a:ext cx="5913703" cy="2404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b="1" u="sng" dirty="0">
                  <a:solidFill>
                    <a:srgbClr val="C00000"/>
                  </a:solidFill>
                  <a:latin typeface="HP001 5 hàng" panose="020B0603050302020204" pitchFamily="34" charset="0"/>
                </a:rPr>
                <a:t>Yêu cầu </a:t>
              </a:r>
            </a:p>
            <a:p>
              <a:pPr marL="214313" indent="-214313">
                <a:lnSpc>
                  <a:spcPct val="150000"/>
                </a:lnSpc>
                <a:buFontTx/>
                <a:buChar char="-"/>
              </a:pPr>
              <a:r>
                <a:rPr lang="vi-VN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Khoanh đúng đồ vật giấu trong tranh</a:t>
              </a:r>
            </a:p>
            <a:p>
              <a:pPr marL="214313" indent="-214313">
                <a:lnSpc>
                  <a:spcPct val="150000"/>
                </a:lnSpc>
                <a:buFontTx/>
                <a:buChar char="-"/>
              </a:pP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b="1" dirty="0">
                  <a:solidFill>
                    <a:srgbClr val="002060"/>
                  </a:solidFill>
                  <a:latin typeface="+mj-lt"/>
                </a:rPr>
                <a:t>- </a:t>
              </a: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 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91ED9A9-362F-494C-89AC-DA4081510DFF}"/>
              </a:ext>
            </a:extLst>
          </p:cNvPr>
          <p:cNvGrpSpPr/>
          <p:nvPr/>
        </p:nvGrpSpPr>
        <p:grpSpPr>
          <a:xfrm>
            <a:off x="152400" y="2002701"/>
            <a:ext cx="4953000" cy="2624877"/>
            <a:chOff x="644285" y="2746234"/>
            <a:chExt cx="6603999" cy="432177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F22A251-FEA1-483C-A192-84CA1B8280DF}"/>
                </a:ext>
              </a:extLst>
            </p:cNvPr>
            <p:cNvSpPr/>
            <p:nvPr/>
          </p:nvSpPr>
          <p:spPr>
            <a:xfrm>
              <a:off x="644285" y="2746234"/>
              <a:ext cx="6603999" cy="432177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BDB20D6-5408-4BC4-8DAA-176E4696C981}"/>
                </a:ext>
              </a:extLst>
            </p:cNvPr>
            <p:cNvSpPr/>
            <p:nvPr/>
          </p:nvSpPr>
          <p:spPr>
            <a:xfrm>
              <a:off x="1573434" y="3951646"/>
              <a:ext cx="2608506" cy="72628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 tên đồ vật</a:t>
              </a:r>
              <a:endPara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BFC84E1-E422-4318-9867-139A4650C351}"/>
                </a:ext>
              </a:extLst>
            </p:cNvPr>
            <p:cNvSpPr/>
            <p:nvPr/>
          </p:nvSpPr>
          <p:spPr>
            <a:xfrm>
              <a:off x="838905" y="4969870"/>
              <a:ext cx="646144" cy="747695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350" dirty="0">
                  <a:solidFill>
                    <a:schemeClr val="tx1"/>
                  </a:solidFill>
                </a:rPr>
                <a:t>2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9324142-1598-42AC-AEAD-84D9BAD2F319}"/>
                </a:ext>
              </a:extLst>
            </p:cNvPr>
            <p:cNvSpPr/>
            <p:nvPr/>
          </p:nvSpPr>
          <p:spPr>
            <a:xfrm>
              <a:off x="778661" y="3858053"/>
              <a:ext cx="646143" cy="74769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350" b="1" dirty="0">
                  <a:solidFill>
                    <a:schemeClr val="tx1"/>
                  </a:solidFill>
                </a:rPr>
                <a:t>1</a:t>
              </a:r>
              <a:endParaRPr lang="en-US" sz="1350" b="1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06C7D2E-DD45-4FB0-B498-1E18C404D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4222772" y="3940941"/>
              <a:ext cx="741483" cy="56050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561098-204C-4A39-8CE3-DE680A261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5112885" y="3940940"/>
              <a:ext cx="741483" cy="56050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D45A967-B4A4-4D91-9FE6-4C38FB7DA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5964271" y="3951646"/>
              <a:ext cx="741483" cy="56050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481C787-9BFB-40AB-B4FC-9F57CD0E3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4371403" y="5048370"/>
              <a:ext cx="741483" cy="560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B7DDC1D-2CCD-4C97-930F-AB0046D47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5172138" y="5018106"/>
              <a:ext cx="741483" cy="56050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893C200-1F02-4CE1-BE4E-C725CF428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5972872" y="5015693"/>
              <a:ext cx="741483" cy="56050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8B1E51E-008B-4654-8493-7AA6CA3A6E55}"/>
                </a:ext>
              </a:extLst>
            </p:cNvPr>
            <p:cNvSpPr txBox="1"/>
            <p:nvPr/>
          </p:nvSpPr>
          <p:spPr>
            <a:xfrm>
              <a:off x="2148101" y="2955075"/>
              <a:ext cx="328551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100" b="1" dirty="0">
                  <a:solidFill>
                    <a:schemeClr val="accent2">
                      <a:lumMod val="50000"/>
                    </a:schemeClr>
                  </a:solidFill>
                </a:rPr>
                <a:t>Tiêu chí đánh giá </a:t>
              </a:r>
              <a:endParaRPr lang="en-US" sz="21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739CBF6-83B2-4C22-880C-F63D4B66A9B7}"/>
                </a:ext>
              </a:extLst>
            </p:cNvPr>
            <p:cNvSpPr/>
            <p:nvPr/>
          </p:nvSpPr>
          <p:spPr>
            <a:xfrm>
              <a:off x="1567477" y="5050511"/>
              <a:ext cx="2639070" cy="72628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 chia đúng</a:t>
              </a:r>
            </a:p>
            <a:p>
              <a:pPr algn="ctr"/>
              <a:r>
                <a:rPr lang="vi-VN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</a:t>
              </a:r>
              <a:endPara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21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791D4F1-5D22-463B-A4B5-169B1ED48CF9}"/>
              </a:ext>
            </a:extLst>
          </p:cNvPr>
          <p:cNvGrpSpPr/>
          <p:nvPr/>
        </p:nvGrpSpPr>
        <p:grpSpPr>
          <a:xfrm>
            <a:off x="272519" y="264968"/>
            <a:ext cx="1273170" cy="634977"/>
            <a:chOff x="213266" y="1212584"/>
            <a:chExt cx="1218577" cy="638922"/>
          </a:xfrm>
        </p:grpSpPr>
        <p:pic>
          <p:nvPicPr>
            <p:cNvPr id="5" name="Kí hiệu - Khám phá &amp; Luyện tập">
              <a:extLst>
                <a:ext uri="{FF2B5EF4-FFF2-40B4-BE49-F238E27FC236}">
                  <a16:creationId xmlns:a16="http://schemas.microsoft.com/office/drawing/2014/main" id="{0509AE32-C6CA-42AC-92C8-2E8E0D3E0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266" y="1212584"/>
              <a:ext cx="638922" cy="63892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7DF23B-B2DF-45BE-BAC0-FDBDB91F139A}"/>
                </a:ext>
              </a:extLst>
            </p:cNvPr>
            <p:cNvSpPr txBox="1"/>
            <p:nvPr/>
          </p:nvSpPr>
          <p:spPr>
            <a:xfrm>
              <a:off x="902631" y="1311716"/>
              <a:ext cx="529212" cy="37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0681B0-ABCF-4231-96E7-A9F99D5EC6A7}"/>
              </a:ext>
            </a:extLst>
          </p:cNvPr>
          <p:cNvSpPr/>
          <p:nvPr/>
        </p:nvSpPr>
        <p:spPr>
          <a:xfrm>
            <a:off x="992767" y="158526"/>
            <a:ext cx="7370183" cy="9407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4 a. Đặt và trả lời câu hỏi về 1-2 đồ vật ở bài tập 3 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E7C18F-8AB1-4ECB-AD59-F050CE400093}"/>
              </a:ext>
            </a:extLst>
          </p:cNvPr>
          <p:cNvCxnSpPr>
            <a:cxnSpLocks/>
          </p:cNvCxnSpPr>
          <p:nvPr/>
        </p:nvCxnSpPr>
        <p:spPr>
          <a:xfrm flipV="1">
            <a:off x="6991351" y="822304"/>
            <a:ext cx="958850" cy="9503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A2DF33-6DF6-4B4E-A6F3-2ED36F58C633}"/>
              </a:ext>
            </a:extLst>
          </p:cNvPr>
          <p:cNvCxnSpPr>
            <a:cxnSpLocks/>
          </p:cNvCxnSpPr>
          <p:nvPr/>
        </p:nvCxnSpPr>
        <p:spPr>
          <a:xfrm>
            <a:off x="2808770" y="822303"/>
            <a:ext cx="1499613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1643EF-6521-450F-9034-EB33B5C8B072}"/>
              </a:ext>
            </a:extLst>
          </p:cNvPr>
          <p:cNvCxnSpPr>
            <a:cxnSpLocks/>
          </p:cNvCxnSpPr>
          <p:nvPr/>
        </p:nvCxnSpPr>
        <p:spPr>
          <a:xfrm>
            <a:off x="5313075" y="844506"/>
            <a:ext cx="1419494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1A6013-4168-41A3-81C7-571FC75C4D09}"/>
              </a:ext>
            </a:extLst>
          </p:cNvPr>
          <p:cNvSpPr/>
          <p:nvPr/>
        </p:nvSpPr>
        <p:spPr>
          <a:xfrm>
            <a:off x="574117" y="1318766"/>
            <a:ext cx="4431926" cy="12983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Cái lọ dùng 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làm gì ? 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lọ dùng 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cắm hoa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B84A63-7F33-4ACA-B388-A264F90AF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8" b="99262" l="3600" r="95400">
                        <a14:foregroundMark x1="7400" y1="28782" x2="20800" y2="55720"/>
                        <a14:foregroundMark x1="3600" y1="33948" x2="13400" y2="77122"/>
                        <a14:foregroundMark x1="6400" y1="69373" x2="8200" y2="87454"/>
                        <a14:foregroundMark x1="7000" y1="98893" x2="28400" y2="84502"/>
                        <a14:foregroundMark x1="36200" y1="47601" x2="39000" y2="87823"/>
                        <a14:foregroundMark x1="14800" y1="57196" x2="18000" y2="56089"/>
                        <a14:foregroundMark x1="26600" y1="49077" x2="33400" y2="67528"/>
                        <a14:foregroundMark x1="29200" y1="49446" x2="34000" y2="54613"/>
                        <a14:foregroundMark x1="25600" y1="74539" x2="39800" y2="95203"/>
                        <a14:foregroundMark x1="22800" y1="81181" x2="27600" y2="84502"/>
                        <a14:foregroundMark x1="33200" y1="99262" x2="67800" y2="92251"/>
                        <a14:foregroundMark x1="19200" y1="94465" x2="32400" y2="88561"/>
                        <a14:foregroundMark x1="55400" y1="45756" x2="59800" y2="56089"/>
                        <a14:foregroundMark x1="65800" y1="54613" x2="76400" y2="52030"/>
                        <a14:foregroundMark x1="62000" y1="40590" x2="64800" y2="43173"/>
                        <a14:foregroundMark x1="72800" y1="48339" x2="75600" y2="46494"/>
                        <a14:foregroundMark x1="77400" y1="77491" x2="80200" y2="77491"/>
                        <a14:foregroundMark x1="90200" y1="60148" x2="94800" y2="81181"/>
                        <a14:foregroundMark x1="95400" y1="61993" x2="93800" y2="92620"/>
                        <a14:foregroundMark x1="93800" y1="92620" x2="85800" y2="98524"/>
                        <a14:foregroundMark x1="60800" y1="76015" x2="67800" y2="87823"/>
                        <a14:foregroundMark x1="49000" y1="95941" x2="57600" y2="87823"/>
                        <a14:foregroundMark x1="42000" y1="54613" x2="43200" y2="67528"/>
                        <a14:foregroundMark x1="75400" y1="28044" x2="77800" y2="26937"/>
                        <a14:foregroundMark x1="41800" y1="80812" x2="56000" y2="79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877" y="2426855"/>
            <a:ext cx="2164172" cy="129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73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2615" y="0"/>
            <a:ext cx="9156122" cy="51435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微软雅黑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微软雅黑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微软雅黑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微软雅黑"/>
              </a:endParaRPr>
            </a:p>
          </p:txBody>
        </p:sp>
      </p:grpSp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65" y="4240144"/>
            <a:ext cx="337914" cy="334830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7853648" y="3435597"/>
            <a:ext cx="1014485" cy="123887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6066487" y="2506240"/>
            <a:ext cx="1879195" cy="2359107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041" y="2413403"/>
            <a:ext cx="1326914" cy="256201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5FDAAE3-E974-4C8B-80E4-21F1164D70FE}"/>
              </a:ext>
            </a:extLst>
          </p:cNvPr>
          <p:cNvSpPr/>
          <p:nvPr/>
        </p:nvSpPr>
        <p:spPr>
          <a:xfrm>
            <a:off x="200068" y="170326"/>
            <a:ext cx="8762920" cy="18158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342892">
              <a:defRPr/>
            </a:pPr>
            <a:r>
              <a:rPr lang="en-US" altLang="zh-CN" sz="4000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Trò</a:t>
            </a:r>
            <a:r>
              <a:rPr lang="en-US" altLang="zh-CN" sz="4000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  <a:r>
              <a:rPr lang="en-US" altLang="zh-CN" sz="4000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chơi</a:t>
            </a:r>
            <a:r>
              <a:rPr lang="en-US" altLang="zh-CN" sz="4000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: </a:t>
            </a:r>
            <a:r>
              <a:rPr lang="en-US" altLang="zh-CN" sz="4000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Đối</a:t>
            </a:r>
            <a:r>
              <a:rPr lang="en-US" altLang="zh-CN" sz="4000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  <a:r>
              <a:rPr lang="en-US" altLang="zh-CN" sz="4000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đáp</a:t>
            </a:r>
            <a:endParaRPr lang="en-US" altLang="zh-CN" sz="4000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  <a:p>
            <a:pPr algn="ctr" defTabSz="342892">
              <a:defRPr/>
            </a:pPr>
            <a:r>
              <a:rPr lang="en-US" altLang="zh-CN" sz="4000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(</a:t>
            </a:r>
            <a:r>
              <a:rPr lang="en-US" altLang="zh-CN" sz="4000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nhóm</a:t>
            </a:r>
            <a:r>
              <a:rPr lang="en-US" altLang="zh-CN" sz="4000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  <a:r>
              <a:rPr lang="en-US" altLang="zh-CN" sz="4000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đôi</a:t>
            </a:r>
            <a:r>
              <a:rPr lang="en-US" altLang="zh-CN" sz="4000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)</a:t>
            </a:r>
            <a:endParaRPr lang="vi-VN" altLang="zh-CN" sz="4000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  <a:p>
            <a:pPr algn="ctr" defTabSz="342892"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và trả lời câu hỏi về 1-2 đồ vật ở bài tập 3</a:t>
            </a:r>
            <a:endParaRPr lang="zh-CN" altLang="en-US" sz="3200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B8761E3F-4650-F909-7F02-25E3EAFF5C78}"/>
              </a:ext>
            </a:extLst>
          </p:cNvPr>
          <p:cNvGrpSpPr/>
          <p:nvPr/>
        </p:nvGrpSpPr>
        <p:grpSpPr>
          <a:xfrm>
            <a:off x="518951" y="2785792"/>
            <a:ext cx="4487092" cy="1969226"/>
            <a:chOff x="209083" y="451653"/>
            <a:chExt cx="5982789" cy="2625635"/>
          </a:xfrm>
        </p:grpSpPr>
        <p:sp>
          <p:nvSpPr>
            <p:cNvPr id="3" name="Rectangle: Rounded Corners 14">
              <a:extLst>
                <a:ext uri="{FF2B5EF4-FFF2-40B4-BE49-F238E27FC236}">
                  <a16:creationId xmlns:a16="http://schemas.microsoft.com/office/drawing/2014/main" id="{0DBB9646-DA17-4B8B-A008-3E5D5D7BCD3A}"/>
                </a:ext>
              </a:extLst>
            </p:cNvPr>
            <p:cNvSpPr/>
            <p:nvPr/>
          </p:nvSpPr>
          <p:spPr>
            <a:xfrm>
              <a:off x="209083" y="451653"/>
              <a:ext cx="5982789" cy="262563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BB4949E7-D9EA-B9B4-96F4-DFF2997F2ECF}"/>
                </a:ext>
              </a:extLst>
            </p:cNvPr>
            <p:cNvSpPr txBox="1"/>
            <p:nvPr/>
          </p:nvSpPr>
          <p:spPr>
            <a:xfrm>
              <a:off x="470306" y="587864"/>
              <a:ext cx="5460341" cy="2279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b="1" u="sng" dirty="0">
                  <a:solidFill>
                    <a:srgbClr val="C00000"/>
                  </a:solidFill>
                  <a:latin typeface="HP001 5 hàng" panose="020B0603050302020204" pitchFamily="34" charset="0"/>
                </a:rPr>
                <a:t>Yêu cầu </a:t>
              </a:r>
            </a:p>
            <a:p>
              <a:pPr marL="214313" indent="-214313">
                <a:lnSpc>
                  <a:spcPct val="150000"/>
                </a:lnSpc>
                <a:buFontTx/>
                <a:buChar char="-"/>
              </a:pP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14313" indent="-214313">
                <a:lnSpc>
                  <a:spcPct val="150000"/>
                </a:lnSpc>
                <a:buFontTx/>
                <a:buChar char="-"/>
              </a:pPr>
              <a:r>
                <a:rPr lang="vi-VN" b="1" dirty="0">
                  <a:solidFill>
                    <a:srgbClr val="002060"/>
                  </a:solidFill>
                  <a:latin typeface="+mj-lt"/>
                </a:rPr>
                <a:t>Khi bạn</a:t>
              </a: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vi-VN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b="1" dirty="0">
                  <a:solidFill>
                    <a:srgbClr val="002060"/>
                  </a:solidFill>
                  <a:latin typeface="+mj-lt"/>
                </a:rPr>
                <a:t>phải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b="1" dirty="0">
                  <a:solidFill>
                    <a:srgbClr val="002060"/>
                  </a:solidFill>
                  <a:latin typeface="+mj-lt"/>
                </a:rPr>
                <a:t>bạn </a:t>
              </a:r>
              <a:endParaRPr lang="en-US" b="1" dirty="0">
                <a:solidFill>
                  <a:srgbClr val="002060"/>
                </a:solidFill>
                <a:latin typeface="+mj-lt"/>
              </a:endParaRPr>
            </a:p>
            <a:p>
              <a:pPr>
                <a:lnSpc>
                  <a:spcPct val="150000"/>
                </a:lnSpc>
              </a:pP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-  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to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84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2615" y="0"/>
            <a:ext cx="9156122" cy="51435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350">
                <a:solidFill>
                  <a:prstClr val="white"/>
                </a:solidFill>
                <a:latin typeface="微软雅黑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350">
                <a:solidFill>
                  <a:prstClr val="white"/>
                </a:solidFill>
                <a:latin typeface="微软雅黑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350">
                <a:solidFill>
                  <a:prstClr val="white"/>
                </a:solidFill>
                <a:latin typeface="微软雅黑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350">
                <a:solidFill>
                  <a:prstClr val="white"/>
                </a:solidFill>
                <a:latin typeface="微软雅黑"/>
              </a:endParaRPr>
            </a:p>
          </p:txBody>
        </p:sp>
      </p:grpSp>
      <p:pic>
        <p:nvPicPr>
          <p:cNvPr id="3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40326">
            <a:off x="7882540" y="3500630"/>
            <a:ext cx="1014485" cy="123887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-369082" y="2171607"/>
            <a:ext cx="1879195" cy="2359107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163" y="1812561"/>
            <a:ext cx="1326914" cy="256201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5FDAAE3-E974-4C8B-80E4-21F1164D70FE}"/>
              </a:ext>
            </a:extLst>
          </p:cNvPr>
          <p:cNvSpPr/>
          <p:nvPr/>
        </p:nvSpPr>
        <p:spPr>
          <a:xfrm>
            <a:off x="181011" y="205057"/>
            <a:ext cx="4183009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342892">
              <a:defRPr/>
            </a:pPr>
            <a:r>
              <a:rPr lang="en-US" altLang="zh-CN" sz="3600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Chia </a:t>
            </a:r>
            <a:r>
              <a:rPr lang="en-US" altLang="zh-CN" sz="3600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sẻ</a:t>
            </a:r>
            <a:r>
              <a:rPr lang="en-US" altLang="zh-CN" sz="3600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tr</a:t>
            </a:r>
            <a:r>
              <a:rPr lang="vi-VN" altLang="zh-CN" sz="3600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ư</a:t>
            </a:r>
            <a:r>
              <a:rPr lang="en-US" altLang="zh-CN" sz="3600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ớc</a:t>
            </a:r>
            <a:r>
              <a:rPr lang="en-US" altLang="zh-CN" sz="3600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lớp</a:t>
            </a:r>
            <a:endParaRPr lang="zh-CN" altLang="en-US" sz="3600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1BA39A-3674-41B3-A8E3-3C8482E16813}"/>
              </a:ext>
            </a:extLst>
          </p:cNvPr>
          <p:cNvGrpSpPr/>
          <p:nvPr/>
        </p:nvGrpSpPr>
        <p:grpSpPr>
          <a:xfrm>
            <a:off x="1676400" y="938343"/>
            <a:ext cx="4291352" cy="1763874"/>
            <a:chOff x="112761" y="-2246305"/>
            <a:chExt cx="5982789" cy="262563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E6E51BA-0E9B-4746-B285-4FA672359D72}"/>
                </a:ext>
              </a:extLst>
            </p:cNvPr>
            <p:cNvSpPr/>
            <p:nvPr/>
          </p:nvSpPr>
          <p:spPr>
            <a:xfrm>
              <a:off x="112761" y="-2246305"/>
              <a:ext cx="5982789" cy="262563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D384EF-0A16-4C88-93A5-27BEC5A2ED76}"/>
                </a:ext>
              </a:extLst>
            </p:cNvPr>
            <p:cNvSpPr txBox="1"/>
            <p:nvPr/>
          </p:nvSpPr>
          <p:spPr>
            <a:xfrm>
              <a:off x="425876" y="-2241104"/>
              <a:ext cx="5460341" cy="2545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b="1" u="sng" dirty="0">
                  <a:solidFill>
                    <a:srgbClr val="C00000"/>
                  </a:solidFill>
                  <a:latin typeface="HP001 5 hàng" panose="020B0603050302020204" pitchFamily="34" charset="0"/>
                </a:rPr>
                <a:t>Yêu cầu </a:t>
              </a:r>
            </a:p>
            <a:p>
              <a:pPr marL="214313" indent="-214313">
                <a:lnSpc>
                  <a:spcPct val="150000"/>
                </a:lnSpc>
                <a:buFontTx/>
                <a:buChar char="-"/>
              </a:pP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14313" indent="-214313">
                <a:lnSpc>
                  <a:spcPct val="150000"/>
                </a:lnSpc>
                <a:buFontTx/>
                <a:buChar char="-"/>
              </a:pPr>
              <a:r>
                <a:rPr lang="vi-VN" b="1" dirty="0">
                  <a:solidFill>
                    <a:srgbClr val="002060"/>
                  </a:solidFill>
                  <a:latin typeface="+mj-lt"/>
                </a:rPr>
                <a:t>Khi bạn</a:t>
              </a: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vi-VN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b="1" dirty="0">
                  <a:solidFill>
                    <a:srgbClr val="002060"/>
                  </a:solidFill>
                  <a:latin typeface="+mj-lt"/>
                </a:rPr>
                <a:t>phải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b="1" dirty="0">
                  <a:solidFill>
                    <a:srgbClr val="002060"/>
                  </a:solidFill>
                  <a:latin typeface="+mj-lt"/>
                </a:rPr>
                <a:t>bạn </a:t>
              </a:r>
              <a:endParaRPr lang="en-US" b="1" dirty="0">
                <a:solidFill>
                  <a:srgbClr val="002060"/>
                </a:solidFill>
                <a:latin typeface="+mj-lt"/>
              </a:endParaRPr>
            </a:p>
            <a:p>
              <a:pPr>
                <a:lnSpc>
                  <a:spcPct val="150000"/>
                </a:lnSpc>
              </a:pP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-  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to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07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102AFA4-4724-429A-8B32-1CB4B12AEBAF}"/>
              </a:ext>
            </a:extLst>
          </p:cNvPr>
          <p:cNvGrpSpPr/>
          <p:nvPr/>
        </p:nvGrpSpPr>
        <p:grpSpPr>
          <a:xfrm>
            <a:off x="75086" y="415678"/>
            <a:ext cx="4499724" cy="2728358"/>
            <a:chOff x="368657" y="2955075"/>
            <a:chExt cx="6655526" cy="399052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E4CC09B-AA6F-49F5-876D-BE414D2413B2}"/>
                </a:ext>
              </a:extLst>
            </p:cNvPr>
            <p:cNvSpPr/>
            <p:nvPr/>
          </p:nvSpPr>
          <p:spPr>
            <a:xfrm>
              <a:off x="368657" y="2955075"/>
              <a:ext cx="6655526" cy="399052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C64ACB0-A371-43EB-A96C-7BF2D8C8F67A}"/>
                </a:ext>
              </a:extLst>
            </p:cNvPr>
            <p:cNvSpPr/>
            <p:nvPr/>
          </p:nvSpPr>
          <p:spPr>
            <a:xfrm>
              <a:off x="998753" y="4711497"/>
              <a:ext cx="2777769" cy="72628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1E623C0-1024-44E8-8544-E9E94E8AB936}"/>
                </a:ext>
              </a:extLst>
            </p:cNvPr>
            <p:cNvSpPr/>
            <p:nvPr/>
          </p:nvSpPr>
          <p:spPr>
            <a:xfrm>
              <a:off x="717399" y="4704783"/>
              <a:ext cx="646144" cy="74769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350" b="1" dirty="0">
                  <a:solidFill>
                    <a:schemeClr val="tx1"/>
                  </a:solidFill>
                  <a:latin typeface="+mj-lt"/>
                </a:rPr>
                <a:t>2</a:t>
              </a:r>
              <a:endParaRPr lang="en-US" sz="135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1CA0488-5B5C-41E1-B56E-F608910994B6}"/>
                </a:ext>
              </a:extLst>
            </p:cNvPr>
            <p:cNvSpPr/>
            <p:nvPr/>
          </p:nvSpPr>
          <p:spPr>
            <a:xfrm>
              <a:off x="936652" y="3956635"/>
              <a:ext cx="2777769" cy="648845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7F5AEB-7308-44CB-ACCC-E55DD3280091}"/>
                </a:ext>
              </a:extLst>
            </p:cNvPr>
            <p:cNvSpPr/>
            <p:nvPr/>
          </p:nvSpPr>
          <p:spPr>
            <a:xfrm>
              <a:off x="757103" y="3970829"/>
              <a:ext cx="646143" cy="66797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350" b="1" dirty="0">
                  <a:solidFill>
                    <a:schemeClr val="tx1"/>
                  </a:solidFill>
                  <a:latin typeface="+mj-lt"/>
                </a:rPr>
                <a:t>1</a:t>
              </a:r>
              <a:endParaRPr lang="en-US" sz="1350" b="1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F0A6F4-659E-47F7-84EE-0EC8EC166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4151598" y="3836644"/>
              <a:ext cx="741483" cy="56050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0B7060-6CBB-4E0C-8CAF-53D378907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5041710" y="3836643"/>
              <a:ext cx="741483" cy="56050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AF5884-AA85-4FB0-897A-3AA292F8E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5893096" y="3847349"/>
              <a:ext cx="741483" cy="56050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02B8892-4F10-40E2-953F-8CF655B297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4151597" y="4759258"/>
              <a:ext cx="741483" cy="56050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A9A2D7-1C8C-4EC6-B098-632AB2715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5002982" y="4759257"/>
              <a:ext cx="741483" cy="56050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B81007A-1FCF-408B-B123-2D973E4680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5893095" y="4769963"/>
              <a:ext cx="741483" cy="56050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887DEB-0047-4BAF-B8F8-E5EF4048BD49}"/>
                </a:ext>
              </a:extLst>
            </p:cNvPr>
            <p:cNvSpPr txBox="1"/>
            <p:nvPr/>
          </p:nvSpPr>
          <p:spPr>
            <a:xfrm>
              <a:off x="2148100" y="2955075"/>
              <a:ext cx="3644695" cy="607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100" b="1" dirty="0">
                  <a:solidFill>
                    <a:schemeClr val="accent2">
                      <a:lumMod val="50000"/>
                    </a:schemeClr>
                  </a:solidFill>
                </a:rPr>
                <a:t>Tiêu chí đánh giá </a:t>
              </a:r>
              <a:endParaRPr lang="en-US" sz="21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537CED1-A0D5-436D-8A4D-ED11D7FA485E}"/>
                </a:ext>
              </a:extLst>
            </p:cNvPr>
            <p:cNvSpPr/>
            <p:nvPr/>
          </p:nvSpPr>
          <p:spPr>
            <a:xfrm>
              <a:off x="833544" y="5613949"/>
              <a:ext cx="2880877" cy="72628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E96B96E-24BD-45EB-BC82-84F742DD1462}"/>
                </a:ext>
              </a:extLst>
            </p:cNvPr>
            <p:cNvSpPr/>
            <p:nvPr/>
          </p:nvSpPr>
          <p:spPr>
            <a:xfrm>
              <a:off x="687828" y="5592538"/>
              <a:ext cx="646144" cy="74769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350" b="1" dirty="0">
                  <a:solidFill>
                    <a:schemeClr val="tx1"/>
                  </a:solidFill>
                  <a:latin typeface="+mj-lt"/>
                </a:rPr>
                <a:t>3</a:t>
              </a:r>
              <a:endParaRPr lang="en-US" sz="1350" b="1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B7AAB2E-BF7C-40B6-8ED4-5A959581C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4267800" y="5602434"/>
              <a:ext cx="741483" cy="5605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B2C5AC7-518A-414B-ACC2-B5C963549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5104205" y="5588416"/>
              <a:ext cx="741483" cy="56050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445E220-C7D8-4605-AA71-E9BE1C3F3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5942900" y="5556254"/>
              <a:ext cx="741483" cy="560505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43BEC7-F3F0-4F1F-BD30-30AAAF71ACCE}"/>
              </a:ext>
            </a:extLst>
          </p:cNvPr>
          <p:cNvSpPr/>
          <p:nvPr/>
        </p:nvSpPr>
        <p:spPr>
          <a:xfrm>
            <a:off x="238299" y="188823"/>
            <a:ext cx="6076871" cy="19075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?”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cụm từ dùng để hỏi về công dụng của 1 đồ  vật nào đó. Khi trả lời câu hỏi có cụm từ để làm gì, chúng ta nêu công dụng của đồ </a:t>
            </a:r>
            <a:r>
              <a:rPr lang="vi-VN" sz="21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 đó - </a:t>
            </a:r>
            <a:r>
              <a:rPr lang="vi-VN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 thay thế cho từ để làm gì?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100" dirty="0">
              <a:solidFill>
                <a:srgbClr val="00206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A89A2F-7782-4375-B9D2-39E49D5EC2A8}"/>
              </a:ext>
            </a:extLst>
          </p:cNvPr>
          <p:cNvGrpSpPr/>
          <p:nvPr/>
        </p:nvGrpSpPr>
        <p:grpSpPr>
          <a:xfrm>
            <a:off x="331404" y="2232671"/>
            <a:ext cx="7345470" cy="2739940"/>
            <a:chOff x="1694555" y="1569163"/>
            <a:chExt cx="9793959" cy="365325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E5EB780-81CA-4DAB-B264-71B8D9F75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0" b="97778" l="0" r="98667">
                          <a14:foregroundMark x1="28000" y1="44889" x2="28000" y2="44889"/>
                          <a14:foregroundMark x1="22667" y1="18667" x2="22667" y2="18667"/>
                          <a14:foregroundMark x1="23111" y1="18667" x2="34667" y2="28000"/>
                          <a14:foregroundMark x1="9333" y1="25333" x2="11556" y2="48000"/>
                          <a14:foregroundMark x1="3556" y1="27556" x2="5778" y2="40000"/>
                          <a14:foregroundMark x1="0" y1="59556" x2="6667" y2="67111"/>
                          <a14:foregroundMark x1="889" y1="58667" x2="889" y2="58667"/>
                          <a14:foregroundMark x1="1333" y1="58222" x2="1333" y2="58222"/>
                          <a14:foregroundMark x1="444" y1="60444" x2="444" y2="60444"/>
                          <a14:foregroundMark x1="71556" y1="45778" x2="71556" y2="45778"/>
                          <a14:foregroundMark x1="73333" y1="12000" x2="83111" y2="8444"/>
                          <a14:foregroundMark x1="84889" y1="8000" x2="84889" y2="8000"/>
                          <a14:foregroundMark x1="96889" y1="20000" x2="93778" y2="37333"/>
                          <a14:foregroundMark x1="35556" y1="42667" x2="35556" y2="42667"/>
                          <a14:foregroundMark x1="27556" y1="42667" x2="27556" y2="42667"/>
                          <a14:foregroundMark x1="15111" y1="78667" x2="44889" y2="83556"/>
                          <a14:foregroundMark x1="7111" y1="79111" x2="14667" y2="95111"/>
                          <a14:foregroundMark x1="3556" y1="82222" x2="7556" y2="98222"/>
                          <a14:foregroundMark x1="34667" y1="97778" x2="85333" y2="96889"/>
                          <a14:foregroundMark x1="80444" y1="81778" x2="93778" y2="96889"/>
                          <a14:foregroundMark x1="88444" y1="79556" x2="98667" y2="94222"/>
                          <a14:foregroundMark x1="65333" y1="42222" x2="65333" y2="42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5389" y="3079291"/>
              <a:ext cx="2143125" cy="2143125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8888225-1A98-44C6-99C3-EA7177CB2AF1}"/>
                </a:ext>
              </a:extLst>
            </p:cNvPr>
            <p:cNvSpPr/>
            <p:nvPr/>
          </p:nvSpPr>
          <p:spPr>
            <a:xfrm>
              <a:off x="1694555" y="1569163"/>
              <a:ext cx="7345921" cy="190825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đặt và trả lời 1 câu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(ngoài bài )  theo mẫu 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làm gì?</a:t>
              </a:r>
            </a:p>
            <a:p>
              <a:pPr algn="ctr">
                <a:lnSpc>
                  <a:spcPct val="150000"/>
                </a:lnSpc>
              </a:pP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4B8972-4F08-4559-9CAF-4D56FCEDBEBD}"/>
              </a:ext>
            </a:extLst>
          </p:cNvPr>
          <p:cNvGrpSpPr/>
          <p:nvPr/>
        </p:nvGrpSpPr>
        <p:grpSpPr>
          <a:xfrm>
            <a:off x="4644276" y="3238827"/>
            <a:ext cx="4499724" cy="1870045"/>
            <a:chOff x="368657" y="2955075"/>
            <a:chExt cx="6655526" cy="399052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FA20B2B-8F2B-4B86-A2B9-B723D83721A5}"/>
                </a:ext>
              </a:extLst>
            </p:cNvPr>
            <p:cNvSpPr/>
            <p:nvPr/>
          </p:nvSpPr>
          <p:spPr>
            <a:xfrm>
              <a:off x="368657" y="2955075"/>
              <a:ext cx="6655526" cy="399052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DEE51CE-AFA7-45CC-B506-EC46064D9BD1}"/>
                </a:ext>
              </a:extLst>
            </p:cNvPr>
            <p:cNvSpPr/>
            <p:nvPr/>
          </p:nvSpPr>
          <p:spPr>
            <a:xfrm>
              <a:off x="1010857" y="5421506"/>
              <a:ext cx="3098476" cy="131125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endPara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532D9C2-31FC-4728-9423-317E1DFEC079}"/>
                </a:ext>
              </a:extLst>
            </p:cNvPr>
            <p:cNvSpPr/>
            <p:nvPr/>
          </p:nvSpPr>
          <p:spPr>
            <a:xfrm>
              <a:off x="643958" y="5509234"/>
              <a:ext cx="646143" cy="1349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350" b="1" dirty="0">
                  <a:solidFill>
                    <a:schemeClr val="tx1"/>
                  </a:solidFill>
                  <a:latin typeface="+mj-lt"/>
                </a:rPr>
                <a:t>2</a:t>
              </a:r>
              <a:endParaRPr lang="en-US" sz="135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91214E2-BD25-4E51-8DEF-BE04D13E494D}"/>
                </a:ext>
              </a:extLst>
            </p:cNvPr>
            <p:cNvSpPr/>
            <p:nvPr/>
          </p:nvSpPr>
          <p:spPr>
            <a:xfrm>
              <a:off x="814232" y="3900753"/>
              <a:ext cx="2777769" cy="13631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C0261E7-593D-44FF-9669-F0F54D8740F6}"/>
                </a:ext>
              </a:extLst>
            </p:cNvPr>
            <p:cNvSpPr/>
            <p:nvPr/>
          </p:nvSpPr>
          <p:spPr>
            <a:xfrm>
              <a:off x="634682" y="3914951"/>
              <a:ext cx="646143" cy="138017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350" b="1" dirty="0">
                  <a:solidFill>
                    <a:schemeClr val="tx1"/>
                  </a:solidFill>
                  <a:latin typeface="+mj-lt"/>
                </a:rPr>
                <a:t>1</a:t>
              </a:r>
              <a:endParaRPr lang="en-US" sz="1350" b="1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E6FBDF5-96A9-46D9-9E4B-9F34FBC95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4151598" y="3836643"/>
              <a:ext cx="741483" cy="95569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40FB52F-A9B5-47C1-B738-DD7E261E6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5041710" y="3836641"/>
              <a:ext cx="741483" cy="95569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FCBF859-F6B0-4036-BD5A-7F0895D47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5893096" y="3847347"/>
              <a:ext cx="741483" cy="95569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7374B2-D401-417F-A95A-1DE3831CE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4273655" y="5496776"/>
              <a:ext cx="741483" cy="119273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8C289F1-79BB-4302-97E6-D9D6ED205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5051312" y="5496776"/>
              <a:ext cx="741483" cy="119273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D0F98F6-9146-4937-9FD6-41554BAF1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5914126" y="5496776"/>
              <a:ext cx="741483" cy="119273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9E4925-057C-4596-B908-BE86D9F9C5CB}"/>
                </a:ext>
              </a:extLst>
            </p:cNvPr>
            <p:cNvSpPr txBox="1"/>
            <p:nvPr/>
          </p:nvSpPr>
          <p:spPr>
            <a:xfrm>
              <a:off x="2148100" y="2955075"/>
              <a:ext cx="3644695" cy="886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100" b="1" dirty="0">
                  <a:solidFill>
                    <a:schemeClr val="accent2">
                      <a:lumMod val="50000"/>
                    </a:schemeClr>
                  </a:solidFill>
                </a:rPr>
                <a:t>Tiêu chí đánh giá </a:t>
              </a:r>
              <a:endParaRPr lang="en-US" sz="21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723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2856</TotalTime>
  <Words>434</Words>
  <Application>Microsoft Office PowerPoint</Application>
  <PresentationFormat>Trình chiếu Trên màn hình (16:9)</PresentationFormat>
  <Paragraphs>75</Paragraphs>
  <Slides>12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22" baseType="lpstr">
      <vt:lpstr>等线</vt:lpstr>
      <vt:lpstr>微软雅黑</vt:lpstr>
      <vt:lpstr>Arial</vt:lpstr>
      <vt:lpstr>Arial-SGK-TV</vt:lpstr>
      <vt:lpstr>Calibri</vt:lpstr>
      <vt:lpstr>Coiny</vt:lpstr>
      <vt:lpstr>HP001 4 hàng</vt:lpstr>
      <vt:lpstr>HP001 5 hàng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miminguyen424@outlook.com</cp:lastModifiedBy>
  <cp:revision>823</cp:revision>
  <dcterms:created xsi:type="dcterms:W3CDTF">2014-02-10T10:41:22Z</dcterms:created>
  <dcterms:modified xsi:type="dcterms:W3CDTF">2024-11-18T13:21:09Z</dcterms:modified>
</cp:coreProperties>
</file>