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B64"/>
    <a:srgbClr val="C925A6"/>
    <a:srgbClr val="FFFFFF"/>
    <a:srgbClr val="E33D41"/>
    <a:srgbClr val="F40088"/>
    <a:srgbClr val="FFF8B0"/>
    <a:srgbClr val="FBD1E6"/>
    <a:srgbClr val="F9BDDB"/>
    <a:srgbClr val="F692C4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81" d="100"/>
          <a:sy n="81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96B4-BD60-44B7-8718-02D2E1E7673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B336-919D-4B44-A2B6-6144ABE8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7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8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9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0E69-0D04-4615-8C68-DFE5277347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6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EFE1-4D54-4CC4-83FE-0DECF03E31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6CBA-2E52-4826-8512-D83821E9EC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584" y="0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510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19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37.png"/><Relationship Id="rId9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19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3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37.png"/><Relationship Id="rId9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19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37.png"/><Relationship Id="rId9" Type="http://schemas.openxmlformats.org/officeDocument/2006/relationships/image" Target="../media/image3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0241"/>
          <a:stretch/>
        </p:blipFill>
        <p:spPr>
          <a:xfrm>
            <a:off x="-80683" y="-29129"/>
            <a:ext cx="12317507" cy="6896332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07576" y="2126287"/>
            <a:ext cx="11079233" cy="3554666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11079233"/>
                      <a:gd name="connsiteY0" fmla="*/ 1777333 h 3554666"/>
                      <a:gd name="connsiteX1" fmla="*/ 1404366 w 11079233"/>
                      <a:gd name="connsiteY1" fmla="*/ 0 h 3554666"/>
                      <a:gd name="connsiteX2" fmla="*/ 1928164 w 11079233"/>
                      <a:gd name="connsiteY2" fmla="*/ 0 h 3554666"/>
                      <a:gd name="connsiteX3" fmla="*/ 2700077 w 11079233"/>
                      <a:gd name="connsiteY3" fmla="*/ 0 h 3554666"/>
                      <a:gd name="connsiteX4" fmla="*/ 3554697 w 11079233"/>
                      <a:gd name="connsiteY4" fmla="*/ 0 h 3554666"/>
                      <a:gd name="connsiteX5" fmla="*/ 4326610 w 11079233"/>
                      <a:gd name="connsiteY5" fmla="*/ 0 h 3554666"/>
                      <a:gd name="connsiteX6" fmla="*/ 5015819 w 11079233"/>
                      <a:gd name="connsiteY6" fmla="*/ 0 h 3554666"/>
                      <a:gd name="connsiteX7" fmla="*/ 5539617 w 11079233"/>
                      <a:gd name="connsiteY7" fmla="*/ 0 h 3554666"/>
                      <a:gd name="connsiteX8" fmla="*/ 6063415 w 11079233"/>
                      <a:gd name="connsiteY8" fmla="*/ 0 h 3554666"/>
                      <a:gd name="connsiteX9" fmla="*/ 6752623 w 11079233"/>
                      <a:gd name="connsiteY9" fmla="*/ 0 h 3554666"/>
                      <a:gd name="connsiteX10" fmla="*/ 7193717 w 11079233"/>
                      <a:gd name="connsiteY10" fmla="*/ 0 h 3554666"/>
                      <a:gd name="connsiteX11" fmla="*/ 7800220 w 11079233"/>
                      <a:gd name="connsiteY11" fmla="*/ 0 h 3554666"/>
                      <a:gd name="connsiteX12" fmla="*/ 8489429 w 11079233"/>
                      <a:gd name="connsiteY12" fmla="*/ 0 h 3554666"/>
                      <a:gd name="connsiteX13" fmla="*/ 9674867 w 11079233"/>
                      <a:gd name="connsiteY13" fmla="*/ 0 h 3554666"/>
                      <a:gd name="connsiteX14" fmla="*/ 11079234 w 11079233"/>
                      <a:gd name="connsiteY14" fmla="*/ 1777333 h 3554666"/>
                      <a:gd name="connsiteX15" fmla="*/ 11079233 w 11079233"/>
                      <a:gd name="connsiteY15" fmla="*/ 1777333 h 3554666"/>
                      <a:gd name="connsiteX16" fmla="*/ 9674866 w 11079233"/>
                      <a:gd name="connsiteY16" fmla="*/ 3554667 h 3554666"/>
                      <a:gd name="connsiteX17" fmla="*/ 9151068 w 11079233"/>
                      <a:gd name="connsiteY17" fmla="*/ 3554667 h 3554666"/>
                      <a:gd name="connsiteX18" fmla="*/ 8296450 w 11079233"/>
                      <a:gd name="connsiteY18" fmla="*/ 3554667 h 3554666"/>
                      <a:gd name="connsiteX19" fmla="*/ 7772651 w 11079233"/>
                      <a:gd name="connsiteY19" fmla="*/ 3554667 h 3554666"/>
                      <a:gd name="connsiteX20" fmla="*/ 7331557 w 11079233"/>
                      <a:gd name="connsiteY20" fmla="*/ 3554667 h 3554666"/>
                      <a:gd name="connsiteX21" fmla="*/ 6807759 w 11079233"/>
                      <a:gd name="connsiteY21" fmla="*/ 3554667 h 3554666"/>
                      <a:gd name="connsiteX22" fmla="*/ 6118551 w 11079233"/>
                      <a:gd name="connsiteY22" fmla="*/ 3554667 h 3554666"/>
                      <a:gd name="connsiteX23" fmla="*/ 5594753 w 11079233"/>
                      <a:gd name="connsiteY23" fmla="*/ 3554667 h 3554666"/>
                      <a:gd name="connsiteX24" fmla="*/ 4905544 w 11079233"/>
                      <a:gd name="connsiteY24" fmla="*/ 3554666 h 3554666"/>
                      <a:gd name="connsiteX25" fmla="*/ 4216337 w 11079233"/>
                      <a:gd name="connsiteY25" fmla="*/ 3554666 h 3554666"/>
                      <a:gd name="connsiteX26" fmla="*/ 3361717 w 11079233"/>
                      <a:gd name="connsiteY26" fmla="*/ 3554666 h 3554666"/>
                      <a:gd name="connsiteX27" fmla="*/ 2507099 w 11079233"/>
                      <a:gd name="connsiteY27" fmla="*/ 3554666 h 3554666"/>
                      <a:gd name="connsiteX28" fmla="*/ 1404366 w 11079233"/>
                      <a:gd name="connsiteY28" fmla="*/ 3554666 h 3554666"/>
                      <a:gd name="connsiteX29" fmla="*/ 0 w 11079233"/>
                      <a:gd name="connsiteY29" fmla="*/ 1777332 h 3554666"/>
                      <a:gd name="connsiteX30" fmla="*/ 0 w 11079233"/>
                      <a:gd name="connsiteY30" fmla="*/ 1777333 h 3554666"/>
                      <a:gd name="connsiteX0" fmla="*/ 0 w 11079233"/>
                      <a:gd name="connsiteY0" fmla="*/ 1777333 h 3554666"/>
                      <a:gd name="connsiteX1" fmla="*/ 1404366 w 11079233"/>
                      <a:gd name="connsiteY1" fmla="*/ 0 h 3554666"/>
                      <a:gd name="connsiteX2" fmla="*/ 1928164 w 11079233"/>
                      <a:gd name="connsiteY2" fmla="*/ 0 h 3554666"/>
                      <a:gd name="connsiteX3" fmla="*/ 2617373 w 11079233"/>
                      <a:gd name="connsiteY3" fmla="*/ 0 h 3554666"/>
                      <a:gd name="connsiteX4" fmla="*/ 3389286 w 11079233"/>
                      <a:gd name="connsiteY4" fmla="*/ 0 h 3554666"/>
                      <a:gd name="connsiteX5" fmla="*/ 3913085 w 11079233"/>
                      <a:gd name="connsiteY5" fmla="*/ 0 h 3554666"/>
                      <a:gd name="connsiteX6" fmla="*/ 4436883 w 11079233"/>
                      <a:gd name="connsiteY6" fmla="*/ 0 h 3554666"/>
                      <a:gd name="connsiteX7" fmla="*/ 5043386 w 11079233"/>
                      <a:gd name="connsiteY7" fmla="*/ 0 h 3554666"/>
                      <a:gd name="connsiteX8" fmla="*/ 5484479 w 11079233"/>
                      <a:gd name="connsiteY8" fmla="*/ 0 h 3554666"/>
                      <a:gd name="connsiteX9" fmla="*/ 6339099 w 11079233"/>
                      <a:gd name="connsiteY9" fmla="*/ 0 h 3554666"/>
                      <a:gd name="connsiteX10" fmla="*/ 6945601 w 11079233"/>
                      <a:gd name="connsiteY10" fmla="*/ 0 h 3554666"/>
                      <a:gd name="connsiteX11" fmla="*/ 7634810 w 11079233"/>
                      <a:gd name="connsiteY11" fmla="*/ 0 h 3554666"/>
                      <a:gd name="connsiteX12" fmla="*/ 8075903 w 11079233"/>
                      <a:gd name="connsiteY12" fmla="*/ 0 h 3554666"/>
                      <a:gd name="connsiteX13" fmla="*/ 8516997 w 11079233"/>
                      <a:gd name="connsiteY13" fmla="*/ 0 h 3554666"/>
                      <a:gd name="connsiteX14" fmla="*/ 9674867 w 11079233"/>
                      <a:gd name="connsiteY14" fmla="*/ 0 h 3554666"/>
                      <a:gd name="connsiteX15" fmla="*/ 11079234 w 11079233"/>
                      <a:gd name="connsiteY15" fmla="*/ 1777333 h 3554666"/>
                      <a:gd name="connsiteX16" fmla="*/ 11079233 w 11079233"/>
                      <a:gd name="connsiteY16" fmla="*/ 1777333 h 3554666"/>
                      <a:gd name="connsiteX17" fmla="*/ 9674866 w 11079233"/>
                      <a:gd name="connsiteY17" fmla="*/ 3554667 h 3554666"/>
                      <a:gd name="connsiteX18" fmla="*/ 8820248 w 11079233"/>
                      <a:gd name="connsiteY18" fmla="*/ 3554667 h 3554666"/>
                      <a:gd name="connsiteX19" fmla="*/ 8296450 w 11079233"/>
                      <a:gd name="connsiteY19" fmla="*/ 3554667 h 3554666"/>
                      <a:gd name="connsiteX20" fmla="*/ 7607241 w 11079233"/>
                      <a:gd name="connsiteY20" fmla="*/ 3554667 h 3554666"/>
                      <a:gd name="connsiteX21" fmla="*/ 7166148 w 11079233"/>
                      <a:gd name="connsiteY21" fmla="*/ 3554667 h 3554666"/>
                      <a:gd name="connsiteX22" fmla="*/ 6394235 w 11079233"/>
                      <a:gd name="connsiteY22" fmla="*/ 3554667 h 3554666"/>
                      <a:gd name="connsiteX23" fmla="*/ 5539617 w 11079233"/>
                      <a:gd name="connsiteY23" fmla="*/ 3554667 h 3554666"/>
                      <a:gd name="connsiteX24" fmla="*/ 4850408 w 11079233"/>
                      <a:gd name="connsiteY24" fmla="*/ 3554666 h 3554666"/>
                      <a:gd name="connsiteX25" fmla="*/ 4161199 w 11079233"/>
                      <a:gd name="connsiteY25" fmla="*/ 3554666 h 3554666"/>
                      <a:gd name="connsiteX26" fmla="*/ 3720106 w 11079233"/>
                      <a:gd name="connsiteY26" fmla="*/ 3554666 h 3554666"/>
                      <a:gd name="connsiteX27" fmla="*/ 2865488 w 11079233"/>
                      <a:gd name="connsiteY27" fmla="*/ 3554666 h 3554666"/>
                      <a:gd name="connsiteX28" fmla="*/ 2258984 w 11079233"/>
                      <a:gd name="connsiteY28" fmla="*/ 3554666 h 3554666"/>
                      <a:gd name="connsiteX29" fmla="*/ 1404366 w 11079233"/>
                      <a:gd name="connsiteY29" fmla="*/ 3554666 h 3554666"/>
                      <a:gd name="connsiteX30" fmla="*/ 0 w 11079233"/>
                      <a:gd name="connsiteY30" fmla="*/ 1777332 h 3554666"/>
                      <a:gd name="connsiteX31" fmla="*/ 0 w 11079233"/>
                      <a:gd name="connsiteY31" fmla="*/ 1777333 h 3554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1079233" h="3554666" fill="none" extrusionOk="0">
                        <a:moveTo>
                          <a:pt x="0" y="1777333"/>
                        </a:moveTo>
                        <a:cubicBezTo>
                          <a:pt x="2612" y="728215"/>
                          <a:pt x="606651" y="68612"/>
                          <a:pt x="1404366" y="0"/>
                        </a:cubicBezTo>
                        <a:cubicBezTo>
                          <a:pt x="1542858" y="-79390"/>
                          <a:pt x="1687626" y="47503"/>
                          <a:pt x="1928164" y="0"/>
                        </a:cubicBezTo>
                        <a:cubicBezTo>
                          <a:pt x="2192796" y="-27218"/>
                          <a:pt x="2469587" y="24994"/>
                          <a:pt x="2700077" y="0"/>
                        </a:cubicBezTo>
                        <a:cubicBezTo>
                          <a:pt x="3005053" y="-71092"/>
                          <a:pt x="3195980" y="15277"/>
                          <a:pt x="3554697" y="0"/>
                        </a:cubicBezTo>
                        <a:cubicBezTo>
                          <a:pt x="3893269" y="-4535"/>
                          <a:pt x="4035626" y="53198"/>
                          <a:pt x="4326610" y="0"/>
                        </a:cubicBezTo>
                        <a:cubicBezTo>
                          <a:pt x="4598388" y="-47663"/>
                          <a:pt x="4667000" y="67988"/>
                          <a:pt x="5015819" y="0"/>
                        </a:cubicBezTo>
                        <a:cubicBezTo>
                          <a:pt x="5359728" y="-47409"/>
                          <a:pt x="5378019" y="52078"/>
                          <a:pt x="5539617" y="0"/>
                        </a:cubicBezTo>
                        <a:cubicBezTo>
                          <a:pt x="5694504" y="-42339"/>
                          <a:pt x="5849456" y="-15828"/>
                          <a:pt x="6063415" y="0"/>
                        </a:cubicBezTo>
                        <a:cubicBezTo>
                          <a:pt x="6225337" y="-20307"/>
                          <a:pt x="6507711" y="9353"/>
                          <a:pt x="6752623" y="0"/>
                        </a:cubicBezTo>
                        <a:cubicBezTo>
                          <a:pt x="6982742" y="-17099"/>
                          <a:pt x="7103607" y="33595"/>
                          <a:pt x="7193717" y="0"/>
                        </a:cubicBezTo>
                        <a:cubicBezTo>
                          <a:pt x="7309733" y="-65065"/>
                          <a:pt x="7551992" y="11558"/>
                          <a:pt x="7800220" y="0"/>
                        </a:cubicBezTo>
                        <a:cubicBezTo>
                          <a:pt x="8122891" y="-5993"/>
                          <a:pt x="8211975" y="82100"/>
                          <a:pt x="8489429" y="0"/>
                        </a:cubicBezTo>
                        <a:cubicBezTo>
                          <a:pt x="8739602" y="-104352"/>
                          <a:pt x="9415420" y="11366"/>
                          <a:pt x="9674867" y="0"/>
                        </a:cubicBezTo>
                        <a:cubicBezTo>
                          <a:pt x="10390516" y="61115"/>
                          <a:pt x="11091846" y="945584"/>
                          <a:pt x="11079234" y="1777333"/>
                        </a:cubicBezTo>
                        <a:lnTo>
                          <a:pt x="11079233" y="1777333"/>
                        </a:lnTo>
                        <a:cubicBezTo>
                          <a:pt x="10968427" y="2553693"/>
                          <a:pt x="10782838" y="3451240"/>
                          <a:pt x="9674866" y="3554667"/>
                        </a:cubicBezTo>
                        <a:cubicBezTo>
                          <a:pt x="9462426" y="3620973"/>
                          <a:pt x="9392272" y="3531055"/>
                          <a:pt x="9151068" y="3554667"/>
                        </a:cubicBezTo>
                        <a:cubicBezTo>
                          <a:pt x="8891816" y="3567209"/>
                          <a:pt x="8492866" y="3543753"/>
                          <a:pt x="8296450" y="3554667"/>
                        </a:cubicBezTo>
                        <a:cubicBezTo>
                          <a:pt x="8085198" y="3617456"/>
                          <a:pt x="7938395" y="3454050"/>
                          <a:pt x="7772651" y="3554667"/>
                        </a:cubicBezTo>
                        <a:cubicBezTo>
                          <a:pt x="7588521" y="3586985"/>
                          <a:pt x="7497506" y="3470791"/>
                          <a:pt x="7331557" y="3554667"/>
                        </a:cubicBezTo>
                        <a:cubicBezTo>
                          <a:pt x="7173686" y="3605545"/>
                          <a:pt x="6971819" y="3499650"/>
                          <a:pt x="6807759" y="3554667"/>
                        </a:cubicBezTo>
                        <a:cubicBezTo>
                          <a:pt x="6590467" y="3588234"/>
                          <a:pt x="6261910" y="3475837"/>
                          <a:pt x="6118551" y="3554667"/>
                        </a:cubicBezTo>
                        <a:cubicBezTo>
                          <a:pt x="5957613" y="3644821"/>
                          <a:pt x="5843495" y="3487188"/>
                          <a:pt x="5594753" y="3554667"/>
                        </a:cubicBezTo>
                        <a:cubicBezTo>
                          <a:pt x="5377929" y="3585321"/>
                          <a:pt x="5233213" y="3519975"/>
                          <a:pt x="4905544" y="3554666"/>
                        </a:cubicBezTo>
                        <a:cubicBezTo>
                          <a:pt x="4544037" y="3567010"/>
                          <a:pt x="4398172" y="3557339"/>
                          <a:pt x="4216337" y="3554666"/>
                        </a:cubicBezTo>
                        <a:cubicBezTo>
                          <a:pt x="3976270" y="3549115"/>
                          <a:pt x="3761272" y="3558386"/>
                          <a:pt x="3361717" y="3554666"/>
                        </a:cubicBezTo>
                        <a:cubicBezTo>
                          <a:pt x="2969732" y="3637932"/>
                          <a:pt x="2930424" y="3474998"/>
                          <a:pt x="2507099" y="3554666"/>
                        </a:cubicBezTo>
                        <a:cubicBezTo>
                          <a:pt x="2152147" y="3601656"/>
                          <a:pt x="1642531" y="3510564"/>
                          <a:pt x="1404366" y="3554666"/>
                        </a:cubicBezTo>
                        <a:cubicBezTo>
                          <a:pt x="874912" y="3495332"/>
                          <a:pt x="-118223" y="2829700"/>
                          <a:pt x="0" y="1777332"/>
                        </a:cubicBezTo>
                        <a:lnTo>
                          <a:pt x="0" y="1777333"/>
                        </a:lnTo>
                        <a:close/>
                      </a:path>
                      <a:path w="11079233" h="3554666" stroke="0" extrusionOk="0">
                        <a:moveTo>
                          <a:pt x="0" y="1777333"/>
                        </a:moveTo>
                        <a:cubicBezTo>
                          <a:pt x="138185" y="755609"/>
                          <a:pt x="777501" y="-21047"/>
                          <a:pt x="1404366" y="0"/>
                        </a:cubicBezTo>
                        <a:cubicBezTo>
                          <a:pt x="1605745" y="-5188"/>
                          <a:pt x="1767917" y="21648"/>
                          <a:pt x="1928164" y="0"/>
                        </a:cubicBezTo>
                        <a:cubicBezTo>
                          <a:pt x="2079494" y="-49350"/>
                          <a:pt x="2453153" y="-10691"/>
                          <a:pt x="2617373" y="0"/>
                        </a:cubicBezTo>
                        <a:cubicBezTo>
                          <a:pt x="2738874" y="-35085"/>
                          <a:pt x="3171717" y="71768"/>
                          <a:pt x="3389286" y="0"/>
                        </a:cubicBezTo>
                        <a:cubicBezTo>
                          <a:pt x="3561813" y="-68100"/>
                          <a:pt x="3637005" y="-6486"/>
                          <a:pt x="3913085" y="0"/>
                        </a:cubicBezTo>
                        <a:cubicBezTo>
                          <a:pt x="4162567" y="23466"/>
                          <a:pt x="4256837" y="6080"/>
                          <a:pt x="4436883" y="0"/>
                        </a:cubicBezTo>
                        <a:cubicBezTo>
                          <a:pt x="4534109" y="3488"/>
                          <a:pt x="4764729" y="31140"/>
                          <a:pt x="5043386" y="0"/>
                        </a:cubicBezTo>
                        <a:cubicBezTo>
                          <a:pt x="5324765" y="-14504"/>
                          <a:pt x="5347832" y="37755"/>
                          <a:pt x="5484479" y="0"/>
                        </a:cubicBezTo>
                        <a:cubicBezTo>
                          <a:pt x="5614540" y="-57833"/>
                          <a:pt x="5992700" y="112195"/>
                          <a:pt x="6339099" y="0"/>
                        </a:cubicBezTo>
                        <a:cubicBezTo>
                          <a:pt x="6665261" y="-116352"/>
                          <a:pt x="6725586" y="-24738"/>
                          <a:pt x="6945601" y="0"/>
                        </a:cubicBezTo>
                        <a:cubicBezTo>
                          <a:pt x="7151458" y="-26613"/>
                          <a:pt x="7454465" y="85427"/>
                          <a:pt x="7634810" y="0"/>
                        </a:cubicBezTo>
                        <a:cubicBezTo>
                          <a:pt x="7896603" y="-74011"/>
                          <a:pt x="7909931" y="69891"/>
                          <a:pt x="8075903" y="0"/>
                        </a:cubicBezTo>
                        <a:cubicBezTo>
                          <a:pt x="8284234" y="-51512"/>
                          <a:pt x="8298513" y="32655"/>
                          <a:pt x="8516997" y="0"/>
                        </a:cubicBezTo>
                        <a:cubicBezTo>
                          <a:pt x="8658832" y="-24211"/>
                          <a:pt x="9382805" y="9925"/>
                          <a:pt x="9674867" y="0"/>
                        </a:cubicBezTo>
                        <a:cubicBezTo>
                          <a:pt x="10399955" y="10798"/>
                          <a:pt x="11410490" y="712478"/>
                          <a:pt x="11079234" y="1777333"/>
                        </a:cubicBezTo>
                        <a:lnTo>
                          <a:pt x="11079233" y="1777333"/>
                        </a:lnTo>
                        <a:cubicBezTo>
                          <a:pt x="11048049" y="2739363"/>
                          <a:pt x="10366009" y="3557145"/>
                          <a:pt x="9674866" y="3554667"/>
                        </a:cubicBezTo>
                        <a:cubicBezTo>
                          <a:pt x="9420696" y="3584592"/>
                          <a:pt x="9208395" y="3509998"/>
                          <a:pt x="8820248" y="3554667"/>
                        </a:cubicBezTo>
                        <a:cubicBezTo>
                          <a:pt x="8431590" y="3616683"/>
                          <a:pt x="8505899" y="3536959"/>
                          <a:pt x="8296450" y="3554667"/>
                        </a:cubicBezTo>
                        <a:cubicBezTo>
                          <a:pt x="8098674" y="3581857"/>
                          <a:pt x="7843103" y="3542246"/>
                          <a:pt x="7607241" y="3554667"/>
                        </a:cubicBezTo>
                        <a:cubicBezTo>
                          <a:pt x="7366677" y="3576408"/>
                          <a:pt x="7299678" y="3479037"/>
                          <a:pt x="7166148" y="3554667"/>
                        </a:cubicBezTo>
                        <a:cubicBezTo>
                          <a:pt x="7055242" y="3644892"/>
                          <a:pt x="6788336" y="3387548"/>
                          <a:pt x="6394235" y="3554667"/>
                        </a:cubicBezTo>
                        <a:cubicBezTo>
                          <a:pt x="6072535" y="3622416"/>
                          <a:pt x="5843674" y="3381470"/>
                          <a:pt x="5539617" y="3554667"/>
                        </a:cubicBezTo>
                        <a:cubicBezTo>
                          <a:pt x="5192090" y="3647089"/>
                          <a:pt x="4992629" y="3505520"/>
                          <a:pt x="4850408" y="3554666"/>
                        </a:cubicBezTo>
                        <a:cubicBezTo>
                          <a:pt x="4711649" y="3647631"/>
                          <a:pt x="4348540" y="3529935"/>
                          <a:pt x="4161199" y="3554666"/>
                        </a:cubicBezTo>
                        <a:cubicBezTo>
                          <a:pt x="3928614" y="3619516"/>
                          <a:pt x="3872775" y="3549376"/>
                          <a:pt x="3720106" y="3554666"/>
                        </a:cubicBezTo>
                        <a:cubicBezTo>
                          <a:pt x="3482395" y="3558686"/>
                          <a:pt x="3250960" y="3471747"/>
                          <a:pt x="2865488" y="3554666"/>
                        </a:cubicBezTo>
                        <a:cubicBezTo>
                          <a:pt x="2438261" y="3656505"/>
                          <a:pt x="2495209" y="3508529"/>
                          <a:pt x="2258984" y="3554666"/>
                        </a:cubicBezTo>
                        <a:cubicBezTo>
                          <a:pt x="1942419" y="3615775"/>
                          <a:pt x="1725485" y="3509639"/>
                          <a:pt x="1404366" y="3554666"/>
                        </a:cubicBezTo>
                        <a:cubicBezTo>
                          <a:pt x="626590" y="3675608"/>
                          <a:pt x="72306" y="2993378"/>
                          <a:pt x="0" y="1777332"/>
                        </a:cubicBezTo>
                        <a:lnTo>
                          <a:pt x="0" y="1777333"/>
                        </a:lnTo>
                        <a:close/>
                      </a:path>
                      <a:path w="11079233" h="3554666" fill="none" stroke="0" extrusionOk="0">
                        <a:moveTo>
                          <a:pt x="0" y="1777333"/>
                        </a:moveTo>
                        <a:cubicBezTo>
                          <a:pt x="123647" y="650802"/>
                          <a:pt x="532785" y="54685"/>
                          <a:pt x="1404366" y="0"/>
                        </a:cubicBezTo>
                        <a:cubicBezTo>
                          <a:pt x="1481090" y="-65491"/>
                          <a:pt x="1678244" y="16053"/>
                          <a:pt x="1928164" y="0"/>
                        </a:cubicBezTo>
                        <a:cubicBezTo>
                          <a:pt x="2152692" y="-33999"/>
                          <a:pt x="2467537" y="61680"/>
                          <a:pt x="2700077" y="0"/>
                        </a:cubicBezTo>
                        <a:cubicBezTo>
                          <a:pt x="2974747" y="-69982"/>
                          <a:pt x="3153124" y="8451"/>
                          <a:pt x="3554697" y="0"/>
                        </a:cubicBezTo>
                        <a:cubicBezTo>
                          <a:pt x="3900546" y="-6067"/>
                          <a:pt x="4041309" y="68889"/>
                          <a:pt x="4326610" y="0"/>
                        </a:cubicBezTo>
                        <a:cubicBezTo>
                          <a:pt x="4621352" y="-42619"/>
                          <a:pt x="4672989" y="46098"/>
                          <a:pt x="5015819" y="0"/>
                        </a:cubicBezTo>
                        <a:cubicBezTo>
                          <a:pt x="5354048" y="-28654"/>
                          <a:pt x="5383082" y="50392"/>
                          <a:pt x="5539617" y="0"/>
                        </a:cubicBezTo>
                        <a:cubicBezTo>
                          <a:pt x="5691225" y="-10069"/>
                          <a:pt x="5873628" y="25145"/>
                          <a:pt x="6063415" y="0"/>
                        </a:cubicBezTo>
                        <a:cubicBezTo>
                          <a:pt x="6219585" y="-65421"/>
                          <a:pt x="6549440" y="22458"/>
                          <a:pt x="6752623" y="0"/>
                        </a:cubicBezTo>
                        <a:cubicBezTo>
                          <a:pt x="7007535" y="-45139"/>
                          <a:pt x="7081503" y="15346"/>
                          <a:pt x="7193717" y="0"/>
                        </a:cubicBezTo>
                        <a:cubicBezTo>
                          <a:pt x="7257483" y="-64135"/>
                          <a:pt x="7484599" y="69019"/>
                          <a:pt x="7800220" y="0"/>
                        </a:cubicBezTo>
                        <a:cubicBezTo>
                          <a:pt x="8073244" y="15008"/>
                          <a:pt x="8187657" y="100345"/>
                          <a:pt x="8489429" y="0"/>
                        </a:cubicBezTo>
                        <a:cubicBezTo>
                          <a:pt x="8736425" y="-29034"/>
                          <a:pt x="9475862" y="31895"/>
                          <a:pt x="9674867" y="0"/>
                        </a:cubicBezTo>
                        <a:cubicBezTo>
                          <a:pt x="10456820" y="122305"/>
                          <a:pt x="11097497" y="983444"/>
                          <a:pt x="11079234" y="1777333"/>
                        </a:cubicBezTo>
                        <a:lnTo>
                          <a:pt x="11079233" y="1777333"/>
                        </a:lnTo>
                        <a:cubicBezTo>
                          <a:pt x="10935443" y="2939779"/>
                          <a:pt x="10583008" y="3267013"/>
                          <a:pt x="9674866" y="3554667"/>
                        </a:cubicBezTo>
                        <a:cubicBezTo>
                          <a:pt x="9492777" y="3633107"/>
                          <a:pt x="9400684" y="3512105"/>
                          <a:pt x="9151068" y="3554667"/>
                        </a:cubicBezTo>
                        <a:cubicBezTo>
                          <a:pt x="8949654" y="3587552"/>
                          <a:pt x="8478380" y="3541050"/>
                          <a:pt x="8296450" y="3554667"/>
                        </a:cubicBezTo>
                        <a:cubicBezTo>
                          <a:pt x="8105451" y="3566076"/>
                          <a:pt x="7964841" y="3515389"/>
                          <a:pt x="7772651" y="3554667"/>
                        </a:cubicBezTo>
                        <a:cubicBezTo>
                          <a:pt x="7568690" y="3635718"/>
                          <a:pt x="7490971" y="3461956"/>
                          <a:pt x="7331557" y="3554667"/>
                        </a:cubicBezTo>
                        <a:cubicBezTo>
                          <a:pt x="7177191" y="3591356"/>
                          <a:pt x="7023226" y="3513281"/>
                          <a:pt x="6807759" y="3554667"/>
                        </a:cubicBezTo>
                        <a:cubicBezTo>
                          <a:pt x="6645888" y="3581074"/>
                          <a:pt x="6270809" y="3450077"/>
                          <a:pt x="6118551" y="3554667"/>
                        </a:cubicBezTo>
                        <a:cubicBezTo>
                          <a:pt x="5912918" y="3655914"/>
                          <a:pt x="5851901" y="3509531"/>
                          <a:pt x="5594753" y="3554667"/>
                        </a:cubicBezTo>
                        <a:cubicBezTo>
                          <a:pt x="5385954" y="3622382"/>
                          <a:pt x="5251947" y="3557070"/>
                          <a:pt x="4905544" y="3554666"/>
                        </a:cubicBezTo>
                        <a:cubicBezTo>
                          <a:pt x="4577188" y="3551868"/>
                          <a:pt x="4369784" y="3542464"/>
                          <a:pt x="4216337" y="3554666"/>
                        </a:cubicBezTo>
                        <a:cubicBezTo>
                          <a:pt x="3997439" y="3565258"/>
                          <a:pt x="3752495" y="3492739"/>
                          <a:pt x="3361717" y="3554666"/>
                        </a:cubicBezTo>
                        <a:cubicBezTo>
                          <a:pt x="2904006" y="3642822"/>
                          <a:pt x="2921059" y="3445731"/>
                          <a:pt x="2507099" y="3554666"/>
                        </a:cubicBezTo>
                        <a:cubicBezTo>
                          <a:pt x="2114968" y="3633403"/>
                          <a:pt x="1710285" y="3418645"/>
                          <a:pt x="1404366" y="3554666"/>
                        </a:cubicBezTo>
                        <a:cubicBezTo>
                          <a:pt x="407159" y="3659791"/>
                          <a:pt x="-118274" y="2875046"/>
                          <a:pt x="0" y="1777332"/>
                        </a:cubicBezTo>
                        <a:lnTo>
                          <a:pt x="0" y="17773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2857981" y="1586753"/>
            <a:ext cx="3946055" cy="1332642"/>
            <a:chOff x="6371477" y="2216092"/>
            <a:chExt cx="3946055" cy="1332642"/>
          </a:xfrm>
        </p:grpSpPr>
        <p:sp>
          <p:nvSpPr>
            <p:cNvPr id="12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14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235069" y="3137834"/>
            <a:ext cx="2704706" cy="1209532"/>
            <a:chOff x="4279245" y="1767567"/>
            <a:chExt cx="2704706" cy="1209532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7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-1040988" y="3151020"/>
            <a:ext cx="12100352" cy="2359364"/>
            <a:chOff x="4743805" y="2513042"/>
            <a:chExt cx="6814013" cy="2359364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100 000</a:t>
              </a: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35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  <a:p>
              <a:pPr algn="ctr">
                <a:lnSpc>
                  <a:spcPct val="130000"/>
                </a:lnSpc>
              </a:pP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Gv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: Lê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Thị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Ngọc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Điệp</a:t>
              </a:r>
              <a:endParaRPr lang="en-US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B81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62637" y="995738"/>
            <a:ext cx="12012128" cy="5360387"/>
            <a:chOff x="362637" y="995738"/>
            <a:chExt cx="12012128" cy="536038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5542" y="1104036"/>
              <a:ext cx="6802208" cy="165102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82" y="3505849"/>
              <a:ext cx="6811340" cy="1800699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362637" y="995738"/>
              <a:ext cx="3859740" cy="2546000"/>
              <a:chOff x="362637" y="995738"/>
              <a:chExt cx="3859740" cy="25460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93" b="100000" l="0" r="100000">
                            <a14:foregroundMark x1="34197" y1="36278" x2="17098" y2="30915"/>
                            <a14:foregroundMark x1="54922" y1="29968" x2="70466" y2="44164"/>
                            <a14:foregroundMark x1="64249" y1="29022" x2="51295" y2="41956"/>
                            <a14:foregroundMark x1="27979" y1="31230" x2="32124" y2="44164"/>
                            <a14:foregroundMark x1="27979" y1="26814" x2="46114" y2="35647"/>
                            <a14:backgroundMark x1="85492" y1="30284" x2="88601" y2="378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2637" y="1313861"/>
                <a:ext cx="1356405" cy="2227877"/>
              </a:xfrm>
              <a:prstGeom prst="rect">
                <a:avLst/>
              </a:prstGeom>
            </p:spPr>
          </p:pic>
          <p:sp>
            <p:nvSpPr>
              <p:cNvPr id="60" name="Rounded Rectangular Callout 59"/>
              <p:cNvSpPr/>
              <p:nvPr/>
            </p:nvSpPr>
            <p:spPr>
              <a:xfrm>
                <a:off x="1396313" y="995738"/>
                <a:ext cx="2826064" cy="1008528"/>
              </a:xfrm>
              <a:prstGeom prst="wedgeRoundRectCallout">
                <a:avLst>
                  <a:gd name="adj1" fmla="val -39580"/>
                  <a:gd name="adj2" fmla="val 75598"/>
                  <a:gd name="adj3" fmla="val 16667"/>
                </a:avLst>
              </a:prstGeom>
              <a:solidFill>
                <a:srgbClr val="C6E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ít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lập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133201" y="4128087"/>
              <a:ext cx="4241564" cy="2228038"/>
              <a:chOff x="8133201" y="4128087"/>
              <a:chExt cx="4241564" cy="2228038"/>
            </a:xfrm>
          </p:grpSpPr>
          <p:sp>
            <p:nvSpPr>
              <p:cNvPr id="61" name="Rounded Rectangular Callout 60"/>
              <p:cNvSpPr/>
              <p:nvPr/>
            </p:nvSpPr>
            <p:spPr>
              <a:xfrm>
                <a:off x="8133201" y="4128087"/>
                <a:ext cx="2576341" cy="1008528"/>
              </a:xfrm>
              <a:prstGeom prst="wedgeRoundRectCallout">
                <a:avLst>
                  <a:gd name="adj1" fmla="val 65609"/>
                  <a:gd name="adj2" fmla="val 20931"/>
                  <a:gd name="adj3" fmla="val 16667"/>
                </a:avLst>
              </a:prstGeom>
              <a:solidFill>
                <a:srgbClr val="C6E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Số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ít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chữ</a:t>
                </a:r>
                <a:r>
                  <a:rPr lang="en-US" sz="2800" dirty="0">
                    <a:solidFill>
                      <a:schemeClr val="tx1"/>
                    </a:solidFill>
                  </a:rPr>
                  <a:t> số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bé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95238">
                            <a14:foregroundMark x1="26007" y1="30398" x2="14652" y2="30398"/>
                            <a14:foregroundMark x1="44322" y1="40909" x2="31136" y2="35227"/>
                            <a14:foregroundMark x1="48352" y1="34091" x2="46154" y2="44886"/>
                            <a14:foregroundMark x1="42491" y1="44886" x2="32601" y2="40057"/>
                            <a14:foregroundMark x1="35897" y1="36080" x2="45055" y2="43466"/>
                            <a14:foregroundMark x1="44689" y1="47727" x2="38095" y2="43466"/>
                            <a14:foregroundMark x1="36996" y1="36080" x2="46154" y2="36648"/>
                            <a14:foregroundMark x1="18315" y1="32670" x2="18681" y2="42045"/>
                            <a14:foregroundMark x1="13187" y1="34659" x2="17949" y2="39205"/>
                            <a14:foregroundMark x1="23810" y1="28409" x2="15751" y2="24716"/>
                            <a14:backgroundMark x1="3297" y1="19886" x2="5861" y2="31250"/>
                            <a14:backgroundMark x1="8059" y1="76420" x2="6960" y2="9062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693894" y="4188848"/>
                <a:ext cx="1680871" cy="2167277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54507" y="382068"/>
            <a:ext cx="528103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/>
              <a:t>	So </a:t>
            </a:r>
            <a:r>
              <a:rPr lang="en-US" sz="3000" b="1" dirty="0" err="1"/>
              <a:t>sánh</a:t>
            </a:r>
            <a:r>
              <a:rPr lang="en-US" sz="3000" b="1" dirty="0"/>
              <a:t> 2 743 </a:t>
            </a:r>
            <a:r>
              <a:rPr lang="en-US" sz="3000" b="1" dirty="0" err="1"/>
              <a:t>và</a:t>
            </a:r>
            <a:r>
              <a:rPr lang="en-US" sz="3000" b="1" dirty="0"/>
              <a:t> 10 520</a:t>
            </a:r>
            <a:endParaRPr lang="vi-VN" sz="3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436224" y="3018337"/>
            <a:ext cx="429299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/>
              <a:t>2 743 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</a:rPr>
              <a:t>.?.</a:t>
            </a:r>
            <a:r>
              <a:rPr lang="en-US" sz="5000" b="1" dirty="0"/>
              <a:t> 10 520</a:t>
            </a:r>
            <a:endParaRPr lang="vi-VN" sz="50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0534" y="5407720"/>
            <a:ext cx="1013158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-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sát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ảnh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khối</a:t>
            </a:r>
            <a:r>
              <a:rPr lang="en-US" sz="3000" dirty="0"/>
              <a:t> </a:t>
            </a:r>
            <a:r>
              <a:rPr lang="en-US" sz="3000" dirty="0" err="1"/>
              <a:t>lập</a:t>
            </a:r>
            <a:r>
              <a:rPr lang="en-US" sz="3000" dirty="0"/>
              <a:t> </a:t>
            </a:r>
            <a:r>
              <a:rPr lang="en-US" sz="3000" dirty="0" err="1"/>
              <a:t>phương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thị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số.</a:t>
            </a:r>
          </a:p>
          <a:p>
            <a:pPr algn="just"/>
            <a:r>
              <a:rPr lang="en-US" sz="3000" dirty="0"/>
              <a:t>- So </a:t>
            </a:r>
            <a:r>
              <a:rPr lang="en-US" sz="3000" dirty="0" err="1"/>
              <a:t>sánh</a:t>
            </a:r>
            <a:r>
              <a:rPr lang="en-US" sz="3000" dirty="0"/>
              <a:t> số </a:t>
            </a:r>
            <a:r>
              <a:rPr lang="en-US" sz="3000" dirty="0" err="1"/>
              <a:t>lượng</a:t>
            </a:r>
            <a:r>
              <a:rPr lang="en-US" sz="3000" dirty="0"/>
              <a:t> </a:t>
            </a:r>
            <a:r>
              <a:rPr lang="en-US" sz="3000" dirty="0" err="1"/>
              <a:t>khối</a:t>
            </a:r>
            <a:r>
              <a:rPr lang="en-US" sz="3000" dirty="0"/>
              <a:t> </a:t>
            </a:r>
            <a:r>
              <a:rPr lang="en-US" sz="3000" dirty="0" err="1"/>
              <a:t>lập</a:t>
            </a:r>
            <a:r>
              <a:rPr lang="en-US" sz="3000" dirty="0"/>
              <a:t> </a:t>
            </a:r>
            <a:r>
              <a:rPr lang="en-US" sz="3000" dirty="0" err="1"/>
              <a:t>phương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dưới</a:t>
            </a:r>
            <a:r>
              <a:rPr lang="en-US" sz="3000" dirty="0"/>
              <a:t>.</a:t>
            </a:r>
            <a:endParaRPr lang="vi-VN" sz="3000" dirty="0"/>
          </a:p>
        </p:txBody>
      </p:sp>
    </p:spTree>
    <p:extLst>
      <p:ext uri="{BB962C8B-B14F-4D97-AF65-F5344CB8AC3E}">
        <p14:creationId xmlns:p14="http://schemas.microsoft.com/office/powerpoint/2010/main" val="33400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71356" y="1889508"/>
            <a:ext cx="429299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/>
              <a:t>2 743 </a:t>
            </a:r>
            <a:r>
              <a:rPr lang="en-US" sz="5000" dirty="0">
                <a:solidFill>
                  <a:schemeClr val="accent1">
                    <a:lumMod val="50000"/>
                  </a:schemeClr>
                </a:solidFill>
              </a:rPr>
              <a:t>.?.</a:t>
            </a:r>
            <a:r>
              <a:rPr lang="en-US" sz="5000" b="1" dirty="0"/>
              <a:t> 10 520</a:t>
            </a:r>
            <a:endParaRPr lang="vi-VN" sz="50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4203" y="3997163"/>
            <a:ext cx="841804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trên</a:t>
            </a:r>
            <a:r>
              <a:rPr lang="en-US" sz="4500" dirty="0"/>
              <a:t> </a:t>
            </a:r>
            <a:r>
              <a:rPr lang="en-US" sz="4500" dirty="0" err="1"/>
              <a:t>chưa</a:t>
            </a:r>
            <a:r>
              <a:rPr lang="en-US" sz="4500" dirty="0"/>
              <a:t> </a:t>
            </a:r>
            <a:r>
              <a:rPr lang="en-US" sz="4500" dirty="0" err="1"/>
              <a:t>tới</a:t>
            </a:r>
            <a:r>
              <a:rPr lang="en-US" sz="4500" dirty="0"/>
              <a:t> 3 </a:t>
            </a:r>
            <a:r>
              <a:rPr lang="en-US" sz="4500" dirty="0" err="1"/>
              <a:t>nghìn</a:t>
            </a:r>
            <a:r>
              <a:rPr lang="en-US" sz="4500" dirty="0"/>
              <a:t> </a:t>
            </a:r>
            <a:r>
              <a:rPr lang="en-US" sz="4500" dirty="0" err="1"/>
              <a:t>khối</a:t>
            </a:r>
            <a:r>
              <a:rPr lang="en-US" sz="45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dưới</a:t>
            </a:r>
            <a:r>
              <a:rPr lang="en-US" sz="4500" dirty="0"/>
              <a:t> </a:t>
            </a:r>
            <a:r>
              <a:rPr lang="en-US" sz="4500" dirty="0" err="1"/>
              <a:t>hơn</a:t>
            </a:r>
            <a:r>
              <a:rPr lang="en-US" sz="4500" dirty="0"/>
              <a:t> 10 </a:t>
            </a:r>
            <a:r>
              <a:rPr lang="en-US" sz="4500" dirty="0" err="1"/>
              <a:t>nghìn</a:t>
            </a:r>
            <a:r>
              <a:rPr lang="en-US" sz="4500" dirty="0"/>
              <a:t> </a:t>
            </a:r>
            <a:r>
              <a:rPr lang="en-US" sz="4500" dirty="0" err="1"/>
              <a:t>khối</a:t>
            </a:r>
            <a:r>
              <a:rPr lang="en-US" sz="4500" dirty="0"/>
              <a:t>.</a:t>
            </a:r>
            <a:endParaRPr lang="vi-VN" sz="4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343163" y="1836626"/>
            <a:ext cx="6588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en-US" sz="5000" b="1" dirty="0"/>
              <a:t> </a:t>
            </a:r>
            <a:endParaRPr lang="vi-VN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03" y="643627"/>
            <a:ext cx="8418040" cy="3775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05160" y="5472666"/>
            <a:ext cx="1128126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500" dirty="0"/>
              <a:t>→ Số </a:t>
            </a:r>
            <a:r>
              <a:rPr lang="en-US" sz="4500" dirty="0" err="1"/>
              <a:t>khối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trên</a:t>
            </a:r>
            <a:r>
              <a:rPr lang="en-US" sz="4500" dirty="0"/>
              <a:t> </a:t>
            </a:r>
            <a:r>
              <a:rPr lang="en-US" sz="4500" dirty="0" err="1"/>
              <a:t>ít</a:t>
            </a:r>
            <a:r>
              <a:rPr lang="en-US" sz="4500" dirty="0"/>
              <a:t> </a:t>
            </a:r>
            <a:r>
              <a:rPr lang="en-US" sz="4500" dirty="0" err="1"/>
              <a:t>hơn</a:t>
            </a:r>
            <a:r>
              <a:rPr lang="en-US" sz="4500" dirty="0"/>
              <a:t> số </a:t>
            </a:r>
            <a:r>
              <a:rPr lang="en-US" sz="4500" dirty="0" err="1"/>
              <a:t>khối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dưới</a:t>
            </a:r>
            <a:r>
              <a:rPr lang="en-US" sz="4500" dirty="0"/>
              <a:t>.</a:t>
            </a:r>
            <a:endParaRPr lang="vi-VN" sz="4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415461" y="2698400"/>
            <a:ext cx="3173046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→ 2 743 &lt; 10 520 </a:t>
            </a:r>
          </a:p>
          <a:p>
            <a:pPr algn="just"/>
            <a:r>
              <a:rPr lang="en-US" sz="3000" b="1" dirty="0">
                <a:solidFill>
                  <a:srgbClr val="C00000"/>
                </a:solidFill>
              </a:rPr>
              <a:t>hay 10 520 &gt; 2 743</a:t>
            </a:r>
            <a:endParaRPr lang="vi-VN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5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7" grpId="0" animBg="1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5942" y="168678"/>
            <a:ext cx="11887200" cy="6923979"/>
            <a:chOff x="195942" y="168678"/>
            <a:chExt cx="11887200" cy="6923979"/>
          </a:xfrm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95942" y="168678"/>
              <a:ext cx="11887200" cy="4874979"/>
            </a:xfrm>
            <a:custGeom>
              <a:avLst/>
              <a:gdLst>
                <a:gd name="connsiteX0" fmla="*/ 0 w 11887200"/>
                <a:gd name="connsiteY0" fmla="*/ 812513 h 4874979"/>
                <a:gd name="connsiteX1" fmla="*/ 812513 w 11887200"/>
                <a:gd name="connsiteY1" fmla="*/ 0 h 4874979"/>
                <a:gd name="connsiteX2" fmla="*/ 11074687 w 11887200"/>
                <a:gd name="connsiteY2" fmla="*/ 0 h 4874979"/>
                <a:gd name="connsiteX3" fmla="*/ 11887200 w 11887200"/>
                <a:gd name="connsiteY3" fmla="*/ 812513 h 4874979"/>
                <a:gd name="connsiteX4" fmla="*/ 11887200 w 11887200"/>
                <a:gd name="connsiteY4" fmla="*/ 4062466 h 4874979"/>
                <a:gd name="connsiteX5" fmla="*/ 11074687 w 11887200"/>
                <a:gd name="connsiteY5" fmla="*/ 4874979 h 4874979"/>
                <a:gd name="connsiteX6" fmla="*/ 812513 w 11887200"/>
                <a:gd name="connsiteY6" fmla="*/ 4874979 h 4874979"/>
                <a:gd name="connsiteX7" fmla="*/ 0 w 11887200"/>
                <a:gd name="connsiteY7" fmla="*/ 4062466 h 4874979"/>
                <a:gd name="connsiteX8" fmla="*/ 0 w 11887200"/>
                <a:gd name="connsiteY8" fmla="*/ 812513 h 487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200" h="4874979" fill="none" extrusionOk="0">
                  <a:moveTo>
                    <a:pt x="0" y="812513"/>
                  </a:moveTo>
                  <a:cubicBezTo>
                    <a:pt x="-82588" y="368909"/>
                    <a:pt x="352680" y="62993"/>
                    <a:pt x="812513" y="0"/>
                  </a:cubicBezTo>
                  <a:cubicBezTo>
                    <a:pt x="4883106" y="77600"/>
                    <a:pt x="8531412" y="-27269"/>
                    <a:pt x="11074687" y="0"/>
                  </a:cubicBezTo>
                  <a:cubicBezTo>
                    <a:pt x="11531070" y="-10083"/>
                    <a:pt x="11968425" y="387686"/>
                    <a:pt x="11887200" y="812513"/>
                  </a:cubicBezTo>
                  <a:cubicBezTo>
                    <a:pt x="11996200" y="2108716"/>
                    <a:pt x="11808991" y="2694484"/>
                    <a:pt x="11887200" y="4062466"/>
                  </a:cubicBezTo>
                  <a:cubicBezTo>
                    <a:pt x="11841760" y="4493430"/>
                    <a:pt x="11507075" y="4882190"/>
                    <a:pt x="11074687" y="4874979"/>
                  </a:cubicBezTo>
                  <a:cubicBezTo>
                    <a:pt x="7243639" y="4924156"/>
                    <a:pt x="4135712" y="4752277"/>
                    <a:pt x="812513" y="4874979"/>
                  </a:cubicBezTo>
                  <a:cubicBezTo>
                    <a:pt x="352703" y="4960008"/>
                    <a:pt x="-6790" y="4517051"/>
                    <a:pt x="0" y="4062466"/>
                  </a:cubicBezTo>
                  <a:cubicBezTo>
                    <a:pt x="47022" y="2949184"/>
                    <a:pt x="104569" y="1180986"/>
                    <a:pt x="0" y="812513"/>
                  </a:cubicBezTo>
                  <a:close/>
                </a:path>
                <a:path w="11887200" h="4874979" stroke="0" extrusionOk="0">
                  <a:moveTo>
                    <a:pt x="0" y="812513"/>
                  </a:moveTo>
                  <a:cubicBezTo>
                    <a:pt x="63120" y="356559"/>
                    <a:pt x="446509" y="-5521"/>
                    <a:pt x="812513" y="0"/>
                  </a:cubicBezTo>
                  <a:cubicBezTo>
                    <a:pt x="4440605" y="-129276"/>
                    <a:pt x="6975415" y="-77778"/>
                    <a:pt x="11074687" y="0"/>
                  </a:cubicBezTo>
                  <a:cubicBezTo>
                    <a:pt x="11510967" y="-39718"/>
                    <a:pt x="11883670" y="384131"/>
                    <a:pt x="11887200" y="812513"/>
                  </a:cubicBezTo>
                  <a:cubicBezTo>
                    <a:pt x="11968799" y="1935559"/>
                    <a:pt x="12041500" y="2516066"/>
                    <a:pt x="11887200" y="4062466"/>
                  </a:cubicBezTo>
                  <a:cubicBezTo>
                    <a:pt x="11906108" y="4551081"/>
                    <a:pt x="11496888" y="4883998"/>
                    <a:pt x="11074687" y="4874979"/>
                  </a:cubicBezTo>
                  <a:cubicBezTo>
                    <a:pt x="9086030" y="4919199"/>
                    <a:pt x="4901406" y="4845597"/>
                    <a:pt x="812513" y="4874979"/>
                  </a:cubicBezTo>
                  <a:cubicBezTo>
                    <a:pt x="350350" y="4823399"/>
                    <a:pt x="-41078" y="4501711"/>
                    <a:pt x="0" y="4062466"/>
                  </a:cubicBezTo>
                  <a:cubicBezTo>
                    <a:pt x="-159954" y="2704048"/>
                    <a:pt x="22140" y="2258059"/>
                    <a:pt x="0" y="81251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08612" y="401889"/>
              <a:ext cx="11261860" cy="4401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7000" dirty="0"/>
                <a:t>Số </a:t>
              </a:r>
              <a:r>
                <a:rPr lang="en-US" sz="7000" dirty="0" err="1"/>
                <a:t>có</a:t>
              </a:r>
              <a:r>
                <a:rPr lang="en-US" sz="7000" dirty="0"/>
                <a:t> </a:t>
              </a:r>
              <a:r>
                <a:rPr lang="en-US" sz="7000" dirty="0" err="1"/>
                <a:t>ít</a:t>
              </a:r>
              <a:r>
                <a:rPr lang="en-US" sz="7000" dirty="0"/>
                <a:t> </a:t>
              </a:r>
              <a:r>
                <a:rPr lang="en-US" sz="7000" dirty="0" err="1"/>
                <a:t>chữ</a:t>
              </a:r>
              <a:r>
                <a:rPr lang="en-US" sz="7000" dirty="0"/>
                <a:t> số </a:t>
              </a:r>
              <a:r>
                <a:rPr lang="en-US" sz="7000" dirty="0" err="1"/>
                <a:t>hơn</a:t>
              </a:r>
              <a:r>
                <a:rPr lang="en-US" sz="7000" dirty="0"/>
                <a:t> </a:t>
              </a:r>
              <a:r>
                <a:rPr lang="en-US" sz="7000" dirty="0" err="1"/>
                <a:t>thì</a:t>
              </a:r>
              <a:r>
                <a:rPr lang="en-US" sz="7000" dirty="0"/>
                <a:t> </a:t>
              </a:r>
              <a:r>
                <a:rPr lang="en-US" sz="7000" dirty="0" err="1"/>
                <a:t>bé</a:t>
              </a:r>
              <a:r>
                <a:rPr lang="en-US" sz="7000" dirty="0"/>
                <a:t> </a:t>
              </a:r>
              <a:r>
                <a:rPr lang="en-US" sz="7000" dirty="0" err="1"/>
                <a:t>hơn</a:t>
              </a:r>
              <a:r>
                <a:rPr lang="en-US" sz="7000" dirty="0"/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7000" dirty="0"/>
                <a:t>Số </a:t>
              </a:r>
              <a:r>
                <a:rPr lang="en-US" sz="7000" dirty="0" err="1"/>
                <a:t>có</a:t>
              </a:r>
              <a:r>
                <a:rPr lang="en-US" sz="7000" dirty="0"/>
                <a:t> </a:t>
              </a:r>
              <a:r>
                <a:rPr lang="en-US" sz="7000" dirty="0" err="1"/>
                <a:t>nhiều</a:t>
              </a:r>
              <a:r>
                <a:rPr lang="en-US" sz="7000" dirty="0"/>
                <a:t> </a:t>
              </a:r>
              <a:r>
                <a:rPr lang="en-US" sz="7000" dirty="0" err="1"/>
                <a:t>chữ</a:t>
              </a:r>
              <a:r>
                <a:rPr lang="en-US" sz="7000" dirty="0"/>
                <a:t> số </a:t>
              </a:r>
              <a:r>
                <a:rPr lang="en-US" sz="7000" dirty="0" err="1"/>
                <a:t>hơn</a:t>
              </a:r>
              <a:r>
                <a:rPr lang="en-US" sz="7000" dirty="0"/>
                <a:t> </a:t>
              </a:r>
              <a:r>
                <a:rPr lang="en-US" sz="7000" dirty="0" err="1"/>
                <a:t>thì</a:t>
              </a:r>
              <a:r>
                <a:rPr lang="en-US" sz="7000" dirty="0"/>
                <a:t> </a:t>
              </a:r>
              <a:r>
                <a:rPr lang="en-US" sz="7000" dirty="0" err="1"/>
                <a:t>lớn</a:t>
              </a:r>
              <a:r>
                <a:rPr lang="en-US" sz="7000" dirty="0"/>
                <a:t> </a:t>
              </a:r>
              <a:r>
                <a:rPr lang="en-US" sz="7000" dirty="0" err="1"/>
                <a:t>hơn</a:t>
              </a:r>
              <a:r>
                <a:rPr lang="en-US" sz="7000" dirty="0"/>
                <a:t>.</a:t>
              </a:r>
              <a:endParaRPr lang="vi-VN" sz="70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6" t="31629" r="19481" b="25427"/>
            <a:stretch/>
          </p:blipFill>
          <p:spPr>
            <a:xfrm>
              <a:off x="508612" y="3616607"/>
              <a:ext cx="9549787" cy="34760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4" t="39942" r="17142" b="12496"/>
          <a:stretch/>
        </p:blipFill>
        <p:spPr>
          <a:xfrm>
            <a:off x="8725570" y="3148149"/>
            <a:ext cx="3709851" cy="37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2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0429" y="352476"/>
            <a:ext cx="528103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/>
              <a:t>So </a:t>
            </a:r>
            <a:r>
              <a:rPr lang="en-US" sz="3000" b="1" dirty="0" err="1"/>
              <a:t>sánh</a:t>
            </a:r>
            <a:r>
              <a:rPr lang="en-US" sz="3000" b="1" dirty="0"/>
              <a:t> 13 359 </a:t>
            </a:r>
            <a:r>
              <a:rPr lang="en-US" sz="3000" b="1" dirty="0" err="1"/>
              <a:t>và</a:t>
            </a:r>
            <a:r>
              <a:rPr lang="en-US" sz="3000" b="1" dirty="0"/>
              <a:t> 12 807</a:t>
            </a:r>
            <a:endParaRPr lang="vi-VN" sz="30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42111" y="906474"/>
            <a:ext cx="7798524" cy="3252821"/>
            <a:chOff x="2495007" y="906474"/>
            <a:chExt cx="7798524" cy="3252821"/>
          </a:xfrm>
        </p:grpSpPr>
        <p:sp>
          <p:nvSpPr>
            <p:cNvPr id="126" name="Rectangle 125"/>
            <p:cNvSpPr/>
            <p:nvPr/>
          </p:nvSpPr>
          <p:spPr>
            <a:xfrm>
              <a:off x="2495007" y="906474"/>
              <a:ext cx="7798524" cy="3230985"/>
            </a:xfrm>
            <a:prstGeom prst="rect">
              <a:avLst/>
            </a:prstGeom>
            <a:solidFill>
              <a:srgbClr val="FB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8930" y="936066"/>
              <a:ext cx="7348120" cy="3223229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54507" y="3933207"/>
            <a:ext cx="11075939" cy="27269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4000" dirty="0"/>
              <a:t>- </a:t>
            </a:r>
            <a:r>
              <a:rPr lang="en-US" sz="4000" dirty="0" err="1"/>
              <a:t>Quan</a:t>
            </a:r>
            <a:r>
              <a:rPr lang="en-US" sz="4000" dirty="0"/>
              <a:t> </a:t>
            </a:r>
            <a:r>
              <a:rPr lang="en-US" sz="4000" dirty="0" err="1"/>
              <a:t>sát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khối</a:t>
            </a:r>
            <a:r>
              <a:rPr lang="en-US" sz="4000" dirty="0"/>
              <a:t> </a:t>
            </a:r>
            <a:r>
              <a:rPr lang="en-US" sz="4000" dirty="0" err="1"/>
              <a:t>lập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thị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số.</a:t>
            </a:r>
          </a:p>
          <a:p>
            <a:pPr algn="just"/>
            <a:r>
              <a:rPr lang="en-US" sz="4000" dirty="0"/>
              <a:t>- So </a:t>
            </a:r>
            <a:r>
              <a:rPr lang="en-US" sz="4000" dirty="0" err="1"/>
              <a:t>sánh</a:t>
            </a:r>
            <a:r>
              <a:rPr lang="en-US" sz="4000" dirty="0"/>
              <a:t> số </a:t>
            </a:r>
            <a:r>
              <a:rPr lang="en-US" sz="4000" dirty="0" err="1"/>
              <a:t>lượng</a:t>
            </a:r>
            <a:r>
              <a:rPr lang="en-US" sz="4000" dirty="0"/>
              <a:t> </a:t>
            </a:r>
            <a:r>
              <a:rPr lang="en-US" sz="4000" dirty="0" err="1"/>
              <a:t>khối</a:t>
            </a:r>
            <a:r>
              <a:rPr lang="en-US" sz="4000" dirty="0"/>
              <a:t> </a:t>
            </a:r>
            <a:r>
              <a:rPr lang="en-US" sz="4000" dirty="0" err="1"/>
              <a:t>lập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.</a:t>
            </a:r>
            <a:endParaRPr lang="vi-VN" sz="40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090596" y="2193737"/>
            <a:ext cx="42929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13 359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.?.</a:t>
            </a:r>
            <a:r>
              <a:rPr lang="en-US" sz="4000" b="1" dirty="0"/>
              <a:t> 12 807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40713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16034" y="4201530"/>
            <a:ext cx="11075939" cy="14518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4000"/>
              </a:lnSpc>
              <a:buFontTx/>
              <a:buChar char="-"/>
            </a:pP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cùng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1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 </a:t>
            </a:r>
            <a:r>
              <a:rPr lang="en-US" sz="4000" dirty="0" err="1"/>
              <a:t>khối</a:t>
            </a:r>
            <a:r>
              <a:rPr lang="en-US" sz="4000" dirty="0"/>
              <a:t>.</a:t>
            </a:r>
          </a:p>
          <a:p>
            <a:pPr marL="571500" indent="-571500" algn="just">
              <a:lnSpc>
                <a:spcPct val="114000"/>
              </a:lnSpc>
              <a:buFontTx/>
              <a:buChar char="-"/>
            </a:pPr>
            <a:r>
              <a:rPr lang="en-US" sz="4000" dirty="0"/>
              <a:t>3 359 </a:t>
            </a:r>
            <a:r>
              <a:rPr lang="en-US" sz="4000" dirty="0" err="1"/>
              <a:t>khối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 2 807 </a:t>
            </a:r>
            <a:r>
              <a:rPr lang="en-US" sz="4000" dirty="0" err="1"/>
              <a:t>khối</a:t>
            </a:r>
            <a:r>
              <a:rPr lang="en-US" sz="4000" dirty="0"/>
              <a:t>.</a:t>
            </a:r>
            <a:endParaRPr lang="vi-VN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2111" y="906474"/>
            <a:ext cx="7798524" cy="3252821"/>
            <a:chOff x="2495007" y="906474"/>
            <a:chExt cx="7798524" cy="3252821"/>
          </a:xfrm>
        </p:grpSpPr>
        <p:sp>
          <p:nvSpPr>
            <p:cNvPr id="13" name="Rectangle 12"/>
            <p:cNvSpPr/>
            <p:nvPr/>
          </p:nvSpPr>
          <p:spPr>
            <a:xfrm>
              <a:off x="2495007" y="906474"/>
              <a:ext cx="7798524" cy="3230985"/>
            </a:xfrm>
            <a:prstGeom prst="rect">
              <a:avLst/>
            </a:prstGeom>
            <a:solidFill>
              <a:srgbClr val="FB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8930" y="936066"/>
              <a:ext cx="7348120" cy="322322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10709" y="5628426"/>
            <a:ext cx="11281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→ Số </a:t>
            </a:r>
            <a:r>
              <a:rPr lang="en-US" sz="4000" dirty="0" err="1"/>
              <a:t>khối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hơn</a:t>
            </a:r>
            <a:r>
              <a:rPr lang="en-US" sz="4000" dirty="0"/>
              <a:t> số </a:t>
            </a:r>
            <a:r>
              <a:rPr lang="en-US" sz="4000" dirty="0" err="1"/>
              <a:t>khối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.</a:t>
            </a:r>
            <a:endParaRPr lang="vi-V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090596" y="2193737"/>
            <a:ext cx="42929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13 359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.?.</a:t>
            </a:r>
            <a:r>
              <a:rPr lang="en-US" sz="4000" b="1" dirty="0"/>
              <a:t> 12 807</a:t>
            </a:r>
            <a:endParaRPr lang="vi-VN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9844370" y="2129667"/>
            <a:ext cx="658821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en-US" sz="5000" b="1" dirty="0"/>
              <a:t> </a:t>
            </a:r>
            <a:endParaRPr lang="vi-VN" sz="5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557399" y="2827726"/>
            <a:ext cx="3378371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→ 13 359 &gt; 12 807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</a:rPr>
              <a:t>Hay 12 807 &lt; 13 359</a:t>
            </a:r>
            <a:endParaRPr lang="vi-VN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60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691218" y="849543"/>
            <a:ext cx="659205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1 3 3 5 9</a:t>
            </a:r>
            <a:endParaRPr lang="vi-VN" sz="9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691758" y="863178"/>
            <a:ext cx="1207884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78581" y="851671"/>
            <a:ext cx="1207884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3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691218" y="2294319"/>
            <a:ext cx="659205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/>
              <a:t>1 2 8 0 7</a:t>
            </a:r>
            <a:endParaRPr lang="vi-VN" sz="9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65908" y="460440"/>
            <a:ext cx="1103857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/>
              <a:t>- </a:t>
            </a:r>
            <a:r>
              <a:rPr lang="en-US" sz="3000" b="1" dirty="0" err="1"/>
              <a:t>Khi</a:t>
            </a:r>
            <a:r>
              <a:rPr lang="en-US" sz="3000" b="1" dirty="0"/>
              <a:t> so </a:t>
            </a:r>
            <a:r>
              <a:rPr lang="en-US" sz="3000" b="1" dirty="0" err="1"/>
              <a:t>sánh</a:t>
            </a:r>
            <a:r>
              <a:rPr lang="en-US" sz="3000" b="1" dirty="0"/>
              <a:t> </a:t>
            </a:r>
            <a:r>
              <a:rPr lang="en-US" sz="3000" b="1" dirty="0" err="1"/>
              <a:t>hai</a:t>
            </a:r>
            <a:r>
              <a:rPr lang="en-US" sz="3000" b="1" dirty="0"/>
              <a:t> số </a:t>
            </a:r>
            <a:r>
              <a:rPr lang="en-US" sz="3000" b="1" dirty="0" err="1"/>
              <a:t>có</a:t>
            </a:r>
            <a:r>
              <a:rPr lang="en-US" sz="3000" b="1" dirty="0"/>
              <a:t> </a:t>
            </a:r>
            <a:r>
              <a:rPr lang="en-US" sz="3000" b="1" dirty="0" err="1"/>
              <a:t>năm</a:t>
            </a:r>
            <a:r>
              <a:rPr lang="en-US" sz="3000" b="1" dirty="0"/>
              <a:t> </a:t>
            </a:r>
            <a:r>
              <a:rPr lang="en-US" sz="3000" b="1" dirty="0" err="1"/>
              <a:t>chữ</a:t>
            </a:r>
            <a:r>
              <a:rPr lang="en-US" sz="3000" b="1" dirty="0"/>
              <a:t> số, ta </a:t>
            </a:r>
            <a:r>
              <a:rPr lang="en-US" sz="3000" b="1" dirty="0" err="1"/>
              <a:t>thực</a:t>
            </a:r>
            <a:r>
              <a:rPr lang="en-US" sz="3000" b="1" dirty="0"/>
              <a:t> </a:t>
            </a:r>
            <a:r>
              <a:rPr lang="en-US" sz="3000" b="1" dirty="0" err="1"/>
              <a:t>hiện</a:t>
            </a:r>
            <a:r>
              <a:rPr lang="en-US" sz="3000" b="1" dirty="0"/>
              <a:t> </a:t>
            </a:r>
            <a:r>
              <a:rPr lang="en-US" sz="3000" b="1" dirty="0" err="1"/>
              <a:t>như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:</a:t>
            </a:r>
            <a:endParaRPr lang="vi-VN" sz="3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820" y="6903777"/>
            <a:ext cx="8249801" cy="42201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81773" y="4516924"/>
            <a:ext cx="1132114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+ So </a:t>
            </a:r>
            <a:r>
              <a:rPr lang="en-US" sz="3000" dirty="0" err="1"/>
              <a:t>sánh</a:t>
            </a:r>
            <a:r>
              <a:rPr lang="en-US" sz="3000" dirty="0"/>
              <a:t> </a:t>
            </a:r>
            <a:r>
              <a:rPr lang="en-US" sz="3000" dirty="0" err="1"/>
              <a:t>từng</a:t>
            </a:r>
            <a:r>
              <a:rPr lang="en-US" sz="3000" dirty="0"/>
              <a:t> </a:t>
            </a:r>
            <a:r>
              <a:rPr lang="en-US" sz="3000" dirty="0" err="1"/>
              <a:t>cặp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số ở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hàng</a:t>
            </a:r>
            <a:r>
              <a:rPr lang="en-US" sz="3000" dirty="0"/>
              <a:t>,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trái</a:t>
            </a:r>
            <a:r>
              <a:rPr lang="en-US" sz="3000" dirty="0"/>
              <a:t> sang </a:t>
            </a:r>
            <a:r>
              <a:rPr lang="en-US" sz="3000" dirty="0" err="1"/>
              <a:t>phải</a:t>
            </a:r>
            <a:r>
              <a:rPr lang="en-US" sz="3000" dirty="0"/>
              <a:t>. </a:t>
            </a:r>
            <a:r>
              <a:rPr lang="en-US" sz="3000" b="1" dirty="0"/>
              <a:t>(1 = 1)</a:t>
            </a:r>
            <a:endParaRPr lang="vi-VN" sz="3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65908" y="4991815"/>
            <a:ext cx="11321143" cy="16065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dirty="0"/>
              <a:t>+ </a:t>
            </a:r>
            <a:r>
              <a:rPr lang="en-US" sz="3000" dirty="0" err="1"/>
              <a:t>Cặp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số </a:t>
            </a:r>
            <a:r>
              <a:rPr lang="en-US" sz="3000" dirty="0" err="1"/>
              <a:t>đầu</a:t>
            </a:r>
            <a:r>
              <a:rPr lang="en-US" sz="3000" dirty="0"/>
              <a:t> </a:t>
            </a:r>
            <a:r>
              <a:rPr lang="en-US" sz="3000" dirty="0" err="1"/>
              <a:t>tiên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b="1" dirty="0"/>
              <a:t>	Số </a:t>
            </a:r>
            <a:r>
              <a:rPr lang="en-US" sz="3000" b="1" dirty="0" err="1"/>
              <a:t>có</a:t>
            </a:r>
            <a:r>
              <a:rPr lang="en-US" sz="3000" b="1" dirty="0"/>
              <a:t> </a:t>
            </a:r>
            <a:r>
              <a:rPr lang="en-US" sz="3000" b="1" dirty="0" err="1"/>
              <a:t>chữ</a:t>
            </a:r>
            <a:r>
              <a:rPr lang="en-US" sz="3000" b="1" dirty="0"/>
              <a:t> số </a:t>
            </a:r>
            <a:r>
              <a:rPr lang="en-US" sz="3000" b="1" dirty="0" err="1"/>
              <a:t>lớn</a:t>
            </a:r>
            <a:r>
              <a:rPr lang="en-US" sz="3000" b="1" dirty="0"/>
              <a:t> </a:t>
            </a:r>
            <a:r>
              <a:rPr lang="en-US" sz="3000" b="1" dirty="0" err="1"/>
              <a:t>hơn</a:t>
            </a:r>
            <a:r>
              <a:rPr lang="en-US" sz="3000" b="1" dirty="0"/>
              <a:t> </a:t>
            </a:r>
            <a:r>
              <a:rPr lang="en-US" sz="3000" b="1" dirty="0" err="1"/>
              <a:t>thì</a:t>
            </a:r>
            <a:r>
              <a:rPr lang="en-US" sz="3000" b="1" dirty="0"/>
              <a:t> </a:t>
            </a:r>
            <a:r>
              <a:rPr lang="en-US" sz="3000" b="1" dirty="0" err="1"/>
              <a:t>lớn</a:t>
            </a:r>
            <a:r>
              <a:rPr lang="en-US" sz="3000" b="1" dirty="0"/>
              <a:t> </a:t>
            </a:r>
            <a:r>
              <a:rPr lang="en-US" sz="3000" b="1" dirty="0" err="1"/>
              <a:t>hơn</a:t>
            </a:r>
            <a:r>
              <a:rPr lang="en-US" sz="3000" b="1" dirty="0"/>
              <a:t>.</a:t>
            </a:r>
          </a:p>
          <a:p>
            <a:pPr algn="just"/>
            <a:r>
              <a:rPr lang="en-US" sz="3000" b="1" dirty="0"/>
              <a:t>	(3 &gt; 2 → 13 359 &gt; 12 807)</a:t>
            </a:r>
            <a:endParaRPr lang="vi-VN" sz="3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78581" y="2292191"/>
            <a:ext cx="1207884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2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771271" y="2277855"/>
            <a:ext cx="1048858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5387" y="3483120"/>
            <a:ext cx="1972742" cy="921700"/>
            <a:chOff x="2705387" y="3483120"/>
            <a:chExt cx="1972742" cy="9217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2705387" y="3850822"/>
              <a:ext cx="1972742" cy="553998"/>
            </a:xfrm>
            <a:prstGeom prst="rect">
              <a:avLst/>
            </a:prstGeom>
            <a:solidFill>
              <a:srgbClr val="C9DB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/>
                <a:t>giống</a:t>
              </a:r>
              <a:r>
                <a:rPr lang="en-US" sz="3000" dirty="0"/>
                <a:t> </a:t>
              </a:r>
              <a:r>
                <a:rPr lang="en-US" sz="3000" dirty="0" err="1"/>
                <a:t>nhau</a:t>
              </a:r>
              <a:endParaRPr lang="vi-VN" sz="30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295700" y="3483120"/>
              <a:ext cx="1" cy="3677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20129" y="3501713"/>
            <a:ext cx="2869200" cy="917443"/>
            <a:chOff x="4820129" y="3501713"/>
            <a:chExt cx="2869200" cy="9174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820129" y="3865158"/>
              <a:ext cx="2869200" cy="553998"/>
            </a:xfrm>
            <a:prstGeom prst="rect">
              <a:avLst/>
            </a:prstGeom>
            <a:solidFill>
              <a:srgbClr val="C9DB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/>
                <a:t>Khác</a:t>
              </a:r>
              <a:r>
                <a:rPr lang="en-US" sz="3000" dirty="0"/>
                <a:t> </a:t>
              </a:r>
              <a:r>
                <a:rPr lang="en-US" sz="3000" dirty="0" err="1"/>
                <a:t>nhau</a:t>
              </a:r>
              <a:r>
                <a:rPr lang="en-US" sz="3000" dirty="0"/>
                <a:t>: 3 &gt; 2</a:t>
              </a:r>
              <a:endParaRPr lang="vi-VN" sz="3000" b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5078852" y="3501713"/>
              <a:ext cx="1" cy="367702"/>
            </a:xfrm>
            <a:prstGeom prst="straightConnector1">
              <a:avLst/>
            </a:prstGeom>
            <a:ln w="57150">
              <a:solidFill>
                <a:srgbClr val="C925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008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4" grpId="0" animBg="1"/>
      <p:bldP spid="14" grpId="0"/>
      <p:bldP spid="19" grpId="0"/>
      <p:bldP spid="20" grpId="0"/>
      <p:bldP spid="21" grpId="0"/>
      <p:bldP spid="26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7" y="-106867"/>
            <a:ext cx="12357463" cy="6951073"/>
          </a:xfrm>
          <a:prstGeom prst="rect">
            <a:avLst/>
          </a:prstGeom>
        </p:spPr>
      </p:pic>
      <p:grpSp>
        <p:nvGrpSpPr>
          <p:cNvPr id="10" name="Nhóm 1">
            <a:extLst>
              <a:ext uri="{FF2B5EF4-FFF2-40B4-BE49-F238E27FC236}">
                <a16:creationId xmlns:a16="http://schemas.microsoft.com/office/drawing/2014/main" id="{06CC7382-E254-40EB-167B-D85C54F1248E}"/>
              </a:ext>
            </a:extLst>
          </p:cNvPr>
          <p:cNvGrpSpPr/>
          <p:nvPr/>
        </p:nvGrpSpPr>
        <p:grpSpPr>
          <a:xfrm rot="1103653">
            <a:off x="4937148" y="-324998"/>
            <a:ext cx="6762858" cy="7792987"/>
            <a:chOff x="2303247" y="2133477"/>
            <a:chExt cx="6796859" cy="3940034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5EF448B-915E-7F66-D6DA-FDAC5CB4C2F3}"/>
                </a:ext>
              </a:extLst>
            </p:cNvPr>
            <p:cNvSpPr txBox="1"/>
            <p:nvPr/>
          </p:nvSpPr>
          <p:spPr>
            <a:xfrm rot="20527286">
              <a:off x="2340145" y="2136631"/>
              <a:ext cx="6688425" cy="393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n w="190500">
                    <a:solidFill>
                      <a:schemeClr val="bg1"/>
                    </a:solidFill>
                  </a:ln>
                  <a:solidFill>
                    <a:srgbClr val="C925A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5000" dirty="0">
                  <a:ln w="190500">
                    <a:solidFill>
                      <a:schemeClr val="bg1"/>
                    </a:solidFill>
                  </a:ln>
                  <a:solidFill>
                    <a:srgbClr val="C925A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5000" dirty="0" err="1">
                  <a:ln w="190500">
                    <a:solidFill>
                      <a:schemeClr val="bg1"/>
                    </a:solidFill>
                  </a:ln>
                  <a:solidFill>
                    <a:srgbClr val="C925A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5000" dirty="0">
                <a:ln w="190500">
                  <a:solidFill>
                    <a:schemeClr val="bg1"/>
                  </a:solidFill>
                </a:ln>
                <a:solidFill>
                  <a:srgbClr val="C925A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4A16715-8206-DC37-3364-FE5D963EA6A2}"/>
                </a:ext>
              </a:extLst>
            </p:cNvPr>
            <p:cNvSpPr txBox="1"/>
            <p:nvPr/>
          </p:nvSpPr>
          <p:spPr>
            <a:xfrm rot="20527286">
              <a:off x="2303247" y="2133477"/>
              <a:ext cx="6796859" cy="393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5000" dirty="0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5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5000" dirty="0">
                <a:ln w="0"/>
                <a:solidFill>
                  <a:srgbClr val="C925A6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0847" y="447606"/>
            <a:ext cx="2359910" cy="831501"/>
            <a:chOff x="450847" y="447606"/>
            <a:chExt cx="2359910" cy="831501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274472" y="495914"/>
              <a:ext cx="1536285" cy="783193"/>
            </a:xfrm>
            <a:prstGeom prst="roundRect">
              <a:avLst/>
            </a:prstGeom>
            <a:solidFill>
              <a:srgbClr val="FFF8B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&gt;, &lt;, =</a:t>
              </a:r>
              <a:endParaRPr lang="vi-VN" sz="4000" b="1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52150" y="1459621"/>
            <a:ext cx="12385805" cy="2624205"/>
            <a:chOff x="352150" y="1459621"/>
            <a:chExt cx="12385805" cy="26242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50847" y="1459621"/>
              <a:ext cx="410006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a) </a:t>
              </a:r>
              <a:r>
                <a:rPr lang="en-US" sz="3800" dirty="0"/>
                <a:t>3 792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10 000</a:t>
              </a:r>
            </a:p>
            <a:p>
              <a:pPr algn="just"/>
              <a:r>
                <a:rPr lang="en-US" sz="3800" dirty="0"/>
                <a:t>       215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1 000</a:t>
              </a:r>
              <a:endParaRPr lang="vi-VN" sz="38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97419" y="1459621"/>
              <a:ext cx="459088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b) </a:t>
              </a:r>
              <a:r>
                <a:rPr lang="en-US" sz="3800" dirty="0"/>
                <a:t>96 321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95 132</a:t>
              </a:r>
            </a:p>
            <a:p>
              <a:pPr algn="just"/>
              <a:r>
                <a:rPr lang="en-US" sz="3800" dirty="0"/>
                <a:t>     59 901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59 703</a:t>
              </a:r>
              <a:endParaRPr lang="vi-VN" sz="38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2150" y="2821942"/>
              <a:ext cx="6440536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c) </a:t>
              </a:r>
              <a:r>
                <a:rPr lang="en-US" sz="3800" dirty="0"/>
                <a:t>74 280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74 288</a:t>
              </a:r>
            </a:p>
            <a:p>
              <a:pPr algn="just"/>
              <a:r>
                <a:rPr lang="en-US" sz="3800" dirty="0"/>
                <a:t>    20 306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20 000 + 300 + 6</a:t>
              </a:r>
              <a:endParaRPr lang="vi-VN" sz="38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97419" y="2821942"/>
              <a:ext cx="6440536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d) </a:t>
              </a:r>
              <a:r>
                <a:rPr lang="en-US" sz="3800" dirty="0"/>
                <a:t>68 015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70 000</a:t>
              </a:r>
            </a:p>
            <a:p>
              <a:pPr algn="just"/>
              <a:r>
                <a:rPr lang="en-US" sz="3800" dirty="0"/>
                <a:t>     40 007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40 000 + 100</a:t>
              </a:r>
              <a:endParaRPr lang="vi-VN" sz="3800" dirty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51111" y="3390053"/>
            <a:ext cx="11491117" cy="3425542"/>
            <a:chOff x="451111" y="3390053"/>
            <a:chExt cx="11491117" cy="3425542"/>
          </a:xfrm>
        </p:grpSpPr>
        <p:sp>
          <p:nvSpPr>
            <p:cNvPr id="15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3591301" y="4572541"/>
              <a:ext cx="83509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7C1D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CÁ NHÂN</a:t>
              </a: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r="59618" b="43859"/>
            <a:stretch/>
          </p:blipFill>
          <p:spPr>
            <a:xfrm>
              <a:off x="451111" y="3390053"/>
              <a:ext cx="3183006" cy="3425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205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0847" y="447606"/>
            <a:ext cx="2359910" cy="831501"/>
            <a:chOff x="450847" y="447606"/>
            <a:chExt cx="2359910" cy="831501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274472" y="495914"/>
              <a:ext cx="1536285" cy="783193"/>
            </a:xfrm>
            <a:prstGeom prst="roundRect">
              <a:avLst/>
            </a:prstGeom>
            <a:solidFill>
              <a:srgbClr val="FFF8B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&gt;, &lt;, =</a:t>
              </a:r>
              <a:endParaRPr lang="vi-VN" sz="4000" b="1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52150" y="1459621"/>
            <a:ext cx="12385805" cy="2624205"/>
            <a:chOff x="352150" y="1459621"/>
            <a:chExt cx="12385805" cy="26242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50847" y="1459621"/>
              <a:ext cx="410006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a) </a:t>
              </a:r>
              <a:r>
                <a:rPr lang="en-US" sz="3800" dirty="0"/>
                <a:t>3 792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10 000</a:t>
              </a:r>
            </a:p>
            <a:p>
              <a:pPr algn="just"/>
              <a:r>
                <a:rPr lang="en-US" sz="3800" dirty="0"/>
                <a:t>       215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1 000</a:t>
              </a:r>
              <a:endParaRPr lang="vi-VN" sz="38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97419" y="1459621"/>
              <a:ext cx="459088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b) </a:t>
              </a:r>
              <a:r>
                <a:rPr lang="en-US" sz="3800" dirty="0"/>
                <a:t>96 321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95 132</a:t>
              </a:r>
            </a:p>
            <a:p>
              <a:pPr algn="just"/>
              <a:r>
                <a:rPr lang="en-US" sz="3800" dirty="0"/>
                <a:t>     59 901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59 703</a:t>
              </a:r>
              <a:endParaRPr lang="vi-VN" sz="38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2150" y="2821942"/>
              <a:ext cx="6440536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c) </a:t>
              </a:r>
              <a:r>
                <a:rPr lang="en-US" sz="3800" dirty="0"/>
                <a:t>74 280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74 288</a:t>
              </a:r>
            </a:p>
            <a:p>
              <a:pPr algn="just"/>
              <a:r>
                <a:rPr lang="en-US" sz="3800" dirty="0"/>
                <a:t>    20 306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20 000 + 300 + 6</a:t>
              </a:r>
              <a:endParaRPr lang="vi-VN" sz="38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97419" y="2821942"/>
              <a:ext cx="6440536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dirty="0">
                  <a:solidFill>
                    <a:srgbClr val="E33D41"/>
                  </a:solidFill>
                </a:rPr>
                <a:t>d) </a:t>
              </a:r>
              <a:r>
                <a:rPr lang="en-US" sz="3800" dirty="0"/>
                <a:t>68 015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70 000</a:t>
              </a:r>
            </a:p>
            <a:p>
              <a:pPr algn="just"/>
              <a:r>
                <a:rPr lang="en-US" sz="3800" dirty="0"/>
                <a:t>     40 007 </a:t>
              </a:r>
              <a:r>
                <a:rPr lang="en-US" sz="38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3800" dirty="0"/>
                <a:t> 40 000 + 100</a:t>
              </a:r>
              <a:endParaRPr lang="vi-VN" sz="3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053737" y="3605037"/>
            <a:ext cx="12995965" cy="3533860"/>
            <a:chOff x="-759140" y="3552741"/>
            <a:chExt cx="12995965" cy="35338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1350" b="31407"/>
            <a:stretch/>
          </p:blipFill>
          <p:spPr>
            <a:xfrm>
              <a:off x="7980877" y="3552741"/>
              <a:ext cx="4255948" cy="3533860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-759140" y="4571590"/>
              <a:ext cx="106201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ĐÔI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370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1592" y="4813937"/>
            <a:ext cx="1112284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5000" dirty="0"/>
              <a:t>Số </a:t>
            </a:r>
            <a:r>
              <a:rPr lang="en-US" sz="5000" dirty="0" err="1"/>
              <a:t>có</a:t>
            </a:r>
            <a:r>
              <a:rPr lang="en-US" sz="5000" dirty="0"/>
              <a:t> </a:t>
            </a:r>
            <a:r>
              <a:rPr lang="en-US" sz="5000" dirty="0" err="1"/>
              <a:t>ít</a:t>
            </a:r>
            <a:r>
              <a:rPr lang="en-US" sz="5000" dirty="0"/>
              <a:t> </a:t>
            </a:r>
            <a:r>
              <a:rPr lang="en-US" sz="5000" dirty="0" err="1"/>
              <a:t>chữ</a:t>
            </a:r>
            <a:r>
              <a:rPr lang="en-US" sz="5000" dirty="0"/>
              <a:t> số </a:t>
            </a:r>
            <a:r>
              <a:rPr lang="en-US" sz="5000" dirty="0" err="1"/>
              <a:t>hơn</a:t>
            </a:r>
            <a:r>
              <a:rPr lang="en-US" sz="5000" dirty="0"/>
              <a:t> </a:t>
            </a:r>
            <a:r>
              <a:rPr lang="en-US" sz="5000" dirty="0" err="1"/>
              <a:t>thì</a:t>
            </a:r>
            <a:r>
              <a:rPr lang="en-US" sz="5000" dirty="0"/>
              <a:t> </a:t>
            </a:r>
            <a:r>
              <a:rPr lang="en-US" sz="5000" dirty="0" err="1"/>
              <a:t>bé</a:t>
            </a:r>
            <a:r>
              <a:rPr lang="en-US" sz="5000" dirty="0"/>
              <a:t> </a:t>
            </a:r>
            <a:r>
              <a:rPr lang="en-US" sz="5000" dirty="0" err="1"/>
              <a:t>hơn</a:t>
            </a:r>
            <a:r>
              <a:rPr lang="en-US" sz="50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5000" dirty="0"/>
              <a:t>Số </a:t>
            </a:r>
            <a:r>
              <a:rPr lang="en-US" sz="5000" dirty="0" err="1"/>
              <a:t>có</a:t>
            </a:r>
            <a:r>
              <a:rPr lang="en-US" sz="5000" dirty="0"/>
              <a:t> </a:t>
            </a:r>
            <a:r>
              <a:rPr lang="en-US" sz="5000" dirty="0" err="1"/>
              <a:t>nhiều</a:t>
            </a:r>
            <a:r>
              <a:rPr lang="en-US" sz="5000" dirty="0"/>
              <a:t> </a:t>
            </a:r>
            <a:r>
              <a:rPr lang="en-US" sz="5000" dirty="0" err="1"/>
              <a:t>chữ</a:t>
            </a:r>
            <a:r>
              <a:rPr lang="en-US" sz="5000" dirty="0"/>
              <a:t> số </a:t>
            </a:r>
            <a:r>
              <a:rPr lang="en-US" sz="5000" dirty="0" err="1"/>
              <a:t>hơn</a:t>
            </a:r>
            <a:r>
              <a:rPr lang="en-US" sz="5000" dirty="0"/>
              <a:t> </a:t>
            </a:r>
            <a:r>
              <a:rPr lang="en-US" sz="5000" dirty="0" err="1"/>
              <a:t>thì</a:t>
            </a:r>
            <a:r>
              <a:rPr lang="en-US" sz="5000" dirty="0"/>
              <a:t> </a:t>
            </a:r>
            <a:r>
              <a:rPr lang="en-US" sz="5000" dirty="0" err="1"/>
              <a:t>lớn</a:t>
            </a:r>
            <a:r>
              <a:rPr lang="en-US" sz="5000" dirty="0"/>
              <a:t> </a:t>
            </a:r>
            <a:r>
              <a:rPr lang="en-US" sz="5000" dirty="0" err="1"/>
              <a:t>hơn</a:t>
            </a:r>
            <a:r>
              <a:rPr lang="en-US" sz="5000" dirty="0"/>
              <a:t>.</a:t>
            </a:r>
            <a:endParaRPr lang="vi-VN" sz="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71000" y="1819525"/>
            <a:ext cx="639409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E33D41"/>
                </a:solidFill>
              </a:rPr>
              <a:t>a) </a:t>
            </a:r>
            <a:r>
              <a:rPr lang="en-US" sz="5000" dirty="0"/>
              <a:t>3 792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10 000</a:t>
            </a:r>
          </a:p>
          <a:p>
            <a:pPr algn="just"/>
            <a:r>
              <a:rPr lang="en-US" sz="5000" dirty="0"/>
              <a:t>       215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1 000</a:t>
            </a:r>
            <a:endParaRPr lang="vi-VN" sz="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871888" y="1789551"/>
            <a:ext cx="586595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780449" y="2550481"/>
            <a:ext cx="64519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1592" y="511877"/>
            <a:ext cx="2451318" cy="1590721"/>
            <a:chOff x="761592" y="511877"/>
            <a:chExt cx="2451318" cy="1590721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1729926" y="1052076"/>
              <a:ext cx="596121" cy="1504924"/>
            </a:xfrm>
            <a:prstGeom prst="rightBrace">
              <a:avLst>
                <a:gd name="adj1" fmla="val 43394"/>
                <a:gd name="adj2" fmla="val 50868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761592" y="511877"/>
              <a:ext cx="2451318" cy="95345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000" dirty="0">
                  <a:solidFill>
                    <a:srgbClr val="E33D41"/>
                  </a:solidFill>
                </a:rPr>
                <a:t>4 </a:t>
              </a:r>
              <a:r>
                <a:rPr lang="en-US" sz="5000" dirty="0" err="1">
                  <a:solidFill>
                    <a:srgbClr val="E33D41"/>
                  </a:solidFill>
                </a:rPr>
                <a:t>chữ</a:t>
              </a:r>
              <a:r>
                <a:rPr lang="en-US" sz="5000" dirty="0">
                  <a:solidFill>
                    <a:srgbClr val="E33D41"/>
                  </a:solidFill>
                </a:rPr>
                <a:t> số</a:t>
              </a:r>
              <a:endParaRPr lang="vi-VN" sz="5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58483" y="511877"/>
            <a:ext cx="2744813" cy="1579934"/>
            <a:chOff x="3458483" y="511877"/>
            <a:chExt cx="2744813" cy="1579934"/>
          </a:xfrm>
        </p:grpSpPr>
        <p:sp>
          <p:nvSpPr>
            <p:cNvPr id="36" name="Right Brace 35"/>
            <p:cNvSpPr/>
            <p:nvPr/>
          </p:nvSpPr>
          <p:spPr>
            <a:xfrm rot="16200000">
              <a:off x="4211394" y="951197"/>
              <a:ext cx="596121" cy="1685108"/>
            </a:xfrm>
            <a:prstGeom prst="rightBrace">
              <a:avLst>
                <a:gd name="adj1" fmla="val 43394"/>
                <a:gd name="adj2" fmla="val 50868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458483" y="511877"/>
              <a:ext cx="2744813" cy="9534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solidFill>
                    <a:srgbClr val="E33D41"/>
                  </a:solidFill>
                </a:rPr>
                <a:t>5 </a:t>
              </a:r>
              <a:r>
                <a:rPr lang="en-US" sz="5000" dirty="0" err="1">
                  <a:solidFill>
                    <a:srgbClr val="E33D41"/>
                  </a:solidFill>
                </a:rPr>
                <a:t>chữ</a:t>
              </a:r>
              <a:r>
                <a:rPr lang="en-US" sz="5000" dirty="0">
                  <a:solidFill>
                    <a:srgbClr val="E33D41"/>
                  </a:solidFill>
                </a:rPr>
                <a:t> số</a:t>
              </a:r>
              <a:endParaRPr lang="vi-VN" sz="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6705" y="3067566"/>
            <a:ext cx="2451318" cy="1534863"/>
            <a:chOff x="746705" y="3067566"/>
            <a:chExt cx="2451318" cy="1534863"/>
          </a:xfrm>
        </p:grpSpPr>
        <p:sp>
          <p:nvSpPr>
            <p:cNvPr id="38" name="Right Brace 37"/>
            <p:cNvSpPr/>
            <p:nvPr/>
          </p:nvSpPr>
          <p:spPr>
            <a:xfrm rot="5400000">
              <a:off x="1879945" y="2713165"/>
              <a:ext cx="439773" cy="1148576"/>
            </a:xfrm>
            <a:prstGeom prst="rightBrace">
              <a:avLst>
                <a:gd name="adj1" fmla="val 43394"/>
                <a:gd name="adj2" fmla="val 48889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746705" y="3648976"/>
              <a:ext cx="2451318" cy="95345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000" dirty="0">
                  <a:solidFill>
                    <a:srgbClr val="E33D41"/>
                  </a:solidFill>
                </a:rPr>
                <a:t>3 </a:t>
              </a:r>
              <a:r>
                <a:rPr lang="en-US" sz="5000" dirty="0" err="1">
                  <a:solidFill>
                    <a:srgbClr val="E33D41"/>
                  </a:solidFill>
                </a:rPr>
                <a:t>chữ</a:t>
              </a:r>
              <a:r>
                <a:rPr lang="en-US" sz="5000" dirty="0">
                  <a:solidFill>
                    <a:srgbClr val="E33D41"/>
                  </a:solidFill>
                </a:rPr>
                <a:t> số</a:t>
              </a:r>
              <a:endParaRPr lang="vi-VN" sz="5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3394" y="3133232"/>
            <a:ext cx="2509776" cy="1482813"/>
            <a:chOff x="3543394" y="3133232"/>
            <a:chExt cx="2509776" cy="1482813"/>
          </a:xfrm>
        </p:grpSpPr>
        <p:sp>
          <p:nvSpPr>
            <p:cNvPr id="41" name="Right Brace 40"/>
            <p:cNvSpPr/>
            <p:nvPr/>
          </p:nvSpPr>
          <p:spPr>
            <a:xfrm rot="5400000">
              <a:off x="4047035" y="2662198"/>
              <a:ext cx="439773" cy="1381842"/>
            </a:xfrm>
            <a:prstGeom prst="rightBrace">
              <a:avLst>
                <a:gd name="adj1" fmla="val 43394"/>
                <a:gd name="adj2" fmla="val 48889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43394" y="3662592"/>
              <a:ext cx="2509776" cy="95345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solidFill>
                    <a:srgbClr val="E33D41"/>
                  </a:solidFill>
                </a:rPr>
                <a:t>4 </a:t>
              </a:r>
              <a:r>
                <a:rPr lang="en-US" sz="5000" dirty="0" err="1">
                  <a:solidFill>
                    <a:srgbClr val="E33D41"/>
                  </a:solidFill>
                </a:rPr>
                <a:t>chữ</a:t>
              </a:r>
              <a:r>
                <a:rPr lang="en-US" sz="5000" dirty="0">
                  <a:solidFill>
                    <a:srgbClr val="E33D41"/>
                  </a:solidFill>
                </a:rPr>
                <a:t> số</a:t>
              </a:r>
              <a:endParaRPr lang="vi-VN" sz="50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20612" r="27931" b="8183"/>
          <a:stretch/>
        </p:blipFill>
        <p:spPr>
          <a:xfrm>
            <a:off x="6173569" y="672062"/>
            <a:ext cx="5313945" cy="37568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6826">
            <a:off x="8237120" y="1991366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0241"/>
          <a:stretch/>
        </p:blipFill>
        <p:spPr>
          <a:xfrm>
            <a:off x="-80683" y="-29129"/>
            <a:ext cx="12317507" cy="6896332"/>
          </a:xfrm>
          <a:prstGeom prst="rect">
            <a:avLst/>
          </a:prstGeom>
        </p:spPr>
      </p:pic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127124" y="263938"/>
            <a:ext cx="8465318" cy="4401434"/>
          </a:xfrm>
          <a:custGeom>
            <a:avLst/>
            <a:gdLst>
              <a:gd name="connsiteX0" fmla="*/ 0 w 8465318"/>
              <a:gd name="connsiteY0" fmla="*/ 733587 h 4401434"/>
              <a:gd name="connsiteX1" fmla="*/ 733587 w 8465318"/>
              <a:gd name="connsiteY1" fmla="*/ 0 h 4401434"/>
              <a:gd name="connsiteX2" fmla="*/ 7731731 w 8465318"/>
              <a:gd name="connsiteY2" fmla="*/ 0 h 4401434"/>
              <a:gd name="connsiteX3" fmla="*/ 8465318 w 8465318"/>
              <a:gd name="connsiteY3" fmla="*/ 733587 h 4401434"/>
              <a:gd name="connsiteX4" fmla="*/ 8465318 w 8465318"/>
              <a:gd name="connsiteY4" fmla="*/ 3667847 h 4401434"/>
              <a:gd name="connsiteX5" fmla="*/ 7731731 w 8465318"/>
              <a:gd name="connsiteY5" fmla="*/ 4401434 h 4401434"/>
              <a:gd name="connsiteX6" fmla="*/ 733587 w 8465318"/>
              <a:gd name="connsiteY6" fmla="*/ 4401434 h 4401434"/>
              <a:gd name="connsiteX7" fmla="*/ 0 w 8465318"/>
              <a:gd name="connsiteY7" fmla="*/ 3667847 h 4401434"/>
              <a:gd name="connsiteX8" fmla="*/ 0 w 8465318"/>
              <a:gd name="connsiteY8" fmla="*/ 733587 h 440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401434" fill="none" extrusionOk="0">
                <a:moveTo>
                  <a:pt x="0" y="733587"/>
                </a:moveTo>
                <a:cubicBezTo>
                  <a:pt x="-28575" y="323816"/>
                  <a:pt x="337624" y="7512"/>
                  <a:pt x="733587" y="0"/>
                </a:cubicBezTo>
                <a:cubicBezTo>
                  <a:pt x="4160942" y="130954"/>
                  <a:pt x="6560081" y="43574"/>
                  <a:pt x="7731731" y="0"/>
                </a:cubicBezTo>
                <a:cubicBezTo>
                  <a:pt x="8149013" y="18689"/>
                  <a:pt x="8506368" y="378721"/>
                  <a:pt x="8465318" y="733587"/>
                </a:cubicBezTo>
                <a:cubicBezTo>
                  <a:pt x="8314879" y="1168987"/>
                  <a:pt x="8551197" y="2253256"/>
                  <a:pt x="8465318" y="3667847"/>
                </a:cubicBezTo>
                <a:cubicBezTo>
                  <a:pt x="8427639" y="4079183"/>
                  <a:pt x="8122391" y="4391437"/>
                  <a:pt x="7731731" y="4401434"/>
                </a:cubicBezTo>
                <a:cubicBezTo>
                  <a:pt x="5450884" y="4556631"/>
                  <a:pt x="1698507" y="4564454"/>
                  <a:pt x="733587" y="4401434"/>
                </a:cubicBezTo>
                <a:cubicBezTo>
                  <a:pt x="329288" y="4389938"/>
                  <a:pt x="-27440" y="4089018"/>
                  <a:pt x="0" y="3667847"/>
                </a:cubicBezTo>
                <a:cubicBezTo>
                  <a:pt x="64656" y="3093132"/>
                  <a:pt x="-17807" y="1384929"/>
                  <a:pt x="0" y="733587"/>
                </a:cubicBezTo>
                <a:close/>
              </a:path>
              <a:path w="8465318" h="4401434" stroke="0" extrusionOk="0">
                <a:moveTo>
                  <a:pt x="0" y="733587"/>
                </a:moveTo>
                <a:cubicBezTo>
                  <a:pt x="-60790" y="290941"/>
                  <a:pt x="278026" y="18920"/>
                  <a:pt x="733587" y="0"/>
                </a:cubicBezTo>
                <a:cubicBezTo>
                  <a:pt x="3412721" y="132882"/>
                  <a:pt x="5543622" y="-84951"/>
                  <a:pt x="7731731" y="0"/>
                </a:cubicBezTo>
                <a:cubicBezTo>
                  <a:pt x="8097693" y="38268"/>
                  <a:pt x="8458389" y="366739"/>
                  <a:pt x="8465318" y="733587"/>
                </a:cubicBezTo>
                <a:cubicBezTo>
                  <a:pt x="8485505" y="1268799"/>
                  <a:pt x="8617798" y="2798862"/>
                  <a:pt x="8465318" y="3667847"/>
                </a:cubicBezTo>
                <a:cubicBezTo>
                  <a:pt x="8540300" y="4081891"/>
                  <a:pt x="8140863" y="4393237"/>
                  <a:pt x="7731731" y="4401434"/>
                </a:cubicBezTo>
                <a:cubicBezTo>
                  <a:pt x="4987677" y="4489073"/>
                  <a:pt x="1595478" y="4328755"/>
                  <a:pt x="733587" y="4401434"/>
                </a:cubicBezTo>
                <a:cubicBezTo>
                  <a:pt x="322435" y="4344190"/>
                  <a:pt x="-37972" y="4125766"/>
                  <a:pt x="0" y="3667847"/>
                </a:cubicBezTo>
                <a:cubicBezTo>
                  <a:pt x="-38581" y="2823413"/>
                  <a:pt x="63341" y="1392592"/>
                  <a:pt x="0" y="7335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Nhóm 10">
            <a:extLst>
              <a:ext uri="{FF2B5EF4-FFF2-40B4-BE49-F238E27FC236}">
                <a16:creationId xmlns:a16="http://schemas.microsoft.com/office/drawing/2014/main" id="{47DB977A-BAC8-D229-1BB8-95CE005395C6}"/>
              </a:ext>
            </a:extLst>
          </p:cNvPr>
          <p:cNvGrpSpPr/>
          <p:nvPr/>
        </p:nvGrpSpPr>
        <p:grpSpPr>
          <a:xfrm>
            <a:off x="2422797" y="1083893"/>
            <a:ext cx="3946056" cy="1191035"/>
            <a:chOff x="6371476" y="2225295"/>
            <a:chExt cx="3946056" cy="1191035"/>
          </a:xfrm>
        </p:grpSpPr>
        <p:sp>
          <p:nvSpPr>
            <p:cNvPr id="33" name="Hộp Văn bản 7">
              <a:extLst>
                <a:ext uri="{FF2B5EF4-FFF2-40B4-BE49-F238E27FC236}">
                  <a16:creationId xmlns:a16="http://schemas.microsoft.com/office/drawing/2014/main" id="{960E40D2-9A5A-55FC-D9D7-735F33AFD909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Hộp Văn bản 8">
              <a:extLst>
                <a:ext uri="{FF2B5EF4-FFF2-40B4-BE49-F238E27FC236}">
                  <a16:creationId xmlns:a16="http://schemas.microsoft.com/office/drawing/2014/main" id="{04A5E77C-C387-E142-AF21-D0F6BC36845C}"/>
                </a:ext>
              </a:extLst>
            </p:cNvPr>
            <p:cNvSpPr txBox="1"/>
            <p:nvPr/>
          </p:nvSpPr>
          <p:spPr>
            <a:xfrm>
              <a:off x="6371476" y="2246779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38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541050" y="2186030"/>
            <a:ext cx="1769639" cy="845114"/>
            <a:chOff x="4036300" y="2073640"/>
            <a:chExt cx="2737243" cy="1209416"/>
          </a:xfrm>
        </p:grpSpPr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2888099" y="4019041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Tiết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1</a:t>
            </a:r>
          </a:p>
        </p:txBody>
      </p:sp>
      <p:sp>
        <p:nvSpPr>
          <p:cNvPr id="42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67756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</a:t>
            </a: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000" b="1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năm</a:t>
            </a: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000" b="1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ngày</a:t>
            </a: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4 </a:t>
            </a:r>
            <a:r>
              <a:rPr lang="en-US" altLang="zh-CN" sz="5000" b="1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tháng</a:t>
            </a: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5 </a:t>
            </a:r>
            <a:r>
              <a:rPr lang="en-US" altLang="zh-CN" sz="5000" b="1" dirty="0" err="1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năm</a:t>
            </a:r>
            <a:r>
              <a:rPr lang="en-US" altLang="zh-CN" sz="5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2024</a:t>
            </a:r>
          </a:p>
        </p:txBody>
      </p:sp>
      <p:grpSp>
        <p:nvGrpSpPr>
          <p:cNvPr id="18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1659856" y="2062252"/>
            <a:ext cx="5616937" cy="983792"/>
            <a:chOff x="4743804" y="2510481"/>
            <a:chExt cx="6814014" cy="983792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9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SO SÁNH CÁC SỐ CÓ NĂM CHỮ SỐ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3804" y="2510481"/>
              <a:ext cx="6814013" cy="9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O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N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Ă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Ữ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53" y="48937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3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95163" y="574862"/>
            <a:ext cx="564480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E33D41"/>
                </a:solidFill>
              </a:rPr>
              <a:t>b)</a:t>
            </a:r>
          </a:p>
          <a:p>
            <a:pPr algn="just"/>
            <a:r>
              <a:rPr lang="en-US" sz="5000" dirty="0">
                <a:solidFill>
                  <a:srgbClr val="E33D41"/>
                </a:solidFill>
              </a:rPr>
              <a:t> </a:t>
            </a:r>
            <a:r>
              <a:rPr lang="en-US" sz="5000" dirty="0"/>
              <a:t>96 321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95 132 </a:t>
            </a:r>
            <a:endParaRPr lang="vi-VN" sz="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2791373" y="1330747"/>
            <a:ext cx="68507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-209531" y="2195441"/>
            <a:ext cx="6592056" cy="2698062"/>
            <a:chOff x="-846012" y="2263135"/>
            <a:chExt cx="6592056" cy="26980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2263135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9 6 3 2 1</a:t>
              </a:r>
              <a:endParaRPr lang="vi-VN" sz="9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348386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9 5 1 3 2</a:t>
              </a:r>
              <a:endParaRPr lang="vi-VN" sz="9000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960577" y="3429732"/>
            <a:ext cx="74536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5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031988" y="3408459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064497" y="2195441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66192" y="2216714"/>
            <a:ext cx="84447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6</a:t>
            </a:r>
            <a:endParaRPr lang="vi-VN" sz="9000" b="1" dirty="0">
              <a:solidFill>
                <a:srgbClr val="C925A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468" y="4963710"/>
            <a:ext cx="11337008" cy="1619820"/>
            <a:chOff x="335141" y="4873224"/>
            <a:chExt cx="11337008" cy="16198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1006" y="4873224"/>
              <a:ext cx="113211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/>
                <a:t>+ So </a:t>
              </a:r>
              <a:r>
                <a:rPr lang="en-US" sz="3000" dirty="0" err="1"/>
                <a:t>sánh</a:t>
              </a:r>
              <a:r>
                <a:rPr lang="en-US" sz="3000" dirty="0"/>
                <a:t> </a:t>
              </a:r>
              <a:r>
                <a:rPr lang="en-US" sz="3000" dirty="0" err="1"/>
                <a:t>từng</a:t>
              </a:r>
              <a:r>
                <a:rPr lang="en-US" sz="3000" dirty="0"/>
                <a:t>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ở </a:t>
              </a:r>
              <a:r>
                <a:rPr lang="en-US" sz="3000" dirty="0" err="1"/>
                <a:t>cùng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hàng</a:t>
              </a:r>
              <a:r>
                <a:rPr lang="en-US" sz="3000" dirty="0"/>
                <a:t>, </a:t>
              </a:r>
              <a:r>
                <a:rPr lang="en-US" sz="3000" dirty="0" err="1"/>
                <a:t>kể</a:t>
              </a:r>
              <a:r>
                <a:rPr lang="en-US" sz="3000" dirty="0"/>
                <a:t> </a:t>
              </a:r>
              <a:r>
                <a:rPr lang="en-US" sz="3000" dirty="0" err="1"/>
                <a:t>từ</a:t>
              </a:r>
              <a:r>
                <a:rPr lang="en-US" sz="3000" dirty="0"/>
                <a:t> </a:t>
              </a:r>
              <a:r>
                <a:rPr lang="en-US" sz="3000" dirty="0" err="1"/>
                <a:t>trái</a:t>
              </a:r>
              <a:r>
                <a:rPr lang="en-US" sz="3000" dirty="0"/>
                <a:t> sang </a:t>
              </a:r>
              <a:r>
                <a:rPr lang="en-US" sz="3000" dirty="0" err="1"/>
                <a:t>phải</a:t>
              </a:r>
              <a:r>
                <a:rPr lang="en-US" sz="3000" dirty="0"/>
                <a:t>. </a:t>
              </a:r>
              <a:endParaRPr lang="vi-VN" sz="3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35141" y="5348115"/>
              <a:ext cx="6624005" cy="1144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000" dirty="0"/>
                <a:t>+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</a:t>
              </a:r>
              <a:r>
                <a:rPr lang="en-US" sz="3000" dirty="0" err="1"/>
                <a:t>đầu</a:t>
              </a:r>
              <a:r>
                <a:rPr lang="en-US" sz="3000" dirty="0"/>
                <a:t> </a:t>
              </a:r>
              <a:r>
                <a:rPr lang="en-US" sz="3000" dirty="0" err="1"/>
                <a:t>tiên</a:t>
              </a:r>
              <a:r>
                <a:rPr lang="en-US" sz="3000" dirty="0"/>
                <a:t> </a:t>
              </a:r>
              <a:r>
                <a:rPr lang="en-US" sz="3000" dirty="0" err="1"/>
                <a:t>khác</a:t>
              </a:r>
              <a:r>
                <a:rPr lang="en-US" sz="3000" dirty="0"/>
                <a:t> </a:t>
              </a:r>
              <a:r>
                <a:rPr lang="en-US" sz="3000" dirty="0" err="1"/>
                <a:t>nhau</a:t>
              </a:r>
              <a:r>
                <a:rPr lang="en-US" sz="3000" dirty="0"/>
                <a:t>:</a:t>
              </a:r>
            </a:p>
            <a:p>
              <a:pPr algn="just">
                <a:lnSpc>
                  <a:spcPct val="114000"/>
                </a:lnSpc>
              </a:pPr>
              <a:r>
                <a:rPr lang="en-US" sz="3000" b="1" dirty="0"/>
                <a:t>	Số </a:t>
              </a:r>
              <a:r>
                <a:rPr lang="en-US" sz="3000" b="1" dirty="0" err="1"/>
                <a:t>có</a:t>
              </a:r>
              <a:r>
                <a:rPr lang="en-US" sz="3000" b="1" dirty="0"/>
                <a:t> </a:t>
              </a:r>
              <a:r>
                <a:rPr lang="en-US" sz="3000" b="1" dirty="0" err="1"/>
                <a:t>chữ</a:t>
              </a:r>
              <a:r>
                <a:rPr lang="en-US" sz="3000" b="1" dirty="0"/>
                <a:t> số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 </a:t>
              </a:r>
              <a:r>
                <a:rPr lang="en-US" sz="3000" b="1" dirty="0" err="1"/>
                <a:t>thì</a:t>
              </a:r>
              <a:r>
                <a:rPr lang="en-US" sz="3000" b="1" dirty="0"/>
                <a:t>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932553" y="2276692"/>
            <a:ext cx="6592056" cy="2698062"/>
            <a:chOff x="-846012" y="2263135"/>
            <a:chExt cx="6592056" cy="26980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2263135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5 9 9 0 1</a:t>
              </a:r>
              <a:endParaRPr lang="vi-VN" sz="90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348386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5 9 7 0 3</a:t>
              </a:r>
              <a:endParaRPr lang="vi-VN" sz="90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08384" y="1381186"/>
            <a:ext cx="46362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000" dirty="0"/>
              <a:t>59 901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59 703</a:t>
            </a:r>
            <a:endParaRPr lang="vi-VN" sz="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8803888" y="1403835"/>
            <a:ext cx="64519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902823" y="3514535"/>
            <a:ext cx="74536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7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158324" y="3497426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132009" y="2284100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803888" y="2242960"/>
            <a:ext cx="84447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9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974234" y="3478279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006743" y="2265261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970">
            <a:off x="10281722" y="5392965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3" grpId="0" animBg="1"/>
      <p:bldP spid="34" grpId="0" animBg="1"/>
      <p:bldP spid="29" grpId="0" animBg="1"/>
      <p:bldP spid="31" grpId="0" animBg="1"/>
      <p:bldP spid="5" grpId="0"/>
      <p:bldP spid="2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3978" y="1056206"/>
            <a:ext cx="6592056" cy="2698062"/>
            <a:chOff x="-846012" y="2263135"/>
            <a:chExt cx="6592056" cy="26980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2263135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7 4 2 8 0</a:t>
              </a:r>
              <a:endParaRPr lang="vi-VN" sz="9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348386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7 4 2 8 8</a:t>
              </a:r>
              <a:endParaRPr lang="vi-VN" sz="90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99210" y="2274752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21955" y="1021759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30204" y="2303276"/>
            <a:ext cx="74536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8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349128" y="1013572"/>
            <a:ext cx="84447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0</a:t>
            </a:r>
            <a:endParaRPr lang="vi-VN" sz="9000" b="1" dirty="0">
              <a:solidFill>
                <a:srgbClr val="C925A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0723" y="5041381"/>
            <a:ext cx="11337008" cy="1619820"/>
            <a:chOff x="335141" y="4873224"/>
            <a:chExt cx="11337008" cy="16198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1006" y="4873224"/>
              <a:ext cx="113211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/>
                <a:t>+ So </a:t>
              </a:r>
              <a:r>
                <a:rPr lang="en-US" sz="3000" dirty="0" err="1"/>
                <a:t>sánh</a:t>
              </a:r>
              <a:r>
                <a:rPr lang="en-US" sz="3000" dirty="0"/>
                <a:t> </a:t>
              </a:r>
              <a:r>
                <a:rPr lang="en-US" sz="3000" dirty="0" err="1"/>
                <a:t>từng</a:t>
              </a:r>
              <a:r>
                <a:rPr lang="en-US" sz="3000" dirty="0"/>
                <a:t>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ở </a:t>
              </a:r>
              <a:r>
                <a:rPr lang="en-US" sz="3000" dirty="0" err="1"/>
                <a:t>cùng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hàng</a:t>
              </a:r>
              <a:r>
                <a:rPr lang="en-US" sz="3000" dirty="0"/>
                <a:t>, </a:t>
              </a:r>
              <a:r>
                <a:rPr lang="en-US" sz="3000" dirty="0" err="1"/>
                <a:t>kể</a:t>
              </a:r>
              <a:r>
                <a:rPr lang="en-US" sz="3000" dirty="0"/>
                <a:t> </a:t>
              </a:r>
              <a:r>
                <a:rPr lang="en-US" sz="3000" dirty="0" err="1"/>
                <a:t>từ</a:t>
              </a:r>
              <a:r>
                <a:rPr lang="en-US" sz="3000" dirty="0"/>
                <a:t> </a:t>
              </a:r>
              <a:r>
                <a:rPr lang="en-US" sz="3000" dirty="0" err="1"/>
                <a:t>trái</a:t>
              </a:r>
              <a:r>
                <a:rPr lang="en-US" sz="3000" dirty="0"/>
                <a:t> sang </a:t>
              </a:r>
              <a:r>
                <a:rPr lang="en-US" sz="3000" dirty="0" err="1"/>
                <a:t>phải</a:t>
              </a:r>
              <a:r>
                <a:rPr lang="en-US" sz="3000" dirty="0"/>
                <a:t>. </a:t>
              </a:r>
              <a:endParaRPr lang="vi-VN" sz="3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35141" y="5348115"/>
              <a:ext cx="6624005" cy="1144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000" dirty="0"/>
                <a:t>+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</a:t>
              </a:r>
              <a:r>
                <a:rPr lang="en-US" sz="3000" dirty="0" err="1"/>
                <a:t>đầu</a:t>
              </a:r>
              <a:r>
                <a:rPr lang="en-US" sz="3000" dirty="0"/>
                <a:t> </a:t>
              </a:r>
              <a:r>
                <a:rPr lang="en-US" sz="3000" dirty="0" err="1"/>
                <a:t>tiên</a:t>
              </a:r>
              <a:r>
                <a:rPr lang="en-US" sz="3000" dirty="0"/>
                <a:t> </a:t>
              </a:r>
              <a:r>
                <a:rPr lang="en-US" sz="3000" dirty="0" err="1"/>
                <a:t>khác</a:t>
              </a:r>
              <a:r>
                <a:rPr lang="en-US" sz="3000" dirty="0"/>
                <a:t> </a:t>
              </a:r>
              <a:r>
                <a:rPr lang="en-US" sz="3000" dirty="0" err="1"/>
                <a:t>nhau</a:t>
              </a:r>
              <a:r>
                <a:rPr lang="en-US" sz="3000" dirty="0"/>
                <a:t>:</a:t>
              </a:r>
            </a:p>
            <a:p>
              <a:pPr algn="just">
                <a:lnSpc>
                  <a:spcPct val="114000"/>
                </a:lnSpc>
              </a:pPr>
              <a:r>
                <a:rPr lang="en-US" sz="3000" b="1" dirty="0"/>
                <a:t>	Số </a:t>
              </a:r>
              <a:r>
                <a:rPr lang="en-US" sz="3000" b="1" dirty="0" err="1"/>
                <a:t>có</a:t>
              </a:r>
              <a:r>
                <a:rPr lang="en-US" sz="3000" b="1" dirty="0"/>
                <a:t> </a:t>
              </a:r>
              <a:r>
                <a:rPr lang="en-US" sz="3000" b="1" dirty="0" err="1"/>
                <a:t>chữ</a:t>
              </a:r>
              <a:r>
                <a:rPr lang="en-US" sz="3000" b="1" dirty="0"/>
                <a:t> số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 </a:t>
              </a:r>
              <a:r>
                <a:rPr lang="en-US" sz="3000" b="1" dirty="0" err="1"/>
                <a:t>thì</a:t>
              </a:r>
              <a:r>
                <a:rPr lang="en-US" sz="3000" b="1" dirty="0"/>
                <a:t>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.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9680">
            <a:off x="8450166" y="640388"/>
            <a:ext cx="2471806" cy="218343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289633" y="3972555"/>
            <a:ext cx="4320669" cy="1116288"/>
            <a:chOff x="3622908" y="2990195"/>
            <a:chExt cx="4320669" cy="1116288"/>
          </a:xfrm>
        </p:grpSpPr>
        <p:sp>
          <p:nvSpPr>
            <p:cNvPr id="36" name="Right Brace 35"/>
            <p:cNvSpPr/>
            <p:nvPr/>
          </p:nvSpPr>
          <p:spPr>
            <a:xfrm rot="5400000">
              <a:off x="5563356" y="1049747"/>
              <a:ext cx="439773" cy="4320669"/>
            </a:xfrm>
            <a:prstGeom prst="rightBrace">
              <a:avLst>
                <a:gd name="adj1" fmla="val 43394"/>
                <a:gd name="adj2" fmla="val 48889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867583" y="3323290"/>
              <a:ext cx="2012910" cy="7831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E33D41"/>
                  </a:solidFill>
                </a:rPr>
                <a:t>20 306</a:t>
              </a:r>
              <a:endParaRPr lang="vi-VN" sz="40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790685" y="1016231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830952" y="2311820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655946" y="1020453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696213" y="2316042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547433" y="1031701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587700" y="2327290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0723" y="430390"/>
            <a:ext cx="608815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E33D41"/>
                </a:solidFill>
              </a:rPr>
              <a:t>c) </a:t>
            </a:r>
            <a:r>
              <a:rPr lang="en-US" sz="5000" dirty="0"/>
              <a:t>74 280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74 288</a:t>
            </a:r>
          </a:p>
          <a:p>
            <a:pPr algn="just"/>
            <a:r>
              <a:rPr lang="en-US" sz="5000" dirty="0"/>
              <a:t>    </a:t>
            </a:r>
            <a:endParaRPr lang="vi-VN" sz="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099625" y="333553"/>
            <a:ext cx="68507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sp>
        <p:nvSpPr>
          <p:cNvPr id="5" name="Rectangle 4"/>
          <p:cNvSpPr/>
          <p:nvPr/>
        </p:nvSpPr>
        <p:spPr>
          <a:xfrm>
            <a:off x="580723" y="3462662"/>
            <a:ext cx="8886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/>
              <a:t>20 306 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000" dirty="0"/>
              <a:t> 20 000 + 300 + 6</a:t>
            </a:r>
            <a:endParaRPr lang="vi-VN" sz="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2512186" y="3503471"/>
            <a:ext cx="64519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5000" dirty="0"/>
              <a:t> </a:t>
            </a:r>
            <a:endParaRPr lang="vi-VN" sz="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764279" y="2796831"/>
            <a:ext cx="3962453" cy="2145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/>
              <a:t>Để</a:t>
            </a:r>
            <a:r>
              <a:rPr lang="en-US" sz="3000" dirty="0"/>
              <a:t> so </a:t>
            </a:r>
            <a:r>
              <a:rPr lang="en-US" sz="3000" dirty="0" err="1"/>
              <a:t>sánh</a:t>
            </a:r>
            <a:r>
              <a:rPr lang="en-US" sz="3000" dirty="0"/>
              <a:t>, </a:t>
            </a:r>
            <a:r>
              <a:rPr lang="en-US" sz="3000" dirty="0" err="1"/>
              <a:t>chúng</a:t>
            </a:r>
            <a:r>
              <a:rPr lang="en-US" sz="3000" dirty="0"/>
              <a:t> ta </a:t>
            </a:r>
            <a:r>
              <a:rPr lang="en-US" sz="3000" dirty="0" err="1"/>
              <a:t>phải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số </a:t>
            </a:r>
            <a:r>
              <a:rPr lang="en-US" sz="3000" dirty="0" err="1"/>
              <a:t>cụ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→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: 20 000 + 300 + 6</a:t>
            </a:r>
          </a:p>
        </p:txBody>
      </p:sp>
    </p:spTree>
    <p:extLst>
      <p:ext uri="{BB962C8B-B14F-4D97-AF65-F5344CB8AC3E}">
        <p14:creationId xmlns:p14="http://schemas.microsoft.com/office/powerpoint/2010/main" val="853506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33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4" grpId="0"/>
      <p:bldP spid="27" grpId="0" animBg="1"/>
      <p:bldP spid="5" grpId="0"/>
      <p:bldP spid="28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3978" y="2525015"/>
            <a:ext cx="6592056" cy="2698062"/>
            <a:chOff x="-846012" y="2263135"/>
            <a:chExt cx="6592056" cy="26980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2263135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6 8 0 1 5</a:t>
              </a:r>
              <a:endParaRPr lang="vi-VN" sz="9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348386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7 0 0 0 0 </a:t>
              </a:r>
              <a:endParaRPr lang="vi-VN" sz="9000" b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99210" y="3743561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7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921955" y="2490568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6</a:t>
            </a:r>
            <a:endParaRPr lang="vi-VN" sz="9000" b="1" dirty="0">
              <a:solidFill>
                <a:srgbClr val="C925A6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411429" y="1797249"/>
            <a:ext cx="3280693" cy="1088813"/>
            <a:chOff x="3490658" y="2990195"/>
            <a:chExt cx="3280693" cy="1088813"/>
          </a:xfrm>
        </p:grpSpPr>
        <p:sp>
          <p:nvSpPr>
            <p:cNvPr id="36" name="Right Brace 35"/>
            <p:cNvSpPr/>
            <p:nvPr/>
          </p:nvSpPr>
          <p:spPr>
            <a:xfrm rot="5400000">
              <a:off x="4911118" y="1569735"/>
              <a:ext cx="439773" cy="3280693"/>
            </a:xfrm>
            <a:prstGeom prst="rightBrace">
              <a:avLst>
                <a:gd name="adj1" fmla="val 43394"/>
                <a:gd name="adj2" fmla="val 48889"/>
              </a:avLst>
            </a:prstGeom>
            <a:ln w="28575">
              <a:solidFill>
                <a:srgbClr val="E33D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328748" y="3295815"/>
              <a:ext cx="2012910" cy="7831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E33D41"/>
                  </a:solidFill>
                </a:rPr>
                <a:t>40 100</a:t>
              </a:r>
              <a:endParaRPr lang="vi-VN" sz="40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0723" y="430390"/>
            <a:ext cx="823197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E33D41"/>
                </a:solidFill>
              </a:rPr>
              <a:t>d) </a:t>
            </a:r>
          </a:p>
          <a:p>
            <a:pPr algn="just"/>
            <a:r>
              <a:rPr lang="en-US" sz="5400" dirty="0"/>
              <a:t>68 015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5400" dirty="0"/>
              <a:t> 70 000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718142" y="1230292"/>
            <a:ext cx="685070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5000" dirty="0"/>
              <a:t> </a:t>
            </a:r>
            <a:endParaRPr lang="vi-VN" sz="5000" dirty="0"/>
          </a:p>
        </p:txBody>
      </p:sp>
      <p:sp>
        <p:nvSpPr>
          <p:cNvPr id="5" name="Rectangle 4"/>
          <p:cNvSpPr/>
          <p:nvPr/>
        </p:nvSpPr>
        <p:spPr>
          <a:xfrm>
            <a:off x="5834769" y="1260557"/>
            <a:ext cx="629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40 007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.?.</a:t>
            </a:r>
            <a:r>
              <a:rPr lang="en-US" sz="4800" dirty="0"/>
              <a:t> 40 000 + 100</a:t>
            </a:r>
            <a:endParaRPr lang="vi-VN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7766232" y="1328165"/>
            <a:ext cx="64519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endParaRPr lang="vi-VN" sz="5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441613" y="2580765"/>
            <a:ext cx="6592056" cy="2698062"/>
            <a:chOff x="-846012" y="2263135"/>
            <a:chExt cx="6592056" cy="269806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2263135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4 0 0 0 7</a:t>
              </a:r>
              <a:endParaRPr lang="vi-VN" sz="9000" b="1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-846012" y="348386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4 0 1 0 0</a:t>
              </a:r>
              <a:endParaRPr lang="vi-VN" sz="90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443638" y="3812417"/>
            <a:ext cx="74536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1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699139" y="3795308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672824" y="2581982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405046" y="2580765"/>
            <a:ext cx="84447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C925A6"/>
                </a:solidFill>
              </a:rPr>
              <a:t>0</a:t>
            </a:r>
            <a:endParaRPr lang="vi-VN" sz="9000" b="1" dirty="0">
              <a:solidFill>
                <a:srgbClr val="C925A6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581199" y="3776161"/>
            <a:ext cx="928589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547558" y="2562835"/>
            <a:ext cx="89608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vi-VN" sz="9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0723" y="5041381"/>
            <a:ext cx="11337008" cy="1619820"/>
            <a:chOff x="335141" y="4873224"/>
            <a:chExt cx="11337008" cy="16198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51006" y="4873224"/>
              <a:ext cx="113211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/>
                <a:t>+ So </a:t>
              </a:r>
              <a:r>
                <a:rPr lang="en-US" sz="3000" dirty="0" err="1"/>
                <a:t>sánh</a:t>
              </a:r>
              <a:r>
                <a:rPr lang="en-US" sz="3000" dirty="0"/>
                <a:t> </a:t>
              </a:r>
              <a:r>
                <a:rPr lang="en-US" sz="3000" dirty="0" err="1"/>
                <a:t>từng</a:t>
              </a:r>
              <a:r>
                <a:rPr lang="en-US" sz="3000" dirty="0"/>
                <a:t>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ở </a:t>
              </a:r>
              <a:r>
                <a:rPr lang="en-US" sz="3000" dirty="0" err="1"/>
                <a:t>cùng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hàng</a:t>
              </a:r>
              <a:r>
                <a:rPr lang="en-US" sz="3000" dirty="0"/>
                <a:t>, </a:t>
              </a:r>
              <a:r>
                <a:rPr lang="en-US" sz="3000" dirty="0" err="1"/>
                <a:t>kể</a:t>
              </a:r>
              <a:r>
                <a:rPr lang="en-US" sz="3000" dirty="0"/>
                <a:t> </a:t>
              </a:r>
              <a:r>
                <a:rPr lang="en-US" sz="3000" dirty="0" err="1"/>
                <a:t>từ</a:t>
              </a:r>
              <a:r>
                <a:rPr lang="en-US" sz="3000" dirty="0"/>
                <a:t> </a:t>
              </a:r>
              <a:r>
                <a:rPr lang="en-US" sz="3000" dirty="0" err="1"/>
                <a:t>trái</a:t>
              </a:r>
              <a:r>
                <a:rPr lang="en-US" sz="3000" dirty="0"/>
                <a:t> sang </a:t>
              </a:r>
              <a:r>
                <a:rPr lang="en-US" sz="3000" dirty="0" err="1"/>
                <a:t>phải</a:t>
              </a:r>
              <a:r>
                <a:rPr lang="en-US" sz="3000" dirty="0"/>
                <a:t>. </a:t>
              </a:r>
              <a:endParaRPr lang="vi-VN" sz="3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35141" y="5348115"/>
              <a:ext cx="6624005" cy="11449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000" dirty="0"/>
                <a:t>+ </a:t>
              </a:r>
              <a:r>
                <a:rPr lang="en-US" sz="3000" dirty="0" err="1"/>
                <a:t>Cặp</a:t>
              </a:r>
              <a:r>
                <a:rPr lang="en-US" sz="3000" dirty="0"/>
                <a:t> </a:t>
              </a:r>
              <a:r>
                <a:rPr lang="en-US" sz="3000" dirty="0" err="1"/>
                <a:t>chữ</a:t>
              </a:r>
              <a:r>
                <a:rPr lang="en-US" sz="3000" dirty="0"/>
                <a:t> số </a:t>
              </a:r>
              <a:r>
                <a:rPr lang="en-US" sz="3000" dirty="0" err="1"/>
                <a:t>đầu</a:t>
              </a:r>
              <a:r>
                <a:rPr lang="en-US" sz="3000" dirty="0"/>
                <a:t> </a:t>
              </a:r>
              <a:r>
                <a:rPr lang="en-US" sz="3000" dirty="0" err="1"/>
                <a:t>tiên</a:t>
              </a:r>
              <a:r>
                <a:rPr lang="en-US" sz="3000" dirty="0"/>
                <a:t> </a:t>
              </a:r>
              <a:r>
                <a:rPr lang="en-US" sz="3000" dirty="0" err="1"/>
                <a:t>khác</a:t>
              </a:r>
              <a:r>
                <a:rPr lang="en-US" sz="3000" dirty="0"/>
                <a:t> </a:t>
              </a:r>
              <a:r>
                <a:rPr lang="en-US" sz="3000" dirty="0" err="1"/>
                <a:t>nhau</a:t>
              </a:r>
              <a:r>
                <a:rPr lang="en-US" sz="3000" dirty="0"/>
                <a:t>:</a:t>
              </a:r>
            </a:p>
            <a:p>
              <a:pPr algn="just">
                <a:lnSpc>
                  <a:spcPct val="114000"/>
                </a:lnSpc>
              </a:pPr>
              <a:r>
                <a:rPr lang="en-US" sz="3000" b="1" dirty="0"/>
                <a:t>	Số </a:t>
              </a:r>
              <a:r>
                <a:rPr lang="en-US" sz="3000" b="1" dirty="0" err="1"/>
                <a:t>có</a:t>
              </a:r>
              <a:r>
                <a:rPr lang="en-US" sz="3000" b="1" dirty="0"/>
                <a:t> </a:t>
              </a:r>
              <a:r>
                <a:rPr lang="en-US" sz="3000" b="1" dirty="0" err="1"/>
                <a:t>chữ</a:t>
              </a:r>
              <a:r>
                <a:rPr lang="en-US" sz="3000" b="1" dirty="0"/>
                <a:t> số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 </a:t>
              </a:r>
              <a:r>
                <a:rPr lang="en-US" sz="3000" b="1" dirty="0" err="1"/>
                <a:t>thì</a:t>
              </a:r>
              <a:r>
                <a:rPr lang="en-US" sz="3000" b="1" dirty="0"/>
                <a:t> </a:t>
              </a:r>
              <a:r>
                <a:rPr lang="en-US" sz="3000" b="1" dirty="0" err="1"/>
                <a:t>lớn</a:t>
              </a:r>
              <a:r>
                <a:rPr lang="en-US" sz="3000" b="1" dirty="0"/>
                <a:t> </a:t>
              </a:r>
              <a:r>
                <a:rPr lang="en-US" sz="3000" b="1" dirty="0" err="1"/>
                <a:t>hơn</a:t>
              </a:r>
              <a:r>
                <a:rPr lang="en-US" sz="30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818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  <p:bldP spid="24" grpId="0"/>
      <p:bldP spid="27" grpId="0" animBg="1"/>
      <p:bldP spid="5" grpId="0"/>
      <p:bldP spid="2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0847" y="447606"/>
            <a:ext cx="11491381" cy="757670"/>
            <a:chOff x="450847" y="447606"/>
            <a:chExt cx="11491381" cy="7576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102412" y="482655"/>
              <a:ext cx="1083981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/>
                <a:t>Cho </a:t>
              </a:r>
              <a:r>
                <a:rPr lang="en-US" sz="3500" b="1" dirty="0" err="1"/>
                <a:t>bốn</a:t>
              </a:r>
              <a:r>
                <a:rPr lang="en-US" sz="3500" b="1" dirty="0"/>
                <a:t> số: 75 638; 73 856; 76 385; 78 635.</a:t>
              </a:r>
              <a:endParaRPr lang="vi-VN" sz="35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407" y="1205276"/>
            <a:ext cx="10734083" cy="3055516"/>
            <a:chOff x="613407" y="1205276"/>
            <a:chExt cx="10734083" cy="3055516"/>
          </a:xfrm>
        </p:grpSpPr>
        <p:grpSp>
          <p:nvGrpSpPr>
            <p:cNvPr id="6" name="Group 5"/>
            <p:cNvGrpSpPr/>
            <p:nvPr/>
          </p:nvGrpSpPr>
          <p:grpSpPr>
            <a:xfrm>
              <a:off x="613407" y="1205276"/>
              <a:ext cx="10365199" cy="1326637"/>
              <a:chOff x="450846" y="1459621"/>
              <a:chExt cx="10365199" cy="13266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50846" y="1459621"/>
                <a:ext cx="10365199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dirty="0">
                    <a:solidFill>
                      <a:srgbClr val="E33D41"/>
                    </a:solidFill>
                  </a:rPr>
                  <a:t>a) </a:t>
                </a:r>
                <a:r>
                  <a:rPr lang="en-US" sz="3800" dirty="0" err="1"/>
                  <a:t>Sắp</a:t>
                </a:r>
                <a:r>
                  <a:rPr lang="en-US" sz="3800" dirty="0"/>
                  <a:t> </a:t>
                </a:r>
                <a:r>
                  <a:rPr lang="en-US" sz="3800" dirty="0" err="1"/>
                  <a:t>xếp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các</a:t>
                </a:r>
                <a:r>
                  <a:rPr lang="en-US" sz="3800" dirty="0"/>
                  <a:t> số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theo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thứ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tự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từ</a:t>
                </a:r>
                <a:r>
                  <a:rPr lang="en-US" sz="3800" dirty="0"/>
                  <a:t> </a:t>
                </a:r>
                <a:r>
                  <a:rPr lang="en-US" sz="3800" dirty="0" err="1"/>
                  <a:t>lớn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đến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bé</a:t>
                </a:r>
                <a:r>
                  <a:rPr lang="en-US" sz="3800" dirty="0"/>
                  <a:t>.</a:t>
                </a:r>
                <a:endParaRPr lang="vi-VN" sz="3800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50846" y="2109150"/>
                <a:ext cx="9823816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dirty="0">
                    <a:solidFill>
                      <a:srgbClr val="E33D41"/>
                    </a:solidFill>
                  </a:rPr>
                  <a:t>b) </a:t>
                </a:r>
                <a:r>
                  <a:rPr lang="en-US" sz="3800" dirty="0" err="1"/>
                  <a:t>Tìm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vị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trí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mỗi</a:t>
                </a:r>
                <a:r>
                  <a:rPr lang="en-US" sz="3800" dirty="0"/>
                  <a:t> số </a:t>
                </a:r>
                <a:r>
                  <a:rPr lang="en-US" sz="3800" dirty="0" err="1"/>
                  <a:t>đã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cho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tia</a:t>
                </a:r>
                <a:r>
                  <a:rPr lang="en-US" sz="3800" dirty="0"/>
                  <a:t> số.</a:t>
                </a:r>
                <a:endParaRPr lang="vi-VN" sz="38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7618" y="2374274"/>
              <a:ext cx="10569872" cy="1886518"/>
              <a:chOff x="777618" y="2556150"/>
              <a:chExt cx="10569872" cy="188651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7618" y="3400878"/>
                <a:ext cx="10569872" cy="1041790"/>
                <a:chOff x="987113" y="2557066"/>
                <a:chExt cx="10569872" cy="1041790"/>
              </a:xfrm>
            </p:grpSpPr>
            <p:cxnSp>
              <p:nvCxnSpPr>
                <p:cNvPr id="38" name="Đường nối Thẳng 3">
                  <a:extLst>
                    <a:ext uri="{FF2B5EF4-FFF2-40B4-BE49-F238E27FC236}">
                      <a16:creationId xmlns:a16="http://schemas.microsoft.com/office/drawing/2014/main" id="{8051616E-2CBA-96F3-3330-634845B83A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5330" y="2748591"/>
                  <a:ext cx="10341655" cy="1706"/>
                </a:xfrm>
                <a:prstGeom prst="line">
                  <a:avLst/>
                </a:prstGeom>
                <a:ln w="571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Đường nối Thẳng 13">
                  <a:extLst>
                    <a:ext uri="{FF2B5EF4-FFF2-40B4-BE49-F238E27FC236}">
                      <a16:creationId xmlns:a16="http://schemas.microsoft.com/office/drawing/2014/main" id="{B72A2CC7-81F9-15DB-E923-0848F4D4D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1383" y="2559797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789" y="2586172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Đường nối Thẳng 17">
                  <a:extLst>
                    <a:ext uri="{FF2B5EF4-FFF2-40B4-BE49-F238E27FC236}">
                      <a16:creationId xmlns:a16="http://schemas.microsoft.com/office/drawing/2014/main" id="{A7BA266A-56DE-C4A3-2F96-6B8EF53E9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26732" y="2557066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Đường nối Thẳng 18">
                  <a:extLst>
                    <a:ext uri="{FF2B5EF4-FFF2-40B4-BE49-F238E27FC236}">
                      <a16:creationId xmlns:a16="http://schemas.microsoft.com/office/drawing/2014/main" id="{C805CF98-E150-35AF-F190-729B709F0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0781" y="2570442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37605" y="2852492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77 000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5" name="Text Placeholder 7">
                  <a:extLst>
                    <a:ext uri="{FF2B5EF4-FFF2-40B4-BE49-F238E27FC236}">
                      <a16:creationId xmlns:a16="http://schemas.microsoft.com/office/drawing/2014/main" id="{343873AF-8A87-B01C-73BE-CB87F0C75DE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74870" y="2841670"/>
                  <a:ext cx="134878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79 000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6" name="Text Placeholder 7">
                  <a:extLst>
                    <a:ext uri="{FF2B5EF4-FFF2-40B4-BE49-F238E27FC236}">
                      <a16:creationId xmlns:a16="http://schemas.microsoft.com/office/drawing/2014/main" id="{602C1734-5E25-BE18-F1EF-45141B1E88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62645" y="2833816"/>
                  <a:ext cx="1340142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74 000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7" name="Text Placeholder 7">
                  <a:extLst>
                    <a:ext uri="{FF2B5EF4-FFF2-40B4-BE49-F238E27FC236}">
                      <a16:creationId xmlns:a16="http://schemas.microsoft.com/office/drawing/2014/main" id="{7552FCBD-BAB1-3F07-0649-C9C4A5BB29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7113" y="2857572"/>
                  <a:ext cx="1584607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73 000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cxnSp>
              <p:nvCxnSpPr>
                <p:cNvPr id="48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5347" y="2569464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9530" y="2557066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29028" y="2559797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87930" y="2834287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76 000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52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77128" y="2822052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75 000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53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0882" y="2846405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78 000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558" y="3480819"/>
                <a:ext cx="188862" cy="20706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0631" y="3476472"/>
                <a:ext cx="188862" cy="20706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7870" y="3458915"/>
                <a:ext cx="188862" cy="207065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847973" y="2559438"/>
                <a:ext cx="1267306" cy="1106543"/>
                <a:chOff x="1847973" y="2559438"/>
                <a:chExt cx="1267306" cy="110654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2569" y="3458916"/>
                  <a:ext cx="188862" cy="207065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>
                  <a:stCxn id="8" idx="0"/>
                </p:cNvCxnSpPr>
                <p:nvPr/>
              </p:nvCxnSpPr>
              <p:spPr>
                <a:xfrm flipH="1" flipV="1">
                  <a:off x="2481626" y="31249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7973" y="25594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756246" y="2581814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691762" y="2576994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738648" y="2556150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-808765" y="3528063"/>
            <a:ext cx="13295830" cy="3533860"/>
            <a:chOff x="-514168" y="3475767"/>
            <a:chExt cx="13295830" cy="353386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1350" b="31407"/>
            <a:stretch/>
          </p:blipFill>
          <p:spPr>
            <a:xfrm>
              <a:off x="8525714" y="3475767"/>
              <a:ext cx="4255948" cy="3533860"/>
            </a:xfrm>
            <a:prstGeom prst="rect">
              <a:avLst/>
            </a:prstGeom>
          </p:spPr>
        </p:pic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-514168" y="4544584"/>
              <a:ext cx="106201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0847" y="447606"/>
            <a:ext cx="11491381" cy="757670"/>
            <a:chOff x="450847" y="447606"/>
            <a:chExt cx="11491381" cy="7576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102412" y="482655"/>
              <a:ext cx="1083981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/>
                <a:t>Cho </a:t>
              </a:r>
              <a:r>
                <a:rPr lang="en-US" sz="3500" b="1" dirty="0" err="1"/>
                <a:t>bốn</a:t>
              </a:r>
              <a:r>
                <a:rPr lang="en-US" sz="3500" b="1" dirty="0"/>
                <a:t> số: 75 638; 73 856; 76 385; 78 635.</a:t>
              </a:r>
              <a:endParaRPr lang="vi-VN" sz="35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407" y="1205276"/>
            <a:ext cx="10734083" cy="3055516"/>
            <a:chOff x="613407" y="1205276"/>
            <a:chExt cx="10734083" cy="3055516"/>
          </a:xfrm>
        </p:grpSpPr>
        <p:grpSp>
          <p:nvGrpSpPr>
            <p:cNvPr id="6" name="Group 5"/>
            <p:cNvGrpSpPr/>
            <p:nvPr/>
          </p:nvGrpSpPr>
          <p:grpSpPr>
            <a:xfrm>
              <a:off x="613407" y="1205276"/>
              <a:ext cx="10365199" cy="1326637"/>
              <a:chOff x="450846" y="1459621"/>
              <a:chExt cx="10365199" cy="13266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50846" y="1459621"/>
                <a:ext cx="10365199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dirty="0">
                    <a:solidFill>
                      <a:srgbClr val="E33D41"/>
                    </a:solidFill>
                  </a:rPr>
                  <a:t>a) </a:t>
                </a:r>
                <a:r>
                  <a:rPr lang="en-US" sz="3800" dirty="0" err="1"/>
                  <a:t>Sắp</a:t>
                </a:r>
                <a:r>
                  <a:rPr lang="en-US" sz="3800" dirty="0"/>
                  <a:t> </a:t>
                </a:r>
                <a:r>
                  <a:rPr lang="en-US" sz="3800" dirty="0" err="1"/>
                  <a:t>xếp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các</a:t>
                </a:r>
                <a:r>
                  <a:rPr lang="en-US" sz="3800" dirty="0"/>
                  <a:t> số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theo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thứ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tự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từ</a:t>
                </a:r>
                <a:r>
                  <a:rPr lang="en-US" sz="3800" dirty="0"/>
                  <a:t> </a:t>
                </a:r>
                <a:r>
                  <a:rPr lang="en-US" sz="3800" dirty="0" err="1"/>
                  <a:t>lớn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đến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bé</a:t>
                </a:r>
                <a:r>
                  <a:rPr lang="en-US" sz="3800" dirty="0"/>
                  <a:t>.</a:t>
                </a:r>
                <a:endParaRPr lang="vi-VN" sz="3800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50846" y="2109150"/>
                <a:ext cx="9823816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dirty="0">
                    <a:solidFill>
                      <a:srgbClr val="E33D41"/>
                    </a:solidFill>
                  </a:rPr>
                  <a:t>b) </a:t>
                </a:r>
                <a:r>
                  <a:rPr lang="en-US" sz="3800" dirty="0" err="1"/>
                  <a:t>Tìm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vị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trí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mỗi</a:t>
                </a:r>
                <a:r>
                  <a:rPr lang="en-US" sz="3800" dirty="0"/>
                  <a:t> số </a:t>
                </a:r>
                <a:r>
                  <a:rPr lang="en-US" sz="3800" dirty="0" err="1"/>
                  <a:t>đã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cho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tia</a:t>
                </a:r>
                <a:r>
                  <a:rPr lang="en-US" sz="3800" dirty="0"/>
                  <a:t> số.</a:t>
                </a:r>
                <a:endParaRPr lang="vi-VN" sz="38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7618" y="2374274"/>
              <a:ext cx="10569872" cy="1886518"/>
              <a:chOff x="777618" y="2556150"/>
              <a:chExt cx="10569872" cy="188651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7618" y="3400878"/>
                <a:ext cx="10569872" cy="1041790"/>
                <a:chOff x="987113" y="2557066"/>
                <a:chExt cx="10569872" cy="1041790"/>
              </a:xfrm>
            </p:grpSpPr>
            <p:cxnSp>
              <p:nvCxnSpPr>
                <p:cNvPr id="38" name="Đường nối Thẳng 3">
                  <a:extLst>
                    <a:ext uri="{FF2B5EF4-FFF2-40B4-BE49-F238E27FC236}">
                      <a16:creationId xmlns:a16="http://schemas.microsoft.com/office/drawing/2014/main" id="{8051616E-2CBA-96F3-3330-634845B83A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5330" y="2748591"/>
                  <a:ext cx="10341655" cy="1706"/>
                </a:xfrm>
                <a:prstGeom prst="line">
                  <a:avLst/>
                </a:prstGeom>
                <a:ln w="5715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Đường nối Thẳng 13">
                  <a:extLst>
                    <a:ext uri="{FF2B5EF4-FFF2-40B4-BE49-F238E27FC236}">
                      <a16:creationId xmlns:a16="http://schemas.microsoft.com/office/drawing/2014/main" id="{B72A2CC7-81F9-15DB-E923-0848F4D4D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1383" y="2559797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789" y="2586172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Đường nối Thẳng 17">
                  <a:extLst>
                    <a:ext uri="{FF2B5EF4-FFF2-40B4-BE49-F238E27FC236}">
                      <a16:creationId xmlns:a16="http://schemas.microsoft.com/office/drawing/2014/main" id="{A7BA266A-56DE-C4A3-2F96-6B8EF53E9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26732" y="2557066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Đường nối Thẳng 18">
                  <a:extLst>
                    <a:ext uri="{FF2B5EF4-FFF2-40B4-BE49-F238E27FC236}">
                      <a16:creationId xmlns:a16="http://schemas.microsoft.com/office/drawing/2014/main" id="{C805CF98-E150-35AF-F190-729B709F0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0781" y="2570442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37605" y="2852492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77 000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5" name="Text Placeholder 7">
                  <a:extLst>
                    <a:ext uri="{FF2B5EF4-FFF2-40B4-BE49-F238E27FC236}">
                      <a16:creationId xmlns:a16="http://schemas.microsoft.com/office/drawing/2014/main" id="{343873AF-8A87-B01C-73BE-CB87F0C75DE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74870" y="2841670"/>
                  <a:ext cx="134878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79 000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6" name="Text Placeholder 7">
                  <a:extLst>
                    <a:ext uri="{FF2B5EF4-FFF2-40B4-BE49-F238E27FC236}">
                      <a16:creationId xmlns:a16="http://schemas.microsoft.com/office/drawing/2014/main" id="{602C1734-5E25-BE18-F1EF-45141B1E88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562645" y="2833816"/>
                  <a:ext cx="1340142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74 000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47" name="Text Placeholder 7">
                  <a:extLst>
                    <a:ext uri="{FF2B5EF4-FFF2-40B4-BE49-F238E27FC236}">
                      <a16:creationId xmlns:a16="http://schemas.microsoft.com/office/drawing/2014/main" id="{7552FCBD-BAB1-3F07-0649-C9C4A5BB29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7113" y="2857572"/>
                  <a:ext cx="1584607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73 000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cxnSp>
              <p:nvCxnSpPr>
                <p:cNvPr id="48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5347" y="2569464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9530" y="2557066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Đường nối Thẳng 16">
                  <a:extLst>
                    <a:ext uri="{FF2B5EF4-FFF2-40B4-BE49-F238E27FC236}">
                      <a16:creationId xmlns:a16="http://schemas.microsoft.com/office/drawing/2014/main" id="{E8D13A99-C263-8231-712A-CCE603348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29028" y="2559797"/>
                  <a:ext cx="0" cy="35825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87930" y="2834287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76 000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52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77128" y="2822052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75 000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  <p:sp>
              <p:nvSpPr>
                <p:cNvPr id="53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0882" y="2846405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78 000</a:t>
                  </a:r>
                  <a:endParaRPr lang="en-US" altLang="zh-CN" sz="3500" b="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558" y="3480819"/>
                <a:ext cx="188862" cy="20706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0631" y="3476472"/>
                <a:ext cx="188862" cy="20706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7870" y="3458915"/>
                <a:ext cx="188862" cy="207065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847973" y="2559438"/>
                <a:ext cx="1267306" cy="1106543"/>
                <a:chOff x="1847973" y="2559438"/>
                <a:chExt cx="1267306" cy="110654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2569" y="3458916"/>
                  <a:ext cx="188862" cy="207065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>
                  <a:stCxn id="8" idx="0"/>
                </p:cNvCxnSpPr>
                <p:nvPr/>
              </p:nvCxnSpPr>
              <p:spPr>
                <a:xfrm flipH="1" flipV="1">
                  <a:off x="2481626" y="31249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7973" y="25594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756246" y="2581814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691762" y="2576994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738648" y="2556150"/>
                <a:ext cx="1267306" cy="899478"/>
                <a:chOff x="2000373" y="2711838"/>
                <a:chExt cx="1267306" cy="899478"/>
              </a:xfrm>
            </p:grpSpPr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2634026" y="3277325"/>
                  <a:ext cx="5374" cy="33399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 Placeholder 7">
                  <a:extLst>
                    <a:ext uri="{FF2B5EF4-FFF2-40B4-BE49-F238E27FC236}">
                      <a16:creationId xmlns:a16="http://schemas.microsoft.com/office/drawing/2014/main" id="{CBF75645-36F6-E9DD-A396-0EB9648AC4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00373" y="2711838"/>
                  <a:ext cx="1267306" cy="741284"/>
                </a:xfrm>
                <a:prstGeom prst="rect">
                  <a:avLst/>
                </a:prstGeom>
              </p:spPr>
              <p:txBody>
                <a:bodyPr vert="horz" lIns="0" tIns="103866" rIns="0" bIns="103866" anchor="t"/>
                <a:lstStyle>
                  <a:lvl1pPr marL="0" indent="0" algn="r" rtl="0" eaLnBrk="0" fontAlgn="base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sz="1266" b="1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Regular"/>
                      <a:ea typeface="+mn-ea"/>
                      <a:cs typeface="Lato Regular"/>
                    </a:defRPr>
                  </a:lvl1pPr>
                  <a:lvl2pPr marL="1041400" indent="-4000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604963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247900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890838" indent="-319088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534603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177258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819911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462567" indent="-321327" algn="l" defTabSz="1285309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ts val="600"/>
                    </a:spcBef>
                  </a:pPr>
                  <a:r>
                    <a:rPr lang="en-US" altLang="zh-CN" sz="3500" b="0" dirty="0">
                      <a:solidFill>
                        <a:srgbClr val="0975C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+mn-lt"/>
                    </a:rPr>
                    <a:t>.?.</a:t>
                  </a:r>
                  <a:endParaRPr lang="en-US" altLang="zh-CN" sz="3500" b="0" dirty="0">
                    <a:solidFill>
                      <a:srgbClr val="0975CE"/>
                    </a:solidFill>
                    <a:latin typeface="+mn-lt"/>
                    <a:cs typeface="Calibri" panose="020F0502020204030204" pitchFamily="34" charset="0"/>
                    <a:sym typeface="+mn-lt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451111" y="3390053"/>
            <a:ext cx="11491117" cy="3425542"/>
            <a:chOff x="451111" y="3390053"/>
            <a:chExt cx="11491117" cy="3425542"/>
          </a:xfrm>
        </p:grpSpPr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3591301" y="4572541"/>
              <a:ext cx="83509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7C1D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CÁ NHÂN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r="59618" b="43859"/>
            <a:stretch/>
          </p:blipFill>
          <p:spPr>
            <a:xfrm>
              <a:off x="451111" y="3390053"/>
              <a:ext cx="3183006" cy="3425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9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0847" y="447606"/>
            <a:ext cx="11491381" cy="757670"/>
            <a:chOff x="450847" y="447606"/>
            <a:chExt cx="11491381" cy="7576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102412" y="482655"/>
              <a:ext cx="1083981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/>
                <a:t>Cho </a:t>
              </a:r>
              <a:r>
                <a:rPr lang="en-US" sz="3500" b="1" dirty="0" err="1"/>
                <a:t>bốn</a:t>
              </a:r>
              <a:r>
                <a:rPr lang="en-US" sz="3500" b="1" dirty="0"/>
                <a:t> số: 75 638; 73 856; 76 385; 78 635.</a:t>
              </a:r>
              <a:endParaRPr lang="vi-VN" sz="3500" b="1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20601" y="1073161"/>
            <a:ext cx="103651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solidFill>
                  <a:srgbClr val="E33D41"/>
                </a:solidFill>
              </a:rPr>
              <a:t>a) </a:t>
            </a:r>
            <a:r>
              <a:rPr lang="en-US" sz="3800" dirty="0" err="1"/>
              <a:t>Sắp</a:t>
            </a:r>
            <a:r>
              <a:rPr lang="en-US" sz="3800" dirty="0"/>
              <a:t> </a:t>
            </a:r>
            <a:r>
              <a:rPr lang="en-US" sz="3800" dirty="0" err="1"/>
              <a:t>xếp</a:t>
            </a:r>
            <a:r>
              <a:rPr lang="en-US" sz="3800" dirty="0"/>
              <a:t> </a:t>
            </a:r>
            <a:r>
              <a:rPr lang="en-US" sz="3800" dirty="0" err="1"/>
              <a:t>các</a:t>
            </a:r>
            <a:r>
              <a:rPr lang="en-US" sz="3800" dirty="0"/>
              <a:t> số </a:t>
            </a:r>
            <a:r>
              <a:rPr lang="en-US" sz="3800" dirty="0" err="1"/>
              <a:t>trên</a:t>
            </a:r>
            <a:r>
              <a:rPr lang="en-US" sz="3800" dirty="0"/>
              <a:t> </a:t>
            </a:r>
            <a:r>
              <a:rPr lang="en-US" sz="3800" dirty="0" err="1"/>
              <a:t>theo</a:t>
            </a:r>
            <a:r>
              <a:rPr lang="en-US" sz="3800" dirty="0"/>
              <a:t> </a:t>
            </a:r>
            <a:r>
              <a:rPr lang="en-US" sz="3800" dirty="0" err="1"/>
              <a:t>thứ</a:t>
            </a:r>
            <a:r>
              <a:rPr lang="en-US" sz="3800" dirty="0"/>
              <a:t> </a:t>
            </a:r>
            <a:r>
              <a:rPr lang="en-US" sz="3800" dirty="0" err="1"/>
              <a:t>tự</a:t>
            </a:r>
            <a:r>
              <a:rPr lang="en-US" sz="3800" dirty="0"/>
              <a:t> </a:t>
            </a:r>
            <a:r>
              <a:rPr lang="en-US" sz="3800" dirty="0" err="1"/>
              <a:t>từ</a:t>
            </a:r>
            <a:r>
              <a:rPr lang="en-US" sz="3800" dirty="0"/>
              <a:t> </a:t>
            </a:r>
            <a:r>
              <a:rPr lang="en-US" sz="3800" dirty="0" err="1"/>
              <a:t>lớn</a:t>
            </a:r>
            <a:r>
              <a:rPr lang="en-US" sz="3800" dirty="0"/>
              <a:t> </a:t>
            </a:r>
            <a:r>
              <a:rPr lang="en-US" sz="3800" dirty="0" err="1"/>
              <a:t>đến</a:t>
            </a:r>
            <a:r>
              <a:rPr lang="en-US" sz="3800" dirty="0"/>
              <a:t> </a:t>
            </a:r>
            <a:r>
              <a:rPr lang="en-US" sz="3800" dirty="0" err="1"/>
              <a:t>bé</a:t>
            </a:r>
            <a:r>
              <a:rPr lang="en-US" sz="3800" dirty="0"/>
              <a:t>.</a:t>
            </a:r>
            <a:endParaRPr lang="vi-VN" sz="3800" dirty="0"/>
          </a:p>
        </p:txBody>
      </p:sp>
      <p:sp>
        <p:nvSpPr>
          <p:cNvPr id="3" name="Rectangle 2"/>
          <p:cNvSpPr/>
          <p:nvPr/>
        </p:nvSpPr>
        <p:spPr>
          <a:xfrm>
            <a:off x="7485017" y="1882384"/>
            <a:ext cx="692332" cy="4400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312994" y="1882384"/>
            <a:ext cx="692332" cy="4400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39542" y="1566257"/>
            <a:ext cx="6674725" cy="4959147"/>
            <a:chOff x="6168841" y="1543830"/>
            <a:chExt cx="6674725" cy="49591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168841" y="1543830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7 5 6 3 8</a:t>
              </a:r>
              <a:endParaRPr lang="vi-VN" sz="9000" b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23954" y="2710256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7 3 8 5 6</a:t>
              </a:r>
              <a:endParaRPr lang="vi-VN" sz="9000" b="1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23954" y="3822402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7 6 3 8 5</a:t>
              </a:r>
              <a:endParaRPr lang="vi-VN" sz="90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251510" y="5025649"/>
              <a:ext cx="6592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0" b="1" dirty="0"/>
                <a:t>7 8 6 3 5</a:t>
              </a:r>
              <a:endParaRPr lang="vi-VN" sz="9000" b="1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59180" y="1832006"/>
            <a:ext cx="6758013" cy="2431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dirty="0">
                <a:solidFill>
                  <a:srgbClr val="E33D41"/>
                </a:solidFill>
              </a:rPr>
              <a:t>+ So </a:t>
            </a:r>
            <a:r>
              <a:rPr lang="en-US" sz="3000" dirty="0" err="1">
                <a:solidFill>
                  <a:srgbClr val="E33D41"/>
                </a:solidFill>
              </a:rPr>
              <a:t>sánh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từng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cặp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chữ</a:t>
            </a:r>
            <a:r>
              <a:rPr lang="en-US" sz="3000" dirty="0">
                <a:solidFill>
                  <a:srgbClr val="E33D41"/>
                </a:solidFill>
              </a:rPr>
              <a:t> số ở </a:t>
            </a:r>
            <a:r>
              <a:rPr lang="en-US" sz="3000" dirty="0" err="1">
                <a:solidFill>
                  <a:srgbClr val="E33D41"/>
                </a:solidFill>
              </a:rPr>
              <a:t>cùng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một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hàng</a:t>
            </a:r>
            <a:r>
              <a:rPr lang="en-US" sz="3000" dirty="0">
                <a:solidFill>
                  <a:srgbClr val="E33D41"/>
                </a:solidFill>
              </a:rPr>
              <a:t>, </a:t>
            </a:r>
            <a:r>
              <a:rPr lang="en-US" sz="3000" dirty="0" err="1">
                <a:solidFill>
                  <a:srgbClr val="E33D41"/>
                </a:solidFill>
              </a:rPr>
              <a:t>kể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từ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trái</a:t>
            </a:r>
            <a:r>
              <a:rPr lang="en-US" sz="3000" dirty="0">
                <a:solidFill>
                  <a:srgbClr val="E33D41"/>
                </a:solidFill>
              </a:rPr>
              <a:t> sang </a:t>
            </a:r>
            <a:r>
              <a:rPr lang="en-US" sz="3000" dirty="0" err="1">
                <a:solidFill>
                  <a:srgbClr val="E33D41"/>
                </a:solidFill>
              </a:rPr>
              <a:t>phải</a:t>
            </a:r>
            <a:r>
              <a:rPr lang="en-US" sz="3000" dirty="0">
                <a:solidFill>
                  <a:srgbClr val="E33D41"/>
                </a:solidFill>
              </a:rPr>
              <a:t>. 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solidFill>
                  <a:srgbClr val="E33D41"/>
                </a:solidFill>
              </a:rPr>
              <a:t>+ </a:t>
            </a:r>
            <a:r>
              <a:rPr lang="en-US" sz="3000" dirty="0" err="1">
                <a:solidFill>
                  <a:srgbClr val="E33D41"/>
                </a:solidFill>
              </a:rPr>
              <a:t>Cặp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chữ</a:t>
            </a:r>
            <a:r>
              <a:rPr lang="en-US" sz="3000" dirty="0">
                <a:solidFill>
                  <a:srgbClr val="E33D41"/>
                </a:solidFill>
              </a:rPr>
              <a:t> số </a:t>
            </a:r>
            <a:r>
              <a:rPr lang="en-US" sz="3000" dirty="0" err="1">
                <a:solidFill>
                  <a:srgbClr val="E33D41"/>
                </a:solidFill>
              </a:rPr>
              <a:t>đầu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tiên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khác</a:t>
            </a:r>
            <a:r>
              <a:rPr lang="en-US" sz="3000" dirty="0">
                <a:solidFill>
                  <a:srgbClr val="E33D41"/>
                </a:solidFill>
              </a:rPr>
              <a:t> </a:t>
            </a:r>
            <a:r>
              <a:rPr lang="en-US" sz="3000" dirty="0" err="1">
                <a:solidFill>
                  <a:srgbClr val="E33D41"/>
                </a:solidFill>
              </a:rPr>
              <a:t>nhau</a:t>
            </a:r>
            <a:r>
              <a:rPr lang="en-US" sz="3000" dirty="0">
                <a:solidFill>
                  <a:srgbClr val="E33D41"/>
                </a:solidFill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b="1" dirty="0">
                <a:solidFill>
                  <a:srgbClr val="E33D41"/>
                </a:solidFill>
              </a:rPr>
              <a:t>	Số </a:t>
            </a:r>
            <a:r>
              <a:rPr lang="en-US" sz="3000" b="1" dirty="0" err="1">
                <a:solidFill>
                  <a:srgbClr val="E33D41"/>
                </a:solidFill>
              </a:rPr>
              <a:t>có</a:t>
            </a:r>
            <a:r>
              <a:rPr lang="en-US" sz="3000" b="1" dirty="0">
                <a:solidFill>
                  <a:srgbClr val="E33D41"/>
                </a:solidFill>
              </a:rPr>
              <a:t> </a:t>
            </a:r>
            <a:r>
              <a:rPr lang="en-US" sz="3000" b="1" dirty="0" err="1">
                <a:solidFill>
                  <a:srgbClr val="E33D41"/>
                </a:solidFill>
              </a:rPr>
              <a:t>chữ</a:t>
            </a:r>
            <a:r>
              <a:rPr lang="en-US" sz="3000" b="1" dirty="0">
                <a:solidFill>
                  <a:srgbClr val="E33D41"/>
                </a:solidFill>
              </a:rPr>
              <a:t> số </a:t>
            </a:r>
            <a:r>
              <a:rPr lang="en-US" sz="3000" b="1" dirty="0" err="1">
                <a:solidFill>
                  <a:srgbClr val="E33D41"/>
                </a:solidFill>
              </a:rPr>
              <a:t>lớn</a:t>
            </a:r>
            <a:r>
              <a:rPr lang="en-US" sz="3000" b="1" dirty="0">
                <a:solidFill>
                  <a:srgbClr val="E33D41"/>
                </a:solidFill>
              </a:rPr>
              <a:t> </a:t>
            </a:r>
            <a:r>
              <a:rPr lang="en-US" sz="3000" b="1" dirty="0" err="1">
                <a:solidFill>
                  <a:srgbClr val="E33D41"/>
                </a:solidFill>
              </a:rPr>
              <a:t>hơn</a:t>
            </a:r>
            <a:r>
              <a:rPr lang="en-US" sz="3000" b="1" dirty="0">
                <a:solidFill>
                  <a:srgbClr val="E33D41"/>
                </a:solidFill>
              </a:rPr>
              <a:t> </a:t>
            </a:r>
            <a:r>
              <a:rPr lang="en-US" sz="3000" b="1" dirty="0" err="1">
                <a:solidFill>
                  <a:srgbClr val="E33D41"/>
                </a:solidFill>
              </a:rPr>
              <a:t>thì</a:t>
            </a:r>
            <a:r>
              <a:rPr lang="en-US" sz="3000" b="1" dirty="0">
                <a:solidFill>
                  <a:srgbClr val="E33D41"/>
                </a:solidFill>
              </a:rPr>
              <a:t> </a:t>
            </a:r>
            <a:r>
              <a:rPr lang="en-US" sz="3000" b="1" dirty="0" err="1">
                <a:solidFill>
                  <a:srgbClr val="E33D41"/>
                </a:solidFill>
              </a:rPr>
              <a:t>lớn</a:t>
            </a:r>
            <a:r>
              <a:rPr lang="en-US" sz="3000" b="1" dirty="0">
                <a:solidFill>
                  <a:srgbClr val="E33D41"/>
                </a:solidFill>
              </a:rPr>
              <a:t> </a:t>
            </a:r>
            <a:r>
              <a:rPr lang="en-US" sz="3000" b="1" dirty="0" err="1">
                <a:solidFill>
                  <a:srgbClr val="E33D41"/>
                </a:solidFill>
              </a:rPr>
              <a:t>hơn</a:t>
            </a:r>
            <a:r>
              <a:rPr lang="en-US" sz="3000" b="1" dirty="0">
                <a:solidFill>
                  <a:srgbClr val="E33D41"/>
                </a:solidFill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1119106" y="5569798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78 635;</a:t>
            </a:r>
            <a:endParaRPr lang="vi-VN" sz="3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50847" y="4282167"/>
            <a:ext cx="7072759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- Các số </a:t>
            </a:r>
            <a:r>
              <a:rPr lang="en-US" sz="3800" dirty="0" err="1"/>
              <a:t>trên</a:t>
            </a:r>
            <a:r>
              <a:rPr lang="en-US" sz="3800" dirty="0"/>
              <a:t> </a:t>
            </a:r>
            <a:r>
              <a:rPr lang="en-US" sz="3800" dirty="0" err="1"/>
              <a:t>theo</a:t>
            </a:r>
            <a:r>
              <a:rPr lang="en-US" sz="3800" dirty="0"/>
              <a:t> </a:t>
            </a:r>
            <a:r>
              <a:rPr lang="en-US" sz="3800" dirty="0" err="1"/>
              <a:t>thứ</a:t>
            </a:r>
            <a:r>
              <a:rPr lang="en-US" sz="3800" dirty="0"/>
              <a:t> </a:t>
            </a:r>
            <a:r>
              <a:rPr lang="en-US" sz="3800" dirty="0" err="1"/>
              <a:t>tự</a:t>
            </a:r>
            <a:r>
              <a:rPr lang="en-US" sz="3800" dirty="0"/>
              <a:t> </a:t>
            </a:r>
            <a:r>
              <a:rPr lang="en-US" sz="3800" dirty="0" err="1"/>
              <a:t>từ</a:t>
            </a:r>
            <a:r>
              <a:rPr lang="en-US" sz="3800" dirty="0"/>
              <a:t> </a:t>
            </a:r>
            <a:r>
              <a:rPr lang="en-US" sz="3800" dirty="0" err="1"/>
              <a:t>lớn</a:t>
            </a:r>
            <a:r>
              <a:rPr lang="en-US" sz="3800" dirty="0"/>
              <a:t> </a:t>
            </a:r>
            <a:r>
              <a:rPr lang="en-US" sz="3800" dirty="0" err="1"/>
              <a:t>đến</a:t>
            </a:r>
            <a:r>
              <a:rPr lang="en-US" sz="3800" dirty="0"/>
              <a:t> </a:t>
            </a:r>
            <a:r>
              <a:rPr lang="en-US" sz="3800" dirty="0" err="1"/>
              <a:t>bé</a:t>
            </a:r>
            <a:r>
              <a:rPr lang="en-US" sz="3800" dirty="0"/>
              <a:t>:</a:t>
            </a:r>
            <a:endParaRPr lang="vi-VN" sz="3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587556" y="5576689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76 385;</a:t>
            </a:r>
            <a:endParaRPr lang="vi-VN" sz="3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074867" y="5576689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75 638;</a:t>
            </a:r>
            <a:endParaRPr lang="vi-VN" sz="3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540957" y="5569798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73 856.</a:t>
            </a:r>
            <a:endParaRPr lang="vi-VN" sz="3800" dirty="0"/>
          </a:p>
        </p:txBody>
      </p:sp>
    </p:spTree>
    <p:extLst>
      <p:ext uri="{BB962C8B-B14F-4D97-AF65-F5344CB8AC3E}">
        <p14:creationId xmlns:p14="http://schemas.microsoft.com/office/powerpoint/2010/main" val="4276668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6" grpId="0" animBg="1"/>
      <p:bldP spid="79" grpId="0" animBg="1"/>
      <p:bldP spid="81" grpId="0"/>
      <p:bldP spid="82" grpId="0"/>
      <p:bldP spid="83" grpId="0"/>
      <p:bldP spid="84" grpId="0"/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53" r="46285" b="2"/>
          <a:stretch/>
        </p:blipFill>
        <p:spPr>
          <a:xfrm>
            <a:off x="-1" y="-65314"/>
            <a:ext cx="12279087" cy="6923313"/>
          </a:xfrm>
          <a:prstGeom prst="rect">
            <a:avLst/>
          </a:prstGeom>
        </p:spPr>
      </p:pic>
      <p:sp>
        <p:nvSpPr>
          <p:cNvPr id="2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759348" cy="6414446"/>
          </a:xfrm>
          <a:custGeom>
            <a:avLst/>
            <a:gdLst>
              <a:gd name="connsiteX0" fmla="*/ 0 w 11759348"/>
              <a:gd name="connsiteY0" fmla="*/ 1069096 h 6414446"/>
              <a:gd name="connsiteX1" fmla="*/ 1069096 w 11759348"/>
              <a:gd name="connsiteY1" fmla="*/ 0 h 6414446"/>
              <a:gd name="connsiteX2" fmla="*/ 10690252 w 11759348"/>
              <a:gd name="connsiteY2" fmla="*/ 0 h 6414446"/>
              <a:gd name="connsiteX3" fmla="*/ 11759348 w 11759348"/>
              <a:gd name="connsiteY3" fmla="*/ 1069096 h 6414446"/>
              <a:gd name="connsiteX4" fmla="*/ 11759348 w 11759348"/>
              <a:gd name="connsiteY4" fmla="*/ 5345350 h 6414446"/>
              <a:gd name="connsiteX5" fmla="*/ 10690252 w 11759348"/>
              <a:gd name="connsiteY5" fmla="*/ 6414446 h 6414446"/>
              <a:gd name="connsiteX6" fmla="*/ 1069096 w 11759348"/>
              <a:gd name="connsiteY6" fmla="*/ 6414446 h 6414446"/>
              <a:gd name="connsiteX7" fmla="*/ 0 w 11759348"/>
              <a:gd name="connsiteY7" fmla="*/ 5345350 h 6414446"/>
              <a:gd name="connsiteX8" fmla="*/ 0 w 1175934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34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254266" y="77600"/>
                  <a:pt x="6397385" y="-27269"/>
                  <a:pt x="10690252" y="0"/>
                </a:cubicBezTo>
                <a:cubicBezTo>
                  <a:pt x="11351327" y="-93171"/>
                  <a:pt x="11868932" y="510911"/>
                  <a:pt x="11759348" y="1069096"/>
                </a:cubicBezTo>
                <a:cubicBezTo>
                  <a:pt x="11868348" y="2536417"/>
                  <a:pt x="11681139" y="4353943"/>
                  <a:pt x="11759348" y="5345350"/>
                </a:cubicBezTo>
                <a:cubicBezTo>
                  <a:pt x="11747483" y="5931154"/>
                  <a:pt x="11211812" y="6444826"/>
                  <a:pt x="10690252" y="6414446"/>
                </a:cubicBezTo>
                <a:cubicBezTo>
                  <a:pt x="8541833" y="6463623"/>
                  <a:pt x="5135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75934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505614" y="-129276"/>
                  <a:pt x="8153483" y="-77778"/>
                  <a:pt x="10690252" y="0"/>
                </a:cubicBezTo>
                <a:cubicBezTo>
                  <a:pt x="11262994" y="-56436"/>
                  <a:pt x="11743618" y="569352"/>
                  <a:pt x="11759348" y="1069096"/>
                </a:cubicBezTo>
                <a:cubicBezTo>
                  <a:pt x="11840947" y="1542640"/>
                  <a:pt x="11913648" y="3696807"/>
                  <a:pt x="11759348" y="5345350"/>
                </a:cubicBezTo>
                <a:cubicBezTo>
                  <a:pt x="11806111" y="6034414"/>
                  <a:pt x="11249198" y="6425151"/>
                  <a:pt x="10690252" y="6414446"/>
                </a:cubicBezTo>
                <a:cubicBezTo>
                  <a:pt x="6832210" y="6458666"/>
                  <a:pt x="416247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0847" y="447606"/>
            <a:ext cx="11491381" cy="757670"/>
            <a:chOff x="450847" y="447606"/>
            <a:chExt cx="11491381" cy="7576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450847" y="447606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3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2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102412" y="482655"/>
              <a:ext cx="1083981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/>
                <a:t>Cho </a:t>
              </a:r>
              <a:r>
                <a:rPr lang="en-US" sz="3500" b="1" dirty="0" err="1"/>
                <a:t>bốn</a:t>
              </a:r>
              <a:r>
                <a:rPr lang="en-US" sz="3500" b="1" dirty="0"/>
                <a:t> số: 75 638; 73 856; 76 385; 78 635.</a:t>
              </a:r>
              <a:endParaRPr lang="vi-VN" sz="3500" b="1" dirty="0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2188025" y="1740155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78 635;</a:t>
            </a:r>
            <a:endParaRPr lang="vi-VN" sz="3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931857" y="1747046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76 385;</a:t>
            </a:r>
            <a:endParaRPr lang="vi-VN" sz="3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882900" y="1747046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75 638;</a:t>
            </a:r>
            <a:endParaRPr lang="vi-VN" sz="3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877596" y="1768069"/>
            <a:ext cx="16653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/>
              <a:t>73 856.</a:t>
            </a:r>
            <a:endParaRPr lang="vi-VN" sz="3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13407" y="1066724"/>
            <a:ext cx="9823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solidFill>
                  <a:srgbClr val="E33D41"/>
                </a:solidFill>
              </a:rPr>
              <a:t>b) </a:t>
            </a:r>
            <a:r>
              <a:rPr lang="en-US" sz="3800" dirty="0" err="1"/>
              <a:t>Tìm</a:t>
            </a:r>
            <a:r>
              <a:rPr lang="en-US" sz="3800" dirty="0"/>
              <a:t> </a:t>
            </a:r>
            <a:r>
              <a:rPr lang="en-US" sz="3800" dirty="0" err="1"/>
              <a:t>vị</a:t>
            </a:r>
            <a:r>
              <a:rPr lang="en-US" sz="3800" dirty="0"/>
              <a:t> </a:t>
            </a:r>
            <a:r>
              <a:rPr lang="en-US" sz="3800" dirty="0" err="1"/>
              <a:t>trí</a:t>
            </a:r>
            <a:r>
              <a:rPr lang="en-US" sz="3800" dirty="0"/>
              <a:t> </a:t>
            </a:r>
            <a:r>
              <a:rPr lang="en-US" sz="3800" dirty="0" err="1"/>
              <a:t>của</a:t>
            </a:r>
            <a:r>
              <a:rPr lang="en-US" sz="3800" dirty="0"/>
              <a:t> </a:t>
            </a:r>
            <a:r>
              <a:rPr lang="en-US" sz="3800" dirty="0" err="1"/>
              <a:t>mỗi</a:t>
            </a:r>
            <a:r>
              <a:rPr lang="en-US" sz="3800" dirty="0"/>
              <a:t> số </a:t>
            </a:r>
            <a:r>
              <a:rPr lang="en-US" sz="3800" dirty="0" err="1"/>
              <a:t>đã</a:t>
            </a:r>
            <a:r>
              <a:rPr lang="en-US" sz="3800" dirty="0"/>
              <a:t> </a:t>
            </a:r>
            <a:r>
              <a:rPr lang="en-US" sz="3800" dirty="0" err="1"/>
              <a:t>cho</a:t>
            </a:r>
            <a:r>
              <a:rPr lang="en-US" sz="3800" dirty="0"/>
              <a:t> </a:t>
            </a:r>
            <a:r>
              <a:rPr lang="en-US" sz="3800" dirty="0" err="1"/>
              <a:t>trên</a:t>
            </a:r>
            <a:r>
              <a:rPr lang="en-US" sz="3800" dirty="0"/>
              <a:t> </a:t>
            </a:r>
            <a:r>
              <a:rPr lang="en-US" sz="3800" dirty="0" err="1"/>
              <a:t>tia</a:t>
            </a:r>
            <a:r>
              <a:rPr lang="en-US" sz="3800" dirty="0"/>
              <a:t> số.</a:t>
            </a:r>
            <a:endParaRPr lang="vi-VN" sz="3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57099" y="4167046"/>
            <a:ext cx="10569872" cy="1886518"/>
            <a:chOff x="777618" y="2556150"/>
            <a:chExt cx="10569872" cy="1886518"/>
          </a:xfrm>
        </p:grpSpPr>
        <p:grpSp>
          <p:nvGrpSpPr>
            <p:cNvPr id="27" name="Group 26"/>
            <p:cNvGrpSpPr/>
            <p:nvPr/>
          </p:nvGrpSpPr>
          <p:grpSpPr>
            <a:xfrm>
              <a:off x="777618" y="3400878"/>
              <a:ext cx="10569872" cy="1041790"/>
              <a:chOff x="987113" y="2557066"/>
              <a:chExt cx="10569872" cy="1041790"/>
            </a:xfrm>
          </p:grpSpPr>
          <p:cxnSp>
            <p:nvCxnSpPr>
              <p:cNvPr id="48" name="Đường nối Thẳng 3">
                <a:extLst>
                  <a:ext uri="{FF2B5EF4-FFF2-40B4-BE49-F238E27FC236}">
                    <a16:creationId xmlns:a16="http://schemas.microsoft.com/office/drawing/2014/main" id="{8051616E-2CBA-96F3-3330-634845B83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330" y="2748591"/>
                <a:ext cx="10341655" cy="1706"/>
              </a:xfrm>
              <a:prstGeom prst="line">
                <a:avLst/>
              </a:prstGeom>
              <a:ln w="571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Đường nối Thẳng 13">
                <a:extLst>
                  <a:ext uri="{FF2B5EF4-FFF2-40B4-BE49-F238E27FC236}">
                    <a16:creationId xmlns:a16="http://schemas.microsoft.com/office/drawing/2014/main" id="{B72A2CC7-81F9-15DB-E923-0848F4D4D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1383" y="2559797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Đường nối Thẳng 16">
                <a:extLst>
                  <a:ext uri="{FF2B5EF4-FFF2-40B4-BE49-F238E27FC236}">
                    <a16:creationId xmlns:a16="http://schemas.microsoft.com/office/drawing/2014/main" id="{E8D13A99-C263-8231-712A-CCE603348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789" y="2586172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Đường nối Thẳng 17">
                <a:extLst>
                  <a:ext uri="{FF2B5EF4-FFF2-40B4-BE49-F238E27FC236}">
                    <a16:creationId xmlns:a16="http://schemas.microsoft.com/office/drawing/2014/main" id="{A7BA266A-56DE-C4A3-2F96-6B8EF53E9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6732" y="2557066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Đường nối Thẳng 18">
                <a:extLst>
                  <a:ext uri="{FF2B5EF4-FFF2-40B4-BE49-F238E27FC236}">
                    <a16:creationId xmlns:a16="http://schemas.microsoft.com/office/drawing/2014/main" id="{C805CF98-E150-35AF-F190-729B709F0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0781" y="2570442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7605" y="2852492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77 000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4" name="Text Placeholder 7">
                <a:extLst>
                  <a:ext uri="{FF2B5EF4-FFF2-40B4-BE49-F238E27FC236}">
                    <a16:creationId xmlns:a16="http://schemas.microsoft.com/office/drawing/2014/main" id="{343873AF-8A87-B01C-73BE-CB87F0C75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4870" y="2841670"/>
                <a:ext cx="134878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79 000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5" name="Text Placeholder 7">
                <a:extLst>
                  <a:ext uri="{FF2B5EF4-FFF2-40B4-BE49-F238E27FC236}">
                    <a16:creationId xmlns:a16="http://schemas.microsoft.com/office/drawing/2014/main" id="{602C1734-5E25-BE18-F1EF-45141B1E8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645" y="2833816"/>
                <a:ext cx="1340142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74 000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56" name="Text Placeholder 7">
                <a:extLst>
                  <a:ext uri="{FF2B5EF4-FFF2-40B4-BE49-F238E27FC236}">
                    <a16:creationId xmlns:a16="http://schemas.microsoft.com/office/drawing/2014/main" id="{7552FCBD-BAB1-3F07-0649-C9C4A5BB29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7113" y="2857572"/>
                <a:ext cx="1584607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73 000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cxnSp>
            <p:nvCxnSpPr>
              <p:cNvPr id="57" name="Đường nối Thẳng 16">
                <a:extLst>
                  <a:ext uri="{FF2B5EF4-FFF2-40B4-BE49-F238E27FC236}">
                    <a16:creationId xmlns:a16="http://schemas.microsoft.com/office/drawing/2014/main" id="{E8D13A99-C263-8231-712A-CCE603348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5347" y="2569464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Đường nối Thẳng 16">
                <a:extLst>
                  <a:ext uri="{FF2B5EF4-FFF2-40B4-BE49-F238E27FC236}">
                    <a16:creationId xmlns:a16="http://schemas.microsoft.com/office/drawing/2014/main" id="{E8D13A99-C263-8231-712A-CCE603348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9530" y="2557066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Đường nối Thẳng 16">
                <a:extLst>
                  <a:ext uri="{FF2B5EF4-FFF2-40B4-BE49-F238E27FC236}">
                    <a16:creationId xmlns:a16="http://schemas.microsoft.com/office/drawing/2014/main" id="{E8D13A99-C263-8231-712A-CCE603348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9028" y="2559797"/>
                <a:ext cx="0" cy="3582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930" y="2834287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76 000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62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7128" y="2822052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75 000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65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0882" y="2846405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78 000</a:t>
                </a:r>
                <a:endParaRPr lang="en-US" altLang="zh-CN" sz="3500" b="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4558" y="3480819"/>
              <a:ext cx="188862" cy="2070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0631" y="3476472"/>
              <a:ext cx="188862" cy="20706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7870" y="3458915"/>
              <a:ext cx="188862" cy="20706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847973" y="2559438"/>
              <a:ext cx="1267306" cy="1106543"/>
              <a:chOff x="1847973" y="2559438"/>
              <a:chExt cx="1267306" cy="110654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2569" y="3458916"/>
                <a:ext cx="188862" cy="207065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>
                <a:stCxn id="45" idx="0"/>
              </p:cNvCxnSpPr>
              <p:nvPr/>
            </p:nvCxnSpPr>
            <p:spPr>
              <a:xfrm flipH="1" flipV="1">
                <a:off x="2481626" y="3124925"/>
                <a:ext cx="5374" cy="33399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973" y="2559438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rgbClr val="0975C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.?.</a:t>
                </a:r>
                <a:endParaRPr lang="en-US" altLang="zh-CN" sz="3500" b="0" dirty="0">
                  <a:solidFill>
                    <a:srgbClr val="0975CE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56246" y="2581814"/>
              <a:ext cx="1267306" cy="899478"/>
              <a:chOff x="2000373" y="2711838"/>
              <a:chExt cx="1267306" cy="899478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2634026" y="3277325"/>
                <a:ext cx="5374" cy="33399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373" y="2711838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rgbClr val="0975C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.?.</a:t>
                </a:r>
                <a:endParaRPr lang="en-US" altLang="zh-CN" sz="3500" b="0" dirty="0">
                  <a:solidFill>
                    <a:srgbClr val="0975CE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691762" y="2576994"/>
              <a:ext cx="1267306" cy="899478"/>
              <a:chOff x="2000373" y="2711838"/>
              <a:chExt cx="1267306" cy="899478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2634026" y="3277325"/>
                <a:ext cx="5374" cy="33399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373" y="2711838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rgbClr val="0975C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.?.</a:t>
                </a:r>
                <a:endParaRPr lang="en-US" altLang="zh-CN" sz="3500" b="0" dirty="0">
                  <a:solidFill>
                    <a:srgbClr val="0975CE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738648" y="2556150"/>
              <a:ext cx="1267306" cy="899478"/>
              <a:chOff x="2000373" y="2711838"/>
              <a:chExt cx="1267306" cy="899478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2634026" y="3277325"/>
                <a:ext cx="5374" cy="33399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Placeholder 7">
                <a:extLst>
                  <a:ext uri="{FF2B5EF4-FFF2-40B4-BE49-F238E27FC236}">
                    <a16:creationId xmlns:a16="http://schemas.microsoft.com/office/drawing/2014/main" id="{CBF75645-36F6-E9DD-A396-0EB9648AC4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373" y="2711838"/>
                <a:ext cx="1267306" cy="741284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zh-CN" sz="3500" b="0" dirty="0">
                    <a:solidFill>
                      <a:srgbClr val="0975C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.?.</a:t>
                </a:r>
                <a:endParaRPr lang="en-US" altLang="zh-CN" sz="3500" b="0" dirty="0">
                  <a:solidFill>
                    <a:srgbClr val="0975CE"/>
                  </a:solidFill>
                  <a:latin typeface="+mn-lt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sp>
        <p:nvSpPr>
          <p:cNvPr id="5" name="Freeform 4"/>
          <p:cNvSpPr/>
          <p:nvPr/>
        </p:nvSpPr>
        <p:spPr>
          <a:xfrm>
            <a:off x="2939143" y="2338251"/>
            <a:ext cx="6318208" cy="2051281"/>
          </a:xfrm>
          <a:custGeom>
            <a:avLst/>
            <a:gdLst>
              <a:gd name="connsiteX0" fmla="*/ 0 w 6113417"/>
              <a:gd name="connsiteY0" fmla="*/ 0 h 2272938"/>
              <a:gd name="connsiteX1" fmla="*/ 940526 w 6113417"/>
              <a:gd name="connsiteY1" fmla="*/ 822960 h 2272938"/>
              <a:gd name="connsiteX2" fmla="*/ 4506686 w 6113417"/>
              <a:gd name="connsiteY2" fmla="*/ 1254035 h 2272938"/>
              <a:gd name="connsiteX3" fmla="*/ 6113417 w 6113417"/>
              <a:gd name="connsiteY3" fmla="*/ 2272938 h 2272938"/>
              <a:gd name="connsiteX4" fmla="*/ 6113417 w 6113417"/>
              <a:gd name="connsiteY4" fmla="*/ 2272938 h 22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417" h="2272938">
                <a:moveTo>
                  <a:pt x="0" y="0"/>
                </a:moveTo>
                <a:cubicBezTo>
                  <a:pt x="94706" y="306977"/>
                  <a:pt x="189412" y="613954"/>
                  <a:pt x="940526" y="822960"/>
                </a:cubicBezTo>
                <a:cubicBezTo>
                  <a:pt x="1691640" y="1031966"/>
                  <a:pt x="3644538" y="1012372"/>
                  <a:pt x="4506686" y="1254035"/>
                </a:cubicBezTo>
                <a:cubicBezTo>
                  <a:pt x="5368834" y="1495698"/>
                  <a:pt x="6113417" y="2272938"/>
                  <a:pt x="6113417" y="2272938"/>
                </a:cubicBezTo>
                <a:lnTo>
                  <a:pt x="6113417" y="2272938"/>
                </a:lnTo>
              </a:path>
            </a:pathLst>
          </a:custGeom>
          <a:solidFill>
            <a:srgbClr val="FFFFFF"/>
          </a:solidFill>
          <a:ln w="38100">
            <a:solidFill>
              <a:srgbClr val="E33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63441" y="2312127"/>
            <a:ext cx="1566672" cy="2041296"/>
          </a:xfrm>
          <a:custGeom>
            <a:avLst/>
            <a:gdLst>
              <a:gd name="connsiteX0" fmla="*/ 0 w 1632857"/>
              <a:gd name="connsiteY0" fmla="*/ 0 h 2129245"/>
              <a:gd name="connsiteX1" fmla="*/ 1084217 w 1632857"/>
              <a:gd name="connsiteY1" fmla="*/ 587828 h 2129245"/>
              <a:gd name="connsiteX2" fmla="*/ 1632857 w 1632857"/>
              <a:gd name="connsiteY2" fmla="*/ 2129245 h 2129245"/>
              <a:gd name="connsiteX3" fmla="*/ 1632857 w 1632857"/>
              <a:gd name="connsiteY3" fmla="*/ 2129245 h 2129245"/>
              <a:gd name="connsiteX4" fmla="*/ 1632857 w 1632857"/>
              <a:gd name="connsiteY4" fmla="*/ 2129245 h 2129245"/>
              <a:gd name="connsiteX5" fmla="*/ 1619794 w 1632857"/>
              <a:gd name="connsiteY5" fmla="*/ 2129245 h 212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2857" h="2129245">
                <a:moveTo>
                  <a:pt x="0" y="0"/>
                </a:moveTo>
                <a:cubicBezTo>
                  <a:pt x="406037" y="116477"/>
                  <a:pt x="812074" y="232954"/>
                  <a:pt x="1084217" y="587828"/>
                </a:cubicBezTo>
                <a:cubicBezTo>
                  <a:pt x="1356360" y="942702"/>
                  <a:pt x="1632857" y="2129245"/>
                  <a:pt x="1632857" y="2129245"/>
                </a:cubicBezTo>
                <a:lnTo>
                  <a:pt x="1632857" y="2129245"/>
                </a:lnTo>
                <a:lnTo>
                  <a:pt x="1632857" y="2129245"/>
                </a:lnTo>
                <a:lnTo>
                  <a:pt x="1619794" y="2129245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13205" y="2286000"/>
            <a:ext cx="2196601" cy="2142309"/>
          </a:xfrm>
          <a:custGeom>
            <a:avLst/>
            <a:gdLst>
              <a:gd name="connsiteX0" fmla="*/ 2196601 w 2196601"/>
              <a:gd name="connsiteY0" fmla="*/ 0 h 2142309"/>
              <a:gd name="connsiteX1" fmla="*/ 54292 w 2196601"/>
              <a:gd name="connsiteY1" fmla="*/ 1084217 h 2142309"/>
              <a:gd name="connsiteX2" fmla="*/ 851126 w 2196601"/>
              <a:gd name="connsiteY2" fmla="*/ 2142309 h 21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601" h="2142309">
                <a:moveTo>
                  <a:pt x="2196601" y="0"/>
                </a:moveTo>
                <a:cubicBezTo>
                  <a:pt x="1237569" y="363583"/>
                  <a:pt x="278538" y="727166"/>
                  <a:pt x="54292" y="1084217"/>
                </a:cubicBezTo>
                <a:cubicBezTo>
                  <a:pt x="-169954" y="1441269"/>
                  <a:pt x="340586" y="1791789"/>
                  <a:pt x="851126" y="2142309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08069" y="2312126"/>
            <a:ext cx="6074228" cy="2037805"/>
          </a:xfrm>
          <a:custGeom>
            <a:avLst/>
            <a:gdLst>
              <a:gd name="connsiteX0" fmla="*/ 6074228 w 6074228"/>
              <a:gd name="connsiteY0" fmla="*/ 0 h 2037805"/>
              <a:gd name="connsiteX1" fmla="*/ 1384662 w 6074228"/>
              <a:gd name="connsiteY1" fmla="*/ 1018903 h 2037805"/>
              <a:gd name="connsiteX2" fmla="*/ 0 w 6074228"/>
              <a:gd name="connsiteY2" fmla="*/ 2037805 h 20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4228" h="2037805">
                <a:moveTo>
                  <a:pt x="6074228" y="0"/>
                </a:moveTo>
                <a:cubicBezTo>
                  <a:pt x="4235630" y="339634"/>
                  <a:pt x="2397033" y="679269"/>
                  <a:pt x="1384662" y="1018903"/>
                </a:cubicBezTo>
                <a:cubicBezTo>
                  <a:pt x="372291" y="1358537"/>
                  <a:pt x="186145" y="1698171"/>
                  <a:pt x="0" y="2037805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3" grpId="0"/>
      <p:bldP spid="83" grpId="1"/>
      <p:bldP spid="84" grpId="0"/>
      <p:bldP spid="84" grpId="1"/>
      <p:bldP spid="85" grpId="0"/>
      <p:bldP spid="85" grpId="1"/>
      <p:bldP spid="68" grpId="0"/>
      <p:bldP spid="5" grpId="0" animBg="1"/>
      <p:bldP spid="8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7" y="-106867"/>
            <a:ext cx="12357463" cy="6951073"/>
          </a:xfrm>
          <a:prstGeom prst="rect">
            <a:avLst/>
          </a:prstGeom>
        </p:spPr>
      </p:pic>
      <p:grpSp>
        <p:nvGrpSpPr>
          <p:cNvPr id="6" name="Nhóm 1">
            <a:extLst>
              <a:ext uri="{FF2B5EF4-FFF2-40B4-BE49-F238E27FC236}">
                <a16:creationId xmlns:a16="http://schemas.microsoft.com/office/drawing/2014/main" id="{06CC7382-E254-40EB-167B-D85C54F1248E}"/>
              </a:ext>
            </a:extLst>
          </p:cNvPr>
          <p:cNvGrpSpPr/>
          <p:nvPr/>
        </p:nvGrpSpPr>
        <p:grpSpPr>
          <a:xfrm rot="1103653">
            <a:off x="4945983" y="-310875"/>
            <a:ext cx="6762858" cy="7787209"/>
            <a:chOff x="2286081" y="2136632"/>
            <a:chExt cx="6796859" cy="3937113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B5EF448B-915E-7F66-D6DA-FDAC5CB4C2F3}"/>
                </a:ext>
              </a:extLst>
            </p:cNvPr>
            <p:cNvSpPr txBox="1"/>
            <p:nvPr/>
          </p:nvSpPr>
          <p:spPr>
            <a:xfrm rot="20527286">
              <a:off x="2340144" y="2136632"/>
              <a:ext cx="6688425" cy="393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5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5000" dirty="0" err="1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5000" dirty="0">
                <a:ln w="1905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F4A16715-8206-DC37-3364-FE5D963EA6A2}"/>
                </a:ext>
              </a:extLst>
            </p:cNvPr>
            <p:cNvSpPr txBox="1"/>
            <p:nvPr/>
          </p:nvSpPr>
          <p:spPr>
            <a:xfrm rot="20527286">
              <a:off x="2286081" y="2136865"/>
              <a:ext cx="6796859" cy="393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5000" dirty="0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5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5000" dirty="0">
                <a:ln w="0"/>
                <a:solidFill>
                  <a:srgbClr val="C925A6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5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-1568" r="5500" b="-2157"/>
          <a:stretch/>
        </p:blipFill>
        <p:spPr>
          <a:xfrm>
            <a:off x="-67235" y="-107576"/>
            <a:ext cx="12277164" cy="71134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1" t="2947" r="3113" b="55264"/>
          <a:stretch/>
        </p:blipFill>
        <p:spPr>
          <a:xfrm rot="981108">
            <a:off x="5504955" y="657200"/>
            <a:ext cx="587103" cy="5682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6599" y="282979"/>
            <a:ext cx="9549787" cy="5628990"/>
            <a:chOff x="-366599" y="296041"/>
            <a:chExt cx="9549787" cy="56289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6" t="31629" r="19481" b="25427"/>
            <a:stretch/>
          </p:blipFill>
          <p:spPr>
            <a:xfrm>
              <a:off x="-366599" y="2448981"/>
              <a:ext cx="9549787" cy="34760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45591" y="863931"/>
              <a:ext cx="7396626" cy="3170100"/>
              <a:chOff x="258209" y="1537049"/>
              <a:chExt cx="7396626" cy="317010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258209" y="1537050"/>
                <a:ext cx="7396626" cy="317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C786A"/>
                  </a:buClr>
                </a:pPr>
                <a:r>
                  <a:rPr lang="en-US" sz="10000" b="1" dirty="0">
                    <a:ln w="317500">
                      <a:solidFill>
                        <a:schemeClr val="bg1"/>
                      </a:solidFill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UTM Cookies" panose="02040603050506020204" pitchFamily="18" charset="0"/>
                    <a:cs typeface="Calibri" panose="020F0502020204030204" pitchFamily="34" charset="0"/>
                  </a:rPr>
                  <a:t>TRƯỢT TUYẾT NÀO!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4B22C0-B9C3-AB33-E036-F58F1DD43359}"/>
                  </a:ext>
                </a:extLst>
              </p:cNvPr>
              <p:cNvSpPr txBox="1"/>
              <p:nvPr/>
            </p:nvSpPr>
            <p:spPr>
              <a:xfrm>
                <a:off x="258209" y="1537049"/>
                <a:ext cx="7396626" cy="317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C786A"/>
                  </a:buClr>
                </a:pPr>
                <a:r>
                  <a:rPr lang="en-US" sz="10000" b="1" dirty="0">
                    <a:solidFill>
                      <a:schemeClr val="accent5">
                        <a:lumMod val="75000"/>
                      </a:schemeClr>
                    </a:solidFill>
                    <a:latin typeface="UTM Cookies" panose="02040603050506020204" pitchFamily="18" charset="0"/>
                    <a:cs typeface="Calibri" panose="020F0502020204030204" pitchFamily="34" charset="0"/>
                  </a:rPr>
                  <a:t>TRƯỢT TUYẾT NÀO!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" t="21010" r="71429" b="37201"/>
            <a:stretch/>
          </p:blipFill>
          <p:spPr>
            <a:xfrm>
              <a:off x="274320" y="854824"/>
              <a:ext cx="2442755" cy="23643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01" t="2947" r="3113" b="55264"/>
            <a:stretch/>
          </p:blipFill>
          <p:spPr>
            <a:xfrm rot="981108">
              <a:off x="5828865" y="296041"/>
              <a:ext cx="2442755" cy="23643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01" t="2947" r="3113" b="55264"/>
            <a:stretch/>
          </p:blipFill>
          <p:spPr>
            <a:xfrm rot="11468379">
              <a:off x="7154383" y="1911999"/>
              <a:ext cx="1238587" cy="119884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01" t="2947" r="3113" b="55264"/>
            <a:stretch/>
          </p:blipFill>
          <p:spPr>
            <a:xfrm rot="11468379">
              <a:off x="6742885" y="1125658"/>
              <a:ext cx="634742" cy="61437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01" t="2947" r="3113" b="55264"/>
            <a:stretch/>
          </p:blipFill>
          <p:spPr>
            <a:xfrm rot="11468379">
              <a:off x="8188565" y="1459546"/>
              <a:ext cx="515070" cy="49854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3" t="45945" r="28831" b="12266"/>
            <a:stretch/>
          </p:blipFill>
          <p:spPr>
            <a:xfrm rot="1361338">
              <a:off x="6580634" y="1424448"/>
              <a:ext cx="1195771" cy="115740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33" y="1048986"/>
            <a:ext cx="6249916" cy="62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0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t="-1568" r="5500" b="-2157"/>
          <a:stretch/>
        </p:blipFill>
        <p:spPr>
          <a:xfrm>
            <a:off x="-67235" y="-107576"/>
            <a:ext cx="12277164" cy="71134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1" t="2947" r="3113" b="55264"/>
          <a:stretch/>
        </p:blipFill>
        <p:spPr>
          <a:xfrm rot="981108">
            <a:off x="5504955" y="657200"/>
            <a:ext cx="587103" cy="568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33" y="1048986"/>
            <a:ext cx="6249916" cy="62499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22530" y="1048986"/>
            <a:ext cx="5809129" cy="3679244"/>
            <a:chOff x="259915" y="143488"/>
            <a:chExt cx="4808474" cy="1785227"/>
          </a:xfrm>
        </p:grpSpPr>
        <p:sp>
          <p:nvSpPr>
            <p:cNvPr id="2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178522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216425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5000" b="0" dirty="0" err="1">
                  <a:latin typeface="+mn-lt"/>
                </a:rPr>
                <a:t>Hãy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cùng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mình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trượt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tuyết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bằng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cách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trả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lời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các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câu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hỏi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nhé</a:t>
              </a:r>
              <a:r>
                <a:rPr lang="en-US" sz="5000" b="0" dirty="0">
                  <a:latin typeface="+mn-lt"/>
                </a:rPr>
                <a:t>!</a:t>
              </a:r>
              <a:endParaRPr lang="vi-VN" sz="5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208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0520D3-9ECC-E245-AA1A-D66163B95078}"/>
              </a:ext>
            </a:extLst>
          </p:cNvPr>
          <p:cNvGrpSpPr/>
          <p:nvPr/>
        </p:nvGrpSpPr>
        <p:grpSpPr>
          <a:xfrm>
            <a:off x="-41607" y="-106867"/>
            <a:ext cx="12357463" cy="6951073"/>
            <a:chOff x="-41607" y="-106867"/>
            <a:chExt cx="12357463" cy="6951073"/>
          </a:xfrm>
        </p:grpSpPr>
        <p:sp>
          <p:nvSpPr>
            <p:cNvPr id="2" name="TextBox 6">
              <a:extLst>
                <a:ext uri="{FF2B5EF4-FFF2-40B4-BE49-F238E27FC236}">
                  <a16:creationId xmlns:a16="http://schemas.microsoft.com/office/drawing/2014/main" id="{77B41F03-8967-3054-1119-DD33C2BA6D96}"/>
                </a:ext>
              </a:extLst>
            </p:cNvPr>
            <p:cNvSpPr txBox="1"/>
            <p:nvPr/>
          </p:nvSpPr>
          <p:spPr>
            <a:xfrm>
              <a:off x="5274128" y="3244334"/>
              <a:ext cx="16437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>
                  <a:effectLst/>
                  <a:latin typeface="Arial" panose="020B0604020202020204" pitchFamily="34" charset="0"/>
                </a:rPr>
                <a:t>Lê Kim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Ngân</a:t>
              </a:r>
              <a:endParaRPr lang="en-SG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607" y="-106867"/>
              <a:ext cx="12357463" cy="6951073"/>
            </a:xfrm>
            <a:prstGeom prst="rect">
              <a:avLst/>
            </a:prstGeom>
          </p:spPr>
        </p:pic>
      </p:grpSp>
      <p:grpSp>
        <p:nvGrpSpPr>
          <p:cNvPr id="30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2932596" y="-63041"/>
            <a:ext cx="7989181" cy="6863419"/>
            <a:chOff x="2876478" y="2628672"/>
            <a:chExt cx="6688427" cy="3236115"/>
          </a:xfrm>
          <a:noFill/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628672"/>
              <a:ext cx="6688425" cy="32361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0">
                  <a:ln w="190500">
                    <a:solidFill>
                      <a:schemeClr val="bg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2000" dirty="0">
                <a:ln w="19050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8" y="2628673"/>
              <a:ext cx="6688425" cy="32361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0" dirty="0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2000" dirty="0">
                <a:ln w="0"/>
                <a:solidFill>
                  <a:srgbClr val="C925A6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0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5" r="11766"/>
          <a:stretch/>
        </p:blipFill>
        <p:spPr>
          <a:xfrm>
            <a:off x="0" y="-389844"/>
            <a:ext cx="12330113" cy="72565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279086" cy="2508084"/>
            <a:chOff x="135684" y="294969"/>
            <a:chExt cx="1227908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233606" y="566765"/>
              <a:ext cx="9181164" cy="146423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Đâu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số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lớn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nhất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>
                  <a:solidFill>
                    <a:srgbClr val="009999"/>
                  </a:solidFill>
                  <a:latin typeface="Calibri" panose="020F0502020204030204"/>
                </a:rPr>
                <a:t>9 999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>
                  <a:solidFill>
                    <a:srgbClr val="009999"/>
                  </a:solidFill>
                  <a:latin typeface="Calibri" panose="020F0502020204030204"/>
                </a:rPr>
                <a:t>8 452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500" b="1" dirty="0">
                  <a:solidFill>
                    <a:srgbClr val="009999"/>
                  </a:solidFill>
                  <a:latin typeface="Calibri" panose="020F0502020204030204"/>
                </a:rPr>
                <a:t>32 459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999" r="61163" b="2"/>
          <a:stretch/>
        </p:blipFill>
        <p:spPr>
          <a:xfrm>
            <a:off x="-83128" y="-14288"/>
            <a:ext cx="12356092" cy="68722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929438" y="-2499420"/>
            <a:ext cx="8107417" cy="7114282"/>
            <a:chOff x="-6929438" y="-2499420"/>
            <a:chExt cx="8107417" cy="7114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55" b="89894" l="9929" r="89894">
                          <a14:foregroundMark x1="53723" y1="44504" x2="50887" y2="48227"/>
                          <a14:foregroundMark x1="39184" y1="55851" x2="47518" y2="68085"/>
                          <a14:foregroundMark x1="53901" y1="55674" x2="60816" y2="59397"/>
                          <a14:foregroundMark x1="70390" y1="51773" x2="62589" y2="52837"/>
                          <a14:foregroundMark x1="55319" y1="62589" x2="50709" y2="66135"/>
                          <a14:foregroundMark x1="38652" y1="68794" x2="38830" y2="63830"/>
                          <a14:foregroundMark x1="35461" y1="27482" x2="41312" y2="27128"/>
                          <a14:foregroundMark x1="29433" y1="29255" x2="31915" y2="30496"/>
                          <a14:foregroundMark x1="51773" y1="21631" x2="59574" y2="23227"/>
                          <a14:foregroundMark x1="66489" y1="25177" x2="69149" y2="289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80021" y="-2499420"/>
              <a:ext cx="6858000" cy="68580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82" r="45739"/>
            <a:stretch/>
          </p:blipFill>
          <p:spPr>
            <a:xfrm>
              <a:off x="-6929438" y="-14288"/>
              <a:ext cx="5457825" cy="46291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688">
            <a:off x="7075210" y="233070"/>
            <a:ext cx="2278967" cy="26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2.70833E-6 0.03449 0.11836 0.01227 0.18789 0.06157 C 0.25742 0.11041 0.32591 0.2956 0.41745 0.29444 C 0.50912 0.29305 0.63151 0.05347 0.7375 0.05347 C 0.84063 0.05347 1.03633 0.40764 1.03633 0.443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10" y="2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5" r="11766"/>
          <a:stretch/>
        </p:blipFill>
        <p:spPr>
          <a:xfrm>
            <a:off x="0" y="-389844"/>
            <a:ext cx="12330113" cy="72565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64994" y="343701"/>
            <a:ext cx="12576129" cy="2538680"/>
            <a:chOff x="-364993" y="294969"/>
            <a:chExt cx="12576129" cy="2538680"/>
          </a:xfrm>
        </p:grpSpPr>
        <p:grpSp>
          <p:nvGrpSpPr>
            <p:cNvPr id="2" name="Group 1"/>
            <p:cNvGrpSpPr/>
            <p:nvPr/>
          </p:nvGrpSpPr>
          <p:grpSpPr>
            <a:xfrm>
              <a:off x="-364993" y="294969"/>
              <a:ext cx="12279086" cy="2538680"/>
              <a:chOff x="-364993" y="294969"/>
              <a:chExt cx="12279086" cy="253868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364993" y="1442794"/>
                <a:ext cx="4280542" cy="1390855"/>
                <a:chOff x="1636472" y="4386203"/>
                <a:chExt cx="4280542" cy="1390855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636472" y="439558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7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636472" y="4386203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000" b="1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7000" b="1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747512" y="425332"/>
              <a:ext cx="9463624" cy="18047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Điền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dấu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thích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hợp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vào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chỗ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trống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</a:p>
            <a:p>
              <a:pPr algn="ctr"/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6 226 </a:t>
              </a:r>
              <a:r>
                <a:rPr lang="en-US" sz="5000" dirty="0">
                  <a:solidFill>
                    <a:schemeClr val="accent1">
                      <a:lumMod val="75000"/>
                    </a:schemeClr>
                  </a:solidFill>
                </a:rPr>
                <a:t>.?.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60 000 + 200 + 20 + 6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10000" b="1" dirty="0">
                  <a:solidFill>
                    <a:srgbClr val="009999"/>
                  </a:solidFill>
                  <a:latin typeface="Calibri" panose="020F0502020204030204"/>
                </a:rPr>
                <a:t>&gt;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10000" b="1" dirty="0">
                  <a:solidFill>
                    <a:srgbClr val="009999"/>
                  </a:solidFill>
                  <a:latin typeface="Calibri" panose="020F0502020204030204"/>
                </a:rPr>
                <a:t>&lt;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10000" b="1" dirty="0">
                  <a:solidFill>
                    <a:srgbClr val="009999"/>
                  </a:solidFill>
                  <a:latin typeface="Calibri" panose="020F0502020204030204"/>
                </a:rPr>
                <a:t>=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999" r="61163" b="2"/>
          <a:stretch/>
        </p:blipFill>
        <p:spPr>
          <a:xfrm flipH="1">
            <a:off x="-83128" y="-14288"/>
            <a:ext cx="12356092" cy="68722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989399" y="1053248"/>
            <a:ext cx="8107417" cy="7114282"/>
            <a:chOff x="-6929438" y="-2499420"/>
            <a:chExt cx="8107417" cy="7114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55" b="89894" l="9929" r="89894">
                          <a14:foregroundMark x1="53723" y1="44504" x2="50887" y2="48227"/>
                          <a14:foregroundMark x1="39184" y1="55851" x2="47518" y2="68085"/>
                          <a14:foregroundMark x1="53901" y1="55674" x2="60816" y2="59397"/>
                          <a14:foregroundMark x1="70390" y1="51773" x2="62589" y2="52837"/>
                          <a14:foregroundMark x1="55319" y1="62589" x2="50709" y2="66135"/>
                          <a14:foregroundMark x1="38652" y1="68794" x2="38830" y2="63830"/>
                          <a14:foregroundMark x1="35461" y1="27482" x2="41312" y2="27128"/>
                          <a14:foregroundMark x1="29433" y1="29255" x2="31915" y2="30496"/>
                          <a14:foregroundMark x1="51773" y1="21631" x2="59574" y2="23227"/>
                          <a14:foregroundMark x1="66489" y1="25177" x2="69149" y2="289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80021" y="-2499420"/>
              <a:ext cx="6858000" cy="68580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82" r="45739"/>
            <a:stretch/>
          </p:blipFill>
          <p:spPr>
            <a:xfrm>
              <a:off x="-6929438" y="-14288"/>
              <a:ext cx="5457825" cy="46291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688">
            <a:off x="6208660" y="278621"/>
            <a:ext cx="2453463" cy="28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45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92 C -4.79167E-6 0.03403 0.11836 0.01181 0.1879 0.06111 C 0.2573 0.10996 0.32553 0.29514 0.41706 0.29445 C 0.5086 0.29306 0.63125 0.05301 0.73737 0.05301 C 0.84037 0.05301 0.98204 -0.2375 1.02383 -0.1861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85" y="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5" r="11766"/>
          <a:stretch/>
        </p:blipFill>
        <p:spPr>
          <a:xfrm>
            <a:off x="0" y="-389844"/>
            <a:ext cx="12330113" cy="72565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279086" cy="2508084"/>
            <a:chOff x="135684" y="294969"/>
            <a:chExt cx="1227908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190500">
                        <a:solidFill>
                          <a:schemeClr val="bg1"/>
                        </a:solidFill>
                        <a:prstDash val="solid"/>
                      </a:ln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0" b="1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lang="en-US" sz="9000" b="1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chemeClr val="accent5">
                            <a:lumMod val="60000"/>
                            <a:lumOff val="40000"/>
                          </a:schemeClr>
                        </a:outerShdw>
                      </a:effectLst>
                      <a:latin typeface="LNTH-LuoLuoNotangYuanTi 1" pitchFamily="2" charset="-128"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233606" y="627619"/>
              <a:ext cx="9181164" cy="146423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Đâu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là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số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bé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8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nhất</a:t>
              </a:r>
              <a:r>
                <a:rPr 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>
                  <a:solidFill>
                    <a:srgbClr val="009999"/>
                  </a:solidFill>
                  <a:latin typeface="Calibri" panose="020F0502020204030204"/>
                </a:rPr>
                <a:t>26 021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>
                  <a:solidFill>
                    <a:srgbClr val="009999"/>
                  </a:solidFill>
                  <a:latin typeface="Calibri" panose="020F0502020204030204"/>
                </a:rPr>
                <a:t>26 201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500" b="1" dirty="0">
                  <a:solidFill>
                    <a:srgbClr val="009999"/>
                  </a:solidFill>
                  <a:latin typeface="Calibri" panose="020F0502020204030204"/>
                </a:rPr>
                <a:t>26 012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999" r="61163" b="2"/>
          <a:stretch/>
        </p:blipFill>
        <p:spPr>
          <a:xfrm>
            <a:off x="-83128" y="-14288"/>
            <a:ext cx="12356092" cy="68722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929438" y="-2499420"/>
            <a:ext cx="8107417" cy="7114282"/>
            <a:chOff x="-6929438" y="-2499420"/>
            <a:chExt cx="8107417" cy="7114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255" b="89894" l="9929" r="89894">
                          <a14:foregroundMark x1="53723" y1="44504" x2="50887" y2="48227"/>
                          <a14:foregroundMark x1="39184" y1="55851" x2="47518" y2="68085"/>
                          <a14:foregroundMark x1="53901" y1="55674" x2="60816" y2="59397"/>
                          <a14:foregroundMark x1="70390" y1="51773" x2="62589" y2="52837"/>
                          <a14:foregroundMark x1="55319" y1="62589" x2="50709" y2="66135"/>
                          <a14:foregroundMark x1="38652" y1="68794" x2="38830" y2="63830"/>
                          <a14:foregroundMark x1="35461" y1="27482" x2="41312" y2="27128"/>
                          <a14:foregroundMark x1="29433" y1="29255" x2="31915" y2="30496"/>
                          <a14:foregroundMark x1="51773" y1="21631" x2="59574" y2="23227"/>
                          <a14:foregroundMark x1="66489" y1="25177" x2="69149" y2="289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80021" y="-2499420"/>
              <a:ext cx="6858000" cy="68580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82" r="45739"/>
            <a:stretch/>
          </p:blipFill>
          <p:spPr>
            <a:xfrm>
              <a:off x="-6929438" y="-14288"/>
              <a:ext cx="5457825" cy="46291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68420" y="369500"/>
            <a:ext cx="5145405" cy="3114661"/>
            <a:chOff x="259915" y="143488"/>
            <a:chExt cx="4808474" cy="1511283"/>
          </a:xfrm>
        </p:grpSpPr>
        <p:sp>
          <p:nvSpPr>
            <p:cNvPr id="12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136534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59224" y="241778"/>
              <a:ext cx="4609856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5000" b="0" dirty="0" err="1">
                  <a:latin typeface="+mn-lt"/>
                </a:rPr>
                <a:t>Cảm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ơn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các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bạn</a:t>
              </a:r>
              <a:r>
                <a:rPr lang="en-US" sz="5000" b="0" dirty="0">
                  <a:latin typeface="+mn-lt"/>
                </a:rPr>
                <a:t>! </a:t>
              </a:r>
              <a:r>
                <a:rPr lang="en-US" sz="5000" b="0" dirty="0" err="1">
                  <a:latin typeface="+mn-lt"/>
                </a:rPr>
                <a:t>Buổi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trượt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tuyết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thật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tuyệt</a:t>
              </a:r>
              <a:r>
                <a:rPr lang="en-US" sz="5000" b="0" dirty="0">
                  <a:latin typeface="+mn-lt"/>
                </a:rPr>
                <a:t> </a:t>
              </a:r>
              <a:r>
                <a:rPr lang="en-US" sz="5000" b="0" dirty="0" err="1">
                  <a:latin typeface="+mn-lt"/>
                </a:rPr>
                <a:t>vời</a:t>
              </a:r>
              <a:r>
                <a:rPr lang="en-US" sz="5000" b="0" dirty="0">
                  <a:latin typeface="+mn-lt"/>
                </a:rPr>
                <a:t>!</a:t>
              </a:r>
              <a:endParaRPr lang="vi-VN" sz="5000" b="0" dirty="0">
                <a:latin typeface="+mn-lt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5688">
            <a:off x="5562249" y="2359178"/>
            <a:ext cx="2278967" cy="26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24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2.70833E-6 0.03449 0.11836 0.01227 0.18789 0.06157 C 0.25742 0.11041 0.32591 0.2956 0.41745 0.29444 C 0.50912 0.29305 0.63151 0.05347 0.7375 0.05347 C 0.84063 0.05347 1.03633 0.40764 1.03633 0.4437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10" y="2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0241"/>
          <a:stretch/>
        </p:blipFill>
        <p:spPr>
          <a:xfrm>
            <a:off x="-80683" y="-29129"/>
            <a:ext cx="12317507" cy="6896332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4859342" y="1431211"/>
            <a:ext cx="6880559" cy="4689665"/>
          </a:xfrm>
          <a:custGeom>
            <a:avLst/>
            <a:gdLst>
              <a:gd name="connsiteX0" fmla="*/ 0 w 6880559"/>
              <a:gd name="connsiteY0" fmla="*/ 781626 h 4689665"/>
              <a:gd name="connsiteX1" fmla="*/ 781626 w 6880559"/>
              <a:gd name="connsiteY1" fmla="*/ 0 h 4689665"/>
              <a:gd name="connsiteX2" fmla="*/ 6098933 w 6880559"/>
              <a:gd name="connsiteY2" fmla="*/ 0 h 4689665"/>
              <a:gd name="connsiteX3" fmla="*/ 6880559 w 6880559"/>
              <a:gd name="connsiteY3" fmla="*/ 781626 h 4689665"/>
              <a:gd name="connsiteX4" fmla="*/ 6880559 w 6880559"/>
              <a:gd name="connsiteY4" fmla="*/ 3908039 h 4689665"/>
              <a:gd name="connsiteX5" fmla="*/ 6098933 w 6880559"/>
              <a:gd name="connsiteY5" fmla="*/ 4689665 h 4689665"/>
              <a:gd name="connsiteX6" fmla="*/ 781626 w 6880559"/>
              <a:gd name="connsiteY6" fmla="*/ 4689665 h 4689665"/>
              <a:gd name="connsiteX7" fmla="*/ 0 w 6880559"/>
              <a:gd name="connsiteY7" fmla="*/ 3908039 h 4689665"/>
              <a:gd name="connsiteX8" fmla="*/ 0 w 6880559"/>
              <a:gd name="connsiteY8" fmla="*/ 781626 h 468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4689665" fill="none" extrusionOk="0">
                <a:moveTo>
                  <a:pt x="0" y="781626"/>
                </a:moveTo>
                <a:cubicBezTo>
                  <a:pt x="-54093" y="353309"/>
                  <a:pt x="337042" y="73275"/>
                  <a:pt x="781626" y="0"/>
                </a:cubicBezTo>
                <a:cubicBezTo>
                  <a:pt x="2780549" y="77600"/>
                  <a:pt x="4231134" y="-27269"/>
                  <a:pt x="6098933" y="0"/>
                </a:cubicBezTo>
                <a:cubicBezTo>
                  <a:pt x="6557513" y="-35485"/>
                  <a:pt x="6957606" y="372628"/>
                  <a:pt x="6880559" y="781626"/>
                </a:cubicBezTo>
                <a:cubicBezTo>
                  <a:pt x="6989559" y="2081144"/>
                  <a:pt x="6802350" y="3238414"/>
                  <a:pt x="6880559" y="3908039"/>
                </a:cubicBezTo>
                <a:cubicBezTo>
                  <a:pt x="6824648" y="4317847"/>
                  <a:pt x="6455409" y="4722832"/>
                  <a:pt x="6098933" y="4689665"/>
                </a:cubicBezTo>
                <a:cubicBezTo>
                  <a:pt x="5531370" y="4738842"/>
                  <a:pt x="2760182" y="4566963"/>
                  <a:pt x="781626" y="4689665"/>
                </a:cubicBezTo>
                <a:cubicBezTo>
                  <a:pt x="345715" y="4722162"/>
                  <a:pt x="-29770" y="4365351"/>
                  <a:pt x="0" y="3908039"/>
                </a:cubicBezTo>
                <a:cubicBezTo>
                  <a:pt x="47022" y="2601502"/>
                  <a:pt x="104569" y="2236540"/>
                  <a:pt x="0" y="781626"/>
                </a:cubicBezTo>
                <a:close/>
              </a:path>
              <a:path w="6880559" h="4689665" stroke="0" extrusionOk="0">
                <a:moveTo>
                  <a:pt x="0" y="781626"/>
                </a:moveTo>
                <a:cubicBezTo>
                  <a:pt x="72169" y="341697"/>
                  <a:pt x="398438" y="-3236"/>
                  <a:pt x="781626" y="0"/>
                </a:cubicBezTo>
                <a:cubicBezTo>
                  <a:pt x="2697567" y="-129276"/>
                  <a:pt x="4022703" y="-77778"/>
                  <a:pt x="6098933" y="0"/>
                </a:cubicBezTo>
                <a:cubicBezTo>
                  <a:pt x="6508275" y="-71212"/>
                  <a:pt x="6879164" y="357988"/>
                  <a:pt x="6880559" y="781626"/>
                </a:cubicBezTo>
                <a:cubicBezTo>
                  <a:pt x="6962158" y="2119921"/>
                  <a:pt x="7034859" y="3555666"/>
                  <a:pt x="6880559" y="3908039"/>
                </a:cubicBezTo>
                <a:cubicBezTo>
                  <a:pt x="6891198" y="4362155"/>
                  <a:pt x="6513948" y="4695329"/>
                  <a:pt x="6098933" y="4689665"/>
                </a:cubicBezTo>
                <a:cubicBezTo>
                  <a:pt x="4802368" y="4733885"/>
                  <a:pt x="2900417" y="4660283"/>
                  <a:pt x="781626" y="4689665"/>
                </a:cubicBezTo>
                <a:cubicBezTo>
                  <a:pt x="342359" y="4660515"/>
                  <a:pt x="-68973" y="4323778"/>
                  <a:pt x="0" y="3908039"/>
                </a:cubicBezTo>
                <a:cubicBezTo>
                  <a:pt x="-159954" y="3522370"/>
                  <a:pt x="22140" y="1377657"/>
                  <a:pt x="0" y="7816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5008662" y="0"/>
            <a:ext cx="6287460" cy="1917833"/>
            <a:chOff x="4743805" y="2513042"/>
            <a:chExt cx="6814013" cy="2725529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07801" y="1736929"/>
            <a:ext cx="6641145" cy="1054201"/>
            <a:chOff x="5234619" y="1790927"/>
            <a:chExt cx="6641145" cy="1054201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356903" y="188208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50" b="44378"/>
            <a:stretch/>
          </p:blipFill>
          <p:spPr>
            <a:xfrm>
              <a:off x="5234619" y="1790927"/>
              <a:ext cx="1160776" cy="1054201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 b="44378"/>
          <a:stretch/>
        </p:blipFill>
        <p:spPr>
          <a:xfrm>
            <a:off x="5060769" y="2832468"/>
            <a:ext cx="1160776" cy="7920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 b="44378"/>
          <a:stretch/>
        </p:blipFill>
        <p:spPr>
          <a:xfrm>
            <a:off x="5098756" y="3755002"/>
            <a:ext cx="1160776" cy="10542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79" y="179177"/>
            <a:ext cx="6791011" cy="67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0241"/>
          <a:stretch/>
        </p:blipFill>
        <p:spPr>
          <a:xfrm>
            <a:off x="-80683" y="-29129"/>
            <a:ext cx="12317507" cy="6896332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3913358" y="179177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79" y="179177"/>
            <a:ext cx="6791011" cy="67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9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" r="11179"/>
          <a:stretch/>
        </p:blipFill>
        <p:spPr>
          <a:xfrm>
            <a:off x="0" y="-117566"/>
            <a:ext cx="12344400" cy="69755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1758" y="3116305"/>
            <a:ext cx="7580242" cy="3277766"/>
            <a:chOff x="383137" y="2346893"/>
            <a:chExt cx="11503822" cy="1043646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83137" y="2346893"/>
              <a:ext cx="11503822" cy="8692088"/>
            </a:xfrm>
            <a:custGeom>
              <a:avLst/>
              <a:gdLst>
                <a:gd name="connsiteX0" fmla="*/ 0 w 7580242"/>
                <a:gd name="connsiteY0" fmla="*/ 454994 h 2729911"/>
                <a:gd name="connsiteX1" fmla="*/ 454994 w 7580242"/>
                <a:gd name="connsiteY1" fmla="*/ 0 h 2729911"/>
                <a:gd name="connsiteX2" fmla="*/ 7125248 w 7580242"/>
                <a:gd name="connsiteY2" fmla="*/ 0 h 2729911"/>
                <a:gd name="connsiteX3" fmla="*/ 7580242 w 7580242"/>
                <a:gd name="connsiteY3" fmla="*/ 454994 h 2729911"/>
                <a:gd name="connsiteX4" fmla="*/ 7580242 w 7580242"/>
                <a:gd name="connsiteY4" fmla="*/ 2274917 h 2729911"/>
                <a:gd name="connsiteX5" fmla="*/ 7125248 w 7580242"/>
                <a:gd name="connsiteY5" fmla="*/ 2729911 h 2729911"/>
                <a:gd name="connsiteX6" fmla="*/ 454994 w 7580242"/>
                <a:gd name="connsiteY6" fmla="*/ 2729911 h 2729911"/>
                <a:gd name="connsiteX7" fmla="*/ 0 w 7580242"/>
                <a:gd name="connsiteY7" fmla="*/ 2274917 h 2729911"/>
                <a:gd name="connsiteX8" fmla="*/ 0 w 7580242"/>
                <a:gd name="connsiteY8" fmla="*/ 454994 h 272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242" h="2729911" fill="none" extrusionOk="0">
                  <a:moveTo>
                    <a:pt x="0" y="454994"/>
                  </a:moveTo>
                  <a:cubicBezTo>
                    <a:pt x="-5592" y="204056"/>
                    <a:pt x="199595" y="23354"/>
                    <a:pt x="454994" y="0"/>
                  </a:cubicBezTo>
                  <a:cubicBezTo>
                    <a:pt x="1751826" y="77600"/>
                    <a:pt x="4541690" y="-27269"/>
                    <a:pt x="7125248" y="0"/>
                  </a:cubicBezTo>
                  <a:cubicBezTo>
                    <a:pt x="7386633" y="-13322"/>
                    <a:pt x="7624642" y="216779"/>
                    <a:pt x="7580242" y="454994"/>
                  </a:cubicBezTo>
                  <a:cubicBezTo>
                    <a:pt x="7459091" y="786994"/>
                    <a:pt x="7461986" y="1507639"/>
                    <a:pt x="7580242" y="2274917"/>
                  </a:cubicBezTo>
                  <a:cubicBezTo>
                    <a:pt x="7571029" y="2522599"/>
                    <a:pt x="7354225" y="2739750"/>
                    <a:pt x="7125248" y="2729911"/>
                  </a:cubicBezTo>
                  <a:cubicBezTo>
                    <a:pt x="5246227" y="2779088"/>
                    <a:pt x="1754015" y="2607209"/>
                    <a:pt x="454994" y="2729911"/>
                  </a:cubicBezTo>
                  <a:cubicBezTo>
                    <a:pt x="202810" y="2736811"/>
                    <a:pt x="-9978" y="2534794"/>
                    <a:pt x="0" y="2274917"/>
                  </a:cubicBezTo>
                  <a:cubicBezTo>
                    <a:pt x="-131515" y="2040560"/>
                    <a:pt x="-7778" y="702795"/>
                    <a:pt x="0" y="454994"/>
                  </a:cubicBezTo>
                  <a:close/>
                </a:path>
                <a:path w="7580242" h="2729911" stroke="0" extrusionOk="0">
                  <a:moveTo>
                    <a:pt x="0" y="454994"/>
                  </a:moveTo>
                  <a:cubicBezTo>
                    <a:pt x="14467" y="202054"/>
                    <a:pt x="225502" y="-1454"/>
                    <a:pt x="454994" y="0"/>
                  </a:cubicBezTo>
                  <a:cubicBezTo>
                    <a:pt x="1561593" y="-129276"/>
                    <a:pt x="4847252" y="-77778"/>
                    <a:pt x="7125248" y="0"/>
                  </a:cubicBezTo>
                  <a:cubicBezTo>
                    <a:pt x="7372504" y="-12848"/>
                    <a:pt x="7572220" y="249962"/>
                    <a:pt x="7580242" y="454994"/>
                  </a:cubicBezTo>
                  <a:cubicBezTo>
                    <a:pt x="7565210" y="1252286"/>
                    <a:pt x="7700151" y="1624518"/>
                    <a:pt x="7580242" y="2274917"/>
                  </a:cubicBezTo>
                  <a:cubicBezTo>
                    <a:pt x="7583265" y="2532578"/>
                    <a:pt x="7367707" y="2732911"/>
                    <a:pt x="7125248" y="2729911"/>
                  </a:cubicBezTo>
                  <a:cubicBezTo>
                    <a:pt x="5011500" y="2774131"/>
                    <a:pt x="3510168" y="2700529"/>
                    <a:pt x="454994" y="2729911"/>
                  </a:cubicBezTo>
                  <a:cubicBezTo>
                    <a:pt x="193690" y="2691421"/>
                    <a:pt x="-31750" y="2518865"/>
                    <a:pt x="0" y="2274917"/>
                  </a:cubicBezTo>
                  <a:cubicBezTo>
                    <a:pt x="-93649" y="1913682"/>
                    <a:pt x="128087" y="1268343"/>
                    <a:pt x="0" y="45499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22994" y="2689707"/>
              <a:ext cx="11224104" cy="1009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con số.</a:t>
              </a:r>
            </a:p>
            <a:p>
              <a:pPr algn="just"/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điền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50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8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625562" y="252689"/>
            <a:ext cx="6457127" cy="3183271"/>
            <a:chOff x="1308041" y="1893565"/>
            <a:chExt cx="7260607" cy="3308905"/>
          </a:xfrm>
        </p:grpSpPr>
        <p:sp>
          <p:nvSpPr>
            <p:cNvPr id="21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3295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ĐỐ BẠN!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08041" y="1893565"/>
              <a:ext cx="7260607" cy="3295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Ố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B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! 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199627" y="932832"/>
            <a:ext cx="4280542" cy="1393227"/>
            <a:chOff x="3666356" y="4573200"/>
            <a:chExt cx="4280542" cy="1393227"/>
          </a:xfrm>
        </p:grpSpPr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79796" y="2026331"/>
            <a:ext cx="3327682" cy="865882"/>
            <a:chOff x="-69671" y="807048"/>
            <a:chExt cx="8085908" cy="865882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77" y="932832"/>
            <a:ext cx="6249916" cy="62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3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" r="11179"/>
          <a:stretch/>
        </p:blipFill>
        <p:spPr>
          <a:xfrm>
            <a:off x="0" y="-117566"/>
            <a:ext cx="12344400" cy="6975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77" y="932832"/>
            <a:ext cx="6249916" cy="62499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1158" y="840378"/>
            <a:ext cx="7951659" cy="2331922"/>
            <a:chOff x="311983" y="-1309887"/>
            <a:chExt cx="11503822" cy="649371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11983" y="-1309887"/>
              <a:ext cx="11503822" cy="6493719"/>
            </a:xfrm>
            <a:custGeom>
              <a:avLst/>
              <a:gdLst>
                <a:gd name="connsiteX0" fmla="*/ 0 w 11503822"/>
                <a:gd name="connsiteY0" fmla="*/ 1082308 h 6493719"/>
                <a:gd name="connsiteX1" fmla="*/ 1082308 w 11503822"/>
                <a:gd name="connsiteY1" fmla="*/ 0 h 6493719"/>
                <a:gd name="connsiteX2" fmla="*/ 10421514 w 11503822"/>
                <a:gd name="connsiteY2" fmla="*/ 0 h 6493719"/>
                <a:gd name="connsiteX3" fmla="*/ 11503822 w 11503822"/>
                <a:gd name="connsiteY3" fmla="*/ 1082308 h 6493719"/>
                <a:gd name="connsiteX4" fmla="*/ 11503822 w 11503822"/>
                <a:gd name="connsiteY4" fmla="*/ 5411411 h 6493719"/>
                <a:gd name="connsiteX5" fmla="*/ 10421514 w 11503822"/>
                <a:gd name="connsiteY5" fmla="*/ 6493719 h 6493719"/>
                <a:gd name="connsiteX6" fmla="*/ 1082308 w 11503822"/>
                <a:gd name="connsiteY6" fmla="*/ 6493719 h 6493719"/>
                <a:gd name="connsiteX7" fmla="*/ 0 w 11503822"/>
                <a:gd name="connsiteY7" fmla="*/ 5411411 h 6493719"/>
                <a:gd name="connsiteX8" fmla="*/ 0 w 11503822"/>
                <a:gd name="connsiteY8" fmla="*/ 1082308 h 64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3822" h="6493719" fill="none" extrusionOk="0">
                  <a:moveTo>
                    <a:pt x="0" y="1082308"/>
                  </a:moveTo>
                  <a:cubicBezTo>
                    <a:pt x="-26757" y="486230"/>
                    <a:pt x="468068" y="93683"/>
                    <a:pt x="1082308" y="0"/>
                  </a:cubicBezTo>
                  <a:cubicBezTo>
                    <a:pt x="5128969" y="77600"/>
                    <a:pt x="8596172" y="-27269"/>
                    <a:pt x="10421514" y="0"/>
                  </a:cubicBezTo>
                  <a:cubicBezTo>
                    <a:pt x="11026914" y="-10102"/>
                    <a:pt x="11574102" y="505256"/>
                    <a:pt x="11503822" y="1082308"/>
                  </a:cubicBezTo>
                  <a:cubicBezTo>
                    <a:pt x="11612822" y="2866593"/>
                    <a:pt x="11425613" y="4542841"/>
                    <a:pt x="11503822" y="5411411"/>
                  </a:cubicBezTo>
                  <a:cubicBezTo>
                    <a:pt x="11407484" y="5971466"/>
                    <a:pt x="10955300" y="6521925"/>
                    <a:pt x="10421514" y="6493719"/>
                  </a:cubicBezTo>
                  <a:cubicBezTo>
                    <a:pt x="7396584" y="6542896"/>
                    <a:pt x="2736562" y="6371017"/>
                    <a:pt x="1082308" y="6493719"/>
                  </a:cubicBezTo>
                  <a:cubicBezTo>
                    <a:pt x="475347" y="6564525"/>
                    <a:pt x="-37254" y="6041229"/>
                    <a:pt x="0" y="5411411"/>
                  </a:cubicBezTo>
                  <a:cubicBezTo>
                    <a:pt x="47022" y="4262007"/>
                    <a:pt x="104569" y="3004034"/>
                    <a:pt x="0" y="1082308"/>
                  </a:cubicBezTo>
                  <a:close/>
                </a:path>
                <a:path w="11503822" h="6493719" stroke="0" extrusionOk="0">
                  <a:moveTo>
                    <a:pt x="0" y="1082308"/>
                  </a:moveTo>
                  <a:cubicBezTo>
                    <a:pt x="111687" y="471800"/>
                    <a:pt x="568584" y="-5606"/>
                    <a:pt x="1082308" y="0"/>
                  </a:cubicBezTo>
                  <a:cubicBezTo>
                    <a:pt x="3691082" y="-129276"/>
                    <a:pt x="9380313" y="-77778"/>
                    <a:pt x="10421514" y="0"/>
                  </a:cubicBezTo>
                  <a:cubicBezTo>
                    <a:pt x="11009831" y="-30047"/>
                    <a:pt x="11487067" y="581179"/>
                    <a:pt x="11503822" y="1082308"/>
                  </a:cubicBezTo>
                  <a:cubicBezTo>
                    <a:pt x="11585421" y="2876166"/>
                    <a:pt x="11658122" y="3446668"/>
                    <a:pt x="11503822" y="5411411"/>
                  </a:cubicBezTo>
                  <a:cubicBezTo>
                    <a:pt x="11533972" y="6072736"/>
                    <a:pt x="10987161" y="6504627"/>
                    <a:pt x="10421514" y="6493719"/>
                  </a:cubicBezTo>
                  <a:cubicBezTo>
                    <a:pt x="8857512" y="6537939"/>
                    <a:pt x="2495156" y="6464337"/>
                    <a:pt x="1082308" y="6493719"/>
                  </a:cubicBezTo>
                  <a:cubicBezTo>
                    <a:pt x="482316" y="6485075"/>
                    <a:pt x="-87933" y="5988830"/>
                    <a:pt x="0" y="5411411"/>
                  </a:cubicBezTo>
                  <a:cubicBezTo>
                    <a:pt x="-159954" y="3326276"/>
                    <a:pt x="22140" y="3185421"/>
                    <a:pt x="0" y="108230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91700" y="-488329"/>
              <a:ext cx="11224105" cy="539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59291" y="-200648"/>
            <a:ext cx="4625818" cy="1771554"/>
            <a:chOff x="-69671" y="779106"/>
            <a:chExt cx="8085908" cy="3198041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Ví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dụ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779106"/>
              <a:ext cx="8085908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Ví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dụ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10000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749" y="3370216"/>
            <a:ext cx="7338794" cy="3098591"/>
          </a:xfrm>
          <a:prstGeom prst="rect">
            <a:avLst/>
          </a:prstGeom>
        </p:spPr>
      </p:pic>
      <p:pic>
        <p:nvPicPr>
          <p:cNvPr id="1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10377393" y="5622343"/>
            <a:ext cx="1956182" cy="1171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24235" y="4466574"/>
            <a:ext cx="77536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8 200 …… 6 977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89442" y="4338848"/>
            <a:ext cx="13508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&gt;</a:t>
            </a:r>
            <a:endParaRPr lang="vi-V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92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" r="11179"/>
          <a:stretch/>
        </p:blipFill>
        <p:spPr>
          <a:xfrm>
            <a:off x="0" y="-117566"/>
            <a:ext cx="12344400" cy="6975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77" y="932832"/>
            <a:ext cx="6249916" cy="62499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1158" y="840378"/>
            <a:ext cx="7951659" cy="2331922"/>
            <a:chOff x="311983" y="-1309887"/>
            <a:chExt cx="11503822" cy="649371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11983" y="-1309887"/>
              <a:ext cx="11503822" cy="6493719"/>
            </a:xfrm>
            <a:custGeom>
              <a:avLst/>
              <a:gdLst>
                <a:gd name="connsiteX0" fmla="*/ 0 w 11503822"/>
                <a:gd name="connsiteY0" fmla="*/ 1082308 h 6493719"/>
                <a:gd name="connsiteX1" fmla="*/ 1082308 w 11503822"/>
                <a:gd name="connsiteY1" fmla="*/ 0 h 6493719"/>
                <a:gd name="connsiteX2" fmla="*/ 10421514 w 11503822"/>
                <a:gd name="connsiteY2" fmla="*/ 0 h 6493719"/>
                <a:gd name="connsiteX3" fmla="*/ 11503822 w 11503822"/>
                <a:gd name="connsiteY3" fmla="*/ 1082308 h 6493719"/>
                <a:gd name="connsiteX4" fmla="*/ 11503822 w 11503822"/>
                <a:gd name="connsiteY4" fmla="*/ 5411411 h 6493719"/>
                <a:gd name="connsiteX5" fmla="*/ 10421514 w 11503822"/>
                <a:gd name="connsiteY5" fmla="*/ 6493719 h 6493719"/>
                <a:gd name="connsiteX6" fmla="*/ 1082308 w 11503822"/>
                <a:gd name="connsiteY6" fmla="*/ 6493719 h 6493719"/>
                <a:gd name="connsiteX7" fmla="*/ 0 w 11503822"/>
                <a:gd name="connsiteY7" fmla="*/ 5411411 h 6493719"/>
                <a:gd name="connsiteX8" fmla="*/ 0 w 11503822"/>
                <a:gd name="connsiteY8" fmla="*/ 1082308 h 64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3822" h="6493719" fill="none" extrusionOk="0">
                  <a:moveTo>
                    <a:pt x="0" y="1082308"/>
                  </a:moveTo>
                  <a:cubicBezTo>
                    <a:pt x="-26757" y="486230"/>
                    <a:pt x="468068" y="93683"/>
                    <a:pt x="1082308" y="0"/>
                  </a:cubicBezTo>
                  <a:cubicBezTo>
                    <a:pt x="5128969" y="77600"/>
                    <a:pt x="8596172" y="-27269"/>
                    <a:pt x="10421514" y="0"/>
                  </a:cubicBezTo>
                  <a:cubicBezTo>
                    <a:pt x="11026914" y="-10102"/>
                    <a:pt x="11574102" y="505256"/>
                    <a:pt x="11503822" y="1082308"/>
                  </a:cubicBezTo>
                  <a:cubicBezTo>
                    <a:pt x="11612822" y="2866593"/>
                    <a:pt x="11425613" y="4542841"/>
                    <a:pt x="11503822" y="5411411"/>
                  </a:cubicBezTo>
                  <a:cubicBezTo>
                    <a:pt x="11407484" y="5971466"/>
                    <a:pt x="10955300" y="6521925"/>
                    <a:pt x="10421514" y="6493719"/>
                  </a:cubicBezTo>
                  <a:cubicBezTo>
                    <a:pt x="7396584" y="6542896"/>
                    <a:pt x="2736562" y="6371017"/>
                    <a:pt x="1082308" y="6493719"/>
                  </a:cubicBezTo>
                  <a:cubicBezTo>
                    <a:pt x="475347" y="6564525"/>
                    <a:pt x="-37254" y="6041229"/>
                    <a:pt x="0" y="5411411"/>
                  </a:cubicBezTo>
                  <a:cubicBezTo>
                    <a:pt x="47022" y="4262007"/>
                    <a:pt x="104569" y="3004034"/>
                    <a:pt x="0" y="1082308"/>
                  </a:cubicBezTo>
                  <a:close/>
                </a:path>
                <a:path w="11503822" h="6493719" stroke="0" extrusionOk="0">
                  <a:moveTo>
                    <a:pt x="0" y="1082308"/>
                  </a:moveTo>
                  <a:cubicBezTo>
                    <a:pt x="111687" y="471800"/>
                    <a:pt x="568584" y="-5606"/>
                    <a:pt x="1082308" y="0"/>
                  </a:cubicBezTo>
                  <a:cubicBezTo>
                    <a:pt x="3691082" y="-129276"/>
                    <a:pt x="9380313" y="-77778"/>
                    <a:pt x="10421514" y="0"/>
                  </a:cubicBezTo>
                  <a:cubicBezTo>
                    <a:pt x="11009831" y="-30047"/>
                    <a:pt x="11487067" y="581179"/>
                    <a:pt x="11503822" y="1082308"/>
                  </a:cubicBezTo>
                  <a:cubicBezTo>
                    <a:pt x="11585421" y="2876166"/>
                    <a:pt x="11658122" y="3446668"/>
                    <a:pt x="11503822" y="5411411"/>
                  </a:cubicBezTo>
                  <a:cubicBezTo>
                    <a:pt x="11533972" y="6072736"/>
                    <a:pt x="10987161" y="6504627"/>
                    <a:pt x="10421514" y="6493719"/>
                  </a:cubicBezTo>
                  <a:cubicBezTo>
                    <a:pt x="8857512" y="6537939"/>
                    <a:pt x="2495156" y="6464337"/>
                    <a:pt x="1082308" y="6493719"/>
                  </a:cubicBezTo>
                  <a:cubicBezTo>
                    <a:pt x="482316" y="6485075"/>
                    <a:pt x="-87933" y="5988830"/>
                    <a:pt x="0" y="5411411"/>
                  </a:cubicBezTo>
                  <a:cubicBezTo>
                    <a:pt x="-159954" y="3326276"/>
                    <a:pt x="22140" y="3185421"/>
                    <a:pt x="0" y="108230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91700" y="-215692"/>
              <a:ext cx="11224105" cy="539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371599" y="-192683"/>
            <a:ext cx="12527279" cy="1810670"/>
            <a:chOff x="-69671" y="717509"/>
            <a:chExt cx="8085908" cy="8590272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850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717509"/>
              <a:ext cx="8085908" cy="7738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749" y="3370216"/>
            <a:ext cx="7338794" cy="3098591"/>
          </a:xfrm>
          <a:prstGeom prst="rect">
            <a:avLst/>
          </a:prstGeom>
        </p:spPr>
      </p:pic>
      <p:pic>
        <p:nvPicPr>
          <p:cNvPr id="1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10377393" y="5622343"/>
            <a:ext cx="1956182" cy="1171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24235" y="4466574"/>
            <a:ext cx="77536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2 620 …… 2 640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 rot="10800000">
            <a:off x="7689442" y="4338848"/>
            <a:ext cx="13508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&gt;</a:t>
            </a:r>
            <a:endParaRPr lang="vi-V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63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" r="11179"/>
          <a:stretch/>
        </p:blipFill>
        <p:spPr>
          <a:xfrm>
            <a:off x="0" y="-117566"/>
            <a:ext cx="12344400" cy="6975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77" y="932832"/>
            <a:ext cx="6249916" cy="62499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1158" y="840378"/>
            <a:ext cx="7951659" cy="2331922"/>
            <a:chOff x="311983" y="-1309887"/>
            <a:chExt cx="11503822" cy="649371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11983" y="-1309887"/>
              <a:ext cx="11503822" cy="6493719"/>
            </a:xfrm>
            <a:custGeom>
              <a:avLst/>
              <a:gdLst>
                <a:gd name="connsiteX0" fmla="*/ 0 w 11503822"/>
                <a:gd name="connsiteY0" fmla="*/ 1082308 h 6493719"/>
                <a:gd name="connsiteX1" fmla="*/ 1082308 w 11503822"/>
                <a:gd name="connsiteY1" fmla="*/ 0 h 6493719"/>
                <a:gd name="connsiteX2" fmla="*/ 10421514 w 11503822"/>
                <a:gd name="connsiteY2" fmla="*/ 0 h 6493719"/>
                <a:gd name="connsiteX3" fmla="*/ 11503822 w 11503822"/>
                <a:gd name="connsiteY3" fmla="*/ 1082308 h 6493719"/>
                <a:gd name="connsiteX4" fmla="*/ 11503822 w 11503822"/>
                <a:gd name="connsiteY4" fmla="*/ 5411411 h 6493719"/>
                <a:gd name="connsiteX5" fmla="*/ 10421514 w 11503822"/>
                <a:gd name="connsiteY5" fmla="*/ 6493719 h 6493719"/>
                <a:gd name="connsiteX6" fmla="*/ 1082308 w 11503822"/>
                <a:gd name="connsiteY6" fmla="*/ 6493719 h 6493719"/>
                <a:gd name="connsiteX7" fmla="*/ 0 w 11503822"/>
                <a:gd name="connsiteY7" fmla="*/ 5411411 h 6493719"/>
                <a:gd name="connsiteX8" fmla="*/ 0 w 11503822"/>
                <a:gd name="connsiteY8" fmla="*/ 1082308 h 64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3822" h="6493719" fill="none" extrusionOk="0">
                  <a:moveTo>
                    <a:pt x="0" y="1082308"/>
                  </a:moveTo>
                  <a:cubicBezTo>
                    <a:pt x="-26757" y="486230"/>
                    <a:pt x="468068" y="93683"/>
                    <a:pt x="1082308" y="0"/>
                  </a:cubicBezTo>
                  <a:cubicBezTo>
                    <a:pt x="5128969" y="77600"/>
                    <a:pt x="8596172" y="-27269"/>
                    <a:pt x="10421514" y="0"/>
                  </a:cubicBezTo>
                  <a:cubicBezTo>
                    <a:pt x="11026914" y="-10102"/>
                    <a:pt x="11574102" y="505256"/>
                    <a:pt x="11503822" y="1082308"/>
                  </a:cubicBezTo>
                  <a:cubicBezTo>
                    <a:pt x="11612822" y="2866593"/>
                    <a:pt x="11425613" y="4542841"/>
                    <a:pt x="11503822" y="5411411"/>
                  </a:cubicBezTo>
                  <a:cubicBezTo>
                    <a:pt x="11407484" y="5971466"/>
                    <a:pt x="10955300" y="6521925"/>
                    <a:pt x="10421514" y="6493719"/>
                  </a:cubicBezTo>
                  <a:cubicBezTo>
                    <a:pt x="7396584" y="6542896"/>
                    <a:pt x="2736562" y="6371017"/>
                    <a:pt x="1082308" y="6493719"/>
                  </a:cubicBezTo>
                  <a:cubicBezTo>
                    <a:pt x="475347" y="6564525"/>
                    <a:pt x="-37254" y="6041229"/>
                    <a:pt x="0" y="5411411"/>
                  </a:cubicBezTo>
                  <a:cubicBezTo>
                    <a:pt x="47022" y="4262007"/>
                    <a:pt x="104569" y="3004034"/>
                    <a:pt x="0" y="1082308"/>
                  </a:cubicBezTo>
                  <a:close/>
                </a:path>
                <a:path w="11503822" h="6493719" stroke="0" extrusionOk="0">
                  <a:moveTo>
                    <a:pt x="0" y="1082308"/>
                  </a:moveTo>
                  <a:cubicBezTo>
                    <a:pt x="111687" y="471800"/>
                    <a:pt x="568584" y="-5606"/>
                    <a:pt x="1082308" y="0"/>
                  </a:cubicBezTo>
                  <a:cubicBezTo>
                    <a:pt x="3691082" y="-129276"/>
                    <a:pt x="9380313" y="-77778"/>
                    <a:pt x="10421514" y="0"/>
                  </a:cubicBezTo>
                  <a:cubicBezTo>
                    <a:pt x="11009831" y="-30047"/>
                    <a:pt x="11487067" y="581179"/>
                    <a:pt x="11503822" y="1082308"/>
                  </a:cubicBezTo>
                  <a:cubicBezTo>
                    <a:pt x="11585421" y="2876166"/>
                    <a:pt x="11658122" y="3446668"/>
                    <a:pt x="11503822" y="5411411"/>
                  </a:cubicBezTo>
                  <a:cubicBezTo>
                    <a:pt x="11533972" y="6072736"/>
                    <a:pt x="10987161" y="6504627"/>
                    <a:pt x="10421514" y="6493719"/>
                  </a:cubicBezTo>
                  <a:cubicBezTo>
                    <a:pt x="8857512" y="6537939"/>
                    <a:pt x="2495156" y="6464337"/>
                    <a:pt x="1082308" y="6493719"/>
                  </a:cubicBezTo>
                  <a:cubicBezTo>
                    <a:pt x="482316" y="6485075"/>
                    <a:pt x="-87933" y="5988830"/>
                    <a:pt x="0" y="5411411"/>
                  </a:cubicBezTo>
                  <a:cubicBezTo>
                    <a:pt x="-159954" y="3326276"/>
                    <a:pt x="22140" y="3185421"/>
                    <a:pt x="0" y="108230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91700" y="-215692"/>
              <a:ext cx="11224105" cy="539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linh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371599" y="-192683"/>
            <a:ext cx="12527279" cy="1810670"/>
            <a:chOff x="-69671" y="717509"/>
            <a:chExt cx="8085908" cy="8590272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850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717509"/>
              <a:ext cx="8085908" cy="7738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749" y="3370216"/>
            <a:ext cx="7338794" cy="3098591"/>
          </a:xfrm>
          <a:prstGeom prst="rect">
            <a:avLst/>
          </a:prstGeom>
        </p:spPr>
      </p:pic>
      <p:pic>
        <p:nvPicPr>
          <p:cNvPr id="1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10377393" y="5622343"/>
            <a:ext cx="1956182" cy="1171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24235" y="4466574"/>
            <a:ext cx="77536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9 990 ……. 3 405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89442" y="4268658"/>
            <a:ext cx="13508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&gt;</a:t>
            </a:r>
            <a:endParaRPr lang="vi-V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7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5" r="11766"/>
          <a:stretch/>
        </p:blipFill>
        <p:spPr>
          <a:xfrm>
            <a:off x="0" y="-389844"/>
            <a:ext cx="12330113" cy="7256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89894" l="9929" r="89894">
                        <a14:foregroundMark x1="53723" y1="44504" x2="50887" y2="48227"/>
                        <a14:foregroundMark x1="39184" y1="55851" x2="47518" y2="68085"/>
                        <a14:foregroundMark x1="53901" y1="55674" x2="60816" y2="59397"/>
                        <a14:foregroundMark x1="70390" y1="51773" x2="62589" y2="52837"/>
                        <a14:foregroundMark x1="55319" y1="62589" x2="50709" y2="66135"/>
                        <a14:foregroundMark x1="38652" y1="68794" x2="38830" y2="63830"/>
                        <a14:foregroundMark x1="35461" y1="27482" x2="41312" y2="27128"/>
                        <a14:foregroundMark x1="29433" y1="29255" x2="31915" y2="30496"/>
                        <a14:foregroundMark x1="51773" y1="21631" x2="59574" y2="23227"/>
                        <a14:foregroundMark x1="66489" y1="25177" x2="69149" y2="2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77" y="932832"/>
            <a:ext cx="6249916" cy="62499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91158" y="840378"/>
            <a:ext cx="7951659" cy="2331922"/>
            <a:chOff x="311983" y="-1309887"/>
            <a:chExt cx="11503822" cy="6493719"/>
          </a:xfrm>
        </p:grpSpPr>
        <p:sp>
          <p:nvSpPr>
            <p:cNvPr id="15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11983" y="-1309887"/>
              <a:ext cx="11503822" cy="6493719"/>
            </a:xfrm>
            <a:custGeom>
              <a:avLst/>
              <a:gdLst>
                <a:gd name="connsiteX0" fmla="*/ 0 w 11503822"/>
                <a:gd name="connsiteY0" fmla="*/ 1082308 h 6493719"/>
                <a:gd name="connsiteX1" fmla="*/ 1082308 w 11503822"/>
                <a:gd name="connsiteY1" fmla="*/ 0 h 6493719"/>
                <a:gd name="connsiteX2" fmla="*/ 10421514 w 11503822"/>
                <a:gd name="connsiteY2" fmla="*/ 0 h 6493719"/>
                <a:gd name="connsiteX3" fmla="*/ 11503822 w 11503822"/>
                <a:gd name="connsiteY3" fmla="*/ 1082308 h 6493719"/>
                <a:gd name="connsiteX4" fmla="*/ 11503822 w 11503822"/>
                <a:gd name="connsiteY4" fmla="*/ 5411411 h 6493719"/>
                <a:gd name="connsiteX5" fmla="*/ 10421514 w 11503822"/>
                <a:gd name="connsiteY5" fmla="*/ 6493719 h 6493719"/>
                <a:gd name="connsiteX6" fmla="*/ 1082308 w 11503822"/>
                <a:gd name="connsiteY6" fmla="*/ 6493719 h 6493719"/>
                <a:gd name="connsiteX7" fmla="*/ 0 w 11503822"/>
                <a:gd name="connsiteY7" fmla="*/ 5411411 h 6493719"/>
                <a:gd name="connsiteX8" fmla="*/ 0 w 11503822"/>
                <a:gd name="connsiteY8" fmla="*/ 1082308 h 64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3822" h="6493719" fill="none" extrusionOk="0">
                  <a:moveTo>
                    <a:pt x="0" y="1082308"/>
                  </a:moveTo>
                  <a:cubicBezTo>
                    <a:pt x="-26757" y="486230"/>
                    <a:pt x="468068" y="93683"/>
                    <a:pt x="1082308" y="0"/>
                  </a:cubicBezTo>
                  <a:cubicBezTo>
                    <a:pt x="5128969" y="77600"/>
                    <a:pt x="8596172" y="-27269"/>
                    <a:pt x="10421514" y="0"/>
                  </a:cubicBezTo>
                  <a:cubicBezTo>
                    <a:pt x="11026914" y="-10102"/>
                    <a:pt x="11574102" y="505256"/>
                    <a:pt x="11503822" y="1082308"/>
                  </a:cubicBezTo>
                  <a:cubicBezTo>
                    <a:pt x="11612822" y="2866593"/>
                    <a:pt x="11425613" y="4542841"/>
                    <a:pt x="11503822" y="5411411"/>
                  </a:cubicBezTo>
                  <a:cubicBezTo>
                    <a:pt x="11407484" y="5971466"/>
                    <a:pt x="10955300" y="6521925"/>
                    <a:pt x="10421514" y="6493719"/>
                  </a:cubicBezTo>
                  <a:cubicBezTo>
                    <a:pt x="7396584" y="6542896"/>
                    <a:pt x="2736562" y="6371017"/>
                    <a:pt x="1082308" y="6493719"/>
                  </a:cubicBezTo>
                  <a:cubicBezTo>
                    <a:pt x="475347" y="6564525"/>
                    <a:pt x="-37254" y="6041229"/>
                    <a:pt x="0" y="5411411"/>
                  </a:cubicBezTo>
                  <a:cubicBezTo>
                    <a:pt x="47022" y="4262007"/>
                    <a:pt x="104569" y="3004034"/>
                    <a:pt x="0" y="1082308"/>
                  </a:cubicBezTo>
                  <a:close/>
                </a:path>
                <a:path w="11503822" h="6493719" stroke="0" extrusionOk="0">
                  <a:moveTo>
                    <a:pt x="0" y="1082308"/>
                  </a:moveTo>
                  <a:cubicBezTo>
                    <a:pt x="111687" y="471800"/>
                    <a:pt x="568584" y="-5606"/>
                    <a:pt x="1082308" y="0"/>
                  </a:cubicBezTo>
                  <a:cubicBezTo>
                    <a:pt x="3691082" y="-129276"/>
                    <a:pt x="9380313" y="-77778"/>
                    <a:pt x="10421514" y="0"/>
                  </a:cubicBezTo>
                  <a:cubicBezTo>
                    <a:pt x="11009831" y="-30047"/>
                    <a:pt x="11487067" y="581179"/>
                    <a:pt x="11503822" y="1082308"/>
                  </a:cubicBezTo>
                  <a:cubicBezTo>
                    <a:pt x="11585421" y="2876166"/>
                    <a:pt x="11658122" y="3446668"/>
                    <a:pt x="11503822" y="5411411"/>
                  </a:cubicBezTo>
                  <a:cubicBezTo>
                    <a:pt x="11533972" y="6072736"/>
                    <a:pt x="10987161" y="6504627"/>
                    <a:pt x="10421514" y="6493719"/>
                  </a:cubicBezTo>
                  <a:cubicBezTo>
                    <a:pt x="8857512" y="6537939"/>
                    <a:pt x="2495156" y="6464337"/>
                    <a:pt x="1082308" y="6493719"/>
                  </a:cubicBezTo>
                  <a:cubicBezTo>
                    <a:pt x="482316" y="6485075"/>
                    <a:pt x="-87933" y="5988830"/>
                    <a:pt x="0" y="5411411"/>
                  </a:cubicBezTo>
                  <a:cubicBezTo>
                    <a:pt x="-159954" y="3326276"/>
                    <a:pt x="22140" y="3185421"/>
                    <a:pt x="0" y="108230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91700" y="-215692"/>
              <a:ext cx="11224105" cy="539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số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371599" y="-192683"/>
            <a:ext cx="12527279" cy="1810670"/>
            <a:chOff x="-69671" y="717509"/>
            <a:chExt cx="8085908" cy="8590272"/>
          </a:xfrm>
        </p:grpSpPr>
        <p:sp>
          <p:nvSpPr>
            <p:cNvPr id="17" name="Hộp Văn bản 8"/>
            <p:cNvSpPr txBox="1"/>
            <p:nvPr/>
          </p:nvSpPr>
          <p:spPr>
            <a:xfrm>
              <a:off x="-69671" y="807048"/>
              <a:ext cx="8085908" cy="8500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Hộp Văn bản 8"/>
            <p:cNvSpPr txBox="1"/>
            <p:nvPr/>
          </p:nvSpPr>
          <p:spPr>
            <a:xfrm>
              <a:off x="-69671" y="717509"/>
              <a:ext cx="8085908" cy="7738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Trò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bắt</a:t>
              </a:r>
              <a:r>
                <a:rPr lang="en-US" sz="10000" dirty="0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10000" dirty="0" err="1">
                  <a:ln w="28575"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đầu</a:t>
              </a:r>
              <a:endParaRPr lang="vi-VN" sz="10000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749" y="3370216"/>
            <a:ext cx="7338794" cy="3098591"/>
          </a:xfrm>
          <a:prstGeom prst="rect">
            <a:avLst/>
          </a:prstGeom>
        </p:spPr>
      </p:pic>
      <p:pic>
        <p:nvPicPr>
          <p:cNvPr id="1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10377393" y="5622343"/>
            <a:ext cx="1956182" cy="1171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424235" y="4466574"/>
            <a:ext cx="775369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4 231 ……. 4 231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689442" y="4413817"/>
            <a:ext cx="13508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=</a:t>
            </a:r>
            <a:endParaRPr lang="vi-VN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48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07" y="-106867"/>
            <a:ext cx="12357463" cy="695107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1063868">
            <a:off x="3397677" y="-63040"/>
            <a:ext cx="7332262" cy="6863419"/>
            <a:chOff x="2876480" y="2628670"/>
            <a:chExt cx="6688426" cy="3236115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628671"/>
              <a:ext cx="6688425" cy="323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2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2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2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1" y="2628670"/>
              <a:ext cx="6688425" cy="323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</a:t>
              </a:r>
              <a:r>
                <a:rPr lang="en-US" sz="22000" dirty="0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2000" dirty="0" err="1">
                  <a:ln w="0"/>
                  <a:solidFill>
                    <a:srgbClr val="C925A6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phá</a:t>
              </a:r>
              <a:endParaRPr lang="en-US" sz="22000" dirty="0">
                <a:ln w="0"/>
                <a:solidFill>
                  <a:srgbClr val="C925A6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0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1496</Words>
  <Application>Microsoft Office PowerPoint</Application>
  <PresentationFormat>Widescreen</PresentationFormat>
  <Paragraphs>302</Paragraphs>
  <Slides>37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LNTH-LuoLuoNotangYuanTi 1</vt:lpstr>
      <vt:lpstr>Arial</vt:lpstr>
      <vt:lpstr>Calibri</vt:lpstr>
      <vt:lpstr>Calibri Light</vt:lpstr>
      <vt:lpstr>LNTH-Hoa Nho LNTH</vt:lpstr>
      <vt:lpstr>SVN-Hole Hearted</vt:lpstr>
      <vt:lpstr>SVN-Poky's</vt:lpstr>
      <vt:lpstr>UTM Cookies</vt:lpstr>
      <vt:lpstr>UTM Duepuntozero</vt:lpstr>
      <vt:lpstr>UTM Edwardian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Hi</cp:lastModifiedBy>
  <cp:revision>50</cp:revision>
  <dcterms:created xsi:type="dcterms:W3CDTF">2022-12-25T08:36:39Z</dcterms:created>
  <dcterms:modified xsi:type="dcterms:W3CDTF">2024-04-03T03:12:16Z</dcterms:modified>
</cp:coreProperties>
</file>