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57" r:id="rId3"/>
    <p:sldId id="258" r:id="rId4"/>
    <p:sldId id="262" r:id="rId5"/>
    <p:sldId id="256" r:id="rId6"/>
    <p:sldId id="292" r:id="rId7"/>
    <p:sldId id="291" r:id="rId8"/>
    <p:sldId id="293" r:id="rId9"/>
    <p:sldId id="294" r:id="rId10"/>
    <p:sldId id="261" r:id="rId11"/>
    <p:sldId id="295" r:id="rId12"/>
    <p:sldId id="265" r:id="rId13"/>
    <p:sldId id="296" r:id="rId14"/>
    <p:sldId id="297" r:id="rId15"/>
    <p:sldId id="298" r:id="rId16"/>
    <p:sldId id="299" r:id="rId17"/>
    <p:sldId id="271" r:id="rId18"/>
    <p:sldId id="272" r:id="rId19"/>
    <p:sldId id="300" r:id="rId20"/>
    <p:sldId id="301" r:id="rId21"/>
    <p:sldId id="302" r:id="rId22"/>
    <p:sldId id="275" r:id="rId23"/>
    <p:sldId id="277" r:id="rId24"/>
    <p:sldId id="278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99FF66"/>
    <a:srgbClr val="CCFF99"/>
    <a:srgbClr val="FF5050"/>
    <a:srgbClr val="F4FCFE"/>
    <a:srgbClr val="404040"/>
    <a:srgbClr val="FE5E5E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485" autoAdjust="0"/>
  </p:normalViewPr>
  <p:slideViewPr>
    <p:cSldViewPr snapToGrid="0">
      <p:cViewPr varScale="1">
        <p:scale>
          <a:sx n="54" d="100"/>
          <a:sy n="54" d="100"/>
        </p:scale>
        <p:origin x="1068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7F88B-F47A-48B6-B1B1-D1B280710DA0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21B89-26BD-46D8-BADF-2E9A6E845C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81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biểu tượng, tương ứng với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67AD3-8E4F-4AE0-86C1-BE8421D22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1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279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9622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86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4766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507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9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2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328828" y="2963667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438791" y="1476173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180077" y="1710885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6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7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9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74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37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0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51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9Slide.vn - 2019">
            <a:extLst>
              <a:ext uri="{FF2B5EF4-FFF2-40B4-BE49-F238E27FC236}">
                <a16:creationId xmlns:a16="http://schemas.microsoft.com/office/drawing/2014/main" id="{3CF7147B-F8D1-4666-85E8-087CE2E9342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1CCE-4718-42DF-9909-7036B1822BCC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2475F-E67A-448D-9E90-61265F2F2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4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9Slide.vn - 2019">
            <a:extLst>
              <a:ext uri="{FF2B5EF4-FFF2-40B4-BE49-F238E27FC236}">
                <a16:creationId xmlns:a16="http://schemas.microsoft.com/office/drawing/2014/main" id="{4874D623-DFF9-4A79-9F7A-C9F9E2862734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08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sv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sv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sv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1.png"/><Relationship Id="rId5" Type="http://schemas.openxmlformats.org/officeDocument/2006/relationships/image" Target="../media/image10.png"/><Relationship Id="rId10" Type="http://schemas.openxmlformats.org/officeDocument/2006/relationships/image" Target="../media/image21.svg"/><Relationship Id="rId4" Type="http://schemas.openxmlformats.org/officeDocument/2006/relationships/image" Target="../media/image5.sv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0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2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5.sv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8.wdp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12.xml"/><Relationship Id="rId21" Type="http://schemas.microsoft.com/office/2007/relationships/hdphoto" Target="../media/hdphoto9.wdp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3.svg"/><Relationship Id="rId2" Type="http://schemas.openxmlformats.org/officeDocument/2006/relationships/audio" Target="../media/media4.mp3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microsoft.com/office/2007/relationships/media" Target="../media/media4.mp3"/><Relationship Id="rId6" Type="http://schemas.openxmlformats.org/officeDocument/2006/relationships/image" Target="../media/image55.sv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5" Type="http://schemas.openxmlformats.org/officeDocument/2006/relationships/image" Target="../media/image34.png"/><Relationship Id="rId10" Type="http://schemas.openxmlformats.org/officeDocument/2006/relationships/image" Target="../media/image58.sv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svg"/><Relationship Id="rId12" Type="http://schemas.microsoft.com/office/2007/relationships/hdphoto" Target="../media/hdphoto8.wdp"/><Relationship Id="rId17" Type="http://schemas.openxmlformats.org/officeDocument/2006/relationships/image" Target="../media/image68.png"/><Relationship Id="rId2" Type="http://schemas.openxmlformats.org/officeDocument/2006/relationships/audio" Target="../media/media5.mp3"/><Relationship Id="rId16" Type="http://schemas.microsoft.com/office/2007/relationships/hdphoto" Target="../media/hdphoto9.wdp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openxmlformats.org/officeDocument/2006/relationships/image" Target="../media/image66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3.xml"/><Relationship Id="rId9" Type="http://schemas.microsoft.com/office/2007/relationships/hdphoto" Target="../media/hdphoto7.wdp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svg"/><Relationship Id="rId12" Type="http://schemas.microsoft.com/office/2007/relationships/hdphoto" Target="../media/hdphoto8.wdp"/><Relationship Id="rId17" Type="http://schemas.openxmlformats.org/officeDocument/2006/relationships/image" Target="../media/image65.png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microsoft.com/office/2007/relationships/hdphoto" Target="../media/hdphoto9.wdp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svg"/><Relationship Id="rId12" Type="http://schemas.microsoft.com/office/2007/relationships/hdphoto" Target="../media/hdphoto8.wdp"/><Relationship Id="rId17" Type="http://schemas.openxmlformats.org/officeDocument/2006/relationships/image" Target="../media/image65.png"/><Relationship Id="rId2" Type="http://schemas.openxmlformats.org/officeDocument/2006/relationships/audio" Target="../media/media5.mp3"/><Relationship Id="rId16" Type="http://schemas.openxmlformats.org/officeDocument/2006/relationships/image" Target="../media/image34.png"/><Relationship Id="rId1" Type="http://schemas.microsoft.com/office/2007/relationships/media" Target="../media/media5.mp3"/><Relationship Id="rId6" Type="http://schemas.openxmlformats.org/officeDocument/2006/relationships/image" Target="../media/image54.png"/><Relationship Id="rId11" Type="http://schemas.openxmlformats.org/officeDocument/2006/relationships/image" Target="../media/image60.png"/><Relationship Id="rId5" Type="http://schemas.openxmlformats.org/officeDocument/2006/relationships/audio" Target="../media/audio1.wav"/><Relationship Id="rId15" Type="http://schemas.microsoft.com/office/2007/relationships/hdphoto" Target="../media/hdphoto9.wdp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5.xml"/><Relationship Id="rId9" Type="http://schemas.microsoft.com/office/2007/relationships/hdphoto" Target="../media/hdphoto7.wdp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56.png"/><Relationship Id="rId15" Type="http://schemas.openxmlformats.org/officeDocument/2006/relationships/image" Target="../media/image70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openxmlformats.org/officeDocument/2006/relationships/image" Target="../media/image59.png"/><Relationship Id="rId1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43.png"/><Relationship Id="rId3" Type="http://schemas.openxmlformats.org/officeDocument/2006/relationships/image" Target="../media/image35.jpg"/><Relationship Id="rId7" Type="http://schemas.openxmlformats.org/officeDocument/2006/relationships/slide" Target="slide7.xml"/><Relationship Id="rId12" Type="http://schemas.microsoft.com/office/2007/relationships/hdphoto" Target="../media/hdphoto5.wdp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openxmlformats.org/officeDocument/2006/relationships/slide" Target="slide8.xml"/><Relationship Id="rId19" Type="http://schemas.openxmlformats.org/officeDocument/2006/relationships/image" Target="../media/image44.gif"/><Relationship Id="rId4" Type="http://schemas.openxmlformats.org/officeDocument/2006/relationships/slide" Target="slide6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6.svg"/><Relationship Id="rId3" Type="http://schemas.microsoft.com/office/2007/relationships/media" Target="../media/media3.wav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0" Type="http://schemas.openxmlformats.org/officeDocument/2006/relationships/image" Target="../media/image21.svg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6.svg"/><Relationship Id="rId3" Type="http://schemas.microsoft.com/office/2007/relationships/media" Target="../media/media3.wav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0" Type="http://schemas.openxmlformats.org/officeDocument/2006/relationships/image" Target="../media/image21.svg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6.svg"/><Relationship Id="rId3" Type="http://schemas.microsoft.com/office/2007/relationships/media" Target="../media/media3.wav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0" Type="http://schemas.openxmlformats.org/officeDocument/2006/relationships/image" Target="../media/image21.svg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3.pn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audio" Target="../media/audio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5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148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34C6DB-BEFA-4E1A-BA22-DC16090F2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821" y="607207"/>
            <a:ext cx="12192000" cy="564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D2846A-F87D-42A2-8360-C6743202AB7D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4B7B7C-73FA-4E31-825E-A267A64C12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5" t="13333" r="19250" b="74123"/>
          <a:stretch/>
        </p:blipFill>
        <p:spPr>
          <a:xfrm>
            <a:off x="895350" y="2162628"/>
            <a:ext cx="10915822" cy="27141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4D178B-0358-450F-8779-190A86110209}"/>
              </a:ext>
            </a:extLst>
          </p:cNvPr>
          <p:cNvSpPr/>
          <p:nvPr/>
        </p:nvSpPr>
        <p:spPr>
          <a:xfrm>
            <a:off x="490487" y="1857829"/>
            <a:ext cx="3210656" cy="464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73373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F6BEEC-195B-4A52-9621-BD9DA9219040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105829" y="382720"/>
            <a:ext cx="96402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F77471"/>
                </a:solidFill>
              </a:rPr>
              <a:t>So </a:t>
            </a:r>
            <a:r>
              <a:rPr lang="en-US" sz="7000" b="1" err="1">
                <a:solidFill>
                  <a:srgbClr val="F77471"/>
                </a:solidFill>
              </a:rPr>
              <a:t>sánh</a:t>
            </a:r>
            <a:r>
              <a:rPr lang="en-US" sz="7000" b="1">
                <a:solidFill>
                  <a:srgbClr val="F77471"/>
                </a:solidFill>
              </a:rPr>
              <a:t> 2 743 </a:t>
            </a:r>
            <a:r>
              <a:rPr lang="en-US" sz="7000" b="1" err="1">
                <a:solidFill>
                  <a:srgbClr val="F77471"/>
                </a:solidFill>
              </a:rPr>
              <a:t>và</a:t>
            </a:r>
            <a:r>
              <a:rPr lang="en-US" sz="7000" b="1">
                <a:solidFill>
                  <a:srgbClr val="F77471"/>
                </a:solidFill>
              </a:rPr>
              <a:t> 10 520</a:t>
            </a:r>
            <a:endParaRPr lang="vi-VN" sz="7000" b="1" dirty="0">
              <a:solidFill>
                <a:srgbClr val="F77471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6234E6-021E-43F1-9612-194C8DCC92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29332" r="35705" b="53928"/>
          <a:stretch/>
        </p:blipFill>
        <p:spPr>
          <a:xfrm>
            <a:off x="759149" y="1560684"/>
            <a:ext cx="10673701" cy="45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134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F6BEEC-195B-4A52-9621-BD9DA9219040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D027F5-EC23-4CB0-84EF-8FDFB7B283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35613" r="36997" b="54972"/>
          <a:stretch/>
        </p:blipFill>
        <p:spPr>
          <a:xfrm>
            <a:off x="2997171" y="3689732"/>
            <a:ext cx="8477250" cy="25615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790D98-5417-4489-AD8C-1D0F9B15E963}"/>
              </a:ext>
            </a:extLst>
          </p:cNvPr>
          <p:cNvGrpSpPr/>
          <p:nvPr/>
        </p:nvGrpSpPr>
        <p:grpSpPr>
          <a:xfrm>
            <a:off x="614138" y="523475"/>
            <a:ext cx="5980220" cy="2331371"/>
            <a:chOff x="5942416" y="3327185"/>
            <a:chExt cx="5980220" cy="2331371"/>
          </a:xfrm>
        </p:grpSpPr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992BE241-E124-4A93-A6E5-4895564B1989}"/>
                </a:ext>
              </a:extLst>
            </p:cNvPr>
            <p:cNvSpPr/>
            <p:nvPr/>
          </p:nvSpPr>
          <p:spPr>
            <a:xfrm>
              <a:off x="5942416" y="3327185"/>
              <a:ext cx="5877549" cy="233137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E5E5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81C2BC-05B1-4F22-8D21-EB3845E9EEFC}"/>
                </a:ext>
              </a:extLst>
            </p:cNvPr>
            <p:cNvSpPr/>
            <p:nvPr/>
          </p:nvSpPr>
          <p:spPr>
            <a:xfrm>
              <a:off x="6002390" y="3341209"/>
              <a:ext cx="592024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+ Số </a:t>
              </a:r>
              <a:r>
                <a:rPr lang="en-US" sz="4000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có</a:t>
              </a:r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ít</a:t>
              </a:r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 số </a:t>
              </a:r>
              <a:r>
                <a:rPr lang="en-US" sz="4000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thì</a:t>
              </a:r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bé</a:t>
              </a:r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a typeface="Calibri" panose="020F0502020204030204" pitchFamily="34" charset="0"/>
                </a:rPr>
                <a:t>hơn</a:t>
              </a:r>
              <a:r>
                <a:rPr lang="en-US" sz="4000" dirty="0">
                  <a:solidFill>
                    <a:srgbClr val="FF0000"/>
                  </a:solidFill>
                  <a:ea typeface="Calibri" panose="020F0502020204030204" pitchFamily="34" charset="0"/>
                </a:rPr>
                <a:t>.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E4CE642-CB21-48EF-A37D-1D2B6B3424C9}"/>
                </a:ext>
              </a:extLst>
            </p:cNvPr>
            <p:cNvSpPr/>
            <p:nvPr/>
          </p:nvSpPr>
          <p:spPr>
            <a:xfrm>
              <a:off x="6002390" y="4284583"/>
              <a:ext cx="576636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4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Số </a:t>
              </a:r>
              <a:r>
                <a:rPr lang="en-GB" sz="4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GB" sz="4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GB" sz="4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GB" sz="4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số </a:t>
              </a:r>
              <a:r>
                <a:rPr lang="en-GB" sz="4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GB" sz="4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r>
                <a:rPr lang="en-GB" sz="4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4000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E6234E6-021E-43F1-9612-194C8DCC92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2" t="29451" r="36309" b="64571"/>
          <a:stretch/>
        </p:blipFill>
        <p:spPr>
          <a:xfrm>
            <a:off x="2997171" y="2064129"/>
            <a:ext cx="5676900" cy="1626432"/>
          </a:xfrm>
          <a:prstGeom prst="rect">
            <a:avLst/>
          </a:prstGeom>
        </p:spPr>
      </p:pic>
      <p:sp>
        <p:nvSpPr>
          <p:cNvPr id="25" name="TextBox 16">
            <a:extLst>
              <a:ext uri="{FF2B5EF4-FFF2-40B4-BE49-F238E27FC236}">
                <a16:creationId xmlns:a16="http://schemas.microsoft.com/office/drawing/2014/main" id="{72FE0E64-9522-4274-9FE1-6DA9FCAA54A6}"/>
              </a:ext>
            </a:extLst>
          </p:cNvPr>
          <p:cNvSpPr txBox="1"/>
          <p:nvPr/>
        </p:nvSpPr>
        <p:spPr>
          <a:xfrm>
            <a:off x="5226534" y="2289684"/>
            <a:ext cx="96402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/>
              <a:t>2 743</a:t>
            </a:r>
            <a:endParaRPr lang="vi-VN" sz="7000" b="1" dirty="0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DEBCC3C4-5565-4141-BD2D-D966A95366D0}"/>
              </a:ext>
            </a:extLst>
          </p:cNvPr>
          <p:cNvSpPr txBox="1"/>
          <p:nvPr/>
        </p:nvSpPr>
        <p:spPr>
          <a:xfrm>
            <a:off x="-2985889" y="4345484"/>
            <a:ext cx="96402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/>
              <a:t>10 520</a:t>
            </a:r>
            <a:endParaRPr lang="vi-VN" sz="7000" b="1" dirty="0"/>
          </a:p>
        </p:txBody>
      </p:sp>
    </p:spTree>
    <p:extLst>
      <p:ext uri="{BB962C8B-B14F-4D97-AF65-F5344CB8AC3E}">
        <p14:creationId xmlns:p14="http://schemas.microsoft.com/office/powerpoint/2010/main" val="2166142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F6BEEC-195B-4A52-9621-BD9DA9219040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105829" y="382720"/>
            <a:ext cx="96402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774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</a:t>
            </a: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F774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774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13 359 </a:t>
            </a:r>
            <a:r>
              <a:rPr kumimoji="0" lang="en-US" sz="6600" b="1" i="0" u="none" strike="noStrike" kern="1200" cap="none" spc="0" normalizeH="0" baseline="0" noProof="0" err="1">
                <a:ln>
                  <a:noFill/>
                </a:ln>
                <a:solidFill>
                  <a:srgbClr val="F774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774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12 807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774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6234E6-021E-43F1-9612-194C8DCC92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50597" r="35883" b="28065"/>
          <a:stretch/>
        </p:blipFill>
        <p:spPr>
          <a:xfrm>
            <a:off x="1445964" y="1361181"/>
            <a:ext cx="9031536" cy="48238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C75915-F1E6-4986-B3F1-43979CDED62E}"/>
              </a:ext>
            </a:extLst>
          </p:cNvPr>
          <p:cNvSpPr/>
          <p:nvPr/>
        </p:nvSpPr>
        <p:spPr>
          <a:xfrm>
            <a:off x="10340281" y="1361181"/>
            <a:ext cx="340136" cy="1515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DC0C-8038-4C7A-83BD-A4A56E805273}"/>
              </a:ext>
            </a:extLst>
          </p:cNvPr>
          <p:cNvSpPr/>
          <p:nvPr/>
        </p:nvSpPr>
        <p:spPr>
          <a:xfrm>
            <a:off x="9146843" y="3981452"/>
            <a:ext cx="1644005" cy="234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00643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F6BEEC-195B-4A52-9621-BD9DA9219040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C75915-F1E6-4986-B3F1-43979CDED62E}"/>
              </a:ext>
            </a:extLst>
          </p:cNvPr>
          <p:cNvSpPr/>
          <p:nvPr/>
        </p:nvSpPr>
        <p:spPr>
          <a:xfrm>
            <a:off x="10340281" y="1361181"/>
            <a:ext cx="340136" cy="1515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4FDC0C-8038-4C7A-83BD-A4A56E805273}"/>
              </a:ext>
            </a:extLst>
          </p:cNvPr>
          <p:cNvSpPr/>
          <p:nvPr/>
        </p:nvSpPr>
        <p:spPr>
          <a:xfrm>
            <a:off x="9146843" y="3981452"/>
            <a:ext cx="1644005" cy="2341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553F268-297C-4EEC-BC93-4713A4EC12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03912A43-8D66-47F2-A418-6666B7F25E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DFEEAB1C-F84E-453B-A9AA-B10A90212C6D}"/>
              </a:ext>
            </a:extLst>
          </p:cNvPr>
          <p:cNvSpPr/>
          <p:nvPr/>
        </p:nvSpPr>
        <p:spPr>
          <a:xfrm>
            <a:off x="209390" y="1196231"/>
            <a:ext cx="11773220" cy="5465826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9A6571-3C50-4F6A-87E9-7625D1D881F3}"/>
              </a:ext>
            </a:extLst>
          </p:cNvPr>
          <p:cNvSpPr/>
          <p:nvPr/>
        </p:nvSpPr>
        <p:spPr>
          <a:xfrm>
            <a:off x="200306" y="3369322"/>
            <a:ext cx="1237551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GB" sz="350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sz="35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năm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số, ta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GB" sz="35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5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FBE119-AA18-4FDA-A6CC-5D2034384846}"/>
              </a:ext>
            </a:extLst>
          </p:cNvPr>
          <p:cNvGrpSpPr/>
          <p:nvPr/>
        </p:nvGrpSpPr>
        <p:grpSpPr>
          <a:xfrm>
            <a:off x="1648943" y="717137"/>
            <a:ext cx="3513899" cy="2210242"/>
            <a:chOff x="1740926" y="1272163"/>
            <a:chExt cx="3513899" cy="2210242"/>
          </a:xfrm>
        </p:grpSpPr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A54E99F0-3C14-4361-B1DE-36886D7A4AA2}"/>
                </a:ext>
              </a:extLst>
            </p:cNvPr>
            <p:cNvSpPr txBox="1"/>
            <p:nvPr/>
          </p:nvSpPr>
          <p:spPr>
            <a:xfrm>
              <a:off x="1740927" y="1272163"/>
              <a:ext cx="35138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>
                  <a:solidFill>
                    <a:schemeClr val="bg2">
                      <a:lumMod val="25000"/>
                    </a:schemeClr>
                  </a:solidFill>
                </a:rPr>
                <a:t>1 3 3 5 9</a:t>
              </a:r>
              <a:endParaRPr lang="vi-VN" sz="7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596BEE-7F7A-411E-AC17-E39F724FADB5}"/>
                </a:ext>
              </a:extLst>
            </p:cNvPr>
            <p:cNvSpPr txBox="1"/>
            <p:nvPr/>
          </p:nvSpPr>
          <p:spPr>
            <a:xfrm>
              <a:off x="1740926" y="2312854"/>
              <a:ext cx="35138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>
                  <a:solidFill>
                    <a:schemeClr val="bg2">
                      <a:lumMod val="25000"/>
                    </a:schemeClr>
                  </a:solidFill>
                </a:rPr>
                <a:t>1 2 8 0 7</a:t>
              </a:r>
              <a:endParaRPr lang="vi-VN" sz="7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72861CD-37AC-402E-A591-0F54E49348E2}"/>
              </a:ext>
            </a:extLst>
          </p:cNvPr>
          <p:cNvSpPr/>
          <p:nvPr/>
        </p:nvSpPr>
        <p:spPr>
          <a:xfrm>
            <a:off x="205958" y="4019000"/>
            <a:ext cx="1170115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So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số ở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sang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GB" sz="3500" i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5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 = 1)</a:t>
            </a:r>
            <a:endParaRPr lang="en-US" sz="35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9C2F602-E589-4C0F-9022-A7E8244C2E97}"/>
              </a:ext>
            </a:extLst>
          </p:cNvPr>
          <p:cNvSpPr txBox="1"/>
          <p:nvPr/>
        </p:nvSpPr>
        <p:spPr>
          <a:xfrm>
            <a:off x="1592194" y="708114"/>
            <a:ext cx="1022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0070C0"/>
                </a:solidFill>
              </a:rPr>
              <a:t>1</a:t>
            </a:r>
            <a:endParaRPr lang="vi-VN" sz="7000" b="1" dirty="0">
              <a:solidFill>
                <a:srgbClr val="0070C0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636266FD-8CFB-4213-B733-74ABFB26C0B6}"/>
              </a:ext>
            </a:extLst>
          </p:cNvPr>
          <p:cNvSpPr txBox="1"/>
          <p:nvPr/>
        </p:nvSpPr>
        <p:spPr>
          <a:xfrm>
            <a:off x="1592194" y="1766798"/>
            <a:ext cx="1022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0070C0"/>
                </a:solidFill>
              </a:rPr>
              <a:t>1</a:t>
            </a:r>
            <a:endParaRPr lang="vi-VN" sz="7000" b="1" dirty="0">
              <a:solidFill>
                <a:srgbClr val="0070C0"/>
              </a:solidFill>
            </a:endParaRP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6EAAE0D3-C155-44A9-AADE-0AD6D5E9CA26}"/>
              </a:ext>
            </a:extLst>
          </p:cNvPr>
          <p:cNvSpPr txBox="1"/>
          <p:nvPr/>
        </p:nvSpPr>
        <p:spPr>
          <a:xfrm>
            <a:off x="2232345" y="723080"/>
            <a:ext cx="1022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FE5E5E"/>
                </a:solidFill>
              </a:rPr>
              <a:t>3</a:t>
            </a:r>
            <a:endParaRPr lang="vi-VN" sz="7000" b="1" dirty="0">
              <a:solidFill>
                <a:srgbClr val="FE5E5E"/>
              </a:solidFill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7FA04468-AA01-4A0B-8D49-6ED3FFF4E1A1}"/>
              </a:ext>
            </a:extLst>
          </p:cNvPr>
          <p:cNvSpPr txBox="1"/>
          <p:nvPr/>
        </p:nvSpPr>
        <p:spPr>
          <a:xfrm>
            <a:off x="2241853" y="1771486"/>
            <a:ext cx="1022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>
                <a:solidFill>
                  <a:srgbClr val="FE5E5E"/>
                </a:solidFill>
              </a:rPr>
              <a:t>2</a:t>
            </a:r>
            <a:endParaRPr lang="vi-VN" sz="7000" b="1" dirty="0">
              <a:solidFill>
                <a:srgbClr val="FE5E5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940662-8798-4D82-85F0-C9E177CCD61A}"/>
              </a:ext>
            </a:extLst>
          </p:cNvPr>
          <p:cNvSpPr/>
          <p:nvPr/>
        </p:nvSpPr>
        <p:spPr>
          <a:xfrm>
            <a:off x="310654" y="5171169"/>
            <a:ext cx="11701157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GB" sz="35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GB" sz="3500" b="1" i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sz="3500" b="1" i="1" dirty="0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GB" sz="3500" b="1" i="1" dirty="0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GB" sz="3500" b="1" i="1" dirty="0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GB" sz="3500" b="1" i="1" dirty="0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GB" sz="3500" b="1" i="1" dirty="0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GB" sz="3500" b="1" i="1" dirty="0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500" b="1" i="1" dirty="0" err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GB" sz="3500" b="1" i="1">
                <a:solidFill>
                  <a:srgbClr val="FE5E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35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&gt; 2 </a:t>
            </a:r>
            <a:r>
              <a:rPr lang="vi-VN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3600" b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13 359 &gt; 12 807</a:t>
            </a:r>
            <a:endParaRPr lang="en-US" sz="35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5B42A3F3-5EFD-49FD-AA12-72EE90C65691}"/>
              </a:ext>
            </a:extLst>
          </p:cNvPr>
          <p:cNvSpPr/>
          <p:nvPr/>
        </p:nvSpPr>
        <p:spPr>
          <a:xfrm>
            <a:off x="444176" y="1240016"/>
            <a:ext cx="1281569" cy="116511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err="1">
                <a:solidFill>
                  <a:schemeClr val="bg1"/>
                </a:solidFill>
              </a:rPr>
              <a:t>Giống</a:t>
            </a:r>
            <a:r>
              <a:rPr lang="en-GB" sz="3000" b="1" dirty="0">
                <a:solidFill>
                  <a:schemeClr val="bg1"/>
                </a:solidFill>
              </a:rPr>
              <a:t> </a:t>
            </a:r>
            <a:r>
              <a:rPr lang="en-GB" sz="3000" b="1" dirty="0" err="1">
                <a:solidFill>
                  <a:schemeClr val="bg1"/>
                </a:solidFill>
              </a:rPr>
              <a:t>nhau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6" name="Rounded Rectangle 38">
            <a:extLst>
              <a:ext uri="{FF2B5EF4-FFF2-40B4-BE49-F238E27FC236}">
                <a16:creationId xmlns:a16="http://schemas.microsoft.com/office/drawing/2014/main" id="{E2670934-CEE4-473A-B2ED-57201D3DEF7E}"/>
              </a:ext>
            </a:extLst>
          </p:cNvPr>
          <p:cNvSpPr/>
          <p:nvPr/>
        </p:nvSpPr>
        <p:spPr>
          <a:xfrm>
            <a:off x="5121944" y="1298300"/>
            <a:ext cx="2268023" cy="1051251"/>
          </a:xfrm>
          <a:prstGeom prst="roundRect">
            <a:avLst/>
          </a:prstGeom>
          <a:solidFill>
            <a:srgbClr val="FE5E5E"/>
          </a:solidFill>
          <a:ln>
            <a:solidFill>
              <a:srgbClr val="FE5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err="1">
                <a:solidFill>
                  <a:schemeClr val="bg1"/>
                </a:solidFill>
              </a:rPr>
              <a:t>Khác</a:t>
            </a:r>
            <a:r>
              <a:rPr lang="en-GB" sz="3000" b="1" dirty="0">
                <a:solidFill>
                  <a:schemeClr val="bg1"/>
                </a:solidFill>
              </a:rPr>
              <a:t> </a:t>
            </a:r>
            <a:r>
              <a:rPr lang="en-GB" sz="3000" b="1" dirty="0" err="1">
                <a:solidFill>
                  <a:schemeClr val="bg1"/>
                </a:solidFill>
              </a:rPr>
              <a:t>nhau</a:t>
            </a:r>
            <a:r>
              <a:rPr lang="en-GB" sz="3000" b="1" dirty="0">
                <a:solidFill>
                  <a:schemeClr val="bg1"/>
                </a:solidFill>
              </a:rPr>
              <a:t>: 1 &gt; 0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9" name="Rounded Rectangle 40">
            <a:extLst>
              <a:ext uri="{FF2B5EF4-FFF2-40B4-BE49-F238E27FC236}">
                <a16:creationId xmlns:a16="http://schemas.microsoft.com/office/drawing/2014/main" id="{BD0209A1-78A1-4D2B-B968-EE015DE15B62}"/>
              </a:ext>
            </a:extLst>
          </p:cNvPr>
          <p:cNvSpPr/>
          <p:nvPr/>
        </p:nvSpPr>
        <p:spPr>
          <a:xfrm>
            <a:off x="7599357" y="1632218"/>
            <a:ext cx="3886852" cy="13725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E5E5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tx1"/>
                </a:solidFill>
              </a:rPr>
              <a:t>13 359 .</a:t>
            </a:r>
            <a:r>
              <a:rPr lang="en-GB" sz="4000" b="1">
                <a:solidFill>
                  <a:srgbClr val="0070C0"/>
                </a:solidFill>
              </a:rPr>
              <a:t>?.</a:t>
            </a:r>
            <a:r>
              <a:rPr lang="en-GB" sz="4000" b="1">
                <a:solidFill>
                  <a:schemeClr val="tx1"/>
                </a:solidFill>
              </a:rPr>
              <a:t> 12 807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88D366-F2E0-469C-8FC3-6CFD7D67D27A}"/>
              </a:ext>
            </a:extLst>
          </p:cNvPr>
          <p:cNvSpPr/>
          <p:nvPr/>
        </p:nvSpPr>
        <p:spPr>
          <a:xfrm>
            <a:off x="9261844" y="1886688"/>
            <a:ext cx="505307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5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195426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  <p:bldP spid="23" grpId="0"/>
      <p:bldP spid="25" grpId="0" animBg="1"/>
      <p:bldP spid="26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0" y="2227657"/>
            <a:ext cx="12222079" cy="461903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4F6BEEC-195B-4A52-9621-BD9DA9219040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576AD7B6-751F-452B-B01C-413BBFC02F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61781" y="306396"/>
            <a:ext cx="771015" cy="514653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20AAF3E3-5BEA-4EA7-A58B-80A8876CCA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96448" y="271299"/>
            <a:ext cx="1225130" cy="122513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3F1778BC-3A7A-4FEC-BBE2-E5FCE1B8FB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76606" y="94098"/>
            <a:ext cx="944818" cy="630666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297DDF05-2ADD-4BB7-8AEF-B649F59F1E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46554" y="262248"/>
            <a:ext cx="1049977" cy="700860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id="{A1924BD5-0EA1-4BF3-BFAF-31C006FA20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806236" y="486420"/>
            <a:ext cx="714140" cy="47668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433BE41-B72E-4462-80BD-E3707188FFB5}"/>
              </a:ext>
            </a:extLst>
          </p:cNvPr>
          <p:cNvGrpSpPr/>
          <p:nvPr/>
        </p:nvGrpSpPr>
        <p:grpSpPr>
          <a:xfrm>
            <a:off x="794974" y="656494"/>
            <a:ext cx="2363263" cy="757670"/>
            <a:chOff x="837497" y="356035"/>
            <a:chExt cx="2363263" cy="757670"/>
          </a:xfrm>
        </p:grpSpPr>
        <p:grpSp>
          <p:nvGrpSpPr>
            <p:cNvPr id="37" name="Group 16">
              <a:extLst>
                <a:ext uri="{FF2B5EF4-FFF2-40B4-BE49-F238E27FC236}">
                  <a16:creationId xmlns:a16="http://schemas.microsoft.com/office/drawing/2014/main" id="{0437A0DF-258D-4A09-8217-54D62F9E7A59}"/>
                </a:ext>
              </a:extLst>
            </p:cNvPr>
            <p:cNvGrpSpPr/>
            <p:nvPr/>
          </p:nvGrpSpPr>
          <p:grpSpPr>
            <a:xfrm>
              <a:off x="837497" y="356035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39" name="Isosceles Triangle 8">
                <a:extLst>
                  <a:ext uri="{FF2B5EF4-FFF2-40B4-BE49-F238E27FC236}">
                    <a16:creationId xmlns:a16="http://schemas.microsoft.com/office/drawing/2014/main" id="{867462AB-EFE6-4679-B85C-D22DDD2D0750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0" name="TextBox 15">
                <a:extLst>
                  <a:ext uri="{FF2B5EF4-FFF2-40B4-BE49-F238E27FC236}">
                    <a16:creationId xmlns:a16="http://schemas.microsoft.com/office/drawing/2014/main" id="{D201E4C8-1D4A-45C3-8381-133882C68FE8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8" name="Rounded Rectangle 5">
              <a:extLst>
                <a:ext uri="{FF2B5EF4-FFF2-40B4-BE49-F238E27FC236}">
                  <a16:creationId xmlns:a16="http://schemas.microsoft.com/office/drawing/2014/main" id="{A4F1F635-A703-4406-80FC-BB6AA9DBC6D3}"/>
                </a:ext>
              </a:extLst>
            </p:cNvPr>
            <p:cNvSpPr/>
            <p:nvPr/>
          </p:nvSpPr>
          <p:spPr>
            <a:xfrm>
              <a:off x="1772217" y="469267"/>
              <a:ext cx="1428543" cy="5893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</a:rPr>
                <a:t>&gt;, &lt;, =</a:t>
              </a:r>
            </a:p>
          </p:txBody>
        </p:sp>
      </p:grpSp>
      <p:sp>
        <p:nvSpPr>
          <p:cNvPr id="42" name="TextBox 16">
            <a:extLst>
              <a:ext uri="{FF2B5EF4-FFF2-40B4-BE49-F238E27FC236}">
                <a16:creationId xmlns:a16="http://schemas.microsoft.com/office/drawing/2014/main" id="{E5F6DE2D-3C87-43E0-A166-4E78B3CF6CAA}"/>
              </a:ext>
            </a:extLst>
          </p:cNvPr>
          <p:cNvSpPr txBox="1"/>
          <p:nvPr/>
        </p:nvSpPr>
        <p:spPr>
          <a:xfrm>
            <a:off x="397359" y="2047108"/>
            <a:ext cx="1103509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pt-BR" sz="3500">
                <a:solidFill>
                  <a:srgbClr val="FF0000"/>
                </a:solidFill>
              </a:rPr>
              <a:t>a)</a:t>
            </a:r>
            <a:r>
              <a:rPr lang="pt-BR" sz="3500">
                <a:solidFill>
                  <a:sysClr val="windowText" lastClr="000000"/>
                </a:solidFill>
              </a:rPr>
              <a:t>  3 792…. 10 000                         </a:t>
            </a:r>
            <a:r>
              <a:rPr lang="pt-BR" sz="3500">
                <a:solidFill>
                  <a:srgbClr val="FF0000"/>
                </a:solidFill>
              </a:rPr>
              <a:t> b) </a:t>
            </a:r>
            <a:r>
              <a:rPr lang="pt-BR" sz="3500">
                <a:solidFill>
                  <a:sysClr val="windowText" lastClr="000000"/>
                </a:solidFill>
              </a:rPr>
              <a:t> 96 321….. 95 132</a:t>
            </a:r>
          </a:p>
          <a:p>
            <a:pPr algn="just">
              <a:buClr>
                <a:srgbClr val="FE5E5E"/>
              </a:buClr>
            </a:pPr>
            <a:r>
              <a:rPr lang="pt-BR" sz="3500">
                <a:solidFill>
                  <a:sysClr val="windowText" lastClr="000000"/>
                </a:solidFill>
              </a:rPr>
              <a:t>     215…. 1 000                                     59 901…. 59 703</a:t>
            </a:r>
          </a:p>
          <a:p>
            <a:pPr algn="just">
              <a:buClr>
                <a:srgbClr val="FE5E5E"/>
              </a:buClr>
            </a:pPr>
            <a:r>
              <a:rPr lang="pt-BR" sz="3500">
                <a:solidFill>
                  <a:sysClr val="windowText" lastClr="000000"/>
                </a:solidFill>
              </a:rPr>
              <a:t> </a:t>
            </a:r>
          </a:p>
          <a:p>
            <a:pPr algn="just">
              <a:buClr>
                <a:srgbClr val="FE5E5E"/>
              </a:buClr>
            </a:pPr>
            <a:r>
              <a:rPr lang="pt-BR" sz="3500">
                <a:solidFill>
                  <a:srgbClr val="FF0000"/>
                </a:solidFill>
              </a:rPr>
              <a:t>c)</a:t>
            </a:r>
            <a:r>
              <a:rPr lang="pt-BR" sz="3500">
                <a:solidFill>
                  <a:sysClr val="windowText" lastClr="000000"/>
                </a:solidFill>
              </a:rPr>
              <a:t> 74 280….. 74 288                         </a:t>
            </a:r>
            <a:r>
              <a:rPr lang="pt-BR" sz="3500">
                <a:solidFill>
                  <a:srgbClr val="FF0000"/>
                </a:solidFill>
              </a:rPr>
              <a:t> d)</a:t>
            </a:r>
            <a:r>
              <a:rPr lang="pt-BR" sz="3500">
                <a:solidFill>
                  <a:sysClr val="windowText" lastClr="000000"/>
                </a:solidFill>
              </a:rPr>
              <a:t> 68 015…. 70 000</a:t>
            </a:r>
          </a:p>
          <a:p>
            <a:pPr algn="just">
              <a:buClr>
                <a:srgbClr val="FE5E5E"/>
              </a:buClr>
            </a:pPr>
            <a:r>
              <a:rPr lang="pt-BR" sz="3500">
                <a:solidFill>
                  <a:sysClr val="windowText" lastClr="000000"/>
                </a:solidFill>
              </a:rPr>
              <a:t>    20 306….. 20 000 + 300 + 6              40 070….. 40 000 + 100</a:t>
            </a:r>
          </a:p>
        </p:txBody>
      </p:sp>
      <p:grpSp>
        <p:nvGrpSpPr>
          <p:cNvPr id="45" name="Nhóm 28">
            <a:extLst>
              <a:ext uri="{FF2B5EF4-FFF2-40B4-BE49-F238E27FC236}">
                <a16:creationId xmlns:a16="http://schemas.microsoft.com/office/drawing/2014/main" id="{92327AD5-DC84-44BE-A8F3-9CA9C9950D19}"/>
              </a:ext>
            </a:extLst>
          </p:cNvPr>
          <p:cNvGrpSpPr/>
          <p:nvPr/>
        </p:nvGrpSpPr>
        <p:grpSpPr>
          <a:xfrm>
            <a:off x="4567999" y="204996"/>
            <a:ext cx="6034770" cy="1475802"/>
            <a:chOff x="6123627" y="52155"/>
            <a:chExt cx="6034770" cy="1475802"/>
          </a:xfrm>
        </p:grpSpPr>
        <p:grpSp>
          <p:nvGrpSpPr>
            <p:cNvPr id="46" name="Nhóm 25">
              <a:extLst>
                <a:ext uri="{FF2B5EF4-FFF2-40B4-BE49-F238E27FC236}">
                  <a16:creationId xmlns:a16="http://schemas.microsoft.com/office/drawing/2014/main" id="{4AA80096-1FC5-4BE9-B116-F9DF25A5EB75}"/>
                </a:ext>
              </a:extLst>
            </p:cNvPr>
            <p:cNvGrpSpPr/>
            <p:nvPr/>
          </p:nvGrpSpPr>
          <p:grpSpPr>
            <a:xfrm>
              <a:off x="6447731" y="514924"/>
              <a:ext cx="5663160" cy="811568"/>
              <a:chOff x="6447731" y="425821"/>
              <a:chExt cx="5663160" cy="811568"/>
            </a:xfrm>
          </p:grpSpPr>
          <p:sp>
            <p:nvSpPr>
              <p:cNvPr id="49" name="Rectangle: Rounded Corners 1">
                <a:extLst>
                  <a:ext uri="{FF2B5EF4-FFF2-40B4-BE49-F238E27FC236}">
                    <a16:creationId xmlns:a16="http://schemas.microsoft.com/office/drawing/2014/main" id="{64A20ACF-5C1C-4B17-BD45-66FCAEA5B7A2}"/>
                  </a:ext>
                </a:extLst>
              </p:cNvPr>
              <p:cNvSpPr/>
              <p:nvPr/>
            </p:nvSpPr>
            <p:spPr>
              <a:xfrm>
                <a:off x="6708261" y="425821"/>
                <a:ext cx="5142101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50" name="TextBox 10">
                <a:extLst>
                  <a:ext uri="{FF2B5EF4-FFF2-40B4-BE49-F238E27FC236}">
                    <a16:creationId xmlns:a16="http://schemas.microsoft.com/office/drawing/2014/main" id="{85D4DDD1-E898-4CCC-9297-8FE23A7FAE36}"/>
                  </a:ext>
                </a:extLst>
              </p:cNvPr>
              <p:cNvSpPr txBox="1"/>
              <p:nvPr/>
            </p:nvSpPr>
            <p:spPr>
              <a:xfrm>
                <a:off x="6447731" y="444864"/>
                <a:ext cx="5663160" cy="792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cầu</a:t>
                </a:r>
                <a:r>
                  <a:rPr lang="vi-VN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điều gì?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47" name="Hình ảnh 26">
              <a:extLst>
                <a:ext uri="{FF2B5EF4-FFF2-40B4-BE49-F238E27FC236}">
                  <a16:creationId xmlns:a16="http://schemas.microsoft.com/office/drawing/2014/main" id="{3B9C2F98-349D-4F0D-9476-E667E3594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123627" y="90452"/>
              <a:ext cx="1171718" cy="1437505"/>
            </a:xfrm>
            <a:prstGeom prst="rect">
              <a:avLst/>
            </a:prstGeom>
          </p:spPr>
        </p:pic>
        <p:pic>
          <p:nvPicPr>
            <p:cNvPr id="48" name="Hình ảnh 27">
              <a:extLst>
                <a:ext uri="{FF2B5EF4-FFF2-40B4-BE49-F238E27FC236}">
                  <a16:creationId xmlns:a16="http://schemas.microsoft.com/office/drawing/2014/main" id="{865DE25C-556E-4B7C-A431-D027882A7E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0986679" y="52155"/>
              <a:ext cx="1171718" cy="1437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4015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r="40642"/>
          <a:stretch/>
        </p:blipFill>
        <p:spPr>
          <a:xfrm>
            <a:off x="-35942" y="1983723"/>
            <a:ext cx="7466301" cy="48892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9" t="30897" r="8017"/>
          <a:stretch/>
        </p:blipFill>
        <p:spPr>
          <a:xfrm>
            <a:off x="6766162" y="2354324"/>
            <a:ext cx="3980329" cy="488925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6850702" y="3105080"/>
            <a:ext cx="5574980" cy="3613734"/>
            <a:chOff x="1061829" y="3770888"/>
            <a:chExt cx="3553185" cy="2384620"/>
          </a:xfrm>
        </p:grpSpPr>
        <p:grpSp>
          <p:nvGrpSpPr>
            <p:cNvPr id="54" name="Group 10">
              <a:extLst>
                <a:ext uri="{FF2B5EF4-FFF2-40B4-BE49-F238E27FC236}">
                  <a16:creationId xmlns:a16="http://schemas.microsoft.com/office/drawing/2014/main" id="{4E6D8221-000F-741D-1871-4A24309913F2}"/>
                </a:ext>
              </a:extLst>
            </p:cNvPr>
            <p:cNvGrpSpPr/>
            <p:nvPr/>
          </p:nvGrpSpPr>
          <p:grpSpPr>
            <a:xfrm rot="5400000">
              <a:off x="1276301" y="3556416"/>
              <a:ext cx="2384620" cy="2813564"/>
              <a:chOff x="731197" y="2586538"/>
              <a:chExt cx="2384620" cy="2813564"/>
            </a:xfrm>
          </p:grpSpPr>
          <p:grpSp>
            <p:nvGrpSpPr>
              <p:cNvPr id="57" name="Group 7">
                <a:extLst>
                  <a:ext uri="{FF2B5EF4-FFF2-40B4-BE49-F238E27FC236}">
                    <a16:creationId xmlns:a16="http://schemas.microsoft.com/office/drawing/2014/main" id="{3C0A340B-5CA6-EC7A-BE75-60BFCD259375}"/>
                  </a:ext>
                </a:extLst>
              </p:cNvPr>
              <p:cNvGrpSpPr/>
              <p:nvPr/>
            </p:nvGrpSpPr>
            <p:grpSpPr>
              <a:xfrm rot="5400000">
                <a:off x="516725" y="2801010"/>
                <a:ext cx="2813564" cy="2384620"/>
                <a:chOff x="5220929" y="-1553497"/>
                <a:chExt cx="5771536" cy="3293807"/>
              </a:xfrm>
            </p:grpSpPr>
            <p:sp>
              <p:nvSpPr>
                <p:cNvPr id="60" name="Rectangle 6">
                  <a:extLst>
                    <a:ext uri="{FF2B5EF4-FFF2-40B4-BE49-F238E27FC236}">
                      <a16:creationId xmlns:a16="http://schemas.microsoft.com/office/drawing/2014/main" id="{E4D84B37-6D87-538F-6A1D-86B8D1DC0471}"/>
                    </a:ext>
                  </a:extLst>
                </p:cNvPr>
                <p:cNvSpPr/>
                <p:nvPr/>
              </p:nvSpPr>
              <p:spPr>
                <a:xfrm>
                  <a:off x="5220929" y="-1553497"/>
                  <a:ext cx="5771536" cy="3293807"/>
                </a:xfrm>
                <a:prstGeom prst="rect">
                  <a:avLst/>
                </a:prstGeom>
                <a:solidFill>
                  <a:srgbClr val="0073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22">
                  <a:extLst>
                    <a:ext uri="{FF2B5EF4-FFF2-40B4-BE49-F238E27FC236}">
                      <a16:creationId xmlns:a16="http://schemas.microsoft.com/office/drawing/2014/main" id="{25ADDD25-0E3A-4760-7599-8194BAF91474}"/>
                    </a:ext>
                  </a:extLst>
                </p:cNvPr>
                <p:cNvSpPr/>
                <p:nvPr/>
              </p:nvSpPr>
              <p:spPr>
                <a:xfrm>
                  <a:off x="5335707" y="-1451434"/>
                  <a:ext cx="5538771" cy="3093183"/>
                </a:xfrm>
                <a:prstGeom prst="rect">
                  <a:avLst/>
                </a:prstGeom>
                <a:noFill/>
                <a:ln w="3175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8" name="Straight Connector 9">
                <a:extLst>
                  <a:ext uri="{FF2B5EF4-FFF2-40B4-BE49-F238E27FC236}">
                    <a16:creationId xmlns:a16="http://schemas.microsoft.com/office/drawing/2014/main" id="{AF16295D-20C9-524B-3AB4-CA046134933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42035" y="3993301"/>
                <a:ext cx="2701617" cy="0"/>
              </a:xfrm>
              <a:prstGeom prst="line">
                <a:avLst/>
              </a:prstGeom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28">
                <a:extLst>
                  <a:ext uri="{FF2B5EF4-FFF2-40B4-BE49-F238E27FC236}">
                    <a16:creationId xmlns:a16="http://schemas.microsoft.com/office/drawing/2014/main" id="{56F30628-7B13-9930-885A-8D9F48B4956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45074" y="3981128"/>
                <a:ext cx="2677272" cy="0"/>
              </a:xfrm>
              <a:prstGeom prst="line">
                <a:avLst/>
              </a:prstGeom>
              <a:ln w="3175">
                <a:solidFill>
                  <a:schemeClr val="bg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Hình ảnh 2" descr="Ảnh có chứa mũi tên&#10;&#10;Mô tả được tạo tự động">
              <a:extLst>
                <a:ext uri="{FF2B5EF4-FFF2-40B4-BE49-F238E27FC236}">
                  <a16:creationId xmlns:a16="http://schemas.microsoft.com/office/drawing/2014/main" id="{2BCE0C72-2E21-8A4C-397D-EC58EAEA2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6" t="14583" r="19871" b="22497"/>
            <a:stretch/>
          </p:blipFill>
          <p:spPr>
            <a:xfrm rot="2986193">
              <a:off x="3255806" y="4754654"/>
              <a:ext cx="1699952" cy="1018464"/>
            </a:xfrm>
            <a:prstGeom prst="rect">
              <a:avLst/>
            </a:prstGeom>
          </p:spPr>
        </p:pic>
      </p:grpSp>
      <p:grpSp>
        <p:nvGrpSpPr>
          <p:cNvPr id="50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6464616" y="3453517"/>
            <a:ext cx="5247618" cy="1534565"/>
            <a:chOff x="4179825" y="74389"/>
            <a:chExt cx="8252014" cy="409009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5" y="77141"/>
              <a:ext cx="8252014" cy="4087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VIẾT VÀO BẢNG CON</a:t>
              </a:r>
            </a:p>
          </p:txBody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79825" y="74389"/>
              <a:ext cx="8252013" cy="4087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CÙNG VIẾT VÀO BẢNG CON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580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2925482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r="40642"/>
          <a:stretch/>
        </p:blipFill>
        <p:spPr>
          <a:xfrm>
            <a:off x="2205519" y="2699876"/>
            <a:ext cx="7466301" cy="48892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67706E-85C6-4A89-A942-0347AF85A8D1}"/>
              </a:ext>
            </a:extLst>
          </p:cNvPr>
          <p:cNvSpPr/>
          <p:nvPr/>
        </p:nvSpPr>
        <p:spPr>
          <a:xfrm>
            <a:off x="168614" y="201969"/>
            <a:ext cx="11813996" cy="3765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4980" y="521246"/>
            <a:ext cx="2363263" cy="757670"/>
            <a:chOff x="837497" y="356035"/>
            <a:chExt cx="2363263" cy="757670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37497" y="356035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4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4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1772217" y="469267"/>
              <a:ext cx="1428543" cy="5893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</a:rPr>
                <a:t>&gt;, &lt;, =</a:t>
              </a:r>
            </a:p>
          </p:txBody>
        </p:sp>
      </p:grpSp>
      <p:sp>
        <p:nvSpPr>
          <p:cNvPr id="4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07201" y="1445873"/>
            <a:ext cx="567309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pt-BR" sz="4500">
                <a:solidFill>
                  <a:srgbClr val="FF0000"/>
                </a:solidFill>
              </a:rPr>
              <a:t>a)  </a:t>
            </a:r>
            <a:r>
              <a:rPr lang="pt-BR" sz="4500"/>
              <a:t>3 792…. 10 000</a:t>
            </a:r>
          </a:p>
          <a:p>
            <a:pPr algn="just">
              <a:buClr>
                <a:srgbClr val="FE5E5E"/>
              </a:buClr>
            </a:pPr>
            <a:r>
              <a:rPr lang="pt-BR" sz="4500"/>
              <a:t>     </a:t>
            </a:r>
          </a:p>
          <a:p>
            <a:pPr algn="just">
              <a:buClr>
                <a:srgbClr val="FE5E5E"/>
              </a:buClr>
            </a:pPr>
            <a:r>
              <a:rPr lang="pt-BR" sz="4500"/>
              <a:t>	215…. 1 000 </a:t>
            </a:r>
            <a:endParaRPr lang="vi-VN" sz="4500" dirty="0"/>
          </a:p>
        </p:txBody>
      </p:sp>
      <p:sp>
        <p:nvSpPr>
          <p:cNvPr id="41" name="Rectangle 40"/>
          <p:cNvSpPr/>
          <p:nvPr/>
        </p:nvSpPr>
        <p:spPr>
          <a:xfrm>
            <a:off x="4768682" y="1070944"/>
            <a:ext cx="72116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Số </a:t>
            </a:r>
            <a:r>
              <a:rPr lang="en-US" sz="3500" b="1" err="1">
                <a:solidFill>
                  <a:srgbClr val="FF0000"/>
                </a:solidFill>
                <a:ea typeface="Calibri" panose="020F0502020204030204" pitchFamily="34" charset="0"/>
              </a:rPr>
              <a:t>có</a:t>
            </a: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 bốn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số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bé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hơn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số </a:t>
            </a:r>
            <a:r>
              <a:rPr lang="en-US" sz="3500" b="1" err="1">
                <a:solidFill>
                  <a:srgbClr val="FF0000"/>
                </a:solidFill>
                <a:ea typeface="Calibri" panose="020F0502020204030204" pitchFamily="34" charset="0"/>
              </a:rPr>
              <a:t>có</a:t>
            </a: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 năm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số.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768682" y="2561525"/>
            <a:ext cx="69509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Số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có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ba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số bé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hơn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số </a:t>
            </a:r>
            <a:r>
              <a:rPr lang="en-US" sz="3500" b="1" err="1">
                <a:solidFill>
                  <a:srgbClr val="FF0000"/>
                </a:solidFill>
                <a:ea typeface="Calibri" panose="020F0502020204030204" pitchFamily="34" charset="0"/>
              </a:rPr>
              <a:t>có</a:t>
            </a: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 bốn </a:t>
            </a:r>
            <a:r>
              <a:rPr lang="en-US" sz="3500" b="1" dirty="0" err="1">
                <a:solidFill>
                  <a:srgbClr val="FF0000"/>
                </a:solidFill>
                <a:ea typeface="Calibri" panose="020F0502020204030204" pitchFamily="34" charset="0"/>
              </a:rPr>
              <a:t>chữ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 số.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6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308472" y="1405319"/>
            <a:ext cx="53202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4500" dirty="0">
                <a:solidFill>
                  <a:srgbClr val="0070C0"/>
                </a:solidFill>
              </a:rPr>
              <a:t>&lt;</a:t>
            </a:r>
            <a:r>
              <a:rPr lang="en-US" sz="45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117071" y="2825894"/>
            <a:ext cx="57380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4500">
                <a:solidFill>
                  <a:srgbClr val="0070C0"/>
                </a:solidFill>
              </a:rPr>
              <a:t>&lt;</a:t>
            </a:r>
            <a:endParaRPr lang="en-US" sz="45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39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8" grpId="0"/>
      <p:bldP spid="69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2925482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r="40642"/>
          <a:stretch/>
        </p:blipFill>
        <p:spPr>
          <a:xfrm>
            <a:off x="2205519" y="2699876"/>
            <a:ext cx="7466301" cy="48892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67706E-85C6-4A89-A942-0347AF85A8D1}"/>
              </a:ext>
            </a:extLst>
          </p:cNvPr>
          <p:cNvSpPr/>
          <p:nvPr/>
        </p:nvSpPr>
        <p:spPr>
          <a:xfrm>
            <a:off x="168614" y="201969"/>
            <a:ext cx="11813996" cy="37651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4980" y="521246"/>
            <a:ext cx="2363263" cy="757670"/>
            <a:chOff x="837497" y="356035"/>
            <a:chExt cx="2363263" cy="757670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37497" y="356035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4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1772217" y="469267"/>
              <a:ext cx="1428543" cy="5893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&gt;, &lt;, =</a:t>
              </a:r>
            </a:p>
          </p:txBody>
        </p:sp>
      </p:grpSp>
      <p:sp>
        <p:nvSpPr>
          <p:cNvPr id="4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07201" y="1445873"/>
            <a:ext cx="567309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96 321….. 95 132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lang="pt-BR" sz="4500">
                <a:latin typeface="Calibri" panose="020F0502020204030204"/>
              </a:rPr>
              <a:t>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59 901…. 59 703</a:t>
            </a:r>
          </a:p>
        </p:txBody>
      </p:sp>
      <p:sp>
        <p:nvSpPr>
          <p:cNvPr id="6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615420" y="1406396"/>
            <a:ext cx="53202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996127" y="2827025"/>
            <a:ext cx="57380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40">
            <a:extLst>
              <a:ext uri="{FF2B5EF4-FFF2-40B4-BE49-F238E27FC236}">
                <a16:creationId xmlns:a16="http://schemas.microsoft.com/office/drawing/2014/main" id="{4002B579-1FC8-4077-9980-7DC87170377C}"/>
              </a:ext>
            </a:extLst>
          </p:cNvPr>
          <p:cNvSpPr/>
          <p:nvPr/>
        </p:nvSpPr>
        <p:spPr>
          <a:xfrm>
            <a:off x="4445717" y="467013"/>
            <a:ext cx="7431622" cy="1055608"/>
          </a:xfrm>
          <a:prstGeom prst="roundRect">
            <a:avLst/>
          </a:prstGeom>
          <a:ln w="38100">
            <a:solidFill>
              <a:srgbClr val="FE5E5E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So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sánh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số ở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32A4EE-CB61-4311-96D3-F6B2377C0410}"/>
              </a:ext>
            </a:extLst>
          </p:cNvPr>
          <p:cNvSpPr/>
          <p:nvPr/>
        </p:nvSpPr>
        <p:spPr>
          <a:xfrm>
            <a:off x="4356664" y="2921198"/>
            <a:ext cx="820902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5 = 5; 9 = 9; 9 &gt; 7.Vậy 59 901 &gt; 59 703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B1724D-D406-42D0-A04C-DD113694324E}"/>
              </a:ext>
            </a:extLst>
          </p:cNvPr>
          <p:cNvSpPr/>
          <p:nvPr/>
        </p:nvSpPr>
        <p:spPr>
          <a:xfrm>
            <a:off x="5006560" y="1606655"/>
            <a:ext cx="662476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9 = 9; 6 &gt; 5. </a:t>
            </a:r>
            <a:r>
              <a:rPr lang="en-US" sz="3500" b="1" err="1">
                <a:solidFill>
                  <a:srgbClr val="FF0000"/>
                </a:solidFill>
                <a:ea typeface="Calibri" panose="020F0502020204030204" pitchFamily="34" charset="0"/>
              </a:rPr>
              <a:t>Vậy</a:t>
            </a: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 96 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321 </a:t>
            </a: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&gt; 95 </a:t>
            </a:r>
            <a:r>
              <a:rPr lang="en-US" sz="3500" b="1" dirty="0">
                <a:solidFill>
                  <a:srgbClr val="FF0000"/>
                </a:solidFill>
                <a:ea typeface="Calibri" panose="020F0502020204030204" pitchFamily="34" charset="0"/>
              </a:rPr>
              <a:t>132 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43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25" grpId="0" animBg="1"/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2925482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r="40642"/>
          <a:stretch/>
        </p:blipFill>
        <p:spPr>
          <a:xfrm>
            <a:off x="2205519" y="2699876"/>
            <a:ext cx="7466301" cy="48892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67706E-85C6-4A89-A942-0347AF85A8D1}"/>
              </a:ext>
            </a:extLst>
          </p:cNvPr>
          <p:cNvSpPr/>
          <p:nvPr/>
        </p:nvSpPr>
        <p:spPr>
          <a:xfrm>
            <a:off x="168614" y="201968"/>
            <a:ext cx="11813996" cy="457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4980" y="521246"/>
            <a:ext cx="2363263" cy="757670"/>
            <a:chOff x="837497" y="356035"/>
            <a:chExt cx="2363263" cy="757670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37497" y="356035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4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1772217" y="469267"/>
              <a:ext cx="1428543" cy="5893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&gt;, &lt;, =</a:t>
              </a:r>
            </a:p>
          </p:txBody>
        </p:sp>
      </p:grpSp>
      <p:sp>
        <p:nvSpPr>
          <p:cNvPr id="4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07200" y="1445873"/>
            <a:ext cx="675630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</a:t>
            </a: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74 280….. 74 288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20 306….. 20 000 + 300 + 6</a:t>
            </a:r>
          </a:p>
        </p:txBody>
      </p:sp>
      <p:sp>
        <p:nvSpPr>
          <p:cNvPr id="6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586223" y="1398152"/>
            <a:ext cx="53202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131674" y="2782113"/>
            <a:ext cx="57380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40">
            <a:extLst>
              <a:ext uri="{FF2B5EF4-FFF2-40B4-BE49-F238E27FC236}">
                <a16:creationId xmlns:a16="http://schemas.microsoft.com/office/drawing/2014/main" id="{4002B579-1FC8-4077-9980-7DC87170377C}"/>
              </a:ext>
            </a:extLst>
          </p:cNvPr>
          <p:cNvSpPr/>
          <p:nvPr/>
        </p:nvSpPr>
        <p:spPr>
          <a:xfrm>
            <a:off x="4445717" y="467013"/>
            <a:ext cx="7431622" cy="1055608"/>
          </a:xfrm>
          <a:prstGeom prst="roundRect">
            <a:avLst/>
          </a:prstGeom>
          <a:ln w="38100">
            <a:solidFill>
              <a:srgbClr val="FE5E5E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số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32A4EE-CB61-4311-96D3-F6B2377C0410}"/>
              </a:ext>
            </a:extLst>
          </p:cNvPr>
          <p:cNvSpPr/>
          <p:nvPr/>
        </p:nvSpPr>
        <p:spPr>
          <a:xfrm>
            <a:off x="5064512" y="3479888"/>
            <a:ext cx="82090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500" b="1">
                <a:solidFill>
                  <a:srgbClr val="FF0000"/>
                </a:solidFill>
                <a:ea typeface="Calibri" panose="020F0502020204030204" pitchFamily="34" charset="0"/>
              </a:rPr>
              <a:t>20 000 + 300 + 6 = 20 306</a:t>
            </a:r>
          </a:p>
          <a:p>
            <a:pPr lvl="0" algn="just"/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	Vậy</a:t>
            </a:r>
            <a:r>
              <a:rPr kumimoji="0" lang="en-US" sz="35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20 306 = 20 000 + 300 + 6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B1724D-D406-42D0-A04C-DD113694324E}"/>
              </a:ext>
            </a:extLst>
          </p:cNvPr>
          <p:cNvSpPr/>
          <p:nvPr/>
        </p:nvSpPr>
        <p:spPr>
          <a:xfrm>
            <a:off x="4990480" y="1578509"/>
            <a:ext cx="6165470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7 = 7; 4 &gt; 4; 2 = 2; 8 = 8; 0 &lt; 8.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500" b="1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</a:rPr>
              <a:t>	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Vậy 74 280 &lt; 74 288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805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25" grpId="0" animBg="1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6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BAE93D24-549C-723F-E988-864FD8C7AF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85" t="13312" r="21554" b="10650"/>
          <a:stretch/>
        </p:blipFill>
        <p:spPr>
          <a:xfrm>
            <a:off x="123352" y="-226472"/>
            <a:ext cx="11720986" cy="78366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9FAC6-CC89-4479-B638-2D113D974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3644"/>
            <a:ext cx="12192000" cy="6570712"/>
          </a:xfrm>
          <a:prstGeom prst="rect">
            <a:avLst/>
          </a:prstGeom>
        </p:spPr>
      </p:pic>
      <p:sp>
        <p:nvSpPr>
          <p:cNvPr id="40" name="Hộp Văn bản 22">
            <a:extLst>
              <a:ext uri="{FF2B5EF4-FFF2-40B4-BE49-F238E27FC236}">
                <a16:creationId xmlns:a16="http://schemas.microsoft.com/office/drawing/2014/main" id="{026AE188-2DA9-8FD5-6A01-A3790A4D94D8}"/>
              </a:ext>
            </a:extLst>
          </p:cNvPr>
          <p:cNvSpPr txBox="1"/>
          <p:nvPr/>
        </p:nvSpPr>
        <p:spPr>
          <a:xfrm>
            <a:off x="1047404" y="-105464"/>
            <a:ext cx="1056817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000" b="1" dirty="0">
                <a:ln w="3175">
                  <a:noFill/>
                </a:ln>
                <a:solidFill>
                  <a:schemeClr val="bg1"/>
                </a:solidFill>
                <a:latin typeface="UTM Edwardian" panose="02040603050506020204" pitchFamily="18" charset="0"/>
                <a:ea typeface="微软雅黑" panose="020B0503020204020204" pitchFamily="34" charset="-122"/>
              </a:rPr>
              <a:t>Thứ … ngày … tháng … năm …</a:t>
            </a:r>
          </a:p>
        </p:txBody>
      </p:sp>
    </p:spTree>
    <p:extLst>
      <p:ext uri="{BB962C8B-B14F-4D97-AF65-F5344CB8AC3E}">
        <p14:creationId xmlns:p14="http://schemas.microsoft.com/office/powerpoint/2010/main" val="409515973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2925482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7" r="40642"/>
          <a:stretch/>
        </p:blipFill>
        <p:spPr>
          <a:xfrm>
            <a:off x="2205519" y="2699876"/>
            <a:ext cx="7466301" cy="48892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867706E-85C6-4A89-A942-0347AF85A8D1}"/>
              </a:ext>
            </a:extLst>
          </p:cNvPr>
          <p:cNvSpPr/>
          <p:nvPr/>
        </p:nvSpPr>
        <p:spPr>
          <a:xfrm>
            <a:off x="168614" y="201968"/>
            <a:ext cx="11813996" cy="45778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4980" y="521246"/>
            <a:ext cx="2363263" cy="757670"/>
            <a:chOff x="837497" y="356035"/>
            <a:chExt cx="2363263" cy="757670"/>
          </a:xfrm>
        </p:grpSpPr>
        <p:grpSp>
          <p:nvGrpSpPr>
            <p:cNvPr id="42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837497" y="356035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43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1772217" y="469267"/>
              <a:ext cx="1428543" cy="58935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&gt;, &lt;, =</a:t>
              </a:r>
            </a:p>
          </p:txBody>
        </p:sp>
      </p:grpSp>
      <p:sp>
        <p:nvSpPr>
          <p:cNvPr id="4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07200" y="1445873"/>
            <a:ext cx="675630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</a:t>
            </a: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68 015…. 70 000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pt-BR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40 070….. 40 000 + 100</a:t>
            </a:r>
          </a:p>
        </p:txBody>
      </p:sp>
      <p:sp>
        <p:nvSpPr>
          <p:cNvPr id="69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586223" y="1398152"/>
            <a:ext cx="53202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2131674" y="2782113"/>
            <a:ext cx="573800" cy="784830"/>
          </a:xfrm>
          <a:prstGeom prst="rect">
            <a:avLst/>
          </a:prstGeom>
          <a:solidFill>
            <a:srgbClr val="F4FCF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E5E"/>
              </a:buClr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40">
            <a:extLst>
              <a:ext uri="{FF2B5EF4-FFF2-40B4-BE49-F238E27FC236}">
                <a16:creationId xmlns:a16="http://schemas.microsoft.com/office/drawing/2014/main" id="{4002B579-1FC8-4077-9980-7DC87170377C}"/>
              </a:ext>
            </a:extLst>
          </p:cNvPr>
          <p:cNvSpPr/>
          <p:nvPr/>
        </p:nvSpPr>
        <p:spPr>
          <a:xfrm>
            <a:off x="4445717" y="467013"/>
            <a:ext cx="7431622" cy="1055608"/>
          </a:xfrm>
          <a:prstGeom prst="roundRect">
            <a:avLst/>
          </a:prstGeom>
          <a:ln w="38100">
            <a:solidFill>
              <a:srgbClr val="FE5E5E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số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sang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32A4EE-CB61-4311-96D3-F6B2377C0410}"/>
              </a:ext>
            </a:extLst>
          </p:cNvPr>
          <p:cNvSpPr/>
          <p:nvPr/>
        </p:nvSpPr>
        <p:spPr>
          <a:xfrm>
            <a:off x="2858993" y="3454286"/>
            <a:ext cx="82090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40 000 + 100 = 40 100; 4 = 4;</a:t>
            </a:r>
            <a:r>
              <a:rPr kumimoji="0" lang="en-US" sz="35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0 = 0; 0&lt; 1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Vậy 40 070 &lt; 40 000 + 100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B1724D-D406-42D0-A04C-DD113694324E}"/>
              </a:ext>
            </a:extLst>
          </p:cNvPr>
          <p:cNvSpPr/>
          <p:nvPr/>
        </p:nvSpPr>
        <p:spPr>
          <a:xfrm>
            <a:off x="4990480" y="1578509"/>
            <a:ext cx="570303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6 &lt; 7. 	Vậy 68 015 &lt; 70 000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126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25" grpId="0" animBg="1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659494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37497" y="356035"/>
            <a:ext cx="11971422" cy="757670"/>
            <a:chOff x="714129" y="484910"/>
            <a:chExt cx="11971422" cy="757670"/>
          </a:xfrm>
        </p:grpSpPr>
        <p:grpSp>
          <p:nvGrpSpPr>
            <p:cNvPr id="6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71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72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0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Cho bốn số 78635, 76385,75638,73856</a:t>
              </a:r>
              <a:endPara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1822" y="1070060"/>
            <a:ext cx="11414011" cy="2912165"/>
            <a:chOff x="251822" y="1070060"/>
            <a:chExt cx="11414011" cy="2912165"/>
          </a:xfrm>
        </p:grpSpPr>
        <p:grpSp>
          <p:nvGrpSpPr>
            <p:cNvPr id="45" name="Group 44"/>
            <p:cNvGrpSpPr/>
            <p:nvPr/>
          </p:nvGrpSpPr>
          <p:grpSpPr>
            <a:xfrm>
              <a:off x="251822" y="1070060"/>
              <a:ext cx="11414011" cy="1330121"/>
              <a:chOff x="557132" y="3606991"/>
              <a:chExt cx="7850041" cy="1330121"/>
            </a:xfrm>
          </p:grpSpPr>
          <p:sp>
            <p:nvSpPr>
              <p:cNvPr id="46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59371" y="3606991"/>
                <a:ext cx="714713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buClr>
                    <a:srgbClr val="FE5E5E"/>
                  </a:buClr>
                </a:pPr>
                <a:r>
                  <a:rPr lang="en-US" sz="3500" dirty="0">
                    <a:solidFill>
                      <a:srgbClr val="FE5E5E"/>
                    </a:solidFill>
                  </a:rPr>
                  <a:t>a)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Sắp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xếp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các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số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trên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theo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thứ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3500" dirty="0" err="1">
                    <a:solidFill>
                      <a:schemeClr val="bg2">
                        <a:lumMod val="25000"/>
                      </a:schemeClr>
                    </a:solidFill>
                  </a:rPr>
                  <a:t>tự</a:t>
                </a:r>
                <a:r>
                  <a:rPr lang="en-US" sz="35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:r>
                  <a:rPr lang="en-US" sz="3500" err="1">
                    <a:solidFill>
                      <a:schemeClr val="bg2">
                        <a:lumMod val="25000"/>
                      </a:schemeClr>
                    </a:solidFill>
                  </a:rPr>
                  <a:t>từ</a:t>
                </a:r>
                <a:r>
                  <a:rPr lang="en-US" sz="3500">
                    <a:solidFill>
                      <a:schemeClr val="bg2">
                        <a:lumMod val="25000"/>
                      </a:schemeClr>
                    </a:solidFill>
                  </a:rPr>
                  <a:t> lớn </a:t>
                </a:r>
                <a:r>
                  <a:rPr lang="en-US" sz="3500" err="1">
                    <a:solidFill>
                      <a:schemeClr val="bg2">
                        <a:lumMod val="25000"/>
                      </a:schemeClr>
                    </a:solidFill>
                  </a:rPr>
                  <a:t>đến</a:t>
                </a:r>
                <a:r>
                  <a:rPr lang="en-US" sz="3500">
                    <a:solidFill>
                      <a:schemeClr val="bg2">
                        <a:lumMod val="25000"/>
                      </a:schemeClr>
                    </a:solidFill>
                  </a:rPr>
                  <a:t> bé</a:t>
                </a:r>
                <a:endParaRPr lang="en-US" sz="35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7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57132" y="4306170"/>
                <a:ext cx="7850041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 dirty="0">
                    <a:solidFill>
                      <a:srgbClr val="FF5D5D"/>
                    </a:solidFill>
                  </a:rPr>
                  <a:t>b) </a:t>
                </a:r>
                <a:r>
                  <a:rPr lang="en-US" sz="3500" dirty="0" err="1"/>
                  <a:t>Tìm</a:t>
                </a:r>
                <a:r>
                  <a:rPr lang="en-US" sz="3500" dirty="0"/>
                  <a:t> </a:t>
                </a:r>
                <a:r>
                  <a:rPr lang="en-US" sz="3500" dirty="0" err="1"/>
                  <a:t>vị</a:t>
                </a:r>
                <a:r>
                  <a:rPr lang="en-US" sz="3500" dirty="0"/>
                  <a:t> </a:t>
                </a:r>
                <a:r>
                  <a:rPr lang="en-US" sz="3500" dirty="0" err="1"/>
                  <a:t>trí</a:t>
                </a:r>
                <a:r>
                  <a:rPr lang="en-US" sz="3500" dirty="0"/>
                  <a:t> </a:t>
                </a:r>
                <a:r>
                  <a:rPr lang="en-US" sz="3500" dirty="0" err="1"/>
                  <a:t>của</a:t>
                </a:r>
                <a:r>
                  <a:rPr lang="en-US" sz="3500" dirty="0"/>
                  <a:t> </a:t>
                </a:r>
                <a:r>
                  <a:rPr lang="en-US" sz="3500" dirty="0" err="1"/>
                  <a:t>mỗi</a:t>
                </a:r>
                <a:r>
                  <a:rPr lang="en-US" sz="3500" dirty="0"/>
                  <a:t> số </a:t>
                </a:r>
                <a:r>
                  <a:rPr lang="en-US" sz="3500" dirty="0" err="1"/>
                  <a:t>đã</a:t>
                </a:r>
                <a:r>
                  <a:rPr lang="en-US" sz="3500" dirty="0"/>
                  <a:t> </a:t>
                </a:r>
                <a:r>
                  <a:rPr lang="en-US" sz="3500" dirty="0" err="1"/>
                  <a:t>cho</a:t>
                </a:r>
                <a:r>
                  <a:rPr lang="en-US" sz="3500" dirty="0"/>
                  <a:t> </a:t>
                </a:r>
                <a:r>
                  <a:rPr lang="en-US" sz="3500" dirty="0" err="1"/>
                  <a:t>trên</a:t>
                </a:r>
                <a:r>
                  <a:rPr lang="en-US" sz="3500" dirty="0"/>
                  <a:t> </a:t>
                </a:r>
                <a:r>
                  <a:rPr lang="en-US" sz="3500" dirty="0" err="1"/>
                  <a:t>tia</a:t>
                </a:r>
                <a:r>
                  <a:rPr lang="en-US" sz="3500" dirty="0"/>
                  <a:t> số </a:t>
                </a:r>
                <a:r>
                  <a:rPr lang="en-US" sz="3500" dirty="0" err="1"/>
                  <a:t>trong</a:t>
                </a:r>
                <a:r>
                  <a:rPr lang="en-US" sz="3500" dirty="0"/>
                  <a:t> </a:t>
                </a:r>
                <a:r>
                  <a:rPr lang="en-US" sz="3500" dirty="0" err="1"/>
                  <a:t>hình</a:t>
                </a:r>
                <a:r>
                  <a:rPr lang="en-US" sz="3500" dirty="0"/>
                  <a:t> </a:t>
                </a:r>
                <a:r>
                  <a:rPr lang="en-US" sz="3500" dirty="0" err="1"/>
                  <a:t>dưới</a:t>
                </a:r>
                <a:r>
                  <a:rPr lang="en-US" sz="3500" dirty="0"/>
                  <a:t> </a:t>
                </a:r>
                <a:r>
                  <a:rPr lang="en-US" sz="3500" dirty="0" err="1"/>
                  <a:t>đây</a:t>
                </a:r>
                <a:r>
                  <a:rPr lang="en-US" sz="3500" dirty="0"/>
                  <a:t>.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533385" y="2258587"/>
              <a:ext cx="11035437" cy="1723638"/>
              <a:chOff x="533385" y="3121037"/>
              <a:chExt cx="11035437" cy="1723638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837497" y="3954125"/>
                <a:ext cx="10668703" cy="30845"/>
              </a:xfrm>
              <a:prstGeom prst="straightConnector1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1304857" y="3769674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881430" y="3790532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4458003" y="3787297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5839614" y="3769674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7307468" y="3769673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8798774" y="3790532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0349657" y="3787297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33385" y="4213733"/>
                <a:ext cx="154179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73 000</a:t>
                </a:r>
                <a:endParaRPr lang="en-US" sz="3500" dirty="0"/>
              </a:p>
            </p:txBody>
          </p:sp>
          <p:sp>
            <p:nvSpPr>
              <p:cNvPr id="80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2287881" y="4200266"/>
                <a:ext cx="151502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74 000</a:t>
                </a:r>
                <a:endParaRPr lang="en-US" sz="3500" dirty="0"/>
              </a:p>
            </p:txBody>
          </p:sp>
          <p:sp>
            <p:nvSpPr>
              <p:cNvPr id="81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3832986" y="4201560"/>
                <a:ext cx="1560141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75 000</a:t>
                </a:r>
                <a:endParaRPr lang="en-US" sz="3500" dirty="0"/>
              </a:p>
            </p:txBody>
          </p:sp>
          <p:sp>
            <p:nvSpPr>
              <p:cNvPr id="8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266282" y="4201560"/>
                <a:ext cx="151502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76 000</a:t>
                </a:r>
                <a:endParaRPr lang="en-US" sz="3500" dirty="0"/>
              </a:p>
            </p:txBody>
          </p:sp>
          <p:sp>
            <p:nvSpPr>
              <p:cNvPr id="83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814697" y="4185298"/>
                <a:ext cx="1468978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77 000</a:t>
                </a:r>
                <a:endParaRPr lang="en-US" sz="3500" dirty="0"/>
              </a:p>
            </p:txBody>
          </p:sp>
          <p:sp>
            <p:nvSpPr>
              <p:cNvPr id="84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8359803" y="4197697"/>
                <a:ext cx="1433295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78 000</a:t>
                </a:r>
                <a:endParaRPr lang="en-US" sz="3500" dirty="0"/>
              </a:p>
            </p:txBody>
          </p:sp>
          <p:sp>
            <p:nvSpPr>
              <p:cNvPr id="85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034139" y="4179973"/>
                <a:ext cx="153468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79 000</a:t>
                </a:r>
                <a:endParaRPr lang="en-US" sz="3500" dirty="0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2280640" y="3121037"/>
                <a:ext cx="722572" cy="824626"/>
                <a:chOff x="2109911" y="3136191"/>
                <a:chExt cx="722572" cy="824626"/>
              </a:xfrm>
            </p:grpSpPr>
            <p:sp>
              <p:nvSpPr>
                <p:cNvPr id="86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2109911" y="3136191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flipH="1" flipV="1">
                  <a:off x="2413387" y="3626106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/>
            </p:nvGrpSpPr>
            <p:grpSpPr>
              <a:xfrm>
                <a:off x="5177032" y="3143677"/>
                <a:ext cx="1440902" cy="825637"/>
                <a:chOff x="1391581" y="3136191"/>
                <a:chExt cx="1440902" cy="825637"/>
              </a:xfrm>
            </p:grpSpPr>
            <p:sp>
              <p:nvSpPr>
                <p:cNvPr id="88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2109911" y="3136191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89" name="Straight Arrow Connector 88"/>
                <p:cNvCxnSpPr/>
                <p:nvPr/>
              </p:nvCxnSpPr>
              <p:spPr>
                <a:xfrm flipH="1" flipV="1">
                  <a:off x="2413387" y="3626106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Box 16">
                  <a:extLst>
                    <a:ext uri="{FF2B5EF4-FFF2-40B4-BE49-F238E27FC236}">
                      <a16:creationId xmlns:a16="http://schemas.microsoft.com/office/drawing/2014/main" id="{5E177D21-510E-40EC-AAD3-C253693418D2}"/>
                    </a:ext>
                  </a:extLst>
                </p:cNvPr>
                <p:cNvSpPr txBox="1"/>
                <p:nvPr/>
              </p:nvSpPr>
              <p:spPr>
                <a:xfrm>
                  <a:off x="1391581" y="3137202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BC7A8EEF-D358-46FF-9EAA-C7A923987304}"/>
                    </a:ext>
                  </a:extLst>
                </p:cNvPr>
                <p:cNvCxnSpPr/>
                <p:nvPr/>
              </p:nvCxnSpPr>
              <p:spPr>
                <a:xfrm flipH="1" flipV="1">
                  <a:off x="1695057" y="3627117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9672853" y="3121037"/>
                <a:ext cx="722572" cy="824626"/>
                <a:chOff x="3052997" y="3106277"/>
                <a:chExt cx="722572" cy="824626"/>
              </a:xfrm>
            </p:grpSpPr>
            <p:sp>
              <p:nvSpPr>
                <p:cNvPr id="91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3052997" y="3106277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92" name="Straight Arrow Connector 91"/>
                <p:cNvCxnSpPr/>
                <p:nvPr/>
              </p:nvCxnSpPr>
              <p:spPr>
                <a:xfrm flipH="1" flipV="1">
                  <a:off x="3356473" y="3596192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23318" r="30649" b="25657"/>
          <a:stretch/>
        </p:blipFill>
        <p:spPr>
          <a:xfrm>
            <a:off x="250575" y="3722172"/>
            <a:ext cx="6962503" cy="2886891"/>
          </a:xfrm>
          <a:prstGeom prst="rect">
            <a:avLst/>
          </a:prstGeom>
        </p:spPr>
      </p:pic>
      <p:grpSp>
        <p:nvGrpSpPr>
          <p:cNvPr id="96" name="Nhóm 28">
            <a:extLst>
              <a:ext uri="{FF2B5EF4-FFF2-40B4-BE49-F238E27FC236}">
                <a16:creationId xmlns:a16="http://schemas.microsoft.com/office/drawing/2014/main" id="{026CF060-679C-C2D0-6BBA-2FBE93896F18}"/>
              </a:ext>
            </a:extLst>
          </p:cNvPr>
          <p:cNvGrpSpPr/>
          <p:nvPr/>
        </p:nvGrpSpPr>
        <p:grpSpPr>
          <a:xfrm>
            <a:off x="6244805" y="3824984"/>
            <a:ext cx="6034770" cy="1475802"/>
            <a:chOff x="6123627" y="52155"/>
            <a:chExt cx="6034770" cy="1475802"/>
          </a:xfrm>
        </p:grpSpPr>
        <p:grpSp>
          <p:nvGrpSpPr>
            <p:cNvPr id="97" name="Nhóm 25">
              <a:extLst>
                <a:ext uri="{FF2B5EF4-FFF2-40B4-BE49-F238E27FC236}">
                  <a16:creationId xmlns:a16="http://schemas.microsoft.com/office/drawing/2014/main" id="{E3F9D58F-118D-5F7D-416E-69F92472F6EB}"/>
                </a:ext>
              </a:extLst>
            </p:cNvPr>
            <p:cNvGrpSpPr/>
            <p:nvPr/>
          </p:nvGrpSpPr>
          <p:grpSpPr>
            <a:xfrm>
              <a:off x="6447731" y="514924"/>
              <a:ext cx="5663160" cy="811568"/>
              <a:chOff x="6447731" y="425821"/>
              <a:chExt cx="5663160" cy="811568"/>
            </a:xfrm>
          </p:grpSpPr>
          <p:sp>
            <p:nvSpPr>
              <p:cNvPr id="100" name="Rectangle: Rounded Corners 1">
                <a:extLst>
                  <a:ext uri="{FF2B5EF4-FFF2-40B4-BE49-F238E27FC236}">
                    <a16:creationId xmlns:a16="http://schemas.microsoft.com/office/drawing/2014/main" id="{20450505-C40C-CF54-BCA3-5889965AFA39}"/>
                  </a:ext>
                </a:extLst>
              </p:cNvPr>
              <p:cNvSpPr/>
              <p:nvPr/>
            </p:nvSpPr>
            <p:spPr>
              <a:xfrm>
                <a:off x="6708261" y="425821"/>
                <a:ext cx="5142101" cy="808025"/>
              </a:xfrm>
              <a:prstGeom prst="roundRect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00" b="1" dirty="0">
                  <a:latin typeface="#9Slide07 IcielLa Chic Pro Shad" panose="02000506090000020004" pitchFamily="2" charset="0"/>
                </a:endParaRPr>
              </a:p>
            </p:txBody>
          </p:sp>
          <p:sp>
            <p:nvSpPr>
              <p:cNvPr id="101" name="TextBox 10">
                <a:extLst>
                  <a:ext uri="{FF2B5EF4-FFF2-40B4-BE49-F238E27FC236}">
                    <a16:creationId xmlns:a16="http://schemas.microsoft.com/office/drawing/2014/main" id="{9F8338B3-350B-30C0-0E38-B4BF12E28981}"/>
                  </a:ext>
                </a:extLst>
              </p:cNvPr>
              <p:cNvSpPr txBox="1"/>
              <p:nvPr/>
            </p:nvSpPr>
            <p:spPr>
              <a:xfrm>
                <a:off x="6447731" y="444864"/>
                <a:ext cx="5663160" cy="792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vi-VN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Đề bài yêu</a:t>
                </a:r>
                <a:r>
                  <a:rPr lang="en-US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</a:t>
                </a:r>
                <a:r>
                  <a:rPr lang="en-US" sz="3500" b="1" dirty="0" err="1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cầu</a:t>
                </a:r>
                <a:r>
                  <a:rPr lang="vi-VN" sz="3500" b="1" dirty="0">
                    <a:ln w="28575">
                      <a:solidFill>
                        <a:srgbClr val="002060"/>
                      </a:solidFill>
                      <a:prstDash val="solid"/>
                    </a:ln>
                    <a:solidFill>
                      <a:srgbClr val="A3D9F1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SVN-Poky's" panose="020B0606040200020203" pitchFamily="34" charset="0"/>
                  </a:rPr>
                  <a:t> điều gì?</a:t>
                </a:r>
                <a:endParaRPr lang="en-US" sz="35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3D9F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endParaRPr>
              </a:p>
            </p:txBody>
          </p:sp>
        </p:grpSp>
        <p:pic>
          <p:nvPicPr>
            <p:cNvPr id="98" name="Hình ảnh 26">
              <a:extLst>
                <a:ext uri="{FF2B5EF4-FFF2-40B4-BE49-F238E27FC236}">
                  <a16:creationId xmlns:a16="http://schemas.microsoft.com/office/drawing/2014/main" id="{56E01EE8-471E-40C4-FA53-95E1A825D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6123627" y="90452"/>
              <a:ext cx="1171718" cy="1437505"/>
            </a:xfrm>
            <a:prstGeom prst="rect">
              <a:avLst/>
            </a:prstGeom>
          </p:spPr>
        </p:pic>
        <p:pic>
          <p:nvPicPr>
            <p:cNvPr id="99" name="Hình ảnh 27">
              <a:extLst>
                <a:ext uri="{FF2B5EF4-FFF2-40B4-BE49-F238E27FC236}">
                  <a16:creationId xmlns:a16="http://schemas.microsoft.com/office/drawing/2014/main" id="{2DBEFB56-6E7B-604E-6C12-0104ECB18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20" t="50000" r="21155"/>
            <a:stretch/>
          </p:blipFill>
          <p:spPr>
            <a:xfrm rot="958498">
              <a:off x="10986679" y="52155"/>
              <a:ext cx="1171718" cy="1437505"/>
            </a:xfrm>
            <a:prstGeom prst="rect">
              <a:avLst/>
            </a:prstGeom>
          </p:spPr>
        </p:pic>
      </p:grpSp>
      <p:grpSp>
        <p:nvGrpSpPr>
          <p:cNvPr id="102" name="Nhóm 9">
            <a:extLst>
              <a:ext uri="{FF2B5EF4-FFF2-40B4-BE49-F238E27FC236}">
                <a16:creationId xmlns:a16="http://schemas.microsoft.com/office/drawing/2014/main" id="{6B94695C-3DC2-94BA-9F6D-F8C6864CD18A}"/>
              </a:ext>
            </a:extLst>
          </p:cNvPr>
          <p:cNvGrpSpPr/>
          <p:nvPr/>
        </p:nvGrpSpPr>
        <p:grpSpPr>
          <a:xfrm>
            <a:off x="7614722" y="3939843"/>
            <a:ext cx="3578570" cy="1509286"/>
            <a:chOff x="4179825" y="77141"/>
            <a:chExt cx="8252014" cy="2132307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80CD895-1644-EBD8-5EA1-6D7B0F792DC0}"/>
                </a:ext>
              </a:extLst>
            </p:cNvPr>
            <p:cNvSpPr txBox="1"/>
            <p:nvPr/>
          </p:nvSpPr>
          <p:spPr>
            <a:xfrm>
              <a:off x="4179825" y="77141"/>
              <a:ext cx="8252014" cy="21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NHÓM BỐN</a:t>
              </a:r>
            </a:p>
          </p:txBody>
        </p:sp>
        <p:sp>
          <p:nvSpPr>
            <p:cNvPr id="104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4179825" y="100553"/>
              <a:ext cx="8252013" cy="2108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6E67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Hoa Nho LNTH" pitchFamily="2" charset="0"/>
                </a:rPr>
                <a:t>THỰC HIỆN NHÓM BỐN</a:t>
              </a:r>
              <a:endParaRPr lang="en-US" sz="7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902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659494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37497" y="356035"/>
            <a:ext cx="11971422" cy="757670"/>
            <a:chOff x="714129" y="484910"/>
            <a:chExt cx="11971422" cy="757670"/>
          </a:xfrm>
        </p:grpSpPr>
        <p:grpSp>
          <p:nvGrpSpPr>
            <p:cNvPr id="6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71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72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0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Cho </a:t>
              </a:r>
              <a:r>
                <a:rPr lang="en-US" sz="3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bốn</a:t>
              </a:r>
              <a:r>
                <a:rPr 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35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số: 75 638, 73 856, 76 385, 78 635</a:t>
              </a:r>
              <a:endPara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645202" y="5057745"/>
            <a:ext cx="103919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3500" dirty="0">
                <a:solidFill>
                  <a:srgbClr val="FF0000"/>
                </a:solidFill>
              </a:rPr>
              <a:t>a)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Sắp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xếp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các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số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trên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theo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thứ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tự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err="1">
                <a:solidFill>
                  <a:schemeClr val="bg2">
                    <a:lumMod val="25000"/>
                  </a:schemeClr>
                </a:solidFill>
              </a:rPr>
              <a:t>từ</a:t>
            </a:r>
            <a:r>
              <a:rPr lang="en-US" sz="3500">
                <a:solidFill>
                  <a:schemeClr val="bg2">
                    <a:lumMod val="25000"/>
                  </a:schemeClr>
                </a:solidFill>
              </a:rPr>
              <a:t> lớn </a:t>
            </a:r>
            <a:r>
              <a:rPr lang="en-US" sz="3500" err="1">
                <a:solidFill>
                  <a:schemeClr val="bg2">
                    <a:lumMod val="25000"/>
                  </a:schemeClr>
                </a:solidFill>
              </a:rPr>
              <a:t>đến</a:t>
            </a:r>
            <a:r>
              <a:rPr lang="en-US" sz="3500">
                <a:solidFill>
                  <a:schemeClr val="bg2">
                    <a:lumMod val="25000"/>
                  </a:schemeClr>
                </a:solidFill>
              </a:rPr>
              <a:t> bé:</a:t>
            </a:r>
            <a:endParaRPr lang="en-US" sz="35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173840" y="874170"/>
            <a:ext cx="2877546" cy="3760312"/>
            <a:chOff x="9173840" y="874170"/>
            <a:chExt cx="2877546" cy="3760312"/>
          </a:xfrm>
        </p:grpSpPr>
        <p:sp>
          <p:nvSpPr>
            <p:cNvPr id="6" name="Rectangle 5"/>
            <p:cNvSpPr/>
            <p:nvPr/>
          </p:nvSpPr>
          <p:spPr>
            <a:xfrm>
              <a:off x="9173840" y="874170"/>
              <a:ext cx="283122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7 5 6 3 8</a:t>
              </a:r>
              <a:endParaRPr lang="en-US" sz="6000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197359" y="1746738"/>
              <a:ext cx="283122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7 3 8 5 6</a:t>
              </a:r>
              <a:endParaRPr lang="en-US" sz="6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173840" y="2692363"/>
              <a:ext cx="283122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7 6 3 8 5</a:t>
              </a:r>
              <a:endParaRPr lang="en-US" sz="60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220162" y="3618819"/>
              <a:ext cx="283122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7 8 6 3 5</a:t>
              </a:r>
              <a:endParaRPr lang="en-US" sz="6000" dirty="0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9185211" y="880541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7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187968" y="174673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7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173839" y="268215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7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218153" y="361881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7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727881" y="859639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5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9744189" y="2696464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766141" y="1738521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3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9791565" y="360428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</a:rPr>
              <a:t>8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18339" y="1264090"/>
            <a:ext cx="82253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3500" dirty="0">
                <a:solidFill>
                  <a:srgbClr val="FF0000"/>
                </a:solidFill>
              </a:rPr>
              <a:t>- </a:t>
            </a:r>
            <a:r>
              <a:rPr lang="en-US" sz="3500" dirty="0" err="1">
                <a:solidFill>
                  <a:srgbClr val="FF0000"/>
                </a:solidFill>
              </a:rPr>
              <a:t>Cột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đầu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bốn</a:t>
            </a:r>
            <a:r>
              <a:rPr lang="en-US" sz="3500" dirty="0">
                <a:solidFill>
                  <a:srgbClr val="FF0000"/>
                </a:solidFill>
              </a:rPr>
              <a:t> số </a:t>
            </a:r>
            <a:r>
              <a:rPr lang="en-US" sz="3500" dirty="0" err="1">
                <a:solidFill>
                  <a:srgbClr val="FF0000"/>
                </a:solidFill>
              </a:rPr>
              <a:t>đều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có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các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>
                <a:solidFill>
                  <a:srgbClr val="FF0000"/>
                </a:solidFill>
              </a:rPr>
              <a:t>số 7 </a:t>
            </a:r>
            <a:r>
              <a:rPr lang="en-US" sz="3500" dirty="0" err="1">
                <a:solidFill>
                  <a:srgbClr val="FF0000"/>
                </a:solidFill>
              </a:rPr>
              <a:t>bằng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nhau</a:t>
            </a:r>
            <a:r>
              <a:rPr lang="en-US" sz="35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6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35810" y="3251839"/>
            <a:ext cx="909898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3500" dirty="0">
                <a:solidFill>
                  <a:srgbClr val="FF0000"/>
                </a:solidFill>
              </a:rPr>
              <a:t>- Ta so </a:t>
            </a:r>
            <a:r>
              <a:rPr lang="en-US" sz="3500" err="1">
                <a:solidFill>
                  <a:srgbClr val="FF0000"/>
                </a:solidFill>
              </a:rPr>
              <a:t>sánh</a:t>
            </a:r>
            <a:r>
              <a:rPr lang="en-US" sz="3500">
                <a:solidFill>
                  <a:srgbClr val="FF0000"/>
                </a:solidFill>
              </a:rPr>
              <a:t> ba số 46 385; 75 638; 73 856.</a:t>
            </a:r>
          </a:p>
          <a:p>
            <a:pPr algn="just">
              <a:buClr>
                <a:srgbClr val="FE5E5E"/>
              </a:buClr>
            </a:pPr>
            <a:r>
              <a:rPr lang="en-US" sz="3500">
                <a:solidFill>
                  <a:srgbClr val="FF0000"/>
                </a:solidFill>
              </a:rPr>
              <a:t>Số 6 lớn hơn số 5 và 3. Vậy số 76 385 lớn thứ hai. </a:t>
            </a:r>
          </a:p>
          <a:p>
            <a:pPr algn="just">
              <a:buClr>
                <a:srgbClr val="FE5E5E"/>
              </a:buClr>
            </a:pPr>
            <a:r>
              <a:rPr lang="en-US" sz="3500">
                <a:solidFill>
                  <a:srgbClr val="FF0000"/>
                </a:solidFill>
              </a:rPr>
              <a:t>- Tương tự số 5 &gt; 3. Vì vậy số 75 638 &gt; 73 856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2881960" y="5713398"/>
            <a:ext cx="192232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solidFill>
                  <a:schemeClr val="tx1">
                    <a:lumMod val="75000"/>
                    <a:lumOff val="25000"/>
                  </a:schemeClr>
                </a:solidFill>
              </a:rPr>
              <a:t>78 635,</a:t>
            </a:r>
            <a:endParaRPr lang="en-US" sz="4500" dirty="0"/>
          </a:p>
        </p:txBody>
      </p:sp>
      <p:sp>
        <p:nvSpPr>
          <p:cNvPr id="99" name="Rectangle 98"/>
          <p:cNvSpPr/>
          <p:nvPr/>
        </p:nvSpPr>
        <p:spPr>
          <a:xfrm>
            <a:off x="4755058" y="5747283"/>
            <a:ext cx="192232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solidFill>
                  <a:schemeClr val="tx1">
                    <a:lumMod val="75000"/>
                    <a:lumOff val="25000"/>
                  </a:schemeClr>
                </a:solidFill>
              </a:rPr>
              <a:t>76 385,</a:t>
            </a:r>
            <a:endParaRPr lang="en-US" sz="4500" dirty="0"/>
          </a:p>
        </p:txBody>
      </p:sp>
      <p:sp>
        <p:nvSpPr>
          <p:cNvPr id="100" name="Rectangle 99"/>
          <p:cNvSpPr/>
          <p:nvPr/>
        </p:nvSpPr>
        <p:spPr>
          <a:xfrm>
            <a:off x="6652499" y="5753972"/>
            <a:ext cx="192232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solidFill>
                  <a:schemeClr val="tx1">
                    <a:lumMod val="75000"/>
                    <a:lumOff val="25000"/>
                  </a:schemeClr>
                </a:solidFill>
              </a:rPr>
              <a:t>75 638,</a:t>
            </a:r>
            <a:endParaRPr lang="en-US" sz="4500" dirty="0"/>
          </a:p>
        </p:txBody>
      </p:sp>
      <p:sp>
        <p:nvSpPr>
          <p:cNvPr id="101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714651" y="2058334"/>
            <a:ext cx="8225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3500" dirty="0">
                <a:solidFill>
                  <a:srgbClr val="FF0000"/>
                </a:solidFill>
              </a:rPr>
              <a:t>- </a:t>
            </a:r>
            <a:r>
              <a:rPr lang="en-US" sz="3500" dirty="0" err="1">
                <a:solidFill>
                  <a:srgbClr val="FF0000"/>
                </a:solidFill>
              </a:rPr>
              <a:t>Cột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thứ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 err="1">
                <a:solidFill>
                  <a:srgbClr val="FF0000"/>
                </a:solidFill>
              </a:rPr>
              <a:t>hai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>
                <a:solidFill>
                  <a:srgbClr val="FF0000"/>
                </a:solidFill>
              </a:rPr>
              <a:t>số 6, 5, 3 nhỏ hơn số 8. Vậy số 78 635 là số lớn nhất.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552CD4-9C7C-4E0E-AC60-AEF050651011}"/>
              </a:ext>
            </a:extLst>
          </p:cNvPr>
          <p:cNvSpPr/>
          <p:nvPr/>
        </p:nvSpPr>
        <p:spPr>
          <a:xfrm>
            <a:off x="8591462" y="5770071"/>
            <a:ext cx="192713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solidFill>
                  <a:schemeClr val="tx1">
                    <a:lumMod val="75000"/>
                    <a:lumOff val="25000"/>
                  </a:schemeClr>
                </a:solidFill>
              </a:rPr>
              <a:t>73 856.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1707798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97" grpId="0"/>
      <p:bldP spid="99" grpId="0"/>
      <p:bldP spid="100" grpId="0"/>
      <p:bldP spid="101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127001"/>
            <a:ext cx="11773220" cy="659494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37497" y="356035"/>
            <a:ext cx="11971422" cy="757670"/>
            <a:chOff x="714129" y="484910"/>
            <a:chExt cx="11971422" cy="757670"/>
          </a:xfrm>
        </p:grpSpPr>
        <p:grpSp>
          <p:nvGrpSpPr>
            <p:cNvPr id="69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71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200" dirty="0"/>
              </a:p>
            </p:txBody>
          </p:sp>
          <p:sp>
            <p:nvSpPr>
              <p:cNvPr id="72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2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0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Cho </a:t>
              </a:r>
              <a:r>
                <a:rPr lang="en-US" sz="35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bốn</a:t>
              </a:r>
              <a:r>
                <a:rPr lang="en-US" sz="35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số</a:t>
              </a:r>
              <a:r>
                <a:rPr lang="en-US" sz="35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 75 638, 73 856, 76 385, 78 635</a:t>
              </a:r>
              <a:endParaRPr lang="en-US" sz="3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0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373955" y="1118635"/>
            <a:ext cx="103919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E5E5E"/>
              </a:buClr>
            </a:pPr>
            <a:r>
              <a:rPr lang="en-US" sz="3500" dirty="0">
                <a:solidFill>
                  <a:srgbClr val="FF0000"/>
                </a:solidFill>
              </a:rPr>
              <a:t>a)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Sắp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xếp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các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số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trên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theo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thứ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dirty="0" err="1">
                <a:solidFill>
                  <a:schemeClr val="bg2">
                    <a:lumMod val="25000"/>
                  </a:schemeClr>
                </a:solidFill>
              </a:rPr>
              <a:t>tự</a:t>
            </a:r>
            <a:r>
              <a:rPr lang="en-US" sz="35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500" err="1">
                <a:solidFill>
                  <a:schemeClr val="bg2">
                    <a:lumMod val="25000"/>
                  </a:schemeClr>
                </a:solidFill>
              </a:rPr>
              <a:t>từ</a:t>
            </a:r>
            <a:r>
              <a:rPr lang="en-US" sz="3500">
                <a:solidFill>
                  <a:schemeClr val="bg2">
                    <a:lumMod val="25000"/>
                  </a:schemeClr>
                </a:solidFill>
              </a:rPr>
              <a:t> lớn </a:t>
            </a:r>
            <a:r>
              <a:rPr lang="en-US" sz="3500" err="1">
                <a:solidFill>
                  <a:schemeClr val="bg2">
                    <a:lumMod val="25000"/>
                  </a:schemeClr>
                </a:solidFill>
              </a:rPr>
              <a:t>đến</a:t>
            </a:r>
            <a:r>
              <a:rPr lang="en-US" sz="3500">
                <a:solidFill>
                  <a:schemeClr val="bg2">
                    <a:lumMod val="25000"/>
                  </a:schemeClr>
                </a:solidFill>
              </a:rPr>
              <a:t> bé:</a:t>
            </a:r>
            <a:endParaRPr lang="en-US" sz="3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81430" y="1737287"/>
            <a:ext cx="1423788" cy="630942"/>
          </a:xfrm>
          <a:prstGeom prst="rect">
            <a:avLst/>
          </a:prstGeom>
          <a:solidFill>
            <a:srgbClr val="F4FCFE"/>
          </a:solidFill>
        </p:spPr>
        <p:txBody>
          <a:bodyPr wrap="none">
            <a:spAutoFit/>
          </a:bodyPr>
          <a:lstStyle/>
          <a:p>
            <a:r>
              <a:rPr lang="en-US" sz="3500" b="1"/>
              <a:t>78 635</a:t>
            </a:r>
            <a:endParaRPr lang="en-US" sz="3500" dirty="0"/>
          </a:p>
        </p:txBody>
      </p:sp>
      <p:sp>
        <p:nvSpPr>
          <p:cNvPr id="62" name="Rectangle 61"/>
          <p:cNvSpPr/>
          <p:nvPr/>
        </p:nvSpPr>
        <p:spPr>
          <a:xfrm>
            <a:off x="4486494" y="1737287"/>
            <a:ext cx="1423788" cy="630942"/>
          </a:xfrm>
          <a:prstGeom prst="rect">
            <a:avLst/>
          </a:prstGeom>
          <a:solidFill>
            <a:srgbClr val="F4FCFE"/>
          </a:solidFill>
        </p:spPr>
        <p:txBody>
          <a:bodyPr wrap="none">
            <a:spAutoFit/>
          </a:bodyPr>
          <a:lstStyle/>
          <a:p>
            <a:r>
              <a:rPr lang="en-US" sz="3500" b="1"/>
              <a:t>76 385</a:t>
            </a:r>
            <a:endParaRPr lang="en-US" sz="3500" dirty="0"/>
          </a:p>
        </p:txBody>
      </p:sp>
      <p:sp>
        <p:nvSpPr>
          <p:cNvPr id="63" name="Rectangle 62"/>
          <p:cNvSpPr/>
          <p:nvPr/>
        </p:nvSpPr>
        <p:spPr>
          <a:xfrm>
            <a:off x="6100559" y="1717320"/>
            <a:ext cx="1423788" cy="630942"/>
          </a:xfrm>
          <a:prstGeom prst="rect">
            <a:avLst/>
          </a:prstGeom>
          <a:solidFill>
            <a:srgbClr val="F4FCFE"/>
          </a:solidFill>
        </p:spPr>
        <p:txBody>
          <a:bodyPr wrap="none">
            <a:spAutoFit/>
          </a:bodyPr>
          <a:lstStyle/>
          <a:p>
            <a:r>
              <a:rPr lang="en-US" sz="3500" b="1"/>
              <a:t>75 638</a:t>
            </a:r>
            <a:endParaRPr lang="en-US" sz="3500" dirty="0"/>
          </a:p>
        </p:txBody>
      </p:sp>
      <p:sp>
        <p:nvSpPr>
          <p:cNvPr id="64" name="Rectangle 63"/>
          <p:cNvSpPr/>
          <p:nvPr/>
        </p:nvSpPr>
        <p:spPr>
          <a:xfrm>
            <a:off x="7688912" y="1705866"/>
            <a:ext cx="1423788" cy="630942"/>
          </a:xfrm>
          <a:prstGeom prst="rect">
            <a:avLst/>
          </a:prstGeom>
          <a:solidFill>
            <a:srgbClr val="F4FCFE"/>
          </a:solidFill>
        </p:spPr>
        <p:txBody>
          <a:bodyPr wrap="none">
            <a:spAutoFit/>
          </a:bodyPr>
          <a:lstStyle/>
          <a:p>
            <a:r>
              <a:rPr lang="en-US" sz="3500" b="1"/>
              <a:t>73 856</a:t>
            </a:r>
            <a:endParaRPr lang="en-US" sz="3500" dirty="0"/>
          </a:p>
        </p:txBody>
      </p:sp>
      <p:sp>
        <p:nvSpPr>
          <p:cNvPr id="107" name="Rounded Rectangle 106"/>
          <p:cNvSpPr/>
          <p:nvPr/>
        </p:nvSpPr>
        <p:spPr>
          <a:xfrm>
            <a:off x="2630301" y="5586445"/>
            <a:ext cx="6819639" cy="578882"/>
          </a:xfrm>
          <a:prstGeom prst="roundRect">
            <a:avLst/>
          </a:prstGeom>
          <a:ln w="38100">
            <a:solidFill>
              <a:srgbClr val="FE5E5E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tia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số, số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số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libri" panose="020F0502020204030204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ea typeface="Calibri" panose="020F0502020204030204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C943290-5B73-42D7-99E3-3FF655774F7D}"/>
              </a:ext>
            </a:extLst>
          </p:cNvPr>
          <p:cNvGrpSpPr/>
          <p:nvPr/>
        </p:nvGrpSpPr>
        <p:grpSpPr>
          <a:xfrm>
            <a:off x="300768" y="2908159"/>
            <a:ext cx="11414011" cy="2212986"/>
            <a:chOff x="251822" y="1769239"/>
            <a:chExt cx="11414011" cy="2212986"/>
          </a:xfrm>
        </p:grpSpPr>
        <p:sp>
          <p:nvSpPr>
            <p:cNvPr id="119" name="TextBox 16">
              <a:extLst>
                <a:ext uri="{FF2B5EF4-FFF2-40B4-BE49-F238E27FC236}">
                  <a16:creationId xmlns:a16="http://schemas.microsoft.com/office/drawing/2014/main" id="{C5A04D5C-BF5D-439F-8669-AFF1664E1DBB}"/>
                </a:ext>
              </a:extLst>
            </p:cNvPr>
            <p:cNvSpPr txBox="1"/>
            <p:nvPr/>
          </p:nvSpPr>
          <p:spPr>
            <a:xfrm>
              <a:off x="251822" y="1769239"/>
              <a:ext cx="11414011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00" dirty="0">
                  <a:solidFill>
                    <a:srgbClr val="FF5D5D"/>
                  </a:solidFill>
                </a:rPr>
                <a:t>b) </a:t>
              </a:r>
              <a:r>
                <a:rPr lang="en-US" sz="3500" dirty="0" err="1"/>
                <a:t>Tìm</a:t>
              </a:r>
              <a:r>
                <a:rPr lang="en-US" sz="3500" dirty="0"/>
                <a:t> </a:t>
              </a:r>
              <a:r>
                <a:rPr lang="en-US" sz="3500" dirty="0" err="1"/>
                <a:t>vị</a:t>
              </a:r>
              <a:r>
                <a:rPr lang="en-US" sz="3500" dirty="0"/>
                <a:t> </a:t>
              </a:r>
              <a:r>
                <a:rPr lang="en-US" sz="3500" dirty="0" err="1"/>
                <a:t>trí</a:t>
              </a:r>
              <a:r>
                <a:rPr lang="en-US" sz="3500" dirty="0"/>
                <a:t> </a:t>
              </a:r>
              <a:r>
                <a:rPr lang="en-US" sz="3500" dirty="0" err="1"/>
                <a:t>của</a:t>
              </a:r>
              <a:r>
                <a:rPr lang="en-US" sz="3500" dirty="0"/>
                <a:t> </a:t>
              </a:r>
              <a:r>
                <a:rPr lang="en-US" sz="3500" dirty="0" err="1"/>
                <a:t>mỗi</a:t>
              </a:r>
              <a:r>
                <a:rPr lang="en-US" sz="3500" dirty="0"/>
                <a:t> số </a:t>
              </a:r>
              <a:r>
                <a:rPr lang="en-US" sz="3500" dirty="0" err="1"/>
                <a:t>đã</a:t>
              </a:r>
              <a:r>
                <a:rPr lang="en-US" sz="3500" dirty="0"/>
                <a:t> </a:t>
              </a:r>
              <a:r>
                <a:rPr lang="en-US" sz="3500" dirty="0" err="1"/>
                <a:t>cho</a:t>
              </a:r>
              <a:r>
                <a:rPr lang="en-US" sz="3500" dirty="0"/>
                <a:t> </a:t>
              </a:r>
              <a:r>
                <a:rPr lang="en-US" sz="3500" dirty="0" err="1"/>
                <a:t>trên</a:t>
              </a:r>
              <a:r>
                <a:rPr lang="en-US" sz="3500" dirty="0"/>
                <a:t> </a:t>
              </a:r>
              <a:r>
                <a:rPr lang="en-US" sz="3500" dirty="0" err="1"/>
                <a:t>tia</a:t>
              </a:r>
              <a:r>
                <a:rPr lang="en-US" sz="3500" dirty="0"/>
                <a:t> số </a:t>
              </a:r>
              <a:r>
                <a:rPr lang="en-US" sz="3500" dirty="0" err="1"/>
                <a:t>trong</a:t>
              </a:r>
              <a:r>
                <a:rPr lang="en-US" sz="3500" dirty="0"/>
                <a:t> </a:t>
              </a:r>
              <a:r>
                <a:rPr lang="en-US" sz="3500" dirty="0" err="1"/>
                <a:t>hình</a:t>
              </a:r>
              <a:r>
                <a:rPr lang="en-US" sz="3500" dirty="0"/>
                <a:t> </a:t>
              </a:r>
              <a:r>
                <a:rPr lang="en-US" sz="3500" dirty="0" err="1"/>
                <a:t>dưới</a:t>
              </a:r>
              <a:r>
                <a:rPr lang="en-US" sz="3500" dirty="0"/>
                <a:t> </a:t>
              </a:r>
              <a:r>
                <a:rPr lang="en-US" sz="3500" dirty="0" err="1"/>
                <a:t>đây</a:t>
              </a:r>
              <a:r>
                <a:rPr lang="en-US" sz="3500" dirty="0"/>
                <a:t>.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6F39A60-4E86-4D8C-BF1D-75CBECAB9A6A}"/>
                </a:ext>
              </a:extLst>
            </p:cNvPr>
            <p:cNvGrpSpPr/>
            <p:nvPr/>
          </p:nvGrpSpPr>
          <p:grpSpPr>
            <a:xfrm>
              <a:off x="533385" y="2258587"/>
              <a:ext cx="11035437" cy="1723638"/>
              <a:chOff x="533385" y="3121037"/>
              <a:chExt cx="11035437" cy="1723638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86122945-D092-40BF-BC26-C362C247584C}"/>
                  </a:ext>
                </a:extLst>
              </p:cNvPr>
              <p:cNvCxnSpPr/>
              <p:nvPr/>
            </p:nvCxnSpPr>
            <p:spPr>
              <a:xfrm>
                <a:off x="837497" y="3954125"/>
                <a:ext cx="10668703" cy="30845"/>
              </a:xfrm>
              <a:prstGeom prst="straightConnector1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6333552-BCE7-4069-BAB8-6825D632499D}"/>
                  </a:ext>
                </a:extLst>
              </p:cNvPr>
              <p:cNvCxnSpPr/>
              <p:nvPr/>
            </p:nvCxnSpPr>
            <p:spPr>
              <a:xfrm>
                <a:off x="1304857" y="3769674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DAC5AF1-7EC4-42F2-9C8F-A4667B6CB22F}"/>
                  </a:ext>
                </a:extLst>
              </p:cNvPr>
              <p:cNvCxnSpPr/>
              <p:nvPr/>
            </p:nvCxnSpPr>
            <p:spPr>
              <a:xfrm>
                <a:off x="2881430" y="3790532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6C7EFFB-4615-41C1-9CDB-BC96C5298F2F}"/>
                  </a:ext>
                </a:extLst>
              </p:cNvPr>
              <p:cNvCxnSpPr/>
              <p:nvPr/>
            </p:nvCxnSpPr>
            <p:spPr>
              <a:xfrm>
                <a:off x="4458003" y="3787297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11DBE72-2FD3-4C2D-818E-E8502E1BCB87}"/>
                  </a:ext>
                </a:extLst>
              </p:cNvPr>
              <p:cNvCxnSpPr/>
              <p:nvPr/>
            </p:nvCxnSpPr>
            <p:spPr>
              <a:xfrm>
                <a:off x="5839614" y="3769674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D1F840B-86DE-4321-AADB-B530AFBF9FE7}"/>
                  </a:ext>
                </a:extLst>
              </p:cNvPr>
              <p:cNvCxnSpPr/>
              <p:nvPr/>
            </p:nvCxnSpPr>
            <p:spPr>
              <a:xfrm>
                <a:off x="7307468" y="3769673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A0D28E2E-7F6F-4EE3-B127-B8D0742A64D1}"/>
                  </a:ext>
                </a:extLst>
              </p:cNvPr>
              <p:cNvCxnSpPr/>
              <p:nvPr/>
            </p:nvCxnSpPr>
            <p:spPr>
              <a:xfrm>
                <a:off x="8798774" y="3790532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6F0E6E8D-B43A-4F9B-84B9-3C576C2A0A99}"/>
                  </a:ext>
                </a:extLst>
              </p:cNvPr>
              <p:cNvCxnSpPr/>
              <p:nvPr/>
            </p:nvCxnSpPr>
            <p:spPr>
              <a:xfrm>
                <a:off x="10349657" y="3787297"/>
                <a:ext cx="13063" cy="388875"/>
              </a:xfrm>
              <a:prstGeom prst="line">
                <a:avLst/>
              </a:prstGeom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TextBox 16">
                <a:extLst>
                  <a:ext uri="{FF2B5EF4-FFF2-40B4-BE49-F238E27FC236}">
                    <a16:creationId xmlns:a16="http://schemas.microsoft.com/office/drawing/2014/main" id="{10CAE1CD-6C51-4F03-B426-F7D5C318A052}"/>
                  </a:ext>
                </a:extLst>
              </p:cNvPr>
              <p:cNvSpPr txBox="1"/>
              <p:nvPr/>
            </p:nvSpPr>
            <p:spPr>
              <a:xfrm>
                <a:off x="533385" y="4213733"/>
                <a:ext cx="1541797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73 000</a:t>
                </a:r>
                <a:endParaRPr lang="en-US" sz="3500" dirty="0"/>
              </a:p>
            </p:txBody>
          </p:sp>
          <p:sp>
            <p:nvSpPr>
              <p:cNvPr id="100" name="TextBox 16">
                <a:extLst>
                  <a:ext uri="{FF2B5EF4-FFF2-40B4-BE49-F238E27FC236}">
                    <a16:creationId xmlns:a16="http://schemas.microsoft.com/office/drawing/2014/main" id="{3C4A8225-10D5-4871-9E67-9CBC1EF7286F}"/>
                  </a:ext>
                </a:extLst>
              </p:cNvPr>
              <p:cNvSpPr txBox="1"/>
              <p:nvPr/>
            </p:nvSpPr>
            <p:spPr>
              <a:xfrm>
                <a:off x="2287881" y="4200266"/>
                <a:ext cx="151502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74 000</a:t>
                </a:r>
                <a:endParaRPr lang="en-US" sz="3500" dirty="0"/>
              </a:p>
            </p:txBody>
          </p:sp>
          <p:sp>
            <p:nvSpPr>
              <p:cNvPr id="101" name="TextBox 16">
                <a:extLst>
                  <a:ext uri="{FF2B5EF4-FFF2-40B4-BE49-F238E27FC236}">
                    <a16:creationId xmlns:a16="http://schemas.microsoft.com/office/drawing/2014/main" id="{C9CD114C-7C45-4B7E-AC42-F6F5B4FD2046}"/>
                  </a:ext>
                </a:extLst>
              </p:cNvPr>
              <p:cNvSpPr txBox="1"/>
              <p:nvPr/>
            </p:nvSpPr>
            <p:spPr>
              <a:xfrm>
                <a:off x="3832986" y="4201560"/>
                <a:ext cx="1560141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75 000</a:t>
                </a:r>
                <a:endParaRPr lang="en-US" sz="3500" dirty="0"/>
              </a:p>
            </p:txBody>
          </p:sp>
          <p:sp>
            <p:nvSpPr>
              <p:cNvPr id="102" name="TextBox 16">
                <a:extLst>
                  <a:ext uri="{FF2B5EF4-FFF2-40B4-BE49-F238E27FC236}">
                    <a16:creationId xmlns:a16="http://schemas.microsoft.com/office/drawing/2014/main" id="{58716202-8B11-4FC8-9058-AEDEBB80A10F}"/>
                  </a:ext>
                </a:extLst>
              </p:cNvPr>
              <p:cNvSpPr txBox="1"/>
              <p:nvPr/>
            </p:nvSpPr>
            <p:spPr>
              <a:xfrm>
                <a:off x="5266282" y="4201560"/>
                <a:ext cx="1515029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76 000</a:t>
                </a:r>
                <a:endParaRPr lang="en-US" sz="3500" dirty="0"/>
              </a:p>
            </p:txBody>
          </p:sp>
          <p:sp>
            <p:nvSpPr>
              <p:cNvPr id="103" name="TextBox 16">
                <a:extLst>
                  <a:ext uri="{FF2B5EF4-FFF2-40B4-BE49-F238E27FC236}">
                    <a16:creationId xmlns:a16="http://schemas.microsoft.com/office/drawing/2014/main" id="{A94B7DB2-0A3A-48D2-9218-3DD1EB3CA939}"/>
                  </a:ext>
                </a:extLst>
              </p:cNvPr>
              <p:cNvSpPr txBox="1"/>
              <p:nvPr/>
            </p:nvSpPr>
            <p:spPr>
              <a:xfrm>
                <a:off x="6814697" y="4185298"/>
                <a:ext cx="1468978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77 000</a:t>
                </a:r>
                <a:endParaRPr lang="en-US" sz="3500" dirty="0"/>
              </a:p>
            </p:txBody>
          </p:sp>
          <p:sp>
            <p:nvSpPr>
              <p:cNvPr id="104" name="TextBox 16">
                <a:extLst>
                  <a:ext uri="{FF2B5EF4-FFF2-40B4-BE49-F238E27FC236}">
                    <a16:creationId xmlns:a16="http://schemas.microsoft.com/office/drawing/2014/main" id="{E4953F1B-EF0A-471A-83FC-2D6AA628B00C}"/>
                  </a:ext>
                </a:extLst>
              </p:cNvPr>
              <p:cNvSpPr txBox="1"/>
              <p:nvPr/>
            </p:nvSpPr>
            <p:spPr>
              <a:xfrm>
                <a:off x="8359803" y="4197697"/>
                <a:ext cx="1433295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78 000</a:t>
                </a:r>
                <a:endParaRPr lang="en-US" sz="3500" dirty="0"/>
              </a:p>
            </p:txBody>
          </p:sp>
          <p:sp>
            <p:nvSpPr>
              <p:cNvPr id="105" name="TextBox 16">
                <a:extLst>
                  <a:ext uri="{FF2B5EF4-FFF2-40B4-BE49-F238E27FC236}">
                    <a16:creationId xmlns:a16="http://schemas.microsoft.com/office/drawing/2014/main" id="{F06A473A-976A-412F-A303-428191A1BE04}"/>
                  </a:ext>
                </a:extLst>
              </p:cNvPr>
              <p:cNvSpPr txBox="1"/>
              <p:nvPr/>
            </p:nvSpPr>
            <p:spPr>
              <a:xfrm>
                <a:off x="10034139" y="4179973"/>
                <a:ext cx="1534683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/>
                  <a:t>79 000</a:t>
                </a:r>
                <a:endParaRPr lang="en-US" sz="3500" dirty="0"/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1AE2FF-B27C-4E01-A4C0-C9D0403833D2}"/>
                  </a:ext>
                </a:extLst>
              </p:cNvPr>
              <p:cNvGrpSpPr/>
              <p:nvPr/>
            </p:nvGrpSpPr>
            <p:grpSpPr>
              <a:xfrm>
                <a:off x="2280640" y="3121037"/>
                <a:ext cx="722572" cy="824626"/>
                <a:chOff x="2109911" y="3136191"/>
                <a:chExt cx="722572" cy="824626"/>
              </a:xfrm>
            </p:grpSpPr>
            <p:sp>
              <p:nvSpPr>
                <p:cNvPr id="116" name="TextBox 16">
                  <a:extLst>
                    <a:ext uri="{FF2B5EF4-FFF2-40B4-BE49-F238E27FC236}">
                      <a16:creationId xmlns:a16="http://schemas.microsoft.com/office/drawing/2014/main" id="{E165B8F6-274B-4A05-99DB-0F88EC632478}"/>
                    </a:ext>
                  </a:extLst>
                </p:cNvPr>
                <p:cNvSpPr txBox="1"/>
                <p:nvPr/>
              </p:nvSpPr>
              <p:spPr>
                <a:xfrm>
                  <a:off x="2109911" y="3136191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0FA456F0-33B9-4001-88EA-A1C008840977}"/>
                    </a:ext>
                  </a:extLst>
                </p:cNvPr>
                <p:cNvCxnSpPr/>
                <p:nvPr/>
              </p:nvCxnSpPr>
              <p:spPr>
                <a:xfrm flipH="1" flipV="1">
                  <a:off x="2413387" y="3626106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F148474E-E023-4AEC-8426-50A5D5441766}"/>
                  </a:ext>
                </a:extLst>
              </p:cNvPr>
              <p:cNvGrpSpPr/>
              <p:nvPr/>
            </p:nvGrpSpPr>
            <p:grpSpPr>
              <a:xfrm>
                <a:off x="5177032" y="3143677"/>
                <a:ext cx="1440902" cy="825637"/>
                <a:chOff x="1391581" y="3136191"/>
                <a:chExt cx="1440902" cy="825637"/>
              </a:xfrm>
            </p:grpSpPr>
            <p:sp>
              <p:nvSpPr>
                <p:cNvPr id="112" name="TextBox 16">
                  <a:extLst>
                    <a:ext uri="{FF2B5EF4-FFF2-40B4-BE49-F238E27FC236}">
                      <a16:creationId xmlns:a16="http://schemas.microsoft.com/office/drawing/2014/main" id="{2A873ACA-2B30-4E2A-A259-2BF5F3F5E08A}"/>
                    </a:ext>
                  </a:extLst>
                </p:cNvPr>
                <p:cNvSpPr txBox="1"/>
                <p:nvPr/>
              </p:nvSpPr>
              <p:spPr>
                <a:xfrm>
                  <a:off x="2109911" y="3136191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6BDD1B18-477A-4D6A-83FD-99C6FBC57571}"/>
                    </a:ext>
                  </a:extLst>
                </p:cNvPr>
                <p:cNvCxnSpPr/>
                <p:nvPr/>
              </p:nvCxnSpPr>
              <p:spPr>
                <a:xfrm flipH="1" flipV="1">
                  <a:off x="2413387" y="3626106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TextBox 16">
                  <a:extLst>
                    <a:ext uri="{FF2B5EF4-FFF2-40B4-BE49-F238E27FC236}">
                      <a16:creationId xmlns:a16="http://schemas.microsoft.com/office/drawing/2014/main" id="{BFA75C69-EF58-476F-8001-B4E37C410ED1}"/>
                    </a:ext>
                  </a:extLst>
                </p:cNvPr>
                <p:cNvSpPr txBox="1"/>
                <p:nvPr/>
              </p:nvSpPr>
              <p:spPr>
                <a:xfrm>
                  <a:off x="1391581" y="3137202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FACD87C1-91D0-4941-811B-CB7EA46A0B88}"/>
                    </a:ext>
                  </a:extLst>
                </p:cNvPr>
                <p:cNvCxnSpPr/>
                <p:nvPr/>
              </p:nvCxnSpPr>
              <p:spPr>
                <a:xfrm flipH="1" flipV="1">
                  <a:off x="1695057" y="3627117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BC374A6-DE63-424A-B1FA-E65A029DC6B2}"/>
                  </a:ext>
                </a:extLst>
              </p:cNvPr>
              <p:cNvGrpSpPr/>
              <p:nvPr/>
            </p:nvGrpSpPr>
            <p:grpSpPr>
              <a:xfrm>
                <a:off x="9672853" y="3121037"/>
                <a:ext cx="722572" cy="824626"/>
                <a:chOff x="3052997" y="3106277"/>
                <a:chExt cx="722572" cy="824626"/>
              </a:xfrm>
            </p:grpSpPr>
            <p:sp>
              <p:nvSpPr>
                <p:cNvPr id="110" name="TextBox 16">
                  <a:extLst>
                    <a:ext uri="{FF2B5EF4-FFF2-40B4-BE49-F238E27FC236}">
                      <a16:creationId xmlns:a16="http://schemas.microsoft.com/office/drawing/2014/main" id="{4FE285D8-0791-4496-87AD-0D3C1001955B}"/>
                    </a:ext>
                  </a:extLst>
                </p:cNvPr>
                <p:cNvSpPr txBox="1"/>
                <p:nvPr/>
              </p:nvSpPr>
              <p:spPr>
                <a:xfrm>
                  <a:off x="3052997" y="3106277"/>
                  <a:ext cx="722572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500" dirty="0">
                      <a:solidFill>
                        <a:srgbClr val="0070C0"/>
                      </a:solidFill>
                    </a:rPr>
                    <a:t>.?.</a:t>
                  </a:r>
                </a:p>
              </p:txBody>
            </p:sp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71E2E700-690C-417F-BB16-5B8E4DBD17D7}"/>
                    </a:ext>
                  </a:extLst>
                </p:cNvPr>
                <p:cNvCxnSpPr/>
                <p:nvPr/>
              </p:nvCxnSpPr>
              <p:spPr>
                <a:xfrm flipH="1" flipV="1">
                  <a:off x="3356473" y="3596192"/>
                  <a:ext cx="2062" cy="33471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064254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53555 0.234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12031 0.244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14192 0.247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49401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1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10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35999" y="1600362"/>
            <a:ext cx="5420144" cy="1641164"/>
            <a:chOff x="3977248" y="1597303"/>
            <a:chExt cx="5420144" cy="164116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BC60BF-8DE7-4F81-2677-99636C75AD2A}"/>
                </a:ext>
              </a:extLst>
            </p:cNvPr>
            <p:cNvSpPr txBox="1"/>
            <p:nvPr/>
          </p:nvSpPr>
          <p:spPr>
            <a:xfrm>
              <a:off x="3977248" y="1597303"/>
              <a:ext cx="5405647" cy="16312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0000" dirty="0" err="1">
                  <a:ln w="2825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latin typeface="iCiel Crocante" panose="02000000000000000000" pitchFamily="50" charset="0"/>
                </a:rPr>
                <a:t>CỦNG</a:t>
              </a:r>
              <a:r>
                <a:rPr lang="en-US" sz="10000" dirty="0">
                  <a:ln w="2825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latin typeface="iCiel Crocante" panose="02000000000000000000" pitchFamily="50" charset="0"/>
                </a:rPr>
                <a:t> </a:t>
              </a:r>
              <a:r>
                <a:rPr lang="en-US" sz="10000" dirty="0" err="1">
                  <a:ln w="282575">
                    <a:solidFill>
                      <a:srgbClr val="FFFFFF"/>
                    </a:solidFill>
                  </a:ln>
                  <a:solidFill>
                    <a:srgbClr val="000000"/>
                  </a:solidFill>
                  <a:latin typeface="iCiel Crocante" panose="02000000000000000000" pitchFamily="50" charset="0"/>
                </a:rPr>
                <a:t>CỐ</a:t>
              </a:r>
              <a:endParaRPr lang="en-US" sz="10000" dirty="0">
                <a:ln w="282575">
                  <a:solidFill>
                    <a:srgbClr val="FFFFFF"/>
                  </a:solidFill>
                </a:ln>
                <a:solidFill>
                  <a:srgbClr val="000000"/>
                </a:solidFill>
                <a:latin typeface="iCiel Crocante" panose="02000000000000000000" pitchFamily="50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E94D90-5951-31F3-ABCE-DC9E7EF836A6}"/>
                </a:ext>
              </a:extLst>
            </p:cNvPr>
            <p:cNvSpPr txBox="1"/>
            <p:nvPr/>
          </p:nvSpPr>
          <p:spPr>
            <a:xfrm>
              <a:off x="3991745" y="1607251"/>
              <a:ext cx="540564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0" dirty="0" err="1">
                  <a:ln>
                    <a:solidFill>
                      <a:srgbClr val="000000"/>
                    </a:solidFill>
                  </a:ln>
                  <a:solidFill>
                    <a:srgbClr val="FF0066"/>
                  </a:solidFill>
                  <a:latin typeface="iCiel Crocante" panose="02000000000000000000" pitchFamily="50" charset="0"/>
                </a:rPr>
                <a:t>C</a:t>
              </a:r>
              <a:r>
                <a:rPr lang="en-US" sz="10000" dirty="0" err="1">
                  <a:ln>
                    <a:solidFill>
                      <a:srgbClr val="000000"/>
                    </a:solidFill>
                  </a:ln>
                  <a:solidFill>
                    <a:srgbClr val="FFC600"/>
                  </a:solidFill>
                  <a:latin typeface="iCiel Crocante" panose="02000000000000000000" pitchFamily="50" charset="0"/>
                </a:rPr>
                <a:t>Ủ</a:t>
              </a:r>
              <a:r>
                <a:rPr lang="en-US" sz="10000" dirty="0" err="1">
                  <a:ln>
                    <a:solidFill>
                      <a:srgbClr val="000000"/>
                    </a:solidFill>
                  </a:ln>
                  <a:solidFill>
                    <a:srgbClr val="9DCA55"/>
                  </a:solidFill>
                  <a:latin typeface="iCiel Crocante" panose="02000000000000000000" pitchFamily="50" charset="0"/>
                </a:rPr>
                <a:t>N</a:t>
              </a:r>
              <a:r>
                <a:rPr lang="en-US" sz="10000" dirty="0" err="1">
                  <a:ln>
                    <a:solidFill>
                      <a:srgbClr val="000000"/>
                    </a:solidFill>
                  </a:ln>
                  <a:solidFill>
                    <a:srgbClr val="FF8C00"/>
                  </a:solidFill>
                  <a:latin typeface="iCiel Crocante" panose="02000000000000000000" pitchFamily="50" charset="0"/>
                </a:rPr>
                <a:t>G</a:t>
              </a:r>
              <a:r>
                <a:rPr lang="en-US" sz="1000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iCiel Crocante" panose="02000000000000000000" pitchFamily="50" charset="0"/>
                </a:rPr>
                <a:t> </a:t>
              </a:r>
              <a:r>
                <a:rPr lang="en-US" sz="10000" dirty="0" err="1">
                  <a:ln>
                    <a:solidFill>
                      <a:srgbClr val="000000"/>
                    </a:solidFill>
                  </a:ln>
                  <a:solidFill>
                    <a:srgbClr val="00B050"/>
                  </a:solidFill>
                  <a:latin typeface="iCiel Crocante" panose="02000000000000000000" pitchFamily="50" charset="0"/>
                </a:rPr>
                <a:t>C</a:t>
              </a:r>
              <a:r>
                <a:rPr lang="en-US" sz="10000" dirty="0" err="1">
                  <a:ln>
                    <a:solidFill>
                      <a:srgbClr val="000000"/>
                    </a:solidFill>
                  </a:ln>
                  <a:solidFill>
                    <a:srgbClr val="A3EEFF">
                      <a:lumMod val="75000"/>
                    </a:srgbClr>
                  </a:solidFill>
                  <a:latin typeface="iCiel Crocante" panose="02000000000000000000" pitchFamily="50" charset="0"/>
                </a:rPr>
                <a:t>Ố</a:t>
              </a:r>
              <a:endParaRPr lang="en-US" sz="10000" dirty="0">
                <a:ln>
                  <a:solidFill>
                    <a:srgbClr val="000000"/>
                  </a:solidFill>
                </a:ln>
                <a:solidFill>
                  <a:srgbClr val="A3EEFF">
                    <a:lumMod val="75000"/>
                  </a:srgbClr>
                </a:solidFill>
                <a:latin typeface="iCiel Crocant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33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5" name="Media3">
            <a:hlinkClick r:id="" action="ppaction://media"/>
            <a:extLst>
              <a:ext uri="{FF2B5EF4-FFF2-40B4-BE49-F238E27FC236}">
                <a16:creationId xmlns:a16="http://schemas.microsoft.com/office/drawing/2014/main" id="{10B3E168-061B-4859-A54F-A85F189FC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49443" y="-468442"/>
            <a:ext cx="609600" cy="609600"/>
          </a:xfrm>
          <a:prstGeom prst="rect">
            <a:avLst/>
          </a:prstGeom>
        </p:spPr>
      </p:pic>
      <p:pic>
        <p:nvPicPr>
          <p:cNvPr id="43" name="Picture 26">
            <a:extLst>
              <a:ext uri="{FF2B5EF4-FFF2-40B4-BE49-F238E27FC236}">
                <a16:creationId xmlns:a16="http://schemas.microsoft.com/office/drawing/2014/main" id="{502B5358-A734-268A-3248-C46FAFC691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041819" y="4439906"/>
            <a:ext cx="5275872" cy="24796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F683E7-7774-A9BE-E9E3-4EF24E70815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97" y="3654292"/>
            <a:ext cx="1590752" cy="136588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1E4244-0BD4-7D7A-BDA8-8D15FAA049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1" y="3881995"/>
            <a:ext cx="1590752" cy="136588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9566931-5892-19D1-080D-69A4AF6BC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671" y="3924902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7CD50C-3D11-0D3E-7D06-394F9DC1A4D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01" y="3726121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0D88BD-9946-06DC-AC24-AFA1E7F665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47" y="3924902"/>
            <a:ext cx="1590752" cy="1365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0080" y="3093671"/>
            <a:ext cx="8071170" cy="395512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A65C4C8-5F08-3DCF-C8D5-2AA58B52DE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672" y="3438642"/>
            <a:ext cx="1590752" cy="1365881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238" y="2595001"/>
            <a:ext cx="5838871" cy="46708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724800" y="586692"/>
            <a:ext cx="4023143" cy="2958281"/>
            <a:chOff x="6663604" y="209888"/>
            <a:chExt cx="4023143" cy="2958281"/>
          </a:xfrm>
        </p:grpSpPr>
        <p:pic>
          <p:nvPicPr>
            <p:cNvPr id="31" name="Picture 29">
              <a:extLst>
                <a:ext uri="{FF2B5EF4-FFF2-40B4-BE49-F238E27FC236}">
                  <a16:creationId xmlns:a16="http://schemas.microsoft.com/office/drawing/2014/main" id="{A94D5DFD-1F62-37B8-9282-D61465EB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>
            <a:xfrm>
              <a:off x="6663604" y="209888"/>
              <a:ext cx="4023143" cy="295828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E136CC1-524D-877E-C3FD-10E3A0FFEC5A}"/>
                </a:ext>
              </a:extLst>
            </p:cNvPr>
            <p:cNvSpPr txBox="1"/>
            <p:nvPr/>
          </p:nvSpPr>
          <p:spPr>
            <a:xfrm>
              <a:off x="6819490" y="430233"/>
              <a:ext cx="384432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bí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ngô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40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685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521790" y="269304"/>
            <a:ext cx="9155175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Số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số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699781" y="1816187"/>
            <a:ext cx="2700587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91 999 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4901654" y="1841177"/>
            <a:ext cx="2626364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90 099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31753" y="1834374"/>
            <a:ext cx="29601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48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91 000 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0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750529" y="229640"/>
            <a:ext cx="9317417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số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5040954" y="1876602"/>
            <a:ext cx="29909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35 </a:t>
            </a: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494972" y="1876602"/>
            <a:ext cx="29909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5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8251181" y="1876602"/>
            <a:ext cx="29909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36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265 </a:t>
            </a:r>
          </a:p>
        </p:txBody>
      </p:sp>
    </p:spTree>
    <p:extLst>
      <p:ext uri="{BB962C8B-B14F-4D97-AF65-F5344CB8AC3E}">
        <p14:creationId xmlns:p14="http://schemas.microsoft.com/office/powerpoint/2010/main" val="1296453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1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0150F5-8FA4-4040-6242-AC554C444F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-242371" y="3118245"/>
            <a:ext cx="8100336" cy="39459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2989" y="2881130"/>
            <a:ext cx="2788321" cy="16773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1980404" y="215895"/>
            <a:ext cx="8471153" cy="131946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5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55 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637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4729868" y="1757878"/>
            <a:ext cx="292541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 </a:t>
            </a: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509486" y="1769987"/>
            <a:ext cx="306195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5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942994" y="1755604"/>
            <a:ext cx="2925412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5</a:t>
            </a:r>
            <a:r>
              <a:rPr lang="en-US" sz="5400" b="1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en-US" sz="5400" b="1" dirty="0">
                <a:solidFill>
                  <a:srgbClr val="3D7D4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647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417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63711 -0.0078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62" y="-39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-0.64427 -0.001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1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3" grpId="0" animBg="1"/>
      <p:bldP spid="34" grpId="0" animBg="1"/>
      <p:bldP spid="3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23638" y="654262"/>
            <a:ext cx="6598319" cy="4967906"/>
            <a:chOff x="3823638" y="654262"/>
            <a:chExt cx="6598319" cy="4967906"/>
          </a:xfrm>
        </p:grpSpPr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32677AFE-8139-74F6-9A09-375A0F84A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>
            <a:xfrm rot="786420">
              <a:off x="3823638" y="654262"/>
              <a:ext cx="6598319" cy="496790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A8E8F0-F50D-56B6-3B2A-9564CF9FBC8E}"/>
                </a:ext>
              </a:extLst>
            </p:cNvPr>
            <p:cNvSpPr txBox="1"/>
            <p:nvPr/>
          </p:nvSpPr>
          <p:spPr>
            <a:xfrm>
              <a:off x="5077289" y="1344128"/>
              <a:ext cx="412406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LNTH-Dinomiko" panose="02000500000000000000" pitchFamily="2" charset="0"/>
                </a:rPr>
                <a:t>Chúc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mừng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bạn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đã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hoàn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thành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đơn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hàng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ngày</a:t>
              </a:r>
              <a:r>
                <a:rPr lang="en-US" sz="4400" dirty="0">
                  <a:latin typeface="LNTH-Dinomiko" panose="02000500000000000000" pitchFamily="2" charset="0"/>
                </a:rPr>
                <a:t> </a:t>
              </a:r>
              <a:r>
                <a:rPr lang="en-US" sz="4400" dirty="0" err="1">
                  <a:latin typeface="LNTH-Dinomiko" panose="02000500000000000000" pitchFamily="2" charset="0"/>
                </a:rPr>
                <a:t>hôm</a:t>
              </a:r>
              <a:r>
                <a:rPr lang="en-US" sz="4400" dirty="0">
                  <a:latin typeface="LNTH-Dinomiko" panose="02000500000000000000" pitchFamily="2" charset="0"/>
                </a:rPr>
                <a:t>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42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AE07DC-610A-E26B-752B-F307C198E868}"/>
              </a:ext>
            </a:extLst>
          </p:cNvPr>
          <p:cNvSpPr txBox="1"/>
          <p:nvPr/>
        </p:nvSpPr>
        <p:spPr>
          <a:xfrm>
            <a:off x="3592655" y="1676906"/>
            <a:ext cx="554029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KHỞI</a:t>
            </a:r>
            <a:r>
              <a:rPr lang="en-US" sz="88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88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ĐỘNG</a:t>
            </a:r>
            <a:endParaRPr lang="en-US" sz="88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ece of wood cartoon - Clip Art Library">
            <a:extLst>
              <a:ext uri="{FF2B5EF4-FFF2-40B4-BE49-F238E27FC236}">
                <a16:creationId xmlns:a16="http://schemas.microsoft.com/office/drawing/2014/main" id="{EA1B6702-FFC7-4629-8105-024C29BB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069080"/>
            <a:ext cx="2966936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ông Trại Vui Vẻ - YouTube">
            <a:extLst>
              <a:ext uri="{FF2B5EF4-FFF2-40B4-BE49-F238E27FC236}">
                <a16:creationId xmlns:a16="http://schemas.microsoft.com/office/drawing/2014/main" id="{46833DFE-628C-4D58-A95F-B2AB12FA8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67" r="99111">
                        <a14:foregroundMark x1="26000" y1="31111" x2="33778" y2="35556"/>
                        <a14:foregroundMark x1="25778" y1="20000" x2="20889" y2="1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rtoon Buttons Set Gamevector Illustration Stock Vector (Royalty Free)  1119396701">
            <a:hlinkClick r:id="rId8" action="ppaction://hlinksldjump"/>
            <a:extLst>
              <a:ext uri="{FF2B5EF4-FFF2-40B4-BE49-F238E27FC236}">
                <a16:creationId xmlns:a16="http://schemas.microsoft.com/office/drawing/2014/main" id="{BD299F32-F79A-4C21-BFC9-76F8F5BE5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43" b="65714" l="2083" r="51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112" r="49397" b="36543"/>
          <a:stretch/>
        </p:blipFill>
        <p:spPr bwMode="auto">
          <a:xfrm rot="20239820">
            <a:off x="721700" y="4865933"/>
            <a:ext cx="1675936" cy="75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6CF650CA-6699-4CC9-91AB-46A7A3457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526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à 1" descr="C:\Users\ADMIN\Desktop\Nong trai\472224296 (5).jpg">
            <a:hlinkClick r:id="rId4" action="ppaction://hlinksldjump"/>
            <a:extLst>
              <a:ext uri="{FF2B5EF4-FFF2-40B4-BE49-F238E27FC236}">
                <a16:creationId xmlns:a16="http://schemas.microsoft.com/office/drawing/2014/main" id="{2357AA00-7494-41BC-AF9A-5A53D3D0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2" y="86787"/>
            <a:ext cx="788961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ợn 2" descr="C:\Users\ADMIN\Desktop\Nong trai\472224296 (4).jpg">
            <a:hlinkClick r:id="rId7" action="ppaction://hlinksldjump"/>
            <a:extLst>
              <a:ext uri="{FF2B5EF4-FFF2-40B4-BE49-F238E27FC236}">
                <a16:creationId xmlns:a16="http://schemas.microsoft.com/office/drawing/2014/main" id="{926B031A-A106-47CA-A7B2-71703E22C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71" y="86787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ò 3" descr="C:\Users\ADMIN\Desktop\Nong trai\472224296 (3).jpg">
            <a:hlinkClick r:id="rId10" action="ppaction://hlinksldjump"/>
            <a:extLst>
              <a:ext uri="{FF2B5EF4-FFF2-40B4-BE49-F238E27FC236}">
                <a16:creationId xmlns:a16="http://schemas.microsoft.com/office/drawing/2014/main" id="{18D83503-2D08-4B7C-B7CC-EC200139F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66" y="86786"/>
            <a:ext cx="803990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">
            <a:extLst>
              <a:ext uri="{FF2B5EF4-FFF2-40B4-BE49-F238E27FC236}">
                <a16:creationId xmlns:a16="http://schemas.microsoft.com/office/drawing/2014/main" id="{D4DB8CB6-07CB-4D9A-BA30-0AAD6577B845}"/>
              </a:ext>
            </a:extLst>
          </p:cNvPr>
          <p:cNvGrpSpPr/>
          <p:nvPr/>
        </p:nvGrpSpPr>
        <p:grpSpPr>
          <a:xfrm>
            <a:off x="533400" y="924704"/>
            <a:ext cx="812137" cy="980296"/>
            <a:chOff x="4876959" y="4097669"/>
            <a:chExt cx="812137" cy="980296"/>
          </a:xfrm>
        </p:grpSpPr>
        <p:pic>
          <p:nvPicPr>
            <p:cNvPr id="2050" name="Picture 2" descr="cartoon piece of wood - Clip Art Library">
              <a:extLst>
                <a:ext uri="{FF2B5EF4-FFF2-40B4-BE49-F238E27FC236}">
                  <a16:creationId xmlns:a16="http://schemas.microsoft.com/office/drawing/2014/main" id="{DA8936BA-C433-4A81-8E34-35DD155C0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85" b="98830" l="0" r="98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959" y="4097669"/>
              <a:ext cx="812137" cy="98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EE2BB-0CC9-4968-892D-8B814504EFA4}"/>
                </a:ext>
              </a:extLst>
            </p:cNvPr>
            <p:cNvSpPr txBox="1"/>
            <p:nvPr/>
          </p:nvSpPr>
          <p:spPr>
            <a:xfrm>
              <a:off x="5181600" y="4267200"/>
              <a:ext cx="40626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2">
            <a:extLst>
              <a:ext uri="{FF2B5EF4-FFF2-40B4-BE49-F238E27FC236}">
                <a16:creationId xmlns:a16="http://schemas.microsoft.com/office/drawing/2014/main" id="{DAB3C469-9D6F-4AE3-80A7-4C4C2FE161DC}"/>
              </a:ext>
            </a:extLst>
          </p:cNvPr>
          <p:cNvGrpSpPr/>
          <p:nvPr/>
        </p:nvGrpSpPr>
        <p:grpSpPr>
          <a:xfrm>
            <a:off x="1533149" y="924704"/>
            <a:ext cx="812137" cy="980296"/>
            <a:chOff x="4876959" y="4097669"/>
            <a:chExt cx="812137" cy="980296"/>
          </a:xfrm>
        </p:grpSpPr>
        <p:pic>
          <p:nvPicPr>
            <p:cNvPr id="17" name="Picture 2" descr="cartoon piece of wood - Clip Art Library">
              <a:extLst>
                <a:ext uri="{FF2B5EF4-FFF2-40B4-BE49-F238E27FC236}">
                  <a16:creationId xmlns:a16="http://schemas.microsoft.com/office/drawing/2014/main" id="{A2F9532E-B7B5-4670-853F-88F4E2F71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85" b="98830" l="0" r="98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959" y="4097669"/>
              <a:ext cx="812137" cy="98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CF8818-D62C-4273-B49C-3C7DDBFEEC88}"/>
                </a:ext>
              </a:extLst>
            </p:cNvPr>
            <p:cNvSpPr txBox="1"/>
            <p:nvPr/>
          </p:nvSpPr>
          <p:spPr>
            <a:xfrm>
              <a:off x="5181600" y="4267200"/>
              <a:ext cx="40626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9" name="3">
            <a:extLst>
              <a:ext uri="{FF2B5EF4-FFF2-40B4-BE49-F238E27FC236}">
                <a16:creationId xmlns:a16="http://schemas.microsoft.com/office/drawing/2014/main" id="{87111E0A-9C0A-4264-8FFC-6A8404110A3F}"/>
              </a:ext>
            </a:extLst>
          </p:cNvPr>
          <p:cNvGrpSpPr/>
          <p:nvPr/>
        </p:nvGrpSpPr>
        <p:grpSpPr>
          <a:xfrm>
            <a:off x="2532898" y="924704"/>
            <a:ext cx="812137" cy="980296"/>
            <a:chOff x="4876959" y="4097669"/>
            <a:chExt cx="812137" cy="980296"/>
          </a:xfrm>
        </p:grpSpPr>
        <p:pic>
          <p:nvPicPr>
            <p:cNvPr id="20" name="Picture 2" descr="cartoon piece of wood - Clip Art Library">
              <a:extLst>
                <a:ext uri="{FF2B5EF4-FFF2-40B4-BE49-F238E27FC236}">
                  <a16:creationId xmlns:a16="http://schemas.microsoft.com/office/drawing/2014/main" id="{9004269E-ABB9-470F-92B1-62E5548F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85" b="98830" l="0" r="984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959" y="4097669"/>
              <a:ext cx="812137" cy="980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1A2952-3781-4325-A49D-F51C7D305500}"/>
                </a:ext>
              </a:extLst>
            </p:cNvPr>
            <p:cNvSpPr txBox="1"/>
            <p:nvPr/>
          </p:nvSpPr>
          <p:spPr>
            <a:xfrm>
              <a:off x="5181600" y="4267200"/>
              <a:ext cx="40626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052" name="Gà">
            <a:extLst>
              <a:ext uri="{FF2B5EF4-FFF2-40B4-BE49-F238E27FC236}">
                <a16:creationId xmlns:a16="http://schemas.microsoft.com/office/drawing/2014/main" id="{A4374C2A-FFB4-4BE8-9AC9-0A52E232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7" y="5145526"/>
            <a:ext cx="1343025" cy="10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Lợn">
            <a:extLst>
              <a:ext uri="{FF2B5EF4-FFF2-40B4-BE49-F238E27FC236}">
                <a16:creationId xmlns:a16="http://schemas.microsoft.com/office/drawing/2014/main" id="{0CADB16F-22EE-4F24-9CB7-EF2E773073C1}"/>
              </a:ext>
            </a:extLst>
          </p:cNvPr>
          <p:cNvGrpSpPr/>
          <p:nvPr/>
        </p:nvGrpSpPr>
        <p:grpSpPr>
          <a:xfrm>
            <a:off x="653631" y="3429000"/>
            <a:ext cx="2773745" cy="2035155"/>
            <a:chOff x="3378624" y="3480918"/>
            <a:chExt cx="2264731" cy="1882755"/>
          </a:xfrm>
        </p:grpSpPr>
        <p:pic>
          <p:nvPicPr>
            <p:cNvPr id="30" name="Picture 6" descr="Piglet Drawing Mummy Pig Cartoon - drawing png download - 678*600 - Free  Transparent Pig png Download. - Cli… | Pig cartoon, Cute animal drawings,  Dog coloring page">
              <a:extLst>
                <a:ext uri="{FF2B5EF4-FFF2-40B4-BE49-F238E27FC236}">
                  <a16:creationId xmlns:a16="http://schemas.microsoft.com/office/drawing/2014/main" id="{07E6C7AD-A4B8-4EF2-BEA3-B3EE665DE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624" y="3495326"/>
              <a:ext cx="1498335" cy="132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Piglet Drawing Mummy Pig Cartoon - drawing png download - 678*600 - Free  Transparent Pig png Download. - Cli… | Pig cartoon, Cute animal drawings,  Dog coloring page">
              <a:extLst>
                <a:ext uri="{FF2B5EF4-FFF2-40B4-BE49-F238E27FC236}">
                  <a16:creationId xmlns:a16="http://schemas.microsoft.com/office/drawing/2014/main" id="{604178C8-7C0D-4AE3-848F-F7DF79306E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264" y="4010154"/>
              <a:ext cx="1498335" cy="1325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Pics Of Cartoon Pigs posted by Ethan Cunningham">
              <a:extLst>
                <a:ext uri="{FF2B5EF4-FFF2-40B4-BE49-F238E27FC236}">
                  <a16:creationId xmlns:a16="http://schemas.microsoft.com/office/drawing/2014/main" id="{43BC9F94-4419-47FE-B9FA-6430316564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880" y="4506423"/>
              <a:ext cx="857250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Pics Of Cartoon Pigs posted by Ethan Cunningham">
              <a:extLst>
                <a:ext uri="{FF2B5EF4-FFF2-40B4-BE49-F238E27FC236}">
                  <a16:creationId xmlns:a16="http://schemas.microsoft.com/office/drawing/2014/main" id="{F8A37454-583E-45D3-9A87-923A9882D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86105" y="3480918"/>
              <a:ext cx="857250" cy="857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0" name="Bò" descr="cartoon dairy cow and calf - Openclipart">
            <a:extLst>
              <a:ext uri="{FF2B5EF4-FFF2-40B4-BE49-F238E27FC236}">
                <a16:creationId xmlns:a16="http://schemas.microsoft.com/office/drawing/2014/main" id="{7419510D-9B85-4316-99A5-3C765112D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712474"/>
            <a:ext cx="2841272" cy="33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Chó" descr="JOHN LEWIS | Dog gifs on Behance">
            <a:extLst>
              <a:ext uri="{FF2B5EF4-FFF2-40B4-BE49-F238E27FC236}">
                <a16:creationId xmlns:a16="http://schemas.microsoft.com/office/drawing/2014/main" id="{2CB2AAA3-F3E7-4009-A231-7440EB8AB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13" y="2194396"/>
            <a:ext cx="4267200" cy="177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2F19B6DD-FD90-4559-A06B-62939536C80E}"/>
              </a:ext>
            </a:extLst>
          </p:cNvPr>
          <p:cNvSpPr/>
          <p:nvPr/>
        </p:nvSpPr>
        <p:spPr>
          <a:xfrm>
            <a:off x="10914743" y="86787"/>
            <a:ext cx="717675" cy="50829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3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D2846A-F87D-42A2-8360-C6743202AB7D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01741" y="2712142"/>
            <a:ext cx="3057328" cy="4202513"/>
          </a:xfrm>
          <a:prstGeom prst="rect">
            <a:avLst/>
          </a:prstGeom>
        </p:spPr>
      </p:pic>
      <p:sp>
        <p:nvSpPr>
          <p:cNvPr id="28" name="Sai 2">
            <a:extLst>
              <a:ext uri="{FF2B5EF4-FFF2-40B4-BE49-F238E27FC236}">
                <a16:creationId xmlns:a16="http://schemas.microsoft.com/office/drawing/2014/main" id="{89B9EDFD-9268-4430-8599-B3D30BC324A0}"/>
              </a:ext>
            </a:extLst>
          </p:cNvPr>
          <p:cNvSpPr/>
          <p:nvPr/>
        </p:nvSpPr>
        <p:spPr>
          <a:xfrm>
            <a:off x="6720079" y="3889316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B. &lt;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X 2" descr="Tick Asterisk Cross Red Green PNG | Picpng">
            <a:extLst>
              <a:ext uri="{FF2B5EF4-FFF2-40B4-BE49-F238E27FC236}">
                <a16:creationId xmlns:a16="http://schemas.microsoft.com/office/drawing/2014/main" id="{35CEBDC0-5CFE-4BD1-8FC6-76F940D2D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8811478" y="3733788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ai 3">
            <a:extLst>
              <a:ext uri="{FF2B5EF4-FFF2-40B4-BE49-F238E27FC236}">
                <a16:creationId xmlns:a16="http://schemas.microsoft.com/office/drawing/2014/main" id="{EB9AB840-097A-49FB-8E9C-EF890B4A3DB4}"/>
              </a:ext>
            </a:extLst>
          </p:cNvPr>
          <p:cNvSpPr/>
          <p:nvPr/>
        </p:nvSpPr>
        <p:spPr>
          <a:xfrm>
            <a:off x="4950464" y="5210903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#9Slide03 SVNSquare" panose="02040603050506020204" pitchFamily="18" charset="0"/>
              </a:rPr>
              <a:t>C. =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X 3" descr="Tick Asterisk Cross Red Green PNG | Picpng">
            <a:extLst>
              <a:ext uri="{FF2B5EF4-FFF2-40B4-BE49-F238E27FC236}">
                <a16:creationId xmlns:a16="http://schemas.microsoft.com/office/drawing/2014/main" id="{9714E238-C4F4-41D2-B425-E178A1682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458393" y="508373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Đúng">
            <a:extLst>
              <a:ext uri="{FF2B5EF4-FFF2-40B4-BE49-F238E27FC236}">
                <a16:creationId xmlns:a16="http://schemas.microsoft.com/office/drawing/2014/main" id="{6665F91F-C96E-4DF4-A3FC-1FFD1AF90917}"/>
              </a:ext>
            </a:extLst>
          </p:cNvPr>
          <p:cNvSpPr/>
          <p:nvPr/>
        </p:nvSpPr>
        <p:spPr>
          <a:xfrm>
            <a:off x="2872278" y="3937398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A. &gt;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6" name="V" descr="Tick Asterisk Cross Red Green PNG | Picpng">
            <a:extLst>
              <a:ext uri="{FF2B5EF4-FFF2-40B4-BE49-F238E27FC236}">
                <a16:creationId xmlns:a16="http://schemas.microsoft.com/office/drawing/2014/main" id="{A46B1E95-D5C7-4C59-A488-E7527F3A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2368334" y="3823907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C4F38-DA81-4851-87BE-06CB0FC0D9D3}"/>
              </a:ext>
            </a:extLst>
          </p:cNvPr>
          <p:cNvSpPr txBox="1"/>
          <p:nvPr/>
        </p:nvSpPr>
        <p:spPr>
          <a:xfrm>
            <a:off x="2825534" y="1480798"/>
            <a:ext cx="6072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5 462 ...... 5 362</a:t>
            </a:r>
          </a:p>
        </p:txBody>
      </p:sp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653990-EC89-4E37-B71A-8D56023F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1543" y="410028"/>
            <a:ext cx="609600" cy="609600"/>
          </a:xfrm>
          <a:prstGeom prst="rect">
            <a:avLst/>
          </a:prstGeom>
        </p:spPr>
      </p:pic>
      <p:pic>
        <p:nvPicPr>
          <p:cNvPr id="1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DC596F0-DA8E-4913-9C1F-29B13260AE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92278" y="-755850"/>
            <a:ext cx="609600" cy="609600"/>
          </a:xfrm>
          <a:prstGeom prst="rect">
            <a:avLst/>
          </a:prstGeom>
        </p:spPr>
      </p:pic>
      <p:pic>
        <p:nvPicPr>
          <p:cNvPr id="3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C91AF72-57BC-4B8F-ABBC-CA503EAA0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8064" y="-755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0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7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8" grpId="0" animBg="1"/>
      <p:bldP spid="31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D2846A-F87D-42A2-8360-C6743202AB7D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01741" y="2712142"/>
            <a:ext cx="3057328" cy="4202513"/>
          </a:xfrm>
          <a:prstGeom prst="rect">
            <a:avLst/>
          </a:prstGeom>
        </p:spPr>
      </p:pic>
      <p:sp>
        <p:nvSpPr>
          <p:cNvPr id="28" name="Sai 2">
            <a:extLst>
              <a:ext uri="{FF2B5EF4-FFF2-40B4-BE49-F238E27FC236}">
                <a16:creationId xmlns:a16="http://schemas.microsoft.com/office/drawing/2014/main" id="{89B9EDFD-9268-4430-8599-B3D30BC324A0}"/>
              </a:ext>
            </a:extLst>
          </p:cNvPr>
          <p:cNvSpPr/>
          <p:nvPr/>
        </p:nvSpPr>
        <p:spPr>
          <a:xfrm>
            <a:off x="1877986" y="3917900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A. &gt;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X 2" descr="Tick Asterisk Cross Red Green PNG | Picpng">
            <a:extLst>
              <a:ext uri="{FF2B5EF4-FFF2-40B4-BE49-F238E27FC236}">
                <a16:creationId xmlns:a16="http://schemas.microsoft.com/office/drawing/2014/main" id="{35CEBDC0-5CFE-4BD1-8FC6-76F940D2D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3969385" y="3762372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ai 3">
            <a:extLst>
              <a:ext uri="{FF2B5EF4-FFF2-40B4-BE49-F238E27FC236}">
                <a16:creationId xmlns:a16="http://schemas.microsoft.com/office/drawing/2014/main" id="{EB9AB840-097A-49FB-8E9C-EF890B4A3DB4}"/>
              </a:ext>
            </a:extLst>
          </p:cNvPr>
          <p:cNvSpPr/>
          <p:nvPr/>
        </p:nvSpPr>
        <p:spPr>
          <a:xfrm>
            <a:off x="4950464" y="5210903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C. =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X 3" descr="Tick Asterisk Cross Red Green PNG | Picpng">
            <a:extLst>
              <a:ext uri="{FF2B5EF4-FFF2-40B4-BE49-F238E27FC236}">
                <a16:creationId xmlns:a16="http://schemas.microsoft.com/office/drawing/2014/main" id="{9714E238-C4F4-41D2-B425-E178A1682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4458393" y="5083737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Đúng">
            <a:extLst>
              <a:ext uri="{FF2B5EF4-FFF2-40B4-BE49-F238E27FC236}">
                <a16:creationId xmlns:a16="http://schemas.microsoft.com/office/drawing/2014/main" id="{6665F91F-C96E-4DF4-A3FC-1FFD1AF90917}"/>
              </a:ext>
            </a:extLst>
          </p:cNvPr>
          <p:cNvSpPr/>
          <p:nvPr/>
        </p:nvSpPr>
        <p:spPr>
          <a:xfrm>
            <a:off x="6392585" y="3890419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B. &lt;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6" name="V" descr="Tick Asterisk Cross Red Green PNG | Picpng">
            <a:extLst>
              <a:ext uri="{FF2B5EF4-FFF2-40B4-BE49-F238E27FC236}">
                <a16:creationId xmlns:a16="http://schemas.microsoft.com/office/drawing/2014/main" id="{A46B1E95-D5C7-4C59-A488-E7527F3A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5888641" y="3776928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C4F38-DA81-4851-87BE-06CB0FC0D9D3}"/>
              </a:ext>
            </a:extLst>
          </p:cNvPr>
          <p:cNvSpPr txBox="1"/>
          <p:nvPr/>
        </p:nvSpPr>
        <p:spPr>
          <a:xfrm>
            <a:off x="2825534" y="1480798"/>
            <a:ext cx="6072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4 565 ...... 5 565</a:t>
            </a:r>
          </a:p>
        </p:txBody>
      </p:sp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653990-EC89-4E37-B71A-8D56023F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1543" y="410028"/>
            <a:ext cx="609600" cy="609600"/>
          </a:xfrm>
          <a:prstGeom prst="rect">
            <a:avLst/>
          </a:prstGeom>
        </p:spPr>
      </p:pic>
      <p:pic>
        <p:nvPicPr>
          <p:cNvPr id="1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DC596F0-DA8E-4913-9C1F-29B13260AE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92278" y="-755850"/>
            <a:ext cx="609600" cy="609600"/>
          </a:xfrm>
          <a:prstGeom prst="rect">
            <a:avLst/>
          </a:prstGeom>
        </p:spPr>
      </p:pic>
      <p:pic>
        <p:nvPicPr>
          <p:cNvPr id="3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C91AF72-57BC-4B8F-ABBC-CA503EAA0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8064" y="-755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8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7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8" grpId="0" animBg="1"/>
      <p:bldP spid="31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D2846A-F87D-42A2-8360-C6743202AB7D}"/>
              </a:ext>
            </a:extLst>
          </p:cNvPr>
          <p:cNvSpPr/>
          <p:nvPr/>
        </p:nvSpPr>
        <p:spPr>
          <a:xfrm>
            <a:off x="261257" y="215295"/>
            <a:ext cx="11611429" cy="62871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01741" y="2712142"/>
            <a:ext cx="3057328" cy="4202513"/>
          </a:xfrm>
          <a:prstGeom prst="rect">
            <a:avLst/>
          </a:prstGeom>
        </p:spPr>
      </p:pic>
      <p:sp>
        <p:nvSpPr>
          <p:cNvPr id="28" name="Sai 2">
            <a:extLst>
              <a:ext uri="{FF2B5EF4-FFF2-40B4-BE49-F238E27FC236}">
                <a16:creationId xmlns:a16="http://schemas.microsoft.com/office/drawing/2014/main" id="{89B9EDFD-9268-4430-8599-B3D30BC324A0}"/>
              </a:ext>
            </a:extLst>
          </p:cNvPr>
          <p:cNvSpPr/>
          <p:nvPr/>
        </p:nvSpPr>
        <p:spPr>
          <a:xfrm>
            <a:off x="1877986" y="3917900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A. &gt;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X 2" descr="Tick Asterisk Cross Red Green PNG | Picpng">
            <a:extLst>
              <a:ext uri="{FF2B5EF4-FFF2-40B4-BE49-F238E27FC236}">
                <a16:creationId xmlns:a16="http://schemas.microsoft.com/office/drawing/2014/main" id="{35CEBDC0-5CFE-4BD1-8FC6-76F940D2D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3969385" y="3762372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ai 3">
            <a:extLst>
              <a:ext uri="{FF2B5EF4-FFF2-40B4-BE49-F238E27FC236}">
                <a16:creationId xmlns:a16="http://schemas.microsoft.com/office/drawing/2014/main" id="{EB9AB840-097A-49FB-8E9C-EF890B4A3DB4}"/>
              </a:ext>
            </a:extLst>
          </p:cNvPr>
          <p:cNvSpPr/>
          <p:nvPr/>
        </p:nvSpPr>
        <p:spPr>
          <a:xfrm>
            <a:off x="6119515" y="3879497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B. &lt;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X 3" descr="Tick Asterisk Cross Red Green PNG | Picpng">
            <a:extLst>
              <a:ext uri="{FF2B5EF4-FFF2-40B4-BE49-F238E27FC236}">
                <a16:creationId xmlns:a16="http://schemas.microsoft.com/office/drawing/2014/main" id="{9714E238-C4F4-41D2-B425-E178A1682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0" t="18714" b="13750"/>
          <a:stretch/>
        </p:blipFill>
        <p:spPr bwMode="auto">
          <a:xfrm>
            <a:off x="5627444" y="3752331"/>
            <a:ext cx="846212" cy="91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Đúng">
            <a:extLst>
              <a:ext uri="{FF2B5EF4-FFF2-40B4-BE49-F238E27FC236}">
                <a16:creationId xmlns:a16="http://schemas.microsoft.com/office/drawing/2014/main" id="{6665F91F-C96E-4DF4-A3FC-1FFD1AF90917}"/>
              </a:ext>
            </a:extLst>
          </p:cNvPr>
          <p:cNvSpPr/>
          <p:nvPr/>
        </p:nvSpPr>
        <p:spPr>
          <a:xfrm>
            <a:off x="4502786" y="5215783"/>
            <a:ext cx="2624800" cy="6026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VNSquare" panose="02040603050506020204" pitchFamily="18" charset="0"/>
                <a:ea typeface="+mn-ea"/>
                <a:cs typeface="+mn-cs"/>
              </a:rPr>
              <a:t>C. =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SVNSquare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6" name="V" descr="Tick Asterisk Cross Red Green PNG | Picpng">
            <a:extLst>
              <a:ext uri="{FF2B5EF4-FFF2-40B4-BE49-F238E27FC236}">
                <a16:creationId xmlns:a16="http://schemas.microsoft.com/office/drawing/2014/main" id="{A46B1E95-D5C7-4C59-A488-E7527F3AC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20372" r="63824" b="12821"/>
          <a:stretch/>
        </p:blipFill>
        <p:spPr bwMode="auto">
          <a:xfrm>
            <a:off x="3998842" y="5102292"/>
            <a:ext cx="914400" cy="90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AC4F38-DA81-4851-87BE-06CB0FC0D9D3}"/>
              </a:ext>
            </a:extLst>
          </p:cNvPr>
          <p:cNvSpPr txBox="1"/>
          <p:nvPr/>
        </p:nvSpPr>
        <p:spPr>
          <a:xfrm>
            <a:off x="2086723" y="1597312"/>
            <a:ext cx="8611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4 565 ...... 4000 + 500 + 60 + 5</a:t>
            </a:r>
          </a:p>
        </p:txBody>
      </p:sp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653990-EC89-4E37-B71A-8D56023FA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551543" y="410028"/>
            <a:ext cx="609600" cy="609600"/>
          </a:xfrm>
          <a:prstGeom prst="rect">
            <a:avLst/>
          </a:prstGeom>
        </p:spPr>
      </p:pic>
      <p:pic>
        <p:nvPicPr>
          <p:cNvPr id="13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0DC596F0-DA8E-4913-9C1F-29B13260AE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92278" y="-755850"/>
            <a:ext cx="609600" cy="609600"/>
          </a:xfrm>
          <a:prstGeom prst="rect">
            <a:avLst/>
          </a:prstGeom>
        </p:spPr>
      </p:pic>
      <p:pic>
        <p:nvPicPr>
          <p:cNvPr id="37" name="Am-thanh-tra-loi-sai-wav-www_tiengdong_com">
            <a:hlinkClick r:id="" action="ppaction://media"/>
            <a:extLst>
              <a:ext uri="{FF2B5EF4-FFF2-40B4-BE49-F238E27FC236}">
                <a16:creationId xmlns:a16="http://schemas.microsoft.com/office/drawing/2014/main" id="{4C91AF72-57BC-4B8F-ABBC-CA503EAA0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58064" y="-755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72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57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8" grpId="0" animBg="1"/>
      <p:bldP spid="31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0AE07DC-610A-E26B-752B-F307C198E868}"/>
              </a:ext>
            </a:extLst>
          </p:cNvPr>
          <p:cNvSpPr txBox="1"/>
          <p:nvPr/>
        </p:nvSpPr>
        <p:spPr>
          <a:xfrm>
            <a:off x="3446760" y="1047972"/>
            <a:ext cx="5723042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VÀ</a:t>
            </a:r>
            <a:r>
              <a:rPr lang="en-US" sz="66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THỰC</a:t>
            </a:r>
            <a:r>
              <a:rPr lang="en-US" sz="66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</a:t>
            </a:r>
            <a:r>
              <a:rPr lang="en-US" sz="66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785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301</TotalTime>
  <Words>982</Words>
  <Application>Microsoft Office PowerPoint</Application>
  <PresentationFormat>Widescreen</PresentationFormat>
  <Paragraphs>171</Paragraphs>
  <Slides>29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#9Slide02 Noi dung dai</vt:lpstr>
      <vt:lpstr>#9Slide02 Tieu de dai</vt:lpstr>
      <vt:lpstr>#9Slide03 SVNSquare</vt:lpstr>
      <vt:lpstr>#9Slide07 FS North Land Sans</vt:lpstr>
      <vt:lpstr>#9Slide07 IcielLa Chic Pro Shad</vt:lpstr>
      <vt:lpstr>Arial</vt:lpstr>
      <vt:lpstr>Calibri</vt:lpstr>
      <vt:lpstr>Calibri Light</vt:lpstr>
      <vt:lpstr>iCiel Crocante</vt:lpstr>
      <vt:lpstr>LNTH-Dinomiko</vt:lpstr>
      <vt:lpstr>LNTH-Hoa Nho LNTH</vt:lpstr>
      <vt:lpstr>SVN-Poky's</vt:lpstr>
      <vt:lpstr>UTM Cookies</vt:lpstr>
      <vt:lpstr>UTM Edwardian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cp:lastModifiedBy>MAI LE PHUONG TRINH</cp:lastModifiedBy>
  <cp:revision>1</cp:revision>
  <dcterms:created xsi:type="dcterms:W3CDTF">2022-11-14T08:00:22Z</dcterms:created>
  <dcterms:modified xsi:type="dcterms:W3CDTF">2025-04-16T06:04:00Z</dcterms:modified>
</cp:coreProperties>
</file>