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5" r:id="rId2"/>
    <p:sldId id="257" r:id="rId3"/>
    <p:sldId id="439" r:id="rId4"/>
    <p:sldId id="463" r:id="rId5"/>
    <p:sldId id="465" r:id="rId6"/>
    <p:sldId id="466" r:id="rId7"/>
    <p:sldId id="468" r:id="rId8"/>
    <p:sldId id="469" r:id="rId9"/>
    <p:sldId id="471" r:id="rId10"/>
    <p:sldId id="475" r:id="rId11"/>
    <p:sldId id="476" r:id="rId12"/>
    <p:sldId id="477" r:id="rId13"/>
    <p:sldId id="473" r:id="rId14"/>
    <p:sldId id="474" r:id="rId15"/>
    <p:sldId id="481" r:id="rId16"/>
    <p:sldId id="482" r:id="rId17"/>
    <p:sldId id="485" r:id="rId18"/>
    <p:sldId id="494" r:id="rId19"/>
    <p:sldId id="496" r:id="rId20"/>
    <p:sldId id="498" r:id="rId21"/>
    <p:sldId id="499" r:id="rId22"/>
    <p:sldId id="497" r:id="rId23"/>
    <p:sldId id="4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CC"/>
    <a:srgbClr val="33CC33"/>
    <a:srgbClr val="FF99CC"/>
    <a:srgbClr val="CC99FF"/>
    <a:srgbClr val="CC66FF"/>
    <a:srgbClr val="2C441C"/>
    <a:srgbClr val="104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5" autoAdjust="0"/>
    <p:restoredTop sz="64173" autoAdjust="0"/>
  </p:normalViewPr>
  <p:slideViewPr>
    <p:cSldViewPr snapToGrid="0">
      <p:cViewPr varScale="1">
        <p:scale>
          <a:sx n="92" d="100"/>
          <a:sy n="92" d="100"/>
        </p:scale>
        <p:origin x="-306" y="-102"/>
      </p:cViewPr>
      <p:guideLst>
        <p:guide orient="horz" pos="2184"/>
        <p:guide pos="3840"/>
      </p:guideLst>
    </p:cSldViewPr>
  </p:slideViewPr>
  <p:notesTextViewPr>
    <p:cViewPr>
      <p:scale>
        <a:sx n="1" d="1"/>
        <a:sy n="1" d="1"/>
      </p:scale>
      <p:origin x="0" y="0"/>
    </p:cViewPr>
  </p:notesTextViewPr>
  <p:sorterViewPr>
    <p:cViewPr>
      <p:scale>
        <a:sx n="100" d="100"/>
        <a:sy n="100" d="100"/>
      </p:scale>
      <p:origin x="0" y="36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68080-168A-4258-A4E0-B0BB25CAB37B}"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58520F-75D9-4E54-88BF-F4055FD62A4B}" type="slidenum">
              <a:rPr lang="en-US" smtClean="0"/>
              <a:t>‹#›</a:t>
            </a:fld>
            <a:endParaRPr lang="en-US"/>
          </a:p>
        </p:txBody>
      </p:sp>
    </p:spTree>
    <p:extLst>
      <p:ext uri="{BB962C8B-B14F-4D97-AF65-F5344CB8AC3E}">
        <p14:creationId xmlns:p14="http://schemas.microsoft.com/office/powerpoint/2010/main" val="222144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CAE98CD-17D8-4AA5-9528-12977A0DE28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 xmlns:a16="http://schemas.microsoft.com/office/drawing/2014/main" id="{9DF1CC36-63C1-4EDE-9C43-6BC42C3F4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 xmlns:a16="http://schemas.microsoft.com/office/drawing/2014/main" id="{550EBCEC-20EF-4B8D-A204-342D89521614}"/>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6151399C-0428-4E33-9473-BB3CC48CD632}"/>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FE4F488A-D5D6-41FA-9837-FEE4EEFCBF1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3603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20C22E-E8DC-4AD3-A48C-F1FC4C0F64D6}"/>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50CC8018-3149-4C15-9E66-F5A8E171736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DA8BE04C-4D58-4F79-B083-7D783FECF158}"/>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33CF58DA-DFCE-413A-8073-AA1D533EFCAA}"/>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19B67EDA-CD7B-4C9B-8D96-1439FB2CDFAF}"/>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82043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07B1077D-7655-4660-9EDF-29C6722C9C0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 xmlns:a16="http://schemas.microsoft.com/office/drawing/2014/main" id="{2EE44F4C-A55A-4263-8F03-81FACDBB3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74596F3D-18B2-4B03-A1DD-F5F2DDCC4F5A}"/>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B5CBA150-46EB-459E-8469-9429D58B0720}"/>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E6CCB06F-1499-4DE2-A754-924B236D302E}"/>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42291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C859F-B52C-4D94-9C17-7C589F66B5EF}"/>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EC9DBC80-C942-4E53-9278-CC998AD0126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A3356AA6-3853-4357-9798-8112BC4AF769}"/>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32BB3E96-71B3-4FA9-AE10-C7D42D8F5D67}"/>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4F35E6E5-F368-4B8B-A6A5-B373BCD71854}"/>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31882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96B5E0A-C347-4FB4-8B04-A73D1357837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DE146F37-392E-4190-80F4-418A89968F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5454666-5310-4864-8C51-7A2DC275D9E6}"/>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001C5836-10F5-4185-BF04-53E0A12F2DD5}"/>
              </a:ext>
            </a:extLst>
          </p:cNvPr>
          <p:cNvSpPr>
            <a:spLocks noGrp="1"/>
          </p:cNvSpPr>
          <p:nvPr>
            <p:ph type="ftr" sz="quarter" idx="11"/>
          </p:nvPr>
        </p:nvSpPr>
        <p:spPr/>
        <p:txBody>
          <a:bodyPr/>
          <a:lstStyle/>
          <a:p>
            <a:endParaRPr lang="en-BZ"/>
          </a:p>
        </p:txBody>
      </p:sp>
      <p:sp>
        <p:nvSpPr>
          <p:cNvPr id="6" name="Chỗ dành sẵn cho Số hiệu Bản chiếu 5">
            <a:extLst>
              <a:ext uri="{FF2B5EF4-FFF2-40B4-BE49-F238E27FC236}">
                <a16:creationId xmlns="" xmlns:a16="http://schemas.microsoft.com/office/drawing/2014/main" id="{833355A3-AEF6-4493-B091-07371D9205B0}"/>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97583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E9B7716-9FBF-4260-ABD0-E5B40279BDE0}"/>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BB6290C5-5D8E-4AE1-B027-93CCC414784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 xmlns:a16="http://schemas.microsoft.com/office/drawing/2014/main" id="{70694B7C-3004-4FBA-AE5C-C45AEC40B96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 xmlns:a16="http://schemas.microsoft.com/office/drawing/2014/main" id="{EB34C29E-C8A8-4CDD-9997-D142797DAA61}"/>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6" name="Chỗ dành sẵn cho Chân trang 5">
            <a:extLst>
              <a:ext uri="{FF2B5EF4-FFF2-40B4-BE49-F238E27FC236}">
                <a16:creationId xmlns="" xmlns:a16="http://schemas.microsoft.com/office/drawing/2014/main" id="{AB94AEB0-81B1-4913-BAEC-22B5B8839ACF}"/>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37F068F3-5D69-4172-A996-EF51D0F76283}"/>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70575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2086356-B826-49CC-8317-D0729788D5BD}"/>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48022C39-D037-4B18-968D-8017D0EAC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078EE168-CF8C-4625-B965-CFB42C41802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 xmlns:a16="http://schemas.microsoft.com/office/drawing/2014/main" id="{25849DB4-37B4-4299-BE56-DB48E8E2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F5669E05-DD2A-42DC-A120-4A11C4A941D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 xmlns:a16="http://schemas.microsoft.com/office/drawing/2014/main" id="{6076A11D-91CD-42E4-9BE6-D3E90BB53117}"/>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8" name="Chỗ dành sẵn cho Chân trang 7">
            <a:extLst>
              <a:ext uri="{FF2B5EF4-FFF2-40B4-BE49-F238E27FC236}">
                <a16:creationId xmlns="" xmlns:a16="http://schemas.microsoft.com/office/drawing/2014/main" id="{F0A29B74-ACA4-465A-B9F3-D370DF1C2BA3}"/>
              </a:ext>
            </a:extLst>
          </p:cNvPr>
          <p:cNvSpPr>
            <a:spLocks noGrp="1"/>
          </p:cNvSpPr>
          <p:nvPr>
            <p:ph type="ftr" sz="quarter" idx="11"/>
          </p:nvPr>
        </p:nvSpPr>
        <p:spPr/>
        <p:txBody>
          <a:bodyPr/>
          <a:lstStyle/>
          <a:p>
            <a:endParaRPr lang="en-BZ"/>
          </a:p>
        </p:txBody>
      </p:sp>
      <p:sp>
        <p:nvSpPr>
          <p:cNvPr id="9" name="Chỗ dành sẵn cho Số hiệu Bản chiếu 8">
            <a:extLst>
              <a:ext uri="{FF2B5EF4-FFF2-40B4-BE49-F238E27FC236}">
                <a16:creationId xmlns="" xmlns:a16="http://schemas.microsoft.com/office/drawing/2014/main" id="{4B97376C-E0D0-485E-9C63-1F02DCA15F05}"/>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322482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C150307-509A-4F72-A931-EE37FB62F1A3}"/>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 xmlns:a16="http://schemas.microsoft.com/office/drawing/2014/main" id="{72D49F6D-318E-4B4B-ABCE-6503196FC1EF}"/>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4" name="Chỗ dành sẵn cho Chân trang 3">
            <a:extLst>
              <a:ext uri="{FF2B5EF4-FFF2-40B4-BE49-F238E27FC236}">
                <a16:creationId xmlns="" xmlns:a16="http://schemas.microsoft.com/office/drawing/2014/main" id="{DEFEB71B-C61A-4E69-AE36-36177D35B48D}"/>
              </a:ext>
            </a:extLst>
          </p:cNvPr>
          <p:cNvSpPr>
            <a:spLocks noGrp="1"/>
          </p:cNvSpPr>
          <p:nvPr>
            <p:ph type="ftr" sz="quarter" idx="11"/>
          </p:nvPr>
        </p:nvSpPr>
        <p:spPr/>
        <p:txBody>
          <a:bodyPr/>
          <a:lstStyle/>
          <a:p>
            <a:endParaRPr lang="en-BZ"/>
          </a:p>
        </p:txBody>
      </p:sp>
      <p:sp>
        <p:nvSpPr>
          <p:cNvPr id="5" name="Chỗ dành sẵn cho Số hiệu Bản chiếu 4">
            <a:extLst>
              <a:ext uri="{FF2B5EF4-FFF2-40B4-BE49-F238E27FC236}">
                <a16:creationId xmlns="" xmlns:a16="http://schemas.microsoft.com/office/drawing/2014/main" id="{6AEB494C-741C-4B48-A183-22AA86D9A86C}"/>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65096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40E33A87-FF85-4599-9845-DF14B2A4B79A}"/>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3" name="Chỗ dành sẵn cho Chân trang 2">
            <a:extLst>
              <a:ext uri="{FF2B5EF4-FFF2-40B4-BE49-F238E27FC236}">
                <a16:creationId xmlns="" xmlns:a16="http://schemas.microsoft.com/office/drawing/2014/main" id="{E8FF39C7-CF3A-44EC-8691-9764CC826C01}"/>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 xmlns:a16="http://schemas.microsoft.com/office/drawing/2014/main" id="{1FE136A9-EA79-44EB-A467-88D750D73CAA}"/>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25652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11785D9-9DBF-491A-AE0B-97C6B74C0F5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 xmlns:a16="http://schemas.microsoft.com/office/drawing/2014/main" id="{72E168B1-FEDB-4C5F-8EEA-B56661A35A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 xmlns:a16="http://schemas.microsoft.com/office/drawing/2014/main" id="{9CD3CC99-0322-42BA-88FE-62615A472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EF5B2A96-C6EF-4C03-A83B-3E1E4F14E51C}"/>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6" name="Chỗ dành sẵn cho Chân trang 5">
            <a:extLst>
              <a:ext uri="{FF2B5EF4-FFF2-40B4-BE49-F238E27FC236}">
                <a16:creationId xmlns="" xmlns:a16="http://schemas.microsoft.com/office/drawing/2014/main" id="{DF511DEB-5925-42ED-80CF-4975A1385C38}"/>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560D1E78-547B-4D0D-A156-2DC6B5FE2E28}"/>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7032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23E975A-C393-4FAA-9529-CE37186C43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 xmlns:a16="http://schemas.microsoft.com/office/drawing/2014/main" id="{81DE22C2-A66F-4C29-8206-5362E46594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 xmlns:a16="http://schemas.microsoft.com/office/drawing/2014/main" id="{E2143205-DD8D-4709-88DB-E54796D2F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F86656B-0BBE-4081-8E7C-9CB5B03385A1}"/>
              </a:ext>
            </a:extLst>
          </p:cNvPr>
          <p:cNvSpPr>
            <a:spLocks noGrp="1"/>
          </p:cNvSpPr>
          <p:nvPr>
            <p:ph type="dt" sz="half" idx="10"/>
          </p:nvPr>
        </p:nvSpPr>
        <p:spPr/>
        <p:txBody>
          <a:bodyPr/>
          <a:lstStyle/>
          <a:p>
            <a:fld id="{E19ED433-5696-4134-A11E-F75CCCABD24C}" type="datetimeFigureOut">
              <a:rPr lang="en-BZ" smtClean="0"/>
              <a:t>01/02/2024</a:t>
            </a:fld>
            <a:endParaRPr lang="en-BZ"/>
          </a:p>
        </p:txBody>
      </p:sp>
      <p:sp>
        <p:nvSpPr>
          <p:cNvPr id="6" name="Chỗ dành sẵn cho Chân trang 5">
            <a:extLst>
              <a:ext uri="{FF2B5EF4-FFF2-40B4-BE49-F238E27FC236}">
                <a16:creationId xmlns="" xmlns:a16="http://schemas.microsoft.com/office/drawing/2014/main" id="{BDBB07D9-797F-40BA-A57A-3B60EC801DAC}"/>
              </a:ext>
            </a:extLst>
          </p:cNvPr>
          <p:cNvSpPr>
            <a:spLocks noGrp="1"/>
          </p:cNvSpPr>
          <p:nvPr>
            <p:ph type="ftr" sz="quarter" idx="11"/>
          </p:nvPr>
        </p:nvSpPr>
        <p:spPr/>
        <p:txBody>
          <a:bodyPr/>
          <a:lstStyle/>
          <a:p>
            <a:endParaRPr lang="en-BZ"/>
          </a:p>
        </p:txBody>
      </p:sp>
      <p:sp>
        <p:nvSpPr>
          <p:cNvPr id="7" name="Chỗ dành sẵn cho Số hiệu Bản chiếu 6">
            <a:extLst>
              <a:ext uri="{FF2B5EF4-FFF2-40B4-BE49-F238E27FC236}">
                <a16:creationId xmlns="" xmlns:a16="http://schemas.microsoft.com/office/drawing/2014/main" id="{8D7C8073-4EB0-4076-90DE-DF7AF583C736}"/>
              </a:ext>
            </a:extLst>
          </p:cNvPr>
          <p:cNvSpPr>
            <a:spLocks noGrp="1"/>
          </p:cNvSpPr>
          <p:nvPr>
            <p:ph type="sldNum" sz="quarter" idx="12"/>
          </p:nvPr>
        </p:nvSpPr>
        <p:spPr/>
        <p:txBody>
          <a:bodyPr/>
          <a:lstStyle/>
          <a:p>
            <a:fld id="{12524307-619A-4E14-B196-FA329BF1F004}" type="slidenum">
              <a:rPr lang="en-BZ" smtClean="0"/>
              <a:t>‹#›</a:t>
            </a:fld>
            <a:endParaRPr lang="en-BZ"/>
          </a:p>
        </p:txBody>
      </p:sp>
    </p:spTree>
    <p:extLst>
      <p:ext uri="{BB962C8B-B14F-4D97-AF65-F5344CB8AC3E}">
        <p14:creationId xmlns:p14="http://schemas.microsoft.com/office/powerpoint/2010/main" val="110455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EC718A4-EAAD-45A7-BBEB-D0FBAAE1C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 xmlns:a16="http://schemas.microsoft.com/office/drawing/2014/main" id="{D68D440B-6BF1-4982-960A-A3EC74130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 xmlns:a16="http://schemas.microsoft.com/office/drawing/2014/main" id="{27E4C928-18D7-4E80-8A0D-723CCCBAF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ED433-5696-4134-A11E-F75CCCABD24C}" type="datetimeFigureOut">
              <a:rPr lang="en-BZ" smtClean="0"/>
              <a:t>01/02/2024</a:t>
            </a:fld>
            <a:endParaRPr lang="en-BZ"/>
          </a:p>
        </p:txBody>
      </p:sp>
      <p:sp>
        <p:nvSpPr>
          <p:cNvPr id="5" name="Chỗ dành sẵn cho Chân trang 4">
            <a:extLst>
              <a:ext uri="{FF2B5EF4-FFF2-40B4-BE49-F238E27FC236}">
                <a16:creationId xmlns="" xmlns:a16="http://schemas.microsoft.com/office/drawing/2014/main" id="{0E206848-5506-4C4B-98CA-742FE4878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a:extLst>
              <a:ext uri="{FF2B5EF4-FFF2-40B4-BE49-F238E27FC236}">
                <a16:creationId xmlns="" xmlns:a16="http://schemas.microsoft.com/office/drawing/2014/main" id="{D4338599-79FF-4148-B8B3-3C48D70AC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24307-619A-4E14-B196-FA329BF1F004}" type="slidenum">
              <a:rPr lang="en-BZ" smtClean="0"/>
              <a:t>‹#›</a:t>
            </a:fld>
            <a:endParaRPr lang="en-BZ"/>
          </a:p>
        </p:txBody>
      </p:sp>
    </p:spTree>
    <p:extLst>
      <p:ext uri="{BB962C8B-B14F-4D97-AF65-F5344CB8AC3E}">
        <p14:creationId xmlns:p14="http://schemas.microsoft.com/office/powerpoint/2010/main" val="3537100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10.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5.mp4"/><Relationship Id="rId7" Type="http://schemas.openxmlformats.org/officeDocument/2006/relationships/image" Target="../media/image15.png"/><Relationship Id="rId2" Type="http://schemas.microsoft.com/office/2007/relationships/media" Target="../media/media15.mp4"/><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audio" Target="../media/media16.wav"/><Relationship Id="rId4" Type="http://schemas.microsoft.com/office/2007/relationships/media" Target="../media/media16.wav"/></Relationships>
</file>

<file path=ppt/slides/_rels/slide12.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22.mp4"/><Relationship Id="rId7" Type="http://schemas.openxmlformats.org/officeDocument/2006/relationships/image" Target="../media/image17.png"/><Relationship Id="rId2" Type="http://schemas.microsoft.com/office/2007/relationships/media" Target="../media/media22.mp4"/><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audio" Target="../media/media23.wav"/><Relationship Id="rId4" Type="http://schemas.microsoft.com/office/2007/relationships/media" Target="../media/media23.wav"/></Relationships>
</file>

<file path=ppt/slides/_rels/slide18.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wav"/><Relationship Id="rId7" Type="http://schemas.openxmlformats.org/officeDocument/2006/relationships/image" Target="../media/image6.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media" Target="../media/media6.wav"/><Relationship Id="rId7" Type="http://schemas.openxmlformats.org/officeDocument/2006/relationships/image" Target="../media/image1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audio" Target="../media/media6.wav"/></Relationships>
</file>

<file path=ppt/slides/_rels/slide5.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10.mp4"/><Relationship Id="rId7" Type="http://schemas.openxmlformats.org/officeDocument/2006/relationships/image" Target="../media/image12.png"/><Relationship Id="rId2" Type="http://schemas.microsoft.com/office/2007/relationships/media" Target="../media/media10.mp4"/><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audio" Target="../media/media11.wav"/><Relationship Id="rId4" Type="http://schemas.microsoft.com/office/2007/relationships/media" Target="../media/media11.wav"/></Relationships>
</file>

<file path=ppt/slides/_rels/slide9.xml.rels><?xml version="1.0" encoding="UTF-8" standalone="yes"?>
<Relationships xmlns="http://schemas.openxmlformats.org/package/2006/relationships"><Relationship Id="rId3" Type="http://schemas.microsoft.com/office/2007/relationships/media" Target="../media/media13.wav"/><Relationship Id="rId7" Type="http://schemas.openxmlformats.org/officeDocument/2006/relationships/image" Target="../media/image11.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audio" Target="../media/media1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 name="Best No Text Intro Template Free Download #109">
            <a:hlinkClick r:id="" action="ppaction://media"/>
            <a:extLst>
              <a:ext uri="{FF2B5EF4-FFF2-40B4-BE49-F238E27FC236}">
                <a16:creationId xmlns="" xmlns:a16="http://schemas.microsoft.com/office/drawing/2014/main" id="{14CEEEC4-0FBA-440A-91F5-E1CDB4D49E23}"/>
              </a:ext>
            </a:extLst>
          </p:cNvPr>
          <p:cNvPicPr>
            <a:picLocks noChangeAspect="1"/>
          </p:cNvPicPr>
          <p:nvPr>
            <a:videoFile r:link="rId1"/>
            <p:extLst>
              <p:ext uri="{DAA4B4D4-6D71-4841-9C94-3DE7FCFB9230}">
                <p14:media xmlns:p14="http://schemas.microsoft.com/office/powerpoint/2010/main" r:embed="rId2">
                  <p14:trim end="5156"/>
                </p14:media>
              </p:ext>
            </p:extLst>
          </p:nvPr>
        </p:nvPicPr>
        <p:blipFill>
          <a:blip r:embed="rId6"/>
          <a:stretch>
            <a:fillRect/>
          </a:stretch>
        </p:blipFill>
        <p:spPr>
          <a:xfrm>
            <a:off x="-22540" y="-1"/>
            <a:ext cx="12184723" cy="6853907"/>
          </a:xfrm>
          <a:prstGeom prst="rect">
            <a:avLst/>
          </a:prstGeom>
        </p:spPr>
      </p:pic>
      <p:sp>
        <p:nvSpPr>
          <p:cNvPr id="6" name="Hình chữ nhật 5">
            <a:extLst>
              <a:ext uri="{FF2B5EF4-FFF2-40B4-BE49-F238E27FC236}">
                <a16:creationId xmlns="" xmlns:a16="http://schemas.microsoft.com/office/drawing/2014/main" id="{41FE659C-DA59-459E-9CC6-77663B726515}"/>
              </a:ext>
            </a:extLst>
          </p:cNvPr>
          <p:cNvSpPr/>
          <p:nvPr/>
        </p:nvSpPr>
        <p:spPr>
          <a:xfrm>
            <a:off x="1355955" y="1681040"/>
            <a:ext cx="1060458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smtClean="0">
                <a:ln w="22225">
                  <a:solidFill>
                    <a:prstClr val="black"/>
                  </a:solidFill>
                  <a:prstDash val="solid"/>
                </a:ln>
                <a:solidFill>
                  <a:prstClr val="white"/>
                </a:solidFill>
                <a:latin typeface="Calibri" pitchFamily="34" charset="0"/>
                <a:cs typeface="Calibri" pitchFamily="34" charset="0"/>
              </a:rPr>
              <a:t>SỰ TRUYỀN </a:t>
            </a:r>
            <a:r>
              <a:rPr lang="en-US" sz="9600" b="1" dirty="0">
                <a:ln w="22225">
                  <a:solidFill>
                    <a:prstClr val="black"/>
                  </a:solidFill>
                  <a:prstDash val="solid"/>
                </a:ln>
                <a:solidFill>
                  <a:prstClr val="white"/>
                </a:solidFill>
                <a:latin typeface="Calibri" pitchFamily="34" charset="0"/>
                <a:cs typeface="Calibri" pitchFamily="34" charset="0"/>
              </a:rPr>
              <a:t>NHIỆT</a:t>
            </a:r>
            <a:endParaRPr kumimoji="0" lang="en-BZ" sz="9600" b="1" i="0" u="none" strike="noStrike" kern="1200" cap="none" spc="0" normalizeH="0" baseline="0" noProof="0" dirty="0">
              <a:ln w="22225">
                <a:solidFill>
                  <a:prstClr val="black"/>
                </a:solidFill>
                <a:prstDash val="solid"/>
              </a:ln>
              <a:solidFill>
                <a:prstClr val="white"/>
              </a:solidFill>
              <a:effectLst/>
              <a:uLnTx/>
              <a:uFillTx/>
              <a:latin typeface="Calibri" pitchFamily="34" charset="0"/>
              <a:cs typeface="Calibri" pitchFamily="34" charset="0"/>
            </a:endParaRPr>
          </a:p>
        </p:txBody>
      </p:sp>
      <p:sp>
        <p:nvSpPr>
          <p:cNvPr id="10" name="Hình chữ nhật 9">
            <a:extLst>
              <a:ext uri="{FF2B5EF4-FFF2-40B4-BE49-F238E27FC236}">
                <a16:creationId xmlns="" xmlns:a16="http://schemas.microsoft.com/office/drawing/2014/main" id="{BDE80D66-5773-475A-9FA2-5034436C5B44}"/>
              </a:ext>
            </a:extLst>
          </p:cNvPr>
          <p:cNvSpPr/>
          <p:nvPr/>
        </p:nvSpPr>
        <p:spPr>
          <a:xfrm>
            <a:off x="8060480" y="866982"/>
            <a:ext cx="184731" cy="1862048"/>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5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a typeface="+mn-ea"/>
              <a:cs typeface="+mn-cs"/>
            </a:endParaRPr>
          </a:p>
        </p:txBody>
      </p:sp>
      <p:sp>
        <p:nvSpPr>
          <p:cNvPr id="4" name="Hình chữ nhật 3">
            <a:extLst>
              <a:ext uri="{FF2B5EF4-FFF2-40B4-BE49-F238E27FC236}">
                <a16:creationId xmlns="" xmlns:a16="http://schemas.microsoft.com/office/drawing/2014/main" id="{9251E3B9-C4BF-4485-88AA-503B4F68536A}"/>
              </a:ext>
            </a:extLst>
          </p:cNvPr>
          <p:cNvSpPr/>
          <p:nvPr/>
        </p:nvSpPr>
        <p:spPr>
          <a:xfrm>
            <a:off x="1546717" y="1681040"/>
            <a:ext cx="688228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SỰ </a:t>
            </a:r>
            <a:r>
              <a:rPr lang="en-US" sz="9600" b="1"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TRUYỀN</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ndParaRPr>
          </a:p>
        </p:txBody>
      </p:sp>
      <p:sp>
        <p:nvSpPr>
          <p:cNvPr id="12" name="Hình chữ nhật 31">
            <a:extLst>
              <a:ext uri="{FF2B5EF4-FFF2-40B4-BE49-F238E27FC236}">
                <a16:creationId xmlns="" xmlns:a16="http://schemas.microsoft.com/office/drawing/2014/main" id="{B0090750-B382-44AA-9342-9CDF3526191A}"/>
              </a:ext>
            </a:extLst>
          </p:cNvPr>
          <p:cNvSpPr/>
          <p:nvPr/>
        </p:nvSpPr>
        <p:spPr>
          <a:xfrm>
            <a:off x="7996076" y="1681040"/>
            <a:ext cx="3441141"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noProof="0" dirty="0" smtClean="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itchFamily="34" charset="0"/>
                <a:cs typeface="Calibri" pitchFamily="34" charset="0"/>
              </a:rPr>
              <a:t>NHIỆT</a:t>
            </a:r>
            <a:endParaRPr kumimoji="0" lang="vi-VN" sz="9600" b="1" i="0" u="none" strike="noStrike" kern="1200" cap="none" spc="0" normalizeH="0" baseline="0" noProof="0" dirty="0">
              <a:ln w="22225">
                <a:solidFill>
                  <a:prstClr val="black"/>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Calibri" pitchFamily="34" charset="0"/>
              <a:cs typeface="Calibri" pitchFamily="34" charset="0"/>
            </a:endParaRPr>
          </a:p>
        </p:txBody>
      </p:sp>
      <p:sp>
        <p:nvSpPr>
          <p:cNvPr id="2" name="TextBox 1">
            <a:extLst>
              <a:ext uri="{FF2B5EF4-FFF2-40B4-BE49-F238E27FC236}">
                <a16:creationId xmlns="" xmlns:a16="http://schemas.microsoft.com/office/drawing/2014/main" id="{88F05074-2C38-FEC1-56E4-6A89E39B8B8E}"/>
              </a:ext>
            </a:extLst>
          </p:cNvPr>
          <p:cNvSpPr txBox="1"/>
          <p:nvPr/>
        </p:nvSpPr>
        <p:spPr>
          <a:xfrm>
            <a:off x="3974999" y="521018"/>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28</a:t>
            </a:r>
            <a:endParaRPr lang="en-US" sz="4400" dirty="0">
              <a:solidFill>
                <a:srgbClr val="FF0000"/>
              </a:solidFill>
              <a:latin typeface="Britannic Bold" panose="020B0903060703020204" pitchFamily="34" charset="0"/>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7938438"/>
      </p:ext>
    </p:extLst>
  </p:cSld>
  <p:clrMapOvr>
    <a:masterClrMapping/>
  </p:clrMapOvr>
  <mc:AlternateContent xmlns:mc="http://schemas.openxmlformats.org/markup-compatibility/2006" xmlns:p14="http://schemas.microsoft.com/office/powerpoint/2010/main">
    <mc:Choice Requires="p14">
      <p:transition spd="slow" p14:dur="2000" advTm="7997"/>
    </mc:Choice>
    <mc:Fallback xmlns="">
      <p:transition spd="slow" advTm="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mediacall" presetSubtype="0" fill="hold" nodeType="withEffect">
                                  <p:stCondLst>
                                    <p:cond delay="0"/>
                                  </p:stCondLst>
                                  <p:childTnLst>
                                    <p:cmd type="call" cmd="playFrom(0.0)">
                                      <p:cBhvr>
                                        <p:cTn id="8" dur="3946" fill="hold"/>
                                        <p:tgtEl>
                                          <p:spTgt spid="28"/>
                                        </p:tgtEl>
                                      </p:cBhvr>
                                    </p:cmd>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5" repeatCount="2000" fill="hold" display="0">
                  <p:stCondLst>
                    <p:cond delay="indefinite"/>
                  </p:stCondLst>
                </p:cTn>
                <p:tgtEl>
                  <p:spTgt spid="28"/>
                </p:tgtEl>
              </p:cMediaNode>
            </p:video>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bldLst>
      <p:bldP spid="4" grpId="0"/>
      <p:bldP spid="12" grpId="0"/>
    </p:bldLst>
  </p:timing>
  <p:extLst>
    <p:ext uri="{E180D4A7-C9FB-4DFB-919C-405C955672EB}">
      <p14:showEvtLst xmlns:p14="http://schemas.microsoft.com/office/powerpoint/2010/main">
        <p14:playEvt time="0" objId="28"/>
        <p14:playEvt time="4097" objId="28"/>
        <p14:pauseEvt time="7166" objId="28"/>
        <p14:stopEvt time="7997" objId="2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218" y="370282"/>
            <a:ext cx="11513127" cy="5816977"/>
          </a:xfrm>
          <a:prstGeom prst="rect">
            <a:avLst/>
          </a:prstGeom>
        </p:spPr>
        <p:txBody>
          <a:bodyPr wrap="square">
            <a:spAutoFit/>
          </a:bodyPr>
          <a:lstStyle/>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với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chưa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err="1">
                <a:solidFill>
                  <a:schemeClr val="accent1"/>
                </a:solidFill>
                <a:latin typeface="Arial" panose="020B0604020202020204" pitchFamily="34" charset="0"/>
                <a:ea typeface="Times New Roman" panose="02020603050405020304" pitchFamily="18" charset="0"/>
                <a:cs typeface="Arial" panose="020B0604020202020204" pitchFamily="34" charset="0"/>
              </a:rPr>
              <a:t>phần</a:t>
            </a:r>
            <a:r>
              <a:rPr lang="en-US" sz="2400" b="1">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smtClean="0">
                <a:solidFill>
                  <a:schemeClr val="accent1"/>
                </a:solidFill>
                <a:latin typeface="Arial" panose="020B0604020202020204" pitchFamily="34" charset="0"/>
                <a:ea typeface="Times New Roman" panose="02020603050405020304" pitchFamily="18" charset="0"/>
                <a:cs typeface="Arial" panose="020B0604020202020204" pitchFamily="34" charset="0"/>
              </a:rPr>
              <a:t>đáy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bắt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đầu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sôi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cục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xảy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hai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28.2a,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gần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khó</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p>
          <a:p>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28.2b,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khi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đun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đáy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tượng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nước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sang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miếng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sáp</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miệng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ống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nhiều</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hơn</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nhanh</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đạt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nóng</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1"/>
                </a:solidFill>
                <a:latin typeface="Arial" panose="020B0604020202020204" pitchFamily="34" charset="0"/>
                <a:ea typeface="Times New Roman" panose="02020603050405020304" pitchFamily="18" charset="0"/>
                <a:cs typeface="Arial" panose="020B0604020202020204" pitchFamily="34" charset="0"/>
              </a:rPr>
              <a:t>chảy</a:t>
            </a:r>
            <a:r>
              <a:rPr lang="en-US" sz="2400" b="1" dirty="0">
                <a:solidFill>
                  <a:schemeClr val="accent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chemeClr val="accent1"/>
              </a:solidFill>
              <a:latin typeface="Arial" panose="020B0604020202020204" pitchFamily="34" charset="0"/>
              <a:cs typeface="Arial" panose="020B0604020202020204" pitchFamily="34" charset="0"/>
            </a:endParaRPr>
          </a:p>
        </p:txBody>
      </p:sp>
      <p:sp>
        <p:nvSpPr>
          <p:cNvPr id="3" name="Rectangle 2"/>
          <p:cNvSpPr/>
          <p:nvPr/>
        </p:nvSpPr>
        <p:spPr>
          <a:xfrm>
            <a:off x="694514" y="2553043"/>
            <a:ext cx="10005215" cy="2062103"/>
          </a:xfrm>
          <a:prstGeom prst="rect">
            <a:avLst/>
          </a:prstGeom>
        </p:spPr>
        <p:txBody>
          <a:bodyPr wrap="square">
            <a:spAutoFit/>
          </a:bodyPr>
          <a:lstStyle/>
          <a:p>
            <a:pPr algn="just"/>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lỏng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được</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gọi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Trong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hai</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trên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ta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thấy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kém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nhưng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vẫn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thể</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tốt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vậy</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chất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truyền</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bằng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nào</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68893184"/>
      </p:ext>
    </p:extLst>
  </p:cSld>
  <p:clrMapOvr>
    <a:masterClrMapping/>
  </p:clrMapOvr>
  <mc:AlternateContent xmlns:mc="http://schemas.openxmlformats.org/markup-compatibility/2006" xmlns:p14="http://schemas.microsoft.com/office/powerpoint/2010/main">
    <mc:Choice Requires="p14">
      <p:transition spd="slow" p14:dur="2000" advTm="68856"/>
    </mc:Choice>
    <mc:Fallback xmlns="">
      <p:transition spd="slow" advTm="6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
                                            <p:txEl>
                                              <p:pRg st="0" end="0"/>
                                            </p:txEl>
                                          </p:spTgt>
                                        </p:tgtEl>
                                        <p:attrNameLst>
                                          <p:attrName>ppt_w</p:attrName>
                                        </p:attrNameLst>
                                      </p:cBhvr>
                                      <p:tavLst>
                                        <p:tav tm="0">
                                          <p:val>
                                            <p:strVal val="ppt_w"/>
                                          </p:val>
                                        </p:tav>
                                        <p:tav tm="100000">
                                          <p:val>
                                            <p:fltVal val="0"/>
                                          </p:val>
                                        </p:tav>
                                      </p:tavLst>
                                    </p:anim>
                                    <p:anim calcmode="lin" valueType="num">
                                      <p:cBhvr>
                                        <p:cTn id="47"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48" dur="500"/>
                                        <p:tgtEl>
                                          <p:spTgt spid="2">
                                            <p:txEl>
                                              <p:pRg st="0" end="0"/>
                                            </p:txEl>
                                          </p:spTgt>
                                        </p:tgtEl>
                                      </p:cBhvr>
                                    </p:animEffect>
                                    <p:set>
                                      <p:cBhvr>
                                        <p:cTn id="49" dur="1" fill="hold">
                                          <p:stCondLst>
                                            <p:cond delay="499"/>
                                          </p:stCondLst>
                                        </p:cTn>
                                        <p:tgtEl>
                                          <p:spTgt spid="2">
                                            <p:txEl>
                                              <p:pRg st="0" end="0"/>
                                            </p:txEl>
                                          </p:spTgt>
                                        </p:tgtEl>
                                        <p:attrNameLst>
                                          <p:attrName>style.visibility</p:attrName>
                                        </p:attrNameLst>
                                      </p:cBhvr>
                                      <p:to>
                                        <p:strVal val="hidden"/>
                                      </p:to>
                                    </p:set>
                                  </p:childTnLst>
                                </p:cTn>
                              </p:par>
                              <p:par>
                                <p:cTn id="50" presetID="53" presetClass="exit" presetSubtype="32" fill="hold" grpId="0" nodeType="withEffect">
                                  <p:stCondLst>
                                    <p:cond delay="0"/>
                                  </p:stCondLst>
                                  <p:childTnLst>
                                    <p:anim calcmode="lin" valueType="num">
                                      <p:cBhvr>
                                        <p:cTn id="51" dur="500"/>
                                        <p:tgtEl>
                                          <p:spTgt spid="2">
                                            <p:txEl>
                                              <p:pRg st="1" end="1"/>
                                            </p:txEl>
                                          </p:spTgt>
                                        </p:tgtEl>
                                        <p:attrNameLst>
                                          <p:attrName>ppt_w</p:attrName>
                                        </p:attrNameLst>
                                      </p:cBhvr>
                                      <p:tavLst>
                                        <p:tav tm="0">
                                          <p:val>
                                            <p:strVal val="ppt_w"/>
                                          </p:val>
                                        </p:tav>
                                        <p:tav tm="100000">
                                          <p:val>
                                            <p:fltVal val="0"/>
                                          </p:val>
                                        </p:tav>
                                      </p:tavLst>
                                    </p:anim>
                                    <p:anim calcmode="lin" valueType="num">
                                      <p:cBhvr>
                                        <p:cTn id="52"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53" dur="500"/>
                                        <p:tgtEl>
                                          <p:spTgt spid="2">
                                            <p:txEl>
                                              <p:pRg st="1" end="1"/>
                                            </p:txEl>
                                          </p:spTgt>
                                        </p:tgtEl>
                                      </p:cBhvr>
                                    </p:animEffect>
                                    <p:set>
                                      <p:cBhvr>
                                        <p:cTn id="54" dur="1" fill="hold">
                                          <p:stCondLst>
                                            <p:cond delay="499"/>
                                          </p:stCondLst>
                                        </p:cTn>
                                        <p:tgtEl>
                                          <p:spTgt spid="2">
                                            <p:txEl>
                                              <p:pRg st="1" end="1"/>
                                            </p:txEl>
                                          </p:spTgt>
                                        </p:tgtEl>
                                        <p:attrNameLst>
                                          <p:attrName>style.visibility</p:attrName>
                                        </p:attrNameLst>
                                      </p:cBhvr>
                                      <p:to>
                                        <p:strVal val="hidden"/>
                                      </p:to>
                                    </p:set>
                                  </p:childTnLst>
                                </p:cTn>
                              </p:par>
                              <p:par>
                                <p:cTn id="55" presetID="53" presetClass="exit" presetSubtype="32" fill="hold" grpId="0" nodeType="withEffect">
                                  <p:stCondLst>
                                    <p:cond delay="0"/>
                                  </p:stCondLst>
                                  <p:childTnLst>
                                    <p:anim calcmode="lin" valueType="num">
                                      <p:cBhvr>
                                        <p:cTn id="56" dur="500"/>
                                        <p:tgtEl>
                                          <p:spTgt spid="2">
                                            <p:txEl>
                                              <p:pRg st="2" end="2"/>
                                            </p:txEl>
                                          </p:spTgt>
                                        </p:tgtEl>
                                        <p:attrNameLst>
                                          <p:attrName>ppt_w</p:attrName>
                                        </p:attrNameLst>
                                      </p:cBhvr>
                                      <p:tavLst>
                                        <p:tav tm="0">
                                          <p:val>
                                            <p:strVal val="ppt_w"/>
                                          </p:val>
                                        </p:tav>
                                        <p:tav tm="100000">
                                          <p:val>
                                            <p:fltVal val="0"/>
                                          </p:val>
                                        </p:tav>
                                      </p:tavLst>
                                    </p:anim>
                                    <p:anim calcmode="lin" valueType="num">
                                      <p:cBhvr>
                                        <p:cTn id="57"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58" dur="500"/>
                                        <p:tgtEl>
                                          <p:spTgt spid="2">
                                            <p:txEl>
                                              <p:pRg st="2" end="2"/>
                                            </p:txEl>
                                          </p:spTgt>
                                        </p:tgtEl>
                                      </p:cBhvr>
                                    </p:animEffect>
                                    <p:set>
                                      <p:cBhvr>
                                        <p:cTn id="59" dur="1" fill="hold">
                                          <p:stCondLst>
                                            <p:cond delay="499"/>
                                          </p:stCondLst>
                                        </p:cTn>
                                        <p:tgtEl>
                                          <p:spTgt spid="2">
                                            <p:txEl>
                                              <p:pRg st="2" end="2"/>
                                            </p:txEl>
                                          </p:spTgt>
                                        </p:tgtEl>
                                        <p:attrNameLst>
                                          <p:attrName>style.visibility</p:attrName>
                                        </p:attrNameLst>
                                      </p:cBhvr>
                                      <p:to>
                                        <p:strVal val="hidden"/>
                                      </p:to>
                                    </p:set>
                                  </p:childTnLst>
                                </p:cTn>
                              </p:par>
                              <p:par>
                                <p:cTn id="60" presetID="53" presetClass="exit" presetSubtype="32" fill="hold" grpId="0" nodeType="withEffect">
                                  <p:stCondLst>
                                    <p:cond delay="0"/>
                                  </p:stCondLst>
                                  <p:childTnLst>
                                    <p:anim calcmode="lin" valueType="num">
                                      <p:cBhvr>
                                        <p:cTn id="61" dur="500"/>
                                        <p:tgtEl>
                                          <p:spTgt spid="2">
                                            <p:txEl>
                                              <p:pRg st="3" end="3"/>
                                            </p:txEl>
                                          </p:spTgt>
                                        </p:tgtEl>
                                        <p:attrNameLst>
                                          <p:attrName>ppt_w</p:attrName>
                                        </p:attrNameLst>
                                      </p:cBhvr>
                                      <p:tavLst>
                                        <p:tav tm="0">
                                          <p:val>
                                            <p:strVal val="ppt_w"/>
                                          </p:val>
                                        </p:tav>
                                        <p:tav tm="100000">
                                          <p:val>
                                            <p:fltVal val="0"/>
                                          </p:val>
                                        </p:tav>
                                      </p:tavLst>
                                    </p:anim>
                                    <p:anim calcmode="lin" valueType="num">
                                      <p:cBhvr>
                                        <p:cTn id="62" dur="500"/>
                                        <p:tgtEl>
                                          <p:spTgt spid="2">
                                            <p:txEl>
                                              <p:pRg st="3" end="3"/>
                                            </p:txEl>
                                          </p:spTgt>
                                        </p:tgtEl>
                                        <p:attrNameLst>
                                          <p:attrName>ppt_h</p:attrName>
                                        </p:attrNameLst>
                                      </p:cBhvr>
                                      <p:tavLst>
                                        <p:tav tm="0">
                                          <p:val>
                                            <p:strVal val="ppt_h"/>
                                          </p:val>
                                        </p:tav>
                                        <p:tav tm="100000">
                                          <p:val>
                                            <p:fltVal val="0"/>
                                          </p:val>
                                        </p:tav>
                                      </p:tavLst>
                                    </p:anim>
                                    <p:animEffect transition="out" filter="fade">
                                      <p:cBhvr>
                                        <p:cTn id="63" dur="500"/>
                                        <p:tgtEl>
                                          <p:spTgt spid="2">
                                            <p:txEl>
                                              <p:pRg st="3" end="3"/>
                                            </p:txEl>
                                          </p:spTgt>
                                        </p:tgtEl>
                                      </p:cBhvr>
                                    </p:animEffect>
                                    <p:set>
                                      <p:cBhvr>
                                        <p:cTn id="64" dur="1" fill="hold">
                                          <p:stCondLst>
                                            <p:cond delay="499"/>
                                          </p:stCondLst>
                                        </p:cTn>
                                        <p:tgtEl>
                                          <p:spTgt spid="2">
                                            <p:txEl>
                                              <p:pRg st="3" end="3"/>
                                            </p:txEl>
                                          </p:spTgt>
                                        </p:tgtEl>
                                        <p:attrNameLst>
                                          <p:attrName>style.visibility</p:attrName>
                                        </p:attrNameLst>
                                      </p:cBhvr>
                                      <p:to>
                                        <p:strVal val="hidden"/>
                                      </p:to>
                                    </p:set>
                                  </p:childTnLst>
                                </p:cTn>
                              </p:par>
                              <p:par>
                                <p:cTn id="65" presetID="53" presetClass="exit" presetSubtype="32" fill="hold" grpId="0" nodeType="withEffect">
                                  <p:stCondLst>
                                    <p:cond delay="0"/>
                                  </p:stCondLst>
                                  <p:childTnLst>
                                    <p:anim calcmode="lin" valueType="num">
                                      <p:cBhvr>
                                        <p:cTn id="66" dur="500"/>
                                        <p:tgtEl>
                                          <p:spTgt spid="2">
                                            <p:txEl>
                                              <p:pRg st="4" end="4"/>
                                            </p:txEl>
                                          </p:spTgt>
                                        </p:tgtEl>
                                        <p:attrNameLst>
                                          <p:attrName>ppt_w</p:attrName>
                                        </p:attrNameLst>
                                      </p:cBhvr>
                                      <p:tavLst>
                                        <p:tav tm="0">
                                          <p:val>
                                            <p:strVal val="ppt_w"/>
                                          </p:val>
                                        </p:tav>
                                        <p:tav tm="100000">
                                          <p:val>
                                            <p:fltVal val="0"/>
                                          </p:val>
                                        </p:tav>
                                      </p:tavLst>
                                    </p:anim>
                                    <p:anim calcmode="lin" valueType="num">
                                      <p:cBhvr>
                                        <p:cTn id="67" dur="500"/>
                                        <p:tgtEl>
                                          <p:spTgt spid="2">
                                            <p:txEl>
                                              <p:pRg st="4" end="4"/>
                                            </p:txEl>
                                          </p:spTgt>
                                        </p:tgtEl>
                                        <p:attrNameLst>
                                          <p:attrName>ppt_h</p:attrName>
                                        </p:attrNameLst>
                                      </p:cBhvr>
                                      <p:tavLst>
                                        <p:tav tm="0">
                                          <p:val>
                                            <p:strVal val="ppt_h"/>
                                          </p:val>
                                        </p:tav>
                                        <p:tav tm="100000">
                                          <p:val>
                                            <p:fltVal val="0"/>
                                          </p:val>
                                        </p:tav>
                                      </p:tavLst>
                                    </p:anim>
                                    <p:animEffect transition="out" filter="fade">
                                      <p:cBhvr>
                                        <p:cTn id="68" dur="500"/>
                                        <p:tgtEl>
                                          <p:spTgt spid="2">
                                            <p:txEl>
                                              <p:pRg st="4" end="4"/>
                                            </p:txEl>
                                          </p:spTgt>
                                        </p:tgtEl>
                                      </p:cBhvr>
                                    </p:animEffect>
                                    <p:set>
                                      <p:cBhvr>
                                        <p:cTn id="69" dur="1" fill="hold">
                                          <p:stCondLst>
                                            <p:cond delay="499"/>
                                          </p:stCondLst>
                                        </p:cTn>
                                        <p:tgtEl>
                                          <p:spTgt spid="2">
                                            <p:txEl>
                                              <p:pRg st="4" end="4"/>
                                            </p:txEl>
                                          </p:spTgt>
                                        </p:tgtEl>
                                        <p:attrNameLst>
                                          <p:attrName>style.visibility</p:attrName>
                                        </p:attrNameLst>
                                      </p:cBhvr>
                                      <p:to>
                                        <p:strVal val="hidden"/>
                                      </p:to>
                                    </p:set>
                                  </p:childTnLst>
                                </p:cTn>
                              </p:par>
                              <p:par>
                                <p:cTn id="70" presetID="53" presetClass="exit" presetSubtype="32" fill="hold" grpId="0" nodeType="withEffect">
                                  <p:stCondLst>
                                    <p:cond delay="0"/>
                                  </p:stCondLst>
                                  <p:childTnLst>
                                    <p:anim calcmode="lin" valueType="num">
                                      <p:cBhvr>
                                        <p:cTn id="71" dur="500"/>
                                        <p:tgtEl>
                                          <p:spTgt spid="2">
                                            <p:txEl>
                                              <p:pRg st="5" end="5"/>
                                            </p:txEl>
                                          </p:spTgt>
                                        </p:tgtEl>
                                        <p:attrNameLst>
                                          <p:attrName>ppt_w</p:attrName>
                                        </p:attrNameLst>
                                      </p:cBhvr>
                                      <p:tavLst>
                                        <p:tav tm="0">
                                          <p:val>
                                            <p:strVal val="ppt_w"/>
                                          </p:val>
                                        </p:tav>
                                        <p:tav tm="100000">
                                          <p:val>
                                            <p:fltVal val="0"/>
                                          </p:val>
                                        </p:tav>
                                      </p:tavLst>
                                    </p:anim>
                                    <p:anim calcmode="lin" valueType="num">
                                      <p:cBhvr>
                                        <p:cTn id="72" dur="500"/>
                                        <p:tgtEl>
                                          <p:spTgt spid="2">
                                            <p:txEl>
                                              <p:pRg st="5" end="5"/>
                                            </p:txEl>
                                          </p:spTgt>
                                        </p:tgtEl>
                                        <p:attrNameLst>
                                          <p:attrName>ppt_h</p:attrName>
                                        </p:attrNameLst>
                                      </p:cBhvr>
                                      <p:tavLst>
                                        <p:tav tm="0">
                                          <p:val>
                                            <p:strVal val="ppt_h"/>
                                          </p:val>
                                        </p:tav>
                                        <p:tav tm="100000">
                                          <p:val>
                                            <p:fltVal val="0"/>
                                          </p:val>
                                        </p:tav>
                                      </p:tavLst>
                                    </p:anim>
                                    <p:animEffect transition="out" filter="fade">
                                      <p:cBhvr>
                                        <p:cTn id="73" dur="500"/>
                                        <p:tgtEl>
                                          <p:spTgt spid="2">
                                            <p:txEl>
                                              <p:pRg st="5" end="5"/>
                                            </p:txEl>
                                          </p:spTgt>
                                        </p:tgtEl>
                                      </p:cBhvr>
                                    </p:animEffect>
                                    <p:set>
                                      <p:cBhvr>
                                        <p:cTn id="74"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fltVal val="0"/>
                                          </p:val>
                                        </p:tav>
                                        <p:tav tm="100000">
                                          <p:val>
                                            <p:strVal val="#ppt_w"/>
                                          </p:val>
                                        </p:tav>
                                      </p:tavLst>
                                    </p:anim>
                                    <p:anim calcmode="lin" valueType="num">
                                      <p:cBhvr>
                                        <p:cTn id="80" dur="1000" fill="hold"/>
                                        <p:tgtEl>
                                          <p:spTgt spid="3"/>
                                        </p:tgtEl>
                                        <p:attrNameLst>
                                          <p:attrName>ppt_h</p:attrName>
                                        </p:attrNameLst>
                                      </p:cBhvr>
                                      <p:tavLst>
                                        <p:tav tm="0">
                                          <p:val>
                                            <p:fltVal val="0"/>
                                          </p:val>
                                        </p:tav>
                                        <p:tav tm="100000">
                                          <p:val>
                                            <p:strVal val="#ppt_h"/>
                                          </p:val>
                                        </p:tav>
                                      </p:tavLst>
                                    </p:anim>
                                    <p:anim calcmode="lin" valueType="num">
                                      <p:cBhvr>
                                        <p:cTn id="81" dur="1000" fill="hold"/>
                                        <p:tgtEl>
                                          <p:spTgt spid="3"/>
                                        </p:tgtEl>
                                        <p:attrNameLst>
                                          <p:attrName>style.rotation</p:attrName>
                                        </p:attrNameLst>
                                      </p:cBhvr>
                                      <p:tavLst>
                                        <p:tav tm="0">
                                          <p:val>
                                            <p:fltVal val="90"/>
                                          </p:val>
                                        </p:tav>
                                        <p:tav tm="100000">
                                          <p:val>
                                            <p:fltVal val="0"/>
                                          </p:val>
                                        </p:tav>
                                      </p:tavLst>
                                    </p:anim>
                                    <p:animEffect transition="in" filter="fade">
                                      <p:cBhvr>
                                        <p:cTn id="8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4"/>
                </p:tgtEl>
              </p:cMediaNode>
            </p:audio>
          </p:childTnLst>
        </p:cTn>
      </p:par>
    </p:tnLst>
    <p:bldLst>
      <p:bldP spid="2" grpId="0" build="allAtOnce"/>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92067" y="255324"/>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6" name="convection in water experiment using potassium permagnate #scienceexperiment (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686487" y="1184787"/>
            <a:ext cx="8809703" cy="4955458"/>
          </a:xfrm>
          <a:prstGeom prst="rect">
            <a:avLst/>
          </a:prstGeom>
        </p:spPr>
      </p:pic>
      <p:pic>
        <p:nvPicPr>
          <p:cNvPr id="11" name="Audio 1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39395381"/>
      </p:ext>
    </p:extLst>
  </p:cSld>
  <p:clrMapOvr>
    <a:masterClrMapping/>
  </p:clrMapOvr>
  <mc:AlternateContent xmlns:mc="http://schemas.openxmlformats.org/markup-compatibility/2006" xmlns:p14="http://schemas.microsoft.com/office/powerpoint/2010/main">
    <mc:Choice Requires="p14">
      <p:transition spd="slow" p14:dur="2000" advTm="72909"/>
    </mc:Choice>
    <mc:Fallback xmlns="">
      <p:transition spd="slow" advTm="7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audio isNarration="1">
              <p:cMediaNode vol="80000" showWhenStopped="0">
                <p:cTn id="20" fill="hold" display="0">
                  <p:stCondLst>
                    <p:cond delay="indefinite"/>
                  </p:stCondLst>
                  <p:endCondLst>
                    <p:cond evt="onStopAudio" delay="0">
                      <p:tgtEl>
                        <p:sldTgt/>
                      </p:tgtEl>
                    </p:cond>
                  </p:endCondLst>
                </p:cTn>
                <p:tgtEl>
                  <p:spTgt spid="11"/>
                </p:tgtEl>
              </p:cMediaNode>
            </p:audio>
          </p:childTnLst>
        </p:cTn>
      </p:par>
    </p:tnLst>
    <p:bldLst>
      <p:bldP spid="3" grpId="0" animBg="1"/>
    </p:bldLst>
  </p:timing>
  <p:extLst>
    <p:ext uri="{E180D4A7-C9FB-4DFB-919C-405C955672EB}">
      <p14:showEvtLst xmlns:p14="http://schemas.microsoft.com/office/powerpoint/2010/main">
        <p14:playEvt time="7953" objId="6"/>
        <p14:stopEvt time="67986"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042" y="1097156"/>
            <a:ext cx="11360727" cy="2308324"/>
          </a:xfrm>
          <a:prstGeom prst="rect">
            <a:avLst/>
          </a:prstGeom>
        </p:spPr>
        <p:txBody>
          <a:bodyPr wrap="square">
            <a:spAutoFit/>
          </a:bodyPr>
          <a:lstStyle/>
          <a:p>
            <a:r>
              <a:rPr lang="en-US" sz="2400" b="1" dirty="0" smtClean="0">
                <a:solidFill>
                  <a:srgbClr val="081C36"/>
                </a:solidFill>
              </a:rPr>
              <a:t>    </a:t>
            </a:r>
            <a:r>
              <a:rPr lang="vi-VN" sz="2400" b="1" dirty="0" smtClean="0">
                <a:solidFill>
                  <a:srgbClr val="081C36"/>
                </a:solidFill>
              </a:rPr>
              <a:t>Nước </a:t>
            </a:r>
            <a:r>
              <a:rPr lang="vi-VN" sz="2400" b="1" dirty="0">
                <a:solidFill>
                  <a:srgbClr val="081C36"/>
                </a:solidFill>
              </a:rPr>
              <a:t>ở gần ngọn lửa đèn cồn nhận được năng lượng, nóng lên, di chuyển thành dòng nước nóng đi lên trên, đồng thời nước lạnh ở trên cũng di chuyển thành dòng đi xuống dưới và nhận năng lượng từ ngọn lửa đèn cồn. Các dòng nước nóng, lạnh di chuyển ngược chiều như trên được gọi là dòng đối lưu. </a:t>
            </a:r>
            <a:endParaRPr lang="en-US" sz="2400" b="1" dirty="0" smtClean="0">
              <a:solidFill>
                <a:srgbClr val="081C36"/>
              </a:solidFill>
            </a:endParaRPr>
          </a:p>
          <a:p>
            <a:r>
              <a:rPr lang="en-US" sz="2400" b="1" dirty="0">
                <a:solidFill>
                  <a:srgbClr val="081C36"/>
                </a:solidFill>
              </a:rPr>
              <a:t> </a:t>
            </a:r>
            <a:r>
              <a:rPr lang="en-US" sz="2400" b="1" dirty="0" smtClean="0">
                <a:solidFill>
                  <a:srgbClr val="081C36"/>
                </a:solidFill>
              </a:rPr>
              <a:t>   </a:t>
            </a:r>
            <a:r>
              <a:rPr lang="vi-VN" sz="2400" b="1" dirty="0" smtClean="0">
                <a:solidFill>
                  <a:srgbClr val="081C36"/>
                </a:solidFill>
              </a:rPr>
              <a:t>Hiện </a:t>
            </a:r>
            <a:r>
              <a:rPr lang="vi-VN" sz="2400" b="1" dirty="0">
                <a:solidFill>
                  <a:srgbClr val="081C36"/>
                </a:solidFill>
              </a:rPr>
              <a:t>tượng truyền nhiệt nhờ dòng đối lưu gọi là sự đối lưu.</a:t>
            </a:r>
            <a:endParaRPr lang="en-US" sz="2400" b="1" dirty="0"/>
          </a:p>
        </p:txBody>
      </p:sp>
      <p:sp>
        <p:nvSpPr>
          <p:cNvPr id="3" name="Hình tự do: Hình 7">
            <a:extLst>
              <a:ext uri="{FF2B5EF4-FFF2-40B4-BE49-F238E27FC236}">
                <a16:creationId xmlns="" xmlns:a16="http://schemas.microsoft.com/office/drawing/2014/main" id="{27708298-43D2-5C04-C794-731E44769B9F}"/>
              </a:ext>
            </a:extLst>
          </p:cNvPr>
          <p:cNvSpPr/>
          <p:nvPr/>
        </p:nvSpPr>
        <p:spPr>
          <a:xfrm>
            <a:off x="0" y="0"/>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52879810"/>
      </p:ext>
    </p:extLst>
  </p:cSld>
  <p:clrMapOvr>
    <a:masterClrMapping/>
  </p:clrMapOvr>
  <mc:AlternateContent xmlns:mc="http://schemas.openxmlformats.org/markup-compatibility/2006" xmlns:p14="http://schemas.microsoft.com/office/powerpoint/2010/main">
    <mc:Choice Requires="p14">
      <p:transition spd="slow" p14:dur="2000" advTm="28798"/>
    </mc:Choice>
    <mc:Fallback xmlns="">
      <p:transition spd="slow" advTm="2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ình tự do: Hình 7">
            <a:extLst>
              <a:ext uri="{FF2B5EF4-FFF2-40B4-BE49-F238E27FC236}">
                <a16:creationId xmlns="" xmlns:a16="http://schemas.microsoft.com/office/drawing/2014/main" id="{27708298-43D2-5C04-C794-731E44769B9F}"/>
              </a:ext>
            </a:extLst>
          </p:cNvPr>
          <p:cNvSpPr/>
          <p:nvPr/>
        </p:nvSpPr>
        <p:spPr>
          <a:xfrm>
            <a:off x="888006" y="-4622"/>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1067885" y="753036"/>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888006" y="2351026"/>
            <a:ext cx="11461988" cy="830997"/>
          </a:xfrm>
          <a:prstGeom prst="rect">
            <a:avLst/>
          </a:prstGeom>
        </p:spPr>
        <p:txBody>
          <a:bodyPr wrap="square">
            <a:spAutoFit/>
          </a:bodyPr>
          <a:lstStyle/>
          <a:p>
            <a:r>
              <a:rPr lang="nl-NL" sz="2400" b="1" smtClean="0">
                <a:latin typeface="Arial" panose="020B0604020202020204" pitchFamily="34" charset="0"/>
                <a:ea typeface="Times New Roman" panose="02020603050405020304" pitchFamily="18" charset="0"/>
                <a:cs typeface="Arial" panose="020B0604020202020204" pitchFamily="34" charset="0"/>
                <a:sym typeface="Wingdings"/>
              </a:rPr>
              <a:t> </a:t>
            </a:r>
            <a:r>
              <a:rPr lang="nl-NL" sz="2400" b="1" smtClean="0">
                <a:latin typeface="Arial" panose="020B0604020202020204" pitchFamily="34" charset="0"/>
                <a:ea typeface="Times New Roman" panose="02020603050405020304" pitchFamily="18" charset="0"/>
                <a:cs typeface="Arial" panose="020B0604020202020204" pitchFamily="34" charset="0"/>
              </a:rPr>
              <a:t>Đối </a:t>
            </a:r>
            <a:r>
              <a:rPr lang="nl-NL" sz="2400" b="1" dirty="0">
                <a:latin typeface="Arial" panose="020B0604020202020204" pitchFamily="34" charset="0"/>
                <a:ea typeface="Times New Roman" panose="02020603050405020304" pitchFamily="18" charset="0"/>
                <a:cs typeface="Arial" panose="020B0604020202020204" pitchFamily="34" charset="0"/>
              </a:rPr>
              <a:t>lưu là sự truyền năng lượng bằng các dòng chất lưu di chuyển từ vùng nóng hơn lên vùng lạnh hơn trong chất </a:t>
            </a:r>
            <a:r>
              <a:rPr lang="nl-NL" sz="2400" b="1">
                <a:latin typeface="Arial" panose="020B0604020202020204" pitchFamily="34" charset="0"/>
                <a:ea typeface="Times New Roman" panose="02020603050405020304" pitchFamily="18" charset="0"/>
                <a:cs typeface="Arial" panose="020B0604020202020204" pitchFamily="34" charset="0"/>
              </a:rPr>
              <a:t>lưu</a:t>
            </a:r>
            <a:r>
              <a:rPr lang="nl-NL" sz="2400" b="1" smtClean="0">
                <a:latin typeface="Arial" panose="020B0604020202020204" pitchFamily="34" charset="0"/>
                <a:ea typeface="Times New Roman" panose="02020603050405020304" pitchFamily="18" charset="0"/>
                <a:cs typeface="Arial" panose="020B0604020202020204" pitchFamily="34" charset="0"/>
              </a:rPr>
              <a:t>.</a:t>
            </a:r>
            <a:endParaRPr lang="nl-NL" sz="2400" b="1"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8" name="Hình tự do: Hình 7">
            <a:extLst>
              <a:ext uri="{FF2B5EF4-FFF2-40B4-BE49-F238E27FC236}">
                <a16:creationId xmlns="" xmlns:a16="http://schemas.microsoft.com/office/drawing/2014/main" id="{27708298-43D2-5C04-C794-731E44769B9F}"/>
              </a:ext>
            </a:extLst>
          </p:cNvPr>
          <p:cNvSpPr/>
          <p:nvPr/>
        </p:nvSpPr>
        <p:spPr>
          <a:xfrm>
            <a:off x="1067885" y="1448040"/>
            <a:ext cx="6183406"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đối</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a:t>
            </a:r>
            <a:endParaRPr lang="en-BZ" sz="2400" b="1" dirty="0">
              <a:solidFill>
                <a:schemeClr val="tx1"/>
              </a:solidFill>
              <a:latin typeface="Arial" panose="020B0604020202020204" pitchFamily="34" charset="0"/>
              <a:cs typeface="Arial" panose="020B0604020202020204" pitchFamily="34"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54414744"/>
      </p:ext>
    </p:extLst>
  </p:cSld>
  <p:clrMapOvr>
    <a:masterClrMapping/>
  </p:clrMapOvr>
  <mc:AlternateContent xmlns:mc="http://schemas.openxmlformats.org/markup-compatibility/2006" xmlns:p14="http://schemas.microsoft.com/office/powerpoint/2010/main">
    <mc:Choice Requires="p14">
      <p:transition spd="slow" p14:dur="2000" advTm="12124"/>
    </mc:Choice>
    <mc:Fallback xmlns="">
      <p:transition spd="slow" advTm="1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2"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0" y="0"/>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indent="180340" algn="ctr">
              <a:lnSpc>
                <a:spcPct val="115000"/>
              </a:lnSpc>
              <a:spcAft>
                <a:spcPts val="0"/>
              </a:spcAft>
            </a:pPr>
            <a:r>
              <a:rPr lang="en-US" sz="2800" b="1" dirty="0">
                <a:solidFill>
                  <a:schemeClr val="tx1"/>
                </a:solidFill>
                <a:latin typeface="Times New Roman" panose="02020603050405020304" pitchFamily="18" charset="0"/>
                <a:ea typeface="Segoe UI" panose="020B0502040204020203" pitchFamily="34" charset="0"/>
              </a:rPr>
              <a:t>III. BỨC XẠ NHIỆT </a:t>
            </a:r>
            <a:endParaRPr lang="en-US" sz="1600" dirty="0">
              <a:solidFill>
                <a:schemeClr val="tx1"/>
              </a:solidFill>
              <a:latin typeface="Segoe UI" panose="020B0502040204020203" pitchFamily="34" charset="0"/>
              <a:ea typeface="Segoe UI" panose="020B0502040204020203" pitchFamily="34" charset="0"/>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2037" y="677804"/>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865" y="1372808"/>
            <a:ext cx="8298524" cy="534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47165816"/>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032" y="1756991"/>
            <a:ext cx="11547765" cy="2419124"/>
          </a:xfrm>
          <a:prstGeom prst="rect">
            <a:avLst/>
          </a:prstGeom>
        </p:spPr>
        <p:txBody>
          <a:bodyPr wrap="square">
            <a:spAutoFit/>
          </a:bodyPr>
          <a:lstStyle/>
          <a:p>
            <a:pPr algn="just">
              <a:lnSpc>
                <a:spcPct val="115000"/>
              </a:lnSpc>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28.5a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tăng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ra.</a:t>
            </a:r>
            <a:endPar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Còn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thí</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nghiệm</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ở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28.5b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thì</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lại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giảm</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độ</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cũ</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nhận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điện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dây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tóc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phát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nữa</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mà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dần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tỏa</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năng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lượng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thu</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lúc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trước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ra</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xung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quanh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301334" y="2698787"/>
            <a:ext cx="11319162" cy="2640723"/>
          </a:xfrm>
          <a:prstGeom prst="rect">
            <a:avLst/>
          </a:prstGeom>
        </p:spPr>
        <p:txBody>
          <a:bodyPr wrap="square">
            <a:spAutoFit/>
          </a:bodyPr>
          <a:lstStyle/>
          <a:p>
            <a:pPr algn="just">
              <a:lnSpc>
                <a:spcPct val="115000"/>
              </a:lnSpc>
              <a:spcAft>
                <a:spcPts val="0"/>
              </a:spcAft>
            </a:pP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tinh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vì</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khí</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chất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kém</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15000"/>
              </a:lnSpc>
              <a:spcAft>
                <a:spcPts val="0"/>
              </a:spcAft>
            </a:pP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trường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này</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theo</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đường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thẳng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nên</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0" y="1286093"/>
            <a:ext cx="11319162" cy="941796"/>
          </a:xfrm>
          <a:prstGeom prst="rect">
            <a:avLst/>
          </a:prstGeom>
        </p:spPr>
        <p:txBody>
          <a:bodyPr wrap="square">
            <a:spAutoFit/>
          </a:bodyPr>
          <a:lstStyle/>
          <a:p>
            <a:pPr algn="just">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sự</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đến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thủy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err="1">
                <a:solidFill>
                  <a:srgbClr val="000000"/>
                </a:solidFill>
                <a:latin typeface="Arial" panose="020B0604020202020204" pitchFamily="34" charset="0"/>
                <a:ea typeface="Times New Roman" panose="02020603050405020304" pitchFamily="18" charset="0"/>
                <a:cs typeface="Arial" panose="020B0604020202020204" pitchFamily="34" charset="0"/>
              </a:rPr>
              <a:t>tinh</a:t>
            </a: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theo hình thức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30818790"/>
      </p:ext>
    </p:extLst>
  </p:cSld>
  <p:clrMapOvr>
    <a:masterClrMapping/>
  </p:clrMapOvr>
  <mc:AlternateContent xmlns:mc="http://schemas.openxmlformats.org/markup-compatibility/2006" xmlns:p14="http://schemas.microsoft.com/office/powerpoint/2010/main">
    <mc:Choice Requires="p14">
      <p:transition spd="slow" p14:dur="2000" advTm="52710"/>
    </mc:Choice>
    <mc:Fallback xmlns="">
      <p:transition spd="slow" advTm="5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grpId="1"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4"/>
                </p:tgtEl>
              </p:cMediaNode>
            </p:audio>
          </p:childTnLst>
        </p:cTn>
      </p:par>
    </p:tnLst>
    <p:bldLst>
      <p:bldP spid="3" grpId="0"/>
      <p:bldP spid="3" grpId="1"/>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1" y="0"/>
            <a:ext cx="7453745"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S</a:t>
            </a:r>
            <a:r>
              <a:rPr lang="en-US" sz="2400" b="1" dirty="0" err="1" smtClean="0">
                <a:solidFill>
                  <a:schemeClr val="tx1"/>
                </a:solidFill>
                <a:latin typeface="Arial" panose="020B0604020202020204" pitchFamily="34" charset="0"/>
                <a:cs typeface="Arial" panose="020B0604020202020204" pitchFamily="34" charset="0"/>
              </a:rPr>
              <a:t>ự</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truyền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bằng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bức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xạ</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83127" y="507760"/>
            <a:ext cx="11679382" cy="5078313"/>
          </a:xfrm>
          <a:prstGeom prst="rect">
            <a:avLst/>
          </a:prstGeom>
        </p:spPr>
        <p:txBody>
          <a:bodyPr wrap="square">
            <a:spAutoFit/>
          </a:bodyPr>
          <a:lstStyle/>
          <a:p>
            <a:pPr algn="just">
              <a:lnSpc>
                <a:spcPct val="150000"/>
              </a:lnSpc>
            </a:pPr>
            <a:r>
              <a:rPr lang="en-US" sz="2400" b="1" dirty="0" smtClean="0">
                <a:solidFill>
                  <a:schemeClr val="accent1"/>
                </a:solidFill>
              </a:rPr>
              <a:t>     </a:t>
            </a:r>
            <a:r>
              <a:rPr lang="vi-VN" sz="2400" b="1" dirty="0" smtClean="0">
                <a:solidFill>
                  <a:schemeClr val="accent1"/>
                </a:solidFill>
              </a:rPr>
              <a:t>Thí </a:t>
            </a:r>
            <a:r>
              <a:rPr lang="vi-VN" sz="2400" b="1" dirty="0">
                <a:solidFill>
                  <a:schemeClr val="accent1"/>
                </a:solidFill>
              </a:rPr>
              <a:t>nghiệm trên chứng tỏ năng lượng nhiệt đã được truyền bằng các tia gọi là tia nhiệt. Tia nhiệt có một số tính chất giống tia </a:t>
            </a:r>
            <a:r>
              <a:rPr lang="vi-VN" sz="2400" b="1">
                <a:solidFill>
                  <a:schemeClr val="accent1"/>
                </a:solidFill>
              </a:rPr>
              <a:t>sáng </a:t>
            </a:r>
            <a:r>
              <a:rPr lang="vi-VN" sz="2400" b="1" smtClean="0">
                <a:solidFill>
                  <a:schemeClr val="accent1"/>
                </a:solidFill>
              </a:rPr>
              <a:t>như </a:t>
            </a:r>
            <a:r>
              <a:rPr lang="vi-VN" sz="2400" b="1" dirty="0">
                <a:solidFill>
                  <a:schemeClr val="accent1"/>
                </a:solidFill>
              </a:rPr>
              <a:t>mang năng lượng, truyền thẳng, phản xạ, không truyền qua các vật chắn sáng,... Vật nhận được tia nhiệt thì nóng lên. Hình thức truyền nhiệt này được gọi là bức xạ nhiệt. Mặt Trời truyền được năng lượng tới Trái Đất là nhờ bức xạ nhiệt, vì các tia nhiệt có thể truyền ngay cả trong chân không. Khả năng hấp thụ và phản xạ tia nhiệt của một vật phụ thuộc tính chất mặt ngoài của nó. Mặt ngoài của vật càng xù xì và càng sẫm màu thì vật hấp thụ tia nhiệt càng mạnh; mặt ngoài của vật càng nhẵn và càng sáng màu thì vật phản xạ tia nhiệt càng mạnh.</a:t>
            </a:r>
            <a:endParaRPr lang="en-US" sz="2400" b="1" dirty="0">
              <a:solidFill>
                <a:schemeClr val="accent1"/>
              </a:solidFill>
            </a:endParaRPr>
          </a:p>
        </p:txBody>
      </p:sp>
      <p:sp>
        <p:nvSpPr>
          <p:cNvPr id="5" name="TextBox 4"/>
          <p:cNvSpPr txBox="1"/>
          <p:nvPr/>
        </p:nvSpPr>
        <p:spPr>
          <a:xfrm>
            <a:off x="437023" y="1619361"/>
            <a:ext cx="10244320" cy="954107"/>
          </a:xfrm>
          <a:prstGeom prst="rect">
            <a:avLst/>
          </a:prstGeom>
          <a:noFill/>
        </p:spPr>
        <p:txBody>
          <a:bodyPr wrap="square" rtlCol="0">
            <a:spAutoFit/>
          </a:bodyPr>
          <a:lstStyle/>
          <a:p>
            <a:r>
              <a:rPr lang="en-US" sz="2800" smtClean="0">
                <a:solidFill>
                  <a:srgbClr val="0000FF"/>
                </a:solidFill>
                <a:sym typeface="Wingdings"/>
              </a:rPr>
              <a:t></a:t>
            </a:r>
            <a:r>
              <a:rPr lang="en-US" sz="2800" smtClean="0">
                <a:solidFill>
                  <a:srgbClr val="0000FF"/>
                </a:solidFill>
              </a:rPr>
              <a:t>Bức xạ nhiệt là sự truyền năng lượng thông qua tia nhiệt. Tia nhiệt có thể truyền trong môi trường chân không.</a:t>
            </a:r>
            <a:endParaRPr lang="en-US" sz="2800">
              <a:solidFill>
                <a:srgbClr val="0000FF"/>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69229459"/>
      </p:ext>
    </p:extLst>
  </p:cSld>
  <p:clrMapOvr>
    <a:masterClrMapping/>
  </p:clrMapOvr>
  <mc:AlternateContent xmlns:mc="http://schemas.openxmlformats.org/markup-compatibility/2006" xmlns:p14="http://schemas.microsoft.com/office/powerpoint/2010/main">
    <mc:Choice Requires="p14">
      <p:transition spd="slow" p14:dur="2000" advTm="51869"/>
    </mc:Choice>
    <mc:Fallback xmlns="">
      <p:transition spd="slow" advTm="51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1734460" y="1530342"/>
            <a:ext cx="79635" cy="234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1893" tIns="53958" rIns="34914" bIns="7141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Đã nhận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637308" y="2701636"/>
            <a:ext cx="4932219"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a:off x="637308" y="2603231"/>
            <a:ext cx="49322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anose="020B0604020202020204" pitchFamily="34" charset="0"/>
              </a:rPr>
              <a:t/>
            </a:r>
            <a:br>
              <a:rPr kumimoji="0" lang="en-US" sz="1800" b="0" i="0" u="none" strike="noStrike" cap="none" normalizeH="0" baseline="0" smtClean="0">
                <a:ln>
                  <a:noFill/>
                </a:ln>
                <a:solidFill>
                  <a:schemeClr val="tx1"/>
                </a:solidFill>
                <a:effectLst/>
                <a:latin typeface="Arial" panose="020B0604020202020204" pitchFamily="34" charset="0"/>
              </a:rPr>
            </a:b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11" name="AutoShape 10" descr="blob:file:///68ea361b-8df6-40ac-97ba-28911394d29c"/>
          <p:cNvSpPr>
            <a:spLocks noChangeAspect="1" noChangeArrowheads="1"/>
          </p:cNvSpPr>
          <p:nvPr/>
        </p:nvSpPr>
        <p:spPr bwMode="auto">
          <a:xfrm>
            <a:off x="-1649615" y="2426998"/>
            <a:ext cx="12330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Hình tự do: Hình 7">
            <a:extLst>
              <a:ext uri="{FF2B5EF4-FFF2-40B4-BE49-F238E27FC236}">
                <a16:creationId xmlns="" xmlns:a16="http://schemas.microsoft.com/office/drawing/2014/main" id="{27708298-43D2-5C04-C794-731E44769B9F}"/>
              </a:ext>
            </a:extLst>
          </p:cNvPr>
          <p:cNvSpPr/>
          <p:nvPr/>
        </p:nvSpPr>
        <p:spPr>
          <a:xfrm>
            <a:off x="-1" y="-1"/>
            <a:ext cx="10861965" cy="10529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3. </a:t>
            </a:r>
            <a:r>
              <a:rPr lang="en-US" sz="2400" b="1" dirty="0" err="1" smtClean="0">
                <a:solidFill>
                  <a:schemeClr val="tx1"/>
                </a:solidFill>
                <a:latin typeface="Arial" panose="020B0604020202020204" pitchFamily="34" charset="0"/>
                <a:cs typeface="Arial" panose="020B0604020202020204" pitchFamily="34" charset="0"/>
              </a:rPr>
              <a:t>Hiệu</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ứng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nhà</a:t>
            </a:r>
            <a:r>
              <a:rPr lang="en-US" sz="2400" b="1" dirty="0" smtClean="0">
                <a:solidFill>
                  <a:schemeClr val="tx1"/>
                </a:solidFill>
                <a:latin typeface="Arial" panose="020B0604020202020204" pitchFamily="34" charset="0"/>
                <a:cs typeface="Arial" panose="020B0604020202020204" pitchFamily="34" charset="0"/>
              </a:rPr>
              <a:t> </a:t>
            </a:r>
            <a:r>
              <a:rPr lang="en-US" sz="2400" b="1" err="1" smtClean="0">
                <a:solidFill>
                  <a:schemeClr val="tx1"/>
                </a:solidFill>
                <a:latin typeface="Arial" panose="020B0604020202020204" pitchFamily="34" charset="0"/>
                <a:cs typeface="Arial" panose="020B0604020202020204" pitchFamily="34" charset="0"/>
              </a:rPr>
              <a:t>kính</a:t>
            </a:r>
            <a:r>
              <a:rPr lang="en-US" sz="2400" b="1" smtClean="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p:txBody>
      </p:sp>
      <p:pic>
        <p:nvPicPr>
          <p:cNvPr id="2" name="#34 HIỆU ỨNG NHÀ KÍNH LÀ GÌ-.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444000" y="1052944"/>
            <a:ext cx="9094839" cy="5115847"/>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45844019"/>
      </p:ext>
    </p:extLst>
  </p:cSld>
  <p:clrMapOvr>
    <a:masterClrMapping/>
  </p:clrMapOvr>
  <mc:AlternateContent xmlns:mc="http://schemas.openxmlformats.org/markup-compatibility/2006" xmlns:p14="http://schemas.microsoft.com/office/powerpoint/2010/main">
    <mc:Choice Requires="p14">
      <p:transition spd="slow" p14:dur="2000" advTm="65709"/>
    </mc:Choice>
    <mc:Fallback xmlns="">
      <p:transition spd="slow" advTm="6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13" grpId="0" animBg="1"/>
    </p:bldLst>
  </p:timing>
  <p:extLst>
    <p:ext uri="{E180D4A7-C9FB-4DFB-919C-405C955672EB}">
      <p14:showEvtLst xmlns:p14="http://schemas.microsoft.com/office/powerpoint/2010/main">
        <p14:playEvt time="6722" objId="2"/>
        <p14:stopEvt time="63981"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4475019" y="0"/>
            <a:ext cx="297872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LUYỆN TẬP </a:t>
            </a:r>
            <a:endParaRPr lang="en-US" sz="2400" dirty="0">
              <a:solidFill>
                <a:schemeClr val="tx1"/>
              </a:solidFill>
            </a:endParaRPr>
          </a:p>
        </p:txBody>
      </p:sp>
      <p:sp>
        <p:nvSpPr>
          <p:cNvPr id="4" name="Rectangle 3"/>
          <p:cNvSpPr/>
          <p:nvPr/>
        </p:nvSpPr>
        <p:spPr>
          <a:xfrm>
            <a:off x="200892" y="916830"/>
            <a:ext cx="11526982" cy="905633"/>
          </a:xfrm>
          <a:prstGeom prst="rect">
            <a:avLst/>
          </a:prstGeom>
        </p:spPr>
        <p:txBody>
          <a:bodyPr wrap="square">
            <a:spAutoFit/>
          </a:bodyPr>
          <a:lstStyle/>
          <a:p>
            <a:pPr algn="just">
              <a:lnSpc>
                <a:spcPct val="115000"/>
              </a:lnSpc>
              <a:spcAft>
                <a:spcPts val="0"/>
              </a:spcAft>
            </a:pP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ô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trống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truyền</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nhiệt</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chính</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môi</a:t>
            </a:r>
            <a:r>
              <a:rPr lang="en-US" sz="2400" b="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trường</a:t>
            </a:r>
            <a:endParaRPr lang="en-US" sz="24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33826181"/>
              </p:ext>
            </p:extLst>
          </p:nvPr>
        </p:nvGraphicFramePr>
        <p:xfrm>
          <a:off x="200890" y="2097402"/>
          <a:ext cx="11714018" cy="1261872"/>
        </p:xfrm>
        <a:graphic>
          <a:graphicData uri="http://schemas.openxmlformats.org/drawingml/2006/table">
            <a:tbl>
              <a:tblPr>
                <a:tableStyleId>{5C22544A-7EE6-4342-B048-85BDC9FD1C3A}</a:tableStyleId>
              </a:tblPr>
              <a:tblGrid>
                <a:gridCol w="2974025"/>
                <a:gridCol w="1933035"/>
                <a:gridCol w="2262738"/>
                <a:gridCol w="2262738"/>
                <a:gridCol w="2281482"/>
              </a:tblGrid>
              <a:tr h="301625">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Môi</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trường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rắn</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err="1">
                          <a:effectLst/>
                          <a:latin typeface="Arial" panose="020B0604020202020204" pitchFamily="34" charset="0"/>
                          <a:cs typeface="Arial" panose="020B0604020202020204" pitchFamily="34" charset="0"/>
                        </a:rPr>
                        <a:t>Chất</a:t>
                      </a:r>
                      <a:r>
                        <a:rPr lang="en-US" sz="2400" b="1" dirty="0">
                          <a:effectLst/>
                          <a:latin typeface="Arial" panose="020B0604020202020204" pitchFamily="34" charset="0"/>
                          <a:cs typeface="Arial" panose="020B0604020202020204" pitchFamily="34" charset="0"/>
                        </a:rPr>
                        <a:t> </a:t>
                      </a:r>
                      <a:r>
                        <a:rPr lang="en-US" sz="2400" b="1" dirty="0" err="1">
                          <a:effectLst/>
                          <a:latin typeface="Arial" panose="020B0604020202020204" pitchFamily="34" charset="0"/>
                          <a:cs typeface="Arial" panose="020B0604020202020204" pitchFamily="34" charset="0"/>
                        </a:rPr>
                        <a:t>lỏng</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Chất khí</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Chân không</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r h="438785">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Cách truyền nhiệt chính</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...(1)...</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...(2)...</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a:effectLst/>
                          <a:latin typeface="Arial" panose="020B0604020202020204" pitchFamily="34" charset="0"/>
                          <a:cs typeface="Arial" panose="020B0604020202020204" pitchFamily="34" charset="0"/>
                        </a:rPr>
                        <a:t>...(3)...</a:t>
                      </a:r>
                      <a:endParaRPr lang="en-US" sz="2400" b="1">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c>
                  <a:txBody>
                    <a:bodyPr/>
                    <a:lstStyle/>
                    <a:p>
                      <a:pPr indent="254000" algn="ctr">
                        <a:lnSpc>
                          <a:spcPct val="115000"/>
                        </a:lnSpc>
                        <a:spcAft>
                          <a:spcPts val="0"/>
                        </a:spcAft>
                      </a:pPr>
                      <a:r>
                        <a:rPr lang="en-US" sz="2400" b="1" dirty="0">
                          <a:effectLst/>
                          <a:latin typeface="Arial" panose="020B0604020202020204" pitchFamily="34" charset="0"/>
                          <a:cs typeface="Arial" panose="020B0604020202020204" pitchFamily="34" charset="0"/>
                        </a:rPr>
                        <a:t>...(4)...</a:t>
                      </a:r>
                      <a:endParaRPr lang="en-US" sz="2400" b="1" dirty="0">
                        <a:effectLst/>
                        <a:latin typeface="Arial" panose="020B0604020202020204" pitchFamily="34" charset="0"/>
                        <a:ea typeface="Segoe UI" panose="020B0502040204020203" pitchFamily="34" charset="0"/>
                        <a:cs typeface="Arial" panose="020B0604020202020204" pitchFamily="34" charset="0"/>
                      </a:endParaRPr>
                    </a:p>
                  </a:txBody>
                  <a:tcPr marL="6350" marR="6350" marT="0" marB="0" anchor="ctr"/>
                </a:tc>
              </a:tr>
            </a:tbl>
          </a:graphicData>
        </a:graphic>
      </p:graphicFrame>
      <p:sp>
        <p:nvSpPr>
          <p:cNvPr id="6" name="Rectangle 5"/>
          <p:cNvSpPr/>
          <p:nvPr/>
        </p:nvSpPr>
        <p:spPr>
          <a:xfrm>
            <a:off x="3542711" y="2715969"/>
            <a:ext cx="1585690"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Dẫn</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963914" y="2715968"/>
            <a:ext cx="1260281"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sp>
        <p:nvSpPr>
          <p:cNvPr id="8" name="Rectangle 7"/>
          <p:cNvSpPr/>
          <p:nvPr/>
        </p:nvSpPr>
        <p:spPr>
          <a:xfrm>
            <a:off x="9678915" y="2715968"/>
            <a:ext cx="2048959"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Bức</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xạ</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nhiệt</a:t>
            </a:r>
            <a:endParaRPr lang="en-US" sz="2400" b="1" dirty="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747187" y="2715968"/>
            <a:ext cx="1260281" cy="461665"/>
          </a:xfrm>
          <a:prstGeom prst="rect">
            <a:avLst/>
          </a:prstGeom>
          <a:solidFill>
            <a:schemeClr val="bg1"/>
          </a:solidFill>
        </p:spPr>
        <p:txBody>
          <a:bodyPr wrap="none">
            <a:spAutoFit/>
          </a:bodyPr>
          <a:lstStyle/>
          <a:p>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Đối</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lưu</a:t>
            </a:r>
            <a:endParaRPr lang="en-US" sz="2400" b="1" dirty="0">
              <a:solidFill>
                <a:srgbClr val="FF0000"/>
              </a:solidFill>
              <a:latin typeface="Arial" panose="020B0604020202020204" pitchFamily="34" charset="0"/>
              <a:cs typeface="Arial" panose="020B0604020202020204" pitchFamily="34" charset="0"/>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7960120"/>
      </p:ext>
    </p:extLst>
  </p:cSld>
  <p:clrMapOvr>
    <a:masterClrMapping/>
  </p:clrMapOvr>
  <mc:AlternateContent xmlns:mc="http://schemas.openxmlformats.org/markup-compatibility/2006" xmlns:p14="http://schemas.microsoft.com/office/powerpoint/2010/main">
    <mc:Choice Requires="p14">
      <p:transition spd="slow" p14:dur="2000" advTm="28891"/>
    </mc:Choice>
    <mc:Fallback xmlns="">
      <p:transition spd="slow" advTm="2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3" grpId="0" animBg="1"/>
      <p:bldP spid="4" grpId="0"/>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4"/>
          <a:srcRect r="878" b="1505"/>
          <a:stretch/>
        </p:blipFill>
        <p:spPr>
          <a:xfrm>
            <a:off x="2" y="0"/>
            <a:ext cx="12263119" cy="6858000"/>
          </a:xfrm>
          <a:prstGeom prst="rect">
            <a:avLst/>
          </a:prstGeom>
        </p:spPr>
      </p:pic>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5"/>
          <a:srcRect l="-3420" t="25984" r="-1106" b="9163"/>
          <a:stretch/>
        </p:blipFill>
        <p:spPr>
          <a:xfrm>
            <a:off x="9387998" y="1"/>
            <a:ext cx="2656927" cy="1651207"/>
          </a:xfrm>
          <a:prstGeom prst="rect">
            <a:avLst/>
          </a:prstGeom>
        </p:spPr>
      </p:pic>
      <p:sp>
        <p:nvSpPr>
          <p:cNvPr id="7" name="Rectangle: Rounded Corners 4">
            <a:extLst>
              <a:ext uri="{FF2B5EF4-FFF2-40B4-BE49-F238E27FC236}">
                <a16:creationId xmlns="" xmlns:a16="http://schemas.microsoft.com/office/drawing/2014/main" id="{2D1549D1-93E8-B547-028C-3DF1E9B91903}"/>
              </a:ext>
            </a:extLst>
          </p:cNvPr>
          <p:cNvSpPr/>
          <p:nvPr/>
        </p:nvSpPr>
        <p:spPr>
          <a:xfrm>
            <a:off x="3022200" y="228600"/>
            <a:ext cx="6147600" cy="1143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2397" tIns="51199" rIns="102397" bIns="51199" rtlCol="0" anchor="ctr"/>
          <a:lstStyle/>
          <a:p>
            <a:pPr algn="ctr"/>
            <a:r>
              <a:rPr lang="en-US" sz="4500" b="1">
                <a:solidFill>
                  <a:srgbClr val="FFFF00"/>
                </a:solidFill>
                <a:latin typeface="Arial" panose="020B0604020202020204" pitchFamily="34" charset="0"/>
                <a:cs typeface="Arial" panose="020B0604020202020204" pitchFamily="34" charset="0"/>
              </a:rPr>
              <a:t>Hướng dẫn </a:t>
            </a:r>
            <a:r>
              <a:rPr lang="en-US" sz="4500" b="1" smtClean="0">
                <a:solidFill>
                  <a:srgbClr val="FFFF00"/>
                </a:solidFill>
                <a:latin typeface="Arial" panose="020B0604020202020204" pitchFamily="34" charset="0"/>
                <a:cs typeface="Arial" panose="020B0604020202020204" pitchFamily="34" charset="0"/>
              </a:rPr>
              <a:t>làm bài tập</a:t>
            </a:r>
            <a:endParaRPr lang="en-US" sz="4500" b="1">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2144110" y="1984278"/>
            <a:ext cx="8208579" cy="523220"/>
          </a:xfrm>
          <a:prstGeom prst="rect">
            <a:avLst/>
          </a:prstGeom>
        </p:spPr>
        <p:txBody>
          <a:bodyPr wrap="square">
            <a:spAutoFit/>
          </a:bodyPr>
          <a:lstStyle/>
          <a:p>
            <a:r>
              <a:rPr lang="en-US" sz="2800" smtClean="0"/>
              <a:t>1. </a:t>
            </a:r>
            <a:r>
              <a:rPr lang="vi-VN" sz="2800" smtClean="0"/>
              <a:t>Cơ </a:t>
            </a:r>
            <a:r>
              <a:rPr lang="vi-VN" sz="2800"/>
              <a:t>chế của sự dẫn </a:t>
            </a:r>
            <a:r>
              <a:rPr lang="vi-VN" sz="2800"/>
              <a:t>nhiệt </a:t>
            </a:r>
            <a:r>
              <a:rPr lang="vi-VN" sz="2800" smtClean="0"/>
              <a:t>là</a:t>
            </a:r>
            <a:r>
              <a:rPr lang="en-US" sz="2800" smtClean="0"/>
              <a:t>:</a:t>
            </a:r>
            <a:endParaRPr lang="en-US" sz="2800"/>
          </a:p>
        </p:txBody>
      </p:sp>
      <p:sp>
        <p:nvSpPr>
          <p:cNvPr id="9" name="Rectangle 8"/>
          <p:cNvSpPr/>
          <p:nvPr/>
        </p:nvSpPr>
        <p:spPr>
          <a:xfrm>
            <a:off x="2144110" y="2500943"/>
            <a:ext cx="7604967" cy="523220"/>
          </a:xfrm>
          <a:prstGeom prst="rect">
            <a:avLst/>
          </a:prstGeom>
          <a:solidFill>
            <a:schemeClr val="accent2">
              <a:lumMod val="40000"/>
              <a:lumOff val="60000"/>
            </a:schemeClr>
          </a:solidFill>
          <a:ln>
            <a:solidFill>
              <a:schemeClr val="tx1"/>
            </a:solidFill>
          </a:ln>
        </p:spPr>
        <p:txBody>
          <a:bodyPr wrap="none">
            <a:spAutoFit/>
          </a:bodyPr>
          <a:lstStyle/>
          <a:p>
            <a:r>
              <a:rPr lang="vi-VN" sz="2800"/>
              <a:t>A.</a:t>
            </a:r>
            <a:r>
              <a:rPr lang="en-US" sz="2800"/>
              <a:t> S</a:t>
            </a:r>
            <a:r>
              <a:rPr lang="vi-VN" sz="2800"/>
              <a:t>ự truyền nhiệt độ từ vật này sang vật khác.</a:t>
            </a:r>
            <a:endParaRPr lang="en-US" sz="2800"/>
          </a:p>
        </p:txBody>
      </p:sp>
      <p:sp>
        <p:nvSpPr>
          <p:cNvPr id="11" name="Rectangle 10"/>
          <p:cNvSpPr/>
          <p:nvPr/>
        </p:nvSpPr>
        <p:spPr>
          <a:xfrm>
            <a:off x="2144110" y="3017608"/>
            <a:ext cx="8005718" cy="523220"/>
          </a:xfrm>
          <a:prstGeom prst="rect">
            <a:avLst/>
          </a:prstGeom>
          <a:solidFill>
            <a:schemeClr val="accent6">
              <a:lumMod val="40000"/>
              <a:lumOff val="60000"/>
            </a:schemeClr>
          </a:solidFill>
          <a:ln>
            <a:solidFill>
              <a:schemeClr val="tx1"/>
            </a:solidFill>
          </a:ln>
        </p:spPr>
        <p:txBody>
          <a:bodyPr wrap="none">
            <a:spAutoFit/>
          </a:bodyPr>
          <a:lstStyle/>
          <a:p>
            <a:r>
              <a:rPr lang="vi-VN" sz="2800"/>
              <a:t>B.</a:t>
            </a:r>
            <a:r>
              <a:rPr lang="en-US" sz="2800"/>
              <a:t> S</a:t>
            </a:r>
            <a:r>
              <a:rPr lang="vi-VN" sz="2800"/>
              <a:t>ự truyền nhiệt năng từ vật này sang vật khác.</a:t>
            </a:r>
            <a:endParaRPr lang="en-US" sz="2800"/>
          </a:p>
        </p:txBody>
      </p:sp>
      <p:sp>
        <p:nvSpPr>
          <p:cNvPr id="12" name="Rectangle 11"/>
          <p:cNvSpPr/>
          <p:nvPr/>
        </p:nvSpPr>
        <p:spPr>
          <a:xfrm>
            <a:off x="2144110" y="3534273"/>
            <a:ext cx="7675499" cy="523220"/>
          </a:xfrm>
          <a:prstGeom prst="rect">
            <a:avLst/>
          </a:prstGeom>
          <a:solidFill>
            <a:schemeClr val="accent2">
              <a:lumMod val="40000"/>
              <a:lumOff val="60000"/>
            </a:schemeClr>
          </a:solidFill>
          <a:ln>
            <a:solidFill>
              <a:schemeClr val="tx1"/>
            </a:solidFill>
          </a:ln>
        </p:spPr>
        <p:txBody>
          <a:bodyPr wrap="none">
            <a:spAutoFit/>
          </a:bodyPr>
          <a:lstStyle/>
          <a:p>
            <a:r>
              <a:rPr lang="en-US" sz="2800"/>
              <a:t>C</a:t>
            </a:r>
            <a:r>
              <a:rPr lang="vi-VN" sz="2800"/>
              <a:t>. </a:t>
            </a:r>
            <a:r>
              <a:rPr lang="en-US" sz="2800"/>
              <a:t>S</a:t>
            </a:r>
            <a:r>
              <a:rPr lang="vi-VN" sz="2800"/>
              <a:t>ự truyền nội năng từ vật này sang vật khác.</a:t>
            </a:r>
            <a:endParaRPr lang="en-US" sz="2800"/>
          </a:p>
        </p:txBody>
      </p:sp>
      <p:sp>
        <p:nvSpPr>
          <p:cNvPr id="13" name="Rectangle 12"/>
          <p:cNvSpPr/>
          <p:nvPr/>
        </p:nvSpPr>
        <p:spPr>
          <a:xfrm>
            <a:off x="2144110" y="4050937"/>
            <a:ext cx="7584260" cy="954107"/>
          </a:xfrm>
          <a:prstGeom prst="rect">
            <a:avLst/>
          </a:prstGeom>
          <a:solidFill>
            <a:schemeClr val="accent6">
              <a:lumMod val="40000"/>
              <a:lumOff val="60000"/>
            </a:schemeClr>
          </a:solidFill>
          <a:ln>
            <a:solidFill>
              <a:schemeClr val="tx1"/>
            </a:solidFill>
          </a:ln>
        </p:spPr>
        <p:txBody>
          <a:bodyPr wrap="square">
            <a:spAutoFit/>
          </a:bodyPr>
          <a:lstStyle/>
          <a:p>
            <a:r>
              <a:rPr lang="vi-VN" sz="2800"/>
              <a:t>D. sự truyền động năng của các phân tử này sang các phân tử khác.</a:t>
            </a:r>
            <a:endParaRPr lang="en-US" sz="280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7554489"/>
      </p:ext>
    </p:extLst>
  </p:cSld>
  <p:clrMapOvr>
    <a:masterClrMapping/>
  </p:clrMapOvr>
  <mc:AlternateContent xmlns:mc="http://schemas.openxmlformats.org/markup-compatibility/2006">
    <mc:Choice xmlns:p14="http://schemas.microsoft.com/office/powerpoint/2010/main" Requires="p14">
      <p:transition spd="slow" p14:dur="2000" advTm="30349"/>
    </mc:Choice>
    <mc:Fallback>
      <p:transition spd="slow" advTm="3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1" name="Hình ảnh 20">
            <a:extLst>
              <a:ext uri="{FF2B5EF4-FFF2-40B4-BE49-F238E27FC236}">
                <a16:creationId xmlns="" xmlns:a16="http://schemas.microsoft.com/office/drawing/2014/main" id="{B723095D-729D-467C-BD4A-29D19A585A47}"/>
              </a:ext>
            </a:extLst>
          </p:cNvPr>
          <p:cNvPicPr>
            <a:picLocks noChangeAspect="1"/>
          </p:cNvPicPr>
          <p:nvPr/>
        </p:nvPicPr>
        <p:blipFill>
          <a:blip r:embed="rId5"/>
          <a:stretch>
            <a:fillRect/>
          </a:stretch>
        </p:blipFill>
        <p:spPr>
          <a:xfrm>
            <a:off x="5464620" y="-1556820"/>
            <a:ext cx="1475238" cy="10345325"/>
          </a:xfrm>
          <a:prstGeom prst="rect">
            <a:avLst/>
          </a:prstGeom>
        </p:spPr>
      </p:pic>
      <p:grpSp>
        <p:nvGrpSpPr>
          <p:cNvPr id="29" name="Nhóm 28">
            <a:extLst>
              <a:ext uri="{FF2B5EF4-FFF2-40B4-BE49-F238E27FC236}">
                <a16:creationId xmlns="" xmlns:a16="http://schemas.microsoft.com/office/drawing/2014/main" id="{CB6B1F0A-DE5B-41FE-BA76-42FCC28E2DB2}"/>
              </a:ext>
            </a:extLst>
          </p:cNvPr>
          <p:cNvGrpSpPr/>
          <p:nvPr/>
        </p:nvGrpSpPr>
        <p:grpSpPr>
          <a:xfrm>
            <a:off x="5464620" y="92781"/>
            <a:ext cx="6979697" cy="1879179"/>
            <a:chOff x="5495820" y="951429"/>
            <a:chExt cx="6979697" cy="1879179"/>
          </a:xfrm>
        </p:grpSpPr>
        <p:grpSp>
          <p:nvGrpSpPr>
            <p:cNvPr id="11" name="Nhóm 10">
              <a:extLst>
                <a:ext uri="{FF2B5EF4-FFF2-40B4-BE49-F238E27FC236}">
                  <a16:creationId xmlns="" xmlns:a16="http://schemas.microsoft.com/office/drawing/2014/main" id="{EB9A88C3-C4F3-4215-A51A-8BDD8D415629}"/>
                </a:ext>
              </a:extLst>
            </p:cNvPr>
            <p:cNvGrpSpPr/>
            <p:nvPr/>
          </p:nvGrpSpPr>
          <p:grpSpPr>
            <a:xfrm>
              <a:off x="5495820" y="951429"/>
              <a:ext cx="6979697" cy="1879179"/>
              <a:chOff x="5489437" y="1671145"/>
              <a:chExt cx="6979697" cy="1460794"/>
            </a:xfrm>
          </p:grpSpPr>
          <p:pic>
            <p:nvPicPr>
              <p:cNvPr id="10" name="Hình ảnh 9">
                <a:extLst>
                  <a:ext uri="{FF2B5EF4-FFF2-40B4-BE49-F238E27FC236}">
                    <a16:creationId xmlns="" xmlns:a16="http://schemas.microsoft.com/office/drawing/2014/main" id="{AE79B5CA-5442-43F4-AC8E-BDD32392F078}"/>
                  </a:ext>
                </a:extLst>
              </p:cNvPr>
              <p:cNvPicPr>
                <a:picLocks noChangeAspect="1"/>
              </p:cNvPicPr>
              <p:nvPr/>
            </p:nvPicPr>
            <p:blipFill rotWithShape="1">
              <a:blip r:embed="rId6"/>
              <a:srcRect t="37138"/>
              <a:stretch/>
            </p:blipFill>
            <p:spPr>
              <a:xfrm>
                <a:off x="5555671" y="1786758"/>
                <a:ext cx="6913463" cy="1345181"/>
              </a:xfrm>
              <a:prstGeom prst="rect">
                <a:avLst/>
              </a:prstGeom>
            </p:spPr>
          </p:pic>
          <p:sp>
            <p:nvSpPr>
              <p:cNvPr id="8" name="Hình tự do: Hình 7">
                <a:extLst>
                  <a:ext uri="{FF2B5EF4-FFF2-40B4-BE49-F238E27FC236}">
                    <a16:creationId xmlns="" xmlns:a16="http://schemas.microsoft.com/office/drawing/2014/main" id="{2BC6DFF8-5663-44AC-8952-6FCEC7A44C0E}"/>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0" algn="just"/>
                <a:r>
                  <a:rPr lang="en-US" sz="2000" b="1" dirty="0" smtClean="0">
                    <a:solidFill>
                      <a:schemeClr val="tx1"/>
                    </a:solidFill>
                  </a:rPr>
                  <a:t>DẪN NHIỆT</a:t>
                </a:r>
                <a:endParaRPr lang="en-BZ" sz="2000" b="1" dirty="0">
                  <a:solidFill>
                    <a:schemeClr val="tx1"/>
                  </a:solidFill>
                </a:endParaRPr>
              </a:p>
            </p:txBody>
          </p:sp>
        </p:grpSp>
        <p:pic>
          <p:nvPicPr>
            <p:cNvPr id="24" name="Hình ảnh 23">
              <a:extLst>
                <a:ext uri="{FF2B5EF4-FFF2-40B4-BE49-F238E27FC236}">
                  <a16:creationId xmlns="" xmlns:a16="http://schemas.microsoft.com/office/drawing/2014/main" id="{0538EEEE-281F-40AB-B52A-AB78C87C8C9E}"/>
                </a:ext>
              </a:extLst>
            </p:cNvPr>
            <p:cNvPicPr>
              <a:picLocks/>
            </p:cNvPicPr>
            <p:nvPr/>
          </p:nvPicPr>
          <p:blipFill>
            <a:blip r:embed="rId7"/>
            <a:stretch>
              <a:fillRect/>
            </a:stretch>
          </p:blipFill>
          <p:spPr>
            <a:xfrm>
              <a:off x="5740028" y="1237572"/>
              <a:ext cx="694789" cy="652202"/>
            </a:xfrm>
            <a:prstGeom prst="rect">
              <a:avLst/>
            </a:prstGeom>
            <a:solidFill>
              <a:schemeClr val="accent6"/>
            </a:solidFill>
          </p:spPr>
        </p:pic>
      </p:grpSp>
      <p:grpSp>
        <p:nvGrpSpPr>
          <p:cNvPr id="30" name="Nhóm 29">
            <a:extLst>
              <a:ext uri="{FF2B5EF4-FFF2-40B4-BE49-F238E27FC236}">
                <a16:creationId xmlns="" xmlns:a16="http://schemas.microsoft.com/office/drawing/2014/main" id="{FD485AAF-8055-4CD4-B8E7-DAFE3CC9A476}"/>
              </a:ext>
            </a:extLst>
          </p:cNvPr>
          <p:cNvGrpSpPr/>
          <p:nvPr/>
        </p:nvGrpSpPr>
        <p:grpSpPr>
          <a:xfrm>
            <a:off x="-401043" y="1262252"/>
            <a:ext cx="6913463" cy="1879181"/>
            <a:chOff x="-274714" y="2191774"/>
            <a:chExt cx="6913463" cy="1879181"/>
          </a:xfrm>
        </p:grpSpPr>
        <p:grpSp>
          <p:nvGrpSpPr>
            <p:cNvPr id="12" name="Nhóm 11">
              <a:extLst>
                <a:ext uri="{FF2B5EF4-FFF2-40B4-BE49-F238E27FC236}">
                  <a16:creationId xmlns="" xmlns:a16="http://schemas.microsoft.com/office/drawing/2014/main" id="{24BDE641-6E06-424F-97B0-E01E2AEFFAA7}"/>
                </a:ext>
              </a:extLst>
            </p:cNvPr>
            <p:cNvGrpSpPr/>
            <p:nvPr/>
          </p:nvGrpSpPr>
          <p:grpSpPr>
            <a:xfrm flipH="1">
              <a:off x="-274714" y="2191774"/>
              <a:ext cx="6913463" cy="1879181"/>
              <a:chOff x="5555671" y="1671144"/>
              <a:chExt cx="6913463" cy="1460795"/>
            </a:xfrm>
          </p:grpSpPr>
          <p:pic>
            <p:nvPicPr>
              <p:cNvPr id="13" name="Hình ảnh 12">
                <a:extLst>
                  <a:ext uri="{FF2B5EF4-FFF2-40B4-BE49-F238E27FC236}">
                    <a16:creationId xmlns="" xmlns:a16="http://schemas.microsoft.com/office/drawing/2014/main" id="{C0131F0D-9FF5-45BA-99E7-F4DE405F396D}"/>
                  </a:ext>
                </a:extLst>
              </p:cNvPr>
              <p:cNvPicPr>
                <a:picLocks noChangeAspect="1"/>
              </p:cNvPicPr>
              <p:nvPr/>
            </p:nvPicPr>
            <p:blipFill rotWithShape="1">
              <a:blip r:embed="rId6"/>
              <a:srcRect t="37138"/>
              <a:stretch/>
            </p:blipFill>
            <p:spPr>
              <a:xfrm>
                <a:off x="5555671" y="1786758"/>
                <a:ext cx="6913463" cy="1345181"/>
              </a:xfrm>
              <a:prstGeom prst="rect">
                <a:avLst/>
              </a:prstGeom>
            </p:spPr>
          </p:pic>
          <p:sp>
            <p:nvSpPr>
              <p:cNvPr id="14" name="Hình tự do: Hình 13">
                <a:extLst>
                  <a:ext uri="{FF2B5EF4-FFF2-40B4-BE49-F238E27FC236}">
                    <a16:creationId xmlns="" xmlns:a16="http://schemas.microsoft.com/office/drawing/2014/main" id="{8A8EE740-56A8-4246-AD3F-0779C4602A4B}"/>
                  </a:ext>
                </a:extLst>
              </p:cNvPr>
              <p:cNvSpPr/>
              <p:nvPr/>
            </p:nvSpPr>
            <p:spPr>
              <a:xfrm>
                <a:off x="6459652" y="1671144"/>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ĐỐI LƯU</a:t>
                </a:r>
                <a:endParaRPr lang="en-BZ" sz="2000" b="1" dirty="0">
                  <a:solidFill>
                    <a:schemeClr val="tx1"/>
                  </a:solidFill>
                </a:endParaRPr>
              </a:p>
            </p:txBody>
          </p:sp>
        </p:grpSp>
        <p:pic>
          <p:nvPicPr>
            <p:cNvPr id="25" name="Hình ảnh 24">
              <a:extLst>
                <a:ext uri="{FF2B5EF4-FFF2-40B4-BE49-F238E27FC236}">
                  <a16:creationId xmlns="" xmlns:a16="http://schemas.microsoft.com/office/drawing/2014/main" id="{48251DC4-0102-4AA5-9A62-0EEFDC506328}"/>
                </a:ext>
              </a:extLst>
            </p:cNvPr>
            <p:cNvPicPr>
              <a:picLocks/>
            </p:cNvPicPr>
            <p:nvPr/>
          </p:nvPicPr>
          <p:blipFill>
            <a:blip r:embed="rId8"/>
            <a:stretch>
              <a:fillRect/>
            </a:stretch>
          </p:blipFill>
          <p:spPr>
            <a:xfrm>
              <a:off x="5740045" y="2489463"/>
              <a:ext cx="694790" cy="678449"/>
            </a:xfrm>
            <a:prstGeom prst="rect">
              <a:avLst/>
            </a:prstGeom>
            <a:solidFill>
              <a:schemeClr val="accent2">
                <a:lumMod val="75000"/>
              </a:schemeClr>
            </a:solidFill>
          </p:spPr>
        </p:pic>
      </p:grpSp>
      <p:grpSp>
        <p:nvGrpSpPr>
          <p:cNvPr id="36" name="Nhóm 30">
            <a:extLst>
              <a:ext uri="{FF2B5EF4-FFF2-40B4-BE49-F238E27FC236}">
                <a16:creationId xmlns="" xmlns:a16="http://schemas.microsoft.com/office/drawing/2014/main" id="{C6FA70A0-C5B8-4087-9AEA-21E15CEBD1DD}"/>
              </a:ext>
            </a:extLst>
          </p:cNvPr>
          <p:cNvGrpSpPr/>
          <p:nvPr/>
        </p:nvGrpSpPr>
        <p:grpSpPr>
          <a:xfrm>
            <a:off x="5664074" y="5249590"/>
            <a:ext cx="6913463" cy="1879179"/>
            <a:chOff x="5602056" y="3467117"/>
            <a:chExt cx="6913463" cy="1879179"/>
          </a:xfrm>
        </p:grpSpPr>
        <p:grpSp>
          <p:nvGrpSpPr>
            <p:cNvPr id="37" name="Nhóm 17">
              <a:extLst>
                <a:ext uri="{FF2B5EF4-FFF2-40B4-BE49-F238E27FC236}">
                  <a16:creationId xmlns="" xmlns:a16="http://schemas.microsoft.com/office/drawing/2014/main" id="{B237AC3D-6C54-4B5F-B271-0C6711392720}"/>
                </a:ext>
              </a:extLst>
            </p:cNvPr>
            <p:cNvGrpSpPr/>
            <p:nvPr/>
          </p:nvGrpSpPr>
          <p:grpSpPr>
            <a:xfrm>
              <a:off x="5602056" y="3467117"/>
              <a:ext cx="6913463" cy="1879179"/>
              <a:chOff x="5555671" y="1671145"/>
              <a:chExt cx="6913463" cy="1460794"/>
            </a:xfrm>
          </p:grpSpPr>
          <p:pic>
            <p:nvPicPr>
              <p:cNvPr id="39" name="Hình ảnh 18">
                <a:extLst>
                  <a:ext uri="{FF2B5EF4-FFF2-40B4-BE49-F238E27FC236}">
                    <a16:creationId xmlns="" xmlns:a16="http://schemas.microsoft.com/office/drawing/2014/main" id="{54E7155F-B819-4B94-8047-EEDDD95BD642}"/>
                  </a:ext>
                </a:extLst>
              </p:cNvPr>
              <p:cNvPicPr>
                <a:picLocks noChangeAspect="1"/>
              </p:cNvPicPr>
              <p:nvPr/>
            </p:nvPicPr>
            <p:blipFill rotWithShape="1">
              <a:blip r:embed="rId6"/>
              <a:srcRect t="37138"/>
              <a:stretch/>
            </p:blipFill>
            <p:spPr>
              <a:xfrm>
                <a:off x="5555671" y="1786758"/>
                <a:ext cx="6913463" cy="1345181"/>
              </a:xfrm>
              <a:prstGeom prst="rect">
                <a:avLst/>
              </a:prstGeom>
            </p:spPr>
          </p:pic>
          <p:sp>
            <p:nvSpPr>
              <p:cNvPr id="40" name="Hình tự do: Hình 19">
                <a:extLst>
                  <a:ext uri="{FF2B5EF4-FFF2-40B4-BE49-F238E27FC236}">
                    <a16:creationId xmlns="" xmlns:a16="http://schemas.microsoft.com/office/drawing/2014/main" id="{4C4C14AA-97D8-41C2-8055-149E097AF20B}"/>
                  </a:ext>
                </a:extLst>
              </p:cNvPr>
              <p:cNvSpPr/>
              <p:nvPr/>
            </p:nvSpPr>
            <p:spPr>
              <a:xfrm>
                <a:off x="6362199" y="1671145"/>
                <a:ext cx="5493469"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Luyện tập</a:t>
                </a:r>
                <a:endParaRPr lang="en-BZ" sz="2400" b="1" dirty="0">
                  <a:solidFill>
                    <a:schemeClr val="tx1"/>
                  </a:solidFill>
                </a:endParaRPr>
              </a:p>
            </p:txBody>
          </p:sp>
        </p:grpSp>
        <p:pic>
          <p:nvPicPr>
            <p:cNvPr id="38" name="Hình ảnh 25">
              <a:extLst>
                <a:ext uri="{FF2B5EF4-FFF2-40B4-BE49-F238E27FC236}">
                  <a16:creationId xmlns="" xmlns:a16="http://schemas.microsoft.com/office/drawing/2014/main" id="{97346B12-CDAD-47DC-B2E7-E20F8DF1493B}"/>
                </a:ext>
              </a:extLst>
            </p:cNvPr>
            <p:cNvPicPr>
              <a:picLocks/>
            </p:cNvPicPr>
            <p:nvPr/>
          </p:nvPicPr>
          <p:blipFill>
            <a:blip r:embed="rId9"/>
            <a:stretch>
              <a:fillRect/>
            </a:stretch>
          </p:blipFill>
          <p:spPr>
            <a:xfrm>
              <a:off x="5740028" y="3723602"/>
              <a:ext cx="694807" cy="709177"/>
            </a:xfrm>
            <a:prstGeom prst="rect">
              <a:avLst/>
            </a:prstGeom>
            <a:solidFill>
              <a:srgbClr val="7030A0"/>
            </a:solidFill>
          </p:spPr>
        </p:pic>
      </p:grpSp>
      <p:grpSp>
        <p:nvGrpSpPr>
          <p:cNvPr id="18" name="Nhóm 29">
            <a:extLst>
              <a:ext uri="{FF2B5EF4-FFF2-40B4-BE49-F238E27FC236}">
                <a16:creationId xmlns="" xmlns:a16="http://schemas.microsoft.com/office/drawing/2014/main" id="{FD485AAF-8055-4CD4-B8E7-DAFE3CC9A476}"/>
              </a:ext>
            </a:extLst>
          </p:cNvPr>
          <p:cNvGrpSpPr/>
          <p:nvPr/>
        </p:nvGrpSpPr>
        <p:grpSpPr>
          <a:xfrm>
            <a:off x="-318712" y="4074889"/>
            <a:ext cx="6913463" cy="1759221"/>
            <a:chOff x="-274714" y="2311735"/>
            <a:chExt cx="6913463" cy="1759221"/>
          </a:xfrm>
        </p:grpSpPr>
        <p:grpSp>
          <p:nvGrpSpPr>
            <p:cNvPr id="19" name="Nhóm 11">
              <a:extLst>
                <a:ext uri="{FF2B5EF4-FFF2-40B4-BE49-F238E27FC236}">
                  <a16:creationId xmlns="" xmlns:a16="http://schemas.microsoft.com/office/drawing/2014/main" id="{24BDE641-6E06-424F-97B0-E01E2AEFFAA7}"/>
                </a:ext>
              </a:extLst>
            </p:cNvPr>
            <p:cNvGrpSpPr/>
            <p:nvPr/>
          </p:nvGrpSpPr>
          <p:grpSpPr>
            <a:xfrm flipH="1">
              <a:off x="-274714" y="2311735"/>
              <a:ext cx="6913463" cy="1759221"/>
              <a:chOff x="5555671" y="1764396"/>
              <a:chExt cx="6913463" cy="1367543"/>
            </a:xfrm>
          </p:grpSpPr>
          <p:pic>
            <p:nvPicPr>
              <p:cNvPr id="22" name="Hình ảnh 12">
                <a:extLst>
                  <a:ext uri="{FF2B5EF4-FFF2-40B4-BE49-F238E27FC236}">
                    <a16:creationId xmlns="" xmlns:a16="http://schemas.microsoft.com/office/drawing/2014/main" id="{C0131F0D-9FF5-45BA-99E7-F4DE405F396D}"/>
                  </a:ext>
                </a:extLst>
              </p:cNvPr>
              <p:cNvPicPr>
                <a:picLocks noChangeAspect="1"/>
              </p:cNvPicPr>
              <p:nvPr/>
            </p:nvPicPr>
            <p:blipFill rotWithShape="1">
              <a:blip r:embed="rId6"/>
              <a:srcRect t="37138"/>
              <a:stretch/>
            </p:blipFill>
            <p:spPr>
              <a:xfrm>
                <a:off x="5555671" y="1786758"/>
                <a:ext cx="6913463" cy="1345181"/>
              </a:xfrm>
              <a:prstGeom prst="rect">
                <a:avLst/>
              </a:prstGeom>
            </p:spPr>
          </p:pic>
          <p:sp>
            <p:nvSpPr>
              <p:cNvPr id="23" name="Hình tự do: Hình 13">
                <a:extLst>
                  <a:ext uri="{FF2B5EF4-FFF2-40B4-BE49-F238E27FC236}">
                    <a16:creationId xmlns="" xmlns:a16="http://schemas.microsoft.com/office/drawing/2014/main" id="{8A8EE740-56A8-4246-AD3F-0779C4602A4B}"/>
                  </a:ext>
                </a:extLst>
              </p:cNvPr>
              <p:cNvSpPr/>
              <p:nvPr/>
            </p:nvSpPr>
            <p:spPr>
              <a:xfrm>
                <a:off x="6486349" y="1764396"/>
                <a:ext cx="5396017"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HIỆU ỨNG NHÀ KÍNH</a:t>
                </a:r>
                <a:endParaRPr lang="en-BZ" sz="2000" b="1" dirty="0">
                  <a:solidFill>
                    <a:schemeClr val="tx1"/>
                  </a:solidFill>
                </a:endParaRPr>
              </a:p>
            </p:txBody>
          </p:sp>
        </p:grpSp>
        <p:pic>
          <p:nvPicPr>
            <p:cNvPr id="20" name="Hình ảnh 24">
              <a:extLst>
                <a:ext uri="{FF2B5EF4-FFF2-40B4-BE49-F238E27FC236}">
                  <a16:creationId xmlns="" xmlns:a16="http://schemas.microsoft.com/office/drawing/2014/main" id="{48251DC4-0102-4AA5-9A62-0EEFDC506328}"/>
                </a:ext>
              </a:extLst>
            </p:cNvPr>
            <p:cNvPicPr>
              <a:picLocks/>
            </p:cNvPicPr>
            <p:nvPr/>
          </p:nvPicPr>
          <p:blipFill rotWithShape="1">
            <a:blip r:embed="rId8"/>
            <a:srcRect l="5261" t="1982" r="-5841" b="-1982"/>
            <a:stretch/>
          </p:blipFill>
          <p:spPr>
            <a:xfrm>
              <a:off x="5708071" y="2588210"/>
              <a:ext cx="694790" cy="678449"/>
            </a:xfrm>
            <a:prstGeom prst="rect">
              <a:avLst/>
            </a:prstGeom>
            <a:solidFill>
              <a:schemeClr val="accent2">
                <a:lumMod val="75000"/>
              </a:schemeClr>
            </a:solidFill>
          </p:spPr>
        </p:pic>
      </p:grpSp>
      <p:grpSp>
        <p:nvGrpSpPr>
          <p:cNvPr id="26" name="Nhóm 30">
            <a:extLst>
              <a:ext uri="{FF2B5EF4-FFF2-40B4-BE49-F238E27FC236}">
                <a16:creationId xmlns="" xmlns:a16="http://schemas.microsoft.com/office/drawing/2014/main" id="{C6FA70A0-C5B8-4087-9AEA-21E15CEBD1DD}"/>
              </a:ext>
            </a:extLst>
          </p:cNvPr>
          <p:cNvGrpSpPr/>
          <p:nvPr/>
        </p:nvGrpSpPr>
        <p:grpSpPr>
          <a:xfrm>
            <a:off x="5464620" y="2613193"/>
            <a:ext cx="6979697" cy="1879179"/>
            <a:chOff x="5535822" y="3467117"/>
            <a:chExt cx="6979697" cy="1879179"/>
          </a:xfrm>
        </p:grpSpPr>
        <p:grpSp>
          <p:nvGrpSpPr>
            <p:cNvPr id="27" name="Nhóm 17">
              <a:extLst>
                <a:ext uri="{FF2B5EF4-FFF2-40B4-BE49-F238E27FC236}">
                  <a16:creationId xmlns="" xmlns:a16="http://schemas.microsoft.com/office/drawing/2014/main" id="{B237AC3D-6C54-4B5F-B271-0C6711392720}"/>
                </a:ext>
              </a:extLst>
            </p:cNvPr>
            <p:cNvGrpSpPr/>
            <p:nvPr/>
          </p:nvGrpSpPr>
          <p:grpSpPr>
            <a:xfrm>
              <a:off x="5535822" y="3467117"/>
              <a:ext cx="6979697" cy="1879179"/>
              <a:chOff x="5489437" y="1671145"/>
              <a:chExt cx="6979697" cy="1460794"/>
            </a:xfrm>
          </p:grpSpPr>
          <p:pic>
            <p:nvPicPr>
              <p:cNvPr id="31" name="Hình ảnh 18">
                <a:extLst>
                  <a:ext uri="{FF2B5EF4-FFF2-40B4-BE49-F238E27FC236}">
                    <a16:creationId xmlns="" xmlns:a16="http://schemas.microsoft.com/office/drawing/2014/main" id="{54E7155F-B819-4B94-8047-EEDDD95BD642}"/>
                  </a:ext>
                </a:extLst>
              </p:cNvPr>
              <p:cNvPicPr>
                <a:picLocks noChangeAspect="1"/>
              </p:cNvPicPr>
              <p:nvPr/>
            </p:nvPicPr>
            <p:blipFill rotWithShape="1">
              <a:blip r:embed="rId6"/>
              <a:srcRect t="37138"/>
              <a:stretch/>
            </p:blipFill>
            <p:spPr>
              <a:xfrm>
                <a:off x="5555671" y="1786758"/>
                <a:ext cx="6913463" cy="1345181"/>
              </a:xfrm>
              <a:prstGeom prst="rect">
                <a:avLst/>
              </a:prstGeom>
            </p:spPr>
          </p:pic>
          <p:sp>
            <p:nvSpPr>
              <p:cNvPr id="32" name="Hình tự do: Hình 19">
                <a:extLst>
                  <a:ext uri="{FF2B5EF4-FFF2-40B4-BE49-F238E27FC236}">
                    <a16:creationId xmlns="" xmlns:a16="http://schemas.microsoft.com/office/drawing/2014/main" id="{4C4C14AA-97D8-41C2-8055-149E097AF20B}"/>
                  </a:ext>
                </a:extLst>
              </p:cNvPr>
              <p:cNvSpPr/>
              <p:nvPr/>
            </p:nvSpPr>
            <p:spPr>
              <a:xfrm>
                <a:off x="5489437" y="1671145"/>
                <a:ext cx="6366232" cy="93213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BỨC XẠ NHIỆT</a:t>
                </a:r>
                <a:endParaRPr lang="en-BZ" sz="2400" b="1" dirty="0">
                  <a:solidFill>
                    <a:schemeClr val="tx1"/>
                  </a:solidFill>
                </a:endParaRPr>
              </a:p>
            </p:txBody>
          </p:sp>
        </p:grpSp>
        <p:pic>
          <p:nvPicPr>
            <p:cNvPr id="28" name="Hình ảnh 25">
              <a:extLst>
                <a:ext uri="{FF2B5EF4-FFF2-40B4-BE49-F238E27FC236}">
                  <a16:creationId xmlns="" xmlns:a16="http://schemas.microsoft.com/office/drawing/2014/main" id="{97346B12-CDAD-47DC-B2E7-E20F8DF1493B}"/>
                </a:ext>
              </a:extLst>
            </p:cNvPr>
            <p:cNvPicPr>
              <a:picLocks/>
            </p:cNvPicPr>
            <p:nvPr/>
          </p:nvPicPr>
          <p:blipFill>
            <a:blip r:embed="rId9"/>
            <a:stretch>
              <a:fillRect/>
            </a:stretch>
          </p:blipFill>
          <p:spPr>
            <a:xfrm>
              <a:off x="5740028" y="3723602"/>
              <a:ext cx="694807" cy="709177"/>
            </a:xfrm>
            <a:prstGeom prst="rect">
              <a:avLst/>
            </a:prstGeom>
            <a:solidFill>
              <a:srgbClr val="7030A0"/>
            </a:solidFill>
          </p:spPr>
        </p:pic>
      </p:grpSp>
      <p:sp>
        <p:nvSpPr>
          <p:cNvPr id="4" name="Rectangle 3"/>
          <p:cNvSpPr/>
          <p:nvPr/>
        </p:nvSpPr>
        <p:spPr>
          <a:xfrm>
            <a:off x="5742527" y="4394713"/>
            <a:ext cx="537882" cy="540060"/>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solidFill>
                  <a:schemeClr val="bg2">
                    <a:lumMod val="75000"/>
                  </a:schemeClr>
                </a:solidFill>
              </a:rPr>
              <a:t>4</a:t>
            </a:r>
            <a:endParaRPr lang="en-US" sz="4000" b="1" dirty="0">
              <a:solidFill>
                <a:schemeClr val="bg2">
                  <a:lumMod val="75000"/>
                </a:schemeClr>
              </a:solidFill>
            </a:endParaRPr>
          </a:p>
        </p:txBody>
      </p:sp>
      <p:sp>
        <p:nvSpPr>
          <p:cNvPr id="5" name="Rectangle 4"/>
          <p:cNvSpPr/>
          <p:nvPr/>
        </p:nvSpPr>
        <p:spPr>
          <a:xfrm>
            <a:off x="5802046" y="5545432"/>
            <a:ext cx="710374" cy="6304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2">
                    <a:lumMod val="40000"/>
                    <a:lumOff val="60000"/>
                  </a:schemeClr>
                </a:solidFill>
              </a:rPr>
              <a:t>5</a:t>
            </a:r>
            <a:endParaRPr lang="en-US" sz="4000" b="1" dirty="0">
              <a:solidFill>
                <a:schemeClr val="tx2">
                  <a:lumMod val="40000"/>
                  <a:lumOff val="60000"/>
                </a:schemeClr>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36536032"/>
      </p:ext>
    </p:extLst>
  </p:cSld>
  <p:clrMapOvr>
    <a:masterClrMapping/>
  </p:clrMapOvr>
  <mc:AlternateContent xmlns:mc="http://schemas.openxmlformats.org/markup-compatibility/2006" xmlns:p14="http://schemas.microsoft.com/office/powerpoint/2010/main">
    <mc:Choice Requires="p14">
      <p:transition spd="slow" p14:dur="2000" advTm="12169"/>
    </mc:Choice>
    <mc:Fallback xmlns="">
      <p:transition spd="slow" advTm="1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1"/>
                                        </p:tgtEl>
                                        <p:attrNameLst>
                                          <p:attrName>r</p:attrName>
                                        </p:attrNameLst>
                                      </p:cBhvr>
                                    </p:animRot>
                                    <p:animRot by="-240000">
                                      <p:cBhvr>
                                        <p:cTn id="9" dur="200" fill="hold">
                                          <p:stCondLst>
                                            <p:cond delay="200"/>
                                          </p:stCondLst>
                                        </p:cTn>
                                        <p:tgtEl>
                                          <p:spTgt spid="21"/>
                                        </p:tgtEl>
                                        <p:attrNameLst>
                                          <p:attrName>r</p:attrName>
                                        </p:attrNameLst>
                                      </p:cBhvr>
                                    </p:animRot>
                                    <p:animRot by="240000">
                                      <p:cBhvr>
                                        <p:cTn id="10" dur="200" fill="hold">
                                          <p:stCondLst>
                                            <p:cond delay="400"/>
                                          </p:stCondLst>
                                        </p:cTn>
                                        <p:tgtEl>
                                          <p:spTgt spid="21"/>
                                        </p:tgtEl>
                                        <p:attrNameLst>
                                          <p:attrName>r</p:attrName>
                                        </p:attrNameLst>
                                      </p:cBhvr>
                                    </p:animRot>
                                    <p:animRot by="-240000">
                                      <p:cBhvr>
                                        <p:cTn id="11" dur="200" fill="hold">
                                          <p:stCondLst>
                                            <p:cond delay="600"/>
                                          </p:stCondLst>
                                        </p:cTn>
                                        <p:tgtEl>
                                          <p:spTgt spid="21"/>
                                        </p:tgtEl>
                                        <p:attrNameLst>
                                          <p:attrName>r</p:attrName>
                                        </p:attrNameLst>
                                      </p:cBhvr>
                                    </p:animRot>
                                    <p:animRot by="120000">
                                      <p:cBhvr>
                                        <p:cTn id="12" dur="200" fill="hold">
                                          <p:stCondLst>
                                            <p:cond delay="800"/>
                                          </p:stCondLst>
                                        </p:cTn>
                                        <p:tgtEl>
                                          <p:spTgt spid="2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16" presetClass="entr" presetSubtype="21"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0-#ppt_w/2"/>
                                          </p:val>
                                        </p:tav>
                                        <p:tav tm="100000">
                                          <p:val>
                                            <p:strVal val="#ppt_x"/>
                                          </p:val>
                                        </p:tav>
                                      </p:tavLst>
                                    </p:anim>
                                    <p:anim calcmode="lin" valueType="num">
                                      <p:cBhvr additive="base">
                                        <p:cTn id="45" dur="500" fill="hold"/>
                                        <p:tgtEl>
                                          <p:spTgt spid="36"/>
                                        </p:tgtEl>
                                        <p:attrNameLst>
                                          <p:attrName>ppt_y</p:attrName>
                                        </p:attrNameLst>
                                      </p:cBhvr>
                                      <p:tavLst>
                                        <p:tav tm="0">
                                          <p:val>
                                            <p:strVal val="#ppt_y"/>
                                          </p:val>
                                        </p:tav>
                                        <p:tav tm="100000">
                                          <p:val>
                                            <p:strVal val="#ppt_y"/>
                                          </p:val>
                                        </p:tav>
                                      </p:tavLst>
                                    </p:anim>
                                  </p:childTnLst>
                                </p:cTn>
                              </p:par>
                              <p:par>
                                <p:cTn id="46" presetID="16" presetClass="entr" presetSubtype="21"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4"/>
          <a:srcRect r="878" b="1505"/>
          <a:stretch/>
        </p:blipFill>
        <p:spPr>
          <a:xfrm>
            <a:off x="2" y="0"/>
            <a:ext cx="12263119" cy="6858000"/>
          </a:xfrm>
          <a:prstGeom prst="rect">
            <a:avLst/>
          </a:prstGeom>
        </p:spPr>
      </p:pic>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5"/>
          <a:srcRect l="-3420" t="25984" r="-1106" b="9163"/>
          <a:stretch/>
        </p:blipFill>
        <p:spPr>
          <a:xfrm>
            <a:off x="9387998" y="1"/>
            <a:ext cx="2656927" cy="1651207"/>
          </a:xfrm>
          <a:prstGeom prst="rect">
            <a:avLst/>
          </a:prstGeom>
        </p:spPr>
      </p:pic>
      <p:sp>
        <p:nvSpPr>
          <p:cNvPr id="7" name="Rectangle: Rounded Corners 4">
            <a:extLst>
              <a:ext uri="{FF2B5EF4-FFF2-40B4-BE49-F238E27FC236}">
                <a16:creationId xmlns="" xmlns:a16="http://schemas.microsoft.com/office/drawing/2014/main" id="{2D1549D1-93E8-B547-028C-3DF1E9B91903}"/>
              </a:ext>
            </a:extLst>
          </p:cNvPr>
          <p:cNvSpPr/>
          <p:nvPr/>
        </p:nvSpPr>
        <p:spPr>
          <a:xfrm>
            <a:off x="3022200" y="228600"/>
            <a:ext cx="6147600" cy="1143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2397" tIns="51199" rIns="102397" bIns="51199" rtlCol="0" anchor="ctr"/>
          <a:lstStyle/>
          <a:p>
            <a:pPr algn="ctr"/>
            <a:r>
              <a:rPr lang="en-US" sz="4500" b="1">
                <a:solidFill>
                  <a:srgbClr val="FFFF00"/>
                </a:solidFill>
                <a:latin typeface="Arial" panose="020B0604020202020204" pitchFamily="34" charset="0"/>
                <a:cs typeface="Arial" panose="020B0604020202020204" pitchFamily="34" charset="0"/>
              </a:rPr>
              <a:t>Hướng dẫn </a:t>
            </a:r>
            <a:r>
              <a:rPr lang="en-US" sz="4500" b="1" smtClean="0">
                <a:solidFill>
                  <a:srgbClr val="FFFF00"/>
                </a:solidFill>
                <a:latin typeface="Arial" panose="020B0604020202020204" pitchFamily="34" charset="0"/>
                <a:cs typeface="Arial" panose="020B0604020202020204" pitchFamily="34" charset="0"/>
              </a:rPr>
              <a:t>làm bài tập</a:t>
            </a:r>
            <a:endParaRPr lang="en-US" sz="4500" b="1">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1312830" y="1984278"/>
            <a:ext cx="9244326" cy="523220"/>
          </a:xfrm>
          <a:prstGeom prst="rect">
            <a:avLst/>
          </a:prstGeom>
        </p:spPr>
        <p:txBody>
          <a:bodyPr wrap="square">
            <a:spAutoFit/>
          </a:bodyPr>
          <a:lstStyle/>
          <a:p>
            <a:r>
              <a:rPr lang="en-US" sz="2800"/>
              <a:t>2</a:t>
            </a:r>
            <a:r>
              <a:rPr lang="en-US" sz="2800" smtClean="0"/>
              <a:t>. </a:t>
            </a:r>
            <a:r>
              <a:rPr lang="vi-VN" sz="2800"/>
              <a:t>Bếp lửa truyền nhiệt năng ra môi trường xung quanh</a:t>
            </a:r>
            <a:endParaRPr lang="en-US" sz="2800"/>
          </a:p>
        </p:txBody>
      </p:sp>
      <p:sp>
        <p:nvSpPr>
          <p:cNvPr id="9" name="Rectangle 8"/>
          <p:cNvSpPr/>
          <p:nvPr/>
        </p:nvSpPr>
        <p:spPr>
          <a:xfrm>
            <a:off x="1312830" y="2500943"/>
            <a:ext cx="3645550" cy="523220"/>
          </a:xfrm>
          <a:prstGeom prst="rect">
            <a:avLst/>
          </a:prstGeom>
          <a:solidFill>
            <a:schemeClr val="accent2">
              <a:lumMod val="40000"/>
              <a:lumOff val="60000"/>
            </a:schemeClr>
          </a:solidFill>
          <a:ln>
            <a:solidFill>
              <a:schemeClr val="tx1"/>
            </a:solidFill>
          </a:ln>
        </p:spPr>
        <p:txBody>
          <a:bodyPr wrap="none">
            <a:spAutoFit/>
          </a:bodyPr>
          <a:lstStyle/>
          <a:p>
            <a:r>
              <a:rPr lang="vi-VN" sz="2800"/>
              <a:t>A</a:t>
            </a:r>
            <a:r>
              <a:rPr lang="vi-VN" sz="2800"/>
              <a:t>.</a:t>
            </a:r>
            <a:r>
              <a:rPr lang="en-US" sz="2800"/>
              <a:t> </a:t>
            </a:r>
            <a:r>
              <a:rPr lang="vi-VN" sz="2800"/>
              <a:t>chỉ bằng dẫn nhiệt.</a:t>
            </a:r>
            <a:endParaRPr lang="en-US" sz="2800"/>
          </a:p>
        </p:txBody>
      </p:sp>
      <p:sp>
        <p:nvSpPr>
          <p:cNvPr id="11" name="Rectangle 10"/>
          <p:cNvSpPr/>
          <p:nvPr/>
        </p:nvSpPr>
        <p:spPr>
          <a:xfrm>
            <a:off x="1312830" y="3017608"/>
            <a:ext cx="3265638" cy="523220"/>
          </a:xfrm>
          <a:prstGeom prst="rect">
            <a:avLst/>
          </a:prstGeom>
          <a:solidFill>
            <a:schemeClr val="accent6">
              <a:lumMod val="40000"/>
              <a:lumOff val="60000"/>
            </a:schemeClr>
          </a:solidFill>
          <a:ln>
            <a:solidFill>
              <a:schemeClr val="tx1"/>
            </a:solidFill>
          </a:ln>
        </p:spPr>
        <p:txBody>
          <a:bodyPr wrap="none">
            <a:spAutoFit/>
          </a:bodyPr>
          <a:lstStyle/>
          <a:p>
            <a:r>
              <a:rPr lang="vi-VN" sz="2800"/>
              <a:t>B</a:t>
            </a:r>
            <a:r>
              <a:rPr lang="vi-VN" sz="2800"/>
              <a:t>.</a:t>
            </a:r>
            <a:r>
              <a:rPr lang="en-US" sz="2800"/>
              <a:t> </a:t>
            </a:r>
            <a:r>
              <a:rPr lang="vi-VN" sz="2800"/>
              <a:t>chỉ bằng đối lưu.</a:t>
            </a:r>
            <a:endParaRPr lang="en-US" sz="2800"/>
          </a:p>
        </p:txBody>
      </p:sp>
      <p:sp>
        <p:nvSpPr>
          <p:cNvPr id="12" name="Rectangle 11"/>
          <p:cNvSpPr/>
          <p:nvPr/>
        </p:nvSpPr>
        <p:spPr>
          <a:xfrm>
            <a:off x="1312830" y="3534273"/>
            <a:ext cx="4086375" cy="523220"/>
          </a:xfrm>
          <a:prstGeom prst="rect">
            <a:avLst/>
          </a:prstGeom>
          <a:solidFill>
            <a:schemeClr val="accent2">
              <a:lumMod val="40000"/>
              <a:lumOff val="60000"/>
            </a:schemeClr>
          </a:solidFill>
          <a:ln>
            <a:solidFill>
              <a:schemeClr val="tx1"/>
            </a:solidFill>
          </a:ln>
        </p:spPr>
        <p:txBody>
          <a:bodyPr wrap="none">
            <a:spAutoFit/>
          </a:bodyPr>
          <a:lstStyle/>
          <a:p>
            <a:r>
              <a:rPr lang="en-US" sz="2800"/>
              <a:t>C</a:t>
            </a:r>
            <a:r>
              <a:rPr lang="vi-VN" sz="2800"/>
              <a:t>. </a:t>
            </a:r>
            <a:r>
              <a:rPr lang="vi-VN" sz="2800"/>
              <a:t>ch</a:t>
            </a:r>
            <a:r>
              <a:rPr lang="en-US" sz="2800"/>
              <a:t>ỉ</a:t>
            </a:r>
            <a:r>
              <a:rPr lang="vi-VN" sz="2800"/>
              <a:t> b</a:t>
            </a:r>
            <a:r>
              <a:rPr lang="en-US" sz="2800"/>
              <a:t>ằ</a:t>
            </a:r>
            <a:r>
              <a:rPr lang="vi-VN" sz="2800"/>
              <a:t>ng bức xạ nhiệt.</a:t>
            </a:r>
            <a:endParaRPr lang="en-US" sz="2800"/>
          </a:p>
        </p:txBody>
      </p:sp>
      <p:sp>
        <p:nvSpPr>
          <p:cNvPr id="13" name="Rectangle 12"/>
          <p:cNvSpPr/>
          <p:nvPr/>
        </p:nvSpPr>
        <p:spPr>
          <a:xfrm>
            <a:off x="1312830" y="4050937"/>
            <a:ext cx="7584260" cy="523220"/>
          </a:xfrm>
          <a:prstGeom prst="rect">
            <a:avLst/>
          </a:prstGeom>
          <a:solidFill>
            <a:schemeClr val="accent6">
              <a:lumMod val="40000"/>
              <a:lumOff val="60000"/>
            </a:schemeClr>
          </a:solidFill>
          <a:ln>
            <a:solidFill>
              <a:schemeClr val="tx1"/>
            </a:solidFill>
          </a:ln>
        </p:spPr>
        <p:txBody>
          <a:bodyPr wrap="square">
            <a:spAutoFit/>
          </a:bodyPr>
          <a:lstStyle/>
          <a:p>
            <a:r>
              <a:rPr lang="vi-VN" sz="2800"/>
              <a:t>D</a:t>
            </a:r>
            <a:r>
              <a:rPr lang="vi-VN" sz="2800"/>
              <a:t>. </a:t>
            </a:r>
            <a:r>
              <a:rPr lang="vi-VN" sz="2800"/>
              <a:t>bằng cả dẫn nhiệt, đối lưu và bức xạ nhiệt.</a:t>
            </a:r>
            <a:endParaRPr lang="en-US" sz="2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2865945"/>
      </p:ext>
    </p:extLst>
  </p:cSld>
  <p:clrMapOvr>
    <a:masterClrMapping/>
  </p:clrMapOvr>
  <mc:AlternateContent xmlns:mc="http://schemas.openxmlformats.org/markup-compatibility/2006">
    <mc:Choice xmlns:p14="http://schemas.microsoft.com/office/powerpoint/2010/main" Requires="p14">
      <p:transition spd="slow" p14:dur="2000" advTm="23724"/>
    </mc:Choice>
    <mc:Fallback>
      <p:transition spd="slow" advTm="2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4"/>
          <a:srcRect r="878" b="1505"/>
          <a:stretch/>
        </p:blipFill>
        <p:spPr>
          <a:xfrm>
            <a:off x="2" y="0"/>
            <a:ext cx="12263119" cy="6858000"/>
          </a:xfrm>
          <a:prstGeom prst="rect">
            <a:avLst/>
          </a:prstGeom>
        </p:spPr>
      </p:pic>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5"/>
          <a:srcRect l="-3420" t="25984" r="-1106" b="9163"/>
          <a:stretch/>
        </p:blipFill>
        <p:spPr>
          <a:xfrm>
            <a:off x="9387998" y="1"/>
            <a:ext cx="2656927" cy="1651207"/>
          </a:xfrm>
          <a:prstGeom prst="rect">
            <a:avLst/>
          </a:prstGeom>
        </p:spPr>
      </p:pic>
      <p:sp>
        <p:nvSpPr>
          <p:cNvPr id="7" name="Rectangle: Rounded Corners 4">
            <a:extLst>
              <a:ext uri="{FF2B5EF4-FFF2-40B4-BE49-F238E27FC236}">
                <a16:creationId xmlns="" xmlns:a16="http://schemas.microsoft.com/office/drawing/2014/main" id="{2D1549D1-93E8-B547-028C-3DF1E9B91903}"/>
              </a:ext>
            </a:extLst>
          </p:cNvPr>
          <p:cNvSpPr/>
          <p:nvPr/>
        </p:nvSpPr>
        <p:spPr>
          <a:xfrm>
            <a:off x="3022200" y="228600"/>
            <a:ext cx="6147600" cy="1143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2397" tIns="51199" rIns="102397" bIns="51199" rtlCol="0" anchor="ctr"/>
          <a:lstStyle/>
          <a:p>
            <a:pPr algn="ctr"/>
            <a:r>
              <a:rPr lang="en-US" sz="4500" b="1">
                <a:solidFill>
                  <a:srgbClr val="FFFF00"/>
                </a:solidFill>
                <a:latin typeface="Arial" panose="020B0604020202020204" pitchFamily="34" charset="0"/>
                <a:cs typeface="Arial" panose="020B0604020202020204" pitchFamily="34" charset="0"/>
              </a:rPr>
              <a:t>Hướng dẫn </a:t>
            </a:r>
            <a:r>
              <a:rPr lang="en-US" sz="4500" b="1" smtClean="0">
                <a:solidFill>
                  <a:srgbClr val="FFFF00"/>
                </a:solidFill>
                <a:latin typeface="Arial" panose="020B0604020202020204" pitchFamily="34" charset="0"/>
                <a:cs typeface="Arial" panose="020B0604020202020204" pitchFamily="34" charset="0"/>
              </a:rPr>
              <a:t>làm bài tập</a:t>
            </a:r>
            <a:endParaRPr lang="en-US" sz="4500" b="1">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1312829" y="1984278"/>
            <a:ext cx="10127561" cy="523220"/>
          </a:xfrm>
          <a:prstGeom prst="rect">
            <a:avLst/>
          </a:prstGeom>
        </p:spPr>
        <p:txBody>
          <a:bodyPr wrap="square">
            <a:spAutoFit/>
          </a:bodyPr>
          <a:lstStyle/>
          <a:p>
            <a:r>
              <a:rPr lang="en-US" sz="2800" smtClean="0"/>
              <a:t>3. </a:t>
            </a:r>
            <a:r>
              <a:rPr lang="vi-VN" sz="2800"/>
              <a:t>Bức xạ nhiệt không phải là hình thức truyền nhiệt năng từ</a:t>
            </a:r>
            <a:endParaRPr lang="en-US" sz="2800"/>
          </a:p>
        </p:txBody>
      </p:sp>
      <p:sp>
        <p:nvSpPr>
          <p:cNvPr id="9" name="Rectangle 8"/>
          <p:cNvSpPr/>
          <p:nvPr/>
        </p:nvSpPr>
        <p:spPr>
          <a:xfrm>
            <a:off x="1312830" y="2500943"/>
            <a:ext cx="4098045" cy="523220"/>
          </a:xfrm>
          <a:prstGeom prst="rect">
            <a:avLst/>
          </a:prstGeom>
          <a:solidFill>
            <a:schemeClr val="accent2">
              <a:lumMod val="40000"/>
              <a:lumOff val="60000"/>
            </a:schemeClr>
          </a:solidFill>
          <a:ln>
            <a:solidFill>
              <a:schemeClr val="tx1"/>
            </a:solidFill>
          </a:ln>
        </p:spPr>
        <p:txBody>
          <a:bodyPr wrap="none">
            <a:spAutoFit/>
          </a:bodyPr>
          <a:lstStyle/>
          <a:p>
            <a:r>
              <a:rPr lang="vi-VN" sz="2800"/>
              <a:t>A</a:t>
            </a:r>
            <a:r>
              <a:rPr lang="vi-VN" sz="2800"/>
              <a:t>.</a:t>
            </a:r>
            <a:r>
              <a:rPr lang="en-US" sz="2800"/>
              <a:t> </a:t>
            </a:r>
            <a:r>
              <a:rPr lang="vi-VN" sz="2800"/>
              <a:t>Mặt Trời đến Trái Đất.</a:t>
            </a:r>
            <a:endParaRPr lang="en-US" sz="2800"/>
          </a:p>
        </p:txBody>
      </p:sp>
      <p:sp>
        <p:nvSpPr>
          <p:cNvPr id="11" name="Rectangle 10"/>
          <p:cNvSpPr/>
          <p:nvPr/>
        </p:nvSpPr>
        <p:spPr>
          <a:xfrm>
            <a:off x="1312830" y="3017608"/>
            <a:ext cx="6024406" cy="523220"/>
          </a:xfrm>
          <a:prstGeom prst="rect">
            <a:avLst/>
          </a:prstGeom>
          <a:solidFill>
            <a:schemeClr val="accent6">
              <a:lumMod val="40000"/>
              <a:lumOff val="60000"/>
            </a:schemeClr>
          </a:solidFill>
          <a:ln>
            <a:solidFill>
              <a:schemeClr val="tx1"/>
            </a:solidFill>
          </a:ln>
        </p:spPr>
        <p:txBody>
          <a:bodyPr wrap="none">
            <a:spAutoFit/>
          </a:bodyPr>
          <a:lstStyle/>
          <a:p>
            <a:r>
              <a:rPr lang="vi-VN" sz="2800"/>
              <a:t>B</a:t>
            </a:r>
            <a:r>
              <a:rPr lang="vi-VN" sz="2800"/>
              <a:t>.</a:t>
            </a:r>
            <a:r>
              <a:rPr lang="en-US" sz="2800"/>
              <a:t> </a:t>
            </a:r>
            <a:r>
              <a:rPr lang="vi-VN" sz="2800"/>
              <a:t>bếp lửa đến người đứng gần bếp.</a:t>
            </a:r>
            <a:endParaRPr lang="en-US" sz="2800"/>
          </a:p>
        </p:txBody>
      </p:sp>
      <p:sp>
        <p:nvSpPr>
          <p:cNvPr id="12" name="Rectangle 11"/>
          <p:cNvSpPr/>
          <p:nvPr/>
        </p:nvSpPr>
        <p:spPr>
          <a:xfrm>
            <a:off x="1312830" y="3534273"/>
            <a:ext cx="8377614" cy="523220"/>
          </a:xfrm>
          <a:prstGeom prst="rect">
            <a:avLst/>
          </a:prstGeom>
          <a:solidFill>
            <a:schemeClr val="accent2">
              <a:lumMod val="40000"/>
              <a:lumOff val="60000"/>
            </a:schemeClr>
          </a:solidFill>
          <a:ln>
            <a:solidFill>
              <a:schemeClr val="tx1"/>
            </a:solidFill>
          </a:ln>
        </p:spPr>
        <p:txBody>
          <a:bodyPr wrap="none">
            <a:spAutoFit/>
          </a:bodyPr>
          <a:lstStyle/>
          <a:p>
            <a:r>
              <a:rPr lang="en-US" sz="2800"/>
              <a:t>C</a:t>
            </a:r>
            <a:r>
              <a:rPr lang="vi-VN" sz="2800"/>
              <a:t>. </a:t>
            </a:r>
            <a:r>
              <a:rPr lang="vi-VN" sz="2800"/>
              <a:t>đầu một thanh đồng được hơ nóng </a:t>
            </a:r>
            <a:r>
              <a:rPr lang="vi-VN" sz="2800"/>
              <a:t>sang </a:t>
            </a:r>
            <a:r>
              <a:rPr lang="vi-VN" sz="2800" smtClean="0"/>
              <a:t>đ</a:t>
            </a:r>
            <a:r>
              <a:rPr lang="en-US" sz="2800" smtClean="0"/>
              <a:t>ầ</a:t>
            </a:r>
            <a:r>
              <a:rPr lang="vi-VN" sz="2800" smtClean="0"/>
              <a:t>u </a:t>
            </a:r>
            <a:r>
              <a:rPr lang="vi-VN" sz="2800"/>
              <a:t>kia.</a:t>
            </a:r>
            <a:endParaRPr lang="en-US" sz="2800"/>
          </a:p>
        </p:txBody>
      </p:sp>
      <p:sp>
        <p:nvSpPr>
          <p:cNvPr id="13" name="Rectangle 12"/>
          <p:cNvSpPr/>
          <p:nvPr/>
        </p:nvSpPr>
        <p:spPr>
          <a:xfrm>
            <a:off x="1312830" y="4050937"/>
            <a:ext cx="7584260" cy="523220"/>
          </a:xfrm>
          <a:prstGeom prst="rect">
            <a:avLst/>
          </a:prstGeom>
          <a:solidFill>
            <a:schemeClr val="accent6">
              <a:lumMod val="40000"/>
              <a:lumOff val="60000"/>
            </a:schemeClr>
          </a:solidFill>
          <a:ln>
            <a:solidFill>
              <a:schemeClr val="tx1"/>
            </a:solidFill>
          </a:ln>
        </p:spPr>
        <p:txBody>
          <a:bodyPr wrap="square">
            <a:spAutoFit/>
          </a:bodyPr>
          <a:lstStyle/>
          <a:p>
            <a:r>
              <a:rPr lang="vi-VN" sz="2800"/>
              <a:t>D</a:t>
            </a:r>
            <a:r>
              <a:rPr lang="vi-VN" sz="2800"/>
              <a:t>. </a:t>
            </a:r>
            <a:r>
              <a:rPr lang="vi-VN" sz="2800"/>
              <a:t>dây tóc bóng đèn đến vỏ bóng đèn.</a:t>
            </a:r>
            <a:endParaRPr lang="en-US" sz="280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55334"/>
      </p:ext>
    </p:extLst>
  </p:cSld>
  <p:clrMapOvr>
    <a:masterClrMapping/>
  </p:clrMapOvr>
  <mc:AlternateContent xmlns:mc="http://schemas.openxmlformats.org/markup-compatibility/2006">
    <mc:Choice xmlns:p14="http://schemas.microsoft.com/office/powerpoint/2010/main" Requires="p14">
      <p:transition spd="slow" p14:dur="2000" advTm="22642"/>
    </mc:Choice>
    <mc:Fallback>
      <p:transition spd="slow" advTm="2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4"/>
          <a:srcRect r="878" b="1505"/>
          <a:stretch/>
        </p:blipFill>
        <p:spPr>
          <a:xfrm>
            <a:off x="2" y="0"/>
            <a:ext cx="12263119" cy="6858000"/>
          </a:xfrm>
          <a:prstGeom prst="rect">
            <a:avLst/>
          </a:prstGeom>
        </p:spPr>
      </p:pic>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5"/>
          <a:srcRect l="-3420" t="25984" r="-1106" b="9163"/>
          <a:stretch/>
        </p:blipFill>
        <p:spPr>
          <a:xfrm>
            <a:off x="9387998" y="1"/>
            <a:ext cx="2656927" cy="1651207"/>
          </a:xfrm>
          <a:prstGeom prst="rect">
            <a:avLst/>
          </a:prstGeom>
        </p:spPr>
      </p:pic>
      <p:sp>
        <p:nvSpPr>
          <p:cNvPr id="7" name="Rectangle: Rounded Corners 4">
            <a:extLst>
              <a:ext uri="{FF2B5EF4-FFF2-40B4-BE49-F238E27FC236}">
                <a16:creationId xmlns="" xmlns:a16="http://schemas.microsoft.com/office/drawing/2014/main" id="{2D1549D1-93E8-B547-028C-3DF1E9B91903}"/>
              </a:ext>
            </a:extLst>
          </p:cNvPr>
          <p:cNvSpPr/>
          <p:nvPr/>
        </p:nvSpPr>
        <p:spPr>
          <a:xfrm>
            <a:off x="3022200" y="228600"/>
            <a:ext cx="6147600" cy="1143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2397" tIns="51199" rIns="102397" bIns="51199" rtlCol="0" anchor="ctr"/>
          <a:lstStyle/>
          <a:p>
            <a:pPr algn="ctr"/>
            <a:r>
              <a:rPr lang="en-US" sz="4500" b="1" smtClean="0">
                <a:solidFill>
                  <a:srgbClr val="FFFF00"/>
                </a:solidFill>
                <a:latin typeface="Arial" panose="020B0604020202020204" pitchFamily="34" charset="0"/>
                <a:cs typeface="Arial" panose="020B0604020202020204" pitchFamily="34" charset="0"/>
              </a:rPr>
              <a:t>BÀI TẬP</a:t>
            </a:r>
            <a:endParaRPr lang="en-US" sz="4500" b="1">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1291937" y="1485267"/>
            <a:ext cx="8818418" cy="4832092"/>
          </a:xfrm>
          <a:prstGeom prst="rect">
            <a:avLst/>
          </a:prstGeom>
        </p:spPr>
        <p:txBody>
          <a:bodyPr wrap="square">
            <a:spAutoFit/>
          </a:bodyPr>
          <a:lstStyle/>
          <a:p>
            <a:r>
              <a:rPr lang="vi-VN" sz="2800" b="1"/>
              <a:t>28.5.	</a:t>
            </a:r>
            <a:r>
              <a:rPr lang="vi-VN" sz="2800"/>
              <a:t>Tại sao muốn giữ cho nước chè xanh nóng lâu, người ta thường để ấm nước vào giỏ có chèn bông, trấu hoặc mùn cưa?</a:t>
            </a:r>
            <a:endParaRPr lang="en-US" sz="2800"/>
          </a:p>
          <a:p>
            <a:r>
              <a:rPr lang="vi-VN" sz="2800" b="1"/>
              <a:t>28.6.	</a:t>
            </a:r>
            <a:r>
              <a:rPr lang="vi-VN" sz="2800"/>
              <a:t>Tại sao nhà lợp rạ hoặc lá cọ về mùa đông ấm hơn, về mùa hè mát hơn nhà lợp tôn?</a:t>
            </a:r>
            <a:endParaRPr lang="en-US" sz="2800"/>
          </a:p>
          <a:p>
            <a:r>
              <a:rPr lang="vi-VN" sz="2800" b="1"/>
              <a:t>28.7.	</a:t>
            </a:r>
            <a:r>
              <a:rPr lang="vi-VN" sz="2800"/>
              <a:t>Tại sao trong các ấm điện, dây đun đều được đặt ở phía dưới, gần sát đáy ấm, không đặt ở phía trên sát miệng ấm?</a:t>
            </a:r>
            <a:endParaRPr lang="en-US" sz="2800"/>
          </a:p>
          <a:p>
            <a:r>
              <a:rPr lang="vi-VN" sz="2800" b="1"/>
              <a:t>28.8.	</a:t>
            </a:r>
            <a:r>
              <a:rPr lang="vi-VN" sz="2800"/>
              <a:t>Khi trời nắng, nếu đóng kín các cửa ra vào và cửa sổ bằng kính thì trong phòng nóng hơn là đóng kín các cửa ra vào và cửa sổ bằng gỗ. Tại sao?</a:t>
            </a:r>
            <a:endParaRPr lang="en-US" sz="280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2216683"/>
      </p:ext>
    </p:extLst>
  </p:cSld>
  <p:clrMapOvr>
    <a:masterClrMapping/>
  </p:clrMapOvr>
  <mc:AlternateContent xmlns:mc="http://schemas.openxmlformats.org/markup-compatibility/2006">
    <mc:Choice xmlns:p14="http://schemas.microsoft.com/office/powerpoint/2010/main" Requires="p14">
      <p:transition spd="slow" p14:dur="2000" advTm="31024"/>
    </mc:Choice>
    <mc:Fallback>
      <p:transition spd="slow" advTm="3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81B90DC-BCE7-B26A-A99A-4549643A15E5}"/>
              </a:ext>
            </a:extLst>
          </p:cNvPr>
          <p:cNvPicPr>
            <a:picLocks noChangeAspect="1"/>
          </p:cNvPicPr>
          <p:nvPr/>
        </p:nvPicPr>
        <p:blipFill rotWithShape="1">
          <a:blip r:embed="rId4"/>
          <a:srcRect r="878" b="1505"/>
          <a:stretch/>
        </p:blipFill>
        <p:spPr>
          <a:xfrm>
            <a:off x="2" y="0"/>
            <a:ext cx="12263119" cy="6858000"/>
          </a:xfrm>
          <a:prstGeom prst="rect">
            <a:avLst/>
          </a:prstGeom>
        </p:spPr>
      </p:pic>
      <p:pic>
        <p:nvPicPr>
          <p:cNvPr id="6" name="Picture 5">
            <a:extLst>
              <a:ext uri="{FF2B5EF4-FFF2-40B4-BE49-F238E27FC236}">
                <a16:creationId xmlns="" xmlns:a16="http://schemas.microsoft.com/office/drawing/2014/main" id="{B6EC7EE1-DE46-19F6-0E65-DA2B7DB2D125}"/>
              </a:ext>
            </a:extLst>
          </p:cNvPr>
          <p:cNvPicPr>
            <a:picLocks noChangeAspect="1"/>
          </p:cNvPicPr>
          <p:nvPr/>
        </p:nvPicPr>
        <p:blipFill rotWithShape="1">
          <a:blip r:embed="rId5"/>
          <a:srcRect l="-3420" t="25984" r="-1106" b="9163"/>
          <a:stretch/>
        </p:blipFill>
        <p:spPr>
          <a:xfrm>
            <a:off x="9387998" y="1"/>
            <a:ext cx="2656927" cy="1651207"/>
          </a:xfrm>
          <a:prstGeom prst="rect">
            <a:avLst/>
          </a:prstGeom>
        </p:spPr>
      </p:pic>
      <p:sp>
        <p:nvSpPr>
          <p:cNvPr id="7" name="Rectangle: Rounded Corners 4">
            <a:extLst>
              <a:ext uri="{FF2B5EF4-FFF2-40B4-BE49-F238E27FC236}">
                <a16:creationId xmlns="" xmlns:a16="http://schemas.microsoft.com/office/drawing/2014/main" id="{2D1549D1-93E8-B547-028C-3DF1E9B91903}"/>
              </a:ext>
            </a:extLst>
          </p:cNvPr>
          <p:cNvSpPr/>
          <p:nvPr/>
        </p:nvSpPr>
        <p:spPr>
          <a:xfrm>
            <a:off x="3022200" y="228600"/>
            <a:ext cx="6147600" cy="114300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02397" tIns="51199" rIns="102397" bIns="51199" rtlCol="0" anchor="ctr"/>
          <a:lstStyle/>
          <a:p>
            <a:pPr algn="ctr"/>
            <a:r>
              <a:rPr lang="en-US" sz="4500" b="1">
                <a:solidFill>
                  <a:srgbClr val="FFFF00"/>
                </a:solidFill>
                <a:latin typeface="Arial" panose="020B0604020202020204" pitchFamily="34" charset="0"/>
                <a:cs typeface="Arial" panose="020B0604020202020204" pitchFamily="34" charset="0"/>
              </a:rPr>
              <a:t>Hướng dẫn nộp bài tập trên trang web</a:t>
            </a:r>
          </a:p>
        </p:txBody>
      </p:sp>
      <p:sp>
        <p:nvSpPr>
          <p:cNvPr id="2" name="Rectangle 1"/>
          <p:cNvSpPr/>
          <p:nvPr/>
        </p:nvSpPr>
        <p:spPr>
          <a:xfrm>
            <a:off x="508000" y="1630371"/>
            <a:ext cx="6400800" cy="779700"/>
          </a:xfrm>
          <a:prstGeom prst="rect">
            <a:avLst/>
          </a:prstGeom>
          <a:solidFill>
            <a:schemeClr val="accent6">
              <a:lumMod val="40000"/>
              <a:lumOff val="60000"/>
            </a:schemeClr>
          </a:solidFill>
        </p:spPr>
        <p:txBody>
          <a:bodyPr wrap="square" lIns="121917" tIns="60958" rIns="121917" bIns="60958">
            <a:spAutoFit/>
          </a:bodyPr>
          <a:lstStyle/>
          <a:p>
            <a:r>
              <a:rPr lang="en-US" sz="4300" b="1" i="1" u="sng">
                <a:solidFill>
                  <a:srgbClr val="0000FF"/>
                </a:solidFill>
                <a:latin typeface="Times New Roman" pitchFamily="18" charset="0"/>
                <a:cs typeface="Times New Roman" pitchFamily="18" charset="0"/>
              </a:rPr>
              <a:t>https://bit.ly/linkpadletHS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6000" y="5842000"/>
            <a:ext cx="812800" cy="812800"/>
          </a:xfrm>
          <a:prstGeom prst="rect">
            <a:avLst/>
          </a:prstGeom>
        </p:spPr>
      </p:pic>
    </p:spTree>
    <p:extLst>
      <p:ext uri="{BB962C8B-B14F-4D97-AF65-F5344CB8AC3E}">
        <p14:creationId xmlns:p14="http://schemas.microsoft.com/office/powerpoint/2010/main" val="3243963187"/>
      </p:ext>
    </p:extLst>
  </p:cSld>
  <p:clrMapOvr>
    <a:masterClrMapping/>
  </p:clrMapOvr>
  <mc:AlternateContent xmlns:mc="http://schemas.openxmlformats.org/markup-compatibility/2006" xmlns:p14="http://schemas.microsoft.com/office/powerpoint/2010/main">
    <mc:Choice Requires="p14">
      <p:transition spd="slow" p14:dur="2000" advTm="59010"/>
    </mc:Choice>
    <mc:Fallback xmlns="">
      <p:transition spd="slow" advTm="5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912" y="2190750"/>
            <a:ext cx="8256587"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88F05074-2C38-FEC1-56E4-6A89E39B8B8E}"/>
              </a:ext>
            </a:extLst>
          </p:cNvPr>
          <p:cNvSpPr txBox="1"/>
          <p:nvPr/>
        </p:nvSpPr>
        <p:spPr>
          <a:xfrm>
            <a:off x="451008" y="491430"/>
            <a:ext cx="3523991" cy="769441"/>
          </a:xfrm>
          <a:prstGeom prst="rect">
            <a:avLst/>
          </a:prstGeom>
          <a:noFill/>
        </p:spPr>
        <p:txBody>
          <a:bodyPr wrap="square" rtlCol="0">
            <a:spAutoFit/>
          </a:bodyPr>
          <a:lstStyle/>
          <a:p>
            <a:pPr algn="ctr"/>
            <a:r>
              <a:rPr lang="en-US" sz="4400" dirty="0">
                <a:solidFill>
                  <a:srgbClr val="FF0000"/>
                </a:solidFill>
                <a:latin typeface="Britannic Bold" panose="020B0903060703020204" pitchFamily="34" charset="0"/>
              </a:rPr>
              <a:t>BÀI </a:t>
            </a:r>
            <a:r>
              <a:rPr lang="en-US" sz="4400" dirty="0" smtClean="0">
                <a:solidFill>
                  <a:srgbClr val="FF0000"/>
                </a:solidFill>
                <a:latin typeface="Britannic Bold" panose="020B0903060703020204" pitchFamily="34" charset="0"/>
              </a:rPr>
              <a:t>28</a:t>
            </a:r>
            <a:endParaRPr lang="en-US" sz="4400" dirty="0">
              <a:solidFill>
                <a:srgbClr val="FF0000"/>
              </a:solidFill>
              <a:latin typeface="Britannic Bold" panose="020B0903060703020204" pitchFamily="34" charset="0"/>
            </a:endParaRPr>
          </a:p>
        </p:txBody>
      </p:sp>
      <p:sp>
        <p:nvSpPr>
          <p:cNvPr id="9" name="Hình chữ nhật 3">
            <a:extLst>
              <a:ext uri="{FF2B5EF4-FFF2-40B4-BE49-F238E27FC236}">
                <a16:creationId xmlns="" xmlns:a16="http://schemas.microsoft.com/office/drawing/2014/main" id="{9251E3B9-C4BF-4485-88AA-503B4F68536A}"/>
              </a:ext>
            </a:extLst>
          </p:cNvPr>
          <p:cNvSpPr/>
          <p:nvPr/>
        </p:nvSpPr>
        <p:spPr>
          <a:xfrm>
            <a:off x="1671944" y="368318"/>
            <a:ext cx="6882283"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a:ln w="22225">
                  <a:solidFill>
                    <a:prstClr val="black"/>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SỰ </a:t>
            </a:r>
            <a:r>
              <a:rPr lang="en-US" sz="6000" b="1" dirty="0" smtClean="0">
                <a:ln w="22225">
                  <a:solidFill>
                    <a:prstClr val="black"/>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anose="020F0502020204030204"/>
              </a:rPr>
              <a:t>TRUYỀN</a:t>
            </a:r>
            <a:endParaRPr kumimoji="0" lang="vi-VN" sz="6000" b="1" i="0" u="none" strike="noStrike" kern="1200" cap="none" spc="0" normalizeH="0" baseline="0" noProof="0" dirty="0">
              <a:ln w="22225">
                <a:solidFill>
                  <a:prstClr val="black"/>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Arial" panose="020B0604020202020204" pitchFamily="34" charset="0"/>
            </a:endParaRPr>
          </a:p>
        </p:txBody>
      </p:sp>
      <p:sp>
        <p:nvSpPr>
          <p:cNvPr id="12" name="Hình chữ nhật 31">
            <a:extLst>
              <a:ext uri="{FF2B5EF4-FFF2-40B4-BE49-F238E27FC236}">
                <a16:creationId xmlns="" xmlns:a16="http://schemas.microsoft.com/office/drawing/2014/main" id="{B0090750-B382-44AA-9342-9CDF3526191A}"/>
              </a:ext>
            </a:extLst>
          </p:cNvPr>
          <p:cNvSpPr/>
          <p:nvPr/>
        </p:nvSpPr>
        <p:spPr>
          <a:xfrm>
            <a:off x="6398910" y="368042"/>
            <a:ext cx="3441141"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smtClean="0">
                <a:ln w="22225">
                  <a:solidFill>
                    <a:prstClr val="black"/>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latin typeface="Calibri" pitchFamily="34" charset="0"/>
                <a:cs typeface="Calibri" pitchFamily="34" charset="0"/>
              </a:rPr>
              <a:t>NHIỆT</a:t>
            </a:r>
            <a:endParaRPr kumimoji="0" lang="vi-VN" sz="6000" b="1" i="0" u="none" strike="noStrike" kern="1200" cap="none" spc="0" normalizeH="0" baseline="0" noProof="0" dirty="0">
              <a:ln w="22225">
                <a:solidFill>
                  <a:prstClr val="black"/>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63500">
                  <a:srgbClr val="4472C4">
                    <a:satMod val="175000"/>
                    <a:alpha val="40000"/>
                  </a:srgbClr>
                </a:glow>
              </a:effectLst>
              <a:uLnTx/>
              <a:uFillTx/>
              <a:latin typeface="Calibri" pitchFamily="34" charset="0"/>
              <a:cs typeface="Calibri"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4878238"/>
      </p:ext>
    </p:extLst>
  </p:cSld>
  <p:clrMapOvr>
    <a:masterClrMapping/>
  </p:clrMapOvr>
  <mc:AlternateContent xmlns:mc="http://schemas.openxmlformats.org/markup-compatibility/2006" xmlns:p14="http://schemas.microsoft.com/office/powerpoint/2010/main">
    <mc:Choice Requires="p14">
      <p:transition spd="slow" p14:dur="2000" advTm="27921"/>
    </mc:Choice>
    <mc:Fallback xmlns="">
      <p:transition spd="slow" advTm="2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 xmlns:a16="http://schemas.microsoft.com/office/drawing/2014/main" id="{27708298-43D2-5C04-C794-731E44769B9F}"/>
              </a:ext>
            </a:extLst>
          </p:cNvPr>
          <p:cNvSpPr/>
          <p:nvPr/>
        </p:nvSpPr>
        <p:spPr>
          <a:xfrm>
            <a:off x="-170788" y="931895"/>
            <a:ext cx="5346166" cy="816278"/>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 xmlns:a16="http://schemas.microsoft.com/office/drawing/2014/main" id="{27708298-43D2-5C04-C794-731E44769B9F}"/>
              </a:ext>
            </a:extLst>
          </p:cNvPr>
          <p:cNvSpPr/>
          <p:nvPr/>
        </p:nvSpPr>
        <p:spPr>
          <a:xfrm>
            <a:off x="0" y="1696520"/>
            <a:ext cx="4898572"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9" name="Hình tự do: Hình 7">
            <a:extLst>
              <a:ext uri="{FF2B5EF4-FFF2-40B4-BE49-F238E27FC236}">
                <a16:creationId xmlns="" xmlns:a16="http://schemas.microsoft.com/office/drawing/2014/main" id="{27708298-43D2-5C04-C794-731E44769B9F}"/>
              </a:ext>
            </a:extLst>
          </p:cNvPr>
          <p:cNvSpPr/>
          <p:nvPr/>
        </p:nvSpPr>
        <p:spPr>
          <a:xfrm>
            <a:off x="3066878" y="68132"/>
            <a:ext cx="7017648" cy="748145"/>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smtClean="0">
                <a:solidFill>
                  <a:schemeClr val="tx1"/>
                </a:solidFill>
                <a:latin typeface="Times New Roman" panose="02020603050405020304" pitchFamily="18" charset="0"/>
                <a:ea typeface="Times New Roman" panose="02020603050405020304" pitchFamily="18" charset="0"/>
              </a:rPr>
              <a:t>HÌNH THÀNH KIẾN THỨC MỚI </a:t>
            </a:r>
            <a:endParaRPr lang="en-US" sz="2400" dirty="0">
              <a:solidFill>
                <a:schemeClr val="tx1"/>
              </a:solidFill>
            </a:endParaRPr>
          </a:p>
        </p:txBody>
      </p:sp>
      <p:pic>
        <p:nvPicPr>
          <p:cNvPr id="2" name="VIDEO THÍ NGHIỆM SỰ DẪN NHIỆ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02295" y="2391524"/>
            <a:ext cx="6536373" cy="3676710"/>
          </a:xfrm>
          <a:prstGeom prst="rect">
            <a:avLst/>
          </a:prstGeom>
        </p:spPr>
      </p:pic>
      <p:pic>
        <p:nvPicPr>
          <p:cNvPr id="25" name="Audio 2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6004795"/>
      </p:ext>
    </p:extLst>
  </p:cSld>
  <p:clrMapOvr>
    <a:masterClrMapping/>
  </p:clrMapOvr>
  <mc:AlternateContent xmlns:mc="http://schemas.openxmlformats.org/markup-compatibility/2006" xmlns:p14="http://schemas.microsoft.com/office/powerpoint/2010/main">
    <mc:Choice Requires="p14">
      <p:transition spd="slow" p14:dur="2000" advTm="101293"/>
    </mc:Choice>
    <mc:Fallback xmlns="">
      <p:transition spd="slow" advTm="10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audio isNarration="1">
              <p:cMediaNode vol="80000" showWhenStopped="0">
                <p:cTn id="8" fill="hold" display="0">
                  <p:stCondLst>
                    <p:cond delay="indefinite"/>
                  </p:stCondLst>
                  <p:endCondLst>
                    <p:cond evt="onStopAudio" delay="0">
                      <p:tgtEl>
                        <p:sldTgt/>
                      </p:tgtEl>
                    </p:cond>
                  </p:endCondLst>
                </p:cTn>
                <p:tgtEl>
                  <p:spTgt spid="25"/>
                </p:tgtEl>
              </p:cMediaNode>
            </p:audio>
          </p:childTnLst>
        </p:cTn>
      </p:par>
    </p:tnLst>
  </p:timing>
  <p:extLst>
    <p:ext uri="{E180D4A7-C9FB-4DFB-919C-405C955672EB}">
      <p14:showEvtLst xmlns:p14="http://schemas.microsoft.com/office/powerpoint/2010/main">
        <p14:playEvt time="13655" objId="2"/>
        <p14:stopEvt time="8155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7">
            <a:extLst>
              <a:ext uri="{FF2B5EF4-FFF2-40B4-BE49-F238E27FC236}">
                <a16:creationId xmlns="" xmlns:a16="http://schemas.microsoft.com/office/drawing/2014/main" id="{27708298-43D2-5C04-C794-731E44769B9F}"/>
              </a:ext>
            </a:extLst>
          </p:cNvPr>
          <p:cNvSpPr/>
          <p:nvPr/>
        </p:nvSpPr>
        <p:spPr>
          <a:xfrm>
            <a:off x="215154" y="-14588"/>
            <a:ext cx="5244353" cy="957299"/>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5400" b="1" dirty="0" smtClean="0">
                <a:solidFill>
                  <a:schemeClr val="tx1"/>
                </a:solidFill>
              </a:rPr>
              <a:t>I. DẪN NHIỆT</a:t>
            </a:r>
            <a:endParaRPr lang="en-BZ" sz="5400" b="1" dirty="0">
              <a:solidFill>
                <a:schemeClr val="tx1"/>
              </a:solidFill>
            </a:endParaRPr>
          </a:p>
        </p:txBody>
      </p:sp>
      <p:sp>
        <p:nvSpPr>
          <p:cNvPr id="5" name="Hình tự do: Hình 7">
            <a:extLst>
              <a:ext uri="{FF2B5EF4-FFF2-40B4-BE49-F238E27FC236}">
                <a16:creationId xmlns="" xmlns:a16="http://schemas.microsoft.com/office/drawing/2014/main" id="{27708298-43D2-5C04-C794-731E44769B9F}"/>
              </a:ext>
            </a:extLst>
          </p:cNvPr>
          <p:cNvSpPr/>
          <p:nvPr/>
        </p:nvSpPr>
        <p:spPr>
          <a:xfrm>
            <a:off x="242047" y="956807"/>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Hiện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tượng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dẫn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BZ" sz="24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66234" y="1822269"/>
            <a:ext cx="11915095" cy="2677656"/>
          </a:xfrm>
          <a:prstGeom prst="rect">
            <a:avLst/>
          </a:prstGeom>
        </p:spPr>
        <p:txBody>
          <a:bodyPr wrap="square">
            <a:spAutoFit/>
          </a:bodyPr>
          <a:lstStyle/>
          <a:p>
            <a:pPr marL="1079500"/>
            <a:r>
              <a:rPr lang="en-US" sz="2800" smtClean="0">
                <a:solidFill>
                  <a:srgbClr val="0000FF"/>
                </a:solidFill>
                <a:latin typeface="Arial" panose="020B0604020202020204" pitchFamily="34" charset="0"/>
                <a:cs typeface="Arial" panose="020B0604020202020204" pitchFamily="34" charset="0"/>
                <a:sym typeface="Wingdings"/>
              </a:rPr>
              <a:t> </a:t>
            </a:r>
            <a:r>
              <a:rPr lang="en-US" sz="2800" smtClean="0">
                <a:solidFill>
                  <a:srgbClr val="0000FF"/>
                </a:solidFill>
                <a:latin typeface="Arial" panose="020B0604020202020204" pitchFamily="34" charset="0"/>
                <a:cs typeface="Arial" panose="020B0604020202020204" pitchFamily="34" charset="0"/>
              </a:rPr>
              <a:t>Kết </a:t>
            </a:r>
            <a:r>
              <a:rPr lang="en-US" sz="2800" dirty="0" err="1" smtClean="0">
                <a:solidFill>
                  <a:srgbClr val="0000FF"/>
                </a:solidFill>
                <a:latin typeface="Arial" panose="020B0604020202020204" pitchFamily="34" charset="0"/>
                <a:cs typeface="Arial" panose="020B0604020202020204" pitchFamily="34" charset="0"/>
              </a:rPr>
              <a:t>luận</a:t>
            </a:r>
            <a:r>
              <a:rPr lang="en-US" sz="2800" dirty="0" smtClean="0">
                <a:solidFill>
                  <a:srgbClr val="0000FF"/>
                </a:solidFill>
                <a:latin typeface="Arial" panose="020B0604020202020204" pitchFamily="34" charset="0"/>
                <a:cs typeface="Arial" panose="020B0604020202020204" pitchFamily="34" charset="0"/>
              </a:rPr>
              <a:t>:</a:t>
            </a:r>
          </a:p>
          <a:p>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Dẫn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nhiệt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sự</a:t>
            </a:r>
            <a:r>
              <a:rPr lang="en-US" sz="2800" dirty="0">
                <a:solidFill>
                  <a:srgbClr val="0000FF"/>
                </a:solidFill>
                <a:latin typeface="Arial" panose="020B0604020202020204" pitchFamily="34" charset="0"/>
                <a:cs typeface="Arial" panose="020B0604020202020204" pitchFamily="34" charset="0"/>
              </a:rPr>
              <a:t> </a:t>
            </a:r>
            <a:r>
              <a:rPr lang="en-US" sz="2800" err="1">
                <a:solidFill>
                  <a:srgbClr val="0000FF"/>
                </a:solidFill>
                <a:latin typeface="Arial" panose="020B0604020202020204" pitchFamily="34" charset="0"/>
                <a:cs typeface="Arial" panose="020B0604020202020204" pitchFamily="34" charset="0"/>
              </a:rPr>
              <a:t>truyền</a:t>
            </a:r>
            <a:r>
              <a:rPr lang="en-US" sz="2800">
                <a:solidFill>
                  <a:srgbClr val="0000FF"/>
                </a:solidFill>
                <a:latin typeface="Arial" panose="020B0604020202020204" pitchFamily="34" charset="0"/>
                <a:cs typeface="Arial" panose="020B0604020202020204" pitchFamily="34" charset="0"/>
              </a:rPr>
              <a:t> </a:t>
            </a:r>
            <a:r>
              <a:rPr lang="en-US" sz="2800" smtClean="0">
                <a:solidFill>
                  <a:srgbClr val="0000FF"/>
                </a:solidFill>
                <a:latin typeface="Arial" panose="020B0604020202020204" pitchFamily="34" charset="0"/>
                <a:cs typeface="Arial" panose="020B0604020202020204" pitchFamily="34" charset="0"/>
              </a:rPr>
              <a:t>năng lượng trực tiếp từ các phân tử, nguyên tử có động năng lớn hơn sang các phân tử, nguyên tử có động năng nhỏ hơn thông qua va chạm. </a:t>
            </a:r>
          </a:p>
          <a:p>
            <a:r>
              <a:rPr lang="en-US" sz="2800" smtClean="0">
                <a:solidFill>
                  <a:srgbClr val="0000FF"/>
                </a:solidFill>
                <a:latin typeface="Arial" panose="020B0604020202020204" pitchFamily="34" charset="0"/>
                <a:cs typeface="Arial" panose="020B0604020202020204" pitchFamily="34" charset="0"/>
              </a:rPr>
              <a:t>+ Chất rắn dẫn nhiệt tốt, chất lỏng và chất khí dẫn nhiệt kém.</a:t>
            </a:r>
            <a:endParaRPr lang="en-US" sz="2800" dirty="0">
              <a:solidFill>
                <a:srgbClr val="0000FF"/>
              </a:solidFill>
              <a:latin typeface="Arial" panose="020B0604020202020204" pitchFamily="34" charset="0"/>
              <a:cs typeface="Arial" panose="020B0604020202020204" pitchFamily="34" charset="0"/>
            </a:endParaRPr>
          </a:p>
          <a:p>
            <a:pPr marL="1079500"/>
            <a:endParaRPr lang="en-BZ" sz="2800" dirty="0">
              <a:solidFill>
                <a:srgbClr val="0000FF"/>
              </a:solidFill>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16648141"/>
      </p:ext>
    </p:extLst>
  </p:cSld>
  <p:clrMapOvr>
    <a:masterClrMapping/>
  </p:clrMapOvr>
  <mc:AlternateContent xmlns:mc="http://schemas.openxmlformats.org/markup-compatibility/2006" xmlns:p14="http://schemas.microsoft.com/office/powerpoint/2010/main">
    <mc:Choice Requires="p14">
      <p:transition spd="slow" p14:dur="2000" advTm="58357"/>
    </mc:Choice>
    <mc:Fallback xmlns="">
      <p:transition spd="slow" advTm="5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err="1" smtClean="0">
                <a:solidFill>
                  <a:schemeClr val="tx1"/>
                </a:solidFill>
                <a:latin typeface="Arial" panose="020B0604020202020204" pitchFamily="34" charset="0"/>
                <a:cs typeface="Arial" panose="020B0604020202020204" pitchFamily="34" charset="0"/>
              </a:rPr>
              <a:t>nhiệt</a:t>
            </a:r>
            <a:r>
              <a:rPr lang="en-US" sz="2400" b="1" smtClean="0">
                <a:solidFill>
                  <a:schemeClr val="tx1"/>
                </a:solidFill>
                <a:latin typeface="Arial" panose="020B0604020202020204" pitchFamily="34" charset="0"/>
                <a:cs typeface="Arial" panose="020B0604020202020204" pitchFamily="34" charset="0"/>
              </a:rPr>
              <a:t> tốt, vật cách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637786" y="1110894"/>
            <a:ext cx="11053482" cy="3046988"/>
          </a:xfrm>
          <a:prstGeom prst="rect">
            <a:avLst/>
          </a:prstGeom>
        </p:spPr>
        <p:txBody>
          <a:bodyPr wrap="square">
            <a:spAutoFit/>
          </a:bodyPr>
          <a:lstStyle/>
          <a:p>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Vật </a:t>
            </a:r>
            <a:r>
              <a:rPr lang="vi-VN" sz="2400" b="1" dirty="0">
                <a:solidFill>
                  <a:srgbClr val="081C36"/>
                </a:solidFill>
                <a:latin typeface="Arial" panose="020B0604020202020204" pitchFamily="34" charset="0"/>
                <a:cs typeface="Arial" panose="020B0604020202020204" pitchFamily="34" charset="0"/>
              </a:rPr>
              <a:t>được cấu tạo từ những chất, vật liệu, có thể dẫn nhiệt tốt được gọi là vật dẫn nhiệt tốt; vật được cấu tạo từ những chất, vật liệu có thể cản trở tốt sự dẫn nhiệt gọi là vật cách nhiệt tốt. </a:t>
            </a:r>
            <a:endParaRPr lang="en-US" sz="2400" b="1" dirty="0" smtClean="0">
              <a:solidFill>
                <a:srgbClr val="081C36"/>
              </a:solidFill>
              <a:latin typeface="Arial" panose="020B0604020202020204" pitchFamily="34" charset="0"/>
              <a:cs typeface="Arial" panose="020B0604020202020204" pitchFamily="34" charset="0"/>
            </a:endParaRPr>
          </a:p>
          <a:p>
            <a:r>
              <a:rPr lang="en-US" sz="2400" b="1" dirty="0">
                <a:solidFill>
                  <a:srgbClr val="081C36"/>
                </a:solidFill>
                <a:latin typeface="Arial" panose="020B0604020202020204" pitchFamily="34" charset="0"/>
                <a:cs typeface="Arial" panose="020B0604020202020204" pitchFamily="34" charset="0"/>
              </a:rPr>
              <a:t> </a:t>
            </a:r>
            <a:r>
              <a:rPr lang="en-US" sz="2400" b="1" dirty="0" smtClean="0">
                <a:solidFill>
                  <a:srgbClr val="081C36"/>
                </a:solidFill>
                <a:latin typeface="Arial" panose="020B0604020202020204" pitchFamily="34" charset="0"/>
                <a:cs typeface="Arial" panose="020B0604020202020204" pitchFamily="34" charset="0"/>
              </a:rPr>
              <a:t>    </a:t>
            </a:r>
            <a:r>
              <a:rPr lang="vi-VN" sz="2400" b="1" dirty="0" smtClean="0">
                <a:solidFill>
                  <a:srgbClr val="081C36"/>
                </a:solidFill>
                <a:latin typeface="Arial" panose="020B0604020202020204" pitchFamily="34" charset="0"/>
                <a:cs typeface="Arial" panose="020B0604020202020204" pitchFamily="34" charset="0"/>
              </a:rPr>
              <a:t>Nếu </a:t>
            </a:r>
            <a:r>
              <a:rPr lang="vi-VN" sz="2400" b="1" dirty="0">
                <a:solidFill>
                  <a:srgbClr val="081C36"/>
                </a:solidFill>
                <a:latin typeface="Arial" panose="020B0604020202020204" pitchFamily="34" charset="0"/>
                <a:cs typeface="Arial" panose="020B0604020202020204" pitchFamily="34" charset="0"/>
              </a:rPr>
              <a:t>coi khả năng dẫn nhiệt của không khí là 1 thì khả năng dẫn nhiệt của một số chất và vật liệu có giá trị gần đúng như sau: </a:t>
            </a:r>
            <a:endParaRPr lang="en-US" sz="2400" b="1" dirty="0">
              <a:solidFill>
                <a:srgbClr val="081C36"/>
              </a:solidFill>
              <a:latin typeface="Arial" panose="020B0604020202020204" pitchFamily="34" charset="0"/>
              <a:cs typeface="Arial" panose="020B0604020202020204" pitchFamily="34" charset="0"/>
            </a:endParaRPr>
          </a:p>
          <a:p>
            <a:r>
              <a:rPr lang="vi-VN" sz="2400" b="1" dirty="0" smtClean="0">
                <a:solidFill>
                  <a:srgbClr val="081C36"/>
                </a:solidFill>
                <a:latin typeface="Arial" panose="020B0604020202020204" pitchFamily="34" charset="0"/>
                <a:cs typeface="Arial" panose="020B0604020202020204" pitchFamily="34" charset="0"/>
              </a:rPr>
              <a:t>Bảng </a:t>
            </a:r>
            <a:r>
              <a:rPr lang="vi-VN" sz="2400" b="1" dirty="0">
                <a:solidFill>
                  <a:srgbClr val="081C36"/>
                </a:solidFill>
                <a:latin typeface="Arial" panose="020B0604020202020204" pitchFamily="34" charset="0"/>
                <a:cs typeface="Arial" panose="020B0604020202020204" pitchFamily="34" charset="0"/>
              </a:rPr>
              <a:t>28.1. Khả năng dẫn nhiệt của các chất/vật liệu khác nhau so với không </a:t>
            </a:r>
            <a:r>
              <a:rPr lang="vi-VN" sz="2400" b="1" dirty="0" smtClean="0">
                <a:solidFill>
                  <a:srgbClr val="081C36"/>
                </a:solidFill>
                <a:latin typeface="Arial" panose="020B0604020202020204" pitchFamily="34" charset="0"/>
                <a:cs typeface="Arial" panose="020B0604020202020204" pitchFamily="34" charset="0"/>
              </a:rPr>
              <a:t>khí</a:t>
            </a:r>
            <a:endParaRPr lang="en-US" sz="2400" b="1" dirty="0" smtClean="0">
              <a:solidFill>
                <a:srgbClr val="081C36"/>
              </a:solidFill>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52543042"/>
              </p:ext>
            </p:extLst>
          </p:nvPr>
        </p:nvGraphicFramePr>
        <p:xfrm>
          <a:off x="2370418" y="4056879"/>
          <a:ext cx="8128000" cy="228600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algn="ct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latin typeface="Arial" panose="020B0604020202020204" pitchFamily="34" charset="0"/>
                          <a:cs typeface="Arial" panose="020B0604020202020204" pitchFamily="34" charset="0"/>
                        </a:rPr>
                        <a:t>Chất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vật</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liệu</a:t>
                      </a:r>
                      <a:endParaRPr lang="en-US" sz="2000" b="1" dirty="0" smtClean="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Khả</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năng</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dẫn</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nhiệt</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smtClean="0">
                          <a:latin typeface="Arial" panose="020B0604020202020204" pitchFamily="34" charset="0"/>
                          <a:cs typeface="Arial" panose="020B0604020202020204" pitchFamily="34" charset="0"/>
                        </a:rPr>
                        <a:t>Len</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Đất</a:t>
                      </a:r>
                      <a:r>
                        <a:rPr lang="en-US" sz="2000" b="1" baseline="0" dirty="0" smtClean="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65</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smtClean="0">
                          <a:latin typeface="Arial" panose="020B0604020202020204" pitchFamily="34" charset="0"/>
                          <a:cs typeface="Arial" panose="020B0604020202020204" pitchFamily="34" charset="0"/>
                        </a:rPr>
                        <a:t>Gỗ</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7</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Thép</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2 860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Nước</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25</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Nhôm</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8 770</a:t>
                      </a:r>
                      <a:endParaRPr lang="en-US" sz="2000" b="1" dirty="0">
                        <a:latin typeface="Arial" panose="020B0604020202020204" pitchFamily="34" charset="0"/>
                        <a:cs typeface="Arial" panose="020B0604020202020204" pitchFamily="34" charset="0"/>
                      </a:endParaRPr>
                    </a:p>
                  </a:txBody>
                  <a:tcPr/>
                </a:tc>
              </a:tr>
              <a:tr h="370840">
                <a:tc>
                  <a:txBody>
                    <a:bodyPr/>
                    <a:lstStyle/>
                    <a:p>
                      <a:pPr algn="ctr"/>
                      <a:r>
                        <a:rPr lang="en-US" sz="2000" b="1" dirty="0" err="1" smtClean="0">
                          <a:latin typeface="Arial" panose="020B0604020202020204" pitchFamily="34" charset="0"/>
                          <a:cs typeface="Arial" panose="020B0604020202020204" pitchFamily="34" charset="0"/>
                        </a:rPr>
                        <a:t>Thủy</a:t>
                      </a:r>
                      <a:r>
                        <a:rPr lang="en-US" sz="2000" b="1" baseline="0" dirty="0" smtClean="0">
                          <a:latin typeface="Arial" panose="020B0604020202020204" pitchFamily="34" charset="0"/>
                          <a:cs typeface="Arial" panose="020B0604020202020204" pitchFamily="34" charset="0"/>
                        </a:rPr>
                        <a:t> </a:t>
                      </a:r>
                      <a:r>
                        <a:rPr lang="en-US" sz="2000" b="1" baseline="0" dirty="0" err="1" smtClean="0">
                          <a:latin typeface="Arial" panose="020B0604020202020204" pitchFamily="34" charset="0"/>
                          <a:cs typeface="Arial" panose="020B0604020202020204" pitchFamily="34" charset="0"/>
                        </a:rPr>
                        <a:t>tinh</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44</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err="1" smtClean="0">
                          <a:latin typeface="Arial" panose="020B0604020202020204" pitchFamily="34" charset="0"/>
                          <a:cs typeface="Arial" panose="020B0604020202020204" pitchFamily="34" charset="0"/>
                        </a:rPr>
                        <a:t>Đồng</a:t>
                      </a:r>
                      <a:endParaRPr lang="en-US"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17 370</a:t>
                      </a:r>
                      <a:endParaRPr lang="en-US" sz="2000" b="1" dirty="0">
                        <a:latin typeface="Arial" panose="020B0604020202020204" pitchFamily="34" charset="0"/>
                        <a:cs typeface="Arial" panose="020B0604020202020204" pitchFamily="34" charset="0"/>
                      </a:endParaRPr>
                    </a:p>
                  </a:txBody>
                  <a:tcPr/>
                </a:tc>
              </a:tr>
            </a:tbl>
          </a:graphicData>
        </a:graphic>
      </p:graphicFrame>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58573026"/>
      </p:ext>
    </p:extLst>
  </p:cSld>
  <p:clrMapOvr>
    <a:masterClrMapping/>
  </p:clrMapOvr>
  <mc:AlternateContent xmlns:mc="http://schemas.openxmlformats.org/markup-compatibility/2006" xmlns:p14="http://schemas.microsoft.com/office/powerpoint/2010/main">
    <mc:Choice Requires="p14">
      <p:transition spd="slow" p14:dur="2000" advTm="43268"/>
    </mc:Choice>
    <mc:Fallback xmlns="">
      <p:transition spd="slow" advTm="4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7"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7">
            <a:extLst>
              <a:ext uri="{FF2B5EF4-FFF2-40B4-BE49-F238E27FC236}">
                <a16:creationId xmlns="" xmlns:a16="http://schemas.microsoft.com/office/drawing/2014/main" id="{27708298-43D2-5C04-C794-731E44769B9F}"/>
              </a:ext>
            </a:extLst>
          </p:cNvPr>
          <p:cNvSpPr/>
          <p:nvPr/>
        </p:nvSpPr>
        <p:spPr>
          <a:xfrm>
            <a:off x="174812" y="217963"/>
            <a:ext cx="10878670"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2. </a:t>
            </a:r>
            <a:r>
              <a:rPr lang="en-US" sz="2400" b="1" dirty="0" err="1">
                <a:solidFill>
                  <a:schemeClr val="tx1"/>
                </a:solidFill>
                <a:latin typeface="Arial" panose="020B0604020202020204" pitchFamily="34" charset="0"/>
                <a:cs typeface="Arial" panose="020B0604020202020204" pitchFamily="34" charset="0"/>
              </a:rPr>
              <a:t>V</a:t>
            </a:r>
            <a:r>
              <a:rPr lang="en-US" sz="2400" b="1" dirty="0" err="1" smtClean="0">
                <a:solidFill>
                  <a:schemeClr val="tx1"/>
                </a:solidFill>
                <a:latin typeface="Arial" panose="020B0604020202020204" pitchFamily="34" charset="0"/>
                <a:cs typeface="Arial" panose="020B0604020202020204" pitchFamily="34" charset="0"/>
              </a:rPr>
              <a:t>ật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dẫn</a:t>
            </a:r>
            <a:r>
              <a:rPr lang="en-US" sz="2400" b="1" dirty="0" smtClean="0">
                <a:solidFill>
                  <a:schemeClr val="tx1"/>
                </a:solidFill>
                <a:latin typeface="Arial" panose="020B0604020202020204" pitchFamily="34" charset="0"/>
                <a:cs typeface="Arial" panose="020B0604020202020204" pitchFamily="34" charset="0"/>
              </a:rPr>
              <a:t> </a:t>
            </a:r>
            <a:r>
              <a:rPr lang="en-US" sz="2400" b="1" err="1" smtClean="0">
                <a:solidFill>
                  <a:schemeClr val="tx1"/>
                </a:solidFill>
                <a:latin typeface="Arial" panose="020B0604020202020204" pitchFamily="34" charset="0"/>
                <a:cs typeface="Arial" panose="020B0604020202020204" pitchFamily="34" charset="0"/>
              </a:rPr>
              <a:t>nhiệt</a:t>
            </a:r>
            <a:r>
              <a:rPr lang="en-US" sz="2400" b="1" smtClean="0">
                <a:solidFill>
                  <a:schemeClr val="tx1"/>
                </a:solidFill>
                <a:latin typeface="Arial" panose="020B0604020202020204" pitchFamily="34" charset="0"/>
                <a:cs typeface="Arial" panose="020B0604020202020204" pitchFamily="34" charset="0"/>
              </a:rPr>
              <a:t> tốt, vật </a:t>
            </a:r>
            <a:r>
              <a:rPr lang="en-US" sz="2400" b="1" dirty="0" err="1" smtClean="0">
                <a:solidFill>
                  <a:schemeClr val="tx1"/>
                </a:solidFill>
                <a:latin typeface="Arial" panose="020B0604020202020204" pitchFamily="34" charset="0"/>
                <a:cs typeface="Arial" panose="020B0604020202020204" pitchFamily="34" charset="0"/>
              </a:rPr>
              <a:t>cách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nhiệt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tốt</a:t>
            </a:r>
            <a:endParaRPr lang="en-BZ"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74812" y="912967"/>
            <a:ext cx="11915095" cy="2308324"/>
          </a:xfrm>
          <a:prstGeom prst="rect">
            <a:avLst/>
          </a:prstGeom>
        </p:spPr>
        <p:txBody>
          <a:bodyPr wrap="square">
            <a:spAutoFit/>
          </a:bodyPr>
          <a:lstStyle/>
          <a:p>
            <a:pPr marL="1079500"/>
            <a:r>
              <a:rPr lang="en-US" sz="2400" b="1" dirty="0" err="1" smtClean="0">
                <a:solidFill>
                  <a:schemeClr val="accent1"/>
                </a:solidFill>
                <a:latin typeface="Arial" panose="020B0604020202020204" pitchFamily="34" charset="0"/>
                <a:cs typeface="Arial" panose="020B0604020202020204" pitchFamily="34" charset="0"/>
              </a:rPr>
              <a:t>Kết</a:t>
            </a:r>
            <a:r>
              <a:rPr lang="en-US" sz="2400" b="1" dirty="0" smtClean="0">
                <a:solidFill>
                  <a:schemeClr val="accent1"/>
                </a:solidFill>
                <a:latin typeface="Arial" panose="020B0604020202020204" pitchFamily="34" charset="0"/>
                <a:cs typeface="Arial" panose="020B0604020202020204" pitchFamily="34" charset="0"/>
              </a:rPr>
              <a:t> </a:t>
            </a:r>
            <a:r>
              <a:rPr lang="en-US" sz="2400" b="1" dirty="0" err="1" smtClean="0">
                <a:solidFill>
                  <a:schemeClr val="accent1"/>
                </a:solidFill>
                <a:latin typeface="Arial" panose="020B0604020202020204" pitchFamily="34" charset="0"/>
                <a:cs typeface="Arial" panose="020B0604020202020204" pitchFamily="34" charset="0"/>
              </a:rPr>
              <a:t>luận</a:t>
            </a:r>
            <a:r>
              <a:rPr lang="en-US" sz="2400" b="1" dirty="0" smtClean="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được</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cấu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tạo</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những</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chất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liệu</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có</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thể</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cản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trở</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sự</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dẫn</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gọi</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là</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vật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cách</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nhiệt</a:t>
            </a:r>
            <a:r>
              <a:rPr lang="en-US" sz="2400" b="1" dirty="0">
                <a:solidFill>
                  <a:schemeClr val="accent1"/>
                </a:solidFill>
                <a:latin typeface="Arial" panose="020B0604020202020204" pitchFamily="34" charset="0"/>
                <a:cs typeface="Arial" panose="020B0604020202020204" pitchFamily="34" charset="0"/>
              </a:rPr>
              <a:t> </a:t>
            </a:r>
            <a:r>
              <a:rPr lang="en-US" sz="2400" b="1" dirty="0" err="1">
                <a:solidFill>
                  <a:schemeClr val="accent1"/>
                </a:solidFill>
                <a:latin typeface="Arial" panose="020B0604020202020204" pitchFamily="34" charset="0"/>
                <a:cs typeface="Arial" panose="020B0604020202020204" pitchFamily="34" charset="0"/>
              </a:rPr>
              <a:t>tốt</a:t>
            </a:r>
            <a:r>
              <a:rPr lang="en-US" sz="2400" b="1" dirty="0">
                <a:solidFill>
                  <a:schemeClr val="accent1"/>
                </a:solidFill>
                <a:latin typeface="Arial" panose="020B0604020202020204" pitchFamily="34" charset="0"/>
                <a:cs typeface="Arial" panose="020B0604020202020204" pitchFamily="34" charset="0"/>
              </a:rPr>
              <a:t>.</a:t>
            </a:r>
          </a:p>
          <a:p>
            <a:pPr marL="1079500"/>
            <a:endParaRPr lang="en-BZ" sz="2400" b="1" dirty="0">
              <a:solidFill>
                <a:schemeClr val="accent1"/>
              </a:solidFill>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63271566"/>
      </p:ext>
    </p:extLst>
  </p:cSld>
  <p:clrMapOvr>
    <a:masterClrMapping/>
  </p:clrMapOvr>
  <mc:AlternateContent xmlns:mc="http://schemas.openxmlformats.org/markup-compatibility/2006" xmlns:p14="http://schemas.microsoft.com/office/powerpoint/2010/main">
    <mc:Choice Requires="p14">
      <p:transition spd="slow" p14:dur="2000" advTm="11425"/>
    </mc:Choice>
    <mc:Fallback xmlns="">
      <p:transition spd="slow" advTm="1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tự do: Hình 7">
            <a:extLst>
              <a:ext uri="{FF2B5EF4-FFF2-40B4-BE49-F238E27FC236}">
                <a16:creationId xmlns="" xmlns:a16="http://schemas.microsoft.com/office/drawing/2014/main" id="{27708298-43D2-5C04-C794-731E44769B9F}"/>
              </a:ext>
            </a:extLst>
          </p:cNvPr>
          <p:cNvSpPr/>
          <p:nvPr/>
        </p:nvSpPr>
        <p:spPr>
          <a:xfrm>
            <a:off x="0" y="61310"/>
            <a:ext cx="5244353" cy="740017"/>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marL="1079500"/>
            <a:r>
              <a:rPr lang="en-US" sz="2800" b="1" dirty="0" smtClean="0">
                <a:solidFill>
                  <a:schemeClr val="tx1"/>
                </a:solidFill>
              </a:rPr>
              <a:t>II. ĐỐI LƯU</a:t>
            </a:r>
            <a:endParaRPr lang="en-BZ" sz="2800" b="1" dirty="0">
              <a:solidFill>
                <a:schemeClr val="tx1"/>
              </a:solidFill>
            </a:endParaRPr>
          </a:p>
        </p:txBody>
      </p:sp>
      <p:sp>
        <p:nvSpPr>
          <p:cNvPr id="4" name="Hình tự do: Hình 7">
            <a:extLst>
              <a:ext uri="{FF2B5EF4-FFF2-40B4-BE49-F238E27FC236}">
                <a16:creationId xmlns="" xmlns:a16="http://schemas.microsoft.com/office/drawing/2014/main" id="{27708298-43D2-5C04-C794-731E44769B9F}"/>
              </a:ext>
            </a:extLst>
          </p:cNvPr>
          <p:cNvSpPr/>
          <p:nvPr/>
        </p:nvSpPr>
        <p:spPr>
          <a:xfrm>
            <a:off x="0" y="801327"/>
            <a:ext cx="5311588" cy="695004"/>
          </a:xfrm>
          <a:custGeom>
            <a:avLst/>
            <a:gdLst>
              <a:gd name="connsiteX0" fmla="*/ 0 w 6212047"/>
              <a:gd name="connsiteY0" fmla="*/ 0 h 914402"/>
              <a:gd name="connsiteX1" fmla="*/ 5665510 w 6212047"/>
              <a:gd name="connsiteY1" fmla="*/ 0 h 914402"/>
              <a:gd name="connsiteX2" fmla="*/ 5665510 w 6212047"/>
              <a:gd name="connsiteY2" fmla="*/ 1 h 914402"/>
              <a:gd name="connsiteX3" fmla="*/ 6212047 w 6212047"/>
              <a:gd name="connsiteY3" fmla="*/ 435960 h 914402"/>
              <a:gd name="connsiteX4" fmla="*/ 5665510 w 6212047"/>
              <a:gd name="connsiteY4" fmla="*/ 914402 h 914402"/>
              <a:gd name="connsiteX5" fmla="*/ 5665510 w 6212047"/>
              <a:gd name="connsiteY5" fmla="*/ 914400 h 914402"/>
              <a:gd name="connsiteX6" fmla="*/ 0 w 6212047"/>
              <a:gd name="connsiteY6" fmla="*/ 914400 h 914402"/>
              <a:gd name="connsiteX0" fmla="*/ 0 w 6327661"/>
              <a:gd name="connsiteY0" fmla="*/ 0 h 924950"/>
              <a:gd name="connsiteX1" fmla="*/ 5781124 w 6327661"/>
              <a:gd name="connsiteY1" fmla="*/ 10548 h 924950"/>
              <a:gd name="connsiteX2" fmla="*/ 5781124 w 6327661"/>
              <a:gd name="connsiteY2" fmla="*/ 10549 h 924950"/>
              <a:gd name="connsiteX3" fmla="*/ 6327661 w 6327661"/>
              <a:gd name="connsiteY3" fmla="*/ 446508 h 924950"/>
              <a:gd name="connsiteX4" fmla="*/ 5781124 w 6327661"/>
              <a:gd name="connsiteY4" fmla="*/ 924950 h 924950"/>
              <a:gd name="connsiteX5" fmla="*/ 5781124 w 6327661"/>
              <a:gd name="connsiteY5" fmla="*/ 924948 h 924950"/>
              <a:gd name="connsiteX6" fmla="*/ 115614 w 6327661"/>
              <a:gd name="connsiteY6" fmla="*/ 924948 h 924950"/>
              <a:gd name="connsiteX7" fmla="*/ 0 w 6327661"/>
              <a:gd name="connsiteY7" fmla="*/ 0 h 924950"/>
              <a:gd name="connsiteX0" fmla="*/ 66266 w 6393927"/>
              <a:gd name="connsiteY0" fmla="*/ 0 h 924950"/>
              <a:gd name="connsiteX1" fmla="*/ 5847390 w 6393927"/>
              <a:gd name="connsiteY1" fmla="*/ 10548 h 924950"/>
              <a:gd name="connsiteX2" fmla="*/ 5847390 w 6393927"/>
              <a:gd name="connsiteY2" fmla="*/ 10549 h 924950"/>
              <a:gd name="connsiteX3" fmla="*/ 6393927 w 6393927"/>
              <a:gd name="connsiteY3" fmla="*/ 446508 h 924950"/>
              <a:gd name="connsiteX4" fmla="*/ 5847390 w 6393927"/>
              <a:gd name="connsiteY4" fmla="*/ 924950 h 924950"/>
              <a:gd name="connsiteX5" fmla="*/ 5847390 w 6393927"/>
              <a:gd name="connsiteY5" fmla="*/ 924948 h 924950"/>
              <a:gd name="connsiteX6" fmla="*/ 181880 w 6393927"/>
              <a:gd name="connsiteY6" fmla="*/ 924948 h 924950"/>
              <a:gd name="connsiteX7" fmla="*/ 66266 w 6393927"/>
              <a:gd name="connsiteY7" fmla="*/ 0 h 924950"/>
              <a:gd name="connsiteX0" fmla="*/ 79119 w 6406780"/>
              <a:gd name="connsiteY0" fmla="*/ 0 h 924950"/>
              <a:gd name="connsiteX1" fmla="*/ 5860243 w 6406780"/>
              <a:gd name="connsiteY1" fmla="*/ 10548 h 924950"/>
              <a:gd name="connsiteX2" fmla="*/ 5860243 w 6406780"/>
              <a:gd name="connsiteY2" fmla="*/ 10549 h 924950"/>
              <a:gd name="connsiteX3" fmla="*/ 6406780 w 6406780"/>
              <a:gd name="connsiteY3" fmla="*/ 446508 h 924950"/>
              <a:gd name="connsiteX4" fmla="*/ 5860243 w 6406780"/>
              <a:gd name="connsiteY4" fmla="*/ 924950 h 924950"/>
              <a:gd name="connsiteX5" fmla="*/ 5860243 w 6406780"/>
              <a:gd name="connsiteY5" fmla="*/ 924948 h 924950"/>
              <a:gd name="connsiteX6" fmla="*/ 194733 w 6406780"/>
              <a:gd name="connsiteY6" fmla="*/ 924948 h 924950"/>
              <a:gd name="connsiteX7" fmla="*/ 79119 w 6406780"/>
              <a:gd name="connsiteY7" fmla="*/ 0 h 924950"/>
              <a:gd name="connsiteX0" fmla="*/ 121315 w 6448976"/>
              <a:gd name="connsiteY0" fmla="*/ 0 h 924950"/>
              <a:gd name="connsiteX1" fmla="*/ 5902439 w 6448976"/>
              <a:gd name="connsiteY1" fmla="*/ 10548 h 924950"/>
              <a:gd name="connsiteX2" fmla="*/ 5902439 w 6448976"/>
              <a:gd name="connsiteY2" fmla="*/ 10549 h 924950"/>
              <a:gd name="connsiteX3" fmla="*/ 6448976 w 6448976"/>
              <a:gd name="connsiteY3" fmla="*/ 446508 h 924950"/>
              <a:gd name="connsiteX4" fmla="*/ 5902439 w 6448976"/>
              <a:gd name="connsiteY4" fmla="*/ 924950 h 924950"/>
              <a:gd name="connsiteX5" fmla="*/ 5902439 w 6448976"/>
              <a:gd name="connsiteY5" fmla="*/ 924948 h 924950"/>
              <a:gd name="connsiteX6" fmla="*/ 236929 w 6448976"/>
              <a:gd name="connsiteY6" fmla="*/ 924948 h 924950"/>
              <a:gd name="connsiteX7" fmla="*/ 121315 w 6448976"/>
              <a:gd name="connsiteY7" fmla="*/ 0 h 924950"/>
              <a:gd name="connsiteX0" fmla="*/ 147504 w 6412103"/>
              <a:gd name="connsiteY0" fmla="*/ 0 h 935498"/>
              <a:gd name="connsiteX1" fmla="*/ 5865566 w 6412103"/>
              <a:gd name="connsiteY1" fmla="*/ 21096 h 935498"/>
              <a:gd name="connsiteX2" fmla="*/ 5865566 w 6412103"/>
              <a:gd name="connsiteY2" fmla="*/ 21097 h 935498"/>
              <a:gd name="connsiteX3" fmla="*/ 6412103 w 6412103"/>
              <a:gd name="connsiteY3" fmla="*/ 457056 h 935498"/>
              <a:gd name="connsiteX4" fmla="*/ 5865566 w 6412103"/>
              <a:gd name="connsiteY4" fmla="*/ 935498 h 935498"/>
              <a:gd name="connsiteX5" fmla="*/ 5865566 w 6412103"/>
              <a:gd name="connsiteY5" fmla="*/ 935496 h 935498"/>
              <a:gd name="connsiteX6" fmla="*/ 200056 w 6412103"/>
              <a:gd name="connsiteY6" fmla="*/ 935496 h 935498"/>
              <a:gd name="connsiteX7" fmla="*/ 147504 w 6412103"/>
              <a:gd name="connsiteY7" fmla="*/ 0 h 935498"/>
              <a:gd name="connsiteX0" fmla="*/ 101633 w 6366232"/>
              <a:gd name="connsiteY0" fmla="*/ 0 h 935498"/>
              <a:gd name="connsiteX1" fmla="*/ 5819695 w 6366232"/>
              <a:gd name="connsiteY1" fmla="*/ 21096 h 935498"/>
              <a:gd name="connsiteX2" fmla="*/ 5819695 w 6366232"/>
              <a:gd name="connsiteY2" fmla="*/ 21097 h 935498"/>
              <a:gd name="connsiteX3" fmla="*/ 6366232 w 6366232"/>
              <a:gd name="connsiteY3" fmla="*/ 457056 h 935498"/>
              <a:gd name="connsiteX4" fmla="*/ 5819695 w 6366232"/>
              <a:gd name="connsiteY4" fmla="*/ 935498 h 935498"/>
              <a:gd name="connsiteX5" fmla="*/ 5819695 w 6366232"/>
              <a:gd name="connsiteY5" fmla="*/ 935496 h 935498"/>
              <a:gd name="connsiteX6" fmla="*/ 154185 w 6366232"/>
              <a:gd name="connsiteY6" fmla="*/ 935496 h 935498"/>
              <a:gd name="connsiteX7" fmla="*/ 101633 w 6366232"/>
              <a:gd name="connsiteY7" fmla="*/ 0 h 93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232" h="935498">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1079500" algn="just"/>
            <a:r>
              <a:rPr lang="en-US" sz="2400" b="1" dirty="0" smtClean="0">
                <a:solidFill>
                  <a:schemeClr val="tx1"/>
                </a:solidFill>
                <a:latin typeface="Arial" panose="020B0604020202020204" pitchFamily="34" charset="0"/>
                <a:cs typeface="Arial" panose="020B0604020202020204" pitchFamily="34" charset="0"/>
              </a:rPr>
              <a:t>1. </a:t>
            </a:r>
            <a:r>
              <a:rPr lang="en-US" sz="2400" b="1" dirty="0" err="1" smtClean="0">
                <a:solidFill>
                  <a:schemeClr val="tx1"/>
                </a:solidFill>
                <a:latin typeface="Arial" panose="020B0604020202020204" pitchFamily="34" charset="0"/>
                <a:cs typeface="Arial" panose="020B0604020202020204" pitchFamily="34" charset="0"/>
              </a:rPr>
              <a:t>Thí</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nghiệm</a:t>
            </a:r>
            <a:endParaRPr lang="en-BZ" sz="2400" b="1" dirty="0">
              <a:solidFill>
                <a:schemeClr val="tx1"/>
              </a:solidFill>
              <a:latin typeface="Arial" panose="020B0604020202020204" pitchFamily="34" charset="0"/>
              <a:cs typeface="Arial" panose="020B0604020202020204" pitchFamily="34" charset="0"/>
            </a:endParaRPr>
          </a:p>
        </p:txBody>
      </p:sp>
      <p:pic>
        <p:nvPicPr>
          <p:cNvPr id="6" name="Bài 21 (Vật Lý 8) Dẫn nhiệt - Thí nghiệm sự dẫn nhiệt của nước (Phần 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416628" y="1591803"/>
            <a:ext cx="7988108" cy="4493311"/>
          </a:xfrm>
          <a:prstGeom prst="rect">
            <a:avLst/>
          </a:prstGeom>
        </p:spPr>
      </p:pic>
      <p:pic>
        <p:nvPicPr>
          <p:cNvPr id="10" name="Audio 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57398057"/>
      </p:ext>
    </p:extLst>
  </p:cSld>
  <p:clrMapOvr>
    <a:masterClrMapping/>
  </p:clrMapOvr>
  <mc:AlternateContent xmlns:mc="http://schemas.openxmlformats.org/markup-compatibility/2006" xmlns:p14="http://schemas.microsoft.com/office/powerpoint/2010/main">
    <mc:Choice Requires="p14">
      <p:transition spd="slow" p14:dur="2000" advTm="56628"/>
    </mc:Choice>
    <mc:Fallback xmlns="">
      <p:transition spd="slow" advTm="5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Lst>
  </p:timing>
  <p:extLst>
    <p:ext uri="{E180D4A7-C9FB-4DFB-919C-405C955672EB}">
      <p14:showEvtLst xmlns:p14="http://schemas.microsoft.com/office/powerpoint/2010/main">
        <p14:playEvt time="15868" objId="6"/>
        <p14:pauseEvt time="34094" objId="6"/>
        <p14:seekEvt time="34094" objId="6" seek="24400"/>
        <p14:resumeEvt time="34236" objId="6"/>
        <p14:stopEvt time="53337"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t lý 8 Bài 23 Đối lư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74839" y="1002993"/>
            <a:ext cx="8681986" cy="4883617"/>
          </a:xfrm>
          <a:prstGeom prst="rect">
            <a:avLst/>
          </a:prstGeom>
        </p:spPr>
      </p:pic>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1978117"/>
      </p:ext>
    </p:extLst>
  </p:cSld>
  <p:clrMapOvr>
    <a:masterClrMapping/>
  </p:clrMapOvr>
  <mc:AlternateContent xmlns:mc="http://schemas.openxmlformats.org/markup-compatibility/2006" xmlns:p14="http://schemas.microsoft.com/office/powerpoint/2010/main">
    <mc:Choice Requires="p14">
      <p:transition spd="slow" p14:dur="2000" advTm="45564"/>
    </mc:Choice>
    <mc:Fallback xmlns="">
      <p:transition spd="slow" advTm="4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882" objId="2"/>
        <p14:pauseEvt time="8210" objId="2"/>
        <p14:seekEvt time="8210" objId="2" seek="115697"/>
        <p14:resumeEvt time="8210" objId="2"/>
        <p14:pauseEvt time="27218" objId="2"/>
        <p14:seekEvt time="27218" objId="2" seek="145921"/>
        <p14:resumeEvt time="27358" objId="2"/>
        <p14:pauseEvt time="31322" objId="2"/>
        <p14:seekEvt time="31322" objId="2" seek="159205"/>
        <p14:resumeEvt time="31532" objId="2"/>
        <p14:pauseEvt time="34570" objId="2"/>
        <p14:seekEvt time="34570" objId="2" seek="171525"/>
        <p14:resumeEvt time="34760" objId="2"/>
        <p14:pauseEvt time="36986" objId="2"/>
        <p14:seekEvt time="36986" objId="2" seek="182883"/>
        <p14:resumeEvt time="37142" objId="2"/>
        <p14:pauseEvt time="39137" objId="2"/>
        <p14:seekEvt time="39137" objId="2" seek="192124"/>
        <p14:resumeEvt time="39300" objId="2"/>
        <p14:pauseEvt time="43737" objId="2"/>
        <p14:stopEvt time="45564"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9|1.6|1.3|1.3|2.1"/>
</p:tagLst>
</file>

<file path=ppt/tags/tag10.xml><?xml version="1.0" encoding="utf-8"?>
<p:tagLst xmlns:a="http://schemas.openxmlformats.org/drawingml/2006/main" xmlns:r="http://schemas.openxmlformats.org/officeDocument/2006/relationships" xmlns:p="http://schemas.openxmlformats.org/presentationml/2006/main">
  <p:tag name="TIMING" val="|1.4|2.9"/>
</p:tagLst>
</file>

<file path=ppt/tags/tag11.xml><?xml version="1.0" encoding="utf-8"?>
<p:tagLst xmlns:a="http://schemas.openxmlformats.org/drawingml/2006/main" xmlns:r="http://schemas.openxmlformats.org/officeDocument/2006/relationships" xmlns:p="http://schemas.openxmlformats.org/presentationml/2006/main">
  <p:tag name="TIMING" val="|1.4|22.7|1.2|6.1"/>
</p:tagLst>
</file>

<file path=ppt/tags/tag12.xml><?xml version="1.0" encoding="utf-8"?>
<p:tagLst xmlns:a="http://schemas.openxmlformats.org/drawingml/2006/main" xmlns:r="http://schemas.openxmlformats.org/officeDocument/2006/relationships" xmlns:p="http://schemas.openxmlformats.org/presentationml/2006/main">
  <p:tag name="TIMING" val="|0.7|42.2"/>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1|0.9|6.2|2.9|0.8|1.4|1.2"/>
</p:tagLst>
</file>

<file path=ppt/tags/tag2.xml><?xml version="1.0" encoding="utf-8"?>
<p:tagLst xmlns:a="http://schemas.openxmlformats.org/drawingml/2006/main" xmlns:r="http://schemas.openxmlformats.org/officeDocument/2006/relationships" xmlns:p="http://schemas.openxmlformats.org/presentationml/2006/main">
  <p:tag name="TIMING" val="|39.7|0.8"/>
</p:tagLst>
</file>

<file path=ppt/tags/tag3.xml><?xml version="1.0" encoding="utf-8"?>
<p:tagLst xmlns:a="http://schemas.openxmlformats.org/drawingml/2006/main" xmlns:r="http://schemas.openxmlformats.org/officeDocument/2006/relationships" xmlns:p="http://schemas.openxmlformats.org/presentationml/2006/main">
  <p:tag name="TIMING" val="|1.4|5|28.3"/>
</p:tagLst>
</file>

<file path=ppt/tags/tag4.xml><?xml version="1.0" encoding="utf-8"?>
<p:tagLst xmlns:a="http://schemas.openxmlformats.org/drawingml/2006/main" xmlns:r="http://schemas.openxmlformats.org/officeDocument/2006/relationships" xmlns:p="http://schemas.openxmlformats.org/presentationml/2006/main">
  <p:tag name="TIMING" val="|0.8|2.3"/>
</p:tagLst>
</file>

<file path=ppt/tags/tag5.xml><?xml version="1.0" encoding="utf-8"?>
<p:tagLst xmlns:a="http://schemas.openxmlformats.org/drawingml/2006/main" xmlns:r="http://schemas.openxmlformats.org/officeDocument/2006/relationships" xmlns:p="http://schemas.openxmlformats.org/presentationml/2006/main">
  <p:tag name="TIMING" val="|1.4|1.5"/>
</p:tagLst>
</file>

<file path=ppt/tags/tag6.xml><?xml version="1.0" encoding="utf-8"?>
<p:tagLst xmlns:a="http://schemas.openxmlformats.org/drawingml/2006/main" xmlns:r="http://schemas.openxmlformats.org/officeDocument/2006/relationships" xmlns:p="http://schemas.openxmlformats.org/presentationml/2006/main">
  <p:tag name="TIMING" val="|1.1|4|6.6|7.3|1.3|17.2|18.1|0.9"/>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ags/tag8.xml><?xml version="1.0" encoding="utf-8"?>
<p:tagLst xmlns:a="http://schemas.openxmlformats.org/drawingml/2006/main" xmlns:r="http://schemas.openxmlformats.org/officeDocument/2006/relationships" xmlns:p="http://schemas.openxmlformats.org/presentationml/2006/main">
  <p:tag name="TIMING" val="|0.9|1.6"/>
</p:tagLst>
</file>

<file path=ppt/tags/tag9.xml><?xml version="1.0" encoding="utf-8"?>
<p:tagLst xmlns:a="http://schemas.openxmlformats.org/drawingml/2006/main" xmlns:r="http://schemas.openxmlformats.org/officeDocument/2006/relationships" xmlns:p="http://schemas.openxmlformats.org/presentationml/2006/main">
  <p:tag name="TIMING" val="|0.7|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55A6EE-1CAD-445B-B52A-DAC585D3FCC7}">
  <we:reference id="wa104380121" version="2.0.0.0" store="vi-VN"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1329</TotalTime>
  <Words>1234</Words>
  <Application>Microsoft Office PowerPoint</Application>
  <PresentationFormat>Custom</PresentationFormat>
  <Paragraphs>122</Paragraphs>
  <Slides>23</Slides>
  <Notes>0</Notes>
  <HiddenSlides>0</HiddenSlides>
  <MMClips>29</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user</cp:lastModifiedBy>
  <cp:revision>87</cp:revision>
  <dcterms:created xsi:type="dcterms:W3CDTF">2019-07-24T10:08:16Z</dcterms:created>
  <dcterms:modified xsi:type="dcterms:W3CDTF">2024-02-01T04:13:38Z</dcterms:modified>
</cp:coreProperties>
</file>