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5" r:id="rId2"/>
    <p:sldId id="264" r:id="rId3"/>
    <p:sldId id="256" r:id="rId4"/>
    <p:sldId id="257" r:id="rId5"/>
    <p:sldId id="258"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9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A6E955-CCB4-469B-BD77-A051D4915BE8}" type="datetimeFigureOut">
              <a:rPr lang="en-US" smtClean="0"/>
              <a:t>7/27/2021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3B84F-D49B-4253-A14A-5A14AC600411}" type="slidenum">
              <a:rPr lang="en-US" smtClean="0"/>
              <a:t>‹#›</a:t>
            </a:fld>
            <a:endParaRPr lang="en-US"/>
          </a:p>
        </p:txBody>
      </p:sp>
    </p:spTree>
    <p:extLst>
      <p:ext uri="{BB962C8B-B14F-4D97-AF65-F5344CB8AC3E}">
        <p14:creationId xmlns:p14="http://schemas.microsoft.com/office/powerpoint/2010/main" val="2944127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03B84F-D49B-4253-A14A-5A14AC600411}" type="slidenum">
              <a:rPr lang="en-US" smtClean="0"/>
              <a:t>5</a:t>
            </a:fld>
            <a:endParaRPr lang="en-US"/>
          </a:p>
        </p:txBody>
      </p:sp>
    </p:spTree>
    <p:extLst>
      <p:ext uri="{BB962C8B-B14F-4D97-AF65-F5344CB8AC3E}">
        <p14:creationId xmlns:p14="http://schemas.microsoft.com/office/powerpoint/2010/main" val="394842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4860D8-DD4B-48B9-9263-6DE88EF6044B}"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3023328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60D8-DD4B-48B9-9263-6DE88EF6044B}"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180996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60D8-DD4B-48B9-9263-6DE88EF6044B}"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73889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60D8-DD4B-48B9-9263-6DE88EF6044B}"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2251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4860D8-DD4B-48B9-9263-6DE88EF6044B}"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63977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4860D8-DD4B-48B9-9263-6DE88EF6044B}"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298300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4860D8-DD4B-48B9-9263-6DE88EF6044B}" type="datetimeFigureOut">
              <a:rPr lang="en-US" smtClean="0"/>
              <a:t>7/27/2021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161206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4860D8-DD4B-48B9-9263-6DE88EF6044B}" type="datetimeFigureOut">
              <a:rPr lang="en-US" smtClean="0"/>
              <a:t>7/27/2021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3014852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860D8-DD4B-48B9-9263-6DE88EF6044B}" type="datetimeFigureOut">
              <a:rPr lang="en-US" smtClean="0"/>
              <a:t>7/27/2021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299207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860D8-DD4B-48B9-9263-6DE88EF6044B}"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17997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860D8-DD4B-48B9-9263-6DE88EF6044B}"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49181-C268-4009-976D-7B59A9EB003C}" type="slidenum">
              <a:rPr lang="en-US" smtClean="0"/>
              <a:t>‹#›</a:t>
            </a:fld>
            <a:endParaRPr lang="en-US"/>
          </a:p>
        </p:txBody>
      </p:sp>
    </p:spTree>
    <p:extLst>
      <p:ext uri="{BB962C8B-B14F-4D97-AF65-F5344CB8AC3E}">
        <p14:creationId xmlns:p14="http://schemas.microsoft.com/office/powerpoint/2010/main" val="4188904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860D8-DD4B-48B9-9263-6DE88EF6044B}" type="datetimeFigureOut">
              <a:rPr lang="en-US" smtClean="0"/>
              <a:t>7/27/2021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49181-C268-4009-976D-7B59A9EB003C}" type="slidenum">
              <a:rPr lang="en-US" smtClean="0"/>
              <a:t>‹#›</a:t>
            </a:fld>
            <a:endParaRPr lang="en-US"/>
          </a:p>
        </p:txBody>
      </p:sp>
    </p:spTree>
    <p:extLst>
      <p:ext uri="{BB962C8B-B14F-4D97-AF65-F5344CB8AC3E}">
        <p14:creationId xmlns:p14="http://schemas.microsoft.com/office/powerpoint/2010/main" val="3672642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bài tập của chíp\hinh-nen-powerpoint-mo-da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45"/>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447800" y="304800"/>
            <a:ext cx="6324600" cy="461665"/>
          </a:xfrm>
          <a:prstGeom prst="rect">
            <a:avLst/>
          </a:prstGeom>
          <a:noFill/>
        </p:spPr>
        <p:txBody>
          <a:bodyPr wrap="square" rtlCol="0">
            <a:spAutoFit/>
          </a:bodyPr>
          <a:lstStyle/>
          <a:p>
            <a:r>
              <a:rPr lang="en-US" sz="2400" b="1" dirty="0" smtClean="0">
                <a:solidFill>
                  <a:srgbClr val="FF0000"/>
                </a:solidFill>
                <a:latin typeface="Arial" pitchFamily="34" charset="0"/>
                <a:cs typeface="Arial" pitchFamily="34" charset="0"/>
              </a:rPr>
              <a:t>TIẾT 2. NHÀ Ở ĐỐI VỚI CON NGƯỜI(T2)</a:t>
            </a:r>
            <a:endParaRPr lang="en-US" sz="2400" b="1" dirty="0">
              <a:solidFill>
                <a:srgbClr val="FF0000"/>
              </a:solidFill>
              <a:latin typeface="Arial" pitchFamily="34" charset="0"/>
              <a:cs typeface="Arial" pitchFamily="34" charset="0"/>
            </a:endParaRPr>
          </a:p>
        </p:txBody>
      </p:sp>
      <p:pic>
        <p:nvPicPr>
          <p:cNvPr id="6" name="Picture 3" descr="D:\bài tập của chíp\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143000"/>
            <a:ext cx="7315200" cy="4735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28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4953000"/>
            <a:ext cx="228600" cy="369332"/>
          </a:xfrm>
          <a:prstGeom prst="rect">
            <a:avLst/>
          </a:prstGeom>
          <a:noFill/>
        </p:spPr>
        <p:txBody>
          <a:bodyPr wrap="square" rtlCol="0">
            <a:spAutoFit/>
          </a:bodyPr>
          <a:lstStyle/>
          <a:p>
            <a:endParaRPr lang="en-US" dirty="0"/>
          </a:p>
        </p:txBody>
      </p:sp>
      <p:sp>
        <p:nvSpPr>
          <p:cNvPr id="2" name="TextBox 1"/>
          <p:cNvSpPr txBox="1"/>
          <p:nvPr/>
        </p:nvSpPr>
        <p:spPr>
          <a:xfrm>
            <a:off x="3616287" y="152400"/>
            <a:ext cx="2286000" cy="523220"/>
          </a:xfrm>
          <a:prstGeom prst="rect">
            <a:avLst/>
          </a:prstGeom>
          <a:noFill/>
        </p:spPr>
        <p:txBody>
          <a:bodyPr wrap="square" rtlCol="0">
            <a:spAutoFit/>
          </a:bodyPr>
          <a:lstStyle/>
          <a:p>
            <a:r>
              <a:rPr lang="en-US" sz="2800" b="1" dirty="0" smtClean="0">
                <a:solidFill>
                  <a:srgbClr val="FF0000"/>
                </a:solidFill>
                <a:latin typeface="Arial" pitchFamily="34" charset="0"/>
                <a:cs typeface="Arial" pitchFamily="34" charset="0"/>
              </a:rPr>
              <a:t>KHỞI ĐỘNG</a:t>
            </a:r>
            <a:endParaRPr lang="en-US" sz="2800" b="1" dirty="0">
              <a:solidFill>
                <a:srgbClr val="FF0000"/>
              </a:solidFill>
              <a:latin typeface="Arial" pitchFamily="34" charset="0"/>
              <a:cs typeface="Arial" pitchFamily="34" charset="0"/>
            </a:endParaRPr>
          </a:p>
        </p:txBody>
      </p:sp>
      <p:pic>
        <p:nvPicPr>
          <p:cNvPr id="11" name="Picture 10" descr="C:\Users\USER\Desktop\1-mau-nha-dep-7x25m-2-tang.jpg"/>
          <p:cNvPicPr/>
          <p:nvPr/>
        </p:nvPicPr>
        <p:blipFill>
          <a:blip r:embed="rId2">
            <a:extLst>
              <a:ext uri="{28A0092B-C50C-407E-A947-70E740481C1C}">
                <a14:useLocalDpi xmlns:a14="http://schemas.microsoft.com/office/drawing/2010/main" val="0"/>
              </a:ext>
            </a:extLst>
          </a:blip>
          <a:srcRect/>
          <a:stretch>
            <a:fillRect/>
          </a:stretch>
        </p:blipFill>
        <p:spPr bwMode="auto">
          <a:xfrm>
            <a:off x="3429000" y="838200"/>
            <a:ext cx="5334000" cy="5638800"/>
          </a:xfrm>
          <a:prstGeom prst="rect">
            <a:avLst/>
          </a:prstGeom>
          <a:noFill/>
          <a:ln>
            <a:noFill/>
          </a:ln>
        </p:spPr>
      </p:pic>
      <p:sp>
        <p:nvSpPr>
          <p:cNvPr id="3" name="Cloud Callout 2"/>
          <p:cNvSpPr/>
          <p:nvPr/>
        </p:nvSpPr>
        <p:spPr>
          <a:xfrm>
            <a:off x="228600" y="675620"/>
            <a:ext cx="2971800" cy="5877580"/>
          </a:xfrm>
          <a:prstGeom prst="cloudCallout">
            <a:avLst>
              <a:gd name="adj1" fmla="val 63273"/>
              <a:gd name="adj2" fmla="val 3639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smtClean="0">
                <a:solidFill>
                  <a:schemeClr val="tx1"/>
                </a:solidFill>
              </a:rPr>
              <a:t>Đ</a:t>
            </a:r>
            <a:r>
              <a:rPr lang="en-US" sz="2400" b="1" dirty="0" err="1" smtClean="0">
                <a:solidFill>
                  <a:schemeClr val="tx1"/>
                </a:solidFill>
              </a:rPr>
              <a:t>ây</a:t>
            </a:r>
            <a:r>
              <a:rPr lang="en-US" sz="2400" b="1" dirty="0" smtClean="0">
                <a:solidFill>
                  <a:schemeClr val="tx1"/>
                </a:solidFill>
              </a:rPr>
              <a:t> </a:t>
            </a:r>
            <a:r>
              <a:rPr lang="en-US" sz="2400" b="1" dirty="0" err="1" smtClean="0">
                <a:solidFill>
                  <a:schemeClr val="tx1"/>
                </a:solidFill>
              </a:rPr>
              <a:t>là</a:t>
            </a:r>
            <a:r>
              <a:rPr lang="en-US" sz="2400" b="1" dirty="0" smtClean="0">
                <a:solidFill>
                  <a:schemeClr val="tx1"/>
                </a:solidFill>
              </a:rPr>
              <a:t> </a:t>
            </a:r>
            <a:r>
              <a:rPr lang="en-US" sz="2400" b="1" dirty="0" err="1" smtClean="0">
                <a:solidFill>
                  <a:schemeClr val="tx1"/>
                </a:solidFill>
              </a:rPr>
              <a:t>một</a:t>
            </a:r>
            <a:r>
              <a:rPr lang="en-US" sz="2400" b="1" dirty="0" smtClean="0">
                <a:solidFill>
                  <a:schemeClr val="tx1"/>
                </a:solidFill>
              </a:rPr>
              <a:t> </a:t>
            </a:r>
            <a:r>
              <a:rPr lang="en-US" sz="2400" b="1" dirty="0" err="1" smtClean="0">
                <a:solidFill>
                  <a:schemeClr val="tx1"/>
                </a:solidFill>
              </a:rPr>
              <a:t>ngôi</a:t>
            </a:r>
            <a:r>
              <a:rPr lang="en-US" sz="2400" b="1" dirty="0" smtClean="0">
                <a:solidFill>
                  <a:schemeClr val="tx1"/>
                </a:solidFill>
              </a:rPr>
              <a:t> </a:t>
            </a:r>
            <a:r>
              <a:rPr lang="en-US" sz="2400" b="1" dirty="0" err="1" smtClean="0">
                <a:solidFill>
                  <a:schemeClr val="tx1"/>
                </a:solidFill>
              </a:rPr>
              <a:t>nhà</a:t>
            </a:r>
            <a:r>
              <a:rPr lang="en-US" sz="2400" b="1" dirty="0" smtClean="0">
                <a:solidFill>
                  <a:schemeClr val="tx1"/>
                </a:solidFill>
              </a:rPr>
              <a:t> </a:t>
            </a:r>
            <a:r>
              <a:rPr lang="en-US" sz="2400" b="1" dirty="0" err="1" smtClean="0">
                <a:solidFill>
                  <a:schemeClr val="tx1"/>
                </a:solidFill>
              </a:rPr>
              <a:t>đẹp</a:t>
            </a:r>
            <a:r>
              <a:rPr lang="en-US" sz="2400" b="1" dirty="0" smtClean="0">
                <a:solidFill>
                  <a:schemeClr val="tx1"/>
                </a:solidFill>
              </a:rPr>
              <a:t>, đ</a:t>
            </a:r>
            <a:r>
              <a:rPr lang="vi-VN" sz="2400" b="1" dirty="0" smtClean="0">
                <a:solidFill>
                  <a:schemeClr val="tx1"/>
                </a:solidFill>
              </a:rPr>
              <a:t>iều </a:t>
            </a:r>
            <a:r>
              <a:rPr lang="vi-VN" sz="2400" b="1" dirty="0">
                <a:solidFill>
                  <a:schemeClr val="tx1"/>
                </a:solidFill>
              </a:rPr>
              <a:t>gì tạo nên một ngôi nhà bền đẹp? Nhà ở trên được xây dựng như thế nào và bằng vật liệu nào?</a:t>
            </a:r>
            <a:endParaRPr lang="en-US" sz="2400" b="1" dirty="0">
              <a:solidFill>
                <a:schemeClr val="tx1"/>
              </a:solidFill>
            </a:endParaRPr>
          </a:p>
        </p:txBody>
      </p:sp>
    </p:spTree>
    <p:extLst>
      <p:ext uri="{BB962C8B-B14F-4D97-AF65-F5344CB8AC3E}">
        <p14:creationId xmlns:p14="http://schemas.microsoft.com/office/powerpoint/2010/main" val="272185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4953000"/>
            <a:ext cx="228600" cy="369332"/>
          </a:xfrm>
          <a:prstGeom prst="rect">
            <a:avLst/>
          </a:prstGeom>
          <a:noFill/>
        </p:spPr>
        <p:txBody>
          <a:bodyPr wrap="square" rtlCol="0">
            <a:spAutoFit/>
          </a:bodyPr>
          <a:lstStyle/>
          <a:p>
            <a:endParaRPr lang="en-US" dirty="0"/>
          </a:p>
        </p:txBody>
      </p:sp>
      <p:sp>
        <p:nvSpPr>
          <p:cNvPr id="14" name="Flowchart: Alternate Process 13"/>
          <p:cNvSpPr/>
          <p:nvPr/>
        </p:nvSpPr>
        <p:spPr>
          <a:xfrm>
            <a:off x="248798" y="5137666"/>
            <a:ext cx="8438002" cy="1567934"/>
          </a:xfrm>
          <a:prstGeom prst="flowChartAlternateProcess">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tx1"/>
                </a:solidFill>
              </a:rPr>
              <a:t>? Những vật liệu nào dùng đế xây nền nhà, tường nhà</a:t>
            </a:r>
          </a:p>
          <a:p>
            <a:r>
              <a:rPr lang="vi-VN" sz="2400" b="1" dirty="0">
                <a:solidFill>
                  <a:schemeClr val="tx1"/>
                </a:solidFill>
              </a:rPr>
              <a:t>? Vật liệu nào có thế dùng </a:t>
            </a:r>
            <a:r>
              <a:rPr lang="vi-VN" sz="2400" b="1" dirty="0" smtClean="0">
                <a:solidFill>
                  <a:schemeClr val="tx1"/>
                </a:solidFill>
              </a:rPr>
              <a:t>đ</a:t>
            </a:r>
            <a:r>
              <a:rPr lang="en-US" sz="2400" b="1" dirty="0" smtClean="0">
                <a:solidFill>
                  <a:schemeClr val="tx1"/>
                </a:solidFill>
                <a:latin typeface="Arial" pitchFamily="34" charset="0"/>
                <a:cs typeface="Arial" pitchFamily="34" charset="0"/>
              </a:rPr>
              <a:t>ể</a:t>
            </a:r>
            <a:r>
              <a:rPr lang="vi-VN" sz="2400" b="1" dirty="0" smtClean="0">
                <a:solidFill>
                  <a:schemeClr val="tx1"/>
                </a:solidFill>
                <a:latin typeface="Arial" pitchFamily="34" charset="0"/>
                <a:cs typeface="Arial" pitchFamily="34" charset="0"/>
              </a:rPr>
              <a:t> </a:t>
            </a:r>
            <a:r>
              <a:rPr lang="vi-VN" sz="2400" b="1" dirty="0">
                <a:solidFill>
                  <a:schemeClr val="tx1"/>
                </a:solidFill>
              </a:rPr>
              <a:t>xây và lợp </a:t>
            </a:r>
            <a:r>
              <a:rPr lang="vi-VN" sz="2400" b="1" dirty="0" smtClean="0">
                <a:solidFill>
                  <a:schemeClr val="tx1"/>
                </a:solidFill>
              </a:rPr>
              <a:t>m</a:t>
            </a:r>
            <a:r>
              <a:rPr lang="en-US" sz="2400" b="1" dirty="0" err="1" smtClean="0">
                <a:solidFill>
                  <a:schemeClr val="tx1"/>
                </a:solidFill>
              </a:rPr>
              <a:t>ái</a:t>
            </a:r>
            <a:r>
              <a:rPr lang="en-US" sz="2400" b="1" dirty="0" smtClean="0">
                <a:solidFill>
                  <a:schemeClr val="tx1"/>
                </a:solidFill>
              </a:rPr>
              <a:t> </a:t>
            </a:r>
            <a:r>
              <a:rPr lang="vi-VN" sz="2400" b="1" dirty="0" smtClean="0">
                <a:solidFill>
                  <a:schemeClr val="tx1"/>
                </a:solidFill>
              </a:rPr>
              <a:t>nhà</a:t>
            </a:r>
            <a:r>
              <a:rPr lang="vi-VN" sz="2400" b="1" dirty="0">
                <a:solidFill>
                  <a:schemeClr val="tx1"/>
                </a:solidFill>
              </a:rPr>
              <a:t>?</a:t>
            </a:r>
          </a:p>
          <a:p>
            <a:r>
              <a:rPr lang="vi-VN" sz="2400" b="1" dirty="0">
                <a:solidFill>
                  <a:schemeClr val="tx1"/>
                </a:solidFill>
              </a:rPr>
              <a:t>? Đất sét </a:t>
            </a:r>
            <a:r>
              <a:rPr lang="vi-VN" sz="2400" b="1" dirty="0" smtClean="0">
                <a:solidFill>
                  <a:schemeClr val="tx1"/>
                </a:solidFill>
              </a:rPr>
              <a:t>c</a:t>
            </a:r>
            <a:r>
              <a:rPr lang="en-US" sz="2400" b="1" dirty="0">
                <a:solidFill>
                  <a:schemeClr val="tx1"/>
                </a:solidFill>
                <a:latin typeface="Arial" pitchFamily="34" charset="0"/>
                <a:cs typeface="Arial" pitchFamily="34" charset="0"/>
              </a:rPr>
              <a:t>ó</a:t>
            </a:r>
            <a:r>
              <a:rPr lang="vi-VN" sz="2400" b="1" dirty="0" smtClean="0">
                <a:solidFill>
                  <a:schemeClr val="tx1"/>
                </a:solidFill>
              </a:rPr>
              <a:t> th</a:t>
            </a:r>
            <a:r>
              <a:rPr lang="en-US" sz="2400" b="1" dirty="0" smtClean="0">
                <a:solidFill>
                  <a:schemeClr val="tx1"/>
                </a:solidFill>
              </a:rPr>
              <a:t>ể</a:t>
            </a:r>
            <a:r>
              <a:rPr lang="vi-VN" sz="2400" b="1" dirty="0" smtClean="0">
                <a:solidFill>
                  <a:schemeClr val="tx1"/>
                </a:solidFill>
              </a:rPr>
              <a:t> </a:t>
            </a:r>
            <a:r>
              <a:rPr lang="vi-VN" sz="2400" b="1" dirty="0">
                <a:solidFill>
                  <a:schemeClr val="tx1"/>
                </a:solidFill>
              </a:rPr>
              <a:t>dùng </a:t>
            </a:r>
            <a:r>
              <a:rPr lang="vi-VN" sz="2400" b="1" dirty="0" smtClean="0">
                <a:solidFill>
                  <a:schemeClr val="tx1"/>
                </a:solidFill>
              </a:rPr>
              <a:t>đ</a:t>
            </a:r>
            <a:r>
              <a:rPr lang="en-US" sz="2400" b="1" dirty="0" smtClean="0">
                <a:solidFill>
                  <a:schemeClr val="tx1"/>
                </a:solidFill>
              </a:rPr>
              <a:t>ể</a:t>
            </a:r>
            <a:r>
              <a:rPr lang="vi-VN" sz="2400" b="1" dirty="0" smtClean="0">
                <a:solidFill>
                  <a:schemeClr val="tx1"/>
                </a:solidFill>
              </a:rPr>
              <a:t> </a:t>
            </a:r>
            <a:r>
              <a:rPr lang="vi-VN" sz="2400" b="1" dirty="0">
                <a:solidFill>
                  <a:schemeClr val="tx1"/>
                </a:solidFill>
              </a:rPr>
              <a:t>xây phần nào của ngôi nhà</a:t>
            </a:r>
          </a:p>
        </p:txBody>
      </p:sp>
      <p:pic>
        <p:nvPicPr>
          <p:cNvPr id="11" name="Picture 10" descr="C:\Users\USER\AppData\Local\Temp\FineReader11.00\media\image20.jpeg"/>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8763000" cy="4286480"/>
          </a:xfrm>
          <a:prstGeom prst="rect">
            <a:avLst/>
          </a:prstGeom>
          <a:noFill/>
          <a:ln>
            <a:noFill/>
          </a:ln>
        </p:spPr>
      </p:pic>
      <p:sp>
        <p:nvSpPr>
          <p:cNvPr id="2" name="TextBox 1"/>
          <p:cNvSpPr txBox="1"/>
          <p:nvPr/>
        </p:nvSpPr>
        <p:spPr>
          <a:xfrm>
            <a:off x="2514600" y="4586690"/>
            <a:ext cx="4724400" cy="400110"/>
          </a:xfrm>
          <a:prstGeom prst="rect">
            <a:avLst/>
          </a:prstGeom>
          <a:noFill/>
        </p:spPr>
        <p:txBody>
          <a:bodyPr wrap="square" rtlCol="0">
            <a:spAutoFit/>
          </a:bodyPr>
          <a:lstStyle/>
          <a:p>
            <a:r>
              <a:rPr lang="en-US" sz="2000" b="1" dirty="0" smtClean="0">
                <a:latin typeface="Arial" pitchFamily="34" charset="0"/>
                <a:cs typeface="Arial" pitchFamily="34" charset="0"/>
              </a:rPr>
              <a:t>VẬT LIỆU DÙNG TRONG XÂY DỰNG</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197260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152400" y="1143000"/>
            <a:ext cx="1676400" cy="2514600"/>
          </a:xfrm>
          <a:prstGeom prst="wedgeRoundRectCallout">
            <a:avLst>
              <a:gd name="adj1" fmla="val 100252"/>
              <a:gd name="adj2" fmla="val 45048"/>
              <a:gd name="adj3" fmla="val 1666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chemeClr val="tx1"/>
                </a:solidFill>
              </a:rPr>
              <a:t>? Bê tông được tạo ra như thế nào</a:t>
            </a:r>
          </a:p>
        </p:txBody>
      </p:sp>
      <p:pic>
        <p:nvPicPr>
          <p:cNvPr id="6" name="Picture 5" descr="C:\Users\USER\AppData\Local\Temp\FineReader11.00\media\image23.png"/>
          <p:cNvPicPr/>
          <p:nvPr/>
        </p:nvPicPr>
        <p:blipFill>
          <a:blip r:embed="rId2">
            <a:extLst>
              <a:ext uri="{28A0092B-C50C-407E-A947-70E740481C1C}">
                <a14:useLocalDpi xmlns:a14="http://schemas.microsoft.com/office/drawing/2010/main" val="0"/>
              </a:ext>
            </a:extLst>
          </a:blip>
          <a:srcRect/>
          <a:stretch>
            <a:fillRect/>
          </a:stretch>
        </p:blipFill>
        <p:spPr bwMode="auto">
          <a:xfrm>
            <a:off x="2547937" y="381000"/>
            <a:ext cx="6291263" cy="6096000"/>
          </a:xfrm>
          <a:prstGeom prst="rect">
            <a:avLst/>
          </a:prstGeom>
          <a:noFill/>
          <a:ln>
            <a:noFill/>
          </a:ln>
        </p:spPr>
      </p:pic>
    </p:spTree>
    <p:extLst>
      <p:ext uri="{BB962C8B-B14F-4D97-AF65-F5344CB8AC3E}">
        <p14:creationId xmlns:p14="http://schemas.microsoft.com/office/powerpoint/2010/main" val="46523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326831" y="4539734"/>
            <a:ext cx="8588567" cy="2470666"/>
          </a:xfrm>
          <a:prstGeom prst="horizontalScroll">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Arial" pitchFamily="34" charset="0"/>
                <a:cs typeface="Arial" pitchFamily="34" charset="0"/>
              </a:rPr>
              <a:t>GV </a:t>
            </a:r>
            <a:r>
              <a:rPr lang="en-US" sz="2400" b="1" dirty="0" err="1">
                <a:solidFill>
                  <a:schemeClr val="tx1"/>
                </a:solidFill>
                <a:latin typeface="Arial" pitchFamily="34" charset="0"/>
                <a:cs typeface="Arial" pitchFamily="34" charset="0"/>
              </a:rPr>
              <a:t>phát</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phiếu</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mầu</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cho</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mỗi</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nhóm</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có</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ghi</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các</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công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việc</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của</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quy</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trình</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xây</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dựng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nhà</a:t>
            </a:r>
            <a:r>
              <a:rPr lang="en-US" sz="2400" b="1" dirty="0">
                <a:solidFill>
                  <a:schemeClr val="tx1"/>
                </a:solidFill>
                <a:latin typeface="Arial" pitchFamily="34" charset="0"/>
                <a:cs typeface="Arial" pitchFamily="34" charset="0"/>
              </a:rPr>
              <a:t> ở. GV </a:t>
            </a:r>
            <a:r>
              <a:rPr lang="en-US" sz="2400" b="1" dirty="0" err="1">
                <a:solidFill>
                  <a:schemeClr val="tx1"/>
                </a:solidFill>
                <a:latin typeface="Arial" pitchFamily="34" charset="0"/>
                <a:cs typeface="Arial" pitchFamily="34" charset="0"/>
              </a:rPr>
              <a:t>yêu</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cầu</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các</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nhóm</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sắp</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xếp</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các</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công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việc</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đó</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tương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ứng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với</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từng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giai</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đoạn</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của</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quá</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trình</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xây</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dựng</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nhà</a:t>
            </a:r>
            <a:r>
              <a:rPr lang="en-US" sz="2400" b="1" dirty="0">
                <a:solidFill>
                  <a:schemeClr val="tx1"/>
                </a:solidFill>
                <a:latin typeface="Arial" pitchFamily="34" charset="0"/>
                <a:cs typeface="Arial" pitchFamily="34" charset="0"/>
              </a:rPr>
              <a:t> ở. </a:t>
            </a:r>
            <a:r>
              <a:rPr lang="en-US" sz="2400" b="1" dirty="0" err="1">
                <a:solidFill>
                  <a:schemeClr val="tx1"/>
                </a:solidFill>
                <a:latin typeface="Arial" pitchFamily="34" charset="0"/>
                <a:cs typeface="Arial" pitchFamily="34" charset="0"/>
              </a:rPr>
              <a:t>Thời</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gian</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thảo</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luận</a:t>
            </a:r>
            <a:r>
              <a:rPr lang="en-US" sz="2400" b="1" dirty="0">
                <a:solidFill>
                  <a:schemeClr val="tx1"/>
                </a:solidFill>
                <a:latin typeface="Arial" pitchFamily="34" charset="0"/>
                <a:cs typeface="Arial" pitchFamily="34" charset="0"/>
              </a:rPr>
              <a:t> 2 </a:t>
            </a:r>
            <a:r>
              <a:rPr lang="en-US" sz="2400" b="1" dirty="0" err="1">
                <a:solidFill>
                  <a:schemeClr val="tx1"/>
                </a:solidFill>
                <a:latin typeface="Arial" pitchFamily="34" charset="0"/>
                <a:cs typeface="Arial" pitchFamily="34" charset="0"/>
              </a:rPr>
              <a:t>phút</a:t>
            </a:r>
            <a:r>
              <a:rPr lang="en-US" sz="2400" b="1" dirty="0">
                <a:solidFill>
                  <a:schemeClr val="tx1"/>
                </a:solidFill>
                <a:latin typeface="Arial" pitchFamily="34" charset="0"/>
                <a:cs typeface="Arial" pitchFamily="34" charset="0"/>
              </a:rPr>
              <a:t>. </a:t>
            </a:r>
          </a:p>
        </p:txBody>
      </p:sp>
      <p:sp>
        <p:nvSpPr>
          <p:cNvPr id="6" name="TextBox 5"/>
          <p:cNvSpPr txBox="1"/>
          <p:nvPr/>
        </p:nvSpPr>
        <p:spPr>
          <a:xfrm>
            <a:off x="2116385" y="4355068"/>
            <a:ext cx="4682628" cy="369332"/>
          </a:xfrm>
          <a:prstGeom prst="rect">
            <a:avLst/>
          </a:prstGeom>
          <a:noFill/>
        </p:spPr>
        <p:txBody>
          <a:bodyPr wrap="square" rtlCol="0">
            <a:spAutoFit/>
          </a:bodyPr>
          <a:lstStyle/>
          <a:p>
            <a:r>
              <a:rPr lang="en-US" b="1" dirty="0" smtClean="0">
                <a:latin typeface="Arial" pitchFamily="34" charset="0"/>
                <a:cs typeface="Arial" pitchFamily="34" charset="0"/>
              </a:rPr>
              <a:t>CÁC CÔNG VIỆC CHÍNH XÂY DỰNG NHÀ</a:t>
            </a:r>
            <a:endParaRPr lang="en-US" b="1" dirty="0">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832" y="76200"/>
            <a:ext cx="858856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2438400"/>
            <a:ext cx="8534401"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77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heel(1)">
                                      <p:cBhvr>
                                        <p:cTn id="10" dur="2000"/>
                                        <p:tgtEl>
                                          <p:spTgt spid="1026"/>
                                        </p:tgtEl>
                                      </p:cBhvr>
                                    </p:animEffect>
                                  </p:childTnLst>
                                </p:cTn>
                              </p:par>
                              <p:par>
                                <p:cTn id="11" presetID="21" presetClass="entr" presetSubtype="1" fill="hold" nodeType="with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wheel(1)">
                                      <p:cBhvr>
                                        <p:cTn id="13" dur="2000"/>
                                        <p:tgtEl>
                                          <p:spTgt spid="102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24200" y="76200"/>
            <a:ext cx="2286000" cy="523220"/>
          </a:xfrm>
          <a:prstGeom prst="rect">
            <a:avLst/>
          </a:prstGeom>
          <a:noFill/>
        </p:spPr>
        <p:txBody>
          <a:bodyPr wrap="square" rtlCol="0">
            <a:spAutoFit/>
          </a:bodyPr>
          <a:lstStyle/>
          <a:p>
            <a:r>
              <a:rPr lang="en-US" sz="2800" b="1" dirty="0" smtClean="0">
                <a:solidFill>
                  <a:srgbClr val="FF0000"/>
                </a:solidFill>
                <a:latin typeface="Arial" pitchFamily="34" charset="0"/>
                <a:cs typeface="Arial" pitchFamily="34" charset="0"/>
              </a:rPr>
              <a:t>LUYỆN TẬP</a:t>
            </a:r>
            <a:endParaRPr lang="en-US" sz="2800" b="1" dirty="0">
              <a:solidFill>
                <a:srgbClr val="FF0000"/>
              </a:solidFill>
              <a:latin typeface="Arial" pitchFamily="34" charset="0"/>
              <a:cs typeface="Arial" pitchFamily="34" charset="0"/>
            </a:endParaRPr>
          </a:p>
        </p:txBody>
      </p:sp>
      <p:sp>
        <p:nvSpPr>
          <p:cNvPr id="5" name="Rounded Rectangle 4"/>
          <p:cNvSpPr/>
          <p:nvPr/>
        </p:nvSpPr>
        <p:spPr>
          <a:xfrm>
            <a:off x="304800" y="609600"/>
            <a:ext cx="8686800" cy="571500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rgbClr val="00B0F0"/>
              </a:solidFill>
              <a:latin typeface="Arial" pitchFamily="34" charset="0"/>
              <a:cs typeface="Arial" pitchFamily="34" charset="0"/>
            </a:endParaRPr>
          </a:p>
        </p:txBody>
      </p:sp>
      <p:pic>
        <p:nvPicPr>
          <p:cNvPr id="11" name="Picture 10" descr="C:\Users\USER\AppData\Local\Temp\FineReader11.00\media\image29.jpeg"/>
          <p:cNvPicPr/>
          <p:nvPr/>
        </p:nvPicPr>
        <p:blipFill>
          <a:blip r:embed="rId2">
            <a:extLst>
              <a:ext uri="{28A0092B-C50C-407E-A947-70E740481C1C}">
                <a14:useLocalDpi xmlns:a14="http://schemas.microsoft.com/office/drawing/2010/main" val="0"/>
              </a:ext>
            </a:extLst>
          </a:blip>
          <a:srcRect/>
          <a:stretch>
            <a:fillRect/>
          </a:stretch>
        </p:blipFill>
        <p:spPr bwMode="auto">
          <a:xfrm>
            <a:off x="609600" y="2057400"/>
            <a:ext cx="8077200" cy="4038600"/>
          </a:xfrm>
          <a:prstGeom prst="rect">
            <a:avLst/>
          </a:prstGeom>
          <a:noFill/>
          <a:ln>
            <a:noFill/>
          </a:ln>
        </p:spPr>
      </p:pic>
      <p:sp>
        <p:nvSpPr>
          <p:cNvPr id="12" name="TextBox 11"/>
          <p:cNvSpPr txBox="1"/>
          <p:nvPr/>
        </p:nvSpPr>
        <p:spPr>
          <a:xfrm>
            <a:off x="762000" y="762000"/>
            <a:ext cx="7848600" cy="1477328"/>
          </a:xfrm>
          <a:prstGeom prst="rect">
            <a:avLst/>
          </a:prstGeom>
          <a:noFill/>
        </p:spPr>
        <p:txBody>
          <a:bodyPr wrap="square" rtlCol="0">
            <a:spAutoFit/>
          </a:bodyPr>
          <a:lstStyle/>
          <a:p>
            <a:r>
              <a:rPr lang="vi-VN" sz="2400" b="1" dirty="0">
                <a:solidFill>
                  <a:srgbClr val="00B0F0"/>
                </a:solidFill>
                <a:latin typeface="Arial" pitchFamily="34" charset="0"/>
                <a:cs typeface="Arial" pitchFamily="34" charset="0"/>
              </a:rPr>
              <a:t>Bài tập 1. Em hãy cho biết những ngôi nhà trong hình </a:t>
            </a:r>
            <a:r>
              <a:rPr lang="en-US" sz="2400" b="1" dirty="0" smtClean="0">
                <a:solidFill>
                  <a:srgbClr val="00B0F0"/>
                </a:solidFill>
                <a:latin typeface="Arial" pitchFamily="34" charset="0"/>
                <a:cs typeface="Arial" pitchFamily="34" charset="0"/>
              </a:rPr>
              <a:t>a, </a:t>
            </a:r>
            <a:r>
              <a:rPr lang="en-US" sz="2400" b="1" dirty="0" err="1" smtClean="0">
                <a:solidFill>
                  <a:srgbClr val="00B0F0"/>
                </a:solidFill>
                <a:latin typeface="Arial" pitchFamily="34" charset="0"/>
                <a:cs typeface="Arial" pitchFamily="34" charset="0"/>
              </a:rPr>
              <a:t>hình</a:t>
            </a:r>
            <a:r>
              <a:rPr lang="en-US" sz="2400" b="1" dirty="0" smtClean="0">
                <a:solidFill>
                  <a:srgbClr val="00B0F0"/>
                </a:solidFill>
                <a:latin typeface="Arial" pitchFamily="34" charset="0"/>
                <a:cs typeface="Arial" pitchFamily="34" charset="0"/>
              </a:rPr>
              <a:t> b, </a:t>
            </a:r>
            <a:r>
              <a:rPr lang="en-US" sz="2400" b="1" dirty="0" err="1" smtClean="0">
                <a:solidFill>
                  <a:srgbClr val="00B0F0"/>
                </a:solidFill>
                <a:latin typeface="Arial" pitchFamily="34" charset="0"/>
                <a:cs typeface="Arial" pitchFamily="34" charset="0"/>
              </a:rPr>
              <a:t>hình</a:t>
            </a:r>
            <a:r>
              <a:rPr lang="en-US" sz="2400" b="1" smtClean="0">
                <a:solidFill>
                  <a:srgbClr val="00B0F0"/>
                </a:solidFill>
                <a:latin typeface="Arial" pitchFamily="34" charset="0"/>
                <a:cs typeface="Arial" pitchFamily="34" charset="0"/>
              </a:rPr>
              <a:t> c </a:t>
            </a:r>
            <a:r>
              <a:rPr lang="vi-VN" sz="2400" b="1" smtClean="0">
                <a:solidFill>
                  <a:srgbClr val="00B0F0"/>
                </a:solidFill>
                <a:latin typeface="Arial" pitchFamily="34" charset="0"/>
                <a:cs typeface="Arial" pitchFamily="34" charset="0"/>
              </a:rPr>
              <a:t>dưới </a:t>
            </a:r>
            <a:r>
              <a:rPr lang="vi-VN" sz="2400" b="1" dirty="0">
                <a:solidFill>
                  <a:srgbClr val="00B0F0"/>
                </a:solidFill>
                <a:latin typeface="Arial" pitchFamily="34" charset="0"/>
                <a:cs typeface="Arial" pitchFamily="34" charset="0"/>
              </a:rPr>
              <a:t>đây đang thực hiện ở bước nào của quy trình xây dựng nhà.</a:t>
            </a:r>
            <a:endParaRPr lang="en-US" sz="2400" b="1" dirty="0">
              <a:solidFill>
                <a:srgbClr val="00B0F0"/>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251611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94822" y="134957"/>
            <a:ext cx="2286000" cy="523220"/>
          </a:xfrm>
          <a:prstGeom prst="rect">
            <a:avLst/>
          </a:prstGeom>
          <a:noFill/>
        </p:spPr>
        <p:txBody>
          <a:bodyPr wrap="square" rtlCol="0">
            <a:spAutoFit/>
          </a:bodyPr>
          <a:lstStyle/>
          <a:p>
            <a:r>
              <a:rPr lang="en-US" sz="2800" b="1" dirty="0" smtClean="0">
                <a:solidFill>
                  <a:srgbClr val="FF0000"/>
                </a:solidFill>
                <a:latin typeface="Arial" pitchFamily="34" charset="0"/>
                <a:cs typeface="Arial" pitchFamily="34" charset="0"/>
              </a:rPr>
              <a:t>VẬN DỤNG</a:t>
            </a:r>
            <a:endParaRPr lang="en-US" sz="2800" b="1" dirty="0">
              <a:solidFill>
                <a:srgbClr val="FF0000"/>
              </a:solidFill>
              <a:latin typeface="Arial" pitchFamily="34" charset="0"/>
              <a:cs typeface="Arial" pitchFamily="34" charset="0"/>
            </a:endParaRPr>
          </a:p>
        </p:txBody>
      </p:sp>
      <p:sp>
        <p:nvSpPr>
          <p:cNvPr id="5" name="Rounded Rectangle 4"/>
          <p:cNvSpPr/>
          <p:nvPr/>
        </p:nvSpPr>
        <p:spPr>
          <a:xfrm>
            <a:off x="304800" y="914400"/>
            <a:ext cx="8686800" cy="411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rgbClr val="00B0F0"/>
                </a:solidFill>
                <a:latin typeface="Arial" pitchFamily="34" charset="0"/>
                <a:cs typeface="Arial" pitchFamily="34" charset="0"/>
              </a:rPr>
              <a:t>1</a:t>
            </a:r>
            <a:r>
              <a:rPr lang="vi-VN" sz="2400" b="1" dirty="0" smtClean="0">
                <a:solidFill>
                  <a:srgbClr val="00B0F0"/>
                </a:solidFill>
                <a:latin typeface="Arial" pitchFamily="34" charset="0"/>
                <a:cs typeface="Arial" pitchFamily="34" charset="0"/>
              </a:rPr>
              <a:t>.</a:t>
            </a:r>
            <a:r>
              <a:rPr lang="en-US" sz="2400" b="1" dirty="0" smtClean="0">
                <a:solidFill>
                  <a:srgbClr val="00B0F0"/>
                </a:solidFill>
                <a:latin typeface="Arial" pitchFamily="34" charset="0"/>
                <a:cs typeface="Arial" pitchFamily="34" charset="0"/>
              </a:rPr>
              <a:t> </a:t>
            </a:r>
            <a:r>
              <a:rPr lang="vi-VN" sz="2400" b="1" dirty="0" smtClean="0">
                <a:solidFill>
                  <a:srgbClr val="00B0F0"/>
                </a:solidFill>
                <a:latin typeface="Arial" pitchFamily="34" charset="0"/>
                <a:cs typeface="Arial" pitchFamily="34" charset="0"/>
              </a:rPr>
              <a:t>Chi </a:t>
            </a:r>
            <a:r>
              <a:rPr lang="vi-VN" sz="2400" b="1" dirty="0">
                <a:solidFill>
                  <a:srgbClr val="00B0F0"/>
                </a:solidFill>
                <a:latin typeface="Arial" pitchFamily="34" charset="0"/>
                <a:cs typeface="Arial" pitchFamily="34" charset="0"/>
              </a:rPr>
              <a:t>phí xây dựng ngôi nhà 1 tầng có diện tích 50m2 với vật liệu cơ bản là lá dừa, gỗ, gạch nung sẽ giảm bao nhiêu so với ngôi nhà xây bằng bê tông cốt thép, giả sử giá xây dựng trung bình </a:t>
            </a:r>
            <a:r>
              <a:rPr lang="vi-VN" sz="2400" b="1" dirty="0" smtClean="0">
                <a:solidFill>
                  <a:srgbClr val="00B0F0"/>
                </a:solidFill>
                <a:latin typeface="Arial" pitchFamily="34" charset="0"/>
                <a:cs typeface="Arial" pitchFamily="34" charset="0"/>
              </a:rPr>
              <a:t>như</a:t>
            </a:r>
            <a:r>
              <a:rPr lang="en-US" sz="2400" b="1" dirty="0" smtClean="0">
                <a:solidFill>
                  <a:srgbClr val="00B0F0"/>
                </a:solidFill>
                <a:latin typeface="Arial" pitchFamily="34" charset="0"/>
                <a:cs typeface="Arial" pitchFamily="34" charset="0"/>
              </a:rPr>
              <a:t> </a:t>
            </a:r>
            <a:r>
              <a:rPr lang="vi-VN" sz="2400" b="1" dirty="0" smtClean="0">
                <a:solidFill>
                  <a:srgbClr val="00B0F0"/>
                </a:solidFill>
                <a:latin typeface="Arial" pitchFamily="34" charset="0"/>
                <a:cs typeface="Arial" pitchFamily="34" charset="0"/>
              </a:rPr>
              <a:t>sau</a:t>
            </a:r>
            <a:r>
              <a:rPr lang="vi-VN" sz="2400" b="1" dirty="0">
                <a:solidFill>
                  <a:srgbClr val="00B0F0"/>
                </a:solidFill>
                <a:latin typeface="Arial" pitchFamily="34" charset="0"/>
                <a:cs typeface="Arial" pitchFamily="34" charset="0"/>
              </a:rPr>
              <a:t>:</a:t>
            </a:r>
          </a:p>
          <a:p>
            <a:r>
              <a:rPr lang="vi-VN" sz="2400" b="1" dirty="0">
                <a:solidFill>
                  <a:srgbClr val="00B0F0"/>
                </a:solidFill>
                <a:latin typeface="Arial" pitchFamily="34" charset="0"/>
                <a:cs typeface="Arial" pitchFamily="34" charset="0"/>
              </a:rPr>
              <a:t>- Nhà lợp mái lá dừa, nền nhà lát (lót) gạch nung, trụ nhà bằng gỗ: 2 400 000 </a:t>
            </a:r>
            <a:r>
              <a:rPr lang="vi-VN" sz="2400" b="1" dirty="0" smtClean="0">
                <a:solidFill>
                  <a:srgbClr val="00B0F0"/>
                </a:solidFill>
                <a:latin typeface="Arial" pitchFamily="34" charset="0"/>
                <a:cs typeface="Arial" pitchFamily="34" charset="0"/>
              </a:rPr>
              <a:t>đ</a:t>
            </a:r>
            <a:r>
              <a:rPr lang="en-US" sz="2400" b="1" dirty="0" smtClean="0">
                <a:solidFill>
                  <a:srgbClr val="00B0F0"/>
                </a:solidFill>
                <a:latin typeface="Arial" pitchFamily="34" charset="0"/>
                <a:cs typeface="Arial" pitchFamily="34" charset="0"/>
              </a:rPr>
              <a:t>ồ</a:t>
            </a:r>
            <a:r>
              <a:rPr lang="vi-VN" sz="2400" b="1" dirty="0" smtClean="0">
                <a:solidFill>
                  <a:srgbClr val="00B0F0"/>
                </a:solidFill>
                <a:latin typeface="Arial" pitchFamily="34" charset="0"/>
                <a:cs typeface="Arial" pitchFamily="34" charset="0"/>
              </a:rPr>
              <a:t>ng/m2</a:t>
            </a:r>
            <a:r>
              <a:rPr lang="vi-VN" sz="2400" b="1" dirty="0">
                <a:solidFill>
                  <a:srgbClr val="00B0F0"/>
                </a:solidFill>
                <a:latin typeface="Arial" pitchFamily="34" charset="0"/>
                <a:cs typeface="Arial" pitchFamily="34" charset="0"/>
              </a:rPr>
              <a:t>;</a:t>
            </a:r>
          </a:p>
          <a:p>
            <a:r>
              <a:rPr lang="vi-VN" sz="2400" b="1" dirty="0">
                <a:solidFill>
                  <a:srgbClr val="00B0F0"/>
                </a:solidFill>
                <a:latin typeface="Arial" pitchFamily="34" charset="0"/>
                <a:cs typeface="Arial" pitchFamily="34" charset="0"/>
              </a:rPr>
              <a:t> - Nhà mái ngói, cột bê tông cốt thép, nền nhà lát (lót) gạch bông, tường gạch: 5 000 000 </a:t>
            </a:r>
            <a:r>
              <a:rPr lang="vi-VN" sz="2400" b="1" dirty="0" smtClean="0">
                <a:solidFill>
                  <a:srgbClr val="00B0F0"/>
                </a:solidFill>
                <a:latin typeface="Arial" pitchFamily="34" charset="0"/>
                <a:cs typeface="Arial" pitchFamily="34" charset="0"/>
              </a:rPr>
              <a:t>đ</a:t>
            </a:r>
            <a:r>
              <a:rPr lang="en-US" sz="2400" b="1" dirty="0" smtClean="0">
                <a:solidFill>
                  <a:srgbClr val="00B0F0"/>
                </a:solidFill>
                <a:latin typeface="Arial" pitchFamily="34" charset="0"/>
                <a:cs typeface="Arial" pitchFamily="34" charset="0"/>
              </a:rPr>
              <a:t>ồ</a:t>
            </a:r>
            <a:r>
              <a:rPr lang="vi-VN" sz="2400" b="1" dirty="0" smtClean="0">
                <a:solidFill>
                  <a:srgbClr val="00B0F0"/>
                </a:solidFill>
                <a:latin typeface="Arial" pitchFamily="34" charset="0"/>
                <a:cs typeface="Arial" pitchFamily="34" charset="0"/>
              </a:rPr>
              <a:t>ng/m2.</a:t>
            </a:r>
            <a:endParaRPr lang="vi-VN" sz="2400" b="1" dirty="0">
              <a:solidFill>
                <a:srgbClr val="00B0F0"/>
              </a:solidFill>
              <a:latin typeface="Arial" pitchFamily="34" charset="0"/>
              <a:cs typeface="Arial" pitchFamily="34" charset="0"/>
            </a:endParaRPr>
          </a:p>
          <a:p>
            <a:r>
              <a:rPr lang="vi-VN" sz="2400" b="1" dirty="0">
                <a:solidFill>
                  <a:srgbClr val="00B0F0"/>
                </a:solidFill>
                <a:latin typeface="Arial" pitchFamily="34" charset="0"/>
                <a:cs typeface="Arial" pitchFamily="34" charset="0"/>
              </a:rPr>
              <a:t>Ghi trên giấy A4. Giờ sau nộp lại cho GV.</a:t>
            </a:r>
          </a:p>
        </p:txBody>
      </p:sp>
    </p:spTree>
    <p:extLst>
      <p:ext uri="{BB962C8B-B14F-4D97-AF65-F5344CB8AC3E}">
        <p14:creationId xmlns:p14="http://schemas.microsoft.com/office/powerpoint/2010/main" val="279553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2372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328</Words>
  <Application>Microsoft Office PowerPoint</Application>
  <PresentationFormat>On-screen Show (4:3)</PresentationFormat>
  <Paragraphs>18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45</cp:revision>
  <dcterms:created xsi:type="dcterms:W3CDTF">2021-07-12T08:18:51Z</dcterms:created>
  <dcterms:modified xsi:type="dcterms:W3CDTF">2021-07-27T06:47:14Z</dcterms:modified>
</cp:coreProperties>
</file>