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</p:sldMasterIdLst>
  <p:notesMasterIdLst>
    <p:notesMasterId r:id="rId44"/>
  </p:notesMasterIdLst>
  <p:sldIdLst>
    <p:sldId id="290" r:id="rId13"/>
    <p:sldId id="261" r:id="rId14"/>
    <p:sldId id="259" r:id="rId15"/>
    <p:sldId id="260" r:id="rId16"/>
    <p:sldId id="262" r:id="rId17"/>
    <p:sldId id="263" r:id="rId18"/>
    <p:sldId id="264" r:id="rId19"/>
    <p:sldId id="273" r:id="rId20"/>
    <p:sldId id="270" r:id="rId21"/>
    <p:sldId id="268" r:id="rId22"/>
    <p:sldId id="272" r:id="rId23"/>
    <p:sldId id="271" r:id="rId24"/>
    <p:sldId id="265" r:id="rId25"/>
    <p:sldId id="274" r:id="rId26"/>
    <p:sldId id="275" r:id="rId27"/>
    <p:sldId id="269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5" r:id="rId37"/>
    <p:sldId id="287" r:id="rId38"/>
    <p:sldId id="286" r:id="rId39"/>
    <p:sldId id="284" r:id="rId40"/>
    <p:sldId id="288" r:id="rId41"/>
    <p:sldId id="289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4D086-6E6B-489A-AEC4-D8449129EA5B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73311D-6D7E-47C7-8F1F-CDEA78313F43}">
      <dgm:prSet phldrT="[Text]" custT="1"/>
      <dgm:spPr/>
      <dgm:t>
        <a:bodyPr/>
        <a:lstStyle/>
        <a:p>
          <a:r>
            <a:rPr lang="en-US" sz="2900" b="0" u="none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en-US" sz="2900" b="0" u="none" cap="none" spc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Thời tiết và khí hậu.</a:t>
          </a:r>
          <a:endParaRPr lang="en-US" sz="2900" b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0737A1B-AD8D-42FB-806F-AB6E35EA6E79}" type="parTrans" cxnId="{94163B0C-405F-42A8-9FC3-239C3960C256}">
      <dgm:prSet/>
      <dgm:spPr/>
      <dgm:t>
        <a:bodyPr/>
        <a:lstStyle/>
        <a:p>
          <a:endParaRPr lang="en-US"/>
        </a:p>
      </dgm:t>
    </dgm:pt>
    <dgm:pt modelId="{F204DD6C-6CBD-458D-A498-591A1CE8A4BF}" type="sibTrans" cxnId="{94163B0C-405F-42A8-9FC3-239C3960C256}">
      <dgm:prSet/>
      <dgm:spPr/>
      <dgm:t>
        <a:bodyPr/>
        <a:lstStyle/>
        <a:p>
          <a:endParaRPr lang="en-US"/>
        </a:p>
      </dgm:t>
    </dgm:pt>
    <dgm:pt modelId="{E6215C25-1758-4A08-B09D-4152F9B13BBF}">
      <dgm:prSet phldrT="[Text]" custT="1"/>
      <dgm:spPr/>
      <dgm:t>
        <a:bodyPr/>
        <a:lstStyle/>
        <a:p>
          <a:r>
            <a:rPr lang="en-US" sz="27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en-US" sz="2700" b="0" cap="none" spc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Nhiệt độ không khí và cách đo     nhiệt độ không khí.</a:t>
          </a:r>
          <a:endParaRPr lang="en-US" sz="27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61C6F36-CF4C-4EB8-98E8-6D61BE5AE34F}" type="parTrans" cxnId="{261B140B-3E28-4CFC-9807-5BBE7BC6317C}">
      <dgm:prSet/>
      <dgm:spPr/>
      <dgm:t>
        <a:bodyPr/>
        <a:lstStyle/>
        <a:p>
          <a:endParaRPr lang="en-US"/>
        </a:p>
      </dgm:t>
    </dgm:pt>
    <dgm:pt modelId="{B841A83D-6DD6-41DC-92F1-948CDD6B61CC}" type="sibTrans" cxnId="{261B140B-3E28-4CFC-9807-5BBE7BC6317C}">
      <dgm:prSet/>
      <dgm:spPr/>
      <dgm:t>
        <a:bodyPr/>
        <a:lstStyle/>
        <a:p>
          <a:endParaRPr lang="en-US"/>
        </a:p>
      </dgm:t>
    </dgm:pt>
    <dgm:pt modelId="{A7AB00ED-A479-4755-B066-066FCD3216D9}">
      <dgm:prSet phldrT="[Text]" custT="1"/>
      <dgm:spPr/>
      <dgm:t>
        <a:bodyPr/>
        <a:lstStyle/>
        <a:p>
          <a:r>
            <a:rPr lang="en-US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 Sự thay đổi nhiệt độ của không khí.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48F1DBE-8E94-417D-BB3F-B4BC0EC4E74D}" type="parTrans" cxnId="{D34E972A-1FB6-4898-9220-C3A430D8F5B7}">
      <dgm:prSet/>
      <dgm:spPr/>
      <dgm:t>
        <a:bodyPr/>
        <a:lstStyle/>
        <a:p>
          <a:endParaRPr lang="en-US"/>
        </a:p>
      </dgm:t>
    </dgm:pt>
    <dgm:pt modelId="{0F92262A-0981-4F45-9A76-B557E74654E5}" type="sibTrans" cxnId="{D34E972A-1FB6-4898-9220-C3A430D8F5B7}">
      <dgm:prSet/>
      <dgm:spPr/>
      <dgm:t>
        <a:bodyPr/>
        <a:lstStyle/>
        <a:p>
          <a:endParaRPr lang="en-US"/>
        </a:p>
      </dgm:t>
    </dgm:pt>
    <dgm:pt modelId="{B5154B9E-8229-4A0A-BE81-40962631E1D1}" type="pres">
      <dgm:prSet presAssocID="{BE24D086-6E6B-489A-AEC4-D8449129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DBAD10F-34BC-468E-A46F-3AB7428BF082}" type="pres">
      <dgm:prSet presAssocID="{BE24D086-6E6B-489A-AEC4-D8449129EA5B}" presName="Name1" presStyleCnt="0"/>
      <dgm:spPr/>
      <dgm:t>
        <a:bodyPr/>
        <a:lstStyle/>
        <a:p>
          <a:endParaRPr lang="en-US"/>
        </a:p>
      </dgm:t>
    </dgm:pt>
    <dgm:pt modelId="{2C78D698-023B-4799-88E7-800FD781FE74}" type="pres">
      <dgm:prSet presAssocID="{BE24D086-6E6B-489A-AEC4-D8449129EA5B}" presName="cycle" presStyleCnt="0"/>
      <dgm:spPr/>
      <dgm:t>
        <a:bodyPr/>
        <a:lstStyle/>
        <a:p>
          <a:endParaRPr lang="en-US"/>
        </a:p>
      </dgm:t>
    </dgm:pt>
    <dgm:pt modelId="{705DB804-91A7-4A88-BD49-0F0E3C6CD9BA}" type="pres">
      <dgm:prSet presAssocID="{BE24D086-6E6B-489A-AEC4-D8449129EA5B}" presName="srcNode" presStyleLbl="node1" presStyleIdx="0" presStyleCnt="3"/>
      <dgm:spPr/>
      <dgm:t>
        <a:bodyPr/>
        <a:lstStyle/>
        <a:p>
          <a:endParaRPr lang="en-US"/>
        </a:p>
      </dgm:t>
    </dgm:pt>
    <dgm:pt modelId="{04BB9EBB-3DC0-433F-96E0-1F42CE677A55}" type="pres">
      <dgm:prSet presAssocID="{BE24D086-6E6B-489A-AEC4-D8449129EA5B}" presName="conn" presStyleLbl="parChTrans1D2" presStyleIdx="0" presStyleCnt="1"/>
      <dgm:spPr/>
      <dgm:t>
        <a:bodyPr/>
        <a:lstStyle/>
        <a:p>
          <a:endParaRPr lang="en-US"/>
        </a:p>
      </dgm:t>
    </dgm:pt>
    <dgm:pt modelId="{E46C5089-A38B-4E76-B1D9-0B56F52C6D36}" type="pres">
      <dgm:prSet presAssocID="{BE24D086-6E6B-489A-AEC4-D8449129EA5B}" presName="extraNode" presStyleLbl="node1" presStyleIdx="0" presStyleCnt="3"/>
      <dgm:spPr/>
      <dgm:t>
        <a:bodyPr/>
        <a:lstStyle/>
        <a:p>
          <a:endParaRPr lang="en-US"/>
        </a:p>
      </dgm:t>
    </dgm:pt>
    <dgm:pt modelId="{DBA6FF04-4141-48F5-9392-DB9018C071A4}" type="pres">
      <dgm:prSet presAssocID="{BE24D086-6E6B-489A-AEC4-D8449129EA5B}" presName="dstNode" presStyleLbl="node1" presStyleIdx="0" presStyleCnt="3"/>
      <dgm:spPr/>
      <dgm:t>
        <a:bodyPr/>
        <a:lstStyle/>
        <a:p>
          <a:endParaRPr lang="en-US"/>
        </a:p>
      </dgm:t>
    </dgm:pt>
    <dgm:pt modelId="{58A9E774-A0C3-4688-BA6F-33F2A4471C17}" type="pres">
      <dgm:prSet presAssocID="{7B73311D-6D7E-47C7-8F1F-CDEA78313F4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04B9A-81F7-47E1-A33A-90C59A8F55A6}" type="pres">
      <dgm:prSet presAssocID="{7B73311D-6D7E-47C7-8F1F-CDEA78313F43}" presName="accent_1" presStyleCnt="0"/>
      <dgm:spPr/>
      <dgm:t>
        <a:bodyPr/>
        <a:lstStyle/>
        <a:p>
          <a:endParaRPr lang="en-US"/>
        </a:p>
      </dgm:t>
    </dgm:pt>
    <dgm:pt modelId="{129E0507-AB58-4BDA-B1E2-7F4BBFDEDC49}" type="pres">
      <dgm:prSet presAssocID="{7B73311D-6D7E-47C7-8F1F-CDEA78313F43}" presName="accentRepeatNode" presStyleLbl="solidFgAcc1" presStyleIdx="0" presStyleCnt="3" custScaleX="65424" custScaleY="670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8D56CE-3663-4111-98F5-8167A715E93C}" type="pres">
      <dgm:prSet presAssocID="{E6215C25-1758-4A08-B09D-4152F9B13BBF}" presName="text_2" presStyleLbl="node1" presStyleIdx="1" presStyleCnt="3" custScaleX="101252" custLinFactNeighborX="10220" custLinFactNeighborY="-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96EA2-F0E0-4DD9-9C01-739540B52B0A}" type="pres">
      <dgm:prSet presAssocID="{E6215C25-1758-4A08-B09D-4152F9B13BBF}" presName="accent_2" presStyleCnt="0"/>
      <dgm:spPr/>
      <dgm:t>
        <a:bodyPr/>
        <a:lstStyle/>
        <a:p>
          <a:endParaRPr lang="en-US"/>
        </a:p>
      </dgm:t>
    </dgm:pt>
    <dgm:pt modelId="{14F3424F-916B-4FB2-8AFE-FD61EEABB074}" type="pres">
      <dgm:prSet presAssocID="{E6215C25-1758-4A08-B09D-4152F9B13BBF}" presName="accentRepeatNode" presStyleLbl="solidFgAcc1" presStyleIdx="1" presStyleCnt="3" custScaleX="66553" custScaleY="643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1D31861-9699-4149-B049-A64C77F34726}" type="pres">
      <dgm:prSet presAssocID="{A7AB00ED-A479-4755-B066-066FCD3216D9}" presName="text_3" presStyleLbl="node1" presStyleIdx="2" presStyleCnt="3" custScaleX="102037" custScaleY="9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5DBE4-7DFA-4D5F-A1BA-21314D5CD828}" type="pres">
      <dgm:prSet presAssocID="{A7AB00ED-A479-4755-B066-066FCD3216D9}" presName="accent_3" presStyleCnt="0"/>
      <dgm:spPr/>
      <dgm:t>
        <a:bodyPr/>
        <a:lstStyle/>
        <a:p>
          <a:endParaRPr lang="en-US"/>
        </a:p>
      </dgm:t>
    </dgm:pt>
    <dgm:pt modelId="{5582FDCD-8148-4808-9D2F-125F75E71AB7}" type="pres">
      <dgm:prSet presAssocID="{A7AB00ED-A479-4755-B066-066FCD3216D9}" presName="accentRepeatNode" presStyleLbl="solidFgAcc1" presStyleIdx="2" presStyleCnt="3" custScaleX="66553" custScaleY="6430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4163B0C-405F-42A8-9FC3-239C3960C256}" srcId="{BE24D086-6E6B-489A-AEC4-D8449129EA5B}" destId="{7B73311D-6D7E-47C7-8F1F-CDEA78313F43}" srcOrd="0" destOrd="0" parTransId="{C0737A1B-AD8D-42FB-806F-AB6E35EA6E79}" sibTransId="{F204DD6C-6CBD-458D-A498-591A1CE8A4BF}"/>
    <dgm:cxn modelId="{ED098A26-B94C-4E4B-A345-E3C5B3E04F28}" type="presOf" srcId="{F204DD6C-6CBD-458D-A498-591A1CE8A4BF}" destId="{04BB9EBB-3DC0-433F-96E0-1F42CE677A55}" srcOrd="0" destOrd="0" presId="urn:microsoft.com/office/officeart/2008/layout/VerticalCurvedList"/>
    <dgm:cxn modelId="{030A9E8A-A36E-42C0-B591-4B2519F9D7E4}" type="presOf" srcId="{BE24D086-6E6B-489A-AEC4-D8449129EA5B}" destId="{B5154B9E-8229-4A0A-BE81-40962631E1D1}" srcOrd="0" destOrd="0" presId="urn:microsoft.com/office/officeart/2008/layout/VerticalCurvedList"/>
    <dgm:cxn modelId="{458E2296-8C5E-4931-8B43-455551A59720}" type="presOf" srcId="{E6215C25-1758-4A08-B09D-4152F9B13BBF}" destId="{708D56CE-3663-4111-98F5-8167A715E93C}" srcOrd="0" destOrd="0" presId="urn:microsoft.com/office/officeart/2008/layout/VerticalCurvedList"/>
    <dgm:cxn modelId="{261B140B-3E28-4CFC-9807-5BBE7BC6317C}" srcId="{BE24D086-6E6B-489A-AEC4-D8449129EA5B}" destId="{E6215C25-1758-4A08-B09D-4152F9B13BBF}" srcOrd="1" destOrd="0" parTransId="{C61C6F36-CF4C-4EB8-98E8-6D61BE5AE34F}" sibTransId="{B841A83D-6DD6-41DC-92F1-948CDD6B61CC}"/>
    <dgm:cxn modelId="{B5483E9C-197F-4539-A42D-D10D8FC0C6D3}" type="presOf" srcId="{A7AB00ED-A479-4755-B066-066FCD3216D9}" destId="{E1D31861-9699-4149-B049-A64C77F34726}" srcOrd="0" destOrd="0" presId="urn:microsoft.com/office/officeart/2008/layout/VerticalCurvedList"/>
    <dgm:cxn modelId="{3FF43134-5EFF-40DF-94BD-CF791E744771}" type="presOf" srcId="{7B73311D-6D7E-47C7-8F1F-CDEA78313F43}" destId="{58A9E774-A0C3-4688-BA6F-33F2A4471C17}" srcOrd="0" destOrd="0" presId="urn:microsoft.com/office/officeart/2008/layout/VerticalCurvedList"/>
    <dgm:cxn modelId="{D34E972A-1FB6-4898-9220-C3A430D8F5B7}" srcId="{BE24D086-6E6B-489A-AEC4-D8449129EA5B}" destId="{A7AB00ED-A479-4755-B066-066FCD3216D9}" srcOrd="2" destOrd="0" parTransId="{C48F1DBE-8E94-417D-BB3F-B4BC0EC4E74D}" sibTransId="{0F92262A-0981-4F45-9A76-B557E74654E5}"/>
    <dgm:cxn modelId="{80357D97-4267-4CFE-96F3-3A95416F9B1C}" type="presParOf" srcId="{B5154B9E-8229-4A0A-BE81-40962631E1D1}" destId="{2DBAD10F-34BC-468E-A46F-3AB7428BF082}" srcOrd="0" destOrd="0" presId="urn:microsoft.com/office/officeart/2008/layout/VerticalCurvedList"/>
    <dgm:cxn modelId="{238EC567-24EA-4C2A-8BF6-B52519D6C94B}" type="presParOf" srcId="{2DBAD10F-34BC-468E-A46F-3AB7428BF082}" destId="{2C78D698-023B-4799-88E7-800FD781FE74}" srcOrd="0" destOrd="0" presId="urn:microsoft.com/office/officeart/2008/layout/VerticalCurvedList"/>
    <dgm:cxn modelId="{E03EEB33-F086-484C-9AA4-B5B7D11F828C}" type="presParOf" srcId="{2C78D698-023B-4799-88E7-800FD781FE74}" destId="{705DB804-91A7-4A88-BD49-0F0E3C6CD9BA}" srcOrd="0" destOrd="0" presId="urn:microsoft.com/office/officeart/2008/layout/VerticalCurvedList"/>
    <dgm:cxn modelId="{DB871242-5FF3-43D3-A50E-24507B96611D}" type="presParOf" srcId="{2C78D698-023B-4799-88E7-800FD781FE74}" destId="{04BB9EBB-3DC0-433F-96E0-1F42CE677A55}" srcOrd="1" destOrd="0" presId="urn:microsoft.com/office/officeart/2008/layout/VerticalCurvedList"/>
    <dgm:cxn modelId="{033C36D9-82DC-4B26-B695-9E18DA8DCB49}" type="presParOf" srcId="{2C78D698-023B-4799-88E7-800FD781FE74}" destId="{E46C5089-A38B-4E76-B1D9-0B56F52C6D36}" srcOrd="2" destOrd="0" presId="urn:microsoft.com/office/officeart/2008/layout/VerticalCurvedList"/>
    <dgm:cxn modelId="{DB9C6625-1050-44F6-98A0-49C89326940E}" type="presParOf" srcId="{2C78D698-023B-4799-88E7-800FD781FE74}" destId="{DBA6FF04-4141-48F5-9392-DB9018C071A4}" srcOrd="3" destOrd="0" presId="urn:microsoft.com/office/officeart/2008/layout/VerticalCurvedList"/>
    <dgm:cxn modelId="{B48A4FAB-42C7-4B95-97AB-C9B462843F6B}" type="presParOf" srcId="{2DBAD10F-34BC-468E-A46F-3AB7428BF082}" destId="{58A9E774-A0C3-4688-BA6F-33F2A4471C17}" srcOrd="1" destOrd="0" presId="urn:microsoft.com/office/officeart/2008/layout/VerticalCurvedList"/>
    <dgm:cxn modelId="{06DD092C-0AC2-4AC5-B4CF-3A44C267147C}" type="presParOf" srcId="{2DBAD10F-34BC-468E-A46F-3AB7428BF082}" destId="{BF504B9A-81F7-47E1-A33A-90C59A8F55A6}" srcOrd="2" destOrd="0" presId="urn:microsoft.com/office/officeart/2008/layout/VerticalCurvedList"/>
    <dgm:cxn modelId="{2026C141-4A56-41AA-84F9-FDF7ECE159B7}" type="presParOf" srcId="{BF504B9A-81F7-47E1-A33A-90C59A8F55A6}" destId="{129E0507-AB58-4BDA-B1E2-7F4BBFDEDC49}" srcOrd="0" destOrd="0" presId="urn:microsoft.com/office/officeart/2008/layout/VerticalCurvedList"/>
    <dgm:cxn modelId="{8B14C8AF-FA65-4844-AD04-B87D06F9E820}" type="presParOf" srcId="{2DBAD10F-34BC-468E-A46F-3AB7428BF082}" destId="{708D56CE-3663-4111-98F5-8167A715E93C}" srcOrd="3" destOrd="0" presId="urn:microsoft.com/office/officeart/2008/layout/VerticalCurvedList"/>
    <dgm:cxn modelId="{1EA726C9-174C-40EA-9194-AD8749B9C8CE}" type="presParOf" srcId="{2DBAD10F-34BC-468E-A46F-3AB7428BF082}" destId="{BC996EA2-F0E0-4DD9-9C01-739540B52B0A}" srcOrd="4" destOrd="0" presId="urn:microsoft.com/office/officeart/2008/layout/VerticalCurvedList"/>
    <dgm:cxn modelId="{A5FDA134-500B-4934-9A9D-03A1553F4BCE}" type="presParOf" srcId="{BC996EA2-F0E0-4DD9-9C01-739540B52B0A}" destId="{14F3424F-916B-4FB2-8AFE-FD61EEABB074}" srcOrd="0" destOrd="0" presId="urn:microsoft.com/office/officeart/2008/layout/VerticalCurvedList"/>
    <dgm:cxn modelId="{3B58BD55-E4B2-4105-937E-879CA8D34755}" type="presParOf" srcId="{2DBAD10F-34BC-468E-A46F-3AB7428BF082}" destId="{E1D31861-9699-4149-B049-A64C77F34726}" srcOrd="5" destOrd="0" presId="urn:microsoft.com/office/officeart/2008/layout/VerticalCurvedList"/>
    <dgm:cxn modelId="{0744D191-992F-4E71-96D8-B70B2CB00AA0}" type="presParOf" srcId="{2DBAD10F-34BC-468E-A46F-3AB7428BF082}" destId="{53F5DBE4-7DFA-4D5F-A1BA-21314D5CD828}" srcOrd="6" destOrd="0" presId="urn:microsoft.com/office/officeart/2008/layout/VerticalCurvedList"/>
    <dgm:cxn modelId="{BF158622-2C3C-4045-9F77-6A865801C1F3}" type="presParOf" srcId="{53F5DBE4-7DFA-4D5F-A1BA-21314D5CD828}" destId="{5582FDCD-8148-4808-9D2F-125F75E71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B9EBB-3DC0-433F-96E0-1F42CE677A55}">
      <dsp:nvSpPr>
        <dsp:cNvPr id="0" name=""/>
        <dsp:cNvSpPr/>
      </dsp:nvSpPr>
      <dsp:spPr>
        <a:xfrm>
          <a:off x="-485545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E774-A0C3-4688-BA6F-33F2A4471C17}">
      <dsp:nvSpPr>
        <dsp:cNvPr id="0" name=""/>
        <dsp:cNvSpPr/>
      </dsp:nvSpPr>
      <dsp:spPr>
        <a:xfrm>
          <a:off x="561558" y="426720"/>
          <a:ext cx="6130625" cy="8534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u="none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en-US" sz="2900" b="0" u="none" kern="1200" cap="none" spc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Thời tiết và khí hậu.</a:t>
          </a:r>
          <a:endParaRPr lang="en-US" sz="2900" b="0" u="none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1558" y="426720"/>
        <a:ext cx="6130625" cy="853440"/>
      </dsp:txXfrm>
    </dsp:sp>
    <dsp:sp modelId="{129E0507-AB58-4BDA-B1E2-7F4BBFDEDC49}">
      <dsp:nvSpPr>
        <dsp:cNvPr id="0" name=""/>
        <dsp:cNvSpPr/>
      </dsp:nvSpPr>
      <dsp:spPr>
        <a:xfrm>
          <a:off x="212586" y="495544"/>
          <a:ext cx="697943" cy="7157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D56CE-3663-4111-98F5-8167A715E93C}">
      <dsp:nvSpPr>
        <dsp:cNvPr id="0" name=""/>
        <dsp:cNvSpPr/>
      </dsp:nvSpPr>
      <dsp:spPr>
        <a:xfrm>
          <a:off x="888528" y="1629601"/>
          <a:ext cx="5893271" cy="85344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en-US" sz="2700" b="0" kern="1200" cap="none" spc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Nhiệt độ không khí và cách đo     nhiệt độ không khí.</a:t>
          </a:r>
          <a:endParaRPr lang="en-US" sz="27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88528" y="1629601"/>
        <a:ext cx="5893271" cy="853440"/>
      </dsp:txXfrm>
    </dsp:sp>
    <dsp:sp modelId="{14F3424F-916B-4FB2-8AFE-FD61EEABB074}">
      <dsp:nvSpPr>
        <dsp:cNvPr id="0" name=""/>
        <dsp:cNvSpPr/>
      </dsp:nvSpPr>
      <dsp:spPr>
        <a:xfrm>
          <a:off x="516790" y="1790597"/>
          <a:ext cx="709987" cy="6860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31861-9699-4149-B049-A64C77F34726}">
      <dsp:nvSpPr>
        <dsp:cNvPr id="0" name=""/>
        <dsp:cNvSpPr/>
      </dsp:nvSpPr>
      <dsp:spPr>
        <a:xfrm>
          <a:off x="499118" y="3017520"/>
          <a:ext cx="6255506" cy="79247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 Sự thay đổi nhiệt độ của không khí.</a:t>
          </a:r>
        </a:p>
      </dsp:txBody>
      <dsp:txXfrm>
        <a:off x="499118" y="3017520"/>
        <a:ext cx="6255506" cy="792478"/>
      </dsp:txXfrm>
    </dsp:sp>
    <dsp:sp modelId="{5582FDCD-8148-4808-9D2F-125F75E71AB7}">
      <dsp:nvSpPr>
        <dsp:cNvPr id="0" name=""/>
        <dsp:cNvSpPr/>
      </dsp:nvSpPr>
      <dsp:spPr>
        <a:xfrm>
          <a:off x="206564" y="3070762"/>
          <a:ext cx="709987" cy="6859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680A-277B-416A-8724-2D9D41430F2C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35ADB-5BA5-4409-9421-66142D26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CF796-3E4B-46C7-91F3-89A2A893184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2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367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41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677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525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14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84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747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96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2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9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73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6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749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933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50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30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41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76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689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7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69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369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44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68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102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25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129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189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738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75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7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35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648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76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2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50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88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82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2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9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4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51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Phan Huỳnh Diệu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8534400" y="61722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3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56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8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8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D8C5-4EEB-45F2-AE46-C71E76588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75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7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3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3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2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31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6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2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7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7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53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22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87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3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0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2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20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8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8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7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90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2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6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1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9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61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8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80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36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5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26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5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5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1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505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05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0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94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0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9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693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10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41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46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0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4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59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84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27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01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4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2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5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9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67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7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130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442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6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30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0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1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/>
              <a:t>28/10/2019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5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062F-FD1B-4C74-9D08-351F73B5FC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FD8E-472C-44D8-A74E-389FD085B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0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3AE0-065D-489D-AE32-0D5A7A601E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5B7A-52C7-45C5-AD33-184FDBA8D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5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8BE-9387-4D9B-903C-C9BCFDAAF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E2FA-B26C-43FF-A7F6-637F913A9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47255" y="48491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TÙNG THIỆN VƯƠNG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775855"/>
            <a:ext cx="6705600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 MỪNG CÁC EM ĐÃ ĐẾN VỚI BÀI HỌC HÔM NAY</a:t>
            </a:r>
            <a:endParaRPr lang="en-US" sz="36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4953000"/>
            <a:ext cx="5029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GIÁO VIÊN: PHAN HUỲNH DIỆU</a:t>
            </a:r>
            <a:endParaRPr lang="en-US" sz="2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/>
        </p:blipFill>
        <p:spPr>
          <a:xfrm>
            <a:off x="3699164" y="2590800"/>
            <a:ext cx="5140036" cy="335003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28600" y="838200"/>
            <a:ext cx="4031673" cy="2362200"/>
          </a:xfrm>
          <a:prstGeom prst="cloudCallout">
            <a:avLst>
              <a:gd name="adj1" fmla="val 43748"/>
              <a:gd name="adj2" fmla="val 532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7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>Người ta dùng dụng cụ nào để đo không khí?</a:t>
            </a:r>
            <a:endParaRPr lang="en-US" sz="27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746" y="5715000"/>
            <a:ext cx="3809999" cy="68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smtClean="0"/>
              <a:t>Nhiệt kế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7072"/>
          <a:stretch/>
        </p:blipFill>
        <p:spPr>
          <a:xfrm>
            <a:off x="5084618" y="1392382"/>
            <a:ext cx="3463637" cy="386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5" y="1011382"/>
            <a:ext cx="41910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81000"/>
            <a:ext cx="6934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81" y="2356699"/>
            <a:ext cx="750916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Nhiệt độ không khí và cách đo nhiệt độ</a:t>
            </a:r>
          </a:p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không khí.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181" y="3329369"/>
            <a:ext cx="4038600" cy="54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Nhiệt độ không khí:</a:t>
            </a: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170217"/>
            <a:ext cx="7924799" cy="1544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vi-VN" sz="29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niệm: Nhiệt độ không khí là độ nóng, </a:t>
            </a: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vi-VN" sz="29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9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9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9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 kế để đo nhiệt độ không khí.</a:t>
            </a:r>
          </a:p>
        </p:txBody>
      </p:sp>
    </p:spTree>
    <p:extLst>
      <p:ext uri="{BB962C8B-B14F-4D97-AF65-F5344CB8AC3E}">
        <p14:creationId xmlns:p14="http://schemas.microsoft.com/office/powerpoint/2010/main" val="31754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23" y="1078397"/>
            <a:ext cx="3124200" cy="5093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4664" y="6199910"/>
            <a:ext cx="276051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47. Lều khí tượng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32509" y="990600"/>
            <a:ext cx="4800600" cy="3004100"/>
          </a:xfrm>
          <a:prstGeom prst="cloudCallout">
            <a:avLst>
              <a:gd name="adj1" fmla="val 55337"/>
              <a:gd name="adj2" fmla="val 615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/>
              <a:t>Quan sát Hình 47, em nào có thể mô tả được người ta phải đặt nhiệt kế như thế nào để đo nhiệt độ không khí? </a:t>
            </a:r>
            <a:endParaRPr lang="en-US" sz="2400"/>
          </a:p>
        </p:txBody>
      </p:sp>
      <p:sp>
        <p:nvSpPr>
          <p:cNvPr id="5" name="Cloud Callout 4"/>
          <p:cNvSpPr/>
          <p:nvPr/>
        </p:nvSpPr>
        <p:spPr>
          <a:xfrm>
            <a:off x="0" y="914400"/>
            <a:ext cx="5181600" cy="3429000"/>
          </a:xfrm>
          <a:prstGeom prst="cloudCallout">
            <a:avLst>
              <a:gd name="adj1" fmla="val 44223"/>
              <a:gd name="adj2" fmla="val 608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900">
                <a:latin typeface="Times New Roman" pitchFamily="18" charset="0"/>
                <a:cs typeface="Times New Roman" pitchFamily="18" charset="0"/>
              </a:rPr>
              <a:t>Tại sao khi đo nhiệt độ không khí, người ta phải để nhiệt kế trong bóng râm và cách mặt đất 2m?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73" y="1071470"/>
            <a:ext cx="3124200" cy="5093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4214" y="6331535"/>
            <a:ext cx="276051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47. Lều khí tượng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1327700"/>
            <a:ext cx="5715000" cy="46921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F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 sử có một ngày ở Hà Nội, người ta đo nhiệt độ vào lúc: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giờ được 20</a:t>
            </a:r>
            <a:r>
              <a:rPr lang="en-US" sz="2800" baseline="30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13 giờ được 24</a:t>
            </a:r>
            <a:r>
              <a:rPr lang="en-US" sz="2800" baseline="30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giờ được 22</a:t>
            </a:r>
            <a:r>
              <a:rPr lang="en-US" sz="2800" baseline="30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algn="just"/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 nhiệt độ trung bình của ngày hôm đó là bao nhiêu?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05" y="1064543"/>
            <a:ext cx="3124200" cy="5093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7287" y="6338462"/>
            <a:ext cx="2760518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47. Lều khí tượng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008" y="2187929"/>
            <a:ext cx="534439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Nhiệt độ trung bình ngày (Hà Nội)</a:t>
            </a:r>
          </a:p>
          <a:p>
            <a:pPr algn="ctr"/>
            <a:endParaRPr lang="en-US"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308766"/>
            <a:ext cx="188595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prstClr val="black"/>
                </a:solidFill>
                <a:cs typeface="Times New Roman" pitchFamily="18" charset="0"/>
              </a:rPr>
              <a:t>=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22</a:t>
            </a:r>
            <a:r>
              <a:rPr lang="en-US" sz="3200" baseline="30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1028700" y="2775617"/>
            <a:ext cx="3581400" cy="71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+ 24</a:t>
            </a:r>
            <a:r>
              <a:rPr lang="en-US" sz="28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+ 22</a:t>
            </a:r>
            <a:r>
              <a:rPr lang="en-US" sz="28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04800" y="3206198"/>
            <a:ext cx="1066800" cy="81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=</a:t>
            </a:r>
            <a:endParaRPr lang="en-US" sz="32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95400" y="3611445"/>
            <a:ext cx="29718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24928" y="3726877"/>
            <a:ext cx="1415762" cy="519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9" y="1036834"/>
            <a:ext cx="1970809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smtClean="0"/>
              <a:t>ĐÁP ÁN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3745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219200"/>
            <a:ext cx="394161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Nhiệt độ trung bình ngày </a:t>
            </a:r>
            <a:endParaRPr lang="en-US" sz="24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330037"/>
            <a:ext cx="609600" cy="64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990600"/>
            <a:ext cx="3581400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Tổng nhiệt độ các lần đo </a:t>
            </a:r>
            <a:endParaRPr lang="en-US" sz="24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638300"/>
            <a:ext cx="31242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91000" y="1752600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 lần đo</a:t>
            </a:r>
            <a:endParaRPr lang="en-US" sz="24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92582"/>
            <a:ext cx="411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độ trung bình tháng </a:t>
            </a:r>
            <a:endParaRPr lang="en-US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1619" y="4953000"/>
            <a:ext cx="609600" cy="64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2672" y="2743200"/>
            <a:ext cx="4121728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 nhiệt độ trung bình ngày </a:t>
            </a: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1273" y="3415146"/>
            <a:ext cx="35814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41273" y="3525982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 ngày trong tháng</a:t>
            </a: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2400" y="4800600"/>
            <a:ext cx="4267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 độ trung bình năm </a:t>
            </a:r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2391" y="4703618"/>
            <a:ext cx="4121728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 nhiệt độ trong 12 tháng </a:t>
            </a:r>
            <a:endParaRPr lang="en-US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866409" y="5243945"/>
            <a:ext cx="3553691" cy="173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52555" y="5410200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1619" y="3093028"/>
            <a:ext cx="609600" cy="64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03909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81000"/>
            <a:ext cx="6934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5" y="2538234"/>
            <a:ext cx="750916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Nhiệt độ không khí và cách đo nhiệt độ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không khí.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3329369"/>
            <a:ext cx="5652655" cy="40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Cách đo nhiệt độ không khí:</a:t>
            </a:r>
            <a:endParaRPr lang="en-US" sz="2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038600"/>
            <a:ext cx="8534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đo nhiệt độ không khí, người ta phải để nhiệt kế trong bóng râm và cách mặt đất 2 mét</a:t>
            </a:r>
            <a:r>
              <a:rPr lang="vi-VN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 thức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5334000"/>
            <a:ext cx="394161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 độ trung bình ngày 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818" y="5430982"/>
            <a:ext cx="609600" cy="64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4909" y="5084618"/>
            <a:ext cx="3581400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 nhiệt độ các lần đo 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20045" y="5742709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39491" y="5818909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lần đo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6" y="2719769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544" y="3329370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tùy theo vị trí gần hay xa biển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42" y="3886200"/>
            <a:ext cx="3924141" cy="2582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" y="1018426"/>
            <a:ext cx="3916071" cy="2711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104929"/>
            <a:ext cx="3914697" cy="25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8280004"/>
              </p:ext>
            </p:extLst>
          </p:nvPr>
        </p:nvGraphicFramePr>
        <p:xfrm>
          <a:off x="1905000" y="1524000"/>
          <a:ext cx="6781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18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THỜI TIẾT, KHÍ HẬU VÀ </a:t>
            </a:r>
            <a:b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NHIỆT ĐỘ KHÔNG KHÍ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7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" y="2604655"/>
            <a:ext cx="3839817" cy="342034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038600" y="907473"/>
            <a:ext cx="4953000" cy="3124200"/>
          </a:xfrm>
          <a:prstGeom prst="cloudCallout">
            <a:avLst>
              <a:gd name="adj1" fmla="val -57970"/>
              <a:gd name="adj2" fmla="val 661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 sao về mùa hạ, những nơi gần biển có không khí mát </a:t>
            </a:r>
            <a:r>
              <a:rPr lang="vi-VN" sz="3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đất liền.</a:t>
            </a:r>
          </a:p>
        </p:txBody>
      </p:sp>
    </p:spTree>
    <p:extLst>
      <p:ext uri="{BB962C8B-B14F-4D97-AF65-F5344CB8AC3E}">
        <p14:creationId xmlns:p14="http://schemas.microsoft.com/office/powerpoint/2010/main" val="13353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1" y="2265421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875021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tùy theo vị trí gần hay xa biển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391" y="3643745"/>
            <a:ext cx="821920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/>
                <a:ea typeface="Calibri"/>
              </a:rPr>
              <a:t>- Nhiệt </a:t>
            </a:r>
            <a:r>
              <a:rPr lang="en-US" sz="2800">
                <a:latin typeface="Times New Roman"/>
                <a:ea typeface="Calibri"/>
              </a:rPr>
              <a:t>độ không khí ở những miền nằm gần biển và những miền nằm sâu trong lục địa có sự khác nhau.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176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3" y="2414969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544" y="3024569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theo độ cao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12665"/>
            <a:ext cx="5029200" cy="3010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819400" y="3826920"/>
            <a:ext cx="411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Hình 48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. Sự thay đổi nhiệt độ theo độ cao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380" y="4739985"/>
            <a:ext cx="6553200" cy="1486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>
                <a:latin typeface="Times New Roman"/>
                <a:ea typeface="Calibri"/>
              </a:rPr>
              <a:t>Tính sự chênh </a:t>
            </a:r>
            <a:r>
              <a:rPr lang="en-US" sz="3200" i="1" smtClean="0">
                <a:latin typeface="Times New Roman"/>
                <a:ea typeface="Calibri"/>
              </a:rPr>
              <a:t>lệch </a:t>
            </a:r>
            <a:r>
              <a:rPr lang="en-US" sz="3200" i="1">
                <a:latin typeface="Times New Roman"/>
                <a:ea typeface="Calibri"/>
              </a:rPr>
              <a:t>độ cao giữa hai </a:t>
            </a:r>
            <a:r>
              <a:rPr lang="en-US" sz="3200" i="1" smtClean="0">
                <a:latin typeface="Times New Roman"/>
                <a:ea typeface="Calibri"/>
              </a:rPr>
              <a:t>điểm A và B </a:t>
            </a:r>
            <a:r>
              <a:rPr lang="en-US" sz="3200" i="1">
                <a:latin typeface="Times New Roman"/>
                <a:ea typeface="Calibri"/>
              </a:rPr>
              <a:t>trong Hình 48?</a:t>
            </a:r>
            <a:endParaRPr lang="en-US" sz="3200" i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26972"/>
            <a:ext cx="1699780" cy="1699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0473" y="3261460"/>
            <a:ext cx="457200" cy="565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2209800"/>
            <a:ext cx="457200" cy="501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798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r="16783"/>
          <a:stretch/>
        </p:blipFill>
        <p:spPr>
          <a:xfrm>
            <a:off x="6982691" y="609600"/>
            <a:ext cx="2161309" cy="2418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7205" y="1219200"/>
            <a:ext cx="76962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Chênh </a:t>
            </a:r>
            <a:r>
              <a:rPr lang="vi-VN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lệch nhiệt độ: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25°C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- 19°C =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6°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5867400" cy="10690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Chênh </a:t>
            </a:r>
            <a:r>
              <a:rPr lang="pt-BR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lệch độ </a:t>
            </a:r>
            <a:r>
              <a:rPr lang="pt-BR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 của A và B:</a:t>
            </a:r>
            <a:endParaRPr lang="pt-BR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782" y="3962400"/>
            <a:ext cx="106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X</a:t>
            </a:r>
            <a:r>
              <a:rPr lang="en-US" sz="4400" smtClean="0">
                <a:solidFill>
                  <a:srgbClr val="FF0000"/>
                </a:solidFill>
              </a:rPr>
              <a:t>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9982" y="3962400"/>
            <a:ext cx="45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2991" y="3581400"/>
            <a:ext cx="235180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6 x 100 </a:t>
            </a:r>
            <a:endParaRPr lang="en-US" sz="440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07609" y="4343400"/>
            <a:ext cx="18785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72986" y="4378036"/>
            <a:ext cx="162790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0,6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7481" y="3990109"/>
            <a:ext cx="45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0100" y="3962400"/>
            <a:ext cx="40005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1000m (1 Km)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6" y="2233434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44" y="2843034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theo độ cao</a:t>
            </a:r>
            <a:r>
              <a:rPr lang="en-US" sz="3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509" y="3733800"/>
            <a:ext cx="834736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Trong tầng đối lưu, càng lên cao, nhiệt độ không khí càng giảm. </a:t>
            </a: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3" y="2414969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544" y="3082942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theo vĩ độ</a:t>
            </a:r>
            <a:r>
              <a:rPr lang="en-US" sz="3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100" y="4693228"/>
            <a:ext cx="43815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49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Sự thay đổi nhiệt độ theo vĩ độ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4636" y="914400"/>
            <a:ext cx="4267200" cy="2438400"/>
          </a:xfrm>
          <a:prstGeom prst="cloudCallout">
            <a:avLst>
              <a:gd name="adj1" fmla="val 46744"/>
              <a:gd name="adj2" fmla="val 588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28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không khí thay đổi như thế nào từ xích đạo về hai cực?</a:t>
            </a:r>
            <a:endParaRPr lang="en-US" sz="2800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6698" r="8076" b="6865"/>
          <a:stretch/>
        </p:blipFill>
        <p:spPr>
          <a:xfrm>
            <a:off x="4343400" y="1253062"/>
            <a:ext cx="4648200" cy="3450556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609600" y="1253062"/>
            <a:ext cx="3200400" cy="363066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khí ở vùng vĩ độ thấp nóng hơn không khí ở vùng vĩ độ cao.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64" y="245095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6477" r="7388" b="7202"/>
          <a:stretch/>
        </p:blipFill>
        <p:spPr>
          <a:xfrm>
            <a:off x="325582" y="2133600"/>
            <a:ext cx="2766358" cy="2777836"/>
          </a:xfrm>
          <a:prstGeom prst="ellipse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6021964" y="3255818"/>
            <a:ext cx="9144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056601" y="2003710"/>
            <a:ext cx="9144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6056601" y="4574596"/>
            <a:ext cx="914400" cy="533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4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34184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429 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6" y="2237712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Sự thay đổi nhiệt độ của không khí.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436" y="2847312"/>
            <a:ext cx="8167256" cy="55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 độ không khí thay đổi theo vĩ độ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436" y="3657600"/>
            <a:ext cx="8368146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Không khí ở vùng vĩ độ thấp nóng hơn không khí ở vùng vĩ độ cao.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2"/>
          <a:stretch/>
        </p:blipFill>
        <p:spPr>
          <a:xfrm>
            <a:off x="914400" y="914400"/>
            <a:ext cx="3730337" cy="252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83" y="3622795"/>
            <a:ext cx="2604917" cy="266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8" y="947059"/>
            <a:ext cx="3754582" cy="254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849582" y="6226488"/>
            <a:ext cx="571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 hiện tượng khí tượng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3685197"/>
            <a:ext cx="3696425" cy="254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699780" cy="16997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657600"/>
            <a:ext cx="8661255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…..(1)…là sự biểu hiện của các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…(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2)…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………………..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nắng, mưa, gió,..) ở một địa phương trong…..(3)….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….(4)…là sự lặp đi lặp lại của….(5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)…………………ở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địa phương đó (hay một khu vực, lãnh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thổ) trong….......(6)....... và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đã trở thành quy luật.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838200"/>
            <a:ext cx="76962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 dụng các từ sau để điền vào chỗ trống bên dưới: </a:t>
            </a:r>
            <a:endParaRPr lang="en-US" sz="28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 khí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tiết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vi-VN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thời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8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vi-VN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 hậu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0054" y="3616036"/>
            <a:ext cx="1595871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Thời tiết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3616036"/>
            <a:ext cx="3810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iện tượng khí tượng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489055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hời gian ngắn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786745"/>
            <a:ext cx="1600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Khí hậu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0600" y="4876800"/>
            <a:ext cx="3352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ình hình thời tiết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7999" y="5597236"/>
            <a:ext cx="2286001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hời gian dài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836" y="2135026"/>
            <a:ext cx="3886200" cy="760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Thời tiết và khí hậu.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750941"/>
            <a:ext cx="2438400" cy="54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Thời tiết:</a:t>
            </a: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728" y="3334459"/>
            <a:ext cx="76961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3000">
                <a:latin typeface="Times New Roman" pitchFamily="18" charset="0"/>
                <a:cs typeface="Times New Roman" pitchFamily="18" charset="0"/>
              </a:rPr>
              <a:t>sự biểu hiện các hiện tượng khí tượng ở một địa phương trong thời gian ngắn nhất định.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36" y="2246880"/>
            <a:ext cx="1529664" cy="98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7366" y="4648200"/>
            <a:ext cx="8340434" cy="17094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Khí hậu: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hậu là sự lặp đi lặp lại của tình hình thời tiết ở một địa phương trong thời gian dài và trở thành quy luật.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21747"/>
              </p:ext>
            </p:extLst>
          </p:nvPr>
        </p:nvGraphicFramePr>
        <p:xfrm>
          <a:off x="519545" y="2481442"/>
          <a:ext cx="8077200" cy="4153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5906"/>
                <a:gridCol w="2240812"/>
                <a:gridCol w="2510482"/>
              </a:tblGrid>
              <a:tr h="1333000">
                <a:tc>
                  <a:txBody>
                    <a:bodyPr/>
                    <a:lstStyle/>
                    <a:p>
                      <a:r>
                        <a:rPr lang="en-US" sz="2800" smtClean="0"/>
                        <a:t>                 Nội</a:t>
                      </a:r>
                      <a:r>
                        <a:rPr lang="en-US" sz="2800" baseline="0" smtClean="0"/>
                        <a:t> Dung</a:t>
                      </a:r>
                    </a:p>
                    <a:p>
                      <a:endParaRPr lang="en-US" sz="2800" baseline="0" smtClean="0"/>
                    </a:p>
                    <a:p>
                      <a:r>
                        <a:rPr lang="en-US" sz="2800" baseline="0" smtClean="0"/>
                        <a:t>   Tiêu Chí</a:t>
                      </a:r>
                      <a:endParaRPr lang="en-US" sz="280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Thời</a:t>
                      </a:r>
                      <a:r>
                        <a:rPr lang="en-US" sz="2800" baseline="0" smtClean="0"/>
                        <a:t> Tiết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Khí</a:t>
                      </a:r>
                      <a:r>
                        <a:rPr lang="en-US" sz="2800" baseline="0" smtClean="0"/>
                        <a:t> Hậu</a:t>
                      </a:r>
                      <a:endParaRPr lang="en-US" sz="2800"/>
                    </a:p>
                  </a:txBody>
                  <a:tcPr anchor="ctr"/>
                </a:tc>
              </a:tr>
              <a:tr h="81461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B050"/>
                          </a:solidFill>
                        </a:rPr>
                        <a:t>Thời</a:t>
                      </a:r>
                      <a:r>
                        <a:rPr lang="en-US" sz="2800" b="1" baseline="0" smtClean="0">
                          <a:solidFill>
                            <a:srgbClr val="00B050"/>
                          </a:solidFill>
                        </a:rPr>
                        <a:t> gian</a:t>
                      </a:r>
                      <a:endParaRPr lang="en-US" sz="2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868171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B050"/>
                          </a:solidFill>
                        </a:rPr>
                        <a:t>Đặc</a:t>
                      </a:r>
                      <a:r>
                        <a:rPr lang="en-US" sz="2800" b="1" baseline="0" smtClean="0">
                          <a:solidFill>
                            <a:srgbClr val="00B050"/>
                          </a:solidFill>
                        </a:rPr>
                        <a:t> điểm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0990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B050"/>
                          </a:solidFill>
                        </a:rPr>
                        <a:t>Phạm</a:t>
                      </a:r>
                      <a:r>
                        <a:rPr lang="en-US" sz="2800" b="1" baseline="0" smtClean="0">
                          <a:solidFill>
                            <a:srgbClr val="00B050"/>
                          </a:solidFill>
                        </a:rPr>
                        <a:t> vi hoạt động</a:t>
                      </a:r>
                      <a:endParaRPr lang="en-US" sz="2800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848746"/>
            <a:ext cx="1246909" cy="15570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38900" y="4800600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 Quy luật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1524000" y="899373"/>
            <a:ext cx="6858000" cy="131618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rgbClr val="C00000"/>
                </a:solidFill>
              </a:rPr>
              <a:t>Thời tiết và khí hậu khác nhau như thế nào?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5546" y="5715000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Rộng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5715000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Hẹp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9773" y="4800600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Thay đổi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80609" y="3906981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Ngắn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4600" y="3886200"/>
            <a:ext cx="1766454" cy="72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</a:rPr>
              <a:t>Dài</a:t>
            </a:r>
            <a:endParaRPr lang="en-US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18: THỜI TIẾT, KHÍ HẬU VÀ NHIỆT ĐỘ KHÔNG KHÍ</a:t>
            </a:r>
            <a:endParaRPr 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6" y="2719769"/>
            <a:ext cx="73498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Nhiệt độ không khí và cách đo nhiệt độ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không khí.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545" y="3622962"/>
            <a:ext cx="4038600" cy="54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Nhiệt độ không khí: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5" y="2356699"/>
            <a:ext cx="1503216" cy="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124692" y="131618"/>
            <a:ext cx="2542308" cy="192578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64165" y="621722"/>
            <a:ext cx="1263361" cy="91786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791200"/>
            <a:ext cx="82296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 ĐẤT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057754" y="2743201"/>
            <a:ext cx="2590800" cy="80010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895600" y="1715364"/>
            <a:ext cx="2531918" cy="68407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4876800" y="2627167"/>
            <a:ext cx="2667000" cy="80010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010400" y="1715364"/>
            <a:ext cx="2057400" cy="8035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0177572">
            <a:off x="1899842" y="2165212"/>
            <a:ext cx="345253" cy="5057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0246997">
            <a:off x="1416423" y="2266038"/>
            <a:ext cx="345253" cy="5057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0177572">
            <a:off x="2414080" y="2146546"/>
            <a:ext cx="345253" cy="5057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597812">
            <a:off x="4782747" y="4797980"/>
            <a:ext cx="457200" cy="9451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597812">
            <a:off x="3932958" y="4797977"/>
            <a:ext cx="457200" cy="9451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597812">
            <a:off x="3045878" y="4797979"/>
            <a:ext cx="457200" cy="9451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0886 0.4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7344 0.44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22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2622 0.42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21858 -0.4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200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3333 -0.4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1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0017 -0.379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610100" y="838200"/>
            <a:ext cx="4152900" cy="2362200"/>
          </a:xfrm>
          <a:prstGeom prst="cloudCallout">
            <a:avLst>
              <a:gd name="adj1" fmla="val -57970"/>
              <a:gd name="adj2" fmla="val 661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các em, người ta đo nhiệt độ không khí vào lúc nào</a:t>
            </a:r>
            <a:r>
              <a:rPr lang="vi-VN" sz="2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3693" r="4782" b="6156"/>
          <a:stretch/>
        </p:blipFill>
        <p:spPr>
          <a:xfrm>
            <a:off x="367146" y="2133600"/>
            <a:ext cx="361149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2" y="1080655"/>
            <a:ext cx="3136068" cy="2246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04" y="3944103"/>
            <a:ext cx="3015096" cy="2140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3403022" cy="2260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0"/>
            <a:ext cx="937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u="sng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18</a:t>
            </a:r>
            <a:r>
              <a:rPr lang="en-US" sz="2700" b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THỜI TIẾT, KHÍ HẬU VÀ NHIỆT ĐỘ KHÔNG KHÍ</a:t>
            </a:r>
            <a:endParaRPr lang="en-US" sz="27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5811" y="3615849"/>
            <a:ext cx="1447800" cy="342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giờ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512069"/>
            <a:ext cx="1447800" cy="342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giờ</a:t>
            </a:r>
            <a:endParaRPr lang="en-US" sz="2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5077" y="6332502"/>
            <a:ext cx="1447800" cy="342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giờ</a:t>
            </a:r>
            <a:endParaRPr lang="en-US" sz="2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1341</Words>
  <Application>Microsoft Office PowerPoint</Application>
  <PresentationFormat>On-screen Show (4:3)</PresentationFormat>
  <Paragraphs>152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TRƯỜNG THCS TÙNG THIỆN VƯƠNG</vt:lpstr>
      <vt:lpstr>Bài 18: THỜI TIẾT, KHÍ HẬU VÀ  NHIỆT ĐỘ KHÔNG KHÍ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Carcassonno</dc:creator>
  <cp:lastModifiedBy>Carcassonno</cp:lastModifiedBy>
  <cp:revision>99</cp:revision>
  <dcterms:created xsi:type="dcterms:W3CDTF">2016-01-16T12:21:25Z</dcterms:created>
  <dcterms:modified xsi:type="dcterms:W3CDTF">2019-10-28T16:14:02Z</dcterms:modified>
</cp:coreProperties>
</file>