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1588" r:id="rId2"/>
    <p:sldId id="1589" r:id="rId3"/>
    <p:sldId id="1592" r:id="rId4"/>
    <p:sldId id="1591" r:id="rId5"/>
    <p:sldId id="1593" r:id="rId6"/>
    <p:sldId id="1594" r:id="rId7"/>
    <p:sldId id="1595" r:id="rId8"/>
    <p:sldId id="1596" r:id="rId9"/>
    <p:sldId id="1597" r:id="rId10"/>
    <p:sldId id="1598" r:id="rId11"/>
    <p:sldId id="1599" r:id="rId12"/>
    <p:sldId id="461" r:id="rId13"/>
    <p:sldId id="459" r:id="rId14"/>
    <p:sldId id="463" r:id="rId15"/>
    <p:sldId id="465" r:id="rId16"/>
    <p:sldId id="464" r:id="rId17"/>
    <p:sldId id="1601" r:id="rId18"/>
    <p:sldId id="460" r:id="rId19"/>
    <p:sldId id="1603" r:id="rId20"/>
    <p:sldId id="1604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#9Slide02 Noi dung dai" panose="020B0604020202020204" charset="0"/>
      <p:regular r:id="rId26"/>
    </p:embeddedFont>
    <p:embeddedFont>
      <p:font typeface="#9Slide02 Noi dung rat dai" panose="020B0604020202020204" charset="0"/>
      <p:regular r:id="rId27"/>
    </p:embeddedFont>
    <p:embeddedFont>
      <p:font typeface="#9Slide03 Arima Madurai" panose="020B0604020202020204" charset="0"/>
      <p:regular r:id="rId28"/>
    </p:embeddedFont>
    <p:embeddedFont>
      <p:font typeface="#9Slide03 Arima Madurai Black" panose="020B0604020202020204" charset="0"/>
      <p:bold r:id="rId29"/>
    </p:embeddedFont>
    <p:embeddedFont>
      <p:font typeface="#9Slide05 Claudia" panose="020B0604020202020204" charset="0"/>
      <p:regular r:id="rId30"/>
    </p:embeddedFont>
    <p:embeddedFont>
      <p:font typeface="#9Slide05 Fourth Light" panose="020B0604020202020204" charset="0"/>
      <p:regular r:id="rId31"/>
    </p:embeddedFont>
    <p:embeddedFont>
      <p:font typeface="#9Slide05 Lobster" panose="020B0604020202020204" charset="0"/>
      <p:regular r:id="rId32"/>
    </p:embeddedFont>
    <p:embeddedFont>
      <p:font typeface="#9Slide05 Pattaya" panose="020B0604020202020204" charset="-34"/>
      <p:regular r:id="rId33"/>
    </p:embeddedFont>
    <p:embeddedFont>
      <p:font typeface="#9Slide07 IcielCadena" panose="020B0604020202020204" charset="0"/>
      <p:bold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6666"/>
    <a:srgbClr val="215968"/>
    <a:srgbClr val="FFD33C"/>
    <a:srgbClr val="E6E6E6"/>
    <a:srgbClr val="FEA498"/>
    <a:srgbClr val="B7C6E5"/>
    <a:srgbClr val="FE715E"/>
    <a:srgbClr val="FDB93F"/>
    <a:srgbClr val="8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6314" autoAdjust="0"/>
  </p:normalViewPr>
  <p:slideViewPr>
    <p:cSldViewPr>
      <p:cViewPr varScale="1">
        <p:scale>
          <a:sx n="66" d="100"/>
          <a:sy n="66" d="100"/>
        </p:scale>
        <p:origin x="652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99A07-FA1B-49FE-8CB5-773258BEA88D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E6E94-69E9-4129-8C72-1C52CC308E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70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9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B317E5B-B821-46CE-BFE4-4F42D68AEA3F}"/>
              </a:ext>
            </a:extLst>
          </p:cNvPr>
          <p:cNvSpPr txBox="1">
            <a:spLocks/>
          </p:cNvSpPr>
          <p:nvPr userDrawn="1"/>
        </p:nvSpPr>
        <p:spPr>
          <a:xfrm>
            <a:off x="1271464" y="2132856"/>
            <a:ext cx="26367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6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0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39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CFB01AF-8B20-48F5-B4E5-611848A763F4}"/>
              </a:ext>
            </a:extLst>
          </p:cNvPr>
          <p:cNvSpPr txBox="1">
            <a:spLocks/>
          </p:cNvSpPr>
          <p:nvPr userDrawn="1"/>
        </p:nvSpPr>
        <p:spPr>
          <a:xfrm>
            <a:off x="119336" y="548680"/>
            <a:ext cx="26367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AE67326-1BCB-49F4-A1D4-D5FAA9004C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8" r:id="rId14"/>
    <p:sldLayoutId id="2147483667" r:id="rId15"/>
  </p:sldLayoutIdLst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8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8.png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817547-1A3C-4B1E-8E59-C70D2C32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750" y1="31100" x2="34750" y2="31100"/>
                        <a14:foregroundMark x1="37000" y1="29850" x2="37000" y2="29850"/>
                        <a14:foregroundMark x1="31900" y1="85850" x2="31900" y2="85850"/>
                        <a14:foregroundMark x1="45400" y1="85850" x2="45400" y2="85850"/>
                        <a14:foregroundMark x1="45400" y1="85850" x2="45400" y2="85850"/>
                        <a14:foregroundMark x1="48550" y1="87150" x2="48550" y2="87150"/>
                        <a14:foregroundMark x1="36850" y1="29850" x2="36850" y2="29850"/>
                        <a14:foregroundMark x1="36850" y1="29850" x2="36850" y2="298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8192" y="2132856"/>
            <a:ext cx="5112568" cy="5112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EDD74-019F-4EE0-8324-8351425520F8}"/>
              </a:ext>
            </a:extLst>
          </p:cNvPr>
          <p:cNvSpPr txBox="1"/>
          <p:nvPr/>
        </p:nvSpPr>
        <p:spPr>
          <a:xfrm>
            <a:off x="3647728" y="1268760"/>
            <a:ext cx="7704856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</a:rPr>
              <a:t>BÀI 4: </a:t>
            </a:r>
          </a:p>
          <a:p>
            <a:pPr algn="ctr"/>
            <a:r>
              <a:rPr lang="vi-VN" sz="4400" b="1" dirty="0">
                <a:solidFill>
                  <a:schemeClr val="bg1"/>
                </a:solidFill>
                <a:ea typeface="#9Slide02 Noi dung rat dai" panose="02000000000000000000" pitchFamily="2" charset="0"/>
              </a:rPr>
              <a:t>ĐẶC ĐIỂM CHUNG CỦA TÀI NGUYÊN KHOÁNG SẢN, SỬ DỤNG HỢP lÍ TÀI NGUYÊN KHOÁNG SẢN </a:t>
            </a:r>
            <a:endParaRPr lang="en-US" sz="4400" b="1" dirty="0">
              <a:solidFill>
                <a:schemeClr val="bg1"/>
              </a:solidFill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72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1">
            <a:extLst>
              <a:ext uri="{FF2B5EF4-FFF2-40B4-BE49-F238E27FC236}">
                <a16:creationId xmlns:a16="http://schemas.microsoft.com/office/drawing/2014/main" id="{DBAF6131-009F-4654-9AD1-0BDE3BAF635E}"/>
              </a:ext>
            </a:extLst>
          </p:cNvPr>
          <p:cNvSpPr/>
          <p:nvPr/>
        </p:nvSpPr>
        <p:spPr>
          <a:xfrm>
            <a:off x="1903671" y="559820"/>
            <a:ext cx="9029700" cy="1304423"/>
          </a:xfrm>
          <a:custGeom>
            <a:avLst/>
            <a:gdLst>
              <a:gd name="connsiteX0" fmla="*/ 0 w 9029700"/>
              <a:gd name="connsiteY0" fmla="*/ 217408 h 1304423"/>
              <a:gd name="connsiteX1" fmla="*/ 217408 w 9029700"/>
              <a:gd name="connsiteY1" fmla="*/ 0 h 1304423"/>
              <a:gd name="connsiteX2" fmla="*/ 790400 w 9029700"/>
              <a:gd name="connsiteY2" fmla="*/ 0 h 1304423"/>
              <a:gd name="connsiteX3" fmla="*/ 1449341 w 9029700"/>
              <a:gd name="connsiteY3" fmla="*/ 0 h 1304423"/>
              <a:gd name="connsiteX4" fmla="*/ 1936385 w 9029700"/>
              <a:gd name="connsiteY4" fmla="*/ 0 h 1304423"/>
              <a:gd name="connsiteX5" fmla="*/ 2595326 w 9029700"/>
              <a:gd name="connsiteY5" fmla="*/ 0 h 1304423"/>
              <a:gd name="connsiteX6" fmla="*/ 2996420 w 9029700"/>
              <a:gd name="connsiteY6" fmla="*/ 0 h 1304423"/>
              <a:gd name="connsiteX7" fmla="*/ 3569413 w 9029700"/>
              <a:gd name="connsiteY7" fmla="*/ 0 h 1304423"/>
              <a:gd name="connsiteX8" fmla="*/ 3884559 w 9029700"/>
              <a:gd name="connsiteY8" fmla="*/ 0 h 1304423"/>
              <a:gd name="connsiteX9" fmla="*/ 4629448 w 9029700"/>
              <a:gd name="connsiteY9" fmla="*/ 0 h 1304423"/>
              <a:gd name="connsiteX10" fmla="*/ 5202441 w 9029700"/>
              <a:gd name="connsiteY10" fmla="*/ 0 h 1304423"/>
              <a:gd name="connsiteX11" fmla="*/ 5947331 w 9029700"/>
              <a:gd name="connsiteY11" fmla="*/ 0 h 1304423"/>
              <a:gd name="connsiteX12" fmla="*/ 6434374 w 9029700"/>
              <a:gd name="connsiteY12" fmla="*/ 0 h 1304423"/>
              <a:gd name="connsiteX13" fmla="*/ 6835469 w 9029700"/>
              <a:gd name="connsiteY13" fmla="*/ 0 h 1304423"/>
              <a:gd name="connsiteX14" fmla="*/ 7408461 w 9029700"/>
              <a:gd name="connsiteY14" fmla="*/ 0 h 1304423"/>
              <a:gd name="connsiteX15" fmla="*/ 8067402 w 9029700"/>
              <a:gd name="connsiteY15" fmla="*/ 0 h 1304423"/>
              <a:gd name="connsiteX16" fmla="*/ 8812292 w 9029700"/>
              <a:gd name="connsiteY16" fmla="*/ 0 h 1304423"/>
              <a:gd name="connsiteX17" fmla="*/ 9029700 w 9029700"/>
              <a:gd name="connsiteY17" fmla="*/ 217408 h 1304423"/>
              <a:gd name="connsiteX18" fmla="*/ 9029700 w 9029700"/>
              <a:gd name="connsiteY18" fmla="*/ 660908 h 1304423"/>
              <a:gd name="connsiteX19" fmla="*/ 9029700 w 9029700"/>
              <a:gd name="connsiteY19" fmla="*/ 1087015 h 1304423"/>
              <a:gd name="connsiteX20" fmla="*/ 8812292 w 9029700"/>
              <a:gd name="connsiteY20" fmla="*/ 1304423 h 1304423"/>
              <a:gd name="connsiteX21" fmla="*/ 8067402 w 9029700"/>
              <a:gd name="connsiteY21" fmla="*/ 1304423 h 1304423"/>
              <a:gd name="connsiteX22" fmla="*/ 7752256 w 9029700"/>
              <a:gd name="connsiteY22" fmla="*/ 1304423 h 1304423"/>
              <a:gd name="connsiteX23" fmla="*/ 7351162 w 9029700"/>
              <a:gd name="connsiteY23" fmla="*/ 1304423 h 1304423"/>
              <a:gd name="connsiteX24" fmla="*/ 6950067 w 9029700"/>
              <a:gd name="connsiteY24" fmla="*/ 1304423 h 1304423"/>
              <a:gd name="connsiteX25" fmla="*/ 6377075 w 9029700"/>
              <a:gd name="connsiteY25" fmla="*/ 1304423 h 1304423"/>
              <a:gd name="connsiteX26" fmla="*/ 5804083 w 9029700"/>
              <a:gd name="connsiteY26" fmla="*/ 1304423 h 1304423"/>
              <a:gd name="connsiteX27" fmla="*/ 5317039 w 9029700"/>
              <a:gd name="connsiteY27" fmla="*/ 1304423 h 1304423"/>
              <a:gd name="connsiteX28" fmla="*/ 4572149 w 9029700"/>
              <a:gd name="connsiteY28" fmla="*/ 1304423 h 1304423"/>
              <a:gd name="connsiteX29" fmla="*/ 4171055 w 9029700"/>
              <a:gd name="connsiteY29" fmla="*/ 1304423 h 1304423"/>
              <a:gd name="connsiteX30" fmla="*/ 3426165 w 9029700"/>
              <a:gd name="connsiteY30" fmla="*/ 1304423 h 1304423"/>
              <a:gd name="connsiteX31" fmla="*/ 3025070 w 9029700"/>
              <a:gd name="connsiteY31" fmla="*/ 1304423 h 1304423"/>
              <a:gd name="connsiteX32" fmla="*/ 2366129 w 9029700"/>
              <a:gd name="connsiteY32" fmla="*/ 1304423 h 1304423"/>
              <a:gd name="connsiteX33" fmla="*/ 1621239 w 9029700"/>
              <a:gd name="connsiteY33" fmla="*/ 1304423 h 1304423"/>
              <a:gd name="connsiteX34" fmla="*/ 1306093 w 9029700"/>
              <a:gd name="connsiteY34" fmla="*/ 1304423 h 1304423"/>
              <a:gd name="connsiteX35" fmla="*/ 217408 w 9029700"/>
              <a:gd name="connsiteY35" fmla="*/ 1304423 h 1304423"/>
              <a:gd name="connsiteX36" fmla="*/ 0 w 9029700"/>
              <a:gd name="connsiteY36" fmla="*/ 1087015 h 1304423"/>
              <a:gd name="connsiteX37" fmla="*/ 0 w 9029700"/>
              <a:gd name="connsiteY37" fmla="*/ 669604 h 1304423"/>
              <a:gd name="connsiteX38" fmla="*/ 0 w 9029700"/>
              <a:gd name="connsiteY38" fmla="*/ 217408 h 130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029700" h="1304423" fill="none" extrusionOk="0">
                <a:moveTo>
                  <a:pt x="0" y="217408"/>
                </a:moveTo>
                <a:cubicBezTo>
                  <a:pt x="4007" y="107636"/>
                  <a:pt x="106176" y="4112"/>
                  <a:pt x="217408" y="0"/>
                </a:cubicBezTo>
                <a:cubicBezTo>
                  <a:pt x="491511" y="-27685"/>
                  <a:pt x="555815" y="48286"/>
                  <a:pt x="790400" y="0"/>
                </a:cubicBezTo>
                <a:cubicBezTo>
                  <a:pt x="1024985" y="-48286"/>
                  <a:pt x="1304381" y="2552"/>
                  <a:pt x="1449341" y="0"/>
                </a:cubicBezTo>
                <a:cubicBezTo>
                  <a:pt x="1594301" y="-2552"/>
                  <a:pt x="1751350" y="22515"/>
                  <a:pt x="1936385" y="0"/>
                </a:cubicBezTo>
                <a:cubicBezTo>
                  <a:pt x="2121420" y="-22515"/>
                  <a:pt x="2388212" y="15019"/>
                  <a:pt x="2595326" y="0"/>
                </a:cubicBezTo>
                <a:cubicBezTo>
                  <a:pt x="2802440" y="-15019"/>
                  <a:pt x="2827963" y="25268"/>
                  <a:pt x="2996420" y="0"/>
                </a:cubicBezTo>
                <a:cubicBezTo>
                  <a:pt x="3164877" y="-25268"/>
                  <a:pt x="3424083" y="38889"/>
                  <a:pt x="3569413" y="0"/>
                </a:cubicBezTo>
                <a:cubicBezTo>
                  <a:pt x="3714743" y="-38889"/>
                  <a:pt x="3752075" y="23097"/>
                  <a:pt x="3884559" y="0"/>
                </a:cubicBezTo>
                <a:cubicBezTo>
                  <a:pt x="4017043" y="-23097"/>
                  <a:pt x="4297795" y="20675"/>
                  <a:pt x="4629448" y="0"/>
                </a:cubicBezTo>
                <a:cubicBezTo>
                  <a:pt x="4961101" y="-20675"/>
                  <a:pt x="5019250" y="17134"/>
                  <a:pt x="5202441" y="0"/>
                </a:cubicBezTo>
                <a:cubicBezTo>
                  <a:pt x="5385632" y="-17134"/>
                  <a:pt x="5693453" y="44427"/>
                  <a:pt x="5947331" y="0"/>
                </a:cubicBezTo>
                <a:cubicBezTo>
                  <a:pt x="6201209" y="-44427"/>
                  <a:pt x="6211259" y="56416"/>
                  <a:pt x="6434374" y="0"/>
                </a:cubicBezTo>
                <a:cubicBezTo>
                  <a:pt x="6657489" y="-56416"/>
                  <a:pt x="6705841" y="42178"/>
                  <a:pt x="6835469" y="0"/>
                </a:cubicBezTo>
                <a:cubicBezTo>
                  <a:pt x="6965098" y="-42178"/>
                  <a:pt x="7224462" y="21473"/>
                  <a:pt x="7408461" y="0"/>
                </a:cubicBezTo>
                <a:cubicBezTo>
                  <a:pt x="7592460" y="-21473"/>
                  <a:pt x="7841017" y="60924"/>
                  <a:pt x="8067402" y="0"/>
                </a:cubicBezTo>
                <a:cubicBezTo>
                  <a:pt x="8293787" y="-60924"/>
                  <a:pt x="8581530" y="31330"/>
                  <a:pt x="8812292" y="0"/>
                </a:cubicBezTo>
                <a:cubicBezTo>
                  <a:pt x="8931013" y="20432"/>
                  <a:pt x="9018830" y="87810"/>
                  <a:pt x="9029700" y="217408"/>
                </a:cubicBezTo>
                <a:cubicBezTo>
                  <a:pt x="9062066" y="319701"/>
                  <a:pt x="9023224" y="498648"/>
                  <a:pt x="9029700" y="660908"/>
                </a:cubicBezTo>
                <a:cubicBezTo>
                  <a:pt x="9036176" y="823168"/>
                  <a:pt x="8993958" y="922091"/>
                  <a:pt x="9029700" y="1087015"/>
                </a:cubicBezTo>
                <a:cubicBezTo>
                  <a:pt x="9032053" y="1177281"/>
                  <a:pt x="8919083" y="1323710"/>
                  <a:pt x="8812292" y="1304423"/>
                </a:cubicBezTo>
                <a:cubicBezTo>
                  <a:pt x="8479236" y="1373194"/>
                  <a:pt x="8306061" y="1227038"/>
                  <a:pt x="8067402" y="1304423"/>
                </a:cubicBezTo>
                <a:cubicBezTo>
                  <a:pt x="7828743" y="1381808"/>
                  <a:pt x="7883456" y="1273563"/>
                  <a:pt x="7752256" y="1304423"/>
                </a:cubicBezTo>
                <a:cubicBezTo>
                  <a:pt x="7621056" y="1335283"/>
                  <a:pt x="7486440" y="1285437"/>
                  <a:pt x="7351162" y="1304423"/>
                </a:cubicBezTo>
                <a:cubicBezTo>
                  <a:pt x="7215884" y="1323409"/>
                  <a:pt x="7051204" y="1296273"/>
                  <a:pt x="6950067" y="1304423"/>
                </a:cubicBezTo>
                <a:cubicBezTo>
                  <a:pt x="6848931" y="1312573"/>
                  <a:pt x="6517495" y="1267566"/>
                  <a:pt x="6377075" y="1304423"/>
                </a:cubicBezTo>
                <a:cubicBezTo>
                  <a:pt x="6236655" y="1341280"/>
                  <a:pt x="5977888" y="1299879"/>
                  <a:pt x="5804083" y="1304423"/>
                </a:cubicBezTo>
                <a:cubicBezTo>
                  <a:pt x="5630278" y="1308967"/>
                  <a:pt x="5483832" y="1283403"/>
                  <a:pt x="5317039" y="1304423"/>
                </a:cubicBezTo>
                <a:cubicBezTo>
                  <a:pt x="5150246" y="1325443"/>
                  <a:pt x="4838952" y="1221158"/>
                  <a:pt x="4572149" y="1304423"/>
                </a:cubicBezTo>
                <a:cubicBezTo>
                  <a:pt x="4305346" y="1387688"/>
                  <a:pt x="4308619" y="1291456"/>
                  <a:pt x="4171055" y="1304423"/>
                </a:cubicBezTo>
                <a:cubicBezTo>
                  <a:pt x="4033491" y="1317390"/>
                  <a:pt x="3626580" y="1215549"/>
                  <a:pt x="3426165" y="1304423"/>
                </a:cubicBezTo>
                <a:cubicBezTo>
                  <a:pt x="3225750" y="1393297"/>
                  <a:pt x="3188809" y="1278515"/>
                  <a:pt x="3025070" y="1304423"/>
                </a:cubicBezTo>
                <a:cubicBezTo>
                  <a:pt x="2861331" y="1330331"/>
                  <a:pt x="2519973" y="1229012"/>
                  <a:pt x="2366129" y="1304423"/>
                </a:cubicBezTo>
                <a:cubicBezTo>
                  <a:pt x="2212285" y="1379834"/>
                  <a:pt x="1912629" y="1261224"/>
                  <a:pt x="1621239" y="1304423"/>
                </a:cubicBezTo>
                <a:cubicBezTo>
                  <a:pt x="1329849" y="1347622"/>
                  <a:pt x="1460301" y="1287333"/>
                  <a:pt x="1306093" y="1304423"/>
                </a:cubicBezTo>
                <a:cubicBezTo>
                  <a:pt x="1151885" y="1321513"/>
                  <a:pt x="724126" y="1203982"/>
                  <a:pt x="217408" y="1304423"/>
                </a:cubicBezTo>
                <a:cubicBezTo>
                  <a:pt x="113315" y="1280556"/>
                  <a:pt x="-13579" y="1213420"/>
                  <a:pt x="0" y="1087015"/>
                </a:cubicBezTo>
                <a:cubicBezTo>
                  <a:pt x="-45816" y="921675"/>
                  <a:pt x="24280" y="765041"/>
                  <a:pt x="0" y="669604"/>
                </a:cubicBezTo>
                <a:cubicBezTo>
                  <a:pt x="-24280" y="574167"/>
                  <a:pt x="37922" y="418252"/>
                  <a:pt x="0" y="217408"/>
                </a:cubicBezTo>
                <a:close/>
              </a:path>
              <a:path w="9029700" h="1304423" stroke="0" extrusionOk="0">
                <a:moveTo>
                  <a:pt x="0" y="217408"/>
                </a:moveTo>
                <a:cubicBezTo>
                  <a:pt x="-9705" y="91351"/>
                  <a:pt x="83213" y="5301"/>
                  <a:pt x="217408" y="0"/>
                </a:cubicBezTo>
                <a:cubicBezTo>
                  <a:pt x="456528" y="-77765"/>
                  <a:pt x="677030" y="42712"/>
                  <a:pt x="962298" y="0"/>
                </a:cubicBezTo>
                <a:cubicBezTo>
                  <a:pt x="1247566" y="-42712"/>
                  <a:pt x="1209774" y="32618"/>
                  <a:pt x="1449341" y="0"/>
                </a:cubicBezTo>
                <a:cubicBezTo>
                  <a:pt x="1688908" y="-32618"/>
                  <a:pt x="1750706" y="39477"/>
                  <a:pt x="1850436" y="0"/>
                </a:cubicBezTo>
                <a:cubicBezTo>
                  <a:pt x="1950167" y="-39477"/>
                  <a:pt x="2254580" y="37212"/>
                  <a:pt x="2509377" y="0"/>
                </a:cubicBezTo>
                <a:cubicBezTo>
                  <a:pt x="2764174" y="-37212"/>
                  <a:pt x="2769989" y="10831"/>
                  <a:pt x="2996420" y="0"/>
                </a:cubicBezTo>
                <a:cubicBezTo>
                  <a:pt x="3222851" y="-10831"/>
                  <a:pt x="3371528" y="35873"/>
                  <a:pt x="3741310" y="0"/>
                </a:cubicBezTo>
                <a:cubicBezTo>
                  <a:pt x="4111092" y="-35873"/>
                  <a:pt x="4038273" y="46387"/>
                  <a:pt x="4142405" y="0"/>
                </a:cubicBezTo>
                <a:cubicBezTo>
                  <a:pt x="4246537" y="-46387"/>
                  <a:pt x="4576951" y="1936"/>
                  <a:pt x="4887295" y="0"/>
                </a:cubicBezTo>
                <a:cubicBezTo>
                  <a:pt x="5197639" y="-1936"/>
                  <a:pt x="5092627" y="22888"/>
                  <a:pt x="5202441" y="0"/>
                </a:cubicBezTo>
                <a:cubicBezTo>
                  <a:pt x="5312255" y="-22888"/>
                  <a:pt x="5574327" y="3793"/>
                  <a:pt x="5775433" y="0"/>
                </a:cubicBezTo>
                <a:cubicBezTo>
                  <a:pt x="5976539" y="-3793"/>
                  <a:pt x="6087374" y="11977"/>
                  <a:pt x="6348425" y="0"/>
                </a:cubicBezTo>
                <a:cubicBezTo>
                  <a:pt x="6609476" y="-11977"/>
                  <a:pt x="6616951" y="55363"/>
                  <a:pt x="6835469" y="0"/>
                </a:cubicBezTo>
                <a:cubicBezTo>
                  <a:pt x="7053987" y="-55363"/>
                  <a:pt x="7328515" y="16293"/>
                  <a:pt x="7580359" y="0"/>
                </a:cubicBezTo>
                <a:cubicBezTo>
                  <a:pt x="7832203" y="-16293"/>
                  <a:pt x="8170123" y="21336"/>
                  <a:pt x="8325249" y="0"/>
                </a:cubicBezTo>
                <a:cubicBezTo>
                  <a:pt x="8480375" y="-21336"/>
                  <a:pt x="8643365" y="231"/>
                  <a:pt x="8812292" y="0"/>
                </a:cubicBezTo>
                <a:cubicBezTo>
                  <a:pt x="8918513" y="-13049"/>
                  <a:pt x="9014741" y="74976"/>
                  <a:pt x="9029700" y="217408"/>
                </a:cubicBezTo>
                <a:cubicBezTo>
                  <a:pt x="9055671" y="421278"/>
                  <a:pt x="9015990" y="470304"/>
                  <a:pt x="9029700" y="660908"/>
                </a:cubicBezTo>
                <a:cubicBezTo>
                  <a:pt x="9043410" y="851512"/>
                  <a:pt x="9018534" y="892870"/>
                  <a:pt x="9029700" y="1087015"/>
                </a:cubicBezTo>
                <a:cubicBezTo>
                  <a:pt x="8997468" y="1208413"/>
                  <a:pt x="8948679" y="1275011"/>
                  <a:pt x="8812292" y="1304423"/>
                </a:cubicBezTo>
                <a:cubicBezTo>
                  <a:pt x="8524188" y="1359103"/>
                  <a:pt x="8344760" y="1226403"/>
                  <a:pt x="8153351" y="1304423"/>
                </a:cubicBezTo>
                <a:cubicBezTo>
                  <a:pt x="7961942" y="1382443"/>
                  <a:pt x="7843034" y="1260606"/>
                  <a:pt x="7752256" y="1304423"/>
                </a:cubicBezTo>
                <a:cubicBezTo>
                  <a:pt x="7661479" y="1348240"/>
                  <a:pt x="7309506" y="1253824"/>
                  <a:pt x="7179264" y="1304423"/>
                </a:cubicBezTo>
                <a:cubicBezTo>
                  <a:pt x="7049022" y="1355022"/>
                  <a:pt x="6948206" y="1281809"/>
                  <a:pt x="6864118" y="1304423"/>
                </a:cubicBezTo>
                <a:cubicBezTo>
                  <a:pt x="6780030" y="1327037"/>
                  <a:pt x="6653187" y="1298490"/>
                  <a:pt x="6548973" y="1304423"/>
                </a:cubicBezTo>
                <a:cubicBezTo>
                  <a:pt x="6444760" y="1310356"/>
                  <a:pt x="6199082" y="1273975"/>
                  <a:pt x="5975980" y="1304423"/>
                </a:cubicBezTo>
                <a:cubicBezTo>
                  <a:pt x="5752878" y="1334871"/>
                  <a:pt x="5666123" y="1268338"/>
                  <a:pt x="5574886" y="1304423"/>
                </a:cubicBezTo>
                <a:cubicBezTo>
                  <a:pt x="5483649" y="1340508"/>
                  <a:pt x="5237032" y="1266901"/>
                  <a:pt x="4915945" y="1304423"/>
                </a:cubicBezTo>
                <a:cubicBezTo>
                  <a:pt x="4594858" y="1341945"/>
                  <a:pt x="4683844" y="1262251"/>
                  <a:pt x="4514850" y="1304423"/>
                </a:cubicBezTo>
                <a:cubicBezTo>
                  <a:pt x="4345857" y="1346595"/>
                  <a:pt x="4003807" y="1240960"/>
                  <a:pt x="3855909" y="1304423"/>
                </a:cubicBezTo>
                <a:cubicBezTo>
                  <a:pt x="3708011" y="1367886"/>
                  <a:pt x="3610656" y="1285908"/>
                  <a:pt x="3540763" y="1304423"/>
                </a:cubicBezTo>
                <a:cubicBezTo>
                  <a:pt x="3470870" y="1322938"/>
                  <a:pt x="3160060" y="1254873"/>
                  <a:pt x="2881822" y="1304423"/>
                </a:cubicBezTo>
                <a:cubicBezTo>
                  <a:pt x="2603584" y="1353973"/>
                  <a:pt x="2590688" y="1287437"/>
                  <a:pt x="2480727" y="1304423"/>
                </a:cubicBezTo>
                <a:cubicBezTo>
                  <a:pt x="2370766" y="1321409"/>
                  <a:pt x="2314767" y="1299767"/>
                  <a:pt x="2165582" y="1304423"/>
                </a:cubicBezTo>
                <a:cubicBezTo>
                  <a:pt x="2016398" y="1309079"/>
                  <a:pt x="1914678" y="1264937"/>
                  <a:pt x="1764487" y="1304423"/>
                </a:cubicBezTo>
                <a:cubicBezTo>
                  <a:pt x="1614296" y="1343909"/>
                  <a:pt x="1358207" y="1275811"/>
                  <a:pt x="1105546" y="1304423"/>
                </a:cubicBezTo>
                <a:cubicBezTo>
                  <a:pt x="852885" y="1333035"/>
                  <a:pt x="862038" y="1303166"/>
                  <a:pt x="704451" y="1304423"/>
                </a:cubicBezTo>
                <a:cubicBezTo>
                  <a:pt x="546865" y="1305680"/>
                  <a:pt x="367579" y="1247282"/>
                  <a:pt x="217408" y="1304423"/>
                </a:cubicBezTo>
                <a:cubicBezTo>
                  <a:pt x="100694" y="1305089"/>
                  <a:pt x="-16898" y="1217997"/>
                  <a:pt x="0" y="1087015"/>
                </a:cubicBezTo>
                <a:cubicBezTo>
                  <a:pt x="-28197" y="963533"/>
                  <a:pt x="31296" y="847781"/>
                  <a:pt x="0" y="643515"/>
                </a:cubicBezTo>
                <a:cubicBezTo>
                  <a:pt x="-31296" y="439249"/>
                  <a:pt x="10102" y="393073"/>
                  <a:pt x="0" y="217408"/>
                </a:cubicBezTo>
                <a:close/>
              </a:path>
            </a:pathLst>
          </a:custGeom>
          <a:noFill/>
          <a:ln w="57150">
            <a:noFill/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dụng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lí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khoáng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sản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1" name="Hình ảnh 2">
            <a:extLst>
              <a:ext uri="{FF2B5EF4-FFF2-40B4-BE49-F238E27FC236}">
                <a16:creationId xmlns:a16="http://schemas.microsoft.com/office/drawing/2014/main" id="{EE10FC2F-0DC6-4FDA-9827-2669CCA9B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" y="332656"/>
            <a:ext cx="1758752" cy="1758752"/>
          </a:xfrm>
          <a:prstGeom prst="rect">
            <a:avLst/>
          </a:prstGeom>
        </p:spPr>
      </p:pic>
      <p:pic>
        <p:nvPicPr>
          <p:cNvPr id="12" name="Hình ảnh 3">
            <a:extLst>
              <a:ext uri="{FF2B5EF4-FFF2-40B4-BE49-F238E27FC236}">
                <a16:creationId xmlns:a16="http://schemas.microsoft.com/office/drawing/2014/main" id="{31813406-8741-4CCE-8933-8D7ACED7F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176" y="1628799"/>
            <a:ext cx="5729823" cy="5729823"/>
          </a:xfrm>
          <a:prstGeom prst="rect">
            <a:avLst/>
          </a:prstGeom>
        </p:spPr>
      </p:pic>
      <p:pic>
        <p:nvPicPr>
          <p:cNvPr id="19" name="Hình ảnh 5">
            <a:extLst>
              <a:ext uri="{FF2B5EF4-FFF2-40B4-BE49-F238E27FC236}">
                <a16:creationId xmlns:a16="http://schemas.microsoft.com/office/drawing/2014/main" id="{2768D63F-0117-4CFF-9CF4-F325E4B2B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5" b="89915" l="3385" r="93385">
                        <a14:foregroundMark x1="9077" y1="72991" x2="9077" y2="72991"/>
                        <a14:foregroundMark x1="6308" y1="59145" x2="6308" y2="59145"/>
                        <a14:foregroundMark x1="3385" y1="75043" x2="3385" y2="75043"/>
                        <a14:foregroundMark x1="91231" y1="74359" x2="91231" y2="74359"/>
                        <a14:foregroundMark x1="93385" y1="56752" x2="93385" y2="56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1615" y="2091407"/>
            <a:ext cx="4357648" cy="392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E465203E-1F69-45EA-8F61-33C7FD0095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83" y="548680"/>
            <a:ext cx="1981200" cy="16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2">
            <a:extLst>
              <a:ext uri="{FF2B5EF4-FFF2-40B4-BE49-F238E27FC236}">
                <a16:creationId xmlns:a16="http://schemas.microsoft.com/office/drawing/2014/main" id="{E074D17D-B144-4596-A485-59F3A08166FF}"/>
              </a:ext>
            </a:extLst>
          </p:cNvPr>
          <p:cNvSpPr txBox="1"/>
          <p:nvPr/>
        </p:nvSpPr>
        <p:spPr>
          <a:xfrm>
            <a:off x="578949" y="1987140"/>
            <a:ext cx="2885397" cy="4474238"/>
          </a:xfrm>
          <a:prstGeom prst="roundRect">
            <a:avLst/>
          </a:prstGeom>
          <a:noFill/>
          <a:ln w="38100">
            <a:noFill/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Vai </a:t>
            </a:r>
            <a:r>
              <a:rPr lang="en-US" sz="3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trò</a:t>
            </a: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tài</a:t>
            </a: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khoáng</a:t>
            </a: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sản</a:t>
            </a: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triển</a:t>
            </a: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KTXH </a:t>
            </a:r>
            <a:r>
              <a:rPr lang="en-US" sz="3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pic>
        <p:nvPicPr>
          <p:cNvPr id="8" name="Hình ảnh 3">
            <a:extLst>
              <a:ext uri="{FF2B5EF4-FFF2-40B4-BE49-F238E27FC236}">
                <a16:creationId xmlns:a16="http://schemas.microsoft.com/office/drawing/2014/main" id="{025E2C0B-6B9B-433E-BC7C-314FDA6D2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8" b="95270" l="3784" r="96757">
                        <a14:foregroundMark x1="23243" y1="21284" x2="23243" y2="21284"/>
                        <a14:foregroundMark x1="4054" y1="26014" x2="4054" y2="26014"/>
                        <a14:foregroundMark x1="12973" y1="29730" x2="12973" y2="29730"/>
                        <a14:foregroundMark x1="24324" y1="29054" x2="24324" y2="29054"/>
                        <a14:foregroundMark x1="35946" y1="27703" x2="35946" y2="27703"/>
                        <a14:foregroundMark x1="49189" y1="27027" x2="49189" y2="27027"/>
                        <a14:foregroundMark x1="14054" y1="10473" x2="15135" y2="10811"/>
                        <a14:foregroundMark x1="27297" y1="8446" x2="27297" y2="8446"/>
                        <a14:foregroundMark x1="45676" y1="6081" x2="42162" y2="5743"/>
                        <a14:foregroundMark x1="38649" y1="9797" x2="42703" y2="5405"/>
                        <a14:foregroundMark x1="51622" y1="9797" x2="55676" y2="11486"/>
                        <a14:foregroundMark x1="68378" y1="19932" x2="68378" y2="19932"/>
                        <a14:foregroundMark x1="72703" y1="36824" x2="72703" y2="36824"/>
                        <a14:foregroundMark x1="92432" y1="48986" x2="92432" y2="48986"/>
                        <a14:foregroundMark x1="71892" y1="95608" x2="71892" y2="95608"/>
                        <a14:foregroundMark x1="96757" y1="49324" x2="96757" y2="49324"/>
                        <a14:foregroundMark x1="71081" y1="38514" x2="71081" y2="38514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9696" y="724144"/>
            <a:ext cx="1492948" cy="1194358"/>
          </a:xfrm>
          <a:prstGeom prst="rect">
            <a:avLst/>
          </a:prstGeom>
        </p:spPr>
      </p:pic>
      <p:pic>
        <p:nvPicPr>
          <p:cNvPr id="9" name="Hình ảnh 4">
            <a:extLst>
              <a:ext uri="{FF2B5EF4-FFF2-40B4-BE49-F238E27FC236}">
                <a16:creationId xmlns:a16="http://schemas.microsoft.com/office/drawing/2014/main" id="{CB778404-812C-4FF0-8CBB-D1AD1646F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11329" y="2400302"/>
            <a:ext cx="1890318" cy="1768067"/>
          </a:xfrm>
          <a:prstGeom prst="rect">
            <a:avLst/>
          </a:prstGeom>
        </p:spPr>
      </p:pic>
      <p:pic>
        <p:nvPicPr>
          <p:cNvPr id="13" name="Hình ảnh 7">
            <a:extLst>
              <a:ext uri="{FF2B5EF4-FFF2-40B4-BE49-F238E27FC236}">
                <a16:creationId xmlns:a16="http://schemas.microsoft.com/office/drawing/2014/main" id="{87E52236-2D32-4813-8CD2-1A32537053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1673339"/>
            <a:ext cx="4610100" cy="2590800"/>
          </a:xfrm>
          <a:prstGeom prst="rect">
            <a:avLst/>
          </a:prstGeom>
        </p:spPr>
      </p:pic>
      <p:sp>
        <p:nvSpPr>
          <p:cNvPr id="14" name="Hình chữ nhật: Góc Tròn 6">
            <a:extLst>
              <a:ext uri="{FF2B5EF4-FFF2-40B4-BE49-F238E27FC236}">
                <a16:creationId xmlns:a16="http://schemas.microsoft.com/office/drawing/2014/main" id="{AAF64FAC-4BB0-4C83-8C68-06B6BC86D3D1}"/>
              </a:ext>
            </a:extLst>
          </p:cNvPr>
          <p:cNvSpPr/>
          <p:nvPr/>
        </p:nvSpPr>
        <p:spPr>
          <a:xfrm>
            <a:off x="3274828" y="2005012"/>
            <a:ext cx="2514600" cy="533400"/>
          </a:xfrm>
          <a:custGeom>
            <a:avLst/>
            <a:gdLst>
              <a:gd name="connsiteX0" fmla="*/ 0 w 2514600"/>
              <a:gd name="connsiteY0" fmla="*/ 266700 h 533400"/>
              <a:gd name="connsiteX1" fmla="*/ 266700 w 2514600"/>
              <a:gd name="connsiteY1" fmla="*/ 0 h 533400"/>
              <a:gd name="connsiteX2" fmla="*/ 722376 w 2514600"/>
              <a:gd name="connsiteY2" fmla="*/ 0 h 533400"/>
              <a:gd name="connsiteX3" fmla="*/ 1217676 w 2514600"/>
              <a:gd name="connsiteY3" fmla="*/ 0 h 533400"/>
              <a:gd name="connsiteX4" fmla="*/ 1693164 w 2514600"/>
              <a:gd name="connsiteY4" fmla="*/ 0 h 533400"/>
              <a:gd name="connsiteX5" fmla="*/ 2247900 w 2514600"/>
              <a:gd name="connsiteY5" fmla="*/ 0 h 533400"/>
              <a:gd name="connsiteX6" fmla="*/ 2514600 w 2514600"/>
              <a:gd name="connsiteY6" fmla="*/ 266700 h 533400"/>
              <a:gd name="connsiteX7" fmla="*/ 2514600 w 2514600"/>
              <a:gd name="connsiteY7" fmla="*/ 266700 h 533400"/>
              <a:gd name="connsiteX8" fmla="*/ 2247900 w 2514600"/>
              <a:gd name="connsiteY8" fmla="*/ 533400 h 533400"/>
              <a:gd name="connsiteX9" fmla="*/ 1772412 w 2514600"/>
              <a:gd name="connsiteY9" fmla="*/ 533400 h 533400"/>
              <a:gd name="connsiteX10" fmla="*/ 1277112 w 2514600"/>
              <a:gd name="connsiteY10" fmla="*/ 533400 h 533400"/>
              <a:gd name="connsiteX11" fmla="*/ 841248 w 2514600"/>
              <a:gd name="connsiteY11" fmla="*/ 533400 h 533400"/>
              <a:gd name="connsiteX12" fmla="*/ 266700 w 2514600"/>
              <a:gd name="connsiteY12" fmla="*/ 533400 h 533400"/>
              <a:gd name="connsiteX13" fmla="*/ 0 w 2514600"/>
              <a:gd name="connsiteY13" fmla="*/ 2667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14600" h="533400" fill="none" extrusionOk="0">
                <a:moveTo>
                  <a:pt x="0" y="266700"/>
                </a:moveTo>
                <a:cubicBezTo>
                  <a:pt x="28555" y="94404"/>
                  <a:pt x="128410" y="-42353"/>
                  <a:pt x="266700" y="0"/>
                </a:cubicBezTo>
                <a:cubicBezTo>
                  <a:pt x="438825" y="-4778"/>
                  <a:pt x="572666" y="26193"/>
                  <a:pt x="722376" y="0"/>
                </a:cubicBezTo>
                <a:cubicBezTo>
                  <a:pt x="872086" y="-26193"/>
                  <a:pt x="1087427" y="42640"/>
                  <a:pt x="1217676" y="0"/>
                </a:cubicBezTo>
                <a:cubicBezTo>
                  <a:pt x="1347925" y="-42640"/>
                  <a:pt x="1555132" y="10391"/>
                  <a:pt x="1693164" y="0"/>
                </a:cubicBezTo>
                <a:cubicBezTo>
                  <a:pt x="1831196" y="-10391"/>
                  <a:pt x="2051867" y="63170"/>
                  <a:pt x="2247900" y="0"/>
                </a:cubicBezTo>
                <a:cubicBezTo>
                  <a:pt x="2423316" y="20897"/>
                  <a:pt x="2513150" y="153879"/>
                  <a:pt x="2514600" y="266700"/>
                </a:cubicBezTo>
                <a:lnTo>
                  <a:pt x="2514600" y="266700"/>
                </a:lnTo>
                <a:cubicBezTo>
                  <a:pt x="2527450" y="406372"/>
                  <a:pt x="2389082" y="543104"/>
                  <a:pt x="2247900" y="533400"/>
                </a:cubicBezTo>
                <a:cubicBezTo>
                  <a:pt x="2107880" y="553565"/>
                  <a:pt x="1918997" y="502602"/>
                  <a:pt x="1772412" y="533400"/>
                </a:cubicBezTo>
                <a:cubicBezTo>
                  <a:pt x="1625827" y="564198"/>
                  <a:pt x="1412902" y="477418"/>
                  <a:pt x="1277112" y="533400"/>
                </a:cubicBezTo>
                <a:cubicBezTo>
                  <a:pt x="1141322" y="589382"/>
                  <a:pt x="1032768" y="508271"/>
                  <a:pt x="841248" y="533400"/>
                </a:cubicBezTo>
                <a:cubicBezTo>
                  <a:pt x="649728" y="558529"/>
                  <a:pt x="480632" y="473944"/>
                  <a:pt x="266700" y="533400"/>
                </a:cubicBezTo>
                <a:cubicBezTo>
                  <a:pt x="109498" y="553290"/>
                  <a:pt x="-8907" y="402176"/>
                  <a:pt x="0" y="266700"/>
                </a:cubicBezTo>
                <a:close/>
              </a:path>
              <a:path w="2514600" h="533400" stroke="0" extrusionOk="0">
                <a:moveTo>
                  <a:pt x="0" y="266700"/>
                </a:moveTo>
                <a:cubicBezTo>
                  <a:pt x="-21615" y="106073"/>
                  <a:pt x="87290" y="12054"/>
                  <a:pt x="266700" y="0"/>
                </a:cubicBezTo>
                <a:cubicBezTo>
                  <a:pt x="381851" y="-14688"/>
                  <a:pt x="659965" y="2672"/>
                  <a:pt x="801624" y="0"/>
                </a:cubicBezTo>
                <a:cubicBezTo>
                  <a:pt x="943283" y="-2672"/>
                  <a:pt x="1134316" y="37067"/>
                  <a:pt x="1277112" y="0"/>
                </a:cubicBezTo>
                <a:cubicBezTo>
                  <a:pt x="1419908" y="-37067"/>
                  <a:pt x="1531867" y="35180"/>
                  <a:pt x="1732788" y="0"/>
                </a:cubicBezTo>
                <a:cubicBezTo>
                  <a:pt x="1933709" y="-35180"/>
                  <a:pt x="2093482" y="50041"/>
                  <a:pt x="2247900" y="0"/>
                </a:cubicBezTo>
                <a:cubicBezTo>
                  <a:pt x="2408165" y="-26694"/>
                  <a:pt x="2495157" y="116429"/>
                  <a:pt x="2514600" y="266700"/>
                </a:cubicBezTo>
                <a:lnTo>
                  <a:pt x="2514600" y="266700"/>
                </a:lnTo>
                <a:cubicBezTo>
                  <a:pt x="2512071" y="416375"/>
                  <a:pt x="2391891" y="501900"/>
                  <a:pt x="2247900" y="533400"/>
                </a:cubicBezTo>
                <a:cubicBezTo>
                  <a:pt x="2035176" y="591605"/>
                  <a:pt x="1877066" y="518964"/>
                  <a:pt x="1712976" y="533400"/>
                </a:cubicBezTo>
                <a:cubicBezTo>
                  <a:pt x="1548886" y="547836"/>
                  <a:pt x="1389419" y="483122"/>
                  <a:pt x="1257300" y="533400"/>
                </a:cubicBezTo>
                <a:cubicBezTo>
                  <a:pt x="1125181" y="583678"/>
                  <a:pt x="932986" y="479397"/>
                  <a:pt x="762000" y="533400"/>
                </a:cubicBezTo>
                <a:cubicBezTo>
                  <a:pt x="591014" y="587403"/>
                  <a:pt x="427751" y="496450"/>
                  <a:pt x="266700" y="533400"/>
                </a:cubicBezTo>
                <a:cubicBezTo>
                  <a:pt x="129972" y="549675"/>
                  <a:pt x="9451" y="425571"/>
                  <a:pt x="0" y="266700"/>
                </a:cubicBezTo>
                <a:close/>
              </a:path>
            </a:pathLst>
          </a:custGeom>
          <a:solidFill>
            <a:schemeClr val="bg1"/>
          </a:solidFill>
          <a:ln w="57150">
            <a:noFill/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Nguyên liệu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5" name="Hình chữ nhật: Góc Tròn 8">
            <a:extLst>
              <a:ext uri="{FF2B5EF4-FFF2-40B4-BE49-F238E27FC236}">
                <a16:creationId xmlns:a16="http://schemas.microsoft.com/office/drawing/2014/main" id="{47ED008C-821E-466F-A0EC-2CACB825EA2D}"/>
              </a:ext>
            </a:extLst>
          </p:cNvPr>
          <p:cNvSpPr/>
          <p:nvPr/>
        </p:nvSpPr>
        <p:spPr>
          <a:xfrm>
            <a:off x="3258561" y="4030258"/>
            <a:ext cx="2514600" cy="533400"/>
          </a:xfrm>
          <a:custGeom>
            <a:avLst/>
            <a:gdLst>
              <a:gd name="connsiteX0" fmla="*/ 0 w 2514600"/>
              <a:gd name="connsiteY0" fmla="*/ 266700 h 533400"/>
              <a:gd name="connsiteX1" fmla="*/ 266700 w 2514600"/>
              <a:gd name="connsiteY1" fmla="*/ 0 h 533400"/>
              <a:gd name="connsiteX2" fmla="*/ 722376 w 2514600"/>
              <a:gd name="connsiteY2" fmla="*/ 0 h 533400"/>
              <a:gd name="connsiteX3" fmla="*/ 1217676 w 2514600"/>
              <a:gd name="connsiteY3" fmla="*/ 0 h 533400"/>
              <a:gd name="connsiteX4" fmla="*/ 1693164 w 2514600"/>
              <a:gd name="connsiteY4" fmla="*/ 0 h 533400"/>
              <a:gd name="connsiteX5" fmla="*/ 2247900 w 2514600"/>
              <a:gd name="connsiteY5" fmla="*/ 0 h 533400"/>
              <a:gd name="connsiteX6" fmla="*/ 2514600 w 2514600"/>
              <a:gd name="connsiteY6" fmla="*/ 266700 h 533400"/>
              <a:gd name="connsiteX7" fmla="*/ 2514600 w 2514600"/>
              <a:gd name="connsiteY7" fmla="*/ 266700 h 533400"/>
              <a:gd name="connsiteX8" fmla="*/ 2247900 w 2514600"/>
              <a:gd name="connsiteY8" fmla="*/ 533400 h 533400"/>
              <a:gd name="connsiteX9" fmla="*/ 1772412 w 2514600"/>
              <a:gd name="connsiteY9" fmla="*/ 533400 h 533400"/>
              <a:gd name="connsiteX10" fmla="*/ 1277112 w 2514600"/>
              <a:gd name="connsiteY10" fmla="*/ 533400 h 533400"/>
              <a:gd name="connsiteX11" fmla="*/ 841248 w 2514600"/>
              <a:gd name="connsiteY11" fmla="*/ 533400 h 533400"/>
              <a:gd name="connsiteX12" fmla="*/ 266700 w 2514600"/>
              <a:gd name="connsiteY12" fmla="*/ 533400 h 533400"/>
              <a:gd name="connsiteX13" fmla="*/ 0 w 2514600"/>
              <a:gd name="connsiteY13" fmla="*/ 2667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14600" h="533400" fill="none" extrusionOk="0">
                <a:moveTo>
                  <a:pt x="0" y="266700"/>
                </a:moveTo>
                <a:cubicBezTo>
                  <a:pt x="28555" y="94404"/>
                  <a:pt x="128410" y="-42353"/>
                  <a:pt x="266700" y="0"/>
                </a:cubicBezTo>
                <a:cubicBezTo>
                  <a:pt x="438825" y="-4778"/>
                  <a:pt x="572666" y="26193"/>
                  <a:pt x="722376" y="0"/>
                </a:cubicBezTo>
                <a:cubicBezTo>
                  <a:pt x="872086" y="-26193"/>
                  <a:pt x="1087427" y="42640"/>
                  <a:pt x="1217676" y="0"/>
                </a:cubicBezTo>
                <a:cubicBezTo>
                  <a:pt x="1347925" y="-42640"/>
                  <a:pt x="1555132" y="10391"/>
                  <a:pt x="1693164" y="0"/>
                </a:cubicBezTo>
                <a:cubicBezTo>
                  <a:pt x="1831196" y="-10391"/>
                  <a:pt x="2051867" y="63170"/>
                  <a:pt x="2247900" y="0"/>
                </a:cubicBezTo>
                <a:cubicBezTo>
                  <a:pt x="2423316" y="20897"/>
                  <a:pt x="2513150" y="153879"/>
                  <a:pt x="2514600" y="266700"/>
                </a:cubicBezTo>
                <a:lnTo>
                  <a:pt x="2514600" y="266700"/>
                </a:lnTo>
                <a:cubicBezTo>
                  <a:pt x="2527450" y="406372"/>
                  <a:pt x="2389082" y="543104"/>
                  <a:pt x="2247900" y="533400"/>
                </a:cubicBezTo>
                <a:cubicBezTo>
                  <a:pt x="2107880" y="553565"/>
                  <a:pt x="1918997" y="502602"/>
                  <a:pt x="1772412" y="533400"/>
                </a:cubicBezTo>
                <a:cubicBezTo>
                  <a:pt x="1625827" y="564198"/>
                  <a:pt x="1412902" y="477418"/>
                  <a:pt x="1277112" y="533400"/>
                </a:cubicBezTo>
                <a:cubicBezTo>
                  <a:pt x="1141322" y="589382"/>
                  <a:pt x="1032768" y="508271"/>
                  <a:pt x="841248" y="533400"/>
                </a:cubicBezTo>
                <a:cubicBezTo>
                  <a:pt x="649728" y="558529"/>
                  <a:pt x="480632" y="473944"/>
                  <a:pt x="266700" y="533400"/>
                </a:cubicBezTo>
                <a:cubicBezTo>
                  <a:pt x="109498" y="553290"/>
                  <a:pt x="-8907" y="402176"/>
                  <a:pt x="0" y="266700"/>
                </a:cubicBezTo>
                <a:close/>
              </a:path>
              <a:path w="2514600" h="533400" stroke="0" extrusionOk="0">
                <a:moveTo>
                  <a:pt x="0" y="266700"/>
                </a:moveTo>
                <a:cubicBezTo>
                  <a:pt x="-21615" y="106073"/>
                  <a:pt x="87290" y="12054"/>
                  <a:pt x="266700" y="0"/>
                </a:cubicBezTo>
                <a:cubicBezTo>
                  <a:pt x="381851" y="-14688"/>
                  <a:pt x="659965" y="2672"/>
                  <a:pt x="801624" y="0"/>
                </a:cubicBezTo>
                <a:cubicBezTo>
                  <a:pt x="943283" y="-2672"/>
                  <a:pt x="1134316" y="37067"/>
                  <a:pt x="1277112" y="0"/>
                </a:cubicBezTo>
                <a:cubicBezTo>
                  <a:pt x="1419908" y="-37067"/>
                  <a:pt x="1531867" y="35180"/>
                  <a:pt x="1732788" y="0"/>
                </a:cubicBezTo>
                <a:cubicBezTo>
                  <a:pt x="1933709" y="-35180"/>
                  <a:pt x="2093482" y="50041"/>
                  <a:pt x="2247900" y="0"/>
                </a:cubicBezTo>
                <a:cubicBezTo>
                  <a:pt x="2408165" y="-26694"/>
                  <a:pt x="2495157" y="116429"/>
                  <a:pt x="2514600" y="266700"/>
                </a:cubicBezTo>
                <a:lnTo>
                  <a:pt x="2514600" y="266700"/>
                </a:lnTo>
                <a:cubicBezTo>
                  <a:pt x="2512071" y="416375"/>
                  <a:pt x="2391891" y="501900"/>
                  <a:pt x="2247900" y="533400"/>
                </a:cubicBezTo>
                <a:cubicBezTo>
                  <a:pt x="2035176" y="591605"/>
                  <a:pt x="1877066" y="518964"/>
                  <a:pt x="1712976" y="533400"/>
                </a:cubicBezTo>
                <a:cubicBezTo>
                  <a:pt x="1548886" y="547836"/>
                  <a:pt x="1389419" y="483122"/>
                  <a:pt x="1257300" y="533400"/>
                </a:cubicBezTo>
                <a:cubicBezTo>
                  <a:pt x="1125181" y="583678"/>
                  <a:pt x="932986" y="479397"/>
                  <a:pt x="762000" y="533400"/>
                </a:cubicBezTo>
                <a:cubicBezTo>
                  <a:pt x="591014" y="587403"/>
                  <a:pt x="427751" y="496450"/>
                  <a:pt x="266700" y="533400"/>
                </a:cubicBezTo>
                <a:cubicBezTo>
                  <a:pt x="129972" y="549675"/>
                  <a:pt x="9451" y="425571"/>
                  <a:pt x="0" y="266700"/>
                </a:cubicBezTo>
                <a:close/>
              </a:path>
            </a:pathLst>
          </a:custGeom>
          <a:solidFill>
            <a:schemeClr val="bg1"/>
          </a:solidFill>
          <a:ln w="57150">
            <a:noFill/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Nhiên liệu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16" name="Đường kết nối: Cong 9">
            <a:extLst>
              <a:ext uri="{FF2B5EF4-FFF2-40B4-BE49-F238E27FC236}">
                <a16:creationId xmlns:a16="http://schemas.microsoft.com/office/drawing/2014/main" id="{92C332EC-D553-43D7-8E8D-CC72923BD2BE}"/>
              </a:ext>
            </a:extLst>
          </p:cNvPr>
          <p:cNvCxnSpPr>
            <a:stCxn id="14" idx="3"/>
            <a:endCxn id="13" idx="1"/>
          </p:cNvCxnSpPr>
          <p:nvPr/>
        </p:nvCxnSpPr>
        <p:spPr>
          <a:xfrm>
            <a:off x="5789428" y="2271712"/>
            <a:ext cx="992372" cy="697027"/>
          </a:xfrm>
          <a:prstGeom prst="curvedConnector3">
            <a:avLst/>
          </a:prstGeom>
          <a:ln w="28575">
            <a:solidFill>
              <a:schemeClr val="bg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ờng kết nối: Cong 11">
            <a:extLst>
              <a:ext uri="{FF2B5EF4-FFF2-40B4-BE49-F238E27FC236}">
                <a16:creationId xmlns:a16="http://schemas.microsoft.com/office/drawing/2014/main" id="{6E292097-F3FD-42A8-AE61-ACB4DC56B909}"/>
              </a:ext>
            </a:extLst>
          </p:cNvPr>
          <p:cNvCxnSpPr>
            <a:cxnSpLocks/>
          </p:cNvCxnSpPr>
          <p:nvPr/>
        </p:nvCxnSpPr>
        <p:spPr>
          <a:xfrm flipV="1">
            <a:off x="5773161" y="2943339"/>
            <a:ext cx="1008639" cy="1328219"/>
          </a:xfrm>
          <a:prstGeom prst="curvedConnector3">
            <a:avLst/>
          </a:prstGeom>
          <a:ln w="28575">
            <a:solidFill>
              <a:schemeClr val="bg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ình chữ nhật: Góc Tròn 13">
            <a:extLst>
              <a:ext uri="{FF2B5EF4-FFF2-40B4-BE49-F238E27FC236}">
                <a16:creationId xmlns:a16="http://schemas.microsoft.com/office/drawing/2014/main" id="{0B80EB4D-F307-4F06-8795-A173D879B696}"/>
              </a:ext>
            </a:extLst>
          </p:cNvPr>
          <p:cNvSpPr/>
          <p:nvPr/>
        </p:nvSpPr>
        <p:spPr>
          <a:xfrm>
            <a:off x="7581900" y="763321"/>
            <a:ext cx="3009900" cy="649456"/>
          </a:xfrm>
          <a:custGeom>
            <a:avLst/>
            <a:gdLst>
              <a:gd name="connsiteX0" fmla="*/ 0 w 3009900"/>
              <a:gd name="connsiteY0" fmla="*/ 128506 h 771023"/>
              <a:gd name="connsiteX1" fmla="*/ 128506 w 3009900"/>
              <a:gd name="connsiteY1" fmla="*/ 0 h 771023"/>
              <a:gd name="connsiteX2" fmla="*/ 624026 w 3009900"/>
              <a:gd name="connsiteY2" fmla="*/ 0 h 771023"/>
              <a:gd name="connsiteX3" fmla="*/ 1174603 w 3009900"/>
              <a:gd name="connsiteY3" fmla="*/ 0 h 771023"/>
              <a:gd name="connsiteX4" fmla="*/ 1670123 w 3009900"/>
              <a:gd name="connsiteY4" fmla="*/ 0 h 771023"/>
              <a:gd name="connsiteX5" fmla="*/ 2220701 w 3009900"/>
              <a:gd name="connsiteY5" fmla="*/ 0 h 771023"/>
              <a:gd name="connsiteX6" fmla="*/ 2881394 w 3009900"/>
              <a:gd name="connsiteY6" fmla="*/ 0 h 771023"/>
              <a:gd name="connsiteX7" fmla="*/ 3009900 w 3009900"/>
              <a:gd name="connsiteY7" fmla="*/ 128506 h 771023"/>
              <a:gd name="connsiteX8" fmla="*/ 3009900 w 3009900"/>
              <a:gd name="connsiteY8" fmla="*/ 642517 h 771023"/>
              <a:gd name="connsiteX9" fmla="*/ 2881394 w 3009900"/>
              <a:gd name="connsiteY9" fmla="*/ 771023 h 771023"/>
              <a:gd name="connsiteX10" fmla="*/ 2358345 w 3009900"/>
              <a:gd name="connsiteY10" fmla="*/ 771023 h 771023"/>
              <a:gd name="connsiteX11" fmla="*/ 1890354 w 3009900"/>
              <a:gd name="connsiteY11" fmla="*/ 771023 h 771023"/>
              <a:gd name="connsiteX12" fmla="*/ 1312248 w 3009900"/>
              <a:gd name="connsiteY12" fmla="*/ 771023 h 771023"/>
              <a:gd name="connsiteX13" fmla="*/ 816728 w 3009900"/>
              <a:gd name="connsiteY13" fmla="*/ 771023 h 771023"/>
              <a:gd name="connsiteX14" fmla="*/ 128506 w 3009900"/>
              <a:gd name="connsiteY14" fmla="*/ 771023 h 771023"/>
              <a:gd name="connsiteX15" fmla="*/ 0 w 3009900"/>
              <a:gd name="connsiteY15" fmla="*/ 642517 h 771023"/>
              <a:gd name="connsiteX16" fmla="*/ 0 w 3009900"/>
              <a:gd name="connsiteY16" fmla="*/ 128506 h 77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900" h="771023" fill="none" extrusionOk="0">
                <a:moveTo>
                  <a:pt x="0" y="128506"/>
                </a:moveTo>
                <a:cubicBezTo>
                  <a:pt x="-3141" y="63150"/>
                  <a:pt x="72655" y="11236"/>
                  <a:pt x="128506" y="0"/>
                </a:cubicBezTo>
                <a:cubicBezTo>
                  <a:pt x="267463" y="-49737"/>
                  <a:pt x="417622" y="59235"/>
                  <a:pt x="624026" y="0"/>
                </a:cubicBezTo>
                <a:cubicBezTo>
                  <a:pt x="830430" y="-59235"/>
                  <a:pt x="939920" y="59855"/>
                  <a:pt x="1174603" y="0"/>
                </a:cubicBezTo>
                <a:cubicBezTo>
                  <a:pt x="1409286" y="-59855"/>
                  <a:pt x="1536400" y="44227"/>
                  <a:pt x="1670123" y="0"/>
                </a:cubicBezTo>
                <a:cubicBezTo>
                  <a:pt x="1803846" y="-44227"/>
                  <a:pt x="1974338" y="64321"/>
                  <a:pt x="2220701" y="0"/>
                </a:cubicBezTo>
                <a:cubicBezTo>
                  <a:pt x="2467064" y="-64321"/>
                  <a:pt x="2573114" y="53201"/>
                  <a:pt x="2881394" y="0"/>
                </a:cubicBezTo>
                <a:cubicBezTo>
                  <a:pt x="2953934" y="-4823"/>
                  <a:pt x="3017666" y="65931"/>
                  <a:pt x="3009900" y="128506"/>
                </a:cubicBezTo>
                <a:cubicBezTo>
                  <a:pt x="3030206" y="304867"/>
                  <a:pt x="2949289" y="467235"/>
                  <a:pt x="3009900" y="642517"/>
                </a:cubicBezTo>
                <a:cubicBezTo>
                  <a:pt x="3009531" y="705829"/>
                  <a:pt x="2965040" y="779007"/>
                  <a:pt x="2881394" y="771023"/>
                </a:cubicBezTo>
                <a:cubicBezTo>
                  <a:pt x="2678521" y="820300"/>
                  <a:pt x="2508580" y="759888"/>
                  <a:pt x="2358345" y="771023"/>
                </a:cubicBezTo>
                <a:cubicBezTo>
                  <a:pt x="2208110" y="782158"/>
                  <a:pt x="2040432" y="764940"/>
                  <a:pt x="1890354" y="771023"/>
                </a:cubicBezTo>
                <a:cubicBezTo>
                  <a:pt x="1740276" y="777106"/>
                  <a:pt x="1508547" y="733024"/>
                  <a:pt x="1312248" y="771023"/>
                </a:cubicBezTo>
                <a:cubicBezTo>
                  <a:pt x="1115949" y="809022"/>
                  <a:pt x="944465" y="760998"/>
                  <a:pt x="816728" y="771023"/>
                </a:cubicBezTo>
                <a:cubicBezTo>
                  <a:pt x="688991" y="781048"/>
                  <a:pt x="472067" y="691352"/>
                  <a:pt x="128506" y="771023"/>
                </a:cubicBezTo>
                <a:cubicBezTo>
                  <a:pt x="58984" y="764694"/>
                  <a:pt x="-15270" y="712997"/>
                  <a:pt x="0" y="642517"/>
                </a:cubicBezTo>
                <a:cubicBezTo>
                  <a:pt x="-49596" y="438700"/>
                  <a:pt x="17245" y="261342"/>
                  <a:pt x="0" y="128506"/>
                </a:cubicBezTo>
                <a:close/>
              </a:path>
              <a:path w="3009900" h="771023" stroke="0" extrusionOk="0">
                <a:moveTo>
                  <a:pt x="0" y="128506"/>
                </a:moveTo>
                <a:cubicBezTo>
                  <a:pt x="-9745" y="51523"/>
                  <a:pt x="49201" y="3128"/>
                  <a:pt x="128506" y="0"/>
                </a:cubicBezTo>
                <a:cubicBezTo>
                  <a:pt x="312917" y="-14334"/>
                  <a:pt x="522522" y="11100"/>
                  <a:pt x="734141" y="0"/>
                </a:cubicBezTo>
                <a:cubicBezTo>
                  <a:pt x="945761" y="-11100"/>
                  <a:pt x="1084917" y="13951"/>
                  <a:pt x="1257190" y="0"/>
                </a:cubicBezTo>
                <a:cubicBezTo>
                  <a:pt x="1429463" y="-13951"/>
                  <a:pt x="1640116" y="48454"/>
                  <a:pt x="1752710" y="0"/>
                </a:cubicBezTo>
                <a:cubicBezTo>
                  <a:pt x="1865304" y="-48454"/>
                  <a:pt x="2205572" y="45882"/>
                  <a:pt x="2330816" y="0"/>
                </a:cubicBezTo>
                <a:cubicBezTo>
                  <a:pt x="2456060" y="-45882"/>
                  <a:pt x="2610230" y="10352"/>
                  <a:pt x="2881394" y="0"/>
                </a:cubicBezTo>
                <a:cubicBezTo>
                  <a:pt x="2955020" y="-4319"/>
                  <a:pt x="3008673" y="58612"/>
                  <a:pt x="3009900" y="128506"/>
                </a:cubicBezTo>
                <a:cubicBezTo>
                  <a:pt x="3065229" y="236800"/>
                  <a:pt x="2951934" y="406967"/>
                  <a:pt x="3009900" y="642517"/>
                </a:cubicBezTo>
                <a:cubicBezTo>
                  <a:pt x="3028066" y="717857"/>
                  <a:pt x="2934803" y="768182"/>
                  <a:pt x="2881394" y="771023"/>
                </a:cubicBezTo>
                <a:cubicBezTo>
                  <a:pt x="2752816" y="819953"/>
                  <a:pt x="2500204" y="715391"/>
                  <a:pt x="2330816" y="771023"/>
                </a:cubicBezTo>
                <a:cubicBezTo>
                  <a:pt x="2161428" y="826655"/>
                  <a:pt x="2031187" y="714277"/>
                  <a:pt x="1807768" y="771023"/>
                </a:cubicBezTo>
                <a:cubicBezTo>
                  <a:pt x="1584349" y="827769"/>
                  <a:pt x="1413721" y="741764"/>
                  <a:pt x="1202132" y="771023"/>
                </a:cubicBezTo>
                <a:cubicBezTo>
                  <a:pt x="990543" y="800282"/>
                  <a:pt x="719978" y="724949"/>
                  <a:pt x="596497" y="771023"/>
                </a:cubicBezTo>
                <a:cubicBezTo>
                  <a:pt x="473017" y="817097"/>
                  <a:pt x="267829" y="742803"/>
                  <a:pt x="128506" y="771023"/>
                </a:cubicBezTo>
                <a:cubicBezTo>
                  <a:pt x="53875" y="767576"/>
                  <a:pt x="-10724" y="697458"/>
                  <a:pt x="0" y="642517"/>
                </a:cubicBezTo>
                <a:cubicBezTo>
                  <a:pt x="-39051" y="434624"/>
                  <a:pt x="17887" y="383089"/>
                  <a:pt x="0" y="128506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FFFF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Công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nghiệp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0" name="Hình chữ nhật: Góc Tròn 14">
            <a:extLst>
              <a:ext uri="{FF2B5EF4-FFF2-40B4-BE49-F238E27FC236}">
                <a16:creationId xmlns:a16="http://schemas.microsoft.com/office/drawing/2014/main" id="{296B4621-1F41-4F45-B75F-51B8BFA06F93}"/>
              </a:ext>
            </a:extLst>
          </p:cNvPr>
          <p:cNvSpPr/>
          <p:nvPr/>
        </p:nvSpPr>
        <p:spPr>
          <a:xfrm>
            <a:off x="7824192" y="5006301"/>
            <a:ext cx="1531278" cy="1288551"/>
          </a:xfrm>
          <a:custGeom>
            <a:avLst/>
            <a:gdLst>
              <a:gd name="connsiteX0" fmla="*/ 0 w 1531278"/>
              <a:gd name="connsiteY0" fmla="*/ 214763 h 1288551"/>
              <a:gd name="connsiteX1" fmla="*/ 214763 w 1531278"/>
              <a:gd name="connsiteY1" fmla="*/ 0 h 1288551"/>
              <a:gd name="connsiteX2" fmla="*/ 776657 w 1531278"/>
              <a:gd name="connsiteY2" fmla="*/ 0 h 1288551"/>
              <a:gd name="connsiteX3" fmla="*/ 1316515 w 1531278"/>
              <a:gd name="connsiteY3" fmla="*/ 0 h 1288551"/>
              <a:gd name="connsiteX4" fmla="*/ 1531278 w 1531278"/>
              <a:gd name="connsiteY4" fmla="*/ 214763 h 1288551"/>
              <a:gd name="connsiteX5" fmla="*/ 1531278 w 1531278"/>
              <a:gd name="connsiteY5" fmla="*/ 627095 h 1288551"/>
              <a:gd name="connsiteX6" fmla="*/ 1531278 w 1531278"/>
              <a:gd name="connsiteY6" fmla="*/ 1073788 h 1288551"/>
              <a:gd name="connsiteX7" fmla="*/ 1316515 w 1531278"/>
              <a:gd name="connsiteY7" fmla="*/ 1288551 h 1288551"/>
              <a:gd name="connsiteX8" fmla="*/ 754621 w 1531278"/>
              <a:gd name="connsiteY8" fmla="*/ 1288551 h 1288551"/>
              <a:gd name="connsiteX9" fmla="*/ 214763 w 1531278"/>
              <a:gd name="connsiteY9" fmla="*/ 1288551 h 1288551"/>
              <a:gd name="connsiteX10" fmla="*/ 0 w 1531278"/>
              <a:gd name="connsiteY10" fmla="*/ 1073788 h 1288551"/>
              <a:gd name="connsiteX11" fmla="*/ 0 w 1531278"/>
              <a:gd name="connsiteY11" fmla="*/ 635685 h 1288551"/>
              <a:gd name="connsiteX12" fmla="*/ 0 w 1531278"/>
              <a:gd name="connsiteY12" fmla="*/ 214763 h 128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31278" h="1288551" fill="none" extrusionOk="0">
                <a:moveTo>
                  <a:pt x="0" y="214763"/>
                </a:moveTo>
                <a:cubicBezTo>
                  <a:pt x="-29306" y="100965"/>
                  <a:pt x="73041" y="-15947"/>
                  <a:pt x="214763" y="0"/>
                </a:cubicBezTo>
                <a:cubicBezTo>
                  <a:pt x="422010" y="-26963"/>
                  <a:pt x="638259" y="36327"/>
                  <a:pt x="776657" y="0"/>
                </a:cubicBezTo>
                <a:cubicBezTo>
                  <a:pt x="915055" y="-36327"/>
                  <a:pt x="1152984" y="57911"/>
                  <a:pt x="1316515" y="0"/>
                </a:cubicBezTo>
                <a:cubicBezTo>
                  <a:pt x="1420921" y="25397"/>
                  <a:pt x="1543502" y="105237"/>
                  <a:pt x="1531278" y="214763"/>
                </a:cubicBezTo>
                <a:cubicBezTo>
                  <a:pt x="1561866" y="394314"/>
                  <a:pt x="1498894" y="434573"/>
                  <a:pt x="1531278" y="627095"/>
                </a:cubicBezTo>
                <a:cubicBezTo>
                  <a:pt x="1563662" y="819617"/>
                  <a:pt x="1519850" y="975676"/>
                  <a:pt x="1531278" y="1073788"/>
                </a:cubicBezTo>
                <a:cubicBezTo>
                  <a:pt x="1544224" y="1218031"/>
                  <a:pt x="1415360" y="1298974"/>
                  <a:pt x="1316515" y="1288551"/>
                </a:cubicBezTo>
                <a:cubicBezTo>
                  <a:pt x="1076243" y="1294621"/>
                  <a:pt x="1033342" y="1239882"/>
                  <a:pt x="754621" y="1288551"/>
                </a:cubicBezTo>
                <a:cubicBezTo>
                  <a:pt x="475900" y="1337220"/>
                  <a:pt x="330341" y="1233655"/>
                  <a:pt x="214763" y="1288551"/>
                </a:cubicBezTo>
                <a:cubicBezTo>
                  <a:pt x="90067" y="1300768"/>
                  <a:pt x="-21162" y="1164319"/>
                  <a:pt x="0" y="1073788"/>
                </a:cubicBezTo>
                <a:cubicBezTo>
                  <a:pt x="-30109" y="945806"/>
                  <a:pt x="25781" y="761150"/>
                  <a:pt x="0" y="635685"/>
                </a:cubicBezTo>
                <a:cubicBezTo>
                  <a:pt x="-25781" y="510220"/>
                  <a:pt x="24886" y="330326"/>
                  <a:pt x="0" y="214763"/>
                </a:cubicBezTo>
                <a:close/>
              </a:path>
              <a:path w="1531278" h="1288551" stroke="0" extrusionOk="0">
                <a:moveTo>
                  <a:pt x="0" y="214763"/>
                </a:moveTo>
                <a:cubicBezTo>
                  <a:pt x="-3783" y="93819"/>
                  <a:pt x="90225" y="2225"/>
                  <a:pt x="214763" y="0"/>
                </a:cubicBezTo>
                <a:cubicBezTo>
                  <a:pt x="352744" y="-36047"/>
                  <a:pt x="515603" y="47434"/>
                  <a:pt x="787674" y="0"/>
                </a:cubicBezTo>
                <a:cubicBezTo>
                  <a:pt x="1059745" y="-47434"/>
                  <a:pt x="1149202" y="18008"/>
                  <a:pt x="1316515" y="0"/>
                </a:cubicBezTo>
                <a:cubicBezTo>
                  <a:pt x="1429276" y="-3200"/>
                  <a:pt x="1555483" y="107718"/>
                  <a:pt x="1531278" y="214763"/>
                </a:cubicBezTo>
                <a:cubicBezTo>
                  <a:pt x="1535724" y="311877"/>
                  <a:pt x="1502627" y="477720"/>
                  <a:pt x="1531278" y="627095"/>
                </a:cubicBezTo>
                <a:cubicBezTo>
                  <a:pt x="1559929" y="776470"/>
                  <a:pt x="1510731" y="910272"/>
                  <a:pt x="1531278" y="1073788"/>
                </a:cubicBezTo>
                <a:cubicBezTo>
                  <a:pt x="1529347" y="1173981"/>
                  <a:pt x="1429892" y="1295823"/>
                  <a:pt x="1316515" y="1288551"/>
                </a:cubicBezTo>
                <a:cubicBezTo>
                  <a:pt x="1187529" y="1326591"/>
                  <a:pt x="895333" y="1263276"/>
                  <a:pt x="787674" y="1288551"/>
                </a:cubicBezTo>
                <a:cubicBezTo>
                  <a:pt x="680015" y="1313826"/>
                  <a:pt x="463748" y="1278944"/>
                  <a:pt x="214763" y="1288551"/>
                </a:cubicBezTo>
                <a:cubicBezTo>
                  <a:pt x="114896" y="1316452"/>
                  <a:pt x="932" y="1202052"/>
                  <a:pt x="0" y="1073788"/>
                </a:cubicBezTo>
                <a:cubicBezTo>
                  <a:pt x="-19437" y="982999"/>
                  <a:pt x="2857" y="785691"/>
                  <a:pt x="0" y="670046"/>
                </a:cubicBezTo>
                <a:cubicBezTo>
                  <a:pt x="-2857" y="554401"/>
                  <a:pt x="8537" y="326432"/>
                  <a:pt x="0" y="214763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FFFF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Xuất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khẩu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21" name="Đường kết nối: Cong 17">
            <a:extLst>
              <a:ext uri="{FF2B5EF4-FFF2-40B4-BE49-F238E27FC236}">
                <a16:creationId xmlns:a16="http://schemas.microsoft.com/office/drawing/2014/main" id="{30721C3E-BF9B-417D-B710-732A7351426A}"/>
              </a:ext>
            </a:extLst>
          </p:cNvPr>
          <p:cNvCxnSpPr>
            <a:cxnSpLocks/>
          </p:cNvCxnSpPr>
          <p:nvPr/>
        </p:nvCxnSpPr>
        <p:spPr>
          <a:xfrm>
            <a:off x="5469754" y="5366831"/>
            <a:ext cx="2354438" cy="293384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Hình ảnh 24">
            <a:extLst>
              <a:ext uri="{FF2B5EF4-FFF2-40B4-BE49-F238E27FC236}">
                <a16:creationId xmlns:a16="http://schemas.microsoft.com/office/drawing/2014/main" id="{3DA81867-ABD8-4B1E-BFD0-27CF8BA1F0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8984" y="4797152"/>
            <a:ext cx="1793640" cy="1793640"/>
          </a:xfrm>
          <a:prstGeom prst="rect">
            <a:avLst/>
          </a:prstGeom>
        </p:spPr>
      </p:pic>
      <p:pic>
        <p:nvPicPr>
          <p:cNvPr id="23" name="Hình ảnh 15">
            <a:extLst>
              <a:ext uri="{FF2B5EF4-FFF2-40B4-BE49-F238E27FC236}">
                <a16:creationId xmlns:a16="http://schemas.microsoft.com/office/drawing/2014/main" id="{84A062BF-E53B-4CBD-AB76-1C8AF9EE03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750" r="91583">
                        <a14:foregroundMark x1="10083" y1="41083" x2="10083" y2="41083"/>
                        <a14:foregroundMark x1="13083" y1="53500" x2="13500" y2="53500"/>
                        <a14:foregroundMark x1="6750" y1="41917" x2="6750" y2="41917"/>
                        <a14:foregroundMark x1="6917" y1="52583" x2="6917" y2="52583"/>
                        <a14:foregroundMark x1="4833" y1="50667" x2="4833" y2="50667"/>
                        <a14:foregroundMark x1="88667" y1="41083" x2="88667" y2="41083"/>
                        <a14:foregroundMark x1="91583" y1="22583" x2="91583" y2="22583"/>
                        <a14:foregroundMark x1="74500" y1="59500" x2="74917" y2="59500"/>
                        <a14:foregroundMark x1="70000" y1="61833" x2="70917" y2="61583"/>
                        <a14:foregroundMark x1="76250" y1="60333" x2="77000" y2="60667"/>
                        <a14:foregroundMark x1="56833" y1="76583" x2="56833" y2="76583"/>
                        <a14:foregroundMark x1="59833" y1="73833" x2="60250" y2="73583"/>
                        <a14:foregroundMark x1="60417" y1="73417" x2="60417" y2="73417"/>
                        <a14:foregroundMark x1="60250" y1="72833" x2="60250" y2="72833"/>
                        <a14:foregroundMark x1="58750" y1="73000" x2="58333" y2="73583"/>
                        <a14:foregroundMark x1="58167" y1="73583" x2="58167" y2="73583"/>
                        <a14:foregroundMark x1="56917" y1="73250" x2="56917" y2="73250"/>
                        <a14:foregroundMark x1="55417" y1="72667" x2="54667" y2="72500"/>
                        <a14:foregroundMark x1="50917" y1="72083" x2="33333" y2="75083"/>
                        <a14:foregroundMark x1="33333" y1="75083" x2="32083" y2="75917"/>
                        <a14:foregroundMark x1="34000" y1="73667" x2="34000" y2="73667"/>
                        <a14:foregroundMark x1="33417" y1="73000" x2="33417" y2="73000"/>
                        <a14:foregroundMark x1="33417" y1="73000" x2="33250" y2="71750"/>
                        <a14:foregroundMark x1="30917" y1="70583" x2="32583" y2="78500"/>
                        <a14:foregroundMark x1="32583" y1="78500" x2="38833" y2="75250"/>
                        <a14:foregroundMark x1="38833" y1="75250" x2="38833" y2="70250"/>
                        <a14:foregroundMark x1="57583" y1="72250" x2="59250" y2="79583"/>
                        <a14:foregroundMark x1="59250" y1="79583" x2="62917" y2="73583"/>
                        <a14:foregroundMark x1="62917" y1="73583" x2="60500" y2="72500"/>
                        <a14:foregroundMark x1="32250" y1="73250" x2="34583" y2="76667"/>
                        <a14:foregroundMark x1="14583" y1="54417" x2="14083" y2="53667"/>
                        <a14:foregroundMark x1="14250" y1="52000" x2="15000" y2="54500"/>
                        <a14:foregroundMark x1="9750" y1="51083" x2="13500" y2="5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8546" y="4494969"/>
            <a:ext cx="2260416" cy="226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9C59D4D-4C46-44AF-B417-26C325240812}"/>
              </a:ext>
            </a:extLst>
          </p:cNvPr>
          <p:cNvSpPr/>
          <p:nvPr/>
        </p:nvSpPr>
        <p:spPr>
          <a:xfrm>
            <a:off x="841717" y="446356"/>
            <a:ext cx="3733800" cy="1304423"/>
          </a:xfrm>
          <a:custGeom>
            <a:avLst/>
            <a:gdLst>
              <a:gd name="connsiteX0" fmla="*/ 0 w 3733800"/>
              <a:gd name="connsiteY0" fmla="*/ 217408 h 1304423"/>
              <a:gd name="connsiteX1" fmla="*/ 217408 w 3733800"/>
              <a:gd name="connsiteY1" fmla="*/ 0 h 1304423"/>
              <a:gd name="connsiteX2" fmla="*/ 800229 w 3733800"/>
              <a:gd name="connsiteY2" fmla="*/ 0 h 1304423"/>
              <a:gd name="connsiteX3" fmla="*/ 1251090 w 3733800"/>
              <a:gd name="connsiteY3" fmla="*/ 0 h 1304423"/>
              <a:gd name="connsiteX4" fmla="*/ 1800920 w 3733800"/>
              <a:gd name="connsiteY4" fmla="*/ 0 h 1304423"/>
              <a:gd name="connsiteX5" fmla="*/ 2284771 w 3733800"/>
              <a:gd name="connsiteY5" fmla="*/ 0 h 1304423"/>
              <a:gd name="connsiteX6" fmla="*/ 2867592 w 3733800"/>
              <a:gd name="connsiteY6" fmla="*/ 0 h 1304423"/>
              <a:gd name="connsiteX7" fmla="*/ 3516392 w 3733800"/>
              <a:gd name="connsiteY7" fmla="*/ 0 h 1304423"/>
              <a:gd name="connsiteX8" fmla="*/ 3733800 w 3733800"/>
              <a:gd name="connsiteY8" fmla="*/ 217408 h 1304423"/>
              <a:gd name="connsiteX9" fmla="*/ 3733800 w 3733800"/>
              <a:gd name="connsiteY9" fmla="*/ 652212 h 1304423"/>
              <a:gd name="connsiteX10" fmla="*/ 3733800 w 3733800"/>
              <a:gd name="connsiteY10" fmla="*/ 1087015 h 1304423"/>
              <a:gd name="connsiteX11" fmla="*/ 3516392 w 3733800"/>
              <a:gd name="connsiteY11" fmla="*/ 1304423 h 1304423"/>
              <a:gd name="connsiteX12" fmla="*/ 2900582 w 3733800"/>
              <a:gd name="connsiteY12" fmla="*/ 1304423 h 1304423"/>
              <a:gd name="connsiteX13" fmla="*/ 2416731 w 3733800"/>
              <a:gd name="connsiteY13" fmla="*/ 1304423 h 1304423"/>
              <a:gd name="connsiteX14" fmla="*/ 1965870 w 3733800"/>
              <a:gd name="connsiteY14" fmla="*/ 1304423 h 1304423"/>
              <a:gd name="connsiteX15" fmla="*/ 1482019 w 3733800"/>
              <a:gd name="connsiteY15" fmla="*/ 1304423 h 1304423"/>
              <a:gd name="connsiteX16" fmla="*/ 965178 w 3733800"/>
              <a:gd name="connsiteY16" fmla="*/ 1304423 h 1304423"/>
              <a:gd name="connsiteX17" fmla="*/ 217408 w 3733800"/>
              <a:gd name="connsiteY17" fmla="*/ 1304423 h 1304423"/>
              <a:gd name="connsiteX18" fmla="*/ 0 w 3733800"/>
              <a:gd name="connsiteY18" fmla="*/ 1087015 h 1304423"/>
              <a:gd name="connsiteX19" fmla="*/ 0 w 3733800"/>
              <a:gd name="connsiteY19" fmla="*/ 634819 h 1304423"/>
              <a:gd name="connsiteX20" fmla="*/ 0 w 3733800"/>
              <a:gd name="connsiteY20" fmla="*/ 217408 h 130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33800" h="1304423" fill="none" extrusionOk="0">
                <a:moveTo>
                  <a:pt x="0" y="217408"/>
                </a:moveTo>
                <a:cubicBezTo>
                  <a:pt x="14491" y="126030"/>
                  <a:pt x="84507" y="6766"/>
                  <a:pt x="217408" y="0"/>
                </a:cubicBezTo>
                <a:cubicBezTo>
                  <a:pt x="449498" y="-15537"/>
                  <a:pt x="650403" y="6760"/>
                  <a:pt x="800229" y="0"/>
                </a:cubicBezTo>
                <a:cubicBezTo>
                  <a:pt x="950055" y="-6760"/>
                  <a:pt x="1081378" y="21612"/>
                  <a:pt x="1251090" y="0"/>
                </a:cubicBezTo>
                <a:cubicBezTo>
                  <a:pt x="1420802" y="-21612"/>
                  <a:pt x="1571642" y="36112"/>
                  <a:pt x="1800920" y="0"/>
                </a:cubicBezTo>
                <a:cubicBezTo>
                  <a:pt x="2030198" y="-36112"/>
                  <a:pt x="2116864" y="57437"/>
                  <a:pt x="2284771" y="0"/>
                </a:cubicBezTo>
                <a:cubicBezTo>
                  <a:pt x="2452678" y="-57437"/>
                  <a:pt x="2643669" y="66176"/>
                  <a:pt x="2867592" y="0"/>
                </a:cubicBezTo>
                <a:cubicBezTo>
                  <a:pt x="3091515" y="-66176"/>
                  <a:pt x="3310156" y="21824"/>
                  <a:pt x="3516392" y="0"/>
                </a:cubicBezTo>
                <a:cubicBezTo>
                  <a:pt x="3634556" y="5946"/>
                  <a:pt x="3727696" y="78116"/>
                  <a:pt x="3733800" y="217408"/>
                </a:cubicBezTo>
                <a:cubicBezTo>
                  <a:pt x="3765679" y="373920"/>
                  <a:pt x="3725868" y="508677"/>
                  <a:pt x="3733800" y="652212"/>
                </a:cubicBezTo>
                <a:cubicBezTo>
                  <a:pt x="3741732" y="795747"/>
                  <a:pt x="3693110" y="982837"/>
                  <a:pt x="3733800" y="1087015"/>
                </a:cubicBezTo>
                <a:cubicBezTo>
                  <a:pt x="3708481" y="1221283"/>
                  <a:pt x="3638932" y="1311113"/>
                  <a:pt x="3516392" y="1304423"/>
                </a:cubicBezTo>
                <a:cubicBezTo>
                  <a:pt x="3331598" y="1327206"/>
                  <a:pt x="3179800" y="1258604"/>
                  <a:pt x="2900582" y="1304423"/>
                </a:cubicBezTo>
                <a:cubicBezTo>
                  <a:pt x="2621364" y="1350242"/>
                  <a:pt x="2604868" y="1273361"/>
                  <a:pt x="2416731" y="1304423"/>
                </a:cubicBezTo>
                <a:cubicBezTo>
                  <a:pt x="2228594" y="1335485"/>
                  <a:pt x="2174924" y="1290802"/>
                  <a:pt x="1965870" y="1304423"/>
                </a:cubicBezTo>
                <a:cubicBezTo>
                  <a:pt x="1756816" y="1318044"/>
                  <a:pt x="1586052" y="1294627"/>
                  <a:pt x="1482019" y="1304423"/>
                </a:cubicBezTo>
                <a:cubicBezTo>
                  <a:pt x="1377986" y="1314219"/>
                  <a:pt x="1178495" y="1298358"/>
                  <a:pt x="965178" y="1304423"/>
                </a:cubicBezTo>
                <a:cubicBezTo>
                  <a:pt x="751861" y="1310488"/>
                  <a:pt x="465237" y="1246456"/>
                  <a:pt x="217408" y="1304423"/>
                </a:cubicBezTo>
                <a:cubicBezTo>
                  <a:pt x="83766" y="1317895"/>
                  <a:pt x="16388" y="1210764"/>
                  <a:pt x="0" y="1087015"/>
                </a:cubicBezTo>
                <a:cubicBezTo>
                  <a:pt x="-52402" y="979165"/>
                  <a:pt x="15385" y="820064"/>
                  <a:pt x="0" y="634819"/>
                </a:cubicBezTo>
                <a:cubicBezTo>
                  <a:pt x="-15385" y="449574"/>
                  <a:pt x="33204" y="326983"/>
                  <a:pt x="0" y="217408"/>
                </a:cubicBezTo>
                <a:close/>
              </a:path>
              <a:path w="3733800" h="1304423" stroke="0" extrusionOk="0">
                <a:moveTo>
                  <a:pt x="0" y="217408"/>
                </a:moveTo>
                <a:cubicBezTo>
                  <a:pt x="-9705" y="91351"/>
                  <a:pt x="83213" y="5301"/>
                  <a:pt x="217408" y="0"/>
                </a:cubicBezTo>
                <a:cubicBezTo>
                  <a:pt x="436564" y="-67572"/>
                  <a:pt x="567242" y="69147"/>
                  <a:pt x="833218" y="0"/>
                </a:cubicBezTo>
                <a:cubicBezTo>
                  <a:pt x="1099194" y="-69147"/>
                  <a:pt x="1160056" y="54915"/>
                  <a:pt x="1350059" y="0"/>
                </a:cubicBezTo>
                <a:cubicBezTo>
                  <a:pt x="1540062" y="-54915"/>
                  <a:pt x="1685388" y="25763"/>
                  <a:pt x="1833910" y="0"/>
                </a:cubicBezTo>
                <a:cubicBezTo>
                  <a:pt x="1982432" y="-25763"/>
                  <a:pt x="2181787" y="54412"/>
                  <a:pt x="2416731" y="0"/>
                </a:cubicBezTo>
                <a:cubicBezTo>
                  <a:pt x="2651675" y="-54412"/>
                  <a:pt x="2829702" y="13701"/>
                  <a:pt x="2933571" y="0"/>
                </a:cubicBezTo>
                <a:cubicBezTo>
                  <a:pt x="3037440" y="-13701"/>
                  <a:pt x="3261627" y="39225"/>
                  <a:pt x="3516392" y="0"/>
                </a:cubicBezTo>
                <a:cubicBezTo>
                  <a:pt x="3634944" y="-14487"/>
                  <a:pt x="3726087" y="108056"/>
                  <a:pt x="3733800" y="217408"/>
                </a:cubicBezTo>
                <a:cubicBezTo>
                  <a:pt x="3735430" y="355665"/>
                  <a:pt x="3718765" y="532111"/>
                  <a:pt x="3733800" y="634819"/>
                </a:cubicBezTo>
                <a:cubicBezTo>
                  <a:pt x="3748835" y="737527"/>
                  <a:pt x="3714235" y="896119"/>
                  <a:pt x="3733800" y="1087015"/>
                </a:cubicBezTo>
                <a:cubicBezTo>
                  <a:pt x="3742355" y="1219820"/>
                  <a:pt x="3638335" y="1323808"/>
                  <a:pt x="3516392" y="1304423"/>
                </a:cubicBezTo>
                <a:cubicBezTo>
                  <a:pt x="3295208" y="1348056"/>
                  <a:pt x="3191914" y="1263425"/>
                  <a:pt x="3065531" y="1304423"/>
                </a:cubicBezTo>
                <a:cubicBezTo>
                  <a:pt x="2939148" y="1345421"/>
                  <a:pt x="2684479" y="1243836"/>
                  <a:pt x="2449721" y="1304423"/>
                </a:cubicBezTo>
                <a:cubicBezTo>
                  <a:pt x="2214963" y="1365010"/>
                  <a:pt x="2063704" y="1296610"/>
                  <a:pt x="1965870" y="1304423"/>
                </a:cubicBezTo>
                <a:cubicBezTo>
                  <a:pt x="1868036" y="1312236"/>
                  <a:pt x="1639483" y="1296410"/>
                  <a:pt x="1416039" y="1304423"/>
                </a:cubicBezTo>
                <a:cubicBezTo>
                  <a:pt x="1192595" y="1312436"/>
                  <a:pt x="1084154" y="1263226"/>
                  <a:pt x="800229" y="1304423"/>
                </a:cubicBezTo>
                <a:cubicBezTo>
                  <a:pt x="516304" y="1345620"/>
                  <a:pt x="431535" y="1259212"/>
                  <a:pt x="217408" y="1304423"/>
                </a:cubicBezTo>
                <a:cubicBezTo>
                  <a:pt x="91901" y="1314143"/>
                  <a:pt x="22692" y="1223948"/>
                  <a:pt x="0" y="1087015"/>
                </a:cubicBezTo>
                <a:cubicBezTo>
                  <a:pt x="-36308" y="990041"/>
                  <a:pt x="4709" y="845395"/>
                  <a:pt x="0" y="669604"/>
                </a:cubicBezTo>
                <a:cubicBezTo>
                  <a:pt x="-4709" y="493813"/>
                  <a:pt x="4974" y="370047"/>
                  <a:pt x="0" y="217408"/>
                </a:cubicBezTo>
                <a:close/>
              </a:path>
            </a:pathLst>
          </a:custGeom>
          <a:solidFill>
            <a:schemeClr val="bg1"/>
          </a:solidFill>
          <a:ln w="57150" cap="flat" cmpd="sng" algn="ctr">
            <a:noFill/>
            <a:prstDash val="dashDot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em biết 3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AC513219-8C3C-432D-AC44-C612FFB04DBF}"/>
              </a:ext>
            </a:extLst>
          </p:cNvPr>
          <p:cNvSpPr/>
          <p:nvPr/>
        </p:nvSpPr>
        <p:spPr>
          <a:xfrm>
            <a:off x="4152901" y="3136497"/>
            <a:ext cx="3898035" cy="3329225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05A8520E-B5A4-410D-A265-E52A06543C55}"/>
              </a:ext>
            </a:extLst>
          </p:cNvPr>
          <p:cNvSpPr/>
          <p:nvPr/>
        </p:nvSpPr>
        <p:spPr>
          <a:xfrm>
            <a:off x="635898" y="3264766"/>
            <a:ext cx="3297973" cy="3047836"/>
          </a:xfrm>
          <a:prstGeom prst="ellipse">
            <a:avLst/>
          </a:prstGeom>
          <a:solidFill>
            <a:srgbClr val="FF00FF"/>
          </a:solidFill>
          <a:ln w="12700" cap="flat" cmpd="sng" algn="ctr">
            <a:solidFill>
              <a:srgbClr val="FF66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148DC420-CA30-43AE-AD29-F1EBF2BF598B}"/>
              </a:ext>
            </a:extLst>
          </p:cNvPr>
          <p:cNvSpPr/>
          <p:nvPr/>
        </p:nvSpPr>
        <p:spPr>
          <a:xfrm>
            <a:off x="453828" y="3264766"/>
            <a:ext cx="3480043" cy="3047836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rgbClr val="00B05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sz="32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lang="en-US" sz="3200" b="1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ực</a:t>
            </a:r>
            <a:r>
              <a:rPr lang="en-US" sz="32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32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32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lang="en-US" sz="32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32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32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khoáng</a:t>
            </a:r>
            <a:r>
              <a:rPr lang="en-US" sz="32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sz="32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n</a:t>
            </a:r>
            <a:r>
              <a:rPr lang="vi-VN" sz="32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3200" b="1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ớc</a:t>
            </a:r>
            <a:r>
              <a:rPr lang="en-US" sz="32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8B545CAA-C229-4541-9965-31CF92E2DE45}"/>
              </a:ext>
            </a:extLst>
          </p:cNvPr>
          <p:cNvSpPr/>
          <p:nvPr/>
        </p:nvSpPr>
        <p:spPr>
          <a:xfrm>
            <a:off x="4141065" y="3461412"/>
            <a:ext cx="3898035" cy="2950232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rgbClr val="00B05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ví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khoáng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gây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</a:t>
            </a:r>
            <a:r>
              <a:rPr lang="vi-VN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ởng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môi</a:t>
            </a:r>
            <a:r>
              <a:rPr lang="en-US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</a:t>
            </a:r>
            <a:r>
              <a:rPr lang="vi-VN" sz="3200" b="1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3200" b="1" kern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ờng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1A83FDCB-7D98-493E-83B1-42B81373A36C}"/>
              </a:ext>
            </a:extLst>
          </p:cNvPr>
          <p:cNvSpPr/>
          <p:nvPr/>
        </p:nvSpPr>
        <p:spPr>
          <a:xfrm>
            <a:off x="8039100" y="3222951"/>
            <a:ext cx="4152900" cy="3115051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DF618286-7701-4B2F-80A7-E8FDB5EC192B}"/>
              </a:ext>
            </a:extLst>
          </p:cNvPr>
          <p:cNvSpPr/>
          <p:nvPr/>
        </p:nvSpPr>
        <p:spPr>
          <a:xfrm>
            <a:off x="8267700" y="3614820"/>
            <a:ext cx="3707536" cy="2697782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rgbClr val="00B05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biện</a:t>
            </a:r>
            <a:r>
              <a:rPr lang="en-US" sz="32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ợp</a:t>
            </a:r>
            <a:r>
              <a:rPr lang="en-US" sz="32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F331336-2A2F-40D8-91F8-E3AB31689D16}"/>
              </a:ext>
            </a:extLst>
          </p:cNvPr>
          <p:cNvSpPr txBox="1"/>
          <p:nvPr/>
        </p:nvSpPr>
        <p:spPr>
          <a:xfrm>
            <a:off x="8723040" y="2573520"/>
            <a:ext cx="205740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4,6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8113748-9BBC-4D28-8C02-76382090BBFE}"/>
              </a:ext>
            </a:extLst>
          </p:cNvPr>
          <p:cNvSpPr txBox="1"/>
          <p:nvPr/>
        </p:nvSpPr>
        <p:spPr>
          <a:xfrm>
            <a:off x="4985615" y="2573178"/>
            <a:ext cx="205740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2,5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3D07A74-3498-44CA-A4FF-32786BD16012}"/>
              </a:ext>
            </a:extLst>
          </p:cNvPr>
          <p:cNvSpPr txBox="1"/>
          <p:nvPr/>
        </p:nvSpPr>
        <p:spPr>
          <a:xfrm>
            <a:off x="1347930" y="2526101"/>
            <a:ext cx="205740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1,3</a:t>
            </a:r>
          </a:p>
        </p:txBody>
      </p:sp>
      <p:pic>
        <p:nvPicPr>
          <p:cNvPr id="15" name="3P">
            <a:hlinkClick r:id="" action="ppaction://media"/>
            <a:extLst>
              <a:ext uri="{FF2B5EF4-FFF2-40B4-BE49-F238E27FC236}">
                <a16:creationId xmlns:a16="http://schemas.microsoft.com/office/drawing/2014/main" id="{1F674DA3-1E68-4486-8376-317D9D54CF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8376" y="416888"/>
            <a:ext cx="2016224" cy="117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801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2ECCC358-A98E-4E00-898C-71CA54F661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61575"/>
            <a:ext cx="1981200" cy="16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91CB38E-24DE-490E-A97C-51DB53FB1AAE}"/>
              </a:ext>
            </a:extLst>
          </p:cNvPr>
          <p:cNvSpPr txBox="1"/>
          <p:nvPr/>
        </p:nvSpPr>
        <p:spPr>
          <a:xfrm>
            <a:off x="2676600" y="470839"/>
            <a:ext cx="7610400" cy="1508995"/>
          </a:xfrm>
          <a:prstGeom prst="roundRect">
            <a:avLst/>
          </a:prstGeom>
          <a:solidFill>
            <a:srgbClr val="FFFFFF"/>
          </a:solidFill>
          <a:ln w="38100">
            <a:noFill/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en-US" sz="3600" b="1">
                <a:solidFill>
                  <a:srgbClr val="006699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ực trạng khai thác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tài nguyên khoáng sản </a:t>
            </a:r>
            <a:r>
              <a:rPr lang="en-US" sz="3600" b="1">
                <a:solidFill>
                  <a:srgbClr val="006699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ở n</a:t>
            </a:r>
            <a:r>
              <a:rPr lang="vi-VN" sz="3600" b="1">
                <a:solidFill>
                  <a:srgbClr val="006699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US" sz="3600" b="1">
                <a:solidFill>
                  <a:srgbClr val="006699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ớc ta?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EB0B078-507B-478F-A65E-BB2AA5ACA247}"/>
              </a:ext>
            </a:extLst>
          </p:cNvPr>
          <p:cNvSpPr txBox="1"/>
          <p:nvPr/>
        </p:nvSpPr>
        <p:spPr>
          <a:xfrm>
            <a:off x="1847528" y="3545702"/>
            <a:ext cx="96206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Công nghệ</a:t>
            </a:r>
            <a:r>
              <a:rPr lang="en-US" sz="3600" b="1" noProof="0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khai thác lạc hậu, quản lí lỏng lẻo=&gt; gây thất thoát, lãng phí</a:t>
            </a:r>
            <a:endParaRPr kumimoji="0" lang="en-US" sz="3600" b="1" i="0" u="none" strike="noStrike" kern="1200" cap="none" spc="0" normalizeH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6DD7357-3C2E-485F-AF49-EBACC8702DB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2077052"/>
            <a:ext cx="872142" cy="78465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10E35BE-6C8F-451F-BDE6-5D25B15F9E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4653731"/>
            <a:ext cx="872142" cy="78465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F1C9DD5-7BB7-451B-944B-8E63612E288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3289668"/>
            <a:ext cx="872142" cy="78465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2410CC8-5D1A-4F61-8B2D-6A655C65FFE4}"/>
              </a:ext>
            </a:extLst>
          </p:cNvPr>
          <p:cNvSpPr txBox="1"/>
          <p:nvPr/>
        </p:nvSpPr>
        <p:spPr>
          <a:xfrm>
            <a:off x="1862684" y="4633019"/>
            <a:ext cx="8958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Một số loại khoáng sản đứng trước nguy cơ cạn kiệt do khai quá mức, chưa hợp lí.</a:t>
            </a:r>
          </a:p>
        </p:txBody>
      </p:sp>
      <p:sp>
        <p:nvSpPr>
          <p:cNvPr id="14" name="Hộp Văn bản 9">
            <a:extLst>
              <a:ext uri="{FF2B5EF4-FFF2-40B4-BE49-F238E27FC236}">
                <a16:creationId xmlns:a16="http://schemas.microsoft.com/office/drawing/2014/main" id="{FEFA8CBF-B169-404C-8C8D-56DC26DF4E77}"/>
              </a:ext>
            </a:extLst>
          </p:cNvPr>
          <p:cNvSpPr txBox="1"/>
          <p:nvPr/>
        </p:nvSpPr>
        <p:spPr>
          <a:xfrm>
            <a:off x="1847528" y="2096582"/>
            <a:ext cx="8958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Nhiều loại khoáng sản chưa được thăm dò, đánh giá đầy đủ tiềm năng, giá trị.</a:t>
            </a:r>
          </a:p>
        </p:txBody>
      </p:sp>
    </p:spTree>
    <p:extLst>
      <p:ext uri="{BB962C8B-B14F-4D97-AF65-F5344CB8AC3E}">
        <p14:creationId xmlns:p14="http://schemas.microsoft.com/office/powerpoint/2010/main" val="347324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4D247EA-BF73-4B02-9275-C392EBB8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90" y="332657"/>
            <a:ext cx="5481522" cy="29813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16F1034-4666-4D53-8F61-D34525ABA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0" y="3567982"/>
            <a:ext cx="5481523" cy="301307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D3936D3-1DB4-4B66-BA94-2A76CA103A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3"/>
          <a:stretch/>
        </p:blipFill>
        <p:spPr>
          <a:xfrm>
            <a:off x="5879976" y="332656"/>
            <a:ext cx="6096000" cy="29813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DD79AA4-C472-44CE-8BA0-EBDC7965D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976" y="3599734"/>
            <a:ext cx="6096000" cy="301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33721C3-A29F-48DC-855D-1DDF01F59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70912"/>
            <a:ext cx="4686300" cy="611617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157ED9EA-AEC9-4940-A755-8735201B7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870" y="576064"/>
            <a:ext cx="2578530" cy="234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12C43F-6546-42FC-9866-5C41F01CD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76064"/>
            <a:ext cx="2348880" cy="2348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B61EC-0450-43BD-8E4C-D95EF7DEF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152" y="3605054"/>
            <a:ext cx="2852937" cy="285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9F0FB96-797C-43B2-863A-2B07AB2A1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7365999" cy="57412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9592468-7540-4F0D-A85D-F6F00BE62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0" y="304800"/>
            <a:ext cx="3073400" cy="176688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5C9C887-F73B-48E4-AF34-58D93751D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1" y="2345339"/>
            <a:ext cx="3073400" cy="191849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8ADD3EF-F1F8-43D0-8BDB-8B9B966D8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4419600"/>
            <a:ext cx="3073399" cy="17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1">
            <a:extLst>
              <a:ext uri="{FF2B5EF4-FFF2-40B4-BE49-F238E27FC236}">
                <a16:creationId xmlns:a16="http://schemas.microsoft.com/office/drawing/2014/main" id="{DBAF6131-009F-4654-9AD1-0BDE3BAF635E}"/>
              </a:ext>
            </a:extLst>
          </p:cNvPr>
          <p:cNvSpPr/>
          <p:nvPr/>
        </p:nvSpPr>
        <p:spPr>
          <a:xfrm>
            <a:off x="1199456" y="201191"/>
            <a:ext cx="9029700" cy="1373610"/>
          </a:xfrm>
          <a:custGeom>
            <a:avLst/>
            <a:gdLst>
              <a:gd name="connsiteX0" fmla="*/ 0 w 9029700"/>
              <a:gd name="connsiteY0" fmla="*/ 217408 h 1304423"/>
              <a:gd name="connsiteX1" fmla="*/ 217408 w 9029700"/>
              <a:gd name="connsiteY1" fmla="*/ 0 h 1304423"/>
              <a:gd name="connsiteX2" fmla="*/ 790400 w 9029700"/>
              <a:gd name="connsiteY2" fmla="*/ 0 h 1304423"/>
              <a:gd name="connsiteX3" fmla="*/ 1449341 w 9029700"/>
              <a:gd name="connsiteY3" fmla="*/ 0 h 1304423"/>
              <a:gd name="connsiteX4" fmla="*/ 1936385 w 9029700"/>
              <a:gd name="connsiteY4" fmla="*/ 0 h 1304423"/>
              <a:gd name="connsiteX5" fmla="*/ 2595326 w 9029700"/>
              <a:gd name="connsiteY5" fmla="*/ 0 h 1304423"/>
              <a:gd name="connsiteX6" fmla="*/ 2996420 w 9029700"/>
              <a:gd name="connsiteY6" fmla="*/ 0 h 1304423"/>
              <a:gd name="connsiteX7" fmla="*/ 3569413 w 9029700"/>
              <a:gd name="connsiteY7" fmla="*/ 0 h 1304423"/>
              <a:gd name="connsiteX8" fmla="*/ 3884559 w 9029700"/>
              <a:gd name="connsiteY8" fmla="*/ 0 h 1304423"/>
              <a:gd name="connsiteX9" fmla="*/ 4629448 w 9029700"/>
              <a:gd name="connsiteY9" fmla="*/ 0 h 1304423"/>
              <a:gd name="connsiteX10" fmla="*/ 5202441 w 9029700"/>
              <a:gd name="connsiteY10" fmla="*/ 0 h 1304423"/>
              <a:gd name="connsiteX11" fmla="*/ 5947331 w 9029700"/>
              <a:gd name="connsiteY11" fmla="*/ 0 h 1304423"/>
              <a:gd name="connsiteX12" fmla="*/ 6434374 w 9029700"/>
              <a:gd name="connsiteY12" fmla="*/ 0 h 1304423"/>
              <a:gd name="connsiteX13" fmla="*/ 6835469 w 9029700"/>
              <a:gd name="connsiteY13" fmla="*/ 0 h 1304423"/>
              <a:gd name="connsiteX14" fmla="*/ 7408461 w 9029700"/>
              <a:gd name="connsiteY14" fmla="*/ 0 h 1304423"/>
              <a:gd name="connsiteX15" fmla="*/ 8067402 w 9029700"/>
              <a:gd name="connsiteY15" fmla="*/ 0 h 1304423"/>
              <a:gd name="connsiteX16" fmla="*/ 8812292 w 9029700"/>
              <a:gd name="connsiteY16" fmla="*/ 0 h 1304423"/>
              <a:gd name="connsiteX17" fmla="*/ 9029700 w 9029700"/>
              <a:gd name="connsiteY17" fmla="*/ 217408 h 1304423"/>
              <a:gd name="connsiteX18" fmla="*/ 9029700 w 9029700"/>
              <a:gd name="connsiteY18" fmla="*/ 660908 h 1304423"/>
              <a:gd name="connsiteX19" fmla="*/ 9029700 w 9029700"/>
              <a:gd name="connsiteY19" fmla="*/ 1087015 h 1304423"/>
              <a:gd name="connsiteX20" fmla="*/ 8812292 w 9029700"/>
              <a:gd name="connsiteY20" fmla="*/ 1304423 h 1304423"/>
              <a:gd name="connsiteX21" fmla="*/ 8067402 w 9029700"/>
              <a:gd name="connsiteY21" fmla="*/ 1304423 h 1304423"/>
              <a:gd name="connsiteX22" fmla="*/ 7752256 w 9029700"/>
              <a:gd name="connsiteY22" fmla="*/ 1304423 h 1304423"/>
              <a:gd name="connsiteX23" fmla="*/ 7351162 w 9029700"/>
              <a:gd name="connsiteY23" fmla="*/ 1304423 h 1304423"/>
              <a:gd name="connsiteX24" fmla="*/ 6950067 w 9029700"/>
              <a:gd name="connsiteY24" fmla="*/ 1304423 h 1304423"/>
              <a:gd name="connsiteX25" fmla="*/ 6377075 w 9029700"/>
              <a:gd name="connsiteY25" fmla="*/ 1304423 h 1304423"/>
              <a:gd name="connsiteX26" fmla="*/ 5804083 w 9029700"/>
              <a:gd name="connsiteY26" fmla="*/ 1304423 h 1304423"/>
              <a:gd name="connsiteX27" fmla="*/ 5317039 w 9029700"/>
              <a:gd name="connsiteY27" fmla="*/ 1304423 h 1304423"/>
              <a:gd name="connsiteX28" fmla="*/ 4572149 w 9029700"/>
              <a:gd name="connsiteY28" fmla="*/ 1304423 h 1304423"/>
              <a:gd name="connsiteX29" fmla="*/ 4171055 w 9029700"/>
              <a:gd name="connsiteY29" fmla="*/ 1304423 h 1304423"/>
              <a:gd name="connsiteX30" fmla="*/ 3426165 w 9029700"/>
              <a:gd name="connsiteY30" fmla="*/ 1304423 h 1304423"/>
              <a:gd name="connsiteX31" fmla="*/ 3025070 w 9029700"/>
              <a:gd name="connsiteY31" fmla="*/ 1304423 h 1304423"/>
              <a:gd name="connsiteX32" fmla="*/ 2366129 w 9029700"/>
              <a:gd name="connsiteY32" fmla="*/ 1304423 h 1304423"/>
              <a:gd name="connsiteX33" fmla="*/ 1621239 w 9029700"/>
              <a:gd name="connsiteY33" fmla="*/ 1304423 h 1304423"/>
              <a:gd name="connsiteX34" fmla="*/ 1306093 w 9029700"/>
              <a:gd name="connsiteY34" fmla="*/ 1304423 h 1304423"/>
              <a:gd name="connsiteX35" fmla="*/ 217408 w 9029700"/>
              <a:gd name="connsiteY35" fmla="*/ 1304423 h 1304423"/>
              <a:gd name="connsiteX36" fmla="*/ 0 w 9029700"/>
              <a:gd name="connsiteY36" fmla="*/ 1087015 h 1304423"/>
              <a:gd name="connsiteX37" fmla="*/ 0 w 9029700"/>
              <a:gd name="connsiteY37" fmla="*/ 669604 h 1304423"/>
              <a:gd name="connsiteX38" fmla="*/ 0 w 9029700"/>
              <a:gd name="connsiteY38" fmla="*/ 217408 h 130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029700" h="1304423" fill="none" extrusionOk="0">
                <a:moveTo>
                  <a:pt x="0" y="217408"/>
                </a:moveTo>
                <a:cubicBezTo>
                  <a:pt x="4007" y="107636"/>
                  <a:pt x="106176" y="4112"/>
                  <a:pt x="217408" y="0"/>
                </a:cubicBezTo>
                <a:cubicBezTo>
                  <a:pt x="491511" y="-27685"/>
                  <a:pt x="555815" y="48286"/>
                  <a:pt x="790400" y="0"/>
                </a:cubicBezTo>
                <a:cubicBezTo>
                  <a:pt x="1024985" y="-48286"/>
                  <a:pt x="1304381" y="2552"/>
                  <a:pt x="1449341" y="0"/>
                </a:cubicBezTo>
                <a:cubicBezTo>
                  <a:pt x="1594301" y="-2552"/>
                  <a:pt x="1751350" y="22515"/>
                  <a:pt x="1936385" y="0"/>
                </a:cubicBezTo>
                <a:cubicBezTo>
                  <a:pt x="2121420" y="-22515"/>
                  <a:pt x="2388212" y="15019"/>
                  <a:pt x="2595326" y="0"/>
                </a:cubicBezTo>
                <a:cubicBezTo>
                  <a:pt x="2802440" y="-15019"/>
                  <a:pt x="2827963" y="25268"/>
                  <a:pt x="2996420" y="0"/>
                </a:cubicBezTo>
                <a:cubicBezTo>
                  <a:pt x="3164877" y="-25268"/>
                  <a:pt x="3424083" y="38889"/>
                  <a:pt x="3569413" y="0"/>
                </a:cubicBezTo>
                <a:cubicBezTo>
                  <a:pt x="3714743" y="-38889"/>
                  <a:pt x="3752075" y="23097"/>
                  <a:pt x="3884559" y="0"/>
                </a:cubicBezTo>
                <a:cubicBezTo>
                  <a:pt x="4017043" y="-23097"/>
                  <a:pt x="4297795" y="20675"/>
                  <a:pt x="4629448" y="0"/>
                </a:cubicBezTo>
                <a:cubicBezTo>
                  <a:pt x="4961101" y="-20675"/>
                  <a:pt x="5019250" y="17134"/>
                  <a:pt x="5202441" y="0"/>
                </a:cubicBezTo>
                <a:cubicBezTo>
                  <a:pt x="5385632" y="-17134"/>
                  <a:pt x="5693453" y="44427"/>
                  <a:pt x="5947331" y="0"/>
                </a:cubicBezTo>
                <a:cubicBezTo>
                  <a:pt x="6201209" y="-44427"/>
                  <a:pt x="6211259" y="56416"/>
                  <a:pt x="6434374" y="0"/>
                </a:cubicBezTo>
                <a:cubicBezTo>
                  <a:pt x="6657489" y="-56416"/>
                  <a:pt x="6705841" y="42178"/>
                  <a:pt x="6835469" y="0"/>
                </a:cubicBezTo>
                <a:cubicBezTo>
                  <a:pt x="6965098" y="-42178"/>
                  <a:pt x="7224462" y="21473"/>
                  <a:pt x="7408461" y="0"/>
                </a:cubicBezTo>
                <a:cubicBezTo>
                  <a:pt x="7592460" y="-21473"/>
                  <a:pt x="7841017" y="60924"/>
                  <a:pt x="8067402" y="0"/>
                </a:cubicBezTo>
                <a:cubicBezTo>
                  <a:pt x="8293787" y="-60924"/>
                  <a:pt x="8581530" y="31330"/>
                  <a:pt x="8812292" y="0"/>
                </a:cubicBezTo>
                <a:cubicBezTo>
                  <a:pt x="8931013" y="20432"/>
                  <a:pt x="9018830" y="87810"/>
                  <a:pt x="9029700" y="217408"/>
                </a:cubicBezTo>
                <a:cubicBezTo>
                  <a:pt x="9062066" y="319701"/>
                  <a:pt x="9023224" y="498648"/>
                  <a:pt x="9029700" y="660908"/>
                </a:cubicBezTo>
                <a:cubicBezTo>
                  <a:pt x="9036176" y="823168"/>
                  <a:pt x="8993958" y="922091"/>
                  <a:pt x="9029700" y="1087015"/>
                </a:cubicBezTo>
                <a:cubicBezTo>
                  <a:pt x="9032053" y="1177281"/>
                  <a:pt x="8919083" y="1323710"/>
                  <a:pt x="8812292" y="1304423"/>
                </a:cubicBezTo>
                <a:cubicBezTo>
                  <a:pt x="8479236" y="1373194"/>
                  <a:pt x="8306061" y="1227038"/>
                  <a:pt x="8067402" y="1304423"/>
                </a:cubicBezTo>
                <a:cubicBezTo>
                  <a:pt x="7828743" y="1381808"/>
                  <a:pt x="7883456" y="1273563"/>
                  <a:pt x="7752256" y="1304423"/>
                </a:cubicBezTo>
                <a:cubicBezTo>
                  <a:pt x="7621056" y="1335283"/>
                  <a:pt x="7486440" y="1285437"/>
                  <a:pt x="7351162" y="1304423"/>
                </a:cubicBezTo>
                <a:cubicBezTo>
                  <a:pt x="7215884" y="1323409"/>
                  <a:pt x="7051204" y="1296273"/>
                  <a:pt x="6950067" y="1304423"/>
                </a:cubicBezTo>
                <a:cubicBezTo>
                  <a:pt x="6848931" y="1312573"/>
                  <a:pt x="6517495" y="1267566"/>
                  <a:pt x="6377075" y="1304423"/>
                </a:cubicBezTo>
                <a:cubicBezTo>
                  <a:pt x="6236655" y="1341280"/>
                  <a:pt x="5977888" y="1299879"/>
                  <a:pt x="5804083" y="1304423"/>
                </a:cubicBezTo>
                <a:cubicBezTo>
                  <a:pt x="5630278" y="1308967"/>
                  <a:pt x="5483832" y="1283403"/>
                  <a:pt x="5317039" y="1304423"/>
                </a:cubicBezTo>
                <a:cubicBezTo>
                  <a:pt x="5150246" y="1325443"/>
                  <a:pt x="4838952" y="1221158"/>
                  <a:pt x="4572149" y="1304423"/>
                </a:cubicBezTo>
                <a:cubicBezTo>
                  <a:pt x="4305346" y="1387688"/>
                  <a:pt x="4308619" y="1291456"/>
                  <a:pt x="4171055" y="1304423"/>
                </a:cubicBezTo>
                <a:cubicBezTo>
                  <a:pt x="4033491" y="1317390"/>
                  <a:pt x="3626580" y="1215549"/>
                  <a:pt x="3426165" y="1304423"/>
                </a:cubicBezTo>
                <a:cubicBezTo>
                  <a:pt x="3225750" y="1393297"/>
                  <a:pt x="3188809" y="1278515"/>
                  <a:pt x="3025070" y="1304423"/>
                </a:cubicBezTo>
                <a:cubicBezTo>
                  <a:pt x="2861331" y="1330331"/>
                  <a:pt x="2519973" y="1229012"/>
                  <a:pt x="2366129" y="1304423"/>
                </a:cubicBezTo>
                <a:cubicBezTo>
                  <a:pt x="2212285" y="1379834"/>
                  <a:pt x="1912629" y="1261224"/>
                  <a:pt x="1621239" y="1304423"/>
                </a:cubicBezTo>
                <a:cubicBezTo>
                  <a:pt x="1329849" y="1347622"/>
                  <a:pt x="1460301" y="1287333"/>
                  <a:pt x="1306093" y="1304423"/>
                </a:cubicBezTo>
                <a:cubicBezTo>
                  <a:pt x="1151885" y="1321513"/>
                  <a:pt x="724126" y="1203982"/>
                  <a:pt x="217408" y="1304423"/>
                </a:cubicBezTo>
                <a:cubicBezTo>
                  <a:pt x="113315" y="1280556"/>
                  <a:pt x="-13579" y="1213420"/>
                  <a:pt x="0" y="1087015"/>
                </a:cubicBezTo>
                <a:cubicBezTo>
                  <a:pt x="-45816" y="921675"/>
                  <a:pt x="24280" y="765041"/>
                  <a:pt x="0" y="669604"/>
                </a:cubicBezTo>
                <a:cubicBezTo>
                  <a:pt x="-24280" y="574167"/>
                  <a:pt x="37922" y="418252"/>
                  <a:pt x="0" y="217408"/>
                </a:cubicBezTo>
                <a:close/>
              </a:path>
              <a:path w="9029700" h="1304423" stroke="0" extrusionOk="0">
                <a:moveTo>
                  <a:pt x="0" y="217408"/>
                </a:moveTo>
                <a:cubicBezTo>
                  <a:pt x="-9705" y="91351"/>
                  <a:pt x="83213" y="5301"/>
                  <a:pt x="217408" y="0"/>
                </a:cubicBezTo>
                <a:cubicBezTo>
                  <a:pt x="456528" y="-77765"/>
                  <a:pt x="677030" y="42712"/>
                  <a:pt x="962298" y="0"/>
                </a:cubicBezTo>
                <a:cubicBezTo>
                  <a:pt x="1247566" y="-42712"/>
                  <a:pt x="1209774" y="32618"/>
                  <a:pt x="1449341" y="0"/>
                </a:cubicBezTo>
                <a:cubicBezTo>
                  <a:pt x="1688908" y="-32618"/>
                  <a:pt x="1750706" y="39477"/>
                  <a:pt x="1850436" y="0"/>
                </a:cubicBezTo>
                <a:cubicBezTo>
                  <a:pt x="1950167" y="-39477"/>
                  <a:pt x="2254580" y="37212"/>
                  <a:pt x="2509377" y="0"/>
                </a:cubicBezTo>
                <a:cubicBezTo>
                  <a:pt x="2764174" y="-37212"/>
                  <a:pt x="2769989" y="10831"/>
                  <a:pt x="2996420" y="0"/>
                </a:cubicBezTo>
                <a:cubicBezTo>
                  <a:pt x="3222851" y="-10831"/>
                  <a:pt x="3371528" y="35873"/>
                  <a:pt x="3741310" y="0"/>
                </a:cubicBezTo>
                <a:cubicBezTo>
                  <a:pt x="4111092" y="-35873"/>
                  <a:pt x="4038273" y="46387"/>
                  <a:pt x="4142405" y="0"/>
                </a:cubicBezTo>
                <a:cubicBezTo>
                  <a:pt x="4246537" y="-46387"/>
                  <a:pt x="4576951" y="1936"/>
                  <a:pt x="4887295" y="0"/>
                </a:cubicBezTo>
                <a:cubicBezTo>
                  <a:pt x="5197639" y="-1936"/>
                  <a:pt x="5092627" y="22888"/>
                  <a:pt x="5202441" y="0"/>
                </a:cubicBezTo>
                <a:cubicBezTo>
                  <a:pt x="5312255" y="-22888"/>
                  <a:pt x="5574327" y="3793"/>
                  <a:pt x="5775433" y="0"/>
                </a:cubicBezTo>
                <a:cubicBezTo>
                  <a:pt x="5976539" y="-3793"/>
                  <a:pt x="6087374" y="11977"/>
                  <a:pt x="6348425" y="0"/>
                </a:cubicBezTo>
                <a:cubicBezTo>
                  <a:pt x="6609476" y="-11977"/>
                  <a:pt x="6616951" y="55363"/>
                  <a:pt x="6835469" y="0"/>
                </a:cubicBezTo>
                <a:cubicBezTo>
                  <a:pt x="7053987" y="-55363"/>
                  <a:pt x="7328515" y="16293"/>
                  <a:pt x="7580359" y="0"/>
                </a:cubicBezTo>
                <a:cubicBezTo>
                  <a:pt x="7832203" y="-16293"/>
                  <a:pt x="8170123" y="21336"/>
                  <a:pt x="8325249" y="0"/>
                </a:cubicBezTo>
                <a:cubicBezTo>
                  <a:pt x="8480375" y="-21336"/>
                  <a:pt x="8643365" y="231"/>
                  <a:pt x="8812292" y="0"/>
                </a:cubicBezTo>
                <a:cubicBezTo>
                  <a:pt x="8918513" y="-13049"/>
                  <a:pt x="9014741" y="74976"/>
                  <a:pt x="9029700" y="217408"/>
                </a:cubicBezTo>
                <a:cubicBezTo>
                  <a:pt x="9055671" y="421278"/>
                  <a:pt x="9015990" y="470304"/>
                  <a:pt x="9029700" y="660908"/>
                </a:cubicBezTo>
                <a:cubicBezTo>
                  <a:pt x="9043410" y="851512"/>
                  <a:pt x="9018534" y="892870"/>
                  <a:pt x="9029700" y="1087015"/>
                </a:cubicBezTo>
                <a:cubicBezTo>
                  <a:pt x="8997468" y="1208413"/>
                  <a:pt x="8948679" y="1275011"/>
                  <a:pt x="8812292" y="1304423"/>
                </a:cubicBezTo>
                <a:cubicBezTo>
                  <a:pt x="8524188" y="1359103"/>
                  <a:pt x="8344760" y="1226403"/>
                  <a:pt x="8153351" y="1304423"/>
                </a:cubicBezTo>
                <a:cubicBezTo>
                  <a:pt x="7961942" y="1382443"/>
                  <a:pt x="7843034" y="1260606"/>
                  <a:pt x="7752256" y="1304423"/>
                </a:cubicBezTo>
                <a:cubicBezTo>
                  <a:pt x="7661479" y="1348240"/>
                  <a:pt x="7309506" y="1253824"/>
                  <a:pt x="7179264" y="1304423"/>
                </a:cubicBezTo>
                <a:cubicBezTo>
                  <a:pt x="7049022" y="1355022"/>
                  <a:pt x="6948206" y="1281809"/>
                  <a:pt x="6864118" y="1304423"/>
                </a:cubicBezTo>
                <a:cubicBezTo>
                  <a:pt x="6780030" y="1327037"/>
                  <a:pt x="6653187" y="1298490"/>
                  <a:pt x="6548973" y="1304423"/>
                </a:cubicBezTo>
                <a:cubicBezTo>
                  <a:pt x="6444760" y="1310356"/>
                  <a:pt x="6199082" y="1273975"/>
                  <a:pt x="5975980" y="1304423"/>
                </a:cubicBezTo>
                <a:cubicBezTo>
                  <a:pt x="5752878" y="1334871"/>
                  <a:pt x="5666123" y="1268338"/>
                  <a:pt x="5574886" y="1304423"/>
                </a:cubicBezTo>
                <a:cubicBezTo>
                  <a:pt x="5483649" y="1340508"/>
                  <a:pt x="5237032" y="1266901"/>
                  <a:pt x="4915945" y="1304423"/>
                </a:cubicBezTo>
                <a:cubicBezTo>
                  <a:pt x="4594858" y="1341945"/>
                  <a:pt x="4683844" y="1262251"/>
                  <a:pt x="4514850" y="1304423"/>
                </a:cubicBezTo>
                <a:cubicBezTo>
                  <a:pt x="4345857" y="1346595"/>
                  <a:pt x="4003807" y="1240960"/>
                  <a:pt x="3855909" y="1304423"/>
                </a:cubicBezTo>
                <a:cubicBezTo>
                  <a:pt x="3708011" y="1367886"/>
                  <a:pt x="3610656" y="1285908"/>
                  <a:pt x="3540763" y="1304423"/>
                </a:cubicBezTo>
                <a:cubicBezTo>
                  <a:pt x="3470870" y="1322938"/>
                  <a:pt x="3160060" y="1254873"/>
                  <a:pt x="2881822" y="1304423"/>
                </a:cubicBezTo>
                <a:cubicBezTo>
                  <a:pt x="2603584" y="1353973"/>
                  <a:pt x="2590688" y="1287437"/>
                  <a:pt x="2480727" y="1304423"/>
                </a:cubicBezTo>
                <a:cubicBezTo>
                  <a:pt x="2370766" y="1321409"/>
                  <a:pt x="2314767" y="1299767"/>
                  <a:pt x="2165582" y="1304423"/>
                </a:cubicBezTo>
                <a:cubicBezTo>
                  <a:pt x="2016398" y="1309079"/>
                  <a:pt x="1914678" y="1264937"/>
                  <a:pt x="1764487" y="1304423"/>
                </a:cubicBezTo>
                <a:cubicBezTo>
                  <a:pt x="1614296" y="1343909"/>
                  <a:pt x="1358207" y="1275811"/>
                  <a:pt x="1105546" y="1304423"/>
                </a:cubicBezTo>
                <a:cubicBezTo>
                  <a:pt x="852885" y="1333035"/>
                  <a:pt x="862038" y="1303166"/>
                  <a:pt x="704451" y="1304423"/>
                </a:cubicBezTo>
                <a:cubicBezTo>
                  <a:pt x="546865" y="1305680"/>
                  <a:pt x="367579" y="1247282"/>
                  <a:pt x="217408" y="1304423"/>
                </a:cubicBezTo>
                <a:cubicBezTo>
                  <a:pt x="100694" y="1305089"/>
                  <a:pt x="-16898" y="1217997"/>
                  <a:pt x="0" y="1087015"/>
                </a:cubicBezTo>
                <a:cubicBezTo>
                  <a:pt x="-28197" y="963533"/>
                  <a:pt x="31296" y="847781"/>
                  <a:pt x="0" y="643515"/>
                </a:cubicBezTo>
                <a:cubicBezTo>
                  <a:pt x="-31296" y="439249"/>
                  <a:pt x="10102" y="393073"/>
                  <a:pt x="0" y="217408"/>
                </a:cubicBezTo>
                <a:close/>
              </a:path>
            </a:pathLst>
          </a:custGeom>
          <a:noFill/>
          <a:ln w="57150">
            <a:noFill/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vi-VN" sz="3600" b="1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Sử dụng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hợp lí tài nguyên khoáng sản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2">
            <a:extLst>
              <a:ext uri="{FF2B5EF4-FFF2-40B4-BE49-F238E27FC236}">
                <a16:creationId xmlns:a16="http://schemas.microsoft.com/office/drawing/2014/main" id="{EE10FC2F-0DC6-4FDA-9827-2669CCA9B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332656"/>
            <a:ext cx="1110680" cy="1110680"/>
          </a:xfrm>
          <a:prstGeom prst="rect">
            <a:avLst/>
          </a:prstGeom>
        </p:spPr>
      </p:pic>
      <p:sp>
        <p:nvSpPr>
          <p:cNvPr id="6" name="Hình chữ nhật: Góc Tròn 1">
            <a:extLst>
              <a:ext uri="{FF2B5EF4-FFF2-40B4-BE49-F238E27FC236}">
                <a16:creationId xmlns:a16="http://schemas.microsoft.com/office/drawing/2014/main" id="{387E10F8-87B6-4E95-8690-E397631C1871}"/>
              </a:ext>
            </a:extLst>
          </p:cNvPr>
          <p:cNvSpPr/>
          <p:nvPr/>
        </p:nvSpPr>
        <p:spPr>
          <a:xfrm>
            <a:off x="659396" y="1223626"/>
            <a:ext cx="10873208" cy="2206440"/>
          </a:xfrm>
          <a:custGeom>
            <a:avLst/>
            <a:gdLst>
              <a:gd name="connsiteX0" fmla="*/ 0 w 9029700"/>
              <a:gd name="connsiteY0" fmla="*/ 217408 h 1304423"/>
              <a:gd name="connsiteX1" fmla="*/ 217408 w 9029700"/>
              <a:gd name="connsiteY1" fmla="*/ 0 h 1304423"/>
              <a:gd name="connsiteX2" fmla="*/ 790400 w 9029700"/>
              <a:gd name="connsiteY2" fmla="*/ 0 h 1304423"/>
              <a:gd name="connsiteX3" fmla="*/ 1449341 w 9029700"/>
              <a:gd name="connsiteY3" fmla="*/ 0 h 1304423"/>
              <a:gd name="connsiteX4" fmla="*/ 1936385 w 9029700"/>
              <a:gd name="connsiteY4" fmla="*/ 0 h 1304423"/>
              <a:gd name="connsiteX5" fmla="*/ 2595326 w 9029700"/>
              <a:gd name="connsiteY5" fmla="*/ 0 h 1304423"/>
              <a:gd name="connsiteX6" fmla="*/ 2996420 w 9029700"/>
              <a:gd name="connsiteY6" fmla="*/ 0 h 1304423"/>
              <a:gd name="connsiteX7" fmla="*/ 3569413 w 9029700"/>
              <a:gd name="connsiteY7" fmla="*/ 0 h 1304423"/>
              <a:gd name="connsiteX8" fmla="*/ 3884559 w 9029700"/>
              <a:gd name="connsiteY8" fmla="*/ 0 h 1304423"/>
              <a:gd name="connsiteX9" fmla="*/ 4629448 w 9029700"/>
              <a:gd name="connsiteY9" fmla="*/ 0 h 1304423"/>
              <a:gd name="connsiteX10" fmla="*/ 5202441 w 9029700"/>
              <a:gd name="connsiteY10" fmla="*/ 0 h 1304423"/>
              <a:gd name="connsiteX11" fmla="*/ 5947331 w 9029700"/>
              <a:gd name="connsiteY11" fmla="*/ 0 h 1304423"/>
              <a:gd name="connsiteX12" fmla="*/ 6434374 w 9029700"/>
              <a:gd name="connsiteY12" fmla="*/ 0 h 1304423"/>
              <a:gd name="connsiteX13" fmla="*/ 6835469 w 9029700"/>
              <a:gd name="connsiteY13" fmla="*/ 0 h 1304423"/>
              <a:gd name="connsiteX14" fmla="*/ 7408461 w 9029700"/>
              <a:gd name="connsiteY14" fmla="*/ 0 h 1304423"/>
              <a:gd name="connsiteX15" fmla="*/ 8067402 w 9029700"/>
              <a:gd name="connsiteY15" fmla="*/ 0 h 1304423"/>
              <a:gd name="connsiteX16" fmla="*/ 8812292 w 9029700"/>
              <a:gd name="connsiteY16" fmla="*/ 0 h 1304423"/>
              <a:gd name="connsiteX17" fmla="*/ 9029700 w 9029700"/>
              <a:gd name="connsiteY17" fmla="*/ 217408 h 1304423"/>
              <a:gd name="connsiteX18" fmla="*/ 9029700 w 9029700"/>
              <a:gd name="connsiteY18" fmla="*/ 660908 h 1304423"/>
              <a:gd name="connsiteX19" fmla="*/ 9029700 w 9029700"/>
              <a:gd name="connsiteY19" fmla="*/ 1087015 h 1304423"/>
              <a:gd name="connsiteX20" fmla="*/ 8812292 w 9029700"/>
              <a:gd name="connsiteY20" fmla="*/ 1304423 h 1304423"/>
              <a:gd name="connsiteX21" fmla="*/ 8067402 w 9029700"/>
              <a:gd name="connsiteY21" fmla="*/ 1304423 h 1304423"/>
              <a:gd name="connsiteX22" fmla="*/ 7752256 w 9029700"/>
              <a:gd name="connsiteY22" fmla="*/ 1304423 h 1304423"/>
              <a:gd name="connsiteX23" fmla="*/ 7351162 w 9029700"/>
              <a:gd name="connsiteY23" fmla="*/ 1304423 h 1304423"/>
              <a:gd name="connsiteX24" fmla="*/ 6950067 w 9029700"/>
              <a:gd name="connsiteY24" fmla="*/ 1304423 h 1304423"/>
              <a:gd name="connsiteX25" fmla="*/ 6377075 w 9029700"/>
              <a:gd name="connsiteY25" fmla="*/ 1304423 h 1304423"/>
              <a:gd name="connsiteX26" fmla="*/ 5804083 w 9029700"/>
              <a:gd name="connsiteY26" fmla="*/ 1304423 h 1304423"/>
              <a:gd name="connsiteX27" fmla="*/ 5317039 w 9029700"/>
              <a:gd name="connsiteY27" fmla="*/ 1304423 h 1304423"/>
              <a:gd name="connsiteX28" fmla="*/ 4572149 w 9029700"/>
              <a:gd name="connsiteY28" fmla="*/ 1304423 h 1304423"/>
              <a:gd name="connsiteX29" fmla="*/ 4171055 w 9029700"/>
              <a:gd name="connsiteY29" fmla="*/ 1304423 h 1304423"/>
              <a:gd name="connsiteX30" fmla="*/ 3426165 w 9029700"/>
              <a:gd name="connsiteY30" fmla="*/ 1304423 h 1304423"/>
              <a:gd name="connsiteX31" fmla="*/ 3025070 w 9029700"/>
              <a:gd name="connsiteY31" fmla="*/ 1304423 h 1304423"/>
              <a:gd name="connsiteX32" fmla="*/ 2366129 w 9029700"/>
              <a:gd name="connsiteY32" fmla="*/ 1304423 h 1304423"/>
              <a:gd name="connsiteX33" fmla="*/ 1621239 w 9029700"/>
              <a:gd name="connsiteY33" fmla="*/ 1304423 h 1304423"/>
              <a:gd name="connsiteX34" fmla="*/ 1306093 w 9029700"/>
              <a:gd name="connsiteY34" fmla="*/ 1304423 h 1304423"/>
              <a:gd name="connsiteX35" fmla="*/ 217408 w 9029700"/>
              <a:gd name="connsiteY35" fmla="*/ 1304423 h 1304423"/>
              <a:gd name="connsiteX36" fmla="*/ 0 w 9029700"/>
              <a:gd name="connsiteY36" fmla="*/ 1087015 h 1304423"/>
              <a:gd name="connsiteX37" fmla="*/ 0 w 9029700"/>
              <a:gd name="connsiteY37" fmla="*/ 669604 h 1304423"/>
              <a:gd name="connsiteX38" fmla="*/ 0 w 9029700"/>
              <a:gd name="connsiteY38" fmla="*/ 217408 h 130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029700" h="1304423" fill="none" extrusionOk="0">
                <a:moveTo>
                  <a:pt x="0" y="217408"/>
                </a:moveTo>
                <a:cubicBezTo>
                  <a:pt x="4007" y="107636"/>
                  <a:pt x="106176" y="4112"/>
                  <a:pt x="217408" y="0"/>
                </a:cubicBezTo>
                <a:cubicBezTo>
                  <a:pt x="491511" y="-27685"/>
                  <a:pt x="555815" y="48286"/>
                  <a:pt x="790400" y="0"/>
                </a:cubicBezTo>
                <a:cubicBezTo>
                  <a:pt x="1024985" y="-48286"/>
                  <a:pt x="1304381" y="2552"/>
                  <a:pt x="1449341" y="0"/>
                </a:cubicBezTo>
                <a:cubicBezTo>
                  <a:pt x="1594301" y="-2552"/>
                  <a:pt x="1751350" y="22515"/>
                  <a:pt x="1936385" y="0"/>
                </a:cubicBezTo>
                <a:cubicBezTo>
                  <a:pt x="2121420" y="-22515"/>
                  <a:pt x="2388212" y="15019"/>
                  <a:pt x="2595326" y="0"/>
                </a:cubicBezTo>
                <a:cubicBezTo>
                  <a:pt x="2802440" y="-15019"/>
                  <a:pt x="2827963" y="25268"/>
                  <a:pt x="2996420" y="0"/>
                </a:cubicBezTo>
                <a:cubicBezTo>
                  <a:pt x="3164877" y="-25268"/>
                  <a:pt x="3424083" y="38889"/>
                  <a:pt x="3569413" y="0"/>
                </a:cubicBezTo>
                <a:cubicBezTo>
                  <a:pt x="3714743" y="-38889"/>
                  <a:pt x="3752075" y="23097"/>
                  <a:pt x="3884559" y="0"/>
                </a:cubicBezTo>
                <a:cubicBezTo>
                  <a:pt x="4017043" y="-23097"/>
                  <a:pt x="4297795" y="20675"/>
                  <a:pt x="4629448" y="0"/>
                </a:cubicBezTo>
                <a:cubicBezTo>
                  <a:pt x="4961101" y="-20675"/>
                  <a:pt x="5019250" y="17134"/>
                  <a:pt x="5202441" y="0"/>
                </a:cubicBezTo>
                <a:cubicBezTo>
                  <a:pt x="5385632" y="-17134"/>
                  <a:pt x="5693453" y="44427"/>
                  <a:pt x="5947331" y="0"/>
                </a:cubicBezTo>
                <a:cubicBezTo>
                  <a:pt x="6201209" y="-44427"/>
                  <a:pt x="6211259" y="56416"/>
                  <a:pt x="6434374" y="0"/>
                </a:cubicBezTo>
                <a:cubicBezTo>
                  <a:pt x="6657489" y="-56416"/>
                  <a:pt x="6705841" y="42178"/>
                  <a:pt x="6835469" y="0"/>
                </a:cubicBezTo>
                <a:cubicBezTo>
                  <a:pt x="6965098" y="-42178"/>
                  <a:pt x="7224462" y="21473"/>
                  <a:pt x="7408461" y="0"/>
                </a:cubicBezTo>
                <a:cubicBezTo>
                  <a:pt x="7592460" y="-21473"/>
                  <a:pt x="7841017" y="60924"/>
                  <a:pt x="8067402" y="0"/>
                </a:cubicBezTo>
                <a:cubicBezTo>
                  <a:pt x="8293787" y="-60924"/>
                  <a:pt x="8581530" y="31330"/>
                  <a:pt x="8812292" y="0"/>
                </a:cubicBezTo>
                <a:cubicBezTo>
                  <a:pt x="8931013" y="20432"/>
                  <a:pt x="9018830" y="87810"/>
                  <a:pt x="9029700" y="217408"/>
                </a:cubicBezTo>
                <a:cubicBezTo>
                  <a:pt x="9062066" y="319701"/>
                  <a:pt x="9023224" y="498648"/>
                  <a:pt x="9029700" y="660908"/>
                </a:cubicBezTo>
                <a:cubicBezTo>
                  <a:pt x="9036176" y="823168"/>
                  <a:pt x="8993958" y="922091"/>
                  <a:pt x="9029700" y="1087015"/>
                </a:cubicBezTo>
                <a:cubicBezTo>
                  <a:pt x="9032053" y="1177281"/>
                  <a:pt x="8919083" y="1323710"/>
                  <a:pt x="8812292" y="1304423"/>
                </a:cubicBezTo>
                <a:cubicBezTo>
                  <a:pt x="8479236" y="1373194"/>
                  <a:pt x="8306061" y="1227038"/>
                  <a:pt x="8067402" y="1304423"/>
                </a:cubicBezTo>
                <a:cubicBezTo>
                  <a:pt x="7828743" y="1381808"/>
                  <a:pt x="7883456" y="1273563"/>
                  <a:pt x="7752256" y="1304423"/>
                </a:cubicBezTo>
                <a:cubicBezTo>
                  <a:pt x="7621056" y="1335283"/>
                  <a:pt x="7486440" y="1285437"/>
                  <a:pt x="7351162" y="1304423"/>
                </a:cubicBezTo>
                <a:cubicBezTo>
                  <a:pt x="7215884" y="1323409"/>
                  <a:pt x="7051204" y="1296273"/>
                  <a:pt x="6950067" y="1304423"/>
                </a:cubicBezTo>
                <a:cubicBezTo>
                  <a:pt x="6848931" y="1312573"/>
                  <a:pt x="6517495" y="1267566"/>
                  <a:pt x="6377075" y="1304423"/>
                </a:cubicBezTo>
                <a:cubicBezTo>
                  <a:pt x="6236655" y="1341280"/>
                  <a:pt x="5977888" y="1299879"/>
                  <a:pt x="5804083" y="1304423"/>
                </a:cubicBezTo>
                <a:cubicBezTo>
                  <a:pt x="5630278" y="1308967"/>
                  <a:pt x="5483832" y="1283403"/>
                  <a:pt x="5317039" y="1304423"/>
                </a:cubicBezTo>
                <a:cubicBezTo>
                  <a:pt x="5150246" y="1325443"/>
                  <a:pt x="4838952" y="1221158"/>
                  <a:pt x="4572149" y="1304423"/>
                </a:cubicBezTo>
                <a:cubicBezTo>
                  <a:pt x="4305346" y="1387688"/>
                  <a:pt x="4308619" y="1291456"/>
                  <a:pt x="4171055" y="1304423"/>
                </a:cubicBezTo>
                <a:cubicBezTo>
                  <a:pt x="4033491" y="1317390"/>
                  <a:pt x="3626580" y="1215549"/>
                  <a:pt x="3426165" y="1304423"/>
                </a:cubicBezTo>
                <a:cubicBezTo>
                  <a:pt x="3225750" y="1393297"/>
                  <a:pt x="3188809" y="1278515"/>
                  <a:pt x="3025070" y="1304423"/>
                </a:cubicBezTo>
                <a:cubicBezTo>
                  <a:pt x="2861331" y="1330331"/>
                  <a:pt x="2519973" y="1229012"/>
                  <a:pt x="2366129" y="1304423"/>
                </a:cubicBezTo>
                <a:cubicBezTo>
                  <a:pt x="2212285" y="1379834"/>
                  <a:pt x="1912629" y="1261224"/>
                  <a:pt x="1621239" y="1304423"/>
                </a:cubicBezTo>
                <a:cubicBezTo>
                  <a:pt x="1329849" y="1347622"/>
                  <a:pt x="1460301" y="1287333"/>
                  <a:pt x="1306093" y="1304423"/>
                </a:cubicBezTo>
                <a:cubicBezTo>
                  <a:pt x="1151885" y="1321513"/>
                  <a:pt x="724126" y="1203982"/>
                  <a:pt x="217408" y="1304423"/>
                </a:cubicBezTo>
                <a:cubicBezTo>
                  <a:pt x="113315" y="1280556"/>
                  <a:pt x="-13579" y="1213420"/>
                  <a:pt x="0" y="1087015"/>
                </a:cubicBezTo>
                <a:cubicBezTo>
                  <a:pt x="-45816" y="921675"/>
                  <a:pt x="24280" y="765041"/>
                  <a:pt x="0" y="669604"/>
                </a:cubicBezTo>
                <a:cubicBezTo>
                  <a:pt x="-24280" y="574167"/>
                  <a:pt x="37922" y="418252"/>
                  <a:pt x="0" y="217408"/>
                </a:cubicBezTo>
                <a:close/>
              </a:path>
              <a:path w="9029700" h="1304423" stroke="0" extrusionOk="0">
                <a:moveTo>
                  <a:pt x="0" y="217408"/>
                </a:moveTo>
                <a:cubicBezTo>
                  <a:pt x="-9705" y="91351"/>
                  <a:pt x="83213" y="5301"/>
                  <a:pt x="217408" y="0"/>
                </a:cubicBezTo>
                <a:cubicBezTo>
                  <a:pt x="456528" y="-77765"/>
                  <a:pt x="677030" y="42712"/>
                  <a:pt x="962298" y="0"/>
                </a:cubicBezTo>
                <a:cubicBezTo>
                  <a:pt x="1247566" y="-42712"/>
                  <a:pt x="1209774" y="32618"/>
                  <a:pt x="1449341" y="0"/>
                </a:cubicBezTo>
                <a:cubicBezTo>
                  <a:pt x="1688908" y="-32618"/>
                  <a:pt x="1750706" y="39477"/>
                  <a:pt x="1850436" y="0"/>
                </a:cubicBezTo>
                <a:cubicBezTo>
                  <a:pt x="1950167" y="-39477"/>
                  <a:pt x="2254580" y="37212"/>
                  <a:pt x="2509377" y="0"/>
                </a:cubicBezTo>
                <a:cubicBezTo>
                  <a:pt x="2764174" y="-37212"/>
                  <a:pt x="2769989" y="10831"/>
                  <a:pt x="2996420" y="0"/>
                </a:cubicBezTo>
                <a:cubicBezTo>
                  <a:pt x="3222851" y="-10831"/>
                  <a:pt x="3371528" y="35873"/>
                  <a:pt x="3741310" y="0"/>
                </a:cubicBezTo>
                <a:cubicBezTo>
                  <a:pt x="4111092" y="-35873"/>
                  <a:pt x="4038273" y="46387"/>
                  <a:pt x="4142405" y="0"/>
                </a:cubicBezTo>
                <a:cubicBezTo>
                  <a:pt x="4246537" y="-46387"/>
                  <a:pt x="4576951" y="1936"/>
                  <a:pt x="4887295" y="0"/>
                </a:cubicBezTo>
                <a:cubicBezTo>
                  <a:pt x="5197639" y="-1936"/>
                  <a:pt x="5092627" y="22888"/>
                  <a:pt x="5202441" y="0"/>
                </a:cubicBezTo>
                <a:cubicBezTo>
                  <a:pt x="5312255" y="-22888"/>
                  <a:pt x="5574327" y="3793"/>
                  <a:pt x="5775433" y="0"/>
                </a:cubicBezTo>
                <a:cubicBezTo>
                  <a:pt x="5976539" y="-3793"/>
                  <a:pt x="6087374" y="11977"/>
                  <a:pt x="6348425" y="0"/>
                </a:cubicBezTo>
                <a:cubicBezTo>
                  <a:pt x="6609476" y="-11977"/>
                  <a:pt x="6616951" y="55363"/>
                  <a:pt x="6835469" y="0"/>
                </a:cubicBezTo>
                <a:cubicBezTo>
                  <a:pt x="7053987" y="-55363"/>
                  <a:pt x="7328515" y="16293"/>
                  <a:pt x="7580359" y="0"/>
                </a:cubicBezTo>
                <a:cubicBezTo>
                  <a:pt x="7832203" y="-16293"/>
                  <a:pt x="8170123" y="21336"/>
                  <a:pt x="8325249" y="0"/>
                </a:cubicBezTo>
                <a:cubicBezTo>
                  <a:pt x="8480375" y="-21336"/>
                  <a:pt x="8643365" y="231"/>
                  <a:pt x="8812292" y="0"/>
                </a:cubicBezTo>
                <a:cubicBezTo>
                  <a:pt x="8918513" y="-13049"/>
                  <a:pt x="9014741" y="74976"/>
                  <a:pt x="9029700" y="217408"/>
                </a:cubicBezTo>
                <a:cubicBezTo>
                  <a:pt x="9055671" y="421278"/>
                  <a:pt x="9015990" y="470304"/>
                  <a:pt x="9029700" y="660908"/>
                </a:cubicBezTo>
                <a:cubicBezTo>
                  <a:pt x="9043410" y="851512"/>
                  <a:pt x="9018534" y="892870"/>
                  <a:pt x="9029700" y="1087015"/>
                </a:cubicBezTo>
                <a:cubicBezTo>
                  <a:pt x="8997468" y="1208413"/>
                  <a:pt x="8948679" y="1275011"/>
                  <a:pt x="8812292" y="1304423"/>
                </a:cubicBezTo>
                <a:cubicBezTo>
                  <a:pt x="8524188" y="1359103"/>
                  <a:pt x="8344760" y="1226403"/>
                  <a:pt x="8153351" y="1304423"/>
                </a:cubicBezTo>
                <a:cubicBezTo>
                  <a:pt x="7961942" y="1382443"/>
                  <a:pt x="7843034" y="1260606"/>
                  <a:pt x="7752256" y="1304423"/>
                </a:cubicBezTo>
                <a:cubicBezTo>
                  <a:pt x="7661479" y="1348240"/>
                  <a:pt x="7309506" y="1253824"/>
                  <a:pt x="7179264" y="1304423"/>
                </a:cubicBezTo>
                <a:cubicBezTo>
                  <a:pt x="7049022" y="1355022"/>
                  <a:pt x="6948206" y="1281809"/>
                  <a:pt x="6864118" y="1304423"/>
                </a:cubicBezTo>
                <a:cubicBezTo>
                  <a:pt x="6780030" y="1327037"/>
                  <a:pt x="6653187" y="1298490"/>
                  <a:pt x="6548973" y="1304423"/>
                </a:cubicBezTo>
                <a:cubicBezTo>
                  <a:pt x="6444760" y="1310356"/>
                  <a:pt x="6199082" y="1273975"/>
                  <a:pt x="5975980" y="1304423"/>
                </a:cubicBezTo>
                <a:cubicBezTo>
                  <a:pt x="5752878" y="1334871"/>
                  <a:pt x="5666123" y="1268338"/>
                  <a:pt x="5574886" y="1304423"/>
                </a:cubicBezTo>
                <a:cubicBezTo>
                  <a:pt x="5483649" y="1340508"/>
                  <a:pt x="5237032" y="1266901"/>
                  <a:pt x="4915945" y="1304423"/>
                </a:cubicBezTo>
                <a:cubicBezTo>
                  <a:pt x="4594858" y="1341945"/>
                  <a:pt x="4683844" y="1262251"/>
                  <a:pt x="4514850" y="1304423"/>
                </a:cubicBezTo>
                <a:cubicBezTo>
                  <a:pt x="4345857" y="1346595"/>
                  <a:pt x="4003807" y="1240960"/>
                  <a:pt x="3855909" y="1304423"/>
                </a:cubicBezTo>
                <a:cubicBezTo>
                  <a:pt x="3708011" y="1367886"/>
                  <a:pt x="3610656" y="1285908"/>
                  <a:pt x="3540763" y="1304423"/>
                </a:cubicBezTo>
                <a:cubicBezTo>
                  <a:pt x="3470870" y="1322938"/>
                  <a:pt x="3160060" y="1254873"/>
                  <a:pt x="2881822" y="1304423"/>
                </a:cubicBezTo>
                <a:cubicBezTo>
                  <a:pt x="2603584" y="1353973"/>
                  <a:pt x="2590688" y="1287437"/>
                  <a:pt x="2480727" y="1304423"/>
                </a:cubicBezTo>
                <a:cubicBezTo>
                  <a:pt x="2370766" y="1321409"/>
                  <a:pt x="2314767" y="1299767"/>
                  <a:pt x="2165582" y="1304423"/>
                </a:cubicBezTo>
                <a:cubicBezTo>
                  <a:pt x="2016398" y="1309079"/>
                  <a:pt x="1914678" y="1264937"/>
                  <a:pt x="1764487" y="1304423"/>
                </a:cubicBezTo>
                <a:cubicBezTo>
                  <a:pt x="1614296" y="1343909"/>
                  <a:pt x="1358207" y="1275811"/>
                  <a:pt x="1105546" y="1304423"/>
                </a:cubicBezTo>
                <a:cubicBezTo>
                  <a:pt x="852885" y="1333035"/>
                  <a:pt x="862038" y="1303166"/>
                  <a:pt x="704451" y="1304423"/>
                </a:cubicBezTo>
                <a:cubicBezTo>
                  <a:pt x="546865" y="1305680"/>
                  <a:pt x="367579" y="1247282"/>
                  <a:pt x="217408" y="1304423"/>
                </a:cubicBezTo>
                <a:cubicBezTo>
                  <a:pt x="100694" y="1305089"/>
                  <a:pt x="-16898" y="1217997"/>
                  <a:pt x="0" y="1087015"/>
                </a:cubicBezTo>
                <a:cubicBezTo>
                  <a:pt x="-28197" y="963533"/>
                  <a:pt x="31296" y="847781"/>
                  <a:pt x="0" y="643515"/>
                </a:cubicBezTo>
                <a:cubicBezTo>
                  <a:pt x="-31296" y="439249"/>
                  <a:pt x="10102" y="393073"/>
                  <a:pt x="0" y="217408"/>
                </a:cubicBezTo>
                <a:close/>
              </a:path>
            </a:pathLst>
          </a:custGeom>
          <a:noFill/>
          <a:ln w="57150">
            <a:noFill/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a. </a:t>
            </a: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Hiện trạng khai thác và sử dụng tài nguyên khoáng sản</a:t>
            </a:r>
            <a:endParaRPr lang="en-US" sz="2400" b="1">
              <a:solidFill>
                <a:srgbClr val="FFFF00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Tài nguyên khoáng sản cỏ vai trò quan trọng trong nén kinh tế - xã hội của đất nước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- Nhiều loại khoáng sản chưa được k</a:t>
            </a: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hai thác, sử dụng hợp lí và hiệu quả, và còn tình trạng khai thác quá mức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=&gt; Cạn kiệt tài nguyên, hủy hoại môi trường.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76D95644-7ED9-4C25-9F19-8276E388A7C1}"/>
              </a:ext>
            </a:extLst>
          </p:cNvPr>
          <p:cNvSpPr/>
          <p:nvPr/>
        </p:nvSpPr>
        <p:spPr>
          <a:xfrm>
            <a:off x="664407" y="3414518"/>
            <a:ext cx="10873208" cy="2998528"/>
          </a:xfrm>
          <a:custGeom>
            <a:avLst/>
            <a:gdLst>
              <a:gd name="connsiteX0" fmla="*/ 0 w 9029700"/>
              <a:gd name="connsiteY0" fmla="*/ 217408 h 1304423"/>
              <a:gd name="connsiteX1" fmla="*/ 217408 w 9029700"/>
              <a:gd name="connsiteY1" fmla="*/ 0 h 1304423"/>
              <a:gd name="connsiteX2" fmla="*/ 790400 w 9029700"/>
              <a:gd name="connsiteY2" fmla="*/ 0 h 1304423"/>
              <a:gd name="connsiteX3" fmla="*/ 1449341 w 9029700"/>
              <a:gd name="connsiteY3" fmla="*/ 0 h 1304423"/>
              <a:gd name="connsiteX4" fmla="*/ 1936385 w 9029700"/>
              <a:gd name="connsiteY4" fmla="*/ 0 h 1304423"/>
              <a:gd name="connsiteX5" fmla="*/ 2595326 w 9029700"/>
              <a:gd name="connsiteY5" fmla="*/ 0 h 1304423"/>
              <a:gd name="connsiteX6" fmla="*/ 2996420 w 9029700"/>
              <a:gd name="connsiteY6" fmla="*/ 0 h 1304423"/>
              <a:gd name="connsiteX7" fmla="*/ 3569413 w 9029700"/>
              <a:gd name="connsiteY7" fmla="*/ 0 h 1304423"/>
              <a:gd name="connsiteX8" fmla="*/ 3884559 w 9029700"/>
              <a:gd name="connsiteY8" fmla="*/ 0 h 1304423"/>
              <a:gd name="connsiteX9" fmla="*/ 4629448 w 9029700"/>
              <a:gd name="connsiteY9" fmla="*/ 0 h 1304423"/>
              <a:gd name="connsiteX10" fmla="*/ 5202441 w 9029700"/>
              <a:gd name="connsiteY10" fmla="*/ 0 h 1304423"/>
              <a:gd name="connsiteX11" fmla="*/ 5947331 w 9029700"/>
              <a:gd name="connsiteY11" fmla="*/ 0 h 1304423"/>
              <a:gd name="connsiteX12" fmla="*/ 6434374 w 9029700"/>
              <a:gd name="connsiteY12" fmla="*/ 0 h 1304423"/>
              <a:gd name="connsiteX13" fmla="*/ 6835469 w 9029700"/>
              <a:gd name="connsiteY13" fmla="*/ 0 h 1304423"/>
              <a:gd name="connsiteX14" fmla="*/ 7408461 w 9029700"/>
              <a:gd name="connsiteY14" fmla="*/ 0 h 1304423"/>
              <a:gd name="connsiteX15" fmla="*/ 8067402 w 9029700"/>
              <a:gd name="connsiteY15" fmla="*/ 0 h 1304423"/>
              <a:gd name="connsiteX16" fmla="*/ 8812292 w 9029700"/>
              <a:gd name="connsiteY16" fmla="*/ 0 h 1304423"/>
              <a:gd name="connsiteX17" fmla="*/ 9029700 w 9029700"/>
              <a:gd name="connsiteY17" fmla="*/ 217408 h 1304423"/>
              <a:gd name="connsiteX18" fmla="*/ 9029700 w 9029700"/>
              <a:gd name="connsiteY18" fmla="*/ 660908 h 1304423"/>
              <a:gd name="connsiteX19" fmla="*/ 9029700 w 9029700"/>
              <a:gd name="connsiteY19" fmla="*/ 1087015 h 1304423"/>
              <a:gd name="connsiteX20" fmla="*/ 8812292 w 9029700"/>
              <a:gd name="connsiteY20" fmla="*/ 1304423 h 1304423"/>
              <a:gd name="connsiteX21" fmla="*/ 8067402 w 9029700"/>
              <a:gd name="connsiteY21" fmla="*/ 1304423 h 1304423"/>
              <a:gd name="connsiteX22" fmla="*/ 7752256 w 9029700"/>
              <a:gd name="connsiteY22" fmla="*/ 1304423 h 1304423"/>
              <a:gd name="connsiteX23" fmla="*/ 7351162 w 9029700"/>
              <a:gd name="connsiteY23" fmla="*/ 1304423 h 1304423"/>
              <a:gd name="connsiteX24" fmla="*/ 6950067 w 9029700"/>
              <a:gd name="connsiteY24" fmla="*/ 1304423 h 1304423"/>
              <a:gd name="connsiteX25" fmla="*/ 6377075 w 9029700"/>
              <a:gd name="connsiteY25" fmla="*/ 1304423 h 1304423"/>
              <a:gd name="connsiteX26" fmla="*/ 5804083 w 9029700"/>
              <a:gd name="connsiteY26" fmla="*/ 1304423 h 1304423"/>
              <a:gd name="connsiteX27" fmla="*/ 5317039 w 9029700"/>
              <a:gd name="connsiteY27" fmla="*/ 1304423 h 1304423"/>
              <a:gd name="connsiteX28" fmla="*/ 4572149 w 9029700"/>
              <a:gd name="connsiteY28" fmla="*/ 1304423 h 1304423"/>
              <a:gd name="connsiteX29" fmla="*/ 4171055 w 9029700"/>
              <a:gd name="connsiteY29" fmla="*/ 1304423 h 1304423"/>
              <a:gd name="connsiteX30" fmla="*/ 3426165 w 9029700"/>
              <a:gd name="connsiteY30" fmla="*/ 1304423 h 1304423"/>
              <a:gd name="connsiteX31" fmla="*/ 3025070 w 9029700"/>
              <a:gd name="connsiteY31" fmla="*/ 1304423 h 1304423"/>
              <a:gd name="connsiteX32" fmla="*/ 2366129 w 9029700"/>
              <a:gd name="connsiteY32" fmla="*/ 1304423 h 1304423"/>
              <a:gd name="connsiteX33" fmla="*/ 1621239 w 9029700"/>
              <a:gd name="connsiteY33" fmla="*/ 1304423 h 1304423"/>
              <a:gd name="connsiteX34" fmla="*/ 1306093 w 9029700"/>
              <a:gd name="connsiteY34" fmla="*/ 1304423 h 1304423"/>
              <a:gd name="connsiteX35" fmla="*/ 217408 w 9029700"/>
              <a:gd name="connsiteY35" fmla="*/ 1304423 h 1304423"/>
              <a:gd name="connsiteX36" fmla="*/ 0 w 9029700"/>
              <a:gd name="connsiteY36" fmla="*/ 1087015 h 1304423"/>
              <a:gd name="connsiteX37" fmla="*/ 0 w 9029700"/>
              <a:gd name="connsiteY37" fmla="*/ 669604 h 1304423"/>
              <a:gd name="connsiteX38" fmla="*/ 0 w 9029700"/>
              <a:gd name="connsiteY38" fmla="*/ 217408 h 130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029700" h="1304423" fill="none" extrusionOk="0">
                <a:moveTo>
                  <a:pt x="0" y="217408"/>
                </a:moveTo>
                <a:cubicBezTo>
                  <a:pt x="4007" y="107636"/>
                  <a:pt x="106176" y="4112"/>
                  <a:pt x="217408" y="0"/>
                </a:cubicBezTo>
                <a:cubicBezTo>
                  <a:pt x="491511" y="-27685"/>
                  <a:pt x="555815" y="48286"/>
                  <a:pt x="790400" y="0"/>
                </a:cubicBezTo>
                <a:cubicBezTo>
                  <a:pt x="1024985" y="-48286"/>
                  <a:pt x="1304381" y="2552"/>
                  <a:pt x="1449341" y="0"/>
                </a:cubicBezTo>
                <a:cubicBezTo>
                  <a:pt x="1594301" y="-2552"/>
                  <a:pt x="1751350" y="22515"/>
                  <a:pt x="1936385" y="0"/>
                </a:cubicBezTo>
                <a:cubicBezTo>
                  <a:pt x="2121420" y="-22515"/>
                  <a:pt x="2388212" y="15019"/>
                  <a:pt x="2595326" y="0"/>
                </a:cubicBezTo>
                <a:cubicBezTo>
                  <a:pt x="2802440" y="-15019"/>
                  <a:pt x="2827963" y="25268"/>
                  <a:pt x="2996420" y="0"/>
                </a:cubicBezTo>
                <a:cubicBezTo>
                  <a:pt x="3164877" y="-25268"/>
                  <a:pt x="3424083" y="38889"/>
                  <a:pt x="3569413" y="0"/>
                </a:cubicBezTo>
                <a:cubicBezTo>
                  <a:pt x="3714743" y="-38889"/>
                  <a:pt x="3752075" y="23097"/>
                  <a:pt x="3884559" y="0"/>
                </a:cubicBezTo>
                <a:cubicBezTo>
                  <a:pt x="4017043" y="-23097"/>
                  <a:pt x="4297795" y="20675"/>
                  <a:pt x="4629448" y="0"/>
                </a:cubicBezTo>
                <a:cubicBezTo>
                  <a:pt x="4961101" y="-20675"/>
                  <a:pt x="5019250" y="17134"/>
                  <a:pt x="5202441" y="0"/>
                </a:cubicBezTo>
                <a:cubicBezTo>
                  <a:pt x="5385632" y="-17134"/>
                  <a:pt x="5693453" y="44427"/>
                  <a:pt x="5947331" y="0"/>
                </a:cubicBezTo>
                <a:cubicBezTo>
                  <a:pt x="6201209" y="-44427"/>
                  <a:pt x="6211259" y="56416"/>
                  <a:pt x="6434374" y="0"/>
                </a:cubicBezTo>
                <a:cubicBezTo>
                  <a:pt x="6657489" y="-56416"/>
                  <a:pt x="6705841" y="42178"/>
                  <a:pt x="6835469" y="0"/>
                </a:cubicBezTo>
                <a:cubicBezTo>
                  <a:pt x="6965098" y="-42178"/>
                  <a:pt x="7224462" y="21473"/>
                  <a:pt x="7408461" y="0"/>
                </a:cubicBezTo>
                <a:cubicBezTo>
                  <a:pt x="7592460" y="-21473"/>
                  <a:pt x="7841017" y="60924"/>
                  <a:pt x="8067402" y="0"/>
                </a:cubicBezTo>
                <a:cubicBezTo>
                  <a:pt x="8293787" y="-60924"/>
                  <a:pt x="8581530" y="31330"/>
                  <a:pt x="8812292" y="0"/>
                </a:cubicBezTo>
                <a:cubicBezTo>
                  <a:pt x="8931013" y="20432"/>
                  <a:pt x="9018830" y="87810"/>
                  <a:pt x="9029700" y="217408"/>
                </a:cubicBezTo>
                <a:cubicBezTo>
                  <a:pt x="9062066" y="319701"/>
                  <a:pt x="9023224" y="498648"/>
                  <a:pt x="9029700" y="660908"/>
                </a:cubicBezTo>
                <a:cubicBezTo>
                  <a:pt x="9036176" y="823168"/>
                  <a:pt x="8993958" y="922091"/>
                  <a:pt x="9029700" y="1087015"/>
                </a:cubicBezTo>
                <a:cubicBezTo>
                  <a:pt x="9032053" y="1177281"/>
                  <a:pt x="8919083" y="1323710"/>
                  <a:pt x="8812292" y="1304423"/>
                </a:cubicBezTo>
                <a:cubicBezTo>
                  <a:pt x="8479236" y="1373194"/>
                  <a:pt x="8306061" y="1227038"/>
                  <a:pt x="8067402" y="1304423"/>
                </a:cubicBezTo>
                <a:cubicBezTo>
                  <a:pt x="7828743" y="1381808"/>
                  <a:pt x="7883456" y="1273563"/>
                  <a:pt x="7752256" y="1304423"/>
                </a:cubicBezTo>
                <a:cubicBezTo>
                  <a:pt x="7621056" y="1335283"/>
                  <a:pt x="7486440" y="1285437"/>
                  <a:pt x="7351162" y="1304423"/>
                </a:cubicBezTo>
                <a:cubicBezTo>
                  <a:pt x="7215884" y="1323409"/>
                  <a:pt x="7051204" y="1296273"/>
                  <a:pt x="6950067" y="1304423"/>
                </a:cubicBezTo>
                <a:cubicBezTo>
                  <a:pt x="6848931" y="1312573"/>
                  <a:pt x="6517495" y="1267566"/>
                  <a:pt x="6377075" y="1304423"/>
                </a:cubicBezTo>
                <a:cubicBezTo>
                  <a:pt x="6236655" y="1341280"/>
                  <a:pt x="5977888" y="1299879"/>
                  <a:pt x="5804083" y="1304423"/>
                </a:cubicBezTo>
                <a:cubicBezTo>
                  <a:pt x="5630278" y="1308967"/>
                  <a:pt x="5483832" y="1283403"/>
                  <a:pt x="5317039" y="1304423"/>
                </a:cubicBezTo>
                <a:cubicBezTo>
                  <a:pt x="5150246" y="1325443"/>
                  <a:pt x="4838952" y="1221158"/>
                  <a:pt x="4572149" y="1304423"/>
                </a:cubicBezTo>
                <a:cubicBezTo>
                  <a:pt x="4305346" y="1387688"/>
                  <a:pt x="4308619" y="1291456"/>
                  <a:pt x="4171055" y="1304423"/>
                </a:cubicBezTo>
                <a:cubicBezTo>
                  <a:pt x="4033491" y="1317390"/>
                  <a:pt x="3626580" y="1215549"/>
                  <a:pt x="3426165" y="1304423"/>
                </a:cubicBezTo>
                <a:cubicBezTo>
                  <a:pt x="3225750" y="1393297"/>
                  <a:pt x="3188809" y="1278515"/>
                  <a:pt x="3025070" y="1304423"/>
                </a:cubicBezTo>
                <a:cubicBezTo>
                  <a:pt x="2861331" y="1330331"/>
                  <a:pt x="2519973" y="1229012"/>
                  <a:pt x="2366129" y="1304423"/>
                </a:cubicBezTo>
                <a:cubicBezTo>
                  <a:pt x="2212285" y="1379834"/>
                  <a:pt x="1912629" y="1261224"/>
                  <a:pt x="1621239" y="1304423"/>
                </a:cubicBezTo>
                <a:cubicBezTo>
                  <a:pt x="1329849" y="1347622"/>
                  <a:pt x="1460301" y="1287333"/>
                  <a:pt x="1306093" y="1304423"/>
                </a:cubicBezTo>
                <a:cubicBezTo>
                  <a:pt x="1151885" y="1321513"/>
                  <a:pt x="724126" y="1203982"/>
                  <a:pt x="217408" y="1304423"/>
                </a:cubicBezTo>
                <a:cubicBezTo>
                  <a:pt x="113315" y="1280556"/>
                  <a:pt x="-13579" y="1213420"/>
                  <a:pt x="0" y="1087015"/>
                </a:cubicBezTo>
                <a:cubicBezTo>
                  <a:pt x="-45816" y="921675"/>
                  <a:pt x="24280" y="765041"/>
                  <a:pt x="0" y="669604"/>
                </a:cubicBezTo>
                <a:cubicBezTo>
                  <a:pt x="-24280" y="574167"/>
                  <a:pt x="37922" y="418252"/>
                  <a:pt x="0" y="217408"/>
                </a:cubicBezTo>
                <a:close/>
              </a:path>
              <a:path w="9029700" h="1304423" stroke="0" extrusionOk="0">
                <a:moveTo>
                  <a:pt x="0" y="217408"/>
                </a:moveTo>
                <a:cubicBezTo>
                  <a:pt x="-9705" y="91351"/>
                  <a:pt x="83213" y="5301"/>
                  <a:pt x="217408" y="0"/>
                </a:cubicBezTo>
                <a:cubicBezTo>
                  <a:pt x="456528" y="-77765"/>
                  <a:pt x="677030" y="42712"/>
                  <a:pt x="962298" y="0"/>
                </a:cubicBezTo>
                <a:cubicBezTo>
                  <a:pt x="1247566" y="-42712"/>
                  <a:pt x="1209774" y="32618"/>
                  <a:pt x="1449341" y="0"/>
                </a:cubicBezTo>
                <a:cubicBezTo>
                  <a:pt x="1688908" y="-32618"/>
                  <a:pt x="1750706" y="39477"/>
                  <a:pt x="1850436" y="0"/>
                </a:cubicBezTo>
                <a:cubicBezTo>
                  <a:pt x="1950167" y="-39477"/>
                  <a:pt x="2254580" y="37212"/>
                  <a:pt x="2509377" y="0"/>
                </a:cubicBezTo>
                <a:cubicBezTo>
                  <a:pt x="2764174" y="-37212"/>
                  <a:pt x="2769989" y="10831"/>
                  <a:pt x="2996420" y="0"/>
                </a:cubicBezTo>
                <a:cubicBezTo>
                  <a:pt x="3222851" y="-10831"/>
                  <a:pt x="3371528" y="35873"/>
                  <a:pt x="3741310" y="0"/>
                </a:cubicBezTo>
                <a:cubicBezTo>
                  <a:pt x="4111092" y="-35873"/>
                  <a:pt x="4038273" y="46387"/>
                  <a:pt x="4142405" y="0"/>
                </a:cubicBezTo>
                <a:cubicBezTo>
                  <a:pt x="4246537" y="-46387"/>
                  <a:pt x="4576951" y="1936"/>
                  <a:pt x="4887295" y="0"/>
                </a:cubicBezTo>
                <a:cubicBezTo>
                  <a:pt x="5197639" y="-1936"/>
                  <a:pt x="5092627" y="22888"/>
                  <a:pt x="5202441" y="0"/>
                </a:cubicBezTo>
                <a:cubicBezTo>
                  <a:pt x="5312255" y="-22888"/>
                  <a:pt x="5574327" y="3793"/>
                  <a:pt x="5775433" y="0"/>
                </a:cubicBezTo>
                <a:cubicBezTo>
                  <a:pt x="5976539" y="-3793"/>
                  <a:pt x="6087374" y="11977"/>
                  <a:pt x="6348425" y="0"/>
                </a:cubicBezTo>
                <a:cubicBezTo>
                  <a:pt x="6609476" y="-11977"/>
                  <a:pt x="6616951" y="55363"/>
                  <a:pt x="6835469" y="0"/>
                </a:cubicBezTo>
                <a:cubicBezTo>
                  <a:pt x="7053987" y="-55363"/>
                  <a:pt x="7328515" y="16293"/>
                  <a:pt x="7580359" y="0"/>
                </a:cubicBezTo>
                <a:cubicBezTo>
                  <a:pt x="7832203" y="-16293"/>
                  <a:pt x="8170123" y="21336"/>
                  <a:pt x="8325249" y="0"/>
                </a:cubicBezTo>
                <a:cubicBezTo>
                  <a:pt x="8480375" y="-21336"/>
                  <a:pt x="8643365" y="231"/>
                  <a:pt x="8812292" y="0"/>
                </a:cubicBezTo>
                <a:cubicBezTo>
                  <a:pt x="8918513" y="-13049"/>
                  <a:pt x="9014741" y="74976"/>
                  <a:pt x="9029700" y="217408"/>
                </a:cubicBezTo>
                <a:cubicBezTo>
                  <a:pt x="9055671" y="421278"/>
                  <a:pt x="9015990" y="470304"/>
                  <a:pt x="9029700" y="660908"/>
                </a:cubicBezTo>
                <a:cubicBezTo>
                  <a:pt x="9043410" y="851512"/>
                  <a:pt x="9018534" y="892870"/>
                  <a:pt x="9029700" y="1087015"/>
                </a:cubicBezTo>
                <a:cubicBezTo>
                  <a:pt x="8997468" y="1208413"/>
                  <a:pt x="8948679" y="1275011"/>
                  <a:pt x="8812292" y="1304423"/>
                </a:cubicBezTo>
                <a:cubicBezTo>
                  <a:pt x="8524188" y="1359103"/>
                  <a:pt x="8344760" y="1226403"/>
                  <a:pt x="8153351" y="1304423"/>
                </a:cubicBezTo>
                <a:cubicBezTo>
                  <a:pt x="7961942" y="1382443"/>
                  <a:pt x="7843034" y="1260606"/>
                  <a:pt x="7752256" y="1304423"/>
                </a:cubicBezTo>
                <a:cubicBezTo>
                  <a:pt x="7661479" y="1348240"/>
                  <a:pt x="7309506" y="1253824"/>
                  <a:pt x="7179264" y="1304423"/>
                </a:cubicBezTo>
                <a:cubicBezTo>
                  <a:pt x="7049022" y="1355022"/>
                  <a:pt x="6948206" y="1281809"/>
                  <a:pt x="6864118" y="1304423"/>
                </a:cubicBezTo>
                <a:cubicBezTo>
                  <a:pt x="6780030" y="1327037"/>
                  <a:pt x="6653187" y="1298490"/>
                  <a:pt x="6548973" y="1304423"/>
                </a:cubicBezTo>
                <a:cubicBezTo>
                  <a:pt x="6444760" y="1310356"/>
                  <a:pt x="6199082" y="1273975"/>
                  <a:pt x="5975980" y="1304423"/>
                </a:cubicBezTo>
                <a:cubicBezTo>
                  <a:pt x="5752878" y="1334871"/>
                  <a:pt x="5666123" y="1268338"/>
                  <a:pt x="5574886" y="1304423"/>
                </a:cubicBezTo>
                <a:cubicBezTo>
                  <a:pt x="5483649" y="1340508"/>
                  <a:pt x="5237032" y="1266901"/>
                  <a:pt x="4915945" y="1304423"/>
                </a:cubicBezTo>
                <a:cubicBezTo>
                  <a:pt x="4594858" y="1341945"/>
                  <a:pt x="4683844" y="1262251"/>
                  <a:pt x="4514850" y="1304423"/>
                </a:cubicBezTo>
                <a:cubicBezTo>
                  <a:pt x="4345857" y="1346595"/>
                  <a:pt x="4003807" y="1240960"/>
                  <a:pt x="3855909" y="1304423"/>
                </a:cubicBezTo>
                <a:cubicBezTo>
                  <a:pt x="3708011" y="1367886"/>
                  <a:pt x="3610656" y="1285908"/>
                  <a:pt x="3540763" y="1304423"/>
                </a:cubicBezTo>
                <a:cubicBezTo>
                  <a:pt x="3470870" y="1322938"/>
                  <a:pt x="3160060" y="1254873"/>
                  <a:pt x="2881822" y="1304423"/>
                </a:cubicBezTo>
                <a:cubicBezTo>
                  <a:pt x="2603584" y="1353973"/>
                  <a:pt x="2590688" y="1287437"/>
                  <a:pt x="2480727" y="1304423"/>
                </a:cubicBezTo>
                <a:cubicBezTo>
                  <a:pt x="2370766" y="1321409"/>
                  <a:pt x="2314767" y="1299767"/>
                  <a:pt x="2165582" y="1304423"/>
                </a:cubicBezTo>
                <a:cubicBezTo>
                  <a:pt x="2016398" y="1309079"/>
                  <a:pt x="1914678" y="1264937"/>
                  <a:pt x="1764487" y="1304423"/>
                </a:cubicBezTo>
                <a:cubicBezTo>
                  <a:pt x="1614296" y="1343909"/>
                  <a:pt x="1358207" y="1275811"/>
                  <a:pt x="1105546" y="1304423"/>
                </a:cubicBezTo>
                <a:cubicBezTo>
                  <a:pt x="852885" y="1333035"/>
                  <a:pt x="862038" y="1303166"/>
                  <a:pt x="704451" y="1304423"/>
                </a:cubicBezTo>
                <a:cubicBezTo>
                  <a:pt x="546865" y="1305680"/>
                  <a:pt x="367579" y="1247282"/>
                  <a:pt x="217408" y="1304423"/>
                </a:cubicBezTo>
                <a:cubicBezTo>
                  <a:pt x="100694" y="1305089"/>
                  <a:pt x="-16898" y="1217997"/>
                  <a:pt x="0" y="1087015"/>
                </a:cubicBezTo>
                <a:cubicBezTo>
                  <a:pt x="-28197" y="963533"/>
                  <a:pt x="31296" y="847781"/>
                  <a:pt x="0" y="643515"/>
                </a:cubicBezTo>
                <a:cubicBezTo>
                  <a:pt x="-31296" y="439249"/>
                  <a:pt x="10102" y="393073"/>
                  <a:pt x="0" y="217408"/>
                </a:cubicBezTo>
                <a:close/>
              </a:path>
            </a:pathLst>
          </a:custGeom>
          <a:noFill/>
          <a:ln w="57150">
            <a:noFill/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-Thực hiện nghiêm Luật Khoáng sản Việt Nam.</a:t>
            </a:r>
          </a:p>
          <a:p>
            <a:pPr marL="342900" lvl="0" indent="-342900">
              <a:buFontTx/>
              <a:buChar char="-"/>
              <a:defRPr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Áp dụng các biện pháp quản lí chặt chẽ việc thăm dò, khai thác và sử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dụng khoáng s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ản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Áp dụng các biện pháp vé 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ô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ng nghệ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tăng cường nghiên cứu, sử dụng các ng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uồ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 vật liệu thay thế, tài nguyên năng lượng tái tạo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77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8ED570B-6961-4F08-855E-B114C9997A92}"/>
              </a:ext>
            </a:extLst>
          </p:cNvPr>
          <p:cNvSpPr/>
          <p:nvPr/>
        </p:nvSpPr>
        <p:spPr>
          <a:xfrm>
            <a:off x="479376" y="241300"/>
            <a:ext cx="11506200" cy="62523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FF0066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6D75A36-20CD-4440-B972-5EBAD5118CE3}"/>
              </a:ext>
            </a:extLst>
          </p:cNvPr>
          <p:cNvSpPr txBox="1"/>
          <p:nvPr/>
        </p:nvSpPr>
        <p:spPr>
          <a:xfrm>
            <a:off x="3162300" y="4701579"/>
            <a:ext cx="3848100" cy="1384995"/>
          </a:xfrm>
          <a:custGeom>
            <a:avLst/>
            <a:gdLst>
              <a:gd name="connsiteX0" fmla="*/ 0 w 3848100"/>
              <a:gd name="connsiteY0" fmla="*/ 0 h 1384995"/>
              <a:gd name="connsiteX1" fmla="*/ 511248 w 3848100"/>
              <a:gd name="connsiteY1" fmla="*/ 0 h 1384995"/>
              <a:gd name="connsiteX2" fmla="*/ 1022495 w 3848100"/>
              <a:gd name="connsiteY2" fmla="*/ 0 h 1384995"/>
              <a:gd name="connsiteX3" fmla="*/ 1610705 w 3848100"/>
              <a:gd name="connsiteY3" fmla="*/ 0 h 1384995"/>
              <a:gd name="connsiteX4" fmla="*/ 2083471 w 3848100"/>
              <a:gd name="connsiteY4" fmla="*/ 0 h 1384995"/>
              <a:gd name="connsiteX5" fmla="*/ 2633200 w 3848100"/>
              <a:gd name="connsiteY5" fmla="*/ 0 h 1384995"/>
              <a:gd name="connsiteX6" fmla="*/ 3221409 w 3848100"/>
              <a:gd name="connsiteY6" fmla="*/ 0 h 1384995"/>
              <a:gd name="connsiteX7" fmla="*/ 3848100 w 3848100"/>
              <a:gd name="connsiteY7" fmla="*/ 0 h 1384995"/>
              <a:gd name="connsiteX8" fmla="*/ 3848100 w 3848100"/>
              <a:gd name="connsiteY8" fmla="*/ 489365 h 1384995"/>
              <a:gd name="connsiteX9" fmla="*/ 3848100 w 3848100"/>
              <a:gd name="connsiteY9" fmla="*/ 951030 h 1384995"/>
              <a:gd name="connsiteX10" fmla="*/ 3848100 w 3848100"/>
              <a:gd name="connsiteY10" fmla="*/ 1384995 h 1384995"/>
              <a:gd name="connsiteX11" fmla="*/ 3336852 w 3848100"/>
              <a:gd name="connsiteY11" fmla="*/ 1384995 h 1384995"/>
              <a:gd name="connsiteX12" fmla="*/ 2787124 w 3848100"/>
              <a:gd name="connsiteY12" fmla="*/ 1384995 h 1384995"/>
              <a:gd name="connsiteX13" fmla="*/ 2352838 w 3848100"/>
              <a:gd name="connsiteY13" fmla="*/ 1384995 h 1384995"/>
              <a:gd name="connsiteX14" fmla="*/ 1880072 w 3848100"/>
              <a:gd name="connsiteY14" fmla="*/ 1384995 h 1384995"/>
              <a:gd name="connsiteX15" fmla="*/ 1253381 w 3848100"/>
              <a:gd name="connsiteY15" fmla="*/ 1384995 h 1384995"/>
              <a:gd name="connsiteX16" fmla="*/ 703653 w 3848100"/>
              <a:gd name="connsiteY16" fmla="*/ 1384995 h 1384995"/>
              <a:gd name="connsiteX17" fmla="*/ 0 w 3848100"/>
              <a:gd name="connsiteY17" fmla="*/ 1384995 h 1384995"/>
              <a:gd name="connsiteX18" fmla="*/ 0 w 3848100"/>
              <a:gd name="connsiteY18" fmla="*/ 909480 h 1384995"/>
              <a:gd name="connsiteX19" fmla="*/ 0 w 3848100"/>
              <a:gd name="connsiteY19" fmla="*/ 420115 h 1384995"/>
              <a:gd name="connsiteX20" fmla="*/ 0 w 3848100"/>
              <a:gd name="connsiteY20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48100" h="1384995" extrusionOk="0">
                <a:moveTo>
                  <a:pt x="0" y="0"/>
                </a:moveTo>
                <a:cubicBezTo>
                  <a:pt x="228315" y="-42428"/>
                  <a:pt x="326369" y="20330"/>
                  <a:pt x="511248" y="0"/>
                </a:cubicBezTo>
                <a:cubicBezTo>
                  <a:pt x="696127" y="-20330"/>
                  <a:pt x="915000" y="17733"/>
                  <a:pt x="1022495" y="0"/>
                </a:cubicBezTo>
                <a:cubicBezTo>
                  <a:pt x="1129990" y="-17733"/>
                  <a:pt x="1322336" y="47582"/>
                  <a:pt x="1610705" y="0"/>
                </a:cubicBezTo>
                <a:cubicBezTo>
                  <a:pt x="1899074" y="-47582"/>
                  <a:pt x="1928829" y="29473"/>
                  <a:pt x="2083471" y="0"/>
                </a:cubicBezTo>
                <a:cubicBezTo>
                  <a:pt x="2238113" y="-29473"/>
                  <a:pt x="2455730" y="27049"/>
                  <a:pt x="2633200" y="0"/>
                </a:cubicBezTo>
                <a:cubicBezTo>
                  <a:pt x="2810670" y="-27049"/>
                  <a:pt x="3029408" y="34992"/>
                  <a:pt x="3221409" y="0"/>
                </a:cubicBezTo>
                <a:cubicBezTo>
                  <a:pt x="3413410" y="-34992"/>
                  <a:pt x="3560059" y="28323"/>
                  <a:pt x="3848100" y="0"/>
                </a:cubicBezTo>
                <a:cubicBezTo>
                  <a:pt x="3853283" y="152998"/>
                  <a:pt x="3817436" y="261266"/>
                  <a:pt x="3848100" y="489365"/>
                </a:cubicBezTo>
                <a:cubicBezTo>
                  <a:pt x="3878764" y="717465"/>
                  <a:pt x="3822975" y="738437"/>
                  <a:pt x="3848100" y="951030"/>
                </a:cubicBezTo>
                <a:cubicBezTo>
                  <a:pt x="3873225" y="1163623"/>
                  <a:pt x="3844689" y="1200639"/>
                  <a:pt x="3848100" y="1384995"/>
                </a:cubicBezTo>
                <a:cubicBezTo>
                  <a:pt x="3698735" y="1434762"/>
                  <a:pt x="3520969" y="1381104"/>
                  <a:pt x="3336852" y="1384995"/>
                </a:cubicBezTo>
                <a:cubicBezTo>
                  <a:pt x="3152735" y="1388886"/>
                  <a:pt x="3010196" y="1319739"/>
                  <a:pt x="2787124" y="1384995"/>
                </a:cubicBezTo>
                <a:cubicBezTo>
                  <a:pt x="2564052" y="1450251"/>
                  <a:pt x="2515935" y="1374491"/>
                  <a:pt x="2352838" y="1384995"/>
                </a:cubicBezTo>
                <a:cubicBezTo>
                  <a:pt x="2189741" y="1395499"/>
                  <a:pt x="2059990" y="1341446"/>
                  <a:pt x="1880072" y="1384995"/>
                </a:cubicBezTo>
                <a:cubicBezTo>
                  <a:pt x="1700154" y="1428544"/>
                  <a:pt x="1556956" y="1315308"/>
                  <a:pt x="1253381" y="1384995"/>
                </a:cubicBezTo>
                <a:cubicBezTo>
                  <a:pt x="949806" y="1454682"/>
                  <a:pt x="828125" y="1377082"/>
                  <a:pt x="703653" y="1384995"/>
                </a:cubicBezTo>
                <a:cubicBezTo>
                  <a:pt x="579181" y="1392908"/>
                  <a:pt x="345061" y="1345270"/>
                  <a:pt x="0" y="1384995"/>
                </a:cubicBezTo>
                <a:cubicBezTo>
                  <a:pt x="-32533" y="1171341"/>
                  <a:pt x="2032" y="1005868"/>
                  <a:pt x="0" y="909480"/>
                </a:cubicBezTo>
                <a:cubicBezTo>
                  <a:pt x="-2032" y="813093"/>
                  <a:pt x="41835" y="556581"/>
                  <a:pt x="0" y="420115"/>
                </a:cubicBezTo>
                <a:cubicBezTo>
                  <a:pt x="-41835" y="283649"/>
                  <a:pt x="27011" y="13416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8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2838311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Khoáng sản - tài nguyên không thể phục hồi.</a:t>
            </a:r>
          </a:p>
        </p:txBody>
      </p:sp>
      <p:cxnSp>
        <p:nvCxnSpPr>
          <p:cNvPr id="9" name="Đường kết nối: Cong 8">
            <a:extLst>
              <a:ext uri="{FF2B5EF4-FFF2-40B4-BE49-F238E27FC236}">
                <a16:creationId xmlns:a16="http://schemas.microsoft.com/office/drawing/2014/main" id="{0F627867-4802-482C-AB93-008BF97EED62}"/>
              </a:ext>
            </a:extLst>
          </p:cNvPr>
          <p:cNvCxnSpPr>
            <a:cxnSpLocks/>
          </p:cNvCxnSpPr>
          <p:nvPr/>
        </p:nvCxnSpPr>
        <p:spPr>
          <a:xfrm flipV="1">
            <a:off x="5031904" y="3428998"/>
            <a:ext cx="1978496" cy="1191769"/>
          </a:xfrm>
          <a:prstGeom prst="curvedConnector3">
            <a:avLst/>
          </a:prstGeom>
          <a:ln w="38100">
            <a:solidFill>
              <a:srgbClr val="FF66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ownload Clock Alarm Material Watch Yellow Vector Design Clipart - Hình Đồng  Hồ Đẹp PNG Image with No Background - PNGkey.com">
            <a:extLst>
              <a:ext uri="{FF2B5EF4-FFF2-40B4-BE49-F238E27FC236}">
                <a16:creationId xmlns:a16="http://schemas.microsoft.com/office/drawing/2014/main" id="{D3984E81-E397-481F-A790-4C714ECF4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36" y="1753541"/>
            <a:ext cx="2473932" cy="227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B387A7B-CDC3-4FA0-8852-8031D0C7D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7155" y="1404950"/>
            <a:ext cx="2403657" cy="2403657"/>
          </a:xfrm>
          <a:prstGeom prst="rect">
            <a:avLst/>
          </a:prstGeom>
        </p:spPr>
      </p:pic>
      <p:pic>
        <p:nvPicPr>
          <p:cNvPr id="1028" name="Picture 4" descr="Tài nguyên thiên nhiên (Natural resources) là gì? Vai trò trong phát triển  kinh tế">
            <a:extLst>
              <a:ext uri="{FF2B5EF4-FFF2-40B4-BE49-F238E27FC236}">
                <a16:creationId xmlns:a16="http://schemas.microsoft.com/office/drawing/2014/main" id="{336FA02D-C7F1-40ED-B16B-B3EF752F8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0" b="99087" l="10000" r="90000">
                        <a14:foregroundMark x1="28429" y1="5251" x2="28429" y2="5251"/>
                        <a14:foregroundMark x1="31000" y1="18721" x2="31000" y2="18721"/>
                        <a14:foregroundMark x1="48714" y1="6849" x2="49429" y2="6164"/>
                        <a14:foregroundMark x1="55857" y1="1826" x2="55857" y2="1826"/>
                        <a14:foregroundMark x1="67571" y1="7306" x2="67571" y2="7306"/>
                        <a14:foregroundMark x1="77000" y1="5936" x2="77000" y2="5936"/>
                        <a14:foregroundMark x1="61286" y1="48402" x2="61286" y2="48402"/>
                        <a14:foregroundMark x1="61429" y1="51598" x2="61429" y2="51598"/>
                        <a14:foregroundMark x1="53429" y1="72831" x2="53429" y2="72831"/>
                        <a14:foregroundMark x1="44286" y1="77397" x2="44286" y2="77397"/>
                        <a14:foregroundMark x1="63857" y1="54338" x2="63857" y2="54338"/>
                        <a14:foregroundMark x1="63571" y1="56164" x2="63571" y2="56164"/>
                        <a14:foregroundMark x1="61429" y1="60959" x2="61429" y2="60959"/>
                        <a14:foregroundMark x1="58714" y1="64384" x2="58714" y2="64384"/>
                        <a14:foregroundMark x1="75000" y1="64612" x2="73429" y2="67580"/>
                        <a14:foregroundMark x1="70571" y1="72831" x2="70571" y2="72831"/>
                        <a14:foregroundMark x1="43286" y1="77169" x2="43286" y2="77169"/>
                        <a14:foregroundMark x1="48143" y1="76712" x2="48143" y2="76712"/>
                        <a14:foregroundMark x1="44143" y1="94064" x2="44714" y2="94521"/>
                        <a14:foregroundMark x1="46000" y1="94977" x2="46000" y2="94977"/>
                        <a14:foregroundMark x1="57000" y1="91324" x2="57000" y2="91324"/>
                        <a14:foregroundMark x1="45857" y1="98630" x2="48857" y2="99087"/>
                        <a14:foregroundMark x1="50714" y1="93151" x2="50714" y2="93151"/>
                        <a14:foregroundMark x1="60286" y1="82877" x2="60286" y2="82877"/>
                        <a14:foregroundMark x1="64143" y1="85388" x2="64143" y2="85388"/>
                        <a14:foregroundMark x1="68857" y1="87671" x2="68857" y2="87671"/>
                        <a14:foregroundMark x1="59857" y1="79452" x2="60857" y2="80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901" y="1684044"/>
            <a:ext cx="2949379" cy="184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ũi tên: Phải 12">
            <a:extLst>
              <a:ext uri="{FF2B5EF4-FFF2-40B4-BE49-F238E27FC236}">
                <a16:creationId xmlns:a16="http://schemas.microsoft.com/office/drawing/2014/main" id="{A54A0E31-C637-429A-B2CC-A8E9C8DC8171}"/>
              </a:ext>
            </a:extLst>
          </p:cNvPr>
          <p:cNvSpPr/>
          <p:nvPr/>
        </p:nvSpPr>
        <p:spPr>
          <a:xfrm>
            <a:off x="8737237" y="2205747"/>
            <a:ext cx="607185" cy="533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Đường kết nối: Cong 7">
            <a:extLst>
              <a:ext uri="{FF2B5EF4-FFF2-40B4-BE49-F238E27FC236}">
                <a16:creationId xmlns:a16="http://schemas.microsoft.com/office/drawing/2014/main" id="{206A9E64-D11C-4025-A4AA-696524539E05}"/>
              </a:ext>
            </a:extLst>
          </p:cNvPr>
          <p:cNvCxnSpPr>
            <a:cxnSpLocks/>
          </p:cNvCxnSpPr>
          <p:nvPr/>
        </p:nvCxnSpPr>
        <p:spPr>
          <a:xfrm rot="16200000" flipV="1">
            <a:off x="3802272" y="3470038"/>
            <a:ext cx="1327496" cy="973961"/>
          </a:xfrm>
          <a:prstGeom prst="curvedConnector3">
            <a:avLst/>
          </a:prstGeom>
          <a:ln w="38100">
            <a:solidFill>
              <a:srgbClr val="FF66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B1A606D3-FBAA-4890-BB18-3ABFE85C3968}"/>
              </a:ext>
            </a:extLst>
          </p:cNvPr>
          <p:cNvSpPr/>
          <p:nvPr/>
        </p:nvSpPr>
        <p:spPr>
          <a:xfrm>
            <a:off x="1575487" y="622696"/>
            <a:ext cx="2717041" cy="880269"/>
          </a:xfrm>
          <a:custGeom>
            <a:avLst/>
            <a:gdLst>
              <a:gd name="connsiteX0" fmla="*/ 0 w 2717041"/>
              <a:gd name="connsiteY0" fmla="*/ 146714 h 880269"/>
              <a:gd name="connsiteX1" fmla="*/ 146714 w 2717041"/>
              <a:gd name="connsiteY1" fmla="*/ 0 h 880269"/>
              <a:gd name="connsiteX2" fmla="*/ 582964 w 2717041"/>
              <a:gd name="connsiteY2" fmla="*/ 0 h 880269"/>
              <a:gd name="connsiteX3" fmla="*/ 1067687 w 2717041"/>
              <a:gd name="connsiteY3" fmla="*/ 0 h 880269"/>
              <a:gd name="connsiteX4" fmla="*/ 1503937 w 2717041"/>
              <a:gd name="connsiteY4" fmla="*/ 0 h 880269"/>
              <a:gd name="connsiteX5" fmla="*/ 1988660 w 2717041"/>
              <a:gd name="connsiteY5" fmla="*/ 0 h 880269"/>
              <a:gd name="connsiteX6" fmla="*/ 2570327 w 2717041"/>
              <a:gd name="connsiteY6" fmla="*/ 0 h 880269"/>
              <a:gd name="connsiteX7" fmla="*/ 2717041 w 2717041"/>
              <a:gd name="connsiteY7" fmla="*/ 146714 h 880269"/>
              <a:gd name="connsiteX8" fmla="*/ 2717041 w 2717041"/>
              <a:gd name="connsiteY8" fmla="*/ 733555 h 880269"/>
              <a:gd name="connsiteX9" fmla="*/ 2570327 w 2717041"/>
              <a:gd name="connsiteY9" fmla="*/ 880269 h 880269"/>
              <a:gd name="connsiteX10" fmla="*/ 2109841 w 2717041"/>
              <a:gd name="connsiteY10" fmla="*/ 880269 h 880269"/>
              <a:gd name="connsiteX11" fmla="*/ 1697826 w 2717041"/>
              <a:gd name="connsiteY11" fmla="*/ 880269 h 880269"/>
              <a:gd name="connsiteX12" fmla="*/ 1188868 w 2717041"/>
              <a:gd name="connsiteY12" fmla="*/ 880269 h 880269"/>
              <a:gd name="connsiteX13" fmla="*/ 752617 w 2717041"/>
              <a:gd name="connsiteY13" fmla="*/ 880269 h 880269"/>
              <a:gd name="connsiteX14" fmla="*/ 146714 w 2717041"/>
              <a:gd name="connsiteY14" fmla="*/ 880269 h 880269"/>
              <a:gd name="connsiteX15" fmla="*/ 0 w 2717041"/>
              <a:gd name="connsiteY15" fmla="*/ 733555 h 880269"/>
              <a:gd name="connsiteX16" fmla="*/ 0 w 2717041"/>
              <a:gd name="connsiteY16" fmla="*/ 146714 h 880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17041" h="880269" fill="none" extrusionOk="0">
                <a:moveTo>
                  <a:pt x="0" y="146714"/>
                </a:moveTo>
                <a:cubicBezTo>
                  <a:pt x="-1653" y="68642"/>
                  <a:pt x="79733" y="10438"/>
                  <a:pt x="146714" y="0"/>
                </a:cubicBezTo>
                <a:cubicBezTo>
                  <a:pt x="341839" y="-4957"/>
                  <a:pt x="443333" y="25298"/>
                  <a:pt x="582964" y="0"/>
                </a:cubicBezTo>
                <a:cubicBezTo>
                  <a:pt x="722595" y="-25298"/>
                  <a:pt x="827200" y="23768"/>
                  <a:pt x="1067687" y="0"/>
                </a:cubicBezTo>
                <a:cubicBezTo>
                  <a:pt x="1308174" y="-23768"/>
                  <a:pt x="1320889" y="31743"/>
                  <a:pt x="1503937" y="0"/>
                </a:cubicBezTo>
                <a:cubicBezTo>
                  <a:pt x="1686985" y="-31743"/>
                  <a:pt x="1838298" y="20970"/>
                  <a:pt x="1988660" y="0"/>
                </a:cubicBezTo>
                <a:cubicBezTo>
                  <a:pt x="2139022" y="-20970"/>
                  <a:pt x="2383892" y="40774"/>
                  <a:pt x="2570327" y="0"/>
                </a:cubicBezTo>
                <a:cubicBezTo>
                  <a:pt x="2652431" y="-3308"/>
                  <a:pt x="2728776" y="78374"/>
                  <a:pt x="2717041" y="146714"/>
                </a:cubicBezTo>
                <a:cubicBezTo>
                  <a:pt x="2769485" y="340365"/>
                  <a:pt x="2650792" y="529952"/>
                  <a:pt x="2717041" y="733555"/>
                </a:cubicBezTo>
                <a:cubicBezTo>
                  <a:pt x="2716927" y="812213"/>
                  <a:pt x="2667414" y="890386"/>
                  <a:pt x="2570327" y="880269"/>
                </a:cubicBezTo>
                <a:cubicBezTo>
                  <a:pt x="2399947" y="895080"/>
                  <a:pt x="2231770" y="866488"/>
                  <a:pt x="2109841" y="880269"/>
                </a:cubicBezTo>
                <a:cubicBezTo>
                  <a:pt x="1987912" y="894050"/>
                  <a:pt x="1802985" y="855841"/>
                  <a:pt x="1697826" y="880269"/>
                </a:cubicBezTo>
                <a:cubicBezTo>
                  <a:pt x="1592667" y="904697"/>
                  <a:pt x="1395923" y="856441"/>
                  <a:pt x="1188868" y="880269"/>
                </a:cubicBezTo>
                <a:cubicBezTo>
                  <a:pt x="981813" y="904097"/>
                  <a:pt x="893829" y="871199"/>
                  <a:pt x="752617" y="880269"/>
                </a:cubicBezTo>
                <a:cubicBezTo>
                  <a:pt x="611405" y="889339"/>
                  <a:pt x="332094" y="859961"/>
                  <a:pt x="146714" y="880269"/>
                </a:cubicBezTo>
                <a:cubicBezTo>
                  <a:pt x="70722" y="858289"/>
                  <a:pt x="-17964" y="814004"/>
                  <a:pt x="0" y="733555"/>
                </a:cubicBezTo>
                <a:cubicBezTo>
                  <a:pt x="-57914" y="539872"/>
                  <a:pt x="56585" y="372197"/>
                  <a:pt x="0" y="146714"/>
                </a:cubicBezTo>
                <a:close/>
              </a:path>
              <a:path w="2717041" h="880269" stroke="0" extrusionOk="0">
                <a:moveTo>
                  <a:pt x="0" y="146714"/>
                </a:moveTo>
                <a:cubicBezTo>
                  <a:pt x="-2234" y="64308"/>
                  <a:pt x="58146" y="2830"/>
                  <a:pt x="146714" y="0"/>
                </a:cubicBezTo>
                <a:cubicBezTo>
                  <a:pt x="290027" y="-34009"/>
                  <a:pt x="494124" y="61877"/>
                  <a:pt x="679909" y="0"/>
                </a:cubicBezTo>
                <a:cubicBezTo>
                  <a:pt x="865694" y="-61877"/>
                  <a:pt x="912963" y="29227"/>
                  <a:pt x="1140395" y="0"/>
                </a:cubicBezTo>
                <a:cubicBezTo>
                  <a:pt x="1367827" y="-29227"/>
                  <a:pt x="1447353" y="27849"/>
                  <a:pt x="1576646" y="0"/>
                </a:cubicBezTo>
                <a:cubicBezTo>
                  <a:pt x="1705939" y="-27849"/>
                  <a:pt x="1835559" y="19560"/>
                  <a:pt x="2085604" y="0"/>
                </a:cubicBezTo>
                <a:cubicBezTo>
                  <a:pt x="2335649" y="-19560"/>
                  <a:pt x="2329994" y="36541"/>
                  <a:pt x="2570327" y="0"/>
                </a:cubicBezTo>
                <a:cubicBezTo>
                  <a:pt x="2656711" y="-8717"/>
                  <a:pt x="2709642" y="72188"/>
                  <a:pt x="2717041" y="146714"/>
                </a:cubicBezTo>
                <a:cubicBezTo>
                  <a:pt x="2775123" y="269369"/>
                  <a:pt x="2712217" y="533117"/>
                  <a:pt x="2717041" y="733555"/>
                </a:cubicBezTo>
                <a:cubicBezTo>
                  <a:pt x="2730653" y="817856"/>
                  <a:pt x="2647797" y="879693"/>
                  <a:pt x="2570327" y="880269"/>
                </a:cubicBezTo>
                <a:cubicBezTo>
                  <a:pt x="2464391" y="894327"/>
                  <a:pt x="2286792" y="823730"/>
                  <a:pt x="2085604" y="880269"/>
                </a:cubicBezTo>
                <a:cubicBezTo>
                  <a:pt x="1884416" y="936808"/>
                  <a:pt x="1785782" y="870376"/>
                  <a:pt x="1625118" y="880269"/>
                </a:cubicBezTo>
                <a:cubicBezTo>
                  <a:pt x="1464454" y="890162"/>
                  <a:pt x="1201446" y="868391"/>
                  <a:pt x="1091923" y="880269"/>
                </a:cubicBezTo>
                <a:cubicBezTo>
                  <a:pt x="982401" y="892147"/>
                  <a:pt x="797249" y="849735"/>
                  <a:pt x="558728" y="880269"/>
                </a:cubicBezTo>
                <a:cubicBezTo>
                  <a:pt x="320208" y="910803"/>
                  <a:pt x="239418" y="842122"/>
                  <a:pt x="146714" y="880269"/>
                </a:cubicBezTo>
                <a:cubicBezTo>
                  <a:pt x="59510" y="874450"/>
                  <a:pt x="-7701" y="803070"/>
                  <a:pt x="0" y="733555"/>
                </a:cubicBezTo>
                <a:cubicBezTo>
                  <a:pt x="-63969" y="613182"/>
                  <a:pt x="50468" y="386897"/>
                  <a:pt x="0" y="146714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FFFF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Thời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gian hình thành lâu dài 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1D2E065D-2FC1-4826-B1F6-609B2A89331B}"/>
              </a:ext>
            </a:extLst>
          </p:cNvPr>
          <p:cNvSpPr/>
          <p:nvPr/>
        </p:nvSpPr>
        <p:spPr>
          <a:xfrm>
            <a:off x="7770380" y="622696"/>
            <a:ext cx="2717041" cy="880269"/>
          </a:xfrm>
          <a:custGeom>
            <a:avLst/>
            <a:gdLst>
              <a:gd name="connsiteX0" fmla="*/ 0 w 2717041"/>
              <a:gd name="connsiteY0" fmla="*/ 146714 h 880269"/>
              <a:gd name="connsiteX1" fmla="*/ 146714 w 2717041"/>
              <a:gd name="connsiteY1" fmla="*/ 0 h 880269"/>
              <a:gd name="connsiteX2" fmla="*/ 582964 w 2717041"/>
              <a:gd name="connsiteY2" fmla="*/ 0 h 880269"/>
              <a:gd name="connsiteX3" fmla="*/ 1067687 w 2717041"/>
              <a:gd name="connsiteY3" fmla="*/ 0 h 880269"/>
              <a:gd name="connsiteX4" fmla="*/ 1503937 w 2717041"/>
              <a:gd name="connsiteY4" fmla="*/ 0 h 880269"/>
              <a:gd name="connsiteX5" fmla="*/ 1988660 w 2717041"/>
              <a:gd name="connsiteY5" fmla="*/ 0 h 880269"/>
              <a:gd name="connsiteX6" fmla="*/ 2570327 w 2717041"/>
              <a:gd name="connsiteY6" fmla="*/ 0 h 880269"/>
              <a:gd name="connsiteX7" fmla="*/ 2717041 w 2717041"/>
              <a:gd name="connsiteY7" fmla="*/ 146714 h 880269"/>
              <a:gd name="connsiteX8" fmla="*/ 2717041 w 2717041"/>
              <a:gd name="connsiteY8" fmla="*/ 733555 h 880269"/>
              <a:gd name="connsiteX9" fmla="*/ 2570327 w 2717041"/>
              <a:gd name="connsiteY9" fmla="*/ 880269 h 880269"/>
              <a:gd name="connsiteX10" fmla="*/ 2109841 w 2717041"/>
              <a:gd name="connsiteY10" fmla="*/ 880269 h 880269"/>
              <a:gd name="connsiteX11" fmla="*/ 1697826 w 2717041"/>
              <a:gd name="connsiteY11" fmla="*/ 880269 h 880269"/>
              <a:gd name="connsiteX12" fmla="*/ 1188868 w 2717041"/>
              <a:gd name="connsiteY12" fmla="*/ 880269 h 880269"/>
              <a:gd name="connsiteX13" fmla="*/ 752617 w 2717041"/>
              <a:gd name="connsiteY13" fmla="*/ 880269 h 880269"/>
              <a:gd name="connsiteX14" fmla="*/ 146714 w 2717041"/>
              <a:gd name="connsiteY14" fmla="*/ 880269 h 880269"/>
              <a:gd name="connsiteX15" fmla="*/ 0 w 2717041"/>
              <a:gd name="connsiteY15" fmla="*/ 733555 h 880269"/>
              <a:gd name="connsiteX16" fmla="*/ 0 w 2717041"/>
              <a:gd name="connsiteY16" fmla="*/ 146714 h 880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17041" h="880269" fill="none" extrusionOk="0">
                <a:moveTo>
                  <a:pt x="0" y="146714"/>
                </a:moveTo>
                <a:cubicBezTo>
                  <a:pt x="-1653" y="68642"/>
                  <a:pt x="79733" y="10438"/>
                  <a:pt x="146714" y="0"/>
                </a:cubicBezTo>
                <a:cubicBezTo>
                  <a:pt x="341839" y="-4957"/>
                  <a:pt x="443333" y="25298"/>
                  <a:pt x="582964" y="0"/>
                </a:cubicBezTo>
                <a:cubicBezTo>
                  <a:pt x="722595" y="-25298"/>
                  <a:pt x="827200" y="23768"/>
                  <a:pt x="1067687" y="0"/>
                </a:cubicBezTo>
                <a:cubicBezTo>
                  <a:pt x="1308174" y="-23768"/>
                  <a:pt x="1320889" y="31743"/>
                  <a:pt x="1503937" y="0"/>
                </a:cubicBezTo>
                <a:cubicBezTo>
                  <a:pt x="1686985" y="-31743"/>
                  <a:pt x="1838298" y="20970"/>
                  <a:pt x="1988660" y="0"/>
                </a:cubicBezTo>
                <a:cubicBezTo>
                  <a:pt x="2139022" y="-20970"/>
                  <a:pt x="2383892" y="40774"/>
                  <a:pt x="2570327" y="0"/>
                </a:cubicBezTo>
                <a:cubicBezTo>
                  <a:pt x="2652431" y="-3308"/>
                  <a:pt x="2728776" y="78374"/>
                  <a:pt x="2717041" y="146714"/>
                </a:cubicBezTo>
                <a:cubicBezTo>
                  <a:pt x="2769485" y="340365"/>
                  <a:pt x="2650792" y="529952"/>
                  <a:pt x="2717041" y="733555"/>
                </a:cubicBezTo>
                <a:cubicBezTo>
                  <a:pt x="2716927" y="812213"/>
                  <a:pt x="2667414" y="890386"/>
                  <a:pt x="2570327" y="880269"/>
                </a:cubicBezTo>
                <a:cubicBezTo>
                  <a:pt x="2399947" y="895080"/>
                  <a:pt x="2231770" y="866488"/>
                  <a:pt x="2109841" y="880269"/>
                </a:cubicBezTo>
                <a:cubicBezTo>
                  <a:pt x="1987912" y="894050"/>
                  <a:pt x="1802985" y="855841"/>
                  <a:pt x="1697826" y="880269"/>
                </a:cubicBezTo>
                <a:cubicBezTo>
                  <a:pt x="1592667" y="904697"/>
                  <a:pt x="1395923" y="856441"/>
                  <a:pt x="1188868" y="880269"/>
                </a:cubicBezTo>
                <a:cubicBezTo>
                  <a:pt x="981813" y="904097"/>
                  <a:pt x="893829" y="871199"/>
                  <a:pt x="752617" y="880269"/>
                </a:cubicBezTo>
                <a:cubicBezTo>
                  <a:pt x="611405" y="889339"/>
                  <a:pt x="332094" y="859961"/>
                  <a:pt x="146714" y="880269"/>
                </a:cubicBezTo>
                <a:cubicBezTo>
                  <a:pt x="70722" y="858289"/>
                  <a:pt x="-17964" y="814004"/>
                  <a:pt x="0" y="733555"/>
                </a:cubicBezTo>
                <a:cubicBezTo>
                  <a:pt x="-57914" y="539872"/>
                  <a:pt x="56585" y="372197"/>
                  <a:pt x="0" y="146714"/>
                </a:cubicBezTo>
                <a:close/>
              </a:path>
              <a:path w="2717041" h="880269" stroke="0" extrusionOk="0">
                <a:moveTo>
                  <a:pt x="0" y="146714"/>
                </a:moveTo>
                <a:cubicBezTo>
                  <a:pt x="-2234" y="64308"/>
                  <a:pt x="58146" y="2830"/>
                  <a:pt x="146714" y="0"/>
                </a:cubicBezTo>
                <a:cubicBezTo>
                  <a:pt x="290027" y="-34009"/>
                  <a:pt x="494124" y="61877"/>
                  <a:pt x="679909" y="0"/>
                </a:cubicBezTo>
                <a:cubicBezTo>
                  <a:pt x="865694" y="-61877"/>
                  <a:pt x="912963" y="29227"/>
                  <a:pt x="1140395" y="0"/>
                </a:cubicBezTo>
                <a:cubicBezTo>
                  <a:pt x="1367827" y="-29227"/>
                  <a:pt x="1447353" y="27849"/>
                  <a:pt x="1576646" y="0"/>
                </a:cubicBezTo>
                <a:cubicBezTo>
                  <a:pt x="1705939" y="-27849"/>
                  <a:pt x="1835559" y="19560"/>
                  <a:pt x="2085604" y="0"/>
                </a:cubicBezTo>
                <a:cubicBezTo>
                  <a:pt x="2335649" y="-19560"/>
                  <a:pt x="2329994" y="36541"/>
                  <a:pt x="2570327" y="0"/>
                </a:cubicBezTo>
                <a:cubicBezTo>
                  <a:pt x="2656711" y="-8717"/>
                  <a:pt x="2709642" y="72188"/>
                  <a:pt x="2717041" y="146714"/>
                </a:cubicBezTo>
                <a:cubicBezTo>
                  <a:pt x="2775123" y="269369"/>
                  <a:pt x="2712217" y="533117"/>
                  <a:pt x="2717041" y="733555"/>
                </a:cubicBezTo>
                <a:cubicBezTo>
                  <a:pt x="2730653" y="817856"/>
                  <a:pt x="2647797" y="879693"/>
                  <a:pt x="2570327" y="880269"/>
                </a:cubicBezTo>
                <a:cubicBezTo>
                  <a:pt x="2464391" y="894327"/>
                  <a:pt x="2286792" y="823730"/>
                  <a:pt x="2085604" y="880269"/>
                </a:cubicBezTo>
                <a:cubicBezTo>
                  <a:pt x="1884416" y="936808"/>
                  <a:pt x="1785782" y="870376"/>
                  <a:pt x="1625118" y="880269"/>
                </a:cubicBezTo>
                <a:cubicBezTo>
                  <a:pt x="1464454" y="890162"/>
                  <a:pt x="1201446" y="868391"/>
                  <a:pt x="1091923" y="880269"/>
                </a:cubicBezTo>
                <a:cubicBezTo>
                  <a:pt x="982401" y="892147"/>
                  <a:pt x="797249" y="849735"/>
                  <a:pt x="558728" y="880269"/>
                </a:cubicBezTo>
                <a:cubicBezTo>
                  <a:pt x="320208" y="910803"/>
                  <a:pt x="239418" y="842122"/>
                  <a:pt x="146714" y="880269"/>
                </a:cubicBezTo>
                <a:cubicBezTo>
                  <a:pt x="59510" y="874450"/>
                  <a:pt x="-7701" y="803070"/>
                  <a:pt x="0" y="733555"/>
                </a:cubicBezTo>
                <a:cubicBezTo>
                  <a:pt x="-63969" y="613182"/>
                  <a:pt x="50468" y="386897"/>
                  <a:pt x="0" y="146714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FFFF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Dân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số đông tăng nhanh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3" name="Mũi tên: Phải 22">
            <a:extLst>
              <a:ext uri="{FF2B5EF4-FFF2-40B4-BE49-F238E27FC236}">
                <a16:creationId xmlns:a16="http://schemas.microsoft.com/office/drawing/2014/main" id="{AF474FE5-5535-4400-A443-404B4476084C}"/>
              </a:ext>
            </a:extLst>
          </p:cNvPr>
          <p:cNvSpPr/>
          <p:nvPr/>
        </p:nvSpPr>
        <p:spPr>
          <a:xfrm>
            <a:off x="7240419" y="5091234"/>
            <a:ext cx="607185" cy="533400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7BCD587B-B291-40A9-97B0-1CFB8AA275B5}"/>
              </a:ext>
            </a:extLst>
          </p:cNvPr>
          <p:cNvSpPr txBox="1"/>
          <p:nvPr/>
        </p:nvSpPr>
        <p:spPr>
          <a:xfrm>
            <a:off x="7847604" y="4534446"/>
            <a:ext cx="3429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#9Slide05 Claudia" pitchFamily="2" charset="0"/>
                <a:cs typeface="#9Slide03 Arima Madurai" panose="00000500000000000000" pitchFamily="2" charset="0"/>
              </a:rPr>
              <a:t>Cần phải khai thác hợp lí, sử dụng tiết kiệm và hiệu quả.</a:t>
            </a:r>
          </a:p>
        </p:txBody>
      </p:sp>
      <p:pic>
        <p:nvPicPr>
          <p:cNvPr id="14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E2A93D78-D23E-4CE8-AF8C-541AEB90AD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803" y="4761693"/>
            <a:ext cx="1276699" cy="119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3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321951-BE0A-44E7-9823-C5E2E66E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0" y="292485"/>
            <a:ext cx="11161240" cy="627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3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817547-1A3C-4B1E-8E59-C70D2C32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750" y1="31100" x2="34750" y2="31100"/>
                        <a14:foregroundMark x1="37000" y1="29850" x2="37000" y2="29850"/>
                        <a14:foregroundMark x1="31900" y1="85850" x2="31900" y2="85850"/>
                        <a14:foregroundMark x1="45400" y1="85850" x2="45400" y2="85850"/>
                        <a14:foregroundMark x1="45400" y1="85850" x2="45400" y2="85850"/>
                        <a14:foregroundMark x1="48550" y1="87150" x2="48550" y2="87150"/>
                        <a14:foregroundMark x1="36850" y1="29850" x2="36850" y2="29850"/>
                        <a14:foregroundMark x1="36850" y1="29850" x2="36850" y2="298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2792" y="2132856"/>
            <a:ext cx="5112568" cy="5112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EDD74-019F-4EE0-8324-8351425520F8}"/>
              </a:ext>
            </a:extLst>
          </p:cNvPr>
          <p:cNvSpPr txBox="1"/>
          <p:nvPr/>
        </p:nvSpPr>
        <p:spPr>
          <a:xfrm>
            <a:off x="1055440" y="764704"/>
            <a:ext cx="770485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FF00"/>
                </a:solidFill>
                <a:latin typeface="#9Slide07 IcielCadena" panose="02000503000000020004" pitchFamily="2" charset="0"/>
              </a:rPr>
              <a:t>NỘI DUNG CHÍNH</a:t>
            </a:r>
          </a:p>
        </p:txBody>
      </p:sp>
      <p:grpSp>
        <p:nvGrpSpPr>
          <p:cNvPr id="4" name="组合 23">
            <a:extLst>
              <a:ext uri="{FF2B5EF4-FFF2-40B4-BE49-F238E27FC236}">
                <a16:creationId xmlns:a16="http://schemas.microsoft.com/office/drawing/2014/main" id="{FB2ADDBC-E4C7-4618-B439-14DE82DEFA18}"/>
              </a:ext>
            </a:extLst>
          </p:cNvPr>
          <p:cNvGrpSpPr/>
          <p:nvPr/>
        </p:nvGrpSpPr>
        <p:grpSpPr>
          <a:xfrm>
            <a:off x="3290750" y="2237703"/>
            <a:ext cx="937535" cy="783002"/>
            <a:chOff x="5493105" y="1228234"/>
            <a:chExt cx="937535" cy="783002"/>
          </a:xfrm>
        </p:grpSpPr>
        <p:grpSp>
          <p:nvGrpSpPr>
            <p:cNvPr id="5" name="组合 54">
              <a:extLst>
                <a:ext uri="{FF2B5EF4-FFF2-40B4-BE49-F238E27FC236}">
                  <a16:creationId xmlns:a16="http://schemas.microsoft.com/office/drawing/2014/main" id="{57FB0277-22BD-4EE9-9F74-F6C775BA0F60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7" name="任意多边形: 形状 55">
                <a:extLst>
                  <a:ext uri="{FF2B5EF4-FFF2-40B4-BE49-F238E27FC236}">
                    <a16:creationId xmlns:a16="http://schemas.microsoft.com/office/drawing/2014/main" id="{B8ACBA2A-87C3-4262-8FA0-05CC7DF6B94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</a:endParaRPr>
              </a:p>
            </p:txBody>
          </p:sp>
          <p:sp>
            <p:nvSpPr>
              <p:cNvPr id="8" name="任意多边形: 形状 56">
                <a:extLst>
                  <a:ext uri="{FF2B5EF4-FFF2-40B4-BE49-F238E27FC236}">
                    <a16:creationId xmlns:a16="http://schemas.microsoft.com/office/drawing/2014/main" id="{B64E3FA4-FA9F-43A8-81BD-5413403C328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</a:endParaRPr>
              </a:p>
            </p:txBody>
          </p:sp>
        </p:grpSp>
        <p:sp>
          <p:nvSpPr>
            <p:cNvPr id="6" name="文本框 58">
              <a:extLst>
                <a:ext uri="{FF2B5EF4-FFF2-40B4-BE49-F238E27FC236}">
                  <a16:creationId xmlns:a16="http://schemas.microsoft.com/office/drawing/2014/main" id="{346AB054-4676-4D40-B1C5-1F4E52035F9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2159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600" dirty="0">
                <a:solidFill>
                  <a:srgbClr val="21596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2">
            <a:extLst>
              <a:ext uri="{FF2B5EF4-FFF2-40B4-BE49-F238E27FC236}">
                <a16:creationId xmlns:a16="http://schemas.microsoft.com/office/drawing/2014/main" id="{1AAFFF08-0F3B-4388-9586-D611DBEE3003}"/>
              </a:ext>
            </a:extLst>
          </p:cNvPr>
          <p:cNvGrpSpPr/>
          <p:nvPr/>
        </p:nvGrpSpPr>
        <p:grpSpPr>
          <a:xfrm>
            <a:off x="4583832" y="2132856"/>
            <a:ext cx="5932094" cy="1296144"/>
            <a:chOff x="6595396" y="1327445"/>
            <a:chExt cx="4372210" cy="711642"/>
          </a:xfrm>
        </p:grpSpPr>
        <p:grpSp>
          <p:nvGrpSpPr>
            <p:cNvPr id="11" name="组合 48">
              <a:extLst>
                <a:ext uri="{FF2B5EF4-FFF2-40B4-BE49-F238E27FC236}">
                  <a16:creationId xmlns:a16="http://schemas.microsoft.com/office/drawing/2014/main" id="{9DA38D91-C11A-4604-8F6A-200762FA419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3" name="任意多边形: 形状 45">
                <a:extLst>
                  <a:ext uri="{FF2B5EF4-FFF2-40B4-BE49-F238E27FC236}">
                    <a16:creationId xmlns:a16="http://schemas.microsoft.com/office/drawing/2014/main" id="{DC628EC7-09F8-4D1D-9AB4-7CBC0FC8D001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  <p:sp>
            <p:nvSpPr>
              <p:cNvPr id="14" name="任意多边形: 形状 44">
                <a:extLst>
                  <a:ext uri="{FF2B5EF4-FFF2-40B4-BE49-F238E27FC236}">
                    <a16:creationId xmlns:a16="http://schemas.microsoft.com/office/drawing/2014/main" id="{8221F227-0C4F-4018-A99A-B1FAD9960996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</p:grpSp>
        <p:sp>
          <p:nvSpPr>
            <p:cNvPr id="12" name="文本框 69">
              <a:extLst>
                <a:ext uri="{FF2B5EF4-FFF2-40B4-BE49-F238E27FC236}">
                  <a16:creationId xmlns:a16="http://schemas.microsoft.com/office/drawing/2014/main" id="{2892F265-AF08-4596-B864-3000F27085BE}"/>
                </a:ext>
              </a:extLst>
            </p:cNvPr>
            <p:cNvSpPr txBox="1"/>
            <p:nvPr/>
          </p:nvSpPr>
          <p:spPr>
            <a:xfrm>
              <a:off x="6727768" y="1420255"/>
              <a:ext cx="3830464" cy="618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800" b="1">
                  <a:solidFill>
                    <a:srgbClr val="215968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</a:rPr>
                <a:t>Đặc điểm chung của tài nguyên khoáng sản</a:t>
              </a:r>
              <a:endParaRPr lang="zh-CN" altLang="en-US" sz="2800" b="1" dirty="0">
                <a:solidFill>
                  <a:srgbClr val="215968"/>
                </a:solidFill>
                <a:latin typeface="#9Slide02 Noi dung dai" panose="02000000000000000000" pitchFamily="2" charset="0"/>
                <a:ea typeface="字体视界-熊孩子体" panose="02000500000000000000" pitchFamily="2" charset="-122"/>
              </a:endParaRPr>
            </a:p>
          </p:txBody>
        </p:sp>
      </p:grpSp>
      <p:grpSp>
        <p:nvGrpSpPr>
          <p:cNvPr id="15" name="组合 70">
            <a:extLst>
              <a:ext uri="{FF2B5EF4-FFF2-40B4-BE49-F238E27FC236}">
                <a16:creationId xmlns:a16="http://schemas.microsoft.com/office/drawing/2014/main" id="{3F85F94C-1EEF-4198-ABEF-73B30336FA4C}"/>
              </a:ext>
            </a:extLst>
          </p:cNvPr>
          <p:cNvGrpSpPr/>
          <p:nvPr/>
        </p:nvGrpSpPr>
        <p:grpSpPr>
          <a:xfrm>
            <a:off x="4208752" y="4226276"/>
            <a:ext cx="937535" cy="783002"/>
            <a:chOff x="5493105" y="1228234"/>
            <a:chExt cx="937535" cy="783002"/>
          </a:xfrm>
        </p:grpSpPr>
        <p:grpSp>
          <p:nvGrpSpPr>
            <p:cNvPr id="16" name="组合 71">
              <a:extLst>
                <a:ext uri="{FF2B5EF4-FFF2-40B4-BE49-F238E27FC236}">
                  <a16:creationId xmlns:a16="http://schemas.microsoft.com/office/drawing/2014/main" id="{8F964D21-9691-444B-987B-B34CE9D26FB1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8" name="任意多边形: 形状 73">
                <a:extLst>
                  <a:ext uri="{FF2B5EF4-FFF2-40B4-BE49-F238E27FC236}">
                    <a16:creationId xmlns:a16="http://schemas.microsoft.com/office/drawing/2014/main" id="{1CE634F3-BCA8-4688-BEDB-8EA48AB864C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</a:endParaRPr>
              </a:p>
            </p:txBody>
          </p:sp>
          <p:sp>
            <p:nvSpPr>
              <p:cNvPr id="19" name="任意多边形: 形状 82">
                <a:extLst>
                  <a:ext uri="{FF2B5EF4-FFF2-40B4-BE49-F238E27FC236}">
                    <a16:creationId xmlns:a16="http://schemas.microsoft.com/office/drawing/2014/main" id="{3CBD4016-F16D-43BD-BB0B-1F1932B62A91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</a:endParaRPr>
              </a:p>
            </p:txBody>
          </p:sp>
        </p:grpSp>
        <p:sp>
          <p:nvSpPr>
            <p:cNvPr id="17" name="文本框 72">
              <a:extLst>
                <a:ext uri="{FF2B5EF4-FFF2-40B4-BE49-F238E27FC236}">
                  <a16:creationId xmlns:a16="http://schemas.microsoft.com/office/drawing/2014/main" id="{398F7707-3C0E-4FCA-889D-FE60415F7093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2159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600" dirty="0">
                <a:solidFill>
                  <a:srgbClr val="21596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83">
            <a:extLst>
              <a:ext uri="{FF2B5EF4-FFF2-40B4-BE49-F238E27FC236}">
                <a16:creationId xmlns:a16="http://schemas.microsoft.com/office/drawing/2014/main" id="{D78A1755-2C1A-48F9-8E91-D6CB6292986A}"/>
              </a:ext>
            </a:extLst>
          </p:cNvPr>
          <p:cNvGrpSpPr/>
          <p:nvPr/>
        </p:nvGrpSpPr>
        <p:grpSpPr>
          <a:xfrm>
            <a:off x="5371006" y="3975695"/>
            <a:ext cx="5837562" cy="1284163"/>
            <a:chOff x="6595396" y="1327445"/>
            <a:chExt cx="4372210" cy="692136"/>
          </a:xfrm>
        </p:grpSpPr>
        <p:grpSp>
          <p:nvGrpSpPr>
            <p:cNvPr id="21" name="组合 85">
              <a:extLst>
                <a:ext uri="{FF2B5EF4-FFF2-40B4-BE49-F238E27FC236}">
                  <a16:creationId xmlns:a16="http://schemas.microsoft.com/office/drawing/2014/main" id="{9484E96A-93C9-4CAE-B4F2-716B9388125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3" name="任意多边形: 形状 45">
                <a:extLst>
                  <a:ext uri="{FF2B5EF4-FFF2-40B4-BE49-F238E27FC236}">
                    <a16:creationId xmlns:a16="http://schemas.microsoft.com/office/drawing/2014/main" id="{AC1F9B0E-C133-484E-8C3C-FAEE5C3E499D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  <p:sp>
            <p:nvSpPr>
              <p:cNvPr id="24" name="任意多边形: 形状 44">
                <a:extLst>
                  <a:ext uri="{FF2B5EF4-FFF2-40B4-BE49-F238E27FC236}">
                    <a16:creationId xmlns:a16="http://schemas.microsoft.com/office/drawing/2014/main" id="{41661AAA-A696-4C4C-8FAB-53AE9F46F423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</p:grpSp>
        <p:sp>
          <p:nvSpPr>
            <p:cNvPr id="22" name="文本框 86">
              <a:extLst>
                <a:ext uri="{FF2B5EF4-FFF2-40B4-BE49-F238E27FC236}">
                  <a16:creationId xmlns:a16="http://schemas.microsoft.com/office/drawing/2014/main" id="{6840AFD3-64EB-4670-9FAD-E3B5D11A7105}"/>
                </a:ext>
              </a:extLst>
            </p:cNvPr>
            <p:cNvSpPr txBox="1"/>
            <p:nvPr/>
          </p:nvSpPr>
          <p:spPr>
            <a:xfrm>
              <a:off x="6845150" y="1401999"/>
              <a:ext cx="3830464" cy="617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800" b="1">
                  <a:solidFill>
                    <a:srgbClr val="215968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</a:rPr>
                <a:t>Sử dụng hợp lí tài nguyên khoáng sản</a:t>
              </a:r>
              <a:endParaRPr lang="zh-CN" altLang="en-US" sz="2800" b="1" dirty="0">
                <a:solidFill>
                  <a:srgbClr val="215968"/>
                </a:solidFill>
                <a:latin typeface="#9Slide02 Noi dung dai" panose="02000000000000000000" pitchFamily="2" charset="0"/>
                <a:ea typeface="字体视界-熊孩子体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489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92D71-F947-4650-AD02-D5BA055A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476672"/>
            <a:ext cx="1123166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3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95730-A503-475C-B015-68233D215315}"/>
              </a:ext>
            </a:extLst>
          </p:cNvPr>
          <p:cNvSpPr txBox="1"/>
          <p:nvPr/>
        </p:nvSpPr>
        <p:spPr>
          <a:xfrm>
            <a:off x="1414764" y="1646891"/>
            <a:ext cx="18494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Tài</a:t>
            </a:r>
            <a:r>
              <a:rPr lang="en-US" sz="3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khoáng</a:t>
            </a:r>
            <a:r>
              <a:rPr lang="en-US" sz="3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sản</a:t>
            </a:r>
            <a:r>
              <a:rPr lang="en-US" sz="3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n</a:t>
            </a:r>
            <a:r>
              <a:rPr lang="vi-VN" sz="3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ư</a:t>
            </a:r>
            <a:r>
              <a:rPr lang="en-US" sz="3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ớc</a:t>
            </a:r>
            <a:r>
              <a:rPr lang="en-US" sz="3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ta </a:t>
            </a:r>
            <a:r>
              <a:rPr lang="en-US" sz="3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khá</a:t>
            </a:r>
            <a:r>
              <a:rPr lang="en-US" sz="3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phong</a:t>
            </a:r>
            <a:r>
              <a:rPr lang="en-US" sz="3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phú</a:t>
            </a:r>
            <a:r>
              <a:rPr lang="en-US" sz="3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đa</a:t>
            </a:r>
            <a:r>
              <a:rPr lang="en-US" sz="3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dạng</a:t>
            </a:r>
            <a:endParaRPr lang="en-US" sz="3200" b="1" dirty="0">
              <a:solidFill>
                <a:schemeClr val="bg1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pic>
        <p:nvPicPr>
          <p:cNvPr id="28" name="Picture 2" descr="Entrada de la mina de dibujos animados con minero de oro con pala | Vector  Premium">
            <a:extLst>
              <a:ext uri="{FF2B5EF4-FFF2-40B4-BE49-F238E27FC236}">
                <a16:creationId xmlns:a16="http://schemas.microsoft.com/office/drawing/2014/main" id="{D1420E6C-AAF4-475A-83B5-0B177F4D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60" b="92611" l="8871" r="91129">
                        <a14:foregroundMark x1="30645" y1="38916" x2="30645" y2="38916"/>
                        <a14:foregroundMark x1="13306" y1="62069" x2="13306" y2="62069"/>
                        <a14:foregroundMark x1="13306" y1="62069" x2="13306" y2="62069"/>
                        <a14:foregroundMark x1="36694" y1="93103" x2="36694" y2="93103"/>
                        <a14:foregroundMark x1="36694" y1="93103" x2="36694" y2="93103"/>
                        <a14:foregroundMark x1="36694" y1="93103" x2="36694" y2="93103"/>
                        <a14:foregroundMark x1="68952" y1="15271" x2="68952" y2="15271"/>
                        <a14:foregroundMark x1="36290" y1="74877" x2="36290" y2="74877"/>
                        <a14:foregroundMark x1="36290" y1="74877" x2="36290" y2="74877"/>
                        <a14:foregroundMark x1="91129" y1="28571" x2="91129" y2="28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185" y="327093"/>
            <a:ext cx="1620419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Hình ảnh 2">
            <a:extLst>
              <a:ext uri="{FF2B5EF4-FFF2-40B4-BE49-F238E27FC236}">
                <a16:creationId xmlns:a16="http://schemas.microsoft.com/office/drawing/2014/main" id="{C55AC4EA-D108-40D3-8539-EFC608D4A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6615" r="90000">
                        <a14:foregroundMark x1="6615" y1="42857" x2="6615" y2="42857"/>
                        <a14:foregroundMark x1="20769" y1="72965" x2="25692" y2="743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6980" y="1646891"/>
            <a:ext cx="1459145" cy="1461390"/>
          </a:xfrm>
          <a:prstGeom prst="rect">
            <a:avLst/>
          </a:prstGeom>
        </p:spPr>
      </p:pic>
      <p:sp>
        <p:nvSpPr>
          <p:cNvPr id="32" name="Hình chữ nhật: Góc Tròn 5">
            <a:extLst>
              <a:ext uri="{FF2B5EF4-FFF2-40B4-BE49-F238E27FC236}">
                <a16:creationId xmlns:a16="http://schemas.microsoft.com/office/drawing/2014/main" id="{0EF1B40C-4D7B-422E-9B52-4E182422EE12}"/>
              </a:ext>
            </a:extLst>
          </p:cNvPr>
          <p:cNvSpPr/>
          <p:nvPr/>
        </p:nvSpPr>
        <p:spPr>
          <a:xfrm>
            <a:off x="5387528" y="704396"/>
            <a:ext cx="6000488" cy="780047"/>
          </a:xfrm>
          <a:custGeom>
            <a:avLst/>
            <a:gdLst>
              <a:gd name="connsiteX0" fmla="*/ 0 w 7017412"/>
              <a:gd name="connsiteY0" fmla="*/ 130010 h 780047"/>
              <a:gd name="connsiteX1" fmla="*/ 130010 w 7017412"/>
              <a:gd name="connsiteY1" fmla="*/ 0 h 780047"/>
              <a:gd name="connsiteX2" fmla="*/ 693126 w 7017412"/>
              <a:gd name="connsiteY2" fmla="*/ 0 h 780047"/>
              <a:gd name="connsiteX3" fmla="*/ 1323816 w 7017412"/>
              <a:gd name="connsiteY3" fmla="*/ 0 h 780047"/>
              <a:gd name="connsiteX4" fmla="*/ 1751784 w 7017412"/>
              <a:gd name="connsiteY4" fmla="*/ 0 h 780047"/>
              <a:gd name="connsiteX5" fmla="*/ 2112178 w 7017412"/>
              <a:gd name="connsiteY5" fmla="*/ 0 h 780047"/>
              <a:gd name="connsiteX6" fmla="*/ 2540146 w 7017412"/>
              <a:gd name="connsiteY6" fmla="*/ 0 h 780047"/>
              <a:gd name="connsiteX7" fmla="*/ 3035689 w 7017412"/>
              <a:gd name="connsiteY7" fmla="*/ 0 h 780047"/>
              <a:gd name="connsiteX8" fmla="*/ 3598805 w 7017412"/>
              <a:gd name="connsiteY8" fmla="*/ 0 h 780047"/>
              <a:gd name="connsiteX9" fmla="*/ 4026773 w 7017412"/>
              <a:gd name="connsiteY9" fmla="*/ 0 h 780047"/>
              <a:gd name="connsiteX10" fmla="*/ 4725037 w 7017412"/>
              <a:gd name="connsiteY10" fmla="*/ 0 h 780047"/>
              <a:gd name="connsiteX11" fmla="*/ 5288153 w 7017412"/>
              <a:gd name="connsiteY11" fmla="*/ 0 h 780047"/>
              <a:gd name="connsiteX12" fmla="*/ 5986416 w 7017412"/>
              <a:gd name="connsiteY12" fmla="*/ 0 h 780047"/>
              <a:gd name="connsiteX13" fmla="*/ 6887402 w 7017412"/>
              <a:gd name="connsiteY13" fmla="*/ 0 h 780047"/>
              <a:gd name="connsiteX14" fmla="*/ 7017412 w 7017412"/>
              <a:gd name="connsiteY14" fmla="*/ 130010 h 780047"/>
              <a:gd name="connsiteX15" fmla="*/ 7017412 w 7017412"/>
              <a:gd name="connsiteY15" fmla="*/ 650037 h 780047"/>
              <a:gd name="connsiteX16" fmla="*/ 6887402 w 7017412"/>
              <a:gd name="connsiteY16" fmla="*/ 780047 h 780047"/>
              <a:gd name="connsiteX17" fmla="*/ 6256712 w 7017412"/>
              <a:gd name="connsiteY17" fmla="*/ 780047 h 780047"/>
              <a:gd name="connsiteX18" fmla="*/ 5693596 w 7017412"/>
              <a:gd name="connsiteY18" fmla="*/ 780047 h 780047"/>
              <a:gd name="connsiteX19" fmla="*/ 4995332 w 7017412"/>
              <a:gd name="connsiteY19" fmla="*/ 780047 h 780047"/>
              <a:gd name="connsiteX20" fmla="*/ 4499790 w 7017412"/>
              <a:gd name="connsiteY20" fmla="*/ 780047 h 780047"/>
              <a:gd name="connsiteX21" fmla="*/ 4071822 w 7017412"/>
              <a:gd name="connsiteY21" fmla="*/ 780047 h 780047"/>
              <a:gd name="connsiteX22" fmla="*/ 3508706 w 7017412"/>
              <a:gd name="connsiteY22" fmla="*/ 780047 h 780047"/>
              <a:gd name="connsiteX23" fmla="*/ 2878016 w 7017412"/>
              <a:gd name="connsiteY23" fmla="*/ 780047 h 780047"/>
              <a:gd name="connsiteX24" fmla="*/ 2179752 w 7017412"/>
              <a:gd name="connsiteY24" fmla="*/ 780047 h 780047"/>
              <a:gd name="connsiteX25" fmla="*/ 1549062 w 7017412"/>
              <a:gd name="connsiteY25" fmla="*/ 780047 h 780047"/>
              <a:gd name="connsiteX26" fmla="*/ 850798 w 7017412"/>
              <a:gd name="connsiteY26" fmla="*/ 780047 h 780047"/>
              <a:gd name="connsiteX27" fmla="*/ 130010 w 7017412"/>
              <a:gd name="connsiteY27" fmla="*/ 780047 h 780047"/>
              <a:gd name="connsiteX28" fmla="*/ 0 w 7017412"/>
              <a:gd name="connsiteY28" fmla="*/ 650037 h 780047"/>
              <a:gd name="connsiteX29" fmla="*/ 0 w 7017412"/>
              <a:gd name="connsiteY29" fmla="*/ 130010 h 78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7412" h="780047" fill="none" extrusionOk="0">
                <a:moveTo>
                  <a:pt x="0" y="130010"/>
                </a:moveTo>
                <a:cubicBezTo>
                  <a:pt x="2369" y="60404"/>
                  <a:pt x="69803" y="-6934"/>
                  <a:pt x="130010" y="0"/>
                </a:cubicBezTo>
                <a:cubicBezTo>
                  <a:pt x="339836" y="-12715"/>
                  <a:pt x="567580" y="61913"/>
                  <a:pt x="693126" y="0"/>
                </a:cubicBezTo>
                <a:cubicBezTo>
                  <a:pt x="818672" y="-61913"/>
                  <a:pt x="1038630" y="17544"/>
                  <a:pt x="1323816" y="0"/>
                </a:cubicBezTo>
                <a:cubicBezTo>
                  <a:pt x="1609002" y="-17544"/>
                  <a:pt x="1611590" y="8556"/>
                  <a:pt x="1751784" y="0"/>
                </a:cubicBezTo>
                <a:cubicBezTo>
                  <a:pt x="1891978" y="-8556"/>
                  <a:pt x="2018281" y="25291"/>
                  <a:pt x="2112178" y="0"/>
                </a:cubicBezTo>
                <a:cubicBezTo>
                  <a:pt x="2206075" y="-25291"/>
                  <a:pt x="2343048" y="46127"/>
                  <a:pt x="2540146" y="0"/>
                </a:cubicBezTo>
                <a:cubicBezTo>
                  <a:pt x="2737244" y="-46127"/>
                  <a:pt x="2895308" y="15251"/>
                  <a:pt x="3035689" y="0"/>
                </a:cubicBezTo>
                <a:cubicBezTo>
                  <a:pt x="3176070" y="-15251"/>
                  <a:pt x="3368156" y="23602"/>
                  <a:pt x="3598805" y="0"/>
                </a:cubicBezTo>
                <a:cubicBezTo>
                  <a:pt x="3829454" y="-23602"/>
                  <a:pt x="3916776" y="5703"/>
                  <a:pt x="4026773" y="0"/>
                </a:cubicBezTo>
                <a:cubicBezTo>
                  <a:pt x="4136770" y="-5703"/>
                  <a:pt x="4502282" y="48841"/>
                  <a:pt x="4725037" y="0"/>
                </a:cubicBezTo>
                <a:cubicBezTo>
                  <a:pt x="4947792" y="-48841"/>
                  <a:pt x="5152466" y="21077"/>
                  <a:pt x="5288153" y="0"/>
                </a:cubicBezTo>
                <a:cubicBezTo>
                  <a:pt x="5423840" y="-21077"/>
                  <a:pt x="5754782" y="83440"/>
                  <a:pt x="5986416" y="0"/>
                </a:cubicBezTo>
                <a:cubicBezTo>
                  <a:pt x="6218050" y="-83440"/>
                  <a:pt x="6595855" y="27485"/>
                  <a:pt x="6887402" y="0"/>
                </a:cubicBezTo>
                <a:cubicBezTo>
                  <a:pt x="6957983" y="4476"/>
                  <a:pt x="7027017" y="42032"/>
                  <a:pt x="7017412" y="130010"/>
                </a:cubicBezTo>
                <a:cubicBezTo>
                  <a:pt x="7079482" y="240545"/>
                  <a:pt x="6992154" y="404119"/>
                  <a:pt x="7017412" y="650037"/>
                </a:cubicBezTo>
                <a:cubicBezTo>
                  <a:pt x="7017961" y="716289"/>
                  <a:pt x="6959941" y="777872"/>
                  <a:pt x="6887402" y="780047"/>
                </a:cubicBezTo>
                <a:cubicBezTo>
                  <a:pt x="6657307" y="852299"/>
                  <a:pt x="6417353" y="720150"/>
                  <a:pt x="6256712" y="780047"/>
                </a:cubicBezTo>
                <a:cubicBezTo>
                  <a:pt x="6096071" y="839944"/>
                  <a:pt x="5837624" y="771769"/>
                  <a:pt x="5693596" y="780047"/>
                </a:cubicBezTo>
                <a:cubicBezTo>
                  <a:pt x="5549568" y="788325"/>
                  <a:pt x="5259052" y="730987"/>
                  <a:pt x="4995332" y="780047"/>
                </a:cubicBezTo>
                <a:cubicBezTo>
                  <a:pt x="4731612" y="829107"/>
                  <a:pt x="4616368" y="770277"/>
                  <a:pt x="4499790" y="780047"/>
                </a:cubicBezTo>
                <a:cubicBezTo>
                  <a:pt x="4383212" y="789817"/>
                  <a:pt x="4197942" y="755974"/>
                  <a:pt x="4071822" y="780047"/>
                </a:cubicBezTo>
                <a:cubicBezTo>
                  <a:pt x="3945702" y="804120"/>
                  <a:pt x="3696791" y="772507"/>
                  <a:pt x="3508706" y="780047"/>
                </a:cubicBezTo>
                <a:cubicBezTo>
                  <a:pt x="3320621" y="787587"/>
                  <a:pt x="3162352" y="761232"/>
                  <a:pt x="2878016" y="780047"/>
                </a:cubicBezTo>
                <a:cubicBezTo>
                  <a:pt x="2593680" y="798862"/>
                  <a:pt x="2397927" y="746859"/>
                  <a:pt x="2179752" y="780047"/>
                </a:cubicBezTo>
                <a:cubicBezTo>
                  <a:pt x="1961577" y="813235"/>
                  <a:pt x="1796859" y="734882"/>
                  <a:pt x="1549062" y="780047"/>
                </a:cubicBezTo>
                <a:cubicBezTo>
                  <a:pt x="1301265" y="825212"/>
                  <a:pt x="1169564" y="742001"/>
                  <a:pt x="850798" y="780047"/>
                </a:cubicBezTo>
                <a:cubicBezTo>
                  <a:pt x="532032" y="818093"/>
                  <a:pt x="474583" y="697506"/>
                  <a:pt x="130010" y="780047"/>
                </a:cubicBezTo>
                <a:cubicBezTo>
                  <a:pt x="64172" y="773871"/>
                  <a:pt x="-3478" y="733560"/>
                  <a:pt x="0" y="650037"/>
                </a:cubicBezTo>
                <a:cubicBezTo>
                  <a:pt x="-38865" y="527976"/>
                  <a:pt x="53881" y="333743"/>
                  <a:pt x="0" y="130010"/>
                </a:cubicBezTo>
                <a:close/>
              </a:path>
              <a:path w="7017412" h="780047" stroke="0" extrusionOk="0">
                <a:moveTo>
                  <a:pt x="0" y="130010"/>
                </a:moveTo>
                <a:cubicBezTo>
                  <a:pt x="-9578" y="52299"/>
                  <a:pt x="55100" y="1166"/>
                  <a:pt x="130010" y="0"/>
                </a:cubicBezTo>
                <a:cubicBezTo>
                  <a:pt x="270119" y="-62425"/>
                  <a:pt x="634857" y="54912"/>
                  <a:pt x="828274" y="0"/>
                </a:cubicBezTo>
                <a:cubicBezTo>
                  <a:pt x="1021691" y="-54912"/>
                  <a:pt x="1154496" y="42839"/>
                  <a:pt x="1323816" y="0"/>
                </a:cubicBezTo>
                <a:cubicBezTo>
                  <a:pt x="1493136" y="-42839"/>
                  <a:pt x="1571127" y="20004"/>
                  <a:pt x="1751784" y="0"/>
                </a:cubicBezTo>
                <a:cubicBezTo>
                  <a:pt x="1932441" y="-20004"/>
                  <a:pt x="2236874" y="52378"/>
                  <a:pt x="2382474" y="0"/>
                </a:cubicBezTo>
                <a:cubicBezTo>
                  <a:pt x="2528074" y="-52378"/>
                  <a:pt x="2701825" y="54798"/>
                  <a:pt x="2878016" y="0"/>
                </a:cubicBezTo>
                <a:cubicBezTo>
                  <a:pt x="3054207" y="-54798"/>
                  <a:pt x="3321399" y="82167"/>
                  <a:pt x="3576280" y="0"/>
                </a:cubicBezTo>
                <a:cubicBezTo>
                  <a:pt x="3831161" y="-82167"/>
                  <a:pt x="3834989" y="23280"/>
                  <a:pt x="4004248" y="0"/>
                </a:cubicBezTo>
                <a:cubicBezTo>
                  <a:pt x="4173507" y="-23280"/>
                  <a:pt x="4414407" y="38321"/>
                  <a:pt x="4702512" y="0"/>
                </a:cubicBezTo>
                <a:cubicBezTo>
                  <a:pt x="4990617" y="-38321"/>
                  <a:pt x="4888216" y="9204"/>
                  <a:pt x="5062906" y="0"/>
                </a:cubicBezTo>
                <a:cubicBezTo>
                  <a:pt x="5237596" y="-9204"/>
                  <a:pt x="5507811" y="55881"/>
                  <a:pt x="5626022" y="0"/>
                </a:cubicBezTo>
                <a:cubicBezTo>
                  <a:pt x="5744233" y="-55881"/>
                  <a:pt x="6018705" y="50285"/>
                  <a:pt x="6189138" y="0"/>
                </a:cubicBezTo>
                <a:cubicBezTo>
                  <a:pt x="6359571" y="-50285"/>
                  <a:pt x="6545693" y="61209"/>
                  <a:pt x="6887402" y="0"/>
                </a:cubicBezTo>
                <a:cubicBezTo>
                  <a:pt x="6965478" y="7685"/>
                  <a:pt x="7019995" y="55946"/>
                  <a:pt x="7017412" y="130010"/>
                </a:cubicBezTo>
                <a:cubicBezTo>
                  <a:pt x="7020587" y="288321"/>
                  <a:pt x="7011400" y="526064"/>
                  <a:pt x="7017412" y="650037"/>
                </a:cubicBezTo>
                <a:cubicBezTo>
                  <a:pt x="7006038" y="711123"/>
                  <a:pt x="6952322" y="769758"/>
                  <a:pt x="6887402" y="780047"/>
                </a:cubicBezTo>
                <a:cubicBezTo>
                  <a:pt x="6684608" y="854736"/>
                  <a:pt x="6444729" y="713184"/>
                  <a:pt x="6256712" y="780047"/>
                </a:cubicBezTo>
                <a:cubicBezTo>
                  <a:pt x="6068695" y="846910"/>
                  <a:pt x="6029922" y="741078"/>
                  <a:pt x="5896318" y="780047"/>
                </a:cubicBezTo>
                <a:cubicBezTo>
                  <a:pt x="5762714" y="819016"/>
                  <a:pt x="5603324" y="738250"/>
                  <a:pt x="5468350" y="780047"/>
                </a:cubicBezTo>
                <a:cubicBezTo>
                  <a:pt x="5333376" y="821844"/>
                  <a:pt x="5103155" y="741682"/>
                  <a:pt x="4770086" y="780047"/>
                </a:cubicBezTo>
                <a:cubicBezTo>
                  <a:pt x="4437017" y="818412"/>
                  <a:pt x="4406161" y="767779"/>
                  <a:pt x="4206970" y="780047"/>
                </a:cubicBezTo>
                <a:cubicBezTo>
                  <a:pt x="4007779" y="792315"/>
                  <a:pt x="3898903" y="752428"/>
                  <a:pt x="3779002" y="780047"/>
                </a:cubicBezTo>
                <a:cubicBezTo>
                  <a:pt x="3659101" y="807666"/>
                  <a:pt x="3375314" y="734269"/>
                  <a:pt x="3215886" y="780047"/>
                </a:cubicBezTo>
                <a:cubicBezTo>
                  <a:pt x="3056458" y="825825"/>
                  <a:pt x="2986321" y="740919"/>
                  <a:pt x="2855491" y="780047"/>
                </a:cubicBezTo>
                <a:cubicBezTo>
                  <a:pt x="2724661" y="819175"/>
                  <a:pt x="2607335" y="767637"/>
                  <a:pt x="2495097" y="780047"/>
                </a:cubicBezTo>
                <a:cubicBezTo>
                  <a:pt x="2382859" y="792457"/>
                  <a:pt x="2157291" y="718118"/>
                  <a:pt x="1931981" y="780047"/>
                </a:cubicBezTo>
                <a:cubicBezTo>
                  <a:pt x="1706671" y="841976"/>
                  <a:pt x="1683085" y="759070"/>
                  <a:pt x="1504013" y="780047"/>
                </a:cubicBezTo>
                <a:cubicBezTo>
                  <a:pt x="1324941" y="801024"/>
                  <a:pt x="1070400" y="734158"/>
                  <a:pt x="873323" y="780047"/>
                </a:cubicBezTo>
                <a:cubicBezTo>
                  <a:pt x="676246" y="825936"/>
                  <a:pt x="439971" y="748385"/>
                  <a:pt x="130010" y="780047"/>
                </a:cubicBezTo>
                <a:cubicBezTo>
                  <a:pt x="56935" y="784012"/>
                  <a:pt x="-825" y="719242"/>
                  <a:pt x="0" y="650037"/>
                </a:cubicBezTo>
                <a:cubicBezTo>
                  <a:pt x="-28553" y="436616"/>
                  <a:pt x="13265" y="302617"/>
                  <a:pt x="0" y="130010"/>
                </a:cubicBezTo>
                <a:close/>
              </a:path>
            </a:pathLst>
          </a:custGeom>
          <a:noFill/>
          <a:ln w="57150" cap="flat" cmpd="sng" algn="ctr">
            <a:noFill/>
            <a:prstDash val="dashDot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sz="32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5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000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mỏ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quặng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Hình chữ nhật: Góc Tròn 6">
            <a:extLst>
              <a:ext uri="{FF2B5EF4-FFF2-40B4-BE49-F238E27FC236}">
                <a16:creationId xmlns:a16="http://schemas.microsoft.com/office/drawing/2014/main" id="{AA8D9DF0-61BA-49C9-A6D5-22DB92A2C860}"/>
              </a:ext>
            </a:extLst>
          </p:cNvPr>
          <p:cNvSpPr/>
          <p:nvPr/>
        </p:nvSpPr>
        <p:spPr>
          <a:xfrm>
            <a:off x="5558028" y="2192524"/>
            <a:ext cx="5241892" cy="780047"/>
          </a:xfrm>
          <a:custGeom>
            <a:avLst/>
            <a:gdLst>
              <a:gd name="connsiteX0" fmla="*/ 0 w 7017412"/>
              <a:gd name="connsiteY0" fmla="*/ 130010 h 780047"/>
              <a:gd name="connsiteX1" fmla="*/ 130010 w 7017412"/>
              <a:gd name="connsiteY1" fmla="*/ 0 h 780047"/>
              <a:gd name="connsiteX2" fmla="*/ 693126 w 7017412"/>
              <a:gd name="connsiteY2" fmla="*/ 0 h 780047"/>
              <a:gd name="connsiteX3" fmla="*/ 1323816 w 7017412"/>
              <a:gd name="connsiteY3" fmla="*/ 0 h 780047"/>
              <a:gd name="connsiteX4" fmla="*/ 1751784 w 7017412"/>
              <a:gd name="connsiteY4" fmla="*/ 0 h 780047"/>
              <a:gd name="connsiteX5" fmla="*/ 2112178 w 7017412"/>
              <a:gd name="connsiteY5" fmla="*/ 0 h 780047"/>
              <a:gd name="connsiteX6" fmla="*/ 2540146 w 7017412"/>
              <a:gd name="connsiteY6" fmla="*/ 0 h 780047"/>
              <a:gd name="connsiteX7" fmla="*/ 3035689 w 7017412"/>
              <a:gd name="connsiteY7" fmla="*/ 0 h 780047"/>
              <a:gd name="connsiteX8" fmla="*/ 3598805 w 7017412"/>
              <a:gd name="connsiteY8" fmla="*/ 0 h 780047"/>
              <a:gd name="connsiteX9" fmla="*/ 4026773 w 7017412"/>
              <a:gd name="connsiteY9" fmla="*/ 0 h 780047"/>
              <a:gd name="connsiteX10" fmla="*/ 4725037 w 7017412"/>
              <a:gd name="connsiteY10" fmla="*/ 0 h 780047"/>
              <a:gd name="connsiteX11" fmla="*/ 5288153 w 7017412"/>
              <a:gd name="connsiteY11" fmla="*/ 0 h 780047"/>
              <a:gd name="connsiteX12" fmla="*/ 5986416 w 7017412"/>
              <a:gd name="connsiteY12" fmla="*/ 0 h 780047"/>
              <a:gd name="connsiteX13" fmla="*/ 6887402 w 7017412"/>
              <a:gd name="connsiteY13" fmla="*/ 0 h 780047"/>
              <a:gd name="connsiteX14" fmla="*/ 7017412 w 7017412"/>
              <a:gd name="connsiteY14" fmla="*/ 130010 h 780047"/>
              <a:gd name="connsiteX15" fmla="*/ 7017412 w 7017412"/>
              <a:gd name="connsiteY15" fmla="*/ 650037 h 780047"/>
              <a:gd name="connsiteX16" fmla="*/ 6887402 w 7017412"/>
              <a:gd name="connsiteY16" fmla="*/ 780047 h 780047"/>
              <a:gd name="connsiteX17" fmla="*/ 6256712 w 7017412"/>
              <a:gd name="connsiteY17" fmla="*/ 780047 h 780047"/>
              <a:gd name="connsiteX18" fmla="*/ 5693596 w 7017412"/>
              <a:gd name="connsiteY18" fmla="*/ 780047 h 780047"/>
              <a:gd name="connsiteX19" fmla="*/ 4995332 w 7017412"/>
              <a:gd name="connsiteY19" fmla="*/ 780047 h 780047"/>
              <a:gd name="connsiteX20" fmla="*/ 4499790 w 7017412"/>
              <a:gd name="connsiteY20" fmla="*/ 780047 h 780047"/>
              <a:gd name="connsiteX21" fmla="*/ 4071822 w 7017412"/>
              <a:gd name="connsiteY21" fmla="*/ 780047 h 780047"/>
              <a:gd name="connsiteX22" fmla="*/ 3508706 w 7017412"/>
              <a:gd name="connsiteY22" fmla="*/ 780047 h 780047"/>
              <a:gd name="connsiteX23" fmla="*/ 2878016 w 7017412"/>
              <a:gd name="connsiteY23" fmla="*/ 780047 h 780047"/>
              <a:gd name="connsiteX24" fmla="*/ 2179752 w 7017412"/>
              <a:gd name="connsiteY24" fmla="*/ 780047 h 780047"/>
              <a:gd name="connsiteX25" fmla="*/ 1549062 w 7017412"/>
              <a:gd name="connsiteY25" fmla="*/ 780047 h 780047"/>
              <a:gd name="connsiteX26" fmla="*/ 850798 w 7017412"/>
              <a:gd name="connsiteY26" fmla="*/ 780047 h 780047"/>
              <a:gd name="connsiteX27" fmla="*/ 130010 w 7017412"/>
              <a:gd name="connsiteY27" fmla="*/ 780047 h 780047"/>
              <a:gd name="connsiteX28" fmla="*/ 0 w 7017412"/>
              <a:gd name="connsiteY28" fmla="*/ 650037 h 780047"/>
              <a:gd name="connsiteX29" fmla="*/ 0 w 7017412"/>
              <a:gd name="connsiteY29" fmla="*/ 130010 h 78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7412" h="780047" fill="none" extrusionOk="0">
                <a:moveTo>
                  <a:pt x="0" y="130010"/>
                </a:moveTo>
                <a:cubicBezTo>
                  <a:pt x="2369" y="60404"/>
                  <a:pt x="69803" y="-6934"/>
                  <a:pt x="130010" y="0"/>
                </a:cubicBezTo>
                <a:cubicBezTo>
                  <a:pt x="339836" y="-12715"/>
                  <a:pt x="567580" y="61913"/>
                  <a:pt x="693126" y="0"/>
                </a:cubicBezTo>
                <a:cubicBezTo>
                  <a:pt x="818672" y="-61913"/>
                  <a:pt x="1038630" y="17544"/>
                  <a:pt x="1323816" y="0"/>
                </a:cubicBezTo>
                <a:cubicBezTo>
                  <a:pt x="1609002" y="-17544"/>
                  <a:pt x="1611590" y="8556"/>
                  <a:pt x="1751784" y="0"/>
                </a:cubicBezTo>
                <a:cubicBezTo>
                  <a:pt x="1891978" y="-8556"/>
                  <a:pt x="2018281" y="25291"/>
                  <a:pt x="2112178" y="0"/>
                </a:cubicBezTo>
                <a:cubicBezTo>
                  <a:pt x="2206075" y="-25291"/>
                  <a:pt x="2343048" y="46127"/>
                  <a:pt x="2540146" y="0"/>
                </a:cubicBezTo>
                <a:cubicBezTo>
                  <a:pt x="2737244" y="-46127"/>
                  <a:pt x="2895308" y="15251"/>
                  <a:pt x="3035689" y="0"/>
                </a:cubicBezTo>
                <a:cubicBezTo>
                  <a:pt x="3176070" y="-15251"/>
                  <a:pt x="3368156" y="23602"/>
                  <a:pt x="3598805" y="0"/>
                </a:cubicBezTo>
                <a:cubicBezTo>
                  <a:pt x="3829454" y="-23602"/>
                  <a:pt x="3916776" y="5703"/>
                  <a:pt x="4026773" y="0"/>
                </a:cubicBezTo>
                <a:cubicBezTo>
                  <a:pt x="4136770" y="-5703"/>
                  <a:pt x="4502282" y="48841"/>
                  <a:pt x="4725037" y="0"/>
                </a:cubicBezTo>
                <a:cubicBezTo>
                  <a:pt x="4947792" y="-48841"/>
                  <a:pt x="5152466" y="21077"/>
                  <a:pt x="5288153" y="0"/>
                </a:cubicBezTo>
                <a:cubicBezTo>
                  <a:pt x="5423840" y="-21077"/>
                  <a:pt x="5754782" y="83440"/>
                  <a:pt x="5986416" y="0"/>
                </a:cubicBezTo>
                <a:cubicBezTo>
                  <a:pt x="6218050" y="-83440"/>
                  <a:pt x="6595855" y="27485"/>
                  <a:pt x="6887402" y="0"/>
                </a:cubicBezTo>
                <a:cubicBezTo>
                  <a:pt x="6957983" y="4476"/>
                  <a:pt x="7027017" y="42032"/>
                  <a:pt x="7017412" y="130010"/>
                </a:cubicBezTo>
                <a:cubicBezTo>
                  <a:pt x="7079482" y="240545"/>
                  <a:pt x="6992154" y="404119"/>
                  <a:pt x="7017412" y="650037"/>
                </a:cubicBezTo>
                <a:cubicBezTo>
                  <a:pt x="7017961" y="716289"/>
                  <a:pt x="6959941" y="777872"/>
                  <a:pt x="6887402" y="780047"/>
                </a:cubicBezTo>
                <a:cubicBezTo>
                  <a:pt x="6657307" y="852299"/>
                  <a:pt x="6417353" y="720150"/>
                  <a:pt x="6256712" y="780047"/>
                </a:cubicBezTo>
                <a:cubicBezTo>
                  <a:pt x="6096071" y="839944"/>
                  <a:pt x="5837624" y="771769"/>
                  <a:pt x="5693596" y="780047"/>
                </a:cubicBezTo>
                <a:cubicBezTo>
                  <a:pt x="5549568" y="788325"/>
                  <a:pt x="5259052" y="730987"/>
                  <a:pt x="4995332" y="780047"/>
                </a:cubicBezTo>
                <a:cubicBezTo>
                  <a:pt x="4731612" y="829107"/>
                  <a:pt x="4616368" y="770277"/>
                  <a:pt x="4499790" y="780047"/>
                </a:cubicBezTo>
                <a:cubicBezTo>
                  <a:pt x="4383212" y="789817"/>
                  <a:pt x="4197942" y="755974"/>
                  <a:pt x="4071822" y="780047"/>
                </a:cubicBezTo>
                <a:cubicBezTo>
                  <a:pt x="3945702" y="804120"/>
                  <a:pt x="3696791" y="772507"/>
                  <a:pt x="3508706" y="780047"/>
                </a:cubicBezTo>
                <a:cubicBezTo>
                  <a:pt x="3320621" y="787587"/>
                  <a:pt x="3162352" y="761232"/>
                  <a:pt x="2878016" y="780047"/>
                </a:cubicBezTo>
                <a:cubicBezTo>
                  <a:pt x="2593680" y="798862"/>
                  <a:pt x="2397927" y="746859"/>
                  <a:pt x="2179752" y="780047"/>
                </a:cubicBezTo>
                <a:cubicBezTo>
                  <a:pt x="1961577" y="813235"/>
                  <a:pt x="1796859" y="734882"/>
                  <a:pt x="1549062" y="780047"/>
                </a:cubicBezTo>
                <a:cubicBezTo>
                  <a:pt x="1301265" y="825212"/>
                  <a:pt x="1169564" y="742001"/>
                  <a:pt x="850798" y="780047"/>
                </a:cubicBezTo>
                <a:cubicBezTo>
                  <a:pt x="532032" y="818093"/>
                  <a:pt x="474583" y="697506"/>
                  <a:pt x="130010" y="780047"/>
                </a:cubicBezTo>
                <a:cubicBezTo>
                  <a:pt x="64172" y="773871"/>
                  <a:pt x="-3478" y="733560"/>
                  <a:pt x="0" y="650037"/>
                </a:cubicBezTo>
                <a:cubicBezTo>
                  <a:pt x="-38865" y="527976"/>
                  <a:pt x="53881" y="333743"/>
                  <a:pt x="0" y="130010"/>
                </a:cubicBezTo>
                <a:close/>
              </a:path>
              <a:path w="7017412" h="780047" stroke="0" extrusionOk="0">
                <a:moveTo>
                  <a:pt x="0" y="130010"/>
                </a:moveTo>
                <a:cubicBezTo>
                  <a:pt x="-9578" y="52299"/>
                  <a:pt x="55100" y="1166"/>
                  <a:pt x="130010" y="0"/>
                </a:cubicBezTo>
                <a:cubicBezTo>
                  <a:pt x="270119" y="-62425"/>
                  <a:pt x="634857" y="54912"/>
                  <a:pt x="828274" y="0"/>
                </a:cubicBezTo>
                <a:cubicBezTo>
                  <a:pt x="1021691" y="-54912"/>
                  <a:pt x="1154496" y="42839"/>
                  <a:pt x="1323816" y="0"/>
                </a:cubicBezTo>
                <a:cubicBezTo>
                  <a:pt x="1493136" y="-42839"/>
                  <a:pt x="1571127" y="20004"/>
                  <a:pt x="1751784" y="0"/>
                </a:cubicBezTo>
                <a:cubicBezTo>
                  <a:pt x="1932441" y="-20004"/>
                  <a:pt x="2236874" y="52378"/>
                  <a:pt x="2382474" y="0"/>
                </a:cubicBezTo>
                <a:cubicBezTo>
                  <a:pt x="2528074" y="-52378"/>
                  <a:pt x="2701825" y="54798"/>
                  <a:pt x="2878016" y="0"/>
                </a:cubicBezTo>
                <a:cubicBezTo>
                  <a:pt x="3054207" y="-54798"/>
                  <a:pt x="3321399" y="82167"/>
                  <a:pt x="3576280" y="0"/>
                </a:cubicBezTo>
                <a:cubicBezTo>
                  <a:pt x="3831161" y="-82167"/>
                  <a:pt x="3834989" y="23280"/>
                  <a:pt x="4004248" y="0"/>
                </a:cubicBezTo>
                <a:cubicBezTo>
                  <a:pt x="4173507" y="-23280"/>
                  <a:pt x="4414407" y="38321"/>
                  <a:pt x="4702512" y="0"/>
                </a:cubicBezTo>
                <a:cubicBezTo>
                  <a:pt x="4990617" y="-38321"/>
                  <a:pt x="4888216" y="9204"/>
                  <a:pt x="5062906" y="0"/>
                </a:cubicBezTo>
                <a:cubicBezTo>
                  <a:pt x="5237596" y="-9204"/>
                  <a:pt x="5507811" y="55881"/>
                  <a:pt x="5626022" y="0"/>
                </a:cubicBezTo>
                <a:cubicBezTo>
                  <a:pt x="5744233" y="-55881"/>
                  <a:pt x="6018705" y="50285"/>
                  <a:pt x="6189138" y="0"/>
                </a:cubicBezTo>
                <a:cubicBezTo>
                  <a:pt x="6359571" y="-50285"/>
                  <a:pt x="6545693" y="61209"/>
                  <a:pt x="6887402" y="0"/>
                </a:cubicBezTo>
                <a:cubicBezTo>
                  <a:pt x="6965478" y="7685"/>
                  <a:pt x="7019995" y="55946"/>
                  <a:pt x="7017412" y="130010"/>
                </a:cubicBezTo>
                <a:cubicBezTo>
                  <a:pt x="7020587" y="288321"/>
                  <a:pt x="7011400" y="526064"/>
                  <a:pt x="7017412" y="650037"/>
                </a:cubicBezTo>
                <a:cubicBezTo>
                  <a:pt x="7006038" y="711123"/>
                  <a:pt x="6952322" y="769758"/>
                  <a:pt x="6887402" y="780047"/>
                </a:cubicBezTo>
                <a:cubicBezTo>
                  <a:pt x="6684608" y="854736"/>
                  <a:pt x="6444729" y="713184"/>
                  <a:pt x="6256712" y="780047"/>
                </a:cubicBezTo>
                <a:cubicBezTo>
                  <a:pt x="6068695" y="846910"/>
                  <a:pt x="6029922" y="741078"/>
                  <a:pt x="5896318" y="780047"/>
                </a:cubicBezTo>
                <a:cubicBezTo>
                  <a:pt x="5762714" y="819016"/>
                  <a:pt x="5603324" y="738250"/>
                  <a:pt x="5468350" y="780047"/>
                </a:cubicBezTo>
                <a:cubicBezTo>
                  <a:pt x="5333376" y="821844"/>
                  <a:pt x="5103155" y="741682"/>
                  <a:pt x="4770086" y="780047"/>
                </a:cubicBezTo>
                <a:cubicBezTo>
                  <a:pt x="4437017" y="818412"/>
                  <a:pt x="4406161" y="767779"/>
                  <a:pt x="4206970" y="780047"/>
                </a:cubicBezTo>
                <a:cubicBezTo>
                  <a:pt x="4007779" y="792315"/>
                  <a:pt x="3898903" y="752428"/>
                  <a:pt x="3779002" y="780047"/>
                </a:cubicBezTo>
                <a:cubicBezTo>
                  <a:pt x="3659101" y="807666"/>
                  <a:pt x="3375314" y="734269"/>
                  <a:pt x="3215886" y="780047"/>
                </a:cubicBezTo>
                <a:cubicBezTo>
                  <a:pt x="3056458" y="825825"/>
                  <a:pt x="2986321" y="740919"/>
                  <a:pt x="2855491" y="780047"/>
                </a:cubicBezTo>
                <a:cubicBezTo>
                  <a:pt x="2724661" y="819175"/>
                  <a:pt x="2607335" y="767637"/>
                  <a:pt x="2495097" y="780047"/>
                </a:cubicBezTo>
                <a:cubicBezTo>
                  <a:pt x="2382859" y="792457"/>
                  <a:pt x="2157291" y="718118"/>
                  <a:pt x="1931981" y="780047"/>
                </a:cubicBezTo>
                <a:cubicBezTo>
                  <a:pt x="1706671" y="841976"/>
                  <a:pt x="1683085" y="759070"/>
                  <a:pt x="1504013" y="780047"/>
                </a:cubicBezTo>
                <a:cubicBezTo>
                  <a:pt x="1324941" y="801024"/>
                  <a:pt x="1070400" y="734158"/>
                  <a:pt x="873323" y="780047"/>
                </a:cubicBezTo>
                <a:cubicBezTo>
                  <a:pt x="676246" y="825936"/>
                  <a:pt x="439971" y="748385"/>
                  <a:pt x="130010" y="780047"/>
                </a:cubicBezTo>
                <a:cubicBezTo>
                  <a:pt x="56935" y="784012"/>
                  <a:pt x="-825" y="719242"/>
                  <a:pt x="0" y="650037"/>
                </a:cubicBezTo>
                <a:cubicBezTo>
                  <a:pt x="-28553" y="436616"/>
                  <a:pt x="13265" y="302617"/>
                  <a:pt x="0" y="130010"/>
                </a:cubicBezTo>
                <a:close/>
              </a:path>
            </a:pathLst>
          </a:custGeom>
          <a:noFill/>
          <a:ln w="57150" cap="flat" cmpd="sng" algn="ctr">
            <a:noFill/>
            <a:prstDash val="dashDot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Hơn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60 loại khoáng sản</a:t>
            </a:r>
          </a:p>
        </p:txBody>
      </p:sp>
      <p:sp>
        <p:nvSpPr>
          <p:cNvPr id="34" name="Hình chữ nhật: Góc Tròn 7">
            <a:extLst>
              <a:ext uri="{FF2B5EF4-FFF2-40B4-BE49-F238E27FC236}">
                <a16:creationId xmlns:a16="http://schemas.microsoft.com/office/drawing/2014/main" id="{63A6E07C-C3D0-4A09-B0FF-B2F55DB4AE16}"/>
              </a:ext>
            </a:extLst>
          </p:cNvPr>
          <p:cNvSpPr/>
          <p:nvPr/>
        </p:nvSpPr>
        <p:spPr>
          <a:xfrm>
            <a:off x="5186222" y="3379559"/>
            <a:ext cx="7017412" cy="780047"/>
          </a:xfrm>
          <a:custGeom>
            <a:avLst/>
            <a:gdLst>
              <a:gd name="connsiteX0" fmla="*/ 0 w 7017412"/>
              <a:gd name="connsiteY0" fmla="*/ 130010 h 780047"/>
              <a:gd name="connsiteX1" fmla="*/ 130010 w 7017412"/>
              <a:gd name="connsiteY1" fmla="*/ 0 h 780047"/>
              <a:gd name="connsiteX2" fmla="*/ 693126 w 7017412"/>
              <a:gd name="connsiteY2" fmla="*/ 0 h 780047"/>
              <a:gd name="connsiteX3" fmla="*/ 1323816 w 7017412"/>
              <a:gd name="connsiteY3" fmla="*/ 0 h 780047"/>
              <a:gd name="connsiteX4" fmla="*/ 1751784 w 7017412"/>
              <a:gd name="connsiteY4" fmla="*/ 0 h 780047"/>
              <a:gd name="connsiteX5" fmla="*/ 2112178 w 7017412"/>
              <a:gd name="connsiteY5" fmla="*/ 0 h 780047"/>
              <a:gd name="connsiteX6" fmla="*/ 2540146 w 7017412"/>
              <a:gd name="connsiteY6" fmla="*/ 0 h 780047"/>
              <a:gd name="connsiteX7" fmla="*/ 3035689 w 7017412"/>
              <a:gd name="connsiteY7" fmla="*/ 0 h 780047"/>
              <a:gd name="connsiteX8" fmla="*/ 3598805 w 7017412"/>
              <a:gd name="connsiteY8" fmla="*/ 0 h 780047"/>
              <a:gd name="connsiteX9" fmla="*/ 4026773 w 7017412"/>
              <a:gd name="connsiteY9" fmla="*/ 0 h 780047"/>
              <a:gd name="connsiteX10" fmla="*/ 4725037 w 7017412"/>
              <a:gd name="connsiteY10" fmla="*/ 0 h 780047"/>
              <a:gd name="connsiteX11" fmla="*/ 5288153 w 7017412"/>
              <a:gd name="connsiteY11" fmla="*/ 0 h 780047"/>
              <a:gd name="connsiteX12" fmla="*/ 5986416 w 7017412"/>
              <a:gd name="connsiteY12" fmla="*/ 0 h 780047"/>
              <a:gd name="connsiteX13" fmla="*/ 6887402 w 7017412"/>
              <a:gd name="connsiteY13" fmla="*/ 0 h 780047"/>
              <a:gd name="connsiteX14" fmla="*/ 7017412 w 7017412"/>
              <a:gd name="connsiteY14" fmla="*/ 130010 h 780047"/>
              <a:gd name="connsiteX15" fmla="*/ 7017412 w 7017412"/>
              <a:gd name="connsiteY15" fmla="*/ 650037 h 780047"/>
              <a:gd name="connsiteX16" fmla="*/ 6887402 w 7017412"/>
              <a:gd name="connsiteY16" fmla="*/ 780047 h 780047"/>
              <a:gd name="connsiteX17" fmla="*/ 6256712 w 7017412"/>
              <a:gd name="connsiteY17" fmla="*/ 780047 h 780047"/>
              <a:gd name="connsiteX18" fmla="*/ 5693596 w 7017412"/>
              <a:gd name="connsiteY18" fmla="*/ 780047 h 780047"/>
              <a:gd name="connsiteX19" fmla="*/ 4995332 w 7017412"/>
              <a:gd name="connsiteY19" fmla="*/ 780047 h 780047"/>
              <a:gd name="connsiteX20" fmla="*/ 4499790 w 7017412"/>
              <a:gd name="connsiteY20" fmla="*/ 780047 h 780047"/>
              <a:gd name="connsiteX21" fmla="*/ 4071822 w 7017412"/>
              <a:gd name="connsiteY21" fmla="*/ 780047 h 780047"/>
              <a:gd name="connsiteX22" fmla="*/ 3508706 w 7017412"/>
              <a:gd name="connsiteY22" fmla="*/ 780047 h 780047"/>
              <a:gd name="connsiteX23" fmla="*/ 2878016 w 7017412"/>
              <a:gd name="connsiteY23" fmla="*/ 780047 h 780047"/>
              <a:gd name="connsiteX24" fmla="*/ 2179752 w 7017412"/>
              <a:gd name="connsiteY24" fmla="*/ 780047 h 780047"/>
              <a:gd name="connsiteX25" fmla="*/ 1549062 w 7017412"/>
              <a:gd name="connsiteY25" fmla="*/ 780047 h 780047"/>
              <a:gd name="connsiteX26" fmla="*/ 850798 w 7017412"/>
              <a:gd name="connsiteY26" fmla="*/ 780047 h 780047"/>
              <a:gd name="connsiteX27" fmla="*/ 130010 w 7017412"/>
              <a:gd name="connsiteY27" fmla="*/ 780047 h 780047"/>
              <a:gd name="connsiteX28" fmla="*/ 0 w 7017412"/>
              <a:gd name="connsiteY28" fmla="*/ 650037 h 780047"/>
              <a:gd name="connsiteX29" fmla="*/ 0 w 7017412"/>
              <a:gd name="connsiteY29" fmla="*/ 130010 h 78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7412" h="780047" fill="none" extrusionOk="0">
                <a:moveTo>
                  <a:pt x="0" y="130010"/>
                </a:moveTo>
                <a:cubicBezTo>
                  <a:pt x="2369" y="60404"/>
                  <a:pt x="69803" y="-6934"/>
                  <a:pt x="130010" y="0"/>
                </a:cubicBezTo>
                <a:cubicBezTo>
                  <a:pt x="339836" y="-12715"/>
                  <a:pt x="567580" y="61913"/>
                  <a:pt x="693126" y="0"/>
                </a:cubicBezTo>
                <a:cubicBezTo>
                  <a:pt x="818672" y="-61913"/>
                  <a:pt x="1038630" y="17544"/>
                  <a:pt x="1323816" y="0"/>
                </a:cubicBezTo>
                <a:cubicBezTo>
                  <a:pt x="1609002" y="-17544"/>
                  <a:pt x="1611590" y="8556"/>
                  <a:pt x="1751784" y="0"/>
                </a:cubicBezTo>
                <a:cubicBezTo>
                  <a:pt x="1891978" y="-8556"/>
                  <a:pt x="2018281" y="25291"/>
                  <a:pt x="2112178" y="0"/>
                </a:cubicBezTo>
                <a:cubicBezTo>
                  <a:pt x="2206075" y="-25291"/>
                  <a:pt x="2343048" y="46127"/>
                  <a:pt x="2540146" y="0"/>
                </a:cubicBezTo>
                <a:cubicBezTo>
                  <a:pt x="2737244" y="-46127"/>
                  <a:pt x="2895308" y="15251"/>
                  <a:pt x="3035689" y="0"/>
                </a:cubicBezTo>
                <a:cubicBezTo>
                  <a:pt x="3176070" y="-15251"/>
                  <a:pt x="3368156" y="23602"/>
                  <a:pt x="3598805" y="0"/>
                </a:cubicBezTo>
                <a:cubicBezTo>
                  <a:pt x="3829454" y="-23602"/>
                  <a:pt x="3916776" y="5703"/>
                  <a:pt x="4026773" y="0"/>
                </a:cubicBezTo>
                <a:cubicBezTo>
                  <a:pt x="4136770" y="-5703"/>
                  <a:pt x="4502282" y="48841"/>
                  <a:pt x="4725037" y="0"/>
                </a:cubicBezTo>
                <a:cubicBezTo>
                  <a:pt x="4947792" y="-48841"/>
                  <a:pt x="5152466" y="21077"/>
                  <a:pt x="5288153" y="0"/>
                </a:cubicBezTo>
                <a:cubicBezTo>
                  <a:pt x="5423840" y="-21077"/>
                  <a:pt x="5754782" y="83440"/>
                  <a:pt x="5986416" y="0"/>
                </a:cubicBezTo>
                <a:cubicBezTo>
                  <a:pt x="6218050" y="-83440"/>
                  <a:pt x="6595855" y="27485"/>
                  <a:pt x="6887402" y="0"/>
                </a:cubicBezTo>
                <a:cubicBezTo>
                  <a:pt x="6957983" y="4476"/>
                  <a:pt x="7027017" y="42032"/>
                  <a:pt x="7017412" y="130010"/>
                </a:cubicBezTo>
                <a:cubicBezTo>
                  <a:pt x="7079482" y="240545"/>
                  <a:pt x="6992154" y="404119"/>
                  <a:pt x="7017412" y="650037"/>
                </a:cubicBezTo>
                <a:cubicBezTo>
                  <a:pt x="7017961" y="716289"/>
                  <a:pt x="6959941" y="777872"/>
                  <a:pt x="6887402" y="780047"/>
                </a:cubicBezTo>
                <a:cubicBezTo>
                  <a:pt x="6657307" y="852299"/>
                  <a:pt x="6417353" y="720150"/>
                  <a:pt x="6256712" y="780047"/>
                </a:cubicBezTo>
                <a:cubicBezTo>
                  <a:pt x="6096071" y="839944"/>
                  <a:pt x="5837624" y="771769"/>
                  <a:pt x="5693596" y="780047"/>
                </a:cubicBezTo>
                <a:cubicBezTo>
                  <a:pt x="5549568" y="788325"/>
                  <a:pt x="5259052" y="730987"/>
                  <a:pt x="4995332" y="780047"/>
                </a:cubicBezTo>
                <a:cubicBezTo>
                  <a:pt x="4731612" y="829107"/>
                  <a:pt x="4616368" y="770277"/>
                  <a:pt x="4499790" y="780047"/>
                </a:cubicBezTo>
                <a:cubicBezTo>
                  <a:pt x="4383212" y="789817"/>
                  <a:pt x="4197942" y="755974"/>
                  <a:pt x="4071822" y="780047"/>
                </a:cubicBezTo>
                <a:cubicBezTo>
                  <a:pt x="3945702" y="804120"/>
                  <a:pt x="3696791" y="772507"/>
                  <a:pt x="3508706" y="780047"/>
                </a:cubicBezTo>
                <a:cubicBezTo>
                  <a:pt x="3320621" y="787587"/>
                  <a:pt x="3162352" y="761232"/>
                  <a:pt x="2878016" y="780047"/>
                </a:cubicBezTo>
                <a:cubicBezTo>
                  <a:pt x="2593680" y="798862"/>
                  <a:pt x="2397927" y="746859"/>
                  <a:pt x="2179752" y="780047"/>
                </a:cubicBezTo>
                <a:cubicBezTo>
                  <a:pt x="1961577" y="813235"/>
                  <a:pt x="1796859" y="734882"/>
                  <a:pt x="1549062" y="780047"/>
                </a:cubicBezTo>
                <a:cubicBezTo>
                  <a:pt x="1301265" y="825212"/>
                  <a:pt x="1169564" y="742001"/>
                  <a:pt x="850798" y="780047"/>
                </a:cubicBezTo>
                <a:cubicBezTo>
                  <a:pt x="532032" y="818093"/>
                  <a:pt x="474583" y="697506"/>
                  <a:pt x="130010" y="780047"/>
                </a:cubicBezTo>
                <a:cubicBezTo>
                  <a:pt x="64172" y="773871"/>
                  <a:pt x="-3478" y="733560"/>
                  <a:pt x="0" y="650037"/>
                </a:cubicBezTo>
                <a:cubicBezTo>
                  <a:pt x="-38865" y="527976"/>
                  <a:pt x="53881" y="333743"/>
                  <a:pt x="0" y="130010"/>
                </a:cubicBezTo>
                <a:close/>
              </a:path>
              <a:path w="7017412" h="780047" stroke="0" extrusionOk="0">
                <a:moveTo>
                  <a:pt x="0" y="130010"/>
                </a:moveTo>
                <a:cubicBezTo>
                  <a:pt x="-9578" y="52299"/>
                  <a:pt x="55100" y="1166"/>
                  <a:pt x="130010" y="0"/>
                </a:cubicBezTo>
                <a:cubicBezTo>
                  <a:pt x="270119" y="-62425"/>
                  <a:pt x="634857" y="54912"/>
                  <a:pt x="828274" y="0"/>
                </a:cubicBezTo>
                <a:cubicBezTo>
                  <a:pt x="1021691" y="-54912"/>
                  <a:pt x="1154496" y="42839"/>
                  <a:pt x="1323816" y="0"/>
                </a:cubicBezTo>
                <a:cubicBezTo>
                  <a:pt x="1493136" y="-42839"/>
                  <a:pt x="1571127" y="20004"/>
                  <a:pt x="1751784" y="0"/>
                </a:cubicBezTo>
                <a:cubicBezTo>
                  <a:pt x="1932441" y="-20004"/>
                  <a:pt x="2236874" y="52378"/>
                  <a:pt x="2382474" y="0"/>
                </a:cubicBezTo>
                <a:cubicBezTo>
                  <a:pt x="2528074" y="-52378"/>
                  <a:pt x="2701825" y="54798"/>
                  <a:pt x="2878016" y="0"/>
                </a:cubicBezTo>
                <a:cubicBezTo>
                  <a:pt x="3054207" y="-54798"/>
                  <a:pt x="3321399" y="82167"/>
                  <a:pt x="3576280" y="0"/>
                </a:cubicBezTo>
                <a:cubicBezTo>
                  <a:pt x="3831161" y="-82167"/>
                  <a:pt x="3834989" y="23280"/>
                  <a:pt x="4004248" y="0"/>
                </a:cubicBezTo>
                <a:cubicBezTo>
                  <a:pt x="4173507" y="-23280"/>
                  <a:pt x="4414407" y="38321"/>
                  <a:pt x="4702512" y="0"/>
                </a:cubicBezTo>
                <a:cubicBezTo>
                  <a:pt x="4990617" y="-38321"/>
                  <a:pt x="4888216" y="9204"/>
                  <a:pt x="5062906" y="0"/>
                </a:cubicBezTo>
                <a:cubicBezTo>
                  <a:pt x="5237596" y="-9204"/>
                  <a:pt x="5507811" y="55881"/>
                  <a:pt x="5626022" y="0"/>
                </a:cubicBezTo>
                <a:cubicBezTo>
                  <a:pt x="5744233" y="-55881"/>
                  <a:pt x="6018705" y="50285"/>
                  <a:pt x="6189138" y="0"/>
                </a:cubicBezTo>
                <a:cubicBezTo>
                  <a:pt x="6359571" y="-50285"/>
                  <a:pt x="6545693" y="61209"/>
                  <a:pt x="6887402" y="0"/>
                </a:cubicBezTo>
                <a:cubicBezTo>
                  <a:pt x="6965478" y="7685"/>
                  <a:pt x="7019995" y="55946"/>
                  <a:pt x="7017412" y="130010"/>
                </a:cubicBezTo>
                <a:cubicBezTo>
                  <a:pt x="7020587" y="288321"/>
                  <a:pt x="7011400" y="526064"/>
                  <a:pt x="7017412" y="650037"/>
                </a:cubicBezTo>
                <a:cubicBezTo>
                  <a:pt x="7006038" y="711123"/>
                  <a:pt x="6952322" y="769758"/>
                  <a:pt x="6887402" y="780047"/>
                </a:cubicBezTo>
                <a:cubicBezTo>
                  <a:pt x="6684608" y="854736"/>
                  <a:pt x="6444729" y="713184"/>
                  <a:pt x="6256712" y="780047"/>
                </a:cubicBezTo>
                <a:cubicBezTo>
                  <a:pt x="6068695" y="846910"/>
                  <a:pt x="6029922" y="741078"/>
                  <a:pt x="5896318" y="780047"/>
                </a:cubicBezTo>
                <a:cubicBezTo>
                  <a:pt x="5762714" y="819016"/>
                  <a:pt x="5603324" y="738250"/>
                  <a:pt x="5468350" y="780047"/>
                </a:cubicBezTo>
                <a:cubicBezTo>
                  <a:pt x="5333376" y="821844"/>
                  <a:pt x="5103155" y="741682"/>
                  <a:pt x="4770086" y="780047"/>
                </a:cubicBezTo>
                <a:cubicBezTo>
                  <a:pt x="4437017" y="818412"/>
                  <a:pt x="4406161" y="767779"/>
                  <a:pt x="4206970" y="780047"/>
                </a:cubicBezTo>
                <a:cubicBezTo>
                  <a:pt x="4007779" y="792315"/>
                  <a:pt x="3898903" y="752428"/>
                  <a:pt x="3779002" y="780047"/>
                </a:cubicBezTo>
                <a:cubicBezTo>
                  <a:pt x="3659101" y="807666"/>
                  <a:pt x="3375314" y="734269"/>
                  <a:pt x="3215886" y="780047"/>
                </a:cubicBezTo>
                <a:cubicBezTo>
                  <a:pt x="3056458" y="825825"/>
                  <a:pt x="2986321" y="740919"/>
                  <a:pt x="2855491" y="780047"/>
                </a:cubicBezTo>
                <a:cubicBezTo>
                  <a:pt x="2724661" y="819175"/>
                  <a:pt x="2607335" y="767637"/>
                  <a:pt x="2495097" y="780047"/>
                </a:cubicBezTo>
                <a:cubicBezTo>
                  <a:pt x="2382859" y="792457"/>
                  <a:pt x="2157291" y="718118"/>
                  <a:pt x="1931981" y="780047"/>
                </a:cubicBezTo>
                <a:cubicBezTo>
                  <a:pt x="1706671" y="841976"/>
                  <a:pt x="1683085" y="759070"/>
                  <a:pt x="1504013" y="780047"/>
                </a:cubicBezTo>
                <a:cubicBezTo>
                  <a:pt x="1324941" y="801024"/>
                  <a:pt x="1070400" y="734158"/>
                  <a:pt x="873323" y="780047"/>
                </a:cubicBezTo>
                <a:cubicBezTo>
                  <a:pt x="676246" y="825936"/>
                  <a:pt x="439971" y="748385"/>
                  <a:pt x="130010" y="780047"/>
                </a:cubicBezTo>
                <a:cubicBezTo>
                  <a:pt x="56935" y="784012"/>
                  <a:pt x="-825" y="719242"/>
                  <a:pt x="0" y="650037"/>
                </a:cubicBezTo>
                <a:cubicBezTo>
                  <a:pt x="-28553" y="436616"/>
                  <a:pt x="13265" y="302617"/>
                  <a:pt x="0" y="130010"/>
                </a:cubicBezTo>
                <a:close/>
              </a:path>
            </a:pathLst>
          </a:custGeom>
          <a:noFill/>
          <a:ln w="57150" cap="flat" cmpd="sng" algn="ctr">
            <a:noFill/>
            <a:prstDash val="dashDot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Có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đủ các nhóm khoáng sản chính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F78E91-CE88-4542-A1DF-9349F16BD31A}"/>
              </a:ext>
            </a:extLst>
          </p:cNvPr>
          <p:cNvSpPr/>
          <p:nvPr/>
        </p:nvSpPr>
        <p:spPr>
          <a:xfrm>
            <a:off x="1199457" y="1525385"/>
            <a:ext cx="2376264" cy="3271767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5" name="Hình ảnh 4">
            <a:extLst>
              <a:ext uri="{FF2B5EF4-FFF2-40B4-BE49-F238E27FC236}">
                <a16:creationId xmlns:a16="http://schemas.microsoft.com/office/drawing/2014/main" id="{6E2CDDCE-3337-4A8E-9466-DA8D8E5C0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585" y="808289"/>
            <a:ext cx="1660600" cy="166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40EF13-8A1F-4119-ABF6-3F8DFF9A92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923" y1="31786" x2="26923" y2="31786"/>
                        <a14:foregroundMark x1="38077" y1="41429" x2="38077" y2="41429"/>
                        <a14:foregroundMark x1="24231" y1="44286" x2="24231" y2="4428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5367" y="2812147"/>
            <a:ext cx="1714600" cy="1846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313BD7-39C8-4615-BE65-085CADAEB6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6" t="5082" r="11324"/>
          <a:stretch/>
        </p:blipFill>
        <p:spPr>
          <a:xfrm>
            <a:off x="5309716" y="4197279"/>
            <a:ext cx="6156111" cy="20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95730-A503-475C-B015-68233D215315}"/>
              </a:ext>
            </a:extLst>
          </p:cNvPr>
          <p:cNvSpPr txBox="1"/>
          <p:nvPr/>
        </p:nvSpPr>
        <p:spPr>
          <a:xfrm>
            <a:off x="1452135" y="2114827"/>
            <a:ext cx="18494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mỏ</a:t>
            </a:r>
            <a:r>
              <a:rPr lang="en-US" sz="36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quy</a:t>
            </a:r>
            <a:r>
              <a:rPr lang="en-US" sz="36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mô</a:t>
            </a:r>
            <a:r>
              <a:rPr lang="en-US" sz="36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trung</a:t>
            </a:r>
            <a:r>
              <a:rPr lang="en-US" sz="36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bình</a:t>
            </a:r>
            <a:r>
              <a:rPr lang="en-US" sz="36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nhỏ</a:t>
            </a:r>
            <a:endParaRPr lang="en-US" sz="3600" b="1" dirty="0">
              <a:solidFill>
                <a:schemeClr val="bg1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32" name="Hình chữ nhật: Góc Tròn 5">
            <a:extLst>
              <a:ext uri="{FF2B5EF4-FFF2-40B4-BE49-F238E27FC236}">
                <a16:creationId xmlns:a16="http://schemas.microsoft.com/office/drawing/2014/main" id="{0EF1B40C-4D7B-422E-9B52-4E182422EE12}"/>
              </a:ext>
            </a:extLst>
          </p:cNvPr>
          <p:cNvSpPr/>
          <p:nvPr/>
        </p:nvSpPr>
        <p:spPr>
          <a:xfrm>
            <a:off x="5303913" y="808290"/>
            <a:ext cx="5976664" cy="2136838"/>
          </a:xfrm>
          <a:custGeom>
            <a:avLst/>
            <a:gdLst>
              <a:gd name="connsiteX0" fmla="*/ 0 w 7017412"/>
              <a:gd name="connsiteY0" fmla="*/ 130010 h 780047"/>
              <a:gd name="connsiteX1" fmla="*/ 130010 w 7017412"/>
              <a:gd name="connsiteY1" fmla="*/ 0 h 780047"/>
              <a:gd name="connsiteX2" fmla="*/ 693126 w 7017412"/>
              <a:gd name="connsiteY2" fmla="*/ 0 h 780047"/>
              <a:gd name="connsiteX3" fmla="*/ 1323816 w 7017412"/>
              <a:gd name="connsiteY3" fmla="*/ 0 h 780047"/>
              <a:gd name="connsiteX4" fmla="*/ 1751784 w 7017412"/>
              <a:gd name="connsiteY4" fmla="*/ 0 h 780047"/>
              <a:gd name="connsiteX5" fmla="*/ 2112178 w 7017412"/>
              <a:gd name="connsiteY5" fmla="*/ 0 h 780047"/>
              <a:gd name="connsiteX6" fmla="*/ 2540146 w 7017412"/>
              <a:gd name="connsiteY6" fmla="*/ 0 h 780047"/>
              <a:gd name="connsiteX7" fmla="*/ 3035689 w 7017412"/>
              <a:gd name="connsiteY7" fmla="*/ 0 h 780047"/>
              <a:gd name="connsiteX8" fmla="*/ 3598805 w 7017412"/>
              <a:gd name="connsiteY8" fmla="*/ 0 h 780047"/>
              <a:gd name="connsiteX9" fmla="*/ 4026773 w 7017412"/>
              <a:gd name="connsiteY9" fmla="*/ 0 h 780047"/>
              <a:gd name="connsiteX10" fmla="*/ 4725037 w 7017412"/>
              <a:gd name="connsiteY10" fmla="*/ 0 h 780047"/>
              <a:gd name="connsiteX11" fmla="*/ 5288153 w 7017412"/>
              <a:gd name="connsiteY11" fmla="*/ 0 h 780047"/>
              <a:gd name="connsiteX12" fmla="*/ 5986416 w 7017412"/>
              <a:gd name="connsiteY12" fmla="*/ 0 h 780047"/>
              <a:gd name="connsiteX13" fmla="*/ 6887402 w 7017412"/>
              <a:gd name="connsiteY13" fmla="*/ 0 h 780047"/>
              <a:gd name="connsiteX14" fmla="*/ 7017412 w 7017412"/>
              <a:gd name="connsiteY14" fmla="*/ 130010 h 780047"/>
              <a:gd name="connsiteX15" fmla="*/ 7017412 w 7017412"/>
              <a:gd name="connsiteY15" fmla="*/ 650037 h 780047"/>
              <a:gd name="connsiteX16" fmla="*/ 6887402 w 7017412"/>
              <a:gd name="connsiteY16" fmla="*/ 780047 h 780047"/>
              <a:gd name="connsiteX17" fmla="*/ 6256712 w 7017412"/>
              <a:gd name="connsiteY17" fmla="*/ 780047 h 780047"/>
              <a:gd name="connsiteX18" fmla="*/ 5693596 w 7017412"/>
              <a:gd name="connsiteY18" fmla="*/ 780047 h 780047"/>
              <a:gd name="connsiteX19" fmla="*/ 4995332 w 7017412"/>
              <a:gd name="connsiteY19" fmla="*/ 780047 h 780047"/>
              <a:gd name="connsiteX20" fmla="*/ 4499790 w 7017412"/>
              <a:gd name="connsiteY20" fmla="*/ 780047 h 780047"/>
              <a:gd name="connsiteX21" fmla="*/ 4071822 w 7017412"/>
              <a:gd name="connsiteY21" fmla="*/ 780047 h 780047"/>
              <a:gd name="connsiteX22" fmla="*/ 3508706 w 7017412"/>
              <a:gd name="connsiteY22" fmla="*/ 780047 h 780047"/>
              <a:gd name="connsiteX23" fmla="*/ 2878016 w 7017412"/>
              <a:gd name="connsiteY23" fmla="*/ 780047 h 780047"/>
              <a:gd name="connsiteX24" fmla="*/ 2179752 w 7017412"/>
              <a:gd name="connsiteY24" fmla="*/ 780047 h 780047"/>
              <a:gd name="connsiteX25" fmla="*/ 1549062 w 7017412"/>
              <a:gd name="connsiteY25" fmla="*/ 780047 h 780047"/>
              <a:gd name="connsiteX26" fmla="*/ 850798 w 7017412"/>
              <a:gd name="connsiteY26" fmla="*/ 780047 h 780047"/>
              <a:gd name="connsiteX27" fmla="*/ 130010 w 7017412"/>
              <a:gd name="connsiteY27" fmla="*/ 780047 h 780047"/>
              <a:gd name="connsiteX28" fmla="*/ 0 w 7017412"/>
              <a:gd name="connsiteY28" fmla="*/ 650037 h 780047"/>
              <a:gd name="connsiteX29" fmla="*/ 0 w 7017412"/>
              <a:gd name="connsiteY29" fmla="*/ 130010 h 78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7412" h="780047" fill="none" extrusionOk="0">
                <a:moveTo>
                  <a:pt x="0" y="130010"/>
                </a:moveTo>
                <a:cubicBezTo>
                  <a:pt x="2369" y="60404"/>
                  <a:pt x="69803" y="-6934"/>
                  <a:pt x="130010" y="0"/>
                </a:cubicBezTo>
                <a:cubicBezTo>
                  <a:pt x="339836" y="-12715"/>
                  <a:pt x="567580" y="61913"/>
                  <a:pt x="693126" y="0"/>
                </a:cubicBezTo>
                <a:cubicBezTo>
                  <a:pt x="818672" y="-61913"/>
                  <a:pt x="1038630" y="17544"/>
                  <a:pt x="1323816" y="0"/>
                </a:cubicBezTo>
                <a:cubicBezTo>
                  <a:pt x="1609002" y="-17544"/>
                  <a:pt x="1611590" y="8556"/>
                  <a:pt x="1751784" y="0"/>
                </a:cubicBezTo>
                <a:cubicBezTo>
                  <a:pt x="1891978" y="-8556"/>
                  <a:pt x="2018281" y="25291"/>
                  <a:pt x="2112178" y="0"/>
                </a:cubicBezTo>
                <a:cubicBezTo>
                  <a:pt x="2206075" y="-25291"/>
                  <a:pt x="2343048" y="46127"/>
                  <a:pt x="2540146" y="0"/>
                </a:cubicBezTo>
                <a:cubicBezTo>
                  <a:pt x="2737244" y="-46127"/>
                  <a:pt x="2895308" y="15251"/>
                  <a:pt x="3035689" y="0"/>
                </a:cubicBezTo>
                <a:cubicBezTo>
                  <a:pt x="3176070" y="-15251"/>
                  <a:pt x="3368156" y="23602"/>
                  <a:pt x="3598805" y="0"/>
                </a:cubicBezTo>
                <a:cubicBezTo>
                  <a:pt x="3829454" y="-23602"/>
                  <a:pt x="3916776" y="5703"/>
                  <a:pt x="4026773" y="0"/>
                </a:cubicBezTo>
                <a:cubicBezTo>
                  <a:pt x="4136770" y="-5703"/>
                  <a:pt x="4502282" y="48841"/>
                  <a:pt x="4725037" y="0"/>
                </a:cubicBezTo>
                <a:cubicBezTo>
                  <a:pt x="4947792" y="-48841"/>
                  <a:pt x="5152466" y="21077"/>
                  <a:pt x="5288153" y="0"/>
                </a:cubicBezTo>
                <a:cubicBezTo>
                  <a:pt x="5423840" y="-21077"/>
                  <a:pt x="5754782" y="83440"/>
                  <a:pt x="5986416" y="0"/>
                </a:cubicBezTo>
                <a:cubicBezTo>
                  <a:pt x="6218050" y="-83440"/>
                  <a:pt x="6595855" y="27485"/>
                  <a:pt x="6887402" y="0"/>
                </a:cubicBezTo>
                <a:cubicBezTo>
                  <a:pt x="6957983" y="4476"/>
                  <a:pt x="7027017" y="42032"/>
                  <a:pt x="7017412" y="130010"/>
                </a:cubicBezTo>
                <a:cubicBezTo>
                  <a:pt x="7079482" y="240545"/>
                  <a:pt x="6992154" y="404119"/>
                  <a:pt x="7017412" y="650037"/>
                </a:cubicBezTo>
                <a:cubicBezTo>
                  <a:pt x="7017961" y="716289"/>
                  <a:pt x="6959941" y="777872"/>
                  <a:pt x="6887402" y="780047"/>
                </a:cubicBezTo>
                <a:cubicBezTo>
                  <a:pt x="6657307" y="852299"/>
                  <a:pt x="6417353" y="720150"/>
                  <a:pt x="6256712" y="780047"/>
                </a:cubicBezTo>
                <a:cubicBezTo>
                  <a:pt x="6096071" y="839944"/>
                  <a:pt x="5837624" y="771769"/>
                  <a:pt x="5693596" y="780047"/>
                </a:cubicBezTo>
                <a:cubicBezTo>
                  <a:pt x="5549568" y="788325"/>
                  <a:pt x="5259052" y="730987"/>
                  <a:pt x="4995332" y="780047"/>
                </a:cubicBezTo>
                <a:cubicBezTo>
                  <a:pt x="4731612" y="829107"/>
                  <a:pt x="4616368" y="770277"/>
                  <a:pt x="4499790" y="780047"/>
                </a:cubicBezTo>
                <a:cubicBezTo>
                  <a:pt x="4383212" y="789817"/>
                  <a:pt x="4197942" y="755974"/>
                  <a:pt x="4071822" y="780047"/>
                </a:cubicBezTo>
                <a:cubicBezTo>
                  <a:pt x="3945702" y="804120"/>
                  <a:pt x="3696791" y="772507"/>
                  <a:pt x="3508706" y="780047"/>
                </a:cubicBezTo>
                <a:cubicBezTo>
                  <a:pt x="3320621" y="787587"/>
                  <a:pt x="3162352" y="761232"/>
                  <a:pt x="2878016" y="780047"/>
                </a:cubicBezTo>
                <a:cubicBezTo>
                  <a:pt x="2593680" y="798862"/>
                  <a:pt x="2397927" y="746859"/>
                  <a:pt x="2179752" y="780047"/>
                </a:cubicBezTo>
                <a:cubicBezTo>
                  <a:pt x="1961577" y="813235"/>
                  <a:pt x="1796859" y="734882"/>
                  <a:pt x="1549062" y="780047"/>
                </a:cubicBezTo>
                <a:cubicBezTo>
                  <a:pt x="1301265" y="825212"/>
                  <a:pt x="1169564" y="742001"/>
                  <a:pt x="850798" y="780047"/>
                </a:cubicBezTo>
                <a:cubicBezTo>
                  <a:pt x="532032" y="818093"/>
                  <a:pt x="474583" y="697506"/>
                  <a:pt x="130010" y="780047"/>
                </a:cubicBezTo>
                <a:cubicBezTo>
                  <a:pt x="64172" y="773871"/>
                  <a:pt x="-3478" y="733560"/>
                  <a:pt x="0" y="650037"/>
                </a:cubicBezTo>
                <a:cubicBezTo>
                  <a:pt x="-38865" y="527976"/>
                  <a:pt x="53881" y="333743"/>
                  <a:pt x="0" y="130010"/>
                </a:cubicBezTo>
                <a:close/>
              </a:path>
              <a:path w="7017412" h="780047" stroke="0" extrusionOk="0">
                <a:moveTo>
                  <a:pt x="0" y="130010"/>
                </a:moveTo>
                <a:cubicBezTo>
                  <a:pt x="-9578" y="52299"/>
                  <a:pt x="55100" y="1166"/>
                  <a:pt x="130010" y="0"/>
                </a:cubicBezTo>
                <a:cubicBezTo>
                  <a:pt x="270119" y="-62425"/>
                  <a:pt x="634857" y="54912"/>
                  <a:pt x="828274" y="0"/>
                </a:cubicBezTo>
                <a:cubicBezTo>
                  <a:pt x="1021691" y="-54912"/>
                  <a:pt x="1154496" y="42839"/>
                  <a:pt x="1323816" y="0"/>
                </a:cubicBezTo>
                <a:cubicBezTo>
                  <a:pt x="1493136" y="-42839"/>
                  <a:pt x="1571127" y="20004"/>
                  <a:pt x="1751784" y="0"/>
                </a:cubicBezTo>
                <a:cubicBezTo>
                  <a:pt x="1932441" y="-20004"/>
                  <a:pt x="2236874" y="52378"/>
                  <a:pt x="2382474" y="0"/>
                </a:cubicBezTo>
                <a:cubicBezTo>
                  <a:pt x="2528074" y="-52378"/>
                  <a:pt x="2701825" y="54798"/>
                  <a:pt x="2878016" y="0"/>
                </a:cubicBezTo>
                <a:cubicBezTo>
                  <a:pt x="3054207" y="-54798"/>
                  <a:pt x="3321399" y="82167"/>
                  <a:pt x="3576280" y="0"/>
                </a:cubicBezTo>
                <a:cubicBezTo>
                  <a:pt x="3831161" y="-82167"/>
                  <a:pt x="3834989" y="23280"/>
                  <a:pt x="4004248" y="0"/>
                </a:cubicBezTo>
                <a:cubicBezTo>
                  <a:pt x="4173507" y="-23280"/>
                  <a:pt x="4414407" y="38321"/>
                  <a:pt x="4702512" y="0"/>
                </a:cubicBezTo>
                <a:cubicBezTo>
                  <a:pt x="4990617" y="-38321"/>
                  <a:pt x="4888216" y="9204"/>
                  <a:pt x="5062906" y="0"/>
                </a:cubicBezTo>
                <a:cubicBezTo>
                  <a:pt x="5237596" y="-9204"/>
                  <a:pt x="5507811" y="55881"/>
                  <a:pt x="5626022" y="0"/>
                </a:cubicBezTo>
                <a:cubicBezTo>
                  <a:pt x="5744233" y="-55881"/>
                  <a:pt x="6018705" y="50285"/>
                  <a:pt x="6189138" y="0"/>
                </a:cubicBezTo>
                <a:cubicBezTo>
                  <a:pt x="6359571" y="-50285"/>
                  <a:pt x="6545693" y="61209"/>
                  <a:pt x="6887402" y="0"/>
                </a:cubicBezTo>
                <a:cubicBezTo>
                  <a:pt x="6965478" y="7685"/>
                  <a:pt x="7019995" y="55946"/>
                  <a:pt x="7017412" y="130010"/>
                </a:cubicBezTo>
                <a:cubicBezTo>
                  <a:pt x="7020587" y="288321"/>
                  <a:pt x="7011400" y="526064"/>
                  <a:pt x="7017412" y="650037"/>
                </a:cubicBezTo>
                <a:cubicBezTo>
                  <a:pt x="7006038" y="711123"/>
                  <a:pt x="6952322" y="769758"/>
                  <a:pt x="6887402" y="780047"/>
                </a:cubicBezTo>
                <a:cubicBezTo>
                  <a:pt x="6684608" y="854736"/>
                  <a:pt x="6444729" y="713184"/>
                  <a:pt x="6256712" y="780047"/>
                </a:cubicBezTo>
                <a:cubicBezTo>
                  <a:pt x="6068695" y="846910"/>
                  <a:pt x="6029922" y="741078"/>
                  <a:pt x="5896318" y="780047"/>
                </a:cubicBezTo>
                <a:cubicBezTo>
                  <a:pt x="5762714" y="819016"/>
                  <a:pt x="5603324" y="738250"/>
                  <a:pt x="5468350" y="780047"/>
                </a:cubicBezTo>
                <a:cubicBezTo>
                  <a:pt x="5333376" y="821844"/>
                  <a:pt x="5103155" y="741682"/>
                  <a:pt x="4770086" y="780047"/>
                </a:cubicBezTo>
                <a:cubicBezTo>
                  <a:pt x="4437017" y="818412"/>
                  <a:pt x="4406161" y="767779"/>
                  <a:pt x="4206970" y="780047"/>
                </a:cubicBezTo>
                <a:cubicBezTo>
                  <a:pt x="4007779" y="792315"/>
                  <a:pt x="3898903" y="752428"/>
                  <a:pt x="3779002" y="780047"/>
                </a:cubicBezTo>
                <a:cubicBezTo>
                  <a:pt x="3659101" y="807666"/>
                  <a:pt x="3375314" y="734269"/>
                  <a:pt x="3215886" y="780047"/>
                </a:cubicBezTo>
                <a:cubicBezTo>
                  <a:pt x="3056458" y="825825"/>
                  <a:pt x="2986321" y="740919"/>
                  <a:pt x="2855491" y="780047"/>
                </a:cubicBezTo>
                <a:cubicBezTo>
                  <a:pt x="2724661" y="819175"/>
                  <a:pt x="2607335" y="767637"/>
                  <a:pt x="2495097" y="780047"/>
                </a:cubicBezTo>
                <a:cubicBezTo>
                  <a:pt x="2382859" y="792457"/>
                  <a:pt x="2157291" y="718118"/>
                  <a:pt x="1931981" y="780047"/>
                </a:cubicBezTo>
                <a:cubicBezTo>
                  <a:pt x="1706671" y="841976"/>
                  <a:pt x="1683085" y="759070"/>
                  <a:pt x="1504013" y="780047"/>
                </a:cubicBezTo>
                <a:cubicBezTo>
                  <a:pt x="1324941" y="801024"/>
                  <a:pt x="1070400" y="734158"/>
                  <a:pt x="873323" y="780047"/>
                </a:cubicBezTo>
                <a:cubicBezTo>
                  <a:pt x="676246" y="825936"/>
                  <a:pt x="439971" y="748385"/>
                  <a:pt x="130010" y="780047"/>
                </a:cubicBezTo>
                <a:cubicBezTo>
                  <a:pt x="56935" y="784012"/>
                  <a:pt x="-825" y="719242"/>
                  <a:pt x="0" y="650037"/>
                </a:cubicBezTo>
                <a:cubicBezTo>
                  <a:pt x="-28553" y="436616"/>
                  <a:pt x="13265" y="302617"/>
                  <a:pt x="0" y="130010"/>
                </a:cubicBezTo>
                <a:close/>
              </a:path>
            </a:pathLst>
          </a:custGeom>
          <a:noFill/>
          <a:ln w="6350" cap="flat" cmpd="sng" algn="ctr">
            <a:solidFill>
              <a:schemeClr val="bg1"/>
            </a:solidFill>
            <a:prstDash val="dashDot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976664"/>
                      <a:gd name="connsiteY0" fmla="*/ 356147 h 2136838"/>
                      <a:gd name="connsiteX1" fmla="*/ 356147 w 5976664"/>
                      <a:gd name="connsiteY1" fmla="*/ 0 h 2136838"/>
                      <a:gd name="connsiteX2" fmla="*/ 1046364 w 5976664"/>
                      <a:gd name="connsiteY2" fmla="*/ 0 h 2136838"/>
                      <a:gd name="connsiteX3" fmla="*/ 1578651 w 5976664"/>
                      <a:gd name="connsiteY3" fmla="*/ 0 h 2136838"/>
                      <a:gd name="connsiteX4" fmla="*/ 2058293 w 5976664"/>
                      <a:gd name="connsiteY4" fmla="*/ 0 h 2136838"/>
                      <a:gd name="connsiteX5" fmla="*/ 2695867 w 5976664"/>
                      <a:gd name="connsiteY5" fmla="*/ 0 h 2136838"/>
                      <a:gd name="connsiteX6" fmla="*/ 3228153 w 5976664"/>
                      <a:gd name="connsiteY6" fmla="*/ 0 h 2136838"/>
                      <a:gd name="connsiteX7" fmla="*/ 3918371 w 5976664"/>
                      <a:gd name="connsiteY7" fmla="*/ 0 h 2136838"/>
                      <a:gd name="connsiteX8" fmla="*/ 4398013 w 5976664"/>
                      <a:gd name="connsiteY8" fmla="*/ 0 h 2136838"/>
                      <a:gd name="connsiteX9" fmla="*/ 5088231 w 5976664"/>
                      <a:gd name="connsiteY9" fmla="*/ 0 h 2136838"/>
                      <a:gd name="connsiteX10" fmla="*/ 5620517 w 5976664"/>
                      <a:gd name="connsiteY10" fmla="*/ 0 h 2136838"/>
                      <a:gd name="connsiteX11" fmla="*/ 5976664 w 5976664"/>
                      <a:gd name="connsiteY11" fmla="*/ 356147 h 2136838"/>
                      <a:gd name="connsiteX12" fmla="*/ 5976664 w 5976664"/>
                      <a:gd name="connsiteY12" fmla="*/ 845240 h 2136838"/>
                      <a:gd name="connsiteX13" fmla="*/ 5976664 w 5976664"/>
                      <a:gd name="connsiteY13" fmla="*/ 1348579 h 2136838"/>
                      <a:gd name="connsiteX14" fmla="*/ 5976664 w 5976664"/>
                      <a:gd name="connsiteY14" fmla="*/ 1780691 h 2136838"/>
                      <a:gd name="connsiteX15" fmla="*/ 5620517 w 5976664"/>
                      <a:gd name="connsiteY15" fmla="*/ 2136838 h 2136838"/>
                      <a:gd name="connsiteX16" fmla="*/ 4982943 w 5976664"/>
                      <a:gd name="connsiteY16" fmla="*/ 2136838 h 2136838"/>
                      <a:gd name="connsiteX17" fmla="*/ 4398013 w 5976664"/>
                      <a:gd name="connsiteY17" fmla="*/ 2136838 h 2136838"/>
                      <a:gd name="connsiteX18" fmla="*/ 3971014 w 5976664"/>
                      <a:gd name="connsiteY18" fmla="*/ 2136838 h 2136838"/>
                      <a:gd name="connsiteX19" fmla="*/ 3491372 w 5976664"/>
                      <a:gd name="connsiteY19" fmla="*/ 2136838 h 2136838"/>
                      <a:gd name="connsiteX20" fmla="*/ 2801154 w 5976664"/>
                      <a:gd name="connsiteY20" fmla="*/ 2136838 h 2136838"/>
                      <a:gd name="connsiteX21" fmla="*/ 2216224 w 5976664"/>
                      <a:gd name="connsiteY21" fmla="*/ 2136838 h 2136838"/>
                      <a:gd name="connsiteX22" fmla="*/ 1736582 w 5976664"/>
                      <a:gd name="connsiteY22" fmla="*/ 2136838 h 2136838"/>
                      <a:gd name="connsiteX23" fmla="*/ 1151652 w 5976664"/>
                      <a:gd name="connsiteY23" fmla="*/ 2136838 h 2136838"/>
                      <a:gd name="connsiteX24" fmla="*/ 356147 w 5976664"/>
                      <a:gd name="connsiteY24" fmla="*/ 2136838 h 2136838"/>
                      <a:gd name="connsiteX25" fmla="*/ 0 w 5976664"/>
                      <a:gd name="connsiteY25" fmla="*/ 1780691 h 2136838"/>
                      <a:gd name="connsiteX26" fmla="*/ 0 w 5976664"/>
                      <a:gd name="connsiteY26" fmla="*/ 1277352 h 2136838"/>
                      <a:gd name="connsiteX27" fmla="*/ 0 w 5976664"/>
                      <a:gd name="connsiteY27" fmla="*/ 788259 h 2136838"/>
                      <a:gd name="connsiteX28" fmla="*/ 0 w 5976664"/>
                      <a:gd name="connsiteY28" fmla="*/ 356147 h 2136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976664" h="2136838" extrusionOk="0">
                        <a:moveTo>
                          <a:pt x="0" y="356147"/>
                        </a:moveTo>
                        <a:cubicBezTo>
                          <a:pt x="-47360" y="130239"/>
                          <a:pt x="109503" y="18747"/>
                          <a:pt x="356147" y="0"/>
                        </a:cubicBezTo>
                        <a:cubicBezTo>
                          <a:pt x="642805" y="-31599"/>
                          <a:pt x="800657" y="13297"/>
                          <a:pt x="1046364" y="0"/>
                        </a:cubicBezTo>
                        <a:cubicBezTo>
                          <a:pt x="1292071" y="-13297"/>
                          <a:pt x="1325183" y="11385"/>
                          <a:pt x="1578651" y="0"/>
                        </a:cubicBezTo>
                        <a:cubicBezTo>
                          <a:pt x="1832119" y="-11385"/>
                          <a:pt x="1860159" y="37857"/>
                          <a:pt x="2058293" y="0"/>
                        </a:cubicBezTo>
                        <a:cubicBezTo>
                          <a:pt x="2256427" y="-37857"/>
                          <a:pt x="2503887" y="18690"/>
                          <a:pt x="2695867" y="0"/>
                        </a:cubicBezTo>
                        <a:cubicBezTo>
                          <a:pt x="2887847" y="-18690"/>
                          <a:pt x="2979097" y="29945"/>
                          <a:pt x="3228153" y="0"/>
                        </a:cubicBezTo>
                        <a:cubicBezTo>
                          <a:pt x="3477209" y="-29945"/>
                          <a:pt x="3706687" y="76161"/>
                          <a:pt x="3918371" y="0"/>
                        </a:cubicBezTo>
                        <a:cubicBezTo>
                          <a:pt x="4130055" y="-76161"/>
                          <a:pt x="4167981" y="39188"/>
                          <a:pt x="4398013" y="0"/>
                        </a:cubicBezTo>
                        <a:cubicBezTo>
                          <a:pt x="4628045" y="-39188"/>
                          <a:pt x="4765329" y="53895"/>
                          <a:pt x="5088231" y="0"/>
                        </a:cubicBezTo>
                        <a:cubicBezTo>
                          <a:pt x="5411133" y="-53895"/>
                          <a:pt x="5427913" y="17409"/>
                          <a:pt x="5620517" y="0"/>
                        </a:cubicBezTo>
                        <a:cubicBezTo>
                          <a:pt x="5774826" y="-2424"/>
                          <a:pt x="5995570" y="107606"/>
                          <a:pt x="5976664" y="356147"/>
                        </a:cubicBezTo>
                        <a:cubicBezTo>
                          <a:pt x="6035306" y="560935"/>
                          <a:pt x="5949778" y="641434"/>
                          <a:pt x="5976664" y="845240"/>
                        </a:cubicBezTo>
                        <a:cubicBezTo>
                          <a:pt x="6003550" y="1049046"/>
                          <a:pt x="5931417" y="1231453"/>
                          <a:pt x="5976664" y="1348579"/>
                        </a:cubicBezTo>
                        <a:cubicBezTo>
                          <a:pt x="6021911" y="1465705"/>
                          <a:pt x="5965856" y="1657283"/>
                          <a:pt x="5976664" y="1780691"/>
                        </a:cubicBezTo>
                        <a:cubicBezTo>
                          <a:pt x="5926100" y="1985689"/>
                          <a:pt x="5788084" y="2116740"/>
                          <a:pt x="5620517" y="2136838"/>
                        </a:cubicBezTo>
                        <a:cubicBezTo>
                          <a:pt x="5334371" y="2151796"/>
                          <a:pt x="5203842" y="2096213"/>
                          <a:pt x="4982943" y="2136838"/>
                        </a:cubicBezTo>
                        <a:cubicBezTo>
                          <a:pt x="4762044" y="2177463"/>
                          <a:pt x="4663206" y="2111223"/>
                          <a:pt x="4398013" y="2136838"/>
                        </a:cubicBezTo>
                        <a:cubicBezTo>
                          <a:pt x="4132820" y="2162453"/>
                          <a:pt x="4124303" y="2100886"/>
                          <a:pt x="3971014" y="2136838"/>
                        </a:cubicBezTo>
                        <a:cubicBezTo>
                          <a:pt x="3817725" y="2172790"/>
                          <a:pt x="3589978" y="2110697"/>
                          <a:pt x="3491372" y="2136838"/>
                        </a:cubicBezTo>
                        <a:cubicBezTo>
                          <a:pt x="3392766" y="2162979"/>
                          <a:pt x="3018303" y="2060795"/>
                          <a:pt x="2801154" y="2136838"/>
                        </a:cubicBezTo>
                        <a:cubicBezTo>
                          <a:pt x="2584005" y="2212881"/>
                          <a:pt x="2423977" y="2110161"/>
                          <a:pt x="2216224" y="2136838"/>
                        </a:cubicBezTo>
                        <a:cubicBezTo>
                          <a:pt x="2008471" y="2163515"/>
                          <a:pt x="1854163" y="2123713"/>
                          <a:pt x="1736582" y="2136838"/>
                        </a:cubicBezTo>
                        <a:cubicBezTo>
                          <a:pt x="1619001" y="2149963"/>
                          <a:pt x="1439073" y="2117536"/>
                          <a:pt x="1151652" y="2136838"/>
                        </a:cubicBezTo>
                        <a:cubicBezTo>
                          <a:pt x="864231" y="2156140"/>
                          <a:pt x="632453" y="2120037"/>
                          <a:pt x="356147" y="2136838"/>
                        </a:cubicBezTo>
                        <a:cubicBezTo>
                          <a:pt x="160878" y="2132451"/>
                          <a:pt x="29549" y="2009336"/>
                          <a:pt x="0" y="1780691"/>
                        </a:cubicBezTo>
                        <a:cubicBezTo>
                          <a:pt x="-52534" y="1569856"/>
                          <a:pt x="59757" y="1448670"/>
                          <a:pt x="0" y="1277352"/>
                        </a:cubicBezTo>
                        <a:cubicBezTo>
                          <a:pt x="-59757" y="1106034"/>
                          <a:pt x="25028" y="1017510"/>
                          <a:pt x="0" y="788259"/>
                        </a:cubicBezTo>
                        <a:cubicBezTo>
                          <a:pt x="-25028" y="559008"/>
                          <a:pt x="14647" y="547093"/>
                          <a:pt x="0" y="35614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3600" kern="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Khoáng</a:t>
            </a:r>
            <a:r>
              <a:rPr lang="en-US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kern="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sản</a:t>
            </a:r>
            <a:r>
              <a:rPr lang="en-US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kern="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năng</a:t>
            </a:r>
            <a:r>
              <a:rPr lang="en-US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kern="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lượng</a:t>
            </a:r>
            <a:r>
              <a:rPr lang="en-US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kern="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 3 tỉ t</a:t>
            </a:r>
            <a:r>
              <a:rPr lang="en-US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</a:t>
            </a:r>
            <a:r>
              <a:rPr lang="vi-VN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 than đá, vài tỉ tấn d</a:t>
            </a:r>
            <a:r>
              <a:rPr lang="en-US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ầ</a:t>
            </a:r>
            <a:r>
              <a:rPr lang="vi-VN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 mỏ và hàng trăm tỉ m3 khí tự nhiên.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33" name="Hình chữ nhật: Góc Tròn 6">
            <a:extLst>
              <a:ext uri="{FF2B5EF4-FFF2-40B4-BE49-F238E27FC236}">
                <a16:creationId xmlns:a16="http://schemas.microsoft.com/office/drawing/2014/main" id="{AA8D9DF0-61BA-49C9-A6D5-22DB92A2C860}"/>
              </a:ext>
            </a:extLst>
          </p:cNvPr>
          <p:cNvSpPr/>
          <p:nvPr/>
        </p:nvSpPr>
        <p:spPr>
          <a:xfrm>
            <a:off x="5328706" y="3600530"/>
            <a:ext cx="5951870" cy="2060718"/>
          </a:xfrm>
          <a:custGeom>
            <a:avLst/>
            <a:gdLst>
              <a:gd name="connsiteX0" fmla="*/ 0 w 7017412"/>
              <a:gd name="connsiteY0" fmla="*/ 130010 h 780047"/>
              <a:gd name="connsiteX1" fmla="*/ 130010 w 7017412"/>
              <a:gd name="connsiteY1" fmla="*/ 0 h 780047"/>
              <a:gd name="connsiteX2" fmla="*/ 693126 w 7017412"/>
              <a:gd name="connsiteY2" fmla="*/ 0 h 780047"/>
              <a:gd name="connsiteX3" fmla="*/ 1323816 w 7017412"/>
              <a:gd name="connsiteY3" fmla="*/ 0 h 780047"/>
              <a:gd name="connsiteX4" fmla="*/ 1751784 w 7017412"/>
              <a:gd name="connsiteY4" fmla="*/ 0 h 780047"/>
              <a:gd name="connsiteX5" fmla="*/ 2112178 w 7017412"/>
              <a:gd name="connsiteY5" fmla="*/ 0 h 780047"/>
              <a:gd name="connsiteX6" fmla="*/ 2540146 w 7017412"/>
              <a:gd name="connsiteY6" fmla="*/ 0 h 780047"/>
              <a:gd name="connsiteX7" fmla="*/ 3035689 w 7017412"/>
              <a:gd name="connsiteY7" fmla="*/ 0 h 780047"/>
              <a:gd name="connsiteX8" fmla="*/ 3598805 w 7017412"/>
              <a:gd name="connsiteY8" fmla="*/ 0 h 780047"/>
              <a:gd name="connsiteX9" fmla="*/ 4026773 w 7017412"/>
              <a:gd name="connsiteY9" fmla="*/ 0 h 780047"/>
              <a:gd name="connsiteX10" fmla="*/ 4725037 w 7017412"/>
              <a:gd name="connsiteY10" fmla="*/ 0 h 780047"/>
              <a:gd name="connsiteX11" fmla="*/ 5288153 w 7017412"/>
              <a:gd name="connsiteY11" fmla="*/ 0 h 780047"/>
              <a:gd name="connsiteX12" fmla="*/ 5986416 w 7017412"/>
              <a:gd name="connsiteY12" fmla="*/ 0 h 780047"/>
              <a:gd name="connsiteX13" fmla="*/ 6887402 w 7017412"/>
              <a:gd name="connsiteY13" fmla="*/ 0 h 780047"/>
              <a:gd name="connsiteX14" fmla="*/ 7017412 w 7017412"/>
              <a:gd name="connsiteY14" fmla="*/ 130010 h 780047"/>
              <a:gd name="connsiteX15" fmla="*/ 7017412 w 7017412"/>
              <a:gd name="connsiteY15" fmla="*/ 650037 h 780047"/>
              <a:gd name="connsiteX16" fmla="*/ 6887402 w 7017412"/>
              <a:gd name="connsiteY16" fmla="*/ 780047 h 780047"/>
              <a:gd name="connsiteX17" fmla="*/ 6256712 w 7017412"/>
              <a:gd name="connsiteY17" fmla="*/ 780047 h 780047"/>
              <a:gd name="connsiteX18" fmla="*/ 5693596 w 7017412"/>
              <a:gd name="connsiteY18" fmla="*/ 780047 h 780047"/>
              <a:gd name="connsiteX19" fmla="*/ 4995332 w 7017412"/>
              <a:gd name="connsiteY19" fmla="*/ 780047 h 780047"/>
              <a:gd name="connsiteX20" fmla="*/ 4499790 w 7017412"/>
              <a:gd name="connsiteY20" fmla="*/ 780047 h 780047"/>
              <a:gd name="connsiteX21" fmla="*/ 4071822 w 7017412"/>
              <a:gd name="connsiteY21" fmla="*/ 780047 h 780047"/>
              <a:gd name="connsiteX22" fmla="*/ 3508706 w 7017412"/>
              <a:gd name="connsiteY22" fmla="*/ 780047 h 780047"/>
              <a:gd name="connsiteX23" fmla="*/ 2878016 w 7017412"/>
              <a:gd name="connsiteY23" fmla="*/ 780047 h 780047"/>
              <a:gd name="connsiteX24" fmla="*/ 2179752 w 7017412"/>
              <a:gd name="connsiteY24" fmla="*/ 780047 h 780047"/>
              <a:gd name="connsiteX25" fmla="*/ 1549062 w 7017412"/>
              <a:gd name="connsiteY25" fmla="*/ 780047 h 780047"/>
              <a:gd name="connsiteX26" fmla="*/ 850798 w 7017412"/>
              <a:gd name="connsiteY26" fmla="*/ 780047 h 780047"/>
              <a:gd name="connsiteX27" fmla="*/ 130010 w 7017412"/>
              <a:gd name="connsiteY27" fmla="*/ 780047 h 780047"/>
              <a:gd name="connsiteX28" fmla="*/ 0 w 7017412"/>
              <a:gd name="connsiteY28" fmla="*/ 650037 h 780047"/>
              <a:gd name="connsiteX29" fmla="*/ 0 w 7017412"/>
              <a:gd name="connsiteY29" fmla="*/ 130010 h 78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7412" h="780047" fill="none" extrusionOk="0">
                <a:moveTo>
                  <a:pt x="0" y="130010"/>
                </a:moveTo>
                <a:cubicBezTo>
                  <a:pt x="2369" y="60404"/>
                  <a:pt x="69803" y="-6934"/>
                  <a:pt x="130010" y="0"/>
                </a:cubicBezTo>
                <a:cubicBezTo>
                  <a:pt x="339836" y="-12715"/>
                  <a:pt x="567580" y="61913"/>
                  <a:pt x="693126" y="0"/>
                </a:cubicBezTo>
                <a:cubicBezTo>
                  <a:pt x="818672" y="-61913"/>
                  <a:pt x="1038630" y="17544"/>
                  <a:pt x="1323816" y="0"/>
                </a:cubicBezTo>
                <a:cubicBezTo>
                  <a:pt x="1609002" y="-17544"/>
                  <a:pt x="1611590" y="8556"/>
                  <a:pt x="1751784" y="0"/>
                </a:cubicBezTo>
                <a:cubicBezTo>
                  <a:pt x="1891978" y="-8556"/>
                  <a:pt x="2018281" y="25291"/>
                  <a:pt x="2112178" y="0"/>
                </a:cubicBezTo>
                <a:cubicBezTo>
                  <a:pt x="2206075" y="-25291"/>
                  <a:pt x="2343048" y="46127"/>
                  <a:pt x="2540146" y="0"/>
                </a:cubicBezTo>
                <a:cubicBezTo>
                  <a:pt x="2737244" y="-46127"/>
                  <a:pt x="2895308" y="15251"/>
                  <a:pt x="3035689" y="0"/>
                </a:cubicBezTo>
                <a:cubicBezTo>
                  <a:pt x="3176070" y="-15251"/>
                  <a:pt x="3368156" y="23602"/>
                  <a:pt x="3598805" y="0"/>
                </a:cubicBezTo>
                <a:cubicBezTo>
                  <a:pt x="3829454" y="-23602"/>
                  <a:pt x="3916776" y="5703"/>
                  <a:pt x="4026773" y="0"/>
                </a:cubicBezTo>
                <a:cubicBezTo>
                  <a:pt x="4136770" y="-5703"/>
                  <a:pt x="4502282" y="48841"/>
                  <a:pt x="4725037" y="0"/>
                </a:cubicBezTo>
                <a:cubicBezTo>
                  <a:pt x="4947792" y="-48841"/>
                  <a:pt x="5152466" y="21077"/>
                  <a:pt x="5288153" y="0"/>
                </a:cubicBezTo>
                <a:cubicBezTo>
                  <a:pt x="5423840" y="-21077"/>
                  <a:pt x="5754782" y="83440"/>
                  <a:pt x="5986416" y="0"/>
                </a:cubicBezTo>
                <a:cubicBezTo>
                  <a:pt x="6218050" y="-83440"/>
                  <a:pt x="6595855" y="27485"/>
                  <a:pt x="6887402" y="0"/>
                </a:cubicBezTo>
                <a:cubicBezTo>
                  <a:pt x="6957983" y="4476"/>
                  <a:pt x="7027017" y="42032"/>
                  <a:pt x="7017412" y="130010"/>
                </a:cubicBezTo>
                <a:cubicBezTo>
                  <a:pt x="7079482" y="240545"/>
                  <a:pt x="6992154" y="404119"/>
                  <a:pt x="7017412" y="650037"/>
                </a:cubicBezTo>
                <a:cubicBezTo>
                  <a:pt x="7017961" y="716289"/>
                  <a:pt x="6959941" y="777872"/>
                  <a:pt x="6887402" y="780047"/>
                </a:cubicBezTo>
                <a:cubicBezTo>
                  <a:pt x="6657307" y="852299"/>
                  <a:pt x="6417353" y="720150"/>
                  <a:pt x="6256712" y="780047"/>
                </a:cubicBezTo>
                <a:cubicBezTo>
                  <a:pt x="6096071" y="839944"/>
                  <a:pt x="5837624" y="771769"/>
                  <a:pt x="5693596" y="780047"/>
                </a:cubicBezTo>
                <a:cubicBezTo>
                  <a:pt x="5549568" y="788325"/>
                  <a:pt x="5259052" y="730987"/>
                  <a:pt x="4995332" y="780047"/>
                </a:cubicBezTo>
                <a:cubicBezTo>
                  <a:pt x="4731612" y="829107"/>
                  <a:pt x="4616368" y="770277"/>
                  <a:pt x="4499790" y="780047"/>
                </a:cubicBezTo>
                <a:cubicBezTo>
                  <a:pt x="4383212" y="789817"/>
                  <a:pt x="4197942" y="755974"/>
                  <a:pt x="4071822" y="780047"/>
                </a:cubicBezTo>
                <a:cubicBezTo>
                  <a:pt x="3945702" y="804120"/>
                  <a:pt x="3696791" y="772507"/>
                  <a:pt x="3508706" y="780047"/>
                </a:cubicBezTo>
                <a:cubicBezTo>
                  <a:pt x="3320621" y="787587"/>
                  <a:pt x="3162352" y="761232"/>
                  <a:pt x="2878016" y="780047"/>
                </a:cubicBezTo>
                <a:cubicBezTo>
                  <a:pt x="2593680" y="798862"/>
                  <a:pt x="2397927" y="746859"/>
                  <a:pt x="2179752" y="780047"/>
                </a:cubicBezTo>
                <a:cubicBezTo>
                  <a:pt x="1961577" y="813235"/>
                  <a:pt x="1796859" y="734882"/>
                  <a:pt x="1549062" y="780047"/>
                </a:cubicBezTo>
                <a:cubicBezTo>
                  <a:pt x="1301265" y="825212"/>
                  <a:pt x="1169564" y="742001"/>
                  <a:pt x="850798" y="780047"/>
                </a:cubicBezTo>
                <a:cubicBezTo>
                  <a:pt x="532032" y="818093"/>
                  <a:pt x="474583" y="697506"/>
                  <a:pt x="130010" y="780047"/>
                </a:cubicBezTo>
                <a:cubicBezTo>
                  <a:pt x="64172" y="773871"/>
                  <a:pt x="-3478" y="733560"/>
                  <a:pt x="0" y="650037"/>
                </a:cubicBezTo>
                <a:cubicBezTo>
                  <a:pt x="-38865" y="527976"/>
                  <a:pt x="53881" y="333743"/>
                  <a:pt x="0" y="130010"/>
                </a:cubicBezTo>
                <a:close/>
              </a:path>
              <a:path w="7017412" h="780047" stroke="0" extrusionOk="0">
                <a:moveTo>
                  <a:pt x="0" y="130010"/>
                </a:moveTo>
                <a:cubicBezTo>
                  <a:pt x="-9578" y="52299"/>
                  <a:pt x="55100" y="1166"/>
                  <a:pt x="130010" y="0"/>
                </a:cubicBezTo>
                <a:cubicBezTo>
                  <a:pt x="270119" y="-62425"/>
                  <a:pt x="634857" y="54912"/>
                  <a:pt x="828274" y="0"/>
                </a:cubicBezTo>
                <a:cubicBezTo>
                  <a:pt x="1021691" y="-54912"/>
                  <a:pt x="1154496" y="42839"/>
                  <a:pt x="1323816" y="0"/>
                </a:cubicBezTo>
                <a:cubicBezTo>
                  <a:pt x="1493136" y="-42839"/>
                  <a:pt x="1571127" y="20004"/>
                  <a:pt x="1751784" y="0"/>
                </a:cubicBezTo>
                <a:cubicBezTo>
                  <a:pt x="1932441" y="-20004"/>
                  <a:pt x="2236874" y="52378"/>
                  <a:pt x="2382474" y="0"/>
                </a:cubicBezTo>
                <a:cubicBezTo>
                  <a:pt x="2528074" y="-52378"/>
                  <a:pt x="2701825" y="54798"/>
                  <a:pt x="2878016" y="0"/>
                </a:cubicBezTo>
                <a:cubicBezTo>
                  <a:pt x="3054207" y="-54798"/>
                  <a:pt x="3321399" y="82167"/>
                  <a:pt x="3576280" y="0"/>
                </a:cubicBezTo>
                <a:cubicBezTo>
                  <a:pt x="3831161" y="-82167"/>
                  <a:pt x="3834989" y="23280"/>
                  <a:pt x="4004248" y="0"/>
                </a:cubicBezTo>
                <a:cubicBezTo>
                  <a:pt x="4173507" y="-23280"/>
                  <a:pt x="4414407" y="38321"/>
                  <a:pt x="4702512" y="0"/>
                </a:cubicBezTo>
                <a:cubicBezTo>
                  <a:pt x="4990617" y="-38321"/>
                  <a:pt x="4888216" y="9204"/>
                  <a:pt x="5062906" y="0"/>
                </a:cubicBezTo>
                <a:cubicBezTo>
                  <a:pt x="5237596" y="-9204"/>
                  <a:pt x="5507811" y="55881"/>
                  <a:pt x="5626022" y="0"/>
                </a:cubicBezTo>
                <a:cubicBezTo>
                  <a:pt x="5744233" y="-55881"/>
                  <a:pt x="6018705" y="50285"/>
                  <a:pt x="6189138" y="0"/>
                </a:cubicBezTo>
                <a:cubicBezTo>
                  <a:pt x="6359571" y="-50285"/>
                  <a:pt x="6545693" y="61209"/>
                  <a:pt x="6887402" y="0"/>
                </a:cubicBezTo>
                <a:cubicBezTo>
                  <a:pt x="6965478" y="7685"/>
                  <a:pt x="7019995" y="55946"/>
                  <a:pt x="7017412" y="130010"/>
                </a:cubicBezTo>
                <a:cubicBezTo>
                  <a:pt x="7020587" y="288321"/>
                  <a:pt x="7011400" y="526064"/>
                  <a:pt x="7017412" y="650037"/>
                </a:cubicBezTo>
                <a:cubicBezTo>
                  <a:pt x="7006038" y="711123"/>
                  <a:pt x="6952322" y="769758"/>
                  <a:pt x="6887402" y="780047"/>
                </a:cubicBezTo>
                <a:cubicBezTo>
                  <a:pt x="6684608" y="854736"/>
                  <a:pt x="6444729" y="713184"/>
                  <a:pt x="6256712" y="780047"/>
                </a:cubicBezTo>
                <a:cubicBezTo>
                  <a:pt x="6068695" y="846910"/>
                  <a:pt x="6029922" y="741078"/>
                  <a:pt x="5896318" y="780047"/>
                </a:cubicBezTo>
                <a:cubicBezTo>
                  <a:pt x="5762714" y="819016"/>
                  <a:pt x="5603324" y="738250"/>
                  <a:pt x="5468350" y="780047"/>
                </a:cubicBezTo>
                <a:cubicBezTo>
                  <a:pt x="5333376" y="821844"/>
                  <a:pt x="5103155" y="741682"/>
                  <a:pt x="4770086" y="780047"/>
                </a:cubicBezTo>
                <a:cubicBezTo>
                  <a:pt x="4437017" y="818412"/>
                  <a:pt x="4406161" y="767779"/>
                  <a:pt x="4206970" y="780047"/>
                </a:cubicBezTo>
                <a:cubicBezTo>
                  <a:pt x="4007779" y="792315"/>
                  <a:pt x="3898903" y="752428"/>
                  <a:pt x="3779002" y="780047"/>
                </a:cubicBezTo>
                <a:cubicBezTo>
                  <a:pt x="3659101" y="807666"/>
                  <a:pt x="3375314" y="734269"/>
                  <a:pt x="3215886" y="780047"/>
                </a:cubicBezTo>
                <a:cubicBezTo>
                  <a:pt x="3056458" y="825825"/>
                  <a:pt x="2986321" y="740919"/>
                  <a:pt x="2855491" y="780047"/>
                </a:cubicBezTo>
                <a:cubicBezTo>
                  <a:pt x="2724661" y="819175"/>
                  <a:pt x="2607335" y="767637"/>
                  <a:pt x="2495097" y="780047"/>
                </a:cubicBezTo>
                <a:cubicBezTo>
                  <a:pt x="2382859" y="792457"/>
                  <a:pt x="2157291" y="718118"/>
                  <a:pt x="1931981" y="780047"/>
                </a:cubicBezTo>
                <a:cubicBezTo>
                  <a:pt x="1706671" y="841976"/>
                  <a:pt x="1683085" y="759070"/>
                  <a:pt x="1504013" y="780047"/>
                </a:cubicBezTo>
                <a:cubicBezTo>
                  <a:pt x="1324941" y="801024"/>
                  <a:pt x="1070400" y="734158"/>
                  <a:pt x="873323" y="780047"/>
                </a:cubicBezTo>
                <a:cubicBezTo>
                  <a:pt x="676246" y="825936"/>
                  <a:pt x="439971" y="748385"/>
                  <a:pt x="130010" y="780047"/>
                </a:cubicBezTo>
                <a:cubicBezTo>
                  <a:pt x="56935" y="784012"/>
                  <a:pt x="-825" y="719242"/>
                  <a:pt x="0" y="650037"/>
                </a:cubicBezTo>
                <a:cubicBezTo>
                  <a:pt x="-28553" y="436616"/>
                  <a:pt x="13265" y="302617"/>
                  <a:pt x="0" y="130010"/>
                </a:cubicBezTo>
                <a:close/>
              </a:path>
            </a:pathLst>
          </a:custGeom>
          <a:noFill/>
          <a:ln w="6350" cap="flat" cmpd="sng" algn="ctr">
            <a:solidFill>
              <a:schemeClr val="bg1"/>
            </a:solidFill>
            <a:prstDash val="dashDot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951870"/>
                      <a:gd name="connsiteY0" fmla="*/ 343460 h 2060718"/>
                      <a:gd name="connsiteX1" fmla="*/ 343460 w 5951870"/>
                      <a:gd name="connsiteY1" fmla="*/ 0 h 2060718"/>
                      <a:gd name="connsiteX2" fmla="*/ 1033753 w 5951870"/>
                      <a:gd name="connsiteY2" fmla="*/ 0 h 2060718"/>
                      <a:gd name="connsiteX3" fmla="*/ 1566098 w 5951870"/>
                      <a:gd name="connsiteY3" fmla="*/ 0 h 2060718"/>
                      <a:gd name="connsiteX4" fmla="*/ 2045794 w 5951870"/>
                      <a:gd name="connsiteY4" fmla="*/ 0 h 2060718"/>
                      <a:gd name="connsiteX5" fmla="*/ 2683438 w 5951870"/>
                      <a:gd name="connsiteY5" fmla="*/ 0 h 2060718"/>
                      <a:gd name="connsiteX6" fmla="*/ 3215783 w 5951870"/>
                      <a:gd name="connsiteY6" fmla="*/ 0 h 2060718"/>
                      <a:gd name="connsiteX7" fmla="*/ 3906076 w 5951870"/>
                      <a:gd name="connsiteY7" fmla="*/ 0 h 2060718"/>
                      <a:gd name="connsiteX8" fmla="*/ 4385772 w 5951870"/>
                      <a:gd name="connsiteY8" fmla="*/ 0 h 2060718"/>
                      <a:gd name="connsiteX9" fmla="*/ 5076065 w 5951870"/>
                      <a:gd name="connsiteY9" fmla="*/ 0 h 2060718"/>
                      <a:gd name="connsiteX10" fmla="*/ 5608410 w 5951870"/>
                      <a:gd name="connsiteY10" fmla="*/ 0 h 2060718"/>
                      <a:gd name="connsiteX11" fmla="*/ 5951870 w 5951870"/>
                      <a:gd name="connsiteY11" fmla="*/ 343460 h 2060718"/>
                      <a:gd name="connsiteX12" fmla="*/ 5951870 w 5951870"/>
                      <a:gd name="connsiteY12" fmla="*/ 815131 h 2060718"/>
                      <a:gd name="connsiteX13" fmla="*/ 5951870 w 5951870"/>
                      <a:gd name="connsiteY13" fmla="*/ 1300539 h 2060718"/>
                      <a:gd name="connsiteX14" fmla="*/ 5951870 w 5951870"/>
                      <a:gd name="connsiteY14" fmla="*/ 1717258 h 2060718"/>
                      <a:gd name="connsiteX15" fmla="*/ 5608410 w 5951870"/>
                      <a:gd name="connsiteY15" fmla="*/ 2060718 h 2060718"/>
                      <a:gd name="connsiteX16" fmla="*/ 4970766 w 5951870"/>
                      <a:gd name="connsiteY16" fmla="*/ 2060718 h 2060718"/>
                      <a:gd name="connsiteX17" fmla="*/ 4385772 w 5951870"/>
                      <a:gd name="connsiteY17" fmla="*/ 2060718 h 2060718"/>
                      <a:gd name="connsiteX18" fmla="*/ 3958726 w 5951870"/>
                      <a:gd name="connsiteY18" fmla="*/ 2060718 h 2060718"/>
                      <a:gd name="connsiteX19" fmla="*/ 3479030 w 5951870"/>
                      <a:gd name="connsiteY19" fmla="*/ 2060718 h 2060718"/>
                      <a:gd name="connsiteX20" fmla="*/ 2788737 w 5951870"/>
                      <a:gd name="connsiteY20" fmla="*/ 2060718 h 2060718"/>
                      <a:gd name="connsiteX21" fmla="*/ 2203742 w 5951870"/>
                      <a:gd name="connsiteY21" fmla="*/ 2060718 h 2060718"/>
                      <a:gd name="connsiteX22" fmla="*/ 1724047 w 5951870"/>
                      <a:gd name="connsiteY22" fmla="*/ 2060718 h 2060718"/>
                      <a:gd name="connsiteX23" fmla="*/ 1139052 w 5951870"/>
                      <a:gd name="connsiteY23" fmla="*/ 2060718 h 2060718"/>
                      <a:gd name="connsiteX24" fmla="*/ 343460 w 5951870"/>
                      <a:gd name="connsiteY24" fmla="*/ 2060718 h 2060718"/>
                      <a:gd name="connsiteX25" fmla="*/ 0 w 5951870"/>
                      <a:gd name="connsiteY25" fmla="*/ 1717258 h 2060718"/>
                      <a:gd name="connsiteX26" fmla="*/ 0 w 5951870"/>
                      <a:gd name="connsiteY26" fmla="*/ 1231849 h 2060718"/>
                      <a:gd name="connsiteX27" fmla="*/ 0 w 5951870"/>
                      <a:gd name="connsiteY27" fmla="*/ 760179 h 2060718"/>
                      <a:gd name="connsiteX28" fmla="*/ 0 w 5951870"/>
                      <a:gd name="connsiteY28" fmla="*/ 343460 h 206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951870" h="2060718" extrusionOk="0">
                        <a:moveTo>
                          <a:pt x="0" y="343460"/>
                        </a:moveTo>
                        <a:cubicBezTo>
                          <a:pt x="-30217" y="135133"/>
                          <a:pt x="133984" y="7427"/>
                          <a:pt x="343460" y="0"/>
                        </a:cubicBezTo>
                        <a:cubicBezTo>
                          <a:pt x="552907" y="-52710"/>
                          <a:pt x="882211" y="28741"/>
                          <a:pt x="1033753" y="0"/>
                        </a:cubicBezTo>
                        <a:cubicBezTo>
                          <a:pt x="1185295" y="-28741"/>
                          <a:pt x="1421790" y="31156"/>
                          <a:pt x="1566098" y="0"/>
                        </a:cubicBezTo>
                        <a:cubicBezTo>
                          <a:pt x="1710406" y="-31156"/>
                          <a:pt x="1846434" y="30328"/>
                          <a:pt x="2045794" y="0"/>
                        </a:cubicBezTo>
                        <a:cubicBezTo>
                          <a:pt x="2245154" y="-30328"/>
                          <a:pt x="2391762" y="51327"/>
                          <a:pt x="2683438" y="0"/>
                        </a:cubicBezTo>
                        <a:cubicBezTo>
                          <a:pt x="2975114" y="-51327"/>
                          <a:pt x="2961612" y="61812"/>
                          <a:pt x="3215783" y="0"/>
                        </a:cubicBezTo>
                        <a:cubicBezTo>
                          <a:pt x="3469954" y="-61812"/>
                          <a:pt x="3565115" y="3709"/>
                          <a:pt x="3906076" y="0"/>
                        </a:cubicBezTo>
                        <a:cubicBezTo>
                          <a:pt x="4247037" y="-3709"/>
                          <a:pt x="4151517" y="40449"/>
                          <a:pt x="4385772" y="0"/>
                        </a:cubicBezTo>
                        <a:cubicBezTo>
                          <a:pt x="4620027" y="-40449"/>
                          <a:pt x="4870754" y="13178"/>
                          <a:pt x="5076065" y="0"/>
                        </a:cubicBezTo>
                        <a:cubicBezTo>
                          <a:pt x="5281376" y="-13178"/>
                          <a:pt x="5358795" y="36352"/>
                          <a:pt x="5608410" y="0"/>
                        </a:cubicBezTo>
                        <a:cubicBezTo>
                          <a:pt x="5769428" y="-1640"/>
                          <a:pt x="5966167" y="114566"/>
                          <a:pt x="5951870" y="343460"/>
                        </a:cubicBezTo>
                        <a:cubicBezTo>
                          <a:pt x="6004829" y="566139"/>
                          <a:pt x="5905707" y="688684"/>
                          <a:pt x="5951870" y="815131"/>
                        </a:cubicBezTo>
                        <a:cubicBezTo>
                          <a:pt x="5998033" y="941578"/>
                          <a:pt x="5897602" y="1168535"/>
                          <a:pt x="5951870" y="1300539"/>
                        </a:cubicBezTo>
                        <a:cubicBezTo>
                          <a:pt x="6006138" y="1432543"/>
                          <a:pt x="5940559" y="1620844"/>
                          <a:pt x="5951870" y="1717258"/>
                        </a:cubicBezTo>
                        <a:cubicBezTo>
                          <a:pt x="5935964" y="1909558"/>
                          <a:pt x="5764722" y="2037689"/>
                          <a:pt x="5608410" y="2060718"/>
                        </a:cubicBezTo>
                        <a:cubicBezTo>
                          <a:pt x="5367284" y="2070433"/>
                          <a:pt x="5129703" y="2016797"/>
                          <a:pt x="4970766" y="2060718"/>
                        </a:cubicBezTo>
                        <a:cubicBezTo>
                          <a:pt x="4811829" y="2104639"/>
                          <a:pt x="4588037" y="2014151"/>
                          <a:pt x="4385772" y="2060718"/>
                        </a:cubicBezTo>
                        <a:cubicBezTo>
                          <a:pt x="4183507" y="2107285"/>
                          <a:pt x="4109724" y="2012407"/>
                          <a:pt x="3958726" y="2060718"/>
                        </a:cubicBezTo>
                        <a:cubicBezTo>
                          <a:pt x="3807728" y="2109029"/>
                          <a:pt x="3673664" y="2047543"/>
                          <a:pt x="3479030" y="2060718"/>
                        </a:cubicBezTo>
                        <a:cubicBezTo>
                          <a:pt x="3284396" y="2073893"/>
                          <a:pt x="3120112" y="1995961"/>
                          <a:pt x="2788737" y="2060718"/>
                        </a:cubicBezTo>
                        <a:cubicBezTo>
                          <a:pt x="2457362" y="2125475"/>
                          <a:pt x="2437697" y="2009908"/>
                          <a:pt x="2203742" y="2060718"/>
                        </a:cubicBezTo>
                        <a:cubicBezTo>
                          <a:pt x="1969788" y="2111528"/>
                          <a:pt x="1850100" y="2013919"/>
                          <a:pt x="1724047" y="2060718"/>
                        </a:cubicBezTo>
                        <a:cubicBezTo>
                          <a:pt x="1597994" y="2107517"/>
                          <a:pt x="1337937" y="2019492"/>
                          <a:pt x="1139052" y="2060718"/>
                        </a:cubicBezTo>
                        <a:cubicBezTo>
                          <a:pt x="940167" y="2101944"/>
                          <a:pt x="668230" y="2045588"/>
                          <a:pt x="343460" y="2060718"/>
                        </a:cubicBezTo>
                        <a:cubicBezTo>
                          <a:pt x="155696" y="2054801"/>
                          <a:pt x="25383" y="1934391"/>
                          <a:pt x="0" y="1717258"/>
                        </a:cubicBezTo>
                        <a:cubicBezTo>
                          <a:pt x="-25904" y="1501885"/>
                          <a:pt x="50411" y="1436087"/>
                          <a:pt x="0" y="1231849"/>
                        </a:cubicBezTo>
                        <a:cubicBezTo>
                          <a:pt x="-50411" y="1027611"/>
                          <a:pt x="23377" y="985490"/>
                          <a:pt x="0" y="760179"/>
                        </a:cubicBezTo>
                        <a:cubicBezTo>
                          <a:pt x="-23377" y="534868"/>
                          <a:pt x="11608" y="516043"/>
                          <a:pt x="0" y="34346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</a:t>
            </a:r>
            <a:r>
              <a:rPr lang="vi-VN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 một số loại khoáng sản có trữ lượng lớn trên thế giới như b</a:t>
            </a:r>
            <a:r>
              <a:rPr lang="en-US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</a:t>
            </a:r>
            <a:r>
              <a:rPr lang="vi-VN" sz="3600" kern="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-xit, đất hiếm, titan.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F78E91-CE88-4542-A1DF-9349F16BD31A}"/>
              </a:ext>
            </a:extLst>
          </p:cNvPr>
          <p:cNvSpPr/>
          <p:nvPr/>
        </p:nvSpPr>
        <p:spPr>
          <a:xfrm>
            <a:off x="1199457" y="1525385"/>
            <a:ext cx="2304255" cy="4524326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5" name="Hình ảnh 4">
            <a:extLst>
              <a:ext uri="{FF2B5EF4-FFF2-40B4-BE49-F238E27FC236}">
                <a16:creationId xmlns:a16="http://schemas.microsoft.com/office/drawing/2014/main" id="{6E2CDDCE-3337-4A8E-9466-DA8D8E5C0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585" y="808289"/>
            <a:ext cx="1660600" cy="1660600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A6016B31-9BCA-4156-AF11-DE484C59BDE9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3503712" y="2114827"/>
            <a:ext cx="1824994" cy="1672721"/>
          </a:xfrm>
          <a:prstGeom prst="curvedConnector3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338ABCCE-CB76-43CD-B5A9-E0BB05FFE6EC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503712" y="3787548"/>
            <a:ext cx="1824994" cy="572560"/>
          </a:xfrm>
          <a:prstGeom prst="curvedConnector3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23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4">
            <a:extLst>
              <a:ext uri="{FF2B5EF4-FFF2-40B4-BE49-F238E27FC236}">
                <a16:creationId xmlns:a16="http://schemas.microsoft.com/office/drawing/2014/main" id="{C947E1C3-A26C-4876-8D96-B1D016649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6" r="-3" b="8521"/>
          <a:stretch/>
        </p:blipFill>
        <p:spPr>
          <a:xfrm>
            <a:off x="8967212" y="3698068"/>
            <a:ext cx="2467242" cy="1828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Hình ảnh 3">
            <a:extLst>
              <a:ext uri="{FF2B5EF4-FFF2-40B4-BE49-F238E27FC236}">
                <a16:creationId xmlns:a16="http://schemas.microsoft.com/office/drawing/2014/main" id="{0DBACD69-E66E-4F49-B10C-FCA57A8AD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876"/>
          <a:stretch/>
        </p:blipFill>
        <p:spPr>
          <a:xfrm>
            <a:off x="5983465" y="2456650"/>
            <a:ext cx="2255472" cy="2244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8ABF065A-A54A-48BA-B2B4-DDED84B74EC2}"/>
              </a:ext>
            </a:extLst>
          </p:cNvPr>
          <p:cNvSpPr txBox="1"/>
          <p:nvPr/>
        </p:nvSpPr>
        <p:spPr>
          <a:xfrm>
            <a:off x="733625" y="588230"/>
            <a:ext cx="1990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</a:t>
            </a:r>
            <a:r>
              <a:rPr lang="en-US" sz="32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thế giới</a:t>
            </a:r>
          </a:p>
        </p:txBody>
      </p:sp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37B450F8-A3B7-4FA5-8068-B9F9A025547A}"/>
              </a:ext>
            </a:extLst>
          </p:cNvPr>
          <p:cNvSpPr txBox="1"/>
          <p:nvPr/>
        </p:nvSpPr>
        <p:spPr>
          <a:xfrm>
            <a:off x="837836" y="3593641"/>
            <a:ext cx="246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Đất hiếm</a:t>
            </a:r>
          </a:p>
        </p:txBody>
      </p:sp>
      <p:sp>
        <p:nvSpPr>
          <p:cNvPr id="16" name="Hộp Văn bản 10">
            <a:extLst>
              <a:ext uri="{FF2B5EF4-FFF2-40B4-BE49-F238E27FC236}">
                <a16:creationId xmlns:a16="http://schemas.microsoft.com/office/drawing/2014/main" id="{38F6C2AE-6073-43EE-9669-367AFD64195E}"/>
              </a:ext>
            </a:extLst>
          </p:cNvPr>
          <p:cNvSpPr txBox="1"/>
          <p:nvPr/>
        </p:nvSpPr>
        <p:spPr>
          <a:xfrm>
            <a:off x="3301086" y="1113758"/>
            <a:ext cx="1990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</a:t>
            </a:r>
            <a:r>
              <a:rPr lang="en-US" sz="32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thế giới</a:t>
            </a:r>
          </a:p>
        </p:txBody>
      </p:sp>
      <p:sp>
        <p:nvSpPr>
          <p:cNvPr id="17" name="Hộp Văn bản 12">
            <a:extLst>
              <a:ext uri="{FF2B5EF4-FFF2-40B4-BE49-F238E27FC236}">
                <a16:creationId xmlns:a16="http://schemas.microsoft.com/office/drawing/2014/main" id="{52CB2D89-F75F-4BB8-8F53-9467E146BA9B}"/>
              </a:ext>
            </a:extLst>
          </p:cNvPr>
          <p:cNvSpPr txBox="1"/>
          <p:nvPr/>
        </p:nvSpPr>
        <p:spPr>
          <a:xfrm>
            <a:off x="3678661" y="4231857"/>
            <a:ext cx="272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Bô xít</a:t>
            </a:r>
          </a:p>
        </p:txBody>
      </p:sp>
      <p:sp>
        <p:nvSpPr>
          <p:cNvPr id="18" name="Hộp Văn bản 13">
            <a:extLst>
              <a:ext uri="{FF2B5EF4-FFF2-40B4-BE49-F238E27FC236}">
                <a16:creationId xmlns:a16="http://schemas.microsoft.com/office/drawing/2014/main" id="{6F40B1C1-04CB-42EB-B5C1-FD56BAACFABE}"/>
              </a:ext>
            </a:extLst>
          </p:cNvPr>
          <p:cNvSpPr txBox="1"/>
          <p:nvPr/>
        </p:nvSpPr>
        <p:spPr>
          <a:xfrm>
            <a:off x="6398413" y="1654417"/>
            <a:ext cx="348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</a:t>
            </a:r>
            <a:r>
              <a:rPr lang="en-US" sz="32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ĐNA</a:t>
            </a:r>
          </a:p>
        </p:txBody>
      </p:sp>
      <p:sp>
        <p:nvSpPr>
          <p:cNvPr id="19" name="Hộp Văn bản 14">
            <a:extLst>
              <a:ext uri="{FF2B5EF4-FFF2-40B4-BE49-F238E27FC236}">
                <a16:creationId xmlns:a16="http://schemas.microsoft.com/office/drawing/2014/main" id="{DDF5E9F4-7EDC-49AA-8DFA-A10106B390A6}"/>
              </a:ext>
            </a:extLst>
          </p:cNvPr>
          <p:cNvSpPr txBox="1"/>
          <p:nvPr/>
        </p:nvSpPr>
        <p:spPr>
          <a:xfrm>
            <a:off x="6711740" y="4680025"/>
            <a:ext cx="246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Sắt</a:t>
            </a:r>
          </a:p>
        </p:txBody>
      </p:sp>
      <p:sp>
        <p:nvSpPr>
          <p:cNvPr id="20" name="Hộp Văn bản 15">
            <a:extLst>
              <a:ext uri="{FF2B5EF4-FFF2-40B4-BE49-F238E27FC236}">
                <a16:creationId xmlns:a16="http://schemas.microsoft.com/office/drawing/2014/main" id="{FCD2FF0B-085F-4454-A1BA-502482550AC5}"/>
              </a:ext>
            </a:extLst>
          </p:cNvPr>
          <p:cNvSpPr txBox="1"/>
          <p:nvPr/>
        </p:nvSpPr>
        <p:spPr>
          <a:xfrm>
            <a:off x="9021370" y="1867060"/>
            <a:ext cx="3487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</a:t>
            </a:r>
            <a:r>
              <a:rPr lang="en-US" sz="2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Đông Nam Á</a:t>
            </a:r>
          </a:p>
          <a:p>
            <a:r>
              <a:rPr lang="en-US" sz="36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</a:t>
            </a:r>
            <a:r>
              <a:rPr lang="en-US" sz="2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Châu Á</a:t>
            </a:r>
          </a:p>
          <a:p>
            <a:r>
              <a:rPr lang="en-US" sz="36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28</a:t>
            </a:r>
            <a:r>
              <a:rPr lang="en-US" sz="2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Thế giới</a:t>
            </a:r>
          </a:p>
        </p:txBody>
      </p:sp>
      <p:sp>
        <p:nvSpPr>
          <p:cNvPr id="21" name="Hộp Văn bản 16">
            <a:extLst>
              <a:ext uri="{FF2B5EF4-FFF2-40B4-BE49-F238E27FC236}">
                <a16:creationId xmlns:a16="http://schemas.microsoft.com/office/drawing/2014/main" id="{9E269A81-C5DD-4245-B3A4-4DD829365AAB}"/>
              </a:ext>
            </a:extLst>
          </p:cNvPr>
          <p:cNvSpPr txBox="1"/>
          <p:nvPr/>
        </p:nvSpPr>
        <p:spPr>
          <a:xfrm>
            <a:off x="9438998" y="5649728"/>
            <a:ext cx="246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Dầu khí</a:t>
            </a:r>
          </a:p>
        </p:txBody>
      </p:sp>
      <p:sp>
        <p:nvSpPr>
          <p:cNvPr id="22" name="Hình chữ nhật: Góc Tròn 17">
            <a:extLst>
              <a:ext uri="{FF2B5EF4-FFF2-40B4-BE49-F238E27FC236}">
                <a16:creationId xmlns:a16="http://schemas.microsoft.com/office/drawing/2014/main" id="{9ACFE425-85CC-4472-8488-A450FC89C4F8}"/>
              </a:ext>
            </a:extLst>
          </p:cNvPr>
          <p:cNvSpPr/>
          <p:nvPr/>
        </p:nvSpPr>
        <p:spPr>
          <a:xfrm>
            <a:off x="646790" y="5493950"/>
            <a:ext cx="7690104" cy="718431"/>
          </a:xfrm>
          <a:prstGeom prst="roundRect">
            <a:avLst/>
          </a:prstGeom>
          <a:noFill/>
          <a:ln w="5715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Có một số loại khoáng sản có trữ lượng lớn trên thế giới và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khu vực.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3" name="Hình ảnh 1">
            <a:extLst>
              <a:ext uri="{FF2B5EF4-FFF2-40B4-BE49-F238E27FC236}">
                <a16:creationId xmlns:a16="http://schemas.microsoft.com/office/drawing/2014/main" id="{1A0380F7-04A8-431C-9E4D-55D96F22C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43" b="8015"/>
          <a:stretch/>
        </p:blipFill>
        <p:spPr>
          <a:xfrm>
            <a:off x="598876" y="1529256"/>
            <a:ext cx="2086652" cy="2066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Việt Nam sở hữu trữ lượng quặng bôxít lớn thứ hai thế giới">
            <a:extLst>
              <a:ext uri="{FF2B5EF4-FFF2-40B4-BE49-F238E27FC236}">
                <a16:creationId xmlns:a16="http://schemas.microsoft.com/office/drawing/2014/main" id="{94997C9A-C33F-4597-B183-29D9E691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086" y="2096918"/>
            <a:ext cx="2066821" cy="20668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16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EDF3C5-E08E-486C-9DA4-494815B215FB}"/>
              </a:ext>
            </a:extLst>
          </p:cNvPr>
          <p:cNvSpPr/>
          <p:nvPr/>
        </p:nvSpPr>
        <p:spPr>
          <a:xfrm>
            <a:off x="4007768" y="1697602"/>
            <a:ext cx="4617640" cy="55925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6666"/>
                </a:solidFill>
              </a:rPr>
              <a:t>Vùng thềm lục địa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95730-A503-475C-B015-68233D215315}"/>
              </a:ext>
            </a:extLst>
          </p:cNvPr>
          <p:cNvSpPr txBox="1"/>
          <p:nvPr/>
        </p:nvSpPr>
        <p:spPr>
          <a:xfrm>
            <a:off x="23292" y="70071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c. Khoáng sản phân bố t</a:t>
            </a:r>
            <a:r>
              <a:rPr lang="vi-VN" sz="32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ư</a:t>
            </a:r>
            <a:r>
              <a:rPr lang="en-US" sz="32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ơng đối rộng</a:t>
            </a:r>
          </a:p>
        </p:txBody>
      </p:sp>
      <p:pic>
        <p:nvPicPr>
          <p:cNvPr id="35" name="Hình ảnh 4">
            <a:extLst>
              <a:ext uri="{FF2B5EF4-FFF2-40B4-BE49-F238E27FC236}">
                <a16:creationId xmlns:a16="http://schemas.microsoft.com/office/drawing/2014/main" id="{6E2CDDCE-3337-4A8E-9466-DA8D8E5C0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332656"/>
            <a:ext cx="1228552" cy="122855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ECA8B9-E14F-480F-88CA-5860E74B0E5A}"/>
              </a:ext>
            </a:extLst>
          </p:cNvPr>
          <p:cNvSpPr/>
          <p:nvPr/>
        </p:nvSpPr>
        <p:spPr>
          <a:xfrm>
            <a:off x="842492" y="1561208"/>
            <a:ext cx="3665016" cy="85968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66"/>
                </a:solidFill>
              </a:rPr>
              <a:t>Dầu</a:t>
            </a:r>
            <a:r>
              <a:rPr lang="en-US" sz="3200" b="1" dirty="0">
                <a:solidFill>
                  <a:srgbClr val="006666"/>
                </a:solidFill>
              </a:rPr>
              <a:t> </a:t>
            </a:r>
            <a:r>
              <a:rPr lang="en-US" sz="3200" b="1" dirty="0" err="1">
                <a:solidFill>
                  <a:srgbClr val="006666"/>
                </a:solidFill>
              </a:rPr>
              <a:t>mỏ</a:t>
            </a:r>
            <a:r>
              <a:rPr lang="en-US" sz="3200" b="1" dirty="0">
                <a:solidFill>
                  <a:srgbClr val="006666"/>
                </a:solidFill>
              </a:rPr>
              <a:t>, </a:t>
            </a:r>
            <a:r>
              <a:rPr lang="en-US" sz="3200" b="1" dirty="0" err="1">
                <a:solidFill>
                  <a:srgbClr val="006666"/>
                </a:solidFill>
              </a:rPr>
              <a:t>khí</a:t>
            </a:r>
            <a:r>
              <a:rPr lang="en-US" sz="3200" b="1" dirty="0">
                <a:solidFill>
                  <a:srgbClr val="006666"/>
                </a:solidFill>
              </a:rPr>
              <a:t> </a:t>
            </a:r>
            <a:r>
              <a:rPr lang="en-US" sz="3200" b="1" dirty="0" err="1">
                <a:solidFill>
                  <a:srgbClr val="006666"/>
                </a:solidFill>
              </a:rPr>
              <a:t>tự</a:t>
            </a:r>
            <a:r>
              <a:rPr lang="en-US" sz="3200" b="1" dirty="0">
                <a:solidFill>
                  <a:srgbClr val="006666"/>
                </a:solidFill>
              </a:rPr>
              <a:t> </a:t>
            </a:r>
            <a:r>
              <a:rPr lang="en-US" sz="3200" b="1" dirty="0" err="1">
                <a:solidFill>
                  <a:srgbClr val="006666"/>
                </a:solidFill>
              </a:rPr>
              <a:t>nhiên</a:t>
            </a:r>
            <a:endParaRPr lang="en-US" sz="3200" b="1" dirty="0">
              <a:solidFill>
                <a:srgbClr val="006666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E43E27B-E8BE-4F73-8072-428D25C02255}"/>
              </a:ext>
            </a:extLst>
          </p:cNvPr>
          <p:cNvSpPr/>
          <p:nvPr/>
        </p:nvSpPr>
        <p:spPr>
          <a:xfrm>
            <a:off x="3854624" y="2600952"/>
            <a:ext cx="4770784" cy="55925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6666"/>
                </a:solidFill>
              </a:rPr>
              <a:t>Vùng Đông Bắc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9CACD7-72BF-4122-ACCB-148609A51766}"/>
              </a:ext>
            </a:extLst>
          </p:cNvPr>
          <p:cNvSpPr/>
          <p:nvPr/>
        </p:nvSpPr>
        <p:spPr>
          <a:xfrm>
            <a:off x="842492" y="2609708"/>
            <a:ext cx="3665016" cy="55050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6666"/>
                </a:solidFill>
              </a:rPr>
              <a:t>Than đá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73FE6C-14E2-4934-A005-EC2A1F6C1E0E}"/>
              </a:ext>
            </a:extLst>
          </p:cNvPr>
          <p:cNvSpPr/>
          <p:nvPr/>
        </p:nvSpPr>
        <p:spPr>
          <a:xfrm>
            <a:off x="4263492" y="3460848"/>
            <a:ext cx="4257600" cy="55925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6666"/>
                </a:solidFill>
              </a:rPr>
              <a:t>Vùng ĐB sông Hồng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A1D42B8-4593-4936-83D2-FB00C6472911}"/>
              </a:ext>
            </a:extLst>
          </p:cNvPr>
          <p:cNvSpPr/>
          <p:nvPr/>
        </p:nvSpPr>
        <p:spPr>
          <a:xfrm>
            <a:off x="902296" y="3460848"/>
            <a:ext cx="3665016" cy="55925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6666"/>
                </a:solidFill>
              </a:rPr>
              <a:t>Than nâu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EF7F726-8A6F-4E2F-B427-AFA760191151}"/>
              </a:ext>
            </a:extLst>
          </p:cNvPr>
          <p:cNvSpPr/>
          <p:nvPr/>
        </p:nvSpPr>
        <p:spPr>
          <a:xfrm>
            <a:off x="4375640" y="4351286"/>
            <a:ext cx="4145452" cy="55925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6666"/>
                </a:solidFill>
              </a:rPr>
              <a:t>Vùng DH miền Trung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900A97-0E80-4CAD-813C-AC14B009931D}"/>
              </a:ext>
            </a:extLst>
          </p:cNvPr>
          <p:cNvSpPr/>
          <p:nvPr/>
        </p:nvSpPr>
        <p:spPr>
          <a:xfrm>
            <a:off x="902296" y="4351286"/>
            <a:ext cx="3665016" cy="55925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6666"/>
                </a:solidFill>
              </a:rPr>
              <a:t>Ti tan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CA5FC80-B8E8-4EF8-B3A0-3B087CC3151A}"/>
              </a:ext>
            </a:extLst>
          </p:cNvPr>
          <p:cNvSpPr/>
          <p:nvPr/>
        </p:nvSpPr>
        <p:spPr>
          <a:xfrm>
            <a:off x="4375640" y="5382344"/>
            <a:ext cx="4145452" cy="55925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66"/>
                </a:solidFill>
              </a:rPr>
              <a:t>Vùng</a:t>
            </a:r>
            <a:r>
              <a:rPr lang="en-US" sz="3200" b="1" dirty="0">
                <a:solidFill>
                  <a:srgbClr val="006666"/>
                </a:solidFill>
              </a:rPr>
              <a:t> </a:t>
            </a:r>
            <a:r>
              <a:rPr lang="en-US" sz="3200" b="1" dirty="0" err="1">
                <a:solidFill>
                  <a:srgbClr val="006666"/>
                </a:solidFill>
              </a:rPr>
              <a:t>Tây</a:t>
            </a:r>
            <a:r>
              <a:rPr lang="en-US" sz="3200" b="1" dirty="0">
                <a:solidFill>
                  <a:srgbClr val="006666"/>
                </a:solidFill>
              </a:rPr>
              <a:t> </a:t>
            </a:r>
            <a:r>
              <a:rPr lang="en-US" sz="3200" b="1" dirty="0" err="1">
                <a:solidFill>
                  <a:srgbClr val="006666"/>
                </a:solidFill>
              </a:rPr>
              <a:t>Nguyên</a:t>
            </a:r>
            <a:endParaRPr lang="en-US" sz="3200" b="1" dirty="0">
              <a:solidFill>
                <a:srgbClr val="006666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BA3C9B-44D1-43DB-9E0A-0EA5C538A2A1}"/>
              </a:ext>
            </a:extLst>
          </p:cNvPr>
          <p:cNvSpPr/>
          <p:nvPr/>
        </p:nvSpPr>
        <p:spPr>
          <a:xfrm>
            <a:off x="902296" y="5382344"/>
            <a:ext cx="3665016" cy="55925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6666"/>
                </a:solidFill>
              </a:rPr>
              <a:t>Bô xít</a:t>
            </a:r>
          </a:p>
        </p:txBody>
      </p:sp>
    </p:spTree>
    <p:extLst>
      <p:ext uri="{BB962C8B-B14F-4D97-AF65-F5344CB8AC3E}">
        <p14:creationId xmlns:p14="http://schemas.microsoft.com/office/powerpoint/2010/main" val="174945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9" grpId="0" animBg="1"/>
      <p:bldP spid="30" grpId="0" animBg="1"/>
      <p:bldP spid="31" grpId="0" animBg="1"/>
      <p:bldP spid="34" grpId="0" animBg="1"/>
      <p:bldP spid="36" grpId="0" animBg="1"/>
      <p:bldP spid="37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817547-1A3C-4B1E-8E59-C70D2C32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750" y1="31100" x2="34750" y2="31100"/>
                        <a14:foregroundMark x1="37000" y1="29850" x2="37000" y2="29850"/>
                        <a14:foregroundMark x1="31900" y1="85850" x2="31900" y2="85850"/>
                        <a14:foregroundMark x1="45400" y1="85850" x2="45400" y2="85850"/>
                        <a14:foregroundMark x1="45400" y1="85850" x2="45400" y2="85850"/>
                        <a14:foregroundMark x1="48550" y1="87150" x2="48550" y2="87150"/>
                        <a14:foregroundMark x1="36850" y1="29850" x2="36850" y2="29850"/>
                        <a14:foregroundMark x1="36850" y1="29850" x2="36850" y2="298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0704" y="5085184"/>
            <a:ext cx="1584176" cy="1584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8C44E-C685-4BFA-98D7-28CDDC4B3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0290" y="316012"/>
            <a:ext cx="3994895" cy="6093296"/>
          </a:xfrm>
          <a:prstGeom prst="rect">
            <a:avLst/>
          </a:prstGeom>
        </p:spPr>
      </p:pic>
      <p:sp>
        <p:nvSpPr>
          <p:cNvPr id="35" name="Đám mây 2">
            <a:extLst>
              <a:ext uri="{FF2B5EF4-FFF2-40B4-BE49-F238E27FC236}">
                <a16:creationId xmlns:a16="http://schemas.microsoft.com/office/drawing/2014/main" id="{4EB852E2-DB49-4672-A9D2-882D8409E691}"/>
              </a:ext>
            </a:extLst>
          </p:cNvPr>
          <p:cNvSpPr/>
          <p:nvPr/>
        </p:nvSpPr>
        <p:spPr bwMode="auto">
          <a:xfrm>
            <a:off x="1595407" y="872716"/>
            <a:ext cx="5472608" cy="5112568"/>
          </a:xfrm>
          <a:prstGeom prst="cloud">
            <a:avLst/>
          </a:prstGeom>
          <a:solidFill>
            <a:sysClr val="window" lastClr="FFFF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vi-VN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D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ựa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vào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H4.1,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xác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định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vị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trí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phân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bố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một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số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mỏ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khoáng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sản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: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Vàng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,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sắt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,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ti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tan,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chì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,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kẽm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,...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trên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lược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đồ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43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69EDD74-019F-4EE0-8324-8351425520F8}"/>
              </a:ext>
            </a:extLst>
          </p:cNvPr>
          <p:cNvSpPr txBox="1"/>
          <p:nvPr/>
        </p:nvSpPr>
        <p:spPr>
          <a:xfrm>
            <a:off x="983432" y="1274386"/>
            <a:ext cx="4844634" cy="2123658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FF00"/>
                </a:solidFill>
                <a:latin typeface="#9Slide07 IcielCadena" panose="02000503000000020004" pitchFamily="2" charset="0"/>
              </a:rPr>
              <a:t>Hoạt động </a:t>
            </a:r>
          </a:p>
          <a:p>
            <a:pPr algn="ctr"/>
            <a:r>
              <a:rPr lang="en-US" sz="6600">
                <a:solidFill>
                  <a:srgbClr val="FFFF00"/>
                </a:solidFill>
                <a:latin typeface="#9Slide07 IcielCadena" panose="02000503000000020004" pitchFamily="2" charset="0"/>
              </a:rPr>
              <a:t>cặp đôi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11095-39E8-440F-991E-863A1D681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4000" r="93333">
                        <a14:foregroundMark x1="29333" y1="74667" x2="29333" y2="74667"/>
                        <a14:foregroundMark x1="25778" y1="84889" x2="25778" y2="84889"/>
                        <a14:foregroundMark x1="4444" y1="65333" x2="4444" y2="65333"/>
                        <a14:foregroundMark x1="80444" y1="77778" x2="80444" y2="77778"/>
                        <a14:foregroundMark x1="80444" y1="77778" x2="80444" y2="77778"/>
                        <a14:foregroundMark x1="65778" y1="84889" x2="65778" y2="84889"/>
                        <a14:foregroundMark x1="70222" y1="56000" x2="70222" y2="56000"/>
                        <a14:foregroundMark x1="70222" y1="56000" x2="70222" y2="56000"/>
                        <a14:foregroundMark x1="93333" y1="56889" x2="93333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348880"/>
            <a:ext cx="2791137" cy="2791137"/>
          </a:xfrm>
          <a:prstGeom prst="rect">
            <a:avLst/>
          </a:prstGeom>
        </p:spPr>
      </p:pic>
      <p:sp>
        <p:nvSpPr>
          <p:cNvPr id="11" name="Đám mây 2">
            <a:extLst>
              <a:ext uri="{FF2B5EF4-FFF2-40B4-BE49-F238E27FC236}">
                <a16:creationId xmlns:a16="http://schemas.microsoft.com/office/drawing/2014/main" id="{A12A254E-8412-48AB-8414-F222E6D105D2}"/>
              </a:ext>
            </a:extLst>
          </p:cNvPr>
          <p:cNvSpPr/>
          <p:nvPr/>
        </p:nvSpPr>
        <p:spPr bwMode="auto">
          <a:xfrm>
            <a:off x="6391568" y="1274386"/>
            <a:ext cx="4961016" cy="445887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vi-VN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D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ựa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vào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thông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tin SGK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và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kiến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thức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đã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học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,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em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hãy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trao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đổi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và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giải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thích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tại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sao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tài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nguyên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khoáng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sản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nước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ta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có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những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đặc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điểm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chung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đó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? </a:t>
            </a:r>
          </a:p>
        </p:txBody>
      </p:sp>
      <p:pic>
        <p:nvPicPr>
          <p:cNvPr id="12" name="3P">
            <a:hlinkClick r:id="" action="ppaction://media"/>
            <a:extLst>
              <a:ext uri="{FF2B5EF4-FFF2-40B4-BE49-F238E27FC236}">
                <a16:creationId xmlns:a16="http://schemas.microsoft.com/office/drawing/2014/main" id="{FD702552-0EBF-460B-91BE-FF23C18356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9563" y="3650245"/>
            <a:ext cx="2016224" cy="12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1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8A4DE1FC-B082-4339-8282-F3EA699C0F49}"/>
              </a:ext>
            </a:extLst>
          </p:cNvPr>
          <p:cNvSpPr txBox="1"/>
          <p:nvPr/>
        </p:nvSpPr>
        <p:spPr>
          <a:xfrm>
            <a:off x="1081807" y="870641"/>
            <a:ext cx="9890993" cy="837676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3600" b="1">
                <a:solidFill>
                  <a:srgbClr val="006666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Nguyên nhân</a:t>
            </a:r>
          </a:p>
        </p:txBody>
      </p:sp>
      <p:sp>
        <p:nvSpPr>
          <p:cNvPr id="13" name="Hộp Văn bản 13">
            <a:extLst>
              <a:ext uri="{FF2B5EF4-FFF2-40B4-BE49-F238E27FC236}">
                <a16:creationId xmlns:a16="http://schemas.microsoft.com/office/drawing/2014/main" id="{3E0D370F-793F-400F-9D4A-E4255C9565F8}"/>
              </a:ext>
            </a:extLst>
          </p:cNvPr>
          <p:cNvSpPr txBox="1"/>
          <p:nvPr/>
        </p:nvSpPr>
        <p:spPr>
          <a:xfrm>
            <a:off x="2014200" y="2077052"/>
            <a:ext cx="89586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36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Lịch</a:t>
            </a:r>
            <a:r>
              <a:rPr lang="en-US" sz="36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36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36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triển</a:t>
            </a:r>
            <a:r>
              <a:rPr lang="en-US" sz="36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lãnh</a:t>
            </a:r>
            <a:r>
              <a:rPr lang="en-US" sz="36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thổ</a:t>
            </a:r>
            <a:r>
              <a:rPr lang="en-US" sz="36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lâu</a:t>
            </a:r>
            <a:r>
              <a:rPr lang="en-US" sz="36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đời</a:t>
            </a:r>
            <a:endParaRPr lang="en-US" sz="3600" b="1" dirty="0">
              <a:solidFill>
                <a:srgbClr val="FFFF00"/>
              </a:solidFill>
              <a:latin typeface="#9Slide05 Fourth Light" panose="00000400000000000000" pitchFamily="2" charset="0"/>
              <a:ea typeface="#9Slide02 Noi dung dai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078CA2E9-0B06-43B0-B856-13B8E82532DA}"/>
              </a:ext>
            </a:extLst>
          </p:cNvPr>
          <p:cNvSpPr txBox="1"/>
          <p:nvPr/>
        </p:nvSpPr>
        <p:spPr>
          <a:xfrm>
            <a:off x="2014200" y="3100556"/>
            <a:ext cx="10285898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3600" b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Nằm ở vị trí tiếp giáp của 2 vành đai sinh khoáng lớn trên </a:t>
            </a:r>
          </a:p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3600" b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thế giới: Địa Trung Hải và Thái bình Dương</a:t>
            </a:r>
          </a:p>
        </p:txBody>
      </p:sp>
      <p:sp>
        <p:nvSpPr>
          <p:cNvPr id="15" name="Hộp Văn bản 21">
            <a:extLst>
              <a:ext uri="{FF2B5EF4-FFF2-40B4-BE49-F238E27FC236}">
                <a16:creationId xmlns:a16="http://schemas.microsoft.com/office/drawing/2014/main" id="{5A39208F-80ED-4B70-81B4-95C4B9B2A950}"/>
              </a:ext>
            </a:extLst>
          </p:cNvPr>
          <p:cNvSpPr txBox="1"/>
          <p:nvPr/>
        </p:nvSpPr>
        <p:spPr>
          <a:xfrm>
            <a:off x="2014200" y="4795281"/>
            <a:ext cx="89586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3600" b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Quá trình phát hiện, thăm dò ngày càng hiệu quả</a:t>
            </a:r>
          </a:p>
        </p:txBody>
      </p:sp>
      <p:pic>
        <p:nvPicPr>
          <p:cNvPr id="16" name="Hình ảnh 1">
            <a:extLst>
              <a:ext uri="{FF2B5EF4-FFF2-40B4-BE49-F238E27FC236}">
                <a16:creationId xmlns:a16="http://schemas.microsoft.com/office/drawing/2014/main" id="{1FD7C89B-BA5B-4A4C-AFD9-69A9A1950BC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072" y="1982613"/>
            <a:ext cx="872142" cy="872142"/>
          </a:xfrm>
          <a:prstGeom prst="rect">
            <a:avLst/>
          </a:prstGeom>
        </p:spPr>
      </p:pic>
      <p:pic>
        <p:nvPicPr>
          <p:cNvPr id="17" name="Hình ảnh 23">
            <a:extLst>
              <a:ext uri="{FF2B5EF4-FFF2-40B4-BE49-F238E27FC236}">
                <a16:creationId xmlns:a16="http://schemas.microsoft.com/office/drawing/2014/main" id="{8BC36A02-A7FC-40F1-897D-95814646D15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807" y="4688531"/>
            <a:ext cx="872142" cy="872142"/>
          </a:xfrm>
          <a:prstGeom prst="rect">
            <a:avLst/>
          </a:prstGeom>
        </p:spPr>
      </p:pic>
      <p:pic>
        <p:nvPicPr>
          <p:cNvPr id="18" name="Hình ảnh 24">
            <a:extLst>
              <a:ext uri="{FF2B5EF4-FFF2-40B4-BE49-F238E27FC236}">
                <a16:creationId xmlns:a16="http://schemas.microsoft.com/office/drawing/2014/main" id="{D7090E66-DA3F-4C37-99D1-1608E3DCEC7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807" y="3331095"/>
            <a:ext cx="872142" cy="8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</p:bld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1859</TotalTime>
  <Words>707</Words>
  <Application>Microsoft Office PowerPoint</Application>
  <PresentationFormat>Widescreen</PresentationFormat>
  <Paragraphs>74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Times New Roman</vt:lpstr>
      <vt:lpstr>#9Slide05 Fourth Light</vt:lpstr>
      <vt:lpstr>等线</vt:lpstr>
      <vt:lpstr>#9Slide03 Arima Madurai</vt:lpstr>
      <vt:lpstr>Calibri</vt:lpstr>
      <vt:lpstr>#9Slide03 Arima Madurai Black</vt:lpstr>
      <vt:lpstr>#9Slide07 IcielCadena</vt:lpstr>
      <vt:lpstr>微软雅黑</vt:lpstr>
      <vt:lpstr>#9Slide02 Noi dung rat dai</vt:lpstr>
      <vt:lpstr>#9Slide05 Claudia</vt:lpstr>
      <vt:lpstr>#9Slide02 Noi dung dai</vt:lpstr>
      <vt:lpstr>#9Slide05 Lobster</vt:lpstr>
      <vt:lpstr>#9Slide05 Pattaya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Thanh Bui</dc:creator>
  <cp:keywords>http:/www.ypppt.com</cp:keywords>
  <dc:description>9Slide.vn</dc:description>
  <cp:lastModifiedBy>LENOVO</cp:lastModifiedBy>
  <cp:revision>175</cp:revision>
  <dcterms:created xsi:type="dcterms:W3CDTF">2020-02-01T02:54:32Z</dcterms:created>
  <dcterms:modified xsi:type="dcterms:W3CDTF">2026-02-10T14:28:35Z</dcterms:modified>
  <cp:category>9Slide.vn</cp:category>
</cp:coreProperties>
</file>