
<file path=[Content_Types].xml><?xml version="1.0" encoding="utf-8"?>
<Types xmlns="http://schemas.openxmlformats.org/package/2006/content-types">
  <Default Extension="fntdata" ContentType="application/x-fontdata"/>
  <Default Extension="jp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63" r:id="rId2"/>
    <p:sldId id="264" r:id="rId3"/>
    <p:sldId id="265" r:id="rId4"/>
    <p:sldId id="294" r:id="rId5"/>
    <p:sldId id="280" r:id="rId6"/>
    <p:sldId id="283" r:id="rId7"/>
    <p:sldId id="284" r:id="rId8"/>
    <p:sldId id="285" r:id="rId9"/>
  </p:sldIdLst>
  <p:sldSz cx="12192000" cy="6858000"/>
  <p:notesSz cx="6858000" cy="9144000"/>
  <p:embeddedFontLst>
    <p:embeddedFont>
      <p:font typeface="#9Slide02 Noi dung rat dai" panose="020B0604020202020204" charset="0"/>
      <p:regular r:id="rId10"/>
    </p:embeddedFont>
    <p:embeddedFont>
      <p:font typeface="#9Slide07 IcielBaliho Script"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DBED"/>
    <a:srgbClr val="AFCD53"/>
    <a:srgbClr val="FFD558"/>
    <a:srgbClr val="FF9BD7"/>
    <a:srgbClr val="FF3399"/>
    <a:srgbClr val="FF33CC"/>
    <a:srgbClr val="6CBFA3"/>
    <a:srgbClr val="FF66CC"/>
    <a:srgbClr val="FFF9E7"/>
    <a:srgbClr val="CFEB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howGuides="1">
      <p:cViewPr varScale="1">
        <p:scale>
          <a:sx n="66" d="100"/>
          <a:sy n="66" d="100"/>
        </p:scale>
        <p:origin x="668" y="56"/>
      </p:cViewPr>
      <p:guideLst>
        <p:guide orient="horz" pos="2160"/>
        <p:guide pos="3840"/>
      </p:guideLst>
    </p:cSldViewPr>
  </p:slideViewPr>
  <p:notesTextViewPr>
    <p:cViewPr>
      <p:scale>
        <a:sx n="1" d="1"/>
        <a:sy n="1" d="1"/>
      </p:scale>
      <p:origin x="0" y="0"/>
    </p:cViewPr>
  </p:notesTextViewPr>
  <p:sorterViewPr>
    <p:cViewPr>
      <p:scale>
        <a:sx n="133" d="100"/>
        <a:sy n="133" d="100"/>
      </p:scale>
      <p:origin x="0" y="-121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5743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431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0332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4151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4228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960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937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9016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574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4802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2620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2/10/2026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76631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image" Target="../media/image27.svg"/><Relationship Id="rId10" Type="http://schemas.openxmlformats.org/officeDocument/2006/relationships/image" Target="../media/image30.jpg"/><Relationship Id="rId4" Type="http://schemas.openxmlformats.org/officeDocument/2006/relationships/image" Target="../media/image26.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3.png"/><Relationship Id="rId5" Type="http://schemas.microsoft.com/office/2007/relationships/hdphoto" Target="../media/hdphoto1.wdp"/><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770986" y="4254488"/>
            <a:ext cx="3835425" cy="3835425"/>
          </a:xfrm>
          <a:custGeom>
            <a:avLst/>
            <a:gdLst/>
            <a:ahLst/>
            <a:cxnLst/>
            <a:rect l="l" t="t" r="r" b="b"/>
            <a:pathLst>
              <a:path w="5753137" h="5753137">
                <a:moveTo>
                  <a:pt x="0" y="0"/>
                </a:moveTo>
                <a:lnTo>
                  <a:pt x="5753137" y="0"/>
                </a:lnTo>
                <a:lnTo>
                  <a:pt x="5753137" y="5753136"/>
                </a:lnTo>
                <a:lnTo>
                  <a:pt x="0" y="57531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733855" y="-685800"/>
            <a:ext cx="3486868" cy="3486868"/>
          </a:xfrm>
          <a:custGeom>
            <a:avLst/>
            <a:gdLst/>
            <a:ahLst/>
            <a:cxnLst/>
            <a:rect l="l" t="t" r="r" b="b"/>
            <a:pathLst>
              <a:path w="5230302" h="5230302">
                <a:moveTo>
                  <a:pt x="0" y="0"/>
                </a:moveTo>
                <a:lnTo>
                  <a:pt x="5230302" y="0"/>
                </a:lnTo>
                <a:lnTo>
                  <a:pt x="5230302" y="5230302"/>
                </a:lnTo>
                <a:lnTo>
                  <a:pt x="0" y="52303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371867">
            <a:off x="353028" y="5494361"/>
            <a:ext cx="4566689" cy="2020760"/>
          </a:xfrm>
          <a:custGeom>
            <a:avLst/>
            <a:gdLst/>
            <a:ahLst/>
            <a:cxnLst/>
            <a:rect l="l" t="t" r="r" b="b"/>
            <a:pathLst>
              <a:path w="6850034" h="3031140">
                <a:moveTo>
                  <a:pt x="0" y="0"/>
                </a:moveTo>
                <a:lnTo>
                  <a:pt x="6850034" y="0"/>
                </a:lnTo>
                <a:lnTo>
                  <a:pt x="6850034" y="3031140"/>
                </a:lnTo>
                <a:lnTo>
                  <a:pt x="0" y="3031140"/>
                </a:lnTo>
                <a:lnTo>
                  <a:pt x="0" y="0"/>
                </a:lnTo>
                <a:close/>
              </a:path>
            </a:pathLst>
          </a:custGeom>
          <a:blipFill>
            <a:blip r:embed="rId6"/>
            <a:stretch>
              <a:fillRect/>
            </a:stretch>
          </a:blipFill>
        </p:spPr>
      </p:sp>
      <p:sp>
        <p:nvSpPr>
          <p:cNvPr id="5" name="Freeform 5"/>
          <p:cNvSpPr/>
          <p:nvPr/>
        </p:nvSpPr>
        <p:spPr>
          <a:xfrm rot="674742">
            <a:off x="6455998" y="17719"/>
            <a:ext cx="5437147" cy="1336119"/>
          </a:xfrm>
          <a:custGeom>
            <a:avLst/>
            <a:gdLst/>
            <a:ahLst/>
            <a:cxnLst/>
            <a:rect l="l" t="t" r="r" b="b"/>
            <a:pathLst>
              <a:path w="8155721" h="2004178">
                <a:moveTo>
                  <a:pt x="0" y="0"/>
                </a:moveTo>
                <a:lnTo>
                  <a:pt x="8155721" y="0"/>
                </a:lnTo>
                <a:lnTo>
                  <a:pt x="8155721" y="2004178"/>
                </a:lnTo>
                <a:lnTo>
                  <a:pt x="0" y="2004178"/>
                </a:lnTo>
                <a:lnTo>
                  <a:pt x="0" y="0"/>
                </a:lnTo>
                <a:close/>
              </a:path>
            </a:pathLst>
          </a:custGeom>
          <a:blipFill>
            <a:blip r:embed="rId7"/>
            <a:stretch>
              <a:fillRect l="-2008" r="-2008"/>
            </a:stretch>
          </a:blipFill>
        </p:spPr>
      </p:sp>
      <p:sp>
        <p:nvSpPr>
          <p:cNvPr id="6" name="Freeform 6"/>
          <p:cNvSpPr/>
          <p:nvPr/>
        </p:nvSpPr>
        <p:spPr>
          <a:xfrm>
            <a:off x="708077" y="1033105"/>
            <a:ext cx="10908739" cy="5137024"/>
          </a:xfrm>
          <a:custGeom>
            <a:avLst/>
            <a:gdLst/>
            <a:ahLst/>
            <a:cxnLst/>
            <a:rect l="l" t="t" r="r" b="b"/>
            <a:pathLst>
              <a:path w="16363108" h="7705536">
                <a:moveTo>
                  <a:pt x="0" y="0"/>
                </a:moveTo>
                <a:lnTo>
                  <a:pt x="16363108" y="0"/>
                </a:lnTo>
                <a:lnTo>
                  <a:pt x="16363108" y="7705536"/>
                </a:lnTo>
                <a:lnTo>
                  <a:pt x="0" y="77055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1365627">
            <a:off x="294621" y="5325569"/>
            <a:ext cx="2049230" cy="605435"/>
          </a:xfrm>
          <a:custGeom>
            <a:avLst/>
            <a:gdLst/>
            <a:ahLst/>
            <a:cxnLst/>
            <a:rect l="l" t="t" r="r" b="b"/>
            <a:pathLst>
              <a:path w="3073845" h="908152">
                <a:moveTo>
                  <a:pt x="0" y="0"/>
                </a:moveTo>
                <a:lnTo>
                  <a:pt x="3073845" y="0"/>
                </a:lnTo>
                <a:lnTo>
                  <a:pt x="3073845" y="908152"/>
                </a:lnTo>
                <a:lnTo>
                  <a:pt x="0" y="90815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rot="1523139">
            <a:off x="9894923" y="813100"/>
            <a:ext cx="2045520" cy="604339"/>
          </a:xfrm>
          <a:custGeom>
            <a:avLst/>
            <a:gdLst/>
            <a:ahLst/>
            <a:cxnLst/>
            <a:rect l="l" t="t" r="r" b="b"/>
            <a:pathLst>
              <a:path w="3068280" h="906508">
                <a:moveTo>
                  <a:pt x="0" y="0"/>
                </a:moveTo>
                <a:lnTo>
                  <a:pt x="3068281" y="0"/>
                </a:lnTo>
                <a:lnTo>
                  <a:pt x="3068281" y="906508"/>
                </a:lnTo>
                <a:lnTo>
                  <a:pt x="0" y="90650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Freeform 11"/>
          <p:cNvSpPr/>
          <p:nvPr/>
        </p:nvSpPr>
        <p:spPr>
          <a:xfrm rot="641472">
            <a:off x="10517039" y="4767904"/>
            <a:ext cx="740260" cy="971702"/>
          </a:xfrm>
          <a:custGeom>
            <a:avLst/>
            <a:gdLst/>
            <a:ahLst/>
            <a:cxnLst/>
            <a:rect l="l" t="t" r="r" b="b"/>
            <a:pathLst>
              <a:path w="1110390" h="1457553">
                <a:moveTo>
                  <a:pt x="0" y="0"/>
                </a:moveTo>
                <a:lnTo>
                  <a:pt x="1110390" y="0"/>
                </a:lnTo>
                <a:lnTo>
                  <a:pt x="1110390" y="1457553"/>
                </a:lnTo>
                <a:lnTo>
                  <a:pt x="0" y="14575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2" name="Freeform 12"/>
          <p:cNvSpPr/>
          <p:nvPr/>
        </p:nvSpPr>
        <p:spPr>
          <a:xfrm rot="-1017501">
            <a:off x="3139509" y="-260159"/>
            <a:ext cx="518708" cy="743668"/>
          </a:xfrm>
          <a:custGeom>
            <a:avLst/>
            <a:gdLst/>
            <a:ahLst/>
            <a:cxnLst/>
            <a:rect l="l" t="t" r="r" b="b"/>
            <a:pathLst>
              <a:path w="778062" h="1115502">
                <a:moveTo>
                  <a:pt x="0" y="0"/>
                </a:moveTo>
                <a:lnTo>
                  <a:pt x="778063" y="0"/>
                </a:lnTo>
                <a:lnTo>
                  <a:pt x="778063" y="1115501"/>
                </a:lnTo>
                <a:lnTo>
                  <a:pt x="0" y="111550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6" name="Freeform 26"/>
          <p:cNvSpPr/>
          <p:nvPr/>
        </p:nvSpPr>
        <p:spPr>
          <a:xfrm rot="-4919071">
            <a:off x="1645122" y="562780"/>
            <a:ext cx="392337" cy="562490"/>
          </a:xfrm>
          <a:custGeom>
            <a:avLst/>
            <a:gdLst/>
            <a:ahLst/>
            <a:cxnLst/>
            <a:rect l="l" t="t" r="r" b="b"/>
            <a:pathLst>
              <a:path w="588505" h="843735">
                <a:moveTo>
                  <a:pt x="0" y="0"/>
                </a:moveTo>
                <a:lnTo>
                  <a:pt x="588506" y="0"/>
                </a:lnTo>
                <a:lnTo>
                  <a:pt x="588506" y="843736"/>
                </a:lnTo>
                <a:lnTo>
                  <a:pt x="0" y="84373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9" name="Rectangle 28">
            <a:extLst>
              <a:ext uri="{FF2B5EF4-FFF2-40B4-BE49-F238E27FC236}">
                <a16:creationId xmlns:a16="http://schemas.microsoft.com/office/drawing/2014/main" id="{0ECDF9A5-7C23-49A0-8F3F-70D96CB568F9}"/>
              </a:ext>
            </a:extLst>
          </p:cNvPr>
          <p:cNvSpPr/>
          <p:nvPr/>
        </p:nvSpPr>
        <p:spPr>
          <a:xfrm>
            <a:off x="1869559" y="1995142"/>
            <a:ext cx="8533744" cy="2677656"/>
          </a:xfrm>
          <a:prstGeom prst="rect">
            <a:avLst/>
          </a:prstGeom>
        </p:spPr>
        <p:txBody>
          <a:bodyPr wrap="square">
            <a:spAutoFit/>
          </a:bodyPr>
          <a:lstStyle/>
          <a:p>
            <a:pPr algn="ctr"/>
            <a:r>
              <a:rPr lang="vi-VN" sz="4800">
                <a:solidFill>
                  <a:srgbClr val="0070C0"/>
                </a:solidFill>
                <a:latin typeface="#9Slide07 IcielBaliho Script" pitchFamily="2" charset="0"/>
              </a:rPr>
              <a:t>BÀI 5: THỰC HÀNH </a:t>
            </a:r>
          </a:p>
          <a:p>
            <a:pPr algn="ctr"/>
            <a:r>
              <a:rPr lang="en-US" sz="6000">
                <a:solidFill>
                  <a:srgbClr val="0070C0"/>
                </a:solidFill>
                <a:latin typeface="#9Slide07 IcielBaliho Script" pitchFamily="2" charset="0"/>
              </a:rPr>
              <a:t>Phân tích đặc điểm phân bố các loại khoáng sản chủ yếu</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6DBED"/>
        </a:solidFill>
        <a:effectLst/>
      </p:bgPr>
    </p:bg>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C3FC4AEB-0506-4CBA-863B-449A66E7F46E}"/>
              </a:ext>
            </a:extLst>
          </p:cNvPr>
          <p:cNvSpPr/>
          <p:nvPr/>
        </p:nvSpPr>
        <p:spPr>
          <a:xfrm>
            <a:off x="5029200" y="3780400"/>
            <a:ext cx="6477001" cy="2232995"/>
          </a:xfrm>
          <a:prstGeom prst="roundRect">
            <a:avLst/>
          </a:prstGeom>
          <a:solidFill>
            <a:srgbClr val="FFF9E7"/>
          </a:solidFill>
          <a:ln>
            <a:solidFill>
              <a:srgbClr val="FFF9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rgbClr val="0070C0"/>
                </a:solidFill>
                <a:latin typeface="#9Slide02 Noi dung rat dai" panose="02000000000000000000" pitchFamily="2" charset="0"/>
                <a:ea typeface="#9Slide02 Noi dung rat dai" panose="02000000000000000000" pitchFamily="2" charset="0"/>
              </a:rPr>
              <a:t>2. Nhận xét đặc điểm phân bố</a:t>
            </a:r>
          </a:p>
          <a:p>
            <a:pPr algn="ctr"/>
            <a:r>
              <a:rPr lang="vi-VN" sz="3200">
                <a:solidFill>
                  <a:srgbClr val="FF33CC"/>
                </a:solidFill>
                <a:latin typeface="#9Slide02 Noi dung rat dai" panose="02000000000000000000" pitchFamily="2" charset="0"/>
                <a:ea typeface="#9Slide02 Noi dung rat dai" panose="02000000000000000000" pitchFamily="2" charset="0"/>
              </a:rPr>
              <a:t>Giải thích đặc điểm phân bố các loại khoáng sản </a:t>
            </a:r>
            <a:endParaRPr lang="en-US" sz="3200">
              <a:solidFill>
                <a:srgbClr val="FF33CC"/>
              </a:solidFill>
              <a:latin typeface="#9Slide02 Noi dung rat dai" panose="02000000000000000000" pitchFamily="2" charset="0"/>
              <a:ea typeface="#9Slide02 Noi dung rat dai" panose="02000000000000000000" pitchFamily="2" charset="0"/>
            </a:endParaRPr>
          </a:p>
        </p:txBody>
      </p:sp>
      <p:sp>
        <p:nvSpPr>
          <p:cNvPr id="9" name="Freeform 9"/>
          <p:cNvSpPr/>
          <p:nvPr/>
        </p:nvSpPr>
        <p:spPr>
          <a:xfrm rot="8808661">
            <a:off x="-1730245" y="-1340653"/>
            <a:ext cx="5293132" cy="3268509"/>
          </a:xfrm>
          <a:custGeom>
            <a:avLst/>
            <a:gdLst/>
            <a:ahLst/>
            <a:cxnLst/>
            <a:rect l="l" t="t" r="r" b="b"/>
            <a:pathLst>
              <a:path w="7939698" h="4902764">
                <a:moveTo>
                  <a:pt x="0" y="0"/>
                </a:moveTo>
                <a:lnTo>
                  <a:pt x="7939698" y="0"/>
                </a:lnTo>
                <a:lnTo>
                  <a:pt x="7939698" y="4902764"/>
                </a:lnTo>
                <a:lnTo>
                  <a:pt x="0" y="4902764"/>
                </a:lnTo>
                <a:lnTo>
                  <a:pt x="0" y="0"/>
                </a:lnTo>
                <a:close/>
              </a:path>
            </a:pathLst>
          </a:custGeom>
          <a:blipFill>
            <a:blip r:embed="rId2"/>
            <a:stretch>
              <a:fillRect/>
            </a:stretch>
          </a:blipFill>
        </p:spPr>
      </p:sp>
      <p:sp>
        <p:nvSpPr>
          <p:cNvPr id="10" name="Freeform 10"/>
          <p:cNvSpPr/>
          <p:nvPr/>
        </p:nvSpPr>
        <p:spPr>
          <a:xfrm>
            <a:off x="685799" y="510205"/>
            <a:ext cx="3650853" cy="5486400"/>
          </a:xfrm>
          <a:custGeom>
            <a:avLst/>
            <a:gdLst/>
            <a:ahLst/>
            <a:cxnLst/>
            <a:rect l="l" t="t" r="r" b="b"/>
            <a:pathLst>
              <a:path w="6782353" h="8229600">
                <a:moveTo>
                  <a:pt x="0" y="0"/>
                </a:moveTo>
                <a:lnTo>
                  <a:pt x="6782353" y="0"/>
                </a:lnTo>
                <a:lnTo>
                  <a:pt x="6782353"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r="-21338"/>
            </a:stretch>
          </a:blipFill>
        </p:spPr>
      </p:sp>
      <p:sp>
        <p:nvSpPr>
          <p:cNvPr id="11" name="Freeform 11"/>
          <p:cNvSpPr/>
          <p:nvPr/>
        </p:nvSpPr>
        <p:spPr>
          <a:xfrm>
            <a:off x="343838" y="5182740"/>
            <a:ext cx="1492713" cy="1112749"/>
          </a:xfrm>
          <a:custGeom>
            <a:avLst/>
            <a:gdLst/>
            <a:ahLst/>
            <a:cxnLst/>
            <a:rect l="l" t="t" r="r" b="b"/>
            <a:pathLst>
              <a:path w="2239069" h="1669124">
                <a:moveTo>
                  <a:pt x="0" y="0"/>
                </a:moveTo>
                <a:lnTo>
                  <a:pt x="2239069" y="0"/>
                </a:lnTo>
                <a:lnTo>
                  <a:pt x="2239069" y="1669124"/>
                </a:lnTo>
                <a:lnTo>
                  <a:pt x="0" y="16691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a:off x="2115708" y="471420"/>
            <a:ext cx="1661753" cy="709241"/>
          </a:xfrm>
          <a:custGeom>
            <a:avLst/>
            <a:gdLst/>
            <a:ahLst/>
            <a:cxnLst/>
            <a:rect l="l" t="t" r="r" b="b"/>
            <a:pathLst>
              <a:path w="2492630" h="1063862">
                <a:moveTo>
                  <a:pt x="0" y="0"/>
                </a:moveTo>
                <a:lnTo>
                  <a:pt x="2492630" y="0"/>
                </a:lnTo>
                <a:lnTo>
                  <a:pt x="2492630" y="1063863"/>
                </a:lnTo>
                <a:lnTo>
                  <a:pt x="0" y="106386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6" name="Rectangle 25">
            <a:extLst>
              <a:ext uri="{FF2B5EF4-FFF2-40B4-BE49-F238E27FC236}">
                <a16:creationId xmlns:a16="http://schemas.microsoft.com/office/drawing/2014/main" id="{EEC1720D-DBAC-4C75-9C61-808A8C297C2B}"/>
              </a:ext>
            </a:extLst>
          </p:cNvPr>
          <p:cNvSpPr/>
          <p:nvPr/>
        </p:nvSpPr>
        <p:spPr>
          <a:xfrm>
            <a:off x="1185844" y="1440621"/>
            <a:ext cx="2375971" cy="3416320"/>
          </a:xfrm>
          <a:prstGeom prst="rect">
            <a:avLst/>
          </a:prstGeom>
        </p:spPr>
        <p:txBody>
          <a:bodyPr wrap="none">
            <a:spAutoFit/>
          </a:bodyPr>
          <a:lstStyle/>
          <a:p>
            <a:pPr lvl="0" algn="ctr"/>
            <a:r>
              <a:rPr lang="vi-VN" sz="7200">
                <a:solidFill>
                  <a:srgbClr val="0070C0"/>
                </a:solidFill>
                <a:latin typeface="#9Slide07 IcielBaliho Script" pitchFamily="2" charset="0"/>
              </a:rPr>
              <a:t>NỘI </a:t>
            </a:r>
          </a:p>
          <a:p>
            <a:pPr lvl="0" algn="ctr"/>
            <a:r>
              <a:rPr lang="vi-VN" sz="7200">
                <a:solidFill>
                  <a:srgbClr val="0070C0"/>
                </a:solidFill>
                <a:latin typeface="#9Slide07 IcielBaliho Script" pitchFamily="2" charset="0"/>
              </a:rPr>
              <a:t>DUNG </a:t>
            </a:r>
          </a:p>
          <a:p>
            <a:pPr lvl="0" algn="ctr"/>
            <a:r>
              <a:rPr lang="vi-VN" sz="7200">
                <a:solidFill>
                  <a:srgbClr val="0070C0"/>
                </a:solidFill>
                <a:latin typeface="#9Slide07 IcielBaliho Script" pitchFamily="2" charset="0"/>
              </a:rPr>
              <a:t>CHÍNH</a:t>
            </a:r>
          </a:p>
        </p:txBody>
      </p:sp>
      <p:sp>
        <p:nvSpPr>
          <p:cNvPr id="27" name="Rectangle: Rounded Corners 26">
            <a:extLst>
              <a:ext uri="{FF2B5EF4-FFF2-40B4-BE49-F238E27FC236}">
                <a16:creationId xmlns:a16="http://schemas.microsoft.com/office/drawing/2014/main" id="{FB29B7CD-60FB-44C3-B839-FC29405EFBEE}"/>
              </a:ext>
            </a:extLst>
          </p:cNvPr>
          <p:cNvSpPr/>
          <p:nvPr/>
        </p:nvSpPr>
        <p:spPr>
          <a:xfrm>
            <a:off x="5146308" y="611220"/>
            <a:ext cx="6359893" cy="2232995"/>
          </a:xfrm>
          <a:prstGeom prst="roundRect">
            <a:avLst/>
          </a:prstGeom>
          <a:solidFill>
            <a:srgbClr val="FFF9E7"/>
          </a:solidFill>
          <a:ln>
            <a:solidFill>
              <a:srgbClr val="FFF9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rgbClr val="0070C0"/>
                </a:solidFill>
                <a:latin typeface="#9Slide02 Noi dung rat dai" panose="02000000000000000000" pitchFamily="2" charset="0"/>
                <a:ea typeface="#9Slide02 Noi dung rat dai" panose="02000000000000000000" pitchFamily="2" charset="0"/>
              </a:rPr>
              <a:t>1. Đọc bản đồ</a:t>
            </a:r>
          </a:p>
          <a:p>
            <a:pPr algn="ctr"/>
            <a:r>
              <a:rPr lang="vi-VN" sz="3200">
                <a:solidFill>
                  <a:srgbClr val="FF33CC"/>
                </a:solidFill>
                <a:latin typeface="#9Slide02 Noi dung rat dai" panose="02000000000000000000" pitchFamily="2" charset="0"/>
                <a:ea typeface="#9Slide02 Noi dung rat dai" panose="02000000000000000000" pitchFamily="2" charset="0"/>
              </a:rPr>
              <a:t>X</a:t>
            </a:r>
            <a:r>
              <a:rPr lang="en-US" sz="3200">
                <a:solidFill>
                  <a:srgbClr val="FF33CC"/>
                </a:solidFill>
                <a:latin typeface="#9Slide02 Noi dung rat dai" panose="02000000000000000000" pitchFamily="2" charset="0"/>
                <a:ea typeface="#9Slide02 Noi dung rat dai" panose="02000000000000000000" pitchFamily="2" charset="0"/>
              </a:rPr>
              <a:t>ác định sự phân bố của các loại khoáng sản chủ yếu trên bản đồ</a:t>
            </a:r>
          </a:p>
        </p:txBody>
      </p:sp>
      <p:sp>
        <p:nvSpPr>
          <p:cNvPr id="29" name="Freeform 3">
            <a:extLst>
              <a:ext uri="{FF2B5EF4-FFF2-40B4-BE49-F238E27FC236}">
                <a16:creationId xmlns:a16="http://schemas.microsoft.com/office/drawing/2014/main" id="{F6936193-B1E0-4A3B-A083-97FE6ECEF1BB}"/>
              </a:ext>
            </a:extLst>
          </p:cNvPr>
          <p:cNvSpPr/>
          <p:nvPr/>
        </p:nvSpPr>
        <p:spPr>
          <a:xfrm rot="-144028" flipH="1">
            <a:off x="4743604" y="386381"/>
            <a:ext cx="813418" cy="843410"/>
          </a:xfrm>
          <a:custGeom>
            <a:avLst/>
            <a:gdLst/>
            <a:ahLst/>
            <a:cxnLst/>
            <a:rect l="l" t="t" r="r" b="b"/>
            <a:pathLst>
              <a:path w="1300586" h="1265115">
                <a:moveTo>
                  <a:pt x="1300586" y="0"/>
                </a:moveTo>
                <a:lnTo>
                  <a:pt x="0" y="0"/>
                </a:lnTo>
                <a:lnTo>
                  <a:pt x="0" y="1265115"/>
                </a:lnTo>
                <a:lnTo>
                  <a:pt x="1300586" y="1265115"/>
                </a:lnTo>
                <a:lnTo>
                  <a:pt x="1300586"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30" name="Freeform 3">
            <a:extLst>
              <a:ext uri="{FF2B5EF4-FFF2-40B4-BE49-F238E27FC236}">
                <a16:creationId xmlns:a16="http://schemas.microsoft.com/office/drawing/2014/main" id="{8C3DFCD3-9C8E-40CB-A12F-978450FEBEEC}"/>
              </a:ext>
            </a:extLst>
          </p:cNvPr>
          <p:cNvSpPr/>
          <p:nvPr/>
        </p:nvSpPr>
        <p:spPr>
          <a:xfrm rot="-144028" flipH="1">
            <a:off x="10947325" y="5434291"/>
            <a:ext cx="867057" cy="843410"/>
          </a:xfrm>
          <a:custGeom>
            <a:avLst/>
            <a:gdLst/>
            <a:ahLst/>
            <a:cxnLst/>
            <a:rect l="l" t="t" r="r" b="b"/>
            <a:pathLst>
              <a:path w="1300586" h="1265115">
                <a:moveTo>
                  <a:pt x="1300586" y="0"/>
                </a:moveTo>
                <a:lnTo>
                  <a:pt x="0" y="0"/>
                </a:lnTo>
                <a:lnTo>
                  <a:pt x="0" y="1265115"/>
                </a:lnTo>
                <a:lnTo>
                  <a:pt x="1300586" y="1265115"/>
                </a:lnTo>
                <a:lnTo>
                  <a:pt x="1300586"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31"/>
                                        </p:tgtEl>
                                        <p:attrNameLst>
                                          <p:attrName>style.visibility</p:attrName>
                                        </p:attrNameLst>
                                      </p:cBhvr>
                                      <p:to>
                                        <p:strVal val="visible"/>
                                      </p:to>
                                    </p:set>
                                    <p:animEffect transition="in" filter="wipe(right)">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558"/>
        </a:solidFill>
        <a:effectLst/>
      </p:bgPr>
    </p:bg>
    <p:spTree>
      <p:nvGrpSpPr>
        <p:cNvPr id="1" name=""/>
        <p:cNvGrpSpPr/>
        <p:nvPr/>
      </p:nvGrpSpPr>
      <p:grpSpPr>
        <a:xfrm>
          <a:off x="0" y="0"/>
          <a:ext cx="0" cy="0"/>
          <a:chOff x="0" y="0"/>
          <a:chExt cx="0" cy="0"/>
        </a:xfrm>
      </p:grpSpPr>
      <p:sp>
        <p:nvSpPr>
          <p:cNvPr id="3" name="Freeform 3"/>
          <p:cNvSpPr/>
          <p:nvPr/>
        </p:nvSpPr>
        <p:spPr>
          <a:xfrm>
            <a:off x="-538498" y="-1092661"/>
            <a:ext cx="13268996" cy="7688183"/>
          </a:xfrm>
          <a:custGeom>
            <a:avLst/>
            <a:gdLst/>
            <a:ahLst/>
            <a:cxnLst/>
            <a:rect l="l" t="t" r="r" b="b"/>
            <a:pathLst>
              <a:path w="16230600" h="6757832">
                <a:moveTo>
                  <a:pt x="0" y="0"/>
                </a:moveTo>
                <a:lnTo>
                  <a:pt x="16230600" y="0"/>
                </a:lnTo>
                <a:lnTo>
                  <a:pt x="16230600" y="6757832"/>
                </a:lnTo>
                <a:lnTo>
                  <a:pt x="0" y="67578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20" name="Picture 19">
            <a:extLst>
              <a:ext uri="{FF2B5EF4-FFF2-40B4-BE49-F238E27FC236}">
                <a16:creationId xmlns:a16="http://schemas.microsoft.com/office/drawing/2014/main" id="{C9A6F63E-60AD-4146-B953-FFD68C44E7FA}"/>
              </a:ext>
            </a:extLst>
          </p:cNvPr>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Lst>
          </a:blip>
          <a:stretch>
            <a:fillRect/>
          </a:stretch>
        </p:blipFill>
        <p:spPr>
          <a:xfrm>
            <a:off x="7594458" y="262478"/>
            <a:ext cx="4159574" cy="6333045"/>
          </a:xfrm>
          <a:prstGeom prst="rect">
            <a:avLst/>
          </a:prstGeom>
        </p:spPr>
      </p:pic>
      <p:sp>
        <p:nvSpPr>
          <p:cNvPr id="2" name="Rectangle 1">
            <a:extLst>
              <a:ext uri="{FF2B5EF4-FFF2-40B4-BE49-F238E27FC236}">
                <a16:creationId xmlns:a16="http://schemas.microsoft.com/office/drawing/2014/main" id="{4C820752-7F20-419F-B1D6-F2F83CD9A031}"/>
              </a:ext>
            </a:extLst>
          </p:cNvPr>
          <p:cNvSpPr/>
          <p:nvPr/>
        </p:nvSpPr>
        <p:spPr>
          <a:xfrm>
            <a:off x="609600" y="465221"/>
            <a:ext cx="6705599" cy="1569660"/>
          </a:xfrm>
          <a:prstGeom prst="rect">
            <a:avLst/>
          </a:prstGeom>
          <a:solidFill>
            <a:schemeClr val="bg1"/>
          </a:solidFill>
        </p:spPr>
        <p:txBody>
          <a:bodyPr wrap="square">
            <a:spAutoFit/>
          </a:bodyPr>
          <a:lstStyle/>
          <a:p>
            <a:r>
              <a:rPr lang="en-US" sz="2400" b="1">
                <a:solidFill>
                  <a:srgbClr val="FF33CC"/>
                </a:solidFill>
                <a:latin typeface="#9Slide02 Noi dung rat dai" panose="02000000000000000000" pitchFamily="2" charset="0"/>
                <a:ea typeface="#9Slide02 Noi dung rat dai" panose="02000000000000000000" pitchFamily="2" charset="0"/>
              </a:rPr>
              <a:t>1. Đọc bản đồ</a:t>
            </a:r>
            <a:endParaRPr lang="en-US" sz="2400">
              <a:solidFill>
                <a:srgbClr val="FF33CC"/>
              </a:solidFill>
              <a:latin typeface="#9Slide02 Noi dung rat dai" panose="02000000000000000000" pitchFamily="2" charset="0"/>
              <a:ea typeface="#9Slide02 Noi dung rat dai" panose="02000000000000000000" pitchFamily="2" charset="0"/>
            </a:endParaRPr>
          </a:p>
          <a:p>
            <a:pPr algn="just"/>
            <a:r>
              <a:rPr lang="en-US" sz="2400">
                <a:solidFill>
                  <a:srgbClr val="0070C0"/>
                </a:solidFill>
                <a:latin typeface="#9Slide02 Noi dung rat dai" panose="02000000000000000000" pitchFamily="2" charset="0"/>
                <a:ea typeface="#9Slide02 Noi dung rat dai" panose="02000000000000000000" pitchFamily="2" charset="0"/>
              </a:rPr>
              <a:t>Dựa vào hình 4.1 và kiến thức đã học, em hãy xác định sự phân bố của các loại khoáng sản chủ yếu trên bản đồ và hoàn thành bảng theo mẫu sau:</a:t>
            </a:r>
            <a:endParaRPr lang="en-US" sz="2400" b="0" i="0">
              <a:solidFill>
                <a:srgbClr val="0070C0"/>
              </a:solidFill>
              <a:effectLst/>
              <a:latin typeface="#9Slide02 Noi dung rat dai" panose="02000000000000000000" pitchFamily="2" charset="0"/>
              <a:ea typeface="#9Slide02 Noi dung rat dai" panose="02000000000000000000" pitchFamily="2" charset="0"/>
            </a:endParaRPr>
          </a:p>
        </p:txBody>
      </p:sp>
      <p:pic>
        <p:nvPicPr>
          <p:cNvPr id="4" name="Picture 3">
            <a:extLst>
              <a:ext uri="{FF2B5EF4-FFF2-40B4-BE49-F238E27FC236}">
                <a16:creationId xmlns:a16="http://schemas.microsoft.com/office/drawing/2014/main" id="{4580C5CD-6E4F-4BE3-8DED-A8D03A326416}"/>
              </a:ext>
            </a:extLst>
          </p:cNvPr>
          <p:cNvPicPr>
            <a:picLocks noChangeAspect="1"/>
          </p:cNvPicPr>
          <p:nvPr/>
        </p:nvPicPr>
        <p:blipFill>
          <a:blip r:embed="rId8">
            <a:extLst>
              <a:ext uri="{BEBA8EAE-BF5A-486C-A8C5-ECC9F3942E4B}">
                <a14:imgProps xmlns:a14="http://schemas.microsoft.com/office/drawing/2010/main">
                  <a14:imgLayer r:embed="rId9">
                    <a14:imgEffect>
                      <a14:saturation sat="200000"/>
                    </a14:imgEffect>
                  </a14:imgLayer>
                </a14:imgProps>
              </a:ext>
            </a:extLst>
          </a:blip>
          <a:stretch>
            <a:fillRect/>
          </a:stretch>
        </p:blipFill>
        <p:spPr>
          <a:xfrm>
            <a:off x="2867526" y="2666999"/>
            <a:ext cx="4419599" cy="3693695"/>
          </a:xfrm>
          <a:prstGeom prst="rect">
            <a:avLst/>
          </a:prstGeom>
        </p:spPr>
      </p:pic>
      <p:pic>
        <p:nvPicPr>
          <p:cNvPr id="7" name="Picture 6">
            <a:extLst>
              <a:ext uri="{FF2B5EF4-FFF2-40B4-BE49-F238E27FC236}">
                <a16:creationId xmlns:a16="http://schemas.microsoft.com/office/drawing/2014/main" id="{3CC65C22-1ED6-4135-BB5A-BC8E92B49D18}"/>
              </a:ext>
            </a:extLst>
          </p:cNvPr>
          <p:cNvPicPr>
            <a:picLocks noChangeAspect="1"/>
          </p:cNvPicPr>
          <p:nvPr/>
        </p:nvPicPr>
        <p:blipFill rotWithShape="1">
          <a:blip r:embed="rId10">
            <a:extLst>
              <a:ext uri="{28A0092B-C50C-407E-A947-70E740481C1C}">
                <a14:useLocalDpi xmlns:a14="http://schemas.microsoft.com/office/drawing/2010/main" val="0"/>
              </a:ext>
            </a:extLst>
          </a:blip>
          <a:srcRect l="18750" t="13750" r="11167" b="36250"/>
          <a:stretch/>
        </p:blipFill>
        <p:spPr>
          <a:xfrm>
            <a:off x="575162" y="2692931"/>
            <a:ext cx="2138697" cy="1525818"/>
          </a:xfrm>
          <a:prstGeom prst="rect">
            <a:avLst/>
          </a:prstGeom>
        </p:spPr>
      </p:pic>
      <p:pic>
        <p:nvPicPr>
          <p:cNvPr id="8" name="3P">
            <a:hlinkClick r:id="" action="ppaction://media"/>
            <a:extLst>
              <a:ext uri="{FF2B5EF4-FFF2-40B4-BE49-F238E27FC236}">
                <a16:creationId xmlns:a16="http://schemas.microsoft.com/office/drawing/2014/main" id="{68130092-0BFF-4CFA-9C63-6FB123ED0FB9}"/>
              </a:ext>
            </a:extLst>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681859" y="4876800"/>
            <a:ext cx="2032000" cy="138237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14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A6F63E-60AD-4146-B953-FFD68C44E7FA}"/>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1828800" y="-3730156"/>
            <a:ext cx="8686800" cy="10558848"/>
          </a:xfrm>
          <a:prstGeom prst="rect">
            <a:avLst/>
          </a:prstGeom>
        </p:spPr>
      </p:pic>
    </p:spTree>
    <p:extLst>
      <p:ext uri="{BB962C8B-B14F-4D97-AF65-F5344CB8AC3E}">
        <p14:creationId xmlns:p14="http://schemas.microsoft.com/office/powerpoint/2010/main" val="1215516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558"/>
        </a:solidFill>
        <a:effectLst/>
      </p:bgPr>
    </p:bg>
    <p:spTree>
      <p:nvGrpSpPr>
        <p:cNvPr id="1" name=""/>
        <p:cNvGrpSpPr/>
        <p:nvPr/>
      </p:nvGrpSpPr>
      <p:grpSpPr>
        <a:xfrm>
          <a:off x="0" y="0"/>
          <a:ext cx="0" cy="0"/>
          <a:chOff x="0" y="0"/>
          <a:chExt cx="0" cy="0"/>
        </a:xfrm>
      </p:grpSpPr>
      <p:sp>
        <p:nvSpPr>
          <p:cNvPr id="3" name="Freeform 3"/>
          <p:cNvSpPr/>
          <p:nvPr/>
        </p:nvSpPr>
        <p:spPr>
          <a:xfrm>
            <a:off x="-538498" y="-1092661"/>
            <a:ext cx="13268996" cy="7688183"/>
          </a:xfrm>
          <a:custGeom>
            <a:avLst/>
            <a:gdLst/>
            <a:ahLst/>
            <a:cxnLst/>
            <a:rect l="l" t="t" r="r" b="b"/>
            <a:pathLst>
              <a:path w="16230600" h="6757832">
                <a:moveTo>
                  <a:pt x="0" y="0"/>
                </a:moveTo>
                <a:lnTo>
                  <a:pt x="16230600" y="0"/>
                </a:lnTo>
                <a:lnTo>
                  <a:pt x="16230600" y="6757832"/>
                </a:lnTo>
                <a:lnTo>
                  <a:pt x="0" y="67578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aphicFrame>
        <p:nvGraphicFramePr>
          <p:cNvPr id="9" name="Table 8">
            <a:extLst>
              <a:ext uri="{FF2B5EF4-FFF2-40B4-BE49-F238E27FC236}">
                <a16:creationId xmlns:a16="http://schemas.microsoft.com/office/drawing/2014/main" id="{E485D53D-3AF2-42FA-9821-9C69354B2B52}"/>
              </a:ext>
            </a:extLst>
          </p:cNvPr>
          <p:cNvGraphicFramePr>
            <a:graphicFrameLocks noGrp="1"/>
          </p:cNvGraphicFramePr>
          <p:nvPr>
            <p:extLst>
              <p:ext uri="{D42A27DB-BD31-4B8C-83A1-F6EECF244321}">
                <p14:modId xmlns:p14="http://schemas.microsoft.com/office/powerpoint/2010/main" val="3684800115"/>
              </p:ext>
            </p:extLst>
          </p:nvPr>
        </p:nvGraphicFramePr>
        <p:xfrm>
          <a:off x="304800" y="262478"/>
          <a:ext cx="11506201" cy="6333044"/>
        </p:xfrm>
        <a:graphic>
          <a:graphicData uri="http://schemas.openxmlformats.org/drawingml/2006/table">
            <a:tbl>
              <a:tblPr/>
              <a:tblGrid>
                <a:gridCol w="2209800">
                  <a:extLst>
                    <a:ext uri="{9D8B030D-6E8A-4147-A177-3AD203B41FA5}">
                      <a16:colId xmlns:a16="http://schemas.microsoft.com/office/drawing/2014/main" val="2783336042"/>
                    </a:ext>
                  </a:extLst>
                </a:gridCol>
                <a:gridCol w="5638800">
                  <a:extLst>
                    <a:ext uri="{9D8B030D-6E8A-4147-A177-3AD203B41FA5}">
                      <a16:colId xmlns:a16="http://schemas.microsoft.com/office/drawing/2014/main" val="2420040128"/>
                    </a:ext>
                  </a:extLst>
                </a:gridCol>
                <a:gridCol w="3657601">
                  <a:extLst>
                    <a:ext uri="{9D8B030D-6E8A-4147-A177-3AD203B41FA5}">
                      <a16:colId xmlns:a16="http://schemas.microsoft.com/office/drawing/2014/main" val="4130627902"/>
                    </a:ext>
                  </a:extLst>
                </a:gridCol>
              </a:tblGrid>
              <a:tr h="561090">
                <a:tc>
                  <a:txBody>
                    <a:bodyPr/>
                    <a:lstStyle/>
                    <a:p>
                      <a:pPr algn="ctr" fontAlgn="t"/>
                      <a:r>
                        <a:rPr lang="vi-VN" sz="2400" b="0">
                          <a:solidFill>
                            <a:srgbClr val="FF33CC"/>
                          </a:solidFill>
                          <a:effectLst/>
                          <a:latin typeface="#9Slide02 Noi dung rat dai" panose="02000000000000000000" pitchFamily="2" charset="0"/>
                          <a:ea typeface="#9Slide02 Noi dung rat dai" panose="02000000000000000000" pitchFamily="2" charset="0"/>
                        </a:rPr>
                        <a:t>Loại khoáng sản</a:t>
                      </a:r>
                    </a:p>
                  </a:txBody>
                  <a:tcPr marL="24801" marR="24801" marT="24801" marB="24801">
                    <a:lnL w="12700" cap="flat" cmpd="sng" algn="ctr">
                      <a:solidFill>
                        <a:srgbClr val="30C39A"/>
                      </a:solidFill>
                      <a:prstDash val="solid"/>
                      <a:round/>
                      <a:headEnd type="none" w="med" len="med"/>
                      <a:tailEnd type="none" w="med" len="med"/>
                    </a:lnL>
                    <a:lnR w="12700" cap="flat" cmpd="sng" algn="ctr">
                      <a:solidFill>
                        <a:srgbClr val="30C39A"/>
                      </a:solidFill>
                      <a:prstDash val="solid"/>
                      <a:round/>
                      <a:headEnd type="none" w="med" len="med"/>
                      <a:tailEnd type="none" w="med" len="med"/>
                    </a:lnR>
                    <a:lnT w="12700" cap="flat" cmpd="sng" algn="ctr">
                      <a:solidFill>
                        <a:srgbClr val="30C39A"/>
                      </a:solidFill>
                      <a:prstDash val="solid"/>
                      <a:round/>
                      <a:headEnd type="none" w="med" len="med"/>
                      <a:tailEnd type="none" w="med" len="med"/>
                    </a:lnT>
                    <a:lnB w="12700" cap="flat" cmpd="sng" algn="ctr">
                      <a:solidFill>
                        <a:srgbClr val="F0C89A"/>
                      </a:solidFill>
                      <a:prstDash val="solid"/>
                      <a:round/>
                      <a:headEnd type="none" w="med" len="med"/>
                      <a:tailEnd type="none" w="med" len="med"/>
                    </a:lnB>
                    <a:solidFill>
                      <a:srgbClr val="FFFFFF"/>
                    </a:solidFill>
                  </a:tcPr>
                </a:tc>
                <a:tc>
                  <a:txBody>
                    <a:bodyPr/>
                    <a:lstStyle/>
                    <a:p>
                      <a:pPr algn="ctr" fontAlgn="t"/>
                      <a:r>
                        <a:rPr lang="vi-VN" sz="2400" b="0">
                          <a:solidFill>
                            <a:srgbClr val="FF33CC"/>
                          </a:solidFill>
                          <a:effectLst/>
                          <a:latin typeface="#9Slide02 Noi dung rat dai" panose="02000000000000000000" pitchFamily="2" charset="0"/>
                          <a:ea typeface="#9Slide02 Noi dung rat dai" panose="02000000000000000000" pitchFamily="2" charset="0"/>
                        </a:rPr>
                        <a:t>Tên một số mỏ khoáng sản chính</a:t>
                      </a:r>
                    </a:p>
                  </a:txBody>
                  <a:tcPr marL="24801" marR="24801" marT="24801" marB="24801">
                    <a:lnL w="12700" cap="flat" cmpd="sng" algn="ctr">
                      <a:solidFill>
                        <a:srgbClr val="30C39A"/>
                      </a:solidFill>
                      <a:prstDash val="solid"/>
                      <a:round/>
                      <a:headEnd type="none" w="med" len="med"/>
                      <a:tailEnd type="none" w="med" len="med"/>
                    </a:lnL>
                    <a:lnR w="12700" cap="flat" cmpd="sng" algn="ctr">
                      <a:solidFill>
                        <a:srgbClr val="30C39A"/>
                      </a:solidFill>
                      <a:prstDash val="solid"/>
                      <a:round/>
                      <a:headEnd type="none" w="med" len="med"/>
                      <a:tailEnd type="none" w="med" len="med"/>
                    </a:lnR>
                    <a:lnT w="12700" cap="flat" cmpd="sng" algn="ctr">
                      <a:solidFill>
                        <a:srgbClr val="30C39A"/>
                      </a:solidFill>
                      <a:prstDash val="solid"/>
                      <a:round/>
                      <a:headEnd type="none" w="med" len="med"/>
                      <a:tailEnd type="none" w="med" len="med"/>
                    </a:lnT>
                    <a:lnB w="12700" cap="flat" cmpd="sng" algn="ctr">
                      <a:solidFill>
                        <a:srgbClr val="F0C89A"/>
                      </a:solidFill>
                      <a:prstDash val="solid"/>
                      <a:round/>
                      <a:headEnd type="none" w="med" len="med"/>
                      <a:tailEnd type="none" w="med" len="med"/>
                    </a:lnB>
                    <a:solidFill>
                      <a:srgbClr val="FFFFFF"/>
                    </a:solidFill>
                  </a:tcPr>
                </a:tc>
                <a:tc>
                  <a:txBody>
                    <a:bodyPr/>
                    <a:lstStyle/>
                    <a:p>
                      <a:pPr algn="ctr" fontAlgn="t"/>
                      <a:r>
                        <a:rPr lang="vi-VN" sz="2400" b="0">
                          <a:solidFill>
                            <a:srgbClr val="FF33CC"/>
                          </a:solidFill>
                          <a:effectLst/>
                          <a:latin typeface="#9Slide02 Noi dung rat dai" panose="02000000000000000000" pitchFamily="2" charset="0"/>
                          <a:ea typeface="#9Slide02 Noi dung rat dai" panose="02000000000000000000" pitchFamily="2" charset="0"/>
                        </a:rPr>
                        <a:t>Nơi phân bố</a:t>
                      </a:r>
                    </a:p>
                  </a:txBody>
                  <a:tcPr marL="24801" marR="24801" marT="24801" marB="24801">
                    <a:lnL w="12700" cap="flat" cmpd="sng" algn="ctr">
                      <a:solidFill>
                        <a:srgbClr val="30C39A"/>
                      </a:solidFill>
                      <a:prstDash val="solid"/>
                      <a:round/>
                      <a:headEnd type="none" w="med" len="med"/>
                      <a:tailEnd type="none" w="med" len="med"/>
                    </a:lnL>
                    <a:lnR w="12700" cap="flat" cmpd="sng" algn="ctr">
                      <a:solidFill>
                        <a:srgbClr val="30C39A"/>
                      </a:solidFill>
                      <a:prstDash val="solid"/>
                      <a:round/>
                      <a:headEnd type="none" w="med" len="med"/>
                      <a:tailEnd type="none" w="med" len="med"/>
                    </a:lnR>
                    <a:lnT w="12700" cap="flat" cmpd="sng" algn="ctr">
                      <a:solidFill>
                        <a:srgbClr val="30C39A"/>
                      </a:solidFill>
                      <a:prstDash val="solid"/>
                      <a:round/>
                      <a:headEnd type="none" w="med" len="med"/>
                      <a:tailEnd type="none" w="med" len="med"/>
                    </a:lnT>
                    <a:lnB w="12700" cap="flat" cmpd="sng" algn="ctr">
                      <a:solidFill>
                        <a:srgbClr val="F0C89A"/>
                      </a:solidFill>
                      <a:prstDash val="solid"/>
                      <a:round/>
                      <a:headEnd type="none" w="med" len="med"/>
                      <a:tailEnd type="none" w="med" len="med"/>
                    </a:lnB>
                    <a:solidFill>
                      <a:srgbClr val="FFFFFF"/>
                    </a:solidFill>
                  </a:tcPr>
                </a:tc>
                <a:extLst>
                  <a:ext uri="{0D108BD9-81ED-4DB2-BD59-A6C34878D82A}">
                    <a16:rowId xmlns:a16="http://schemas.microsoft.com/office/drawing/2014/main" val="102374442"/>
                  </a:ext>
                </a:extLst>
              </a:tr>
              <a:tr h="740452">
                <a:tc>
                  <a:txBody>
                    <a:bodyPr/>
                    <a:lstStyle/>
                    <a:p>
                      <a:pPr algn="l" fontAlgn="t"/>
                      <a:r>
                        <a:rPr lang="vi-VN" sz="2000">
                          <a:effectLst/>
                          <a:latin typeface="#9Slide02 Noi dung rat dai" panose="02000000000000000000" pitchFamily="2" charset="0"/>
                          <a:ea typeface="#9Slide02 Noi dung rat dai" panose="02000000000000000000" pitchFamily="2" charset="0"/>
                        </a:rPr>
                        <a:t>Than đá</a:t>
                      </a:r>
                    </a:p>
                  </a:txBody>
                  <a:tcPr marL="24801" marR="24801" marT="24801" marB="24801">
                    <a:lnL w="12700" cap="flat" cmpd="sng" algn="ctr">
                      <a:solidFill>
                        <a:srgbClr val="F0C89A"/>
                      </a:solidFill>
                      <a:prstDash val="solid"/>
                      <a:round/>
                      <a:headEnd type="none" w="med" len="med"/>
                      <a:tailEnd type="none" w="med" len="med"/>
                    </a:lnL>
                    <a:lnR w="12700" cap="flat" cmpd="sng" algn="ctr">
                      <a:solidFill>
                        <a:srgbClr val="F0C89A"/>
                      </a:solidFill>
                      <a:prstDash val="solid"/>
                      <a:round/>
                      <a:headEnd type="none" w="med" len="med"/>
                      <a:tailEnd type="none" w="med" len="med"/>
                    </a:lnR>
                    <a:lnT w="12700" cap="flat" cmpd="sng" algn="ctr">
                      <a:solidFill>
                        <a:srgbClr val="F0C89A"/>
                      </a:solidFill>
                      <a:prstDash val="solid"/>
                      <a:round/>
                      <a:headEnd type="none" w="med" len="med"/>
                      <a:tailEnd type="none" w="med" len="med"/>
                    </a:lnT>
                    <a:lnB w="12700" cap="flat" cmpd="sng" algn="ctr">
                      <a:solidFill>
                        <a:srgbClr val="D0C39A"/>
                      </a:solidFill>
                      <a:prstDash val="solid"/>
                      <a:round/>
                      <a:headEnd type="none" w="med" len="med"/>
                      <a:tailEnd type="none" w="med" len="med"/>
                    </a:lnB>
                    <a:solidFill>
                      <a:srgbClr val="FFFFFF"/>
                    </a:solidFill>
                  </a:tcPr>
                </a:tc>
                <a:tc>
                  <a:txBody>
                    <a:bodyPr/>
                    <a:lstStyle/>
                    <a:p>
                      <a:pPr algn="l" fontAlgn="t"/>
                      <a:endParaRPr lang="vi-VN" sz="2000">
                        <a:effectLst/>
                        <a:latin typeface="#9Slide02 Noi dung rat dai" panose="02000000000000000000" pitchFamily="2" charset="0"/>
                        <a:ea typeface="#9Slide02 Noi dung rat dai" panose="02000000000000000000" pitchFamily="2" charset="0"/>
                      </a:endParaRPr>
                    </a:p>
                  </a:txBody>
                  <a:tcPr marL="24801" marR="24801" marT="24801" marB="24801">
                    <a:lnL w="12700" cap="flat" cmpd="sng" algn="ctr">
                      <a:solidFill>
                        <a:srgbClr val="F0C89A"/>
                      </a:solidFill>
                      <a:prstDash val="solid"/>
                      <a:round/>
                      <a:headEnd type="none" w="med" len="med"/>
                      <a:tailEnd type="none" w="med" len="med"/>
                    </a:lnL>
                    <a:lnR w="12700" cap="flat" cmpd="sng" algn="ctr">
                      <a:solidFill>
                        <a:srgbClr val="F0C89A"/>
                      </a:solidFill>
                      <a:prstDash val="solid"/>
                      <a:round/>
                      <a:headEnd type="none" w="med" len="med"/>
                      <a:tailEnd type="none" w="med" len="med"/>
                    </a:lnR>
                    <a:lnT w="12700" cap="flat" cmpd="sng" algn="ctr">
                      <a:solidFill>
                        <a:srgbClr val="F0C89A"/>
                      </a:solidFill>
                      <a:prstDash val="solid"/>
                      <a:round/>
                      <a:headEnd type="none" w="med" len="med"/>
                      <a:tailEnd type="none" w="med" len="med"/>
                    </a:lnT>
                    <a:lnB w="12700" cap="flat" cmpd="sng" algn="ctr">
                      <a:solidFill>
                        <a:srgbClr val="D0C39A"/>
                      </a:solidFill>
                      <a:prstDash val="solid"/>
                      <a:round/>
                      <a:headEnd type="none" w="med" len="med"/>
                      <a:tailEnd type="none" w="med" len="med"/>
                    </a:lnB>
                    <a:solidFill>
                      <a:srgbClr val="FFFFFF"/>
                    </a:solidFill>
                  </a:tcPr>
                </a:tc>
                <a:tc>
                  <a:txBody>
                    <a:bodyPr/>
                    <a:lstStyle/>
                    <a:p>
                      <a:pPr algn="l" fontAlgn="t"/>
                      <a:endParaRPr lang="vi-VN" sz="2000">
                        <a:effectLst/>
                        <a:latin typeface="#9Slide02 Noi dung rat dai" panose="02000000000000000000" pitchFamily="2" charset="0"/>
                        <a:ea typeface="#9Slide02 Noi dung rat dai" panose="02000000000000000000" pitchFamily="2" charset="0"/>
                      </a:endParaRPr>
                    </a:p>
                  </a:txBody>
                  <a:tcPr marL="24801" marR="24801" marT="24801" marB="24801">
                    <a:lnL w="12700" cap="flat" cmpd="sng" algn="ctr">
                      <a:solidFill>
                        <a:srgbClr val="F0C89A"/>
                      </a:solidFill>
                      <a:prstDash val="solid"/>
                      <a:round/>
                      <a:headEnd type="none" w="med" len="med"/>
                      <a:tailEnd type="none" w="med" len="med"/>
                    </a:lnL>
                    <a:lnR w="12700" cap="flat" cmpd="sng" algn="ctr">
                      <a:solidFill>
                        <a:srgbClr val="F0C89A"/>
                      </a:solidFill>
                      <a:prstDash val="solid"/>
                      <a:round/>
                      <a:headEnd type="none" w="med" len="med"/>
                      <a:tailEnd type="none" w="med" len="med"/>
                    </a:lnR>
                    <a:lnT w="12700" cap="flat" cmpd="sng" algn="ctr">
                      <a:solidFill>
                        <a:srgbClr val="F0C89A"/>
                      </a:solidFill>
                      <a:prstDash val="solid"/>
                      <a:round/>
                      <a:headEnd type="none" w="med" len="med"/>
                      <a:tailEnd type="none" w="med" len="med"/>
                    </a:lnT>
                    <a:lnB w="12700" cap="flat" cmpd="sng" algn="ctr">
                      <a:solidFill>
                        <a:srgbClr val="D0C39A"/>
                      </a:solidFill>
                      <a:prstDash val="solid"/>
                      <a:round/>
                      <a:headEnd type="none" w="med" len="med"/>
                      <a:tailEnd type="none" w="med" len="med"/>
                    </a:lnB>
                    <a:solidFill>
                      <a:srgbClr val="FFFFFF"/>
                    </a:solidFill>
                  </a:tcPr>
                </a:tc>
                <a:extLst>
                  <a:ext uri="{0D108BD9-81ED-4DB2-BD59-A6C34878D82A}">
                    <a16:rowId xmlns:a16="http://schemas.microsoft.com/office/drawing/2014/main" val="1822791181"/>
                  </a:ext>
                </a:extLst>
              </a:tr>
              <a:tr h="543428">
                <a:tc>
                  <a:txBody>
                    <a:bodyPr/>
                    <a:lstStyle/>
                    <a:p>
                      <a:pPr algn="l" fontAlgn="t"/>
                      <a:r>
                        <a:rPr lang="vi-VN" sz="2000">
                          <a:effectLst/>
                          <a:latin typeface="#9Slide02 Noi dung rat dai" panose="02000000000000000000" pitchFamily="2" charset="0"/>
                          <a:ea typeface="#9Slide02 Noi dung rat dai" panose="02000000000000000000" pitchFamily="2" charset="0"/>
                        </a:rPr>
                        <a:t>Dầu mỏ</a:t>
                      </a:r>
                    </a:p>
                  </a:txBody>
                  <a:tcPr marL="24801" marR="24801" marT="24801" marB="24801">
                    <a:lnL w="12700" cap="flat" cmpd="sng" algn="ctr">
                      <a:solidFill>
                        <a:srgbClr val="D0C39A"/>
                      </a:solidFill>
                      <a:prstDash val="solid"/>
                      <a:round/>
                      <a:headEnd type="none" w="med" len="med"/>
                      <a:tailEnd type="none" w="med" len="med"/>
                    </a:lnL>
                    <a:lnR w="12700" cap="flat" cmpd="sng" algn="ctr">
                      <a:solidFill>
                        <a:srgbClr val="D0C39A"/>
                      </a:solidFill>
                      <a:prstDash val="solid"/>
                      <a:round/>
                      <a:headEnd type="none" w="med" len="med"/>
                      <a:tailEnd type="none" w="med" len="med"/>
                    </a:lnR>
                    <a:lnT w="12700" cap="flat" cmpd="sng" algn="ctr">
                      <a:solidFill>
                        <a:srgbClr val="D0C39A"/>
                      </a:solidFill>
                      <a:prstDash val="solid"/>
                      <a:round/>
                      <a:headEnd type="none" w="med" len="med"/>
                      <a:tailEnd type="none" w="med" len="med"/>
                    </a:lnT>
                    <a:lnB w="12700" cap="flat" cmpd="sng" algn="ctr">
                      <a:solidFill>
                        <a:srgbClr val="70C39A"/>
                      </a:solidFill>
                      <a:prstDash val="solid"/>
                      <a:round/>
                      <a:headEnd type="none" w="med" len="med"/>
                      <a:tailEnd type="none" w="med" len="med"/>
                    </a:lnB>
                    <a:solidFill>
                      <a:srgbClr val="FFFFFF"/>
                    </a:solidFill>
                  </a:tcPr>
                </a:tc>
                <a:tc>
                  <a:txBody>
                    <a:bodyPr/>
                    <a:lstStyle/>
                    <a:p>
                      <a:pPr algn="l" fontAlgn="t"/>
                      <a:endParaRPr lang="vi-VN" sz="2000">
                        <a:effectLst/>
                        <a:latin typeface="#9Slide02 Noi dung rat dai" panose="02000000000000000000" pitchFamily="2" charset="0"/>
                        <a:ea typeface="#9Slide02 Noi dung rat dai" panose="02000000000000000000" pitchFamily="2" charset="0"/>
                      </a:endParaRPr>
                    </a:p>
                  </a:txBody>
                  <a:tcPr marL="24801" marR="24801" marT="24801" marB="24801">
                    <a:lnL w="12700" cap="flat" cmpd="sng" algn="ctr">
                      <a:solidFill>
                        <a:srgbClr val="D0C39A"/>
                      </a:solidFill>
                      <a:prstDash val="solid"/>
                      <a:round/>
                      <a:headEnd type="none" w="med" len="med"/>
                      <a:tailEnd type="none" w="med" len="med"/>
                    </a:lnL>
                    <a:lnR w="12700" cap="flat" cmpd="sng" algn="ctr">
                      <a:solidFill>
                        <a:srgbClr val="D0C39A"/>
                      </a:solidFill>
                      <a:prstDash val="solid"/>
                      <a:round/>
                      <a:headEnd type="none" w="med" len="med"/>
                      <a:tailEnd type="none" w="med" len="med"/>
                    </a:lnR>
                    <a:lnT w="12700" cap="flat" cmpd="sng" algn="ctr">
                      <a:solidFill>
                        <a:srgbClr val="D0C39A"/>
                      </a:solidFill>
                      <a:prstDash val="solid"/>
                      <a:round/>
                      <a:headEnd type="none" w="med" len="med"/>
                      <a:tailEnd type="none" w="med" len="med"/>
                    </a:lnT>
                    <a:lnB w="12700" cap="flat" cmpd="sng" algn="ctr">
                      <a:solidFill>
                        <a:srgbClr val="70C39A"/>
                      </a:solidFill>
                      <a:prstDash val="solid"/>
                      <a:round/>
                      <a:headEnd type="none" w="med" len="med"/>
                      <a:tailEnd type="none" w="med" len="med"/>
                    </a:lnB>
                    <a:solidFill>
                      <a:srgbClr val="FFFFFF"/>
                    </a:solidFill>
                  </a:tcPr>
                </a:tc>
                <a:tc>
                  <a:txBody>
                    <a:bodyPr/>
                    <a:lstStyle/>
                    <a:p>
                      <a:pPr algn="l" fontAlgn="t"/>
                      <a:endParaRPr lang="vi-VN" sz="2000">
                        <a:effectLst/>
                        <a:latin typeface="#9Slide02 Noi dung rat dai" panose="02000000000000000000" pitchFamily="2" charset="0"/>
                        <a:ea typeface="#9Slide02 Noi dung rat dai" panose="02000000000000000000" pitchFamily="2" charset="0"/>
                      </a:endParaRPr>
                    </a:p>
                  </a:txBody>
                  <a:tcPr marL="24801" marR="24801" marT="24801" marB="24801">
                    <a:lnL w="12700" cap="flat" cmpd="sng" algn="ctr">
                      <a:solidFill>
                        <a:srgbClr val="D0C39A"/>
                      </a:solidFill>
                      <a:prstDash val="solid"/>
                      <a:round/>
                      <a:headEnd type="none" w="med" len="med"/>
                      <a:tailEnd type="none" w="med" len="med"/>
                    </a:lnL>
                    <a:lnR w="12700" cap="flat" cmpd="sng" algn="ctr">
                      <a:solidFill>
                        <a:srgbClr val="D0C39A"/>
                      </a:solidFill>
                      <a:prstDash val="solid"/>
                      <a:round/>
                      <a:headEnd type="none" w="med" len="med"/>
                      <a:tailEnd type="none" w="med" len="med"/>
                    </a:lnR>
                    <a:lnT w="12700" cap="flat" cmpd="sng" algn="ctr">
                      <a:solidFill>
                        <a:srgbClr val="D0C39A"/>
                      </a:solidFill>
                      <a:prstDash val="solid"/>
                      <a:round/>
                      <a:headEnd type="none" w="med" len="med"/>
                      <a:tailEnd type="none" w="med" len="med"/>
                    </a:lnT>
                    <a:lnB w="12700" cap="flat" cmpd="sng" algn="ctr">
                      <a:solidFill>
                        <a:srgbClr val="70C39A"/>
                      </a:solidFill>
                      <a:prstDash val="solid"/>
                      <a:round/>
                      <a:headEnd type="none" w="med" len="med"/>
                      <a:tailEnd type="none" w="med" len="med"/>
                    </a:lnB>
                    <a:solidFill>
                      <a:srgbClr val="FFFFFF"/>
                    </a:solidFill>
                  </a:tcPr>
                </a:tc>
                <a:extLst>
                  <a:ext uri="{0D108BD9-81ED-4DB2-BD59-A6C34878D82A}">
                    <a16:rowId xmlns:a16="http://schemas.microsoft.com/office/drawing/2014/main" val="1927543474"/>
                  </a:ext>
                </a:extLst>
              </a:tr>
              <a:tr h="523355">
                <a:tc>
                  <a:txBody>
                    <a:bodyPr/>
                    <a:lstStyle/>
                    <a:p>
                      <a:pPr algn="l" fontAlgn="t"/>
                      <a:r>
                        <a:rPr lang="vi-VN" sz="2000">
                          <a:effectLst/>
                          <a:latin typeface="#9Slide02 Noi dung rat dai" panose="02000000000000000000" pitchFamily="2" charset="0"/>
                          <a:ea typeface="#9Slide02 Noi dung rat dai" panose="02000000000000000000" pitchFamily="2" charset="0"/>
                        </a:rPr>
                        <a:t>Khí tự nhiên</a:t>
                      </a:r>
                    </a:p>
                  </a:txBody>
                  <a:tcPr marL="24801" marR="24801" marT="24801" marB="24801">
                    <a:lnL w="12700" cap="flat" cmpd="sng" algn="ctr">
                      <a:solidFill>
                        <a:srgbClr val="70C39A"/>
                      </a:solidFill>
                      <a:prstDash val="solid"/>
                      <a:round/>
                      <a:headEnd type="none" w="med" len="med"/>
                      <a:tailEnd type="none" w="med" len="med"/>
                    </a:lnL>
                    <a:lnR w="12700" cap="flat" cmpd="sng" algn="ctr">
                      <a:solidFill>
                        <a:srgbClr val="70C39A"/>
                      </a:solidFill>
                      <a:prstDash val="solid"/>
                      <a:round/>
                      <a:headEnd type="none" w="med" len="med"/>
                      <a:tailEnd type="none" w="med" len="med"/>
                    </a:lnR>
                    <a:lnT w="12700" cap="flat" cmpd="sng" algn="ctr">
                      <a:solidFill>
                        <a:srgbClr val="70C39A"/>
                      </a:solidFill>
                      <a:prstDash val="solid"/>
                      <a:round/>
                      <a:headEnd type="none" w="med" len="med"/>
                      <a:tailEnd type="none" w="med" len="med"/>
                    </a:lnT>
                    <a:lnB w="12700" cap="flat" cmpd="sng" algn="ctr">
                      <a:solidFill>
                        <a:srgbClr val="50C99A"/>
                      </a:solidFill>
                      <a:prstDash val="solid"/>
                      <a:round/>
                      <a:headEnd type="none" w="med" len="med"/>
                      <a:tailEnd type="none" w="med" len="med"/>
                    </a:lnB>
                    <a:solidFill>
                      <a:srgbClr val="FFFFFF"/>
                    </a:solidFill>
                  </a:tcPr>
                </a:tc>
                <a:tc>
                  <a:txBody>
                    <a:bodyPr/>
                    <a:lstStyle/>
                    <a:p>
                      <a:pPr algn="l" fontAlgn="t"/>
                      <a:endParaRPr lang="vi-VN" sz="2000">
                        <a:effectLst/>
                        <a:latin typeface="#9Slide02 Noi dung rat dai" panose="02000000000000000000" pitchFamily="2" charset="0"/>
                        <a:ea typeface="#9Slide02 Noi dung rat dai" panose="02000000000000000000" pitchFamily="2" charset="0"/>
                      </a:endParaRPr>
                    </a:p>
                  </a:txBody>
                  <a:tcPr marL="24801" marR="24801" marT="24801" marB="24801">
                    <a:lnL w="12700" cap="flat" cmpd="sng" algn="ctr">
                      <a:solidFill>
                        <a:srgbClr val="70C39A"/>
                      </a:solidFill>
                      <a:prstDash val="solid"/>
                      <a:round/>
                      <a:headEnd type="none" w="med" len="med"/>
                      <a:tailEnd type="none" w="med" len="med"/>
                    </a:lnL>
                    <a:lnR w="12700" cap="flat" cmpd="sng" algn="ctr">
                      <a:solidFill>
                        <a:srgbClr val="70C39A"/>
                      </a:solidFill>
                      <a:prstDash val="solid"/>
                      <a:round/>
                      <a:headEnd type="none" w="med" len="med"/>
                      <a:tailEnd type="none" w="med" len="med"/>
                    </a:lnR>
                    <a:lnT w="12700" cap="flat" cmpd="sng" algn="ctr">
                      <a:solidFill>
                        <a:srgbClr val="70C39A"/>
                      </a:solidFill>
                      <a:prstDash val="solid"/>
                      <a:round/>
                      <a:headEnd type="none" w="med" len="med"/>
                      <a:tailEnd type="none" w="med" len="med"/>
                    </a:lnT>
                    <a:lnB w="12700" cap="flat" cmpd="sng" algn="ctr">
                      <a:solidFill>
                        <a:srgbClr val="50C99A"/>
                      </a:solidFill>
                      <a:prstDash val="solid"/>
                      <a:round/>
                      <a:headEnd type="none" w="med" len="med"/>
                      <a:tailEnd type="none" w="med" len="med"/>
                    </a:lnB>
                    <a:solidFill>
                      <a:srgbClr val="FFFFFF"/>
                    </a:solidFill>
                  </a:tcPr>
                </a:tc>
                <a:tc>
                  <a:txBody>
                    <a:bodyPr/>
                    <a:lstStyle/>
                    <a:p>
                      <a:pPr algn="l" fontAlgn="t"/>
                      <a:endParaRPr lang="vi-VN" sz="2000">
                        <a:effectLst/>
                        <a:latin typeface="#9Slide02 Noi dung rat dai" panose="02000000000000000000" pitchFamily="2" charset="0"/>
                        <a:ea typeface="#9Slide02 Noi dung rat dai" panose="02000000000000000000" pitchFamily="2" charset="0"/>
                      </a:endParaRPr>
                    </a:p>
                  </a:txBody>
                  <a:tcPr marL="24801" marR="24801" marT="24801" marB="24801">
                    <a:lnL w="12700" cap="flat" cmpd="sng" algn="ctr">
                      <a:solidFill>
                        <a:srgbClr val="70C39A"/>
                      </a:solidFill>
                      <a:prstDash val="solid"/>
                      <a:round/>
                      <a:headEnd type="none" w="med" len="med"/>
                      <a:tailEnd type="none" w="med" len="med"/>
                    </a:lnL>
                    <a:lnR w="12700" cap="flat" cmpd="sng" algn="ctr">
                      <a:solidFill>
                        <a:srgbClr val="70C39A"/>
                      </a:solidFill>
                      <a:prstDash val="solid"/>
                      <a:round/>
                      <a:headEnd type="none" w="med" len="med"/>
                      <a:tailEnd type="none" w="med" len="med"/>
                    </a:lnR>
                    <a:lnT w="12700" cap="flat" cmpd="sng" algn="ctr">
                      <a:solidFill>
                        <a:srgbClr val="70C39A"/>
                      </a:solidFill>
                      <a:prstDash val="solid"/>
                      <a:round/>
                      <a:headEnd type="none" w="med" len="med"/>
                      <a:tailEnd type="none" w="med" len="med"/>
                    </a:lnT>
                    <a:lnB w="12700" cap="flat" cmpd="sng" algn="ctr">
                      <a:solidFill>
                        <a:srgbClr val="50C99A"/>
                      </a:solidFill>
                      <a:prstDash val="solid"/>
                      <a:round/>
                      <a:headEnd type="none" w="med" len="med"/>
                      <a:tailEnd type="none" w="med" len="med"/>
                    </a:lnB>
                    <a:solidFill>
                      <a:srgbClr val="FFFFFF"/>
                    </a:solidFill>
                  </a:tcPr>
                </a:tc>
                <a:extLst>
                  <a:ext uri="{0D108BD9-81ED-4DB2-BD59-A6C34878D82A}">
                    <a16:rowId xmlns:a16="http://schemas.microsoft.com/office/drawing/2014/main" val="1769603117"/>
                  </a:ext>
                </a:extLst>
              </a:tr>
              <a:tr h="588873">
                <a:tc>
                  <a:txBody>
                    <a:bodyPr/>
                    <a:lstStyle/>
                    <a:p>
                      <a:pPr algn="l" fontAlgn="t"/>
                      <a:r>
                        <a:rPr lang="vi-VN" sz="2000">
                          <a:effectLst/>
                          <a:latin typeface="#9Slide02 Noi dung rat dai" panose="02000000000000000000" pitchFamily="2" charset="0"/>
                          <a:ea typeface="#9Slide02 Noi dung rat dai" panose="02000000000000000000" pitchFamily="2" charset="0"/>
                        </a:rPr>
                        <a:t>Bô-xít</a:t>
                      </a:r>
                    </a:p>
                  </a:txBody>
                  <a:tcPr marL="24801" marR="24801" marT="24801" marB="24801">
                    <a:lnL w="12700" cap="flat" cmpd="sng" algn="ctr">
                      <a:solidFill>
                        <a:srgbClr val="50C99A"/>
                      </a:solidFill>
                      <a:prstDash val="solid"/>
                      <a:round/>
                      <a:headEnd type="none" w="med" len="med"/>
                      <a:tailEnd type="none" w="med" len="med"/>
                    </a:lnL>
                    <a:lnR w="12700" cap="flat" cmpd="sng" algn="ctr">
                      <a:solidFill>
                        <a:srgbClr val="50C99A"/>
                      </a:solidFill>
                      <a:prstDash val="solid"/>
                      <a:round/>
                      <a:headEnd type="none" w="med" len="med"/>
                      <a:tailEnd type="none" w="med" len="med"/>
                    </a:lnR>
                    <a:lnT w="12700" cap="flat" cmpd="sng" algn="ctr">
                      <a:solidFill>
                        <a:srgbClr val="50C99A"/>
                      </a:solidFill>
                      <a:prstDash val="solid"/>
                      <a:round/>
                      <a:headEnd type="none" w="med" len="med"/>
                      <a:tailEnd type="none" w="med" len="med"/>
                    </a:lnT>
                    <a:lnB w="12700" cap="flat" cmpd="sng" algn="ctr">
                      <a:solidFill>
                        <a:srgbClr val="70C39A"/>
                      </a:solidFill>
                      <a:prstDash val="solid"/>
                      <a:round/>
                      <a:headEnd type="none" w="med" len="med"/>
                      <a:tailEnd type="none" w="med" len="med"/>
                    </a:lnB>
                    <a:solidFill>
                      <a:srgbClr val="FFFFFF"/>
                    </a:solidFill>
                  </a:tcPr>
                </a:tc>
                <a:tc>
                  <a:txBody>
                    <a:bodyPr/>
                    <a:lstStyle/>
                    <a:p>
                      <a:pPr algn="l" fontAlgn="t"/>
                      <a:endParaRPr lang="vi-VN" sz="2000">
                        <a:effectLst/>
                        <a:latin typeface="#9Slide02 Noi dung rat dai" panose="02000000000000000000" pitchFamily="2" charset="0"/>
                        <a:ea typeface="#9Slide02 Noi dung rat dai" panose="02000000000000000000" pitchFamily="2" charset="0"/>
                      </a:endParaRPr>
                    </a:p>
                  </a:txBody>
                  <a:tcPr marL="24801" marR="24801" marT="24801" marB="24801">
                    <a:lnL w="12700" cap="flat" cmpd="sng" algn="ctr">
                      <a:solidFill>
                        <a:srgbClr val="50C99A"/>
                      </a:solidFill>
                      <a:prstDash val="solid"/>
                      <a:round/>
                      <a:headEnd type="none" w="med" len="med"/>
                      <a:tailEnd type="none" w="med" len="med"/>
                    </a:lnL>
                    <a:lnR w="12700" cap="flat" cmpd="sng" algn="ctr">
                      <a:solidFill>
                        <a:srgbClr val="50C99A"/>
                      </a:solidFill>
                      <a:prstDash val="solid"/>
                      <a:round/>
                      <a:headEnd type="none" w="med" len="med"/>
                      <a:tailEnd type="none" w="med" len="med"/>
                    </a:lnR>
                    <a:lnT w="12700" cap="flat" cmpd="sng" algn="ctr">
                      <a:solidFill>
                        <a:srgbClr val="50C99A"/>
                      </a:solidFill>
                      <a:prstDash val="solid"/>
                      <a:round/>
                      <a:headEnd type="none" w="med" len="med"/>
                      <a:tailEnd type="none" w="med" len="med"/>
                    </a:lnT>
                    <a:lnB w="12700" cap="flat" cmpd="sng" algn="ctr">
                      <a:solidFill>
                        <a:srgbClr val="70C39A"/>
                      </a:solidFill>
                      <a:prstDash val="solid"/>
                      <a:round/>
                      <a:headEnd type="none" w="med" len="med"/>
                      <a:tailEnd type="none" w="med" len="med"/>
                    </a:lnB>
                    <a:solidFill>
                      <a:srgbClr val="FFFFFF"/>
                    </a:solidFill>
                  </a:tcPr>
                </a:tc>
                <a:tc>
                  <a:txBody>
                    <a:bodyPr/>
                    <a:lstStyle/>
                    <a:p>
                      <a:pPr algn="l" fontAlgn="t"/>
                      <a:endParaRPr lang="vi-VN" sz="2000">
                        <a:effectLst/>
                        <a:latin typeface="#9Slide02 Noi dung rat dai" panose="02000000000000000000" pitchFamily="2" charset="0"/>
                        <a:ea typeface="#9Slide02 Noi dung rat dai" panose="02000000000000000000" pitchFamily="2" charset="0"/>
                      </a:endParaRPr>
                    </a:p>
                  </a:txBody>
                  <a:tcPr marL="24801" marR="24801" marT="24801" marB="24801">
                    <a:lnL w="12700" cap="flat" cmpd="sng" algn="ctr">
                      <a:solidFill>
                        <a:srgbClr val="50C99A"/>
                      </a:solidFill>
                      <a:prstDash val="solid"/>
                      <a:round/>
                      <a:headEnd type="none" w="med" len="med"/>
                      <a:tailEnd type="none" w="med" len="med"/>
                    </a:lnL>
                    <a:lnR w="12700" cap="flat" cmpd="sng" algn="ctr">
                      <a:solidFill>
                        <a:srgbClr val="50C99A"/>
                      </a:solidFill>
                      <a:prstDash val="solid"/>
                      <a:round/>
                      <a:headEnd type="none" w="med" len="med"/>
                      <a:tailEnd type="none" w="med" len="med"/>
                    </a:lnR>
                    <a:lnT w="12700" cap="flat" cmpd="sng" algn="ctr">
                      <a:solidFill>
                        <a:srgbClr val="50C99A"/>
                      </a:solidFill>
                      <a:prstDash val="solid"/>
                      <a:round/>
                      <a:headEnd type="none" w="med" len="med"/>
                      <a:tailEnd type="none" w="med" len="med"/>
                    </a:lnT>
                    <a:lnB w="12700" cap="flat" cmpd="sng" algn="ctr">
                      <a:solidFill>
                        <a:srgbClr val="70C39A"/>
                      </a:solidFill>
                      <a:prstDash val="solid"/>
                      <a:round/>
                      <a:headEnd type="none" w="med" len="med"/>
                      <a:tailEnd type="none" w="med" len="med"/>
                    </a:lnB>
                    <a:solidFill>
                      <a:srgbClr val="FFFFFF"/>
                    </a:solidFill>
                  </a:tcPr>
                </a:tc>
                <a:extLst>
                  <a:ext uri="{0D108BD9-81ED-4DB2-BD59-A6C34878D82A}">
                    <a16:rowId xmlns:a16="http://schemas.microsoft.com/office/drawing/2014/main" val="3291193070"/>
                  </a:ext>
                </a:extLst>
              </a:tr>
              <a:tr h="770796">
                <a:tc>
                  <a:txBody>
                    <a:bodyPr/>
                    <a:lstStyle/>
                    <a:p>
                      <a:pPr algn="l" fontAlgn="t"/>
                      <a:r>
                        <a:rPr lang="vi-VN" sz="2000">
                          <a:effectLst/>
                          <a:latin typeface="#9Slide02 Noi dung rat dai" panose="02000000000000000000" pitchFamily="2" charset="0"/>
                          <a:ea typeface="#9Slide02 Noi dung rat dai" panose="02000000000000000000" pitchFamily="2" charset="0"/>
                        </a:rPr>
                        <a:t>Sắt</a:t>
                      </a:r>
                    </a:p>
                  </a:txBody>
                  <a:tcPr marL="24801" marR="24801" marT="24801" marB="24801">
                    <a:lnL w="12700" cap="flat" cmpd="sng" algn="ctr">
                      <a:solidFill>
                        <a:srgbClr val="70C39A"/>
                      </a:solidFill>
                      <a:prstDash val="solid"/>
                      <a:round/>
                      <a:headEnd type="none" w="med" len="med"/>
                      <a:tailEnd type="none" w="med" len="med"/>
                    </a:lnL>
                    <a:lnR w="12700" cap="flat" cmpd="sng" algn="ctr">
                      <a:solidFill>
                        <a:srgbClr val="70C39A"/>
                      </a:solidFill>
                      <a:prstDash val="solid"/>
                      <a:round/>
                      <a:headEnd type="none" w="med" len="med"/>
                      <a:tailEnd type="none" w="med" len="med"/>
                    </a:lnR>
                    <a:lnT w="12700" cap="flat" cmpd="sng" algn="ctr">
                      <a:solidFill>
                        <a:srgbClr val="70C39A"/>
                      </a:solidFill>
                      <a:prstDash val="solid"/>
                      <a:round/>
                      <a:headEnd type="none" w="med" len="med"/>
                      <a:tailEnd type="none" w="med" len="med"/>
                    </a:lnT>
                    <a:lnB w="12700" cap="flat" cmpd="sng" algn="ctr">
                      <a:solidFill>
                        <a:srgbClr val="50C89A"/>
                      </a:solidFill>
                      <a:prstDash val="solid"/>
                      <a:round/>
                      <a:headEnd type="none" w="med" len="med"/>
                      <a:tailEnd type="none" w="med" len="med"/>
                    </a:lnB>
                    <a:solidFill>
                      <a:srgbClr val="FFFFFF"/>
                    </a:solidFill>
                  </a:tcPr>
                </a:tc>
                <a:tc>
                  <a:txBody>
                    <a:bodyPr/>
                    <a:lstStyle/>
                    <a:p>
                      <a:pPr algn="l" fontAlgn="t"/>
                      <a:endParaRPr lang="vi-VN" sz="2000">
                        <a:effectLst/>
                        <a:latin typeface="#9Slide02 Noi dung rat dai" panose="02000000000000000000" pitchFamily="2" charset="0"/>
                        <a:ea typeface="#9Slide02 Noi dung rat dai" panose="02000000000000000000" pitchFamily="2" charset="0"/>
                      </a:endParaRPr>
                    </a:p>
                  </a:txBody>
                  <a:tcPr marL="24801" marR="24801" marT="24801" marB="24801">
                    <a:lnL w="12700" cap="flat" cmpd="sng" algn="ctr">
                      <a:solidFill>
                        <a:srgbClr val="70C39A"/>
                      </a:solidFill>
                      <a:prstDash val="solid"/>
                      <a:round/>
                      <a:headEnd type="none" w="med" len="med"/>
                      <a:tailEnd type="none" w="med" len="med"/>
                    </a:lnL>
                    <a:lnR w="12700" cap="flat" cmpd="sng" algn="ctr">
                      <a:solidFill>
                        <a:srgbClr val="70C39A"/>
                      </a:solidFill>
                      <a:prstDash val="solid"/>
                      <a:round/>
                      <a:headEnd type="none" w="med" len="med"/>
                      <a:tailEnd type="none" w="med" len="med"/>
                    </a:lnR>
                    <a:lnT w="12700" cap="flat" cmpd="sng" algn="ctr">
                      <a:solidFill>
                        <a:srgbClr val="70C39A"/>
                      </a:solidFill>
                      <a:prstDash val="solid"/>
                      <a:round/>
                      <a:headEnd type="none" w="med" len="med"/>
                      <a:tailEnd type="none" w="med" len="med"/>
                    </a:lnT>
                    <a:lnB w="12700" cap="flat" cmpd="sng" algn="ctr">
                      <a:solidFill>
                        <a:srgbClr val="50C89A"/>
                      </a:solidFill>
                      <a:prstDash val="solid"/>
                      <a:round/>
                      <a:headEnd type="none" w="med" len="med"/>
                      <a:tailEnd type="none" w="med" len="med"/>
                    </a:lnB>
                    <a:solidFill>
                      <a:srgbClr val="FFFFFF"/>
                    </a:solidFill>
                  </a:tcPr>
                </a:tc>
                <a:tc>
                  <a:txBody>
                    <a:bodyPr/>
                    <a:lstStyle/>
                    <a:p>
                      <a:pPr algn="l" fontAlgn="t"/>
                      <a:endParaRPr lang="vi-VN" sz="2000">
                        <a:effectLst/>
                        <a:latin typeface="#9Slide02 Noi dung rat dai" panose="02000000000000000000" pitchFamily="2" charset="0"/>
                        <a:ea typeface="#9Slide02 Noi dung rat dai" panose="02000000000000000000" pitchFamily="2" charset="0"/>
                      </a:endParaRPr>
                    </a:p>
                  </a:txBody>
                  <a:tcPr marL="24801" marR="24801" marT="24801" marB="24801">
                    <a:lnL w="12700" cap="flat" cmpd="sng" algn="ctr">
                      <a:solidFill>
                        <a:srgbClr val="70C39A"/>
                      </a:solidFill>
                      <a:prstDash val="solid"/>
                      <a:round/>
                      <a:headEnd type="none" w="med" len="med"/>
                      <a:tailEnd type="none" w="med" len="med"/>
                    </a:lnL>
                    <a:lnR w="12700" cap="flat" cmpd="sng" algn="ctr">
                      <a:solidFill>
                        <a:srgbClr val="70C39A"/>
                      </a:solidFill>
                      <a:prstDash val="solid"/>
                      <a:round/>
                      <a:headEnd type="none" w="med" len="med"/>
                      <a:tailEnd type="none" w="med" len="med"/>
                    </a:lnR>
                    <a:lnT w="12700" cap="flat" cmpd="sng" algn="ctr">
                      <a:solidFill>
                        <a:srgbClr val="70C39A"/>
                      </a:solidFill>
                      <a:prstDash val="solid"/>
                      <a:round/>
                      <a:headEnd type="none" w="med" len="med"/>
                      <a:tailEnd type="none" w="med" len="med"/>
                    </a:lnT>
                    <a:lnB w="12700" cap="flat" cmpd="sng" algn="ctr">
                      <a:solidFill>
                        <a:srgbClr val="50C89A"/>
                      </a:solidFill>
                      <a:prstDash val="solid"/>
                      <a:round/>
                      <a:headEnd type="none" w="med" len="med"/>
                      <a:tailEnd type="none" w="med" len="med"/>
                    </a:lnB>
                    <a:solidFill>
                      <a:srgbClr val="FFFFFF"/>
                    </a:solidFill>
                  </a:tcPr>
                </a:tc>
                <a:extLst>
                  <a:ext uri="{0D108BD9-81ED-4DB2-BD59-A6C34878D82A}">
                    <a16:rowId xmlns:a16="http://schemas.microsoft.com/office/drawing/2014/main" val="973131561"/>
                  </a:ext>
                </a:extLst>
              </a:tr>
              <a:tr h="453662">
                <a:tc>
                  <a:txBody>
                    <a:bodyPr/>
                    <a:lstStyle/>
                    <a:p>
                      <a:pPr algn="l" fontAlgn="t"/>
                      <a:r>
                        <a:rPr lang="vi-VN" sz="2000">
                          <a:effectLst/>
                          <a:latin typeface="#9Slide02 Noi dung rat dai" panose="02000000000000000000" pitchFamily="2" charset="0"/>
                          <a:ea typeface="#9Slide02 Noi dung rat dai" panose="02000000000000000000" pitchFamily="2" charset="0"/>
                        </a:rPr>
                        <a:t>A-pa-tit</a:t>
                      </a:r>
                    </a:p>
                  </a:txBody>
                  <a:tcPr marL="24801" marR="24801" marT="24801" marB="24801">
                    <a:lnL w="12700" cap="flat" cmpd="sng" algn="ctr">
                      <a:solidFill>
                        <a:srgbClr val="50C89A"/>
                      </a:solidFill>
                      <a:prstDash val="solid"/>
                      <a:round/>
                      <a:headEnd type="none" w="med" len="med"/>
                      <a:tailEnd type="none" w="med" len="med"/>
                    </a:lnL>
                    <a:lnR w="12700" cap="flat" cmpd="sng" algn="ctr">
                      <a:solidFill>
                        <a:srgbClr val="50C89A"/>
                      </a:solidFill>
                      <a:prstDash val="solid"/>
                      <a:round/>
                      <a:headEnd type="none" w="med" len="med"/>
                      <a:tailEnd type="none" w="med" len="med"/>
                    </a:lnR>
                    <a:lnT w="12700" cap="flat" cmpd="sng" algn="ctr">
                      <a:solidFill>
                        <a:srgbClr val="50C89A"/>
                      </a:solidFill>
                      <a:prstDash val="solid"/>
                      <a:round/>
                      <a:headEnd type="none" w="med" len="med"/>
                      <a:tailEnd type="none" w="med" len="med"/>
                    </a:lnT>
                    <a:lnB w="12700" cap="flat" cmpd="sng" algn="ctr">
                      <a:solidFill>
                        <a:srgbClr val="50C89A"/>
                      </a:solidFill>
                      <a:prstDash val="solid"/>
                      <a:round/>
                      <a:headEnd type="none" w="med" len="med"/>
                      <a:tailEnd type="none" w="med" len="med"/>
                    </a:lnB>
                    <a:solidFill>
                      <a:srgbClr val="FFFFFF"/>
                    </a:solidFill>
                  </a:tcPr>
                </a:tc>
                <a:tc>
                  <a:txBody>
                    <a:bodyPr/>
                    <a:lstStyle/>
                    <a:p>
                      <a:pPr algn="l" fontAlgn="t"/>
                      <a:endParaRPr lang="vi-VN" sz="2000">
                        <a:effectLst/>
                        <a:latin typeface="#9Slide02 Noi dung rat dai" panose="02000000000000000000" pitchFamily="2" charset="0"/>
                        <a:ea typeface="#9Slide02 Noi dung rat dai" panose="02000000000000000000" pitchFamily="2" charset="0"/>
                      </a:endParaRPr>
                    </a:p>
                  </a:txBody>
                  <a:tcPr marL="24801" marR="24801" marT="24801" marB="24801">
                    <a:lnL w="12700" cap="flat" cmpd="sng" algn="ctr">
                      <a:solidFill>
                        <a:srgbClr val="50C89A"/>
                      </a:solidFill>
                      <a:prstDash val="solid"/>
                      <a:round/>
                      <a:headEnd type="none" w="med" len="med"/>
                      <a:tailEnd type="none" w="med" len="med"/>
                    </a:lnL>
                    <a:lnR w="12700" cap="flat" cmpd="sng" algn="ctr">
                      <a:solidFill>
                        <a:srgbClr val="50C89A"/>
                      </a:solidFill>
                      <a:prstDash val="solid"/>
                      <a:round/>
                      <a:headEnd type="none" w="med" len="med"/>
                      <a:tailEnd type="none" w="med" len="med"/>
                    </a:lnR>
                    <a:lnT w="12700" cap="flat" cmpd="sng" algn="ctr">
                      <a:solidFill>
                        <a:srgbClr val="50C89A"/>
                      </a:solidFill>
                      <a:prstDash val="solid"/>
                      <a:round/>
                      <a:headEnd type="none" w="med" len="med"/>
                      <a:tailEnd type="none" w="med" len="med"/>
                    </a:lnT>
                    <a:lnB w="12700" cap="flat" cmpd="sng" algn="ctr">
                      <a:solidFill>
                        <a:srgbClr val="50C89A"/>
                      </a:solidFill>
                      <a:prstDash val="solid"/>
                      <a:round/>
                      <a:headEnd type="none" w="med" len="med"/>
                      <a:tailEnd type="none" w="med" len="med"/>
                    </a:lnB>
                    <a:solidFill>
                      <a:srgbClr val="FFFFFF"/>
                    </a:solidFill>
                  </a:tcPr>
                </a:tc>
                <a:tc>
                  <a:txBody>
                    <a:bodyPr/>
                    <a:lstStyle/>
                    <a:p>
                      <a:pPr algn="l" fontAlgn="t"/>
                      <a:endParaRPr lang="vi-VN" sz="2000">
                        <a:effectLst/>
                        <a:latin typeface="#9Slide02 Noi dung rat dai" panose="02000000000000000000" pitchFamily="2" charset="0"/>
                        <a:ea typeface="#9Slide02 Noi dung rat dai" panose="02000000000000000000" pitchFamily="2" charset="0"/>
                      </a:endParaRPr>
                    </a:p>
                  </a:txBody>
                  <a:tcPr marL="24801" marR="24801" marT="24801" marB="24801">
                    <a:lnL w="12700" cap="flat" cmpd="sng" algn="ctr">
                      <a:solidFill>
                        <a:srgbClr val="50C89A"/>
                      </a:solidFill>
                      <a:prstDash val="solid"/>
                      <a:round/>
                      <a:headEnd type="none" w="med" len="med"/>
                      <a:tailEnd type="none" w="med" len="med"/>
                    </a:lnL>
                    <a:lnR w="12700" cap="flat" cmpd="sng" algn="ctr">
                      <a:solidFill>
                        <a:srgbClr val="50C89A"/>
                      </a:solidFill>
                      <a:prstDash val="solid"/>
                      <a:round/>
                      <a:headEnd type="none" w="med" len="med"/>
                      <a:tailEnd type="none" w="med" len="med"/>
                    </a:lnR>
                    <a:lnT w="12700" cap="flat" cmpd="sng" algn="ctr">
                      <a:solidFill>
                        <a:srgbClr val="50C89A"/>
                      </a:solidFill>
                      <a:prstDash val="solid"/>
                      <a:round/>
                      <a:headEnd type="none" w="med" len="med"/>
                      <a:tailEnd type="none" w="med" len="med"/>
                    </a:lnT>
                    <a:lnB w="12700" cap="flat" cmpd="sng" algn="ctr">
                      <a:solidFill>
                        <a:srgbClr val="50C89A"/>
                      </a:solidFill>
                      <a:prstDash val="solid"/>
                      <a:round/>
                      <a:headEnd type="none" w="med" len="med"/>
                      <a:tailEnd type="none" w="med" len="med"/>
                    </a:lnB>
                    <a:solidFill>
                      <a:srgbClr val="FFFFFF"/>
                    </a:solidFill>
                  </a:tcPr>
                </a:tc>
                <a:extLst>
                  <a:ext uri="{0D108BD9-81ED-4DB2-BD59-A6C34878D82A}">
                    <a16:rowId xmlns:a16="http://schemas.microsoft.com/office/drawing/2014/main" val="4172182031"/>
                  </a:ext>
                </a:extLst>
              </a:tr>
              <a:tr h="790402">
                <a:tc>
                  <a:txBody>
                    <a:bodyPr/>
                    <a:lstStyle/>
                    <a:p>
                      <a:pPr algn="l" fontAlgn="t"/>
                      <a:r>
                        <a:rPr lang="vi-VN" sz="2000">
                          <a:effectLst/>
                          <a:latin typeface="#9Slide02 Noi dung rat dai" panose="02000000000000000000" pitchFamily="2" charset="0"/>
                          <a:ea typeface="#9Slide02 Noi dung rat dai" panose="02000000000000000000" pitchFamily="2" charset="0"/>
                        </a:rPr>
                        <a:t>Đá vôi xi măng</a:t>
                      </a:r>
                    </a:p>
                  </a:txBody>
                  <a:tcPr marL="24801" marR="24801" marT="24801" marB="24801">
                    <a:lnL w="12700" cap="flat" cmpd="sng" algn="ctr">
                      <a:solidFill>
                        <a:srgbClr val="50C89A"/>
                      </a:solidFill>
                      <a:prstDash val="solid"/>
                      <a:round/>
                      <a:headEnd type="none" w="med" len="med"/>
                      <a:tailEnd type="none" w="med" len="med"/>
                    </a:lnL>
                    <a:lnR w="12700" cap="flat" cmpd="sng" algn="ctr">
                      <a:solidFill>
                        <a:srgbClr val="50C89A"/>
                      </a:solidFill>
                      <a:prstDash val="solid"/>
                      <a:round/>
                      <a:headEnd type="none" w="med" len="med"/>
                      <a:tailEnd type="none" w="med" len="med"/>
                    </a:lnR>
                    <a:lnT w="12700" cap="flat" cmpd="sng" algn="ctr">
                      <a:solidFill>
                        <a:srgbClr val="50C89A"/>
                      </a:solidFill>
                      <a:prstDash val="solid"/>
                      <a:round/>
                      <a:headEnd type="none" w="med" len="med"/>
                      <a:tailEnd type="none" w="med" len="med"/>
                    </a:lnT>
                    <a:lnB w="12700" cap="flat" cmpd="sng" algn="ctr">
                      <a:solidFill>
                        <a:srgbClr val="50C99A"/>
                      </a:solidFill>
                      <a:prstDash val="solid"/>
                      <a:round/>
                      <a:headEnd type="none" w="med" len="med"/>
                      <a:tailEnd type="none" w="med" len="med"/>
                    </a:lnB>
                    <a:solidFill>
                      <a:srgbClr val="FFFFFF"/>
                    </a:solidFill>
                  </a:tcPr>
                </a:tc>
                <a:tc>
                  <a:txBody>
                    <a:bodyPr/>
                    <a:lstStyle/>
                    <a:p>
                      <a:pPr algn="l" fontAlgn="t"/>
                      <a:r>
                        <a:rPr lang="en-US" sz="2000" dirty="0" err="1">
                          <a:effectLst/>
                          <a:latin typeface="#9Slide02 Noi dung rat dai" panose="02000000000000000000" pitchFamily="2" charset="0"/>
                          <a:ea typeface="#9Slide02 Noi dung rat dai" panose="02000000000000000000" pitchFamily="2" charset="0"/>
                        </a:rPr>
                        <a:t>Tiền</a:t>
                      </a:r>
                      <a:r>
                        <a:rPr lang="en-US" sz="2000" dirty="0">
                          <a:effectLst/>
                          <a:latin typeface="#9Slide02 Noi dung rat dai" panose="02000000000000000000" pitchFamily="2" charset="0"/>
                          <a:ea typeface="#9Slide02 Noi dung rat dai" panose="02000000000000000000" pitchFamily="2" charset="0"/>
                        </a:rPr>
                        <a:t> Hải, </a:t>
                      </a:r>
                      <a:r>
                        <a:rPr lang="en-US" sz="2000">
                          <a:effectLst/>
                          <a:latin typeface="#9Slide02 Noi dung rat dai" panose="02000000000000000000" pitchFamily="2" charset="0"/>
                          <a:ea typeface="#9Slide02 Noi dung rat dai" panose="02000000000000000000" pitchFamily="2" charset="0"/>
                        </a:rPr>
                        <a:t>Hải </a:t>
                      </a:r>
                      <a:r>
                        <a:rPr lang="en-US" sz="2000" dirty="0">
                          <a:effectLst/>
                          <a:latin typeface="#9Slide02 Noi dung rat dai" panose="02000000000000000000" pitchFamily="2" charset="0"/>
                          <a:ea typeface="#9Slide02 Noi dung rat dai" panose="02000000000000000000" pitchFamily="2" charset="0"/>
                        </a:rPr>
                        <a:t>T</a:t>
                      </a:r>
                      <a:r>
                        <a:rPr lang="en-US" sz="2000">
                          <a:effectLst/>
                          <a:latin typeface="#9Slide02 Noi dung rat dai" panose="02000000000000000000" pitchFamily="2" charset="0"/>
                          <a:ea typeface="#9Slide02 Noi dung rat dai" panose="02000000000000000000" pitchFamily="2" charset="0"/>
                        </a:rPr>
                        <a:t>hạch</a:t>
                      </a:r>
                      <a:r>
                        <a:rPr lang="en-US" sz="2000" dirty="0">
                          <a:effectLst/>
                          <a:latin typeface="#9Slide02 Noi dung rat dai" panose="02000000000000000000" pitchFamily="2" charset="0"/>
                          <a:ea typeface="#9Slide02 Noi dung rat dai" panose="02000000000000000000" pitchFamily="2" charset="0"/>
                        </a:rPr>
                        <a:t>, </a:t>
                      </a:r>
                      <a:r>
                        <a:rPr lang="en-US" sz="2000" dirty="0" err="1">
                          <a:effectLst/>
                          <a:latin typeface="#9Slide02 Noi dung rat dai" panose="02000000000000000000" pitchFamily="2" charset="0"/>
                          <a:ea typeface="#9Slide02 Noi dung rat dai" panose="02000000000000000000" pitchFamily="2" charset="0"/>
                        </a:rPr>
                        <a:t>Rồng</a:t>
                      </a:r>
                      <a:r>
                        <a:rPr lang="en-US" sz="2000" dirty="0">
                          <a:effectLst/>
                          <a:latin typeface="#9Slide02 Noi dung rat dai" panose="02000000000000000000" pitchFamily="2" charset="0"/>
                          <a:ea typeface="#9Slide02 Noi dung rat dai" panose="02000000000000000000" pitchFamily="2" charset="0"/>
                        </a:rPr>
                        <a:t> </a:t>
                      </a:r>
                      <a:r>
                        <a:rPr lang="en-US" sz="2000" dirty="0" err="1">
                          <a:effectLst/>
                          <a:latin typeface="#9Slide02 Noi dung rat dai" panose="02000000000000000000" pitchFamily="2" charset="0"/>
                          <a:ea typeface="#9Slide02 Noi dung rat dai" panose="02000000000000000000" pitchFamily="2" charset="0"/>
                        </a:rPr>
                        <a:t>Đôi</a:t>
                      </a:r>
                      <a:endParaRPr lang="vi-VN" sz="2000" dirty="0">
                        <a:effectLst/>
                        <a:latin typeface="#9Slide02 Noi dung rat dai" panose="02000000000000000000" pitchFamily="2" charset="0"/>
                        <a:ea typeface="#9Slide02 Noi dung rat dai" panose="02000000000000000000" pitchFamily="2" charset="0"/>
                      </a:endParaRPr>
                    </a:p>
                  </a:txBody>
                  <a:tcPr marL="24801" marR="24801" marT="24801" marB="24801">
                    <a:lnL w="12700" cap="flat" cmpd="sng" algn="ctr">
                      <a:solidFill>
                        <a:srgbClr val="50C89A"/>
                      </a:solidFill>
                      <a:prstDash val="solid"/>
                      <a:round/>
                      <a:headEnd type="none" w="med" len="med"/>
                      <a:tailEnd type="none" w="med" len="med"/>
                    </a:lnL>
                    <a:lnR w="12700" cap="flat" cmpd="sng" algn="ctr">
                      <a:solidFill>
                        <a:srgbClr val="50C89A"/>
                      </a:solidFill>
                      <a:prstDash val="solid"/>
                      <a:round/>
                      <a:headEnd type="none" w="med" len="med"/>
                      <a:tailEnd type="none" w="med" len="med"/>
                    </a:lnR>
                    <a:lnT w="12700" cap="flat" cmpd="sng" algn="ctr">
                      <a:solidFill>
                        <a:srgbClr val="50C89A"/>
                      </a:solidFill>
                      <a:prstDash val="solid"/>
                      <a:round/>
                      <a:headEnd type="none" w="med" len="med"/>
                      <a:tailEnd type="none" w="med" len="med"/>
                    </a:lnT>
                    <a:lnB w="12700" cap="flat" cmpd="sng" algn="ctr">
                      <a:solidFill>
                        <a:srgbClr val="50C99A"/>
                      </a:solidFill>
                      <a:prstDash val="solid"/>
                      <a:round/>
                      <a:headEnd type="none" w="med" len="med"/>
                      <a:tailEnd type="none" w="med" len="med"/>
                    </a:lnB>
                    <a:solidFill>
                      <a:srgbClr val="FFFFFF"/>
                    </a:solidFill>
                  </a:tcPr>
                </a:tc>
                <a:tc>
                  <a:txBody>
                    <a:bodyPr/>
                    <a:lstStyle/>
                    <a:p>
                      <a:pPr algn="l" fontAlgn="t"/>
                      <a:r>
                        <a:rPr lang="en-US" sz="2000" dirty="0">
                          <a:effectLst/>
                          <a:latin typeface="#9Slide02 Noi dung rat dai" panose="02000000000000000000" pitchFamily="2" charset="0"/>
                          <a:ea typeface="#9Slide02 Noi dung rat dai" panose="02000000000000000000" pitchFamily="2" charset="0"/>
                        </a:rPr>
                        <a:t>Hà Giang, Thanh </a:t>
                      </a:r>
                      <a:r>
                        <a:rPr lang="en-US" sz="2000" dirty="0" err="1">
                          <a:effectLst/>
                          <a:latin typeface="#9Slide02 Noi dung rat dai" panose="02000000000000000000" pitchFamily="2" charset="0"/>
                          <a:ea typeface="#9Slide02 Noi dung rat dai" panose="02000000000000000000" pitchFamily="2" charset="0"/>
                        </a:rPr>
                        <a:t>Hóa</a:t>
                      </a:r>
                      <a:r>
                        <a:rPr lang="en-US" sz="2000" dirty="0">
                          <a:effectLst/>
                          <a:latin typeface="#9Slide02 Noi dung rat dai" panose="02000000000000000000" pitchFamily="2" charset="0"/>
                          <a:ea typeface="#9Slide02 Noi dung rat dai" panose="02000000000000000000" pitchFamily="2" charset="0"/>
                        </a:rPr>
                        <a:t>…</a:t>
                      </a:r>
                      <a:endParaRPr lang="vi-VN" sz="2000" dirty="0">
                        <a:effectLst/>
                        <a:latin typeface="#9Slide02 Noi dung rat dai" panose="02000000000000000000" pitchFamily="2" charset="0"/>
                        <a:ea typeface="#9Slide02 Noi dung rat dai" panose="02000000000000000000" pitchFamily="2" charset="0"/>
                      </a:endParaRPr>
                    </a:p>
                  </a:txBody>
                  <a:tcPr marL="24801" marR="24801" marT="24801" marB="24801">
                    <a:lnL w="12700" cap="flat" cmpd="sng" algn="ctr">
                      <a:solidFill>
                        <a:srgbClr val="50C89A"/>
                      </a:solidFill>
                      <a:prstDash val="solid"/>
                      <a:round/>
                      <a:headEnd type="none" w="med" len="med"/>
                      <a:tailEnd type="none" w="med" len="med"/>
                    </a:lnL>
                    <a:lnR w="12700" cap="flat" cmpd="sng" algn="ctr">
                      <a:solidFill>
                        <a:srgbClr val="50C89A"/>
                      </a:solidFill>
                      <a:prstDash val="solid"/>
                      <a:round/>
                      <a:headEnd type="none" w="med" len="med"/>
                      <a:tailEnd type="none" w="med" len="med"/>
                    </a:lnR>
                    <a:lnT w="12700" cap="flat" cmpd="sng" algn="ctr">
                      <a:solidFill>
                        <a:srgbClr val="50C89A"/>
                      </a:solidFill>
                      <a:prstDash val="solid"/>
                      <a:round/>
                      <a:headEnd type="none" w="med" len="med"/>
                      <a:tailEnd type="none" w="med" len="med"/>
                    </a:lnT>
                    <a:lnB w="12700" cap="flat" cmpd="sng" algn="ctr">
                      <a:solidFill>
                        <a:srgbClr val="50C99A"/>
                      </a:solidFill>
                      <a:prstDash val="solid"/>
                      <a:round/>
                      <a:headEnd type="none" w="med" len="med"/>
                      <a:tailEnd type="none" w="med" len="med"/>
                    </a:lnB>
                    <a:solidFill>
                      <a:srgbClr val="FFFFFF"/>
                    </a:solidFill>
                  </a:tcPr>
                </a:tc>
                <a:extLst>
                  <a:ext uri="{0D108BD9-81ED-4DB2-BD59-A6C34878D82A}">
                    <a16:rowId xmlns:a16="http://schemas.microsoft.com/office/drawing/2014/main" val="3311603346"/>
                  </a:ext>
                </a:extLst>
              </a:tr>
              <a:tr h="453662">
                <a:tc>
                  <a:txBody>
                    <a:bodyPr/>
                    <a:lstStyle/>
                    <a:p>
                      <a:pPr algn="l" fontAlgn="t"/>
                      <a:r>
                        <a:rPr lang="vi-VN" sz="2000">
                          <a:effectLst/>
                          <a:latin typeface="#9Slide02 Noi dung rat dai" panose="02000000000000000000" pitchFamily="2" charset="0"/>
                          <a:ea typeface="#9Slide02 Noi dung rat dai" panose="02000000000000000000" pitchFamily="2" charset="0"/>
                        </a:rPr>
                        <a:t>Titan</a:t>
                      </a:r>
                    </a:p>
                  </a:txBody>
                  <a:tcPr marL="24801" marR="24801" marT="24801" marB="24801">
                    <a:lnL w="12700" cap="flat" cmpd="sng" algn="ctr">
                      <a:solidFill>
                        <a:srgbClr val="50C99A"/>
                      </a:solidFill>
                      <a:prstDash val="solid"/>
                      <a:round/>
                      <a:headEnd type="none" w="med" len="med"/>
                      <a:tailEnd type="none" w="med" len="med"/>
                    </a:lnL>
                    <a:lnR w="12700" cap="flat" cmpd="sng" algn="ctr">
                      <a:solidFill>
                        <a:srgbClr val="50C99A"/>
                      </a:solidFill>
                      <a:prstDash val="solid"/>
                      <a:round/>
                      <a:headEnd type="none" w="med" len="med"/>
                      <a:tailEnd type="none" w="med" len="med"/>
                    </a:lnR>
                    <a:lnT w="12700" cap="flat" cmpd="sng" algn="ctr">
                      <a:solidFill>
                        <a:srgbClr val="50C99A"/>
                      </a:solidFill>
                      <a:prstDash val="solid"/>
                      <a:round/>
                      <a:headEnd type="none" w="med" len="med"/>
                      <a:tailEnd type="none" w="med" len="med"/>
                    </a:lnT>
                    <a:lnB w="12700" cap="flat" cmpd="sng" algn="ctr">
                      <a:solidFill>
                        <a:srgbClr val="50C99A"/>
                      </a:solidFill>
                      <a:prstDash val="solid"/>
                      <a:round/>
                      <a:headEnd type="none" w="med" len="med"/>
                      <a:tailEnd type="none" w="med" len="med"/>
                    </a:lnB>
                    <a:solidFill>
                      <a:srgbClr val="FFFFFF"/>
                    </a:solidFill>
                  </a:tcPr>
                </a:tc>
                <a:tc>
                  <a:txBody>
                    <a:bodyPr/>
                    <a:lstStyle/>
                    <a:p>
                      <a:pPr algn="l" fontAlgn="t"/>
                      <a:endParaRPr lang="vi-VN" sz="2000">
                        <a:effectLst/>
                        <a:latin typeface="#9Slide02 Noi dung rat dai" panose="02000000000000000000" pitchFamily="2" charset="0"/>
                        <a:ea typeface="#9Slide02 Noi dung rat dai" panose="02000000000000000000" pitchFamily="2" charset="0"/>
                      </a:endParaRPr>
                    </a:p>
                  </a:txBody>
                  <a:tcPr marL="24801" marR="24801" marT="24801" marB="24801">
                    <a:lnL w="12700" cap="flat" cmpd="sng" algn="ctr">
                      <a:solidFill>
                        <a:srgbClr val="50C99A"/>
                      </a:solidFill>
                      <a:prstDash val="solid"/>
                      <a:round/>
                      <a:headEnd type="none" w="med" len="med"/>
                      <a:tailEnd type="none" w="med" len="med"/>
                    </a:lnL>
                    <a:lnR w="12700" cap="flat" cmpd="sng" algn="ctr">
                      <a:solidFill>
                        <a:srgbClr val="50C99A"/>
                      </a:solidFill>
                      <a:prstDash val="solid"/>
                      <a:round/>
                      <a:headEnd type="none" w="med" len="med"/>
                      <a:tailEnd type="none" w="med" len="med"/>
                    </a:lnR>
                    <a:lnT w="12700" cap="flat" cmpd="sng" algn="ctr">
                      <a:solidFill>
                        <a:srgbClr val="50C99A"/>
                      </a:solidFill>
                      <a:prstDash val="solid"/>
                      <a:round/>
                      <a:headEnd type="none" w="med" len="med"/>
                      <a:tailEnd type="none" w="med" len="med"/>
                    </a:lnT>
                    <a:lnB w="12700" cap="flat" cmpd="sng" algn="ctr">
                      <a:solidFill>
                        <a:srgbClr val="50C99A"/>
                      </a:solidFill>
                      <a:prstDash val="solid"/>
                      <a:round/>
                      <a:headEnd type="none" w="med" len="med"/>
                      <a:tailEnd type="none" w="med" len="med"/>
                    </a:lnB>
                    <a:solidFill>
                      <a:srgbClr val="FFFFFF"/>
                    </a:solidFill>
                  </a:tcPr>
                </a:tc>
                <a:tc>
                  <a:txBody>
                    <a:bodyPr/>
                    <a:lstStyle/>
                    <a:p>
                      <a:pPr algn="l" fontAlgn="t"/>
                      <a:endParaRPr lang="vi-VN" sz="2000">
                        <a:effectLst/>
                        <a:latin typeface="#9Slide02 Noi dung rat dai" panose="02000000000000000000" pitchFamily="2" charset="0"/>
                        <a:ea typeface="#9Slide02 Noi dung rat dai" panose="02000000000000000000" pitchFamily="2" charset="0"/>
                      </a:endParaRPr>
                    </a:p>
                  </a:txBody>
                  <a:tcPr marL="24801" marR="24801" marT="24801" marB="24801">
                    <a:lnL w="12700" cap="flat" cmpd="sng" algn="ctr">
                      <a:solidFill>
                        <a:srgbClr val="50C99A"/>
                      </a:solidFill>
                      <a:prstDash val="solid"/>
                      <a:round/>
                      <a:headEnd type="none" w="med" len="med"/>
                      <a:tailEnd type="none" w="med" len="med"/>
                    </a:lnL>
                    <a:lnR w="12700" cap="flat" cmpd="sng" algn="ctr">
                      <a:solidFill>
                        <a:srgbClr val="50C99A"/>
                      </a:solidFill>
                      <a:prstDash val="solid"/>
                      <a:round/>
                      <a:headEnd type="none" w="med" len="med"/>
                      <a:tailEnd type="none" w="med" len="med"/>
                    </a:lnR>
                    <a:lnT w="12700" cap="flat" cmpd="sng" algn="ctr">
                      <a:solidFill>
                        <a:srgbClr val="50C99A"/>
                      </a:solidFill>
                      <a:prstDash val="solid"/>
                      <a:round/>
                      <a:headEnd type="none" w="med" len="med"/>
                      <a:tailEnd type="none" w="med" len="med"/>
                    </a:lnT>
                    <a:lnB w="12700" cap="flat" cmpd="sng" algn="ctr">
                      <a:solidFill>
                        <a:srgbClr val="50C99A"/>
                      </a:solidFill>
                      <a:prstDash val="solid"/>
                      <a:round/>
                      <a:headEnd type="none" w="med" len="med"/>
                      <a:tailEnd type="none" w="med" len="med"/>
                    </a:lnB>
                    <a:solidFill>
                      <a:srgbClr val="FFFFFF"/>
                    </a:solidFill>
                  </a:tcPr>
                </a:tc>
                <a:extLst>
                  <a:ext uri="{0D108BD9-81ED-4DB2-BD59-A6C34878D82A}">
                    <a16:rowId xmlns:a16="http://schemas.microsoft.com/office/drawing/2014/main" val="2194700616"/>
                  </a:ext>
                </a:extLst>
              </a:tr>
              <a:tr h="453662">
                <a:tc>
                  <a:txBody>
                    <a:bodyPr/>
                    <a:lstStyle/>
                    <a:p>
                      <a:pPr algn="l" fontAlgn="t"/>
                      <a:r>
                        <a:rPr lang="en-US" sz="2000">
                          <a:effectLst/>
                          <a:latin typeface="#9Slide02 Noi dung rat dai" panose="02000000000000000000" pitchFamily="2" charset="0"/>
                          <a:ea typeface="#9Slide02 Noi dung rat dai" panose="02000000000000000000" pitchFamily="2" charset="0"/>
                        </a:rPr>
                        <a:t>Đồng</a:t>
                      </a:r>
                      <a:endParaRPr lang="vi-VN" sz="2000">
                        <a:effectLst/>
                        <a:latin typeface="#9Slide02 Noi dung rat dai" panose="02000000000000000000" pitchFamily="2" charset="0"/>
                        <a:ea typeface="#9Slide02 Noi dung rat dai" panose="02000000000000000000" pitchFamily="2" charset="0"/>
                      </a:endParaRPr>
                    </a:p>
                  </a:txBody>
                  <a:tcPr marL="24801" marR="24801" marT="24801" marB="24801">
                    <a:lnL w="12700" cap="flat" cmpd="sng" algn="ctr">
                      <a:solidFill>
                        <a:srgbClr val="50C99A"/>
                      </a:solidFill>
                      <a:prstDash val="solid"/>
                      <a:round/>
                      <a:headEnd type="none" w="med" len="med"/>
                      <a:tailEnd type="none" w="med" len="med"/>
                    </a:lnL>
                    <a:lnR w="12700" cap="flat" cmpd="sng" algn="ctr">
                      <a:solidFill>
                        <a:srgbClr val="50C99A"/>
                      </a:solidFill>
                      <a:prstDash val="solid"/>
                      <a:round/>
                      <a:headEnd type="none" w="med" len="med"/>
                      <a:tailEnd type="none" w="med" len="med"/>
                    </a:lnR>
                    <a:lnT w="12700" cap="flat" cmpd="sng" algn="ctr">
                      <a:solidFill>
                        <a:srgbClr val="50C99A"/>
                      </a:solidFill>
                      <a:prstDash val="solid"/>
                      <a:round/>
                      <a:headEnd type="none" w="med" len="med"/>
                      <a:tailEnd type="none" w="med" len="med"/>
                    </a:lnT>
                    <a:lnB w="12700" cap="flat" cmpd="sng" algn="ctr">
                      <a:solidFill>
                        <a:srgbClr val="50C99A"/>
                      </a:solidFill>
                      <a:prstDash val="solid"/>
                      <a:round/>
                      <a:headEnd type="none" w="med" len="med"/>
                      <a:tailEnd type="none" w="med" len="med"/>
                    </a:lnB>
                    <a:solidFill>
                      <a:srgbClr val="FFFFFF"/>
                    </a:solidFill>
                  </a:tcPr>
                </a:tc>
                <a:tc>
                  <a:txBody>
                    <a:bodyPr/>
                    <a:lstStyle/>
                    <a:p>
                      <a:pPr algn="l" fontAlgn="t"/>
                      <a:endParaRPr lang="vi-VN" sz="2000">
                        <a:effectLst/>
                        <a:latin typeface="#9Slide02 Noi dung rat dai" panose="02000000000000000000" pitchFamily="2" charset="0"/>
                        <a:ea typeface="#9Slide02 Noi dung rat dai" panose="02000000000000000000" pitchFamily="2" charset="0"/>
                      </a:endParaRPr>
                    </a:p>
                  </a:txBody>
                  <a:tcPr marL="24801" marR="24801" marT="24801" marB="24801">
                    <a:lnL w="12700" cap="flat" cmpd="sng" algn="ctr">
                      <a:solidFill>
                        <a:srgbClr val="50C99A"/>
                      </a:solidFill>
                      <a:prstDash val="solid"/>
                      <a:round/>
                      <a:headEnd type="none" w="med" len="med"/>
                      <a:tailEnd type="none" w="med" len="med"/>
                    </a:lnL>
                    <a:lnR w="12700" cap="flat" cmpd="sng" algn="ctr">
                      <a:solidFill>
                        <a:srgbClr val="50C99A"/>
                      </a:solidFill>
                      <a:prstDash val="solid"/>
                      <a:round/>
                      <a:headEnd type="none" w="med" len="med"/>
                      <a:tailEnd type="none" w="med" len="med"/>
                    </a:lnR>
                    <a:lnT w="12700" cap="flat" cmpd="sng" algn="ctr">
                      <a:solidFill>
                        <a:srgbClr val="50C99A"/>
                      </a:solidFill>
                      <a:prstDash val="solid"/>
                      <a:round/>
                      <a:headEnd type="none" w="med" len="med"/>
                      <a:tailEnd type="none" w="med" len="med"/>
                    </a:lnT>
                    <a:lnB w="12700" cap="flat" cmpd="sng" algn="ctr">
                      <a:solidFill>
                        <a:srgbClr val="50C99A"/>
                      </a:solidFill>
                      <a:prstDash val="solid"/>
                      <a:round/>
                      <a:headEnd type="none" w="med" len="med"/>
                      <a:tailEnd type="none" w="med" len="med"/>
                    </a:lnB>
                    <a:solidFill>
                      <a:srgbClr val="FFFFFF"/>
                    </a:solidFill>
                  </a:tcPr>
                </a:tc>
                <a:tc>
                  <a:txBody>
                    <a:bodyPr/>
                    <a:lstStyle/>
                    <a:p>
                      <a:pPr algn="l" fontAlgn="t"/>
                      <a:endParaRPr lang="vi-VN" sz="2000">
                        <a:effectLst/>
                        <a:latin typeface="#9Slide02 Noi dung rat dai" panose="02000000000000000000" pitchFamily="2" charset="0"/>
                        <a:ea typeface="#9Slide02 Noi dung rat dai" panose="02000000000000000000" pitchFamily="2" charset="0"/>
                      </a:endParaRPr>
                    </a:p>
                  </a:txBody>
                  <a:tcPr marL="24801" marR="24801" marT="24801" marB="24801">
                    <a:lnL w="12700" cap="flat" cmpd="sng" algn="ctr">
                      <a:solidFill>
                        <a:srgbClr val="50C99A"/>
                      </a:solidFill>
                      <a:prstDash val="solid"/>
                      <a:round/>
                      <a:headEnd type="none" w="med" len="med"/>
                      <a:tailEnd type="none" w="med" len="med"/>
                    </a:lnL>
                    <a:lnR w="12700" cap="flat" cmpd="sng" algn="ctr">
                      <a:solidFill>
                        <a:srgbClr val="50C99A"/>
                      </a:solidFill>
                      <a:prstDash val="solid"/>
                      <a:round/>
                      <a:headEnd type="none" w="med" len="med"/>
                      <a:tailEnd type="none" w="med" len="med"/>
                    </a:lnR>
                    <a:lnT w="12700" cap="flat" cmpd="sng" algn="ctr">
                      <a:solidFill>
                        <a:srgbClr val="50C99A"/>
                      </a:solidFill>
                      <a:prstDash val="solid"/>
                      <a:round/>
                      <a:headEnd type="none" w="med" len="med"/>
                      <a:tailEnd type="none" w="med" len="med"/>
                    </a:lnT>
                    <a:lnB w="12700" cap="flat" cmpd="sng" algn="ctr">
                      <a:solidFill>
                        <a:srgbClr val="50C99A"/>
                      </a:solidFill>
                      <a:prstDash val="solid"/>
                      <a:round/>
                      <a:headEnd type="none" w="med" len="med"/>
                      <a:tailEnd type="none" w="med" len="med"/>
                    </a:lnB>
                    <a:solidFill>
                      <a:srgbClr val="FFFFFF"/>
                    </a:solidFill>
                  </a:tcPr>
                </a:tc>
                <a:extLst>
                  <a:ext uri="{0D108BD9-81ED-4DB2-BD59-A6C34878D82A}">
                    <a16:rowId xmlns:a16="http://schemas.microsoft.com/office/drawing/2014/main" val="2889603947"/>
                  </a:ext>
                </a:extLst>
              </a:tr>
              <a:tr h="453662">
                <a:tc>
                  <a:txBody>
                    <a:bodyPr/>
                    <a:lstStyle/>
                    <a:p>
                      <a:pPr algn="l" fontAlgn="t"/>
                      <a:r>
                        <a:rPr lang="en-US" sz="2000">
                          <a:effectLst/>
                          <a:latin typeface="#9Slide02 Noi dung rat dai" panose="02000000000000000000" pitchFamily="2" charset="0"/>
                          <a:ea typeface="#9Slide02 Noi dung rat dai" panose="02000000000000000000" pitchFamily="2" charset="0"/>
                        </a:rPr>
                        <a:t>Vàng</a:t>
                      </a:r>
                      <a:endParaRPr lang="vi-VN" sz="2000">
                        <a:effectLst/>
                        <a:latin typeface="#9Slide02 Noi dung rat dai" panose="02000000000000000000" pitchFamily="2" charset="0"/>
                        <a:ea typeface="#9Slide02 Noi dung rat dai" panose="02000000000000000000" pitchFamily="2" charset="0"/>
                      </a:endParaRPr>
                    </a:p>
                  </a:txBody>
                  <a:tcPr marL="24801" marR="24801" marT="24801" marB="24801">
                    <a:lnL w="12700" cap="flat" cmpd="sng" algn="ctr">
                      <a:solidFill>
                        <a:srgbClr val="50C99A"/>
                      </a:solidFill>
                      <a:prstDash val="solid"/>
                      <a:round/>
                      <a:headEnd type="none" w="med" len="med"/>
                      <a:tailEnd type="none" w="med" len="med"/>
                    </a:lnL>
                    <a:lnR w="12700" cap="flat" cmpd="sng" algn="ctr">
                      <a:solidFill>
                        <a:srgbClr val="50C99A"/>
                      </a:solidFill>
                      <a:prstDash val="solid"/>
                      <a:round/>
                      <a:headEnd type="none" w="med" len="med"/>
                      <a:tailEnd type="none" w="med" len="med"/>
                    </a:lnR>
                    <a:lnT w="12700" cap="flat" cmpd="sng" algn="ctr">
                      <a:solidFill>
                        <a:srgbClr val="50C99A"/>
                      </a:solidFill>
                      <a:prstDash val="solid"/>
                      <a:round/>
                      <a:headEnd type="none" w="med" len="med"/>
                      <a:tailEnd type="none" w="med" len="med"/>
                    </a:lnT>
                    <a:lnB w="12700" cap="flat" cmpd="sng" algn="ctr">
                      <a:solidFill>
                        <a:srgbClr val="50C99A"/>
                      </a:solidFill>
                      <a:prstDash val="solid"/>
                      <a:round/>
                      <a:headEnd type="none" w="med" len="med"/>
                      <a:tailEnd type="none" w="med" len="med"/>
                    </a:lnB>
                    <a:solidFill>
                      <a:srgbClr val="FFFFFF"/>
                    </a:solidFill>
                  </a:tcPr>
                </a:tc>
                <a:tc>
                  <a:txBody>
                    <a:bodyPr/>
                    <a:lstStyle/>
                    <a:p>
                      <a:pPr algn="l" fontAlgn="t"/>
                      <a:endParaRPr lang="vi-VN" sz="2000">
                        <a:effectLst/>
                        <a:latin typeface="#9Slide02 Noi dung rat dai" panose="02000000000000000000" pitchFamily="2" charset="0"/>
                        <a:ea typeface="#9Slide02 Noi dung rat dai" panose="02000000000000000000" pitchFamily="2" charset="0"/>
                      </a:endParaRPr>
                    </a:p>
                  </a:txBody>
                  <a:tcPr marL="24801" marR="24801" marT="24801" marB="24801">
                    <a:lnL w="12700" cap="flat" cmpd="sng" algn="ctr">
                      <a:solidFill>
                        <a:srgbClr val="50C99A"/>
                      </a:solidFill>
                      <a:prstDash val="solid"/>
                      <a:round/>
                      <a:headEnd type="none" w="med" len="med"/>
                      <a:tailEnd type="none" w="med" len="med"/>
                    </a:lnL>
                    <a:lnR w="12700" cap="flat" cmpd="sng" algn="ctr">
                      <a:solidFill>
                        <a:srgbClr val="50C99A"/>
                      </a:solidFill>
                      <a:prstDash val="solid"/>
                      <a:round/>
                      <a:headEnd type="none" w="med" len="med"/>
                      <a:tailEnd type="none" w="med" len="med"/>
                    </a:lnR>
                    <a:lnT w="12700" cap="flat" cmpd="sng" algn="ctr">
                      <a:solidFill>
                        <a:srgbClr val="50C99A"/>
                      </a:solidFill>
                      <a:prstDash val="solid"/>
                      <a:round/>
                      <a:headEnd type="none" w="med" len="med"/>
                      <a:tailEnd type="none" w="med" len="med"/>
                    </a:lnT>
                    <a:lnB w="12700" cap="flat" cmpd="sng" algn="ctr">
                      <a:solidFill>
                        <a:srgbClr val="50C99A"/>
                      </a:solidFill>
                      <a:prstDash val="solid"/>
                      <a:round/>
                      <a:headEnd type="none" w="med" len="med"/>
                      <a:tailEnd type="none" w="med" len="med"/>
                    </a:lnB>
                    <a:solidFill>
                      <a:srgbClr val="FFFFFF"/>
                    </a:solidFill>
                  </a:tcPr>
                </a:tc>
                <a:tc>
                  <a:txBody>
                    <a:bodyPr/>
                    <a:lstStyle/>
                    <a:p>
                      <a:pPr algn="l" fontAlgn="t"/>
                      <a:endParaRPr lang="vi-VN" sz="2000" dirty="0">
                        <a:effectLst/>
                        <a:latin typeface="#9Slide02 Noi dung rat dai" panose="02000000000000000000" pitchFamily="2" charset="0"/>
                        <a:ea typeface="#9Slide02 Noi dung rat dai" panose="02000000000000000000" pitchFamily="2" charset="0"/>
                      </a:endParaRPr>
                    </a:p>
                  </a:txBody>
                  <a:tcPr marL="24801" marR="24801" marT="24801" marB="24801">
                    <a:lnL w="12700" cap="flat" cmpd="sng" algn="ctr">
                      <a:solidFill>
                        <a:srgbClr val="50C99A"/>
                      </a:solidFill>
                      <a:prstDash val="solid"/>
                      <a:round/>
                      <a:headEnd type="none" w="med" len="med"/>
                      <a:tailEnd type="none" w="med" len="med"/>
                    </a:lnL>
                    <a:lnR w="12700" cap="flat" cmpd="sng" algn="ctr">
                      <a:solidFill>
                        <a:srgbClr val="50C99A"/>
                      </a:solidFill>
                      <a:prstDash val="solid"/>
                      <a:round/>
                      <a:headEnd type="none" w="med" len="med"/>
                      <a:tailEnd type="none" w="med" len="med"/>
                    </a:lnR>
                    <a:lnT w="12700" cap="flat" cmpd="sng" algn="ctr">
                      <a:solidFill>
                        <a:srgbClr val="50C99A"/>
                      </a:solidFill>
                      <a:prstDash val="solid"/>
                      <a:round/>
                      <a:headEnd type="none" w="med" len="med"/>
                      <a:tailEnd type="none" w="med" len="med"/>
                    </a:lnT>
                    <a:lnB w="12700" cap="flat" cmpd="sng" algn="ctr">
                      <a:solidFill>
                        <a:srgbClr val="50C99A"/>
                      </a:solidFill>
                      <a:prstDash val="solid"/>
                      <a:round/>
                      <a:headEnd type="none" w="med" len="med"/>
                      <a:tailEnd type="none" w="med" len="med"/>
                    </a:lnB>
                    <a:solidFill>
                      <a:srgbClr val="FFFFFF"/>
                    </a:solidFill>
                  </a:tcPr>
                </a:tc>
                <a:extLst>
                  <a:ext uri="{0D108BD9-81ED-4DB2-BD59-A6C34878D82A}">
                    <a16:rowId xmlns:a16="http://schemas.microsoft.com/office/drawing/2014/main" val="83573447"/>
                  </a:ext>
                </a:extLst>
              </a:tr>
            </a:tbl>
          </a:graphicData>
        </a:graphic>
      </p:graphicFrame>
      <p:graphicFrame>
        <p:nvGraphicFramePr>
          <p:cNvPr id="6" name="Table 5">
            <a:extLst>
              <a:ext uri="{FF2B5EF4-FFF2-40B4-BE49-F238E27FC236}">
                <a16:creationId xmlns:a16="http://schemas.microsoft.com/office/drawing/2014/main" id="{FF7F53E3-274E-4249-B2C6-071E4CE38D42}"/>
              </a:ext>
            </a:extLst>
          </p:cNvPr>
          <p:cNvGraphicFramePr>
            <a:graphicFrameLocks noGrp="1"/>
          </p:cNvGraphicFramePr>
          <p:nvPr>
            <p:extLst>
              <p:ext uri="{D42A27DB-BD31-4B8C-83A1-F6EECF244321}">
                <p14:modId xmlns:p14="http://schemas.microsoft.com/office/powerpoint/2010/main" val="966938878"/>
              </p:ext>
            </p:extLst>
          </p:nvPr>
        </p:nvGraphicFramePr>
        <p:xfrm>
          <a:off x="2628900" y="881937"/>
          <a:ext cx="9296401" cy="740452"/>
        </p:xfrm>
        <a:graphic>
          <a:graphicData uri="http://schemas.openxmlformats.org/drawingml/2006/table">
            <a:tbl>
              <a:tblPr/>
              <a:tblGrid>
                <a:gridCol w="5638800">
                  <a:extLst>
                    <a:ext uri="{9D8B030D-6E8A-4147-A177-3AD203B41FA5}">
                      <a16:colId xmlns:a16="http://schemas.microsoft.com/office/drawing/2014/main" val="2578673797"/>
                    </a:ext>
                  </a:extLst>
                </a:gridCol>
                <a:gridCol w="3657601">
                  <a:extLst>
                    <a:ext uri="{9D8B030D-6E8A-4147-A177-3AD203B41FA5}">
                      <a16:colId xmlns:a16="http://schemas.microsoft.com/office/drawing/2014/main" val="2662046700"/>
                    </a:ext>
                  </a:extLst>
                </a:gridCol>
              </a:tblGrid>
              <a:tr h="740452">
                <a:tc>
                  <a:txBody>
                    <a:bodyPr/>
                    <a:lstStyle/>
                    <a:p>
                      <a:pPr algn="l" fontAlgn="t"/>
                      <a:r>
                        <a:rPr lang="vi-VN" sz="2000">
                          <a:effectLst/>
                          <a:latin typeface="#9Slide02 Noi dung rat dai" panose="02000000000000000000" pitchFamily="2" charset="0"/>
                          <a:ea typeface="#9Slide02 Noi dung rat dai" panose="02000000000000000000" pitchFamily="2" charset="0"/>
                        </a:rPr>
                        <a:t>Cẩm Phả, Lạc Thủy, Quỳnh Nhai, Sơn Dương,...</a:t>
                      </a:r>
                    </a:p>
                  </a:txBody>
                  <a:tcPr marL="24801" marR="24801" marT="24801" marB="248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vi-VN" sz="2000">
                          <a:effectLst/>
                          <a:latin typeface="#9Slide02 Noi dung rat dai" panose="02000000000000000000" pitchFamily="2" charset="0"/>
                          <a:ea typeface="#9Slide02 Noi dung rat dai" panose="02000000000000000000" pitchFamily="2" charset="0"/>
                        </a:rPr>
                        <a:t>Quảng Ninh, Tuyên Quang (vùng Đông Bắc)</a:t>
                      </a:r>
                    </a:p>
                  </a:txBody>
                  <a:tcPr marL="24801" marR="24801" marT="24801" marB="248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137774"/>
                  </a:ext>
                </a:extLst>
              </a:tr>
            </a:tbl>
          </a:graphicData>
        </a:graphic>
      </p:graphicFrame>
      <p:graphicFrame>
        <p:nvGraphicFramePr>
          <p:cNvPr id="10" name="Table 9">
            <a:extLst>
              <a:ext uri="{FF2B5EF4-FFF2-40B4-BE49-F238E27FC236}">
                <a16:creationId xmlns:a16="http://schemas.microsoft.com/office/drawing/2014/main" id="{6619DDBE-99B0-455D-8578-6B2B708B56A1}"/>
              </a:ext>
            </a:extLst>
          </p:cNvPr>
          <p:cNvGraphicFramePr>
            <a:graphicFrameLocks noGrp="1"/>
          </p:cNvGraphicFramePr>
          <p:nvPr>
            <p:extLst>
              <p:ext uri="{D42A27DB-BD31-4B8C-83A1-F6EECF244321}">
                <p14:modId xmlns:p14="http://schemas.microsoft.com/office/powerpoint/2010/main" val="2774610690"/>
              </p:ext>
            </p:extLst>
          </p:nvPr>
        </p:nvGraphicFramePr>
        <p:xfrm>
          <a:off x="2571306" y="1611793"/>
          <a:ext cx="9198937" cy="543428"/>
        </p:xfrm>
        <a:graphic>
          <a:graphicData uri="http://schemas.openxmlformats.org/drawingml/2006/table">
            <a:tbl>
              <a:tblPr/>
              <a:tblGrid>
                <a:gridCol w="5579682">
                  <a:extLst>
                    <a:ext uri="{9D8B030D-6E8A-4147-A177-3AD203B41FA5}">
                      <a16:colId xmlns:a16="http://schemas.microsoft.com/office/drawing/2014/main" val="2174561541"/>
                    </a:ext>
                  </a:extLst>
                </a:gridCol>
                <a:gridCol w="3619255">
                  <a:extLst>
                    <a:ext uri="{9D8B030D-6E8A-4147-A177-3AD203B41FA5}">
                      <a16:colId xmlns:a16="http://schemas.microsoft.com/office/drawing/2014/main" val="1354295183"/>
                    </a:ext>
                  </a:extLst>
                </a:gridCol>
              </a:tblGrid>
              <a:tr h="543428">
                <a:tc>
                  <a:txBody>
                    <a:bodyPr/>
                    <a:lstStyle/>
                    <a:p>
                      <a:pPr algn="l" fontAlgn="t"/>
                      <a:r>
                        <a:rPr lang="vi-VN" sz="2000">
                          <a:effectLst/>
                          <a:latin typeface="#9Slide02 Noi dung rat dai" panose="02000000000000000000" pitchFamily="2" charset="0"/>
                          <a:ea typeface="#9Slide02 Noi dung rat dai" panose="02000000000000000000" pitchFamily="2" charset="0"/>
                        </a:rPr>
                        <a:t>Hồng Ngọc, Rạng Đông, Bạch Hổ, Rồng, Đại Hùng,...</a:t>
                      </a:r>
                    </a:p>
                  </a:txBody>
                  <a:tcPr marL="24801" marR="24801" marT="24801" marB="248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vi-VN" sz="2000">
                          <a:effectLst/>
                          <a:latin typeface="#9Slide02 Noi dung rat dai" panose="02000000000000000000" pitchFamily="2" charset="0"/>
                          <a:ea typeface="#9Slide02 Noi dung rat dai" panose="02000000000000000000" pitchFamily="2" charset="0"/>
                        </a:rPr>
                        <a:t>Thềm lục địa phía Nam</a:t>
                      </a:r>
                    </a:p>
                  </a:txBody>
                  <a:tcPr marL="24801" marR="24801" marT="24801" marB="248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3678852"/>
                  </a:ext>
                </a:extLst>
              </a:tr>
            </a:tbl>
          </a:graphicData>
        </a:graphic>
      </p:graphicFrame>
      <p:graphicFrame>
        <p:nvGraphicFramePr>
          <p:cNvPr id="11" name="Table 10">
            <a:extLst>
              <a:ext uri="{FF2B5EF4-FFF2-40B4-BE49-F238E27FC236}">
                <a16:creationId xmlns:a16="http://schemas.microsoft.com/office/drawing/2014/main" id="{3FF0C52D-D231-4A2B-8AB5-A735E8CD443A}"/>
              </a:ext>
            </a:extLst>
          </p:cNvPr>
          <p:cNvGraphicFramePr>
            <a:graphicFrameLocks noGrp="1"/>
          </p:cNvGraphicFramePr>
          <p:nvPr>
            <p:extLst>
              <p:ext uri="{D42A27DB-BD31-4B8C-83A1-F6EECF244321}">
                <p14:modId xmlns:p14="http://schemas.microsoft.com/office/powerpoint/2010/main" val="2701738795"/>
              </p:ext>
            </p:extLst>
          </p:nvPr>
        </p:nvGraphicFramePr>
        <p:xfrm>
          <a:off x="2612064" y="2198121"/>
          <a:ext cx="9198937" cy="523355"/>
        </p:xfrm>
        <a:graphic>
          <a:graphicData uri="http://schemas.openxmlformats.org/drawingml/2006/table">
            <a:tbl>
              <a:tblPr/>
              <a:tblGrid>
                <a:gridCol w="5579682">
                  <a:extLst>
                    <a:ext uri="{9D8B030D-6E8A-4147-A177-3AD203B41FA5}">
                      <a16:colId xmlns:a16="http://schemas.microsoft.com/office/drawing/2014/main" val="2821641489"/>
                    </a:ext>
                  </a:extLst>
                </a:gridCol>
                <a:gridCol w="3619255">
                  <a:extLst>
                    <a:ext uri="{9D8B030D-6E8A-4147-A177-3AD203B41FA5}">
                      <a16:colId xmlns:a16="http://schemas.microsoft.com/office/drawing/2014/main" val="2399841554"/>
                    </a:ext>
                  </a:extLst>
                </a:gridCol>
              </a:tblGrid>
              <a:tr h="523355">
                <a:tc>
                  <a:txBody>
                    <a:bodyPr/>
                    <a:lstStyle/>
                    <a:p>
                      <a:pPr algn="l" fontAlgn="t"/>
                      <a:r>
                        <a:rPr lang="vi-VN" sz="2000">
                          <a:solidFill>
                            <a:schemeClr val="tx1"/>
                          </a:solidFill>
                          <a:effectLst/>
                          <a:latin typeface="#9Slide02 Noi dung rat dai" panose="02000000000000000000" pitchFamily="2" charset="0"/>
                          <a:ea typeface="#9Slide02 Noi dung rat dai" panose="02000000000000000000" pitchFamily="2" charset="0"/>
                        </a:rPr>
                        <a:t>Thới Bình, Tiền Hải,...</a:t>
                      </a:r>
                    </a:p>
                  </a:txBody>
                  <a:tcPr marL="24801" marR="24801" marT="24801" marB="248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vi-VN" sz="2000">
                          <a:solidFill>
                            <a:schemeClr val="tx1"/>
                          </a:solidFill>
                          <a:effectLst/>
                          <a:latin typeface="#9Slide02 Noi dung rat dai" panose="02000000000000000000" pitchFamily="2" charset="0"/>
                          <a:ea typeface="#9Slide02 Noi dung rat dai" panose="02000000000000000000" pitchFamily="2" charset="0"/>
                        </a:rPr>
                        <a:t>Bà Rịa-Vũng Tàu, Thái Bình.</a:t>
                      </a:r>
                    </a:p>
                  </a:txBody>
                  <a:tcPr marL="24801" marR="24801" marT="24801" marB="248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4247630"/>
                  </a:ext>
                </a:extLst>
              </a:tr>
            </a:tbl>
          </a:graphicData>
        </a:graphic>
      </p:graphicFrame>
      <p:graphicFrame>
        <p:nvGraphicFramePr>
          <p:cNvPr id="12" name="Table 11">
            <a:extLst>
              <a:ext uri="{FF2B5EF4-FFF2-40B4-BE49-F238E27FC236}">
                <a16:creationId xmlns:a16="http://schemas.microsoft.com/office/drawing/2014/main" id="{22B80F63-EC5B-4D4E-AD93-70F78899DE4E}"/>
              </a:ext>
            </a:extLst>
          </p:cNvPr>
          <p:cNvGraphicFramePr>
            <a:graphicFrameLocks noGrp="1"/>
          </p:cNvGraphicFramePr>
          <p:nvPr>
            <p:extLst>
              <p:ext uri="{D42A27DB-BD31-4B8C-83A1-F6EECF244321}">
                <p14:modId xmlns:p14="http://schemas.microsoft.com/office/powerpoint/2010/main" val="2856060645"/>
              </p:ext>
            </p:extLst>
          </p:nvPr>
        </p:nvGraphicFramePr>
        <p:xfrm>
          <a:off x="2628900" y="2685209"/>
          <a:ext cx="9296401" cy="588873"/>
        </p:xfrm>
        <a:graphic>
          <a:graphicData uri="http://schemas.openxmlformats.org/drawingml/2006/table">
            <a:tbl>
              <a:tblPr/>
              <a:tblGrid>
                <a:gridCol w="5638800">
                  <a:extLst>
                    <a:ext uri="{9D8B030D-6E8A-4147-A177-3AD203B41FA5}">
                      <a16:colId xmlns:a16="http://schemas.microsoft.com/office/drawing/2014/main" val="3676825899"/>
                    </a:ext>
                  </a:extLst>
                </a:gridCol>
                <a:gridCol w="3657601">
                  <a:extLst>
                    <a:ext uri="{9D8B030D-6E8A-4147-A177-3AD203B41FA5}">
                      <a16:colId xmlns:a16="http://schemas.microsoft.com/office/drawing/2014/main" val="3373458904"/>
                    </a:ext>
                  </a:extLst>
                </a:gridCol>
              </a:tblGrid>
              <a:tr h="588873">
                <a:tc>
                  <a:txBody>
                    <a:bodyPr/>
                    <a:lstStyle/>
                    <a:p>
                      <a:pPr algn="l" fontAlgn="t"/>
                      <a:r>
                        <a:rPr lang="vi-VN" sz="2000">
                          <a:effectLst/>
                          <a:latin typeface="#9Slide02 Noi dung rat dai" panose="02000000000000000000" pitchFamily="2" charset="0"/>
                          <a:ea typeface="#9Slide02 Noi dung rat dai" panose="02000000000000000000" pitchFamily="2" charset="0"/>
                        </a:rPr>
                        <a:t>Đắk Nông, Măng Đen, Krông Buk,...</a:t>
                      </a:r>
                    </a:p>
                  </a:txBody>
                  <a:tcPr marL="24801" marR="24801" marT="24801" marB="248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vi-VN" sz="2000">
                          <a:effectLst/>
                          <a:latin typeface="#9Slide02 Noi dung rat dai" panose="02000000000000000000" pitchFamily="2" charset="0"/>
                          <a:ea typeface="#9Slide02 Noi dung rat dai" panose="02000000000000000000" pitchFamily="2" charset="0"/>
                        </a:rPr>
                        <a:t>Tây Nguyên</a:t>
                      </a:r>
                    </a:p>
                  </a:txBody>
                  <a:tcPr marL="24801" marR="24801" marT="24801" marB="248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3413198"/>
                  </a:ext>
                </a:extLst>
              </a:tr>
            </a:tbl>
          </a:graphicData>
        </a:graphic>
      </p:graphicFrame>
      <p:graphicFrame>
        <p:nvGraphicFramePr>
          <p:cNvPr id="13" name="Table 12">
            <a:extLst>
              <a:ext uri="{FF2B5EF4-FFF2-40B4-BE49-F238E27FC236}">
                <a16:creationId xmlns:a16="http://schemas.microsoft.com/office/drawing/2014/main" id="{2E7DEB1F-6E45-4786-A7E4-425A17BFBDB2}"/>
              </a:ext>
            </a:extLst>
          </p:cNvPr>
          <p:cNvGraphicFramePr>
            <a:graphicFrameLocks noGrp="1"/>
          </p:cNvGraphicFramePr>
          <p:nvPr>
            <p:extLst>
              <p:ext uri="{D42A27DB-BD31-4B8C-83A1-F6EECF244321}">
                <p14:modId xmlns:p14="http://schemas.microsoft.com/office/powerpoint/2010/main" val="2849512549"/>
              </p:ext>
            </p:extLst>
          </p:nvPr>
        </p:nvGraphicFramePr>
        <p:xfrm>
          <a:off x="2563331" y="3254646"/>
          <a:ext cx="9296401" cy="770796"/>
        </p:xfrm>
        <a:graphic>
          <a:graphicData uri="http://schemas.openxmlformats.org/drawingml/2006/table">
            <a:tbl>
              <a:tblPr/>
              <a:tblGrid>
                <a:gridCol w="5638800">
                  <a:extLst>
                    <a:ext uri="{9D8B030D-6E8A-4147-A177-3AD203B41FA5}">
                      <a16:colId xmlns:a16="http://schemas.microsoft.com/office/drawing/2014/main" val="1773342303"/>
                    </a:ext>
                  </a:extLst>
                </a:gridCol>
                <a:gridCol w="3657601">
                  <a:extLst>
                    <a:ext uri="{9D8B030D-6E8A-4147-A177-3AD203B41FA5}">
                      <a16:colId xmlns:a16="http://schemas.microsoft.com/office/drawing/2014/main" val="1156923020"/>
                    </a:ext>
                  </a:extLst>
                </a:gridCol>
              </a:tblGrid>
              <a:tr h="770796">
                <a:tc>
                  <a:txBody>
                    <a:bodyPr/>
                    <a:lstStyle/>
                    <a:p>
                      <a:pPr algn="l" fontAlgn="t"/>
                      <a:r>
                        <a:rPr lang="vi-VN" sz="2000">
                          <a:effectLst/>
                          <a:latin typeface="#9Slide02 Noi dung rat dai" panose="02000000000000000000" pitchFamily="2" charset="0"/>
                          <a:ea typeface="#9Slide02 Noi dung rat dai" panose="02000000000000000000" pitchFamily="2" charset="0"/>
                        </a:rPr>
                        <a:t>Tùng Bá, Trại Cao, Trấn Yên,...</a:t>
                      </a:r>
                    </a:p>
                  </a:txBody>
                  <a:tcPr marL="24801" marR="24801" marT="24801" marB="248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vi-VN" sz="2000">
                          <a:effectLst/>
                          <a:latin typeface="#9Slide02 Noi dung rat dai" panose="02000000000000000000" pitchFamily="2" charset="0"/>
                          <a:ea typeface="#9Slide02 Noi dung rat dai" panose="02000000000000000000" pitchFamily="2" charset="0"/>
                        </a:rPr>
                        <a:t>Hà Giang, Thái Nguyên, Yên Bái, Lào Cai</a:t>
                      </a:r>
                    </a:p>
                  </a:txBody>
                  <a:tcPr marL="24801" marR="24801" marT="24801" marB="248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7503931"/>
                  </a:ext>
                </a:extLst>
              </a:tr>
            </a:tbl>
          </a:graphicData>
        </a:graphic>
      </p:graphicFrame>
      <p:graphicFrame>
        <p:nvGraphicFramePr>
          <p:cNvPr id="14" name="Table 13">
            <a:extLst>
              <a:ext uri="{FF2B5EF4-FFF2-40B4-BE49-F238E27FC236}">
                <a16:creationId xmlns:a16="http://schemas.microsoft.com/office/drawing/2014/main" id="{E355C763-AA50-4E27-A6DB-4ECA8504694B}"/>
              </a:ext>
            </a:extLst>
          </p:cNvPr>
          <p:cNvGraphicFramePr>
            <a:graphicFrameLocks noGrp="1"/>
          </p:cNvGraphicFramePr>
          <p:nvPr>
            <p:extLst>
              <p:ext uri="{D42A27DB-BD31-4B8C-83A1-F6EECF244321}">
                <p14:modId xmlns:p14="http://schemas.microsoft.com/office/powerpoint/2010/main" val="2264207229"/>
              </p:ext>
            </p:extLst>
          </p:nvPr>
        </p:nvGraphicFramePr>
        <p:xfrm>
          <a:off x="2615608" y="4009741"/>
          <a:ext cx="9296401" cy="453662"/>
        </p:xfrm>
        <a:graphic>
          <a:graphicData uri="http://schemas.openxmlformats.org/drawingml/2006/table">
            <a:tbl>
              <a:tblPr/>
              <a:tblGrid>
                <a:gridCol w="5638800">
                  <a:extLst>
                    <a:ext uri="{9D8B030D-6E8A-4147-A177-3AD203B41FA5}">
                      <a16:colId xmlns:a16="http://schemas.microsoft.com/office/drawing/2014/main" val="3212410114"/>
                    </a:ext>
                  </a:extLst>
                </a:gridCol>
                <a:gridCol w="3657601">
                  <a:extLst>
                    <a:ext uri="{9D8B030D-6E8A-4147-A177-3AD203B41FA5}">
                      <a16:colId xmlns:a16="http://schemas.microsoft.com/office/drawing/2014/main" val="3187347699"/>
                    </a:ext>
                  </a:extLst>
                </a:gridCol>
              </a:tblGrid>
              <a:tr h="453662">
                <a:tc>
                  <a:txBody>
                    <a:bodyPr/>
                    <a:lstStyle/>
                    <a:p>
                      <a:pPr algn="l" fontAlgn="t"/>
                      <a:r>
                        <a:rPr lang="vi-VN" sz="2000" dirty="0">
                          <a:effectLst/>
                          <a:latin typeface="#9Slide02 Noi dung rat dai" panose="02000000000000000000" pitchFamily="2" charset="0"/>
                          <a:ea typeface="#9Slide02 Noi dung rat dai" panose="02000000000000000000" pitchFamily="2" charset="0"/>
                        </a:rPr>
                        <a:t>Cam Đường</a:t>
                      </a:r>
                    </a:p>
                  </a:txBody>
                  <a:tcPr marL="24801" marR="24801" marT="24801" marB="248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vi-VN" sz="2000" dirty="0">
                          <a:effectLst/>
                          <a:latin typeface="#9Slide02 Noi dung rat dai" panose="02000000000000000000" pitchFamily="2" charset="0"/>
                          <a:ea typeface="#9Slide02 Noi dung rat dai" panose="02000000000000000000" pitchFamily="2" charset="0"/>
                        </a:rPr>
                        <a:t>Lào Cai</a:t>
                      </a:r>
                    </a:p>
                  </a:txBody>
                  <a:tcPr marL="24801" marR="24801" marT="24801" marB="248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0235518"/>
                  </a:ext>
                </a:extLst>
              </a:tr>
            </a:tbl>
          </a:graphicData>
        </a:graphic>
      </p:graphicFrame>
      <p:graphicFrame>
        <p:nvGraphicFramePr>
          <p:cNvPr id="16" name="Table 15">
            <a:extLst>
              <a:ext uri="{FF2B5EF4-FFF2-40B4-BE49-F238E27FC236}">
                <a16:creationId xmlns:a16="http://schemas.microsoft.com/office/drawing/2014/main" id="{6F2F7F0B-E84F-4DBE-BA2C-7C93858FBA04}"/>
              </a:ext>
            </a:extLst>
          </p:cNvPr>
          <p:cNvGraphicFramePr>
            <a:graphicFrameLocks noGrp="1"/>
          </p:cNvGraphicFramePr>
          <p:nvPr>
            <p:extLst>
              <p:ext uri="{D42A27DB-BD31-4B8C-83A1-F6EECF244321}">
                <p14:modId xmlns:p14="http://schemas.microsoft.com/office/powerpoint/2010/main" val="2610011205"/>
              </p:ext>
            </p:extLst>
          </p:nvPr>
        </p:nvGraphicFramePr>
        <p:xfrm>
          <a:off x="2493335" y="5237004"/>
          <a:ext cx="9296401" cy="453662"/>
        </p:xfrm>
        <a:graphic>
          <a:graphicData uri="http://schemas.openxmlformats.org/drawingml/2006/table">
            <a:tbl>
              <a:tblPr/>
              <a:tblGrid>
                <a:gridCol w="5638800">
                  <a:extLst>
                    <a:ext uri="{9D8B030D-6E8A-4147-A177-3AD203B41FA5}">
                      <a16:colId xmlns:a16="http://schemas.microsoft.com/office/drawing/2014/main" val="1145480289"/>
                    </a:ext>
                  </a:extLst>
                </a:gridCol>
                <a:gridCol w="3657601">
                  <a:extLst>
                    <a:ext uri="{9D8B030D-6E8A-4147-A177-3AD203B41FA5}">
                      <a16:colId xmlns:a16="http://schemas.microsoft.com/office/drawing/2014/main" val="2724898936"/>
                    </a:ext>
                  </a:extLst>
                </a:gridCol>
              </a:tblGrid>
              <a:tr h="453662">
                <a:tc>
                  <a:txBody>
                    <a:bodyPr/>
                    <a:lstStyle/>
                    <a:p>
                      <a:pPr algn="l" fontAlgn="t"/>
                      <a:r>
                        <a:rPr lang="vi-VN" sz="2000" dirty="0">
                          <a:effectLst/>
                          <a:latin typeface="#9Slide02 Noi dung rat dai" panose="02000000000000000000" pitchFamily="2" charset="0"/>
                          <a:ea typeface="#9Slide02 Noi dung rat dai" panose="02000000000000000000" pitchFamily="2" charset="0"/>
                        </a:rPr>
                        <a:t>Phú Vang, Kỳ Anh,...</a:t>
                      </a:r>
                    </a:p>
                  </a:txBody>
                  <a:tcPr marL="24801" marR="24801" marT="24801" marB="248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vi-VN" sz="2000" dirty="0">
                          <a:effectLst/>
                          <a:latin typeface="#9Slide02 Noi dung rat dai" panose="02000000000000000000" pitchFamily="2" charset="0"/>
                          <a:ea typeface="#9Slide02 Noi dung rat dai" panose="02000000000000000000" pitchFamily="2" charset="0"/>
                        </a:rPr>
                        <a:t>Duyên hải miền Trung</a:t>
                      </a:r>
                    </a:p>
                  </a:txBody>
                  <a:tcPr marL="24801" marR="24801" marT="24801" marB="248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4508971"/>
                  </a:ext>
                </a:extLst>
              </a:tr>
            </a:tbl>
          </a:graphicData>
        </a:graphic>
      </p:graphicFrame>
      <p:graphicFrame>
        <p:nvGraphicFramePr>
          <p:cNvPr id="17" name="Table 16">
            <a:extLst>
              <a:ext uri="{FF2B5EF4-FFF2-40B4-BE49-F238E27FC236}">
                <a16:creationId xmlns:a16="http://schemas.microsoft.com/office/drawing/2014/main" id="{DD7638CF-43C8-4AAC-AE8D-C20A59EBBC12}"/>
              </a:ext>
            </a:extLst>
          </p:cNvPr>
          <p:cNvGraphicFramePr>
            <a:graphicFrameLocks noGrp="1"/>
          </p:cNvGraphicFramePr>
          <p:nvPr>
            <p:extLst>
              <p:ext uri="{D42A27DB-BD31-4B8C-83A1-F6EECF244321}">
                <p14:modId xmlns:p14="http://schemas.microsoft.com/office/powerpoint/2010/main" val="3356573109"/>
              </p:ext>
            </p:extLst>
          </p:nvPr>
        </p:nvGraphicFramePr>
        <p:xfrm>
          <a:off x="2516372" y="5710751"/>
          <a:ext cx="9296401" cy="453662"/>
        </p:xfrm>
        <a:graphic>
          <a:graphicData uri="http://schemas.openxmlformats.org/drawingml/2006/table">
            <a:tbl>
              <a:tblPr/>
              <a:tblGrid>
                <a:gridCol w="5638800">
                  <a:extLst>
                    <a:ext uri="{9D8B030D-6E8A-4147-A177-3AD203B41FA5}">
                      <a16:colId xmlns:a16="http://schemas.microsoft.com/office/drawing/2014/main" val="3359684335"/>
                    </a:ext>
                  </a:extLst>
                </a:gridCol>
                <a:gridCol w="3657601">
                  <a:extLst>
                    <a:ext uri="{9D8B030D-6E8A-4147-A177-3AD203B41FA5}">
                      <a16:colId xmlns:a16="http://schemas.microsoft.com/office/drawing/2014/main" val="506959893"/>
                    </a:ext>
                  </a:extLst>
                </a:gridCol>
              </a:tblGrid>
              <a:tr h="453662">
                <a:tc>
                  <a:txBody>
                    <a:bodyPr/>
                    <a:lstStyle/>
                    <a:p>
                      <a:pPr algn="l" fontAlgn="t"/>
                      <a:r>
                        <a:rPr lang="en-US" sz="2000">
                          <a:effectLst/>
                          <a:latin typeface="#9Slide02 Noi dung rat dai" panose="02000000000000000000" pitchFamily="2" charset="0"/>
                          <a:ea typeface="#9Slide02 Noi dung rat dai" panose="02000000000000000000" pitchFamily="2" charset="0"/>
                        </a:rPr>
                        <a:t>Sin Quyền</a:t>
                      </a:r>
                      <a:endParaRPr lang="vi-VN" sz="2000">
                        <a:effectLst/>
                        <a:latin typeface="#9Slide02 Noi dung rat dai" panose="02000000000000000000" pitchFamily="2" charset="0"/>
                        <a:ea typeface="#9Slide02 Noi dung rat dai" panose="02000000000000000000" pitchFamily="2" charset="0"/>
                      </a:endParaRPr>
                    </a:p>
                  </a:txBody>
                  <a:tcPr marL="24801" marR="24801" marT="24801" marB="248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2000">
                          <a:effectLst/>
                          <a:latin typeface="#9Slide02 Noi dung rat dai" panose="02000000000000000000" pitchFamily="2" charset="0"/>
                          <a:ea typeface="#9Slide02 Noi dung rat dai" panose="02000000000000000000" pitchFamily="2" charset="0"/>
                        </a:rPr>
                        <a:t>Lào Cai</a:t>
                      </a:r>
                      <a:endParaRPr lang="vi-VN" sz="2000">
                        <a:effectLst/>
                        <a:latin typeface="#9Slide02 Noi dung rat dai" panose="02000000000000000000" pitchFamily="2" charset="0"/>
                        <a:ea typeface="#9Slide02 Noi dung rat dai" panose="02000000000000000000" pitchFamily="2" charset="0"/>
                      </a:endParaRPr>
                    </a:p>
                  </a:txBody>
                  <a:tcPr marL="24801" marR="24801" marT="24801" marB="248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2967006"/>
                  </a:ext>
                </a:extLst>
              </a:tr>
            </a:tbl>
          </a:graphicData>
        </a:graphic>
      </p:graphicFrame>
      <p:graphicFrame>
        <p:nvGraphicFramePr>
          <p:cNvPr id="18" name="Table 17">
            <a:extLst>
              <a:ext uri="{FF2B5EF4-FFF2-40B4-BE49-F238E27FC236}">
                <a16:creationId xmlns:a16="http://schemas.microsoft.com/office/drawing/2014/main" id="{5ED60CE3-936F-4FE4-A500-4709CAF42D80}"/>
              </a:ext>
            </a:extLst>
          </p:cNvPr>
          <p:cNvGraphicFramePr>
            <a:graphicFrameLocks noGrp="1"/>
          </p:cNvGraphicFramePr>
          <p:nvPr>
            <p:extLst>
              <p:ext uri="{D42A27DB-BD31-4B8C-83A1-F6EECF244321}">
                <p14:modId xmlns:p14="http://schemas.microsoft.com/office/powerpoint/2010/main" val="2734743333"/>
              </p:ext>
            </p:extLst>
          </p:nvPr>
        </p:nvGraphicFramePr>
        <p:xfrm>
          <a:off x="2578394" y="6181445"/>
          <a:ext cx="9296401" cy="453662"/>
        </p:xfrm>
        <a:graphic>
          <a:graphicData uri="http://schemas.openxmlformats.org/drawingml/2006/table">
            <a:tbl>
              <a:tblPr/>
              <a:tblGrid>
                <a:gridCol w="5638800">
                  <a:extLst>
                    <a:ext uri="{9D8B030D-6E8A-4147-A177-3AD203B41FA5}">
                      <a16:colId xmlns:a16="http://schemas.microsoft.com/office/drawing/2014/main" val="3703181968"/>
                    </a:ext>
                  </a:extLst>
                </a:gridCol>
                <a:gridCol w="3657601">
                  <a:extLst>
                    <a:ext uri="{9D8B030D-6E8A-4147-A177-3AD203B41FA5}">
                      <a16:colId xmlns:a16="http://schemas.microsoft.com/office/drawing/2014/main" val="2061619287"/>
                    </a:ext>
                  </a:extLst>
                </a:gridCol>
              </a:tblGrid>
              <a:tr h="453662">
                <a:tc>
                  <a:txBody>
                    <a:bodyPr/>
                    <a:lstStyle/>
                    <a:p>
                      <a:pPr algn="l" fontAlgn="t"/>
                      <a:r>
                        <a:rPr lang="en-US" sz="2000">
                          <a:effectLst/>
                          <a:latin typeface="#9Slide02 Noi dung rat dai" panose="02000000000000000000" pitchFamily="2" charset="0"/>
                          <a:ea typeface="#9Slide02 Noi dung rat dai" panose="02000000000000000000" pitchFamily="2" charset="0"/>
                        </a:rPr>
                        <a:t>Bồng Miêu, Chợ Đồn</a:t>
                      </a:r>
                      <a:endParaRPr lang="vi-VN" sz="2000">
                        <a:effectLst/>
                        <a:latin typeface="#9Slide02 Noi dung rat dai" panose="02000000000000000000" pitchFamily="2" charset="0"/>
                        <a:ea typeface="#9Slide02 Noi dung rat dai" panose="02000000000000000000" pitchFamily="2" charset="0"/>
                      </a:endParaRPr>
                    </a:p>
                  </a:txBody>
                  <a:tcPr marL="24801" marR="24801" marT="24801" marB="248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2000">
                          <a:effectLst/>
                          <a:latin typeface="#9Slide02 Noi dung rat dai" panose="02000000000000000000" pitchFamily="2" charset="0"/>
                          <a:ea typeface="#9Slide02 Noi dung rat dai" panose="02000000000000000000" pitchFamily="2" charset="0"/>
                        </a:rPr>
                        <a:t>Quảng Nam, Bắc Cạn</a:t>
                      </a:r>
                      <a:endParaRPr lang="vi-VN" sz="2000">
                        <a:effectLst/>
                        <a:latin typeface="#9Slide02 Noi dung rat dai" panose="02000000000000000000" pitchFamily="2" charset="0"/>
                        <a:ea typeface="#9Slide02 Noi dung rat dai" panose="02000000000000000000" pitchFamily="2" charset="0"/>
                      </a:endParaRPr>
                    </a:p>
                  </a:txBody>
                  <a:tcPr marL="24801" marR="24801" marT="24801" marB="248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0038995"/>
                  </a:ext>
                </a:extLst>
              </a:tr>
            </a:tbl>
          </a:graphicData>
        </a:graphic>
      </p:graphicFrame>
    </p:spTree>
    <p:extLst>
      <p:ext uri="{BB962C8B-B14F-4D97-AF65-F5344CB8AC3E}">
        <p14:creationId xmlns:p14="http://schemas.microsoft.com/office/powerpoint/2010/main" val="1120355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AC276536-FC07-4580-9290-88E0680EE0C0}"/>
              </a:ext>
            </a:extLst>
          </p:cNvPr>
          <p:cNvPicPr>
            <a:picLocks noChangeAspect="1"/>
          </p:cNvPicPr>
          <p:nvPr/>
        </p:nvPicPr>
        <p:blipFill rotWithShape="1">
          <a:blip r:embed="rId2"/>
          <a:srcRect t="17898"/>
          <a:stretch/>
        </p:blipFill>
        <p:spPr>
          <a:xfrm>
            <a:off x="20" y="1282"/>
            <a:ext cx="12191980" cy="6856718"/>
          </a:xfrm>
          <a:prstGeom prst="rect">
            <a:avLst/>
          </a:prstGeom>
        </p:spPr>
      </p:pic>
    </p:spTree>
    <p:extLst>
      <p:ext uri="{BB962C8B-B14F-4D97-AF65-F5344CB8AC3E}">
        <p14:creationId xmlns:p14="http://schemas.microsoft.com/office/powerpoint/2010/main" val="35242456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558"/>
        </a:solidFill>
        <a:effectLst/>
      </p:bgPr>
    </p:bg>
    <p:spTree>
      <p:nvGrpSpPr>
        <p:cNvPr id="1" name=""/>
        <p:cNvGrpSpPr/>
        <p:nvPr/>
      </p:nvGrpSpPr>
      <p:grpSpPr>
        <a:xfrm>
          <a:off x="0" y="0"/>
          <a:ext cx="0" cy="0"/>
          <a:chOff x="0" y="0"/>
          <a:chExt cx="0" cy="0"/>
        </a:xfrm>
      </p:grpSpPr>
      <p:sp>
        <p:nvSpPr>
          <p:cNvPr id="3" name="Freeform 3"/>
          <p:cNvSpPr/>
          <p:nvPr/>
        </p:nvSpPr>
        <p:spPr>
          <a:xfrm>
            <a:off x="-538498" y="-1092661"/>
            <a:ext cx="13268996" cy="7688183"/>
          </a:xfrm>
          <a:custGeom>
            <a:avLst/>
            <a:gdLst/>
            <a:ahLst/>
            <a:cxnLst/>
            <a:rect l="l" t="t" r="r" b="b"/>
            <a:pathLst>
              <a:path w="16230600" h="6757832">
                <a:moveTo>
                  <a:pt x="0" y="0"/>
                </a:moveTo>
                <a:lnTo>
                  <a:pt x="16230600" y="0"/>
                </a:lnTo>
                <a:lnTo>
                  <a:pt x="16230600" y="6757832"/>
                </a:lnTo>
                <a:lnTo>
                  <a:pt x="0" y="67578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20" name="Picture 19">
            <a:extLst>
              <a:ext uri="{FF2B5EF4-FFF2-40B4-BE49-F238E27FC236}">
                <a16:creationId xmlns:a16="http://schemas.microsoft.com/office/drawing/2014/main" id="{C9A6F63E-60AD-4146-B953-FFD68C44E7FA}"/>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7696200" y="417382"/>
            <a:ext cx="4057832" cy="6178141"/>
          </a:xfrm>
          <a:prstGeom prst="rect">
            <a:avLst/>
          </a:prstGeom>
        </p:spPr>
      </p:pic>
      <p:sp>
        <p:nvSpPr>
          <p:cNvPr id="2" name="Rectangle 1">
            <a:extLst>
              <a:ext uri="{FF2B5EF4-FFF2-40B4-BE49-F238E27FC236}">
                <a16:creationId xmlns:a16="http://schemas.microsoft.com/office/drawing/2014/main" id="{4C820752-7F20-419F-B1D6-F2F83CD9A031}"/>
              </a:ext>
            </a:extLst>
          </p:cNvPr>
          <p:cNvSpPr/>
          <p:nvPr/>
        </p:nvSpPr>
        <p:spPr>
          <a:xfrm>
            <a:off x="609600" y="465221"/>
            <a:ext cx="6705599" cy="1569660"/>
          </a:xfrm>
          <a:prstGeom prst="rect">
            <a:avLst/>
          </a:prstGeom>
          <a:solidFill>
            <a:schemeClr val="bg1"/>
          </a:solidFill>
        </p:spPr>
        <p:txBody>
          <a:bodyPr wrap="square">
            <a:spAutoFit/>
          </a:bodyPr>
          <a:lstStyle/>
          <a:p>
            <a:r>
              <a:rPr lang="vi-VN" sz="2400" b="1">
                <a:solidFill>
                  <a:srgbClr val="FF33CC"/>
                </a:solidFill>
                <a:latin typeface="#9Slide02 Noi dung rat dai" panose="02000000000000000000" pitchFamily="2" charset="0"/>
                <a:ea typeface="#9Slide02 Noi dung rat dai" panose="02000000000000000000" pitchFamily="2" charset="0"/>
              </a:rPr>
              <a:t>2</a:t>
            </a:r>
            <a:r>
              <a:rPr lang="en-US" sz="2400" b="1">
                <a:solidFill>
                  <a:srgbClr val="FF33CC"/>
                </a:solidFill>
                <a:latin typeface="#9Slide02 Noi dung rat dai" panose="02000000000000000000" pitchFamily="2" charset="0"/>
                <a:ea typeface="#9Slide02 Noi dung rat dai" panose="02000000000000000000" pitchFamily="2" charset="0"/>
              </a:rPr>
              <a:t>. Nhận xét đặc điểm phân bố</a:t>
            </a:r>
          </a:p>
          <a:p>
            <a:pPr algn="just"/>
            <a:r>
              <a:rPr lang="en-US" sz="2400">
                <a:solidFill>
                  <a:srgbClr val="0070C0"/>
                </a:solidFill>
                <a:latin typeface="#9Slide02 Noi dung rat dai" panose="02000000000000000000" pitchFamily="2" charset="0"/>
                <a:ea typeface="#9Slide02 Noi dung rat dai" panose="02000000000000000000" pitchFamily="2" charset="0"/>
              </a:rPr>
              <a:t>Dựa vào kết quả của mục 1 và kiến thức đã học, em hãy giải thích sự phân bố của các loại khoáng sản nêu trên.</a:t>
            </a:r>
          </a:p>
        </p:txBody>
      </p:sp>
      <p:pic>
        <p:nvPicPr>
          <p:cNvPr id="5" name="Picture 4">
            <a:extLst>
              <a:ext uri="{FF2B5EF4-FFF2-40B4-BE49-F238E27FC236}">
                <a16:creationId xmlns:a16="http://schemas.microsoft.com/office/drawing/2014/main" id="{B0BC541C-82E6-4DFF-9A22-F03C808163C4}"/>
              </a:ext>
            </a:extLst>
          </p:cNvPr>
          <p:cNvPicPr>
            <a:picLocks noChangeAspect="1"/>
          </p:cNvPicPr>
          <p:nvPr/>
        </p:nvPicPr>
        <p:blipFill>
          <a:blip r:embed="rId6"/>
          <a:stretch>
            <a:fillRect/>
          </a:stretch>
        </p:blipFill>
        <p:spPr>
          <a:xfrm>
            <a:off x="609600" y="2487328"/>
            <a:ext cx="6705599" cy="3905451"/>
          </a:xfrm>
          <a:prstGeom prst="rect">
            <a:avLst/>
          </a:prstGeom>
        </p:spPr>
      </p:pic>
    </p:spTree>
    <p:extLst>
      <p:ext uri="{BB962C8B-B14F-4D97-AF65-F5344CB8AC3E}">
        <p14:creationId xmlns:p14="http://schemas.microsoft.com/office/powerpoint/2010/main" val="3508767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558"/>
        </a:solidFill>
        <a:effectLst/>
      </p:bgPr>
    </p:bg>
    <p:spTree>
      <p:nvGrpSpPr>
        <p:cNvPr id="1" name=""/>
        <p:cNvGrpSpPr/>
        <p:nvPr/>
      </p:nvGrpSpPr>
      <p:grpSpPr>
        <a:xfrm>
          <a:off x="0" y="0"/>
          <a:ext cx="0" cy="0"/>
          <a:chOff x="0" y="0"/>
          <a:chExt cx="0" cy="0"/>
        </a:xfrm>
      </p:grpSpPr>
      <p:sp>
        <p:nvSpPr>
          <p:cNvPr id="3" name="Freeform 3"/>
          <p:cNvSpPr/>
          <p:nvPr/>
        </p:nvSpPr>
        <p:spPr>
          <a:xfrm>
            <a:off x="-538498" y="-1092661"/>
            <a:ext cx="13268996" cy="7688183"/>
          </a:xfrm>
          <a:custGeom>
            <a:avLst/>
            <a:gdLst/>
            <a:ahLst/>
            <a:cxnLst/>
            <a:rect l="l" t="t" r="r" b="b"/>
            <a:pathLst>
              <a:path w="16230600" h="6757832">
                <a:moveTo>
                  <a:pt x="0" y="0"/>
                </a:moveTo>
                <a:lnTo>
                  <a:pt x="16230600" y="0"/>
                </a:lnTo>
                <a:lnTo>
                  <a:pt x="16230600" y="6757832"/>
                </a:lnTo>
                <a:lnTo>
                  <a:pt x="0" y="67578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20" name="Picture 19">
            <a:extLst>
              <a:ext uri="{FF2B5EF4-FFF2-40B4-BE49-F238E27FC236}">
                <a16:creationId xmlns:a16="http://schemas.microsoft.com/office/drawing/2014/main" id="{C9A6F63E-60AD-4146-B953-FFD68C44E7FA}"/>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7696200" y="417382"/>
            <a:ext cx="4057832" cy="6178141"/>
          </a:xfrm>
          <a:prstGeom prst="rect">
            <a:avLst/>
          </a:prstGeom>
        </p:spPr>
      </p:pic>
      <p:sp>
        <p:nvSpPr>
          <p:cNvPr id="2" name="Rectangle 1">
            <a:extLst>
              <a:ext uri="{FF2B5EF4-FFF2-40B4-BE49-F238E27FC236}">
                <a16:creationId xmlns:a16="http://schemas.microsoft.com/office/drawing/2014/main" id="{4C820752-7F20-419F-B1D6-F2F83CD9A031}"/>
              </a:ext>
            </a:extLst>
          </p:cNvPr>
          <p:cNvSpPr/>
          <p:nvPr/>
        </p:nvSpPr>
        <p:spPr>
          <a:xfrm>
            <a:off x="609600" y="465221"/>
            <a:ext cx="6705599" cy="1569660"/>
          </a:xfrm>
          <a:prstGeom prst="rect">
            <a:avLst/>
          </a:prstGeom>
          <a:solidFill>
            <a:schemeClr val="bg1"/>
          </a:solidFill>
        </p:spPr>
        <p:txBody>
          <a:bodyPr wrap="square">
            <a:spAutoFit/>
          </a:bodyPr>
          <a:lstStyle/>
          <a:p>
            <a:r>
              <a:rPr lang="vi-VN" sz="2400" b="1">
                <a:solidFill>
                  <a:srgbClr val="FF33CC"/>
                </a:solidFill>
                <a:latin typeface="#9Slide02 Noi dung rat dai" panose="02000000000000000000" pitchFamily="2" charset="0"/>
                <a:ea typeface="#9Slide02 Noi dung rat dai" panose="02000000000000000000" pitchFamily="2" charset="0"/>
              </a:rPr>
              <a:t>2</a:t>
            </a:r>
            <a:r>
              <a:rPr lang="en-US" sz="2400" b="1">
                <a:solidFill>
                  <a:srgbClr val="FF33CC"/>
                </a:solidFill>
                <a:latin typeface="#9Slide02 Noi dung rat dai" panose="02000000000000000000" pitchFamily="2" charset="0"/>
                <a:ea typeface="#9Slide02 Noi dung rat dai" panose="02000000000000000000" pitchFamily="2" charset="0"/>
              </a:rPr>
              <a:t>. Nhận xét đặc điểm phân bố</a:t>
            </a:r>
          </a:p>
          <a:p>
            <a:pPr algn="just"/>
            <a:r>
              <a:rPr lang="en-US" sz="2400">
                <a:solidFill>
                  <a:srgbClr val="0070C0"/>
                </a:solidFill>
                <a:latin typeface="#9Slide02 Noi dung rat dai" panose="02000000000000000000" pitchFamily="2" charset="0"/>
                <a:ea typeface="#9Slide02 Noi dung rat dai" panose="02000000000000000000" pitchFamily="2" charset="0"/>
              </a:rPr>
              <a:t>Dựa vào kết quả của mục 1 và kiến thức đã học, em hãy giải thích sự phân bố của các loại khoáng sản nêu trên.</a:t>
            </a:r>
          </a:p>
        </p:txBody>
      </p:sp>
      <p:sp>
        <p:nvSpPr>
          <p:cNvPr id="4" name="Rectangle 3">
            <a:extLst>
              <a:ext uri="{FF2B5EF4-FFF2-40B4-BE49-F238E27FC236}">
                <a16:creationId xmlns:a16="http://schemas.microsoft.com/office/drawing/2014/main" id="{E04A607D-5E70-4A8B-B1D4-FE9F11D2FE5F}"/>
              </a:ext>
            </a:extLst>
          </p:cNvPr>
          <p:cNvSpPr/>
          <p:nvPr/>
        </p:nvSpPr>
        <p:spPr>
          <a:xfrm>
            <a:off x="593651" y="2114599"/>
            <a:ext cx="6705599" cy="4401205"/>
          </a:xfrm>
          <a:prstGeom prst="rect">
            <a:avLst/>
          </a:prstGeom>
        </p:spPr>
        <p:txBody>
          <a:bodyPr wrap="square">
            <a:spAutoFit/>
          </a:bodyPr>
          <a:lstStyle/>
          <a:p>
            <a:pPr algn="just"/>
            <a:r>
              <a:rPr lang="vi-VN" sz="2000">
                <a:solidFill>
                  <a:srgbClr val="FF3399"/>
                </a:solidFill>
                <a:latin typeface="#9Slide02 Noi dung rat dai" panose="02000000000000000000" pitchFamily="2" charset="0"/>
                <a:ea typeface="#9Slide02 Noi dung rat dai" panose="02000000000000000000" pitchFamily="2" charset="0"/>
              </a:rPr>
              <a:t>- Nước ta có nguồn khoáng sản phong phú, đa dạng </a:t>
            </a:r>
            <a:r>
              <a:rPr lang="vi-VN" sz="2000">
                <a:solidFill>
                  <a:srgbClr val="7030A0"/>
                </a:solidFill>
                <a:latin typeface="#9Slide02 Noi dung rat dai" panose="02000000000000000000" pitchFamily="2" charset="0"/>
                <a:ea typeface="#9Slide02 Noi dung rat dai" panose="02000000000000000000" pitchFamily="2" charset="0"/>
              </a:rPr>
              <a:t>do nằm ở vị trí giao nhau giữa các vành đai sinh khoáng và có lịch sử phát triển địa chất lâu dài, phức tạp.</a:t>
            </a:r>
          </a:p>
          <a:p>
            <a:pPr algn="just"/>
            <a:r>
              <a:rPr lang="vi-VN" sz="2000">
                <a:solidFill>
                  <a:srgbClr val="FF3399"/>
                </a:solidFill>
                <a:latin typeface="#9Slide02 Noi dung rat dai" panose="02000000000000000000" pitchFamily="2" charset="0"/>
                <a:ea typeface="#9Slide02 Noi dung rat dai" panose="02000000000000000000" pitchFamily="2" charset="0"/>
              </a:rPr>
              <a:t>- Phần lớn các mỏ có trữ lượng trung bình và nhỏ.</a:t>
            </a:r>
          </a:p>
          <a:p>
            <a:pPr algn="just"/>
            <a:r>
              <a:rPr lang="vi-VN" sz="2000">
                <a:solidFill>
                  <a:srgbClr val="7030A0"/>
                </a:solidFill>
                <a:latin typeface="#9Slide02 Noi dung rat dai" panose="02000000000000000000" pitchFamily="2" charset="0"/>
                <a:ea typeface="#9Slide02 Noi dung rat dai" panose="02000000000000000000" pitchFamily="2" charset="0"/>
              </a:rPr>
              <a:t>+ Các mỏ nội sinh thường hình thành ở các vùng có đứt gáy sâu, uốn nếp mạnh, có hoạt động mac-ma xảm nhập hoặc phun trào, như vùng nủi Đông Bắc, vùng núi Tây Bắc, dãy Trường Sơn,...</a:t>
            </a:r>
          </a:p>
          <a:p>
            <a:pPr algn="just"/>
            <a:r>
              <a:rPr lang="vi-VN" sz="2000">
                <a:solidFill>
                  <a:srgbClr val="7030A0"/>
                </a:solidFill>
                <a:latin typeface="#9Slide02 Noi dung rat dai" panose="02000000000000000000" pitchFamily="2" charset="0"/>
                <a:ea typeface="#9Slide02 Noi dung rat dai" panose="02000000000000000000" pitchFamily="2" charset="0"/>
              </a:rPr>
              <a:t>+ Các mỏ ngoại sinh hình thành từ quá trình trầm tích tại các vùng biến nông, vùng bờ biến hoặc các vùng trùng được bồi đắp, lắng đọng vật liệu từ các vùng uốn nếp cổ có chứa quặng,....</a:t>
            </a:r>
          </a:p>
          <a:p>
            <a:pPr algn="just"/>
            <a:r>
              <a:rPr lang="vi-VN" sz="2000">
                <a:solidFill>
                  <a:srgbClr val="FF3399"/>
                </a:solidFill>
                <a:latin typeface="#9Slide02 Noi dung rat dai" panose="02000000000000000000" pitchFamily="2" charset="0"/>
                <a:ea typeface="#9Slide02 Noi dung rat dai" panose="02000000000000000000" pitchFamily="2" charset="0"/>
              </a:rPr>
              <a:t>- Khoáng sản phân bố rộng khắp trong cả nước: </a:t>
            </a:r>
            <a:r>
              <a:rPr lang="vi-VN" sz="2000">
                <a:solidFill>
                  <a:srgbClr val="7030A0"/>
                </a:solidFill>
                <a:latin typeface="#9Slide02 Noi dung rat dai" panose="02000000000000000000" pitchFamily="2" charset="0"/>
                <a:ea typeface="#9Slide02 Noi dung rat dai" panose="02000000000000000000" pitchFamily="2" charset="0"/>
              </a:rPr>
              <a:t>than đá tập trung nhiều ở vùng Đông Bắc; than nâu ở đồng bằng sông Hồng; dầu mỏ, khí tự nhiên được tích tụ trong các bể trầm tích vùng thềm lục địa,...</a:t>
            </a:r>
            <a:endParaRPr lang="en-US" sz="2000">
              <a:solidFill>
                <a:srgbClr val="7030A0"/>
              </a:solidFill>
              <a:latin typeface="#9Slide02 Noi dung rat dai" panose="02000000000000000000" pitchFamily="2" charset="0"/>
              <a:ea typeface="#9Slide02 Noi dung rat dai" panose="02000000000000000000" pitchFamily="2" charset="0"/>
            </a:endParaRPr>
          </a:p>
        </p:txBody>
      </p:sp>
    </p:spTree>
    <p:extLst>
      <p:ext uri="{BB962C8B-B14F-4D97-AF65-F5344CB8AC3E}">
        <p14:creationId xmlns:p14="http://schemas.microsoft.com/office/powerpoint/2010/main" val="632434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TotalTime>
  <Words>516</Words>
  <Application>Microsoft Office PowerPoint</Application>
  <PresentationFormat>Widescreen</PresentationFormat>
  <Paragraphs>53</Paragraphs>
  <Slides>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#9Slide02 Noi dung rat dai</vt:lpstr>
      <vt:lpstr>Arial</vt:lpstr>
      <vt:lpstr>#9Slide07 IcielBaliho Script</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pham</dc:creator>
  <cp:lastModifiedBy>LENOVO</cp:lastModifiedBy>
  <cp:revision>18</cp:revision>
  <dcterms:created xsi:type="dcterms:W3CDTF">2023-07-12T08:50:46Z</dcterms:created>
  <dcterms:modified xsi:type="dcterms:W3CDTF">2026-02-10T14:31:47Z</dcterms:modified>
</cp:coreProperties>
</file>