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7" r:id="rId3"/>
    <p:sldMasterId id="2147483692" r:id="rId4"/>
    <p:sldMasterId id="2147483722" r:id="rId5"/>
    <p:sldMasterId id="2147483735" r:id="rId6"/>
  </p:sldMasterIdLst>
  <p:notesMasterIdLst>
    <p:notesMasterId r:id="rId39"/>
  </p:notesMasterIdLst>
  <p:sldIdLst>
    <p:sldId id="2007577412" r:id="rId7"/>
    <p:sldId id="347" r:id="rId8"/>
    <p:sldId id="2007577413" r:id="rId9"/>
    <p:sldId id="11088701" r:id="rId10"/>
    <p:sldId id="2007577414" r:id="rId11"/>
    <p:sldId id="261" r:id="rId12"/>
    <p:sldId id="2007577415" r:id="rId13"/>
    <p:sldId id="11088618" r:id="rId14"/>
    <p:sldId id="11088580" r:id="rId15"/>
    <p:sldId id="11088575" r:id="rId16"/>
    <p:sldId id="11088578" r:id="rId17"/>
    <p:sldId id="11088581" r:id="rId18"/>
    <p:sldId id="11088579" r:id="rId19"/>
    <p:sldId id="11088620" r:id="rId20"/>
    <p:sldId id="296" r:id="rId21"/>
    <p:sldId id="2007577416" r:id="rId22"/>
    <p:sldId id="2007577417" r:id="rId23"/>
    <p:sldId id="2007577418" r:id="rId24"/>
    <p:sldId id="2007577424" r:id="rId25"/>
    <p:sldId id="2007577421" r:id="rId26"/>
    <p:sldId id="2007577419" r:id="rId27"/>
    <p:sldId id="2007577423" r:id="rId28"/>
    <p:sldId id="2007577425" r:id="rId29"/>
    <p:sldId id="2007577420" r:id="rId30"/>
    <p:sldId id="2007577422" r:id="rId31"/>
    <p:sldId id="2007577426" r:id="rId32"/>
    <p:sldId id="256" r:id="rId33"/>
    <p:sldId id="11088615" r:id="rId34"/>
    <p:sldId id="2007577427" r:id="rId35"/>
    <p:sldId id="11088616" r:id="rId36"/>
    <p:sldId id="2007577428" r:id="rId37"/>
    <p:sldId id="1108861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75" d="100"/>
          <a:sy n="75" d="100"/>
        </p:scale>
        <p:origin x="1308" y="696"/>
      </p:cViewPr>
      <p:guideLst>
        <p:guide orient="horz" pos="230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5C861-AE70-4894-9F27-3694C87C4891}" type="datetimeFigureOut">
              <a:rPr lang="en-US" smtClean="0"/>
              <a:t>4/28/2023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091E3F-720D-40AC-BC95-020287F75664}" type="slidenum">
              <a:rPr lang="en-US" smtClean="0"/>
              <a:t>‹#›</a:t>
            </a:fld>
            <a:endParaRPr lang="en-US"/>
          </a:p>
        </p:txBody>
      </p:sp>
    </p:spTree>
    <p:extLst>
      <p:ext uri="{BB962C8B-B14F-4D97-AF65-F5344CB8AC3E}">
        <p14:creationId xmlns:p14="http://schemas.microsoft.com/office/powerpoint/2010/main" val="2812014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3138534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3118172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1062597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407104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ba8bde453d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ba8bde453d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bb0069a045_0_2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bb0069a045_0_2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615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baeab76d84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baeab76d84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905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66865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0355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2829887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81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1102342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95532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568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42798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3"/>
        </a:solidFill>
        <a:effectLst/>
      </p:bgPr>
    </p:bg>
    <p:spTree>
      <p:nvGrpSpPr>
        <p:cNvPr id="1" name="Shape 930"/>
        <p:cNvGrpSpPr/>
        <p:nvPr/>
      </p:nvGrpSpPr>
      <p:grpSpPr>
        <a:xfrm>
          <a:off x="0" y="0"/>
          <a:ext cx="0" cy="0"/>
          <a:chOff x="0" y="0"/>
          <a:chExt cx="0" cy="0"/>
        </a:xfrm>
      </p:grpSpPr>
      <p:grpSp>
        <p:nvGrpSpPr>
          <p:cNvPr id="931" name="Google Shape;931;p26"/>
          <p:cNvGrpSpPr/>
          <p:nvPr/>
        </p:nvGrpSpPr>
        <p:grpSpPr>
          <a:xfrm>
            <a:off x="-1135833" y="365100"/>
            <a:ext cx="12962600" cy="6148800"/>
            <a:chOff x="-851875" y="273825"/>
            <a:chExt cx="9721950" cy="4611600"/>
          </a:xfrm>
        </p:grpSpPr>
        <p:sp>
          <p:nvSpPr>
            <p:cNvPr id="932" name="Google Shape;932;p2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4" name="Google Shape;934;p26"/>
            <p:cNvGrpSpPr/>
            <p:nvPr/>
          </p:nvGrpSpPr>
          <p:grpSpPr>
            <a:xfrm>
              <a:off x="81691" y="785819"/>
              <a:ext cx="155400" cy="3538775"/>
              <a:chOff x="435991" y="785819"/>
              <a:chExt cx="155400" cy="3538775"/>
            </a:xfrm>
          </p:grpSpPr>
          <p:sp>
            <p:nvSpPr>
              <p:cNvPr id="935" name="Google Shape;935;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3" name="Google Shape;943;p26"/>
            <p:cNvGrpSpPr/>
            <p:nvPr/>
          </p:nvGrpSpPr>
          <p:grpSpPr>
            <a:xfrm>
              <a:off x="435991" y="785819"/>
              <a:ext cx="155400" cy="3538775"/>
              <a:chOff x="435991" y="785819"/>
              <a:chExt cx="155400" cy="3538775"/>
            </a:xfrm>
          </p:grpSpPr>
          <p:sp>
            <p:nvSpPr>
              <p:cNvPr id="944" name="Google Shape;944;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2" name="Google Shape;952;p26"/>
            <p:cNvGrpSpPr/>
            <p:nvPr/>
          </p:nvGrpSpPr>
          <p:grpSpPr>
            <a:xfrm>
              <a:off x="161500" y="826619"/>
              <a:ext cx="352200" cy="3457175"/>
              <a:chOff x="161500" y="826619"/>
              <a:chExt cx="352200" cy="3457175"/>
            </a:xfrm>
          </p:grpSpPr>
          <p:sp>
            <p:nvSpPr>
              <p:cNvPr id="953" name="Google Shape;953;p2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61" name="Google Shape;961;p2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962" name="Google Shape;962;p26"/>
          <p:cNvGrpSpPr/>
          <p:nvPr/>
        </p:nvGrpSpPr>
        <p:grpSpPr>
          <a:xfrm>
            <a:off x="2098135" y="1512929"/>
            <a:ext cx="8352800" cy="3853572"/>
            <a:chOff x="1548549" y="1084592"/>
            <a:chExt cx="6264600" cy="2890179"/>
          </a:xfrm>
        </p:grpSpPr>
        <p:sp>
          <p:nvSpPr>
            <p:cNvPr id="963" name="Google Shape;963;p26"/>
            <p:cNvSpPr/>
            <p:nvPr/>
          </p:nvSpPr>
          <p:spPr>
            <a:xfrm>
              <a:off x="1548549" y="1122371"/>
              <a:ext cx="6264600" cy="285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6"/>
            <p:cNvSpPr/>
            <p:nvPr/>
          </p:nvSpPr>
          <p:spPr>
            <a:xfrm>
              <a:off x="27487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6"/>
            <p:cNvSpPr/>
            <p:nvPr/>
          </p:nvSpPr>
          <p:spPr>
            <a:xfrm>
              <a:off x="31605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6"/>
            <p:cNvSpPr/>
            <p:nvPr/>
          </p:nvSpPr>
          <p:spPr>
            <a:xfrm>
              <a:off x="35723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6"/>
            <p:cNvSpPr/>
            <p:nvPr/>
          </p:nvSpPr>
          <p:spPr>
            <a:xfrm>
              <a:off x="39842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6"/>
            <p:cNvSpPr/>
            <p:nvPr/>
          </p:nvSpPr>
          <p:spPr>
            <a:xfrm>
              <a:off x="43960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6"/>
            <p:cNvSpPr/>
            <p:nvPr/>
          </p:nvSpPr>
          <p:spPr>
            <a:xfrm>
              <a:off x="48078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6"/>
            <p:cNvSpPr/>
            <p:nvPr/>
          </p:nvSpPr>
          <p:spPr>
            <a:xfrm>
              <a:off x="52196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6"/>
            <p:cNvSpPr/>
            <p:nvPr/>
          </p:nvSpPr>
          <p:spPr>
            <a:xfrm>
              <a:off x="56315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6"/>
            <p:cNvSpPr/>
            <p:nvPr/>
          </p:nvSpPr>
          <p:spPr>
            <a:xfrm>
              <a:off x="60433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6"/>
            <p:cNvSpPr/>
            <p:nvPr/>
          </p:nvSpPr>
          <p:spPr>
            <a:xfrm>
              <a:off x="64551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6"/>
            <p:cNvSpPr/>
            <p:nvPr/>
          </p:nvSpPr>
          <p:spPr>
            <a:xfrm>
              <a:off x="68669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6"/>
            <p:cNvSpPr/>
            <p:nvPr/>
          </p:nvSpPr>
          <p:spPr>
            <a:xfrm>
              <a:off x="23369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6"/>
          <p:cNvSpPr txBox="1">
            <a:spLocks noGrp="1"/>
          </p:cNvSpPr>
          <p:nvPr>
            <p:ph type="title"/>
          </p:nvPr>
        </p:nvSpPr>
        <p:spPr>
          <a:xfrm>
            <a:off x="3254447" y="2115499"/>
            <a:ext cx="6037600" cy="17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7" name="Google Shape;977;p26"/>
          <p:cNvSpPr txBox="1">
            <a:spLocks noGrp="1"/>
          </p:cNvSpPr>
          <p:nvPr>
            <p:ph type="subTitle" idx="1"/>
          </p:nvPr>
        </p:nvSpPr>
        <p:spPr>
          <a:xfrm>
            <a:off x="3313133" y="4202567"/>
            <a:ext cx="5931600" cy="7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78" name="Google Shape;978;p26"/>
          <p:cNvGrpSpPr/>
          <p:nvPr/>
        </p:nvGrpSpPr>
        <p:grpSpPr>
          <a:xfrm rot="-5085004" flipH="1">
            <a:off x="1278157" y="5551647"/>
            <a:ext cx="600809" cy="658784"/>
            <a:chOff x="1584644" y="2497374"/>
            <a:chExt cx="450609" cy="494091"/>
          </a:xfrm>
        </p:grpSpPr>
        <p:sp>
          <p:nvSpPr>
            <p:cNvPr id="979" name="Google Shape;979;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1" name="Google Shape;981;p26"/>
          <p:cNvGrpSpPr/>
          <p:nvPr/>
        </p:nvGrpSpPr>
        <p:grpSpPr>
          <a:xfrm rot="6403897">
            <a:off x="10820871" y="5745757"/>
            <a:ext cx="600835" cy="658812"/>
            <a:chOff x="1584644" y="2497374"/>
            <a:chExt cx="450609" cy="494091"/>
          </a:xfrm>
        </p:grpSpPr>
        <p:sp>
          <p:nvSpPr>
            <p:cNvPr id="982" name="Google Shape;982;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4" name="Google Shape;984;p26"/>
          <p:cNvGrpSpPr/>
          <p:nvPr/>
        </p:nvGrpSpPr>
        <p:grpSpPr>
          <a:xfrm>
            <a:off x="10029031" y="5777421"/>
            <a:ext cx="207200" cy="207200"/>
            <a:chOff x="1666623" y="2623621"/>
            <a:chExt cx="155400" cy="155400"/>
          </a:xfrm>
        </p:grpSpPr>
        <p:sp>
          <p:nvSpPr>
            <p:cNvPr id="985" name="Google Shape;985;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86" name="Google Shape;986;p26"/>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87" name="Google Shape;987;p26"/>
          <p:cNvGrpSpPr/>
          <p:nvPr/>
        </p:nvGrpSpPr>
        <p:grpSpPr>
          <a:xfrm>
            <a:off x="11017680" y="4977355"/>
            <a:ext cx="207200" cy="207200"/>
            <a:chOff x="1666623" y="2623621"/>
            <a:chExt cx="155400" cy="155400"/>
          </a:xfrm>
        </p:grpSpPr>
        <p:sp>
          <p:nvSpPr>
            <p:cNvPr id="988" name="Google Shape;988;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89" name="Google Shape;989;p26"/>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90" name="Google Shape;990;p26"/>
          <p:cNvGrpSpPr/>
          <p:nvPr/>
        </p:nvGrpSpPr>
        <p:grpSpPr>
          <a:xfrm>
            <a:off x="1568163" y="957321"/>
            <a:ext cx="207200" cy="207200"/>
            <a:chOff x="1666623" y="2623621"/>
            <a:chExt cx="155400" cy="155400"/>
          </a:xfrm>
        </p:grpSpPr>
        <p:sp>
          <p:nvSpPr>
            <p:cNvPr id="991" name="Google Shape;991;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92" name="Google Shape;992;p26"/>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93" name="Google Shape;993;p26"/>
          <p:cNvGrpSpPr/>
          <p:nvPr/>
        </p:nvGrpSpPr>
        <p:grpSpPr>
          <a:xfrm rot="-5085004" flipH="1">
            <a:off x="10820906" y="731547"/>
            <a:ext cx="600809" cy="658784"/>
            <a:chOff x="1584644" y="2497374"/>
            <a:chExt cx="450609" cy="494091"/>
          </a:xfrm>
        </p:grpSpPr>
        <p:sp>
          <p:nvSpPr>
            <p:cNvPr id="994" name="Google Shape;994;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1053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3"/>
        </a:solidFill>
        <a:effectLst/>
      </p:bgPr>
    </p:bg>
    <p:spTree>
      <p:nvGrpSpPr>
        <p:cNvPr id="1" name="Shape 1093"/>
        <p:cNvGrpSpPr/>
        <p:nvPr/>
      </p:nvGrpSpPr>
      <p:grpSpPr>
        <a:xfrm>
          <a:off x="0" y="0"/>
          <a:ext cx="0" cy="0"/>
          <a:chOff x="0" y="0"/>
          <a:chExt cx="0" cy="0"/>
        </a:xfrm>
      </p:grpSpPr>
      <p:grpSp>
        <p:nvGrpSpPr>
          <p:cNvPr id="1094" name="Google Shape;1094;p30"/>
          <p:cNvGrpSpPr/>
          <p:nvPr/>
        </p:nvGrpSpPr>
        <p:grpSpPr>
          <a:xfrm>
            <a:off x="-1135833" y="365100"/>
            <a:ext cx="12962600" cy="6148800"/>
            <a:chOff x="-851875" y="273825"/>
            <a:chExt cx="9721950" cy="4611600"/>
          </a:xfrm>
        </p:grpSpPr>
        <p:sp>
          <p:nvSpPr>
            <p:cNvPr id="1095" name="Google Shape;1095;p30"/>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0"/>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7" name="Google Shape;1097;p30"/>
            <p:cNvGrpSpPr/>
            <p:nvPr/>
          </p:nvGrpSpPr>
          <p:grpSpPr>
            <a:xfrm>
              <a:off x="81691" y="785819"/>
              <a:ext cx="155400" cy="3538775"/>
              <a:chOff x="435991" y="785819"/>
              <a:chExt cx="155400" cy="3538775"/>
            </a:xfrm>
          </p:grpSpPr>
          <p:sp>
            <p:nvSpPr>
              <p:cNvPr id="1098" name="Google Shape;1098;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106;p30"/>
            <p:cNvGrpSpPr/>
            <p:nvPr/>
          </p:nvGrpSpPr>
          <p:grpSpPr>
            <a:xfrm>
              <a:off x="435991" y="785819"/>
              <a:ext cx="155400" cy="3538775"/>
              <a:chOff x="435991" y="785819"/>
              <a:chExt cx="155400" cy="3538775"/>
            </a:xfrm>
          </p:grpSpPr>
          <p:sp>
            <p:nvSpPr>
              <p:cNvPr id="1107" name="Google Shape;1107;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5" name="Google Shape;1115;p30"/>
            <p:cNvGrpSpPr/>
            <p:nvPr/>
          </p:nvGrpSpPr>
          <p:grpSpPr>
            <a:xfrm>
              <a:off x="161500" y="826619"/>
              <a:ext cx="352200" cy="3457175"/>
              <a:chOff x="161500" y="826619"/>
              <a:chExt cx="352200" cy="3457175"/>
            </a:xfrm>
          </p:grpSpPr>
          <p:sp>
            <p:nvSpPr>
              <p:cNvPr id="1116" name="Google Shape;1116;p30"/>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24" name="Google Shape;1124;p30"/>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125" name="Google Shape;1125;p30"/>
          <p:cNvSpPr txBox="1">
            <a:spLocks noGrp="1"/>
          </p:cNvSpPr>
          <p:nvPr>
            <p:ph type="title" hasCustomPrompt="1"/>
          </p:nvPr>
        </p:nvSpPr>
        <p:spPr>
          <a:xfrm>
            <a:off x="2858699" y="9016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26" name="Google Shape;1126;p30"/>
          <p:cNvSpPr txBox="1">
            <a:spLocks noGrp="1"/>
          </p:cNvSpPr>
          <p:nvPr>
            <p:ph type="subTitle" idx="1"/>
          </p:nvPr>
        </p:nvSpPr>
        <p:spPr>
          <a:xfrm>
            <a:off x="3725899" y="1825436"/>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7" name="Google Shape;1127;p30"/>
          <p:cNvSpPr txBox="1">
            <a:spLocks noGrp="1"/>
          </p:cNvSpPr>
          <p:nvPr>
            <p:ph type="title" idx="2" hasCustomPrompt="1"/>
          </p:nvPr>
        </p:nvSpPr>
        <p:spPr>
          <a:xfrm>
            <a:off x="2858699" y="27022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28" name="Google Shape;1128;p30"/>
          <p:cNvSpPr txBox="1">
            <a:spLocks noGrp="1"/>
          </p:cNvSpPr>
          <p:nvPr>
            <p:ph type="subTitle" idx="3"/>
          </p:nvPr>
        </p:nvSpPr>
        <p:spPr>
          <a:xfrm>
            <a:off x="3725899" y="3632792"/>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9" name="Google Shape;1129;p30"/>
          <p:cNvSpPr txBox="1">
            <a:spLocks noGrp="1"/>
          </p:cNvSpPr>
          <p:nvPr>
            <p:ph type="title" idx="4" hasCustomPrompt="1"/>
          </p:nvPr>
        </p:nvSpPr>
        <p:spPr>
          <a:xfrm>
            <a:off x="2858699" y="4503000"/>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30" name="Google Shape;1130;p30"/>
          <p:cNvSpPr txBox="1">
            <a:spLocks noGrp="1"/>
          </p:cNvSpPr>
          <p:nvPr>
            <p:ph type="subTitle" idx="5"/>
          </p:nvPr>
        </p:nvSpPr>
        <p:spPr>
          <a:xfrm>
            <a:off x="3725899" y="5433519"/>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8767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035490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998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2250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3609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0524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3470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0256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2548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876537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70095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05951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91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2067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815744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4373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848955" y="4325035"/>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400">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2pPr>
            <a:lvl3pPr lvl="2"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3pPr>
            <a:lvl4pPr lvl="3"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4pPr>
            <a:lvl5pPr lvl="4"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5pPr>
            <a:lvl6pPr lvl="5"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6pPr>
            <a:lvl7pPr lvl="6"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7pPr>
            <a:lvl8pPr lvl="7"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8pPr>
            <a:lvl9pPr lvl="8"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2"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4" name="Google Shape;24;p2"/>
          <p:cNvGrpSpPr/>
          <p:nvPr/>
        </p:nvGrpSpPr>
        <p:grpSpPr>
          <a:xfrm>
            <a:off x="10412198"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30" name="Google Shape;30;p2"/>
          <p:cNvGrpSpPr/>
          <p:nvPr/>
        </p:nvGrpSpPr>
        <p:grpSpPr>
          <a:xfrm rot="-1922792">
            <a:off x="524983" y="5026056"/>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44" name="Google Shape;44;p2"/>
          <p:cNvSpPr/>
          <p:nvPr/>
        </p:nvSpPr>
        <p:spPr>
          <a:xfrm>
            <a:off x="511829"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2"/>
          <p:cNvGrpSpPr/>
          <p:nvPr/>
        </p:nvGrpSpPr>
        <p:grpSpPr>
          <a:xfrm>
            <a:off x="11590065" y="2318030"/>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2"/>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2"/>
          <p:cNvGrpSpPr/>
          <p:nvPr/>
        </p:nvGrpSpPr>
        <p:grpSpPr>
          <a:xfrm>
            <a:off x="1717589"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rot="-5400000">
            <a:off x="10361240" y="6130546"/>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rot="581768">
            <a:off x="11084085"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2"/>
          <p:cNvGrpSpPr/>
          <p:nvPr/>
        </p:nvGrpSpPr>
        <p:grpSpPr>
          <a:xfrm>
            <a:off x="432499" y="3759130"/>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0413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1221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2548461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528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1801083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0229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3339422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6819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12004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4669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606861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6782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191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848416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98426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320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5563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74873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0841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3637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21588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9053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5413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060658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3"/>
              </a:buClr>
              <a:buSzPts val="1400"/>
              <a:buFont typeface="Montserrat"/>
              <a:buAutoNum type="arabicPeriod"/>
              <a:defRPr sz="1600"/>
            </a:lvl1pPr>
            <a:lvl2pPr marL="1219170" lvl="1" indent="-423323">
              <a:spcBef>
                <a:spcPts val="0"/>
              </a:spcBef>
              <a:spcAft>
                <a:spcPts val="0"/>
              </a:spcAft>
              <a:buSzPts val="1400"/>
              <a:buFont typeface="Montserrat Medium"/>
              <a:buAutoNum type="alphaLcPeriod"/>
              <a:defRPr/>
            </a:lvl2pPr>
            <a:lvl3pPr marL="1828754" lvl="2" indent="-423323">
              <a:spcBef>
                <a:spcPts val="0"/>
              </a:spcBef>
              <a:spcAft>
                <a:spcPts val="0"/>
              </a:spcAft>
              <a:buSzPts val="1400"/>
              <a:buFont typeface="Montserrat Medium"/>
              <a:buAutoNum type="romanLcPeriod"/>
              <a:defRPr/>
            </a:lvl3pPr>
            <a:lvl4pPr marL="2438339" lvl="3" indent="-423323">
              <a:spcBef>
                <a:spcPts val="0"/>
              </a:spcBef>
              <a:spcAft>
                <a:spcPts val="0"/>
              </a:spcAft>
              <a:buSzPts val="1400"/>
              <a:buFont typeface="Montserrat Medium"/>
              <a:buAutoNum type="arabicPeriod"/>
              <a:defRPr/>
            </a:lvl4pPr>
            <a:lvl5pPr marL="3047924" lvl="4" indent="-423323">
              <a:spcBef>
                <a:spcPts val="0"/>
              </a:spcBef>
              <a:spcAft>
                <a:spcPts val="0"/>
              </a:spcAft>
              <a:buSzPts val="1400"/>
              <a:buFont typeface="Montserrat Medium"/>
              <a:buAutoNum type="alphaLcPeriod"/>
              <a:defRPr/>
            </a:lvl5pPr>
            <a:lvl6pPr marL="3657509" lvl="5" indent="-423323">
              <a:spcBef>
                <a:spcPts val="0"/>
              </a:spcBef>
              <a:spcAft>
                <a:spcPts val="0"/>
              </a:spcAft>
              <a:buSzPts val="1400"/>
              <a:buFont typeface="Montserrat Medium"/>
              <a:buAutoNum type="romanLcPeriod"/>
              <a:defRPr/>
            </a:lvl6pPr>
            <a:lvl7pPr marL="4267093" lvl="6" indent="-423323">
              <a:spcBef>
                <a:spcPts val="0"/>
              </a:spcBef>
              <a:spcAft>
                <a:spcPts val="0"/>
              </a:spcAft>
              <a:buSzPts val="1400"/>
              <a:buFont typeface="Montserrat Medium"/>
              <a:buAutoNum type="arabicPeriod"/>
              <a:defRPr/>
            </a:lvl7pPr>
            <a:lvl8pPr marL="4876678" lvl="7" indent="-423323">
              <a:spcBef>
                <a:spcPts val="0"/>
              </a:spcBef>
              <a:spcAft>
                <a:spcPts val="0"/>
              </a:spcAft>
              <a:buSzPts val="1400"/>
              <a:buFont typeface="Montserrat Medium"/>
              <a:buAutoNum type="alphaLcPeriod"/>
              <a:defRPr/>
            </a:lvl8pPr>
            <a:lvl9pPr marL="5486263" lvl="8" indent="-423323">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1363408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rId2" action="ppaction://hlinksldjump"/>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8680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5221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1495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96367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4712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2456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91647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87789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68407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383788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730639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13709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1746645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010632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936410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2524761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537767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852030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1167942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5421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18906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245"/>
        <p:cNvGrpSpPr/>
        <p:nvPr/>
      </p:nvGrpSpPr>
      <p:grpSpPr>
        <a:xfrm>
          <a:off x="0" y="0"/>
          <a:ext cx="0" cy="0"/>
          <a:chOff x="0" y="0"/>
          <a:chExt cx="0" cy="0"/>
        </a:xfrm>
      </p:grpSpPr>
      <p:grpSp>
        <p:nvGrpSpPr>
          <p:cNvPr id="246" name="Google Shape;246;p8"/>
          <p:cNvGrpSpPr/>
          <p:nvPr/>
        </p:nvGrpSpPr>
        <p:grpSpPr>
          <a:xfrm>
            <a:off x="-1135833" y="365100"/>
            <a:ext cx="12962600" cy="6148800"/>
            <a:chOff x="-851875" y="273825"/>
            <a:chExt cx="9721950" cy="4611600"/>
          </a:xfrm>
        </p:grpSpPr>
        <p:sp>
          <p:nvSpPr>
            <p:cNvPr id="247" name="Google Shape;247;p8"/>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9" name="Google Shape;249;p8"/>
            <p:cNvGrpSpPr/>
            <p:nvPr/>
          </p:nvGrpSpPr>
          <p:grpSpPr>
            <a:xfrm>
              <a:off x="81691" y="785819"/>
              <a:ext cx="155400" cy="3538775"/>
              <a:chOff x="435991" y="785819"/>
              <a:chExt cx="155400" cy="3538775"/>
            </a:xfrm>
          </p:grpSpPr>
          <p:sp>
            <p:nvSpPr>
              <p:cNvPr id="250" name="Google Shape;250;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8"/>
            <p:cNvGrpSpPr/>
            <p:nvPr/>
          </p:nvGrpSpPr>
          <p:grpSpPr>
            <a:xfrm>
              <a:off x="435991" y="785819"/>
              <a:ext cx="155400" cy="3538775"/>
              <a:chOff x="435991" y="785819"/>
              <a:chExt cx="155400" cy="3538775"/>
            </a:xfrm>
          </p:grpSpPr>
          <p:sp>
            <p:nvSpPr>
              <p:cNvPr id="259" name="Google Shape;259;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 name="Google Shape;267;p8"/>
            <p:cNvGrpSpPr/>
            <p:nvPr/>
          </p:nvGrpSpPr>
          <p:grpSpPr>
            <a:xfrm>
              <a:off x="161500" y="826619"/>
              <a:ext cx="352200" cy="3457175"/>
              <a:chOff x="161500" y="826619"/>
              <a:chExt cx="352200" cy="3457175"/>
            </a:xfrm>
          </p:grpSpPr>
          <p:sp>
            <p:nvSpPr>
              <p:cNvPr id="268" name="Google Shape;268;p8"/>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8"/>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8"/>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8"/>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8"/>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8"/>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8"/>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8"/>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76" name="Google Shape;276;p8"/>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77" name="Google Shape;277;p8"/>
          <p:cNvSpPr txBox="1">
            <a:spLocks noGrp="1"/>
          </p:cNvSpPr>
          <p:nvPr>
            <p:ph type="title"/>
          </p:nvPr>
        </p:nvSpPr>
        <p:spPr>
          <a:xfrm>
            <a:off x="2680213" y="1947064"/>
            <a:ext cx="7118000" cy="3052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78" name="Google Shape;278;p8"/>
          <p:cNvGrpSpPr/>
          <p:nvPr/>
        </p:nvGrpSpPr>
        <p:grpSpPr>
          <a:xfrm>
            <a:off x="2084797" y="1058811"/>
            <a:ext cx="207200" cy="207200"/>
            <a:chOff x="1666623" y="2623621"/>
            <a:chExt cx="155400" cy="155400"/>
          </a:xfrm>
        </p:grpSpPr>
        <p:sp>
          <p:nvSpPr>
            <p:cNvPr id="279" name="Google Shape;279;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280" name="Google Shape;280;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281" name="Google Shape;281;p8"/>
          <p:cNvGrpSpPr/>
          <p:nvPr/>
        </p:nvGrpSpPr>
        <p:grpSpPr>
          <a:xfrm rot="-4953182" flipH="1">
            <a:off x="1351456" y="1069964"/>
            <a:ext cx="600773" cy="658744"/>
            <a:chOff x="1584644" y="2497374"/>
            <a:chExt cx="450609" cy="494091"/>
          </a:xfrm>
        </p:grpSpPr>
        <p:sp>
          <p:nvSpPr>
            <p:cNvPr id="282" name="Google Shape;282;p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8"/>
          <p:cNvGrpSpPr/>
          <p:nvPr/>
        </p:nvGrpSpPr>
        <p:grpSpPr>
          <a:xfrm>
            <a:off x="10883297" y="5804811"/>
            <a:ext cx="207200" cy="207200"/>
            <a:chOff x="1666623" y="2623621"/>
            <a:chExt cx="155400" cy="155400"/>
          </a:xfrm>
        </p:grpSpPr>
        <p:sp>
          <p:nvSpPr>
            <p:cNvPr id="285" name="Google Shape;285;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286" name="Google Shape;286;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3015202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4417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91767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59516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50518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881441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5565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5658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64242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4134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84600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51398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29976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Tree>
    <p:extLst>
      <p:ext uri="{BB962C8B-B14F-4D97-AF65-F5344CB8AC3E}">
        <p14:creationId xmlns:p14="http://schemas.microsoft.com/office/powerpoint/2010/main" val="343648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8"/>
        <p:cNvGrpSpPr/>
        <p:nvPr/>
      </p:nvGrpSpPr>
      <p:grpSpPr>
        <a:xfrm>
          <a:off x="0" y="0"/>
          <a:ext cx="0" cy="0"/>
          <a:chOff x="0" y="0"/>
          <a:chExt cx="0" cy="0"/>
        </a:xfrm>
      </p:grpSpPr>
      <p:sp>
        <p:nvSpPr>
          <p:cNvPr id="339" name="Google Shape;339;p10"/>
          <p:cNvSpPr txBox="1">
            <a:spLocks noGrp="1"/>
          </p:cNvSpPr>
          <p:nvPr>
            <p:ph type="body" idx="1"/>
          </p:nvPr>
        </p:nvSpPr>
        <p:spPr>
          <a:xfrm>
            <a:off x="2015340" y="5355633"/>
            <a:ext cx="8528000" cy="638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Londrina Solid"/>
                <a:ea typeface="Londrina Solid"/>
                <a:cs typeface="Londrina Solid"/>
                <a:sym typeface="Londrina Solid"/>
              </a:defRPr>
            </a:lvl1pPr>
          </a:lstStyle>
          <a:p>
            <a:endParaRPr/>
          </a:p>
        </p:txBody>
      </p:sp>
    </p:spTree>
    <p:extLst>
      <p:ext uri="{BB962C8B-B14F-4D97-AF65-F5344CB8AC3E}">
        <p14:creationId xmlns:p14="http://schemas.microsoft.com/office/powerpoint/2010/main" val="1171498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2.jp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1166770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5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0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49"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164"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54" indent="-456554"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06" indent="-380356"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57" indent="-304158"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07" indent="-304158"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39957" indent="-304158"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07" indent="-304158" algn="l" defTabSz="12179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856" indent="-304158" algn="l" defTabSz="12179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171" indent="-304158" algn="l" defTabSz="12179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121" indent="-304158" algn="l" defTabSz="12179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00" rtl="0" eaLnBrk="1" latinLnBrk="0" hangingPunct="1">
        <a:defRPr sz="2400" kern="1200">
          <a:solidFill>
            <a:schemeClr val="tx1"/>
          </a:solidFill>
          <a:latin typeface="+mn-lt"/>
          <a:ea typeface="+mn-ea"/>
          <a:cs typeface="+mn-cs"/>
        </a:defRPr>
      </a:lvl1pPr>
      <a:lvl2pPr marL="608950" algn="l" defTabSz="1217900" rtl="0" eaLnBrk="1" latinLnBrk="0" hangingPunct="1">
        <a:defRPr sz="2400" kern="1200">
          <a:solidFill>
            <a:schemeClr val="tx1"/>
          </a:solidFill>
          <a:latin typeface="+mn-lt"/>
          <a:ea typeface="+mn-ea"/>
          <a:cs typeface="+mn-cs"/>
        </a:defRPr>
      </a:lvl2pPr>
      <a:lvl3pPr marL="1217900" algn="l" defTabSz="1217900" rtl="0" eaLnBrk="1" latinLnBrk="0" hangingPunct="1">
        <a:defRPr sz="2400" kern="1200">
          <a:solidFill>
            <a:schemeClr val="tx1"/>
          </a:solidFill>
          <a:latin typeface="+mn-lt"/>
          <a:ea typeface="+mn-ea"/>
          <a:cs typeface="+mn-cs"/>
        </a:defRPr>
      </a:lvl3pPr>
      <a:lvl4pPr marL="1826849" algn="l" defTabSz="1217900" rtl="0" eaLnBrk="1" latinLnBrk="0" hangingPunct="1">
        <a:defRPr sz="2400" kern="1200">
          <a:solidFill>
            <a:schemeClr val="tx1"/>
          </a:solidFill>
          <a:latin typeface="+mn-lt"/>
          <a:ea typeface="+mn-ea"/>
          <a:cs typeface="+mn-cs"/>
        </a:defRPr>
      </a:lvl4pPr>
      <a:lvl5pPr marL="2435164" algn="l" defTabSz="1217900" rtl="0" eaLnBrk="1" latinLnBrk="0" hangingPunct="1">
        <a:defRPr sz="2400" kern="1200">
          <a:solidFill>
            <a:schemeClr val="tx1"/>
          </a:solidFill>
          <a:latin typeface="+mn-lt"/>
          <a:ea typeface="+mn-ea"/>
          <a:cs typeface="+mn-cs"/>
        </a:defRPr>
      </a:lvl5pPr>
      <a:lvl6pPr marL="3044115" algn="l" defTabSz="1217900" rtl="0" eaLnBrk="1" latinLnBrk="0" hangingPunct="1">
        <a:defRPr sz="2400" kern="1200">
          <a:solidFill>
            <a:schemeClr val="tx1"/>
          </a:solidFill>
          <a:latin typeface="+mn-lt"/>
          <a:ea typeface="+mn-ea"/>
          <a:cs typeface="+mn-cs"/>
        </a:defRPr>
      </a:lvl6pPr>
      <a:lvl7pPr marL="3653063" algn="l" defTabSz="1217900" rtl="0" eaLnBrk="1" latinLnBrk="0" hangingPunct="1">
        <a:defRPr sz="2400" kern="1200">
          <a:solidFill>
            <a:schemeClr val="tx1"/>
          </a:solidFill>
          <a:latin typeface="+mn-lt"/>
          <a:ea typeface="+mn-ea"/>
          <a:cs typeface="+mn-cs"/>
        </a:defRPr>
      </a:lvl7pPr>
      <a:lvl8pPr marL="4262013" algn="l" defTabSz="1217900" rtl="0" eaLnBrk="1" latinLnBrk="0" hangingPunct="1">
        <a:defRPr sz="2400" kern="1200">
          <a:solidFill>
            <a:schemeClr val="tx1"/>
          </a:solidFill>
          <a:latin typeface="+mn-lt"/>
          <a:ea typeface="+mn-ea"/>
          <a:cs typeface="+mn-cs"/>
        </a:defRPr>
      </a:lvl8pPr>
      <a:lvl9pPr marL="4870964" algn="l" defTabSz="12179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990270100"/>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82550287"/>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1595627637"/>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2023/4/28</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389795097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865195471"/>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jpeg"/><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2.jpeg"/><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jpeg"/><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63.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63.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63.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image" Target="../media/image4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4.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7EF12-DB20-FF1C-A7B3-57517FB76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87"/>
            <a:ext cx="12192000" cy="681222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5CCEE33A-430D-7357-59A8-156045B6F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28713098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uoc_do_cac_don_vi_hanh_chinh_Viet_Nam_thoi_Minh_Mang">
            <a:extLst>
              <a:ext uri="{FF2B5EF4-FFF2-40B4-BE49-F238E27FC236}">
                <a16:creationId xmlns:a16="http://schemas.microsoft.com/office/drawing/2014/main" id="{9C698F1E-5F51-4A47-9B8E-0DC0818C6C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607" t="1778" b="4222"/>
          <a:stretch/>
        </p:blipFill>
        <p:spPr bwMode="auto">
          <a:xfrm>
            <a:off x="6617204" y="0"/>
            <a:ext cx="55747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6D0A1C3-9AC3-A04D-A534-DD7AB78DBE1C}"/>
              </a:ext>
            </a:extLst>
          </p:cNvPr>
          <p:cNvSpPr/>
          <p:nvPr/>
        </p:nvSpPr>
        <p:spPr>
          <a:xfrm>
            <a:off x="0" y="31676"/>
            <a:ext cx="62086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Khởi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Phan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(1821-1827)</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Nguyễn Công Trứ dẹp loạn Phan Bá Vành | Nghiên Cứu Lịch Sử">
            <a:extLst>
              <a:ext uri="{FF2B5EF4-FFF2-40B4-BE49-F238E27FC236}">
                <a16:creationId xmlns:a16="http://schemas.microsoft.com/office/drawing/2014/main" id="{8DD2DF88-B6BB-D24E-BC0E-DA72F1BA8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040" y="702310"/>
            <a:ext cx="3218684" cy="3382010"/>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58D382-1ECA-9946-B9EE-5C1CA7429C8A}"/>
              </a:ext>
            </a:extLst>
          </p:cNvPr>
          <p:cNvSpPr txBox="1"/>
          <p:nvPr/>
        </p:nvSpPr>
        <p:spPr>
          <a:xfrm>
            <a:off x="3505200" y="4130040"/>
            <a:ext cx="30815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Phan Bá Vành (1790 – 1827)</a:t>
            </a:r>
          </a:p>
        </p:txBody>
      </p:sp>
      <p:grpSp>
        <p:nvGrpSpPr>
          <p:cNvPr id="20" name="Group 19">
            <a:extLst>
              <a:ext uri="{FF2B5EF4-FFF2-40B4-BE49-F238E27FC236}">
                <a16:creationId xmlns:a16="http://schemas.microsoft.com/office/drawing/2014/main" id="{10597BA8-8CD6-2D42-A37F-61014DC9A206}"/>
              </a:ext>
            </a:extLst>
          </p:cNvPr>
          <p:cNvGrpSpPr/>
          <p:nvPr/>
        </p:nvGrpSpPr>
        <p:grpSpPr>
          <a:xfrm>
            <a:off x="2807071" y="4572000"/>
            <a:ext cx="3900051" cy="827984"/>
            <a:chOff x="2807071" y="4572000"/>
            <a:chExt cx="3900051" cy="827984"/>
          </a:xfrm>
        </p:grpSpPr>
        <p:sp>
          <p:nvSpPr>
            <p:cNvPr id="5" name="Terminator 4">
              <a:extLst>
                <a:ext uri="{FF2B5EF4-FFF2-40B4-BE49-F238E27FC236}">
                  <a16:creationId xmlns:a16="http://schemas.microsoft.com/office/drawing/2014/main" id="{B52F644C-A3B7-3E4D-87B3-F4B32BFF2727}"/>
                </a:ext>
              </a:extLst>
            </p:cNvPr>
            <p:cNvSpPr/>
            <p:nvPr/>
          </p:nvSpPr>
          <p:spPr>
            <a:xfrm>
              <a:off x="2896989" y="4572000"/>
              <a:ext cx="3720215" cy="827984"/>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6" name="Rectangle 5">
              <a:extLst>
                <a:ext uri="{FF2B5EF4-FFF2-40B4-BE49-F238E27FC236}">
                  <a16:creationId xmlns:a16="http://schemas.microsoft.com/office/drawing/2014/main" id="{A7245FAE-4D2E-AE45-9956-FE82C5BCAF36}"/>
                </a:ext>
              </a:extLst>
            </p:cNvPr>
            <p:cNvSpPr/>
            <p:nvPr/>
          </p:nvSpPr>
          <p:spPr>
            <a:xfrm>
              <a:off x="2807071" y="4618166"/>
              <a:ext cx="390005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trời</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ông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sao</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tua</a:t>
              </a:r>
              <a:b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Ở</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Minh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Giám</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Vua</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Ba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Vành</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VN"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Group 23">
            <a:extLst>
              <a:ext uri="{FF2B5EF4-FFF2-40B4-BE49-F238E27FC236}">
                <a16:creationId xmlns:a16="http://schemas.microsoft.com/office/drawing/2014/main" id="{6F441D29-81C7-A642-8461-41714C1CEC97}"/>
              </a:ext>
            </a:extLst>
          </p:cNvPr>
          <p:cNvGrpSpPr/>
          <p:nvPr/>
        </p:nvGrpSpPr>
        <p:grpSpPr>
          <a:xfrm>
            <a:off x="0" y="809080"/>
            <a:ext cx="3230880" cy="716280"/>
            <a:chOff x="1" y="795494"/>
            <a:chExt cx="3230880" cy="716280"/>
          </a:xfrm>
        </p:grpSpPr>
        <p:sp>
          <p:nvSpPr>
            <p:cNvPr id="7" name="Rounded Rectangle 6">
              <a:extLst>
                <a:ext uri="{FF2B5EF4-FFF2-40B4-BE49-F238E27FC236}">
                  <a16:creationId xmlns:a16="http://schemas.microsoft.com/office/drawing/2014/main" id="{39AEACB4-F370-4342-A47C-79710DC3AC5F}"/>
                </a:ext>
              </a:extLst>
            </p:cNvPr>
            <p:cNvSpPr/>
            <p:nvPr/>
          </p:nvSpPr>
          <p:spPr>
            <a:xfrm>
              <a:off x="1" y="795494"/>
              <a:ext cx="3230880" cy="716280"/>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DC89C8A6-0840-0B47-82F1-B1ED0D65EE8B}"/>
                </a:ext>
              </a:extLst>
            </p:cNvPr>
            <p:cNvSpPr/>
            <p:nvPr/>
          </p:nvSpPr>
          <p:spPr>
            <a:xfrm>
              <a:off x="655626" y="895254"/>
              <a:ext cx="17411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1821-1827</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B5B5B28D-D97B-F249-A6DD-8C51576DF294}"/>
              </a:ext>
            </a:extLst>
          </p:cNvPr>
          <p:cNvGrpSpPr/>
          <p:nvPr/>
        </p:nvGrpSpPr>
        <p:grpSpPr>
          <a:xfrm>
            <a:off x="-89223" y="1848393"/>
            <a:ext cx="3320103" cy="1407162"/>
            <a:chOff x="-89223" y="1848393"/>
            <a:chExt cx="3320103" cy="1407162"/>
          </a:xfrm>
        </p:grpSpPr>
        <p:sp>
          <p:nvSpPr>
            <p:cNvPr id="21" name="Rounded Rectangle 20">
              <a:extLst>
                <a:ext uri="{FF2B5EF4-FFF2-40B4-BE49-F238E27FC236}">
                  <a16:creationId xmlns:a16="http://schemas.microsoft.com/office/drawing/2014/main" id="{1BCCE430-A53B-B14A-977C-FACAB14F2547}"/>
                </a:ext>
              </a:extLst>
            </p:cNvPr>
            <p:cNvSpPr/>
            <p:nvPr/>
          </p:nvSpPr>
          <p:spPr>
            <a:xfrm>
              <a:off x="0" y="1848393"/>
              <a:ext cx="3230880" cy="1407162"/>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26" name="Text Box 164">
              <a:extLst>
                <a:ext uri="{FF2B5EF4-FFF2-40B4-BE49-F238E27FC236}">
                  <a16:creationId xmlns:a16="http://schemas.microsoft.com/office/drawing/2014/main" id="{B2C6DD5D-DFBC-5B48-8170-BA6242175723}"/>
                </a:ext>
              </a:extLst>
            </p:cNvPr>
            <p:cNvSpPr txBox="1">
              <a:spLocks noChangeArrowheads="1"/>
            </p:cNvSpPr>
            <p:nvPr/>
          </p:nvSpPr>
          <p:spPr bwMode="auto">
            <a:xfrm>
              <a:off x="-89223" y="1870560"/>
              <a:ext cx="323088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Nam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Thái</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Dương</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Quảng</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Yên</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grpSp>
      <p:grpSp>
        <p:nvGrpSpPr>
          <p:cNvPr id="29" name="Group 28">
            <a:extLst>
              <a:ext uri="{FF2B5EF4-FFF2-40B4-BE49-F238E27FC236}">
                <a16:creationId xmlns:a16="http://schemas.microsoft.com/office/drawing/2014/main" id="{9456CD02-EE84-BE48-982F-DCB335A74143}"/>
              </a:ext>
            </a:extLst>
          </p:cNvPr>
          <p:cNvGrpSpPr/>
          <p:nvPr/>
        </p:nvGrpSpPr>
        <p:grpSpPr>
          <a:xfrm>
            <a:off x="0" y="3901886"/>
            <a:ext cx="3230880" cy="716280"/>
            <a:chOff x="0" y="3901886"/>
            <a:chExt cx="3230880" cy="716280"/>
          </a:xfrm>
        </p:grpSpPr>
        <p:sp>
          <p:nvSpPr>
            <p:cNvPr id="23" name="Rounded Rectangle 22">
              <a:extLst>
                <a:ext uri="{FF2B5EF4-FFF2-40B4-BE49-F238E27FC236}">
                  <a16:creationId xmlns:a16="http://schemas.microsoft.com/office/drawing/2014/main" id="{6DB53822-2919-9F43-BC13-6577EFB3027A}"/>
                </a:ext>
              </a:extLst>
            </p:cNvPr>
            <p:cNvSpPr/>
            <p:nvPr/>
          </p:nvSpPr>
          <p:spPr>
            <a:xfrm>
              <a:off x="0" y="3901886"/>
              <a:ext cx="3230880" cy="716280"/>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522A0552-52B0-BB42-AD13-65C7620A37A6}"/>
                </a:ext>
              </a:extLst>
            </p:cNvPr>
            <p:cNvSpPr/>
            <p:nvPr/>
          </p:nvSpPr>
          <p:spPr>
            <a:xfrm>
              <a:off x="841574" y="3976152"/>
              <a:ext cx="13692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Thất</a:t>
              </a:r>
              <a:r>
                <a:rPr kumimoji="0" lang="en-US" alt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bại</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pic>
        <p:nvPicPr>
          <p:cNvPr id="34" name="Graphic 33" descr="Marker">
            <a:extLst>
              <a:ext uri="{FF2B5EF4-FFF2-40B4-BE49-F238E27FC236}">
                <a16:creationId xmlns:a16="http://schemas.microsoft.com/office/drawing/2014/main" id="{6116E1E7-5A27-7441-9521-17C0761EA8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94752" y="996401"/>
            <a:ext cx="528959" cy="528959"/>
          </a:xfrm>
          <a:prstGeom prst="rect">
            <a:avLst/>
          </a:prstGeom>
        </p:spPr>
      </p:pic>
      <p:pic>
        <p:nvPicPr>
          <p:cNvPr id="36" name="Graphic 35" descr="Marker">
            <a:extLst>
              <a:ext uri="{FF2B5EF4-FFF2-40B4-BE49-F238E27FC236}">
                <a16:creationId xmlns:a16="http://schemas.microsoft.com/office/drawing/2014/main" id="{F32A181A-2995-5949-BE12-9CF7445696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98443" y="682508"/>
            <a:ext cx="528959" cy="528959"/>
          </a:xfrm>
          <a:prstGeom prst="rect">
            <a:avLst/>
          </a:prstGeom>
        </p:spPr>
      </p:pic>
      <p:pic>
        <p:nvPicPr>
          <p:cNvPr id="37" name="Graphic 36" descr="Marker">
            <a:extLst>
              <a:ext uri="{FF2B5EF4-FFF2-40B4-BE49-F238E27FC236}">
                <a16:creationId xmlns:a16="http://schemas.microsoft.com/office/drawing/2014/main" id="{B5231C88-A049-F947-8156-0588929DBD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3402" y="379881"/>
            <a:ext cx="528959" cy="528959"/>
          </a:xfrm>
          <a:prstGeom prst="rect">
            <a:avLst/>
          </a:prstGeom>
        </p:spPr>
      </p:pic>
      <p:pic>
        <p:nvPicPr>
          <p:cNvPr id="38" name="Graphic 37" descr="Marker">
            <a:extLst>
              <a:ext uri="{FF2B5EF4-FFF2-40B4-BE49-F238E27FC236}">
                <a16:creationId xmlns:a16="http://schemas.microsoft.com/office/drawing/2014/main" id="{9D595C80-FC85-1E4A-9858-3EC486B1FA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8033" y="530412"/>
            <a:ext cx="528959" cy="5289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A012F67-5E6E-A6A9-68F9-D8CC3927F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5339810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5"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strVal val="#ppt_w*0.70"/>
                                          </p:val>
                                        </p:tav>
                                        <p:tav tm="100000">
                                          <p:val>
                                            <p:strVal val="#ppt_w"/>
                                          </p:val>
                                        </p:tav>
                                      </p:tavLst>
                                    </p:anim>
                                    <p:anim calcmode="lin" valueType="num">
                                      <p:cBhvr>
                                        <p:cTn id="13" dur="1000" fill="hold"/>
                                        <p:tgtEl>
                                          <p:spTgt spid="28"/>
                                        </p:tgtEl>
                                        <p:attrNameLst>
                                          <p:attrName>ppt_h</p:attrName>
                                        </p:attrNameLst>
                                      </p:cBhvr>
                                      <p:tavLst>
                                        <p:tav tm="0">
                                          <p:val>
                                            <p:strVal val="#ppt_h"/>
                                          </p:val>
                                        </p:tav>
                                        <p:tav tm="100000">
                                          <p:val>
                                            <p:strVal val="#ppt_h"/>
                                          </p:val>
                                        </p:tav>
                                      </p:tavLst>
                                    </p:anim>
                                    <p:animEffect transition="in" filter="fade">
                                      <p:cBhvr>
                                        <p:cTn id="14" dur="1000"/>
                                        <p:tgtEl>
                                          <p:spTgt spid="28"/>
                                        </p:tgtEl>
                                      </p:cBhvr>
                                    </p:animEffect>
                                  </p:childTnLst>
                                </p:cTn>
                              </p:par>
                              <p:par>
                                <p:cTn id="15" presetID="55"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1000" fill="hold"/>
                                        <p:tgtEl>
                                          <p:spTgt spid="29"/>
                                        </p:tgtEl>
                                        <p:attrNameLst>
                                          <p:attrName>ppt_w</p:attrName>
                                        </p:attrNameLst>
                                      </p:cBhvr>
                                      <p:tavLst>
                                        <p:tav tm="0">
                                          <p:val>
                                            <p:strVal val="#ppt_w*0.70"/>
                                          </p:val>
                                        </p:tav>
                                        <p:tav tm="100000">
                                          <p:val>
                                            <p:strVal val="#ppt_w"/>
                                          </p:val>
                                        </p:tav>
                                      </p:tavLst>
                                    </p:anim>
                                    <p:anim calcmode="lin" valueType="num">
                                      <p:cBhvr>
                                        <p:cTn id="18" dur="1000" fill="hold"/>
                                        <p:tgtEl>
                                          <p:spTgt spid="29"/>
                                        </p:tgtEl>
                                        <p:attrNameLst>
                                          <p:attrName>ppt_h</p:attrName>
                                        </p:attrNameLst>
                                      </p:cBhvr>
                                      <p:tavLst>
                                        <p:tav tm="0">
                                          <p:val>
                                            <p:strVal val="#ppt_h"/>
                                          </p:val>
                                        </p:tav>
                                        <p:tav tm="100000">
                                          <p:val>
                                            <p:strVal val="#ppt_h"/>
                                          </p:val>
                                        </p:tav>
                                      </p:tavLst>
                                    </p:anim>
                                    <p:animEffect transition="in" filter="fade">
                                      <p:cBhvr>
                                        <p:cTn id="19" dur="1000"/>
                                        <p:tgtEl>
                                          <p:spTgt spid="29"/>
                                        </p:tgtEl>
                                      </p:cBhvr>
                                    </p:animEffect>
                                  </p:childTnLst>
                                </p:cTn>
                              </p:par>
                              <p:par>
                                <p:cTn id="20" presetID="55"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1000" fill="hold"/>
                                        <p:tgtEl>
                                          <p:spTgt spid="3074"/>
                                        </p:tgtEl>
                                        <p:attrNameLst>
                                          <p:attrName>ppt_w</p:attrName>
                                        </p:attrNameLst>
                                      </p:cBhvr>
                                      <p:tavLst>
                                        <p:tav tm="0">
                                          <p:val>
                                            <p:strVal val="#ppt_w*0.70"/>
                                          </p:val>
                                        </p:tav>
                                        <p:tav tm="100000">
                                          <p:val>
                                            <p:strVal val="#ppt_w"/>
                                          </p:val>
                                        </p:tav>
                                      </p:tavLst>
                                    </p:anim>
                                    <p:anim calcmode="lin" valueType="num">
                                      <p:cBhvr>
                                        <p:cTn id="23" dur="1000" fill="hold"/>
                                        <p:tgtEl>
                                          <p:spTgt spid="3074"/>
                                        </p:tgtEl>
                                        <p:attrNameLst>
                                          <p:attrName>ppt_h</p:attrName>
                                        </p:attrNameLst>
                                      </p:cBhvr>
                                      <p:tavLst>
                                        <p:tav tm="0">
                                          <p:val>
                                            <p:strVal val="#ppt_h"/>
                                          </p:val>
                                        </p:tav>
                                        <p:tav tm="100000">
                                          <p:val>
                                            <p:strVal val="#ppt_h"/>
                                          </p:val>
                                        </p:tav>
                                      </p:tavLst>
                                    </p:anim>
                                    <p:animEffect transition="in" filter="fade">
                                      <p:cBhvr>
                                        <p:cTn id="24" dur="1000"/>
                                        <p:tgtEl>
                                          <p:spTgt spid="3074"/>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0.70"/>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5"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1000" fill="hold"/>
                                        <p:tgtEl>
                                          <p:spTgt spid="20"/>
                                        </p:tgtEl>
                                        <p:attrNameLst>
                                          <p:attrName>ppt_w</p:attrName>
                                        </p:attrNameLst>
                                      </p:cBhvr>
                                      <p:tavLst>
                                        <p:tav tm="0">
                                          <p:val>
                                            <p:strVal val="#ppt_w*0.70"/>
                                          </p:val>
                                        </p:tav>
                                        <p:tav tm="100000">
                                          <p:val>
                                            <p:strVal val="#ppt_w"/>
                                          </p:val>
                                        </p:tav>
                                      </p:tavLst>
                                    </p:anim>
                                    <p:anim calcmode="lin" valueType="num">
                                      <p:cBhvr>
                                        <p:cTn id="33" dur="1000" fill="hold"/>
                                        <p:tgtEl>
                                          <p:spTgt spid="20"/>
                                        </p:tgtEl>
                                        <p:attrNameLst>
                                          <p:attrName>ppt_h</p:attrName>
                                        </p:attrNameLst>
                                      </p:cBhvr>
                                      <p:tavLst>
                                        <p:tav tm="0">
                                          <p:val>
                                            <p:strVal val="#ppt_h"/>
                                          </p:val>
                                        </p:tav>
                                        <p:tav tm="100000">
                                          <p:val>
                                            <p:strVal val="#ppt_h"/>
                                          </p:val>
                                        </p:tav>
                                      </p:tavLst>
                                    </p:anim>
                                    <p:animEffect transition="in" filter="fade">
                                      <p:cBhvr>
                                        <p:cTn id="34" dur="1000"/>
                                        <p:tgtEl>
                                          <p:spTgt spid="20"/>
                                        </p:tgtEl>
                                      </p:cBhvr>
                                    </p:animEffect>
                                  </p:childTnLst>
                                </p:cTn>
                              </p:par>
                              <p:par>
                                <p:cTn id="35" presetID="55"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strVal val="#ppt_w*0.70"/>
                                          </p:val>
                                        </p:tav>
                                        <p:tav tm="100000">
                                          <p:val>
                                            <p:strVal val="#ppt_w"/>
                                          </p:val>
                                        </p:tav>
                                      </p:tavLst>
                                    </p:anim>
                                    <p:anim calcmode="lin" valueType="num">
                                      <p:cBhvr>
                                        <p:cTn id="38" dur="1000" fill="hold"/>
                                        <p:tgtEl>
                                          <p:spTgt spid="2"/>
                                        </p:tgtEl>
                                        <p:attrNameLst>
                                          <p:attrName>ppt_h</p:attrName>
                                        </p:attrNameLst>
                                      </p:cBhvr>
                                      <p:tavLst>
                                        <p:tav tm="0">
                                          <p:val>
                                            <p:strVal val="#ppt_h"/>
                                          </p:val>
                                        </p:tav>
                                        <p:tav tm="100000">
                                          <p:val>
                                            <p:strVal val="#ppt_h"/>
                                          </p:val>
                                        </p:tav>
                                      </p:tavLst>
                                    </p:anim>
                                    <p:animEffect transition="in" filter="fade">
                                      <p:cBhvr>
                                        <p:cTn id="39" dur="1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childTnLst>
                          </p:cTn>
                        </p:par>
                        <p:par>
                          <p:cTn id="49" fill="hold">
                            <p:stCondLst>
                              <p:cond delay="1000"/>
                            </p:stCondLst>
                            <p:childTnLst>
                              <p:par>
                                <p:cTn id="50" presetID="22" presetClass="entr" presetSubtype="4"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par>
                          <p:cTn id="53" fill="hold">
                            <p:stCondLst>
                              <p:cond delay="1500"/>
                            </p:stCondLst>
                            <p:childTnLst>
                              <p:par>
                                <p:cTn id="54" presetID="22" presetClass="entr" presetSubtype="4"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ông Văn Vân là ai - Cuộc khởi nghĩa Nông Văn Vân - Holaai.org">
            <a:extLst>
              <a:ext uri="{FF2B5EF4-FFF2-40B4-BE49-F238E27FC236}">
                <a16:creationId xmlns:a16="http://schemas.microsoft.com/office/drawing/2014/main" id="{DA524B4B-5D26-EA42-B055-999231747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506" y="614177"/>
            <a:ext cx="2676698" cy="2814823"/>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07009E3-9A11-9C4A-B28F-07552B53B527}"/>
              </a:ext>
            </a:extLst>
          </p:cNvPr>
          <p:cNvSpPr/>
          <p:nvPr/>
        </p:nvSpPr>
        <p:spPr>
          <a:xfrm>
            <a:off x="0" y="0"/>
            <a:ext cx="61525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Khởi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(1833-1835)</a:t>
            </a:r>
            <a:endPar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a:extLst>
              <a:ext uri="{FF2B5EF4-FFF2-40B4-BE49-F238E27FC236}">
                <a16:creationId xmlns:a16="http://schemas.microsoft.com/office/drawing/2014/main" id="{1F830FF9-7BEC-BC46-8924-206730253CD4}"/>
              </a:ext>
            </a:extLst>
          </p:cNvPr>
          <p:cNvGrpSpPr/>
          <p:nvPr/>
        </p:nvGrpSpPr>
        <p:grpSpPr>
          <a:xfrm>
            <a:off x="-42388" y="776431"/>
            <a:ext cx="3940506" cy="2278652"/>
            <a:chOff x="0" y="881148"/>
            <a:chExt cx="3940506" cy="2278652"/>
          </a:xfrm>
        </p:grpSpPr>
        <p:sp>
          <p:nvSpPr>
            <p:cNvPr id="3" name="Terminator 2">
              <a:extLst>
                <a:ext uri="{FF2B5EF4-FFF2-40B4-BE49-F238E27FC236}">
                  <a16:creationId xmlns:a16="http://schemas.microsoft.com/office/drawing/2014/main" id="{475C3B58-3221-4540-94CE-A9B897ABFD8E}"/>
                </a:ext>
              </a:extLst>
            </p:cNvPr>
            <p:cNvSpPr/>
            <p:nvPr/>
          </p:nvSpPr>
          <p:spPr>
            <a:xfrm>
              <a:off x="0" y="881148"/>
              <a:ext cx="3940506" cy="2278652"/>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4" name="Rectangle 3">
              <a:extLst>
                <a:ext uri="{FF2B5EF4-FFF2-40B4-BE49-F238E27FC236}">
                  <a16:creationId xmlns:a16="http://schemas.microsoft.com/office/drawing/2014/main" id="{0023DF09-7E5E-2C42-A5AC-8FF21D8D66AE}"/>
                </a:ext>
              </a:extLst>
            </p:cNvPr>
            <p:cNvSpPr/>
            <p:nvPr/>
          </p:nvSpPr>
          <p:spPr>
            <a:xfrm>
              <a:off x="100442" y="1221316"/>
              <a:ext cx="3724102"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“Mười lăm năm đức chính có chi!</a:t>
              </a:r>
              <a:br>
                <a:rPr kumimoji="0" lang="vi-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Kho hình luật vẽ nên hùm có cánh</a:t>
              </a:r>
              <a:br>
                <a:rPr kumimoji="0" lang="vi-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Ba mươi tỉnh nhân dân đều oán</a:t>
              </a:r>
              <a:br>
                <a:rPr kumimoji="0" lang="vi-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Tiếng oan hào kêu dậy đất không lung!”</a:t>
              </a:r>
              <a:endParaRPr kumimoji="0" lang="en-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pic>
        <p:nvPicPr>
          <p:cNvPr id="7" name="Picture 2" descr="Luoc_do_cac_don_vi_hanh_chinh_Viet_Nam_thoi_Minh_Mang">
            <a:extLst>
              <a:ext uri="{FF2B5EF4-FFF2-40B4-BE49-F238E27FC236}">
                <a16:creationId xmlns:a16="http://schemas.microsoft.com/office/drawing/2014/main" id="{9AAA27EC-1219-634F-8D6B-59F3CF9DA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07" t="1778" b="4222"/>
          <a:stretch/>
        </p:blipFill>
        <p:spPr bwMode="auto">
          <a:xfrm>
            <a:off x="6617204" y="0"/>
            <a:ext cx="55747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A8BE11D-D753-FF40-8715-63002E2FDE01}"/>
              </a:ext>
            </a:extLst>
          </p:cNvPr>
          <p:cNvGrpSpPr/>
          <p:nvPr/>
        </p:nvGrpSpPr>
        <p:grpSpPr>
          <a:xfrm>
            <a:off x="-2435" y="4075752"/>
            <a:ext cx="1892814" cy="1473642"/>
            <a:chOff x="-18920" y="38132"/>
            <a:chExt cx="1892814" cy="1473642"/>
          </a:xfrm>
        </p:grpSpPr>
        <p:sp>
          <p:nvSpPr>
            <p:cNvPr id="9" name="Rounded Rectangle 8">
              <a:extLst>
                <a:ext uri="{FF2B5EF4-FFF2-40B4-BE49-F238E27FC236}">
                  <a16:creationId xmlns:a16="http://schemas.microsoft.com/office/drawing/2014/main" id="{1B46A031-8F13-DF4B-A6D3-F41A4438E0A9}"/>
                </a:ext>
              </a:extLst>
            </p:cNvPr>
            <p:cNvSpPr/>
            <p:nvPr/>
          </p:nvSpPr>
          <p:spPr>
            <a:xfrm>
              <a:off x="2" y="38132"/>
              <a:ext cx="1873892" cy="1473642"/>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7436E8FF-537C-D341-88AE-C80EB02A1668}"/>
                </a:ext>
              </a:extLst>
            </p:cNvPr>
            <p:cNvSpPr/>
            <p:nvPr/>
          </p:nvSpPr>
          <p:spPr>
            <a:xfrm>
              <a:off x="-18920" y="436978"/>
              <a:ext cx="1741182" cy="52322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VN" sz="28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1833-1835</a:t>
              </a:r>
            </a:p>
          </p:txBody>
        </p:sp>
      </p:grpSp>
      <p:grpSp>
        <p:nvGrpSpPr>
          <p:cNvPr id="11" name="Group 10">
            <a:extLst>
              <a:ext uri="{FF2B5EF4-FFF2-40B4-BE49-F238E27FC236}">
                <a16:creationId xmlns:a16="http://schemas.microsoft.com/office/drawing/2014/main" id="{04EF1D79-3726-364C-BFF9-FA02322AED7E}"/>
              </a:ext>
            </a:extLst>
          </p:cNvPr>
          <p:cNvGrpSpPr/>
          <p:nvPr/>
        </p:nvGrpSpPr>
        <p:grpSpPr>
          <a:xfrm>
            <a:off x="1975155" y="4108992"/>
            <a:ext cx="2779892" cy="1407162"/>
            <a:chOff x="212844" y="1848393"/>
            <a:chExt cx="2779892" cy="1407162"/>
          </a:xfrm>
        </p:grpSpPr>
        <p:sp>
          <p:nvSpPr>
            <p:cNvPr id="12" name="Rounded Rectangle 11">
              <a:extLst>
                <a:ext uri="{FF2B5EF4-FFF2-40B4-BE49-F238E27FC236}">
                  <a16:creationId xmlns:a16="http://schemas.microsoft.com/office/drawing/2014/main" id="{520C00C0-980B-3742-AD58-EDE68DC4A71A}"/>
                </a:ext>
              </a:extLst>
            </p:cNvPr>
            <p:cNvSpPr/>
            <p:nvPr/>
          </p:nvSpPr>
          <p:spPr>
            <a:xfrm>
              <a:off x="212844" y="1848393"/>
              <a:ext cx="2779892" cy="1407162"/>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3" name="Text Box 164">
              <a:extLst>
                <a:ext uri="{FF2B5EF4-FFF2-40B4-BE49-F238E27FC236}">
                  <a16:creationId xmlns:a16="http://schemas.microsoft.com/office/drawing/2014/main" id="{F8F27F0D-8E1F-FA4E-991A-6F0F65AB269C}"/>
                </a:ext>
              </a:extLst>
            </p:cNvPr>
            <p:cNvSpPr txBox="1">
              <a:spLocks noChangeArrowheads="1"/>
            </p:cNvSpPr>
            <p:nvPr/>
          </p:nvSpPr>
          <p:spPr bwMode="auto">
            <a:xfrm>
              <a:off x="490991" y="1870560"/>
              <a:ext cx="222628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Cao </a:t>
              </a:r>
              <a:r>
                <a:rPr kumimoji="0" lang="en-US" altLang="en-VN"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Bằng</a:t>
              </a:r>
              <a:r>
                <a:rPr kumimoji="0" lang="en-US" alt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alt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alt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tỉnh</a:t>
              </a:r>
              <a:r>
                <a:rPr kumimoji="0" lang="en-US" alt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vùng</a:t>
              </a:r>
              <a:r>
                <a:rPr kumimoji="0" lang="en-US" alt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núi</a:t>
              </a:r>
              <a:r>
                <a:rPr kumimoji="0" lang="en-US" alt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Việt</a:t>
              </a:r>
              <a:r>
                <a:rPr kumimoji="0" lang="en-US" alt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Bắc</a:t>
              </a:r>
              <a:endParaRPr kumimoji="0" lang="en-US" alt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E4B4F129-5775-CE4B-8628-BEF80AD0CAC6}"/>
              </a:ext>
            </a:extLst>
          </p:cNvPr>
          <p:cNvGrpSpPr/>
          <p:nvPr/>
        </p:nvGrpSpPr>
        <p:grpSpPr>
          <a:xfrm>
            <a:off x="4839823" y="4075752"/>
            <a:ext cx="1692605" cy="1473642"/>
            <a:chOff x="0" y="3901886"/>
            <a:chExt cx="2366400" cy="1473642"/>
          </a:xfrm>
        </p:grpSpPr>
        <p:sp>
          <p:nvSpPr>
            <p:cNvPr id="15" name="Rounded Rectangle 14">
              <a:extLst>
                <a:ext uri="{FF2B5EF4-FFF2-40B4-BE49-F238E27FC236}">
                  <a16:creationId xmlns:a16="http://schemas.microsoft.com/office/drawing/2014/main" id="{9B5B8F6B-8DAF-8C4E-87E5-27747A8DDBF7}"/>
                </a:ext>
              </a:extLst>
            </p:cNvPr>
            <p:cNvSpPr/>
            <p:nvPr/>
          </p:nvSpPr>
          <p:spPr>
            <a:xfrm>
              <a:off x="0" y="3901886"/>
              <a:ext cx="2366400" cy="1473642"/>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9F6D3DD0-F9D4-1D4E-9C54-665BAAF3D65C}"/>
                </a:ext>
              </a:extLst>
            </p:cNvPr>
            <p:cNvSpPr/>
            <p:nvPr/>
          </p:nvSpPr>
          <p:spPr>
            <a:xfrm>
              <a:off x="211994" y="4300732"/>
              <a:ext cx="194240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Thất</a:t>
              </a:r>
              <a:r>
                <a:rPr kumimoji="0" lang="en-US" alt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bại</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pic>
        <p:nvPicPr>
          <p:cNvPr id="17" name="Graphic 16" descr="Marker">
            <a:extLst>
              <a:ext uri="{FF2B5EF4-FFF2-40B4-BE49-F238E27FC236}">
                <a16:creationId xmlns:a16="http://schemas.microsoft.com/office/drawing/2014/main" id="{C21D828D-BD15-B844-869D-C102786092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37590" y="-34314"/>
            <a:ext cx="528959" cy="52895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3DE268AE-5036-96C6-2AD4-DF64A3C02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7693889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repeatCount="indefinite" fill="hold" nodeType="clickEffect">
                                  <p:stCondLst>
                                    <p:cond delay="0"/>
                                  </p:stCondLst>
                                  <p:endCondLst>
                                    <p:cond evt="onNext" delay="0">
                                      <p:tgtEl>
                                        <p:sldTgt/>
                                      </p:tgtEl>
                                    </p:cond>
                                  </p:end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iểu sử Lê Văn Khôi và cuộc khởi nghĩa thành Phiên An - Holaai.org">
            <a:extLst>
              <a:ext uri="{FF2B5EF4-FFF2-40B4-BE49-F238E27FC236}">
                <a16:creationId xmlns:a16="http://schemas.microsoft.com/office/drawing/2014/main" id="{2599EF5B-1F3B-AD4B-A8B0-793B44796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962" y="708007"/>
            <a:ext cx="3173020" cy="2905780"/>
          </a:xfrm>
          <a:prstGeom prst="roundRect">
            <a:avLst>
              <a:gd name="adj" fmla="val 13907"/>
            </a:avLst>
          </a:prstGeom>
          <a:noFill/>
          <a:extLst>
            <a:ext uri="{909E8E84-426E-40DD-AFC4-6F175D3DCCD1}">
              <a14:hiddenFill xmlns:a14="http://schemas.microsoft.com/office/drawing/2010/main">
                <a:solidFill>
                  <a:srgbClr val="FFFFFF"/>
                </a:solidFill>
              </a14:hiddenFill>
            </a:ext>
          </a:extLst>
        </p:spPr>
      </p:pic>
      <p:pic>
        <p:nvPicPr>
          <p:cNvPr id="3" name="Picture 2" descr="Luoc_do_cac_don_vi_hanh_chinh_Viet_Nam_thoi_Minh_Mang">
            <a:extLst>
              <a:ext uri="{FF2B5EF4-FFF2-40B4-BE49-F238E27FC236}">
                <a16:creationId xmlns:a16="http://schemas.microsoft.com/office/drawing/2014/main" id="{D1F9FB11-A150-5944-9469-E7E8FA44F5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07" t="1778" b="4222"/>
          <a:stretch/>
        </p:blipFill>
        <p:spPr bwMode="auto">
          <a:xfrm>
            <a:off x="6617204" y="0"/>
            <a:ext cx="55747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43C904C-B36A-7442-9D14-8C8E21D09E30}"/>
              </a:ext>
            </a:extLst>
          </p:cNvPr>
          <p:cNvSpPr/>
          <p:nvPr/>
        </p:nvSpPr>
        <p:spPr>
          <a:xfrm>
            <a:off x="0" y="0"/>
            <a:ext cx="58560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Khởi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Khôi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(1833-1835)</a:t>
            </a:r>
            <a:endPar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7A309158-0713-574E-A469-22D9D74583E7}"/>
              </a:ext>
            </a:extLst>
          </p:cNvPr>
          <p:cNvGrpSpPr/>
          <p:nvPr/>
        </p:nvGrpSpPr>
        <p:grpSpPr>
          <a:xfrm>
            <a:off x="0" y="3798574"/>
            <a:ext cx="6617204" cy="1776267"/>
            <a:chOff x="0" y="3798574"/>
            <a:chExt cx="6617204" cy="1776267"/>
          </a:xfrm>
        </p:grpSpPr>
        <p:sp>
          <p:nvSpPr>
            <p:cNvPr id="4" name="Rounded Rectangle 3">
              <a:extLst>
                <a:ext uri="{FF2B5EF4-FFF2-40B4-BE49-F238E27FC236}">
                  <a16:creationId xmlns:a16="http://schemas.microsoft.com/office/drawing/2014/main" id="{7582DFAE-F4EA-FC4C-BBD7-0A4B12CD2D7D}"/>
                </a:ext>
              </a:extLst>
            </p:cNvPr>
            <p:cNvSpPr/>
            <p:nvPr/>
          </p:nvSpPr>
          <p:spPr>
            <a:xfrm>
              <a:off x="0" y="3798574"/>
              <a:ext cx="6617204" cy="175432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5" name="Rectangle 4">
              <a:extLst>
                <a:ext uri="{FF2B5EF4-FFF2-40B4-BE49-F238E27FC236}">
                  <a16:creationId xmlns:a16="http://schemas.microsoft.com/office/drawing/2014/main" id="{1BB4F6A0-8D1E-144C-BD8C-6E86F4996BDF}"/>
                </a:ext>
              </a:extLst>
            </p:cNvPr>
            <p:cNvSpPr/>
            <p:nvPr/>
          </p:nvSpPr>
          <p:spPr>
            <a:xfrm>
              <a:off x="124081" y="3820515"/>
              <a:ext cx="6369042"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“Khôi là một người võ nghệ tuyệt luân, có nhân phẩm cao quý, có tài giao thiệp, có huyết khí cương cường, có tinh thần hào hiệp, biết chỉ huy…nên rất được những người chung quanh cảm mến. Nhờ vậy mà sau tiếng hô của Khôi hàng trăm ngàn gia đình dân chúng miền Nam vùng ngay dậy”.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(Dẫn theo Phạm Văn Sơn, Việt sử tân biên, quyển 4, tr. 352).</a:t>
              </a:r>
              <a:endParaRPr kumimoji="0" lang="en-V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47D880A-526E-8948-820B-9825B3083628}"/>
              </a:ext>
            </a:extLst>
          </p:cNvPr>
          <p:cNvGrpSpPr/>
          <p:nvPr/>
        </p:nvGrpSpPr>
        <p:grpSpPr>
          <a:xfrm>
            <a:off x="0" y="809512"/>
            <a:ext cx="3230880" cy="716280"/>
            <a:chOff x="1" y="795494"/>
            <a:chExt cx="3230880" cy="716280"/>
          </a:xfrm>
        </p:grpSpPr>
        <p:sp>
          <p:nvSpPr>
            <p:cNvPr id="9" name="Rounded Rectangle 8">
              <a:extLst>
                <a:ext uri="{FF2B5EF4-FFF2-40B4-BE49-F238E27FC236}">
                  <a16:creationId xmlns:a16="http://schemas.microsoft.com/office/drawing/2014/main" id="{22C5B7E0-D937-BC45-B3FF-FACC8C8D7F6C}"/>
                </a:ext>
              </a:extLst>
            </p:cNvPr>
            <p:cNvSpPr/>
            <p:nvPr/>
          </p:nvSpPr>
          <p:spPr>
            <a:xfrm>
              <a:off x="1" y="795494"/>
              <a:ext cx="3230880" cy="716280"/>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3E0F71A-2F11-9044-93F6-26AF981AE78D}"/>
                </a:ext>
              </a:extLst>
            </p:cNvPr>
            <p:cNvSpPr/>
            <p:nvPr/>
          </p:nvSpPr>
          <p:spPr>
            <a:xfrm>
              <a:off x="655626" y="895254"/>
              <a:ext cx="19207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1833 - 1835</a:t>
              </a:r>
            </a:p>
          </p:txBody>
        </p:sp>
      </p:grpSp>
      <p:grpSp>
        <p:nvGrpSpPr>
          <p:cNvPr id="11" name="Group 10">
            <a:extLst>
              <a:ext uri="{FF2B5EF4-FFF2-40B4-BE49-F238E27FC236}">
                <a16:creationId xmlns:a16="http://schemas.microsoft.com/office/drawing/2014/main" id="{2D636E75-6B00-1544-873E-D770117F133B}"/>
              </a:ext>
            </a:extLst>
          </p:cNvPr>
          <p:cNvGrpSpPr/>
          <p:nvPr/>
        </p:nvGrpSpPr>
        <p:grpSpPr>
          <a:xfrm>
            <a:off x="-89223" y="1680392"/>
            <a:ext cx="3320103" cy="1140138"/>
            <a:chOff x="-89223" y="2115417"/>
            <a:chExt cx="3320103" cy="1140138"/>
          </a:xfrm>
        </p:grpSpPr>
        <p:sp>
          <p:nvSpPr>
            <p:cNvPr id="12" name="Rounded Rectangle 11">
              <a:extLst>
                <a:ext uri="{FF2B5EF4-FFF2-40B4-BE49-F238E27FC236}">
                  <a16:creationId xmlns:a16="http://schemas.microsoft.com/office/drawing/2014/main" id="{C0CA795B-EAD6-4346-9F8B-2EDBE4A5BBA6}"/>
                </a:ext>
              </a:extLst>
            </p:cNvPr>
            <p:cNvSpPr/>
            <p:nvPr/>
          </p:nvSpPr>
          <p:spPr>
            <a:xfrm>
              <a:off x="0" y="2115417"/>
              <a:ext cx="3230880" cy="1140138"/>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3" name="Text Box 164">
              <a:extLst>
                <a:ext uri="{FF2B5EF4-FFF2-40B4-BE49-F238E27FC236}">
                  <a16:creationId xmlns:a16="http://schemas.microsoft.com/office/drawing/2014/main" id="{95490967-5F0F-D64B-A307-C4FB4BD48F00}"/>
                </a:ext>
              </a:extLst>
            </p:cNvPr>
            <p:cNvSpPr txBox="1">
              <a:spLocks noChangeArrowheads="1"/>
            </p:cNvSpPr>
            <p:nvPr/>
          </p:nvSpPr>
          <p:spPr bwMode="auto">
            <a:xfrm>
              <a:off x="-89223" y="2207356"/>
              <a:ext cx="32308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Gia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tỉnh</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Nam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endPar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FDBAA415-81B4-9746-8362-094E1B51C109}"/>
              </a:ext>
            </a:extLst>
          </p:cNvPr>
          <p:cNvGrpSpPr/>
          <p:nvPr/>
        </p:nvGrpSpPr>
        <p:grpSpPr>
          <a:xfrm>
            <a:off x="0" y="2955173"/>
            <a:ext cx="3230880" cy="716280"/>
            <a:chOff x="0" y="3901886"/>
            <a:chExt cx="3230880" cy="716280"/>
          </a:xfrm>
        </p:grpSpPr>
        <p:sp>
          <p:nvSpPr>
            <p:cNvPr id="15" name="Rounded Rectangle 14">
              <a:extLst>
                <a:ext uri="{FF2B5EF4-FFF2-40B4-BE49-F238E27FC236}">
                  <a16:creationId xmlns:a16="http://schemas.microsoft.com/office/drawing/2014/main" id="{291727B2-4B9B-7A4B-8898-0754C1DBB11B}"/>
                </a:ext>
              </a:extLst>
            </p:cNvPr>
            <p:cNvSpPr/>
            <p:nvPr/>
          </p:nvSpPr>
          <p:spPr>
            <a:xfrm>
              <a:off x="0" y="3901886"/>
              <a:ext cx="3230880" cy="716280"/>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B3B75BEC-6732-CB46-8FEC-D43D110B2007}"/>
                </a:ext>
              </a:extLst>
            </p:cNvPr>
            <p:cNvSpPr/>
            <p:nvPr/>
          </p:nvSpPr>
          <p:spPr>
            <a:xfrm>
              <a:off x="841574" y="3976152"/>
              <a:ext cx="13692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Thất</a:t>
              </a:r>
              <a:r>
                <a:rPr kumimoji="0" lang="en-US" alt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bại</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pic>
        <p:nvPicPr>
          <p:cNvPr id="17" name="Graphic 16" descr="Marker">
            <a:extLst>
              <a:ext uri="{FF2B5EF4-FFF2-40B4-BE49-F238E27FC236}">
                <a16:creationId xmlns:a16="http://schemas.microsoft.com/office/drawing/2014/main" id="{1D73BAC8-5F99-1E4A-A1BC-D06CE175BD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63347" y="4860758"/>
            <a:ext cx="714083" cy="71408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4D0B35E-DB56-69CD-917D-8D13A4AC1F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8546044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nodeType="withEffect">
                                  <p:stCondLst>
                                    <p:cond delay="0"/>
                                  </p:stCondLst>
                                  <p:childTnLst>
                                    <p:set>
                                      <p:cBhvr>
                                        <p:cTn id="21" dur="1" fill="hold">
                                          <p:stCondLst>
                                            <p:cond delay="0"/>
                                          </p:stCondLst>
                                        </p:cTn>
                                        <p:tgtEl>
                                          <p:spTgt spid="12290"/>
                                        </p:tgtEl>
                                        <p:attrNameLst>
                                          <p:attrName>style.visibility</p:attrName>
                                        </p:attrNameLst>
                                      </p:cBhvr>
                                      <p:to>
                                        <p:strVal val="visible"/>
                                      </p:to>
                                    </p:set>
                                    <p:anim calcmode="lin" valueType="num">
                                      <p:cBhvr>
                                        <p:cTn id="22" dur="1000" fill="hold"/>
                                        <p:tgtEl>
                                          <p:spTgt spid="12290"/>
                                        </p:tgtEl>
                                        <p:attrNameLst>
                                          <p:attrName>ppt_w</p:attrName>
                                        </p:attrNameLst>
                                      </p:cBhvr>
                                      <p:tavLst>
                                        <p:tav tm="0">
                                          <p:val>
                                            <p:strVal val="#ppt_w*0.70"/>
                                          </p:val>
                                        </p:tav>
                                        <p:tav tm="100000">
                                          <p:val>
                                            <p:strVal val="#ppt_w"/>
                                          </p:val>
                                        </p:tav>
                                      </p:tavLst>
                                    </p:anim>
                                    <p:anim calcmode="lin" valueType="num">
                                      <p:cBhvr>
                                        <p:cTn id="23" dur="1000" fill="hold"/>
                                        <p:tgtEl>
                                          <p:spTgt spid="12290"/>
                                        </p:tgtEl>
                                        <p:attrNameLst>
                                          <p:attrName>ppt_h</p:attrName>
                                        </p:attrNameLst>
                                      </p:cBhvr>
                                      <p:tavLst>
                                        <p:tav tm="0">
                                          <p:val>
                                            <p:strVal val="#ppt_h"/>
                                          </p:val>
                                        </p:tav>
                                        <p:tav tm="100000">
                                          <p:val>
                                            <p:strVal val="#ppt_h"/>
                                          </p:val>
                                        </p:tav>
                                      </p:tavLst>
                                    </p:anim>
                                    <p:animEffect transition="in" filter="fade">
                                      <p:cBhvr>
                                        <p:cTn id="24" dur="1000"/>
                                        <p:tgtEl>
                                          <p:spTgt spid="12290"/>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repeatCount="indefinite" fill="hold" nodeType="clickEffect">
                                  <p:stCondLst>
                                    <p:cond delay="0"/>
                                  </p:stCondLst>
                                  <p:endCondLst>
                                    <p:cond evt="onNext" delay="0">
                                      <p:tgtEl>
                                        <p:sldTgt/>
                                      </p:tgtEl>
                                    </p:cond>
                                  </p:end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ông Văn Vân là ai - Cuộc khởi nghĩa Nông Văn Vân - Holaai.org">
            <a:extLst>
              <a:ext uri="{FF2B5EF4-FFF2-40B4-BE49-F238E27FC236}">
                <a16:creationId xmlns:a16="http://schemas.microsoft.com/office/drawing/2014/main" id="{788817B3-3234-8D44-84F0-EEFD3F56E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623" y="581547"/>
            <a:ext cx="2942978" cy="3280106"/>
          </a:xfrm>
          <a:prstGeom prst="roundRect">
            <a:avLst>
              <a:gd name="adj" fmla="val 17290"/>
            </a:avLst>
          </a:prstGeom>
          <a:noFill/>
          <a:extLst>
            <a:ext uri="{909E8E84-426E-40DD-AFC4-6F175D3DCCD1}">
              <a14:hiddenFill xmlns:a14="http://schemas.microsoft.com/office/drawing/2010/main">
                <a:solidFill>
                  <a:srgbClr val="FFFFFF"/>
                </a:solidFill>
              </a14:hiddenFill>
            </a:ext>
          </a:extLst>
        </p:spPr>
      </p:pic>
      <p:pic>
        <p:nvPicPr>
          <p:cNvPr id="3" name="Picture 2" descr="Luoc_do_cac_don_vi_hanh_chinh_Viet_Nam_thoi_Minh_Mang">
            <a:extLst>
              <a:ext uri="{FF2B5EF4-FFF2-40B4-BE49-F238E27FC236}">
                <a16:creationId xmlns:a16="http://schemas.microsoft.com/office/drawing/2014/main" id="{7A87BFB4-28B9-274E-953E-6BBED81190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07" t="1778" b="4222"/>
          <a:stretch/>
        </p:blipFill>
        <p:spPr bwMode="auto">
          <a:xfrm>
            <a:off x="6617204" y="0"/>
            <a:ext cx="55747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8730150-6E2C-CA41-8A2E-F759B569F211}"/>
              </a:ext>
            </a:extLst>
          </p:cNvPr>
          <p:cNvSpPr/>
          <p:nvPr/>
        </p:nvSpPr>
        <p:spPr>
          <a:xfrm>
            <a:off x="0" y="0"/>
            <a:ext cx="674993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Khởi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Cao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Quát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(1854 -1856)</a:t>
            </a:r>
            <a:endPar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7">
            <a:extLst>
              <a:ext uri="{FF2B5EF4-FFF2-40B4-BE49-F238E27FC236}">
                <a16:creationId xmlns:a16="http://schemas.microsoft.com/office/drawing/2014/main" id="{E4B98A5E-B7E0-B445-944B-85399614FEC6}"/>
              </a:ext>
            </a:extLst>
          </p:cNvPr>
          <p:cNvGrpSpPr/>
          <p:nvPr/>
        </p:nvGrpSpPr>
        <p:grpSpPr>
          <a:xfrm>
            <a:off x="0" y="3852553"/>
            <a:ext cx="6617204" cy="2941532"/>
            <a:chOff x="0" y="3591098"/>
            <a:chExt cx="6617204" cy="2941532"/>
          </a:xfrm>
        </p:grpSpPr>
        <p:sp>
          <p:nvSpPr>
            <p:cNvPr id="5" name="Rounded Rectangle 4">
              <a:extLst>
                <a:ext uri="{FF2B5EF4-FFF2-40B4-BE49-F238E27FC236}">
                  <a16:creationId xmlns:a16="http://schemas.microsoft.com/office/drawing/2014/main" id="{3E3B0B5D-1144-F94A-AA9E-FF2A7A189151}"/>
                </a:ext>
              </a:extLst>
            </p:cNvPr>
            <p:cNvSpPr/>
            <p:nvPr/>
          </p:nvSpPr>
          <p:spPr>
            <a:xfrm>
              <a:off x="0" y="3591098"/>
              <a:ext cx="6617204" cy="2897949"/>
            </a:xfrm>
            <a:prstGeom prst="roundRect">
              <a:avLst/>
            </a:prstGeom>
            <a:solidFill>
              <a:schemeClr val="accent4"/>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6" name="Rectangle 5">
              <a:extLst>
                <a:ext uri="{FF2B5EF4-FFF2-40B4-BE49-F238E27FC236}">
                  <a16:creationId xmlns:a16="http://schemas.microsoft.com/office/drawing/2014/main" id="{A3327B9D-029E-724F-9610-F0E40D97CA47}"/>
                </a:ext>
              </a:extLst>
            </p:cNvPr>
            <p:cNvSpPr/>
            <p:nvPr/>
          </p:nvSpPr>
          <p:spPr>
            <a:xfrm>
              <a:off x="438077" y="3685190"/>
              <a:ext cx="543070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Bình Dương, Bồ Bản vô Nghiêu Thuấn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Mục Dã, Minh Điều hữu Võ Thang</a:t>
              </a:r>
            </a:p>
          </p:txBody>
        </p:sp>
        <p:sp>
          <p:nvSpPr>
            <p:cNvPr id="7" name="Rectangle 6">
              <a:extLst>
                <a:ext uri="{FF2B5EF4-FFF2-40B4-BE49-F238E27FC236}">
                  <a16:creationId xmlns:a16="http://schemas.microsoft.com/office/drawing/2014/main" id="{C264693D-DF49-4E46-9180-81664B3BFFA7}"/>
                </a:ext>
              </a:extLst>
            </p:cNvPr>
            <p:cNvSpPr/>
            <p:nvPr/>
          </p:nvSpPr>
          <p:spPr>
            <a:xfrm>
              <a:off x="183561" y="4501305"/>
              <a:ext cx="6345246"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Có nghĩa: Ở Bình Dương, Bồ Bản (hai kinh đô của đời Đường Ngu) không có những vua hiền như Nghiêu Thuấn thì ở Mục Dã, Minh Điều (hai nơi tụ nghĩa) phải có những người như ông Võ, ông Thang (hai người đã nổi lên diệt vua Kiệt nhà Hạ, vua Trụ nhà Thượng).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Đó là hai câu thơ của Cao Bá Quát nhưng cũng chính là khẩu hiệu hành động của nghĩa quân.</a:t>
              </a:r>
            </a:p>
          </p:txBody>
        </p:sp>
      </p:grpSp>
      <p:grpSp>
        <p:nvGrpSpPr>
          <p:cNvPr id="10" name="Group 9">
            <a:extLst>
              <a:ext uri="{FF2B5EF4-FFF2-40B4-BE49-F238E27FC236}">
                <a16:creationId xmlns:a16="http://schemas.microsoft.com/office/drawing/2014/main" id="{E36AEBF3-03C2-3446-81A6-C6C87A050019}"/>
              </a:ext>
            </a:extLst>
          </p:cNvPr>
          <p:cNvGrpSpPr/>
          <p:nvPr/>
        </p:nvGrpSpPr>
        <p:grpSpPr>
          <a:xfrm>
            <a:off x="225202" y="851747"/>
            <a:ext cx="3230880" cy="716280"/>
            <a:chOff x="1" y="795494"/>
            <a:chExt cx="3230880" cy="716280"/>
          </a:xfrm>
        </p:grpSpPr>
        <p:sp>
          <p:nvSpPr>
            <p:cNvPr id="11" name="Rounded Rectangle 10">
              <a:extLst>
                <a:ext uri="{FF2B5EF4-FFF2-40B4-BE49-F238E27FC236}">
                  <a16:creationId xmlns:a16="http://schemas.microsoft.com/office/drawing/2014/main" id="{03982B4F-EA19-1945-9C41-EA34A7E0F3D0}"/>
                </a:ext>
              </a:extLst>
            </p:cNvPr>
            <p:cNvSpPr/>
            <p:nvPr/>
          </p:nvSpPr>
          <p:spPr>
            <a:xfrm>
              <a:off x="1" y="795494"/>
              <a:ext cx="3230880" cy="716280"/>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90D011A8-5A83-0248-8432-E822D3E73BF5}"/>
                </a:ext>
              </a:extLst>
            </p:cNvPr>
            <p:cNvSpPr/>
            <p:nvPr/>
          </p:nvSpPr>
          <p:spPr>
            <a:xfrm>
              <a:off x="655626" y="895254"/>
              <a:ext cx="19207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1854 - 1856</a:t>
              </a:r>
            </a:p>
          </p:txBody>
        </p:sp>
      </p:grpSp>
      <p:grpSp>
        <p:nvGrpSpPr>
          <p:cNvPr id="13" name="Group 12">
            <a:extLst>
              <a:ext uri="{FF2B5EF4-FFF2-40B4-BE49-F238E27FC236}">
                <a16:creationId xmlns:a16="http://schemas.microsoft.com/office/drawing/2014/main" id="{B576D010-49AC-414F-966B-702C45C02B35}"/>
              </a:ext>
            </a:extLst>
          </p:cNvPr>
          <p:cNvGrpSpPr/>
          <p:nvPr/>
        </p:nvGrpSpPr>
        <p:grpSpPr>
          <a:xfrm>
            <a:off x="135979" y="1722627"/>
            <a:ext cx="3320103" cy="1140138"/>
            <a:chOff x="-89223" y="2115417"/>
            <a:chExt cx="3320103" cy="1140138"/>
          </a:xfrm>
        </p:grpSpPr>
        <p:sp>
          <p:nvSpPr>
            <p:cNvPr id="14" name="Rounded Rectangle 13">
              <a:extLst>
                <a:ext uri="{FF2B5EF4-FFF2-40B4-BE49-F238E27FC236}">
                  <a16:creationId xmlns:a16="http://schemas.microsoft.com/office/drawing/2014/main" id="{FE4716A5-3F51-F94C-BBE0-38A811824396}"/>
                </a:ext>
              </a:extLst>
            </p:cNvPr>
            <p:cNvSpPr/>
            <p:nvPr/>
          </p:nvSpPr>
          <p:spPr>
            <a:xfrm>
              <a:off x="0" y="2115417"/>
              <a:ext cx="3230880" cy="1140138"/>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5" name="Text Box 164">
              <a:extLst>
                <a:ext uri="{FF2B5EF4-FFF2-40B4-BE49-F238E27FC236}">
                  <a16:creationId xmlns:a16="http://schemas.microsoft.com/office/drawing/2014/main" id="{79480243-592A-094B-ACD8-70BF4EDD3FBA}"/>
                </a:ext>
              </a:extLst>
            </p:cNvPr>
            <p:cNvSpPr txBox="1">
              <a:spLocks noChangeArrowheads="1"/>
            </p:cNvSpPr>
            <p:nvPr/>
          </p:nvSpPr>
          <p:spPr bwMode="auto">
            <a:xfrm>
              <a:off x="-89223" y="2207356"/>
              <a:ext cx="32308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Sơn Tây, Hà Nội, Bắc Ninh</a:t>
              </a:r>
            </a:p>
          </p:txBody>
        </p:sp>
      </p:grpSp>
      <p:grpSp>
        <p:nvGrpSpPr>
          <p:cNvPr id="16" name="Group 15">
            <a:extLst>
              <a:ext uri="{FF2B5EF4-FFF2-40B4-BE49-F238E27FC236}">
                <a16:creationId xmlns:a16="http://schemas.microsoft.com/office/drawing/2014/main" id="{70BBE88D-AFE1-4B4E-AEA5-CC6694DDAEBC}"/>
              </a:ext>
            </a:extLst>
          </p:cNvPr>
          <p:cNvGrpSpPr/>
          <p:nvPr/>
        </p:nvGrpSpPr>
        <p:grpSpPr>
          <a:xfrm>
            <a:off x="225202" y="2997408"/>
            <a:ext cx="3230880" cy="716280"/>
            <a:chOff x="0" y="3901886"/>
            <a:chExt cx="3230880" cy="716280"/>
          </a:xfrm>
        </p:grpSpPr>
        <p:sp>
          <p:nvSpPr>
            <p:cNvPr id="17" name="Rounded Rectangle 16">
              <a:extLst>
                <a:ext uri="{FF2B5EF4-FFF2-40B4-BE49-F238E27FC236}">
                  <a16:creationId xmlns:a16="http://schemas.microsoft.com/office/drawing/2014/main" id="{B116E302-2D74-3343-87BF-F0AA273430BA}"/>
                </a:ext>
              </a:extLst>
            </p:cNvPr>
            <p:cNvSpPr/>
            <p:nvPr/>
          </p:nvSpPr>
          <p:spPr>
            <a:xfrm>
              <a:off x="0" y="3901886"/>
              <a:ext cx="3230880" cy="716280"/>
            </a:xfrm>
            <a:prstGeom prst="roundRect">
              <a:avLst/>
            </a:prstGeom>
            <a:solidFill>
              <a:schemeClr val="bg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EA2DA2B1-2DC1-8240-9106-179EE40C7488}"/>
                </a:ext>
              </a:extLst>
            </p:cNvPr>
            <p:cNvSpPr/>
            <p:nvPr/>
          </p:nvSpPr>
          <p:spPr>
            <a:xfrm>
              <a:off x="841574" y="3976152"/>
              <a:ext cx="13692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Thất</a:t>
              </a:r>
              <a:r>
                <a:rPr kumimoji="0" lang="en-US" alt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bại</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pic>
        <p:nvPicPr>
          <p:cNvPr id="19" name="Graphic 18" descr="Marker">
            <a:extLst>
              <a:ext uri="{FF2B5EF4-FFF2-40B4-BE49-F238E27FC236}">
                <a16:creationId xmlns:a16="http://schemas.microsoft.com/office/drawing/2014/main" id="{33B1D341-8985-474E-A139-84956221FE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2986" y="581547"/>
            <a:ext cx="534679" cy="534679"/>
          </a:xfrm>
          <a:prstGeom prst="rect">
            <a:avLst/>
          </a:prstGeom>
        </p:spPr>
      </p:pic>
      <p:pic>
        <p:nvPicPr>
          <p:cNvPr id="20" name="Graphic 19" descr="Marker">
            <a:extLst>
              <a:ext uri="{FF2B5EF4-FFF2-40B4-BE49-F238E27FC236}">
                <a16:creationId xmlns:a16="http://schemas.microsoft.com/office/drawing/2014/main" id="{E3F85D3A-DB90-E443-A6D5-91D398D46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0344" y="474376"/>
            <a:ext cx="534679" cy="534679"/>
          </a:xfrm>
          <a:prstGeom prst="rect">
            <a:avLst/>
          </a:prstGeom>
        </p:spPr>
      </p:pic>
      <p:pic>
        <p:nvPicPr>
          <p:cNvPr id="21" name="Graphic 20" descr="Marker">
            <a:extLst>
              <a:ext uri="{FF2B5EF4-FFF2-40B4-BE49-F238E27FC236}">
                <a16:creationId xmlns:a16="http://schemas.microsoft.com/office/drawing/2014/main" id="{4AA6FBDA-1CA5-2243-9E00-644AE22737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09887" y="523220"/>
            <a:ext cx="534679" cy="53467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A088D313-9B5C-65B0-9D3B-F03CF63D65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7655901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2)">
                                      <p:cBhvr>
                                        <p:cTn id="7" dur="1750"/>
                                        <p:tgtEl>
                                          <p:spTgt spid="10"/>
                                        </p:tgtEl>
                                      </p:cBhvr>
                                    </p:animEffect>
                                  </p:childTnLst>
                                </p:cTn>
                              </p:par>
                              <p:par>
                                <p:cTn id="8" presetID="21"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2)">
                                      <p:cBhvr>
                                        <p:cTn id="10" dur="1750"/>
                                        <p:tgtEl>
                                          <p:spTgt spid="13"/>
                                        </p:tgtEl>
                                      </p:cBhvr>
                                    </p:animEffect>
                                  </p:childTnLst>
                                </p:cTn>
                              </p:par>
                              <p:par>
                                <p:cTn id="11" presetID="21" presetClass="entr" presetSubtype="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2)">
                                      <p:cBhvr>
                                        <p:cTn id="13" dur="1750"/>
                                        <p:tgtEl>
                                          <p:spTgt spid="16"/>
                                        </p:tgtEl>
                                      </p:cBhvr>
                                    </p:animEffect>
                                  </p:childTnLst>
                                </p:cTn>
                              </p:par>
                              <p:par>
                                <p:cTn id="14" presetID="21" presetClass="entr" presetSubtype="2" fill="hold" nodeType="withEffect">
                                  <p:stCondLst>
                                    <p:cond delay="0"/>
                                  </p:stCondLst>
                                  <p:childTnLst>
                                    <p:set>
                                      <p:cBhvr>
                                        <p:cTn id="15" dur="1" fill="hold">
                                          <p:stCondLst>
                                            <p:cond delay="0"/>
                                          </p:stCondLst>
                                        </p:cTn>
                                        <p:tgtEl>
                                          <p:spTgt spid="11266"/>
                                        </p:tgtEl>
                                        <p:attrNameLst>
                                          <p:attrName>style.visibility</p:attrName>
                                        </p:attrNameLst>
                                      </p:cBhvr>
                                      <p:to>
                                        <p:strVal val="visible"/>
                                      </p:to>
                                    </p:set>
                                    <p:animEffect transition="in" filter="wheel(2)">
                                      <p:cBhvr>
                                        <p:cTn id="16" dur="1750"/>
                                        <p:tgtEl>
                                          <p:spTgt spid="11266"/>
                                        </p:tgtEl>
                                      </p:cBhvr>
                                    </p:animEffect>
                                  </p:childTnLst>
                                </p:cTn>
                              </p:par>
                              <p:par>
                                <p:cTn id="17" presetID="21"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2)">
                                      <p:cBhvr>
                                        <p:cTn id="19" dur="17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o bá quát.mp4" descr="cao bá quát.mp4">
            <a:hlinkClick r:id="" action="ppaction://media"/>
            <a:extLst>
              <a:ext uri="{FF2B5EF4-FFF2-40B4-BE49-F238E27FC236}">
                <a16:creationId xmlns:a16="http://schemas.microsoft.com/office/drawing/2014/main" id="{F029151D-9537-F74E-BE83-175273FD5F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5400"/>
            <a:ext cx="12192001" cy="6844146"/>
          </a:xfrm>
          <a:prstGeom prst="rect">
            <a:avLst/>
          </a:prstGeom>
        </p:spPr>
      </p:pic>
    </p:spTree>
    <p:extLst>
      <p:ext uri="{BB962C8B-B14F-4D97-AF65-F5344CB8AC3E}">
        <p14:creationId xmlns:p14="http://schemas.microsoft.com/office/powerpoint/2010/main" val="18531974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grpSp>
        <p:nvGrpSpPr>
          <p:cNvPr id="17" name="Group 16">
            <a:extLst>
              <a:ext uri="{FF2B5EF4-FFF2-40B4-BE49-F238E27FC236}">
                <a16:creationId xmlns:a16="http://schemas.microsoft.com/office/drawing/2014/main" id="{E523755C-ECC0-5444-91FB-F5D62D23CB3A}"/>
              </a:ext>
            </a:extLst>
          </p:cNvPr>
          <p:cNvGrpSpPr/>
          <p:nvPr/>
        </p:nvGrpSpPr>
        <p:grpSpPr>
          <a:xfrm>
            <a:off x="-26998" y="1291934"/>
            <a:ext cx="3530603" cy="830997"/>
            <a:chOff x="-1" y="1092123"/>
            <a:chExt cx="3530603" cy="830997"/>
          </a:xfrm>
        </p:grpSpPr>
        <p:sp>
          <p:nvSpPr>
            <p:cNvPr id="2" name="Off-page Connector 1">
              <a:extLst>
                <a:ext uri="{FF2B5EF4-FFF2-40B4-BE49-F238E27FC236}">
                  <a16:creationId xmlns:a16="http://schemas.microsoft.com/office/drawing/2014/main" id="{F4788487-265C-E040-B4A5-BB60A6BF4396}"/>
                </a:ext>
              </a:extLst>
            </p:cNvPr>
            <p:cNvSpPr/>
            <p:nvPr/>
          </p:nvSpPr>
          <p:spPr>
            <a:xfrm rot="16200000">
              <a:off x="1368314" y="-276192"/>
              <a:ext cx="793973" cy="3530603"/>
            </a:xfrm>
            <a:prstGeom prst="flowChartOffpageConnector">
              <a:avLst/>
            </a:prstGeom>
            <a:solidFill>
              <a:schemeClr val="accent4">
                <a:lumMod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8CC63F"/>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F45E0613-96EA-7841-9DE7-9C2AE2AA7F6E}"/>
                </a:ext>
              </a:extLst>
            </p:cNvPr>
            <p:cNvSpPr txBox="1"/>
            <p:nvPr/>
          </p:nvSpPr>
          <p:spPr>
            <a:xfrm>
              <a:off x="85700" y="1092123"/>
              <a:ext cx="30893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Địa chủ, hào lí chiếm đoạt ruộng đất</a:t>
              </a:r>
            </a:p>
          </p:txBody>
        </p:sp>
      </p:grpSp>
      <p:grpSp>
        <p:nvGrpSpPr>
          <p:cNvPr id="16" name="Group 15">
            <a:extLst>
              <a:ext uri="{FF2B5EF4-FFF2-40B4-BE49-F238E27FC236}">
                <a16:creationId xmlns:a16="http://schemas.microsoft.com/office/drawing/2014/main" id="{591828BF-702B-0E41-826C-12CC0E489ED3}"/>
              </a:ext>
            </a:extLst>
          </p:cNvPr>
          <p:cNvGrpSpPr/>
          <p:nvPr/>
        </p:nvGrpSpPr>
        <p:grpSpPr>
          <a:xfrm>
            <a:off x="-26998" y="2845544"/>
            <a:ext cx="3530603" cy="793973"/>
            <a:chOff x="-27000" y="2432271"/>
            <a:chExt cx="3530603" cy="793973"/>
          </a:xfrm>
        </p:grpSpPr>
        <p:sp>
          <p:nvSpPr>
            <p:cNvPr id="13" name="Off-page Connector 12">
              <a:extLst>
                <a:ext uri="{FF2B5EF4-FFF2-40B4-BE49-F238E27FC236}">
                  <a16:creationId xmlns:a16="http://schemas.microsoft.com/office/drawing/2014/main" id="{3479DEC3-E94F-2D46-A8DA-F590D4D425A7}"/>
                </a:ext>
              </a:extLst>
            </p:cNvPr>
            <p:cNvSpPr/>
            <p:nvPr/>
          </p:nvSpPr>
          <p:spPr>
            <a:xfrm rot="16200000">
              <a:off x="1341315" y="1063956"/>
              <a:ext cx="793973" cy="3530603"/>
            </a:xfrm>
            <a:prstGeom prst="flowChartOffpageConnector">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8CC63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28C7EF25-5C47-374E-A18D-A6F112D2C52F}"/>
                </a:ext>
              </a:extLst>
            </p:cNvPr>
            <p:cNvSpPr txBox="1"/>
            <p:nvPr/>
          </p:nvSpPr>
          <p:spPr>
            <a:xfrm>
              <a:off x="58701" y="2572348"/>
              <a:ext cx="30273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Quan lại tham nhũng</a:t>
              </a:r>
            </a:p>
          </p:txBody>
        </p:sp>
      </p:grpSp>
      <p:grpSp>
        <p:nvGrpSpPr>
          <p:cNvPr id="4" name="Group 3">
            <a:extLst>
              <a:ext uri="{FF2B5EF4-FFF2-40B4-BE49-F238E27FC236}">
                <a16:creationId xmlns:a16="http://schemas.microsoft.com/office/drawing/2014/main" id="{F71280A0-E9BA-BC43-B959-15F45B3C2139}"/>
              </a:ext>
            </a:extLst>
          </p:cNvPr>
          <p:cNvGrpSpPr/>
          <p:nvPr/>
        </p:nvGrpSpPr>
        <p:grpSpPr>
          <a:xfrm>
            <a:off x="-60398" y="4377260"/>
            <a:ext cx="3701946" cy="793973"/>
            <a:chOff x="-98500" y="3444130"/>
            <a:chExt cx="3701946" cy="793973"/>
          </a:xfrm>
        </p:grpSpPr>
        <p:sp>
          <p:nvSpPr>
            <p:cNvPr id="14" name="Off-page Connector 13">
              <a:extLst>
                <a:ext uri="{FF2B5EF4-FFF2-40B4-BE49-F238E27FC236}">
                  <a16:creationId xmlns:a16="http://schemas.microsoft.com/office/drawing/2014/main" id="{EEA0723B-DC27-3442-9F77-6B6BED95871D}"/>
                </a:ext>
              </a:extLst>
            </p:cNvPr>
            <p:cNvSpPr/>
            <p:nvPr/>
          </p:nvSpPr>
          <p:spPr>
            <a:xfrm rot="16200000">
              <a:off x="1372186" y="2006844"/>
              <a:ext cx="793973" cy="3668546"/>
            </a:xfrm>
            <a:prstGeom prst="flowChartOffpageConnector">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8CC63F"/>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7E6823F2-CB74-BE43-8D0C-6BACDE03A179}"/>
                </a:ext>
              </a:extLst>
            </p:cNvPr>
            <p:cNvSpPr txBox="1"/>
            <p:nvPr/>
          </p:nvSpPr>
          <p:spPr>
            <a:xfrm>
              <a:off x="-98500" y="3555642"/>
              <a:ext cx="34455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Tô thuế, </a:t>
              </a:r>
              <a:r>
                <a:rPr kumimoji="0" lang="en-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lao </a:t>
              </a:r>
              <a:r>
                <a:rPr kumimoji="0" lang="en-US"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dị</a:t>
              </a:r>
              <a:r>
                <a:rPr kumimoji="0" lang="en-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 </a:t>
              </a: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nặng nề</a:t>
              </a:r>
            </a:p>
          </p:txBody>
        </p:sp>
      </p:grpSp>
      <p:grpSp>
        <p:nvGrpSpPr>
          <p:cNvPr id="3" name="Group 2">
            <a:extLst>
              <a:ext uri="{FF2B5EF4-FFF2-40B4-BE49-F238E27FC236}">
                <a16:creationId xmlns:a16="http://schemas.microsoft.com/office/drawing/2014/main" id="{B9B9950A-3072-B642-8F02-4AD6E6BF5CED}"/>
              </a:ext>
            </a:extLst>
          </p:cNvPr>
          <p:cNvGrpSpPr/>
          <p:nvPr/>
        </p:nvGrpSpPr>
        <p:grpSpPr>
          <a:xfrm>
            <a:off x="-187509" y="5893848"/>
            <a:ext cx="3691114" cy="895676"/>
            <a:chOff x="-225611" y="4544500"/>
            <a:chExt cx="3691114" cy="895676"/>
          </a:xfrm>
        </p:grpSpPr>
        <p:sp>
          <p:nvSpPr>
            <p:cNvPr id="15" name="Off-page Connector 14">
              <a:extLst>
                <a:ext uri="{FF2B5EF4-FFF2-40B4-BE49-F238E27FC236}">
                  <a16:creationId xmlns:a16="http://schemas.microsoft.com/office/drawing/2014/main" id="{0BBB6954-8505-AF4A-8F30-84504D61D6FA}"/>
                </a:ext>
              </a:extLst>
            </p:cNvPr>
            <p:cNvSpPr/>
            <p:nvPr/>
          </p:nvSpPr>
          <p:spPr>
            <a:xfrm rot="16200000">
              <a:off x="1252364" y="3227036"/>
              <a:ext cx="895676" cy="3530603"/>
            </a:xfrm>
            <a:prstGeom prst="flowChartOffpageConnector">
              <a:avLst/>
            </a:prstGeom>
            <a:solidFill>
              <a:schemeClr val="bg1">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8CC63F"/>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D1FDB47-8B34-854D-ADDC-0E6BF8BA2FBB}"/>
                </a:ext>
              </a:extLst>
            </p:cNvPr>
            <p:cNvSpPr txBox="1"/>
            <p:nvPr/>
          </p:nvSpPr>
          <p:spPr>
            <a:xfrm>
              <a:off x="-225611" y="4591606"/>
              <a:ext cx="33909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Dịch bệnh và nạn đói hoành hành</a:t>
              </a:r>
            </a:p>
          </p:txBody>
        </p:sp>
      </p:grpSp>
      <p:cxnSp>
        <p:nvCxnSpPr>
          <p:cNvPr id="19" name="Straight Connector 18">
            <a:extLst>
              <a:ext uri="{FF2B5EF4-FFF2-40B4-BE49-F238E27FC236}">
                <a16:creationId xmlns:a16="http://schemas.microsoft.com/office/drawing/2014/main" id="{0439267F-0B3F-D34A-B08F-D847868B9B00}"/>
              </a:ext>
            </a:extLst>
          </p:cNvPr>
          <p:cNvCxnSpPr>
            <a:cxnSpLocks/>
          </p:cNvCxnSpPr>
          <p:nvPr/>
        </p:nvCxnSpPr>
        <p:spPr>
          <a:xfrm>
            <a:off x="5457651" y="-30354"/>
            <a:ext cx="0" cy="6833044"/>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1A170A79-9CAD-084C-B325-4F969E00D8E7}"/>
              </a:ext>
            </a:extLst>
          </p:cNvPr>
          <p:cNvGrpSpPr/>
          <p:nvPr/>
        </p:nvGrpSpPr>
        <p:grpSpPr>
          <a:xfrm>
            <a:off x="5665778" y="125158"/>
            <a:ext cx="6318100" cy="2184400"/>
            <a:chOff x="4419826" y="-3035925"/>
            <a:chExt cx="6318100" cy="2184400"/>
          </a:xfrm>
        </p:grpSpPr>
        <p:sp>
          <p:nvSpPr>
            <p:cNvPr id="28" name="Rounded Rectangle 27">
              <a:extLst>
                <a:ext uri="{FF2B5EF4-FFF2-40B4-BE49-F238E27FC236}">
                  <a16:creationId xmlns:a16="http://schemas.microsoft.com/office/drawing/2014/main" id="{4C9C0177-8498-FE4D-943B-19485695202F}"/>
                </a:ext>
              </a:extLst>
            </p:cNvPr>
            <p:cNvSpPr/>
            <p:nvPr/>
          </p:nvSpPr>
          <p:spPr>
            <a:xfrm>
              <a:off x="4419826" y="-3035925"/>
              <a:ext cx="6318100" cy="218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srgbClr val="8CC63F"/>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26">
              <a:extLst>
                <a:ext uri="{FF2B5EF4-FFF2-40B4-BE49-F238E27FC236}">
                  <a16:creationId xmlns:a16="http://schemas.microsoft.com/office/drawing/2014/main" id="{02EC32ED-245D-9646-B392-9AE0E5639848}"/>
                </a:ext>
              </a:extLst>
            </p:cNvPr>
            <p:cNvSpPr/>
            <p:nvPr/>
          </p:nvSpPr>
          <p:spPr>
            <a:xfrm>
              <a:off x="4737251" y="-2856805"/>
              <a:ext cx="568324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Doanh điền Nguyễn Công Trứ đã tâu với vua:  “Cái hại quan lại làm một, hai phần còn cái hại cường hào đến 8,9 phần”. </a:t>
              </a:r>
              <a:endParaRPr kumimoji="0" lang="en-VN" sz="28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descr="Nguyễn Công Trứ: Ngất ngưởng cưỡi bò vàng về hưu">
            <a:extLst>
              <a:ext uri="{FF2B5EF4-FFF2-40B4-BE49-F238E27FC236}">
                <a16:creationId xmlns:a16="http://schemas.microsoft.com/office/drawing/2014/main" id="{4785520D-1008-D04D-88D4-323634F44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960" y="2488679"/>
            <a:ext cx="3471589" cy="4314012"/>
          </a:xfrm>
          <a:prstGeom prst="roundRect">
            <a:avLst>
              <a:gd name="adj" fmla="val 13258"/>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E3DD914-79B2-B541-A25A-9E4B0042D55C}"/>
              </a:ext>
            </a:extLst>
          </p:cNvPr>
          <p:cNvSpPr txBox="1"/>
          <p:nvPr/>
        </p:nvSpPr>
        <p:spPr>
          <a:xfrm>
            <a:off x="9021857" y="5818465"/>
            <a:ext cx="29910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Nguyễn Công Trứ</a:t>
            </a:r>
          </a:p>
        </p:txBody>
      </p:sp>
      <p:grpSp>
        <p:nvGrpSpPr>
          <p:cNvPr id="8" name="Group 7">
            <a:extLst>
              <a:ext uri="{FF2B5EF4-FFF2-40B4-BE49-F238E27FC236}">
                <a16:creationId xmlns:a16="http://schemas.microsoft.com/office/drawing/2014/main" id="{17604C3D-9A73-E142-BA61-8F9D29CB5994}"/>
              </a:ext>
            </a:extLst>
          </p:cNvPr>
          <p:cNvGrpSpPr/>
          <p:nvPr/>
        </p:nvGrpSpPr>
        <p:grpSpPr>
          <a:xfrm>
            <a:off x="-81434" y="60047"/>
            <a:ext cx="5492777" cy="895676"/>
            <a:chOff x="-39371" y="55310"/>
            <a:chExt cx="5492777" cy="895676"/>
          </a:xfrm>
        </p:grpSpPr>
        <p:sp>
          <p:nvSpPr>
            <p:cNvPr id="6" name="Terminator 5">
              <a:extLst>
                <a:ext uri="{FF2B5EF4-FFF2-40B4-BE49-F238E27FC236}">
                  <a16:creationId xmlns:a16="http://schemas.microsoft.com/office/drawing/2014/main" id="{450A215D-5E29-254F-B28A-213BA94EEEF5}"/>
                </a:ext>
              </a:extLst>
            </p:cNvPr>
            <p:cNvSpPr/>
            <p:nvPr/>
          </p:nvSpPr>
          <p:spPr>
            <a:xfrm>
              <a:off x="0" y="55310"/>
              <a:ext cx="5453406" cy="895676"/>
            </a:xfrm>
            <a:prstGeom prst="flowChartTerminator">
              <a:avLst/>
            </a:prstGeom>
            <a:solidFill>
              <a:srgbClr val="E6F7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5" name="TextBox 4">
              <a:extLst>
                <a:ext uri="{FF2B5EF4-FFF2-40B4-BE49-F238E27FC236}">
                  <a16:creationId xmlns:a16="http://schemas.microsoft.com/office/drawing/2014/main" id="{BB8B3F00-4113-094C-BA6E-8E56E1FE3C2F}"/>
                </a:ext>
              </a:extLst>
            </p:cNvPr>
            <p:cNvSpPr txBox="1"/>
            <p:nvPr/>
          </p:nvSpPr>
          <p:spPr>
            <a:xfrm>
              <a:off x="-39371" y="112060"/>
              <a:ext cx="54863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Đời sống nhân dân dưới triều Nguyễn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nhất</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cực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khổ</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a:extLst>
              <a:ext uri="{FF2B5EF4-FFF2-40B4-BE49-F238E27FC236}">
                <a16:creationId xmlns:a16="http://schemas.microsoft.com/office/drawing/2014/main" id="{A2F21D64-B20B-6C44-951E-E37A6D0BEF96}"/>
              </a:ext>
            </a:extLst>
          </p:cNvPr>
          <p:cNvGrpSpPr/>
          <p:nvPr/>
        </p:nvGrpSpPr>
        <p:grpSpPr>
          <a:xfrm>
            <a:off x="5584799" y="125158"/>
            <a:ext cx="6670468" cy="6690167"/>
            <a:chOff x="6104261" y="7491204"/>
            <a:chExt cx="7796039" cy="4520316"/>
          </a:xfrm>
        </p:grpSpPr>
        <p:sp>
          <p:nvSpPr>
            <p:cNvPr id="39" name="Rounded Rectangle 38">
              <a:extLst>
                <a:ext uri="{FF2B5EF4-FFF2-40B4-BE49-F238E27FC236}">
                  <a16:creationId xmlns:a16="http://schemas.microsoft.com/office/drawing/2014/main" id="{AB9FBB47-914C-7047-9EDB-95F5CDCA5EF2}"/>
                </a:ext>
              </a:extLst>
            </p:cNvPr>
            <p:cNvSpPr/>
            <p:nvPr/>
          </p:nvSpPr>
          <p:spPr>
            <a:xfrm>
              <a:off x="6104261" y="7491204"/>
              <a:ext cx="7605950" cy="4520316"/>
            </a:xfrm>
            <a:prstGeom prst="roundRect">
              <a:avLst>
                <a:gd name="adj" fmla="val 329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40" name="TextBox 39">
              <a:extLst>
                <a:ext uri="{FF2B5EF4-FFF2-40B4-BE49-F238E27FC236}">
                  <a16:creationId xmlns:a16="http://schemas.microsoft.com/office/drawing/2014/main" id="{92A6BB85-9950-CE46-99DB-966BC5D22D8E}"/>
                </a:ext>
              </a:extLst>
            </p:cNvPr>
            <p:cNvSpPr txBox="1"/>
            <p:nvPr/>
          </p:nvSpPr>
          <p:spPr>
            <a:xfrm>
              <a:off x="6173291" y="7896260"/>
              <a:ext cx="7727009" cy="644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Con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Cuớp đêm là giặc cướp ngày là quan</a:t>
              </a:r>
              <a:endParaRPr kumimoji="0" lang="en-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a:extLst>
                <a:ext uri="{FF2B5EF4-FFF2-40B4-BE49-F238E27FC236}">
                  <a16:creationId xmlns:a16="http://schemas.microsoft.com/office/drawing/2014/main" id="{64C87003-D339-7C48-9EC7-A1C428C0A957}"/>
                </a:ext>
              </a:extLst>
            </p:cNvPr>
            <p:cNvSpPr txBox="1"/>
            <p:nvPr/>
          </p:nvSpPr>
          <p:spPr>
            <a:xfrm>
              <a:off x="6173291" y="9209663"/>
              <a:ext cx="7237907" cy="23914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“Không chỉ có nhân dân than thở: “ muốn nói ra làm quan mà nói” hay “quan tha, nha bắt”… mà cả vua Minh Mạng cùng bất bình đã từng nhận xét:  “bọn quan lại xem pháp luật như hư văn xoay xở nhiều vành, chỉ cốt lấy tiền không được thì buộc tội”.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(trích Đại Nam thực lục)</a:t>
              </a:r>
            </a:p>
          </p:txBody>
        </p:sp>
      </p:grpSp>
      <p:grpSp>
        <p:nvGrpSpPr>
          <p:cNvPr id="42" name="Group 41">
            <a:extLst>
              <a:ext uri="{FF2B5EF4-FFF2-40B4-BE49-F238E27FC236}">
                <a16:creationId xmlns:a16="http://schemas.microsoft.com/office/drawing/2014/main" id="{40F386D8-BB29-6243-BD6B-5938DB7EA6CE}"/>
              </a:ext>
            </a:extLst>
          </p:cNvPr>
          <p:cNvGrpSpPr/>
          <p:nvPr/>
        </p:nvGrpSpPr>
        <p:grpSpPr>
          <a:xfrm>
            <a:off x="5634942" y="42675"/>
            <a:ext cx="6329380" cy="6742215"/>
            <a:chOff x="6311902" y="261609"/>
            <a:chExt cx="5681570" cy="5478553"/>
          </a:xfrm>
        </p:grpSpPr>
        <p:sp>
          <p:nvSpPr>
            <p:cNvPr id="43" name="Rounded Rectangle 42">
              <a:extLst>
                <a:ext uri="{FF2B5EF4-FFF2-40B4-BE49-F238E27FC236}">
                  <a16:creationId xmlns:a16="http://schemas.microsoft.com/office/drawing/2014/main" id="{872C3E4F-A4E1-2D48-AAD5-33B128184864}"/>
                </a:ext>
              </a:extLst>
            </p:cNvPr>
            <p:cNvSpPr/>
            <p:nvPr/>
          </p:nvSpPr>
          <p:spPr>
            <a:xfrm>
              <a:off x="6311902" y="261609"/>
              <a:ext cx="5681570" cy="5369237"/>
            </a:xfrm>
            <a:prstGeom prst="roundRect">
              <a:avLst>
                <a:gd name="adj" fmla="val 8367"/>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8CC63F"/>
                </a:solidFill>
                <a:effectLst/>
                <a:uLnTx/>
                <a:uFillTx/>
                <a:latin typeface="Times New Roman" panose="02020603050405020304" pitchFamily="18" charset="0"/>
                <a:ea typeface="+mn-ea"/>
                <a:cs typeface="Times New Roman" panose="02020603050405020304" pitchFamily="18" charset="0"/>
              </a:endParaRPr>
            </a:p>
          </p:txBody>
        </p:sp>
        <p:sp>
          <p:nvSpPr>
            <p:cNvPr id="44" name="TextBox 43">
              <a:extLst>
                <a:ext uri="{FF2B5EF4-FFF2-40B4-BE49-F238E27FC236}">
                  <a16:creationId xmlns:a16="http://schemas.microsoft.com/office/drawing/2014/main" id="{61A1BF28-C256-3D45-AEDB-57FDE46EB6FC}"/>
                </a:ext>
              </a:extLst>
            </p:cNvPr>
            <p:cNvSpPr txBox="1"/>
            <p:nvPr/>
          </p:nvSpPr>
          <p:spPr>
            <a:xfrm>
              <a:off x="6502401" y="413215"/>
              <a:ext cx="5384799" cy="53269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Nhà nước chia vùng để đánh thuế, mức thuế khá nặng. Tô thuế  của địa chủ cũng khá cao. Mỗi năm người dân đinh phải chịu 60 ngày lao dịch. Bên cạnh đó, các vua Nguyễn còn tập trung sức dân, của cải xây dựng kinh thành, cung điện ở Phú Xuân, phá dỡ cung điện vua Lê ở Hà Nội chuyển vào, điều động hàng nghìn dân binh, binh lính ở Thanh Hoá, Nghệ An, Bắc thành vào làm trong hàng chục năm. Theo sử cũ, trong mỗi lần tuần du ra Bắc, vua Thiệu Trị đã bắt nhân dân xây dựng 44 hành cung ở dọc đường để vua nghỉ.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E6F7FF">
                      <a:lumMod val="10000"/>
                    </a:srgbClr>
                  </a:solidFill>
                  <a:effectLst/>
                  <a:uLnTx/>
                  <a:uFillTx/>
                  <a:latin typeface="Times New Roman" panose="02020603050405020304" pitchFamily="18" charset="0"/>
                  <a:ea typeface="+mn-ea"/>
                  <a:cs typeface="Times New Roman" panose="02020603050405020304" pitchFamily="18" charset="0"/>
                </a:rPr>
                <a:t>(trích dẫn SGK lịch sử 10 tr 130)</a:t>
              </a:r>
            </a:p>
          </p:txBody>
        </p:sp>
      </p:grpSp>
      <p:grpSp>
        <p:nvGrpSpPr>
          <p:cNvPr id="45" name="Group 44">
            <a:extLst>
              <a:ext uri="{FF2B5EF4-FFF2-40B4-BE49-F238E27FC236}">
                <a16:creationId xmlns:a16="http://schemas.microsoft.com/office/drawing/2014/main" id="{8F14C3D8-3D87-5F43-BAC2-D4564E82F72C}"/>
              </a:ext>
            </a:extLst>
          </p:cNvPr>
          <p:cNvGrpSpPr/>
          <p:nvPr/>
        </p:nvGrpSpPr>
        <p:grpSpPr>
          <a:xfrm>
            <a:off x="5780325" y="188386"/>
            <a:ext cx="6192918" cy="6468291"/>
            <a:chOff x="14061176" y="2170513"/>
            <a:chExt cx="5169292" cy="4332829"/>
          </a:xfrm>
        </p:grpSpPr>
        <p:sp>
          <p:nvSpPr>
            <p:cNvPr id="46" name="Rounded Rectangle 45">
              <a:extLst>
                <a:ext uri="{FF2B5EF4-FFF2-40B4-BE49-F238E27FC236}">
                  <a16:creationId xmlns:a16="http://schemas.microsoft.com/office/drawing/2014/main" id="{D287399C-C1CA-0E4A-8753-2C2DCC3A45BC}"/>
                </a:ext>
              </a:extLst>
            </p:cNvPr>
            <p:cNvSpPr/>
            <p:nvPr/>
          </p:nvSpPr>
          <p:spPr>
            <a:xfrm>
              <a:off x="14061176" y="2170513"/>
              <a:ext cx="5169292" cy="4332829"/>
            </a:xfrm>
            <a:prstGeom prst="roundRect">
              <a:avLst>
                <a:gd name="adj" fmla="val 8656"/>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8CC63F"/>
                </a:solidFill>
                <a:effectLst/>
                <a:uLnTx/>
                <a:uFillTx/>
                <a:latin typeface="Arial"/>
                <a:ea typeface="+mn-ea"/>
                <a:cs typeface="+mn-cs"/>
              </a:endParaRPr>
            </a:p>
          </p:txBody>
        </p:sp>
        <p:sp>
          <p:nvSpPr>
            <p:cNvPr id="47" name="TextBox 46">
              <a:extLst>
                <a:ext uri="{FF2B5EF4-FFF2-40B4-BE49-F238E27FC236}">
                  <a16:creationId xmlns:a16="http://schemas.microsoft.com/office/drawing/2014/main" id="{A711F559-5070-6844-8697-1C5457DE00D2}"/>
                </a:ext>
              </a:extLst>
            </p:cNvPr>
            <p:cNvSpPr txBox="1"/>
            <p:nvPr/>
          </p:nvSpPr>
          <p:spPr>
            <a:xfrm>
              <a:off x="14277744" y="2943146"/>
              <a:ext cx="4952724" cy="2205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Một bài vè đương thời có câu: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X</a:t>
              </a:r>
              <a:r>
                <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ác đầy nghĩa địa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a:t>
              </a:r>
              <a:r>
                <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hây thối bên cầu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a:t>
              </a:r>
              <a:r>
                <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rời ảm đạm u sầu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a:t>
              </a:r>
              <a:r>
                <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ảnh hoang tàn đói rét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E6F7FF">
                      <a:lumMod val="10000"/>
                    </a:srgbClr>
                  </a:solidFill>
                  <a:effectLst/>
                  <a:uLnTx/>
                  <a:uFillTx/>
                  <a:latin typeface="Times New Roman" panose="02020603050405020304" pitchFamily="18" charset="0"/>
                  <a:ea typeface="+mn-ea"/>
                  <a:cs typeface="Times New Roman" panose="02020603050405020304" pitchFamily="18" charset="0"/>
                </a:rPr>
                <a:t>(trích dẫn SGK lịch sử 10 tr 131)</a:t>
              </a:r>
            </a:p>
          </p:txBody>
        </p:sp>
      </p:grpSp>
    </p:spTree>
    <p:extLst>
      <p:ext uri="{BB962C8B-B14F-4D97-AF65-F5344CB8AC3E}">
        <p14:creationId xmlns:p14="http://schemas.microsoft.com/office/powerpoint/2010/main" val="1116013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16" presetClass="entr" presetSubtype="42"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outHorizontal)">
                                      <p:cBhvr>
                                        <p:cTn id="15" dur="500"/>
                                        <p:tgtEl>
                                          <p:spTgt spid="29"/>
                                        </p:tgtEl>
                                      </p:cBhvr>
                                    </p:animEffect>
                                  </p:childTnLst>
                                </p:cTn>
                              </p:par>
                              <p:par>
                                <p:cTn id="16" presetID="16" presetClass="entr" presetSubtype="42"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outHorizontal)">
                                      <p:cBhvr>
                                        <p:cTn id="18" dur="500"/>
                                        <p:tgtEl>
                                          <p:spTgt spid="1026"/>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outHorizont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par>
                                <p:cTn id="30" presetID="3" presetClass="exit" presetSubtype="10" fill="hold" nodeType="withEffect">
                                  <p:stCondLst>
                                    <p:cond delay="0"/>
                                  </p:stCondLst>
                                  <p:childTnLst>
                                    <p:animEffect transition="out" filter="blinds(horizontal)">
                                      <p:cBhvr>
                                        <p:cTn id="31" dur="250"/>
                                        <p:tgtEl>
                                          <p:spTgt spid="29"/>
                                        </p:tgtEl>
                                      </p:cBhvr>
                                    </p:animEffect>
                                    <p:set>
                                      <p:cBhvr>
                                        <p:cTn id="32" dur="1" fill="hold">
                                          <p:stCondLst>
                                            <p:cond delay="249"/>
                                          </p:stCondLst>
                                        </p:cTn>
                                        <p:tgtEl>
                                          <p:spTgt spid="29"/>
                                        </p:tgtEl>
                                        <p:attrNameLst>
                                          <p:attrName>style.visibility</p:attrName>
                                        </p:attrNameLst>
                                      </p:cBhvr>
                                      <p:to>
                                        <p:strVal val="hidden"/>
                                      </p:to>
                                    </p:set>
                                  </p:childTnLst>
                                </p:cTn>
                              </p:par>
                              <p:par>
                                <p:cTn id="33" presetID="3" presetClass="exit" presetSubtype="10" fill="hold" nodeType="withEffect">
                                  <p:stCondLst>
                                    <p:cond delay="0"/>
                                  </p:stCondLst>
                                  <p:childTnLst>
                                    <p:animEffect transition="out" filter="blinds(horizontal)">
                                      <p:cBhvr>
                                        <p:cTn id="34" dur="250"/>
                                        <p:tgtEl>
                                          <p:spTgt spid="1026"/>
                                        </p:tgtEl>
                                      </p:cBhvr>
                                    </p:animEffect>
                                    <p:set>
                                      <p:cBhvr>
                                        <p:cTn id="35" dur="1" fill="hold">
                                          <p:stCondLst>
                                            <p:cond delay="249"/>
                                          </p:stCondLst>
                                        </p:cTn>
                                        <p:tgtEl>
                                          <p:spTgt spid="1026"/>
                                        </p:tgtEl>
                                        <p:attrNameLst>
                                          <p:attrName>style.visibility</p:attrName>
                                        </p:attrNameLst>
                                      </p:cBhvr>
                                      <p:to>
                                        <p:strVal val="hidden"/>
                                      </p:to>
                                    </p:set>
                                  </p:childTnLst>
                                </p:cTn>
                              </p:par>
                              <p:par>
                                <p:cTn id="36" presetID="3" presetClass="exit" presetSubtype="10" fill="hold" grpId="1" nodeType="withEffect">
                                  <p:stCondLst>
                                    <p:cond delay="0"/>
                                  </p:stCondLst>
                                  <p:childTnLst>
                                    <p:animEffect transition="out" filter="blinds(horizontal)">
                                      <p:cBhvr>
                                        <p:cTn id="37" dur="250"/>
                                        <p:tgtEl>
                                          <p:spTgt spid="37"/>
                                        </p:tgtEl>
                                      </p:cBhvr>
                                    </p:animEffect>
                                    <p:set>
                                      <p:cBhvr>
                                        <p:cTn id="38" dur="1" fill="hold">
                                          <p:stCondLst>
                                            <p:cond delay="249"/>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22" presetClass="entr" presetSubtype="8"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par>
                                <p:cTn id="47" presetID="22" presetClass="entr" presetSubtype="1"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up)">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left)">
                                      <p:cBhvr>
                                        <p:cTn id="54" dur="500"/>
                                        <p:tgtEl>
                                          <p:spTgt spid="3"/>
                                        </p:tgtEl>
                                      </p:cBhvr>
                                    </p:animEffect>
                                  </p:childTnLst>
                                </p:cTn>
                              </p:par>
                              <p:par>
                                <p:cTn id="55" presetID="3" presetClass="exit" presetSubtype="10" fill="hold" nodeType="withEffect">
                                  <p:stCondLst>
                                    <p:cond delay="0"/>
                                  </p:stCondLst>
                                  <p:childTnLst>
                                    <p:animEffect transition="out" filter="blinds(horizontal)">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cTn>
                              </p:par>
                              <p:par>
                                <p:cTn id="58" presetID="22" presetClass="entr" presetSubtype="1"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up)">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1" y="972328"/>
            <a:ext cx="609600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5. Tình hình xã hội</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A232504E-BBAF-144F-86DB-D978E8D82518}"/>
              </a:ext>
            </a:extLst>
          </p:cNvPr>
          <p:cNvSpPr/>
          <p:nvPr/>
        </p:nvSpPr>
        <p:spPr>
          <a:xfrm>
            <a:off x="0" y="-28877"/>
            <a:ext cx="1219199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19: VIỆT NAM NỮA ĐẦU THẾ KỈ XIX (TIẾT 3)</a:t>
            </a:r>
          </a:p>
        </p:txBody>
      </p:sp>
      <p:pic>
        <p:nvPicPr>
          <p:cNvPr id="2" name="Picture 1" descr="A picture containing text&#10;&#10;Description automatically generated">
            <a:extLst>
              <a:ext uri="{FF2B5EF4-FFF2-40B4-BE49-F238E27FC236}">
                <a16:creationId xmlns:a16="http://schemas.microsoft.com/office/drawing/2014/main" id="{B7179A82-60E9-F955-3E83-2C53A6DF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
        <p:nvSpPr>
          <p:cNvPr id="3" name="TextBox 2">
            <a:extLst>
              <a:ext uri="{FF2B5EF4-FFF2-40B4-BE49-F238E27FC236}">
                <a16:creationId xmlns:a16="http://schemas.microsoft.com/office/drawing/2014/main" id="{ABEDA437-D11A-8455-94B5-08AC5094EEB1}"/>
              </a:ext>
            </a:extLst>
          </p:cNvPr>
          <p:cNvSpPr txBox="1"/>
          <p:nvPr/>
        </p:nvSpPr>
        <p:spPr>
          <a:xfrm>
            <a:off x="-1" y="1743743"/>
            <a:ext cx="12020548" cy="1077218"/>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 Xã hội Việt Nam thời kì này vẫn là xã hội nông nghiệp với hai giai cấp cơ bản: Địa chủ và nông dân.</a:t>
            </a:r>
          </a:p>
        </p:txBody>
      </p:sp>
      <p:sp>
        <p:nvSpPr>
          <p:cNvPr id="4" name="TextBox 3">
            <a:extLst>
              <a:ext uri="{FF2B5EF4-FFF2-40B4-BE49-F238E27FC236}">
                <a16:creationId xmlns:a16="http://schemas.microsoft.com/office/drawing/2014/main" id="{1403EE7C-C2A6-B941-7FFC-6920349A6C02}"/>
              </a:ext>
            </a:extLst>
          </p:cNvPr>
          <p:cNvSpPr txBox="1"/>
          <p:nvPr/>
        </p:nvSpPr>
        <p:spPr>
          <a:xfrm>
            <a:off x="1" y="3007602"/>
            <a:ext cx="12020548" cy="584775"/>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 Do đời sống nhân dân cơ cực nên nhiều cuộc khởi nghĩa đã nổ ra.</a:t>
            </a:r>
          </a:p>
        </p:txBody>
      </p:sp>
    </p:spTree>
    <p:extLst>
      <p:ext uri="{BB962C8B-B14F-4D97-AF65-F5344CB8AC3E}">
        <p14:creationId xmlns:p14="http://schemas.microsoft.com/office/powerpoint/2010/main" val="17722761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32504E-BBAF-144F-86DB-D978E8D82518}"/>
              </a:ext>
            </a:extLst>
          </p:cNvPr>
          <p:cNvSpPr/>
          <p:nvPr/>
        </p:nvSpPr>
        <p:spPr>
          <a:xfrm>
            <a:off x="0" y="-28877"/>
            <a:ext cx="1219199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19: VIỆT NAM NỮA ĐẦU THẾ KỈ XIX (TIẾT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descr="A picture containing text&#10;&#10;Description automatically generated">
            <a:extLst>
              <a:ext uri="{FF2B5EF4-FFF2-40B4-BE49-F238E27FC236}">
                <a16:creationId xmlns:a16="http://schemas.microsoft.com/office/drawing/2014/main" id="{B7179A82-60E9-F955-3E83-2C53A6DF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
        <p:nvSpPr>
          <p:cNvPr id="5" name="Rectangle 4">
            <a:extLst>
              <a:ext uri="{FF2B5EF4-FFF2-40B4-BE49-F238E27FC236}">
                <a16:creationId xmlns:a16="http://schemas.microsoft.com/office/drawing/2014/main" id="{369D826F-FD0A-9CB9-F774-0189B959AC3B}"/>
              </a:ext>
            </a:extLst>
          </p:cNvPr>
          <p:cNvSpPr/>
          <p:nvPr/>
        </p:nvSpPr>
        <p:spPr>
          <a:xfrm>
            <a:off x="-1" y="804210"/>
            <a:ext cx="12192000"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6. Quá trình thực thi chủ quyền đối với quần đảo Hoàng Sa, Trường sa </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055441F-7830-8562-D21C-9260AA32B551}"/>
              </a:ext>
            </a:extLst>
          </p:cNvPr>
          <p:cNvSpPr txBox="1"/>
          <p:nvPr/>
        </p:nvSpPr>
        <p:spPr>
          <a:xfrm>
            <a:off x="5429250" y="2148130"/>
            <a:ext cx="6762749" cy="3170099"/>
          </a:xfrm>
          <a:prstGeom prst="rect">
            <a:avLst/>
          </a:prstGeom>
          <a:noFill/>
        </p:spPr>
        <p:txBody>
          <a:bodyPr wrap="square">
            <a:spAutoFit/>
          </a:bodyPr>
          <a:lstStyle/>
          <a:p>
            <a:r>
              <a:rPr lang="vi-VN" sz="4000">
                <a:solidFill>
                  <a:srgbClr val="0070C0"/>
                </a:solidFill>
                <a:latin typeface="Times New Roman" panose="02020603050405020304" pitchFamily="18" charset="0"/>
                <a:cs typeface="Times New Roman" panose="02020603050405020304" pitchFamily="18" charset="0"/>
              </a:rPr>
              <a:t>Em hãy </a:t>
            </a:r>
            <a:r>
              <a:rPr lang="en-US" sz="4000">
                <a:solidFill>
                  <a:srgbClr val="0070C0"/>
                </a:solidFill>
                <a:latin typeface="Times New Roman" panose="02020603050405020304" pitchFamily="18" charset="0"/>
                <a:cs typeface="Times New Roman" panose="02020603050405020304" pitchFamily="18" charset="0"/>
              </a:rPr>
              <a:t>liệt kê ít nhất 3 </a:t>
            </a:r>
            <a:r>
              <a:rPr lang="vi-VN" sz="4000">
                <a:solidFill>
                  <a:srgbClr val="0070C0"/>
                </a:solidFill>
                <a:latin typeface="Times New Roman" panose="02020603050405020304" pitchFamily="18" charset="0"/>
                <a:cs typeface="Times New Roman" panose="02020603050405020304" pitchFamily="18" charset="0"/>
              </a:rPr>
              <a:t>bằng ch</a:t>
            </a:r>
            <a:r>
              <a:rPr lang="en-US" sz="4000">
                <a:solidFill>
                  <a:srgbClr val="0070C0"/>
                </a:solidFill>
                <a:latin typeface="Times New Roman" panose="02020603050405020304" pitchFamily="18" charset="0"/>
                <a:cs typeface="Times New Roman" panose="02020603050405020304" pitchFamily="18" charset="0"/>
              </a:rPr>
              <a:t>ứ</a:t>
            </a:r>
            <a:r>
              <a:rPr lang="vi-VN" sz="4000">
                <a:solidFill>
                  <a:srgbClr val="0070C0"/>
                </a:solidFill>
                <a:latin typeface="Times New Roman" panose="02020603050405020304" pitchFamily="18" charset="0"/>
                <a:cs typeface="Times New Roman" panose="02020603050405020304" pitchFamily="18" charset="0"/>
              </a:rPr>
              <a:t>ng lịch sử chứng minh việc nhà Nguyễn thực thi chủ quyền đối với quần đảo Hoàng Sa và quần đảo Trường Sa</a:t>
            </a:r>
            <a:endParaRPr lang="en-US" sz="4000">
              <a:solidFill>
                <a:srgbClr val="0070C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8E2FE8F-4F91-DFD3-2F1B-F31B15B657FE}"/>
              </a:ext>
            </a:extLst>
          </p:cNvPr>
          <p:cNvPicPr>
            <a:picLocks noChangeAspect="1"/>
          </p:cNvPicPr>
          <p:nvPr/>
        </p:nvPicPr>
        <p:blipFill>
          <a:blip r:embed="rId3"/>
          <a:stretch>
            <a:fillRect/>
          </a:stretch>
        </p:blipFill>
        <p:spPr>
          <a:xfrm>
            <a:off x="0" y="1881428"/>
            <a:ext cx="5110162" cy="3703503"/>
          </a:xfrm>
          <a:prstGeom prst="rect">
            <a:avLst/>
          </a:prstGeom>
        </p:spPr>
      </p:pic>
    </p:spTree>
    <p:extLst>
      <p:ext uri="{BB962C8B-B14F-4D97-AF65-F5344CB8AC3E}">
        <p14:creationId xmlns:p14="http://schemas.microsoft.com/office/powerpoint/2010/main" val="40427874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p:cNvSpPr/>
          <p:nvPr/>
        </p:nvSpPr>
        <p:spPr>
          <a:xfrm>
            <a:off x="22225" y="1479208"/>
            <a:ext cx="3094837" cy="531819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3600" b="1" i="0" u="none" strike="noStrike" kern="1200" cap="none" spc="0" normalizeH="0" baseline="0" noProof="0">
              <a:ln>
                <a:noFill/>
              </a:ln>
              <a:solidFill>
                <a:srgbClr val="EA5E66"/>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a:extLst>
              <a:ext uri="{FF2B5EF4-FFF2-40B4-BE49-F238E27FC236}">
                <a16:creationId xmlns:a16="http://schemas.microsoft.com/office/drawing/2014/main" id="{6A423600-842E-7058-D10C-22C98B995170}"/>
              </a:ext>
            </a:extLst>
          </p:cNvPr>
          <p:cNvGrpSpPr/>
          <p:nvPr/>
        </p:nvGrpSpPr>
        <p:grpSpPr>
          <a:xfrm>
            <a:off x="245509" y="-92018"/>
            <a:ext cx="1487038" cy="1420636"/>
            <a:chOff x="245509" y="-92018"/>
            <a:chExt cx="1487038" cy="1420636"/>
          </a:xfrm>
        </p:grpSpPr>
        <p:grpSp>
          <p:nvGrpSpPr>
            <p:cNvPr id="135" name="组合 134"/>
            <p:cNvGrpSpPr/>
            <p:nvPr/>
          </p:nvGrpSpPr>
          <p:grpSpPr>
            <a:xfrm>
              <a:off x="245509" y="-92018"/>
              <a:ext cx="1487038" cy="1420636"/>
              <a:chOff x="2555776" y="915566"/>
              <a:chExt cx="1944216" cy="1944216"/>
            </a:xfrm>
            <a:solidFill>
              <a:srgbClr val="0099A9"/>
            </a:solidFill>
            <a:effectLst>
              <a:outerShdw blurRad="63500" dist="50800" dir="8100000" algn="tr" rotWithShape="0">
                <a:prstClr val="black">
                  <a:alpha val="35000"/>
                </a:prstClr>
              </a:outerShdw>
            </a:effectLst>
          </p:grpSpPr>
          <p:sp>
            <p:nvSpPr>
              <p:cNvPr id="137" name="同心圆 136"/>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8" name="同心圆 137"/>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pic>
          <p:nvPicPr>
            <p:cNvPr id="8" name="Picture 7">
              <a:extLst>
                <a:ext uri="{FF2B5EF4-FFF2-40B4-BE49-F238E27FC236}">
                  <a16:creationId xmlns:a16="http://schemas.microsoft.com/office/drawing/2014/main" id="{12B775C5-2D46-6D53-2222-74C29A480341}"/>
                </a:ext>
              </a:extLst>
            </p:cNvPr>
            <p:cNvPicPr>
              <a:picLocks noChangeAspect="1"/>
            </p:cNvPicPr>
            <p:nvPr/>
          </p:nvPicPr>
          <p:blipFill>
            <a:blip r:embed="rId3"/>
            <a:stretch>
              <a:fillRect/>
            </a:stretch>
          </p:blipFill>
          <p:spPr>
            <a:xfrm>
              <a:off x="366977" y="60597"/>
              <a:ext cx="1201656" cy="1203158"/>
            </a:xfrm>
            <a:prstGeom prst="rect">
              <a:avLst/>
            </a:prstGeom>
          </p:spPr>
        </p:pic>
      </p:grpSp>
      <p:sp>
        <p:nvSpPr>
          <p:cNvPr id="9" name="Rectangle: Rounded Corners 8">
            <a:extLst>
              <a:ext uri="{FF2B5EF4-FFF2-40B4-BE49-F238E27FC236}">
                <a16:creationId xmlns:a16="http://schemas.microsoft.com/office/drawing/2014/main" id="{961197AE-3FC6-F4EE-76A5-708E72E04FEB}"/>
              </a:ext>
            </a:extLst>
          </p:cNvPr>
          <p:cNvSpPr/>
          <p:nvPr/>
        </p:nvSpPr>
        <p:spPr>
          <a:xfrm>
            <a:off x="1718233" y="36673"/>
            <a:ext cx="10473767" cy="104997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defRPr/>
            </a:pPr>
            <a:r>
              <a:rPr lang="en-US" sz="2800" b="1">
                <a:solidFill>
                  <a:srgbClr val="0070C0"/>
                </a:solidFill>
                <a:latin typeface="Times New Roman" panose="02020603050405020304" pitchFamily="18" charset="0"/>
                <a:cs typeface="Times New Roman" panose="02020603050405020304" pitchFamily="18" charset="0"/>
              </a:rPr>
              <a:t> Vào năm 1803, Hải đội Hoàng Sa tái lập trở lại.</a:t>
            </a:r>
            <a:endPar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B348EC7D-C6E3-B175-9416-775C12C85C23}"/>
              </a:ext>
            </a:extLst>
          </p:cNvPr>
          <p:cNvPicPr>
            <a:picLocks noChangeAspect="1"/>
          </p:cNvPicPr>
          <p:nvPr/>
        </p:nvPicPr>
        <p:blipFill>
          <a:blip r:embed="rId4"/>
          <a:stretch>
            <a:fillRect/>
          </a:stretch>
        </p:blipFill>
        <p:spPr>
          <a:xfrm>
            <a:off x="3286125" y="1328618"/>
            <a:ext cx="4286250" cy="4710232"/>
          </a:xfrm>
          <a:prstGeom prst="rect">
            <a:avLst/>
          </a:prstGeom>
        </p:spPr>
      </p:pic>
      <p:pic>
        <p:nvPicPr>
          <p:cNvPr id="4" name="Picture 3">
            <a:extLst>
              <a:ext uri="{FF2B5EF4-FFF2-40B4-BE49-F238E27FC236}">
                <a16:creationId xmlns:a16="http://schemas.microsoft.com/office/drawing/2014/main" id="{673B2177-AB6D-4C6E-BED2-709C1189AF62}"/>
              </a:ext>
            </a:extLst>
          </p:cNvPr>
          <p:cNvPicPr>
            <a:picLocks noChangeAspect="1"/>
          </p:cNvPicPr>
          <p:nvPr/>
        </p:nvPicPr>
        <p:blipFill>
          <a:blip r:embed="rId5"/>
          <a:stretch>
            <a:fillRect/>
          </a:stretch>
        </p:blipFill>
        <p:spPr>
          <a:xfrm>
            <a:off x="7660241" y="1328618"/>
            <a:ext cx="4286250" cy="4710232"/>
          </a:xfrm>
          <a:prstGeom prst="rect">
            <a:avLst/>
          </a:prstGeom>
        </p:spPr>
      </p:pic>
      <p:pic>
        <p:nvPicPr>
          <p:cNvPr id="5" name="Picture 4">
            <a:extLst>
              <a:ext uri="{FF2B5EF4-FFF2-40B4-BE49-F238E27FC236}">
                <a16:creationId xmlns:a16="http://schemas.microsoft.com/office/drawing/2014/main" id="{D34C8DA6-E133-2BE1-0562-14EDCBB99D63}"/>
              </a:ext>
            </a:extLst>
          </p:cNvPr>
          <p:cNvPicPr>
            <a:picLocks noChangeAspect="1"/>
          </p:cNvPicPr>
          <p:nvPr/>
        </p:nvPicPr>
        <p:blipFill>
          <a:blip r:embed="rId6"/>
          <a:stretch>
            <a:fillRect/>
          </a:stretch>
        </p:blipFill>
        <p:spPr>
          <a:xfrm>
            <a:off x="245509" y="1656311"/>
            <a:ext cx="2400300" cy="4994909"/>
          </a:xfrm>
          <a:prstGeom prst="roundRect">
            <a:avLst>
              <a:gd name="adj" fmla="val 22223"/>
            </a:avLst>
          </a:prstGeom>
        </p:spPr>
      </p:pic>
    </p:spTree>
    <p:extLst>
      <p:ext uri="{BB962C8B-B14F-4D97-AF65-F5344CB8AC3E}">
        <p14:creationId xmlns:p14="http://schemas.microsoft.com/office/powerpoint/2010/main" val="180099818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750"/>
                                        <p:tgtEl>
                                          <p:spTgt spid="12"/>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par>
                                <p:cTn id="24" presetID="3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par>
                                <p:cTn id="30" presetID="31"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879F931E-6ACF-2107-A679-17D7EDF56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
            <a:ext cx="12520012" cy="6858000"/>
          </a:xfrm>
          <a:prstGeom prst="rect">
            <a:avLst/>
          </a:prstGeom>
        </p:spPr>
      </p:pic>
    </p:spTree>
    <p:extLst>
      <p:ext uri="{BB962C8B-B14F-4D97-AF65-F5344CB8AC3E}">
        <p14:creationId xmlns:p14="http://schemas.microsoft.com/office/powerpoint/2010/main" val="25143632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879E2-46BA-8944-9886-509B44EA8E25}"/>
              </a:ext>
            </a:extLst>
          </p:cNvPr>
          <p:cNvSpPr/>
          <p:nvPr/>
        </p:nvSpPr>
        <p:spPr>
          <a:xfrm>
            <a:off x="265150" y="984647"/>
            <a:ext cx="5146602" cy="110799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4174744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ành Lập Hải Đội Hoàng Sa 1803 - Xác lập chủ quyền của người Việt ở Biển Đông">
            <a:hlinkClick r:id="" action="ppaction://media"/>
            <a:extLst>
              <a:ext uri="{FF2B5EF4-FFF2-40B4-BE49-F238E27FC236}">
                <a16:creationId xmlns:a16="http://schemas.microsoft.com/office/drawing/2014/main" id="{9F607399-91BC-C17C-2686-D5B66E335C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100"/>
            <a:ext cx="6096000" cy="6858000"/>
          </a:xfrm>
          <a:prstGeom prst="rect">
            <a:avLst/>
          </a:prstGeom>
        </p:spPr>
      </p:pic>
      <p:pic>
        <p:nvPicPr>
          <p:cNvPr id="3" name="Picture 2">
            <a:extLst>
              <a:ext uri="{FF2B5EF4-FFF2-40B4-BE49-F238E27FC236}">
                <a16:creationId xmlns:a16="http://schemas.microsoft.com/office/drawing/2014/main" id="{7DAFB5DD-B366-DC1E-117E-791145ADB2A2}"/>
              </a:ext>
            </a:extLst>
          </p:cNvPr>
          <p:cNvPicPr>
            <a:picLocks noChangeAspect="1"/>
          </p:cNvPicPr>
          <p:nvPr/>
        </p:nvPicPr>
        <p:blipFill>
          <a:blip r:embed="rId5"/>
          <a:stretch>
            <a:fillRect/>
          </a:stretch>
        </p:blipFill>
        <p:spPr>
          <a:xfrm>
            <a:off x="6096000" y="19050"/>
            <a:ext cx="6096000" cy="6819900"/>
          </a:xfrm>
          <a:prstGeom prst="rect">
            <a:avLst/>
          </a:prstGeom>
        </p:spPr>
      </p:pic>
    </p:spTree>
    <p:extLst>
      <p:ext uri="{BB962C8B-B14F-4D97-AF65-F5344CB8AC3E}">
        <p14:creationId xmlns:p14="http://schemas.microsoft.com/office/powerpoint/2010/main" val="29145962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p:cNvSpPr/>
          <p:nvPr/>
        </p:nvSpPr>
        <p:spPr>
          <a:xfrm>
            <a:off x="0" y="1745908"/>
            <a:ext cx="3094837" cy="39157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3600" b="1" i="0" u="none" strike="noStrike" kern="1200" cap="none" spc="0" normalizeH="0" baseline="0" noProof="0">
              <a:ln>
                <a:noFill/>
              </a:ln>
              <a:solidFill>
                <a:srgbClr val="EA5E66"/>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a:extLst>
              <a:ext uri="{FF2B5EF4-FFF2-40B4-BE49-F238E27FC236}">
                <a16:creationId xmlns:a16="http://schemas.microsoft.com/office/drawing/2014/main" id="{6A423600-842E-7058-D10C-22C98B995170}"/>
              </a:ext>
            </a:extLst>
          </p:cNvPr>
          <p:cNvGrpSpPr/>
          <p:nvPr/>
        </p:nvGrpSpPr>
        <p:grpSpPr>
          <a:xfrm>
            <a:off x="245509" y="-92018"/>
            <a:ext cx="1487038" cy="1420636"/>
            <a:chOff x="245509" y="-92018"/>
            <a:chExt cx="1487038" cy="1420636"/>
          </a:xfrm>
        </p:grpSpPr>
        <p:grpSp>
          <p:nvGrpSpPr>
            <p:cNvPr id="135" name="组合 134"/>
            <p:cNvGrpSpPr/>
            <p:nvPr/>
          </p:nvGrpSpPr>
          <p:grpSpPr>
            <a:xfrm>
              <a:off x="245509" y="-92018"/>
              <a:ext cx="1487038" cy="1420636"/>
              <a:chOff x="2555776" y="915566"/>
              <a:chExt cx="1944216" cy="1944216"/>
            </a:xfrm>
            <a:solidFill>
              <a:srgbClr val="0099A9"/>
            </a:solidFill>
            <a:effectLst>
              <a:outerShdw blurRad="63500" dist="50800" dir="8100000" algn="tr" rotWithShape="0">
                <a:prstClr val="black">
                  <a:alpha val="35000"/>
                </a:prstClr>
              </a:outerShdw>
            </a:effectLst>
          </p:grpSpPr>
          <p:sp>
            <p:nvSpPr>
              <p:cNvPr id="137" name="同心圆 136"/>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8" name="同心圆 137"/>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pic>
          <p:nvPicPr>
            <p:cNvPr id="8" name="Picture 7">
              <a:extLst>
                <a:ext uri="{FF2B5EF4-FFF2-40B4-BE49-F238E27FC236}">
                  <a16:creationId xmlns:a16="http://schemas.microsoft.com/office/drawing/2014/main" id="{12B775C5-2D46-6D53-2222-74C29A480341}"/>
                </a:ext>
              </a:extLst>
            </p:cNvPr>
            <p:cNvPicPr>
              <a:picLocks noChangeAspect="1"/>
            </p:cNvPicPr>
            <p:nvPr/>
          </p:nvPicPr>
          <p:blipFill>
            <a:blip r:embed="rId3"/>
            <a:stretch>
              <a:fillRect/>
            </a:stretch>
          </p:blipFill>
          <p:spPr>
            <a:xfrm>
              <a:off x="366977" y="60597"/>
              <a:ext cx="1201656" cy="1203158"/>
            </a:xfrm>
            <a:prstGeom prst="rect">
              <a:avLst/>
            </a:prstGeom>
          </p:spPr>
        </p:pic>
      </p:grpSp>
      <p:sp>
        <p:nvSpPr>
          <p:cNvPr id="9" name="Rectangle: Rounded Corners 8">
            <a:extLst>
              <a:ext uri="{FF2B5EF4-FFF2-40B4-BE49-F238E27FC236}">
                <a16:creationId xmlns:a16="http://schemas.microsoft.com/office/drawing/2014/main" id="{961197AE-3FC6-F4EE-76A5-708E72E04FEB}"/>
              </a:ext>
            </a:extLst>
          </p:cNvPr>
          <p:cNvSpPr/>
          <p:nvPr/>
        </p:nvSpPr>
        <p:spPr>
          <a:xfrm>
            <a:off x="1718233" y="36673"/>
            <a:ext cx="10473767" cy="19445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defRPr/>
            </a:pPr>
            <a:r>
              <a:rPr lang="vi-VN" sz="2800" b="1">
                <a:solidFill>
                  <a:srgbClr val="FF0000"/>
                </a:solidFill>
                <a:latin typeface="Times New Roman" panose="02020603050405020304" pitchFamily="18" charset="0"/>
                <a:cs typeface="Times New Roman" panose="02020603050405020304" pitchFamily="18" charset="0"/>
              </a:rPr>
              <a:t> Đến năm 1816, vua Gia Long "lệnh cho thuỷ quân và đội Hoàng Sa đi thuyền ra Hoàng Sa để xem xét, đo đạc thuỷ trình; tái xác nhận chủ quyền Việt Nam đối với quần đảo Hoàng Sa và quần đảo Trường Sa mà không có bất cử tranh chấp nào</a:t>
            </a:r>
            <a:r>
              <a:rPr lang="en-US" sz="2800" b="1">
                <a:solidFill>
                  <a:srgbClr val="FF000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757E1A8-A632-0480-5236-143B32906814}"/>
              </a:ext>
            </a:extLst>
          </p:cNvPr>
          <p:cNvSpPr txBox="1"/>
          <p:nvPr/>
        </p:nvSpPr>
        <p:spPr>
          <a:xfrm>
            <a:off x="3117063" y="2109891"/>
            <a:ext cx="8884438" cy="4647426"/>
          </a:xfrm>
          <a:custGeom>
            <a:avLst/>
            <a:gdLst>
              <a:gd name="connsiteX0" fmla="*/ 0 w 8884438"/>
              <a:gd name="connsiteY0" fmla="*/ 0 h 4647426"/>
              <a:gd name="connsiteX1" fmla="*/ 503451 w 8884438"/>
              <a:gd name="connsiteY1" fmla="*/ 0 h 4647426"/>
              <a:gd name="connsiteX2" fmla="*/ 1095747 w 8884438"/>
              <a:gd name="connsiteY2" fmla="*/ 0 h 4647426"/>
              <a:gd name="connsiteX3" fmla="*/ 1688043 w 8884438"/>
              <a:gd name="connsiteY3" fmla="*/ 0 h 4647426"/>
              <a:gd name="connsiteX4" fmla="*/ 2369183 w 8884438"/>
              <a:gd name="connsiteY4" fmla="*/ 0 h 4647426"/>
              <a:gd name="connsiteX5" fmla="*/ 2783791 w 8884438"/>
              <a:gd name="connsiteY5" fmla="*/ 0 h 4647426"/>
              <a:gd name="connsiteX6" fmla="*/ 3464931 w 8884438"/>
              <a:gd name="connsiteY6" fmla="*/ 0 h 4647426"/>
              <a:gd name="connsiteX7" fmla="*/ 3968382 w 8884438"/>
              <a:gd name="connsiteY7" fmla="*/ 0 h 4647426"/>
              <a:gd name="connsiteX8" fmla="*/ 4649523 w 8884438"/>
              <a:gd name="connsiteY8" fmla="*/ 0 h 4647426"/>
              <a:gd name="connsiteX9" fmla="*/ 5064130 w 8884438"/>
              <a:gd name="connsiteY9" fmla="*/ 0 h 4647426"/>
              <a:gd name="connsiteX10" fmla="*/ 5478737 w 8884438"/>
              <a:gd name="connsiteY10" fmla="*/ 0 h 4647426"/>
              <a:gd name="connsiteX11" fmla="*/ 5893344 w 8884438"/>
              <a:gd name="connsiteY11" fmla="*/ 0 h 4647426"/>
              <a:gd name="connsiteX12" fmla="*/ 6307951 w 8884438"/>
              <a:gd name="connsiteY12" fmla="*/ 0 h 4647426"/>
              <a:gd name="connsiteX13" fmla="*/ 6989091 w 8884438"/>
              <a:gd name="connsiteY13" fmla="*/ 0 h 4647426"/>
              <a:gd name="connsiteX14" fmla="*/ 7581387 w 8884438"/>
              <a:gd name="connsiteY14" fmla="*/ 0 h 4647426"/>
              <a:gd name="connsiteX15" fmla="*/ 7995994 w 8884438"/>
              <a:gd name="connsiteY15" fmla="*/ 0 h 4647426"/>
              <a:gd name="connsiteX16" fmla="*/ 8884438 w 8884438"/>
              <a:gd name="connsiteY16" fmla="*/ 0 h 4647426"/>
              <a:gd name="connsiteX17" fmla="*/ 8884438 w 8884438"/>
              <a:gd name="connsiteY17" fmla="*/ 627403 h 4647426"/>
              <a:gd name="connsiteX18" fmla="*/ 8884438 w 8884438"/>
              <a:gd name="connsiteY18" fmla="*/ 1254805 h 4647426"/>
              <a:gd name="connsiteX19" fmla="*/ 8884438 w 8884438"/>
              <a:gd name="connsiteY19" fmla="*/ 1928682 h 4647426"/>
              <a:gd name="connsiteX20" fmla="*/ 8884438 w 8884438"/>
              <a:gd name="connsiteY20" fmla="*/ 2556084 h 4647426"/>
              <a:gd name="connsiteX21" fmla="*/ 8884438 w 8884438"/>
              <a:gd name="connsiteY21" fmla="*/ 3090538 h 4647426"/>
              <a:gd name="connsiteX22" fmla="*/ 8884438 w 8884438"/>
              <a:gd name="connsiteY22" fmla="*/ 3532044 h 4647426"/>
              <a:gd name="connsiteX23" fmla="*/ 8884438 w 8884438"/>
              <a:gd name="connsiteY23" fmla="*/ 4066498 h 4647426"/>
              <a:gd name="connsiteX24" fmla="*/ 8884438 w 8884438"/>
              <a:gd name="connsiteY24" fmla="*/ 4647426 h 4647426"/>
              <a:gd name="connsiteX25" fmla="*/ 8114453 w 8884438"/>
              <a:gd name="connsiteY25" fmla="*/ 4647426 h 4647426"/>
              <a:gd name="connsiteX26" fmla="*/ 7788691 w 8884438"/>
              <a:gd name="connsiteY26" fmla="*/ 4647426 h 4647426"/>
              <a:gd name="connsiteX27" fmla="*/ 7374084 w 8884438"/>
              <a:gd name="connsiteY27" fmla="*/ 4647426 h 4647426"/>
              <a:gd name="connsiteX28" fmla="*/ 6692943 w 8884438"/>
              <a:gd name="connsiteY28" fmla="*/ 4647426 h 4647426"/>
              <a:gd name="connsiteX29" fmla="*/ 6367181 w 8884438"/>
              <a:gd name="connsiteY29" fmla="*/ 4647426 h 4647426"/>
              <a:gd name="connsiteX30" fmla="*/ 5863729 w 8884438"/>
              <a:gd name="connsiteY30" fmla="*/ 4647426 h 4647426"/>
              <a:gd name="connsiteX31" fmla="*/ 5093744 w 8884438"/>
              <a:gd name="connsiteY31" fmla="*/ 4647426 h 4647426"/>
              <a:gd name="connsiteX32" fmla="*/ 4323760 w 8884438"/>
              <a:gd name="connsiteY32" fmla="*/ 4647426 h 4647426"/>
              <a:gd name="connsiteX33" fmla="*/ 3909153 w 8884438"/>
              <a:gd name="connsiteY33" fmla="*/ 4647426 h 4647426"/>
              <a:gd name="connsiteX34" fmla="*/ 3494546 w 8884438"/>
              <a:gd name="connsiteY34" fmla="*/ 4647426 h 4647426"/>
              <a:gd name="connsiteX35" fmla="*/ 2813405 w 8884438"/>
              <a:gd name="connsiteY35" fmla="*/ 4647426 h 4647426"/>
              <a:gd name="connsiteX36" fmla="*/ 2398798 w 8884438"/>
              <a:gd name="connsiteY36" fmla="*/ 4647426 h 4647426"/>
              <a:gd name="connsiteX37" fmla="*/ 1895347 w 8884438"/>
              <a:gd name="connsiteY37" fmla="*/ 4647426 h 4647426"/>
              <a:gd name="connsiteX38" fmla="*/ 1480740 w 8884438"/>
              <a:gd name="connsiteY38" fmla="*/ 4647426 h 4647426"/>
              <a:gd name="connsiteX39" fmla="*/ 977288 w 8884438"/>
              <a:gd name="connsiteY39" fmla="*/ 4647426 h 4647426"/>
              <a:gd name="connsiteX40" fmla="*/ 651525 w 8884438"/>
              <a:gd name="connsiteY40" fmla="*/ 4647426 h 4647426"/>
              <a:gd name="connsiteX41" fmla="*/ 0 w 8884438"/>
              <a:gd name="connsiteY41" fmla="*/ 4647426 h 4647426"/>
              <a:gd name="connsiteX42" fmla="*/ 0 w 8884438"/>
              <a:gd name="connsiteY42" fmla="*/ 4112972 h 4647426"/>
              <a:gd name="connsiteX43" fmla="*/ 0 w 8884438"/>
              <a:gd name="connsiteY43" fmla="*/ 3439095 h 4647426"/>
              <a:gd name="connsiteX44" fmla="*/ 0 w 8884438"/>
              <a:gd name="connsiteY44" fmla="*/ 2904641 h 4647426"/>
              <a:gd name="connsiteX45" fmla="*/ 0 w 8884438"/>
              <a:gd name="connsiteY45" fmla="*/ 2463136 h 4647426"/>
              <a:gd name="connsiteX46" fmla="*/ 0 w 8884438"/>
              <a:gd name="connsiteY46" fmla="*/ 1928682 h 4647426"/>
              <a:gd name="connsiteX47" fmla="*/ 0 w 8884438"/>
              <a:gd name="connsiteY47" fmla="*/ 1254805 h 4647426"/>
              <a:gd name="connsiteX48" fmla="*/ 0 w 8884438"/>
              <a:gd name="connsiteY48" fmla="*/ 580928 h 4647426"/>
              <a:gd name="connsiteX49" fmla="*/ 0 w 8884438"/>
              <a:gd name="connsiteY49" fmla="*/ 0 h 464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84438" h="4647426" extrusionOk="0">
                <a:moveTo>
                  <a:pt x="0" y="0"/>
                </a:moveTo>
                <a:cubicBezTo>
                  <a:pt x="210017" y="-1281"/>
                  <a:pt x="363168" y="34620"/>
                  <a:pt x="503451" y="0"/>
                </a:cubicBezTo>
                <a:cubicBezTo>
                  <a:pt x="643734" y="-34620"/>
                  <a:pt x="804502" y="55486"/>
                  <a:pt x="1095747" y="0"/>
                </a:cubicBezTo>
                <a:cubicBezTo>
                  <a:pt x="1386992" y="-55486"/>
                  <a:pt x="1504308" y="1593"/>
                  <a:pt x="1688043" y="0"/>
                </a:cubicBezTo>
                <a:cubicBezTo>
                  <a:pt x="1871778" y="-1593"/>
                  <a:pt x="2218582" y="23916"/>
                  <a:pt x="2369183" y="0"/>
                </a:cubicBezTo>
                <a:cubicBezTo>
                  <a:pt x="2519784" y="-23916"/>
                  <a:pt x="2700230" y="5489"/>
                  <a:pt x="2783791" y="0"/>
                </a:cubicBezTo>
                <a:cubicBezTo>
                  <a:pt x="2867352" y="-5489"/>
                  <a:pt x="3250306" y="63947"/>
                  <a:pt x="3464931" y="0"/>
                </a:cubicBezTo>
                <a:cubicBezTo>
                  <a:pt x="3679556" y="-63947"/>
                  <a:pt x="3798368" y="22034"/>
                  <a:pt x="3968382" y="0"/>
                </a:cubicBezTo>
                <a:cubicBezTo>
                  <a:pt x="4138396" y="-22034"/>
                  <a:pt x="4412524" y="68361"/>
                  <a:pt x="4649523" y="0"/>
                </a:cubicBezTo>
                <a:cubicBezTo>
                  <a:pt x="4886522" y="-68361"/>
                  <a:pt x="4870891" y="47081"/>
                  <a:pt x="5064130" y="0"/>
                </a:cubicBezTo>
                <a:cubicBezTo>
                  <a:pt x="5257369" y="-47081"/>
                  <a:pt x="5382808" y="24204"/>
                  <a:pt x="5478737" y="0"/>
                </a:cubicBezTo>
                <a:cubicBezTo>
                  <a:pt x="5574666" y="-24204"/>
                  <a:pt x="5771388" y="22179"/>
                  <a:pt x="5893344" y="0"/>
                </a:cubicBezTo>
                <a:cubicBezTo>
                  <a:pt x="6015300" y="-22179"/>
                  <a:pt x="6126491" y="22961"/>
                  <a:pt x="6307951" y="0"/>
                </a:cubicBezTo>
                <a:cubicBezTo>
                  <a:pt x="6489411" y="-22961"/>
                  <a:pt x="6813133" y="15175"/>
                  <a:pt x="6989091" y="0"/>
                </a:cubicBezTo>
                <a:cubicBezTo>
                  <a:pt x="7165049" y="-15175"/>
                  <a:pt x="7292519" y="31481"/>
                  <a:pt x="7581387" y="0"/>
                </a:cubicBezTo>
                <a:cubicBezTo>
                  <a:pt x="7870255" y="-31481"/>
                  <a:pt x="7903545" y="12855"/>
                  <a:pt x="7995994" y="0"/>
                </a:cubicBezTo>
                <a:cubicBezTo>
                  <a:pt x="8088443" y="-12855"/>
                  <a:pt x="8668092" y="35477"/>
                  <a:pt x="8884438" y="0"/>
                </a:cubicBezTo>
                <a:cubicBezTo>
                  <a:pt x="8956577" y="245152"/>
                  <a:pt x="8879632" y="330142"/>
                  <a:pt x="8884438" y="627403"/>
                </a:cubicBezTo>
                <a:cubicBezTo>
                  <a:pt x="8889244" y="924664"/>
                  <a:pt x="8882858" y="1034781"/>
                  <a:pt x="8884438" y="1254805"/>
                </a:cubicBezTo>
                <a:cubicBezTo>
                  <a:pt x="8886018" y="1474829"/>
                  <a:pt x="8856672" y="1632917"/>
                  <a:pt x="8884438" y="1928682"/>
                </a:cubicBezTo>
                <a:cubicBezTo>
                  <a:pt x="8912204" y="2224447"/>
                  <a:pt x="8832898" y="2265951"/>
                  <a:pt x="8884438" y="2556084"/>
                </a:cubicBezTo>
                <a:cubicBezTo>
                  <a:pt x="8935978" y="2846217"/>
                  <a:pt x="8872367" y="2894776"/>
                  <a:pt x="8884438" y="3090538"/>
                </a:cubicBezTo>
                <a:cubicBezTo>
                  <a:pt x="8896509" y="3286300"/>
                  <a:pt x="8856905" y="3371927"/>
                  <a:pt x="8884438" y="3532044"/>
                </a:cubicBezTo>
                <a:cubicBezTo>
                  <a:pt x="8911971" y="3692161"/>
                  <a:pt x="8826469" y="3930700"/>
                  <a:pt x="8884438" y="4066498"/>
                </a:cubicBezTo>
                <a:cubicBezTo>
                  <a:pt x="8942407" y="4202296"/>
                  <a:pt x="8849988" y="4515238"/>
                  <a:pt x="8884438" y="4647426"/>
                </a:cubicBezTo>
                <a:cubicBezTo>
                  <a:pt x="8513849" y="4736396"/>
                  <a:pt x="8381515" y="4634173"/>
                  <a:pt x="8114453" y="4647426"/>
                </a:cubicBezTo>
                <a:cubicBezTo>
                  <a:pt x="7847392" y="4660679"/>
                  <a:pt x="7941697" y="4639075"/>
                  <a:pt x="7788691" y="4647426"/>
                </a:cubicBezTo>
                <a:cubicBezTo>
                  <a:pt x="7635685" y="4655777"/>
                  <a:pt x="7481765" y="4633880"/>
                  <a:pt x="7374084" y="4647426"/>
                </a:cubicBezTo>
                <a:cubicBezTo>
                  <a:pt x="7266403" y="4660972"/>
                  <a:pt x="6854845" y="4609597"/>
                  <a:pt x="6692943" y="4647426"/>
                </a:cubicBezTo>
                <a:cubicBezTo>
                  <a:pt x="6531041" y="4685255"/>
                  <a:pt x="6448107" y="4619510"/>
                  <a:pt x="6367181" y="4647426"/>
                </a:cubicBezTo>
                <a:cubicBezTo>
                  <a:pt x="6286255" y="4675342"/>
                  <a:pt x="6048017" y="4635457"/>
                  <a:pt x="5863729" y="4647426"/>
                </a:cubicBezTo>
                <a:cubicBezTo>
                  <a:pt x="5679441" y="4659395"/>
                  <a:pt x="5281049" y="4593397"/>
                  <a:pt x="5093744" y="4647426"/>
                </a:cubicBezTo>
                <a:cubicBezTo>
                  <a:pt x="4906440" y="4701455"/>
                  <a:pt x="4594203" y="4617775"/>
                  <a:pt x="4323760" y="4647426"/>
                </a:cubicBezTo>
                <a:cubicBezTo>
                  <a:pt x="4053317" y="4677077"/>
                  <a:pt x="4102424" y="4621102"/>
                  <a:pt x="3909153" y="4647426"/>
                </a:cubicBezTo>
                <a:cubicBezTo>
                  <a:pt x="3715882" y="4673750"/>
                  <a:pt x="3590775" y="4625151"/>
                  <a:pt x="3494546" y="4647426"/>
                </a:cubicBezTo>
                <a:cubicBezTo>
                  <a:pt x="3398317" y="4669701"/>
                  <a:pt x="3040650" y="4638486"/>
                  <a:pt x="2813405" y="4647426"/>
                </a:cubicBezTo>
                <a:cubicBezTo>
                  <a:pt x="2586160" y="4656366"/>
                  <a:pt x="2513750" y="4606111"/>
                  <a:pt x="2398798" y="4647426"/>
                </a:cubicBezTo>
                <a:cubicBezTo>
                  <a:pt x="2283846" y="4688741"/>
                  <a:pt x="2004837" y="4628145"/>
                  <a:pt x="1895347" y="4647426"/>
                </a:cubicBezTo>
                <a:cubicBezTo>
                  <a:pt x="1785857" y="4666707"/>
                  <a:pt x="1589725" y="4617836"/>
                  <a:pt x="1480740" y="4647426"/>
                </a:cubicBezTo>
                <a:cubicBezTo>
                  <a:pt x="1371755" y="4677016"/>
                  <a:pt x="1093133" y="4608594"/>
                  <a:pt x="977288" y="4647426"/>
                </a:cubicBezTo>
                <a:cubicBezTo>
                  <a:pt x="861443" y="4686258"/>
                  <a:pt x="806145" y="4638644"/>
                  <a:pt x="651525" y="4647426"/>
                </a:cubicBezTo>
                <a:cubicBezTo>
                  <a:pt x="496905" y="4656208"/>
                  <a:pt x="216460" y="4574812"/>
                  <a:pt x="0" y="4647426"/>
                </a:cubicBezTo>
                <a:cubicBezTo>
                  <a:pt x="-38835" y="4388053"/>
                  <a:pt x="40148" y="4327317"/>
                  <a:pt x="0" y="4112972"/>
                </a:cubicBezTo>
                <a:cubicBezTo>
                  <a:pt x="-40148" y="3898627"/>
                  <a:pt x="28318" y="3679746"/>
                  <a:pt x="0" y="3439095"/>
                </a:cubicBezTo>
                <a:cubicBezTo>
                  <a:pt x="-28318" y="3198444"/>
                  <a:pt x="50666" y="3017540"/>
                  <a:pt x="0" y="2904641"/>
                </a:cubicBezTo>
                <a:cubicBezTo>
                  <a:pt x="-50666" y="2791742"/>
                  <a:pt x="49525" y="2683022"/>
                  <a:pt x="0" y="2463136"/>
                </a:cubicBezTo>
                <a:cubicBezTo>
                  <a:pt x="-49525" y="2243250"/>
                  <a:pt x="38757" y="2042994"/>
                  <a:pt x="0" y="1928682"/>
                </a:cubicBezTo>
                <a:cubicBezTo>
                  <a:pt x="-38757" y="1814370"/>
                  <a:pt x="21844" y="1563699"/>
                  <a:pt x="0" y="1254805"/>
                </a:cubicBezTo>
                <a:cubicBezTo>
                  <a:pt x="-21844" y="945911"/>
                  <a:pt x="43347" y="851293"/>
                  <a:pt x="0" y="580928"/>
                </a:cubicBezTo>
                <a:cubicBezTo>
                  <a:pt x="-43347" y="310563"/>
                  <a:pt x="53179" y="241400"/>
                  <a:pt x="0" y="0"/>
                </a:cubicBezTo>
                <a:close/>
              </a:path>
            </a:pathLst>
          </a:custGeom>
          <a:noFill/>
          <a:ln>
            <a:solidFill>
              <a:srgbClr val="00B050"/>
            </a:solidFill>
            <a:extLst>
              <a:ext uri="{C807C97D-BFC1-408E-A445-0C87EB9F89A2}">
                <ask:lineSketchStyleProps xmlns:ask="http://schemas.microsoft.com/office/drawing/2018/sketchyshapes" sd="2337046313">
                  <a:prstGeom prst="rect">
                    <a:avLst/>
                  </a:prstGeom>
                  <ask:type>
                    <ask:lineSketchScribble/>
                  </ask:type>
                </ask:lineSketchStyleProps>
              </a:ext>
            </a:extLst>
          </a:ln>
        </p:spPr>
        <p:txBody>
          <a:bodyPr wrap="square">
            <a:spAutoFit/>
          </a:bodyPr>
          <a:lstStyle/>
          <a:p>
            <a:pPr algn="just"/>
            <a:r>
              <a:rPr lang="vi-VN" sz="2800">
                <a:latin typeface="Times New Roman" panose="02020603050405020304" pitchFamily="18" charset="0"/>
                <a:cs typeface="Times New Roman" panose="02020603050405020304" pitchFamily="18" charset="0"/>
              </a:rPr>
              <a:t>Hồi kí của G. B. Se nhỏ (Jean Baptiste Chaigneaul, một người Pháp, làm quan thời Gia Long, năm 1820, có đoạn viết - vị vua </a:t>
            </a:r>
            <a:r>
              <a:rPr lang="vi-VN" sz="2800" b="1">
                <a:solidFill>
                  <a:srgbClr val="0070C0"/>
                </a:solidFill>
                <a:latin typeface="Times New Roman" panose="02020603050405020304" pitchFamily="18" charset="0"/>
                <a:cs typeface="Times New Roman" panose="02020603050405020304" pitchFamily="18" charset="0"/>
              </a:rPr>
              <a:t>Hiện nay (vua Gia Long) tuyên xưng Hoàng đế gồm xứ Nam Hà... xứ Bắc Hà... một vài đào có dân cư ở không xa bờ biển và quần đảo Paracel (quần đảo Hoàng Sa) hợp thành từ những đảo nhỏ, bãi ngầm và mỏm đá không có người ở. Chỉ đến năm 1816, đương kim hoàng đế mới chiếm hữu được quần đảo này.</a:t>
            </a:r>
          </a:p>
          <a:p>
            <a:pPr algn="just"/>
            <a:r>
              <a:rPr lang="vi-VN" sz="2400" i="1">
                <a:latin typeface="Times New Roman" panose="02020603050405020304" pitchFamily="18" charset="0"/>
                <a:cs typeface="Times New Roman" panose="02020603050405020304" pitchFamily="18" charset="0"/>
              </a:rPr>
              <a:t>(Hán Nguyễn Nguyễn Nhã, Những bằng chứng về chủ quyền của Việt Nam đối với hai quân đảo Hoàng Sa, Trường Sa, NXB Giáo dục Việt Nam, Hà Nội, 2013, trang 55)</a:t>
            </a:r>
            <a:endParaRPr lang="en-US" sz="2400" i="1">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8CA8EC3-E962-6479-CC56-BCE97E226B88}"/>
              </a:ext>
            </a:extLst>
          </p:cNvPr>
          <p:cNvPicPr>
            <a:picLocks noChangeAspect="1"/>
          </p:cNvPicPr>
          <p:nvPr/>
        </p:nvPicPr>
        <p:blipFill>
          <a:blip r:embed="rId4"/>
          <a:stretch>
            <a:fillRect/>
          </a:stretch>
        </p:blipFill>
        <p:spPr>
          <a:xfrm>
            <a:off x="245509" y="2109891"/>
            <a:ext cx="2849328" cy="3969058"/>
          </a:xfrm>
          <a:prstGeom prst="rect">
            <a:avLst/>
          </a:prstGeom>
        </p:spPr>
      </p:pic>
      <p:sp>
        <p:nvSpPr>
          <p:cNvPr id="11" name="TextBox 10">
            <a:extLst>
              <a:ext uri="{FF2B5EF4-FFF2-40B4-BE49-F238E27FC236}">
                <a16:creationId xmlns:a16="http://schemas.microsoft.com/office/drawing/2014/main" id="{4212BAD6-2827-129F-F4C8-B869D7ED0D1F}"/>
              </a:ext>
            </a:extLst>
          </p:cNvPr>
          <p:cNvSpPr txBox="1"/>
          <p:nvPr/>
        </p:nvSpPr>
        <p:spPr>
          <a:xfrm>
            <a:off x="366977" y="6181322"/>
            <a:ext cx="2566723" cy="523220"/>
          </a:xfrm>
          <a:prstGeom prst="rect">
            <a:avLst/>
          </a:prstGeom>
          <a:noFill/>
        </p:spPr>
        <p:txBody>
          <a:bodyPr wrap="square">
            <a:spAutoFit/>
          </a:bodyPr>
          <a:lstStyle/>
          <a:p>
            <a:r>
              <a:rPr lang="en-US" sz="2800" b="1">
                <a:solidFill>
                  <a:srgbClr val="0070C0"/>
                </a:solidFill>
                <a:latin typeface="Times New Roman" panose="02020603050405020304" pitchFamily="18" charset="0"/>
                <a:cs typeface="Times New Roman" panose="02020603050405020304" pitchFamily="18" charset="0"/>
              </a:rPr>
              <a:t>V</a:t>
            </a: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ua Gia Long</a:t>
            </a:r>
            <a:endParaRPr lang="en-US"/>
          </a:p>
        </p:txBody>
      </p:sp>
    </p:spTree>
    <p:extLst>
      <p:ext uri="{BB962C8B-B14F-4D97-AF65-F5344CB8AC3E}">
        <p14:creationId xmlns:p14="http://schemas.microsoft.com/office/powerpoint/2010/main" val="112358687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FE5454-463E-0CD8-074F-C6B0A0982615}"/>
              </a:ext>
            </a:extLst>
          </p:cNvPr>
          <p:cNvPicPr>
            <a:picLocks noChangeAspect="1"/>
          </p:cNvPicPr>
          <p:nvPr/>
        </p:nvPicPr>
        <p:blipFill rotWithShape="1">
          <a:blip r:embed="rId2"/>
          <a:srcRect t="8676" r="-2" b="14839"/>
          <a:stretch/>
        </p:blipFill>
        <p:spPr>
          <a:xfrm>
            <a:off x="4252687" y="10"/>
            <a:ext cx="793609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C5736D14-B283-76BA-2427-687D46B8A11D}"/>
              </a:ext>
            </a:extLst>
          </p:cNvPr>
          <p:cNvSpPr txBox="1"/>
          <p:nvPr/>
        </p:nvSpPr>
        <p:spPr>
          <a:xfrm>
            <a:off x="6096000" y="5566229"/>
            <a:ext cx="5979082" cy="1291771"/>
          </a:xfrm>
          <a:prstGeom prst="rect">
            <a:avLst/>
          </a:prstGeom>
          <a:solidFill>
            <a:srgbClr val="FFFFFF"/>
          </a:solidFill>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2000" i="0">
                <a:solidFill>
                  <a:srgbClr val="0070C0"/>
                </a:solidFill>
                <a:effectLst/>
                <a:latin typeface="Times New Roman" panose="02020603050405020304" pitchFamily="18" charset="0"/>
                <a:cs typeface="Times New Roman" panose="02020603050405020304" pitchFamily="18" charset="0"/>
              </a:rPr>
              <a:t>Đại Nam Nhất Thống toàn đồ là bản đồ nước ta thời Nguyễn, vẽ khoảng năm 1838. Bản đồ có ghi hai tên “Hoàng Sa” và “Vạn Lý Trường Sa” thuộc lãnh thổ Việt Nam.</a:t>
            </a:r>
            <a:endParaRPr lang="en-US" sz="2000">
              <a:solidFill>
                <a:srgbClr val="0070C0"/>
              </a:solidFill>
              <a:latin typeface="Times New Roman" panose="02020603050405020304" pitchFamily="18" charset="0"/>
              <a:cs typeface="Times New Roman" panose="02020603050405020304" pitchFamily="18" charset="0"/>
            </a:endParaRPr>
          </a:p>
        </p:txBody>
      </p:sp>
      <p:pic>
        <p:nvPicPr>
          <p:cNvPr id="5122" name="Picture 2" descr="Ghim trên Trường Sa &amp; Hoàng Sa">
            <a:extLst>
              <a:ext uri="{FF2B5EF4-FFF2-40B4-BE49-F238E27FC236}">
                <a16:creationId xmlns:a16="http://schemas.microsoft.com/office/drawing/2014/main" id="{EF834BFC-EA2A-FC66-0E19-D5E38E952275}"/>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16670" r="21413" b="-1"/>
          <a:stretch/>
        </p:blipFill>
        <p:spPr bwMode="auto">
          <a:xfrm>
            <a:off x="21" y="10"/>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34907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randombar(horizontal)">
                                      <p:cBhvr>
                                        <p:cTn id="7" dur="500"/>
                                        <p:tgtEl>
                                          <p:spTgt spid="51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29"/>
                                        </p:tgtEl>
                                        <p:attrNameLst>
                                          <p:attrName>style.visibility</p:attrName>
                                        </p:attrNameLst>
                                      </p:cBhvr>
                                      <p:to>
                                        <p:strVal val="visible"/>
                                      </p:to>
                                    </p:set>
                                    <p:animEffect transition="in" filter="randombar(horizontal)">
                                      <p:cBhvr>
                                        <p:cTn id="10" dur="500"/>
                                        <p:tgtEl>
                                          <p:spTgt spid="512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P spid="5129"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7B173-F469-BB18-2400-CFEF4AFA0B0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35433485"/>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p:cNvSpPr/>
          <p:nvPr/>
        </p:nvSpPr>
        <p:spPr>
          <a:xfrm>
            <a:off x="22225" y="1479208"/>
            <a:ext cx="3094837" cy="39157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3600" b="1" i="0" u="none" strike="noStrike" kern="1200" cap="none" spc="0" normalizeH="0" baseline="0" noProof="0">
              <a:ln>
                <a:noFill/>
              </a:ln>
              <a:solidFill>
                <a:srgbClr val="EA5E66"/>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a:extLst>
              <a:ext uri="{FF2B5EF4-FFF2-40B4-BE49-F238E27FC236}">
                <a16:creationId xmlns:a16="http://schemas.microsoft.com/office/drawing/2014/main" id="{6A423600-842E-7058-D10C-22C98B995170}"/>
              </a:ext>
            </a:extLst>
          </p:cNvPr>
          <p:cNvGrpSpPr/>
          <p:nvPr/>
        </p:nvGrpSpPr>
        <p:grpSpPr>
          <a:xfrm>
            <a:off x="245509" y="-92018"/>
            <a:ext cx="1487038" cy="1420636"/>
            <a:chOff x="245509" y="-92018"/>
            <a:chExt cx="1487038" cy="1420636"/>
          </a:xfrm>
        </p:grpSpPr>
        <p:grpSp>
          <p:nvGrpSpPr>
            <p:cNvPr id="135" name="组合 134"/>
            <p:cNvGrpSpPr/>
            <p:nvPr/>
          </p:nvGrpSpPr>
          <p:grpSpPr>
            <a:xfrm>
              <a:off x="245509" y="-92018"/>
              <a:ext cx="1487038" cy="1420636"/>
              <a:chOff x="2555776" y="915566"/>
              <a:chExt cx="1944216" cy="1944216"/>
            </a:xfrm>
            <a:solidFill>
              <a:srgbClr val="0099A9"/>
            </a:solidFill>
            <a:effectLst>
              <a:outerShdw blurRad="63500" dist="50800" dir="8100000" algn="tr" rotWithShape="0">
                <a:prstClr val="black">
                  <a:alpha val="35000"/>
                </a:prstClr>
              </a:outerShdw>
            </a:effectLst>
          </p:grpSpPr>
          <p:sp>
            <p:nvSpPr>
              <p:cNvPr id="137" name="同心圆 136"/>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8" name="同心圆 137"/>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pic>
          <p:nvPicPr>
            <p:cNvPr id="8" name="Picture 7">
              <a:extLst>
                <a:ext uri="{FF2B5EF4-FFF2-40B4-BE49-F238E27FC236}">
                  <a16:creationId xmlns:a16="http://schemas.microsoft.com/office/drawing/2014/main" id="{12B775C5-2D46-6D53-2222-74C29A480341}"/>
                </a:ext>
              </a:extLst>
            </p:cNvPr>
            <p:cNvPicPr>
              <a:picLocks noChangeAspect="1"/>
            </p:cNvPicPr>
            <p:nvPr/>
          </p:nvPicPr>
          <p:blipFill>
            <a:blip r:embed="rId3"/>
            <a:stretch>
              <a:fillRect/>
            </a:stretch>
          </p:blipFill>
          <p:spPr>
            <a:xfrm>
              <a:off x="366977" y="60597"/>
              <a:ext cx="1201656" cy="1203158"/>
            </a:xfrm>
            <a:prstGeom prst="rect">
              <a:avLst/>
            </a:prstGeom>
          </p:spPr>
        </p:pic>
      </p:grpSp>
      <p:sp>
        <p:nvSpPr>
          <p:cNvPr id="9" name="Rectangle: Rounded Corners 8">
            <a:extLst>
              <a:ext uri="{FF2B5EF4-FFF2-40B4-BE49-F238E27FC236}">
                <a16:creationId xmlns:a16="http://schemas.microsoft.com/office/drawing/2014/main" id="{961197AE-3FC6-F4EE-76A5-708E72E04FEB}"/>
              </a:ext>
            </a:extLst>
          </p:cNvPr>
          <p:cNvSpPr/>
          <p:nvPr/>
        </p:nvSpPr>
        <p:spPr>
          <a:xfrm>
            <a:off x="1718233" y="36673"/>
            <a:ext cx="10473767" cy="19445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defRPr/>
            </a:pPr>
            <a:r>
              <a:rPr lang="vi-VN" sz="2800" b="1">
                <a:solidFill>
                  <a:srgbClr val="0070C0"/>
                </a:solidFill>
                <a:latin typeface="Times New Roman" panose="02020603050405020304" pitchFamily="18" charset="0"/>
                <a:cs typeface="Times New Roman" panose="02020603050405020304" pitchFamily="18" charset="0"/>
              </a:rPr>
              <a:t>Từ thời vua Minh Mạng, việc thực thi chủ quyền trên biển do vua trực tiếp kiểm tra giám sát. Vua Minh Mạng còn cho khác những vùng biển, cửa biến quan trọng của đất nước lên Cửu đỉnh.</a:t>
            </a:r>
            <a:endPar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930AA1A-C483-377D-9516-8F3475188B1F}"/>
              </a:ext>
            </a:extLst>
          </p:cNvPr>
          <p:cNvSpPr txBox="1"/>
          <p:nvPr/>
        </p:nvSpPr>
        <p:spPr>
          <a:xfrm>
            <a:off x="3212312" y="2263550"/>
            <a:ext cx="8884438" cy="4401205"/>
          </a:xfrm>
          <a:custGeom>
            <a:avLst/>
            <a:gdLst>
              <a:gd name="connsiteX0" fmla="*/ 0 w 8884438"/>
              <a:gd name="connsiteY0" fmla="*/ 0 h 4401205"/>
              <a:gd name="connsiteX1" fmla="*/ 503451 w 8884438"/>
              <a:gd name="connsiteY1" fmla="*/ 0 h 4401205"/>
              <a:gd name="connsiteX2" fmla="*/ 1095747 w 8884438"/>
              <a:gd name="connsiteY2" fmla="*/ 0 h 4401205"/>
              <a:gd name="connsiteX3" fmla="*/ 1688043 w 8884438"/>
              <a:gd name="connsiteY3" fmla="*/ 0 h 4401205"/>
              <a:gd name="connsiteX4" fmla="*/ 2369183 w 8884438"/>
              <a:gd name="connsiteY4" fmla="*/ 0 h 4401205"/>
              <a:gd name="connsiteX5" fmla="*/ 2783791 w 8884438"/>
              <a:gd name="connsiteY5" fmla="*/ 0 h 4401205"/>
              <a:gd name="connsiteX6" fmla="*/ 3464931 w 8884438"/>
              <a:gd name="connsiteY6" fmla="*/ 0 h 4401205"/>
              <a:gd name="connsiteX7" fmla="*/ 3968382 w 8884438"/>
              <a:gd name="connsiteY7" fmla="*/ 0 h 4401205"/>
              <a:gd name="connsiteX8" fmla="*/ 4649523 w 8884438"/>
              <a:gd name="connsiteY8" fmla="*/ 0 h 4401205"/>
              <a:gd name="connsiteX9" fmla="*/ 5064130 w 8884438"/>
              <a:gd name="connsiteY9" fmla="*/ 0 h 4401205"/>
              <a:gd name="connsiteX10" fmla="*/ 5478737 w 8884438"/>
              <a:gd name="connsiteY10" fmla="*/ 0 h 4401205"/>
              <a:gd name="connsiteX11" fmla="*/ 5893344 w 8884438"/>
              <a:gd name="connsiteY11" fmla="*/ 0 h 4401205"/>
              <a:gd name="connsiteX12" fmla="*/ 6307951 w 8884438"/>
              <a:gd name="connsiteY12" fmla="*/ 0 h 4401205"/>
              <a:gd name="connsiteX13" fmla="*/ 6989091 w 8884438"/>
              <a:gd name="connsiteY13" fmla="*/ 0 h 4401205"/>
              <a:gd name="connsiteX14" fmla="*/ 7581387 w 8884438"/>
              <a:gd name="connsiteY14" fmla="*/ 0 h 4401205"/>
              <a:gd name="connsiteX15" fmla="*/ 7995994 w 8884438"/>
              <a:gd name="connsiteY15" fmla="*/ 0 h 4401205"/>
              <a:gd name="connsiteX16" fmla="*/ 8884438 w 8884438"/>
              <a:gd name="connsiteY16" fmla="*/ 0 h 4401205"/>
              <a:gd name="connsiteX17" fmla="*/ 8884438 w 8884438"/>
              <a:gd name="connsiteY17" fmla="*/ 594163 h 4401205"/>
              <a:gd name="connsiteX18" fmla="*/ 8884438 w 8884438"/>
              <a:gd name="connsiteY18" fmla="*/ 1188325 h 4401205"/>
              <a:gd name="connsiteX19" fmla="*/ 8884438 w 8884438"/>
              <a:gd name="connsiteY19" fmla="*/ 1826500 h 4401205"/>
              <a:gd name="connsiteX20" fmla="*/ 8884438 w 8884438"/>
              <a:gd name="connsiteY20" fmla="*/ 2420663 h 4401205"/>
              <a:gd name="connsiteX21" fmla="*/ 8884438 w 8884438"/>
              <a:gd name="connsiteY21" fmla="*/ 2926801 h 4401205"/>
              <a:gd name="connsiteX22" fmla="*/ 8884438 w 8884438"/>
              <a:gd name="connsiteY22" fmla="*/ 3344916 h 4401205"/>
              <a:gd name="connsiteX23" fmla="*/ 8884438 w 8884438"/>
              <a:gd name="connsiteY23" fmla="*/ 3851054 h 4401205"/>
              <a:gd name="connsiteX24" fmla="*/ 8884438 w 8884438"/>
              <a:gd name="connsiteY24" fmla="*/ 4401205 h 4401205"/>
              <a:gd name="connsiteX25" fmla="*/ 8114453 w 8884438"/>
              <a:gd name="connsiteY25" fmla="*/ 4401205 h 4401205"/>
              <a:gd name="connsiteX26" fmla="*/ 7788691 w 8884438"/>
              <a:gd name="connsiteY26" fmla="*/ 4401205 h 4401205"/>
              <a:gd name="connsiteX27" fmla="*/ 7374084 w 8884438"/>
              <a:gd name="connsiteY27" fmla="*/ 4401205 h 4401205"/>
              <a:gd name="connsiteX28" fmla="*/ 6692943 w 8884438"/>
              <a:gd name="connsiteY28" fmla="*/ 4401205 h 4401205"/>
              <a:gd name="connsiteX29" fmla="*/ 6367181 w 8884438"/>
              <a:gd name="connsiteY29" fmla="*/ 4401205 h 4401205"/>
              <a:gd name="connsiteX30" fmla="*/ 5863729 w 8884438"/>
              <a:gd name="connsiteY30" fmla="*/ 4401205 h 4401205"/>
              <a:gd name="connsiteX31" fmla="*/ 5093744 w 8884438"/>
              <a:gd name="connsiteY31" fmla="*/ 4401205 h 4401205"/>
              <a:gd name="connsiteX32" fmla="*/ 4323760 w 8884438"/>
              <a:gd name="connsiteY32" fmla="*/ 4401205 h 4401205"/>
              <a:gd name="connsiteX33" fmla="*/ 3909153 w 8884438"/>
              <a:gd name="connsiteY33" fmla="*/ 4401205 h 4401205"/>
              <a:gd name="connsiteX34" fmla="*/ 3494546 w 8884438"/>
              <a:gd name="connsiteY34" fmla="*/ 4401205 h 4401205"/>
              <a:gd name="connsiteX35" fmla="*/ 2813405 w 8884438"/>
              <a:gd name="connsiteY35" fmla="*/ 4401205 h 4401205"/>
              <a:gd name="connsiteX36" fmla="*/ 2398798 w 8884438"/>
              <a:gd name="connsiteY36" fmla="*/ 4401205 h 4401205"/>
              <a:gd name="connsiteX37" fmla="*/ 1895347 w 8884438"/>
              <a:gd name="connsiteY37" fmla="*/ 4401205 h 4401205"/>
              <a:gd name="connsiteX38" fmla="*/ 1480740 w 8884438"/>
              <a:gd name="connsiteY38" fmla="*/ 4401205 h 4401205"/>
              <a:gd name="connsiteX39" fmla="*/ 977288 w 8884438"/>
              <a:gd name="connsiteY39" fmla="*/ 4401205 h 4401205"/>
              <a:gd name="connsiteX40" fmla="*/ 651525 w 8884438"/>
              <a:gd name="connsiteY40" fmla="*/ 4401205 h 4401205"/>
              <a:gd name="connsiteX41" fmla="*/ 0 w 8884438"/>
              <a:gd name="connsiteY41" fmla="*/ 4401205 h 4401205"/>
              <a:gd name="connsiteX42" fmla="*/ 0 w 8884438"/>
              <a:gd name="connsiteY42" fmla="*/ 3895066 h 4401205"/>
              <a:gd name="connsiteX43" fmla="*/ 0 w 8884438"/>
              <a:gd name="connsiteY43" fmla="*/ 3256892 h 4401205"/>
              <a:gd name="connsiteX44" fmla="*/ 0 w 8884438"/>
              <a:gd name="connsiteY44" fmla="*/ 2750753 h 4401205"/>
              <a:gd name="connsiteX45" fmla="*/ 0 w 8884438"/>
              <a:gd name="connsiteY45" fmla="*/ 2332639 h 4401205"/>
              <a:gd name="connsiteX46" fmla="*/ 0 w 8884438"/>
              <a:gd name="connsiteY46" fmla="*/ 1826500 h 4401205"/>
              <a:gd name="connsiteX47" fmla="*/ 0 w 8884438"/>
              <a:gd name="connsiteY47" fmla="*/ 1188325 h 4401205"/>
              <a:gd name="connsiteX48" fmla="*/ 0 w 8884438"/>
              <a:gd name="connsiteY48" fmla="*/ 550151 h 4401205"/>
              <a:gd name="connsiteX49" fmla="*/ 0 w 8884438"/>
              <a:gd name="connsiteY49" fmla="*/ 0 h 440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84438" h="4401205" extrusionOk="0">
                <a:moveTo>
                  <a:pt x="0" y="0"/>
                </a:moveTo>
                <a:cubicBezTo>
                  <a:pt x="210017" y="-1281"/>
                  <a:pt x="363168" y="34620"/>
                  <a:pt x="503451" y="0"/>
                </a:cubicBezTo>
                <a:cubicBezTo>
                  <a:pt x="643734" y="-34620"/>
                  <a:pt x="804502" y="55486"/>
                  <a:pt x="1095747" y="0"/>
                </a:cubicBezTo>
                <a:cubicBezTo>
                  <a:pt x="1386992" y="-55486"/>
                  <a:pt x="1504308" y="1593"/>
                  <a:pt x="1688043" y="0"/>
                </a:cubicBezTo>
                <a:cubicBezTo>
                  <a:pt x="1871778" y="-1593"/>
                  <a:pt x="2218582" y="23916"/>
                  <a:pt x="2369183" y="0"/>
                </a:cubicBezTo>
                <a:cubicBezTo>
                  <a:pt x="2519784" y="-23916"/>
                  <a:pt x="2700230" y="5489"/>
                  <a:pt x="2783791" y="0"/>
                </a:cubicBezTo>
                <a:cubicBezTo>
                  <a:pt x="2867352" y="-5489"/>
                  <a:pt x="3250306" y="63947"/>
                  <a:pt x="3464931" y="0"/>
                </a:cubicBezTo>
                <a:cubicBezTo>
                  <a:pt x="3679556" y="-63947"/>
                  <a:pt x="3798368" y="22034"/>
                  <a:pt x="3968382" y="0"/>
                </a:cubicBezTo>
                <a:cubicBezTo>
                  <a:pt x="4138396" y="-22034"/>
                  <a:pt x="4412524" y="68361"/>
                  <a:pt x="4649523" y="0"/>
                </a:cubicBezTo>
                <a:cubicBezTo>
                  <a:pt x="4886522" y="-68361"/>
                  <a:pt x="4870891" y="47081"/>
                  <a:pt x="5064130" y="0"/>
                </a:cubicBezTo>
                <a:cubicBezTo>
                  <a:pt x="5257369" y="-47081"/>
                  <a:pt x="5382808" y="24204"/>
                  <a:pt x="5478737" y="0"/>
                </a:cubicBezTo>
                <a:cubicBezTo>
                  <a:pt x="5574666" y="-24204"/>
                  <a:pt x="5771388" y="22179"/>
                  <a:pt x="5893344" y="0"/>
                </a:cubicBezTo>
                <a:cubicBezTo>
                  <a:pt x="6015300" y="-22179"/>
                  <a:pt x="6126491" y="22961"/>
                  <a:pt x="6307951" y="0"/>
                </a:cubicBezTo>
                <a:cubicBezTo>
                  <a:pt x="6489411" y="-22961"/>
                  <a:pt x="6813133" y="15175"/>
                  <a:pt x="6989091" y="0"/>
                </a:cubicBezTo>
                <a:cubicBezTo>
                  <a:pt x="7165049" y="-15175"/>
                  <a:pt x="7292519" y="31481"/>
                  <a:pt x="7581387" y="0"/>
                </a:cubicBezTo>
                <a:cubicBezTo>
                  <a:pt x="7870255" y="-31481"/>
                  <a:pt x="7903545" y="12855"/>
                  <a:pt x="7995994" y="0"/>
                </a:cubicBezTo>
                <a:cubicBezTo>
                  <a:pt x="8088443" y="-12855"/>
                  <a:pt x="8668092" y="35477"/>
                  <a:pt x="8884438" y="0"/>
                </a:cubicBezTo>
                <a:cubicBezTo>
                  <a:pt x="8914667" y="123664"/>
                  <a:pt x="8829058" y="385732"/>
                  <a:pt x="8884438" y="594163"/>
                </a:cubicBezTo>
                <a:cubicBezTo>
                  <a:pt x="8939818" y="802594"/>
                  <a:pt x="8847309" y="984884"/>
                  <a:pt x="8884438" y="1188325"/>
                </a:cubicBezTo>
                <a:cubicBezTo>
                  <a:pt x="8921567" y="1391766"/>
                  <a:pt x="8851922" y="1547489"/>
                  <a:pt x="8884438" y="1826500"/>
                </a:cubicBezTo>
                <a:cubicBezTo>
                  <a:pt x="8916954" y="2105512"/>
                  <a:pt x="8863806" y="2218729"/>
                  <a:pt x="8884438" y="2420663"/>
                </a:cubicBezTo>
                <a:cubicBezTo>
                  <a:pt x="8905070" y="2622597"/>
                  <a:pt x="8862643" y="2708478"/>
                  <a:pt x="8884438" y="2926801"/>
                </a:cubicBezTo>
                <a:cubicBezTo>
                  <a:pt x="8906233" y="3145124"/>
                  <a:pt x="8863277" y="3168541"/>
                  <a:pt x="8884438" y="3344916"/>
                </a:cubicBezTo>
                <a:cubicBezTo>
                  <a:pt x="8905599" y="3521292"/>
                  <a:pt x="8867668" y="3630982"/>
                  <a:pt x="8884438" y="3851054"/>
                </a:cubicBezTo>
                <a:cubicBezTo>
                  <a:pt x="8901208" y="4071126"/>
                  <a:pt x="8848606" y="4129444"/>
                  <a:pt x="8884438" y="4401205"/>
                </a:cubicBezTo>
                <a:cubicBezTo>
                  <a:pt x="8513849" y="4490175"/>
                  <a:pt x="8381515" y="4387952"/>
                  <a:pt x="8114453" y="4401205"/>
                </a:cubicBezTo>
                <a:cubicBezTo>
                  <a:pt x="7847392" y="4414458"/>
                  <a:pt x="7941697" y="4392854"/>
                  <a:pt x="7788691" y="4401205"/>
                </a:cubicBezTo>
                <a:cubicBezTo>
                  <a:pt x="7635685" y="4409556"/>
                  <a:pt x="7481765" y="4387659"/>
                  <a:pt x="7374084" y="4401205"/>
                </a:cubicBezTo>
                <a:cubicBezTo>
                  <a:pt x="7266403" y="4414751"/>
                  <a:pt x="6854845" y="4363376"/>
                  <a:pt x="6692943" y="4401205"/>
                </a:cubicBezTo>
                <a:cubicBezTo>
                  <a:pt x="6531041" y="4439034"/>
                  <a:pt x="6448107" y="4373289"/>
                  <a:pt x="6367181" y="4401205"/>
                </a:cubicBezTo>
                <a:cubicBezTo>
                  <a:pt x="6286255" y="4429121"/>
                  <a:pt x="6048017" y="4389236"/>
                  <a:pt x="5863729" y="4401205"/>
                </a:cubicBezTo>
                <a:cubicBezTo>
                  <a:pt x="5679441" y="4413174"/>
                  <a:pt x="5281049" y="4347176"/>
                  <a:pt x="5093744" y="4401205"/>
                </a:cubicBezTo>
                <a:cubicBezTo>
                  <a:pt x="4906440" y="4455234"/>
                  <a:pt x="4594203" y="4371554"/>
                  <a:pt x="4323760" y="4401205"/>
                </a:cubicBezTo>
                <a:cubicBezTo>
                  <a:pt x="4053317" y="4430856"/>
                  <a:pt x="4102424" y="4374881"/>
                  <a:pt x="3909153" y="4401205"/>
                </a:cubicBezTo>
                <a:cubicBezTo>
                  <a:pt x="3715882" y="4427529"/>
                  <a:pt x="3590775" y="4378930"/>
                  <a:pt x="3494546" y="4401205"/>
                </a:cubicBezTo>
                <a:cubicBezTo>
                  <a:pt x="3398317" y="4423480"/>
                  <a:pt x="3040650" y="4392265"/>
                  <a:pt x="2813405" y="4401205"/>
                </a:cubicBezTo>
                <a:cubicBezTo>
                  <a:pt x="2586160" y="4410145"/>
                  <a:pt x="2513750" y="4359890"/>
                  <a:pt x="2398798" y="4401205"/>
                </a:cubicBezTo>
                <a:cubicBezTo>
                  <a:pt x="2283846" y="4442520"/>
                  <a:pt x="2004837" y="4381924"/>
                  <a:pt x="1895347" y="4401205"/>
                </a:cubicBezTo>
                <a:cubicBezTo>
                  <a:pt x="1785857" y="4420486"/>
                  <a:pt x="1589725" y="4371615"/>
                  <a:pt x="1480740" y="4401205"/>
                </a:cubicBezTo>
                <a:cubicBezTo>
                  <a:pt x="1371755" y="4430795"/>
                  <a:pt x="1093133" y="4362373"/>
                  <a:pt x="977288" y="4401205"/>
                </a:cubicBezTo>
                <a:cubicBezTo>
                  <a:pt x="861443" y="4440037"/>
                  <a:pt x="806145" y="4392423"/>
                  <a:pt x="651525" y="4401205"/>
                </a:cubicBezTo>
                <a:cubicBezTo>
                  <a:pt x="496905" y="4409987"/>
                  <a:pt x="216460" y="4328591"/>
                  <a:pt x="0" y="4401205"/>
                </a:cubicBezTo>
                <a:cubicBezTo>
                  <a:pt x="-10531" y="4167585"/>
                  <a:pt x="47032" y="4090215"/>
                  <a:pt x="0" y="3895066"/>
                </a:cubicBezTo>
                <a:cubicBezTo>
                  <a:pt x="-47032" y="3699917"/>
                  <a:pt x="7639" y="3524385"/>
                  <a:pt x="0" y="3256892"/>
                </a:cubicBezTo>
                <a:cubicBezTo>
                  <a:pt x="-7639" y="2989399"/>
                  <a:pt x="3268" y="2908592"/>
                  <a:pt x="0" y="2750753"/>
                </a:cubicBezTo>
                <a:cubicBezTo>
                  <a:pt x="-3268" y="2592914"/>
                  <a:pt x="33061" y="2457447"/>
                  <a:pt x="0" y="2332639"/>
                </a:cubicBezTo>
                <a:cubicBezTo>
                  <a:pt x="-33061" y="2207831"/>
                  <a:pt x="11170" y="2025068"/>
                  <a:pt x="0" y="1826500"/>
                </a:cubicBezTo>
                <a:cubicBezTo>
                  <a:pt x="-11170" y="1627932"/>
                  <a:pt x="16235" y="1340325"/>
                  <a:pt x="0" y="1188325"/>
                </a:cubicBezTo>
                <a:cubicBezTo>
                  <a:pt x="-16235" y="1036325"/>
                  <a:pt x="20741" y="745715"/>
                  <a:pt x="0" y="550151"/>
                </a:cubicBezTo>
                <a:cubicBezTo>
                  <a:pt x="-20741" y="354587"/>
                  <a:pt x="24597" y="201465"/>
                  <a:pt x="0" y="0"/>
                </a:cubicBezTo>
                <a:close/>
              </a:path>
            </a:pathLst>
          </a:custGeom>
          <a:noFill/>
          <a:ln>
            <a:solidFill>
              <a:srgbClr val="00B050"/>
            </a:solidFill>
            <a:extLst>
              <a:ext uri="{C807C97D-BFC1-408E-A445-0C87EB9F89A2}">
                <ask:lineSketchStyleProps xmlns:ask="http://schemas.microsoft.com/office/drawing/2018/sketchyshapes" sd="2337046313">
                  <a:prstGeom prst="rect">
                    <a:avLst/>
                  </a:prstGeom>
                  <ask:type>
                    <ask:lineSketchScribble/>
                  </ask:type>
                </ask:lineSketchStyleProps>
              </a:ext>
            </a:extLst>
          </a:ln>
        </p:spPr>
        <p:txBody>
          <a:bodyPr wrap="square">
            <a:spAutoFit/>
          </a:bodyPr>
          <a:lstStyle/>
          <a:p>
            <a:pPr algn="just"/>
            <a:r>
              <a:rPr lang="vi-VN" sz="2800">
                <a:latin typeface="Times New Roman" panose="02020603050405020304" pitchFamily="18" charset="0"/>
                <a:cs typeface="Times New Roman" panose="02020603050405020304" pitchFamily="18" charset="0"/>
              </a:rPr>
              <a:t>Minh Mạng thứ 17, năm Bính Thân </a:t>
            </a:r>
            <a:r>
              <a:rPr lang="vi-VN" sz="2800" b="1">
                <a:solidFill>
                  <a:srgbClr val="FF0000"/>
                </a:solidFill>
                <a:latin typeface="Times New Roman" panose="02020603050405020304" pitchFamily="18" charset="0"/>
                <a:cs typeface="Times New Roman" panose="02020603050405020304" pitchFamily="18" charset="0"/>
              </a:rPr>
              <a:t>“Sai Suất đội Thuỷ quân Phạm Hữu Nhật, đem binh thuyền đi. Chuẩn cho mang theo 10 cai bài gỗ, đến nơi đó dựng làm dấu ghi (mỗi bài gỗ đời 5 thước, rộng 5 tác, dày 1 tác, một bài khác những chữ “Minh Mệnh thứ 17, năm Bính Thân Thủy quân Chánh đội trưởng suất đội Phạm Hữu Nhật, vòng mệnh đi Hoàng Sa trông nom do đọc đến đây lưu dấu để ghi nhớ.</a:t>
            </a:r>
          </a:p>
          <a:p>
            <a:pPr algn="just"/>
            <a:r>
              <a:rPr lang="vi-VN" sz="2400" i="1">
                <a:latin typeface="Times New Roman" panose="02020603050405020304" pitchFamily="18" charset="0"/>
                <a:cs typeface="Times New Roman" panose="02020603050405020304" pitchFamily="18" charset="0"/>
              </a:rPr>
              <a:t>(Quốc sử quán triều Nguyễn, Đại Nam thực lực tập 4, NXB Giáo dục Hà Nội, 2007, trang 867</a:t>
            </a:r>
            <a:endParaRPr lang="en-US" sz="2000" i="1">
              <a:latin typeface="Times New Roman" panose="02020603050405020304" pitchFamily="18" charset="0"/>
              <a:cs typeface="Times New Roman" panose="02020603050405020304" pitchFamily="18" charset="0"/>
            </a:endParaRPr>
          </a:p>
        </p:txBody>
      </p:sp>
      <p:pic>
        <p:nvPicPr>
          <p:cNvPr id="1026" name="Picture 2" descr="VUA MINH MỆNH THÀNH LẬP TỈNH HÀ TĨNH THÔNG QUA CẢI CÁCH HÀNH CHÍNH NỬA ĐẦU  THẾ KỶ XIX">
            <a:extLst>
              <a:ext uri="{FF2B5EF4-FFF2-40B4-BE49-F238E27FC236}">
                <a16:creationId xmlns:a16="http://schemas.microsoft.com/office/drawing/2014/main" id="{072CAC8F-D245-5DF2-083B-02FC38D080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79" t="2818" r="12727"/>
          <a:stretch/>
        </p:blipFill>
        <p:spPr bwMode="auto">
          <a:xfrm>
            <a:off x="177628" y="2131790"/>
            <a:ext cx="2782009" cy="4038599"/>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B4A93B-3750-2AE9-73E0-6CFB15673812}"/>
              </a:ext>
            </a:extLst>
          </p:cNvPr>
          <p:cNvSpPr txBox="1"/>
          <p:nvPr/>
        </p:nvSpPr>
        <p:spPr>
          <a:xfrm>
            <a:off x="189540" y="6334780"/>
            <a:ext cx="3094837" cy="523220"/>
          </a:xfrm>
          <a:prstGeom prst="rect">
            <a:avLst/>
          </a:prstGeom>
          <a:noFill/>
        </p:spPr>
        <p:txBody>
          <a:bodyPr wrap="square">
            <a:spAutoFit/>
          </a:bodyPr>
          <a:lstStyle/>
          <a:p>
            <a:r>
              <a:rPr lang="en-US" sz="2800" b="1">
                <a:solidFill>
                  <a:srgbClr val="0070C0"/>
                </a:solidFill>
                <a:latin typeface="Times New Roman" panose="02020603050405020304" pitchFamily="18" charset="0"/>
                <a:cs typeface="Times New Roman" panose="02020603050405020304" pitchFamily="18" charset="0"/>
              </a:rPr>
              <a:t>V</a:t>
            </a: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ua Minh Mạng </a:t>
            </a:r>
            <a:endParaRPr lang="en-US"/>
          </a:p>
        </p:txBody>
      </p:sp>
    </p:spTree>
    <p:extLst>
      <p:ext uri="{BB962C8B-B14F-4D97-AF65-F5344CB8AC3E}">
        <p14:creationId xmlns:p14="http://schemas.microsoft.com/office/powerpoint/2010/main" val="207440121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750"/>
                                        <p:tgtEl>
                                          <p:spTgt spid="1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heel(1)">
                                      <p:cBhvr>
                                        <p:cTn id="16" dur="2000"/>
                                        <p:tgtEl>
                                          <p:spTgt spid="102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ình ảnh Hoàng Sa, Trường Sa trên cửu đỉnh triều Nguyễn">
            <a:hlinkClick r:id="" action="ppaction://media"/>
            <a:extLst>
              <a:ext uri="{FF2B5EF4-FFF2-40B4-BE49-F238E27FC236}">
                <a16:creationId xmlns:a16="http://schemas.microsoft.com/office/drawing/2014/main" id="{98843C61-D977-FF15-4BF3-0F947412539F}"/>
              </a:ext>
            </a:extLst>
          </p:cNvPr>
          <p:cNvPicPr>
            <a:picLocks noChangeAspect="1"/>
          </p:cNvPicPr>
          <p:nvPr>
            <a:videoFile r:link="rId1"/>
            <p:extLst>
              <p:ext uri="{DAA4B4D4-6D71-4841-9C94-3DE7FCFB9230}">
                <p14:media xmlns:p14="http://schemas.microsoft.com/office/powerpoint/2010/main" r:embed="rId2">
                  <p14:trim st="434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6225289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3" y="798433"/>
            <a:ext cx="1210627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6. Quá trình thực thi chủ quyền đối với quần đảo Hoàng Sa, Trường sa </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A232504E-BBAF-144F-86DB-D978E8D82518}"/>
              </a:ext>
            </a:extLst>
          </p:cNvPr>
          <p:cNvSpPr/>
          <p:nvPr/>
        </p:nvSpPr>
        <p:spPr>
          <a:xfrm>
            <a:off x="0" y="-28877"/>
            <a:ext cx="1219199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19: VIỆT NAM NỮA ĐẦU THẾ KỈ XIX (TIẾT 3)</a:t>
            </a:r>
          </a:p>
        </p:txBody>
      </p:sp>
      <p:pic>
        <p:nvPicPr>
          <p:cNvPr id="2" name="Picture 1" descr="A picture containing text&#10;&#10;Description automatically generated">
            <a:extLst>
              <a:ext uri="{FF2B5EF4-FFF2-40B4-BE49-F238E27FC236}">
                <a16:creationId xmlns:a16="http://schemas.microsoft.com/office/drawing/2014/main" id="{B7179A82-60E9-F955-3E83-2C53A6DF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
        <p:nvSpPr>
          <p:cNvPr id="3" name="TextBox 2">
            <a:extLst>
              <a:ext uri="{FF2B5EF4-FFF2-40B4-BE49-F238E27FC236}">
                <a16:creationId xmlns:a16="http://schemas.microsoft.com/office/drawing/2014/main" id="{ABEDA437-D11A-8455-94B5-08AC5094EEB1}"/>
              </a:ext>
            </a:extLst>
          </p:cNvPr>
          <p:cNvSpPr txBox="1"/>
          <p:nvPr/>
        </p:nvSpPr>
        <p:spPr>
          <a:xfrm>
            <a:off x="42861" y="2118186"/>
            <a:ext cx="12020548"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Nhà Nguyễn tiếp tục quản lí và khai thác vùng quần đảo Hoàng Sa, quần đảo Trường Sa mà trước đó chúa Nguyễn và nhà Tây Sơn đã thực hiện. </a:t>
            </a:r>
            <a:endPar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542758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2361482" y="1321831"/>
            <a:ext cx="7469660" cy="3479600"/>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09" name="Google Shape;909;p35"/>
          <p:cNvSpPr txBox="1">
            <a:spLocks noGrp="1"/>
          </p:cNvSpPr>
          <p:nvPr>
            <p:ph type="ctrTitle"/>
          </p:nvPr>
        </p:nvSpPr>
        <p:spPr>
          <a:xfrm>
            <a:off x="3515785" y="2552177"/>
            <a:ext cx="4919311" cy="1086457"/>
          </a:xfrm>
          <a:prstGeom prst="rect">
            <a:avLst/>
          </a:prstGeom>
        </p:spPr>
        <p:txBody>
          <a:bodyPr spcFirstLastPara="1" wrap="square" lIns="121900" tIns="121900" rIns="121900" bIns="121900" anchor="b" anchorCtr="0">
            <a:noAutofit/>
          </a:bodyPr>
          <a:lstStyle/>
          <a:p>
            <a:r>
              <a:rPr lang="en-US" b="1">
                <a:solidFill>
                  <a:srgbClr val="FF0000"/>
                </a:solidFill>
                <a:latin typeface="Times New Roman" panose="02020603050405020304" pitchFamily="18" charset="0"/>
                <a:cs typeface="Times New Roman" panose="02020603050405020304" pitchFamily="18" charset="0"/>
              </a:rPr>
              <a:t>LUYỆN TẬP</a:t>
            </a:r>
            <a:endParaRPr lang="vi-VN" b="1" dirty="0">
              <a:solidFill>
                <a:srgbClr val="FF0000"/>
              </a:solidFill>
              <a:latin typeface="Times New Roman" panose="02020603050405020304" pitchFamily="18" charset="0"/>
              <a:cs typeface="Times New Roman" panose="02020603050405020304" pitchFamily="18" charset="0"/>
            </a:endParaRPr>
          </a:p>
        </p:txBody>
      </p:sp>
      <p:pic>
        <p:nvPicPr>
          <p:cNvPr id="2" name="Picture 1" descr="A picture containing text&#10;&#10;Description automatically generated">
            <a:extLst>
              <a:ext uri="{FF2B5EF4-FFF2-40B4-BE49-F238E27FC236}">
                <a16:creationId xmlns:a16="http://schemas.microsoft.com/office/drawing/2014/main" id="{27E1B85F-065A-506B-2570-A1C7140EE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578641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909"/>
                                        </p:tgtEl>
                                        <p:attrNameLst>
                                          <p:attrName>ppt_x</p:attrName>
                                          <p:attrName>ppt_y</p:attrName>
                                        </p:attrNameLst>
                                      </p:cBhvr>
                                    </p:animMotion>
                                    <p:animRot by="1500000">
                                      <p:cBhvr>
                                        <p:cTn id="7" dur="125" fill="hold">
                                          <p:stCondLst>
                                            <p:cond delay="0"/>
                                          </p:stCondLst>
                                        </p:cTn>
                                        <p:tgtEl>
                                          <p:spTgt spid="909"/>
                                        </p:tgtEl>
                                        <p:attrNameLst>
                                          <p:attrName>r</p:attrName>
                                        </p:attrNameLst>
                                      </p:cBhvr>
                                    </p:animRot>
                                    <p:animRot by="-1500000">
                                      <p:cBhvr>
                                        <p:cTn id="8" dur="125" fill="hold">
                                          <p:stCondLst>
                                            <p:cond delay="125"/>
                                          </p:stCondLst>
                                        </p:cTn>
                                        <p:tgtEl>
                                          <p:spTgt spid="909"/>
                                        </p:tgtEl>
                                        <p:attrNameLst>
                                          <p:attrName>r</p:attrName>
                                        </p:attrNameLst>
                                      </p:cBhvr>
                                    </p:animRot>
                                    <p:animRot by="-1500000">
                                      <p:cBhvr>
                                        <p:cTn id="9" dur="125" fill="hold">
                                          <p:stCondLst>
                                            <p:cond delay="250"/>
                                          </p:stCondLst>
                                        </p:cTn>
                                        <p:tgtEl>
                                          <p:spTgt spid="909"/>
                                        </p:tgtEl>
                                        <p:attrNameLst>
                                          <p:attrName>r</p:attrName>
                                        </p:attrNameLst>
                                      </p:cBhvr>
                                    </p:animRot>
                                    <p:animRot by="1500000">
                                      <p:cBhvr>
                                        <p:cTn id="10" dur="125" fill="hold">
                                          <p:stCondLst>
                                            <p:cond delay="375"/>
                                          </p:stCondLst>
                                        </p:cTn>
                                        <p:tgtEl>
                                          <p:spTgt spid="90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808" y="4688006"/>
            <a:ext cx="1544192" cy="2169996"/>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928" y="5122951"/>
            <a:ext cx="3358740" cy="2169996"/>
          </a:xfrm>
          <a:prstGeom prst="rect">
            <a:avLst/>
          </a:prstGeom>
        </p:spPr>
      </p:pic>
      <p:sp>
        <p:nvSpPr>
          <p:cNvPr id="3" name="TextBox 2">
            <a:extLst>
              <a:ext uri="{FF2B5EF4-FFF2-40B4-BE49-F238E27FC236}">
                <a16:creationId xmlns:a16="http://schemas.microsoft.com/office/drawing/2014/main" id="{429C9730-CCC2-554E-8FD6-5B236ADB5B5C}"/>
              </a:ext>
            </a:extLst>
          </p:cNvPr>
          <p:cNvSpPr txBox="1"/>
          <p:nvPr/>
        </p:nvSpPr>
        <p:spPr>
          <a:xfrm>
            <a:off x="1483567" y="898211"/>
            <a:ext cx="9498563" cy="1077218"/>
          </a:xfrm>
          <a:prstGeom prst="rect">
            <a:avLst/>
          </a:prstGeom>
          <a:no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a:t>
            </a:r>
            <a:r>
              <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guyên nhân nào dẫn đến đời sống nhân dân ta dưới thời nhà Nguyễn cực khổ? </a:t>
            </a:r>
          </a:p>
        </p:txBody>
      </p:sp>
      <p:sp>
        <p:nvSpPr>
          <p:cNvPr id="9" name="TextBox 8">
            <a:extLst>
              <a:ext uri="{FF2B5EF4-FFF2-40B4-BE49-F238E27FC236}">
                <a16:creationId xmlns:a16="http://schemas.microsoft.com/office/drawing/2014/main" id="{B1ACA255-C13D-074D-A98C-96A01B1A44FA}"/>
              </a:ext>
            </a:extLst>
          </p:cNvPr>
          <p:cNvSpPr txBox="1"/>
          <p:nvPr/>
        </p:nvSpPr>
        <p:spPr>
          <a:xfrm>
            <a:off x="2412754" y="2164449"/>
            <a:ext cx="8752113" cy="295850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địa chủ, hào lí chiếm đoạt ruộng đất.</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 thuế nặng nề, quan lại tham nhũng.</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Dịch bệnh, nạn đói hoành hành.</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ả 3 đáp án trên.</a:t>
            </a:r>
          </a:p>
        </p:txBody>
      </p:sp>
      <p:sp>
        <p:nvSpPr>
          <p:cNvPr id="6" name="Oval 5">
            <a:extLst>
              <a:ext uri="{FF2B5EF4-FFF2-40B4-BE49-F238E27FC236}">
                <a16:creationId xmlns:a16="http://schemas.microsoft.com/office/drawing/2014/main" id="{8490C74D-5250-044A-93BF-5352D085AB47}"/>
              </a:ext>
            </a:extLst>
          </p:cNvPr>
          <p:cNvSpPr/>
          <p:nvPr/>
        </p:nvSpPr>
        <p:spPr>
          <a:xfrm>
            <a:off x="2354966" y="4553339"/>
            <a:ext cx="518863" cy="569610"/>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1737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808" y="4688006"/>
            <a:ext cx="1544192" cy="2169996"/>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928" y="5122951"/>
            <a:ext cx="3358740" cy="2169996"/>
          </a:xfrm>
          <a:prstGeom prst="rect">
            <a:avLst/>
          </a:prstGeom>
        </p:spPr>
      </p:pic>
      <p:sp>
        <p:nvSpPr>
          <p:cNvPr id="3" name="TextBox 2">
            <a:extLst>
              <a:ext uri="{FF2B5EF4-FFF2-40B4-BE49-F238E27FC236}">
                <a16:creationId xmlns:a16="http://schemas.microsoft.com/office/drawing/2014/main" id="{429C9730-CCC2-554E-8FD6-5B236ADB5B5C}"/>
              </a:ext>
            </a:extLst>
          </p:cNvPr>
          <p:cNvSpPr txBox="1"/>
          <p:nvPr/>
        </p:nvSpPr>
        <p:spPr>
          <a:xfrm>
            <a:off x="1483567" y="898211"/>
            <a:ext cx="9498563" cy="584775"/>
          </a:xfrm>
          <a:prstGeom prst="rect">
            <a:avLst/>
          </a:prstGeom>
          <a:no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Ở cuộc khởi nghĩa </a:t>
            </a:r>
            <a:r>
              <a:rPr kumimoji="0" lang="en-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nào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không diễn ra ở thời Nguyễn</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1ACA255-C13D-074D-A98C-96A01B1A44FA}"/>
              </a:ext>
            </a:extLst>
          </p:cNvPr>
          <p:cNvSpPr txBox="1"/>
          <p:nvPr/>
        </p:nvSpPr>
        <p:spPr>
          <a:xfrm>
            <a:off x="2412754" y="2164449"/>
            <a:ext cx="8752113" cy="295850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Lí Bí</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Quát</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8490C74D-5250-044A-93BF-5352D085AB47}"/>
              </a:ext>
            </a:extLst>
          </p:cNvPr>
          <p:cNvSpPr/>
          <p:nvPr/>
        </p:nvSpPr>
        <p:spPr>
          <a:xfrm>
            <a:off x="2317644" y="2304030"/>
            <a:ext cx="518863" cy="569610"/>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8461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grpSp>
        <p:nvGrpSpPr>
          <p:cNvPr id="771" name="Google Shape;771;p36"/>
          <p:cNvGrpSpPr/>
          <p:nvPr/>
        </p:nvGrpSpPr>
        <p:grpSpPr>
          <a:xfrm>
            <a:off x="-331600" y="5576298"/>
            <a:ext cx="12854800" cy="1281716"/>
            <a:chOff x="-248700" y="4182223"/>
            <a:chExt cx="9641100" cy="961287"/>
          </a:xfrm>
        </p:grpSpPr>
        <p:grpSp>
          <p:nvGrpSpPr>
            <p:cNvPr id="772" name="Google Shape;772;p36"/>
            <p:cNvGrpSpPr/>
            <p:nvPr/>
          </p:nvGrpSpPr>
          <p:grpSpPr>
            <a:xfrm>
              <a:off x="-248629" y="4462202"/>
              <a:ext cx="9640980" cy="681308"/>
              <a:chOff x="131200" y="4480088"/>
              <a:chExt cx="8881603" cy="627644"/>
            </a:xfrm>
          </p:grpSpPr>
          <p:sp>
            <p:nvSpPr>
              <p:cNvPr id="773" name="Google Shape;773;p3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6" name="Google Shape;776;p36"/>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8" name="Google Shape;818;p36"/>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6"/>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D85EA1F9-6FE4-3E4A-A5AB-137698D5E6C4}"/>
              </a:ext>
            </a:extLst>
          </p:cNvPr>
          <p:cNvPicPr>
            <a:picLocks noChangeAspect="1"/>
          </p:cNvPicPr>
          <p:nvPr/>
        </p:nvPicPr>
        <p:blipFill rotWithShape="1">
          <a:blip r:embed="rId3"/>
          <a:srcRect t="5877" b="6139"/>
          <a:stretch/>
        </p:blipFill>
        <p:spPr>
          <a:xfrm>
            <a:off x="26646" y="2323022"/>
            <a:ext cx="6007100" cy="4175317"/>
          </a:xfrm>
          <a:prstGeom prst="rect">
            <a:avLst/>
          </a:prstGeom>
        </p:spPr>
      </p:pic>
      <p:pic>
        <p:nvPicPr>
          <p:cNvPr id="5" name="Picture 4">
            <a:extLst>
              <a:ext uri="{FF2B5EF4-FFF2-40B4-BE49-F238E27FC236}">
                <a16:creationId xmlns:a16="http://schemas.microsoft.com/office/drawing/2014/main" id="{89BB72F7-C9EE-1143-8808-CE691FE0A68A}"/>
              </a:ext>
            </a:extLst>
          </p:cNvPr>
          <p:cNvPicPr>
            <a:picLocks noChangeAspect="1"/>
          </p:cNvPicPr>
          <p:nvPr/>
        </p:nvPicPr>
        <p:blipFill>
          <a:blip r:embed="rId4"/>
          <a:stretch>
            <a:fillRect/>
          </a:stretch>
        </p:blipFill>
        <p:spPr>
          <a:xfrm>
            <a:off x="6412177" y="2099291"/>
            <a:ext cx="5732526" cy="4184254"/>
          </a:xfrm>
          <a:prstGeom prst="rect">
            <a:avLst/>
          </a:prstGeom>
        </p:spPr>
      </p:pic>
      <p:sp>
        <p:nvSpPr>
          <p:cNvPr id="2" name="Rectangle 1">
            <a:extLst>
              <a:ext uri="{FF2B5EF4-FFF2-40B4-BE49-F238E27FC236}">
                <a16:creationId xmlns:a16="http://schemas.microsoft.com/office/drawing/2014/main" id="{901F2A54-C59A-429C-B83F-361BBCE56151}"/>
              </a:ext>
            </a:extLst>
          </p:cNvPr>
          <p:cNvSpPr/>
          <p:nvPr/>
        </p:nvSpPr>
        <p:spPr>
          <a:xfrm>
            <a:off x="1355714" y="876559"/>
            <a:ext cx="874197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BÀI 19: VIỆT NAM NỮA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ĐẦU THẾ KỈ XIX (TIẾT 4)</a:t>
            </a:r>
            <a:endPar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A060FA76-4157-F49F-8486-86A9B0DE53EB}"/>
              </a:ext>
            </a:extLst>
          </p:cNvPr>
          <p:cNvSpPr/>
          <p:nvPr/>
        </p:nvSpPr>
        <p:spPr>
          <a:xfrm>
            <a:off x="0" y="99675"/>
            <a:ext cx="1220992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CHƯƠNG 6: </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VIỆT NAM </a:t>
            </a: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NỮA TỪ </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THẾ </a:t>
            </a: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KỈ XIX ĐẾN ĐẦU THẾ KỈ XX</a:t>
            </a: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E747E53A-D19C-D9BC-D24B-ADB1A054F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808" y="4688006"/>
            <a:ext cx="1544192" cy="2169996"/>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928" y="5122951"/>
            <a:ext cx="3358740" cy="2169996"/>
          </a:xfrm>
          <a:prstGeom prst="rect">
            <a:avLst/>
          </a:prstGeom>
        </p:spPr>
      </p:pic>
      <p:sp>
        <p:nvSpPr>
          <p:cNvPr id="3" name="TextBox 2">
            <a:extLst>
              <a:ext uri="{FF2B5EF4-FFF2-40B4-BE49-F238E27FC236}">
                <a16:creationId xmlns:a16="http://schemas.microsoft.com/office/drawing/2014/main" id="{429C9730-CCC2-554E-8FD6-5B236ADB5B5C}"/>
              </a:ext>
            </a:extLst>
          </p:cNvPr>
          <p:cNvSpPr txBox="1"/>
          <p:nvPr/>
        </p:nvSpPr>
        <p:spPr>
          <a:xfrm>
            <a:off x="1483567" y="898211"/>
            <a:ext cx="9498563" cy="584775"/>
          </a:xfrm>
          <a:prstGeom prst="rect">
            <a:avLst/>
          </a:prstGeom>
          <a:no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Xã hội nhà Nguyễn về cơ bản có mấy giai cấp:</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1ACA255-C13D-074D-A98C-96A01B1A44FA}"/>
              </a:ext>
            </a:extLst>
          </p:cNvPr>
          <p:cNvSpPr txBox="1"/>
          <p:nvPr/>
        </p:nvSpPr>
        <p:spPr>
          <a:xfrm>
            <a:off x="2667791" y="1679007"/>
            <a:ext cx="8752113" cy="4033348"/>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8490C74D-5250-044A-93BF-5352D085AB47}"/>
              </a:ext>
            </a:extLst>
          </p:cNvPr>
          <p:cNvSpPr/>
          <p:nvPr/>
        </p:nvSpPr>
        <p:spPr>
          <a:xfrm>
            <a:off x="2665986" y="3018163"/>
            <a:ext cx="518863" cy="569610"/>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20815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1682" y="5297714"/>
            <a:ext cx="1110317" cy="1560288"/>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928" y="5122951"/>
            <a:ext cx="3358740" cy="2169996"/>
          </a:xfrm>
          <a:prstGeom prst="rect">
            <a:avLst/>
          </a:prstGeom>
        </p:spPr>
      </p:pic>
      <p:sp>
        <p:nvSpPr>
          <p:cNvPr id="3" name="TextBox 2">
            <a:extLst>
              <a:ext uri="{FF2B5EF4-FFF2-40B4-BE49-F238E27FC236}">
                <a16:creationId xmlns:a16="http://schemas.microsoft.com/office/drawing/2014/main" id="{429C9730-CCC2-554E-8FD6-5B236ADB5B5C}"/>
              </a:ext>
            </a:extLst>
          </p:cNvPr>
          <p:cNvSpPr txBox="1"/>
          <p:nvPr/>
        </p:nvSpPr>
        <p:spPr>
          <a:xfrm>
            <a:off x="953773" y="1475977"/>
            <a:ext cx="5012483" cy="3477875"/>
          </a:xfrm>
          <a:prstGeom prst="rect">
            <a:avLst/>
          </a:prstGeom>
          <a:no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Vẽ sơ đồ tư duy thể hiện những nét chính về tình hình xã hội của Việt Nam thời nguyễn</a:t>
            </a:r>
            <a:endPar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0AF7F1B4-3A80-2157-3D12-E1698CD2C8BF}"/>
              </a:ext>
            </a:extLst>
          </p:cNvPr>
          <p:cNvPicPr>
            <a:picLocks noChangeAspect="1"/>
          </p:cNvPicPr>
          <p:nvPr/>
        </p:nvPicPr>
        <p:blipFill rotWithShape="1">
          <a:blip r:embed="rId6"/>
          <a:srcRect l="345" t="2354" r="1824" b="4264"/>
          <a:stretch/>
        </p:blipFill>
        <p:spPr>
          <a:xfrm>
            <a:off x="6225745" y="870858"/>
            <a:ext cx="5429226" cy="4688114"/>
          </a:xfrm>
          <a:prstGeom prst="roundRect">
            <a:avLst/>
          </a:prstGeom>
        </p:spPr>
      </p:pic>
    </p:spTree>
    <p:extLst>
      <p:ext uri="{BB962C8B-B14F-4D97-AF65-F5344CB8AC3E}">
        <p14:creationId xmlns:p14="http://schemas.microsoft.com/office/powerpoint/2010/main" val="1865839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7808" y="4688006"/>
            <a:ext cx="1544192" cy="2169996"/>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4574" y="4508461"/>
            <a:ext cx="5062852" cy="2845323"/>
          </a:xfrm>
          <a:prstGeom prst="rect">
            <a:avLst/>
          </a:prstGeom>
        </p:spPr>
      </p:pic>
      <p:sp>
        <p:nvSpPr>
          <p:cNvPr id="7" name="TextBox 6">
            <a:extLst>
              <a:ext uri="{FF2B5EF4-FFF2-40B4-BE49-F238E27FC236}">
                <a16:creationId xmlns:a16="http://schemas.microsoft.com/office/drawing/2014/main" id="{61FBDB7A-435D-8A47-B76F-77118CBE2217}"/>
              </a:ext>
            </a:extLst>
          </p:cNvPr>
          <p:cNvSpPr txBox="1"/>
          <p:nvPr>
            <p:custDataLst>
              <p:tags r:id="rId1"/>
            </p:custDataLst>
          </p:nvPr>
        </p:nvSpPr>
        <p:spPr>
          <a:xfrm>
            <a:off x="1395890" y="2130119"/>
            <a:ext cx="9729310" cy="2062103"/>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Quá trình thực thi chủ quyền đối với hai quần đào Hoàng Sa, Trường Sa của các vua nhà Nguyễn ngày xưa có giá trị như thế nào đối với công cuộc bảo vệ chủ quyền biển đảo của quốc gia Việt Nam ngày nay</a:t>
            </a: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1403284D-6D35-5F48-B59B-749153AFFE02}"/>
              </a:ext>
            </a:extLst>
          </p:cNvPr>
          <p:cNvSpPr txBox="1"/>
          <p:nvPr>
            <p:custDataLst>
              <p:tags r:id="rId2"/>
            </p:custDataLst>
          </p:nvPr>
        </p:nvSpPr>
        <p:spPr>
          <a:xfrm>
            <a:off x="2755221" y="1145151"/>
            <a:ext cx="6681555" cy="76944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VẬN DỤNG</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descr="A picture containing text&#10;&#10;Description automatically generated">
            <a:extLst>
              <a:ext uri="{FF2B5EF4-FFF2-40B4-BE49-F238E27FC236}">
                <a16:creationId xmlns:a16="http://schemas.microsoft.com/office/drawing/2014/main" id="{E8EAA471-747B-3C3A-2B1B-BB74E76927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44" y="6000837"/>
            <a:ext cx="1095528" cy="1105055"/>
          </a:xfrm>
          <a:prstGeom prst="rect">
            <a:avLst/>
          </a:prstGeom>
        </p:spPr>
      </p:pic>
    </p:spTree>
    <p:extLst>
      <p:ext uri="{BB962C8B-B14F-4D97-AF65-F5344CB8AC3E}">
        <p14:creationId xmlns:p14="http://schemas.microsoft.com/office/powerpoint/2010/main" val="21682563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1" y="972328"/>
            <a:ext cx="609600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a:solidFill>
                  <a:srgbClr val="C00000"/>
                </a:solidFill>
                <a:latin typeface="Times New Roman" panose="02020603050405020304" pitchFamily="18" charset="0"/>
                <a:cs typeface="Times New Roman" panose="02020603050405020304" pitchFamily="18" charset="0"/>
              </a:rPr>
              <a:t>5</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Tình hình xã hội</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A232504E-BBAF-144F-86DB-D978E8D82518}"/>
              </a:ext>
            </a:extLst>
          </p:cNvPr>
          <p:cNvSpPr/>
          <p:nvPr/>
        </p:nvSpPr>
        <p:spPr>
          <a:xfrm>
            <a:off x="0" y="-28877"/>
            <a:ext cx="1219199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19: VIỆT NAM NỮA ĐẦU THẾ KỈ XIX (TIẾT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descr="A picture containing text&#10;&#10;Description automatically generated">
            <a:extLst>
              <a:ext uri="{FF2B5EF4-FFF2-40B4-BE49-F238E27FC236}">
                <a16:creationId xmlns:a16="http://schemas.microsoft.com/office/drawing/2014/main" id="{B7179A82-60E9-F955-3E83-2C53A6DF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pic>
        <p:nvPicPr>
          <p:cNvPr id="8" name="Picture 7" descr="A picture containing different, arranged, several&#10;&#10;Description automatically generated">
            <a:extLst>
              <a:ext uri="{FF2B5EF4-FFF2-40B4-BE49-F238E27FC236}">
                <a16:creationId xmlns:a16="http://schemas.microsoft.com/office/drawing/2014/main" id="{3453A8E8-95C7-D83E-2ED2-D3BCCBE5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50" y="1557103"/>
            <a:ext cx="4762500" cy="4030897"/>
          </a:xfrm>
          <a:prstGeom prst="teardrop">
            <a:avLst>
              <a:gd name="adj" fmla="val 102133"/>
            </a:avLst>
          </a:prstGeom>
        </p:spPr>
      </p:pic>
      <p:sp>
        <p:nvSpPr>
          <p:cNvPr id="9" name="Terminator 1">
            <a:extLst>
              <a:ext uri="{FF2B5EF4-FFF2-40B4-BE49-F238E27FC236}">
                <a16:creationId xmlns:a16="http://schemas.microsoft.com/office/drawing/2014/main" id="{BEFD601C-4C65-4F72-69D3-1CF4125DE5CA}"/>
              </a:ext>
            </a:extLst>
          </p:cNvPr>
          <p:cNvSpPr/>
          <p:nvPr/>
        </p:nvSpPr>
        <p:spPr>
          <a:xfrm>
            <a:off x="5137151" y="775336"/>
            <a:ext cx="7054849" cy="1105056"/>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Hai giai cấp</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cơ bản trong xã hội thời Nguyễn là gì?</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rminator 1">
            <a:extLst>
              <a:ext uri="{FF2B5EF4-FFF2-40B4-BE49-F238E27FC236}">
                <a16:creationId xmlns:a16="http://schemas.microsoft.com/office/drawing/2014/main" id="{5321DBD3-3EE7-E6C9-5D51-E37986D4C0F4}"/>
              </a:ext>
            </a:extLst>
          </p:cNvPr>
          <p:cNvSpPr/>
          <p:nvPr/>
        </p:nvSpPr>
        <p:spPr>
          <a:xfrm>
            <a:off x="5137151" y="2269908"/>
            <a:ext cx="7054849" cy="1105056"/>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Tư</a:t>
            </a:r>
            <a:r>
              <a:rPr kumimoji="0" lang="en-US"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tưởng chính trong xã hội nhà Nguyễn là tư tưởng nào?</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Terminator 1">
            <a:extLst>
              <a:ext uri="{FF2B5EF4-FFF2-40B4-BE49-F238E27FC236}">
                <a16:creationId xmlns:a16="http://schemas.microsoft.com/office/drawing/2014/main" id="{57A87BF7-A38B-F9E7-CC20-89C389ACCF6D}"/>
              </a:ext>
            </a:extLst>
          </p:cNvPr>
          <p:cNvSpPr/>
          <p:nvPr/>
        </p:nvSpPr>
        <p:spPr>
          <a:xfrm>
            <a:off x="5137148" y="3804814"/>
            <a:ext cx="7054849" cy="1783185"/>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Liệt</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kê các cuộc khởi nghĩa tiêu biểu chống lại triều Nguyễn? Lý giải vì sao họ khởi nghĩa?</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923971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2500"/>
                            </p:stCondLst>
                            <p:childTnLst>
                              <p:par>
                                <p:cTn id="13" presetID="16" presetClass="entr" presetSubtype="37"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par>
                          <p:cTn id="16" fill="hold">
                            <p:stCondLst>
                              <p:cond delay="3000"/>
                            </p:stCondLst>
                            <p:childTnLst>
                              <p:par>
                                <p:cTn id="17" presetID="16" presetClass="entr" presetSubtype="37"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BCE4F-A521-7FE3-79D0-A7A722F5E093}"/>
              </a:ext>
            </a:extLst>
          </p:cNvPr>
          <p:cNvPicPr>
            <a:picLocks noChangeAspect="1"/>
          </p:cNvPicPr>
          <p:nvPr/>
        </p:nvPicPr>
        <p:blipFill>
          <a:blip r:embed="rId2"/>
          <a:stretch>
            <a:fillRect/>
          </a:stretch>
        </p:blipFill>
        <p:spPr>
          <a:xfrm>
            <a:off x="0" y="923330"/>
            <a:ext cx="6164746" cy="4639269"/>
          </a:xfrm>
          <a:prstGeom prst="hexagon">
            <a:avLst/>
          </a:prstGeom>
        </p:spPr>
      </p:pic>
      <p:pic>
        <p:nvPicPr>
          <p:cNvPr id="8" name="Picture 7">
            <a:extLst>
              <a:ext uri="{FF2B5EF4-FFF2-40B4-BE49-F238E27FC236}">
                <a16:creationId xmlns:a16="http://schemas.microsoft.com/office/drawing/2014/main" id="{63497F21-72AB-8ED8-C1B5-5F24EF62CB5C}"/>
              </a:ext>
            </a:extLst>
          </p:cNvPr>
          <p:cNvPicPr>
            <a:picLocks noChangeAspect="1"/>
          </p:cNvPicPr>
          <p:nvPr/>
        </p:nvPicPr>
        <p:blipFill rotWithShape="1">
          <a:blip r:embed="rId3"/>
          <a:srcRect b="6095"/>
          <a:stretch/>
        </p:blipFill>
        <p:spPr>
          <a:xfrm>
            <a:off x="6362699" y="923330"/>
            <a:ext cx="5864391" cy="4639269"/>
          </a:xfrm>
          <a:prstGeom prst="hexagon">
            <a:avLst>
              <a:gd name="adj" fmla="val 23783"/>
              <a:gd name="vf" fmla="val 115470"/>
            </a:avLst>
          </a:prstGeom>
        </p:spPr>
      </p:pic>
      <p:sp>
        <p:nvSpPr>
          <p:cNvPr id="10" name="Rectangle 9">
            <a:extLst>
              <a:ext uri="{FF2B5EF4-FFF2-40B4-BE49-F238E27FC236}">
                <a16:creationId xmlns:a16="http://schemas.microsoft.com/office/drawing/2014/main" id="{EDF6E417-C8C2-BE0B-7D49-62BE2E811BAA}"/>
              </a:ext>
            </a:extLst>
          </p:cNvPr>
          <p:cNvSpPr/>
          <p:nvPr/>
        </p:nvSpPr>
        <p:spPr>
          <a:xfrm>
            <a:off x="443573" y="57150"/>
            <a:ext cx="5277599" cy="769441"/>
          </a:xfrm>
          <a:prstGeom prst="rect">
            <a:avLst/>
          </a:prstGeom>
          <a:noFill/>
        </p:spPr>
        <p:txBody>
          <a:bodyPr wrap="none" lIns="91440" tIns="45720" rIns="91440" bIns="45720">
            <a:spAutoFit/>
          </a:bodyPr>
          <a:lstStyle/>
          <a:p>
            <a:pPr algn="ctr"/>
            <a:r>
              <a:rPr lang="en-US" sz="4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GIAI CẤP ĐỊA CHỦ</a:t>
            </a:r>
            <a:endParaRPr lang="en-US" sz="4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1" name="Rectangle 10">
            <a:extLst>
              <a:ext uri="{FF2B5EF4-FFF2-40B4-BE49-F238E27FC236}">
                <a16:creationId xmlns:a16="http://schemas.microsoft.com/office/drawing/2014/main" id="{39A46DE9-5BF1-E7A6-65C9-45B6DFFB8F53}"/>
              </a:ext>
            </a:extLst>
          </p:cNvPr>
          <p:cNvSpPr/>
          <p:nvPr/>
        </p:nvSpPr>
        <p:spPr>
          <a:xfrm>
            <a:off x="6327128" y="38100"/>
            <a:ext cx="5935536" cy="769441"/>
          </a:xfrm>
          <a:prstGeom prst="rect">
            <a:avLst/>
          </a:prstGeom>
          <a:noFill/>
        </p:spPr>
        <p:txBody>
          <a:bodyPr wrap="none" lIns="91440" tIns="45720" rIns="91440" bIns="45720">
            <a:spAutoFit/>
          </a:bodyPr>
          <a:lstStyle/>
          <a:p>
            <a:pPr algn="ctr"/>
            <a:r>
              <a:rPr lang="en-US" sz="4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GIAI CẤP NÔNG DÂN</a:t>
            </a:r>
            <a:endParaRPr lang="en-US" sz="4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pic>
        <p:nvPicPr>
          <p:cNvPr id="12" name="Picture 11" descr="A picture containing text&#10;&#10;Description automatically generated">
            <a:extLst>
              <a:ext uri="{FF2B5EF4-FFF2-40B4-BE49-F238E27FC236}">
                <a16:creationId xmlns:a16="http://schemas.microsoft.com/office/drawing/2014/main" id="{96893483-4D07-8132-B38D-D3220D308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9808861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60" name="Picture 2">
            <a:extLst>
              <a:ext uri="{FF2B5EF4-FFF2-40B4-BE49-F238E27FC236}">
                <a16:creationId xmlns:a16="http://schemas.microsoft.com/office/drawing/2014/main" id="{6AA64F34-74BB-9140-961B-93601490641F}"/>
              </a:ext>
            </a:extLst>
          </p:cNvPr>
          <p:cNvPicPr>
            <a:picLocks noChangeAspect="1" noChangeArrowheads="1"/>
          </p:cNvPicPr>
          <p:nvPr/>
        </p:nvPicPr>
        <p:blipFill>
          <a:blip r:embed="rId3"/>
          <a:srcRect/>
          <a:stretch>
            <a:fillRect/>
          </a:stretch>
        </p:blipFill>
        <p:spPr>
          <a:xfrm>
            <a:off x="0" y="0"/>
            <a:ext cx="6096000" cy="5486400"/>
          </a:xfrm>
          <a:prstGeom prst="rect">
            <a:avLst/>
          </a:prstGeom>
          <a:gradFill rotWithShape="1">
            <a:gsLst>
              <a:gs pos="0">
                <a:schemeClr val="accent1">
                  <a:gamma/>
                  <a:shade val="46275"/>
                  <a:invGamma/>
                </a:schemeClr>
              </a:gs>
              <a:gs pos="100000">
                <a:schemeClr val="accent1"/>
              </a:gs>
            </a:gsLst>
            <a:lin ang="5400000" scaled="1"/>
          </a:gradFill>
        </p:spPr>
      </p:pic>
      <p:pic>
        <p:nvPicPr>
          <p:cNvPr id="61" name="Picture 8" descr="C:\Users\HueCd.Com\Desktop\thien-tai-philippines1.jpg">
            <a:extLst>
              <a:ext uri="{FF2B5EF4-FFF2-40B4-BE49-F238E27FC236}">
                <a16:creationId xmlns:a16="http://schemas.microsoft.com/office/drawing/2014/main" id="{DC57EC0F-0F66-924E-AB37-9D316A808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554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25B06873-F786-2643-AFB4-FEB3AF452346}"/>
              </a:ext>
            </a:extLst>
          </p:cNvPr>
          <p:cNvSpPr txBox="1"/>
          <p:nvPr/>
        </p:nvSpPr>
        <p:spPr>
          <a:xfrm>
            <a:off x="2305049" y="5647374"/>
            <a:ext cx="87677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Ảnh minh hoạ đời sống nhân dân dưới triều Nguyễn </a:t>
            </a:r>
          </a:p>
        </p:txBody>
      </p:sp>
      <p:pic>
        <p:nvPicPr>
          <p:cNvPr id="2" name="Picture 1" descr="A picture containing text&#10;&#10;Description automatically generated">
            <a:extLst>
              <a:ext uri="{FF2B5EF4-FFF2-40B4-BE49-F238E27FC236}">
                <a16:creationId xmlns:a16="http://schemas.microsoft.com/office/drawing/2014/main" id="{39D1D597-4D70-DF2B-20AD-20198738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F6E417-C8C2-BE0B-7D49-62BE2E811BAA}"/>
              </a:ext>
            </a:extLst>
          </p:cNvPr>
          <p:cNvSpPr/>
          <p:nvPr/>
        </p:nvSpPr>
        <p:spPr>
          <a:xfrm>
            <a:off x="0" y="57150"/>
            <a:ext cx="6325193" cy="769441"/>
          </a:xfrm>
          <a:prstGeom prst="rect">
            <a:avLst/>
          </a:prstGeom>
          <a:noFill/>
        </p:spPr>
        <p:txBody>
          <a:bodyPr wrap="none" lIns="91440" tIns="45720" rIns="91440" bIns="45720">
            <a:spAutoFit/>
          </a:bodyPr>
          <a:lstStyle/>
          <a:p>
            <a:pPr algn="ctr"/>
            <a:r>
              <a:rPr lang="en-US" sz="4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TƯ TƯỞNG NHO GIÁO</a:t>
            </a:r>
            <a:endParaRPr lang="en-US" sz="4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pic>
        <p:nvPicPr>
          <p:cNvPr id="2" name="Picture 1">
            <a:extLst>
              <a:ext uri="{FF2B5EF4-FFF2-40B4-BE49-F238E27FC236}">
                <a16:creationId xmlns:a16="http://schemas.microsoft.com/office/drawing/2014/main" id="{FB98FE4E-C5E6-59D5-5FBC-CBF3E28AE95C}"/>
              </a:ext>
            </a:extLst>
          </p:cNvPr>
          <p:cNvPicPr>
            <a:picLocks noChangeAspect="1"/>
          </p:cNvPicPr>
          <p:nvPr/>
        </p:nvPicPr>
        <p:blipFill>
          <a:blip r:embed="rId2"/>
          <a:stretch>
            <a:fillRect/>
          </a:stretch>
        </p:blipFill>
        <p:spPr>
          <a:xfrm>
            <a:off x="3439117" y="837125"/>
            <a:ext cx="2886073" cy="4716959"/>
          </a:xfrm>
          <a:prstGeom prst="rect">
            <a:avLst/>
          </a:prstGeom>
        </p:spPr>
      </p:pic>
      <p:pic>
        <p:nvPicPr>
          <p:cNvPr id="4" name="Picture 3">
            <a:extLst>
              <a:ext uri="{FF2B5EF4-FFF2-40B4-BE49-F238E27FC236}">
                <a16:creationId xmlns:a16="http://schemas.microsoft.com/office/drawing/2014/main" id="{E4728B6A-FE8C-F268-5508-0BD1770019AD}"/>
              </a:ext>
            </a:extLst>
          </p:cNvPr>
          <p:cNvPicPr>
            <a:picLocks noChangeAspect="1"/>
          </p:cNvPicPr>
          <p:nvPr/>
        </p:nvPicPr>
        <p:blipFill>
          <a:blip r:embed="rId3"/>
          <a:stretch>
            <a:fillRect/>
          </a:stretch>
        </p:blipFill>
        <p:spPr>
          <a:xfrm>
            <a:off x="6325192" y="57150"/>
            <a:ext cx="5866807" cy="5486400"/>
          </a:xfrm>
          <a:prstGeom prst="rect">
            <a:avLst/>
          </a:prstGeom>
        </p:spPr>
      </p:pic>
      <p:sp>
        <p:nvSpPr>
          <p:cNvPr id="9" name="TextBox 8">
            <a:extLst>
              <a:ext uri="{FF2B5EF4-FFF2-40B4-BE49-F238E27FC236}">
                <a16:creationId xmlns:a16="http://schemas.microsoft.com/office/drawing/2014/main" id="{48157EC2-CB9C-A425-3A82-89C03918F23E}"/>
              </a:ext>
            </a:extLst>
          </p:cNvPr>
          <p:cNvSpPr txBox="1"/>
          <p:nvPr/>
        </p:nvSpPr>
        <p:spPr>
          <a:xfrm>
            <a:off x="1" y="1036141"/>
            <a:ext cx="3439115" cy="4031873"/>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Tư tưởng Nho giáo chính thống tạo nên một xã hội theo thứ tự “sĩ, nông, công, thương", nên xã hội vẫn coi trọng thi cử để đua chen ra chốn quan trường.</a:t>
            </a:r>
            <a:endParaRPr lang="en-US" sz="3200">
              <a:solidFill>
                <a:srgbClr val="0070C0"/>
              </a:solidFill>
              <a:latin typeface="Times New Roman" panose="02020603050405020304" pitchFamily="18" charset="0"/>
              <a:cs typeface="Times New Roman" panose="02020603050405020304" pitchFamily="18" charset="0"/>
            </a:endParaRPr>
          </a:p>
        </p:txBody>
      </p:sp>
      <p:pic>
        <p:nvPicPr>
          <p:cNvPr id="12" name="Picture 11" descr="A picture containing text&#10;&#10;Description automatically generated">
            <a:extLst>
              <a:ext uri="{FF2B5EF4-FFF2-40B4-BE49-F238E27FC236}">
                <a16:creationId xmlns:a16="http://schemas.microsoft.com/office/drawing/2014/main" id="{3E84E9CB-3CE8-7291-FDD6-C05415D9C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3589259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59F6DD-2641-B641-837F-5585A4AB4286}"/>
              </a:ext>
            </a:extLst>
          </p:cNvPr>
          <p:cNvPicPr>
            <a:picLocks noChangeAspect="1"/>
          </p:cNvPicPr>
          <p:nvPr/>
        </p:nvPicPr>
        <p:blipFill rotWithShape="1">
          <a:blip r:embed="rId3"/>
          <a:srcRect l="2943" r="2178"/>
          <a:stretch/>
        </p:blipFill>
        <p:spPr>
          <a:xfrm>
            <a:off x="5880100" y="0"/>
            <a:ext cx="6311900" cy="6858000"/>
          </a:xfrm>
          <a:prstGeom prst="rect">
            <a:avLst/>
          </a:prstGeom>
        </p:spPr>
      </p:pic>
      <p:sp>
        <p:nvSpPr>
          <p:cNvPr id="4" name="TextBox 3">
            <a:extLst>
              <a:ext uri="{FF2B5EF4-FFF2-40B4-BE49-F238E27FC236}">
                <a16:creationId xmlns:a16="http://schemas.microsoft.com/office/drawing/2014/main" id="{C168D1C2-7BE9-8144-BE83-FF2B2DDBADEE}"/>
              </a:ext>
            </a:extLst>
          </p:cNvPr>
          <p:cNvSpPr txBox="1"/>
          <p:nvPr/>
        </p:nvSpPr>
        <p:spPr>
          <a:xfrm>
            <a:off x="189287" y="1621230"/>
            <a:ext cx="5603398"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Hàng trăm </a:t>
            </a:r>
            <a:r>
              <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cuộc nổi dậy từ Bắc chí Nam, từ miền xuôi đến miền ngược đã bùng lên trong suốt hơn nửa thế kỷ thống trị của nhà Nguyễn. Nổi bật hơn cả là các cuộc khởi nghĩa của Phan Bá Vành, Nông Văn Vân, Lê Văn Khôi, Cao Bá Quát…</a:t>
            </a:r>
          </a:p>
        </p:txBody>
      </p:sp>
      <p:pic>
        <p:nvPicPr>
          <p:cNvPr id="6" name="Picture 4">
            <a:extLst>
              <a:ext uri="{FF2B5EF4-FFF2-40B4-BE49-F238E27FC236}">
                <a16:creationId xmlns:a16="http://schemas.microsoft.com/office/drawing/2014/main" id="{47A08595-CCE9-064F-9469-894ACDA8F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4664" y="77478"/>
            <a:ext cx="303361" cy="4929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4204332-CA15-8B46-AB20-77FB65E8D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153" y="750739"/>
            <a:ext cx="303361" cy="492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A7B25F6D-815E-264E-A9E0-F2B73BC05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4663" y="997220"/>
            <a:ext cx="303361" cy="4929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F5B0D09-F3B9-EB4C-AEBF-A7C2936EA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2929" y="1128268"/>
            <a:ext cx="303361" cy="4929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468DA1F0-8D4B-A043-A991-EBE50A2F1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9995" y="3311407"/>
            <a:ext cx="303361" cy="492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818C1FB-7E02-1D40-9DD3-B8E31C455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024" y="4884946"/>
            <a:ext cx="303361" cy="4929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5620791-262A-D044-BB5C-170E87BD7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833" y="4884946"/>
            <a:ext cx="303361" cy="492962"/>
          </a:xfrm>
          <a:prstGeom prst="rect">
            <a:avLst/>
          </a:prstGeom>
          <a:noFill/>
          <a:extLst>
            <a:ext uri="{909E8E84-426E-40DD-AFC4-6F175D3DCCD1}">
              <a14:hiddenFill xmlns:a14="http://schemas.microsoft.com/office/drawing/2010/main">
                <a:solidFill>
                  <a:srgbClr val="FFFFFF"/>
                </a:solidFill>
              </a14:hiddenFill>
            </a:ext>
          </a:extLst>
        </p:spPr>
      </p:pic>
      <p:sp>
        <p:nvSpPr>
          <p:cNvPr id="13" name="Terminator 12">
            <a:extLst>
              <a:ext uri="{FF2B5EF4-FFF2-40B4-BE49-F238E27FC236}">
                <a16:creationId xmlns:a16="http://schemas.microsoft.com/office/drawing/2014/main" id="{16B328BD-505D-AC48-8909-62B24E1D0303}"/>
              </a:ext>
            </a:extLst>
          </p:cNvPr>
          <p:cNvSpPr/>
          <p:nvPr/>
        </p:nvSpPr>
        <p:spPr>
          <a:xfrm>
            <a:off x="-28944" y="-99343"/>
            <a:ext cx="5909044" cy="1700163"/>
          </a:xfrm>
          <a:prstGeom prst="flowChartTerminator">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a:solidFill>
                  <a:srgbClr val="FDFDFD">
                    <a:lumMod val="10000"/>
                  </a:srgbClr>
                </a:solidFill>
                <a:latin typeface="Times New Roman" panose="02020603050405020304" pitchFamily="18" charset="0"/>
                <a:cs typeface="Times New Roman" panose="02020603050405020304" pitchFamily="18" charset="0"/>
              </a:rPr>
              <a:t>Liệt kê các cuộc khởi nghĩa tiêu biểu chống lại triều Nguyễn? Lý giải vì sao họ khởi nghĩa?</a:t>
            </a:r>
            <a:endParaRPr lang="en-VN" sz="2800" dirty="0">
              <a:solidFill>
                <a:srgbClr val="FDFDFD">
                  <a:lumMod val="10000"/>
                </a:srgbClr>
              </a:solidFill>
              <a:latin typeface="Times New Roman" panose="02020603050405020304" pitchFamily="18" charset="0"/>
              <a:cs typeface="Times New Roman" panose="02020603050405020304" pitchFamily="18" charset="0"/>
            </a:endParaRPr>
          </a:p>
        </p:txBody>
      </p:sp>
      <p:pic>
        <p:nvPicPr>
          <p:cNvPr id="2" name="Picture 1" descr="A picture containing text&#10;&#10;Description automatically generated">
            <a:extLst>
              <a:ext uri="{FF2B5EF4-FFF2-40B4-BE49-F238E27FC236}">
                <a16:creationId xmlns:a16="http://schemas.microsoft.com/office/drawing/2014/main" id="{7DB51B8B-A0B7-FF4E-210F-AB4167268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41272503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push.wav"/>
                                        </p:tgtEl>
                                      </p:cMediaNode>
                                    </p:audio>
                                  </p:sub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push.wav"/>
                                        </p:tgtEl>
                                      </p:cMediaNode>
                                    </p:audio>
                                  </p:sub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2" name="push.wav"/>
                                        </p:tgtEl>
                                      </p:cMediaNode>
                                    </p:audio>
                                  </p:sub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2" name="push.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42"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out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77" name="Rectangle 76">
            <a:extLst>
              <a:ext uri="{FF2B5EF4-FFF2-40B4-BE49-F238E27FC236}">
                <a16:creationId xmlns:a16="http://schemas.microsoft.com/office/drawing/2014/main" id="{1763C1C1-A336-6B4B-9577-D3E71D53FBFD}"/>
              </a:ext>
            </a:extLst>
          </p:cNvPr>
          <p:cNvSpPr/>
          <p:nvPr/>
        </p:nvSpPr>
        <p:spPr>
          <a:xfrm>
            <a:off x="2286000" y="0"/>
            <a:ext cx="728475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CÁC CUỘC KHỞI NGHĨA TIÊU BIỂU</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80" name="Group 163">
            <a:extLst>
              <a:ext uri="{FF2B5EF4-FFF2-40B4-BE49-F238E27FC236}">
                <a16:creationId xmlns:a16="http://schemas.microsoft.com/office/drawing/2014/main" id="{9AFBA8F3-1D9E-CE49-A0FC-6D3AACFD83F6}"/>
              </a:ext>
            </a:extLst>
          </p:cNvPr>
          <p:cNvGraphicFramePr>
            <a:graphicFrameLocks/>
          </p:cNvGraphicFramePr>
          <p:nvPr>
            <p:extLst>
              <p:ext uri="{D42A27DB-BD31-4B8C-83A1-F6EECF244321}">
                <p14:modId xmlns:p14="http://schemas.microsoft.com/office/powerpoint/2010/main" val="1715599451"/>
              </p:ext>
            </p:extLst>
          </p:nvPr>
        </p:nvGraphicFramePr>
        <p:xfrm>
          <a:off x="1" y="742949"/>
          <a:ext cx="12085319" cy="5554475"/>
        </p:xfrm>
        <a:graphic>
          <a:graphicData uri="http://schemas.openxmlformats.org/drawingml/2006/table">
            <a:tbl>
              <a:tblPr/>
              <a:tblGrid>
                <a:gridCol w="2747765">
                  <a:extLst>
                    <a:ext uri="{9D8B030D-6E8A-4147-A177-3AD203B41FA5}">
                      <a16:colId xmlns:a16="http://schemas.microsoft.com/office/drawing/2014/main" val="3944468624"/>
                    </a:ext>
                  </a:extLst>
                </a:gridCol>
                <a:gridCol w="2365254">
                  <a:extLst>
                    <a:ext uri="{9D8B030D-6E8A-4147-A177-3AD203B41FA5}">
                      <a16:colId xmlns:a16="http://schemas.microsoft.com/office/drawing/2014/main" val="4190894028"/>
                    </a:ext>
                  </a:extLst>
                </a:gridCol>
                <a:gridCol w="4764405">
                  <a:extLst>
                    <a:ext uri="{9D8B030D-6E8A-4147-A177-3AD203B41FA5}">
                      <a16:colId xmlns:a16="http://schemas.microsoft.com/office/drawing/2014/main" val="3636612206"/>
                    </a:ext>
                  </a:extLst>
                </a:gridCol>
                <a:gridCol w="2207895">
                  <a:extLst>
                    <a:ext uri="{9D8B030D-6E8A-4147-A177-3AD203B41FA5}">
                      <a16:colId xmlns:a16="http://schemas.microsoft.com/office/drawing/2014/main" val="2048574996"/>
                    </a:ext>
                  </a:extLst>
                </a:gridCol>
              </a:tblGrid>
              <a:tr h="60990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Tên</a:t>
                      </a:r>
                      <a:r>
                        <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khởi</a:t>
                      </a:r>
                      <a:r>
                        <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nghĩa</a:t>
                      </a:r>
                      <a:endPar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Thời</a:t>
                      </a:r>
                      <a:r>
                        <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gian</a:t>
                      </a:r>
                      <a:r>
                        <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Địa</a:t>
                      </a:r>
                      <a:r>
                        <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bàn</a:t>
                      </a:r>
                      <a:r>
                        <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hoạt</a:t>
                      </a:r>
                      <a:r>
                        <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động</a:t>
                      </a:r>
                      <a:endPar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Kết</a:t>
                      </a:r>
                      <a:r>
                        <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altLang="en-VN" sz="2400" b="1" i="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quả</a:t>
                      </a:r>
                      <a:endParaRPr kumimoji="0" lang="en-US" altLang="en-VN" sz="2400" b="1"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extLst>
                  <a:ext uri="{0D108BD9-81ED-4DB2-BD59-A6C34878D82A}">
                    <a16:rowId xmlns:a16="http://schemas.microsoft.com/office/drawing/2014/main" val="1044481171"/>
                  </a:ext>
                </a:extLst>
              </a:tr>
              <a:tr h="128946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extLst>
                  <a:ext uri="{0D108BD9-81ED-4DB2-BD59-A6C34878D82A}">
                    <a16:rowId xmlns:a16="http://schemas.microsoft.com/office/drawing/2014/main" val="3203721104"/>
                  </a:ext>
                </a:extLst>
              </a:tr>
              <a:tr h="12199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1" i="0" u="none" strike="noStrike" cap="none" normalizeH="0" baseline="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0" i="0" u="none" strike="noStrike" cap="none" normalizeH="0" baseline="0" dirty="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0" i="0" u="none" strike="noStrike" cap="none" normalizeH="0" baseline="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0" i="0" u="none" strike="noStrike" cap="none" normalizeH="0" baseline="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extLst>
                  <a:ext uri="{0D108BD9-81ED-4DB2-BD59-A6C34878D82A}">
                    <a16:rowId xmlns:a16="http://schemas.microsoft.com/office/drawing/2014/main" val="1578672294"/>
                  </a:ext>
                </a:extLst>
              </a:tr>
              <a:tr h="120429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1" i="0" u="none" strike="noStrike" cap="none" normalizeH="0" baseline="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0" i="0" u="none" strike="noStrike" cap="none" normalizeH="0" baseline="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0" i="0" u="none" strike="noStrike" cap="none" normalizeH="0" baseline="0">
                        <a:ln>
                          <a:noFill/>
                        </a:ln>
                        <a:solidFill>
                          <a:srgbClr val="000066"/>
                        </a:solidFill>
                        <a:effectLst/>
                        <a:latin typeface="Times New Roman" panose="02020603050405020304" pitchFamily="18"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0" i="0" u="none" strike="noStrike" cap="none" normalizeH="0" baseline="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extLst>
                  <a:ext uri="{0D108BD9-81ED-4DB2-BD59-A6C34878D82A}">
                    <a16:rowId xmlns:a16="http://schemas.microsoft.com/office/drawing/2014/main" val="3710361731"/>
                  </a:ext>
                </a:extLst>
              </a:tr>
              <a:tr h="123088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1" i="0" u="none" strike="noStrike" cap="none" normalizeH="0" baseline="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0" i="0" u="none" strike="noStrike" cap="none" normalizeH="0" baseline="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0" i="0" u="none" strike="noStrike" cap="none" normalizeH="0" baseline="0" dirty="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VN" sz="2000" b="0" i="0" u="none" strike="noStrike" cap="none" normalizeH="0" baseline="0" dirty="0">
                        <a:ln>
                          <a:noFill/>
                        </a:ln>
                        <a:solidFill>
                          <a:srgbClr val="000066"/>
                        </a:solidFill>
                        <a:effectLst/>
                        <a:latin typeface=".VnTime" pitchFamily="34" charset="0"/>
                        <a:cs typeface="Arial" panose="020B0604020202020204" pitchFamily="34" charset="0"/>
                      </a:endParaRPr>
                    </a:p>
                  </a:txBody>
                  <a:tcPr marT="45727" marB="45727"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a:noFill/>
                    </a:lnTlToBr>
                    <a:lnBlToTr>
                      <a:noFill/>
                    </a:lnBlToTr>
                    <a:solidFill>
                      <a:srgbClr val="E6F7FE"/>
                    </a:solidFill>
                  </a:tcPr>
                </a:tc>
                <a:extLst>
                  <a:ext uri="{0D108BD9-81ED-4DB2-BD59-A6C34878D82A}">
                    <a16:rowId xmlns:a16="http://schemas.microsoft.com/office/drawing/2014/main" val="3736997169"/>
                  </a:ext>
                </a:extLst>
              </a:tr>
            </a:tbl>
          </a:graphicData>
        </a:graphic>
      </p:graphicFrame>
      <p:sp>
        <p:nvSpPr>
          <p:cNvPr id="8" name="Rectangle 7">
            <a:extLst>
              <a:ext uri="{FF2B5EF4-FFF2-40B4-BE49-F238E27FC236}">
                <a16:creationId xmlns:a16="http://schemas.microsoft.com/office/drawing/2014/main" id="{05909468-5018-BE43-A746-1C6B445BB300}"/>
              </a:ext>
            </a:extLst>
          </p:cNvPr>
          <p:cNvSpPr/>
          <p:nvPr/>
        </p:nvSpPr>
        <p:spPr>
          <a:xfrm>
            <a:off x="3119466" y="1634882"/>
            <a:ext cx="20649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1821- 1827</a:t>
            </a:r>
            <a:endParaRPr kumimoji="0" lang="en-VN" sz="28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
        <p:nvSpPr>
          <p:cNvPr id="84" name="Text Box 164">
            <a:extLst>
              <a:ext uri="{FF2B5EF4-FFF2-40B4-BE49-F238E27FC236}">
                <a16:creationId xmlns:a16="http://schemas.microsoft.com/office/drawing/2014/main" id="{CBC963F6-A9BD-8B49-82C0-9F7D80553DDA}"/>
              </a:ext>
            </a:extLst>
          </p:cNvPr>
          <p:cNvSpPr txBox="1">
            <a:spLocks noChangeArrowheads="1"/>
          </p:cNvSpPr>
          <p:nvPr/>
        </p:nvSpPr>
        <p:spPr bwMode="auto">
          <a:xfrm>
            <a:off x="5378208" y="1400769"/>
            <a:ext cx="436475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Nam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Định</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Thái</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Bình</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Hải</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Dương</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Quảng</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Yên</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85" name="Rectangle 84">
            <a:extLst>
              <a:ext uri="{FF2B5EF4-FFF2-40B4-BE49-F238E27FC236}">
                <a16:creationId xmlns:a16="http://schemas.microsoft.com/office/drawing/2014/main" id="{FF52F774-CD38-EE42-9903-052DF0B16E91}"/>
              </a:ext>
            </a:extLst>
          </p:cNvPr>
          <p:cNvSpPr/>
          <p:nvPr/>
        </p:nvSpPr>
        <p:spPr>
          <a:xfrm>
            <a:off x="292115" y="1616212"/>
            <a:ext cx="254967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Phan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Bá</a:t>
            </a: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Vành</a:t>
            </a:r>
            <a:endParaRPr kumimoji="0" lang="en-VN" sz="28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
        <p:nvSpPr>
          <p:cNvPr id="86" name="Rectangle 85">
            <a:extLst>
              <a:ext uri="{FF2B5EF4-FFF2-40B4-BE49-F238E27FC236}">
                <a16:creationId xmlns:a16="http://schemas.microsoft.com/office/drawing/2014/main" id="{DCEDD7C2-5FDB-D141-A83A-06197EECEE93}"/>
              </a:ext>
            </a:extLst>
          </p:cNvPr>
          <p:cNvSpPr/>
          <p:nvPr/>
        </p:nvSpPr>
        <p:spPr>
          <a:xfrm>
            <a:off x="10150229" y="1616212"/>
            <a:ext cx="15408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Thất</a:t>
            </a: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bại</a:t>
            </a:r>
            <a:endParaRPr kumimoji="0" lang="en-VN" sz="28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0DBFC6DF-198E-FA42-8244-14A2D23BF4F2}"/>
              </a:ext>
            </a:extLst>
          </p:cNvPr>
          <p:cNvSpPr/>
          <p:nvPr/>
        </p:nvSpPr>
        <p:spPr>
          <a:xfrm>
            <a:off x="3080028" y="2739617"/>
            <a:ext cx="216758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1833 - 1835</a:t>
            </a:r>
          </a:p>
        </p:txBody>
      </p:sp>
      <p:sp>
        <p:nvSpPr>
          <p:cNvPr id="11" name="Rectangle 10">
            <a:extLst>
              <a:ext uri="{FF2B5EF4-FFF2-40B4-BE49-F238E27FC236}">
                <a16:creationId xmlns:a16="http://schemas.microsoft.com/office/drawing/2014/main" id="{26502463-B749-8249-BD5E-2824DAE9A4D2}"/>
              </a:ext>
            </a:extLst>
          </p:cNvPr>
          <p:cNvSpPr/>
          <p:nvPr/>
        </p:nvSpPr>
        <p:spPr>
          <a:xfrm>
            <a:off x="181054" y="2739617"/>
            <a:ext cx="26560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Nông</a:t>
            </a: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Văn</a:t>
            </a: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Vân</a:t>
            </a:r>
            <a:endParaRPr kumimoji="0" lang="en-VN" sz="28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
        <p:nvSpPr>
          <p:cNvPr id="12" name="Text Box 164">
            <a:extLst>
              <a:ext uri="{FF2B5EF4-FFF2-40B4-BE49-F238E27FC236}">
                <a16:creationId xmlns:a16="http://schemas.microsoft.com/office/drawing/2014/main" id="{FB909530-EBE9-B04D-A4BB-111E8ED21354}"/>
              </a:ext>
            </a:extLst>
          </p:cNvPr>
          <p:cNvSpPr txBox="1">
            <a:spLocks noChangeArrowheads="1"/>
          </p:cNvSpPr>
          <p:nvPr/>
        </p:nvSpPr>
        <p:spPr bwMode="auto">
          <a:xfrm>
            <a:off x="5374798" y="2601452"/>
            <a:ext cx="436475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Cao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Bằng</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tỉnh</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vùng</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núi</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Việt</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Bắc</a:t>
            </a:r>
            <a:endPar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Text Box 166">
            <a:extLst>
              <a:ext uri="{FF2B5EF4-FFF2-40B4-BE49-F238E27FC236}">
                <a16:creationId xmlns:a16="http://schemas.microsoft.com/office/drawing/2014/main" id="{2AB3A19A-FB36-8141-BB5C-7E0C9CD0461A}"/>
              </a:ext>
            </a:extLst>
          </p:cNvPr>
          <p:cNvSpPr txBox="1">
            <a:spLocks noChangeArrowheads="1"/>
          </p:cNvSpPr>
          <p:nvPr/>
        </p:nvSpPr>
        <p:spPr bwMode="auto">
          <a:xfrm>
            <a:off x="2961234" y="4015401"/>
            <a:ext cx="21675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1833 - 1835</a:t>
            </a:r>
          </a:p>
        </p:txBody>
      </p:sp>
      <p:sp>
        <p:nvSpPr>
          <p:cNvPr id="14" name="Rectangle 13">
            <a:extLst>
              <a:ext uri="{FF2B5EF4-FFF2-40B4-BE49-F238E27FC236}">
                <a16:creationId xmlns:a16="http://schemas.microsoft.com/office/drawing/2014/main" id="{2053BAE0-4055-AD45-9CC7-71488051417F}"/>
              </a:ext>
            </a:extLst>
          </p:cNvPr>
          <p:cNvSpPr/>
          <p:nvPr/>
        </p:nvSpPr>
        <p:spPr>
          <a:xfrm>
            <a:off x="181054" y="3890677"/>
            <a:ext cx="23204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Lê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Văn</a:t>
            </a: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Khôi</a:t>
            </a:r>
            <a:endParaRPr kumimoji="0" lang="en-VN" sz="28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
        <p:nvSpPr>
          <p:cNvPr id="15" name="Text Box 164">
            <a:extLst>
              <a:ext uri="{FF2B5EF4-FFF2-40B4-BE49-F238E27FC236}">
                <a16:creationId xmlns:a16="http://schemas.microsoft.com/office/drawing/2014/main" id="{5908B1B7-45C8-774D-AAE6-BB577E264B68}"/>
              </a:ext>
            </a:extLst>
          </p:cNvPr>
          <p:cNvSpPr txBox="1">
            <a:spLocks noChangeArrowheads="1"/>
          </p:cNvSpPr>
          <p:nvPr/>
        </p:nvSpPr>
        <p:spPr bwMode="auto">
          <a:xfrm>
            <a:off x="5405608" y="3769180"/>
            <a:ext cx="436475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Gia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Định</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tỉnh</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Nam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kì</a:t>
            </a:r>
            <a:endPar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542750E6-A85C-2347-8E90-3FA564DA66CC}"/>
              </a:ext>
            </a:extLst>
          </p:cNvPr>
          <p:cNvSpPr/>
          <p:nvPr/>
        </p:nvSpPr>
        <p:spPr>
          <a:xfrm>
            <a:off x="10249574" y="2767272"/>
            <a:ext cx="15408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Thất</a:t>
            </a: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bại</a:t>
            </a:r>
            <a:endParaRPr kumimoji="0" lang="en-VN" sz="28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3607FD2-0F9B-0545-9612-F9EE96DE610F}"/>
              </a:ext>
            </a:extLst>
          </p:cNvPr>
          <p:cNvSpPr/>
          <p:nvPr/>
        </p:nvSpPr>
        <p:spPr>
          <a:xfrm>
            <a:off x="10323948" y="3813130"/>
            <a:ext cx="15408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Thất</a:t>
            </a: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bại</a:t>
            </a:r>
            <a:endParaRPr kumimoji="0" lang="en-VN" sz="28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E73A79DF-F9B0-F141-8ECC-47F6CFE206D8}"/>
              </a:ext>
            </a:extLst>
          </p:cNvPr>
          <p:cNvSpPr/>
          <p:nvPr/>
        </p:nvSpPr>
        <p:spPr>
          <a:xfrm>
            <a:off x="292115" y="5428083"/>
            <a:ext cx="23070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Cao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Bá</a:t>
            </a: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Quát</a:t>
            </a:r>
            <a:endParaRPr kumimoji="0" lang="en-VN" sz="28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
        <p:nvSpPr>
          <p:cNvPr id="19" name="Text Box 166">
            <a:extLst>
              <a:ext uri="{FF2B5EF4-FFF2-40B4-BE49-F238E27FC236}">
                <a16:creationId xmlns:a16="http://schemas.microsoft.com/office/drawing/2014/main" id="{A7B6E1AF-9737-6A40-8484-1301ECC9325B}"/>
              </a:ext>
            </a:extLst>
          </p:cNvPr>
          <p:cNvSpPr txBox="1">
            <a:spLocks noChangeArrowheads="1"/>
          </p:cNvSpPr>
          <p:nvPr/>
        </p:nvSpPr>
        <p:spPr bwMode="auto">
          <a:xfrm>
            <a:off x="3036463" y="5436614"/>
            <a:ext cx="221114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1854 - 1856</a:t>
            </a:r>
          </a:p>
        </p:txBody>
      </p:sp>
      <p:sp>
        <p:nvSpPr>
          <p:cNvPr id="20" name="Text Box 164">
            <a:extLst>
              <a:ext uri="{FF2B5EF4-FFF2-40B4-BE49-F238E27FC236}">
                <a16:creationId xmlns:a16="http://schemas.microsoft.com/office/drawing/2014/main" id="{F37665C8-5103-2041-AA1B-5C54606A85E4}"/>
              </a:ext>
            </a:extLst>
          </p:cNvPr>
          <p:cNvSpPr txBox="1">
            <a:spLocks noChangeArrowheads="1"/>
          </p:cNvSpPr>
          <p:nvPr/>
        </p:nvSpPr>
        <p:spPr bwMode="auto">
          <a:xfrm>
            <a:off x="5146087" y="5285662"/>
            <a:ext cx="4706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Sơn</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Tây</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Hà</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Nội</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Bắc</a:t>
            </a:r>
            <a:r>
              <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VN"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Ninh</a:t>
            </a:r>
            <a:endParaRPr kumimoji="0" lang="en-US" altLang="en-VN"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80819249-7E92-4646-852E-339618556290}"/>
              </a:ext>
            </a:extLst>
          </p:cNvPr>
          <p:cNvSpPr/>
          <p:nvPr/>
        </p:nvSpPr>
        <p:spPr>
          <a:xfrm>
            <a:off x="10249574" y="5428083"/>
            <a:ext cx="15408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Thất</a:t>
            </a:r>
            <a:r>
              <a:rPr kumimoji="0" lang="en-US" altLang="en-VN" sz="32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bại</a:t>
            </a:r>
            <a:endParaRPr kumimoji="0" lang="en-VN" sz="28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843099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heme/theme1.xml><?xml version="1.0" encoding="utf-8"?>
<a:theme xmlns:a="http://schemas.openxmlformats.org/drawingml/2006/main" name="1_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1804</Words>
  <Application>Microsoft Office PowerPoint</Application>
  <PresentationFormat>Widescreen</PresentationFormat>
  <Paragraphs>128</Paragraphs>
  <Slides>32</Slides>
  <Notes>13</Notes>
  <HiddenSlides>0</HiddenSlides>
  <MMClips>3</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32</vt:i4>
      </vt:variant>
    </vt:vector>
  </HeadingPairs>
  <TitlesOfParts>
    <vt:vector size="55" baseType="lpstr">
      <vt:lpstr>.VnTime</vt:lpstr>
      <vt:lpstr>Anaheim</vt:lpstr>
      <vt:lpstr>Antic</vt:lpstr>
      <vt:lpstr>Arial</vt:lpstr>
      <vt:lpstr>Calibri</vt:lpstr>
      <vt:lpstr>Fira Sans Extra Condensed</vt:lpstr>
      <vt:lpstr>Gloria Hallelujah</vt:lpstr>
      <vt:lpstr>Londrina Solid</vt:lpstr>
      <vt:lpstr>Montserrat</vt:lpstr>
      <vt:lpstr>Montserrat Medium</vt:lpstr>
      <vt:lpstr>Neucha</vt:lpstr>
      <vt:lpstr>Raleway</vt:lpstr>
      <vt:lpstr>Raleway SemiBold</vt:lpstr>
      <vt:lpstr>Roboto Condensed Light</vt:lpstr>
      <vt:lpstr>Source Han Sans CN Medium</vt:lpstr>
      <vt:lpstr>Times New Roman</vt:lpstr>
      <vt:lpstr>字魂59号-创粗黑</vt:lpstr>
      <vt:lpstr>1_Office 主题​​</vt:lpstr>
      <vt:lpstr>Kawaii Scrapbook for College by Slidesgo</vt:lpstr>
      <vt:lpstr>1_Lawn and Garden Month by Slidesgo</vt:lpstr>
      <vt:lpstr>1_Team Building Class for Elementary by Slidesgo</vt:lpstr>
      <vt:lpstr>Office 主题​​</vt:lpstr>
      <vt:lpstr>2_Lawn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8</cp:revision>
  <dcterms:created xsi:type="dcterms:W3CDTF">2023-04-28T12:36:41Z</dcterms:created>
  <dcterms:modified xsi:type="dcterms:W3CDTF">2023-04-28T14:08:12Z</dcterms:modified>
</cp:coreProperties>
</file>