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5" r:id="rId4"/>
    <p:sldMasterId id="2147483689" r:id="rId5"/>
    <p:sldMasterId id="2147483702" r:id="rId6"/>
    <p:sldMasterId id="2147483712" r:id="rId7"/>
  </p:sldMasterIdLst>
  <p:notesMasterIdLst>
    <p:notesMasterId r:id="rId53"/>
  </p:notesMasterIdLst>
  <p:sldIdLst>
    <p:sldId id="2007577412" r:id="rId8"/>
    <p:sldId id="614" r:id="rId9"/>
    <p:sldId id="622" r:id="rId10"/>
    <p:sldId id="623" r:id="rId11"/>
    <p:sldId id="2007577421" r:id="rId12"/>
    <p:sldId id="419" r:id="rId13"/>
    <p:sldId id="256" r:id="rId14"/>
    <p:sldId id="324" r:id="rId15"/>
    <p:sldId id="2007577261" r:id="rId16"/>
    <p:sldId id="2007577258" r:id="rId17"/>
    <p:sldId id="2007577257" r:id="rId18"/>
    <p:sldId id="2007577259" r:id="rId19"/>
    <p:sldId id="2007577260" r:id="rId20"/>
    <p:sldId id="615" r:id="rId21"/>
    <p:sldId id="2007577262" r:id="rId22"/>
    <p:sldId id="620" r:id="rId23"/>
    <p:sldId id="2007577263" r:id="rId24"/>
    <p:sldId id="2007577265" r:id="rId25"/>
    <p:sldId id="351" r:id="rId26"/>
    <p:sldId id="359" r:id="rId27"/>
    <p:sldId id="616" r:id="rId28"/>
    <p:sldId id="2007577413" r:id="rId29"/>
    <p:sldId id="2007577414" r:id="rId30"/>
    <p:sldId id="354" r:id="rId31"/>
    <p:sldId id="372" r:id="rId32"/>
    <p:sldId id="2007577415" r:id="rId33"/>
    <p:sldId id="2007577416" r:id="rId34"/>
    <p:sldId id="617" r:id="rId35"/>
    <p:sldId id="364" r:id="rId36"/>
    <p:sldId id="2007577417" r:id="rId37"/>
    <p:sldId id="2007577420" r:id="rId38"/>
    <p:sldId id="2007577418" r:id="rId39"/>
    <p:sldId id="2007577419" r:id="rId40"/>
    <p:sldId id="356" r:id="rId41"/>
    <p:sldId id="370" r:id="rId42"/>
    <p:sldId id="371" r:id="rId43"/>
    <p:sldId id="612" r:id="rId44"/>
    <p:sldId id="613" r:id="rId45"/>
    <p:sldId id="618" r:id="rId46"/>
    <p:sldId id="338" r:id="rId47"/>
    <p:sldId id="368" r:id="rId48"/>
    <p:sldId id="2007577266" r:id="rId49"/>
    <p:sldId id="2007577267" r:id="rId50"/>
    <p:sldId id="366" r:id="rId51"/>
    <p:sldId id="27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showGuides="1">
      <p:cViewPr varScale="1">
        <p:scale>
          <a:sx n="103" d="100"/>
          <a:sy n="103" d="100"/>
        </p:scale>
        <p:origin x="276" y="144"/>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BD589-8204-46C6-9264-BCBBF6900715}"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06F05-39EF-44E0-9AB6-2DF76F336EDE}" type="slidenum">
              <a:rPr lang="en-US" smtClean="0"/>
              <a:t>‹#›</a:t>
            </a:fld>
            <a:endParaRPr lang="en-US"/>
          </a:p>
        </p:txBody>
      </p:sp>
    </p:spTree>
    <p:extLst>
      <p:ext uri="{BB962C8B-B14F-4D97-AF65-F5344CB8AC3E}">
        <p14:creationId xmlns:p14="http://schemas.microsoft.com/office/powerpoint/2010/main" val="189752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90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30D9-72BA-9864-20B2-00D6AEB20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90B36E-3843-F80D-DA85-B551503D4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88AC2-1624-6EC8-1055-E0045AE29CBC}"/>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5" name="Footer Placeholder 4">
            <a:extLst>
              <a:ext uri="{FF2B5EF4-FFF2-40B4-BE49-F238E27FC236}">
                <a16:creationId xmlns:a16="http://schemas.microsoft.com/office/drawing/2014/main" id="{AAFB2D90-30B1-78BC-3A7E-13E601103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06CFB-462A-40F0-A0C0-7AA407583E88}"/>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387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A267-C24A-2472-5ED4-40EDCBD59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FEABBB-943C-DBA7-307E-3E024562C7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F725-8A39-4363-6CF9-14B7DEF18E85}"/>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5" name="Footer Placeholder 4">
            <a:extLst>
              <a:ext uri="{FF2B5EF4-FFF2-40B4-BE49-F238E27FC236}">
                <a16:creationId xmlns:a16="http://schemas.microsoft.com/office/drawing/2014/main" id="{B0449C07-733C-1F29-45E7-7DBADAA60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DCE9D-C5C6-019B-111E-2B016A28CB7A}"/>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90589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38269-5308-C1F3-9185-EDCF2AAB38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A9572-1FEA-6078-4E1B-7932AE815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9848C-58B5-3D7F-30D6-832DAC3A098B}"/>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5" name="Footer Placeholder 4">
            <a:extLst>
              <a:ext uri="{FF2B5EF4-FFF2-40B4-BE49-F238E27FC236}">
                <a16:creationId xmlns:a16="http://schemas.microsoft.com/office/drawing/2014/main" id="{2616C82D-A67F-5C8C-3958-1EA3A092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1F20C-5E15-BABD-1F64-651BFCD5FCE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147853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66618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39080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783558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221807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2923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68381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054288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0331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71F7-7BE2-4DA9-E760-6129F333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24629-7D1F-88B9-E74B-2FF1F989F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943A8-4FB9-3E12-83F0-3C4871EDAD20}"/>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5" name="Footer Placeholder 4">
            <a:extLst>
              <a:ext uri="{FF2B5EF4-FFF2-40B4-BE49-F238E27FC236}">
                <a16:creationId xmlns:a16="http://schemas.microsoft.com/office/drawing/2014/main" id="{DB0B6FEA-C73E-77D5-42F0-D878531F4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9F96B-0D7F-7B54-9FA0-D6F158B5E60E}"/>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721177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0828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819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5/11/2023</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834305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1788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0700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9378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737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95998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8683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373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B174-3CBC-EBE2-2853-A8B576506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9FC18-8149-C120-8D28-3787AC409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1AC4E9-6240-1392-44AC-DA416DFD95BA}"/>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5" name="Footer Placeholder 4">
            <a:extLst>
              <a:ext uri="{FF2B5EF4-FFF2-40B4-BE49-F238E27FC236}">
                <a16:creationId xmlns:a16="http://schemas.microsoft.com/office/drawing/2014/main" id="{59788DBB-F23F-EB32-3A62-327CDC6C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8F893-5B9F-2562-110B-E8C14080B49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880369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96041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0072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6623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5552826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42141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7911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2199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35757524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917-8440-4E4D-97B8-2C6F331A1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DAFD78-F982-CA46-BB32-47F6BC2EC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EC290F5-C282-9949-A38C-4853A631F270}"/>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5" name="Footer Placeholder 4">
            <a:extLst>
              <a:ext uri="{FF2B5EF4-FFF2-40B4-BE49-F238E27FC236}">
                <a16:creationId xmlns:a16="http://schemas.microsoft.com/office/drawing/2014/main" id="{3E040E38-9E4A-294D-8307-8BD4B2ECB4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A920C93-7B79-B141-B33F-510E01B55136}"/>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744514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B8-9FE0-364D-BDBB-918A2160C67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7CF849C-D3C4-8149-8441-34670888F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F401-E475-7741-93A9-DF935AC458EC}"/>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5" name="Footer Placeholder 4">
            <a:extLst>
              <a:ext uri="{FF2B5EF4-FFF2-40B4-BE49-F238E27FC236}">
                <a16:creationId xmlns:a16="http://schemas.microsoft.com/office/drawing/2014/main" id="{844A4B8E-8E6F-1748-BE50-3ABFE89B8A6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95CAD6E-FC2F-5A41-8C2C-A4FAA34E38ED}"/>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39393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854B-CC2A-E82D-66D0-06D2ECC06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EB97E-71F2-5D5E-DA0B-16F533CF5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C5AF2-95E6-16E4-47FC-C17C64E178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F5089-0E16-251E-C2E0-8203A6B06A81}"/>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6" name="Footer Placeholder 5">
            <a:extLst>
              <a:ext uri="{FF2B5EF4-FFF2-40B4-BE49-F238E27FC236}">
                <a16:creationId xmlns:a16="http://schemas.microsoft.com/office/drawing/2014/main" id="{B0BCA381-01D5-CF28-1EE8-FA0032752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06659-9D6F-863B-BDF7-A923F9B79C7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1097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A42B-79A3-034B-809E-7CCDE42CA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3829C56-A050-0543-B63E-2383D77094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1B0BD-223F-5347-963D-8ACC0D1E7A11}"/>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5" name="Footer Placeholder 4">
            <a:extLst>
              <a:ext uri="{FF2B5EF4-FFF2-40B4-BE49-F238E27FC236}">
                <a16:creationId xmlns:a16="http://schemas.microsoft.com/office/drawing/2014/main" id="{B1C534F4-1312-0C4D-B447-C813A24D6F4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0F8250B-3022-2A43-B6D5-89F86E6E1ED7}"/>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316249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06B3-D448-6249-B7E7-B551A83B1A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CEE6AD-27CD-B244-BAA9-740F010B9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1FF2D4B-B5F2-9341-85C9-00F9EB799C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F5D5F64-4710-FF48-A026-17831AC3C392}"/>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6" name="Footer Placeholder 5">
            <a:extLst>
              <a:ext uri="{FF2B5EF4-FFF2-40B4-BE49-F238E27FC236}">
                <a16:creationId xmlns:a16="http://schemas.microsoft.com/office/drawing/2014/main" id="{77AD1036-9D6B-9E4B-92A9-242B34E914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D9A3245-76F0-514D-A772-8CD9FD707D4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94600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CF72-305B-E542-B5F3-E9D65BEA86F2}"/>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445584-0355-1446-9EE4-B61C811DB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47118-F5FB-334D-9D49-A7AE270C7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8EA23BA-CCC7-6740-BACB-158A09104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285D9-4340-5741-8AE7-CA38455BA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DD85798-C4BC-394C-AB05-1F6433E8C0E4}"/>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8" name="Footer Placeholder 7">
            <a:extLst>
              <a:ext uri="{FF2B5EF4-FFF2-40B4-BE49-F238E27FC236}">
                <a16:creationId xmlns:a16="http://schemas.microsoft.com/office/drawing/2014/main" id="{2B8F0DA1-F750-1942-84E0-7307225EDD73}"/>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C31E4D8-76FC-8E4A-A27B-95510F112931}"/>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32538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2F46-8B64-9C4B-AA08-C221EA51B7D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B37491A-7FA3-F64D-A27D-D9D282360DAA}"/>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4" name="Footer Placeholder 3">
            <a:extLst>
              <a:ext uri="{FF2B5EF4-FFF2-40B4-BE49-F238E27FC236}">
                <a16:creationId xmlns:a16="http://schemas.microsoft.com/office/drawing/2014/main" id="{348FD4FE-6DC7-534A-B0F4-5BE88253510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4FABB2-AC54-8544-9BD2-57FA14ACD57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964048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66EA2-4240-0344-AB82-94CA56166315}"/>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3" name="Footer Placeholder 2">
            <a:extLst>
              <a:ext uri="{FF2B5EF4-FFF2-40B4-BE49-F238E27FC236}">
                <a16:creationId xmlns:a16="http://schemas.microsoft.com/office/drawing/2014/main" id="{FC6D72D9-A95F-8240-9B37-B7725A14A2C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0485490-B7B4-CB48-9FFC-425A4EB0463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994690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4F65-84BF-2A4F-A4AA-CB7F93229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2621531-76E2-274F-952C-F1D22C32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B1F24F-DACB-1B44-9528-73CC680A8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B2B7B-1615-1E4B-ACA7-55EC8701AEEB}"/>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6" name="Footer Placeholder 5">
            <a:extLst>
              <a:ext uri="{FF2B5EF4-FFF2-40B4-BE49-F238E27FC236}">
                <a16:creationId xmlns:a16="http://schemas.microsoft.com/office/drawing/2014/main" id="{6E790C5E-665D-9F47-9F8E-622A0616124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707382A-5F43-A44B-A760-6B7298A2E49A}"/>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387081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4813-2BB4-5649-ADFF-693B1A9F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CC45E36-637F-9847-9832-41F31EED0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280C25A-5933-9943-98E5-C11AA7AA7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CB4FA-0FF6-5C47-A1BB-CFB51F00B2D1}"/>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6" name="Footer Placeholder 5">
            <a:extLst>
              <a:ext uri="{FF2B5EF4-FFF2-40B4-BE49-F238E27FC236}">
                <a16:creationId xmlns:a16="http://schemas.microsoft.com/office/drawing/2014/main" id="{0859669D-8C64-B544-B694-C75B39BF636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7A96552-C5BA-AC47-B09C-84518276834B}"/>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809164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D3C9-29F5-1C41-B9FE-BAEFE404DBA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C0E407-F269-7845-BDEF-3FF2C04047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59FD808-F272-474A-AF0B-1217A092D803}"/>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5" name="Footer Placeholder 4">
            <a:extLst>
              <a:ext uri="{FF2B5EF4-FFF2-40B4-BE49-F238E27FC236}">
                <a16:creationId xmlns:a16="http://schemas.microsoft.com/office/drawing/2014/main" id="{9FE5A163-8A72-854F-BB8D-F5EA4ECD27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4F74FA9-BBEA-6C4C-8273-3DD3AA01A1A2}"/>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0301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1A303-6017-2D4E-B407-5E86A4172A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AB53079-1ADD-A640-8DC0-1442E8177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071E124-EA6A-4640-BFC6-4ABE0B2A58E6}"/>
              </a:ext>
            </a:extLst>
          </p:cNvPr>
          <p:cNvSpPr>
            <a:spLocks noGrp="1"/>
          </p:cNvSpPr>
          <p:nvPr>
            <p:ph type="dt" sz="half" idx="10"/>
          </p:nvPr>
        </p:nvSpPr>
        <p:spPr/>
        <p:txBody>
          <a:bodyPr/>
          <a:lstStyle/>
          <a:p>
            <a:fld id="{C19DCF00-1C70-2B4C-9082-DA2EF215489D}" type="datetimeFigureOut">
              <a:rPr lang="en-VN" smtClean="0"/>
              <a:t>05/11/2023</a:t>
            </a:fld>
            <a:endParaRPr lang="en-VN"/>
          </a:p>
        </p:txBody>
      </p:sp>
      <p:sp>
        <p:nvSpPr>
          <p:cNvPr id="5" name="Footer Placeholder 4">
            <a:extLst>
              <a:ext uri="{FF2B5EF4-FFF2-40B4-BE49-F238E27FC236}">
                <a16:creationId xmlns:a16="http://schemas.microsoft.com/office/drawing/2014/main" id="{7E293FC9-92E0-A441-AD50-5022443DD8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9CC9650-083D-CE4C-87D7-C5C5EF06CEB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47939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2655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DC85-47EA-3CC5-0CB8-D8196CBF5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D3F2-7CA9-F5C0-AD40-111FBF326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242154-2051-E32E-1D0D-B202ADBC0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C0D5E-632F-3CF9-C9DB-D5C9D69E8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E9319-FFC4-5819-C740-50161C9F6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4DEDA-98EE-E8A8-518D-C94284E9443F}"/>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8" name="Footer Placeholder 7">
            <a:extLst>
              <a:ext uri="{FF2B5EF4-FFF2-40B4-BE49-F238E27FC236}">
                <a16:creationId xmlns:a16="http://schemas.microsoft.com/office/drawing/2014/main" id="{5B1F63A3-7976-08EF-CE60-AAADD2295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91D386-822A-E3A1-43E2-67A48BE33F22}"/>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70284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2919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761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415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767028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40">
              <a:buClr>
                <a:srgbClr val="000000"/>
              </a:buClr>
            </a:pPr>
            <a:fld id="{00000000-1234-1234-1234-123412341234}" type="slidenum">
              <a:rPr lang="en" kern="0" smtClean="0"/>
              <a:pPr defTabSz="1219140">
                <a:buClr>
                  <a:srgbClr val="000000"/>
                </a:buClr>
              </a:pPr>
              <a:t>‹#›</a:t>
            </a:fld>
            <a:endParaRPr lang="en" kern="0"/>
          </a:p>
        </p:txBody>
      </p:sp>
    </p:spTree>
    <p:extLst>
      <p:ext uri="{BB962C8B-B14F-4D97-AF65-F5344CB8AC3E}">
        <p14:creationId xmlns:p14="http://schemas.microsoft.com/office/powerpoint/2010/main" val="1773935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738682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534773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1059744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338676359"/>
      </p:ext>
    </p:extLst>
  </p:cSld>
  <p:clrMapOvr>
    <a:masterClrMapping/>
  </p:clrMapOvr>
  <p:transition spd="slow">
    <p:whee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6368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766E-CC1A-32BD-A438-964FB024C8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931BE-6604-E408-6C6C-3615C736ADCF}"/>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4" name="Footer Placeholder 3">
            <a:extLst>
              <a:ext uri="{FF2B5EF4-FFF2-40B4-BE49-F238E27FC236}">
                <a16:creationId xmlns:a16="http://schemas.microsoft.com/office/drawing/2014/main" id="{16EF5798-2F7E-EFDD-9611-896E34973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B5176-A5AA-5412-376B-1F56DD3D66F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9167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383143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90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622866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6671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052142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872922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779956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34469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7310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06084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35CBA-22F5-69B1-8B01-BE93F48C0408}"/>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3" name="Footer Placeholder 2">
            <a:extLst>
              <a:ext uri="{FF2B5EF4-FFF2-40B4-BE49-F238E27FC236}">
                <a16:creationId xmlns:a16="http://schemas.microsoft.com/office/drawing/2014/main" id="{2CB39196-637E-6D5D-BE42-6A236B81C4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79283D-4F2F-DBD3-577D-5D67ADF338E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533938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2023/5/11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291539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2EB2-9ED7-C2B8-6E43-F664391C5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5DA1C-5D3A-EF3E-A697-0F7780C31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5C6A27-C5E2-74CE-7BE0-B6C56EE28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AE382-7A12-66B2-2D64-11DFE67F4882}"/>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6" name="Footer Placeholder 5">
            <a:extLst>
              <a:ext uri="{FF2B5EF4-FFF2-40B4-BE49-F238E27FC236}">
                <a16:creationId xmlns:a16="http://schemas.microsoft.com/office/drawing/2014/main" id="{A0B48927-9E7A-833E-0C16-EFF85767D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F1D12-B0A0-79AC-5A5D-F79B159BEE5C}"/>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4954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1F32-B612-B659-A1D7-66A83116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D23572-8C1D-E544-0077-DC3561FA1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9FDED5-F670-7C22-76C2-A3DF32830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F652C-FC76-1015-CA92-3288D09BD8CA}"/>
              </a:ext>
            </a:extLst>
          </p:cNvPr>
          <p:cNvSpPr>
            <a:spLocks noGrp="1"/>
          </p:cNvSpPr>
          <p:nvPr>
            <p:ph type="dt" sz="half" idx="10"/>
          </p:nvPr>
        </p:nvSpPr>
        <p:spPr/>
        <p:txBody>
          <a:bodyPr/>
          <a:lstStyle/>
          <a:p>
            <a:fld id="{1AB1139E-285E-4205-A3E6-9D9A325042D3}" type="datetimeFigureOut">
              <a:rPr lang="en-US" smtClean="0"/>
              <a:t>5/11/2023</a:t>
            </a:fld>
            <a:endParaRPr lang="en-US"/>
          </a:p>
        </p:txBody>
      </p:sp>
      <p:sp>
        <p:nvSpPr>
          <p:cNvPr id="6" name="Footer Placeholder 5">
            <a:extLst>
              <a:ext uri="{FF2B5EF4-FFF2-40B4-BE49-F238E27FC236}">
                <a16:creationId xmlns:a16="http://schemas.microsoft.com/office/drawing/2014/main" id="{72FF6910-62E5-DC43-FBA1-682DFB2F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A3688-5BC4-751C-F4DA-23E110A7B65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289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0D743-957A-CDCF-C6F7-A1B74CFDE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1026C-6F4E-CE97-D653-802ADEE91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28DA3-D616-C43E-6965-B82F4CDBD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1139E-285E-4205-A3E6-9D9A325042D3}" type="datetimeFigureOut">
              <a:rPr lang="en-US" smtClean="0"/>
              <a:t>5/11/2023</a:t>
            </a:fld>
            <a:endParaRPr lang="en-US"/>
          </a:p>
        </p:txBody>
      </p:sp>
      <p:sp>
        <p:nvSpPr>
          <p:cNvPr id="5" name="Footer Placeholder 4">
            <a:extLst>
              <a:ext uri="{FF2B5EF4-FFF2-40B4-BE49-F238E27FC236}">
                <a16:creationId xmlns:a16="http://schemas.microsoft.com/office/drawing/2014/main" id="{BA36E781-5ED8-B9A2-4E20-7DD5B813F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B65325-C0B3-FD9D-B72C-BEC3B224DA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C7D0B-0C0D-4E24-A8EE-1789182A54A2}" type="slidenum">
              <a:rPr lang="en-US" smtClean="0"/>
              <a:t>‹#›</a:t>
            </a:fld>
            <a:endParaRPr lang="en-US"/>
          </a:p>
        </p:txBody>
      </p:sp>
    </p:spTree>
    <p:extLst>
      <p:ext uri="{BB962C8B-B14F-4D97-AF65-F5344CB8AC3E}">
        <p14:creationId xmlns:p14="http://schemas.microsoft.com/office/powerpoint/2010/main" val="360920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5/11/2023</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2408606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313194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3498199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C9531-5583-6341-B6C7-67CA2E9FE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491708B-0868-EF4D-876F-5C5DF70B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55424B-4DC2-3C46-B18C-C23EC8AA1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DCF00-1C70-2B4C-9082-DA2EF215489D}" type="datetimeFigureOut">
              <a:rPr lang="en-VN" smtClean="0"/>
              <a:t>05/11/2023</a:t>
            </a:fld>
            <a:endParaRPr lang="en-VN"/>
          </a:p>
        </p:txBody>
      </p:sp>
      <p:sp>
        <p:nvSpPr>
          <p:cNvPr id="5" name="Footer Placeholder 4">
            <a:extLst>
              <a:ext uri="{FF2B5EF4-FFF2-40B4-BE49-F238E27FC236}">
                <a16:creationId xmlns:a16="http://schemas.microsoft.com/office/drawing/2014/main" id="{D1D6A437-4542-D74A-94B3-5AEB071E5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BD9A3CB-752C-6C44-8DD9-0AB0DBED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9D37F-5194-AD41-8D79-66DA4E83AC94}" type="slidenum">
              <a:rPr lang="en-VN" smtClean="0"/>
              <a:t>‹#›</a:t>
            </a:fld>
            <a:endParaRPr lang="en-VN"/>
          </a:p>
        </p:txBody>
      </p:sp>
    </p:spTree>
    <p:extLst>
      <p:ext uri="{BB962C8B-B14F-4D97-AF65-F5344CB8AC3E}">
        <p14:creationId xmlns:p14="http://schemas.microsoft.com/office/powerpoint/2010/main" val="14828745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98068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2507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2.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Layout" Target="../slideLayouts/slideLayout3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5" Type="http://schemas.openxmlformats.org/officeDocument/2006/relationships/audio" Target="../media/audio2.wav"/><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4.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8.gif"/><Relationship Id="rId1" Type="http://schemas.openxmlformats.org/officeDocument/2006/relationships/slideLayout" Target="../slideLayouts/slideLayout34.xml"/><Relationship Id="rId4" Type="http://schemas.openxmlformats.org/officeDocument/2006/relationships/image" Target="../media/image57.gi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4.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62.gif"/><Relationship Id="rId5" Type="http://schemas.openxmlformats.org/officeDocument/2006/relationships/image" Target="../media/image61.sv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4.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67.gif"/></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69.gif"/><Relationship Id="rId5" Type="http://schemas.openxmlformats.org/officeDocument/2006/relationships/image" Target="../media/image61.sv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2.wav"/><Relationship Id="rId1" Type="http://schemas.openxmlformats.org/officeDocument/2006/relationships/slideLayout" Target="../slideLayouts/slideLayout34.xml"/><Relationship Id="rId5" Type="http://schemas.openxmlformats.org/officeDocument/2006/relationships/image" Target="../media/image61.sv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4.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5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0.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7EF12-DB20-FF1C-A7B3-57517FB76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6"/>
            <a:ext cx="12192000" cy="681222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17FF086F-29F0-9FFE-8170-336895CD1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74" y="5803900"/>
            <a:ext cx="1283980" cy="1295145"/>
          </a:xfrm>
          <a:prstGeom prst="rect">
            <a:avLst/>
          </a:prstGeom>
        </p:spPr>
      </p:pic>
    </p:spTree>
    <p:extLst>
      <p:ext uri="{BB962C8B-B14F-4D97-AF65-F5344CB8AC3E}">
        <p14:creationId xmlns:p14="http://schemas.microsoft.com/office/powerpoint/2010/main" val="12871309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3126567" y="529009"/>
            <a:ext cx="9065433"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935103" y="3369995"/>
              <a:ext cx="834512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các tổ chức độc quyền như thế nào?</a:t>
              </a:r>
              <a:endParaRPr kumimoji="0" lang="vi-VN" sz="32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76" y="56371"/>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62" y="205345"/>
            <a:ext cx="1275961" cy="1275961"/>
          </a:xfrm>
          <a:prstGeom prst="ellipse">
            <a:avLst/>
          </a:prstGeom>
          <a:noFill/>
          <a:extLst>
            <a:ext uri="{909E8E84-426E-40DD-AFC4-6F175D3DCCD1}">
              <a14:hiddenFill xmlns:a14="http://schemas.microsoft.com/office/drawing/2010/main">
                <a:solidFill>
                  <a:srgbClr val="FFFFFF"/>
                </a:solidFill>
              </a14:hiddenFill>
            </a:ext>
          </a:extLst>
        </p:spPr>
      </p:pic>
      <p:grpSp>
        <p:nvGrpSpPr>
          <p:cNvPr id="33" name="Group 16">
            <a:extLst>
              <a:ext uri="{FF2B5EF4-FFF2-40B4-BE49-F238E27FC236}">
                <a16:creationId xmlns:a16="http://schemas.microsoft.com/office/drawing/2014/main" id="{4EC9BBA5-B142-3D15-A375-3E001209B9BD}"/>
              </a:ext>
            </a:extLst>
          </p:cNvPr>
          <p:cNvGrpSpPr/>
          <p:nvPr/>
        </p:nvGrpSpPr>
        <p:grpSpPr>
          <a:xfrm>
            <a:off x="3100559" y="2687346"/>
            <a:ext cx="9065433" cy="1439801"/>
            <a:chOff x="1112720" y="3244694"/>
            <a:chExt cx="10380780" cy="914400"/>
          </a:xfrm>
          <a:noFill/>
        </p:grpSpPr>
        <p:sp>
          <p:nvSpPr>
            <p:cNvPr id="34" name="Arrow: Pentagon 7">
              <a:extLst>
                <a:ext uri="{FF2B5EF4-FFF2-40B4-BE49-F238E27FC236}">
                  <a16:creationId xmlns:a16="http://schemas.microsoft.com/office/drawing/2014/main" id="{59E42968-3E0B-F6D2-63E1-745A09933F8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5" name="TextBox 11">
              <a:extLst>
                <a:ext uri="{FF2B5EF4-FFF2-40B4-BE49-F238E27FC236}">
                  <a16:creationId xmlns:a16="http://schemas.microsoft.com/office/drawing/2014/main" id="{16D85C79-AEB2-E056-9496-9C1D68AB869A}"/>
                </a:ext>
              </a:extLst>
            </p:cNvPr>
            <p:cNvSpPr txBox="1"/>
            <p:nvPr/>
          </p:nvSpPr>
          <p:spPr>
            <a:xfrm>
              <a:off x="1685800" y="3273482"/>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Quá trình tập trung tư bản (nguồn vốn) tập trung ở lĩnh vực nào? Diễn ra như thế nào?</a:t>
              </a:r>
              <a:endParaRPr kumimoji="0" lang="vi-VN" sz="2800" b="1" i="0" u="none" strike="noStrike" kern="1200" cap="none" spc="0" normalizeH="0" baseline="0" noProof="0" dirty="0">
                <a:ln>
                  <a:noFill/>
                </a:ln>
                <a:solidFill>
                  <a:srgbClr val="FF00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6" name="Group 16">
            <a:extLst>
              <a:ext uri="{FF2B5EF4-FFF2-40B4-BE49-F238E27FC236}">
                <a16:creationId xmlns:a16="http://schemas.microsoft.com/office/drawing/2014/main" id="{4D8AA569-D050-74B7-CD8A-C1EDF8EA58BF}"/>
              </a:ext>
            </a:extLst>
          </p:cNvPr>
          <p:cNvGrpSpPr/>
          <p:nvPr/>
        </p:nvGrpSpPr>
        <p:grpSpPr>
          <a:xfrm>
            <a:off x="2452914" y="5047533"/>
            <a:ext cx="9713078" cy="1439801"/>
            <a:chOff x="1112720" y="3244694"/>
            <a:chExt cx="10380780" cy="914400"/>
          </a:xfrm>
          <a:noFill/>
        </p:grpSpPr>
        <p:sp>
          <p:nvSpPr>
            <p:cNvPr id="37" name="Arrow: Pentagon 7">
              <a:extLst>
                <a:ext uri="{FF2B5EF4-FFF2-40B4-BE49-F238E27FC236}">
                  <a16:creationId xmlns:a16="http://schemas.microsoft.com/office/drawing/2014/main" id="{E4923DFD-09F2-9FD6-9E4C-9F596432DED4}"/>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8" name="TextBox 11">
              <a:extLst>
                <a:ext uri="{FF2B5EF4-FFF2-40B4-BE49-F238E27FC236}">
                  <a16:creationId xmlns:a16="http://schemas.microsoft.com/office/drawing/2014/main" id="{C8E9DBD3-843A-CCE3-BD10-6C3B7F9C3098}"/>
                </a:ext>
              </a:extLst>
            </p:cNvPr>
            <p:cNvSpPr txBox="1"/>
            <p:nvPr/>
          </p:nvSpPr>
          <p:spPr>
            <a:xfrm>
              <a:off x="1312159" y="3359830"/>
              <a:ext cx="995277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Tại sao tầng lớp tư bản tài chính lại chú trọng hoạt động trình xuất khẩu tư bản và tranh giành thuộc địa </a:t>
              </a:r>
              <a:endParaRPr kumimoji="0" lang="vi-VN" sz="28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7952258A-5565-8480-5A38-B90EDE6951AE}"/>
              </a:ext>
            </a:extLst>
          </p:cNvPr>
          <p:cNvGrpSpPr/>
          <p:nvPr/>
        </p:nvGrpSpPr>
        <p:grpSpPr>
          <a:xfrm>
            <a:off x="-166458" y="1791252"/>
            <a:ext cx="3904344" cy="3446835"/>
            <a:chOff x="-1" y="2649165"/>
            <a:chExt cx="3904344" cy="3446835"/>
          </a:xfrm>
        </p:grpSpPr>
        <p:grpSp>
          <p:nvGrpSpPr>
            <p:cNvPr id="7" name="组合 96">
              <a:extLst>
                <a:ext uri="{FF2B5EF4-FFF2-40B4-BE49-F238E27FC236}">
                  <a16:creationId xmlns:a16="http://schemas.microsoft.com/office/drawing/2014/main" id="{C411A88C-DC6C-C0D6-E5B2-E920FB984D86}"/>
                </a:ext>
              </a:extLst>
            </p:cNvPr>
            <p:cNvGrpSpPr/>
            <p:nvPr/>
          </p:nvGrpSpPr>
          <p:grpSpPr>
            <a:xfrm>
              <a:off x="-1" y="2649165"/>
              <a:ext cx="3904344" cy="3446835"/>
              <a:chOff x="1797333" y="2656048"/>
              <a:chExt cx="2481730" cy="2112328"/>
            </a:xfrm>
            <a:effectLst>
              <a:outerShdw blurRad="342900" dist="203200" dir="5400000" algn="ctr" rotWithShape="0">
                <a:srgbClr val="000000">
                  <a:alpha val="43137"/>
                </a:srgbClr>
              </a:outerShdw>
            </a:effectLst>
          </p:grpSpPr>
          <p:grpSp>
            <p:nvGrpSpPr>
              <p:cNvPr id="8" name="组合 97">
                <a:extLst>
                  <a:ext uri="{FF2B5EF4-FFF2-40B4-BE49-F238E27FC236}">
                    <a16:creationId xmlns:a16="http://schemas.microsoft.com/office/drawing/2014/main" id="{900EFE6B-B518-0A07-BB91-BAA9FABE921A}"/>
                  </a:ext>
                </a:extLst>
              </p:cNvPr>
              <p:cNvGrpSpPr/>
              <p:nvPr/>
            </p:nvGrpSpPr>
            <p:grpSpPr>
              <a:xfrm>
                <a:off x="1797333" y="2656048"/>
                <a:ext cx="2481730" cy="2112328"/>
                <a:chOff x="1419330" y="2420246"/>
                <a:chExt cx="2719766" cy="2314934"/>
              </a:xfrm>
              <a:effectLst>
                <a:outerShdw blurRad="203200" dist="38100" dir="3780000" sx="103000" sy="103000" algn="t" rotWithShape="0">
                  <a:prstClr val="black">
                    <a:alpha val="25000"/>
                  </a:prstClr>
                </a:outerShdw>
              </a:effectLst>
            </p:grpSpPr>
            <p:sp>
              <p:nvSpPr>
                <p:cNvPr id="10" name="Freeform 6">
                  <a:extLst>
                    <a:ext uri="{FF2B5EF4-FFF2-40B4-BE49-F238E27FC236}">
                      <a16:creationId xmlns:a16="http://schemas.microsoft.com/office/drawing/2014/main" id="{5AD377C7-7B31-CF41-D1CB-AFED73E5E8B5}"/>
                    </a:ext>
                  </a:extLst>
                </p:cNvPr>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1" name="Freeform 6">
                  <a:extLst>
                    <a:ext uri="{FF2B5EF4-FFF2-40B4-BE49-F238E27FC236}">
                      <a16:creationId xmlns:a16="http://schemas.microsoft.com/office/drawing/2014/main" id="{9BBF3C45-A24E-2FAA-F5BD-E80260EF9A5D}"/>
                    </a:ext>
                  </a:extLst>
                </p:cNvPr>
                <p:cNvSpPr/>
                <p:nvPr/>
              </p:nvSpPr>
              <p:spPr bwMode="auto">
                <a:xfrm>
                  <a:off x="1419330" y="2463710"/>
                  <a:ext cx="2602832" cy="2271470"/>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9" name="Freeform 7">
                <a:extLst>
                  <a:ext uri="{FF2B5EF4-FFF2-40B4-BE49-F238E27FC236}">
                    <a16:creationId xmlns:a16="http://schemas.microsoft.com/office/drawing/2014/main" id="{0857D2CB-3476-0118-36F5-105E5498C5B7}"/>
                  </a:ext>
                </a:extLst>
              </p:cNvPr>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EA6103"/>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31" name="Picture 30">
              <a:extLst>
                <a:ext uri="{FF2B5EF4-FFF2-40B4-BE49-F238E27FC236}">
                  <a16:creationId xmlns:a16="http://schemas.microsoft.com/office/drawing/2014/main" id="{30DF69A7-53BC-0159-A1D5-8DB6550EF8A9}"/>
                </a:ext>
              </a:extLst>
            </p:cNvPr>
            <p:cNvPicPr>
              <a:picLocks noChangeAspect="1"/>
            </p:cNvPicPr>
            <p:nvPr/>
          </p:nvPicPr>
          <p:blipFill rotWithShape="1">
            <a:blip r:embed="rId4">
              <a:extLst>
                <a:ext uri="{28A0092B-C50C-407E-A947-70E740481C1C}">
                  <a14:useLocalDpi xmlns:a14="http://schemas.microsoft.com/office/drawing/2010/main" val="0"/>
                </a:ext>
              </a:extLst>
            </a:blip>
            <a:srcRect l="29337" r="29393"/>
            <a:stretch/>
          </p:blipFill>
          <p:spPr>
            <a:xfrm>
              <a:off x="1267466" y="3129020"/>
              <a:ext cx="1538515" cy="2485294"/>
            </a:xfrm>
            <a:prstGeom prst="rect">
              <a:avLst/>
            </a:prstGeom>
          </p:spPr>
        </p:pic>
      </p:grpSp>
    </p:spTree>
    <p:extLst>
      <p:ext uri="{BB962C8B-B14F-4D97-AF65-F5344CB8AC3E}">
        <p14:creationId xmlns:p14="http://schemas.microsoft.com/office/powerpoint/2010/main" val="5800968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5800" y="3273482"/>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các tổ chức độc quyền như thế nào?</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146909" y="1580286"/>
            <a:ext cx="5892446" cy="5016758"/>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Trong khoảng 30 năm cuối thế kỉ XIX, bắt đầu xuất hiện các công ty độc quyền, chiếm và kiểm soát gần như hoàn toàn đối với một ngành công nghiệp từ khâu sản xuất, phân phối hàng hoá đến dịch vụ. Tiêu biểu là các-ten (cartel) ở Đức, xanh-đi-ca (syndicat) ở Pháp, tơ-rớt (trust) ở Mỹ  được hình thành</a:t>
            </a:r>
            <a:endParaRPr lang="en-US" sz="3200">
              <a:latin typeface="Times New Roman" panose="02020603050405020304" pitchFamily="18" charset="0"/>
              <a:cs typeface="Times New Roman" panose="02020603050405020304" pitchFamily="18" charset="0"/>
            </a:endParaRPr>
          </a:p>
        </p:txBody>
      </p:sp>
      <p:pic>
        <p:nvPicPr>
          <p:cNvPr id="1026" name="Picture 2" descr="Phim hoạt hình: Con rắn độc quyền, 1881">
            <a:extLst>
              <a:ext uri="{FF2B5EF4-FFF2-40B4-BE49-F238E27FC236}">
                <a16:creationId xmlns:a16="http://schemas.microsoft.com/office/drawing/2014/main" id="{9628C05E-4AE3-EF9C-CFCA-C7BE89D9B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646" y="1718478"/>
            <a:ext cx="5916745" cy="501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81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5800" y="3273482"/>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Quá trình tập trung tư bản (nguồn vốn) tập trung ở lĩnh vực nào? Diễn ra như thế nào?</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0" y="1727861"/>
            <a:ext cx="5892446" cy="5078313"/>
          </a:xfrm>
          <a:prstGeom prst="rect">
            <a:avLst/>
          </a:prstGeom>
          <a:noFill/>
        </p:spPr>
        <p:txBody>
          <a:bodyPr wrap="square">
            <a:spAutoFit/>
          </a:bodyPr>
          <a:lstStyle/>
          <a:p>
            <a:pPr algn="just"/>
            <a:r>
              <a:rPr lang="vi-VN" sz="3600">
                <a:latin typeface="Times New Roman" panose="02020603050405020304" pitchFamily="18" charset="0"/>
                <a:cs typeface="Times New Roman" panose="02020603050405020304" pitchFamily="18" charset="0"/>
              </a:rPr>
              <a:t>Sự tập trung sản xuất, tập trung nguồn vốn lớn đã dẫn đến đến sự hình thành những </a:t>
            </a:r>
            <a:r>
              <a:rPr lang="vi-VN" sz="3600" b="1" u="sng">
                <a:solidFill>
                  <a:srgbClr val="FF0000"/>
                </a:solidFill>
                <a:latin typeface="Times New Roman" panose="02020603050405020304" pitchFamily="18" charset="0"/>
                <a:cs typeface="Times New Roman" panose="02020603050405020304" pitchFamily="18" charset="0"/>
              </a:rPr>
              <a:t>ngân hàng </a:t>
            </a:r>
            <a:r>
              <a:rPr lang="vi-VN" sz="3600">
                <a:latin typeface="Times New Roman" panose="02020603050405020304" pitchFamily="18" charset="0"/>
                <a:cs typeface="Times New Roman" panose="02020603050405020304" pitchFamily="18" charset="0"/>
              </a:rPr>
              <a:t>lớn trực tiếp tham gia kinh doanh công nghiệp. Sự kết hợp giữa tư bản ngân hàng với tư bản công nghiệp tạo nên </a:t>
            </a:r>
            <a:r>
              <a:rPr lang="vi-VN" sz="3600" b="1">
                <a:solidFill>
                  <a:srgbClr val="FF0000"/>
                </a:solidFill>
                <a:latin typeface="Times New Roman" panose="02020603050405020304" pitchFamily="18" charset="0"/>
                <a:cs typeface="Times New Roman" panose="02020603050405020304" pitchFamily="18" charset="0"/>
              </a:rPr>
              <a:t>tầng lớp tư bản tài chính.</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2050" name="Picture 2" descr="Bank PNG Free Images with Transparent Background - (16,507 Free Downloads)">
            <a:extLst>
              <a:ext uri="{FF2B5EF4-FFF2-40B4-BE49-F238E27FC236}">
                <a16:creationId xmlns:a16="http://schemas.microsoft.com/office/drawing/2014/main" id="{567397E0-AF1B-4A37-6A29-1003E6A1B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14500"/>
            <a:ext cx="6096000" cy="517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454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F9A9E89-2410-D423-8E1F-B6C0F11084E6}"/>
              </a:ext>
            </a:extLst>
          </p:cNvPr>
          <p:cNvGrpSpPr/>
          <p:nvPr/>
        </p:nvGrpSpPr>
        <p:grpSpPr>
          <a:xfrm>
            <a:off x="6289797" y="1462927"/>
            <a:ext cx="5685498" cy="5649359"/>
            <a:chOff x="6639975" y="1315364"/>
            <a:chExt cx="5483531" cy="5556861"/>
          </a:xfrm>
          <a:blipFill dpi="0" rotWithShape="1">
            <a:blip r:embed="rId2"/>
            <a:srcRect/>
            <a:stretch>
              <a:fillRect t="-27000" b="6000"/>
            </a:stretch>
          </a:blipFill>
        </p:grpSpPr>
        <p:sp>
          <p:nvSpPr>
            <p:cNvPr id="12" name="Rectangle: Rounded Corners 11">
              <a:extLst>
                <a:ext uri="{FF2B5EF4-FFF2-40B4-BE49-F238E27FC236}">
                  <a16:creationId xmlns:a16="http://schemas.microsoft.com/office/drawing/2014/main" id="{CC0B5C40-B721-C658-1FFC-E52145156CC7}"/>
                </a:ext>
              </a:extLst>
            </p:cNvPr>
            <p:cNvSpPr/>
            <p:nvPr/>
          </p:nvSpPr>
          <p:spPr>
            <a:xfrm rot="20259630">
              <a:off x="6639975" y="1655509"/>
              <a:ext cx="1134310" cy="2847981"/>
            </a:xfrm>
            <a:prstGeom prst="roundRect">
              <a:avLst>
                <a:gd name="adj" fmla="val 261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FD4F4FA-833A-60D6-61BE-0C93ABF00F44}"/>
                </a:ext>
              </a:extLst>
            </p:cNvPr>
            <p:cNvSpPr/>
            <p:nvPr/>
          </p:nvSpPr>
          <p:spPr>
            <a:xfrm rot="20259630">
              <a:off x="7940649" y="1712005"/>
              <a:ext cx="1134310" cy="2669493"/>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07956A7-B50B-6B77-1A55-345AD506A760}"/>
                </a:ext>
              </a:extLst>
            </p:cNvPr>
            <p:cNvSpPr/>
            <p:nvPr/>
          </p:nvSpPr>
          <p:spPr>
            <a:xfrm rot="20259630">
              <a:off x="9295701" y="1397635"/>
              <a:ext cx="1134310" cy="323179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ED4C336-D083-9650-BEA6-009E8AD61EF6}"/>
                </a:ext>
              </a:extLst>
            </p:cNvPr>
            <p:cNvSpPr/>
            <p:nvPr/>
          </p:nvSpPr>
          <p:spPr>
            <a:xfrm rot="20259630">
              <a:off x="7672266" y="4415208"/>
              <a:ext cx="1199063" cy="2336182"/>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98641D1-CDD3-6E2E-7AB6-449FD1610560}"/>
                </a:ext>
              </a:extLst>
            </p:cNvPr>
            <p:cNvSpPr/>
            <p:nvPr/>
          </p:nvSpPr>
          <p:spPr>
            <a:xfrm rot="20259630">
              <a:off x="9064218" y="4213841"/>
              <a:ext cx="1134310" cy="2598043"/>
            </a:xfrm>
            <a:prstGeom prst="roundRect">
              <a:avLst>
                <a:gd name="adj" fmla="val 247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CDF1978-8EEA-FBD5-2E16-67D751368C59}"/>
                </a:ext>
              </a:extLst>
            </p:cNvPr>
            <p:cNvSpPr/>
            <p:nvPr/>
          </p:nvSpPr>
          <p:spPr>
            <a:xfrm rot="20259630">
              <a:off x="10452882" y="4414916"/>
              <a:ext cx="1134310" cy="2457309"/>
            </a:xfrm>
            <a:prstGeom prst="roundRect">
              <a:avLst>
                <a:gd name="adj" fmla="val 214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9F0D87C-8196-BFE0-AED5-CD1B1DBBD112}"/>
                </a:ext>
              </a:extLst>
            </p:cNvPr>
            <p:cNvSpPr/>
            <p:nvPr/>
          </p:nvSpPr>
          <p:spPr>
            <a:xfrm rot="20259630">
              <a:off x="10989196" y="1315364"/>
              <a:ext cx="1134310" cy="501460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Tại sao tầng lớp tư bản tài chính lại chú trọng hoạt động trình xuất khẩu tư bản và tranh giành thuộc địa </a:t>
              </a:r>
              <a:endParaRPr kumimoji="0" lang="vi-VN" sz="28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0" y="1779228"/>
            <a:ext cx="5892446" cy="5016758"/>
          </a:xfrm>
          <a:prstGeom prst="rect">
            <a:avLst/>
          </a:prstGeom>
          <a:noFill/>
        </p:spPr>
        <p:txBody>
          <a:bodyPr wrap="square">
            <a:spAutoFit/>
          </a:bodyPr>
          <a:lstStyle/>
          <a:p>
            <a:pPr algn="just"/>
            <a:r>
              <a:rPr lang="vi-VN" sz="4000">
                <a:latin typeface="Times New Roman" panose="02020603050405020304" pitchFamily="18" charset="0"/>
                <a:cs typeface="Times New Roman" panose="02020603050405020304" pitchFamily="18" charset="0"/>
              </a:rPr>
              <a:t>Do thu được </a:t>
            </a:r>
            <a:r>
              <a:rPr lang="vi-VN" sz="4000" b="1" u="sng">
                <a:solidFill>
                  <a:srgbClr val="FF0000"/>
                </a:solidFill>
                <a:latin typeface="Times New Roman" panose="02020603050405020304" pitchFamily="18" charset="0"/>
                <a:cs typeface="Times New Roman" panose="02020603050405020304" pitchFamily="18" charset="0"/>
              </a:rPr>
              <a:t>nguồn lợi </a:t>
            </a:r>
            <a:r>
              <a:rPr lang="vi-VN" sz="4000">
                <a:latin typeface="Times New Roman" panose="02020603050405020304" pitchFamily="18" charset="0"/>
                <a:cs typeface="Times New Roman" panose="02020603050405020304" pitchFamily="18" charset="0"/>
              </a:rPr>
              <a:t>quá lớn từ xuất khẩu tư bản (thị trường tiêu thụ mở rộng, nhiều nguồn nguyên liệu và nhân công rẻ mạt,...), các nước từ bản tăng cường cạnh tranh xâm lược thuộc địa.</a:t>
            </a:r>
            <a:endParaRPr lang="en-US" sz="4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066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ircle(in)">
                                      <p:cBhvr>
                                        <p:cTn id="1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1047751"/>
            <a:ext cx="118872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của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8" name="Google Shape;1477;p48">
            <a:extLst>
              <a:ext uri="{FF2B5EF4-FFF2-40B4-BE49-F238E27FC236}">
                <a16:creationId xmlns:a16="http://schemas.microsoft.com/office/drawing/2014/main" id="{4763B7E1-36CC-97F8-3FED-1DC41B3A56B8}"/>
              </a:ext>
            </a:extLst>
          </p:cNvPr>
          <p:cNvSpPr txBox="1">
            <a:spLocks/>
          </p:cNvSpPr>
          <p:nvPr/>
        </p:nvSpPr>
        <p:spPr>
          <a:xfrm>
            <a:off x="0" y="1893420"/>
            <a:ext cx="12192000" cy="138938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Đến cuối thế kỉ XIX đầu thế kỉ XX, sự xuất hiện của các tổ chức độc quyền, sự ra đời của tư bản tài chính, hoạt động xuất khẩu tư bản và tranh giành thuộc địa</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A0465652-520F-F05C-686D-22D62817EDDB}"/>
              </a:ext>
            </a:extLst>
          </p:cNvPr>
          <p:cNvSpPr txBox="1"/>
          <p:nvPr/>
        </p:nvSpPr>
        <p:spPr>
          <a:xfrm>
            <a:off x="1" y="3742743"/>
            <a:ext cx="12032342" cy="1077218"/>
          </a:xfrm>
          <a:prstGeom prst="rect">
            <a:avLst/>
          </a:prstGeom>
          <a:noFill/>
        </p:spPr>
        <p:txBody>
          <a:bodyPr wrap="square">
            <a:spAutoFit/>
          </a:bodyPr>
          <a:lstStyle/>
          <a:p>
            <a:pPr algn="just"/>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=&gt; </a:t>
            </a:r>
            <a:r>
              <a:rPr lang="en-US" sz="3200" b="1" kern="0">
                <a:solidFill>
                  <a:srgbClr val="FF0000"/>
                </a:solidFill>
                <a:latin typeface="Times New Roman" panose="02020603050405020304" pitchFamily="18" charset="0"/>
                <a:cs typeface="Times New Roman" panose="02020603050405020304" pitchFamily="18" charset="0"/>
                <a:sym typeface="Arial"/>
              </a:rPr>
              <a:t>L</a:t>
            </a:r>
            <a:r>
              <a:rPr kumimoji="0" lang="vi-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à những dấu hiệu cơ bản đánh dấu sự ra đời của chủ nghĩa đế quốc.</a:t>
            </a:r>
            <a:endParaRPr lang="en-US" b="1">
              <a:solidFill>
                <a:srgbClr val="FF0000"/>
              </a:solidFill>
            </a:endParaRPr>
          </a:p>
        </p:txBody>
      </p:sp>
    </p:spTree>
    <p:extLst>
      <p:ext uri="{BB962C8B-B14F-4D97-AF65-F5344CB8AC3E}">
        <p14:creationId xmlns:p14="http://schemas.microsoft.com/office/powerpoint/2010/main" val="18311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1047751"/>
            <a:ext cx="118872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của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1725874"/>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F3735EAA-2BF6-E200-BF95-6A06918E5460}"/>
              </a:ext>
            </a:extLst>
          </p:cNvPr>
          <p:cNvSpPr txBox="1">
            <a:spLocks/>
          </p:cNvSpPr>
          <p:nvPr/>
        </p:nvSpPr>
        <p:spPr>
          <a:xfrm>
            <a:off x="0" y="3389063"/>
            <a:ext cx="697230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Những chuyển biến lớn về kinh tế</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5554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825135" y="260362"/>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62939" y="260361"/>
            <a:ext cx="76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Mĩ</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558685" y="1621380"/>
            <a:ext cx="121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Pháp</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075519" y="2793640"/>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Đức</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727233" y="4103112"/>
            <a:ext cx="8602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Mĩ</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232964" y="2902314"/>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205943" y="4097849"/>
            <a:ext cx="121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Pháp</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625428" y="1635242"/>
            <a:ext cx="1447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Đức</a:t>
            </a:r>
            <a:endPar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427605" y="5171618"/>
            <a:ext cx="55057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297821" y="5093911"/>
            <a:ext cx="55262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616867" y="4164035"/>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704713" y="2925335"/>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704713" y="1706135"/>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58337" y="-58341"/>
            <a:ext cx="381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1866818" y="6294081"/>
            <a:ext cx="858746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13913" y="5744735"/>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825135" y="743558"/>
            <a:ext cx="2853038" cy="9421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648674" y="2171323"/>
            <a:ext cx="4775493"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871662" y="3421541"/>
            <a:ext cx="8222588" cy="107096"/>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680018" y="4644035"/>
            <a:ext cx="10384290" cy="93272"/>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080611" y="445233"/>
            <a:ext cx="79941" cy="5234833"/>
          </a:xfrm>
          <a:prstGeom prst="line">
            <a:avLst/>
          </a:prstGeom>
          <a:noFill/>
          <a:ln w="1270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Up Arrow 1">
            <a:extLst>
              <a:ext uri="{FF2B5EF4-FFF2-40B4-BE49-F238E27FC236}">
                <a16:creationId xmlns:a16="http://schemas.microsoft.com/office/drawing/2014/main" id="{64A3EF90-CE3D-7D4E-86BB-C88DC1ADE7BE}"/>
              </a:ext>
            </a:extLst>
          </p:cNvPr>
          <p:cNvSpPr/>
          <p:nvPr/>
        </p:nvSpPr>
        <p:spPr>
          <a:xfrm rot="2997625" flipH="1">
            <a:off x="3985131" y="-583098"/>
            <a:ext cx="249766" cy="6379933"/>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48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50000">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14:bounceEnd="50000">
                                          <p:cBhvr additive="base">
                                            <p:cTn id="79"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grpId="0" nodeType="withEffect" p14:presetBounceEnd="50000">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14:bounceEnd="50000">
                                          <p:cBhvr additive="base">
                                            <p:cTn id="83"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grpId="0" nodeType="withEffect" p14:presetBounceEnd="50000">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14:bounceEnd="50000">
                                          <p:cBhvr additive="base">
                                            <p:cTn id="8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grpId="0" nodeType="withEffect" p14:presetBounceEnd="50000">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14:bounceEnd="50000">
                                          <p:cBhvr additive="base">
                                            <p:cTn id="9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 presetClass="entr" presetSubtype="1"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 presetClass="entr" presetSubtype="1"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 presetClass="entr" presetSubtype="1"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childTnLst>
                              </p:cTn>
                            </p:par>
                          </p:childTnLst>
                        </p:cTn>
                      </p:par>
                      <p:par>
                        <p:cTn id="93" fill="hold">
                          <p:stCondLst>
                            <p:cond delay="indefinite"/>
                          </p:stCondLst>
                          <p:childTnLst>
                            <p:par>
                              <p:cTn id="94" fill="hold">
                                <p:stCondLst>
                                  <p:cond delay="0"/>
                                </p:stCondLst>
                                <p:childTnLst>
                                  <p:par>
                                    <p:cTn id="95" presetID="22" presetClass="entr" presetSubtype="4" repeatCount="500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F8FCC-F786-D9BA-2910-711BBBDDCF36}"/>
              </a:ext>
            </a:extLst>
          </p:cNvPr>
          <p:cNvPicPr>
            <a:picLocks noChangeAspect="1"/>
          </p:cNvPicPr>
          <p:nvPr/>
        </p:nvPicPr>
        <p:blipFill>
          <a:blip r:embed="rId2"/>
          <a:stretch>
            <a:fillRect/>
          </a:stretch>
        </p:blipFill>
        <p:spPr>
          <a:xfrm>
            <a:off x="159667" y="0"/>
            <a:ext cx="6069683" cy="6858000"/>
          </a:xfrm>
          <a:prstGeom prst="rect">
            <a:avLst/>
          </a:prstGeom>
        </p:spPr>
      </p:pic>
      <p:pic>
        <p:nvPicPr>
          <p:cNvPr id="17" name="Picture 16">
            <a:extLst>
              <a:ext uri="{FF2B5EF4-FFF2-40B4-BE49-F238E27FC236}">
                <a16:creationId xmlns:a16="http://schemas.microsoft.com/office/drawing/2014/main" id="{6460C066-5978-C2ED-531A-A26E9DF6CDBA}"/>
              </a:ext>
            </a:extLst>
          </p:cNvPr>
          <p:cNvPicPr>
            <a:picLocks noChangeAspect="1"/>
          </p:cNvPicPr>
          <p:nvPr/>
        </p:nvPicPr>
        <p:blipFill>
          <a:blip r:embed="rId3"/>
          <a:stretch>
            <a:fillRect/>
          </a:stretch>
        </p:blipFill>
        <p:spPr>
          <a:xfrm>
            <a:off x="6122317" y="217071"/>
            <a:ext cx="6069683" cy="6500057"/>
          </a:xfrm>
          <a:prstGeom prst="rect">
            <a:avLst/>
          </a:prstGeom>
        </p:spPr>
      </p:pic>
    </p:spTree>
    <p:extLst>
      <p:ext uri="{BB962C8B-B14F-4D97-AF65-F5344CB8AC3E}">
        <p14:creationId xmlns:p14="http://schemas.microsoft.com/office/powerpoint/2010/main" val="3229715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29BA542-DC87-E7F1-8471-87DC6F7721E0}"/>
              </a:ext>
            </a:extLst>
          </p:cNvPr>
          <p:cNvPicPr>
            <a:picLocks noChangeAspect="1"/>
          </p:cNvPicPr>
          <p:nvPr/>
        </p:nvPicPr>
        <p:blipFill>
          <a:blip r:embed="rId2"/>
          <a:stretch>
            <a:fillRect/>
          </a:stretch>
        </p:blipFill>
        <p:spPr>
          <a:xfrm>
            <a:off x="6096000" y="376992"/>
            <a:ext cx="5914195" cy="6500056"/>
          </a:xfrm>
          <a:prstGeom prst="rect">
            <a:avLst/>
          </a:prstGeom>
        </p:spPr>
      </p:pic>
      <p:pic>
        <p:nvPicPr>
          <p:cNvPr id="2" name="Picture 1">
            <a:extLst>
              <a:ext uri="{FF2B5EF4-FFF2-40B4-BE49-F238E27FC236}">
                <a16:creationId xmlns:a16="http://schemas.microsoft.com/office/drawing/2014/main" id="{8805DC4B-3718-775C-0AC2-B3A43D291315}"/>
              </a:ext>
            </a:extLst>
          </p:cNvPr>
          <p:cNvPicPr>
            <a:picLocks noChangeAspect="1"/>
          </p:cNvPicPr>
          <p:nvPr/>
        </p:nvPicPr>
        <p:blipFill>
          <a:blip r:embed="rId3"/>
          <a:stretch>
            <a:fillRect/>
          </a:stretch>
        </p:blipFill>
        <p:spPr>
          <a:xfrm>
            <a:off x="0" y="171450"/>
            <a:ext cx="5962650" cy="6257925"/>
          </a:xfrm>
          <a:prstGeom prst="rect">
            <a:avLst/>
          </a:prstGeom>
        </p:spPr>
      </p:pic>
    </p:spTree>
    <p:extLst>
      <p:ext uri="{BB962C8B-B14F-4D97-AF65-F5344CB8AC3E}">
        <p14:creationId xmlns:p14="http://schemas.microsoft.com/office/powerpoint/2010/main" val="139946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heel(4)">
                                      <p:cBhvr>
                                        <p:cTn id="1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 Box 268">
            <a:extLst>
              <a:ext uri="{FF2B5EF4-FFF2-40B4-BE49-F238E27FC236}">
                <a16:creationId xmlns:a16="http://schemas.microsoft.com/office/drawing/2014/main" id="{FD3AC72E-D1D6-8C45-A648-50514CB5D2CF}"/>
              </a:ext>
            </a:extLst>
          </p:cNvPr>
          <p:cNvSpPr txBox="1">
            <a:spLocks noChangeArrowheads="1"/>
          </p:cNvSpPr>
          <p:nvPr/>
        </p:nvSpPr>
        <p:spPr bwMode="auto">
          <a:xfrm>
            <a:off x="133350" y="130909"/>
            <a:ext cx="12058650"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XUẤT KHẨU TƯ BẢN  CỦA TƯ SẢN NƯỚC</a:t>
            </a:r>
            <a:r>
              <a:rPr kumimoji="0" lang="en-US" altLang="vi-VN" sz="3600" b="1" i="0" u="none" strike="noStrike" kern="1200" cap="none" spc="0" normalizeH="0" noProof="0">
                <a:ln>
                  <a:noFill/>
                </a:ln>
                <a:solidFill>
                  <a:srgbClr val="000000"/>
                </a:solidFill>
                <a:effectLst/>
                <a:uLnTx/>
                <a:uFillTx/>
                <a:latin typeface="Times New Roman" panose="02020603050405020304" pitchFamily="18" charset="0"/>
                <a:ea typeface="+mn-ea"/>
                <a:cs typeface="+mn-cs"/>
              </a:rPr>
              <a:t>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ANH</a:t>
            </a:r>
            <a:endPar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4" name="Picture 3">
            <a:extLst>
              <a:ext uri="{FF2B5EF4-FFF2-40B4-BE49-F238E27FC236}">
                <a16:creationId xmlns:a16="http://schemas.microsoft.com/office/drawing/2014/main" id="{B0914928-0419-0E40-B897-49EFDFC57DAE}"/>
              </a:ext>
            </a:extLst>
          </p:cNvPr>
          <p:cNvPicPr>
            <a:picLocks noChangeAspect="1"/>
          </p:cNvPicPr>
          <p:nvPr/>
        </p:nvPicPr>
        <p:blipFill>
          <a:blip r:embed="rId2"/>
          <a:stretch>
            <a:fillRect/>
          </a:stretch>
        </p:blipFill>
        <p:spPr>
          <a:xfrm>
            <a:off x="0" y="777240"/>
            <a:ext cx="12192000" cy="6080760"/>
          </a:xfrm>
          <a:prstGeom prst="rect">
            <a:avLst/>
          </a:prstGeom>
        </p:spPr>
      </p:pic>
      <p:sp>
        <p:nvSpPr>
          <p:cNvPr id="7" name="Rectangle 6">
            <a:extLst>
              <a:ext uri="{FF2B5EF4-FFF2-40B4-BE49-F238E27FC236}">
                <a16:creationId xmlns:a16="http://schemas.microsoft.com/office/drawing/2014/main" id="{6B8F0B69-C98D-8F4A-B591-9D17CE902A21}"/>
              </a:ext>
            </a:extLst>
          </p:cNvPr>
          <p:cNvSpPr/>
          <p:nvPr/>
        </p:nvSpPr>
        <p:spPr>
          <a:xfrm>
            <a:off x="4815840" y="5679440"/>
            <a:ext cx="2590800"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Thấp</a:t>
            </a: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137346A6-623A-864A-B511-5A4A0EE08B0F}"/>
              </a:ext>
            </a:extLst>
          </p:cNvPr>
          <p:cNvSpPr/>
          <p:nvPr/>
        </p:nvSpPr>
        <p:spPr>
          <a:xfrm>
            <a:off x="8747273" y="5694680"/>
            <a:ext cx="2735263"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Cao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69986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1" y="3327047"/>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4"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7"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4267200" y="2108201"/>
            <a:ext cx="5283200"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548440" y="-57315"/>
            <a:ext cx="960519"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Mĩ</a:t>
            </a:r>
            <a:endPar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12059546" y="-57315"/>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7D4AC4B-3C71-9049-B510-894D76D694A0}"/>
              </a:ext>
            </a:extLst>
          </p:cNvPr>
          <p:cNvSpPr/>
          <p:nvPr/>
        </p:nvSpPr>
        <p:spPr>
          <a:xfrm>
            <a:off x="-24569" y="912945"/>
            <a:ext cx="12171199" cy="1077218"/>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Cuối</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kỉ</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XIX -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đầu</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thế</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kỉ</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XX,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công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ty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độc</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quyền</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khổng</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lồ</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ra </a:t>
            </a:r>
            <a:r>
              <a:rPr kumimoji="0" lang="en-US" alt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đời</a:t>
            </a:r>
            <a:r>
              <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pic>
        <p:nvPicPr>
          <p:cNvPr id="11" name="Picture 10">
            <a:extLst>
              <a:ext uri="{FF2B5EF4-FFF2-40B4-BE49-F238E27FC236}">
                <a16:creationId xmlns:a16="http://schemas.microsoft.com/office/drawing/2014/main" id="{FAF73DD7-609F-2E44-B9CA-13005A1435DE}"/>
              </a:ext>
            </a:extLst>
          </p:cNvPr>
          <p:cNvPicPr>
            <a:picLocks noChangeAspect="1"/>
          </p:cNvPicPr>
          <p:nvPr/>
        </p:nvPicPr>
        <p:blipFill>
          <a:blip r:embed="rId2"/>
          <a:stretch>
            <a:fillRect/>
          </a:stretch>
        </p:blipFill>
        <p:spPr>
          <a:xfrm>
            <a:off x="694143" y="1881187"/>
            <a:ext cx="2549525" cy="3682647"/>
          </a:xfrm>
          <a:prstGeom prst="rect">
            <a:avLst/>
          </a:prstGeom>
          <a:noFill/>
          <a:ln w="9525">
            <a:noFill/>
          </a:ln>
        </p:spPr>
      </p:pic>
      <p:pic>
        <p:nvPicPr>
          <p:cNvPr id="12" name="Picture 11">
            <a:extLst>
              <a:ext uri="{FF2B5EF4-FFF2-40B4-BE49-F238E27FC236}">
                <a16:creationId xmlns:a16="http://schemas.microsoft.com/office/drawing/2014/main" id="{24C71FC6-5CF5-9B41-A767-5828ED0EDE3F}"/>
              </a:ext>
            </a:extLst>
          </p:cNvPr>
          <p:cNvPicPr>
            <a:picLocks noChangeAspect="1"/>
          </p:cNvPicPr>
          <p:nvPr/>
        </p:nvPicPr>
        <p:blipFill>
          <a:blip r:embed="rId3"/>
          <a:stretch>
            <a:fillRect/>
          </a:stretch>
        </p:blipFill>
        <p:spPr>
          <a:xfrm>
            <a:off x="4154279" y="1970905"/>
            <a:ext cx="3099396" cy="3546026"/>
          </a:xfrm>
          <a:prstGeom prst="rect">
            <a:avLst/>
          </a:prstGeom>
          <a:noFill/>
          <a:ln w="9525">
            <a:noFill/>
          </a:ln>
        </p:spPr>
      </p:pic>
      <p:pic>
        <p:nvPicPr>
          <p:cNvPr id="13" name="Picture 12">
            <a:extLst>
              <a:ext uri="{FF2B5EF4-FFF2-40B4-BE49-F238E27FC236}">
                <a16:creationId xmlns:a16="http://schemas.microsoft.com/office/drawing/2014/main" id="{B101672D-B335-D743-93C8-9DB7B664BA77}"/>
              </a:ext>
            </a:extLst>
          </p:cNvPr>
          <p:cNvPicPr>
            <a:picLocks noChangeAspect="1"/>
          </p:cNvPicPr>
          <p:nvPr/>
        </p:nvPicPr>
        <p:blipFill>
          <a:blip r:embed="rId4"/>
          <a:stretch>
            <a:fillRect/>
          </a:stretch>
        </p:blipFill>
        <p:spPr>
          <a:xfrm>
            <a:off x="8164286" y="1990162"/>
            <a:ext cx="2772235" cy="3546025"/>
          </a:xfrm>
          <a:prstGeom prst="rect">
            <a:avLst/>
          </a:prstGeom>
          <a:noFill/>
          <a:ln w="9525">
            <a:noFill/>
          </a:ln>
        </p:spPr>
      </p:pic>
      <p:sp>
        <p:nvSpPr>
          <p:cNvPr id="14" name="Text Box 107523">
            <a:extLst>
              <a:ext uri="{FF2B5EF4-FFF2-40B4-BE49-F238E27FC236}">
                <a16:creationId xmlns:a16="http://schemas.microsoft.com/office/drawing/2014/main" id="{91EAAAE4-7AF6-E645-AC55-F110317711E2}"/>
              </a:ext>
            </a:extLst>
          </p:cNvPr>
          <p:cNvSpPr txBox="1"/>
          <p:nvPr/>
        </p:nvSpPr>
        <p:spPr>
          <a:xfrm>
            <a:off x="629865" y="5699092"/>
            <a:ext cx="2057400" cy="1158908"/>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 dầu lửa”</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J.D.Rốc-phe-lơ (1839-1937)</a:t>
            </a:r>
          </a:p>
        </p:txBody>
      </p:sp>
      <p:sp>
        <p:nvSpPr>
          <p:cNvPr id="15" name="Text Box 107524">
            <a:extLst>
              <a:ext uri="{FF2B5EF4-FFF2-40B4-BE49-F238E27FC236}">
                <a16:creationId xmlns:a16="http://schemas.microsoft.com/office/drawing/2014/main" id="{90B4AF16-059B-F941-A005-706B1C78F0F1}"/>
              </a:ext>
            </a:extLst>
          </p:cNvPr>
          <p:cNvSpPr txBox="1"/>
          <p:nvPr/>
        </p:nvSpPr>
        <p:spPr>
          <a:xfrm>
            <a:off x="4556959" y="5767943"/>
            <a:ext cx="1828800" cy="1158908"/>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 thép”</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J.P.Moóc-gan (1837-1913)</a:t>
            </a:r>
          </a:p>
        </p:txBody>
      </p:sp>
      <p:sp>
        <p:nvSpPr>
          <p:cNvPr id="16" name="Text Box 107526">
            <a:extLst>
              <a:ext uri="{FF2B5EF4-FFF2-40B4-BE49-F238E27FC236}">
                <a16:creationId xmlns:a16="http://schemas.microsoft.com/office/drawing/2014/main" id="{F95A5BC3-74FA-5545-B403-6445C18008CE}"/>
              </a:ext>
            </a:extLst>
          </p:cNvPr>
          <p:cNvSpPr txBox="1"/>
          <p:nvPr/>
        </p:nvSpPr>
        <p:spPr>
          <a:xfrm>
            <a:off x="8674103" y="5699092"/>
            <a:ext cx="1752600" cy="1158908"/>
          </a:xfrm>
          <a:prstGeom prst="rect">
            <a:avLst/>
          </a:prstGeom>
          <a:noFill/>
          <a:ln w="9525">
            <a:noFill/>
          </a:ln>
        </p:spPr>
        <p:txBody>
          <a:bodyPr wrap="square" lIns="90000" tIns="46800" rIns="90000" bIns="46800" anchor="t" anchorCtr="0">
            <a:spAutoFit/>
          </a:bodyPr>
          <a:lstStyle/>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 ô tô”- </a:t>
            </a:r>
          </a:p>
          <a:p>
            <a:pPr marL="0" marR="0" lvl="0" indent="0" algn="ctr" defTabSz="457200" rtl="0" eaLnBrk="1" fontAlgn="auto" latinLnBrk="0" hangingPunct="1">
              <a:lnSpc>
                <a:spcPct val="100000"/>
              </a:lnSpc>
              <a:spcBef>
                <a:spcPts val="1125"/>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2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Henry For (1863-1947)</a:t>
            </a:r>
          </a:p>
        </p:txBody>
      </p:sp>
    </p:spTree>
    <p:extLst>
      <p:ext uri="{BB962C8B-B14F-4D97-AF65-F5344CB8AC3E}">
        <p14:creationId xmlns:p14="http://schemas.microsoft.com/office/powerpoint/2010/main" val="3022877261"/>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grpId="0" nodeType="click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9" accel="50000" fill="hold" nodeType="afterEffect" p14:presetBounceEnd="50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0000">
                                          <p:cBhvr additive="base">
                                            <p:cTn id="22"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accel="50000" fill="hold" nodeType="afterEffect" p14:presetBounceEnd="5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0000">
                                          <p:cBhvr additive="base">
                                            <p:cTn id="2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accel="50000" fill="hold" nodeType="afterEffect" p14:presetBounceEnd="50000">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14:bounceEnd="50000">
                                          <p:cBhvr additive="base">
                                            <p:cTn id="32"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8" accel="50000" fill="hold" grpId="0" nodeType="afterEffect" p14:presetBounceEnd="50000">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14:bounceEnd="50000">
                                          <p:cBhvr additive="base">
                                            <p:cTn id="37"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accel="50000" fill="hold" grpId="0" nodeType="afterEffect" p14:presetBounceEnd="50000">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14:bounceEnd="50000">
                                          <p:cBhvr additive="base">
                                            <p:cTn id="42"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8" accel="50000" fill="hold" grpId="0" nodeType="afterEffect" p14:presetBounceEnd="50000">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14:bounceEnd="50000">
                                          <p:cBhvr additive="base">
                                            <p:cTn id="4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14" grpId="0"/>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9" accel="50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9" accel="5000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accel="5000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8" accel="5000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accel="5000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8" accel="5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14" grpId="0"/>
          <p:bldP spid="15" grpId="0"/>
          <p:bldP spid="1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7FB828-C0DF-F343-BF4B-486A545E3F12}"/>
              </a:ext>
            </a:extLst>
          </p:cNvPr>
          <p:cNvPicPr>
            <a:picLocks noChangeAspect="1"/>
          </p:cNvPicPr>
          <p:nvPr/>
        </p:nvPicPr>
        <p:blipFill>
          <a:blip r:embed="rId2"/>
          <a:stretch>
            <a:fillRect/>
          </a:stretch>
        </p:blipFill>
        <p:spPr>
          <a:xfrm>
            <a:off x="0" y="1"/>
            <a:ext cx="12192000" cy="5266944"/>
          </a:xfrm>
          <a:prstGeom prst="rect">
            <a:avLst/>
          </a:prstGeom>
          <a:noFill/>
          <a:ln w="9525">
            <a:noFill/>
          </a:ln>
        </p:spPr>
      </p:pic>
      <p:sp>
        <p:nvSpPr>
          <p:cNvPr id="5" name="Rectangle 4">
            <a:extLst>
              <a:ext uri="{FF2B5EF4-FFF2-40B4-BE49-F238E27FC236}">
                <a16:creationId xmlns:a16="http://schemas.microsoft.com/office/drawing/2014/main" id="{A59D605C-D702-774C-8F4C-A38D3F5CA555}"/>
              </a:ext>
            </a:extLst>
          </p:cNvPr>
          <p:cNvSpPr/>
          <p:nvPr/>
        </p:nvSpPr>
        <p:spPr>
          <a:xfrm>
            <a:off x="79248" y="5288340"/>
            <a:ext cx="12033504" cy="1569660"/>
          </a:xfrm>
          <a:prstGeom prst="rect">
            <a:avLst/>
          </a:prstGeom>
        </p:spPr>
        <p:txBody>
          <a:bodyPr wrap="square">
            <a:spAutoFit/>
          </a:bodyPr>
          <a:lstStyle/>
          <a:p>
            <a:pPr marL="0" marR="0" lvl="0" indent="0" algn="just" defTabSz="457200" rtl="0" eaLnBrk="1" fontAlgn="auto" latinLnBrk="0" hangingPunct="1">
              <a:lnSpc>
                <a:spcPct val="100000"/>
              </a:lnSpc>
              <a:spcBef>
                <a:spcPts val="50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vi-VN" altLang="x-none"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Mô tả : </a:t>
            </a:r>
            <a:r>
              <a:rPr kumimoji="0" lang="vi-VN" altLang="x-none"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 mãng xà khổng lồ, có đuôi rất dài quấn chặt và Nhà Trắng ( trụ sở chính quyền ), há to mồm đe dọa, nuốt sống người dân. Điều này thể hiện vai trò quyền lực của các công ty độc quyền Mỹ, cấu kết chặt chẽ và chi phối nhà nước tư sản để thống trị và khống chế cuộc sống nhân dân.</a:t>
            </a:r>
          </a:p>
        </p:txBody>
      </p:sp>
    </p:spTree>
    <p:extLst>
      <p:ext uri="{BB962C8B-B14F-4D97-AF65-F5344CB8AC3E}">
        <p14:creationId xmlns:p14="http://schemas.microsoft.com/office/powerpoint/2010/main" val="176238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F3735EAA-2BF6-E200-BF95-6A06918E5460}"/>
              </a:ext>
            </a:extLst>
          </p:cNvPr>
          <p:cNvSpPr txBox="1">
            <a:spLocks/>
          </p:cNvSpPr>
          <p:nvPr/>
        </p:nvSpPr>
        <p:spPr>
          <a:xfrm>
            <a:off x="0" y="2518146"/>
            <a:ext cx="697230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Những chuyển biến lớn về kinh tế</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59A01B4-4071-0526-5438-D50B996D45FF}"/>
              </a:ext>
            </a:extLst>
          </p:cNvPr>
          <p:cNvSpPr txBox="1"/>
          <p:nvPr/>
        </p:nvSpPr>
        <p:spPr>
          <a:xfrm>
            <a:off x="233362" y="3202998"/>
            <a:ext cx="11420476" cy="1077218"/>
          </a:xfrm>
          <a:prstGeom prst="rect">
            <a:avLst/>
          </a:prstGeom>
          <a:noFill/>
        </p:spPr>
        <p:txBody>
          <a:bodyPr wrap="square">
            <a:spAutoFit/>
          </a:bodyPr>
          <a:lstStyle/>
          <a:p>
            <a:pPr marL="0" marR="0" algn="just">
              <a:spcBef>
                <a:spcPts val="0"/>
              </a:spcBef>
              <a:spcAft>
                <a:spcPts val="0"/>
              </a:spcAft>
            </a:pPr>
            <a:r>
              <a:rPr lang="en-US" sz="32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Sau năm 1870, tốc độ phát triển công nghiệp của Anh, Pháp chậm lại trong khi Đức và Mỹ liên tục phát triển. </a:t>
            </a:r>
            <a:endParaRPr lang="en-US" sz="3200" kern="1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27F4242-DA79-1DAB-9EF1-83C47F3B7309}"/>
              </a:ext>
            </a:extLst>
          </p:cNvPr>
          <p:cNvSpPr txBox="1"/>
          <p:nvPr/>
        </p:nvSpPr>
        <p:spPr>
          <a:xfrm>
            <a:off x="233362" y="4396081"/>
            <a:ext cx="11420476" cy="2062103"/>
          </a:xfrm>
          <a:prstGeom prst="rect">
            <a:avLst/>
          </a:prstGeom>
          <a:noFill/>
        </p:spPr>
        <p:txBody>
          <a:bodyPr wrap="square">
            <a:spAutoFit/>
          </a:bodyPr>
          <a:lstStyle/>
          <a:p>
            <a:pPr marL="0" marR="0" algn="just">
              <a:spcBef>
                <a:spcPts val="0"/>
              </a:spcBef>
              <a:spcAft>
                <a:spcPts val="0"/>
              </a:spcAft>
            </a:pPr>
            <a:r>
              <a:rPr lang="en-US" sz="32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Giữa thập niên 90 của thế kỉ XIX, công nghiệp Mỹ vươn lên dẫn đầu thế giới, Đức giữ vị trí thứ hai. Anh và Pháp mất vị thế bá chủ về sản xuất công nghiệp nhưng lại là hai nước xuất khẩu tư bản nhiều nhất do có hệ thống thuộc địa rộng lớn.</a:t>
            </a:r>
            <a:endParaRPr lang="en-US" sz="3200" kern="1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24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F3735EAA-2BF6-E200-BF95-6A06918E5460}"/>
              </a:ext>
            </a:extLst>
          </p:cNvPr>
          <p:cNvSpPr txBox="1">
            <a:spLocks/>
          </p:cNvSpPr>
          <p:nvPr/>
        </p:nvSpPr>
        <p:spPr>
          <a:xfrm>
            <a:off x="0" y="2518146"/>
            <a:ext cx="697230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Những chuyển biến lớn về kinh tế</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3075656"/>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702179"/>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grpSp>
        <p:nvGrpSpPr>
          <p:cNvPr id="11" name="Group 16">
            <a:extLst>
              <a:ext uri="{FF2B5EF4-FFF2-40B4-BE49-F238E27FC236}">
                <a16:creationId xmlns:a16="http://schemas.microsoft.com/office/drawing/2014/main" id="{53F3C020-41F6-438C-7837-78B2DC5BF721}"/>
              </a:ext>
            </a:extLst>
          </p:cNvPr>
          <p:cNvGrpSpPr/>
          <p:nvPr/>
        </p:nvGrpSpPr>
        <p:grpSpPr>
          <a:xfrm>
            <a:off x="514350" y="4671467"/>
            <a:ext cx="10524995" cy="1439801"/>
            <a:chOff x="1112720" y="3244694"/>
            <a:chExt cx="10380780" cy="914400"/>
          </a:xfrm>
          <a:noFill/>
        </p:grpSpPr>
        <p:sp>
          <p:nvSpPr>
            <p:cNvPr id="12" name="Arrow: Pentagon 7">
              <a:extLst>
                <a:ext uri="{FF2B5EF4-FFF2-40B4-BE49-F238E27FC236}">
                  <a16:creationId xmlns:a16="http://schemas.microsoft.com/office/drawing/2014/main" id="{5F9676FD-D754-9904-544C-3A3AF2ED6500}"/>
                </a:ext>
              </a:extLst>
            </p:cNvPr>
            <p:cNvSpPr/>
            <p:nvPr/>
          </p:nvSpPr>
          <p:spPr>
            <a:xfrm>
              <a:off x="1112720" y="3244694"/>
              <a:ext cx="10380780" cy="914400"/>
            </a:xfrm>
            <a:prstGeom prst="homePlate">
              <a:avLst/>
            </a:prstGeom>
            <a:grpFill/>
            <a:ln w="19050" cap="flat" cmpd="sng" algn="ctr">
              <a:solidFill>
                <a:srgbClr val="FF33CC"/>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3" name="TextBox 11">
              <a:extLst>
                <a:ext uri="{FF2B5EF4-FFF2-40B4-BE49-F238E27FC236}">
                  <a16:creationId xmlns:a16="http://schemas.microsoft.com/office/drawing/2014/main" id="{23CD7A0F-AA33-2672-6630-59E689D70985}"/>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Trình bày những chính sách đối nội </a:t>
              </a:r>
              <a:r>
                <a:rPr kumimoji="0" lang="vi-VN"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của các nước đế quốc  từ cuối thế kỉ XIX đến đầu thế kỉ XX</a:t>
              </a: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kumimoji="0" lang="vi-VN" sz="2800" b="1" i="0" u="none" strike="noStrike" kern="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1550040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3801883" y="-34724"/>
            <a:ext cx="1218603"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Anh</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151728" y="370946"/>
            <a:ext cx="23222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Chính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trị.</a:t>
            </a: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sau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cách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mạng</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sản</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89470" y="1099691"/>
            <a:ext cx="78171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296863" algn="just"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Quân</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chủ</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lập</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hiến</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Hai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tự</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do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cầm</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altLang="vi-VN"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pic>
        <p:nvPicPr>
          <p:cNvPr id="3074" name="Picture 2" descr="Điều gì sẽ diễn ra khi Nữ hoàng Anh Elizabeth II băng hà">
            <a:extLst>
              <a:ext uri="{FF2B5EF4-FFF2-40B4-BE49-F238E27FC236}">
                <a16:creationId xmlns:a16="http://schemas.microsoft.com/office/drawing/2014/main" id="{90C0273A-4864-ED49-8A98-68C958582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86" r="29633"/>
          <a:stretch/>
        </p:blipFill>
        <p:spPr bwMode="auto">
          <a:xfrm>
            <a:off x="136670" y="2445602"/>
            <a:ext cx="3810031" cy="39492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8520D3-2245-E44B-BB7D-B88879D79303}"/>
              </a:ext>
            </a:extLst>
          </p:cNvPr>
          <p:cNvSpPr/>
          <p:nvPr/>
        </p:nvSpPr>
        <p:spPr>
          <a:xfrm>
            <a:off x="281234" y="6473482"/>
            <a:ext cx="371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91919"/>
                </a:solidFill>
                <a:effectLst/>
                <a:uLnTx/>
                <a:uFillTx/>
                <a:latin typeface="Merriweather" panose="020F0502020204030204" pitchFamily="34" charset="0"/>
                <a:ea typeface="+mn-ea"/>
                <a:cs typeface="+mn-cs"/>
              </a:rPr>
              <a:t>Nữ</a:t>
            </a:r>
            <a:r>
              <a:rPr kumimoji="0" lang="en-US"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 </a:t>
            </a:r>
            <a:r>
              <a:rPr kumimoji="0" lang="en-US" sz="2000" b="1" i="0" u="none" strike="noStrike" kern="1200" cap="none" spc="0" normalizeH="0" baseline="0" noProof="0" dirty="0" err="1">
                <a:ln>
                  <a:noFill/>
                </a:ln>
                <a:solidFill>
                  <a:srgbClr val="191919"/>
                </a:solidFill>
                <a:effectLst/>
                <a:uLnTx/>
                <a:uFillTx/>
                <a:latin typeface="Merriweather" panose="020F0502020204030204" pitchFamily="34" charset="0"/>
                <a:ea typeface="+mn-ea"/>
                <a:cs typeface="+mn-cs"/>
              </a:rPr>
              <a:t>hoàng</a:t>
            </a:r>
            <a:r>
              <a:rPr kumimoji="0" lang="en-US"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 Anh Elizabeth II</a:t>
            </a:r>
          </a:p>
        </p:txBody>
      </p:sp>
      <p:pic>
        <p:nvPicPr>
          <p:cNvPr id="3076" name="Picture 4">
            <a:extLst>
              <a:ext uri="{FF2B5EF4-FFF2-40B4-BE49-F238E27FC236}">
                <a16:creationId xmlns:a16="http://schemas.microsoft.com/office/drawing/2014/main" id="{3602BEF8-487F-6B40-BB14-6FFF0D67AD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00" r="15202"/>
          <a:stretch/>
        </p:blipFill>
        <p:spPr bwMode="auto">
          <a:xfrm>
            <a:off x="4098998" y="2445602"/>
            <a:ext cx="3807636" cy="39492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B31FC00-6E2D-AC4D-A6E1-AC532C0D31CB}"/>
              </a:ext>
            </a:extLst>
          </p:cNvPr>
          <p:cNvSpPr/>
          <p:nvPr/>
        </p:nvSpPr>
        <p:spPr>
          <a:xfrm>
            <a:off x="4411185" y="6464573"/>
            <a:ext cx="371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Thủ tướng  Boris Johnson</a:t>
            </a:r>
          </a:p>
        </p:txBody>
      </p:sp>
    </p:spTree>
    <p:extLst>
      <p:ext uri="{BB962C8B-B14F-4D97-AF65-F5344CB8AC3E}">
        <p14:creationId xmlns:p14="http://schemas.microsoft.com/office/powerpoint/2010/main" val="274227083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14:bounceEnd="50000">
                                          <p:cBhvr additive="base">
                                            <p:cTn id="25"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heel(2)">
                                          <p:cBhvr>
                                            <p:cTn id="31" dur="750"/>
                                            <p:tgtEl>
                                              <p:spTgt spid="3074"/>
                                            </p:tgtEl>
                                          </p:cBhvr>
                                        </p:animEffect>
                                      </p:childTnLst>
                                    </p:cTn>
                                  </p:par>
                                  <p:par>
                                    <p:cTn id="32" presetID="21" presetClass="entr" presetSubtype="2"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heel(2)">
                                          <p:cBhvr>
                                            <p:cTn id="34" dur="750"/>
                                            <p:tgtEl>
                                              <p:spTgt spid="3076"/>
                                            </p:tgtEl>
                                          </p:cBhvr>
                                        </p:animEffect>
                                      </p:childTnLst>
                                    </p:cTn>
                                  </p:par>
                                </p:childTnLst>
                              </p:cTn>
                            </p:par>
                            <p:par>
                              <p:cTn id="35" fill="hold">
                                <p:stCondLst>
                                  <p:cond delay="750"/>
                                </p:stCondLst>
                                <p:childTnLst>
                                  <p:par>
                                    <p:cTn id="36" presetID="2" presetClass="entr" presetSubtype="8" fill="hold" grpId="0" nodeType="afterEffect" p14:presetBounceEnd="50000">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14:bounceEnd="50000">
                                          <p:cBhvr additive="base">
                                            <p:cTn id="38" dur="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39" dur="5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14:presetBounceEnd="50000">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14:bounceEnd="50000">
                                          <p:cBhvr additive="base">
                                            <p:cTn id="42"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4" grpId="0" animBg="1"/>
          <p:bldP spid="25" grpId="0"/>
          <p:bldP spid="11"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1+#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wheel(2)">
                                          <p:cBhvr>
                                            <p:cTn id="31" dur="750"/>
                                            <p:tgtEl>
                                              <p:spTgt spid="3074"/>
                                            </p:tgtEl>
                                          </p:cBhvr>
                                        </p:animEffect>
                                      </p:childTnLst>
                                    </p:cTn>
                                  </p:par>
                                  <p:par>
                                    <p:cTn id="32" presetID="21" presetClass="entr" presetSubtype="2"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heel(2)">
                                          <p:cBhvr>
                                            <p:cTn id="34" dur="750"/>
                                            <p:tgtEl>
                                              <p:spTgt spid="3076"/>
                                            </p:tgtEl>
                                          </p:cBhvr>
                                        </p:animEffect>
                                      </p:childTnLst>
                                    </p:cTn>
                                  </p:par>
                                </p:childTnLst>
                              </p:cTn>
                            </p:par>
                            <p:par>
                              <p:cTn id="35" fill="hold">
                                <p:stCondLst>
                                  <p:cond delay="750"/>
                                </p:stCondLst>
                                <p:childTnLst>
                                  <p:par>
                                    <p:cTn id="36" presetID="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0-#ppt_w/2"/>
                                              </p:val>
                                            </p:tav>
                                            <p:tav tm="100000">
                                              <p:val>
                                                <p:strVal val="#ppt_x"/>
                                              </p:val>
                                            </p:tav>
                                          </p:tavLst>
                                        </p:anim>
                                        <p:anim calcmode="lin" valueType="num">
                                          <p:cBhvr additive="base">
                                            <p:cTn id="39" dur="500" fill="hold"/>
                                            <p:tgtEl>
                                              <p:spTgt spid="30"/>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4" grpId="0" animBg="1"/>
          <p:bldP spid="25" grpId="0"/>
          <p:bldP spid="11" grpId="0"/>
          <p:bldP spid="3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30728" name="Picture 8" descr="French Prime Minister Jean Castex confirms a reduction in production taxes  - Business France Nordic">
            <a:extLst>
              <a:ext uri="{FF2B5EF4-FFF2-40B4-BE49-F238E27FC236}">
                <a16:creationId xmlns:a16="http://schemas.microsoft.com/office/drawing/2014/main" id="{1E3E48B7-ED4A-A648-B169-90C9A79C26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34" r="8466"/>
          <a:stretch/>
        </p:blipFill>
        <p:spPr bwMode="auto">
          <a:xfrm>
            <a:off x="0" y="0"/>
            <a:ext cx="63642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In The Spotlight: Knowing the &amp;#39;unknown&amp;#39; French PM Jean Castex - CGTN">
            <a:extLst>
              <a:ext uri="{FF2B5EF4-FFF2-40B4-BE49-F238E27FC236}">
                <a16:creationId xmlns:a16="http://schemas.microsoft.com/office/drawing/2014/main" id="{88B20AC6-2999-B14D-8D07-66C5A7D326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800"/>
          <a:stretch/>
        </p:blipFill>
        <p:spPr bwMode="auto">
          <a:xfrm>
            <a:off x="6583680" y="0"/>
            <a:ext cx="5608320" cy="58155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B9088C-D050-234E-956F-4862A6902925}"/>
              </a:ext>
            </a:extLst>
          </p:cNvPr>
          <p:cNvSpPr/>
          <p:nvPr/>
        </p:nvSpPr>
        <p:spPr>
          <a:xfrm>
            <a:off x="6583680" y="6024110"/>
            <a:ext cx="528542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tướng Pháp Jean Castex</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B8B5550-52F5-1241-9469-BF3383A57B31}"/>
              </a:ext>
            </a:extLst>
          </p:cNvPr>
          <p:cNvSpPr txBox="1"/>
          <p:nvPr/>
        </p:nvSpPr>
        <p:spPr>
          <a:xfrm>
            <a:off x="-219456" y="5657671"/>
            <a:ext cx="6315456"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2000">
                <a:latin typeface="Times New Roman" panose="02020603050405020304" pitchFamily="18" charset="0"/>
                <a:cs typeface="Times New Roman" panose="02020603050405020304" pitchFamily="18" charset="0"/>
              </a:rPr>
              <a:t>Ở Pháp, nền Cộng hoà thứ ba được thành lập sau chiến tranh Pháp – Phổ (1870 – 1871), nhưng tinh hình chính trị liên tục không ổn định. Trong vòng 40 năm (1875 – 1914), nước Pháp đã có 50 lần thay đổi chính phủ. </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366188"/>
      </p:ext>
    </p:extLst>
  </p:cSld>
  <p:clrMapOvr>
    <a:masterClrMapping/>
  </p:clrMapOvr>
  <p:transition spd="slow">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wheel(4)">
                                          <p:cBhvr>
                                            <p:cTn id="7" dur="750"/>
                                            <p:tgtEl>
                                              <p:spTgt spid="30728"/>
                                            </p:tgtEl>
                                          </p:cBhvr>
                                        </p:animEffect>
                                      </p:childTnLst>
                                    </p:cTn>
                                  </p:par>
                                  <p:par>
                                    <p:cTn id="8" presetID="21" presetClass="entr" presetSubtype="4" fill="hold" nodeType="withEffect">
                                      <p:stCondLst>
                                        <p:cond delay="0"/>
                                      </p:stCondLst>
                                      <p:childTnLst>
                                        <p:set>
                                          <p:cBhvr>
                                            <p:cTn id="9" dur="1" fill="hold">
                                              <p:stCondLst>
                                                <p:cond delay="0"/>
                                              </p:stCondLst>
                                            </p:cTn>
                                            <p:tgtEl>
                                              <p:spTgt spid="30732"/>
                                            </p:tgtEl>
                                            <p:attrNameLst>
                                              <p:attrName>style.visibility</p:attrName>
                                            </p:attrNameLst>
                                          </p:cBhvr>
                                          <p:to>
                                            <p:strVal val="visible"/>
                                          </p:to>
                                        </p:set>
                                        <p:animEffect transition="in" filter="wheel(4)">
                                          <p:cBhvr>
                                            <p:cTn id="10" dur="750"/>
                                            <p:tgtEl>
                                              <p:spTgt spid="30732"/>
                                            </p:tgtEl>
                                          </p:cBhvr>
                                        </p:animEffect>
                                      </p:childTnLst>
                                    </p:cTn>
                                  </p:par>
                                </p:childTnLst>
                              </p:cTn>
                            </p:par>
                            <p:par>
                              <p:cTn id="11" fill="hold">
                                <p:stCondLst>
                                  <p:cond delay="750"/>
                                </p:stCondLst>
                                <p:childTnLst>
                                  <p:par>
                                    <p:cTn id="12" presetID="2" presetClass="entr" presetSubtype="8" fill="hold" grpId="0" nodeType="afterEffect" p14:presetBounceEnd="50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50000">
                                          <p:cBhvr additive="base">
                                            <p:cTn id="1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8" fill="hold" grpId="0" nodeType="after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wheel(4)">
                                          <p:cBhvr>
                                            <p:cTn id="7" dur="750"/>
                                            <p:tgtEl>
                                              <p:spTgt spid="30728"/>
                                            </p:tgtEl>
                                          </p:cBhvr>
                                        </p:animEffect>
                                      </p:childTnLst>
                                    </p:cTn>
                                  </p:par>
                                  <p:par>
                                    <p:cTn id="8" presetID="21" presetClass="entr" presetSubtype="4" fill="hold" nodeType="withEffect">
                                      <p:stCondLst>
                                        <p:cond delay="0"/>
                                      </p:stCondLst>
                                      <p:childTnLst>
                                        <p:set>
                                          <p:cBhvr>
                                            <p:cTn id="9" dur="1" fill="hold">
                                              <p:stCondLst>
                                                <p:cond delay="0"/>
                                              </p:stCondLst>
                                            </p:cTn>
                                            <p:tgtEl>
                                              <p:spTgt spid="30732"/>
                                            </p:tgtEl>
                                            <p:attrNameLst>
                                              <p:attrName>style.visibility</p:attrName>
                                            </p:attrNameLst>
                                          </p:cBhvr>
                                          <p:to>
                                            <p:strVal val="visible"/>
                                          </p:to>
                                        </p:set>
                                        <p:animEffect transition="in" filter="wheel(4)">
                                          <p:cBhvr>
                                            <p:cTn id="10" dur="750"/>
                                            <p:tgtEl>
                                              <p:spTgt spid="30732"/>
                                            </p:tgtEl>
                                          </p:cBhvr>
                                        </p:animEffect>
                                      </p:childTnLst>
                                    </p:cTn>
                                  </p:par>
                                </p:childTnLst>
                              </p:cTn>
                            </p:par>
                            <p:par>
                              <p:cTn id="11" fill="hold">
                                <p:stCondLst>
                                  <p:cond delay="750"/>
                                </p:stCondLst>
                                <p:childTnLst>
                                  <p:par>
                                    <p:cTn id="12" presetID="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3406474" y="-158183"/>
            <a:ext cx="1497526"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Đức</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136670" y="677522"/>
            <a:ext cx="35864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Chính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trị.</a:t>
            </a: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Đức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115711" y="1253452"/>
            <a:ext cx="791139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lvl="0" algn="just" eaLnBrk="1" hangingPunct="1">
              <a:spcBef>
                <a:spcPct val="0"/>
              </a:spcBef>
              <a:buNone/>
            </a:pPr>
            <a:r>
              <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nước quân chủ lập hiến, theo thể chế liên </a:t>
            </a:r>
            <a:r>
              <a:rPr kumimoji="0" lang="vi-VN"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bang.</a:t>
            </a:r>
            <a:r>
              <a:rPr kumimoji="0" lang="en-US" alt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vi-VN" altLang="vi-VN">
                <a:solidFill>
                  <a:prstClr val="black"/>
                </a:solidFill>
                <a:latin typeface="Times New Roman" panose="02020603050405020304" pitchFamily="18" charset="0"/>
              </a:rPr>
              <a:t>Ở Đức, nhà nước vẫn trao nhiều quyền lực cho Hoàng đế và Thủ tướng, hạn chế vai trò của Quốc hội. </a:t>
            </a:r>
            <a:endParaRPr kumimoji="0" lang="vi-VN" alt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0" name="Rectangle 19">
            <a:extLst>
              <a:ext uri="{FF2B5EF4-FFF2-40B4-BE49-F238E27FC236}">
                <a16:creationId xmlns:a16="http://schemas.microsoft.com/office/drawing/2014/main" id="{73F3193D-1C38-E444-99E2-0A13D5A10A09}"/>
              </a:ext>
            </a:extLst>
          </p:cNvPr>
          <p:cNvSpPr/>
          <p:nvPr/>
        </p:nvSpPr>
        <p:spPr>
          <a:xfrm>
            <a:off x="-27851" y="3797928"/>
            <a:ext cx="8054958" cy="2062103"/>
          </a:xfrm>
          <a:prstGeom prst="rect">
            <a:avLst/>
          </a:prstGeom>
          <a:solidFill>
            <a:srgbClr val="FFFEE3"/>
          </a:solidFill>
        </p:spPr>
        <p:txBody>
          <a:bodyPr wrap="square">
            <a:spAutoFit/>
          </a:body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1871,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nền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quân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Cộng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liên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bang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22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phố</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do…”(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cận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giới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058631351"/>
      </p:ext>
    </p:extLst>
  </p:cSld>
  <p:clrMapOvr>
    <a:masterClrMapping/>
  </p:clrMapOvr>
  <p:transition spd="med">
    <p:wheel spokes="1"/>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0000">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14:bounceEnd="50000">
                                          <p:cBhvr additive="base">
                                            <p:cTn id="2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14:presetBounceEnd="50000">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14:bounceEnd="50000">
                                          <p:cBhvr additive="base">
                                            <p:cTn id="33"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1+#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P spid="24" grpId="0" animBg="1"/>
          <p:bldP spid="25" grpId="0"/>
          <p:bldP spid="2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DE52B67-DE4A-6A49-BDEC-CC6BAC032A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43" t="9299" r="12650" b="13954"/>
          <a:stretch/>
        </p:blipFill>
        <p:spPr bwMode="auto">
          <a:xfrm>
            <a:off x="171449" y="194071"/>
            <a:ext cx="4614863" cy="6469857"/>
          </a:xfrm>
          <a:prstGeom prst="round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B944149-3540-3D48-BD82-A4095C36DAE4}"/>
              </a:ext>
            </a:extLst>
          </p:cNvPr>
          <p:cNvGrpSpPr/>
          <p:nvPr/>
        </p:nvGrpSpPr>
        <p:grpSpPr>
          <a:xfrm>
            <a:off x="5143500" y="194071"/>
            <a:ext cx="6877051" cy="6469858"/>
            <a:chOff x="5410200" y="210737"/>
            <a:chExt cx="6096000" cy="6469858"/>
          </a:xfrm>
        </p:grpSpPr>
        <p:sp>
          <p:nvSpPr>
            <p:cNvPr id="2" name="Rectangle 1">
              <a:extLst>
                <a:ext uri="{FF2B5EF4-FFF2-40B4-BE49-F238E27FC236}">
                  <a16:creationId xmlns:a16="http://schemas.microsoft.com/office/drawing/2014/main" id="{7F31E70B-7C84-734D-9D02-DBCEE1284ACD}"/>
                </a:ext>
              </a:extLst>
            </p:cNvPr>
            <p:cNvSpPr/>
            <p:nvPr/>
          </p:nvSpPr>
          <p:spPr>
            <a:xfrm>
              <a:off x="5410200" y="210737"/>
              <a:ext cx="6096000" cy="6469858"/>
            </a:xfrm>
            <a:prstGeom prst="rect">
              <a:avLst/>
            </a:prstGeom>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81F6A63F-61CF-1848-BEA0-59B883CC15BD}"/>
                </a:ext>
              </a:extLst>
            </p:cNvPr>
            <p:cNvSpPr/>
            <p:nvPr/>
          </p:nvSpPr>
          <p:spPr>
            <a:xfrm>
              <a:off x="5600700" y="388141"/>
              <a:ext cx="5715000" cy="6141247"/>
            </a:xfrm>
            <a:prstGeom prst="rect">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078" name="Picture 6">
            <a:extLst>
              <a:ext uri="{FF2B5EF4-FFF2-40B4-BE49-F238E27FC236}">
                <a16:creationId xmlns:a16="http://schemas.microsoft.com/office/drawing/2014/main" id="{DA636651-C596-1542-8B67-E88CCD627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996" y="271857"/>
            <a:ext cx="2109461" cy="2426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841AA9-FF94-5241-A828-E1A85653C2F3}"/>
              </a:ext>
            </a:extLst>
          </p:cNvPr>
          <p:cNvSpPr/>
          <p:nvPr/>
        </p:nvSpPr>
        <p:spPr>
          <a:xfrm>
            <a:off x="5722634" y="931025"/>
            <a:ext cx="3975768"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Sắt</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và</a:t>
            </a: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 </a:t>
            </a:r>
            <a:r>
              <a:rPr kumimoji="0" lang="en-US" sz="6600" b="1" i="0" u="none" strike="noStrike" kern="1200" cap="none" spc="0" normalizeH="0" baseline="0" noProof="0" dirty="0" err="1">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rPr>
              <a:t>máu</a:t>
            </a:r>
            <a:endPar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SVN-Blenda Script" panose="02000804000000020003" pitchFamily="2" charset="0"/>
              <a:ea typeface="+mn-ea"/>
              <a:cs typeface="+mn-cs"/>
            </a:endParaRPr>
          </a:p>
        </p:txBody>
      </p:sp>
      <p:sp>
        <p:nvSpPr>
          <p:cNvPr id="6" name="Rectangle 5">
            <a:extLst>
              <a:ext uri="{FF2B5EF4-FFF2-40B4-BE49-F238E27FC236}">
                <a16:creationId xmlns:a16="http://schemas.microsoft.com/office/drawing/2014/main" id="{6CA04198-BF90-B348-B984-6559EC1FD766}"/>
              </a:ext>
            </a:extLst>
          </p:cNvPr>
          <p:cNvSpPr/>
          <p:nvPr/>
        </p:nvSpPr>
        <p:spPr>
          <a:xfrm>
            <a:off x="5534025" y="2409327"/>
            <a:ext cx="6096000" cy="415498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"Vị trí của nước Phổ ở Đức sẽ không được xác định bởi chủ nghĩa tự do, mà bởi sức mạnh của nó [...] Phổ phải tập trung sức mạnh của nó và giữ nó cho thời điểm thuận lợi, trong đó đã có đến và đi qua nhiều lần. Kể từ Đại hội Viên, biên giới của chúng ta đã được thiết kế sai lạc cho một chính sách khỏe mạnh. Không phải qua các bài phát biểu và các quyết định đa số sẽ quyết định được câu hỏi lớn - đó là sai lầm lớn của năm 1848 và 1849 - mà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bằng sắt và máu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(Blut und Eisen). "</a:t>
            </a:r>
            <a:endParaRPr kumimoji="0" 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2F8F5462-C50F-944F-9121-F7BEE9CF3CDB}"/>
              </a:ext>
            </a:extLst>
          </p:cNvPr>
          <p:cNvSpPr/>
          <p:nvPr/>
        </p:nvSpPr>
        <p:spPr>
          <a:xfrm>
            <a:off x="491990" y="5832931"/>
            <a:ext cx="397377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tướng, kiêm Bộ trưởng Ngoại giao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Bismarck</a:t>
            </a:r>
            <a:endParaRPr kumimoji="0" lang="en-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954858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50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14:presetBounceEnd="50000">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14:bounceEnd="50000">
                                          <p:cBhvr additive="base">
                                            <p:cTn id="29"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3078"/>
                                            </p:tgtEl>
                                            <p:attrNameLst>
                                              <p:attrName>style.visibility</p:attrName>
                                            </p:attrNameLst>
                                          </p:cBhvr>
                                          <p:to>
                                            <p:strVal val="visible"/>
                                          </p:to>
                                        </p:set>
                                        <p:anim calcmode="lin" valueType="num">
                                          <p:cBhvr additive="base">
                                            <p:cTn id="29" dur="500" fill="hold"/>
                                            <p:tgtEl>
                                              <p:spTgt spid="3078"/>
                                            </p:tgtEl>
                                            <p:attrNameLst>
                                              <p:attrName>ppt_x</p:attrName>
                                            </p:attrNameLst>
                                          </p:cBhvr>
                                          <p:tavLst>
                                            <p:tav tm="0">
                                              <p:val>
                                                <p:strVal val="#ppt_x"/>
                                              </p:val>
                                            </p:tav>
                                            <p:tav tm="100000">
                                              <p:val>
                                                <p:strVal val="#ppt_x"/>
                                              </p:val>
                                            </p:tav>
                                          </p:tavLst>
                                        </p:anim>
                                        <p:anim calcmode="lin" valueType="num">
                                          <p:cBhvr additive="base">
                                            <p:cTn id="30" dur="500" fill="hold"/>
                                            <p:tgtEl>
                                              <p:spTgt spid="3078"/>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1" presetClass="entr" presetSubtype="1" fill="hold" nodeType="after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heel(1)">
                                          <p:cBhvr>
                                            <p:cTn id="3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4098" name="Picture 2" descr="Kaiser Wilhelm II: from early years to exile - OpenLearn - Open University">
            <a:extLst>
              <a:ext uri="{FF2B5EF4-FFF2-40B4-BE49-F238E27FC236}">
                <a16:creationId xmlns:a16="http://schemas.microsoft.com/office/drawing/2014/main" id="{655DF4A5-C8E7-F74F-8785-4C6E1BBA2E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67"/>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lem • View topic - Old Europe Nostalgia Thread">
            <a:extLst>
              <a:ext uri="{FF2B5EF4-FFF2-40B4-BE49-F238E27FC236}">
                <a16:creationId xmlns:a16="http://schemas.microsoft.com/office/drawing/2014/main" id="{C4350A7C-E200-0F45-96FA-52D5E7D0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662777-E5F2-A74B-A0C7-3CCB0275FE66}"/>
              </a:ext>
            </a:extLst>
          </p:cNvPr>
          <p:cNvSpPr/>
          <p:nvPr/>
        </p:nvSpPr>
        <p:spPr>
          <a:xfrm>
            <a:off x="7694504" y="6150114"/>
            <a:ext cx="33457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Thủ tướng Đức</a:t>
            </a:r>
            <a:endParaRPr kumimoji="0" lang="en-VN"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8237742E-4853-904E-A726-9857EE6C6EEF}"/>
              </a:ext>
            </a:extLst>
          </p:cNvPr>
          <p:cNvSpPr/>
          <p:nvPr/>
        </p:nvSpPr>
        <p:spPr>
          <a:xfrm>
            <a:off x="312624" y="6273225"/>
            <a:ext cx="51539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Wilhelm II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Phổ</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Đức</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endParaRPr kumimoji="0" lang="en-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4102" name="Picture 6" descr="Angela Merkel saw Germans through crisis after crisis. Now they wonder  who&amp;#39;ll fill the void - CNN">
            <a:extLst>
              <a:ext uri="{FF2B5EF4-FFF2-40B4-BE49-F238E27FC236}">
                <a16:creationId xmlns:a16="http://schemas.microsoft.com/office/drawing/2014/main" id="{B08F6808-D02B-4C4E-940B-CE462A830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5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ermany wants &amp;#39;very good relations&amp;#39; with Turkey: Merkel | Daily Sabah">
            <a:extLst>
              <a:ext uri="{FF2B5EF4-FFF2-40B4-BE49-F238E27FC236}">
                <a16:creationId xmlns:a16="http://schemas.microsoft.com/office/drawing/2014/main" id="{6EE2219A-36D3-2C45-A50C-A6642416A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763" y="0"/>
            <a:ext cx="6111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D2D1B9-B49F-F74F-B960-1A2AD7B628EB}"/>
              </a:ext>
            </a:extLst>
          </p:cNvPr>
          <p:cNvSpPr txBox="1"/>
          <p:nvPr/>
        </p:nvSpPr>
        <p:spPr>
          <a:xfrm>
            <a:off x="2778455" y="6273225"/>
            <a:ext cx="726033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Thủ Tướng </a:t>
            </a:r>
            <a:r>
              <a:rPr kumimoji="0" lang="en-VN"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Đức </a:t>
            </a: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Angela </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Merkel</a:t>
            </a: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944600942"/>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14:bounceEnd="50000">
                                          <p:cBhvr additive="base">
                                            <p:cTn id="7"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14:bounceEnd="50000">
                                          <p:cBhvr additive="base">
                                            <p:cTn id="11" dur="500" fill="hold"/>
                                            <p:tgtEl>
                                              <p:spTgt spid="410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14:bounceEnd="50000">
                                          <p:cBhvr additive="base">
                                            <p:cTn id="20"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14:presetBounceEnd="50000">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14:bounceEnd="50000">
                                          <p:cBhvr additive="base">
                                            <p:cTn id="3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4106"/>
                                            </p:tgtEl>
                                            <p:attrNameLst>
                                              <p:attrName>style.visibility</p:attrName>
                                            </p:attrNameLst>
                                          </p:cBhvr>
                                          <p:to>
                                            <p:strVal val="visible"/>
                                          </p:to>
                                        </p:set>
                                        <p:animEffect transition="in" filter="wheel(1)">
                                          <p:cBhvr>
                                            <p:cTn id="26" dur="500"/>
                                            <p:tgtEl>
                                              <p:spTgt spid="4106"/>
                                            </p:tgtEl>
                                          </p:cBhvr>
                                        </p:animEffect>
                                      </p:childTnLst>
                                    </p:cTn>
                                  </p:par>
                                  <p:par>
                                    <p:cTn id="27" presetID="21" presetClass="entr" presetSubtype="1"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wheel(1)">
                                          <p:cBhvr>
                                            <p:cTn id="29" dur="500"/>
                                            <p:tgtEl>
                                              <p:spTgt spid="4102"/>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E5D29-DAB9-7246-B935-B951AFF6B823}"/>
              </a:ext>
            </a:extLst>
          </p:cNvPr>
          <p:cNvSpPr/>
          <p:nvPr/>
        </p:nvSpPr>
        <p:spPr>
          <a:xfrm>
            <a:off x="3337637" y="0"/>
            <a:ext cx="960519" cy="923330"/>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54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Mĩ</a:t>
            </a:r>
            <a:endParaRPr kumimoji="0" lang="en-US" altLang="vi-VN" sz="54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sp>
        <p:nvSpPr>
          <p:cNvPr id="3" name="Rectangle 2">
            <a:extLst>
              <a:ext uri="{FF2B5EF4-FFF2-40B4-BE49-F238E27FC236}">
                <a16:creationId xmlns:a16="http://schemas.microsoft.com/office/drawing/2014/main" id="{55A04D6A-97B5-244E-84FA-F0607BDA3559}"/>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AutoShape 6">
            <a:extLst>
              <a:ext uri="{FF2B5EF4-FFF2-40B4-BE49-F238E27FC236}">
                <a16:creationId xmlns:a16="http://schemas.microsoft.com/office/drawing/2014/main" id="{4D512C82-7EAF-054B-BE33-3F8E3E3D6E98}"/>
              </a:ext>
            </a:extLst>
          </p:cNvPr>
          <p:cNvSpPr>
            <a:spLocks noChangeArrowheads="1"/>
          </p:cNvSpPr>
          <p:nvPr/>
        </p:nvSpPr>
        <p:spPr bwMode="auto">
          <a:xfrm>
            <a:off x="8149268" y="-140029"/>
            <a:ext cx="3352800" cy="3352800"/>
          </a:xfrm>
          <a:prstGeom prst="cloudCallout">
            <a:avLst>
              <a:gd name="adj1" fmla="val 25415"/>
              <a:gd name="adj2" fmla="val 5794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Mĩ</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sp>
        <p:nvSpPr>
          <p:cNvPr id="8" name="TextBox 7">
            <a:extLst>
              <a:ext uri="{FF2B5EF4-FFF2-40B4-BE49-F238E27FC236}">
                <a16:creationId xmlns:a16="http://schemas.microsoft.com/office/drawing/2014/main" id="{B446A22B-49F1-6E4A-85B2-6D5E2FD650CC}"/>
              </a:ext>
            </a:extLst>
          </p:cNvPr>
          <p:cNvSpPr txBox="1"/>
          <p:nvPr/>
        </p:nvSpPr>
        <p:spPr>
          <a:xfrm>
            <a:off x="180700" y="1260137"/>
            <a:ext cx="2808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Chính </a:t>
            </a:r>
            <a:r>
              <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trị.</a:t>
            </a:r>
            <a:endParaRPr kumimoji="0" lang="en-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8470097-4B14-284F-9410-1C52CDAA7296}"/>
              </a:ext>
            </a:extLst>
          </p:cNvPr>
          <p:cNvSpPr/>
          <p:nvPr/>
        </p:nvSpPr>
        <p:spPr>
          <a:xfrm>
            <a:off x="180700" y="2243275"/>
            <a:ext cx="7895958" cy="1938992"/>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Đề</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cao</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vai</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trò</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Tổng</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thống</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do </a:t>
            </a:r>
            <a:r>
              <a:rPr kumimoji="0" lang="en-US" altLang="vi-VN"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2 Đảng</a:t>
            </a:r>
            <a:r>
              <a:rPr lang="en-US" altLang="vi-VN" sz="4000">
                <a:solidFill>
                  <a:srgbClr val="000000"/>
                </a:solidFill>
                <a:latin typeface="Times New Roman" panose="02020603050405020304" pitchFamily="18" charset="0"/>
              </a:rPr>
              <a:t>: </a:t>
            </a:r>
            <a:r>
              <a:rPr kumimoji="0" lang="en-US" altLang="vi-VN"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Cộng</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hòa</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và</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Dân</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chủ</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thay</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nhau</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cầm</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vi-VN"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quyền</a:t>
            </a:r>
            <a:r>
              <a:rPr kumimoji="0" lang="en-US" alt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en-US" altLang="vi-VN" sz="40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2" name="Picture 11" descr="Tank Gif by Gray-Feathers on DeviantArt">
            <a:extLst>
              <a:ext uri="{FF2B5EF4-FFF2-40B4-BE49-F238E27FC236}">
                <a16:creationId xmlns:a16="http://schemas.microsoft.com/office/drawing/2014/main" id="{03481E9D-A9AD-F646-B5B8-ADD89E00F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flipH="1">
            <a:off x="4310647" y="5112979"/>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ank Gif by Gray-Feathers on DeviantArt">
            <a:extLst>
              <a:ext uri="{FF2B5EF4-FFF2-40B4-BE49-F238E27FC236}">
                <a16:creationId xmlns:a16="http://schemas.microsoft.com/office/drawing/2014/main" id="{2AB1B669-412A-B143-A51E-D51C0AB9C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69" t="24363" r="10851" b="18549"/>
          <a:stretch/>
        </p:blipFill>
        <p:spPr bwMode="auto">
          <a:xfrm>
            <a:off x="-213262" y="5082030"/>
            <a:ext cx="3882163" cy="1885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A2A9D8C-DC0B-CD4A-9931-C9BD691E5F22}"/>
              </a:ext>
            </a:extLst>
          </p:cNvPr>
          <p:cNvPicPr>
            <a:picLocks noChangeAspect="1"/>
          </p:cNvPicPr>
          <p:nvPr/>
        </p:nvPicPr>
        <p:blipFill>
          <a:blip r:embed="rId3"/>
          <a:stretch>
            <a:fillRect/>
          </a:stretch>
        </p:blipFill>
        <p:spPr>
          <a:xfrm>
            <a:off x="9579475" y="2686127"/>
            <a:ext cx="3352800" cy="4585562"/>
          </a:xfrm>
          <a:prstGeom prst="rect">
            <a:avLst/>
          </a:prstGeom>
        </p:spPr>
      </p:pic>
      <p:pic>
        <p:nvPicPr>
          <p:cNvPr id="19" name="Picture 4">
            <a:extLst>
              <a:ext uri="{FF2B5EF4-FFF2-40B4-BE49-F238E27FC236}">
                <a16:creationId xmlns:a16="http://schemas.microsoft.com/office/drawing/2014/main" id="{48559089-3C6B-A44A-AE1F-7267DC4E1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048" y="5646997"/>
            <a:ext cx="2176555" cy="196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315594"/>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50000">
                                          <p:cBhvr additive="base">
                                            <p:cTn id="19"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14:presetBounceEnd="50000">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14:bounceEnd="50000">
                                          <p:cBhvr additive="base">
                                            <p:cTn id="34"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14:presetBounceEnd="50000">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14:bounceEnd="50000">
                                          <p:cBhvr additive="base">
                                            <p:cTn id="4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14:presetBounceEnd="50000">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14:bounceEnd="50000">
                                          <p:cBhvr additive="base">
                                            <p:cTn id="4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2" presetClass="entr" presetSubtype="9"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4" grpId="1" animBg="1"/>
          <p:bldP spid="8" grpId="0"/>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ới thiệu tổng quan về nước Đức từ kinh tế, văn hoá và con người">
            <a:extLst>
              <a:ext uri="{FF2B5EF4-FFF2-40B4-BE49-F238E27FC236}">
                <a16:creationId xmlns:a16="http://schemas.microsoft.com/office/drawing/2014/main" id="{0E845743-61BB-ED42-9050-FBC72782C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toberfest - Lễ hội bia lừng danh của nước Đức">
            <a:extLst>
              <a:ext uri="{FF2B5EF4-FFF2-40B4-BE49-F238E27FC236}">
                <a16:creationId xmlns:a16="http://schemas.microsoft.com/office/drawing/2014/main" id="{8F739C88-E48C-694A-87EF-9B86A00BC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20D5D4-EF0B-EB40-960A-6552CAD54A42}"/>
              </a:ext>
            </a:extLst>
          </p:cNvPr>
          <p:cNvSpPr/>
          <p:nvPr/>
        </p:nvSpPr>
        <p:spPr>
          <a:xfrm>
            <a:off x="6096000" y="3059667"/>
            <a:ext cx="2749471" cy="369332"/>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Lễ</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hội</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bia</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Oktoberfest</a:t>
            </a:r>
          </a:p>
        </p:txBody>
      </p:sp>
      <p:pic>
        <p:nvPicPr>
          <p:cNvPr id="1030" name="Picture 6" descr="Hãng xe Mercedes của nước nào? Logo có ý nghĩa gì?">
            <a:extLst>
              <a:ext uri="{FF2B5EF4-FFF2-40B4-BE49-F238E27FC236}">
                <a16:creationId xmlns:a16="http://schemas.microsoft.com/office/drawing/2014/main" id="{4953A71D-95EA-604D-BD69-B308EE387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8" y="3429000"/>
            <a:ext cx="611807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 điều bạn nên làm khi du lịch Berlin (P1) - Trip Trip - Mạng xã hội, sàn  thương mại về du lịch">
            <a:extLst>
              <a:ext uri="{FF2B5EF4-FFF2-40B4-BE49-F238E27FC236}">
                <a16:creationId xmlns:a16="http://schemas.microsoft.com/office/drawing/2014/main" id="{F1E18469-547A-8545-AEB8-3746EDB6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079" y="3428999"/>
            <a:ext cx="6096000" cy="360790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7692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heckerboard(across)">
                                      <p:cBhvr>
                                        <p:cTn id="16" dur="500"/>
                                        <p:tgtEl>
                                          <p:spTgt spid="1030"/>
                                        </p:tgtEl>
                                      </p:cBhvr>
                                    </p:animEffect>
                                  </p:childTnLst>
                                </p:cTn>
                              </p:par>
                              <p:par>
                                <p:cTn id="17" presetID="5"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122" name="Picture 2" descr="Kết quả bầu cử Mỹ 2020 ngày 8/11: Biden đắc cử Tổng thống Mỹ">
            <a:extLst>
              <a:ext uri="{FF2B5EF4-FFF2-40B4-BE49-F238E27FC236}">
                <a16:creationId xmlns:a16="http://schemas.microsoft.com/office/drawing/2014/main" id="{28505A0D-C3C1-4645-A2A7-F6183FF0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689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DB9088C-D050-234E-956F-4862A6902925}"/>
              </a:ext>
            </a:extLst>
          </p:cNvPr>
          <p:cNvSpPr/>
          <p:nvPr/>
        </p:nvSpPr>
        <p:spPr>
          <a:xfrm>
            <a:off x="3255264" y="6273225"/>
            <a:ext cx="4868640" cy="58477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Tổng thống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Mĩ </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Joe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Biden</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15803640"/>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14:bounceEnd="50000">
                                          <p:cBhvr additive="base">
                                            <p:cTn id="11" dur="500" fill="hold"/>
                                            <p:tgtEl>
                                              <p:spTgt spid="512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2508429"/>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134952"/>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E0BD525-AF9D-B8A4-C1B9-E8BF75A1D78E}"/>
              </a:ext>
            </a:extLst>
          </p:cNvPr>
          <p:cNvSpPr txBox="1"/>
          <p:nvPr/>
        </p:nvSpPr>
        <p:spPr>
          <a:xfrm>
            <a:off x="243574" y="3794552"/>
            <a:ext cx="11053482"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 Anh và Đức là hai quốc gia theo thể chế quân chủ lập hiến. </a:t>
            </a:r>
            <a:endParaRPr lang="en-US" sz="3200"/>
          </a:p>
        </p:txBody>
      </p:sp>
      <p:sp>
        <p:nvSpPr>
          <p:cNvPr id="10" name="TextBox 9">
            <a:extLst>
              <a:ext uri="{FF2B5EF4-FFF2-40B4-BE49-F238E27FC236}">
                <a16:creationId xmlns:a16="http://schemas.microsoft.com/office/drawing/2014/main" id="{B167DB91-1A75-0DA3-852A-C37D66422068}"/>
              </a:ext>
            </a:extLst>
          </p:cNvPr>
          <p:cNvSpPr txBox="1"/>
          <p:nvPr/>
        </p:nvSpPr>
        <p:spPr>
          <a:xfrm>
            <a:off x="243574" y="4440679"/>
            <a:ext cx="11887200" cy="1077218"/>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 </a:t>
            </a:r>
            <a:r>
              <a:rPr lang="vi-VN" sz="3200">
                <a:solidFill>
                  <a:srgbClr val="000000"/>
                </a:solidFill>
                <a:effectLst/>
                <a:latin typeface="Times New Roman" panose="02020603050405020304" pitchFamily="18" charset="0"/>
                <a:ea typeface="Calibri" panose="020F0502020204030204" pitchFamily="34" charset="0"/>
              </a:rPr>
              <a:t>Ở Pháp, nền Cộng hoà thứ ba được thành lập sau chiến tranh Pháp – Phổ (1870 – 1871), nhưng tinh hình chính trị liên tục không ổn định.</a:t>
            </a:r>
            <a:endParaRPr lang="en-US" sz="3200"/>
          </a:p>
        </p:txBody>
      </p:sp>
      <p:sp>
        <p:nvSpPr>
          <p:cNvPr id="14" name="TextBox 13">
            <a:extLst>
              <a:ext uri="{FF2B5EF4-FFF2-40B4-BE49-F238E27FC236}">
                <a16:creationId xmlns:a16="http://schemas.microsoft.com/office/drawing/2014/main" id="{C53EB375-29FB-B252-7E48-84586F9BFF28}"/>
              </a:ext>
            </a:extLst>
          </p:cNvPr>
          <p:cNvSpPr txBox="1"/>
          <p:nvPr/>
        </p:nvSpPr>
        <p:spPr>
          <a:xfrm>
            <a:off x="152400" y="5568422"/>
            <a:ext cx="11887200" cy="1077218"/>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 </a:t>
            </a:r>
            <a:r>
              <a:rPr lang="vi-VN" sz="3200">
                <a:solidFill>
                  <a:srgbClr val="000000"/>
                </a:solidFill>
                <a:effectLst/>
                <a:latin typeface="Times New Roman" panose="02020603050405020304" pitchFamily="18" charset="0"/>
                <a:ea typeface="Calibri" panose="020F0502020204030204" pitchFamily="34" charset="0"/>
              </a:rPr>
              <a:t>Tại Mỹ, sau nội chiến (1861 – 1865), hai đảng Cộng hoà và Dân chủ thay nhau cầm quyền. </a:t>
            </a:r>
            <a:endParaRPr lang="en-US" sz="3200"/>
          </a:p>
        </p:txBody>
      </p:sp>
    </p:spTree>
    <p:extLst>
      <p:ext uri="{BB962C8B-B14F-4D97-AF65-F5344CB8AC3E}">
        <p14:creationId xmlns:p14="http://schemas.microsoft.com/office/powerpoint/2010/main" val="339210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2613799"/>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290211"/>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477;p48">
            <a:extLst>
              <a:ext uri="{FF2B5EF4-FFF2-40B4-BE49-F238E27FC236}">
                <a16:creationId xmlns:a16="http://schemas.microsoft.com/office/drawing/2014/main" id="{6DF03FC5-C2E8-1C7A-BD55-D02FD1DED116}"/>
              </a:ext>
            </a:extLst>
          </p:cNvPr>
          <p:cNvSpPr txBox="1">
            <a:spLocks/>
          </p:cNvSpPr>
          <p:nvPr/>
        </p:nvSpPr>
        <p:spPr>
          <a:xfrm>
            <a:off x="0" y="3888459"/>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a:t>
            </a:r>
            <a:r>
              <a:rPr lang="en-US" sz="3200" b="1" kern="0">
                <a:solidFill>
                  <a:srgbClr val="C00000"/>
                </a:solidFill>
                <a:latin typeface="Times New Roman" panose="02020603050405020304" pitchFamily="18" charset="0"/>
                <a:cs typeface="Times New Roman" panose="02020603050405020304" pitchFamily="18" charset="0"/>
              </a:rPr>
              <a:t>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grpSp>
        <p:nvGrpSpPr>
          <p:cNvPr id="6" name="Group 16">
            <a:extLst>
              <a:ext uri="{FF2B5EF4-FFF2-40B4-BE49-F238E27FC236}">
                <a16:creationId xmlns:a16="http://schemas.microsoft.com/office/drawing/2014/main" id="{A0C6D305-07A8-69A5-3F57-898301FC310A}"/>
              </a:ext>
            </a:extLst>
          </p:cNvPr>
          <p:cNvGrpSpPr/>
          <p:nvPr/>
        </p:nvGrpSpPr>
        <p:grpSpPr>
          <a:xfrm>
            <a:off x="514350" y="4862773"/>
            <a:ext cx="10524995" cy="1439801"/>
            <a:chOff x="1112720" y="3244694"/>
            <a:chExt cx="10380780" cy="914400"/>
          </a:xfrm>
          <a:noFill/>
        </p:grpSpPr>
        <p:sp>
          <p:nvSpPr>
            <p:cNvPr id="9" name="Arrow: Pentagon 7">
              <a:extLst>
                <a:ext uri="{FF2B5EF4-FFF2-40B4-BE49-F238E27FC236}">
                  <a16:creationId xmlns:a16="http://schemas.microsoft.com/office/drawing/2014/main" id="{DAC69981-CC8A-7EE1-EEA0-710AD7846D55}"/>
                </a:ext>
              </a:extLst>
            </p:cNvPr>
            <p:cNvSpPr/>
            <p:nvPr/>
          </p:nvSpPr>
          <p:spPr>
            <a:xfrm>
              <a:off x="1112720" y="3244694"/>
              <a:ext cx="10380780" cy="914400"/>
            </a:xfrm>
            <a:prstGeom prst="homePlate">
              <a:avLst/>
            </a:prstGeom>
            <a:grpFill/>
            <a:ln w="19050" cap="flat" cmpd="sng" algn="ctr">
              <a:solidFill>
                <a:srgbClr val="FF33CC"/>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10" name="TextBox 11">
              <a:extLst>
                <a:ext uri="{FF2B5EF4-FFF2-40B4-BE49-F238E27FC236}">
                  <a16:creationId xmlns:a16="http://schemas.microsoft.com/office/drawing/2014/main" id="{999BF514-E7BD-BC4B-094A-F45A81CA914D}"/>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Trình bày những chính sách đối nội </a:t>
              </a:r>
              <a:r>
                <a:rPr kumimoji="0" lang="vi-VN"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của các nước đế quốc  từ cuối thế kỉ XIX đến đầu thế kỉ XX</a:t>
              </a:r>
              <a:r>
                <a:rPr kumimoji="0" lang="en-US" sz="3200" b="1" i="0" u="none" strike="noStrike" kern="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endParaRPr kumimoji="0" lang="vi-VN" sz="2800" b="1" i="0" u="none" strike="noStrike" kern="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402008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9: CÁC NƯỚC ANH, PHÁP, ĐỨC, MỸ CHUYỂN SANG GIAI ĐOẠN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F736D64F-4DA7-5136-FE65-1C2AC1AB0932}"/>
              </a:ext>
            </a:extLst>
          </p:cNvPr>
          <p:cNvSpPr txBox="1">
            <a:spLocks/>
          </p:cNvSpPr>
          <p:nvPr/>
        </p:nvSpPr>
        <p:spPr>
          <a:xfrm>
            <a:off x="0" y="963073"/>
            <a:ext cx="11887200" cy="166318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Những chuyển biến lớn về kinh tế, chính sách đối nội, đối ngoại của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77;p48">
            <a:extLst>
              <a:ext uri="{FF2B5EF4-FFF2-40B4-BE49-F238E27FC236}">
                <a16:creationId xmlns:a16="http://schemas.microsoft.com/office/drawing/2014/main" id="{C2F0A177-C4E1-AD72-AF0B-769D2F70FAAB}"/>
              </a:ext>
            </a:extLst>
          </p:cNvPr>
          <p:cNvSpPr txBox="1">
            <a:spLocks/>
          </p:cNvSpPr>
          <p:nvPr/>
        </p:nvSpPr>
        <p:spPr>
          <a:xfrm>
            <a:off x="0" y="2613799"/>
            <a:ext cx="107251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 Những chuyển biến trong chính sách đối nội, 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477;p48">
            <a:extLst>
              <a:ext uri="{FF2B5EF4-FFF2-40B4-BE49-F238E27FC236}">
                <a16:creationId xmlns:a16="http://schemas.microsoft.com/office/drawing/2014/main" id="{4737575E-0E4D-6AC5-5BEE-8F9555AF093D}"/>
              </a:ext>
            </a:extLst>
          </p:cNvPr>
          <p:cNvSpPr txBox="1">
            <a:spLocks/>
          </p:cNvSpPr>
          <p:nvPr/>
        </p:nvSpPr>
        <p:spPr>
          <a:xfrm>
            <a:off x="0" y="3290211"/>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đối nội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1477;p48">
            <a:extLst>
              <a:ext uri="{FF2B5EF4-FFF2-40B4-BE49-F238E27FC236}">
                <a16:creationId xmlns:a16="http://schemas.microsoft.com/office/drawing/2014/main" id="{6DF03FC5-C2E8-1C7A-BD55-D02FD1DED116}"/>
              </a:ext>
            </a:extLst>
          </p:cNvPr>
          <p:cNvSpPr txBox="1">
            <a:spLocks/>
          </p:cNvSpPr>
          <p:nvPr/>
        </p:nvSpPr>
        <p:spPr>
          <a:xfrm>
            <a:off x="0" y="3888459"/>
            <a:ext cx="4362450" cy="59824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Chính sách </a:t>
            </a:r>
            <a:r>
              <a:rPr lang="en-US" sz="3200" b="1" kern="0">
                <a:solidFill>
                  <a:srgbClr val="C00000"/>
                </a:solidFill>
                <a:latin typeface="Times New Roman" panose="02020603050405020304" pitchFamily="18" charset="0"/>
                <a:cs typeface="Times New Roman" panose="02020603050405020304" pitchFamily="18" charset="0"/>
              </a:rPr>
              <a:t>đối ngoại</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F4386E7F-E3C5-27CE-A195-A39803BE3599}"/>
              </a:ext>
            </a:extLst>
          </p:cNvPr>
          <p:cNvSpPr txBox="1"/>
          <p:nvPr/>
        </p:nvSpPr>
        <p:spPr>
          <a:xfrm>
            <a:off x="167170" y="4839632"/>
            <a:ext cx="11677650" cy="954107"/>
          </a:xfrm>
          <a:prstGeom prst="rect">
            <a:avLst/>
          </a:prstGeom>
          <a:noFill/>
        </p:spPr>
        <p:txBody>
          <a:bodyPr wrap="square">
            <a:spAutoFit/>
          </a:bodyPr>
          <a:lstStyle/>
          <a:p>
            <a:pPr marL="0" marR="0" algn="just">
              <a:spcBef>
                <a:spcPts val="0"/>
              </a:spcBef>
              <a:spcAft>
                <a:spcPts val="0"/>
              </a:spcAft>
            </a:pPr>
            <a:r>
              <a:rPr lang="en-US" sz="2800" kern="1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 sách đối ngoại cơ bản của các đế quốc Anh, Pháp, Đức, Mỹ vào cuối thế kỉ XIX, đầu thế kỉ XX là tăng cường xâm lược, mở rộng hệ thống thuộc địa.</a:t>
            </a:r>
            <a:endParaRPr lang="en-US" sz="2800" kern="1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74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EE1F6C6-D30F-2341-AA25-5622ADB17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97B928-02D3-6847-8692-AEDEB149B343}"/>
              </a:ext>
            </a:extLst>
          </p:cNvPr>
          <p:cNvSpPr txBox="1"/>
          <p:nvPr/>
        </p:nvSpPr>
        <p:spPr>
          <a:xfrm>
            <a:off x="0" y="6190722"/>
            <a:ext cx="749808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
            </a:r>
            <a:r>
              <a:rPr kumimoji="0" 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ản đồ thuộc địa của Anh năm 1914</a:t>
            </a:r>
          </a:p>
        </p:txBody>
      </p:sp>
      <p:pic>
        <p:nvPicPr>
          <p:cNvPr id="4" name="Graphic 3" descr="Marker">
            <a:extLst>
              <a:ext uri="{FF2B5EF4-FFF2-40B4-BE49-F238E27FC236}">
                <a16:creationId xmlns:a16="http://schemas.microsoft.com/office/drawing/2014/main" id="{20E32E4D-F9E4-994C-861B-5CD6745F9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512" y="225707"/>
            <a:ext cx="1164336" cy="1164336"/>
          </a:xfrm>
          <a:prstGeom prst="rect">
            <a:avLst/>
          </a:prstGeom>
        </p:spPr>
      </p:pic>
      <p:pic>
        <p:nvPicPr>
          <p:cNvPr id="6" name="Graphic 5" descr="Marker">
            <a:extLst>
              <a:ext uri="{FF2B5EF4-FFF2-40B4-BE49-F238E27FC236}">
                <a16:creationId xmlns:a16="http://schemas.microsoft.com/office/drawing/2014/main" id="{A95C5786-B202-8444-A2B1-4040291BFE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0408" y="2130592"/>
            <a:ext cx="1164336" cy="1164336"/>
          </a:xfrm>
          <a:prstGeom prst="rect">
            <a:avLst/>
          </a:prstGeom>
        </p:spPr>
      </p:pic>
      <p:pic>
        <p:nvPicPr>
          <p:cNvPr id="7" name="Graphic 6" descr="Marker">
            <a:extLst>
              <a:ext uri="{FF2B5EF4-FFF2-40B4-BE49-F238E27FC236}">
                <a16:creationId xmlns:a16="http://schemas.microsoft.com/office/drawing/2014/main" id="{4C62FC92-3322-6D42-B13E-5C78829637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45680" y="1941499"/>
            <a:ext cx="1164336" cy="1164336"/>
          </a:xfrm>
          <a:prstGeom prst="rect">
            <a:avLst/>
          </a:prstGeom>
        </p:spPr>
      </p:pic>
      <p:pic>
        <p:nvPicPr>
          <p:cNvPr id="8" name="Graphic 7" descr="Marker">
            <a:extLst>
              <a:ext uri="{FF2B5EF4-FFF2-40B4-BE49-F238E27FC236}">
                <a16:creationId xmlns:a16="http://schemas.microsoft.com/office/drawing/2014/main" id="{3B7519A6-A88E-1C4A-B353-842B873F5F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7552" y="2846832"/>
            <a:ext cx="1164336" cy="1164336"/>
          </a:xfrm>
          <a:prstGeom prst="rect">
            <a:avLst/>
          </a:prstGeom>
        </p:spPr>
      </p:pic>
      <p:pic>
        <p:nvPicPr>
          <p:cNvPr id="9" name="Graphic 8" descr="Marker">
            <a:extLst>
              <a:ext uri="{FF2B5EF4-FFF2-40B4-BE49-F238E27FC236}">
                <a16:creationId xmlns:a16="http://schemas.microsoft.com/office/drawing/2014/main" id="{C595A782-60AE-054B-9691-35B0A37F00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35440" y="4270248"/>
            <a:ext cx="1164336" cy="1164336"/>
          </a:xfrm>
          <a:prstGeom prst="rect">
            <a:avLst/>
          </a:prstGeom>
        </p:spPr>
      </p:pic>
      <p:pic>
        <p:nvPicPr>
          <p:cNvPr id="10" name="Graphic 9" descr="Marker">
            <a:extLst>
              <a:ext uri="{FF2B5EF4-FFF2-40B4-BE49-F238E27FC236}">
                <a16:creationId xmlns:a16="http://schemas.microsoft.com/office/drawing/2014/main" id="{5516CAE0-F6F5-624A-875E-787953FCD8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8008" y="4011168"/>
            <a:ext cx="1164336" cy="1164336"/>
          </a:xfrm>
          <a:prstGeom prst="rect">
            <a:avLst/>
          </a:prstGeom>
        </p:spPr>
      </p:pic>
      <p:pic>
        <p:nvPicPr>
          <p:cNvPr id="11" name="Graphic 10" descr="Marker">
            <a:extLst>
              <a:ext uri="{FF2B5EF4-FFF2-40B4-BE49-F238E27FC236}">
                <a16:creationId xmlns:a16="http://schemas.microsoft.com/office/drawing/2014/main" id="{CBF9082C-0B5D-214F-84C9-D642D93B87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2848" y="2636520"/>
            <a:ext cx="1164336" cy="1164336"/>
          </a:xfrm>
          <a:prstGeom prst="rect">
            <a:avLst/>
          </a:prstGeom>
        </p:spPr>
      </p:pic>
      <p:pic>
        <p:nvPicPr>
          <p:cNvPr id="12" name="Graphic 11" descr="Marker">
            <a:extLst>
              <a:ext uri="{FF2B5EF4-FFF2-40B4-BE49-F238E27FC236}">
                <a16:creationId xmlns:a16="http://schemas.microsoft.com/office/drawing/2014/main" id="{0FBF194D-2993-A24B-9F34-3D465272AA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36008" y="2517726"/>
            <a:ext cx="1164336" cy="1164336"/>
          </a:xfrm>
          <a:prstGeom prst="rect">
            <a:avLst/>
          </a:prstGeom>
        </p:spPr>
      </p:pic>
      <p:pic>
        <p:nvPicPr>
          <p:cNvPr id="14" name="Picture 13">
            <a:extLst>
              <a:ext uri="{FF2B5EF4-FFF2-40B4-BE49-F238E27FC236}">
                <a16:creationId xmlns:a16="http://schemas.microsoft.com/office/drawing/2014/main" id="{1D2CB886-860A-CA47-BE27-47438F25233C}"/>
              </a:ext>
            </a:extLst>
          </p:cNvPr>
          <p:cNvPicPr>
            <a:picLocks noChangeAspect="1"/>
          </p:cNvPicPr>
          <p:nvPr/>
        </p:nvPicPr>
        <p:blipFill>
          <a:blip r:embed="rId6"/>
          <a:stretch>
            <a:fillRect/>
          </a:stretch>
        </p:blipFill>
        <p:spPr>
          <a:xfrm>
            <a:off x="5025490" y="300515"/>
            <a:ext cx="954686" cy="1307789"/>
          </a:xfrm>
          <a:prstGeom prst="rect">
            <a:avLst/>
          </a:prstGeom>
        </p:spPr>
      </p:pic>
      <p:pic>
        <p:nvPicPr>
          <p:cNvPr id="16" name="Graphic 15" descr="Marker">
            <a:extLst>
              <a:ext uri="{FF2B5EF4-FFF2-40B4-BE49-F238E27FC236}">
                <a16:creationId xmlns:a16="http://schemas.microsoft.com/office/drawing/2014/main" id="{557FFEE1-1DAE-734F-831C-389394870C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0904" y="2043879"/>
            <a:ext cx="1164336" cy="1164336"/>
          </a:xfrm>
          <a:prstGeom prst="rect">
            <a:avLst/>
          </a:prstGeom>
        </p:spPr>
      </p:pic>
      <p:sp>
        <p:nvSpPr>
          <p:cNvPr id="17" name="Text Box 5">
            <a:extLst>
              <a:ext uri="{FF2B5EF4-FFF2-40B4-BE49-F238E27FC236}">
                <a16:creationId xmlns:a16="http://schemas.microsoft.com/office/drawing/2014/main" id="{0E5192CF-6540-AC4D-A44A-7DC91D915B94}"/>
              </a:ext>
            </a:extLst>
          </p:cNvPr>
          <p:cNvSpPr txBox="1">
            <a:spLocks noChangeArrowheads="1"/>
          </p:cNvSpPr>
          <p:nvPr/>
        </p:nvSpPr>
        <p:spPr bwMode="auto">
          <a:xfrm>
            <a:off x="0" y="6001629"/>
            <a:ext cx="12192000" cy="830997"/>
          </a:xfrm>
          <a:prstGeom prst="rect">
            <a:avLst/>
          </a:prstGeom>
          <a:solidFill>
            <a:schemeClr val="bg1"/>
          </a:solidFill>
          <a:ln>
            <a:solidFill>
              <a:schemeClr val="tx1"/>
            </a:solidFill>
          </a:ln>
          <a:effec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50000"/>
              </a:spcBef>
              <a:buNone/>
            </a:pPr>
            <a:r>
              <a:rPr lang="vi-VN" altLang="vi-VN" sz="2400">
                <a:solidFill>
                  <a:srgbClr val="000000"/>
                </a:solidFill>
                <a:latin typeface="Times New Roman" panose="02020603050405020304" pitchFamily="18" charset="0"/>
                <a:cs typeface="Times New Roman" panose="02020603050405020304" pitchFamily="18" charset="0"/>
              </a:rPr>
              <a:t>Anh có hệ thống thuộc địa rộng lớn nhất thế giới, được gọi là “đế quốc Mặt Trời không bao giờ lặn</a:t>
            </a:r>
            <a:r>
              <a:rPr lang="en-US" altLang="vi-VN" sz="2400">
                <a:solidFill>
                  <a:srgbClr val="000000"/>
                </a:solidFill>
                <a:latin typeface="Times New Roman" panose="02020603050405020304" pitchFamily="18" charset="0"/>
                <a:cs typeface="Times New Roman" panose="02020603050405020304" pitchFamily="18" charset="0"/>
              </a:rPr>
              <a:t>”</a:t>
            </a:r>
            <a:r>
              <a:rPr lang="vi-VN" altLang="vi-VN" sz="2400">
                <a:solidFill>
                  <a:srgbClr val="000000"/>
                </a:solidFill>
                <a:latin typeface="Times New Roman" panose="02020603050405020304" pitchFamily="18" charset="0"/>
                <a:cs typeface="Times New Roman" panose="02020603050405020304" pitchFamily="18" charset="0"/>
              </a:rPr>
              <a:t>. </a:t>
            </a:r>
            <a:endPar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5" name="Graphic 14" descr="Marker">
            <a:extLst>
              <a:ext uri="{FF2B5EF4-FFF2-40B4-BE49-F238E27FC236}">
                <a16:creationId xmlns:a16="http://schemas.microsoft.com/office/drawing/2014/main" id="{FD713244-C46A-5A46-9245-767C7A87D0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7542" y="2484927"/>
            <a:ext cx="1164336" cy="1164336"/>
          </a:xfrm>
          <a:prstGeom prst="rect">
            <a:avLst/>
          </a:prstGeom>
        </p:spPr>
      </p:pic>
      <p:pic>
        <p:nvPicPr>
          <p:cNvPr id="18" name="Graphic 17" descr="Marker">
            <a:extLst>
              <a:ext uri="{FF2B5EF4-FFF2-40B4-BE49-F238E27FC236}">
                <a16:creationId xmlns:a16="http://schemas.microsoft.com/office/drawing/2014/main" id="{A2D6DB65-0863-BC4A-89A0-A2EADE0DE5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7718" y="3208215"/>
            <a:ext cx="1164336" cy="1164336"/>
          </a:xfrm>
          <a:prstGeom prst="rect">
            <a:avLst/>
          </a:prstGeom>
        </p:spPr>
      </p:pic>
    </p:spTree>
    <p:extLst>
      <p:ext uri="{BB962C8B-B14F-4D97-AF65-F5344CB8AC3E}">
        <p14:creationId xmlns:p14="http://schemas.microsoft.com/office/powerpoint/2010/main" val="45746732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0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repeatCount="indefinite"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2" fill="hold">
                                <p:stCondLst>
                                  <p:cond delay="1000"/>
                                </p:stCondLst>
                                <p:childTnLst>
                                  <p:par>
                                    <p:cTn id="23" presetID="22" presetClass="entr" presetSubtype="4" repeatCount="indefinite"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1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childTnLst>
                              </p:cTn>
                            </p:par>
                            <p:par>
                              <p:cTn id="30" fill="hold">
                                <p:stCondLst>
                                  <p:cond delay="3000"/>
                                </p:stCondLst>
                                <p:childTnLst>
                                  <p:par>
                                    <p:cTn id="31" presetID="22" presetClass="entr" presetSubtype="4" repeatCount="indefinite"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par>
                              <p:cTn id="34" fill="hold">
                                <p:stCondLst>
                                  <p:cond delay="4000"/>
                                </p:stCondLst>
                                <p:childTnLst>
                                  <p:par>
                                    <p:cTn id="35" presetID="22" presetClass="entr" presetSubtype="4" repeatCount="indefinite"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1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8" fill="hold">
                                <p:stCondLst>
                                  <p:cond delay="5000"/>
                                </p:stCondLst>
                                <p:childTnLst>
                                  <p:par>
                                    <p:cTn id="39" presetID="22" presetClass="entr" presetSubtype="4" repeatCount="indefinite"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par>
                              <p:cTn id="42" fill="hold">
                                <p:stCondLst>
                                  <p:cond delay="6000"/>
                                </p:stCondLst>
                                <p:childTnLst>
                                  <p:par>
                                    <p:cTn id="43" presetID="22" presetClass="entr" presetSubtype="4" repeatCount="indefinite"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par>
                              <p:cTn id="46" fill="hold">
                                <p:stCondLst>
                                  <p:cond delay="7000"/>
                                </p:stCondLst>
                                <p:childTnLst>
                                  <p:par>
                                    <p:cTn id="47" presetID="22" presetClass="entr" presetSubtype="4" repeatCount="indefinite"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50" fill="hold">
                                <p:stCondLst>
                                  <p:cond delay="8000"/>
                                </p:stCondLst>
                                <p:childTnLst>
                                  <p:par>
                                    <p:cTn id="51" presetID="22" presetClass="entr" presetSubtype="4" repeatCount="indefinite"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par>
                              <p:cTn id="54" fill="hold">
                                <p:stCondLst>
                                  <p:cond delay="9000"/>
                                </p:stCondLst>
                                <p:childTnLst>
                                  <p:par>
                                    <p:cTn id="55" presetID="22" presetClass="entr" presetSubtype="4" repeatCount="indefinite"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10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10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7"/>
                                            </p:tgtEl>
                                            <p:attrNameLst>
                                              <p:attrName>ppt_y</p:attrName>
                                            </p:attrNameLst>
                                          </p:cBhvr>
                                          <p:tavLst>
                                            <p:tav tm="0">
                                              <p:val>
                                                <p:strVal val="#ppt_y"/>
                                              </p:val>
                                            </p:tav>
                                            <p:tav tm="100000">
                                              <p:val>
                                                <p:strVal val="#ppt_y"/>
                                              </p:val>
                                            </p:tav>
                                          </p:tavLst>
                                        </p:anim>
                                        <p:anim calcmode="lin" valueType="num">
                                          <p:cBhvr>
                                            <p:cTn id="6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0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repeatCount="indefinite"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par>
                              <p:cTn id="22" fill="hold">
                                <p:stCondLst>
                                  <p:cond delay="1000"/>
                                </p:stCondLst>
                                <p:childTnLst>
                                  <p:par>
                                    <p:cTn id="23" presetID="22" presetClass="entr" presetSubtype="4" repeatCount="indefinite"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7" name="whoosh.wav"/>
                                            </p:tgtEl>
                                          </p:cMediaNode>
                                        </p:audio>
                                      </p:sub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1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7" name="whoosh.wav"/>
                                            </p:tgtEl>
                                          </p:cMediaNode>
                                        </p:audio>
                                      </p:subTnLst>
                                    </p:cTn>
                                  </p:par>
                                </p:childTnLst>
                              </p:cTn>
                            </p:par>
                            <p:par>
                              <p:cTn id="30" fill="hold">
                                <p:stCondLst>
                                  <p:cond delay="3000"/>
                                </p:stCondLst>
                                <p:childTnLst>
                                  <p:par>
                                    <p:cTn id="31" presetID="22" presetClass="entr" presetSubtype="4" repeatCount="indefinite"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par>
                              <p:cTn id="34" fill="hold">
                                <p:stCondLst>
                                  <p:cond delay="4000"/>
                                </p:stCondLst>
                                <p:childTnLst>
                                  <p:par>
                                    <p:cTn id="35" presetID="22" presetClass="entr" presetSubtype="4" repeatCount="indefinite"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1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7" name="whoosh.wav"/>
                                            </p:tgtEl>
                                          </p:cMediaNode>
                                        </p:audio>
                                      </p:subTnLst>
                                    </p:cTn>
                                  </p:par>
                                </p:childTnLst>
                              </p:cTn>
                            </p:par>
                            <p:par>
                              <p:cTn id="38" fill="hold">
                                <p:stCondLst>
                                  <p:cond delay="5000"/>
                                </p:stCondLst>
                                <p:childTnLst>
                                  <p:par>
                                    <p:cTn id="39" presetID="22" presetClass="entr" presetSubtype="4" repeatCount="indefinite"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7" name="whoosh.wav"/>
                                            </p:tgtEl>
                                          </p:cMediaNode>
                                        </p:audio>
                                      </p:subTnLst>
                                    </p:cTn>
                                  </p:par>
                                </p:childTnLst>
                              </p:cTn>
                            </p:par>
                            <p:par>
                              <p:cTn id="42" fill="hold">
                                <p:stCondLst>
                                  <p:cond delay="6000"/>
                                </p:stCondLst>
                                <p:childTnLst>
                                  <p:par>
                                    <p:cTn id="43" presetID="22" presetClass="entr" presetSubtype="4" repeatCount="indefinite"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7" name="whoosh.wav"/>
                                            </p:tgtEl>
                                          </p:cMediaNode>
                                        </p:audio>
                                      </p:subTnLst>
                                    </p:cTn>
                                  </p:par>
                                </p:childTnLst>
                              </p:cTn>
                            </p:par>
                            <p:par>
                              <p:cTn id="46" fill="hold">
                                <p:stCondLst>
                                  <p:cond delay="7000"/>
                                </p:stCondLst>
                                <p:childTnLst>
                                  <p:par>
                                    <p:cTn id="47" presetID="22" presetClass="entr" presetSubtype="4" repeatCount="indefinite"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7" name="whoosh.wav"/>
                                            </p:tgtEl>
                                          </p:cMediaNode>
                                        </p:audio>
                                      </p:subTnLst>
                                    </p:cTn>
                                  </p:par>
                                </p:childTnLst>
                              </p:cTn>
                            </p:par>
                            <p:par>
                              <p:cTn id="50" fill="hold">
                                <p:stCondLst>
                                  <p:cond delay="8000"/>
                                </p:stCondLst>
                                <p:childTnLst>
                                  <p:par>
                                    <p:cTn id="51" presetID="22" presetClass="entr" presetSubtype="4" repeatCount="indefinite"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7" name="whoosh.wav"/>
                                            </p:tgtEl>
                                          </p:cMediaNode>
                                        </p:audio>
                                      </p:subTnLst>
                                    </p:cTn>
                                  </p:par>
                                </p:childTnLst>
                              </p:cTn>
                            </p:par>
                            <p:par>
                              <p:cTn id="54" fill="hold">
                                <p:stCondLst>
                                  <p:cond delay="9000"/>
                                </p:stCondLst>
                                <p:childTnLst>
                                  <p:par>
                                    <p:cTn id="55" presetID="22" presetClass="entr" presetSubtype="4" repeatCount="indefinite"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10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7" name="whoosh.wav"/>
                                            </p:tgtEl>
                                          </p:cMediaNode>
                                        </p:audio>
                                      </p:subTnLst>
                                    </p:cTn>
                                  </p:par>
                                </p:childTnLst>
                              </p:cTn>
                            </p:par>
                            <p:par>
                              <p:cTn id="58" fill="hold">
                                <p:stCondLst>
                                  <p:cond delay="10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7"/>
                                            </p:tgtEl>
                                            <p:attrNameLst>
                                              <p:attrName>ppt_y</p:attrName>
                                            </p:attrNameLst>
                                          </p:cBhvr>
                                          <p:tavLst>
                                            <p:tav tm="0">
                                              <p:val>
                                                <p:strVal val="#ppt_y"/>
                                              </p:val>
                                            </p:tav>
                                            <p:tav tm="100000">
                                              <p:val>
                                                <p:strVal val="#ppt_y"/>
                                              </p:val>
                                            </p:tav>
                                          </p:tavLst>
                                        </p:anim>
                                        <p:anim calcmode="lin" valueType="num">
                                          <p:cBhvr>
                                            <p:cTn id="6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28674" name="Picture 2" descr="chủ nghĩa đế quốc">
            <a:extLst>
              <a:ext uri="{FF2B5EF4-FFF2-40B4-BE49-F238E27FC236}">
                <a16:creationId xmlns:a16="http://schemas.microsoft.com/office/drawing/2014/main" id="{07629BD5-B5B7-9646-B0CF-D58C85123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1272" cy="6656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ý thuyết Sử 10: Bài 35. Các nước đế quốc Anh, Pháp, Đức, Mĩ và sự bành  trướng thuộc địa (ngắn nhất)">
            <a:extLst>
              <a:ext uri="{FF2B5EF4-FFF2-40B4-BE49-F238E27FC236}">
                <a16:creationId xmlns:a16="http://schemas.microsoft.com/office/drawing/2014/main" id="{EEE18BA1-2CB7-A44F-BFC3-84BB4F270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 t="1193" r="2430" b="-1193"/>
          <a:stretch/>
        </p:blipFill>
        <p:spPr bwMode="auto">
          <a:xfrm>
            <a:off x="5681272" y="51134"/>
            <a:ext cx="6510728" cy="6755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289B4E-BCBA-5E4A-9C01-7E8EB9D03135}"/>
              </a:ext>
            </a:extLst>
          </p:cNvPr>
          <p:cNvSpPr/>
          <p:nvPr/>
        </p:nvSpPr>
        <p:spPr>
          <a:xfrm>
            <a:off x="3733637" y="0"/>
            <a:ext cx="3895269" cy="1077218"/>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hủ nghĩa đế quốc Anh: Ảnh Tin tức">
            <a:extLst>
              <a:ext uri="{FF2B5EF4-FFF2-40B4-BE49-F238E27FC236}">
                <a16:creationId xmlns:a16="http://schemas.microsoft.com/office/drawing/2014/main" id="{18B1227D-8FD7-6B46-A307-A37899E4A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0" y="-100584"/>
            <a:ext cx="12276060" cy="695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02304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14:bounceEnd="50000">
                                          <p:cBhvr additive="base">
                                            <p:cTn id="7"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29698" name="Picture 2" descr="bản đồ của đế quốc thực dân Pháp">
            <a:extLst>
              <a:ext uri="{FF2B5EF4-FFF2-40B4-BE49-F238E27FC236}">
                <a16:creationId xmlns:a16="http://schemas.microsoft.com/office/drawing/2014/main" id="{F431E983-19CE-9544-8B0F-0E4D73EEE6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00" b="21333"/>
          <a:stretch/>
        </p:blipFill>
        <p:spPr bwMode="auto">
          <a:xfrm>
            <a:off x="0" y="-1"/>
            <a:ext cx="12192000" cy="6808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74BA77-4FEA-584E-A2AD-E77952A152FD}"/>
              </a:ext>
            </a:extLst>
          </p:cNvPr>
          <p:cNvSpPr/>
          <p:nvPr/>
        </p:nvSpPr>
        <p:spPr>
          <a:xfrm>
            <a:off x="145492" y="-1"/>
            <a:ext cx="11901015" cy="830997"/>
          </a:xfrm>
          <a:prstGeom prst="rect">
            <a:avLst/>
          </a:prstGeom>
          <a:solidFill>
            <a:schemeClr val="bg1"/>
          </a:solid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Bản</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đồ</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các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thuộc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địa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của</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nước</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a:t>
            </a:r>
            <a:r>
              <a:rPr kumimoji="0" lang="en-US" sz="48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a:ea typeface="+mn-ea"/>
                <a:cs typeface="+mn-cs"/>
              </a:rPr>
              <a:t>Pháp</a:t>
            </a:r>
            <a:r>
              <a:rPr kumimoji="0" lang="en-US" sz="48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rPr>
              <a:t> 1914</a:t>
            </a:r>
          </a:p>
        </p:txBody>
      </p:sp>
      <p:pic>
        <p:nvPicPr>
          <p:cNvPr id="5" name="Picture 4">
            <a:extLst>
              <a:ext uri="{FF2B5EF4-FFF2-40B4-BE49-F238E27FC236}">
                <a16:creationId xmlns:a16="http://schemas.microsoft.com/office/drawing/2014/main" id="{EF61C51B-2981-7A49-973E-50E08E6473BF}"/>
              </a:ext>
            </a:extLst>
          </p:cNvPr>
          <p:cNvPicPr>
            <a:picLocks noChangeAspect="1"/>
          </p:cNvPicPr>
          <p:nvPr/>
        </p:nvPicPr>
        <p:blipFill rotWithShape="1">
          <a:blip r:embed="rId4"/>
          <a:srcRect b="16640"/>
          <a:stretch/>
        </p:blipFill>
        <p:spPr>
          <a:xfrm>
            <a:off x="5850724" y="1243584"/>
            <a:ext cx="1745653" cy="1993392"/>
          </a:xfrm>
          <a:prstGeom prst="rect">
            <a:avLst/>
          </a:prstGeom>
        </p:spPr>
      </p:pic>
      <p:pic>
        <p:nvPicPr>
          <p:cNvPr id="7" name="Graphic 6" descr="Marker">
            <a:extLst>
              <a:ext uri="{FF2B5EF4-FFF2-40B4-BE49-F238E27FC236}">
                <a16:creationId xmlns:a16="http://schemas.microsoft.com/office/drawing/2014/main" id="{D24A185C-4C6C-1542-BD8F-F1DF3F12AD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31664" y="3200401"/>
            <a:ext cx="1164336" cy="1164336"/>
          </a:xfrm>
          <a:prstGeom prst="rect">
            <a:avLst/>
          </a:prstGeom>
        </p:spPr>
      </p:pic>
      <p:pic>
        <p:nvPicPr>
          <p:cNvPr id="8" name="Graphic 7" descr="Marker">
            <a:extLst>
              <a:ext uri="{FF2B5EF4-FFF2-40B4-BE49-F238E27FC236}">
                <a16:creationId xmlns:a16="http://schemas.microsoft.com/office/drawing/2014/main" id="{4BB96E6C-FDC1-AB49-BABD-E42E6487AC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12415" y="3462529"/>
            <a:ext cx="1164336" cy="1164336"/>
          </a:xfrm>
          <a:prstGeom prst="rect">
            <a:avLst/>
          </a:prstGeom>
        </p:spPr>
      </p:pic>
      <p:pic>
        <p:nvPicPr>
          <p:cNvPr id="9" name="Graphic 8" descr="Marker">
            <a:extLst>
              <a:ext uri="{FF2B5EF4-FFF2-40B4-BE49-F238E27FC236}">
                <a16:creationId xmlns:a16="http://schemas.microsoft.com/office/drawing/2014/main" id="{99B51303-B826-AE41-B83D-83A8EBBA4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3550" y="4236721"/>
            <a:ext cx="1164336" cy="1164336"/>
          </a:xfrm>
          <a:prstGeom prst="rect">
            <a:avLst/>
          </a:prstGeom>
        </p:spPr>
      </p:pic>
      <p:pic>
        <p:nvPicPr>
          <p:cNvPr id="10" name="Graphic 9" descr="Marker">
            <a:extLst>
              <a:ext uri="{FF2B5EF4-FFF2-40B4-BE49-F238E27FC236}">
                <a16:creationId xmlns:a16="http://schemas.microsoft.com/office/drawing/2014/main" id="{F673AFB3-CC52-1B4A-8269-C19841FEC7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2041" y="2456689"/>
            <a:ext cx="1164336" cy="1164336"/>
          </a:xfrm>
          <a:prstGeom prst="rect">
            <a:avLst/>
          </a:prstGeom>
        </p:spPr>
      </p:pic>
      <p:pic>
        <p:nvPicPr>
          <p:cNvPr id="11" name="Graphic 10" descr="Marker">
            <a:extLst>
              <a:ext uri="{FF2B5EF4-FFF2-40B4-BE49-F238E27FC236}">
                <a16:creationId xmlns:a16="http://schemas.microsoft.com/office/drawing/2014/main" id="{B6D6BC61-C1EF-CE47-9D17-64FAF2521B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26247" y="3038857"/>
            <a:ext cx="1164336" cy="1164336"/>
          </a:xfrm>
          <a:prstGeom prst="rect">
            <a:avLst/>
          </a:prstGeom>
        </p:spPr>
      </p:pic>
      <p:sp>
        <p:nvSpPr>
          <p:cNvPr id="12" name="TextBox 11">
            <a:extLst>
              <a:ext uri="{FF2B5EF4-FFF2-40B4-BE49-F238E27FC236}">
                <a16:creationId xmlns:a16="http://schemas.microsoft.com/office/drawing/2014/main" id="{79591893-A7DD-DC54-D921-F810EF48D991}"/>
              </a:ext>
            </a:extLst>
          </p:cNvPr>
          <p:cNvSpPr txBox="1"/>
          <p:nvPr/>
        </p:nvSpPr>
        <p:spPr>
          <a:xfrm>
            <a:off x="145492" y="6341765"/>
            <a:ext cx="9322973" cy="461665"/>
          </a:xfrm>
          <a:prstGeom prst="rect">
            <a:avLst/>
          </a:prstGeom>
          <a:noFill/>
        </p:spPr>
        <p:txBody>
          <a:bodyPr wrap="square">
            <a:spAutoFit/>
          </a:bodyPr>
          <a:lstStyle/>
          <a:p>
            <a:r>
              <a:rPr kumimoji="0" lang="vi-VN" alt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Đến năm 1914, hệ thống thuộc địa của Pháp đứng thứ hai trên thế giới.</a:t>
            </a:r>
            <a:endParaRPr lang="en-US"/>
          </a:p>
        </p:txBody>
      </p:sp>
    </p:spTree>
    <p:extLst>
      <p:ext uri="{BB962C8B-B14F-4D97-AF65-F5344CB8AC3E}">
        <p14:creationId xmlns:p14="http://schemas.microsoft.com/office/powerpoint/2010/main" val="40730960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21" presetClass="entr" presetSubtype="8" fill="hold" nodeType="with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wheel(8)">
                                      <p:cBhvr>
                                        <p:cTn id="13" dur="5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repeatCount="indefinite"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par>
                          <p:cTn id="24" fill="hold">
                            <p:stCondLst>
                              <p:cond delay="1000"/>
                            </p:stCondLst>
                            <p:childTnLst>
                              <p:par>
                                <p:cTn id="25" presetID="22" presetClass="entr" presetSubtype="4" repeatCount="indefinite"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par>
                          <p:cTn id="28" fill="hold">
                            <p:stCondLst>
                              <p:cond delay="2000"/>
                            </p:stCondLst>
                            <p:childTnLst>
                              <p:par>
                                <p:cTn id="29" presetID="22" presetClass="entr" presetSubtype="4" repeatCount="indefinite"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par>
                          <p:cTn id="32" fill="hold">
                            <p:stCondLst>
                              <p:cond delay="3000"/>
                            </p:stCondLst>
                            <p:childTnLst>
                              <p:par>
                                <p:cTn id="33" presetID="22" presetClass="entr" presetSubtype="4" repeatCount="indefinite"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10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2" name="whoosh.wav"/>
                                        </p:tgtEl>
                                      </p:cMediaNode>
                                    </p:audio>
                                  </p:subTnLst>
                                </p:cTn>
                              </p:par>
                            </p:childTnLst>
                          </p:cTn>
                        </p:par>
                        <p:par>
                          <p:cTn id="36" fill="hold">
                            <p:stCondLst>
                              <p:cond delay="4000"/>
                            </p:stCondLst>
                            <p:childTnLst>
                              <p:par>
                                <p:cTn id="37" presetID="22" presetClass="entr" presetSubtype="4" repeatCount="indefinite"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1000"/>
                                        <p:tgtEl>
                                          <p:spTgt spid="11"/>
                                        </p:tgtEl>
                                      </p:cBhvr>
                                    </p:animEffect>
                                  </p:childTnLst>
                                  <p:subTnLst>
                                    <p:audio>
                                      <p:cMediaNode>
                                        <p:cTn display="0" masterRel="sameClick">
                                          <p:stCondLst>
                                            <p:cond evt="begin" delay="0">
                                              <p:tn val="3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7BD0AD-EEB7-C348-A8A1-E0BB4BFB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654DE1-9F34-2A41-B81B-636CE57118CA}"/>
              </a:ext>
            </a:extLst>
          </p:cNvPr>
          <p:cNvSpPr/>
          <p:nvPr/>
        </p:nvSpPr>
        <p:spPr>
          <a:xfrm>
            <a:off x="-272973" y="-78286"/>
            <a:ext cx="8975534" cy="92333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Hệ</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thống</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thuộc</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địa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của</a:t>
            </a:r>
            <a:r>
              <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rPr>
              <a:t> </a:t>
            </a:r>
            <a:r>
              <a:rPr kumimoji="0" lang="en-US" altLang="x-none" sz="5400" b="1" i="0" u="none" strike="noStrike" kern="1200" cap="none" spc="0" normalizeH="0" baseline="0" noProof="0" dirty="0" err="1">
                <a:ln>
                  <a:noFill/>
                </a:ln>
                <a:solidFill>
                  <a:srgbClr val="A01127"/>
                </a:solidFill>
                <a:effectLst/>
                <a:uLnTx/>
                <a:uFillTx/>
                <a:latin typeface="Snell Roundhand Black" panose="02000603080000090004" pitchFamily="2" charset="77"/>
                <a:ea typeface="+mn-ea"/>
                <a:cs typeface="Times New Roman" panose="02020603050405020304" pitchFamily="18" charset="0"/>
              </a:rPr>
              <a:t>Đức</a:t>
            </a:r>
            <a:endParaRPr kumimoji="0" lang="en-US" altLang="x-none" sz="5400" b="1" i="0" u="none" strike="noStrike" kern="1200" cap="none" spc="0" normalizeH="0" baseline="0" noProof="0" dirty="0">
              <a:ln>
                <a:noFill/>
              </a:ln>
              <a:solidFill>
                <a:srgbClr val="A01127"/>
              </a:solidFill>
              <a:effectLst/>
              <a:uLnTx/>
              <a:uFillTx/>
              <a:latin typeface="Snell Roundhand Black" panose="02000603080000090004" pitchFamily="2" charset="77"/>
              <a:ea typeface="+mn-ea"/>
              <a:cs typeface="Times New Roman" panose="02020603050405020304" pitchFamily="18" charset="0"/>
            </a:endParaRPr>
          </a:p>
        </p:txBody>
      </p:sp>
      <p:pic>
        <p:nvPicPr>
          <p:cNvPr id="5" name="Graphic 4" descr="Marker">
            <a:extLst>
              <a:ext uri="{FF2B5EF4-FFF2-40B4-BE49-F238E27FC236}">
                <a16:creationId xmlns:a16="http://schemas.microsoft.com/office/drawing/2014/main" id="{91F7A1F0-56BD-0342-841A-DD1FEC8696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1664" y="2492889"/>
            <a:ext cx="1164336" cy="1164336"/>
          </a:xfrm>
          <a:prstGeom prst="rect">
            <a:avLst/>
          </a:prstGeom>
        </p:spPr>
      </p:pic>
      <p:pic>
        <p:nvPicPr>
          <p:cNvPr id="6" name="Graphic 5" descr="Marker">
            <a:extLst>
              <a:ext uri="{FF2B5EF4-FFF2-40B4-BE49-F238E27FC236}">
                <a16:creationId xmlns:a16="http://schemas.microsoft.com/office/drawing/2014/main" id="{A526567A-34C9-674B-9584-8B2B4E856C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76672" y="2592902"/>
            <a:ext cx="1164336" cy="1164336"/>
          </a:xfrm>
          <a:prstGeom prst="rect">
            <a:avLst/>
          </a:prstGeom>
        </p:spPr>
      </p:pic>
      <p:pic>
        <p:nvPicPr>
          <p:cNvPr id="7" name="Graphic 6" descr="Marker">
            <a:extLst>
              <a:ext uri="{FF2B5EF4-FFF2-40B4-BE49-F238E27FC236}">
                <a16:creationId xmlns:a16="http://schemas.microsoft.com/office/drawing/2014/main" id="{8A9B1709-7401-7C4C-9609-AA1F5A1346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3246421"/>
            <a:ext cx="1164336" cy="1164336"/>
          </a:xfrm>
          <a:prstGeom prst="rect">
            <a:avLst/>
          </a:prstGeom>
        </p:spPr>
      </p:pic>
      <p:pic>
        <p:nvPicPr>
          <p:cNvPr id="8" name="Graphic 7" descr="Marker">
            <a:extLst>
              <a:ext uri="{FF2B5EF4-FFF2-40B4-BE49-F238E27FC236}">
                <a16:creationId xmlns:a16="http://schemas.microsoft.com/office/drawing/2014/main" id="{949235F7-54A4-4245-98EE-4F24BCA714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3832" y="3848425"/>
            <a:ext cx="1164336" cy="1164336"/>
          </a:xfrm>
          <a:prstGeom prst="rect">
            <a:avLst/>
          </a:prstGeom>
        </p:spPr>
      </p:pic>
      <p:pic>
        <p:nvPicPr>
          <p:cNvPr id="9" name="Graphic 8" descr="Marker">
            <a:extLst>
              <a:ext uri="{FF2B5EF4-FFF2-40B4-BE49-F238E27FC236}">
                <a16:creationId xmlns:a16="http://schemas.microsoft.com/office/drawing/2014/main" id="{14CAF222-2FFC-5943-8F9D-266ED0A044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34016" y="2684089"/>
            <a:ext cx="1164336" cy="1164336"/>
          </a:xfrm>
          <a:prstGeom prst="rect">
            <a:avLst/>
          </a:prstGeom>
        </p:spPr>
      </p:pic>
      <p:pic>
        <p:nvPicPr>
          <p:cNvPr id="10" name="Picture 9">
            <a:extLst>
              <a:ext uri="{FF2B5EF4-FFF2-40B4-BE49-F238E27FC236}">
                <a16:creationId xmlns:a16="http://schemas.microsoft.com/office/drawing/2014/main" id="{D4F82F00-AD07-9A40-B31E-53ACAD88887E}"/>
              </a:ext>
            </a:extLst>
          </p:cNvPr>
          <p:cNvPicPr>
            <a:picLocks noChangeAspect="1"/>
          </p:cNvPicPr>
          <p:nvPr/>
        </p:nvPicPr>
        <p:blipFill rotWithShape="1">
          <a:blip r:embed="rId6"/>
          <a:srcRect b="17384"/>
          <a:stretch/>
        </p:blipFill>
        <p:spPr>
          <a:xfrm>
            <a:off x="5732318" y="261301"/>
            <a:ext cx="1156395" cy="1308716"/>
          </a:xfrm>
          <a:prstGeom prst="rect">
            <a:avLst/>
          </a:prstGeom>
        </p:spPr>
      </p:pic>
      <p:sp>
        <p:nvSpPr>
          <p:cNvPr id="4" name="TextBox 3">
            <a:extLst>
              <a:ext uri="{FF2B5EF4-FFF2-40B4-BE49-F238E27FC236}">
                <a16:creationId xmlns:a16="http://schemas.microsoft.com/office/drawing/2014/main" id="{84443322-CFFA-A329-C906-7BB7C698CB7E}"/>
              </a:ext>
            </a:extLst>
          </p:cNvPr>
          <p:cNvSpPr txBox="1"/>
          <p:nvPr/>
        </p:nvSpPr>
        <p:spPr>
          <a:xfrm>
            <a:off x="10324" y="5667876"/>
            <a:ext cx="11897032" cy="1200329"/>
          </a:xfrm>
          <a:prstGeom prst="rect">
            <a:avLst/>
          </a:prstGeom>
          <a:noFill/>
        </p:spPr>
        <p:txBody>
          <a:bodyPr wrap="square">
            <a:spAutoFit/>
          </a:bodyPr>
          <a:lstStyle/>
          <a:p>
            <a:r>
              <a:rPr lang="vi-VN" sz="2400">
                <a:latin typeface="Times New Roman" panose="02020603050405020304" pitchFamily="18" charset="0"/>
                <a:cs typeface="Times New Roman" panose="02020603050405020304" pitchFamily="18" charset="0"/>
              </a:rPr>
              <a:t>Ở Đức, dưới thời Thủ tướng Bi-xmác (Bismarck), chính sách đối ngoại là lập các liên minh, cô lập Pháp. Cuối thế kỉ XIX, Đức tăng cường chạy đua vũ trang, công khai đòi dùng vũ lực chia lại thuộc địa trên thế giới.</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03810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22" presetClass="entr" presetSubtype="4" repeatCount="indefinite"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par>
                          <p:cTn id="21" fill="hold">
                            <p:stCondLst>
                              <p:cond delay="2000"/>
                            </p:stCondLst>
                            <p:childTnLst>
                              <p:par>
                                <p:cTn id="22" presetID="22" presetClass="entr" presetSubtype="4" repeatCount="indefinite"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par>
                          <p:cTn id="25" fill="hold">
                            <p:stCondLst>
                              <p:cond delay="3000"/>
                            </p:stCondLst>
                            <p:childTnLst>
                              <p:par>
                                <p:cTn id="26" presetID="22" presetClass="entr" presetSubtype="4" repeatCount="indefinite"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whoosh.wav"/>
                                        </p:tgtEl>
                                      </p:cMediaNode>
                                    </p:audio>
                                  </p:subTnLst>
                                </p:cTn>
                              </p:par>
                            </p:childTnLst>
                          </p:cTn>
                        </p:par>
                        <p:par>
                          <p:cTn id="29" fill="hold">
                            <p:stCondLst>
                              <p:cond delay="4000"/>
                            </p:stCondLst>
                            <p:childTnLst>
                              <p:par>
                                <p:cTn id="30" presetID="22" presetClass="entr" presetSubtype="4" repeatCount="indefinite"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0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95B53D9-2FC1-BF4E-9F45-A10515B3B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869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CEF52E-D3F9-0C4B-A8A8-ED260B2322C0}"/>
              </a:ext>
            </a:extLst>
          </p:cNvPr>
          <p:cNvSpPr/>
          <p:nvPr/>
        </p:nvSpPr>
        <p:spPr>
          <a:xfrm>
            <a:off x="10186988" y="332005"/>
            <a:ext cx="1843087" cy="59093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Con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hổ</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đói</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đến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bàn</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tiệc</a:t>
            </a:r>
            <a:r>
              <a:rPr kumimoji="0" lang="en-US" altLang="x-none"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 </a:t>
            </a:r>
            <a:r>
              <a:rPr kumimoji="0" lang="en-US" altLang="x-none" sz="5400"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6" charset="0"/>
                <a:ea typeface="+mn-ea"/>
                <a:cs typeface="Times New Roman" panose="02020603050405020304" pitchFamily="16" charset="0"/>
              </a:rPr>
              <a:t>muộn</a:t>
            </a:r>
            <a:endParaRPr kumimoji="0" lang="en-VN"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a:ea typeface="+mn-ea"/>
              <a:cs typeface="+mn-cs"/>
            </a:endParaRPr>
          </a:p>
        </p:txBody>
      </p:sp>
    </p:spTree>
    <p:extLst>
      <p:ext uri="{BB962C8B-B14F-4D97-AF65-F5344CB8AC3E}">
        <p14:creationId xmlns:p14="http://schemas.microsoft.com/office/powerpoint/2010/main" val="3477266799"/>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14:bounceEnd="50000">
                                          <p:cBhvr additive="base">
                                            <p:cTn id="7" dur="500" fill="hold"/>
                                            <p:tgtEl>
                                              <p:spTgt spid="205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432FB-3976-AF41-A335-76D56D0E8137}"/>
              </a:ext>
            </a:extLst>
          </p:cNvPr>
          <p:cNvGrpSpPr/>
          <p:nvPr/>
        </p:nvGrpSpPr>
        <p:grpSpPr>
          <a:xfrm>
            <a:off x="0" y="0"/>
            <a:ext cx="12192000" cy="6858000"/>
            <a:chOff x="0" y="0"/>
            <a:chExt cx="12192000" cy="6858000"/>
          </a:xfrm>
        </p:grpSpPr>
        <p:pic>
          <p:nvPicPr>
            <p:cNvPr id="6146" name="Picture 2" descr="tmp881580326508298241">
              <a:extLst>
                <a:ext uri="{FF2B5EF4-FFF2-40B4-BE49-F238E27FC236}">
                  <a16:creationId xmlns:a16="http://schemas.microsoft.com/office/drawing/2014/main" id="{CB805BE3-5969-7748-94F0-A4781B3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E85D6C-1F20-4342-8420-8553521E0334}"/>
                </a:ext>
              </a:extLst>
            </p:cNvPr>
            <p:cNvSpPr/>
            <p:nvPr/>
          </p:nvSpPr>
          <p:spPr>
            <a:xfrm>
              <a:off x="2389124" y="540512"/>
              <a:ext cx="39751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1800" b="0" i="0" u="none" strike="noStrike" kern="1200" cap="none" spc="0" normalizeH="0" baseline="0" noProof="0" dirty="0">
                  <a:ln>
                    <a:noFill/>
                  </a:ln>
                  <a:solidFill>
                    <a:srgbClr val="000000"/>
                  </a:solidFill>
                  <a:effectLst/>
                  <a:uLnTx/>
                  <a:uFillTx/>
                  <a:latin typeface="Arial"/>
                  <a:ea typeface="+mn-ea"/>
                  <a:cs typeface="+mn-cs"/>
                </a:rPr>
                <a:t>BẢN ĐỒ THUỘC ĐỊA NĂM 1900</a:t>
              </a:r>
            </a:p>
          </p:txBody>
        </p:sp>
      </p:grpSp>
      <p:pic>
        <p:nvPicPr>
          <p:cNvPr id="5" name="Graphic 4" descr="Marker">
            <a:extLst>
              <a:ext uri="{FF2B5EF4-FFF2-40B4-BE49-F238E27FC236}">
                <a16:creationId xmlns:a16="http://schemas.microsoft.com/office/drawing/2014/main" id="{E779151D-B363-6A40-A80E-0172585FA6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3616" y="2709489"/>
            <a:ext cx="1164336" cy="1164336"/>
          </a:xfrm>
          <a:prstGeom prst="rect">
            <a:avLst/>
          </a:prstGeom>
        </p:spPr>
      </p:pic>
    </p:spTree>
    <p:extLst>
      <p:ext uri="{BB962C8B-B14F-4D97-AF65-F5344CB8AC3E}">
        <p14:creationId xmlns:p14="http://schemas.microsoft.com/office/powerpoint/2010/main" val="174144696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500"/>
                                        <p:tgtEl>
                                          <p:spTgt spid="3"/>
                                        </p:tgtEl>
                                      </p:cBhvr>
                                    </p:animEffect>
                                  </p:childTnLst>
                                </p:cTn>
                              </p:par>
                            </p:childTnLst>
                          </p:cTn>
                        </p:par>
                        <p:par>
                          <p:cTn id="8" fill="hold">
                            <p:stCondLst>
                              <p:cond delay="500"/>
                            </p:stCondLst>
                            <p:childTnLst>
                              <p:par>
                                <p:cTn id="9" presetID="22" presetClass="entr" presetSubtype="4" repeatCount="indefinite"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0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iá xe Ford 2022 mới nhất đầy đủ các phiên bản">
            <a:extLst>
              <a:ext uri="{FF2B5EF4-FFF2-40B4-BE49-F238E27FC236}">
                <a16:creationId xmlns:a16="http://schemas.microsoft.com/office/drawing/2014/main" id="{4A3360A6-2F83-5A49-9D06-9904F1EA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 y="3428997"/>
            <a:ext cx="617330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địa điểm du lịch nổi tiếng ở New York bạn không nên bỏ qua">
            <a:extLst>
              <a:ext uri="{FF2B5EF4-FFF2-40B4-BE49-F238E27FC236}">
                <a16:creationId xmlns:a16="http://schemas.microsoft.com/office/drawing/2014/main" id="{1FA3A595-6064-4349-8BF5-E2E0C3A39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pic>
        <p:nvPicPr>
          <p:cNvPr id="3074" name="Picture 2" descr="12 bí mật hiếm người biết về Tượng Nữ thần Tự do nổi tiếng thế giới, có khả  năng đây không phải là một… quý cô!">
            <a:extLst>
              <a:ext uri="{FF2B5EF4-FFF2-40B4-BE49-F238E27FC236}">
                <a16:creationId xmlns:a16="http://schemas.microsoft.com/office/drawing/2014/main" id="{AAC85D82-4286-6B4A-BEA9-0BF273888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077" y="0"/>
            <a:ext cx="60739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checkerboard(down)">
                                      <p:cBhvr>
                                        <p:cTn id="7" dur="500"/>
                                        <p:tgtEl>
                                          <p:spTgt spid="3078"/>
                                        </p:tgtEl>
                                      </p:cBhvr>
                                    </p:animEffect>
                                  </p:childTnLst>
                                </p:cTn>
                              </p:par>
                              <p:par>
                                <p:cTn id="8" presetID="5" presetClass="entr" presetSubtype="5"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checkerboard(down)">
                                      <p:cBhvr>
                                        <p:cTn id="10" dur="500"/>
                                        <p:tgtEl>
                                          <p:spTgt spid="3076"/>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down)">
                                      <p:cBhvr>
                                        <p:cTn id="13" dur="500"/>
                                        <p:tgtEl>
                                          <p:spTgt spid="3"/>
                                        </p:tgtEl>
                                      </p:cBhvr>
                                    </p:animEffect>
                                  </p:childTnLst>
                                </p:cTn>
                              </p:par>
                              <p:par>
                                <p:cTn id="14" presetID="5" presetClass="entr" presetSubtype="5"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heckerboard(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401377" y="2002766"/>
            <a:ext cx="6527513" cy="1764457"/>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LUYỆN</a:t>
            </a:r>
            <a:r>
              <a:rPr kumimoji="0" lang="en-US" sz="10666" b="1" i="0" u="none" strike="noStrike" kern="0" cap="none" spc="0" normalizeH="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TẬP</a:t>
            </a:r>
            <a:endPar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1804291"/>
            <a:ext cx="250000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LUYỆN</a:t>
            </a:r>
            <a:r>
              <a:rPr kumimoji="0" lang="en-US" sz="5400" b="1" i="0" u="none" strike="noStrike" kern="0" cap="none" spc="0" normalizeH="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TẬP</a:t>
            </a:r>
            <a:endParaRPr kumimoji="0" lang="en-US" sz="54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1142572"/>
            <a:ext cx="83949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TK XIX,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4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6303147" y="3074400"/>
            <a:ext cx="1862285"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1</a:t>
            </a: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6303146" y="3969819"/>
            <a:ext cx="1862285"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vi-VN" sz="4000" b="1" dirty="0">
                <a:solidFill>
                  <a:srgbClr val="0000FF"/>
                </a:solidFill>
                <a:latin typeface="Arial" panose="020B0604020202020204" pitchFamily="34" charset="0"/>
                <a:cs typeface="Arial" panose="020B0604020202020204" pitchFamily="34" charset="0"/>
              </a:rPr>
              <a:t>B</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a:t>
            </a: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6312155" y="4865239"/>
            <a:ext cx="1853276"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vi-VN" sz="4000" b="1" dirty="0">
                <a:solidFill>
                  <a:srgbClr val="0000FF"/>
                </a:solidFill>
                <a:latin typeface="Arial" panose="020B0604020202020204" pitchFamily="34" charset="0"/>
                <a:cs typeface="Arial" panose="020B0604020202020204" pitchFamily="34" charset="0"/>
              </a:rPr>
              <a:t>C</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r>
              <a:rPr lang="en-US" altLang="vi-VN" sz="4000" b="1" dirty="0">
                <a:solidFill>
                  <a:srgbClr val="0000FF"/>
                </a:solidFill>
                <a:latin typeface="Arial" panose="020B0604020202020204" pitchFamily="34" charset="0"/>
                <a:cs typeface="Arial" panose="020B0604020202020204" pitchFamily="34" charset="0"/>
              </a:rPr>
              <a:t>5</a:t>
            </a:r>
            <a:endPar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6303147" y="5925426"/>
            <a:ext cx="1867004"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7</a:t>
            </a:r>
            <a:endPar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84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14:presetBounceEnd="50000">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14:bounceEnd="50000">
                                          <p:cBhvr additive="base">
                                            <p:cTn id="28"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50000">
                                          <p:cBhvr additive="base">
                                            <p:cTn id="32"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50000">
                                          <p:cBhvr additive="base">
                                            <p:cTn id="36"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1871070"/>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906397"/>
            <a:ext cx="93665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defRPr/>
            </a:pPr>
            <a:r>
              <a:rPr lang="vi-VN" altLang="vi-VN" sz="4000" b="1">
                <a:solidFill>
                  <a:prstClr val="black"/>
                </a:solidFill>
                <a:latin typeface="Times New Roman" panose="02020603050405020304" pitchFamily="18" charset="0"/>
                <a:cs typeface="Times New Roman" panose="02020603050405020304" pitchFamily="18" charset="0"/>
              </a:rPr>
              <a:t>Câu 2: Nguyên nhân cơ bản nhất dẫn đến sự hình thành các công ti độc quyền là gì?</a:t>
            </a:r>
            <a:endParaRPr kumimoji="0" lang="en-US" altLang="vi-VN" sz="4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976532" y="2209624"/>
            <a:ext cx="9104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 </a:t>
            </a:r>
            <a:r>
              <a:rPr lang="en-US" altLang="vi-VN">
                <a:solidFill>
                  <a:srgbClr val="0000FF"/>
                </a:solidFill>
                <a:latin typeface="Times New Roman" panose="02020603050405020304" pitchFamily="18" charset="0"/>
                <a:cs typeface="Times New Roman" panose="02020603050405020304" pitchFamily="18" charset="0"/>
              </a:rPr>
              <a:t>Các ngành kinh tế chuyển từ tự do cạnh tranh sang tổ chức độc quyền</a:t>
            </a:r>
            <a:endPar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3040428" y="4544318"/>
            <a:ext cx="87841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Do tiến bộ của khoa học - kĩ thuật sản xuất công nghiệp các nước Âu – Mĩ tăng nhanh dẫn đến tích tụ tư bản.</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3040428" y="3357921"/>
            <a:ext cx="90600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Do sử dụng năng lượng mới trong sản xuất công nghiệp</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3104583" y="6159981"/>
            <a:ext cx="91271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D</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en-US" altLang="vi-VN">
                <a:solidFill>
                  <a:srgbClr val="0000FF"/>
                </a:solidFill>
                <a:latin typeface="Times New Roman" panose="02020603050405020304" pitchFamily="18" charset="0"/>
                <a:cs typeface="Times New Roman" panose="02020603050405020304" pitchFamily="18" charset="0"/>
              </a:rPr>
              <a:t>Tất cả các nguyên nhân trên.</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41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14:presetBounceEnd="50000">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14:bounceEnd="50000">
                                          <p:cBhvr additive="base">
                                            <p:cTn id="28"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50000">
                                          <p:cBhvr additive="base">
                                            <p:cTn id="32"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50000">
                                          <p:cBhvr additive="base">
                                            <p:cTn id="36"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906397"/>
            <a:ext cx="9366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defRPr/>
            </a:pPr>
            <a:r>
              <a:rPr lang="vi-VN" altLang="vi-VN" sz="3600" b="1">
                <a:solidFill>
                  <a:prstClr val="black"/>
                </a:solidFill>
                <a:latin typeface="Times New Roman" panose="02020603050405020304" pitchFamily="18" charset="0"/>
                <a:cs typeface="Times New Roman" panose="02020603050405020304" pitchFamily="18" charset="0"/>
              </a:rPr>
              <a:t>Câu </a:t>
            </a:r>
            <a:r>
              <a:rPr lang="en-US" altLang="vi-VN" sz="3600" b="1">
                <a:solidFill>
                  <a:prstClr val="black"/>
                </a:solidFill>
                <a:latin typeface="Times New Roman" panose="02020603050405020304" pitchFamily="18" charset="0"/>
                <a:cs typeface="Times New Roman" panose="02020603050405020304" pitchFamily="18" charset="0"/>
              </a:rPr>
              <a:t>3</a:t>
            </a:r>
            <a:r>
              <a:rPr lang="vi-VN" altLang="vi-VN" sz="3600" b="1">
                <a:solidFill>
                  <a:prstClr val="black"/>
                </a:solidFill>
                <a:latin typeface="Times New Roman" panose="02020603050405020304" pitchFamily="18" charset="0"/>
                <a:cs typeface="Times New Roman" panose="02020603050405020304" pitchFamily="18" charset="0"/>
              </a:rPr>
              <a:t>: Sự ra đời của các tổ chức độc quyền đã đánh dấu bước chuyền biến như thế nào?</a:t>
            </a:r>
            <a:endParaRPr kumimoji="0" lang="en-US" altLang="vi-VN" sz="3600" b="1" i="0" u="none" strike="noStrike" kern="1200" cap="none" spc="0" normalizeH="0" baseline="0" noProof="0" dirty="0">
              <a:ln>
                <a:noFill/>
              </a:ln>
              <a:solidFill>
                <a:srgbClr val="FF9900"/>
              </a:solidFill>
              <a:effectLst/>
              <a:uLnTx/>
              <a:uFillTx/>
              <a:latin typeface="Times New Roman" panose="02020603050405020304" pitchFamily="18" charset="0"/>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976532" y="2209624"/>
            <a:ext cx="9104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 </a:t>
            </a:r>
            <a:r>
              <a:rPr lang="vi-VN" altLang="vi-VN">
                <a:solidFill>
                  <a:srgbClr val="0000FF"/>
                </a:solidFill>
                <a:latin typeface="Times New Roman" panose="02020603050405020304" pitchFamily="18" charset="0"/>
                <a:cs typeface="Times New Roman" panose="02020603050405020304" pitchFamily="18" charset="0"/>
              </a:rPr>
              <a:t>Từ chủ nghĩa tư bản tự do cạnh tranh sang giai đoạn chủ nghĩa tư bản độc quyền.</a:t>
            </a:r>
            <a:endPar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3040428" y="4544318"/>
            <a:ext cx="87841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sang giai đoạn để quốc chủ nghĩa.</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3040428" y="3357921"/>
            <a:ext cx="90600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nguyên thuỷ sang chủ nghĩa tư bản hiện đại</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2973317" y="5730715"/>
            <a:ext cx="91271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D</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sang chủ nghĩa tư bản lũng đoạn nhà nước.</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7CE9A5-536E-2398-12C8-F08FB9D6AE94}"/>
              </a:ext>
            </a:extLst>
          </p:cNvPr>
          <p:cNvSpPr/>
          <p:nvPr/>
        </p:nvSpPr>
        <p:spPr>
          <a:xfrm>
            <a:off x="0" y="1871070"/>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122374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50000">
                                          <p:cBhvr additive="base">
                                            <p:cTn id="16"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50000">
                                          <p:cBhvr additive="base">
                                            <p:cTn id="20"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14:presetBounceEnd="50000">
                                      <p:stCondLst>
                                        <p:cond delay="0"/>
                                      </p:stCondLst>
                                      <p:iterate type="lt">
                                        <p:tmPct val="0"/>
                                      </p:iterate>
                                      <p:childTnLst>
                                        <p:set>
                                          <p:cBhvr>
                                            <p:cTn id="23" dur="1" fill="hold">
                                              <p:stCondLst>
                                                <p:cond delay="0"/>
                                              </p:stCondLst>
                                            </p:cTn>
                                            <p:tgtEl>
                                              <p:spTgt spid="17"/>
                                            </p:tgtEl>
                                            <p:attrNameLst>
                                              <p:attrName>style.visibility</p:attrName>
                                            </p:attrNameLst>
                                          </p:cBhvr>
                                          <p:to>
                                            <p:strVal val="visible"/>
                                          </p:to>
                                        </p:set>
                                        <p:anim calcmode="lin" valueType="num" p14:bounceEnd="50000">
                                          <p:cBhvr additive="base">
                                            <p:cTn id="24"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14:bounceEnd="50000">
                                          <p:cBhvr additive="base">
                                            <p:cTn id="3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17"/>
                                            </p:tgtEl>
                                            <p:attrNameLst>
                                              <p:attrName>style.color</p:attrName>
                                            </p:attrNameLst>
                                          </p:cBhvr>
                                          <p:to>
                                            <p:clrVal>
                                              <a:srgbClr val="FF3300"/>
                                            </p:clrVal>
                                          </p:to>
                                        </p:set>
                                        <p:set>
                                          <p:cBhvr>
                                            <p:cTn id="38" dur="500" fill="hold"/>
                                            <p:tgtEl>
                                              <p:spTgt spid="17"/>
                                            </p:tgtEl>
                                            <p:attrNameLst>
                                              <p:attrName>fillcolor</p:attrName>
                                            </p:attrNameLst>
                                          </p:cBhvr>
                                          <p:to>
                                            <p:clrVal>
                                              <a:srgbClr val="FF3300"/>
                                            </p:clrVal>
                                          </p:to>
                                        </p:set>
                                        <p:set>
                                          <p:cBhvr>
                                            <p:cTn id="39" dur="500" fill="hold"/>
                                            <p:tgtEl>
                                              <p:spTgt spid="17"/>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9"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stCondLst>
                                        <p:cond delay="0"/>
                                      </p:stCondLst>
                                      <p:iterate type="lt">
                                        <p:tmPct val="0"/>
                                      </p:iterate>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1+#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17"/>
                                            </p:tgtEl>
                                            <p:attrNameLst>
                                              <p:attrName>style.color</p:attrName>
                                            </p:attrNameLst>
                                          </p:cBhvr>
                                          <p:to>
                                            <p:clrVal>
                                              <a:srgbClr val="FF3300"/>
                                            </p:clrVal>
                                          </p:to>
                                        </p:set>
                                        <p:set>
                                          <p:cBhvr>
                                            <p:cTn id="38" dur="500" fill="hold"/>
                                            <p:tgtEl>
                                              <p:spTgt spid="17"/>
                                            </p:tgtEl>
                                            <p:attrNameLst>
                                              <p:attrName>fillcolor</p:attrName>
                                            </p:attrNameLst>
                                          </p:cBhvr>
                                          <p:to>
                                            <p:clrVal>
                                              <a:srgbClr val="FF3300"/>
                                            </p:clrVal>
                                          </p:to>
                                        </p:set>
                                        <p:set>
                                          <p:cBhvr>
                                            <p:cTn id="39" dur="500" fill="hold"/>
                                            <p:tgtEl>
                                              <p:spTgt spid="17"/>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9" grpId="0"/>
          <p:bldP spid="3"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6">
            <a:extLst>
              <a:ext uri="{FF2B5EF4-FFF2-40B4-BE49-F238E27FC236}">
                <a16:creationId xmlns:a16="http://schemas.microsoft.com/office/drawing/2014/main" id="{CF78876F-811F-A948-8C6B-A47EBF7081D1}"/>
              </a:ext>
            </a:extLst>
          </p:cNvPr>
          <p:cNvSpPr>
            <a:spLocks noChangeArrowheads="1"/>
          </p:cNvSpPr>
          <p:nvPr/>
        </p:nvSpPr>
        <p:spPr bwMode="auto">
          <a:xfrm>
            <a:off x="2615184" y="1248685"/>
            <a:ext cx="94122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Đặc</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bật</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Pháp</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cuối</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TK XIX –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đầu</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TK XX </a:t>
            </a: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 Box 5">
            <a:extLst>
              <a:ext uri="{FF2B5EF4-FFF2-40B4-BE49-F238E27FC236}">
                <a16:creationId xmlns:a16="http://schemas.microsoft.com/office/drawing/2014/main" id="{7CEE5347-D321-3D4E-AC83-88B1CA9CC9C5}"/>
              </a:ext>
            </a:extLst>
          </p:cNvPr>
          <p:cNvSpPr txBox="1">
            <a:spLocks noChangeArrowheads="1"/>
          </p:cNvSpPr>
          <p:nvPr/>
        </p:nvSpPr>
        <p:spPr bwMode="auto">
          <a:xfrm>
            <a:off x="3284665" y="2624057"/>
            <a:ext cx="71583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Tập</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trung</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phát</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triển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kinh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tế</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7" name="Text Box 5">
            <a:extLst>
              <a:ext uri="{FF2B5EF4-FFF2-40B4-BE49-F238E27FC236}">
                <a16:creationId xmlns:a16="http://schemas.microsoft.com/office/drawing/2014/main" id="{FB3D0F36-6338-1546-91EC-3B6B5C419C63}"/>
              </a:ext>
            </a:extLst>
          </p:cNvPr>
          <p:cNvSpPr txBox="1">
            <a:spLocks noChangeArrowheads="1"/>
          </p:cNvSpPr>
          <p:nvPr/>
        </p:nvSpPr>
        <p:spPr bwMode="auto">
          <a:xfrm>
            <a:off x="3200263" y="3535201"/>
            <a:ext cx="59865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Củng</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cố</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nền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chính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trị</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8" name="Text Box 5">
            <a:extLst>
              <a:ext uri="{FF2B5EF4-FFF2-40B4-BE49-F238E27FC236}">
                <a16:creationId xmlns:a16="http://schemas.microsoft.com/office/drawing/2014/main" id="{2D33EB6A-802C-3C4C-9D1B-FEC7FC794B35}"/>
              </a:ext>
            </a:extLst>
          </p:cNvPr>
          <p:cNvSpPr txBox="1">
            <a:spLocks noChangeArrowheads="1"/>
          </p:cNvSpPr>
          <p:nvPr/>
        </p:nvSpPr>
        <p:spPr bwMode="auto">
          <a:xfrm>
            <a:off x="3102728" y="4496040"/>
            <a:ext cx="598654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Phát</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triển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ngân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hàng</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 name="Text Box 6">
            <a:extLst>
              <a:ext uri="{FF2B5EF4-FFF2-40B4-BE49-F238E27FC236}">
                <a16:creationId xmlns:a16="http://schemas.microsoft.com/office/drawing/2014/main" id="{A9E48978-736B-6D47-8768-62C9FECF9A87}"/>
              </a:ext>
            </a:extLst>
          </p:cNvPr>
          <p:cNvSpPr txBox="1">
            <a:spLocks noChangeArrowheads="1"/>
          </p:cNvSpPr>
          <p:nvPr/>
        </p:nvSpPr>
        <p:spPr bwMode="auto">
          <a:xfrm>
            <a:off x="3102728" y="5452792"/>
            <a:ext cx="899877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Hình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thành</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công</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ty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độc</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quyền</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xâm</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lược</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thuộc</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địa</a:t>
            </a:r>
            <a:r>
              <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AAD3EA4C-D524-DC4E-BCCB-879BC2649DC6}"/>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3314" name="Picture 2">
            <a:extLst>
              <a:ext uri="{FF2B5EF4-FFF2-40B4-BE49-F238E27FC236}">
                <a16:creationId xmlns:a16="http://schemas.microsoft.com/office/drawing/2014/main" id="{A6F5E020-1CD3-8141-A604-3160C36CD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B71A28-B91F-A81A-EA6F-6BDCE8AD4520}"/>
              </a:ext>
            </a:extLst>
          </p:cNvPr>
          <p:cNvSpPr/>
          <p:nvPr/>
        </p:nvSpPr>
        <p:spPr>
          <a:xfrm>
            <a:off x="115175" y="2488761"/>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408669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50000">
                                          <p:cBhvr additive="base">
                                            <p:cTn id="2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14:presetBounceEnd="50000">
                                      <p:stCondLst>
                                        <p:cond delay="0"/>
                                      </p:stCondLst>
                                      <p:iterate type="lt">
                                        <p:tmPct val="0"/>
                                      </p:iterate>
                                      <p:childTnLst>
                                        <p:set>
                                          <p:cBhvr>
                                            <p:cTn id="31" dur="1" fill="hold">
                                              <p:stCondLst>
                                                <p:cond delay="0"/>
                                              </p:stCondLst>
                                            </p:cTn>
                                            <p:tgtEl>
                                              <p:spTgt spid="9"/>
                                            </p:tgtEl>
                                            <p:attrNameLst>
                                              <p:attrName>style.visibility</p:attrName>
                                            </p:attrNameLst>
                                          </p:cBhvr>
                                          <p:to>
                                            <p:strVal val="visible"/>
                                          </p:to>
                                        </p:set>
                                        <p:anim calcmode="lin" valueType="num" p14:bounceEnd="50000">
                                          <p:cBhvr additive="base">
                                            <p:cTn id="32"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9"/>
                                            </p:tgtEl>
                                            <p:attrNameLst>
                                              <p:attrName>style.color</p:attrName>
                                            </p:attrNameLst>
                                          </p:cBhvr>
                                          <p:to>
                                            <p:clrVal>
                                              <a:srgbClr val="FF3300"/>
                                            </p:clrVal>
                                          </p:to>
                                        </p:set>
                                        <p:set>
                                          <p:cBhvr>
                                            <p:cTn id="38" dur="500" fill="hold"/>
                                            <p:tgtEl>
                                              <p:spTgt spid="9"/>
                                            </p:tgtEl>
                                            <p:attrNameLst>
                                              <p:attrName>fillcolor</p:attrName>
                                            </p:attrNameLst>
                                          </p:cBhvr>
                                          <p:to>
                                            <p:clrVal>
                                              <a:srgbClr val="FF3300"/>
                                            </p:clrVal>
                                          </p:to>
                                        </p:set>
                                        <p:set>
                                          <p:cBhvr>
                                            <p:cTn id="39" dur="500" fill="hold"/>
                                            <p:tgtEl>
                                              <p:spTgt spid="9"/>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9" grpId="1"/>
          <p:bldP spid="10"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stCondLst>
                                        <p:cond delay="0"/>
                                      </p:stCondLst>
                                      <p:iterate type="lt">
                                        <p:tmPct val="0"/>
                                      </p:iterate>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9"/>
                                            </p:tgtEl>
                                            <p:attrNameLst>
                                              <p:attrName>style.color</p:attrName>
                                            </p:attrNameLst>
                                          </p:cBhvr>
                                          <p:to>
                                            <p:clrVal>
                                              <a:srgbClr val="FF3300"/>
                                            </p:clrVal>
                                          </p:to>
                                        </p:set>
                                        <p:set>
                                          <p:cBhvr>
                                            <p:cTn id="38" dur="500" fill="hold"/>
                                            <p:tgtEl>
                                              <p:spTgt spid="9"/>
                                            </p:tgtEl>
                                            <p:attrNameLst>
                                              <p:attrName>fillcolor</p:attrName>
                                            </p:attrNameLst>
                                          </p:cBhvr>
                                          <p:to>
                                            <p:clrVal>
                                              <a:srgbClr val="FF3300"/>
                                            </p:clrVal>
                                          </p:to>
                                        </p:set>
                                        <p:set>
                                          <p:cBhvr>
                                            <p:cTn id="39" dur="500" fill="hold"/>
                                            <p:tgtEl>
                                              <p:spTgt spid="9"/>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9" grpId="1"/>
          <p:bldP spid="10" grpId="0"/>
          <p:bldP spid="3"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759926" y="1938047"/>
            <a:ext cx="10919279" cy="2295978"/>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FF0000"/>
                </a:solidFill>
                <a:latin typeface="+mj-lt"/>
              </a:rPr>
              <a:t>Tìm hiểu thông tin từ sách, báo và internet, hãy kể tên một số công ti đa quốc gia có phạm vi ảnh hưởng lớn đối với nền kinh tế nhiều nước trên thế giới hiện nay.</a:t>
            </a:r>
            <a:endParaRPr kumimoji="0" lang="en-US" sz="3200" b="1" i="0" u="none" strike="noStrike" kern="1200" cap="none" spc="0" normalizeH="0" baseline="0" noProof="0" dirty="0">
              <a:ln>
                <a:noFill/>
              </a:ln>
              <a:solidFill>
                <a:srgbClr val="FF0000"/>
              </a:solidFill>
              <a:effectLst/>
              <a:uLnTx/>
              <a:uFillTx/>
              <a:latin typeface="+mj-lt"/>
            </a:endParaRPr>
          </a:p>
        </p:txBody>
      </p:sp>
      <p:sp>
        <p:nvSpPr>
          <p:cNvPr id="3" name="Rectangle 2">
            <a:extLst>
              <a:ext uri="{FF2B5EF4-FFF2-40B4-BE49-F238E27FC236}">
                <a16:creationId xmlns:a16="http://schemas.microsoft.com/office/drawing/2014/main" id="{8F90E053-7EAA-028F-86D9-27CE35C62C3E}"/>
              </a:ext>
            </a:extLst>
          </p:cNvPr>
          <p:cNvSpPr/>
          <p:nvPr/>
        </p:nvSpPr>
        <p:spPr>
          <a:xfrm>
            <a:off x="1889579" y="0"/>
            <a:ext cx="9315450" cy="1446550"/>
          </a:xfrm>
          <a:prstGeom prst="rect">
            <a:avLst/>
          </a:prstGeom>
        </p:spPr>
        <p:txBody>
          <a:bodyPr wrap="square">
            <a:spAutoFit/>
          </a:bodyPr>
          <a:lstStyle/>
          <a:p>
            <a:pPr algn="ctr">
              <a:buClr>
                <a:srgbClr val="000000"/>
              </a:buClr>
              <a:buFont typeface="Arial"/>
              <a:buNone/>
            </a:pPr>
            <a:r>
              <a:rPr lang="en-US" sz="8800" b="1" kern="0">
                <a:ln w="0"/>
                <a:solidFill>
                  <a:srgbClr val="0070C0"/>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 DỤNG</a:t>
            </a:r>
            <a:endParaRPr lang="en-US" sz="8800" b="1" kern="0" dirty="0">
              <a:ln w="0"/>
              <a:solidFill>
                <a:srgbClr val="0070C0"/>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1" accel="5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ưởng đơn giản nhưng hóa ra rất nhiều người không biết lá cờ nước Anh trông  như thế nào">
            <a:extLst>
              <a:ext uri="{FF2B5EF4-FFF2-40B4-BE49-F238E27FC236}">
                <a16:creationId xmlns:a16="http://schemas.microsoft.com/office/drawing/2014/main" id="{880560E3-F5FE-E046-A096-163D72477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 y="0"/>
            <a:ext cx="5994400"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háp đồng hồ Big Ben - Big Ben | Yeudulich">
            <a:extLst>
              <a:ext uri="{FF2B5EF4-FFF2-40B4-BE49-F238E27FC236}">
                <a16:creationId xmlns:a16="http://schemas.microsoft.com/office/drawing/2014/main" id="{91C8D37D-7448-D04B-939F-6F56086C3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24" y="-13208"/>
            <a:ext cx="613257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chester United F.C. – Wikipedia tiếng Việt">
            <a:extLst>
              <a:ext uri="{FF2B5EF4-FFF2-40B4-BE49-F238E27FC236}">
                <a16:creationId xmlns:a16="http://schemas.microsoft.com/office/drawing/2014/main" id="{6824224A-263F-4740-960A-74AFB5270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30600"/>
            <a:ext cx="5734304" cy="3285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ndon Map Poster | JUNIQE">
            <a:extLst>
              <a:ext uri="{FF2B5EF4-FFF2-40B4-BE49-F238E27FC236}">
                <a16:creationId xmlns:a16="http://schemas.microsoft.com/office/drawing/2014/main" id="{3A76C069-BE2C-454E-B938-6C0E2D5F3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5" t="7037" r="4972" b="7037"/>
          <a:stretch/>
        </p:blipFill>
        <p:spPr bwMode="auto">
          <a:xfrm>
            <a:off x="6177283" y="3444241"/>
            <a:ext cx="6014717" cy="3429000"/>
          </a:xfrm>
          <a:prstGeom prst="roundRect">
            <a:avLst>
              <a:gd name="adj" fmla="val 6000"/>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id="{B78F63CB-DC87-C437-9964-555A31F37296}"/>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4765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checkerboard(across)">
                                      <p:cBhvr>
                                        <p:cTn id="16" dur="500"/>
                                        <p:tgtEl>
                                          <p:spTgt spid="1032"/>
                                        </p:tgtEl>
                                      </p:cBhvr>
                                    </p:animEffect>
                                  </p:childTnLst>
                                </p:cTn>
                              </p:par>
                              <p:par>
                                <p:cTn id="17" presetID="5" presetClass="entr" presetSubtype="5"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CD08D-7487-2346-93C5-9D19FB7AEA32}"/>
              </a:ext>
            </a:extLst>
          </p:cNvPr>
          <p:cNvPicPr>
            <a:picLocks noChangeAspect="1"/>
          </p:cNvPicPr>
          <p:nvPr/>
        </p:nvPicPr>
        <p:blipFill>
          <a:blip r:embed="rId2"/>
          <a:stretch>
            <a:fillRect/>
          </a:stretch>
        </p:blipFill>
        <p:spPr>
          <a:xfrm>
            <a:off x="0" y="0"/>
            <a:ext cx="6096000" cy="3359506"/>
          </a:xfrm>
          <a:prstGeom prst="rect">
            <a:avLst/>
          </a:prstGeom>
        </p:spPr>
      </p:pic>
      <p:pic>
        <p:nvPicPr>
          <p:cNvPr id="1028" name="Picture 4" descr="Tháp Eiffel (Pháp) có gì thú vị? Kinh nghiệm đi [2020] | Khám Phá Châu Âu">
            <a:extLst>
              <a:ext uri="{FF2B5EF4-FFF2-40B4-BE49-F238E27FC236}">
                <a16:creationId xmlns:a16="http://schemas.microsoft.com/office/drawing/2014/main" id="{1A3EF05B-4E12-F547-A453-C6170175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3359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Chanel)">
            <a:extLst>
              <a:ext uri="{FF2B5EF4-FFF2-40B4-BE49-F238E27FC236}">
                <a16:creationId xmlns:a16="http://schemas.microsoft.com/office/drawing/2014/main" id="{C460C5D0-FAA3-1647-B032-662FA768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6096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ẩm thực pháp, món ăn pháp, đồ ăn pháp, văn hóa ẩm thực pháp, ẩm thực nước pháp, tinh hoa ẩm thực pháp, ẩm thực của pháp, ẩm thực pháp nổi tiếng, văn hóa ẩm thực nước pháp, món ăn đặc trưng của pháp, các món ăn pháp, món ăn của pháp, món ăn nước pháp, những món ăn của pháp, món ăn kiểu pháp, món ăn pháp nổi tiếng, những món ăn pháp, các món ăn pháp dễ làm, món ăn của người pháp, món ăn chính của người pháp, các món ăn pháp nổi tiếng, món ăn đặc sản của pháp, các món ăn đặc sản pháp, món ăn đặc trưng pháp">
            <a:extLst>
              <a:ext uri="{FF2B5EF4-FFF2-40B4-BE49-F238E27FC236}">
                <a16:creationId xmlns:a16="http://schemas.microsoft.com/office/drawing/2014/main" id="{9775136E-709D-C040-BC18-1D028E23C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59507"/>
            <a:ext cx="6096000" cy="3498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A90C16-0350-7A45-AD7D-6729DB11FFAB}"/>
              </a:ext>
            </a:extLst>
          </p:cNvPr>
          <p:cNvSpPr/>
          <p:nvPr/>
        </p:nvSpPr>
        <p:spPr>
          <a:xfrm>
            <a:off x="10335402" y="3429000"/>
            <a:ext cx="18565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FFFF00"/>
                </a:solidFill>
                <a:effectLst/>
                <a:uLnTx/>
                <a:uFillTx/>
                <a:latin typeface="Open Sans" panose="020B0606030504020204" pitchFamily="34" charset="0"/>
                <a:ea typeface="黑体"/>
                <a:cs typeface="+mn-cs"/>
              </a:rPr>
              <a:t>Bánh</a:t>
            </a:r>
            <a:r>
              <a:rPr kumimoji="0" lang="en-US" sz="2000" b="0" i="1" u="none" strike="noStrike" kern="1200" cap="none" spc="0" normalizeH="0" baseline="0" noProof="0" dirty="0">
                <a:ln>
                  <a:noFill/>
                </a:ln>
                <a:solidFill>
                  <a:srgbClr val="FFFF00"/>
                </a:solidFill>
                <a:effectLst/>
                <a:uLnTx/>
                <a:uFillTx/>
                <a:latin typeface="Open Sans" panose="020B0606030504020204" pitchFamily="34" charset="0"/>
                <a:ea typeface="黑体"/>
                <a:cs typeface="+mn-cs"/>
              </a:rPr>
              <a:t> Macaron</a:t>
            </a:r>
            <a:endParaRPr kumimoji="0" lang="en-VN" sz="2000" b="0" i="0" u="none" strike="noStrike" kern="1200" cap="none" spc="0" normalizeH="0" baseline="0" noProof="0" dirty="0">
              <a:ln>
                <a:noFill/>
              </a:ln>
              <a:solidFill>
                <a:srgbClr val="FFFF00"/>
              </a:solidFill>
              <a:effectLst/>
              <a:uLnTx/>
              <a:uFillTx/>
              <a:latin typeface="Arial Unicode MS"/>
              <a:ea typeface="黑体"/>
              <a:cs typeface="+mn-cs"/>
            </a:endParaRPr>
          </a:p>
        </p:txBody>
      </p:sp>
      <p:sp>
        <p:nvSpPr>
          <p:cNvPr id="2" name="Rounded Rectangle 2">
            <a:extLst>
              <a:ext uri="{FF2B5EF4-FFF2-40B4-BE49-F238E27FC236}">
                <a16:creationId xmlns:a16="http://schemas.microsoft.com/office/drawing/2014/main" id="{547F7643-7DF6-AAB4-C3CD-A98BB6C13A1C}"/>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2630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ECB7D93-2791-3D71-A8F2-DA155C013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870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7000"/>
            <a:lum/>
          </a:blip>
          <a:srcRect/>
          <a:stretch>
            <a:fillRect b="-9000"/>
          </a:stretch>
        </a:blipFill>
        <a:effectLst/>
      </p:bgPr>
    </p:bg>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798205" y="1593723"/>
            <a:ext cx="11088700" cy="2513400"/>
          </a:xfrm>
          <a:prstGeom prst="rect">
            <a:avLst/>
          </a:prstGeom>
        </p:spPr>
        <p:txBody>
          <a:bodyPr spcFirstLastPara="1" wrap="square" lIns="121900" tIns="121900" rIns="121900" bIns="121900" anchor="ctr" anchorCtr="0">
            <a:noAutofit/>
          </a:bodyPr>
          <a:lstStyle/>
          <a:p>
            <a:pPr lvl="0" algn="ctr"/>
            <a:r>
              <a:rPr lang="en-US" sz="5867">
                <a:solidFill>
                  <a:srgbClr val="C00000"/>
                </a:solidFill>
              </a:rPr>
              <a:t>Những nét chính về quá trình hình thành của chủ nghĩa </a:t>
            </a:r>
            <a:br>
              <a:rPr lang="en-US" sz="5867">
                <a:solidFill>
                  <a:srgbClr val="C00000"/>
                </a:solidFill>
              </a:rPr>
            </a:br>
            <a:r>
              <a:rPr lang="en-US" sz="5867">
                <a:solidFill>
                  <a:srgbClr val="C00000"/>
                </a:solidFill>
              </a:rPr>
              <a:t>đế quốc</a:t>
            </a:r>
            <a:endParaRPr lang="vi-VN" sz="5867" dirty="0">
              <a:solidFill>
                <a:srgbClr val="C00000"/>
              </a:solidFill>
            </a:endParaRPr>
          </a:p>
        </p:txBody>
      </p:sp>
      <p:sp>
        <p:nvSpPr>
          <p:cNvPr id="1478" name="Google Shape;1478;p48"/>
          <p:cNvSpPr txBox="1">
            <a:spLocks noGrp="1"/>
          </p:cNvSpPr>
          <p:nvPr>
            <p:ph type="title" idx="2"/>
          </p:nvPr>
        </p:nvSpPr>
        <p:spPr>
          <a:xfrm>
            <a:off x="1713190" y="-30241"/>
            <a:ext cx="2032000" cy="1557600"/>
          </a:xfrm>
          <a:prstGeom prst="rect">
            <a:avLst/>
          </a:prstGeom>
        </p:spPr>
        <p:txBody>
          <a:bodyPr spcFirstLastPara="1" wrap="square" lIns="121900" tIns="121900" rIns="121900" bIns="121900" anchor="b" anchorCtr="0">
            <a:noAutofit/>
          </a:bodyPr>
          <a:lstStyle/>
          <a:p>
            <a:pPr lvl="0"/>
            <a:r>
              <a:rPr lang="en">
                <a:solidFill>
                  <a:schemeClr val="accent5">
                    <a:lumMod val="75000"/>
                  </a:schemeClr>
                </a:solidFill>
              </a:rPr>
              <a:t>1</a:t>
            </a:r>
            <a:endParaRPr dirty="0">
              <a:solidFill>
                <a:schemeClr val="accent5">
                  <a:lumMod val="75000"/>
                </a:schemeClr>
              </a:solidFill>
            </a:endParaRPr>
          </a:p>
        </p:txBody>
      </p:sp>
      <p:cxnSp>
        <p:nvCxnSpPr>
          <p:cNvPr id="1503" name="Google Shape;1503;p48"/>
          <p:cNvCxnSpPr/>
          <p:nvPr/>
        </p:nvCxnSpPr>
        <p:spPr>
          <a:xfrm>
            <a:off x="2022970" y="1266282"/>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17416" name="Picture 8" descr="Tank Gif by Gray-Feathers on DeviantArt">
            <a:extLst>
              <a:ext uri="{FF2B5EF4-FFF2-40B4-BE49-F238E27FC236}">
                <a16:creationId xmlns:a16="http://schemas.microsoft.com/office/drawing/2014/main" id="{6C44B1B9-BE99-7C44-8B1B-C0499EB6A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a:off x="112404"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Tank Gif by Gray-Feathers on DeviantArt">
            <a:extLst>
              <a:ext uri="{FF2B5EF4-FFF2-40B4-BE49-F238E27FC236}">
                <a16:creationId xmlns:a16="http://schemas.microsoft.com/office/drawing/2014/main" id="{C0298154-628A-8549-893C-A3DDC3BAD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flipH="1">
            <a:off x="7053588"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8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14:bounceEnd="50000">
                                          <p:cBhvr additive="base">
                                            <p:cTn id="7" dur="500" fill="hold"/>
                                            <p:tgtEl>
                                              <p:spTgt spid="174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50000">
                                          <p:cBhvr additive="base">
                                            <p:cTn id="11" dur="5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478"/>
                                            </p:tgtEl>
                                            <p:attrNameLst>
                                              <p:attrName>style.visibility</p:attrName>
                                            </p:attrNameLst>
                                          </p:cBhvr>
                                          <p:to>
                                            <p:strVal val="visible"/>
                                          </p:to>
                                        </p:set>
                                        <p:anim calcmode="lin" valueType="num" p14:bounceEnd="50000">
                                          <p:cBhvr additive="base">
                                            <p:cTn id="15" dur="500" fill="hold"/>
                                            <p:tgtEl>
                                              <p:spTgt spid="1478"/>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478"/>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9" fill="hold" nodeType="afterEffect" p14:presetBounceEnd="50000">
                                      <p:stCondLst>
                                        <p:cond delay="0"/>
                                      </p:stCondLst>
                                      <p:childTnLst>
                                        <p:set>
                                          <p:cBhvr>
                                            <p:cTn id="19" dur="1" fill="hold">
                                              <p:stCondLst>
                                                <p:cond delay="0"/>
                                              </p:stCondLst>
                                            </p:cTn>
                                            <p:tgtEl>
                                              <p:spTgt spid="1503"/>
                                            </p:tgtEl>
                                            <p:attrNameLst>
                                              <p:attrName>style.visibility</p:attrName>
                                            </p:attrNameLst>
                                          </p:cBhvr>
                                          <p:to>
                                            <p:strVal val="visible"/>
                                          </p:to>
                                        </p:set>
                                        <p:anim calcmode="lin" valueType="num" p14:bounceEnd="50000">
                                          <p:cBhvr additive="base">
                                            <p:cTn id="20" dur="500" fill="hold"/>
                                            <p:tgtEl>
                                              <p:spTgt spid="1503"/>
                                            </p:tgtEl>
                                            <p:attrNameLst>
                                              <p:attrName>ppt_x</p:attrName>
                                            </p:attrNameLst>
                                          </p:cBhvr>
                                          <p:tavLst>
                                            <p:tav tm="0">
                                              <p:val>
                                                <p:strVal val="0-#ppt_w/2"/>
                                              </p:val>
                                            </p:tav>
                                            <p:tav tm="100000">
                                              <p:val>
                                                <p:strVal val="#ppt_x"/>
                                              </p:val>
                                            </p:tav>
                                          </p:tavLst>
                                        </p:anim>
                                        <p:anim calcmode="lin" valueType="num" p14:bounceEnd="50000">
                                          <p:cBhvr additive="base">
                                            <p:cTn id="21" dur="500" fill="hold"/>
                                            <p:tgtEl>
                                              <p:spTgt spid="150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9" fill="hold" grpId="0" nodeType="afterEffect" p14:presetBounceEnd="50000">
                                      <p:stCondLst>
                                        <p:cond delay="0"/>
                                      </p:stCondLst>
                                      <p:iterate type="lt">
                                        <p:tmPct val="10000"/>
                                      </p:iterate>
                                      <p:childTnLst>
                                        <p:set>
                                          <p:cBhvr>
                                            <p:cTn id="24" dur="1" fill="hold">
                                              <p:stCondLst>
                                                <p:cond delay="0"/>
                                              </p:stCondLst>
                                            </p:cTn>
                                            <p:tgtEl>
                                              <p:spTgt spid="1477"/>
                                            </p:tgtEl>
                                            <p:attrNameLst>
                                              <p:attrName>style.visibility</p:attrName>
                                            </p:attrNameLst>
                                          </p:cBhvr>
                                          <p:to>
                                            <p:strVal val="visible"/>
                                          </p:to>
                                        </p:set>
                                        <p:anim calcmode="lin" valueType="num" p14:bounceEnd="50000">
                                          <p:cBhvr additive="base">
                                            <p:cTn id="25"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0-#ppt_w/2"/>
                                              </p:val>
                                            </p:tav>
                                            <p:tav tm="100000">
                                              <p:val>
                                                <p:strVal val="#ppt_x"/>
                                              </p:val>
                                            </p:tav>
                                          </p:tavLst>
                                        </p:anim>
                                        <p:anim calcmode="lin" valueType="num">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478"/>
                                            </p:tgtEl>
                                            <p:attrNameLst>
                                              <p:attrName>style.visibility</p:attrName>
                                            </p:attrNameLst>
                                          </p:cBhvr>
                                          <p:to>
                                            <p:strVal val="visible"/>
                                          </p:to>
                                        </p:set>
                                        <p:anim calcmode="lin" valueType="num">
                                          <p:cBhvr additive="base">
                                            <p:cTn id="15" dur="500" fill="hold"/>
                                            <p:tgtEl>
                                              <p:spTgt spid="1478"/>
                                            </p:tgtEl>
                                            <p:attrNameLst>
                                              <p:attrName>ppt_x</p:attrName>
                                            </p:attrNameLst>
                                          </p:cBhvr>
                                          <p:tavLst>
                                            <p:tav tm="0">
                                              <p:val>
                                                <p:strVal val="0-#ppt_w/2"/>
                                              </p:val>
                                            </p:tav>
                                            <p:tav tm="100000">
                                              <p:val>
                                                <p:strVal val="#ppt_x"/>
                                              </p:val>
                                            </p:tav>
                                          </p:tavLst>
                                        </p:anim>
                                        <p:anim calcmode="lin" valueType="num">
                                          <p:cBhvr additive="base">
                                            <p:cTn id="16" dur="500" fill="hold"/>
                                            <p:tgtEl>
                                              <p:spTgt spid="1478"/>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9" fill="hold" nodeType="afterEffect">
                                      <p:stCondLst>
                                        <p:cond delay="0"/>
                                      </p:stCondLst>
                                      <p:childTnLst>
                                        <p:set>
                                          <p:cBhvr>
                                            <p:cTn id="19" dur="1" fill="hold">
                                              <p:stCondLst>
                                                <p:cond delay="0"/>
                                              </p:stCondLst>
                                            </p:cTn>
                                            <p:tgtEl>
                                              <p:spTgt spid="1503"/>
                                            </p:tgtEl>
                                            <p:attrNameLst>
                                              <p:attrName>style.visibility</p:attrName>
                                            </p:attrNameLst>
                                          </p:cBhvr>
                                          <p:to>
                                            <p:strVal val="visible"/>
                                          </p:to>
                                        </p:set>
                                        <p:anim calcmode="lin" valueType="num">
                                          <p:cBhvr additive="base">
                                            <p:cTn id="20" dur="500" fill="hold"/>
                                            <p:tgtEl>
                                              <p:spTgt spid="1503"/>
                                            </p:tgtEl>
                                            <p:attrNameLst>
                                              <p:attrName>ppt_x</p:attrName>
                                            </p:attrNameLst>
                                          </p:cBhvr>
                                          <p:tavLst>
                                            <p:tav tm="0">
                                              <p:val>
                                                <p:strVal val="0-#ppt_w/2"/>
                                              </p:val>
                                            </p:tav>
                                            <p:tav tm="100000">
                                              <p:val>
                                                <p:strVal val="#ppt_x"/>
                                              </p:val>
                                            </p:tav>
                                          </p:tavLst>
                                        </p:anim>
                                        <p:anim calcmode="lin" valueType="num">
                                          <p:cBhvr additive="base">
                                            <p:cTn id="21" dur="500" fill="hold"/>
                                            <p:tgtEl>
                                              <p:spTgt spid="150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9" fill="hold" grpId="0" nodeType="afterEffect">
                                      <p:stCondLst>
                                        <p:cond delay="0"/>
                                      </p:stCondLst>
                                      <p:iterate type="lt">
                                        <p:tmPct val="10000"/>
                                      </p:iterate>
                                      <p:childTnLst>
                                        <p:set>
                                          <p:cBhvr>
                                            <p:cTn id="24" dur="1" fill="hold">
                                              <p:stCondLst>
                                                <p:cond delay="0"/>
                                              </p:stCondLst>
                                            </p:cTn>
                                            <p:tgtEl>
                                              <p:spTgt spid="1477"/>
                                            </p:tgtEl>
                                            <p:attrNameLst>
                                              <p:attrName>style.visibility</p:attrName>
                                            </p:attrNameLst>
                                          </p:cBhvr>
                                          <p:to>
                                            <p:strVal val="visible"/>
                                          </p:to>
                                        </p:set>
                                        <p:anim calcmode="lin" valueType="num">
                                          <p:cBhvr additive="base">
                                            <p:cTn id="25" dur="500" fill="hold"/>
                                            <p:tgtEl>
                                              <p:spTgt spid="1477"/>
                                            </p:tgtEl>
                                            <p:attrNameLst>
                                              <p:attrName>ppt_x</p:attrName>
                                            </p:attrNameLst>
                                          </p:cBhvr>
                                          <p:tavLst>
                                            <p:tav tm="0">
                                              <p:val>
                                                <p:strVal val="0-#ppt_w/2"/>
                                              </p:val>
                                            </p:tav>
                                            <p:tav tm="100000">
                                              <p:val>
                                                <p:strVal val="#ppt_x"/>
                                              </p:val>
                                            </p:tav>
                                          </p:tavLst>
                                        </p:anim>
                                        <p:anim calcmode="lin" valueType="num">
                                          <p:cBhvr additive="base">
                                            <p:cTn id="26"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P spid="147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1047751"/>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rgbClr val="C00000"/>
                </a:solidFill>
                <a:latin typeface="Times New Roman" panose="02020603050405020304" pitchFamily="18" charset="0"/>
                <a:cs typeface="Times New Roman" panose="02020603050405020304" pitchFamily="18" charset="0"/>
              </a:rPr>
              <a:t>1. Những nét chính về quá trình hình thành của chủ nghĩa đế quốc</a:t>
            </a:r>
            <a:endParaRPr lang="vi-VN" sz="3200" b="1" kern="0" dirty="0">
              <a:solidFill>
                <a:srgbClr val="C00000"/>
              </a:solidFill>
              <a:latin typeface="Times New Roman" panose="02020603050405020304" pitchFamily="18" charset="0"/>
              <a:cs typeface="Times New Roman" panose="02020603050405020304" pitchFamily="18" charset="0"/>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514350" y="0"/>
            <a:ext cx="11677650" cy="1047751"/>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200" b="1" kern="0">
                <a:solidFill>
                  <a:srgbClr val="C00000"/>
                </a:solidFill>
                <a:latin typeface="Times New Roman" panose="02020603050405020304" pitchFamily="18" charset="0"/>
                <a:cs typeface="Times New Roman" panose="02020603050405020304" pitchFamily="18" charset="0"/>
              </a:rPr>
              <a:t>BÀI 9: CÁC NƯỚC ANH, PHÁP, ĐỨC, MỸ CHUYỂN SANG GIAI ĐOẠN CHỦ NGHĨA ĐẾ QUỐC</a:t>
            </a:r>
            <a:endParaRPr lang="vi-VN" sz="3200" b="1" kern="0" dirty="0">
              <a:solidFill>
                <a:srgbClr val="C00000"/>
              </a:solidFill>
              <a:latin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67905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2238</Words>
  <Application>Microsoft Office PowerPoint</Application>
  <PresentationFormat>Widescreen</PresentationFormat>
  <Paragraphs>150</Paragraphs>
  <Slides>45</Slides>
  <Notes>1</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45</vt:i4>
      </vt:variant>
    </vt:vector>
  </HeadingPairs>
  <TitlesOfParts>
    <vt:vector size="70" baseType="lpstr">
      <vt:lpstr>Arial Unicode MS</vt:lpstr>
      <vt:lpstr>#9Slide02 Noi dung rat dai</vt:lpstr>
      <vt:lpstr>Arial</vt:lpstr>
      <vt:lpstr>Cabin</vt:lpstr>
      <vt:lpstr>Cabin Condensed</vt:lpstr>
      <vt:lpstr>Calibri</vt:lpstr>
      <vt:lpstr>Calibri Light</vt:lpstr>
      <vt:lpstr>Livvic</vt:lpstr>
      <vt:lpstr>Merriweather</vt:lpstr>
      <vt:lpstr>open sans</vt:lpstr>
      <vt:lpstr>open sans</vt:lpstr>
      <vt:lpstr>PT Serif</vt:lpstr>
      <vt:lpstr>Roboto Condensed Light</vt:lpstr>
      <vt:lpstr>Snell Roundhand</vt:lpstr>
      <vt:lpstr>Snell Roundhand Black</vt:lpstr>
      <vt:lpstr>Source Han Sans CN Medium</vt:lpstr>
      <vt:lpstr>SVN-Blenda Script</vt:lpstr>
      <vt:lpstr>Times New Roman</vt:lpstr>
      <vt:lpstr>Office Theme</vt:lpstr>
      <vt:lpstr>1_Office Theme</vt:lpstr>
      <vt:lpstr>Lección de Historia de España by Slidesgo</vt:lpstr>
      <vt:lpstr>Office 主题​​</vt:lpstr>
      <vt:lpstr>2_Office Theme</vt:lpstr>
      <vt:lpstr>Snug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nét chính về quá trình hình thành của chủ nghĩa  đế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10</cp:revision>
  <dcterms:created xsi:type="dcterms:W3CDTF">2023-04-26T00:53:20Z</dcterms:created>
  <dcterms:modified xsi:type="dcterms:W3CDTF">2023-05-11T16:30:59Z</dcterms:modified>
</cp:coreProperties>
</file>