
<file path=[Content_Types].xml><?xml version="1.0" encoding="utf-8"?>
<Types xmlns="http://schemas.openxmlformats.org/package/2006/content-types">
  <Default Extension="fntdata" ContentType="application/x-fontdata"/>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0"/>
  </p:notesMasterIdLst>
  <p:sldIdLst>
    <p:sldId id="256" r:id="rId2"/>
    <p:sldId id="257" r:id="rId3"/>
    <p:sldId id="258" r:id="rId4"/>
    <p:sldId id="260" r:id="rId5"/>
    <p:sldId id="259" r:id="rId6"/>
    <p:sldId id="262" r:id="rId7"/>
    <p:sldId id="299" r:id="rId8"/>
    <p:sldId id="359" r:id="rId9"/>
    <p:sldId id="360" r:id="rId10"/>
    <p:sldId id="315" r:id="rId11"/>
    <p:sldId id="280" r:id="rId12"/>
    <p:sldId id="345" r:id="rId13"/>
    <p:sldId id="346" r:id="rId14"/>
    <p:sldId id="316" r:id="rId15"/>
    <p:sldId id="269" r:id="rId16"/>
    <p:sldId id="317" r:id="rId17"/>
    <p:sldId id="347" r:id="rId18"/>
    <p:sldId id="303" r:id="rId19"/>
    <p:sldId id="314" r:id="rId20"/>
    <p:sldId id="304" r:id="rId21"/>
    <p:sldId id="318" r:id="rId22"/>
    <p:sldId id="319" r:id="rId23"/>
    <p:sldId id="320" r:id="rId24"/>
    <p:sldId id="307" r:id="rId25"/>
    <p:sldId id="323" r:id="rId26"/>
    <p:sldId id="331" r:id="rId27"/>
    <p:sldId id="332" r:id="rId28"/>
    <p:sldId id="333" r:id="rId29"/>
    <p:sldId id="348" r:id="rId30"/>
    <p:sldId id="349" r:id="rId31"/>
    <p:sldId id="334" r:id="rId32"/>
    <p:sldId id="336" r:id="rId33"/>
    <p:sldId id="342" r:id="rId34"/>
    <p:sldId id="351" r:id="rId35"/>
    <p:sldId id="321" r:id="rId36"/>
    <p:sldId id="264" r:id="rId37"/>
    <p:sldId id="263" r:id="rId38"/>
    <p:sldId id="352" r:id="rId39"/>
    <p:sldId id="266" r:id="rId40"/>
    <p:sldId id="300" r:id="rId41"/>
    <p:sldId id="325" r:id="rId42"/>
    <p:sldId id="265" r:id="rId43"/>
    <p:sldId id="301" r:id="rId44"/>
    <p:sldId id="326" r:id="rId45"/>
    <p:sldId id="327" r:id="rId46"/>
    <p:sldId id="328" r:id="rId47"/>
    <p:sldId id="329" r:id="rId48"/>
    <p:sldId id="271" r:id="rId49"/>
    <p:sldId id="308" r:id="rId50"/>
    <p:sldId id="309" r:id="rId51"/>
    <p:sldId id="353" r:id="rId52"/>
    <p:sldId id="354" r:id="rId53"/>
    <p:sldId id="355" r:id="rId54"/>
    <p:sldId id="356" r:id="rId55"/>
    <p:sldId id="281" r:id="rId56"/>
    <p:sldId id="287" r:id="rId57"/>
    <p:sldId id="290" r:id="rId58"/>
    <p:sldId id="272" r:id="rId59"/>
  </p:sldIdLst>
  <p:sldSz cx="18288000" cy="10287000"/>
  <p:notesSz cx="6858000" cy="9144000"/>
  <p:embeddedFontLst>
    <p:embeddedFont>
      <p:font typeface="Calibri" panose="020F0502020204030204" pitchFamily="34" charset="0"/>
      <p:regular r:id="rId61"/>
      <p:bold r:id="rId62"/>
      <p:italic r:id="rId63"/>
      <p:boldItalic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AF0"/>
    <a:srgbClr val="FBF4DD"/>
    <a:srgbClr val="F4E09E"/>
    <a:srgbClr val="2D2C94"/>
    <a:srgbClr val="DCC7B2"/>
    <a:srgbClr val="9C1B20"/>
    <a:srgbClr val="FFFF99"/>
    <a:srgbClr val="E7D9CB"/>
    <a:srgbClr val="F7E9BB"/>
    <a:srgbClr val="1F22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23" autoAdjust="0"/>
  </p:normalViewPr>
  <p:slideViewPr>
    <p:cSldViewPr>
      <p:cViewPr varScale="1">
        <p:scale>
          <a:sx n="56" d="100"/>
          <a:sy n="56" d="100"/>
        </p:scale>
        <p:origin x="63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9CF89-2AA3-41D3-B0C7-2033DEC05CB3}" type="datetimeFigureOut">
              <a:rPr lang="en-US" smtClean="0"/>
              <a:t>11/23/2022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3E8A04-59C7-404E-9755-AFC329480126}" type="slidenum">
              <a:rPr lang="en-US" smtClean="0"/>
              <a:t>‹#›</a:t>
            </a:fld>
            <a:endParaRPr lang="en-US"/>
          </a:p>
        </p:txBody>
      </p:sp>
    </p:spTree>
    <p:extLst>
      <p:ext uri="{BB962C8B-B14F-4D97-AF65-F5344CB8AC3E}">
        <p14:creationId xmlns:p14="http://schemas.microsoft.com/office/powerpoint/2010/main" val="25934600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50</a:t>
            </a:fld>
            <a:endParaRPr lang="en-US"/>
          </a:p>
        </p:txBody>
      </p:sp>
    </p:spTree>
    <p:extLst>
      <p:ext uri="{BB962C8B-B14F-4D97-AF65-F5344CB8AC3E}">
        <p14:creationId xmlns:p14="http://schemas.microsoft.com/office/powerpoint/2010/main" val="65670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51</a:t>
            </a:fld>
            <a:endParaRPr lang="en-US"/>
          </a:p>
        </p:txBody>
      </p:sp>
    </p:spTree>
    <p:extLst>
      <p:ext uri="{BB962C8B-B14F-4D97-AF65-F5344CB8AC3E}">
        <p14:creationId xmlns:p14="http://schemas.microsoft.com/office/powerpoint/2010/main" val="1713820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52</a:t>
            </a:fld>
            <a:endParaRPr lang="en-US"/>
          </a:p>
        </p:txBody>
      </p:sp>
    </p:spTree>
    <p:extLst>
      <p:ext uri="{BB962C8B-B14F-4D97-AF65-F5344CB8AC3E}">
        <p14:creationId xmlns:p14="http://schemas.microsoft.com/office/powerpoint/2010/main" val="3890879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53</a:t>
            </a:fld>
            <a:endParaRPr lang="en-US"/>
          </a:p>
        </p:txBody>
      </p:sp>
    </p:spTree>
    <p:extLst>
      <p:ext uri="{BB962C8B-B14F-4D97-AF65-F5344CB8AC3E}">
        <p14:creationId xmlns:p14="http://schemas.microsoft.com/office/powerpoint/2010/main" val="33187365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C3E8A04-59C7-404E-9755-AFC329480126}" type="slidenum">
              <a:rPr lang="en-US" smtClean="0"/>
              <a:t>54</a:t>
            </a:fld>
            <a:endParaRPr lang="en-US"/>
          </a:p>
        </p:txBody>
      </p:sp>
    </p:spTree>
    <p:extLst>
      <p:ext uri="{BB962C8B-B14F-4D97-AF65-F5344CB8AC3E}">
        <p14:creationId xmlns:p14="http://schemas.microsoft.com/office/powerpoint/2010/main" val="2350736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g"/></Relationships>
</file>

<file path=ppt/slides/_rels/slide1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40.jpg"/><Relationship Id="rId4" Type="http://schemas.openxmlformats.org/officeDocument/2006/relationships/image" Target="../media/image39.jpg"/></Relationships>
</file>

<file path=ppt/slides/_rels/slide1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0.jfif"/><Relationship Id="rId4" Type="http://schemas.openxmlformats.org/officeDocument/2006/relationships/image" Target="../media/image49.jfif"/></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3.png"/><Relationship Id="rId5" Type="http://schemas.openxmlformats.org/officeDocument/2006/relationships/image" Target="../media/image47.sv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36.xml.rels><?xml version="1.0" encoding="UTF-8" standalone="yes"?>
<Relationships xmlns="http://schemas.openxmlformats.org/package/2006/relationships"><Relationship Id="rId3" Type="http://schemas.openxmlformats.org/officeDocument/2006/relationships/image" Target="../media/image67.svg"/><Relationship Id="rId7" Type="http://schemas.openxmlformats.org/officeDocument/2006/relationships/image" Target="../media/image71.jp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sv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73.jpg"/><Relationship Id="rId4" Type="http://schemas.openxmlformats.org/officeDocument/2006/relationships/image" Target="../media/image72.jpg"/></Relationships>
</file>

<file path=ppt/slides/_rels/slide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6.png"/><Relationship Id="rId7"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png"/><Relationship Id="rId4" Type="http://schemas.openxmlformats.org/officeDocument/2006/relationships/image" Target="../media/image15.svg"/><Relationship Id="rId9" Type="http://schemas.openxmlformats.org/officeDocument/2006/relationships/image" Target="../media/image19.svg"/></Relationships>
</file>

<file path=ppt/slides/_rels/slide42.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jpg"/></Relationships>
</file>

<file path=ppt/slides/_rels/slide45.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1.jp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image" Target="../media/image83.jpg"/><Relationship Id="rId4" Type="http://schemas.openxmlformats.org/officeDocument/2006/relationships/image" Target="../media/image82.jpg"/></Relationships>
</file>

<file path=ppt/slides/_rels/slide47.xml.rels><?xml version="1.0" encoding="UTF-8" standalone="yes"?>
<Relationships xmlns="http://schemas.openxmlformats.org/package/2006/relationships"><Relationship Id="rId3" Type="http://schemas.openxmlformats.org/officeDocument/2006/relationships/image" Target="../media/image78.sv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6.svg"/></Relationships>
</file>

<file path=ppt/slides/_rels/slide55.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90.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92.sv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3" Type="http://schemas.openxmlformats.org/officeDocument/2006/relationships/image" Target="../media/image94.svg"/><Relationship Id="rId7" Type="http://schemas.openxmlformats.org/officeDocument/2006/relationships/image" Target="../media/image98.sv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svg"/><Relationship Id="rId4" Type="http://schemas.openxmlformats.org/officeDocument/2006/relationships/image" Target="../media/image95.png"/></Relationships>
</file>

<file path=ppt/slides/_rels/slide58.xml.rels><?xml version="1.0" encoding="UTF-8" standalone="yes"?>
<Relationships xmlns="http://schemas.openxmlformats.org/package/2006/relationships"><Relationship Id="rId3" Type="http://schemas.openxmlformats.org/officeDocument/2006/relationships/image" Target="../media/image31.svg"/><Relationship Id="rId7"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783822"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5F1A1F"/>
            </a:solidFill>
          </p:spPr>
        </p:sp>
      </p:grpSp>
      <p:sp>
        <p:nvSpPr>
          <p:cNvPr id="16" name="TextBox 2">
            <a:extLst>
              <a:ext uri="{FF2B5EF4-FFF2-40B4-BE49-F238E27FC236}">
                <a16:creationId xmlns:a16="http://schemas.microsoft.com/office/drawing/2014/main" id="{92AE7FC7-C30B-1D13-9359-16BBF8BE464B}"/>
              </a:ext>
            </a:extLst>
          </p:cNvPr>
          <p:cNvSpPr txBox="1"/>
          <p:nvPr/>
        </p:nvSpPr>
        <p:spPr>
          <a:xfrm>
            <a:off x="694632" y="2628900"/>
            <a:ext cx="16898735" cy="3811684"/>
          </a:xfrm>
          <a:prstGeom prst="rect">
            <a:avLst/>
          </a:prstGeom>
        </p:spPr>
        <p:txBody>
          <a:bodyPr wrap="square" lIns="0" tIns="0" rIns="0" bIns="0" rtlCol="0" anchor="t">
            <a:spAutoFit/>
          </a:bodyPr>
          <a:lstStyle/>
          <a:p>
            <a:pPr algn="ctr">
              <a:lnSpc>
                <a:spcPct val="150000"/>
              </a:lnSpc>
            </a:pPr>
            <a:r>
              <a:rPr lang="en-US" sz="8800" b="1">
                <a:latin typeface="Arial" panose="020B0604020202020204" pitchFamily="34" charset="0"/>
                <a:cs typeface="Arial" panose="020B0604020202020204" pitchFamily="34" charset="0"/>
              </a:rPr>
              <a:t>CHÀO MỪNG CÁC EM ĐẾN VỚI BÀI HỌC NGÀY HÔM NAY!</a:t>
            </a:r>
          </a:p>
        </p:txBody>
      </p:sp>
      <p:grpSp>
        <p:nvGrpSpPr>
          <p:cNvPr id="20" name="Group 19">
            <a:extLst>
              <a:ext uri="{FF2B5EF4-FFF2-40B4-BE49-F238E27FC236}">
                <a16:creationId xmlns:a16="http://schemas.microsoft.com/office/drawing/2014/main" id="{D0826BE0-08BE-9A8F-2494-CAE745E62D11}"/>
              </a:ext>
            </a:extLst>
          </p:cNvPr>
          <p:cNvGrpSpPr/>
          <p:nvPr/>
        </p:nvGrpSpPr>
        <p:grpSpPr>
          <a:xfrm>
            <a:off x="-1103688" y="-27575"/>
            <a:ext cx="20495375" cy="1664303"/>
            <a:chOff x="-2237855" y="-18383"/>
            <a:chExt cx="20495375" cy="1664303"/>
          </a:xfrm>
        </p:grpSpPr>
        <p:pic>
          <p:nvPicPr>
            <p:cNvPr id="17" name="Picture 11">
              <a:extLst>
                <a:ext uri="{FF2B5EF4-FFF2-40B4-BE49-F238E27FC236}">
                  <a16:creationId xmlns:a16="http://schemas.microsoft.com/office/drawing/2014/main" id="{00A688C6-A393-E5ED-29E9-A0519374054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42320" y="-18383"/>
              <a:ext cx="7315200" cy="1645920"/>
            </a:xfrm>
            <a:prstGeom prst="rect">
              <a:avLst/>
            </a:prstGeom>
          </p:spPr>
        </p:pic>
        <p:pic>
          <p:nvPicPr>
            <p:cNvPr id="18" name="Picture 11">
              <a:extLst>
                <a:ext uri="{FF2B5EF4-FFF2-40B4-BE49-F238E27FC236}">
                  <a16:creationId xmlns:a16="http://schemas.microsoft.com/office/drawing/2014/main" id="{A6DA6F0F-D92D-2837-C034-30DDCE81F6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343400" y="-18383"/>
              <a:ext cx="7315200" cy="1645920"/>
            </a:xfrm>
            <a:prstGeom prst="rect">
              <a:avLst/>
            </a:prstGeom>
          </p:spPr>
        </p:pic>
        <p:pic>
          <p:nvPicPr>
            <p:cNvPr id="19" name="Picture 11">
              <a:extLst>
                <a:ext uri="{FF2B5EF4-FFF2-40B4-BE49-F238E27FC236}">
                  <a16:creationId xmlns:a16="http://schemas.microsoft.com/office/drawing/2014/main" id="{774F18C4-F009-739F-C387-26DCD29DD6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37855" y="0"/>
              <a:ext cx="7315200" cy="1645920"/>
            </a:xfrm>
            <a:prstGeom prst="rect">
              <a:avLst/>
            </a:prstGeom>
          </p:spPr>
        </p:pic>
      </p:grpSp>
      <p:pic>
        <p:nvPicPr>
          <p:cNvPr id="21" name="Picture 19">
            <a:extLst>
              <a:ext uri="{FF2B5EF4-FFF2-40B4-BE49-F238E27FC236}">
                <a16:creationId xmlns:a16="http://schemas.microsoft.com/office/drawing/2014/main" id="{D9E59B58-BA21-26E5-CA4F-15DDFC73E317}"/>
              </a:ext>
            </a:extLst>
          </p:cNvPr>
          <p:cNvPicPr>
            <a:picLocks noChangeAspect="1"/>
          </p:cNvPicPr>
          <p:nvPr/>
        </p:nvPicPr>
        <p:blipFill>
          <a:blip r:embed="rId4"/>
          <a:srcRect/>
          <a:stretch>
            <a:fillRect/>
          </a:stretch>
        </p:blipFill>
        <p:spPr>
          <a:xfrm>
            <a:off x="0" y="5862717"/>
            <a:ext cx="2133600" cy="3767948"/>
          </a:xfrm>
          <a:prstGeom prst="rect">
            <a:avLst/>
          </a:prstGeom>
        </p:spPr>
      </p:pic>
      <p:pic>
        <p:nvPicPr>
          <p:cNvPr id="22" name="Picture 20">
            <a:extLst>
              <a:ext uri="{FF2B5EF4-FFF2-40B4-BE49-F238E27FC236}">
                <a16:creationId xmlns:a16="http://schemas.microsoft.com/office/drawing/2014/main" id="{C1A6EAA0-0351-385C-BCD4-1559D6D1F779}"/>
              </a:ext>
            </a:extLst>
          </p:cNvPr>
          <p:cNvPicPr>
            <a:picLocks noChangeAspect="1"/>
          </p:cNvPicPr>
          <p:nvPr/>
        </p:nvPicPr>
        <p:blipFill>
          <a:blip r:embed="rId5"/>
          <a:srcRect/>
          <a:stretch>
            <a:fillRect/>
          </a:stretch>
        </p:blipFill>
        <p:spPr>
          <a:xfrm>
            <a:off x="16306800" y="5956363"/>
            <a:ext cx="2011680" cy="3674302"/>
          </a:xfrm>
          <a:prstGeom prst="rect">
            <a:avLst/>
          </a:prstGeom>
        </p:spPr>
      </p:pic>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016601A7-35F5-61ED-23CF-90FE41C9C5BE}"/>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2" name="TextBox 1">
            <a:extLst>
              <a:ext uri="{FF2B5EF4-FFF2-40B4-BE49-F238E27FC236}">
                <a16:creationId xmlns:a16="http://schemas.microsoft.com/office/drawing/2014/main" id="{0B0C94AD-C845-4896-0082-0D0ADDFF1807}"/>
              </a:ext>
            </a:extLst>
          </p:cNvPr>
          <p:cNvSpPr txBox="1"/>
          <p:nvPr/>
        </p:nvSpPr>
        <p:spPr>
          <a:xfrm>
            <a:off x="11125200" y="1790700"/>
            <a:ext cx="4229100" cy="830997"/>
          </a:xfrm>
          <a:prstGeom prst="rect">
            <a:avLst/>
          </a:prstGeom>
          <a:noFill/>
        </p:spPr>
        <p:txBody>
          <a:bodyPr wrap="square">
            <a:spAutoFit/>
          </a:bodyPr>
          <a:lstStyle/>
          <a:p>
            <a:pPr marL="571500" indent="-5715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Ý nghĩa</a:t>
            </a:r>
            <a:endParaRPr lang="en-US" sz="4800" b="1" i="1">
              <a:solidFill>
                <a:srgbClr val="C00000"/>
              </a:solidFill>
            </a:endParaRPr>
          </a:p>
        </p:txBody>
      </p:sp>
      <p:sp>
        <p:nvSpPr>
          <p:cNvPr id="3" name="TextBox 2">
            <a:extLst>
              <a:ext uri="{FF2B5EF4-FFF2-40B4-BE49-F238E27FC236}">
                <a16:creationId xmlns:a16="http://schemas.microsoft.com/office/drawing/2014/main" id="{1734AF2D-05A0-B0E7-226A-65B071B97F5D}"/>
              </a:ext>
            </a:extLst>
          </p:cNvPr>
          <p:cNvSpPr txBox="1"/>
          <p:nvPr/>
        </p:nvSpPr>
        <p:spPr>
          <a:xfrm>
            <a:off x="9906000" y="3086100"/>
            <a:ext cx="7391400" cy="4748801"/>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Đất nước bình yên</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ền độc lập dân tộc được củng cố.</a:t>
            </a:r>
          </a:p>
          <a:p>
            <a:pPr marL="571500" indent="-571500" algn="just">
              <a:lnSpc>
                <a:spcPct val="150000"/>
              </a:lnSpc>
              <a:spcBef>
                <a:spcPts val="300"/>
              </a:spcBef>
              <a:spcAft>
                <a:spcPts val="300"/>
              </a:spcAft>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Tạo nền tảng cơ bản cho sự phát triển ở các thời kì sau.</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7DCA9BB7-1F34-A8E1-B914-9DC66A6C66E6}"/>
              </a:ext>
            </a:extLst>
          </p:cNvPr>
          <p:cNvGrpSpPr/>
          <p:nvPr/>
        </p:nvGrpSpPr>
        <p:grpSpPr>
          <a:xfrm>
            <a:off x="641984" y="419100"/>
            <a:ext cx="9144000" cy="9561731"/>
            <a:chOff x="641984" y="419100"/>
            <a:chExt cx="9144000" cy="9561731"/>
          </a:xfrm>
        </p:grpSpPr>
        <p:pic>
          <p:nvPicPr>
            <p:cNvPr id="5" name="Picture 4">
              <a:extLst>
                <a:ext uri="{FF2B5EF4-FFF2-40B4-BE49-F238E27FC236}">
                  <a16:creationId xmlns:a16="http://schemas.microsoft.com/office/drawing/2014/main" id="{E272BD97-0209-168A-965F-B0AC49C1A71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6800" y="419100"/>
              <a:ext cx="8294369" cy="8792033"/>
            </a:xfrm>
            <a:prstGeom prst="rect">
              <a:avLst/>
            </a:prstGeom>
          </p:spPr>
        </p:pic>
        <p:sp>
          <p:nvSpPr>
            <p:cNvPr id="7" name="TextBox 6">
              <a:extLst>
                <a:ext uri="{FF2B5EF4-FFF2-40B4-BE49-F238E27FC236}">
                  <a16:creationId xmlns:a16="http://schemas.microsoft.com/office/drawing/2014/main" id="{A0A2E0F3-99C3-1E15-F1E5-7D867F1D3663}"/>
                </a:ext>
              </a:extLst>
            </p:cNvPr>
            <p:cNvSpPr txBox="1"/>
            <p:nvPr/>
          </p:nvSpPr>
          <p:spPr>
            <a:xfrm>
              <a:off x="641984" y="9334500"/>
              <a:ext cx="9144000" cy="646331"/>
            </a:xfrm>
            <a:prstGeom prst="rect">
              <a:avLst/>
            </a:prstGeom>
            <a:noFill/>
          </p:spPr>
          <p:txBody>
            <a:bodyPr wrap="square">
              <a:spAutoFit/>
            </a:bodyPr>
            <a:lstStyle/>
            <a:p>
              <a:pPr algn="ctr"/>
              <a:r>
                <a:rPr lang="en-US" sz="3600" b="0" i="0">
                  <a:solidFill>
                    <a:srgbClr val="202122"/>
                  </a:solidFill>
                  <a:effectLst/>
                  <a:latin typeface="Arial" panose="020B0604020202020204" pitchFamily="34" charset="0"/>
                </a:rPr>
                <a:t>Bản đồ các quận huyện thời Ngô</a:t>
              </a:r>
              <a:endParaRPr lang="en-US" sz="3600"/>
            </a:p>
          </p:txBody>
        </p:sp>
      </p:grpSp>
    </p:spTree>
    <p:extLst>
      <p:ext uri="{BB962C8B-B14F-4D97-AF65-F5344CB8AC3E}">
        <p14:creationId xmlns:p14="http://schemas.microsoft.com/office/powerpoint/2010/main" val="1622495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grpSp>
        <p:nvGrpSpPr>
          <p:cNvPr id="11" name="Group 2">
            <a:extLst>
              <a:ext uri="{FF2B5EF4-FFF2-40B4-BE49-F238E27FC236}">
                <a16:creationId xmlns:a16="http://schemas.microsoft.com/office/drawing/2014/main" id="{C5B1DF53-B66B-D27A-D906-2A36F4361446}"/>
              </a:ext>
            </a:extLst>
          </p:cNvPr>
          <p:cNvGrpSpPr/>
          <p:nvPr/>
        </p:nvGrpSpPr>
        <p:grpSpPr>
          <a:xfrm>
            <a:off x="0" y="8648700"/>
            <a:ext cx="18288000" cy="1638300"/>
            <a:chOff x="0" y="0"/>
            <a:chExt cx="6354034" cy="725415"/>
          </a:xfrm>
          <a:solidFill>
            <a:srgbClr val="E4D5C6"/>
          </a:solidFill>
        </p:grpSpPr>
        <p:sp>
          <p:nvSpPr>
            <p:cNvPr id="12" name="Freeform 3">
              <a:extLst>
                <a:ext uri="{FF2B5EF4-FFF2-40B4-BE49-F238E27FC236}">
                  <a16:creationId xmlns:a16="http://schemas.microsoft.com/office/drawing/2014/main" id="{6BF88B36-E912-0510-B6F1-D77BA95B6921}"/>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grpFill/>
          </p:spPr>
        </p:sp>
      </p:grpSp>
      <p:pic>
        <p:nvPicPr>
          <p:cNvPr id="16" name="Picture 5">
            <a:extLst>
              <a:ext uri="{FF2B5EF4-FFF2-40B4-BE49-F238E27FC236}">
                <a16:creationId xmlns:a16="http://schemas.microsoft.com/office/drawing/2014/main" id="{1775E0E8-E7F1-FA82-733A-A6A3A9912BF8}"/>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4" name="Speech Bubble: Rectangle with Corners Rounded 13">
            <a:extLst>
              <a:ext uri="{FF2B5EF4-FFF2-40B4-BE49-F238E27FC236}">
                <a16:creationId xmlns:a16="http://schemas.microsoft.com/office/drawing/2014/main" id="{DD1D846A-32B0-4CEF-48EB-6569391B428A}"/>
              </a:ext>
            </a:extLst>
          </p:cNvPr>
          <p:cNvSpPr/>
          <p:nvPr/>
        </p:nvSpPr>
        <p:spPr>
          <a:xfrm>
            <a:off x="5181600" y="716408"/>
            <a:ext cx="12519925" cy="4731892"/>
          </a:xfrm>
          <a:prstGeom prst="wedgeRoundRectCallout">
            <a:avLst>
              <a:gd name="adj1" fmla="val -57807"/>
              <a:gd name="adj2" fmla="val 34183"/>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rgbClr val="1F222B"/>
                </a:solidFill>
                <a:latin typeface="Arial" panose="020B0604020202020204" pitchFamily="34" charset="0"/>
                <a:cs typeface="Arial" panose="020B0604020202020204" pitchFamily="34" charset="0"/>
              </a:rPr>
              <a:t>Năm 939, Ngô Quyền xưng vương, chọn Cổ Loa làm kinh đô. Giải thích về quyết định này, nhiều ý kiến cho rằng Ngô Vương muốn tiếp nối truyền thống nước Âu Lạc xưa. Em có đồng ý với ý kiến này không? Vì sao?</a:t>
            </a:r>
            <a:endParaRPr lang="en-US" sz="4000">
              <a:solidFill>
                <a:srgbClr val="1F222B"/>
              </a:solidFill>
              <a:latin typeface="Arial" panose="020B0604020202020204" pitchFamily="34" charset="0"/>
              <a:cs typeface="Arial" panose="020B0604020202020204" pitchFamily="34" charset="0"/>
            </a:endParaRPr>
          </a:p>
        </p:txBody>
      </p:sp>
      <p:pic>
        <p:nvPicPr>
          <p:cNvPr id="4" name="Picture 9">
            <a:extLst>
              <a:ext uri="{FF2B5EF4-FFF2-40B4-BE49-F238E27FC236}">
                <a16:creationId xmlns:a16="http://schemas.microsoft.com/office/drawing/2014/main" id="{297A18C6-2312-9852-C3EC-D8B043A401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8875" y="2621906"/>
            <a:ext cx="5181600" cy="7196666"/>
          </a:xfrm>
          <a:prstGeom prst="rect">
            <a:avLst/>
          </a:prstGeom>
        </p:spPr>
      </p:pic>
      <p:pic>
        <p:nvPicPr>
          <p:cNvPr id="6" name="Picture 5" descr="A picture containing building, brick, stone, old&#10;&#10;Description automatically generated">
            <a:extLst>
              <a:ext uri="{FF2B5EF4-FFF2-40B4-BE49-F238E27FC236}">
                <a16:creationId xmlns:a16="http://schemas.microsoft.com/office/drawing/2014/main" id="{26D8D771-D430-221A-42EB-345569E376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7701" y="4740317"/>
            <a:ext cx="8960299" cy="5078255"/>
          </a:xfrm>
          <a:prstGeom prst="rect">
            <a:avLst/>
          </a:prstGeom>
        </p:spPr>
      </p:pic>
    </p:spTree>
    <p:extLst>
      <p:ext uri="{BB962C8B-B14F-4D97-AF65-F5344CB8AC3E}">
        <p14:creationId xmlns:p14="http://schemas.microsoft.com/office/powerpoint/2010/main" val="19565884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14" presetClass="entr" presetSubtype="1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3" name="Group 2">
            <a:extLst>
              <a:ext uri="{FF2B5EF4-FFF2-40B4-BE49-F238E27FC236}">
                <a16:creationId xmlns:a16="http://schemas.microsoft.com/office/drawing/2014/main" id="{D50B0905-5AB4-BA7D-D2A0-666E1EC98F1A}"/>
              </a:ext>
            </a:extLst>
          </p:cNvPr>
          <p:cNvGrpSpPr/>
          <p:nvPr/>
        </p:nvGrpSpPr>
        <p:grpSpPr>
          <a:xfrm>
            <a:off x="708662" y="1226035"/>
            <a:ext cx="8294369" cy="7834929"/>
            <a:chOff x="1066800" y="1704728"/>
            <a:chExt cx="8294369" cy="7834929"/>
          </a:xfrm>
        </p:grpSpPr>
        <p:pic>
          <p:nvPicPr>
            <p:cNvPr id="4" name="Picture 3">
              <a:extLst>
                <a:ext uri="{FF2B5EF4-FFF2-40B4-BE49-F238E27FC236}">
                  <a16:creationId xmlns:a16="http://schemas.microsoft.com/office/drawing/2014/main" id="{75623DAD-5591-5ECA-5B39-608D2913AA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6800" y="1704728"/>
              <a:ext cx="8294369" cy="6220776"/>
            </a:xfrm>
            <a:prstGeom prst="rect">
              <a:avLst/>
            </a:prstGeom>
          </p:spPr>
        </p:pic>
        <p:sp>
          <p:nvSpPr>
            <p:cNvPr id="6" name="TextBox 5">
              <a:extLst>
                <a:ext uri="{FF2B5EF4-FFF2-40B4-BE49-F238E27FC236}">
                  <a16:creationId xmlns:a16="http://schemas.microsoft.com/office/drawing/2014/main" id="{64ECDAA7-5E2B-3B28-19BC-E19C5BD97C7B}"/>
                </a:ext>
              </a:extLst>
            </p:cNvPr>
            <p:cNvSpPr txBox="1"/>
            <p:nvPr/>
          </p:nvSpPr>
          <p:spPr>
            <a:xfrm>
              <a:off x="1447800" y="7874778"/>
              <a:ext cx="7696200" cy="1664879"/>
            </a:xfrm>
            <a:prstGeom prst="rect">
              <a:avLst/>
            </a:prstGeom>
            <a:noFill/>
          </p:spPr>
          <p:txBody>
            <a:bodyPr wrap="square">
              <a:spAutoFit/>
            </a:bodyPr>
            <a:lstStyle/>
            <a:p>
              <a:pPr algn="ctr">
                <a:lnSpc>
                  <a:spcPct val="150000"/>
                </a:lnSpc>
              </a:pPr>
              <a:r>
                <a:rPr lang="vi-VN" sz="3600" b="0" i="0">
                  <a:solidFill>
                    <a:srgbClr val="202122"/>
                  </a:solidFill>
                  <a:effectLst/>
                  <a:latin typeface="Arial" panose="020B0604020202020204" pitchFamily="34" charset="0"/>
                </a:rPr>
                <a:t>Cổng làng cổ Đường Lâm (Hà Nội) – làng hai vua.</a:t>
              </a:r>
              <a:endParaRPr lang="en-US" sz="3600"/>
            </a:p>
          </p:txBody>
        </p:sp>
      </p:grpSp>
      <p:grpSp>
        <p:nvGrpSpPr>
          <p:cNvPr id="11" name="Group 10">
            <a:extLst>
              <a:ext uri="{FF2B5EF4-FFF2-40B4-BE49-F238E27FC236}">
                <a16:creationId xmlns:a16="http://schemas.microsoft.com/office/drawing/2014/main" id="{ACF8931A-38DF-9F6E-77F9-7046FD3A8273}"/>
              </a:ext>
            </a:extLst>
          </p:cNvPr>
          <p:cNvGrpSpPr/>
          <p:nvPr/>
        </p:nvGrpSpPr>
        <p:grpSpPr>
          <a:xfrm>
            <a:off x="9384031" y="1226036"/>
            <a:ext cx="8294369" cy="7834928"/>
            <a:chOff x="1066800" y="1704729"/>
            <a:chExt cx="8294369" cy="7834928"/>
          </a:xfrm>
        </p:grpSpPr>
        <p:pic>
          <p:nvPicPr>
            <p:cNvPr id="12" name="Picture 11">
              <a:extLst>
                <a:ext uri="{FF2B5EF4-FFF2-40B4-BE49-F238E27FC236}">
                  <a16:creationId xmlns:a16="http://schemas.microsoft.com/office/drawing/2014/main" id="{606C4347-96DF-72F7-83AD-AC8C75D348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66800" y="1704729"/>
              <a:ext cx="8294369" cy="6220776"/>
            </a:xfrm>
            <a:prstGeom prst="rect">
              <a:avLst/>
            </a:prstGeom>
          </p:spPr>
        </p:pic>
        <p:sp>
          <p:nvSpPr>
            <p:cNvPr id="13" name="TextBox 12">
              <a:extLst>
                <a:ext uri="{FF2B5EF4-FFF2-40B4-BE49-F238E27FC236}">
                  <a16:creationId xmlns:a16="http://schemas.microsoft.com/office/drawing/2014/main" id="{51AC0480-321F-A746-BC4E-BCEE023043B5}"/>
                </a:ext>
              </a:extLst>
            </p:cNvPr>
            <p:cNvSpPr txBox="1"/>
            <p:nvPr/>
          </p:nvSpPr>
          <p:spPr>
            <a:xfrm>
              <a:off x="1447800" y="7874778"/>
              <a:ext cx="7696200" cy="1664879"/>
            </a:xfrm>
            <a:prstGeom prst="rect">
              <a:avLst/>
            </a:prstGeom>
            <a:noFill/>
          </p:spPr>
          <p:txBody>
            <a:bodyPr wrap="square">
              <a:spAutoFit/>
            </a:bodyPr>
            <a:lstStyle/>
            <a:p>
              <a:pPr algn="ctr">
                <a:lnSpc>
                  <a:spcPct val="150000"/>
                </a:lnSpc>
              </a:pPr>
              <a:r>
                <a:rPr lang="vi-VN" sz="3600" b="0" i="0">
                  <a:solidFill>
                    <a:srgbClr val="202122"/>
                  </a:solidFill>
                  <a:effectLst/>
                  <a:latin typeface="Arial" panose="020B0604020202020204" pitchFamily="34" charset="0"/>
                </a:rPr>
                <a:t>Các con ngõ nhỏ trong làng cổ Đường Lâm</a:t>
              </a:r>
              <a:endParaRPr lang="en-US" sz="3600"/>
            </a:p>
          </p:txBody>
        </p:sp>
      </p:grpSp>
    </p:spTree>
    <p:extLst>
      <p:ext uri="{BB962C8B-B14F-4D97-AF65-F5344CB8AC3E}">
        <p14:creationId xmlns:p14="http://schemas.microsoft.com/office/powerpoint/2010/main" val="3995021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3" name="Group 2">
            <a:extLst>
              <a:ext uri="{FF2B5EF4-FFF2-40B4-BE49-F238E27FC236}">
                <a16:creationId xmlns:a16="http://schemas.microsoft.com/office/drawing/2014/main" id="{D50B0905-5AB4-BA7D-D2A0-666E1EC98F1A}"/>
              </a:ext>
            </a:extLst>
          </p:cNvPr>
          <p:cNvGrpSpPr/>
          <p:nvPr/>
        </p:nvGrpSpPr>
        <p:grpSpPr>
          <a:xfrm>
            <a:off x="708662" y="1226037"/>
            <a:ext cx="8294369" cy="7834927"/>
            <a:chOff x="1066800" y="1704730"/>
            <a:chExt cx="8294369" cy="7834927"/>
          </a:xfrm>
        </p:grpSpPr>
        <p:pic>
          <p:nvPicPr>
            <p:cNvPr id="4" name="Picture 3">
              <a:extLst>
                <a:ext uri="{FF2B5EF4-FFF2-40B4-BE49-F238E27FC236}">
                  <a16:creationId xmlns:a16="http://schemas.microsoft.com/office/drawing/2014/main" id="{75623DAD-5591-5ECA-5B39-608D2913AAF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6800" y="1704730"/>
              <a:ext cx="8294369" cy="6220776"/>
            </a:xfrm>
            <a:prstGeom prst="rect">
              <a:avLst/>
            </a:prstGeom>
          </p:spPr>
        </p:pic>
        <p:sp>
          <p:nvSpPr>
            <p:cNvPr id="6" name="TextBox 5">
              <a:extLst>
                <a:ext uri="{FF2B5EF4-FFF2-40B4-BE49-F238E27FC236}">
                  <a16:creationId xmlns:a16="http://schemas.microsoft.com/office/drawing/2014/main" id="{64ECDAA7-5E2B-3B28-19BC-E19C5BD97C7B}"/>
                </a:ext>
              </a:extLst>
            </p:cNvPr>
            <p:cNvSpPr txBox="1"/>
            <p:nvPr/>
          </p:nvSpPr>
          <p:spPr>
            <a:xfrm>
              <a:off x="1447800" y="7874778"/>
              <a:ext cx="7696200" cy="1664879"/>
            </a:xfrm>
            <a:prstGeom prst="rect">
              <a:avLst/>
            </a:prstGeom>
            <a:noFill/>
          </p:spPr>
          <p:txBody>
            <a:bodyPr wrap="square">
              <a:spAutoFit/>
            </a:bodyPr>
            <a:lstStyle/>
            <a:p>
              <a:pPr algn="ctr">
                <a:lnSpc>
                  <a:spcPct val="150000"/>
                </a:lnSpc>
              </a:pPr>
              <a:r>
                <a:rPr lang="vi-VN" sz="3600" b="0" i="0">
                  <a:solidFill>
                    <a:srgbClr val="202122"/>
                  </a:solidFill>
                  <a:effectLst/>
                  <a:latin typeface="Arial" panose="020B0604020202020204" pitchFamily="34" charset="0"/>
                </a:rPr>
                <a:t>Cảnh sinh hoạt của người dân trong làng cổ Đường Lâm</a:t>
              </a:r>
              <a:endParaRPr lang="en-US" sz="3600"/>
            </a:p>
          </p:txBody>
        </p:sp>
      </p:grpSp>
      <p:grpSp>
        <p:nvGrpSpPr>
          <p:cNvPr id="11" name="Group 10">
            <a:extLst>
              <a:ext uri="{FF2B5EF4-FFF2-40B4-BE49-F238E27FC236}">
                <a16:creationId xmlns:a16="http://schemas.microsoft.com/office/drawing/2014/main" id="{ACF8931A-38DF-9F6E-77F9-7046FD3A8273}"/>
              </a:ext>
            </a:extLst>
          </p:cNvPr>
          <p:cNvGrpSpPr/>
          <p:nvPr/>
        </p:nvGrpSpPr>
        <p:grpSpPr>
          <a:xfrm>
            <a:off x="9384031" y="1226036"/>
            <a:ext cx="8294369" cy="7003932"/>
            <a:chOff x="1066800" y="1704729"/>
            <a:chExt cx="8294369" cy="7003932"/>
          </a:xfrm>
        </p:grpSpPr>
        <p:pic>
          <p:nvPicPr>
            <p:cNvPr id="12" name="Picture 11">
              <a:extLst>
                <a:ext uri="{FF2B5EF4-FFF2-40B4-BE49-F238E27FC236}">
                  <a16:creationId xmlns:a16="http://schemas.microsoft.com/office/drawing/2014/main" id="{606C4347-96DF-72F7-83AD-AC8C75D3482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66800" y="1704729"/>
              <a:ext cx="8294369" cy="6170049"/>
            </a:xfrm>
            <a:prstGeom prst="rect">
              <a:avLst/>
            </a:prstGeom>
          </p:spPr>
        </p:pic>
        <p:sp>
          <p:nvSpPr>
            <p:cNvPr id="13" name="TextBox 12">
              <a:extLst>
                <a:ext uri="{FF2B5EF4-FFF2-40B4-BE49-F238E27FC236}">
                  <a16:creationId xmlns:a16="http://schemas.microsoft.com/office/drawing/2014/main" id="{51AC0480-321F-A746-BC4E-BCEE023043B5}"/>
                </a:ext>
              </a:extLst>
            </p:cNvPr>
            <p:cNvSpPr txBox="1"/>
            <p:nvPr/>
          </p:nvSpPr>
          <p:spPr>
            <a:xfrm>
              <a:off x="1447800" y="7874778"/>
              <a:ext cx="7696200" cy="833883"/>
            </a:xfrm>
            <a:prstGeom prst="rect">
              <a:avLst/>
            </a:prstGeom>
            <a:noFill/>
          </p:spPr>
          <p:txBody>
            <a:bodyPr wrap="square">
              <a:spAutoFit/>
            </a:bodyPr>
            <a:lstStyle/>
            <a:p>
              <a:pPr algn="ctr">
                <a:lnSpc>
                  <a:spcPct val="150000"/>
                </a:lnSpc>
              </a:pPr>
              <a:r>
                <a:rPr lang="vi-VN" sz="3600" b="0" i="0">
                  <a:solidFill>
                    <a:srgbClr val="202122"/>
                  </a:solidFill>
                  <a:effectLst/>
                  <a:latin typeface="Arial" panose="020B0604020202020204" pitchFamily="34" charset="0"/>
                </a:rPr>
                <a:t>Cấu trúc nhà cổ Đường Lâm</a:t>
              </a:r>
              <a:endParaRPr lang="en-US" sz="3600"/>
            </a:p>
          </p:txBody>
        </p:sp>
      </p:grpSp>
    </p:spTree>
    <p:extLst>
      <p:ext uri="{BB962C8B-B14F-4D97-AF65-F5344CB8AC3E}">
        <p14:creationId xmlns:p14="http://schemas.microsoft.com/office/powerpoint/2010/main" val="15629027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518438" y="716946"/>
            <a:ext cx="16971629" cy="5691582"/>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1082764" y="2822313"/>
              <a:ext cx="16347984" cy="455150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2: </a:t>
              </a:r>
            </a:p>
            <a:p>
              <a:pPr algn="ctr">
                <a:lnSpc>
                  <a:spcPct val="150000"/>
                </a:lnSpc>
                <a:spcBef>
                  <a:spcPts val="300"/>
                </a:spcBef>
                <a:spcAft>
                  <a:spcPts val="300"/>
                </a:spcAft>
              </a:pPr>
              <a:r>
                <a:rPr lang="vi-VN" sz="6600" b="1" kern="0">
                  <a:latin typeface="Arial" panose="020B0604020202020204" pitchFamily="34" charset="0"/>
                  <a:ea typeface="Times New Roman" panose="02020603050405020304" pitchFamily="18" charset="0"/>
                  <a:cs typeface="Arial" panose="020B0604020202020204" pitchFamily="34" charset="0"/>
                </a:rPr>
                <a:t>CÔNG CUỘC THỐNG NHẤT ĐẤT NƯỚC CỦA ĐINH BỘ LĨNH VÀ SỰ THÀNH LẬP</a:t>
              </a:r>
              <a:endParaRPr lang="en-US" sz="6600" b="1" kern="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7DF6B78A-F97E-A8BE-7F94-5EC7021769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53784" y="6724263"/>
            <a:ext cx="4742037" cy="2714816"/>
          </a:xfrm>
          <a:prstGeom prst="rect">
            <a:avLst/>
          </a:prstGeom>
        </p:spPr>
      </p:pic>
    </p:spTree>
    <p:extLst>
      <p:ext uri="{BB962C8B-B14F-4D97-AF65-F5344CB8AC3E}">
        <p14:creationId xmlns:p14="http://schemas.microsoft.com/office/powerpoint/2010/main" val="22879173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grpSp>
        <p:nvGrpSpPr>
          <p:cNvPr id="7" name="Group 6">
            <a:extLst>
              <a:ext uri="{FF2B5EF4-FFF2-40B4-BE49-F238E27FC236}">
                <a16:creationId xmlns:a16="http://schemas.microsoft.com/office/drawing/2014/main" id="{FA16D23B-ACB7-6079-992F-ED634FB4D700}"/>
              </a:ext>
            </a:extLst>
          </p:cNvPr>
          <p:cNvGrpSpPr/>
          <p:nvPr/>
        </p:nvGrpSpPr>
        <p:grpSpPr>
          <a:xfrm>
            <a:off x="1219200" y="1790699"/>
            <a:ext cx="8154558" cy="7182826"/>
            <a:chOff x="9035210" y="2324099"/>
            <a:chExt cx="8154558" cy="7182826"/>
          </a:xfrm>
        </p:grpSpPr>
        <p:pic>
          <p:nvPicPr>
            <p:cNvPr id="9" name="Picture 8">
              <a:extLst>
                <a:ext uri="{FF2B5EF4-FFF2-40B4-BE49-F238E27FC236}">
                  <a16:creationId xmlns:a16="http://schemas.microsoft.com/office/drawing/2014/main" id="{30EC9BA9-10E0-41F0-7F7A-B6B26855E0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35210" y="2324099"/>
              <a:ext cx="8154558" cy="5740045"/>
            </a:xfrm>
            <a:prstGeom prst="rect">
              <a:avLst/>
            </a:prstGeom>
          </p:spPr>
        </p:pic>
        <p:sp>
          <p:nvSpPr>
            <p:cNvPr id="10" name="TextBox 9">
              <a:extLst>
                <a:ext uri="{FF2B5EF4-FFF2-40B4-BE49-F238E27FC236}">
                  <a16:creationId xmlns:a16="http://schemas.microsoft.com/office/drawing/2014/main" id="{06A90D92-848E-923A-4F1D-5C0CCCDE55AA}"/>
                </a:ext>
              </a:extLst>
            </p:cNvPr>
            <p:cNvSpPr txBox="1"/>
            <p:nvPr/>
          </p:nvSpPr>
          <p:spPr>
            <a:xfrm>
              <a:off x="9492989" y="8191500"/>
              <a:ext cx="7239000" cy="131542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Sơ đồ mô tả vị trí quân sự chiếm đóng của 12 sứ quân.</a:t>
              </a:r>
              <a:endParaRPr lang="en-US" sz="2800" i="1"/>
            </a:p>
          </p:txBody>
        </p:sp>
      </p:grpSp>
      <p:grpSp>
        <p:nvGrpSpPr>
          <p:cNvPr id="4" name="Group 3">
            <a:extLst>
              <a:ext uri="{FF2B5EF4-FFF2-40B4-BE49-F238E27FC236}">
                <a16:creationId xmlns:a16="http://schemas.microsoft.com/office/drawing/2014/main" id="{F5CC3F14-78AD-F064-2EBF-941D1F33ED42}"/>
              </a:ext>
            </a:extLst>
          </p:cNvPr>
          <p:cNvGrpSpPr/>
          <p:nvPr/>
        </p:nvGrpSpPr>
        <p:grpSpPr>
          <a:xfrm>
            <a:off x="9282026" y="2400300"/>
            <a:ext cx="8243974" cy="4290512"/>
            <a:chOff x="973535" y="723900"/>
            <a:chExt cx="8243974" cy="4290512"/>
          </a:xfrm>
        </p:grpSpPr>
        <p:sp>
          <p:nvSpPr>
            <p:cNvPr id="6" name="TextBox 5">
              <a:extLst>
                <a:ext uri="{FF2B5EF4-FFF2-40B4-BE49-F238E27FC236}">
                  <a16:creationId xmlns:a16="http://schemas.microsoft.com/office/drawing/2014/main" id="{14212FCD-B948-ACD6-4CFD-EC6133BC1C97}"/>
                </a:ext>
              </a:extLst>
            </p:cNvPr>
            <p:cNvSpPr txBox="1"/>
            <p:nvPr/>
          </p:nvSpPr>
          <p:spPr>
            <a:xfrm>
              <a:off x="973535" y="3189489"/>
              <a:ext cx="8243974" cy="1824923"/>
            </a:xfrm>
            <a:prstGeom prst="rect">
              <a:avLst/>
            </a:prstGeom>
            <a:noFill/>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Vì sao gọi tình hình đất nước cuối thời Ngô là loạn 12 sứ quân</a:t>
              </a:r>
              <a:r>
                <a:rPr lang="en-US" sz="4000">
                  <a:latin typeface="Arial" panose="020B0604020202020204" pitchFamily="34" charset="0"/>
                  <a:cs typeface="Arial" panose="020B0604020202020204" pitchFamily="34" charset="0"/>
                </a:rPr>
                <a:t>?</a:t>
              </a:r>
            </a:p>
          </p:txBody>
        </p:sp>
        <p:pic>
          <p:nvPicPr>
            <p:cNvPr id="3" name="Picture 56">
              <a:extLst>
                <a:ext uri="{FF2B5EF4-FFF2-40B4-BE49-F238E27FC236}">
                  <a16:creationId xmlns:a16="http://schemas.microsoft.com/office/drawing/2014/main" id="{4082EAAC-714B-4A5C-57C9-30E30087465C}"/>
                </a:ext>
              </a:extLst>
            </p:cNvPr>
            <p:cNvPicPr>
              <a:picLocks noChangeAspect="1"/>
            </p:cNvPicPr>
            <p:nvPr/>
          </p:nvPicPr>
          <p:blipFill>
            <a:blip r:embed="rId4"/>
            <a:srcRect/>
            <a:stretch>
              <a:fillRect/>
            </a:stretch>
          </p:blipFill>
          <p:spPr>
            <a:xfrm>
              <a:off x="3802662" y="723900"/>
              <a:ext cx="2592544" cy="2466158"/>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450" decel="100000" fill="hold"/>
                                        <p:tgtEl>
                                          <p:spTgt spid="4"/>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9BFCAF53-7C61-54E2-785A-5887186B6279}"/>
              </a:ext>
            </a:extLst>
          </p:cNvPr>
          <p:cNvSpPr txBox="1"/>
          <p:nvPr/>
        </p:nvSpPr>
        <p:spPr>
          <a:xfrm>
            <a:off x="1066800" y="960911"/>
            <a:ext cx="6934200" cy="982513"/>
          </a:xfrm>
          <a:prstGeom prst="rect">
            <a:avLst/>
          </a:prstGeom>
          <a:noFill/>
        </p:spPr>
        <p:txBody>
          <a:bodyPr wrap="square">
            <a:spAutoFit/>
          </a:bodyPr>
          <a:lstStyle/>
          <a:p>
            <a:pPr marL="571500" indent="-571500" algn="just">
              <a:lnSpc>
                <a:spcPct val="150000"/>
              </a:lnSpc>
              <a:spcBef>
                <a:spcPts val="300"/>
              </a:spcBef>
              <a:spcAft>
                <a:spcPts val="300"/>
              </a:spcAft>
              <a:buFontTx/>
              <a:buChar char="-"/>
            </a:pPr>
            <a:r>
              <a:rPr lang="en-US" sz="4400" b="1" i="1">
                <a:solidFill>
                  <a:srgbClr val="C00000"/>
                </a:solidFill>
                <a:effectLst/>
                <a:latin typeface="Arial" panose="020B0604020202020204" pitchFamily="34" charset="0"/>
                <a:ea typeface="Calibri" panose="020F0502020204030204" pitchFamily="34" charset="0"/>
                <a:cs typeface="Arial" panose="020B0604020202020204" pitchFamily="34" charset="0"/>
              </a:rPr>
              <a:t>Tình hình đất nước:</a:t>
            </a:r>
          </a:p>
        </p:txBody>
      </p:sp>
      <p:grpSp>
        <p:nvGrpSpPr>
          <p:cNvPr id="9" name="Group 8">
            <a:extLst>
              <a:ext uri="{FF2B5EF4-FFF2-40B4-BE49-F238E27FC236}">
                <a16:creationId xmlns:a16="http://schemas.microsoft.com/office/drawing/2014/main" id="{FA8D19A8-ABD5-766B-BC35-98D48FEB9D9B}"/>
              </a:ext>
            </a:extLst>
          </p:cNvPr>
          <p:cNvGrpSpPr/>
          <p:nvPr/>
        </p:nvGrpSpPr>
        <p:grpSpPr>
          <a:xfrm>
            <a:off x="10058400" y="2324100"/>
            <a:ext cx="7351421" cy="6465963"/>
            <a:chOff x="9872688" y="2324100"/>
            <a:chExt cx="7351421" cy="6465963"/>
          </a:xfrm>
        </p:grpSpPr>
        <p:pic>
          <p:nvPicPr>
            <p:cNvPr id="4" name="Picture 3">
              <a:extLst>
                <a:ext uri="{FF2B5EF4-FFF2-40B4-BE49-F238E27FC236}">
                  <a16:creationId xmlns:a16="http://schemas.microsoft.com/office/drawing/2014/main" id="{524C49A5-0963-B679-3CAF-DF274E0763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872688" y="2324100"/>
              <a:ext cx="7317079" cy="5150538"/>
            </a:xfrm>
            <a:prstGeom prst="rect">
              <a:avLst/>
            </a:prstGeom>
          </p:spPr>
        </p:pic>
        <p:sp>
          <p:nvSpPr>
            <p:cNvPr id="11" name="TextBox 10">
              <a:extLst>
                <a:ext uri="{FF2B5EF4-FFF2-40B4-BE49-F238E27FC236}">
                  <a16:creationId xmlns:a16="http://schemas.microsoft.com/office/drawing/2014/main" id="{17962635-C599-CB54-D35A-C7BD01E89E62}"/>
                </a:ext>
              </a:extLst>
            </p:cNvPr>
            <p:cNvSpPr txBox="1"/>
            <p:nvPr/>
          </p:nvSpPr>
          <p:spPr>
            <a:xfrm>
              <a:off x="9985109" y="7474638"/>
              <a:ext cx="7239000" cy="1315425"/>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Sơ đồ mô tả vị trí quân sự chiếm đóng của 12 sứ quân.</a:t>
              </a:r>
              <a:endParaRPr lang="en-US" sz="2800" i="1"/>
            </a:p>
          </p:txBody>
        </p:sp>
      </p:grpSp>
      <p:sp>
        <p:nvSpPr>
          <p:cNvPr id="3" name="Rectangle 2">
            <a:extLst>
              <a:ext uri="{FF2B5EF4-FFF2-40B4-BE49-F238E27FC236}">
                <a16:creationId xmlns:a16="http://schemas.microsoft.com/office/drawing/2014/main" id="{3D6D8BCF-2AAA-356E-D68D-6E618131251E}"/>
              </a:ext>
            </a:extLst>
          </p:cNvPr>
          <p:cNvSpPr/>
          <p:nvPr/>
        </p:nvSpPr>
        <p:spPr>
          <a:xfrm>
            <a:off x="1135606" y="2247900"/>
            <a:ext cx="5448300" cy="1371761"/>
          </a:xfrm>
          <a:prstGeom prst="rect">
            <a:avLst/>
          </a:prstGeom>
          <a:solidFill>
            <a:srgbClr val="E4D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ea typeface="Calibri" panose="020F0502020204030204" pitchFamily="34" charset="0"/>
                <a:cs typeface="Arial" panose="020B0604020202020204" pitchFamily="34" charset="0"/>
              </a:rPr>
              <a:t>Năm </a:t>
            </a:r>
            <a:r>
              <a:rPr lang="en-US" sz="3200">
                <a:solidFill>
                  <a:schemeClr val="tx1"/>
                </a:solidFill>
                <a:latin typeface="Arial" panose="020B0604020202020204" pitchFamily="34" charset="0"/>
                <a:ea typeface="Calibri" panose="020F0502020204030204" pitchFamily="34" charset="0"/>
                <a:cs typeface="Arial" panose="020B0604020202020204" pitchFamily="34" charset="0"/>
              </a:rPr>
              <a:t>944:</a:t>
            </a:r>
            <a:r>
              <a:rPr lang="vi-VN" sz="3200">
                <a:solidFill>
                  <a:schemeClr val="tx1"/>
                </a:solidFill>
                <a:latin typeface="Arial" panose="020B0604020202020204" pitchFamily="34" charset="0"/>
                <a:ea typeface="Calibri" panose="020F0502020204030204" pitchFamily="34" charset="0"/>
                <a:cs typeface="Arial" panose="020B0604020202020204" pitchFamily="34" charset="0"/>
              </a:rPr>
              <a:t> </a:t>
            </a:r>
            <a:r>
              <a:rPr lang="en-US" sz="3200">
                <a:solidFill>
                  <a:schemeClr val="tx1"/>
                </a:solidFill>
                <a:latin typeface="Arial" panose="020B0604020202020204" pitchFamily="34" charset="0"/>
                <a:ea typeface="Calibri" panose="020F0502020204030204" pitchFamily="34" charset="0"/>
                <a:cs typeface="Arial" panose="020B0604020202020204" pitchFamily="34" charset="0"/>
              </a:rPr>
              <a:t>Ngô Quyền mất, </a:t>
            </a:r>
            <a:endParaRPr lang="en-US" sz="3200">
              <a:solidFill>
                <a:schemeClr val="tx1"/>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BA230238-B53C-F0AE-0E45-4D46E596F694}"/>
              </a:ext>
            </a:extLst>
          </p:cNvPr>
          <p:cNvSpPr/>
          <p:nvPr/>
        </p:nvSpPr>
        <p:spPr>
          <a:xfrm>
            <a:off x="1135605" y="5965820"/>
            <a:ext cx="6103393" cy="1371761"/>
          </a:xfrm>
          <a:prstGeom prst="rect">
            <a:avLst/>
          </a:prstGeom>
          <a:solidFill>
            <a:srgbClr val="E4D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ea typeface="Calibri" panose="020F0502020204030204" pitchFamily="34" charset="0"/>
                <a:cs typeface="Arial" panose="020B0604020202020204" pitchFamily="34" charset="0"/>
              </a:rPr>
              <a:t>Một số hào trưởng địa phương nổi lên chiếm giữ các nơi</a:t>
            </a:r>
            <a:endParaRPr lang="en-US" sz="3200">
              <a:solidFill>
                <a:schemeClr val="tx1"/>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5C60862-8208-C690-8E66-6A4A0EAF029A}"/>
              </a:ext>
            </a:extLst>
          </p:cNvPr>
          <p:cNvSpPr/>
          <p:nvPr/>
        </p:nvSpPr>
        <p:spPr>
          <a:xfrm>
            <a:off x="4152898" y="7827339"/>
            <a:ext cx="5448301" cy="1371761"/>
          </a:xfrm>
          <a:prstGeom prst="rect">
            <a:avLst/>
          </a:prstGeom>
          <a:solidFill>
            <a:srgbClr val="E4D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Đất nước lâm vào tình trạng “Loạn 12 sứ quân”</a:t>
            </a:r>
          </a:p>
        </p:txBody>
      </p:sp>
      <p:sp>
        <p:nvSpPr>
          <p:cNvPr id="2" name="Rectangle 1">
            <a:extLst>
              <a:ext uri="{FF2B5EF4-FFF2-40B4-BE49-F238E27FC236}">
                <a16:creationId xmlns:a16="http://schemas.microsoft.com/office/drawing/2014/main" id="{945C183E-2904-D630-4D89-77CA5CF96250}"/>
              </a:ext>
            </a:extLst>
          </p:cNvPr>
          <p:cNvSpPr/>
          <p:nvPr/>
        </p:nvSpPr>
        <p:spPr>
          <a:xfrm>
            <a:off x="4152898" y="4104301"/>
            <a:ext cx="5448302" cy="1371761"/>
          </a:xfrm>
          <a:prstGeom prst="rect">
            <a:avLst/>
          </a:prstGeom>
          <a:solidFill>
            <a:srgbClr val="E4D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a:solidFill>
                  <a:schemeClr val="tx1"/>
                </a:solidFill>
                <a:latin typeface="Arial" panose="020B0604020202020204" pitchFamily="34" charset="0"/>
                <a:ea typeface="Calibri" panose="020F0502020204030204" pitchFamily="34" charset="0"/>
                <a:cs typeface="Arial" panose="020B0604020202020204" pitchFamily="34" charset="0"/>
              </a:rPr>
              <a:t>Năm 965</a:t>
            </a:r>
            <a:r>
              <a:rPr lang="en-US" sz="3200">
                <a:solidFill>
                  <a:schemeClr val="tx1"/>
                </a:solidFill>
                <a:latin typeface="Arial" panose="020B0604020202020204" pitchFamily="34" charset="0"/>
                <a:ea typeface="Calibri" panose="020F0502020204030204" pitchFamily="34" charset="0"/>
                <a:cs typeface="Arial" panose="020B0604020202020204" pitchFamily="34" charset="0"/>
              </a:rPr>
              <a:t>:</a:t>
            </a:r>
            <a:r>
              <a:rPr lang="vi-VN" sz="3200">
                <a:solidFill>
                  <a:schemeClr val="tx1"/>
                </a:solidFill>
                <a:latin typeface="Arial" panose="020B0604020202020204" pitchFamily="34" charset="0"/>
                <a:ea typeface="Calibri" panose="020F0502020204030204" pitchFamily="34" charset="0"/>
                <a:cs typeface="Arial" panose="020B0604020202020204" pitchFamily="34" charset="0"/>
              </a:rPr>
              <a:t> chính quyền </a:t>
            </a:r>
            <a:endParaRPr lang="en-US" sz="3200">
              <a:solidFill>
                <a:schemeClr val="tx1"/>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en-US" sz="3200">
                <a:solidFill>
                  <a:schemeClr val="tx1"/>
                </a:solidFill>
                <a:latin typeface="Arial" panose="020B0604020202020204" pitchFamily="34" charset="0"/>
                <a:ea typeface="Calibri" panose="020F0502020204030204" pitchFamily="34" charset="0"/>
                <a:cs typeface="Arial" panose="020B0604020202020204" pitchFamily="34" charset="0"/>
              </a:rPr>
              <a:t>Nhà Ngô tan rã</a:t>
            </a:r>
            <a:endParaRPr lang="en-US" sz="3200">
              <a:solidFill>
                <a:schemeClr val="tx1"/>
              </a:solidFill>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3E116F9D-2D7C-6169-2898-574BCED33CEA}"/>
              </a:ext>
            </a:extLst>
          </p:cNvPr>
          <p:cNvCxnSpPr>
            <a:cxnSpLocks/>
            <a:stCxn id="3" idx="3"/>
          </p:cNvCxnSpPr>
          <p:nvPr/>
        </p:nvCxnSpPr>
        <p:spPr>
          <a:xfrm flipV="1">
            <a:off x="6583906" y="2933700"/>
            <a:ext cx="1036094" cy="81"/>
          </a:xfrm>
          <a:prstGeom prst="line">
            <a:avLst/>
          </a:prstGeom>
          <a:ln w="57150">
            <a:prstDash val="lgDash"/>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D8F6DF22-2AFC-6075-FA7B-52CFB26A8B0E}"/>
              </a:ext>
            </a:extLst>
          </p:cNvPr>
          <p:cNvCxnSpPr/>
          <p:nvPr/>
        </p:nvCxnSpPr>
        <p:spPr>
          <a:xfrm>
            <a:off x="7620000" y="2933780"/>
            <a:ext cx="0" cy="1170521"/>
          </a:xfrm>
          <a:prstGeom prst="straightConnector1">
            <a:avLst/>
          </a:prstGeom>
          <a:ln w="57150">
            <a:prstDash val="lgDash"/>
            <a:tailEnd type="triangle"/>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7E56AE6C-65FE-5F09-D080-EAC98BE5D21F}"/>
              </a:ext>
            </a:extLst>
          </p:cNvPr>
          <p:cNvCxnSpPr>
            <a:cxnSpLocks/>
          </p:cNvCxnSpPr>
          <p:nvPr/>
        </p:nvCxnSpPr>
        <p:spPr>
          <a:xfrm flipV="1">
            <a:off x="3116804" y="4790141"/>
            <a:ext cx="1036094" cy="81"/>
          </a:xfrm>
          <a:prstGeom prst="line">
            <a:avLst/>
          </a:prstGeom>
          <a:ln w="57150">
            <a:prstDash val="lgDash"/>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0FC2D7E-DFA4-D935-BAF4-FB9BBA05A6A3}"/>
              </a:ext>
            </a:extLst>
          </p:cNvPr>
          <p:cNvCxnSpPr>
            <a:cxnSpLocks/>
          </p:cNvCxnSpPr>
          <p:nvPr/>
        </p:nvCxnSpPr>
        <p:spPr>
          <a:xfrm>
            <a:off x="3116804" y="4795299"/>
            <a:ext cx="0" cy="1170521"/>
          </a:xfrm>
          <a:prstGeom prst="straightConnector1">
            <a:avLst/>
          </a:prstGeom>
          <a:ln w="57150">
            <a:prstDash val="lgDash"/>
            <a:tailEnd type="triangle"/>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722286AD-4AE0-4CBE-9855-C5AB9918B453}"/>
              </a:ext>
            </a:extLst>
          </p:cNvPr>
          <p:cNvCxnSpPr>
            <a:cxnSpLocks/>
          </p:cNvCxnSpPr>
          <p:nvPr/>
        </p:nvCxnSpPr>
        <p:spPr>
          <a:xfrm flipV="1">
            <a:off x="3116804" y="8520521"/>
            <a:ext cx="1036094" cy="81"/>
          </a:xfrm>
          <a:prstGeom prst="line">
            <a:avLst/>
          </a:prstGeom>
          <a:ln w="57150">
            <a:prstDash val="lg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A671B068-38CC-C332-DDE2-16DDF322641B}"/>
              </a:ext>
            </a:extLst>
          </p:cNvPr>
          <p:cNvCxnSpPr>
            <a:cxnSpLocks/>
          </p:cNvCxnSpPr>
          <p:nvPr/>
        </p:nvCxnSpPr>
        <p:spPr>
          <a:xfrm>
            <a:off x="3121353" y="7337581"/>
            <a:ext cx="0" cy="1182940"/>
          </a:xfrm>
          <a:prstGeom prst="straightConnector1">
            <a:avLst/>
          </a:prstGeom>
          <a:ln w="57150">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4138578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250"/>
                                        <p:tgtEl>
                                          <p:spTgt spid="14"/>
                                        </p:tgtEl>
                                      </p:cBhvr>
                                    </p:animEffect>
                                  </p:childTnLst>
                                </p:cTn>
                              </p:par>
                            </p:childTnLst>
                          </p:cTn>
                        </p:par>
                        <p:par>
                          <p:cTn id="13" fill="hold">
                            <p:stCondLst>
                              <p:cond delay="25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250"/>
                                        <p:tgtEl>
                                          <p:spTgt spid="18"/>
                                        </p:tgtEl>
                                      </p:cBhvr>
                                    </p:animEffect>
                                  </p:childTnLst>
                                </p:cTn>
                              </p:par>
                            </p:childTnLst>
                          </p:cTn>
                        </p:par>
                        <p:par>
                          <p:cTn id="26" fill="hold">
                            <p:stCondLst>
                              <p:cond delay="250"/>
                            </p:stCondLst>
                            <p:childTnLst>
                              <p:par>
                                <p:cTn id="27" presetID="22" presetClass="entr" presetSubtype="1"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up)">
                                      <p:cBhvr>
                                        <p:cTn id="29" dur="250"/>
                                        <p:tgtEl>
                                          <p:spTgt spid="19"/>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randombar(horizont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up)">
                                      <p:cBhvr>
                                        <p:cTn id="38" dur="250"/>
                                        <p:tgtEl>
                                          <p:spTgt spid="22"/>
                                        </p:tgtEl>
                                      </p:cBhvr>
                                    </p:animEffect>
                                  </p:childTnLst>
                                </p:cTn>
                              </p:par>
                            </p:childTnLst>
                          </p:cTn>
                        </p:par>
                        <p:par>
                          <p:cTn id="39" fill="hold">
                            <p:stCondLst>
                              <p:cond delay="250"/>
                            </p:stCondLst>
                            <p:childTnLst>
                              <p:par>
                                <p:cTn id="40" presetID="22" presetClass="entr" presetSubtype="8" fill="hold" nodeType="after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randombar(horizontal)">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pic>
        <p:nvPicPr>
          <p:cNvPr id="9" name="Picture 8">
            <a:extLst>
              <a:ext uri="{FF2B5EF4-FFF2-40B4-BE49-F238E27FC236}">
                <a16:creationId xmlns:a16="http://schemas.microsoft.com/office/drawing/2014/main" id="{30EC9BA9-10E0-41F0-7F7A-B6B26855E0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38200" y="701761"/>
            <a:ext cx="7879376" cy="8883475"/>
          </a:xfrm>
          <a:prstGeom prst="rect">
            <a:avLst/>
          </a:prstGeom>
        </p:spPr>
      </p:pic>
      <p:sp>
        <p:nvSpPr>
          <p:cNvPr id="2" name="TextBox 1">
            <a:extLst>
              <a:ext uri="{FF2B5EF4-FFF2-40B4-BE49-F238E27FC236}">
                <a16:creationId xmlns:a16="http://schemas.microsoft.com/office/drawing/2014/main" id="{587AF480-3ABB-B564-AD0E-CAA17C63A3A2}"/>
              </a:ext>
            </a:extLst>
          </p:cNvPr>
          <p:cNvSpPr txBox="1"/>
          <p:nvPr/>
        </p:nvSpPr>
        <p:spPr>
          <a:xfrm>
            <a:off x="8945461" y="427835"/>
            <a:ext cx="8467900" cy="9211561"/>
          </a:xfrm>
          <a:prstGeom prst="rect">
            <a:avLst/>
          </a:prstGeom>
          <a:noFill/>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2, quan sát </a:t>
            </a:r>
            <a:r>
              <a:rPr lang="vi-VN" sz="4000" b="1" i="1">
                <a:solidFill>
                  <a:srgbClr val="FF0000"/>
                </a:solidFill>
                <a:latin typeface="Arial" panose="020B0604020202020204" pitchFamily="34" charset="0"/>
                <a:cs typeface="Arial" panose="020B0604020202020204" pitchFamily="34" charset="0"/>
              </a:rPr>
              <a:t>Lượ</a:t>
            </a:r>
            <a:r>
              <a:rPr lang="en-US" sz="4000" b="1" i="1">
                <a:solidFill>
                  <a:srgbClr val="FF0000"/>
                </a:solidFill>
                <a:latin typeface="Arial" panose="020B0604020202020204" pitchFamily="34" charset="0"/>
                <a:cs typeface="Arial" panose="020B0604020202020204" pitchFamily="34" charset="0"/>
              </a:rPr>
              <a:t>c đồ 14.3, tư liệu 14.4</a:t>
            </a:r>
            <a:r>
              <a:rPr lang="vi-VN" sz="4000" b="1" i="1">
                <a:solidFill>
                  <a:srgbClr val="FF0000"/>
                </a:solidFill>
                <a:latin typeface="Arial" panose="020B0604020202020204" pitchFamily="34" charset="0"/>
                <a:cs typeface="Arial" panose="020B0604020202020204" pitchFamily="34" charset="0"/>
              </a:rPr>
              <a:t> và </a:t>
            </a:r>
            <a:r>
              <a:rPr lang="en-US" sz="4000" b="1" i="1">
                <a:solidFill>
                  <a:srgbClr val="FF0000"/>
                </a:solidFill>
                <a:latin typeface="Arial" panose="020B0604020202020204" pitchFamily="34" charset="0"/>
                <a:cs typeface="Arial" panose="020B0604020202020204" pitchFamily="34" charset="0"/>
              </a:rPr>
              <a:t>cho biết</a:t>
            </a:r>
            <a:r>
              <a:rPr lang="vi-VN" sz="4000" b="1" i="1">
                <a:solidFill>
                  <a:srgbClr val="FF0000"/>
                </a:solidFill>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vi-VN" sz="4000">
                <a:cs typeface="Arial" panose="020B0604020202020204" pitchFamily="34" charset="0"/>
              </a:rPr>
              <a:t>Nêu hoàn cảnh và những nét chính về công cuộc thống nhất đất nước của Đinh Bộ Lĩnh.</a:t>
            </a:r>
          </a:p>
          <a:p>
            <a:pPr marL="571500" indent="-571500" algn="just">
              <a:lnSpc>
                <a:spcPct val="150000"/>
              </a:lnSpc>
              <a:buFont typeface="Arial" panose="020B0604020202020204" pitchFamily="34" charset="0"/>
              <a:buChar char="•"/>
            </a:pPr>
            <a:r>
              <a:rPr lang="vi-VN" sz="4000">
                <a:cs typeface="Arial" panose="020B0604020202020204" pitchFamily="34" charset="0"/>
              </a:rPr>
              <a:t>Nêu những nét chính về sự thành lập của nhà Đinh, giải thích những việc làm thể hiện ý thức độc lập tự chủ của Đinh Bộ Lĩnh.</a:t>
            </a:r>
          </a:p>
        </p:txBody>
      </p:sp>
    </p:spTree>
    <p:extLst>
      <p:ext uri="{BB962C8B-B14F-4D97-AF65-F5344CB8AC3E}">
        <p14:creationId xmlns:p14="http://schemas.microsoft.com/office/powerpoint/2010/main" val="3102407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grpSp>
        <p:nvGrpSpPr>
          <p:cNvPr id="9" name="Group 8">
            <a:extLst>
              <a:ext uri="{FF2B5EF4-FFF2-40B4-BE49-F238E27FC236}">
                <a16:creationId xmlns:a16="http://schemas.microsoft.com/office/drawing/2014/main" id="{FA8D19A8-ABD5-766B-BC35-98D48FEB9D9B}"/>
              </a:ext>
            </a:extLst>
          </p:cNvPr>
          <p:cNvGrpSpPr/>
          <p:nvPr/>
        </p:nvGrpSpPr>
        <p:grpSpPr>
          <a:xfrm>
            <a:off x="9050047" y="2151703"/>
            <a:ext cx="8352322" cy="6325987"/>
            <a:chOff x="9068831" y="1714500"/>
            <a:chExt cx="8352322" cy="6325987"/>
          </a:xfrm>
        </p:grpSpPr>
        <p:pic>
          <p:nvPicPr>
            <p:cNvPr id="4" name="Picture 3">
              <a:extLst>
                <a:ext uri="{FF2B5EF4-FFF2-40B4-BE49-F238E27FC236}">
                  <a16:creationId xmlns:a16="http://schemas.microsoft.com/office/drawing/2014/main" id="{524C49A5-0963-B679-3CAF-DF274E0763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8831" y="1714500"/>
              <a:ext cx="8352322" cy="5568214"/>
            </a:xfrm>
            <a:prstGeom prst="rect">
              <a:avLst/>
            </a:prstGeom>
          </p:spPr>
        </p:pic>
        <p:sp>
          <p:nvSpPr>
            <p:cNvPr id="11" name="TextBox 10">
              <a:extLst>
                <a:ext uri="{FF2B5EF4-FFF2-40B4-BE49-F238E27FC236}">
                  <a16:creationId xmlns:a16="http://schemas.microsoft.com/office/drawing/2014/main" id="{17962635-C599-CB54-D35A-C7BD01E89E62}"/>
                </a:ext>
              </a:extLst>
            </p:cNvPr>
            <p:cNvSpPr txBox="1"/>
            <p:nvPr/>
          </p:nvSpPr>
          <p:spPr>
            <a:xfrm>
              <a:off x="9625492" y="7371393"/>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Đinh Bộ Lĩnh dẹp loạn 12 sứ quân (tranh vẽ)</a:t>
              </a:r>
              <a:endParaRPr lang="en-US" sz="2800" i="1"/>
            </a:p>
          </p:txBody>
        </p:sp>
      </p:grpSp>
      <p:sp>
        <p:nvSpPr>
          <p:cNvPr id="18" name="TextBox 17">
            <a:extLst>
              <a:ext uri="{FF2B5EF4-FFF2-40B4-BE49-F238E27FC236}">
                <a16:creationId xmlns:a16="http://schemas.microsoft.com/office/drawing/2014/main" id="{AE293917-8B1D-9C91-5539-2C4979B61F98}"/>
              </a:ext>
            </a:extLst>
          </p:cNvPr>
          <p:cNvSpPr txBox="1"/>
          <p:nvPr/>
        </p:nvSpPr>
        <p:spPr>
          <a:xfrm>
            <a:off x="1066800" y="960911"/>
            <a:ext cx="6934200" cy="982513"/>
          </a:xfrm>
          <a:prstGeom prst="rect">
            <a:avLst/>
          </a:prstGeom>
          <a:noFill/>
        </p:spPr>
        <p:txBody>
          <a:bodyPr wrap="square">
            <a:spAutoFit/>
          </a:bodyPr>
          <a:lstStyle/>
          <a:p>
            <a:pPr marL="571500" indent="-571500" algn="just">
              <a:lnSpc>
                <a:spcPct val="150000"/>
              </a:lnSpc>
              <a:spcBef>
                <a:spcPts val="300"/>
              </a:spcBef>
              <a:spcAft>
                <a:spcPts val="300"/>
              </a:spcAft>
              <a:buFontTx/>
              <a:buChar char="-"/>
            </a:pPr>
            <a:r>
              <a:rPr lang="en-US" sz="4400" b="1" i="1">
                <a:solidFill>
                  <a:srgbClr val="C00000"/>
                </a:solidFill>
                <a:effectLst/>
                <a:latin typeface="Arial" panose="020B0604020202020204" pitchFamily="34" charset="0"/>
                <a:ea typeface="Calibri" panose="020F0502020204030204" pitchFamily="34" charset="0"/>
                <a:cs typeface="Arial" panose="020B0604020202020204" pitchFamily="34" charset="0"/>
              </a:rPr>
              <a:t>Hoàn cảnh:</a:t>
            </a:r>
          </a:p>
        </p:txBody>
      </p:sp>
      <p:sp>
        <p:nvSpPr>
          <p:cNvPr id="19" name="Rectangle 18">
            <a:extLst>
              <a:ext uri="{FF2B5EF4-FFF2-40B4-BE49-F238E27FC236}">
                <a16:creationId xmlns:a16="http://schemas.microsoft.com/office/drawing/2014/main" id="{94D69B81-26E0-8FD7-E155-1E18F3BD9A10}"/>
              </a:ext>
            </a:extLst>
          </p:cNvPr>
          <p:cNvSpPr/>
          <p:nvPr/>
        </p:nvSpPr>
        <p:spPr>
          <a:xfrm>
            <a:off x="1135606" y="2217420"/>
            <a:ext cx="3664992" cy="1097280"/>
          </a:xfrm>
          <a:prstGeom prst="rect">
            <a:avLst/>
          </a:prstGeom>
          <a:solidFill>
            <a:srgbClr val="E4D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ea typeface="Calibri" panose="020F0502020204030204" pitchFamily="34" charset="0"/>
                <a:cs typeface="Arial" panose="020B0604020202020204" pitchFamily="34" charset="0"/>
              </a:rPr>
              <a:t>Nhà nước rối ren</a:t>
            </a:r>
            <a:endParaRPr lang="en-US" sz="3200">
              <a:solidFill>
                <a:schemeClr val="tx1"/>
              </a:solidFill>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2D2677AA-B21A-4C1B-B53F-A09CDA5A54D5}"/>
              </a:ext>
            </a:extLst>
          </p:cNvPr>
          <p:cNvSpPr/>
          <p:nvPr/>
        </p:nvSpPr>
        <p:spPr>
          <a:xfrm>
            <a:off x="1135605" y="5667338"/>
            <a:ext cx="6865394" cy="2073199"/>
          </a:xfrm>
          <a:prstGeom prst="rect">
            <a:avLst/>
          </a:prstGeom>
          <a:solidFill>
            <a:srgbClr val="E4D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ea typeface="Calibri" panose="020F0502020204030204" pitchFamily="34" charset="0"/>
                <a:cs typeface="Arial" panose="020B0604020202020204" pitchFamily="34" charset="0"/>
              </a:rPr>
              <a:t>Năm 966 – 967: sử dụng sức mạnh quân sự và biện pháp mềm dẻo ông thu phục và dẹp yên 12 sứ quân</a:t>
            </a:r>
            <a:endParaRPr lang="en-US" sz="3200">
              <a:solidFill>
                <a:schemeClr val="tx1"/>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E69F4D51-6DAB-0548-538B-8B5A6120DBD7}"/>
              </a:ext>
            </a:extLst>
          </p:cNvPr>
          <p:cNvSpPr/>
          <p:nvPr/>
        </p:nvSpPr>
        <p:spPr>
          <a:xfrm>
            <a:off x="4152898" y="8325810"/>
            <a:ext cx="4484091" cy="1097280"/>
          </a:xfrm>
          <a:prstGeom prst="rect">
            <a:avLst/>
          </a:prstGeom>
          <a:solidFill>
            <a:srgbClr val="E4D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Arial" panose="020B0604020202020204" pitchFamily="34" charset="0"/>
                <a:cs typeface="Arial" panose="020B0604020202020204" pitchFamily="34" charset="0"/>
              </a:rPr>
              <a:t>Thống nhất đất nước</a:t>
            </a:r>
          </a:p>
        </p:txBody>
      </p:sp>
      <p:sp>
        <p:nvSpPr>
          <p:cNvPr id="22" name="Rectangle 21">
            <a:extLst>
              <a:ext uri="{FF2B5EF4-FFF2-40B4-BE49-F238E27FC236}">
                <a16:creationId xmlns:a16="http://schemas.microsoft.com/office/drawing/2014/main" id="{BB513AB5-DA2A-8AAA-6471-305DA26C57E2}"/>
              </a:ext>
            </a:extLst>
          </p:cNvPr>
          <p:cNvSpPr/>
          <p:nvPr/>
        </p:nvSpPr>
        <p:spPr>
          <a:xfrm>
            <a:off x="3733800" y="3841460"/>
            <a:ext cx="4903189" cy="1371761"/>
          </a:xfrm>
          <a:prstGeom prst="rect">
            <a:avLst/>
          </a:prstGeom>
          <a:solidFill>
            <a:srgbClr val="E4D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200">
                <a:solidFill>
                  <a:schemeClr val="tx1"/>
                </a:solidFill>
                <a:latin typeface="Arial" panose="020B0604020202020204" pitchFamily="34" charset="0"/>
                <a:cs typeface="Arial" panose="020B0604020202020204" pitchFamily="34" charset="0"/>
              </a:rPr>
              <a:t>Đinh Bộ Lĩnh đứng lên cầm quân dẹp loạn.</a:t>
            </a:r>
          </a:p>
        </p:txBody>
      </p:sp>
      <p:cxnSp>
        <p:nvCxnSpPr>
          <p:cNvPr id="23" name="Straight Connector 22">
            <a:extLst>
              <a:ext uri="{FF2B5EF4-FFF2-40B4-BE49-F238E27FC236}">
                <a16:creationId xmlns:a16="http://schemas.microsoft.com/office/drawing/2014/main" id="{AD0B6168-E7B7-75D2-E3B5-DCEA55238E28}"/>
              </a:ext>
            </a:extLst>
          </p:cNvPr>
          <p:cNvCxnSpPr>
            <a:cxnSpLocks/>
          </p:cNvCxnSpPr>
          <p:nvPr/>
        </p:nvCxnSpPr>
        <p:spPr>
          <a:xfrm>
            <a:off x="2819400" y="3314700"/>
            <a:ext cx="0" cy="1212640"/>
          </a:xfrm>
          <a:prstGeom prst="line">
            <a:avLst/>
          </a:prstGeom>
          <a:ln w="57150">
            <a:prstDash val="lgDash"/>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6D6126D8-3D28-8E60-2A49-1EDFB9DFD972}"/>
              </a:ext>
            </a:extLst>
          </p:cNvPr>
          <p:cNvCxnSpPr>
            <a:cxnSpLocks/>
          </p:cNvCxnSpPr>
          <p:nvPr/>
        </p:nvCxnSpPr>
        <p:spPr>
          <a:xfrm>
            <a:off x="2819400" y="4527340"/>
            <a:ext cx="914400" cy="0"/>
          </a:xfrm>
          <a:prstGeom prst="straightConnector1">
            <a:avLst/>
          </a:prstGeom>
          <a:ln w="57150">
            <a:prstDash val="lgDash"/>
            <a:tailEnd type="triangle"/>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B9C1474-6202-A17E-9331-047B445E0DA7}"/>
              </a:ext>
            </a:extLst>
          </p:cNvPr>
          <p:cNvCxnSpPr>
            <a:cxnSpLocks/>
          </p:cNvCxnSpPr>
          <p:nvPr/>
        </p:nvCxnSpPr>
        <p:spPr>
          <a:xfrm>
            <a:off x="8382000" y="5219700"/>
            <a:ext cx="0" cy="1530318"/>
          </a:xfrm>
          <a:prstGeom prst="line">
            <a:avLst/>
          </a:prstGeom>
          <a:ln w="57150">
            <a:prstDash val="lgDash"/>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68B30602-E2F2-38DB-5089-2373FE574B67}"/>
              </a:ext>
            </a:extLst>
          </p:cNvPr>
          <p:cNvCxnSpPr>
            <a:cxnSpLocks/>
          </p:cNvCxnSpPr>
          <p:nvPr/>
        </p:nvCxnSpPr>
        <p:spPr>
          <a:xfrm flipH="1">
            <a:off x="8000999" y="6750018"/>
            <a:ext cx="381001" cy="0"/>
          </a:xfrm>
          <a:prstGeom prst="straightConnector1">
            <a:avLst/>
          </a:prstGeom>
          <a:ln w="57150">
            <a:prstDash val="lgDash"/>
            <a:tailEnd type="triangle"/>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5DEB3082-696E-6C04-0869-355C376ABFA7}"/>
              </a:ext>
            </a:extLst>
          </p:cNvPr>
          <p:cNvCxnSpPr>
            <a:cxnSpLocks/>
          </p:cNvCxnSpPr>
          <p:nvPr/>
        </p:nvCxnSpPr>
        <p:spPr>
          <a:xfrm flipV="1">
            <a:off x="3116804" y="8917240"/>
            <a:ext cx="1036094" cy="81"/>
          </a:xfrm>
          <a:prstGeom prst="line">
            <a:avLst/>
          </a:prstGeom>
          <a:ln w="57150">
            <a:prstDash val="lgDash"/>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28" name="Straight Arrow Connector 27">
            <a:extLst>
              <a:ext uri="{FF2B5EF4-FFF2-40B4-BE49-F238E27FC236}">
                <a16:creationId xmlns:a16="http://schemas.microsoft.com/office/drawing/2014/main" id="{A9D55F7B-A3D6-7554-F00B-60C13E3FD9CE}"/>
              </a:ext>
            </a:extLst>
          </p:cNvPr>
          <p:cNvCxnSpPr>
            <a:cxnSpLocks/>
          </p:cNvCxnSpPr>
          <p:nvPr/>
        </p:nvCxnSpPr>
        <p:spPr>
          <a:xfrm>
            <a:off x="3121353" y="7734300"/>
            <a:ext cx="0" cy="1182940"/>
          </a:xfrm>
          <a:prstGeom prst="straightConnector1">
            <a:avLst/>
          </a:prstGeom>
          <a:ln w="57150">
            <a:prstDash val="lgDash"/>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2651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up)">
                                      <p:cBhvr>
                                        <p:cTn id="12" dur="250"/>
                                        <p:tgtEl>
                                          <p:spTgt spid="23"/>
                                        </p:tgtEl>
                                      </p:cBhvr>
                                    </p:animEffect>
                                  </p:childTnLst>
                                </p:cTn>
                              </p:par>
                            </p:childTnLst>
                          </p:cTn>
                        </p:par>
                        <p:par>
                          <p:cTn id="13" fill="hold">
                            <p:stCondLst>
                              <p:cond delay="250"/>
                            </p:stCondLst>
                            <p:childTnLst>
                              <p:par>
                                <p:cTn id="14" presetID="22" presetClass="entr" presetSubtype="8" fill="hold"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250"/>
                                        <p:tgtEl>
                                          <p:spTgt spid="24"/>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randombar(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250"/>
                                        <p:tgtEl>
                                          <p:spTgt spid="25"/>
                                        </p:tgtEl>
                                      </p:cBhvr>
                                    </p:animEffect>
                                  </p:childTnLst>
                                </p:cTn>
                              </p:par>
                            </p:childTnLst>
                          </p:cTn>
                        </p:par>
                        <p:par>
                          <p:cTn id="26" fill="hold">
                            <p:stCondLst>
                              <p:cond delay="250"/>
                            </p:stCondLst>
                            <p:childTnLst>
                              <p:par>
                                <p:cTn id="27" presetID="22" presetClass="entr" presetSubtype="2"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250"/>
                                        <p:tgtEl>
                                          <p:spTgt spid="26"/>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up)">
                                      <p:cBhvr>
                                        <p:cTn id="38" dur="250"/>
                                        <p:tgtEl>
                                          <p:spTgt spid="28"/>
                                        </p:tgtEl>
                                      </p:cBhvr>
                                    </p:animEffect>
                                  </p:childTnLst>
                                </p:cTn>
                              </p:par>
                            </p:childTnLst>
                          </p:cTn>
                        </p:par>
                        <p:par>
                          <p:cTn id="39" fill="hold">
                            <p:stCondLst>
                              <p:cond delay="250"/>
                            </p:stCondLst>
                            <p:childTnLst>
                              <p:par>
                                <p:cTn id="40" presetID="22" presetClass="entr" presetSubtype="8"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250"/>
                                        <p:tgtEl>
                                          <p:spTgt spid="27"/>
                                        </p:tgtEl>
                                      </p:cBhvr>
                                    </p:animEffect>
                                  </p:childTnLst>
                                </p:cTn>
                              </p:par>
                            </p:childTnLst>
                          </p:cTn>
                        </p:par>
                        <p:par>
                          <p:cTn id="43" fill="hold">
                            <p:stCondLst>
                              <p:cond delay="500"/>
                            </p:stCondLst>
                            <p:childTnLst>
                              <p:par>
                                <p:cTn id="44" presetID="14" presetClass="entr" presetSubtype="1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randombar(horizontal)">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pic>
        <p:nvPicPr>
          <p:cNvPr id="2" name="Picture 1">
            <a:extLst>
              <a:ext uri="{FF2B5EF4-FFF2-40B4-BE49-F238E27FC236}">
                <a16:creationId xmlns:a16="http://schemas.microsoft.com/office/drawing/2014/main" id="{B3EECEE9-D6D1-8FFF-9E7A-9EAF2987F7E9}"/>
              </a:ext>
            </a:extLst>
          </p:cNvPr>
          <p:cNvPicPr>
            <a:picLocks noChangeAspect="1"/>
          </p:cNvPicPr>
          <p:nvPr/>
        </p:nvPicPr>
        <p:blipFill>
          <a:blip r:embed="rId4"/>
          <a:stretch>
            <a:fillRect/>
          </a:stretch>
        </p:blipFill>
        <p:spPr>
          <a:xfrm>
            <a:off x="596667" y="427835"/>
            <a:ext cx="17094666" cy="9431329"/>
          </a:xfrm>
          <a:prstGeom prst="rect">
            <a:avLst/>
          </a:prstGeom>
        </p:spPr>
      </p:pic>
      <p:sp>
        <p:nvSpPr>
          <p:cNvPr id="3" name="TextBox 2">
            <a:extLst>
              <a:ext uri="{FF2B5EF4-FFF2-40B4-BE49-F238E27FC236}">
                <a16:creationId xmlns:a16="http://schemas.microsoft.com/office/drawing/2014/main" id="{38C8B814-9256-7985-E240-F350D33F8CD3}"/>
              </a:ext>
            </a:extLst>
          </p:cNvPr>
          <p:cNvSpPr txBox="1"/>
          <p:nvPr/>
        </p:nvSpPr>
        <p:spPr>
          <a:xfrm>
            <a:off x="1143000" y="876300"/>
            <a:ext cx="7696200" cy="982513"/>
          </a:xfrm>
          <a:prstGeom prst="rect">
            <a:avLst/>
          </a:prstGeom>
          <a:noFill/>
        </p:spPr>
        <p:txBody>
          <a:bodyPr wrap="square">
            <a:spAutoFit/>
          </a:bodyPr>
          <a:lstStyle/>
          <a:p>
            <a:pPr marL="571500" indent="-571500" algn="just">
              <a:lnSpc>
                <a:spcPct val="150000"/>
              </a:lnSpc>
              <a:spcBef>
                <a:spcPts val="300"/>
              </a:spcBef>
              <a:spcAft>
                <a:spcPts val="300"/>
              </a:spcAft>
              <a:buFontTx/>
              <a:buChar char="-"/>
            </a:pPr>
            <a:r>
              <a:rPr lang="en-US" sz="4400" b="1" i="1">
                <a:solidFill>
                  <a:srgbClr val="C00000"/>
                </a:solidFill>
                <a:effectLst/>
                <a:latin typeface="Arial" panose="020B0604020202020204" pitchFamily="34" charset="0"/>
                <a:ea typeface="Calibri" panose="020F0502020204030204" pitchFamily="34" charset="0"/>
                <a:cs typeface="Arial" panose="020B0604020202020204" pitchFamily="34" charset="0"/>
              </a:rPr>
              <a:t>Sự thành lập nhà Đinh</a:t>
            </a:r>
          </a:p>
        </p:txBody>
      </p:sp>
      <p:sp>
        <p:nvSpPr>
          <p:cNvPr id="10" name="TextBox 9">
            <a:extLst>
              <a:ext uri="{FF2B5EF4-FFF2-40B4-BE49-F238E27FC236}">
                <a16:creationId xmlns:a16="http://schemas.microsoft.com/office/drawing/2014/main" id="{201AEF19-1AD8-9796-E48D-2ED0B03549A6}"/>
              </a:ext>
            </a:extLst>
          </p:cNvPr>
          <p:cNvSpPr txBox="1"/>
          <p:nvPr/>
        </p:nvSpPr>
        <p:spPr>
          <a:xfrm>
            <a:off x="1183694" y="1959684"/>
            <a:ext cx="7960306" cy="7364901"/>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Năm 968, Đinh Bộ Lĩnh lên ngôi </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Ho</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àng đế (Đinh Tiên Hoàng)</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p>
          <a:p>
            <a:pPr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ên nước</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 Đại Cồ Việt</a:t>
            </a: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a:t>
            </a:r>
          </a:p>
          <a:p>
            <a:pPr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Kinh đô: </a:t>
            </a:r>
            <a:r>
              <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rPr>
              <a:t>Hoa Lư (Ninh Bình). </a:t>
            </a:r>
            <a:endPar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Năm 970:</a:t>
            </a:r>
          </a:p>
          <a:p>
            <a:pPr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Đặt niên hiệu: Thái Bình.</a:t>
            </a:r>
          </a:p>
          <a:p>
            <a:pPr indent="-5715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Đúc tiền Thái Bình hung bảo.</a:t>
            </a:r>
          </a:p>
          <a:p>
            <a:pPr indent="-571500" algn="just">
              <a:lnSpc>
                <a:spcPct val="150000"/>
              </a:lnSpc>
              <a:buFont typeface="Wingdings" panose="05000000000000000000" pitchFamily="2" charset="2"/>
              <a:buChar char="ü"/>
            </a:pPr>
            <a:r>
              <a:rPr lang="en-US" sz="4000">
                <a:solidFill>
                  <a:srgbClr val="000000"/>
                </a:solidFill>
                <a:effectLst/>
                <a:latin typeface="Arial" panose="020B0604020202020204" pitchFamily="34" charset="0"/>
                <a:ea typeface="Arial" panose="020B0604020202020204" pitchFamily="34" charset="0"/>
                <a:cs typeface="Arial" panose="020B0604020202020204" pitchFamily="34" charset="0"/>
              </a:rPr>
              <a:t>Khẳng định vị thế độc lập.</a:t>
            </a:r>
            <a:endParaRPr lang="vi-VN" sz="4000">
              <a:solidFill>
                <a:srgbClr val="0000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035DDD02-7558-ED11-B9F2-03EFE1CEDC0F}"/>
              </a:ext>
            </a:extLst>
          </p:cNvPr>
          <p:cNvGrpSpPr/>
          <p:nvPr/>
        </p:nvGrpSpPr>
        <p:grpSpPr>
          <a:xfrm>
            <a:off x="9525000" y="640043"/>
            <a:ext cx="7697596" cy="8978306"/>
            <a:chOff x="9926798" y="640043"/>
            <a:chExt cx="7697596" cy="8978306"/>
          </a:xfrm>
        </p:grpSpPr>
        <p:pic>
          <p:nvPicPr>
            <p:cNvPr id="12" name="Picture 11" descr="A picture containing blue, wheel, enamel, set&#10;&#10;Description automatically generated">
              <a:extLst>
                <a:ext uri="{FF2B5EF4-FFF2-40B4-BE49-F238E27FC236}">
                  <a16:creationId xmlns:a16="http://schemas.microsoft.com/office/drawing/2014/main" id="{60859BCA-CF77-AAFC-CA9E-5798D7FEF28C}"/>
                </a:ext>
              </a:extLst>
            </p:cNvPr>
            <p:cNvPicPr>
              <a:picLocks noChangeAspect="1"/>
            </p:cNvPicPr>
            <p:nvPr/>
          </p:nvPicPr>
          <p:blipFill rotWithShape="1">
            <a:blip r:embed="rId5">
              <a:extLst>
                <a:ext uri="{28A0092B-C50C-407E-A947-70E740481C1C}">
                  <a14:useLocalDpi xmlns:a14="http://schemas.microsoft.com/office/drawing/2010/main" val="0"/>
                </a:ext>
              </a:extLst>
            </a:blip>
            <a:srcRect r="50000"/>
            <a:stretch/>
          </p:blipFill>
          <p:spPr>
            <a:xfrm>
              <a:off x="12837912" y="640043"/>
              <a:ext cx="4489428" cy="4503457"/>
            </a:xfrm>
            <a:prstGeom prst="rect">
              <a:avLst/>
            </a:prstGeom>
          </p:spPr>
        </p:pic>
        <p:pic>
          <p:nvPicPr>
            <p:cNvPr id="13" name="Picture 12" descr="A picture containing blue, wheel, enamel, set&#10;&#10;Description automatically generated">
              <a:extLst>
                <a:ext uri="{FF2B5EF4-FFF2-40B4-BE49-F238E27FC236}">
                  <a16:creationId xmlns:a16="http://schemas.microsoft.com/office/drawing/2014/main" id="{ACE0566A-1BB7-1582-D95A-CF5F811EFB84}"/>
                </a:ext>
              </a:extLst>
            </p:cNvPr>
            <p:cNvPicPr>
              <a:picLocks noChangeAspect="1"/>
            </p:cNvPicPr>
            <p:nvPr/>
          </p:nvPicPr>
          <p:blipFill rotWithShape="1">
            <a:blip r:embed="rId5">
              <a:extLst>
                <a:ext uri="{28A0092B-C50C-407E-A947-70E740481C1C}">
                  <a14:useLocalDpi xmlns:a14="http://schemas.microsoft.com/office/drawing/2010/main" val="0"/>
                </a:ext>
              </a:extLst>
            </a:blip>
            <a:srcRect l="50071" t="-483" r="-71" b="483"/>
            <a:stretch/>
          </p:blipFill>
          <p:spPr>
            <a:xfrm>
              <a:off x="9926798" y="5114892"/>
              <a:ext cx="4489428" cy="4503457"/>
            </a:xfrm>
            <a:prstGeom prst="rect">
              <a:avLst/>
            </a:prstGeom>
          </p:spPr>
        </p:pic>
        <p:sp>
          <p:nvSpPr>
            <p:cNvPr id="14" name="TextBox 13">
              <a:extLst>
                <a:ext uri="{FF2B5EF4-FFF2-40B4-BE49-F238E27FC236}">
                  <a16:creationId xmlns:a16="http://schemas.microsoft.com/office/drawing/2014/main" id="{8321C671-4BD3-353D-CB47-359DABB6D6F1}"/>
                </a:ext>
              </a:extLst>
            </p:cNvPr>
            <p:cNvSpPr txBox="1"/>
            <p:nvPr/>
          </p:nvSpPr>
          <p:spPr>
            <a:xfrm>
              <a:off x="14396292" y="6363932"/>
              <a:ext cx="3228102" cy="3254417"/>
            </a:xfrm>
            <a:prstGeom prst="rect">
              <a:avLst/>
            </a:prstGeom>
            <a:noFill/>
          </p:spPr>
          <p:txBody>
            <a:bodyPr wrap="square">
              <a:spAutoFit/>
            </a:bodyPr>
            <a:lstStyle/>
            <a:p>
              <a:pPr algn="ctr">
                <a:lnSpc>
                  <a:spcPct val="150000"/>
                </a:lnSpc>
              </a:pPr>
              <a:r>
                <a:rPr lang="vi-VN" sz="2800">
                  <a:solidFill>
                    <a:srgbClr val="000000"/>
                  </a:solidFill>
                  <a:latin typeface="Arial" panose="020B0604020202020204" pitchFamily="34" charset="0"/>
                  <a:ea typeface="Calibri" panose="020F0502020204030204" pitchFamily="34" charset="0"/>
                  <a:cs typeface="Arial" panose="020B0604020202020204" pitchFamily="34" charset="0"/>
                </a:rPr>
                <a:t>Tiền Thái Bình hưng bảo</a:t>
              </a:r>
              <a:r>
                <a:rPr lang="en-US" sz="2800">
                  <a:solidFill>
                    <a:srgbClr val="000000"/>
                  </a:solidFill>
                  <a:latin typeface="Arial" panose="020B0604020202020204" pitchFamily="34" charset="0"/>
                  <a:ea typeface="Calibri" panose="020F0502020204030204" pitchFamily="34" charset="0"/>
                  <a:cs typeface="Arial" panose="020B0604020202020204" pitchFamily="34" charset="0"/>
                </a:rPr>
                <a:t> – đồng tiền đầu tiên của Việt Nam do nhà Đinh đúc thành.</a:t>
              </a:r>
              <a:endParaRPr lang="en-US" sz="2800"/>
            </a:p>
          </p:txBody>
        </p:sp>
      </p:grpSp>
    </p:spTree>
    <p:extLst>
      <p:ext uri="{BB962C8B-B14F-4D97-AF65-F5344CB8AC3E}">
        <p14:creationId xmlns:p14="http://schemas.microsoft.com/office/powerpoint/2010/main" val="702958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sp>
        <p:nvSpPr>
          <p:cNvPr id="2" name="TextBox 2"/>
          <p:cNvSpPr txBox="1"/>
          <p:nvPr/>
        </p:nvSpPr>
        <p:spPr>
          <a:xfrm>
            <a:off x="3543473" y="363794"/>
            <a:ext cx="11201053" cy="1183273"/>
          </a:xfrm>
          <a:prstGeom prst="rect">
            <a:avLst/>
          </a:prstGeom>
        </p:spPr>
        <p:txBody>
          <a:bodyPr wrap="square" lIns="0" tIns="0" rIns="0" bIns="0" rtlCol="0" anchor="t">
            <a:spAutoFit/>
          </a:bodyPr>
          <a:lstStyle/>
          <a:p>
            <a:pPr algn="ctr">
              <a:lnSpc>
                <a:spcPts val="10314"/>
              </a:lnSpc>
            </a:pPr>
            <a:r>
              <a:rPr lang="en-US" sz="6600" b="1">
                <a:solidFill>
                  <a:srgbClr val="5F1A1F"/>
                </a:solidFill>
                <a:latin typeface="Arial" panose="020B0604020202020204" pitchFamily="34" charset="0"/>
                <a:cs typeface="Arial" panose="020B0604020202020204" pitchFamily="34" charset="0"/>
              </a:rPr>
              <a:t>TRÒ CHƠI Ô CHỮ BÍ MẬT</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916400" y="-8945"/>
            <a:ext cx="1371600" cy="1969661"/>
          </a:xfrm>
          <a:prstGeom prst="rect">
            <a:avLst/>
          </a:prstGeom>
        </p:spPr>
      </p:pic>
      <p:graphicFrame>
        <p:nvGraphicFramePr>
          <p:cNvPr id="4" name="Table 16">
            <a:extLst>
              <a:ext uri="{FF2B5EF4-FFF2-40B4-BE49-F238E27FC236}">
                <a16:creationId xmlns:a16="http://schemas.microsoft.com/office/drawing/2014/main" id="{8A290B6C-C4E4-236A-2969-4E115828354A}"/>
              </a:ext>
            </a:extLst>
          </p:cNvPr>
          <p:cNvGraphicFramePr>
            <a:graphicFrameLocks noGrp="1"/>
          </p:cNvGraphicFramePr>
          <p:nvPr>
            <p:extLst>
              <p:ext uri="{D42A27DB-BD31-4B8C-83A1-F6EECF244321}">
                <p14:modId xmlns:p14="http://schemas.microsoft.com/office/powerpoint/2010/main" val="4102646538"/>
              </p:ext>
            </p:extLst>
          </p:nvPr>
        </p:nvGraphicFramePr>
        <p:xfrm>
          <a:off x="4160520" y="2021419"/>
          <a:ext cx="8229600" cy="822960"/>
        </p:xfrm>
        <a:graphic>
          <a:graphicData uri="http://schemas.openxmlformats.org/drawingml/2006/table">
            <a:tbl>
              <a:tblPr firstRow="1" bandRow="1">
                <a:tableStyleId>{D7AC3CCA-C797-4891-BE02-D94E43425B78}</a:tableStyleId>
              </a:tblPr>
              <a:tblGrid>
                <a:gridCol w="822960">
                  <a:extLst>
                    <a:ext uri="{9D8B030D-6E8A-4147-A177-3AD203B41FA5}">
                      <a16:colId xmlns:a16="http://schemas.microsoft.com/office/drawing/2014/main" val="487117637"/>
                    </a:ext>
                  </a:extLst>
                </a:gridCol>
                <a:gridCol w="822960">
                  <a:extLst>
                    <a:ext uri="{9D8B030D-6E8A-4147-A177-3AD203B41FA5}">
                      <a16:colId xmlns:a16="http://schemas.microsoft.com/office/drawing/2014/main" val="3408972639"/>
                    </a:ext>
                  </a:extLst>
                </a:gridCol>
                <a:gridCol w="822960">
                  <a:extLst>
                    <a:ext uri="{9D8B030D-6E8A-4147-A177-3AD203B41FA5}">
                      <a16:colId xmlns:a16="http://schemas.microsoft.com/office/drawing/2014/main" val="3810928130"/>
                    </a:ext>
                  </a:extLst>
                </a:gridCol>
                <a:gridCol w="822960">
                  <a:extLst>
                    <a:ext uri="{9D8B030D-6E8A-4147-A177-3AD203B41FA5}">
                      <a16:colId xmlns:a16="http://schemas.microsoft.com/office/drawing/2014/main" val="675794541"/>
                    </a:ext>
                  </a:extLst>
                </a:gridCol>
                <a:gridCol w="822960">
                  <a:extLst>
                    <a:ext uri="{9D8B030D-6E8A-4147-A177-3AD203B41FA5}">
                      <a16:colId xmlns:a16="http://schemas.microsoft.com/office/drawing/2014/main" val="2775346704"/>
                    </a:ext>
                  </a:extLst>
                </a:gridCol>
                <a:gridCol w="822960">
                  <a:extLst>
                    <a:ext uri="{9D8B030D-6E8A-4147-A177-3AD203B41FA5}">
                      <a16:colId xmlns:a16="http://schemas.microsoft.com/office/drawing/2014/main" val="192165018"/>
                    </a:ext>
                  </a:extLst>
                </a:gridCol>
                <a:gridCol w="822960">
                  <a:extLst>
                    <a:ext uri="{9D8B030D-6E8A-4147-A177-3AD203B41FA5}">
                      <a16:colId xmlns:a16="http://schemas.microsoft.com/office/drawing/2014/main" val="3190569927"/>
                    </a:ext>
                  </a:extLst>
                </a:gridCol>
                <a:gridCol w="822960">
                  <a:extLst>
                    <a:ext uri="{9D8B030D-6E8A-4147-A177-3AD203B41FA5}">
                      <a16:colId xmlns:a16="http://schemas.microsoft.com/office/drawing/2014/main" val="971731272"/>
                    </a:ext>
                  </a:extLst>
                </a:gridCol>
                <a:gridCol w="822960">
                  <a:extLst>
                    <a:ext uri="{9D8B030D-6E8A-4147-A177-3AD203B41FA5}">
                      <a16:colId xmlns:a16="http://schemas.microsoft.com/office/drawing/2014/main" val="3319007603"/>
                    </a:ext>
                  </a:extLst>
                </a:gridCol>
                <a:gridCol w="822960">
                  <a:extLst>
                    <a:ext uri="{9D8B030D-6E8A-4147-A177-3AD203B41FA5}">
                      <a16:colId xmlns:a16="http://schemas.microsoft.com/office/drawing/2014/main" val="2257669699"/>
                    </a:ext>
                  </a:extLst>
                </a:gridCol>
              </a:tblGrid>
              <a:tr h="822960">
                <a:tc>
                  <a:txBody>
                    <a:bodyPr/>
                    <a:lstStyle/>
                    <a:p>
                      <a:pPr algn="ctr"/>
                      <a:r>
                        <a:rPr lang="en-US" sz="3200">
                          <a:solidFill>
                            <a:schemeClr val="tx1"/>
                          </a:solidFill>
                          <a:latin typeface="Arial" panose="020B0604020202020204" pitchFamily="34" charset="0"/>
                          <a:cs typeface="Arial" panose="020B0604020202020204" pitchFamily="34" charset="0"/>
                        </a:rPr>
                        <a:t>D</a:t>
                      </a:r>
                      <a:endParaRPr lang="en-US" sz="3200" dirty="0">
                        <a:solidFill>
                          <a:schemeClr val="tx1"/>
                        </a:solidFill>
                        <a:latin typeface="Arial" panose="020B0604020202020204" pitchFamily="34" charset="0"/>
                        <a:cs typeface="Arial" panose="020B0604020202020204" pitchFamily="34" charset="0"/>
                      </a:endParaRPr>
                    </a:p>
                  </a:txBody>
                  <a:tcPr anchor="ctr">
                    <a:solidFill>
                      <a:srgbClr val="FFFF99"/>
                    </a:solidFill>
                  </a:tcPr>
                </a:tc>
                <a:tc>
                  <a:txBody>
                    <a:bodyPr/>
                    <a:lstStyle/>
                    <a:p>
                      <a:pPr algn="ctr"/>
                      <a:r>
                        <a:rPr lang="en-US" sz="3200">
                          <a:solidFill>
                            <a:schemeClr val="tx1"/>
                          </a:solidFill>
                          <a:latin typeface="Arial" panose="020B0604020202020204" pitchFamily="34" charset="0"/>
                          <a:cs typeface="Arial" panose="020B0604020202020204" pitchFamily="34" charset="0"/>
                        </a:rPr>
                        <a:t>I</a:t>
                      </a:r>
                      <a:endParaRPr lang="en-US" sz="3200" dirty="0">
                        <a:solidFill>
                          <a:schemeClr val="tx1"/>
                        </a:solidFill>
                        <a:latin typeface="Arial" panose="020B0604020202020204" pitchFamily="34" charset="0"/>
                        <a:cs typeface="Arial" panose="020B0604020202020204" pitchFamily="34" charset="0"/>
                      </a:endParaRPr>
                    </a:p>
                  </a:txBody>
                  <a:tcPr anchor="ctr">
                    <a:solidFill>
                      <a:srgbClr val="FFFF99"/>
                    </a:solidFill>
                  </a:tcPr>
                </a:tc>
                <a:tc>
                  <a:txBody>
                    <a:bodyPr/>
                    <a:lstStyle/>
                    <a:p>
                      <a:pPr algn="ctr"/>
                      <a:r>
                        <a:rPr lang="en-US" sz="3200">
                          <a:solidFill>
                            <a:schemeClr val="tx1"/>
                          </a:solidFill>
                          <a:latin typeface="Arial" panose="020B0604020202020204" pitchFamily="34" charset="0"/>
                          <a:cs typeface="Arial" panose="020B0604020202020204" pitchFamily="34" charset="0"/>
                        </a:rPr>
                        <a:t>N</a:t>
                      </a: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3200">
                          <a:solidFill>
                            <a:schemeClr val="tx1"/>
                          </a:solidFill>
                          <a:latin typeface="Arial" panose="020B0604020202020204" pitchFamily="34" charset="0"/>
                          <a:cs typeface="Arial" panose="020B0604020202020204" pitchFamily="34" charset="0"/>
                        </a:rPr>
                        <a:t>H</a:t>
                      </a: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3200">
                          <a:solidFill>
                            <a:schemeClr val="tx1"/>
                          </a:solidFill>
                          <a:latin typeface="Arial" panose="020B0604020202020204" pitchFamily="34" charset="0"/>
                          <a:cs typeface="Arial" panose="020B0604020202020204" pitchFamily="34" charset="0"/>
                        </a:rPr>
                        <a:t>B</a:t>
                      </a: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3200">
                          <a:solidFill>
                            <a:schemeClr val="tx1"/>
                          </a:solidFill>
                          <a:latin typeface="Arial" panose="020B0604020202020204" pitchFamily="34" charset="0"/>
                          <a:cs typeface="Arial" panose="020B0604020202020204" pitchFamily="34" charset="0"/>
                        </a:rPr>
                        <a:t>O</a:t>
                      </a: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3200">
                          <a:solidFill>
                            <a:schemeClr val="tx1"/>
                          </a:solidFill>
                          <a:latin typeface="Arial" panose="020B0604020202020204" pitchFamily="34" charset="0"/>
                          <a:cs typeface="Arial" panose="020B0604020202020204" pitchFamily="34" charset="0"/>
                        </a:rPr>
                        <a:t>L</a:t>
                      </a: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3200">
                          <a:solidFill>
                            <a:schemeClr val="tx1"/>
                          </a:solidFill>
                          <a:latin typeface="Arial" panose="020B0604020202020204" pitchFamily="34" charset="0"/>
                          <a:cs typeface="Arial" panose="020B0604020202020204" pitchFamily="34" charset="0"/>
                        </a:rPr>
                        <a:t>I</a:t>
                      </a: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3200">
                          <a:solidFill>
                            <a:schemeClr val="tx1"/>
                          </a:solidFill>
                          <a:latin typeface="Arial" panose="020B0604020202020204" pitchFamily="34" charset="0"/>
                          <a:cs typeface="Arial" panose="020B0604020202020204" pitchFamily="34" charset="0"/>
                        </a:rPr>
                        <a:t>N</a:t>
                      </a: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3200">
                          <a:solidFill>
                            <a:schemeClr val="tx1"/>
                          </a:solidFill>
                          <a:latin typeface="Arial" panose="020B0604020202020204" pitchFamily="34" charset="0"/>
                          <a:cs typeface="Arial" panose="020B0604020202020204" pitchFamily="34" charset="0"/>
                        </a:rPr>
                        <a:t>H</a:t>
                      </a:r>
                      <a:endParaRPr lang="en-US" sz="32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32314417"/>
                  </a:ext>
                </a:extLst>
              </a:tr>
            </a:tbl>
          </a:graphicData>
        </a:graphic>
      </p:graphicFrame>
      <p:graphicFrame>
        <p:nvGraphicFramePr>
          <p:cNvPr id="6" name="Table 5">
            <a:extLst>
              <a:ext uri="{FF2B5EF4-FFF2-40B4-BE49-F238E27FC236}">
                <a16:creationId xmlns:a16="http://schemas.microsoft.com/office/drawing/2014/main" id="{BDE9E186-16E1-0B7E-E3A6-5BE48EB5ECBC}"/>
              </a:ext>
            </a:extLst>
          </p:cNvPr>
          <p:cNvGraphicFramePr>
            <a:graphicFrameLocks noGrp="1"/>
          </p:cNvGraphicFramePr>
          <p:nvPr>
            <p:extLst>
              <p:ext uri="{D42A27DB-BD31-4B8C-83A1-F6EECF244321}">
                <p14:modId xmlns:p14="http://schemas.microsoft.com/office/powerpoint/2010/main" val="969325520"/>
              </p:ext>
            </p:extLst>
          </p:nvPr>
        </p:nvGraphicFramePr>
        <p:xfrm>
          <a:off x="5811520" y="3062897"/>
          <a:ext cx="4114800" cy="822960"/>
        </p:xfrm>
        <a:graphic>
          <a:graphicData uri="http://schemas.openxmlformats.org/drawingml/2006/table">
            <a:tbl>
              <a:tblPr firstRow="1" bandRow="1">
                <a:tableStyleId>{D7AC3CCA-C797-4891-BE02-D94E43425B78}</a:tableStyleId>
              </a:tblPr>
              <a:tblGrid>
                <a:gridCol w="822960">
                  <a:extLst>
                    <a:ext uri="{9D8B030D-6E8A-4147-A177-3AD203B41FA5}">
                      <a16:colId xmlns:a16="http://schemas.microsoft.com/office/drawing/2014/main" val="487117637"/>
                    </a:ext>
                  </a:extLst>
                </a:gridCol>
                <a:gridCol w="822960">
                  <a:extLst>
                    <a:ext uri="{9D8B030D-6E8A-4147-A177-3AD203B41FA5}">
                      <a16:colId xmlns:a16="http://schemas.microsoft.com/office/drawing/2014/main" val="3408972639"/>
                    </a:ext>
                  </a:extLst>
                </a:gridCol>
                <a:gridCol w="822960">
                  <a:extLst>
                    <a:ext uri="{9D8B030D-6E8A-4147-A177-3AD203B41FA5}">
                      <a16:colId xmlns:a16="http://schemas.microsoft.com/office/drawing/2014/main" val="3810928130"/>
                    </a:ext>
                  </a:extLst>
                </a:gridCol>
                <a:gridCol w="822960">
                  <a:extLst>
                    <a:ext uri="{9D8B030D-6E8A-4147-A177-3AD203B41FA5}">
                      <a16:colId xmlns:a16="http://schemas.microsoft.com/office/drawing/2014/main" val="675794541"/>
                    </a:ext>
                  </a:extLst>
                </a:gridCol>
                <a:gridCol w="822960">
                  <a:extLst>
                    <a:ext uri="{9D8B030D-6E8A-4147-A177-3AD203B41FA5}">
                      <a16:colId xmlns:a16="http://schemas.microsoft.com/office/drawing/2014/main" val="2775346704"/>
                    </a:ext>
                  </a:extLst>
                </a:gridCol>
              </a:tblGrid>
              <a:tr h="822960">
                <a:tc>
                  <a:txBody>
                    <a:bodyPr/>
                    <a:lstStyle/>
                    <a:p>
                      <a:pPr algn="ctr"/>
                      <a:r>
                        <a:rPr lang="en-US" sz="3200">
                          <a:solidFill>
                            <a:schemeClr val="tx1"/>
                          </a:solidFill>
                          <a:latin typeface="Arial" panose="020B0604020202020204" pitchFamily="34" charset="0"/>
                          <a:cs typeface="Arial" panose="020B0604020202020204" pitchFamily="34" charset="0"/>
                        </a:rPr>
                        <a:t>C</a:t>
                      </a:r>
                      <a:endParaRPr lang="en-US" sz="3200" dirty="0">
                        <a:solidFill>
                          <a:schemeClr val="tx1"/>
                        </a:solidFill>
                        <a:latin typeface="Arial" panose="020B0604020202020204" pitchFamily="34" charset="0"/>
                        <a:cs typeface="Arial" panose="020B0604020202020204" pitchFamily="34" charset="0"/>
                      </a:endParaRPr>
                    </a:p>
                  </a:txBody>
                  <a:tcPr anchor="ctr">
                    <a:solidFill>
                      <a:srgbClr val="FFFF99"/>
                    </a:solidFill>
                  </a:tcPr>
                </a:tc>
                <a:tc>
                  <a:txBody>
                    <a:bodyPr/>
                    <a:lstStyle/>
                    <a:p>
                      <a:pPr algn="ctr"/>
                      <a:r>
                        <a:rPr lang="en-US" sz="3200">
                          <a:solidFill>
                            <a:schemeClr val="tx1"/>
                          </a:solidFill>
                          <a:latin typeface="Arial" panose="020B0604020202020204" pitchFamily="34" charset="0"/>
                          <a:cs typeface="Arial" panose="020B0604020202020204" pitchFamily="34" charset="0"/>
                        </a:rPr>
                        <a:t>O</a:t>
                      </a: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3200">
                          <a:solidFill>
                            <a:schemeClr val="tx1"/>
                          </a:solidFill>
                          <a:latin typeface="Arial" panose="020B0604020202020204" pitchFamily="34" charset="0"/>
                          <a:cs typeface="Arial" panose="020B0604020202020204" pitchFamily="34" charset="0"/>
                        </a:rPr>
                        <a:t>L</a:t>
                      </a: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3200">
                          <a:solidFill>
                            <a:schemeClr val="tx1"/>
                          </a:solidFill>
                          <a:latin typeface="Arial" panose="020B0604020202020204" pitchFamily="34" charset="0"/>
                          <a:cs typeface="Arial" panose="020B0604020202020204" pitchFamily="34" charset="0"/>
                        </a:rPr>
                        <a:t>O</a:t>
                      </a: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3200">
                          <a:solidFill>
                            <a:schemeClr val="tx1"/>
                          </a:solidFill>
                          <a:latin typeface="Arial" panose="020B0604020202020204" pitchFamily="34" charset="0"/>
                          <a:cs typeface="Arial" panose="020B0604020202020204" pitchFamily="34" charset="0"/>
                        </a:rPr>
                        <a:t>A</a:t>
                      </a:r>
                      <a:endParaRPr lang="en-US" sz="32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32314417"/>
                  </a:ext>
                </a:extLst>
              </a:tr>
            </a:tbl>
          </a:graphicData>
        </a:graphic>
      </p:graphicFrame>
      <p:graphicFrame>
        <p:nvGraphicFramePr>
          <p:cNvPr id="7" name="Table 16">
            <a:extLst>
              <a:ext uri="{FF2B5EF4-FFF2-40B4-BE49-F238E27FC236}">
                <a16:creationId xmlns:a16="http://schemas.microsoft.com/office/drawing/2014/main" id="{72622153-7251-D084-E539-D65D6133958A}"/>
              </a:ext>
            </a:extLst>
          </p:cNvPr>
          <p:cNvGraphicFramePr>
            <a:graphicFrameLocks noGrp="1"/>
          </p:cNvGraphicFramePr>
          <p:nvPr>
            <p:extLst>
              <p:ext uri="{D42A27DB-BD31-4B8C-83A1-F6EECF244321}">
                <p14:modId xmlns:p14="http://schemas.microsoft.com/office/powerpoint/2010/main" val="3026317236"/>
              </p:ext>
            </p:extLst>
          </p:nvPr>
        </p:nvGraphicFramePr>
        <p:xfrm>
          <a:off x="4998720" y="4169480"/>
          <a:ext cx="6583680" cy="822960"/>
        </p:xfrm>
        <a:graphic>
          <a:graphicData uri="http://schemas.openxmlformats.org/drawingml/2006/table">
            <a:tbl>
              <a:tblPr firstRow="1" bandRow="1">
                <a:tableStyleId>{D7AC3CCA-C797-4891-BE02-D94E43425B78}</a:tableStyleId>
              </a:tblPr>
              <a:tblGrid>
                <a:gridCol w="822960">
                  <a:extLst>
                    <a:ext uri="{9D8B030D-6E8A-4147-A177-3AD203B41FA5}">
                      <a16:colId xmlns:a16="http://schemas.microsoft.com/office/drawing/2014/main" val="487117637"/>
                    </a:ext>
                  </a:extLst>
                </a:gridCol>
                <a:gridCol w="822960">
                  <a:extLst>
                    <a:ext uri="{9D8B030D-6E8A-4147-A177-3AD203B41FA5}">
                      <a16:colId xmlns:a16="http://schemas.microsoft.com/office/drawing/2014/main" val="3408972639"/>
                    </a:ext>
                  </a:extLst>
                </a:gridCol>
                <a:gridCol w="822960">
                  <a:extLst>
                    <a:ext uri="{9D8B030D-6E8A-4147-A177-3AD203B41FA5}">
                      <a16:colId xmlns:a16="http://schemas.microsoft.com/office/drawing/2014/main" val="3810928130"/>
                    </a:ext>
                  </a:extLst>
                </a:gridCol>
                <a:gridCol w="822960">
                  <a:extLst>
                    <a:ext uri="{9D8B030D-6E8A-4147-A177-3AD203B41FA5}">
                      <a16:colId xmlns:a16="http://schemas.microsoft.com/office/drawing/2014/main" val="675794541"/>
                    </a:ext>
                  </a:extLst>
                </a:gridCol>
                <a:gridCol w="822960">
                  <a:extLst>
                    <a:ext uri="{9D8B030D-6E8A-4147-A177-3AD203B41FA5}">
                      <a16:colId xmlns:a16="http://schemas.microsoft.com/office/drawing/2014/main" val="2775346704"/>
                    </a:ext>
                  </a:extLst>
                </a:gridCol>
                <a:gridCol w="822960">
                  <a:extLst>
                    <a:ext uri="{9D8B030D-6E8A-4147-A177-3AD203B41FA5}">
                      <a16:colId xmlns:a16="http://schemas.microsoft.com/office/drawing/2014/main" val="192165018"/>
                    </a:ext>
                  </a:extLst>
                </a:gridCol>
                <a:gridCol w="822960">
                  <a:extLst>
                    <a:ext uri="{9D8B030D-6E8A-4147-A177-3AD203B41FA5}">
                      <a16:colId xmlns:a16="http://schemas.microsoft.com/office/drawing/2014/main" val="2014789512"/>
                    </a:ext>
                  </a:extLst>
                </a:gridCol>
                <a:gridCol w="822960">
                  <a:extLst>
                    <a:ext uri="{9D8B030D-6E8A-4147-A177-3AD203B41FA5}">
                      <a16:colId xmlns:a16="http://schemas.microsoft.com/office/drawing/2014/main" val="2454486473"/>
                    </a:ext>
                  </a:extLst>
                </a:gridCol>
              </a:tblGrid>
              <a:tr h="822960">
                <a:tc>
                  <a:txBody>
                    <a:bodyPr/>
                    <a:lstStyle/>
                    <a:p>
                      <a:pPr algn="ctr"/>
                      <a:r>
                        <a:rPr lang="en-US" sz="3200">
                          <a:latin typeface="Arial" panose="020B0604020202020204" pitchFamily="34" charset="0"/>
                          <a:cs typeface="Arial" panose="020B0604020202020204" pitchFamily="34" charset="0"/>
                        </a:rPr>
                        <a:t>N</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G</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O</a:t>
                      </a:r>
                      <a:endParaRPr lang="en-US" sz="3200" dirty="0">
                        <a:latin typeface="Arial" panose="020B0604020202020204" pitchFamily="34" charset="0"/>
                        <a:cs typeface="Arial" panose="020B0604020202020204" pitchFamily="34" charset="0"/>
                      </a:endParaRPr>
                    </a:p>
                  </a:txBody>
                  <a:tcPr anchor="ctr">
                    <a:solidFill>
                      <a:srgbClr val="FFFF99"/>
                    </a:solidFill>
                  </a:tcPr>
                </a:tc>
                <a:tc>
                  <a:txBody>
                    <a:bodyPr/>
                    <a:lstStyle/>
                    <a:p>
                      <a:pPr algn="ctr"/>
                      <a:r>
                        <a:rPr lang="en-US" sz="3200">
                          <a:latin typeface="Arial" panose="020B0604020202020204" pitchFamily="34" charset="0"/>
                          <a:cs typeface="Arial" panose="020B0604020202020204" pitchFamily="34" charset="0"/>
                        </a:rPr>
                        <a:t>Q</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U</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Y</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E</a:t>
                      </a:r>
                      <a:endParaRPr lang="en-US" sz="3200" dirty="0">
                        <a:latin typeface="Arial" panose="020B0604020202020204" pitchFamily="34" charset="0"/>
                        <a:cs typeface="Arial" panose="020B0604020202020204" pitchFamily="34" charset="0"/>
                      </a:endParaRPr>
                    </a:p>
                  </a:txBody>
                  <a:tcPr anchor="ctr">
                    <a:solidFill>
                      <a:srgbClr val="FFFF99"/>
                    </a:solidFill>
                  </a:tcPr>
                </a:tc>
                <a:tc>
                  <a:txBody>
                    <a:bodyPr/>
                    <a:lstStyle/>
                    <a:p>
                      <a:pPr algn="ctr"/>
                      <a:r>
                        <a:rPr lang="en-US" sz="3200">
                          <a:latin typeface="Arial" panose="020B0604020202020204" pitchFamily="34" charset="0"/>
                          <a:cs typeface="Arial" panose="020B0604020202020204" pitchFamily="34" charset="0"/>
                        </a:rPr>
                        <a:t>N</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32314417"/>
                  </a:ext>
                </a:extLst>
              </a:tr>
            </a:tbl>
          </a:graphicData>
        </a:graphic>
      </p:graphicFrame>
      <p:graphicFrame>
        <p:nvGraphicFramePr>
          <p:cNvPr id="8" name="Table 22">
            <a:extLst>
              <a:ext uri="{FF2B5EF4-FFF2-40B4-BE49-F238E27FC236}">
                <a16:creationId xmlns:a16="http://schemas.microsoft.com/office/drawing/2014/main" id="{F26FD341-0457-69BA-2051-262EDDB86DEF}"/>
              </a:ext>
            </a:extLst>
          </p:cNvPr>
          <p:cNvGraphicFramePr>
            <a:graphicFrameLocks noGrp="1"/>
          </p:cNvGraphicFramePr>
          <p:nvPr>
            <p:extLst>
              <p:ext uri="{D42A27DB-BD31-4B8C-83A1-F6EECF244321}">
                <p14:modId xmlns:p14="http://schemas.microsoft.com/office/powerpoint/2010/main" val="2502815624"/>
              </p:ext>
            </p:extLst>
          </p:nvPr>
        </p:nvGraphicFramePr>
        <p:xfrm>
          <a:off x="3322320" y="5314188"/>
          <a:ext cx="10698480" cy="822960"/>
        </p:xfrm>
        <a:graphic>
          <a:graphicData uri="http://schemas.openxmlformats.org/drawingml/2006/table">
            <a:tbl>
              <a:tblPr firstRow="1" bandRow="1">
                <a:tableStyleId>{D7AC3CCA-C797-4891-BE02-D94E43425B78}</a:tableStyleId>
              </a:tblPr>
              <a:tblGrid>
                <a:gridCol w="822960">
                  <a:extLst>
                    <a:ext uri="{9D8B030D-6E8A-4147-A177-3AD203B41FA5}">
                      <a16:colId xmlns:a16="http://schemas.microsoft.com/office/drawing/2014/main" val="3063603501"/>
                    </a:ext>
                  </a:extLst>
                </a:gridCol>
                <a:gridCol w="822960">
                  <a:extLst>
                    <a:ext uri="{9D8B030D-6E8A-4147-A177-3AD203B41FA5}">
                      <a16:colId xmlns:a16="http://schemas.microsoft.com/office/drawing/2014/main" val="3117644548"/>
                    </a:ext>
                  </a:extLst>
                </a:gridCol>
                <a:gridCol w="822960">
                  <a:extLst>
                    <a:ext uri="{9D8B030D-6E8A-4147-A177-3AD203B41FA5}">
                      <a16:colId xmlns:a16="http://schemas.microsoft.com/office/drawing/2014/main" val="3133720022"/>
                    </a:ext>
                  </a:extLst>
                </a:gridCol>
                <a:gridCol w="822960">
                  <a:extLst>
                    <a:ext uri="{9D8B030D-6E8A-4147-A177-3AD203B41FA5}">
                      <a16:colId xmlns:a16="http://schemas.microsoft.com/office/drawing/2014/main" val="1410975001"/>
                    </a:ext>
                  </a:extLst>
                </a:gridCol>
                <a:gridCol w="822960">
                  <a:extLst>
                    <a:ext uri="{9D8B030D-6E8A-4147-A177-3AD203B41FA5}">
                      <a16:colId xmlns:a16="http://schemas.microsoft.com/office/drawing/2014/main" val="3061223097"/>
                    </a:ext>
                  </a:extLst>
                </a:gridCol>
                <a:gridCol w="822960">
                  <a:extLst>
                    <a:ext uri="{9D8B030D-6E8A-4147-A177-3AD203B41FA5}">
                      <a16:colId xmlns:a16="http://schemas.microsoft.com/office/drawing/2014/main" val="2055937305"/>
                    </a:ext>
                  </a:extLst>
                </a:gridCol>
                <a:gridCol w="822960">
                  <a:extLst>
                    <a:ext uri="{9D8B030D-6E8A-4147-A177-3AD203B41FA5}">
                      <a16:colId xmlns:a16="http://schemas.microsoft.com/office/drawing/2014/main" val="3003877825"/>
                    </a:ext>
                  </a:extLst>
                </a:gridCol>
                <a:gridCol w="822960">
                  <a:extLst>
                    <a:ext uri="{9D8B030D-6E8A-4147-A177-3AD203B41FA5}">
                      <a16:colId xmlns:a16="http://schemas.microsoft.com/office/drawing/2014/main" val="515730960"/>
                    </a:ext>
                  </a:extLst>
                </a:gridCol>
                <a:gridCol w="822960">
                  <a:extLst>
                    <a:ext uri="{9D8B030D-6E8A-4147-A177-3AD203B41FA5}">
                      <a16:colId xmlns:a16="http://schemas.microsoft.com/office/drawing/2014/main" val="1757089226"/>
                    </a:ext>
                  </a:extLst>
                </a:gridCol>
                <a:gridCol w="822960">
                  <a:extLst>
                    <a:ext uri="{9D8B030D-6E8A-4147-A177-3AD203B41FA5}">
                      <a16:colId xmlns:a16="http://schemas.microsoft.com/office/drawing/2014/main" val="1098385312"/>
                    </a:ext>
                  </a:extLst>
                </a:gridCol>
                <a:gridCol w="822960">
                  <a:extLst>
                    <a:ext uri="{9D8B030D-6E8A-4147-A177-3AD203B41FA5}">
                      <a16:colId xmlns:a16="http://schemas.microsoft.com/office/drawing/2014/main" val="492857352"/>
                    </a:ext>
                  </a:extLst>
                </a:gridCol>
                <a:gridCol w="822960">
                  <a:extLst>
                    <a:ext uri="{9D8B030D-6E8A-4147-A177-3AD203B41FA5}">
                      <a16:colId xmlns:a16="http://schemas.microsoft.com/office/drawing/2014/main" val="536185365"/>
                    </a:ext>
                  </a:extLst>
                </a:gridCol>
                <a:gridCol w="822960">
                  <a:extLst>
                    <a:ext uri="{9D8B030D-6E8A-4147-A177-3AD203B41FA5}">
                      <a16:colId xmlns:a16="http://schemas.microsoft.com/office/drawing/2014/main" val="2819447318"/>
                    </a:ext>
                  </a:extLst>
                </a:gridCol>
              </a:tblGrid>
              <a:tr h="822960">
                <a:tc>
                  <a:txBody>
                    <a:bodyPr/>
                    <a:lstStyle/>
                    <a:p>
                      <a:pPr algn="ctr"/>
                      <a:r>
                        <a:rPr lang="en-US" sz="3200">
                          <a:latin typeface="Arial" panose="020B0604020202020204" pitchFamily="34" charset="0"/>
                          <a:cs typeface="Arial" panose="020B0604020202020204" pitchFamily="34" charset="0"/>
                        </a:rPr>
                        <a:t>V</a:t>
                      </a:r>
                      <a:endParaRPr lang="en-US" sz="3200" dirty="0">
                        <a:latin typeface="Arial" panose="020B0604020202020204" pitchFamily="34" charset="0"/>
                        <a:cs typeface="Arial" panose="020B0604020202020204" pitchFamily="34" charset="0"/>
                      </a:endParaRPr>
                    </a:p>
                  </a:txBody>
                  <a:tcPr anchor="ctr">
                    <a:solidFill>
                      <a:srgbClr val="FFFF99"/>
                    </a:solidFill>
                  </a:tcPr>
                </a:tc>
                <a:tc>
                  <a:txBody>
                    <a:bodyPr/>
                    <a:lstStyle/>
                    <a:p>
                      <a:pPr algn="ctr"/>
                      <a:r>
                        <a:rPr lang="en-US" sz="3200">
                          <a:latin typeface="Arial" panose="020B0604020202020204" pitchFamily="34" charset="0"/>
                          <a:cs typeface="Arial" panose="020B0604020202020204" pitchFamily="34" charset="0"/>
                        </a:rPr>
                        <a:t>A</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N</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T</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H</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A</a:t>
                      </a:r>
                      <a:endParaRPr lang="en-US" sz="3200" dirty="0">
                        <a:latin typeface="Arial" panose="020B0604020202020204" pitchFamily="34" charset="0"/>
                        <a:cs typeface="Arial" panose="020B0604020202020204" pitchFamily="34" charset="0"/>
                      </a:endParaRPr>
                    </a:p>
                  </a:txBody>
                  <a:tcPr anchor="ctr">
                    <a:solidFill>
                      <a:srgbClr val="FFFF99"/>
                    </a:solidFill>
                  </a:tcPr>
                </a:tc>
                <a:tc>
                  <a:txBody>
                    <a:bodyPr/>
                    <a:lstStyle/>
                    <a:p>
                      <a:pPr algn="ctr"/>
                      <a:r>
                        <a:rPr lang="en-US" sz="3200">
                          <a:latin typeface="Arial" panose="020B0604020202020204" pitchFamily="34" charset="0"/>
                          <a:cs typeface="Arial" panose="020B0604020202020204" pitchFamily="34" charset="0"/>
                        </a:rPr>
                        <a:t>N</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G</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V</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U</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O</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N</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G</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597678"/>
                  </a:ext>
                </a:extLst>
              </a:tr>
            </a:tbl>
          </a:graphicData>
        </a:graphic>
      </p:graphicFrame>
      <p:sp>
        <p:nvSpPr>
          <p:cNvPr id="9" name="So 1">
            <a:extLst>
              <a:ext uri="{FF2B5EF4-FFF2-40B4-BE49-F238E27FC236}">
                <a16:creationId xmlns:a16="http://schemas.microsoft.com/office/drawing/2014/main" id="{F53DD197-A097-BADD-B46C-400C85426DDB}"/>
              </a:ext>
            </a:extLst>
          </p:cNvPr>
          <p:cNvSpPr/>
          <p:nvPr/>
        </p:nvSpPr>
        <p:spPr>
          <a:xfrm>
            <a:off x="1615440" y="2015879"/>
            <a:ext cx="822960" cy="822960"/>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4001" b="1" dirty="0">
                <a:solidFill>
                  <a:prstClr val="white"/>
                </a:solidFill>
                <a:latin typeface="Arial" panose="020B0604020202020204" pitchFamily="34" charset="0"/>
                <a:cs typeface="Arial" panose="020B0604020202020204" pitchFamily="34" charset="0"/>
              </a:rPr>
              <a:t>1</a:t>
            </a:r>
          </a:p>
        </p:txBody>
      </p:sp>
      <p:sp>
        <p:nvSpPr>
          <p:cNvPr id="10" name="Bang cau hoi">
            <a:extLst>
              <a:ext uri="{FF2B5EF4-FFF2-40B4-BE49-F238E27FC236}">
                <a16:creationId xmlns:a16="http://schemas.microsoft.com/office/drawing/2014/main" id="{AC69ED22-9A63-F9B0-BB87-EB9352D45860}"/>
              </a:ext>
            </a:extLst>
          </p:cNvPr>
          <p:cNvSpPr/>
          <p:nvPr/>
        </p:nvSpPr>
        <p:spPr>
          <a:xfrm>
            <a:off x="3341364" y="7849103"/>
            <a:ext cx="11582412" cy="1981200"/>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lnSpc>
                <a:spcPct val="150000"/>
              </a:lnSpc>
            </a:pPr>
            <a:r>
              <a:rPr lang="vi-VN" sz="3600" b="1" dirty="0">
                <a:solidFill>
                  <a:prstClr val="black"/>
                </a:solidFill>
                <a:latin typeface="Arial" panose="020B0604020202020204" pitchFamily="34" charset="0"/>
              </a:rPr>
              <a:t>Câu 1: </a:t>
            </a:r>
            <a:r>
              <a:rPr lang="vi-VN" sz="3600" err="1">
                <a:solidFill>
                  <a:prstClr val="black"/>
                </a:solidFill>
                <a:latin typeface="Arial" panose="020B0604020202020204" pitchFamily="34" charset="0"/>
              </a:rPr>
              <a:t>Gồm</a:t>
            </a:r>
            <a:r>
              <a:rPr lang="vi-VN" sz="3600">
                <a:solidFill>
                  <a:prstClr val="black"/>
                </a:solidFill>
                <a:latin typeface="Arial" panose="020B0604020202020204" pitchFamily="34" charset="0"/>
              </a:rPr>
              <a:t> 10 chữ</a:t>
            </a:r>
            <a:r>
              <a:rPr lang="en-US" sz="3600">
                <a:solidFill>
                  <a:prstClr val="black"/>
                </a:solidFill>
                <a:latin typeface="Arial" panose="020B0604020202020204" pitchFamily="34" charset="0"/>
              </a:rPr>
              <a:t> cái: Tên vị vua sáng lập nhà Đinh. </a:t>
            </a:r>
            <a:endParaRPr lang="vi-VN" sz="3600" dirty="0">
              <a:solidFill>
                <a:prstClr val="black"/>
              </a:solidFill>
              <a:latin typeface="Arial" panose="020B0604020202020204" pitchFamily="34" charset="0"/>
            </a:endParaRPr>
          </a:p>
        </p:txBody>
      </p:sp>
      <p:sp>
        <p:nvSpPr>
          <p:cNvPr id="11" name="So 1">
            <a:extLst>
              <a:ext uri="{FF2B5EF4-FFF2-40B4-BE49-F238E27FC236}">
                <a16:creationId xmlns:a16="http://schemas.microsoft.com/office/drawing/2014/main" id="{77A41F5C-DE03-A954-65F6-E7BB262D51EC}"/>
              </a:ext>
            </a:extLst>
          </p:cNvPr>
          <p:cNvSpPr/>
          <p:nvPr/>
        </p:nvSpPr>
        <p:spPr>
          <a:xfrm>
            <a:off x="1610354" y="3021938"/>
            <a:ext cx="822960" cy="822960"/>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4001" b="1" dirty="0">
                <a:solidFill>
                  <a:prstClr val="white"/>
                </a:solidFill>
                <a:latin typeface="Arial" panose="020B0604020202020204" pitchFamily="34" charset="0"/>
                <a:cs typeface="Arial" panose="020B0604020202020204" pitchFamily="34" charset="0"/>
              </a:rPr>
              <a:t>2</a:t>
            </a:r>
          </a:p>
        </p:txBody>
      </p:sp>
      <p:sp>
        <p:nvSpPr>
          <p:cNvPr id="13" name="Bang cau hoi">
            <a:extLst>
              <a:ext uri="{FF2B5EF4-FFF2-40B4-BE49-F238E27FC236}">
                <a16:creationId xmlns:a16="http://schemas.microsoft.com/office/drawing/2014/main" id="{2FF8DB00-B96D-98B5-DEAB-DE9C3468C9E2}"/>
              </a:ext>
            </a:extLst>
          </p:cNvPr>
          <p:cNvSpPr/>
          <p:nvPr/>
        </p:nvSpPr>
        <p:spPr>
          <a:xfrm>
            <a:off x="3341364" y="7849103"/>
            <a:ext cx="11582412" cy="1981200"/>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lnSpc>
                <a:spcPct val="150000"/>
              </a:lnSpc>
            </a:pPr>
            <a:r>
              <a:rPr lang="vi-VN" sz="3600" b="1" dirty="0">
                <a:solidFill>
                  <a:prstClr val="black"/>
                </a:solidFill>
                <a:latin typeface="Arial" panose="020B0604020202020204" pitchFamily="34" charset="0"/>
                <a:cs typeface="Arial" panose="020B0604020202020204" pitchFamily="34" charset="0"/>
              </a:rPr>
              <a:t>Số 2: </a:t>
            </a:r>
            <a:r>
              <a:rPr lang="en-US" sz="3600" err="1">
                <a:solidFill>
                  <a:prstClr val="black"/>
                </a:solidFill>
                <a:latin typeface="Arial" panose="020B0604020202020204" pitchFamily="34" charset="0"/>
                <a:cs typeface="Arial" panose="020B0604020202020204" pitchFamily="34" charset="0"/>
              </a:rPr>
              <a:t>Gồm</a:t>
            </a:r>
            <a:r>
              <a:rPr lang="en-US" sz="3600">
                <a:solidFill>
                  <a:prstClr val="black"/>
                </a:solidFill>
                <a:latin typeface="Arial" panose="020B0604020202020204" pitchFamily="34" charset="0"/>
                <a:cs typeface="Arial" panose="020B0604020202020204" pitchFamily="34" charset="0"/>
              </a:rPr>
              <a:t> 6 chữ cái: Kinh đô Việt Nam thời Ngô</a:t>
            </a:r>
            <a:endParaRPr lang="en-US" sz="3600" b="1" i="1" dirty="0">
              <a:solidFill>
                <a:prstClr val="black"/>
              </a:solidFill>
              <a:latin typeface="Arial" panose="020B0604020202020204" pitchFamily="34" charset="0"/>
              <a:cs typeface="Arial" panose="020B0604020202020204" pitchFamily="34" charset="0"/>
            </a:endParaRPr>
          </a:p>
        </p:txBody>
      </p:sp>
      <p:sp>
        <p:nvSpPr>
          <p:cNvPr id="15" name="So 1">
            <a:extLst>
              <a:ext uri="{FF2B5EF4-FFF2-40B4-BE49-F238E27FC236}">
                <a16:creationId xmlns:a16="http://schemas.microsoft.com/office/drawing/2014/main" id="{EA33D683-FB61-E26E-69DF-F49A35B146E3}"/>
              </a:ext>
            </a:extLst>
          </p:cNvPr>
          <p:cNvSpPr/>
          <p:nvPr/>
        </p:nvSpPr>
        <p:spPr>
          <a:xfrm>
            <a:off x="1610354" y="4119782"/>
            <a:ext cx="822960" cy="822960"/>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4001" b="1" dirty="0">
                <a:solidFill>
                  <a:prstClr val="white"/>
                </a:solidFill>
                <a:latin typeface="Arial" panose="020B0604020202020204" pitchFamily="34" charset="0"/>
                <a:cs typeface="Arial" panose="020B0604020202020204" pitchFamily="34" charset="0"/>
              </a:rPr>
              <a:t>3</a:t>
            </a:r>
          </a:p>
        </p:txBody>
      </p:sp>
      <p:sp>
        <p:nvSpPr>
          <p:cNvPr id="16" name="Bang cau hoi">
            <a:extLst>
              <a:ext uri="{FF2B5EF4-FFF2-40B4-BE49-F238E27FC236}">
                <a16:creationId xmlns:a16="http://schemas.microsoft.com/office/drawing/2014/main" id="{4492A4C6-481C-B474-A5FD-90FA449EA2E2}"/>
              </a:ext>
            </a:extLst>
          </p:cNvPr>
          <p:cNvSpPr/>
          <p:nvPr/>
        </p:nvSpPr>
        <p:spPr>
          <a:xfrm>
            <a:off x="3341364" y="7849103"/>
            <a:ext cx="11582412" cy="1981200"/>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lnSpc>
                <a:spcPct val="150000"/>
              </a:lnSpc>
            </a:pPr>
            <a:r>
              <a:rPr lang="vi-VN" sz="3600" b="1" dirty="0">
                <a:solidFill>
                  <a:prstClr val="black"/>
                </a:solidFill>
                <a:latin typeface="Arial" panose="020B0604020202020204" pitchFamily="34" charset="0"/>
                <a:cs typeface="Arial" panose="020B0604020202020204" pitchFamily="34" charset="0"/>
              </a:rPr>
              <a:t>Số 3: </a:t>
            </a:r>
            <a:r>
              <a:rPr lang="en-US" sz="3600" err="1">
                <a:solidFill>
                  <a:prstClr val="black"/>
                </a:solidFill>
                <a:latin typeface="Arial" panose="020B0604020202020204" pitchFamily="34" charset="0"/>
                <a:cs typeface="Arial" panose="020B0604020202020204" pitchFamily="34" charset="0"/>
              </a:rPr>
              <a:t>Gồm</a:t>
            </a:r>
            <a:r>
              <a:rPr lang="en-US" sz="3600">
                <a:solidFill>
                  <a:prstClr val="black"/>
                </a:solidFill>
                <a:latin typeface="Arial" panose="020B0604020202020204" pitchFamily="34" charset="0"/>
                <a:cs typeface="Arial" panose="020B0604020202020204" pitchFamily="34" charset="0"/>
              </a:rPr>
              <a:t> 8 chữ cái: </a:t>
            </a:r>
            <a:r>
              <a:rPr lang="vi-VN" sz="3600">
                <a:solidFill>
                  <a:prstClr val="black"/>
                </a:solidFill>
                <a:latin typeface="Arial" panose="020B0604020202020204" pitchFamily="34" charset="0"/>
                <a:cs typeface="Arial" panose="020B0604020202020204" pitchFamily="34" charset="0"/>
              </a:rPr>
              <a:t>V</a:t>
            </a:r>
            <a:r>
              <a:rPr lang="en-US" sz="3600">
                <a:solidFill>
                  <a:prstClr val="black"/>
                </a:solidFill>
                <a:latin typeface="Arial" panose="020B0604020202020204" pitchFamily="34" charset="0"/>
                <a:cs typeface="Arial" panose="020B0604020202020204" pitchFamily="34" charset="0"/>
              </a:rPr>
              <a:t>ị v</a:t>
            </a:r>
            <a:r>
              <a:rPr lang="vi-VN" sz="3600">
                <a:solidFill>
                  <a:prstClr val="black"/>
                </a:solidFill>
                <a:latin typeface="Arial" panose="020B0604020202020204" pitchFamily="34" charset="0"/>
                <a:cs typeface="Arial" panose="020B0604020202020204" pitchFamily="34" charset="0"/>
              </a:rPr>
              <a:t>ua sáng lập nhà Ngô, người đánh thắng quân Nam Hán.</a:t>
            </a:r>
            <a:endParaRPr lang="en-US" sz="3600" i="1" dirty="0">
              <a:solidFill>
                <a:prstClr val="black"/>
              </a:solidFill>
              <a:latin typeface="Arial" panose="020B0604020202020204" pitchFamily="34" charset="0"/>
              <a:cs typeface="Arial" panose="020B0604020202020204" pitchFamily="34" charset="0"/>
            </a:endParaRPr>
          </a:p>
        </p:txBody>
      </p:sp>
      <p:sp>
        <p:nvSpPr>
          <p:cNvPr id="17" name="So 1">
            <a:extLst>
              <a:ext uri="{FF2B5EF4-FFF2-40B4-BE49-F238E27FC236}">
                <a16:creationId xmlns:a16="http://schemas.microsoft.com/office/drawing/2014/main" id="{10416CF7-D3C9-3FD8-5B27-D8B4BA84343B}"/>
              </a:ext>
            </a:extLst>
          </p:cNvPr>
          <p:cNvSpPr/>
          <p:nvPr/>
        </p:nvSpPr>
        <p:spPr>
          <a:xfrm>
            <a:off x="1610354" y="5257853"/>
            <a:ext cx="822960" cy="822960"/>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4001" b="1" dirty="0">
                <a:solidFill>
                  <a:prstClr val="white"/>
                </a:solidFill>
                <a:latin typeface="Arial" panose="020B0604020202020204" pitchFamily="34" charset="0"/>
                <a:cs typeface="Arial" panose="020B0604020202020204" pitchFamily="34" charset="0"/>
              </a:rPr>
              <a:t>4</a:t>
            </a:r>
          </a:p>
        </p:txBody>
      </p:sp>
      <p:sp>
        <p:nvSpPr>
          <p:cNvPr id="18" name="Bang cau hoi">
            <a:extLst>
              <a:ext uri="{FF2B5EF4-FFF2-40B4-BE49-F238E27FC236}">
                <a16:creationId xmlns:a16="http://schemas.microsoft.com/office/drawing/2014/main" id="{0640D669-CF1A-E66C-630E-7B32D78F7B08}"/>
              </a:ext>
            </a:extLst>
          </p:cNvPr>
          <p:cNvSpPr/>
          <p:nvPr/>
        </p:nvSpPr>
        <p:spPr>
          <a:xfrm>
            <a:off x="3341364" y="7849103"/>
            <a:ext cx="11582412" cy="1981200"/>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lnSpc>
                <a:spcPct val="150000"/>
              </a:lnSpc>
              <a:defRPr/>
            </a:pPr>
            <a:r>
              <a:rPr lang="vi-VN" sz="3600" b="1" dirty="0">
                <a:solidFill>
                  <a:prstClr val="black"/>
                </a:solidFill>
                <a:latin typeface="Arial" panose="020B0604020202020204" pitchFamily="34" charset="0"/>
                <a:cs typeface="Arial" panose="020B0604020202020204" pitchFamily="34" charset="0"/>
              </a:rPr>
              <a:t>Số 4: </a:t>
            </a:r>
            <a:r>
              <a:rPr lang="vi-VN" sz="3600">
                <a:solidFill>
                  <a:prstClr val="black"/>
                </a:solidFill>
                <a:latin typeface="Arial" panose="020B0604020202020204" pitchFamily="34" charset="0"/>
                <a:cs typeface="Arial" panose="020B0604020202020204" pitchFamily="34" charset="0"/>
              </a:rPr>
              <a:t>Có </a:t>
            </a:r>
            <a:r>
              <a:rPr lang="en-US" sz="3600">
                <a:solidFill>
                  <a:prstClr val="black"/>
                </a:solidFill>
                <a:latin typeface="Arial" panose="020B0604020202020204" pitchFamily="34" charset="0"/>
                <a:cs typeface="Arial" panose="020B0604020202020204" pitchFamily="34" charset="0"/>
              </a:rPr>
              <a:t>13 </a:t>
            </a:r>
            <a:r>
              <a:rPr lang="vi-VN" sz="3600">
                <a:solidFill>
                  <a:prstClr val="black"/>
                </a:solidFill>
                <a:latin typeface="Arial" panose="020B0604020202020204" pitchFamily="34" charset="0"/>
                <a:cs typeface="Arial" panose="020B0604020202020204" pitchFamily="34" charset="0"/>
              </a:rPr>
              <a:t>ch</a:t>
            </a:r>
            <a:r>
              <a:rPr lang="en-US" sz="3600">
                <a:solidFill>
                  <a:prstClr val="black"/>
                </a:solidFill>
                <a:latin typeface="Arial" panose="020B0604020202020204" pitchFamily="34" charset="0"/>
                <a:cs typeface="Arial" panose="020B0604020202020204" pitchFamily="34" charset="0"/>
              </a:rPr>
              <a:t>ữ cái: Tên gọi tôn vinh tài năng quân sự của Đinh Bộ Lĩnh.</a:t>
            </a:r>
            <a:endParaRPr lang="en-US" sz="3600" i="1" dirty="0">
              <a:solidFill>
                <a:prstClr val="black"/>
              </a:solidFill>
              <a:latin typeface="Arial" panose="020B0604020202020204" pitchFamily="34" charset="0"/>
              <a:cs typeface="Arial" panose="020B0604020202020204" pitchFamily="34" charset="0"/>
            </a:endParaRPr>
          </a:p>
        </p:txBody>
      </p:sp>
      <p:sp>
        <p:nvSpPr>
          <p:cNvPr id="19" name="Bang cau hoi">
            <a:extLst>
              <a:ext uri="{FF2B5EF4-FFF2-40B4-BE49-F238E27FC236}">
                <a16:creationId xmlns:a16="http://schemas.microsoft.com/office/drawing/2014/main" id="{756C0976-045B-307B-F902-BDC1ED59602E}"/>
              </a:ext>
            </a:extLst>
          </p:cNvPr>
          <p:cNvSpPr/>
          <p:nvPr/>
        </p:nvSpPr>
        <p:spPr>
          <a:xfrm>
            <a:off x="3341364" y="7849103"/>
            <a:ext cx="10927086" cy="1981200"/>
          </a:xfrm>
          <a:prstGeom prst="rect">
            <a:avLst/>
          </a:prstGeom>
          <a:solidFill>
            <a:srgbClr val="FFE9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lnSpc>
                <a:spcPct val="150000"/>
              </a:lnSpc>
            </a:pPr>
            <a:r>
              <a:rPr lang="vi-VN" sz="3600" b="1" dirty="0" err="1">
                <a:solidFill>
                  <a:prstClr val="black"/>
                </a:solidFill>
                <a:latin typeface="Arial" panose="020B0604020202020204" pitchFamily="34" charset="0"/>
                <a:cs typeface="Arial" panose="020B0604020202020204" pitchFamily="34" charset="0"/>
              </a:rPr>
              <a:t>Số</a:t>
            </a:r>
            <a:r>
              <a:rPr lang="vi-VN" sz="3600" b="1" dirty="0">
                <a:solidFill>
                  <a:prstClr val="black"/>
                </a:solidFill>
                <a:latin typeface="Arial" panose="020B0604020202020204" pitchFamily="34" charset="0"/>
                <a:cs typeface="Arial" panose="020B0604020202020204" pitchFamily="34" charset="0"/>
              </a:rPr>
              <a:t> 5</a:t>
            </a:r>
            <a:r>
              <a:rPr lang="en-US" sz="3600" b="1" dirty="0">
                <a:solidFill>
                  <a:prstClr val="black"/>
                </a:solidFill>
                <a:latin typeface="Arial" panose="020B0604020202020204" pitchFamily="34" charset="0"/>
                <a:cs typeface="Arial" panose="020B0604020202020204" pitchFamily="34" charset="0"/>
              </a:rPr>
              <a:t>:</a:t>
            </a:r>
            <a:r>
              <a:rPr lang="vi-VN" sz="3600" b="1" dirty="0">
                <a:solidFill>
                  <a:prstClr val="black"/>
                </a:solidFill>
                <a:latin typeface="Arial" panose="020B0604020202020204" pitchFamily="34" charset="0"/>
                <a:cs typeface="Arial" panose="020B0604020202020204" pitchFamily="34" charset="0"/>
              </a:rPr>
              <a:t> </a:t>
            </a:r>
            <a:r>
              <a:rPr lang="vi-VN" sz="3600">
                <a:solidFill>
                  <a:prstClr val="black"/>
                </a:solidFill>
                <a:latin typeface="Arial" panose="020B0604020202020204" pitchFamily="34" charset="0"/>
                <a:cs typeface="Arial" panose="020B0604020202020204" pitchFamily="34" charset="0"/>
              </a:rPr>
              <a:t>Có </a:t>
            </a:r>
            <a:r>
              <a:rPr lang="en-US" sz="3600">
                <a:solidFill>
                  <a:prstClr val="black"/>
                </a:solidFill>
                <a:latin typeface="Arial" panose="020B0604020202020204" pitchFamily="34" charset="0"/>
                <a:cs typeface="Arial" panose="020B0604020202020204" pitchFamily="34" charset="0"/>
              </a:rPr>
              <a:t>8</a:t>
            </a:r>
            <a:r>
              <a:rPr lang="vi-VN" sz="3600">
                <a:solidFill>
                  <a:prstClr val="black"/>
                </a:solidFill>
                <a:latin typeface="Arial" panose="020B0604020202020204" pitchFamily="34" charset="0"/>
                <a:cs typeface="Arial" panose="020B0604020202020204" pitchFamily="34" charset="0"/>
              </a:rPr>
              <a:t> chữ</a:t>
            </a:r>
            <a:r>
              <a:rPr lang="en-US" sz="3600">
                <a:solidFill>
                  <a:prstClr val="black"/>
                </a:solidFill>
                <a:latin typeface="Arial" panose="020B0604020202020204" pitchFamily="34" charset="0"/>
                <a:cs typeface="Arial" panose="020B0604020202020204" pitchFamily="34" charset="0"/>
              </a:rPr>
              <a:t> cái: Niên hiệu của Đinh Tiên Hoàng. </a:t>
            </a:r>
            <a:endParaRPr lang="en-US" sz="3600" i="1" dirty="0">
              <a:solidFill>
                <a:prstClr val="black"/>
              </a:solidFill>
              <a:latin typeface="Arial" panose="020B0604020202020204" pitchFamily="34" charset="0"/>
              <a:cs typeface="Arial" panose="020B0604020202020204" pitchFamily="34" charset="0"/>
            </a:endParaRPr>
          </a:p>
        </p:txBody>
      </p:sp>
      <p:graphicFrame>
        <p:nvGraphicFramePr>
          <p:cNvPr id="20" name="Table 16">
            <a:extLst>
              <a:ext uri="{FF2B5EF4-FFF2-40B4-BE49-F238E27FC236}">
                <a16:creationId xmlns:a16="http://schemas.microsoft.com/office/drawing/2014/main" id="{B91A49B6-73B5-B1CB-717F-2C6F18B4850F}"/>
              </a:ext>
            </a:extLst>
          </p:cNvPr>
          <p:cNvGraphicFramePr>
            <a:graphicFrameLocks noGrp="1"/>
          </p:cNvGraphicFramePr>
          <p:nvPr>
            <p:extLst>
              <p:ext uri="{D42A27DB-BD31-4B8C-83A1-F6EECF244321}">
                <p14:modId xmlns:p14="http://schemas.microsoft.com/office/powerpoint/2010/main" val="3109553039"/>
              </p:ext>
            </p:extLst>
          </p:nvPr>
        </p:nvGraphicFramePr>
        <p:xfrm>
          <a:off x="4160520" y="2021419"/>
          <a:ext cx="8229600" cy="822960"/>
        </p:xfrm>
        <a:graphic>
          <a:graphicData uri="http://schemas.openxmlformats.org/drawingml/2006/table">
            <a:tbl>
              <a:tblPr firstRow="1" bandRow="1">
                <a:tableStyleId>{D7AC3CCA-C797-4891-BE02-D94E43425B78}</a:tableStyleId>
              </a:tblPr>
              <a:tblGrid>
                <a:gridCol w="822960">
                  <a:extLst>
                    <a:ext uri="{9D8B030D-6E8A-4147-A177-3AD203B41FA5}">
                      <a16:colId xmlns:a16="http://schemas.microsoft.com/office/drawing/2014/main" val="487117637"/>
                    </a:ext>
                  </a:extLst>
                </a:gridCol>
                <a:gridCol w="822960">
                  <a:extLst>
                    <a:ext uri="{9D8B030D-6E8A-4147-A177-3AD203B41FA5}">
                      <a16:colId xmlns:a16="http://schemas.microsoft.com/office/drawing/2014/main" val="3408972639"/>
                    </a:ext>
                  </a:extLst>
                </a:gridCol>
                <a:gridCol w="822960">
                  <a:extLst>
                    <a:ext uri="{9D8B030D-6E8A-4147-A177-3AD203B41FA5}">
                      <a16:colId xmlns:a16="http://schemas.microsoft.com/office/drawing/2014/main" val="3810928130"/>
                    </a:ext>
                  </a:extLst>
                </a:gridCol>
                <a:gridCol w="822960">
                  <a:extLst>
                    <a:ext uri="{9D8B030D-6E8A-4147-A177-3AD203B41FA5}">
                      <a16:colId xmlns:a16="http://schemas.microsoft.com/office/drawing/2014/main" val="675794541"/>
                    </a:ext>
                  </a:extLst>
                </a:gridCol>
                <a:gridCol w="822960">
                  <a:extLst>
                    <a:ext uri="{9D8B030D-6E8A-4147-A177-3AD203B41FA5}">
                      <a16:colId xmlns:a16="http://schemas.microsoft.com/office/drawing/2014/main" val="2775346704"/>
                    </a:ext>
                  </a:extLst>
                </a:gridCol>
                <a:gridCol w="822960">
                  <a:extLst>
                    <a:ext uri="{9D8B030D-6E8A-4147-A177-3AD203B41FA5}">
                      <a16:colId xmlns:a16="http://schemas.microsoft.com/office/drawing/2014/main" val="192165018"/>
                    </a:ext>
                  </a:extLst>
                </a:gridCol>
                <a:gridCol w="822960">
                  <a:extLst>
                    <a:ext uri="{9D8B030D-6E8A-4147-A177-3AD203B41FA5}">
                      <a16:colId xmlns:a16="http://schemas.microsoft.com/office/drawing/2014/main" val="3190569927"/>
                    </a:ext>
                  </a:extLst>
                </a:gridCol>
                <a:gridCol w="822960">
                  <a:extLst>
                    <a:ext uri="{9D8B030D-6E8A-4147-A177-3AD203B41FA5}">
                      <a16:colId xmlns:a16="http://schemas.microsoft.com/office/drawing/2014/main" val="971731272"/>
                    </a:ext>
                  </a:extLst>
                </a:gridCol>
                <a:gridCol w="822960">
                  <a:extLst>
                    <a:ext uri="{9D8B030D-6E8A-4147-A177-3AD203B41FA5}">
                      <a16:colId xmlns:a16="http://schemas.microsoft.com/office/drawing/2014/main" val="910722814"/>
                    </a:ext>
                  </a:extLst>
                </a:gridCol>
                <a:gridCol w="822960">
                  <a:extLst>
                    <a:ext uri="{9D8B030D-6E8A-4147-A177-3AD203B41FA5}">
                      <a16:colId xmlns:a16="http://schemas.microsoft.com/office/drawing/2014/main" val="477999929"/>
                    </a:ext>
                  </a:extLst>
                </a:gridCol>
              </a:tblGrid>
              <a:tr h="822960">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32314417"/>
                  </a:ext>
                </a:extLst>
              </a:tr>
            </a:tbl>
          </a:graphicData>
        </a:graphic>
      </p:graphicFrame>
      <p:graphicFrame>
        <p:nvGraphicFramePr>
          <p:cNvPr id="21" name="Table 20">
            <a:extLst>
              <a:ext uri="{FF2B5EF4-FFF2-40B4-BE49-F238E27FC236}">
                <a16:creationId xmlns:a16="http://schemas.microsoft.com/office/drawing/2014/main" id="{18F34AA1-1B75-0A77-370D-C9CA5720E28C}"/>
              </a:ext>
            </a:extLst>
          </p:cNvPr>
          <p:cNvGraphicFramePr>
            <a:graphicFrameLocks noGrp="1"/>
          </p:cNvGraphicFramePr>
          <p:nvPr>
            <p:extLst>
              <p:ext uri="{D42A27DB-BD31-4B8C-83A1-F6EECF244321}">
                <p14:modId xmlns:p14="http://schemas.microsoft.com/office/powerpoint/2010/main" val="802889693"/>
              </p:ext>
            </p:extLst>
          </p:nvPr>
        </p:nvGraphicFramePr>
        <p:xfrm>
          <a:off x="5811520" y="3062897"/>
          <a:ext cx="4114800" cy="822960"/>
        </p:xfrm>
        <a:graphic>
          <a:graphicData uri="http://schemas.openxmlformats.org/drawingml/2006/table">
            <a:tbl>
              <a:tblPr firstRow="1" bandRow="1">
                <a:tableStyleId>{D7AC3CCA-C797-4891-BE02-D94E43425B78}</a:tableStyleId>
              </a:tblPr>
              <a:tblGrid>
                <a:gridCol w="822960">
                  <a:extLst>
                    <a:ext uri="{9D8B030D-6E8A-4147-A177-3AD203B41FA5}">
                      <a16:colId xmlns:a16="http://schemas.microsoft.com/office/drawing/2014/main" val="487117637"/>
                    </a:ext>
                  </a:extLst>
                </a:gridCol>
                <a:gridCol w="822960">
                  <a:extLst>
                    <a:ext uri="{9D8B030D-6E8A-4147-A177-3AD203B41FA5}">
                      <a16:colId xmlns:a16="http://schemas.microsoft.com/office/drawing/2014/main" val="3408972639"/>
                    </a:ext>
                  </a:extLst>
                </a:gridCol>
                <a:gridCol w="822960">
                  <a:extLst>
                    <a:ext uri="{9D8B030D-6E8A-4147-A177-3AD203B41FA5}">
                      <a16:colId xmlns:a16="http://schemas.microsoft.com/office/drawing/2014/main" val="3810928130"/>
                    </a:ext>
                  </a:extLst>
                </a:gridCol>
                <a:gridCol w="822960">
                  <a:extLst>
                    <a:ext uri="{9D8B030D-6E8A-4147-A177-3AD203B41FA5}">
                      <a16:colId xmlns:a16="http://schemas.microsoft.com/office/drawing/2014/main" val="675794541"/>
                    </a:ext>
                  </a:extLst>
                </a:gridCol>
                <a:gridCol w="822960">
                  <a:extLst>
                    <a:ext uri="{9D8B030D-6E8A-4147-A177-3AD203B41FA5}">
                      <a16:colId xmlns:a16="http://schemas.microsoft.com/office/drawing/2014/main" val="2775346704"/>
                    </a:ext>
                  </a:extLst>
                </a:gridCol>
              </a:tblGrid>
              <a:tr h="822960">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tc>
                  <a:txBody>
                    <a:bodyPr/>
                    <a:lstStyle/>
                    <a:p>
                      <a:pPr algn="ctr"/>
                      <a:endParaRPr lang="en-US" sz="32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32314417"/>
                  </a:ext>
                </a:extLst>
              </a:tr>
            </a:tbl>
          </a:graphicData>
        </a:graphic>
      </p:graphicFrame>
      <p:graphicFrame>
        <p:nvGraphicFramePr>
          <p:cNvPr id="22" name="Table 16">
            <a:extLst>
              <a:ext uri="{FF2B5EF4-FFF2-40B4-BE49-F238E27FC236}">
                <a16:creationId xmlns:a16="http://schemas.microsoft.com/office/drawing/2014/main" id="{FF8B62FA-F853-E036-DF7D-5870ACBD5916}"/>
              </a:ext>
            </a:extLst>
          </p:cNvPr>
          <p:cNvGraphicFramePr>
            <a:graphicFrameLocks noGrp="1"/>
          </p:cNvGraphicFramePr>
          <p:nvPr>
            <p:extLst>
              <p:ext uri="{D42A27DB-BD31-4B8C-83A1-F6EECF244321}">
                <p14:modId xmlns:p14="http://schemas.microsoft.com/office/powerpoint/2010/main" val="2746528893"/>
              </p:ext>
            </p:extLst>
          </p:nvPr>
        </p:nvGraphicFramePr>
        <p:xfrm>
          <a:off x="4998720" y="4169480"/>
          <a:ext cx="6583680" cy="822960"/>
        </p:xfrm>
        <a:graphic>
          <a:graphicData uri="http://schemas.openxmlformats.org/drawingml/2006/table">
            <a:tbl>
              <a:tblPr firstRow="1" bandRow="1">
                <a:tableStyleId>{D7AC3CCA-C797-4891-BE02-D94E43425B78}</a:tableStyleId>
              </a:tblPr>
              <a:tblGrid>
                <a:gridCol w="822960">
                  <a:extLst>
                    <a:ext uri="{9D8B030D-6E8A-4147-A177-3AD203B41FA5}">
                      <a16:colId xmlns:a16="http://schemas.microsoft.com/office/drawing/2014/main" val="487117637"/>
                    </a:ext>
                  </a:extLst>
                </a:gridCol>
                <a:gridCol w="822960">
                  <a:extLst>
                    <a:ext uri="{9D8B030D-6E8A-4147-A177-3AD203B41FA5}">
                      <a16:colId xmlns:a16="http://schemas.microsoft.com/office/drawing/2014/main" val="3408972639"/>
                    </a:ext>
                  </a:extLst>
                </a:gridCol>
                <a:gridCol w="822960">
                  <a:extLst>
                    <a:ext uri="{9D8B030D-6E8A-4147-A177-3AD203B41FA5}">
                      <a16:colId xmlns:a16="http://schemas.microsoft.com/office/drawing/2014/main" val="3810928130"/>
                    </a:ext>
                  </a:extLst>
                </a:gridCol>
                <a:gridCol w="822960">
                  <a:extLst>
                    <a:ext uri="{9D8B030D-6E8A-4147-A177-3AD203B41FA5}">
                      <a16:colId xmlns:a16="http://schemas.microsoft.com/office/drawing/2014/main" val="675794541"/>
                    </a:ext>
                  </a:extLst>
                </a:gridCol>
                <a:gridCol w="822960">
                  <a:extLst>
                    <a:ext uri="{9D8B030D-6E8A-4147-A177-3AD203B41FA5}">
                      <a16:colId xmlns:a16="http://schemas.microsoft.com/office/drawing/2014/main" val="2775346704"/>
                    </a:ext>
                  </a:extLst>
                </a:gridCol>
                <a:gridCol w="822960">
                  <a:extLst>
                    <a:ext uri="{9D8B030D-6E8A-4147-A177-3AD203B41FA5}">
                      <a16:colId xmlns:a16="http://schemas.microsoft.com/office/drawing/2014/main" val="192165018"/>
                    </a:ext>
                  </a:extLst>
                </a:gridCol>
                <a:gridCol w="822960">
                  <a:extLst>
                    <a:ext uri="{9D8B030D-6E8A-4147-A177-3AD203B41FA5}">
                      <a16:colId xmlns:a16="http://schemas.microsoft.com/office/drawing/2014/main" val="2899728212"/>
                    </a:ext>
                  </a:extLst>
                </a:gridCol>
                <a:gridCol w="822960">
                  <a:extLst>
                    <a:ext uri="{9D8B030D-6E8A-4147-A177-3AD203B41FA5}">
                      <a16:colId xmlns:a16="http://schemas.microsoft.com/office/drawing/2014/main" val="854830246"/>
                    </a:ext>
                  </a:extLst>
                </a:gridCol>
              </a:tblGrid>
              <a:tr h="822960">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832314417"/>
                  </a:ext>
                </a:extLst>
              </a:tr>
            </a:tbl>
          </a:graphicData>
        </a:graphic>
      </p:graphicFrame>
      <p:graphicFrame>
        <p:nvGraphicFramePr>
          <p:cNvPr id="23" name="Table 21">
            <a:extLst>
              <a:ext uri="{FF2B5EF4-FFF2-40B4-BE49-F238E27FC236}">
                <a16:creationId xmlns:a16="http://schemas.microsoft.com/office/drawing/2014/main" id="{41CBEE4F-D217-91E2-FE81-39898FCF64D7}"/>
              </a:ext>
            </a:extLst>
          </p:cNvPr>
          <p:cNvGraphicFramePr>
            <a:graphicFrameLocks noGrp="1"/>
          </p:cNvGraphicFramePr>
          <p:nvPr>
            <p:extLst>
              <p:ext uri="{D42A27DB-BD31-4B8C-83A1-F6EECF244321}">
                <p14:modId xmlns:p14="http://schemas.microsoft.com/office/powerpoint/2010/main" val="3633585748"/>
              </p:ext>
            </p:extLst>
          </p:nvPr>
        </p:nvGraphicFramePr>
        <p:xfrm>
          <a:off x="3322320" y="5314188"/>
          <a:ext cx="10698480" cy="822960"/>
        </p:xfrm>
        <a:graphic>
          <a:graphicData uri="http://schemas.openxmlformats.org/drawingml/2006/table">
            <a:tbl>
              <a:tblPr firstRow="1" bandRow="1">
                <a:tableStyleId>{D7AC3CCA-C797-4891-BE02-D94E43425B78}</a:tableStyleId>
              </a:tblPr>
              <a:tblGrid>
                <a:gridCol w="822960">
                  <a:extLst>
                    <a:ext uri="{9D8B030D-6E8A-4147-A177-3AD203B41FA5}">
                      <a16:colId xmlns:a16="http://schemas.microsoft.com/office/drawing/2014/main" val="2620286656"/>
                    </a:ext>
                  </a:extLst>
                </a:gridCol>
                <a:gridCol w="822960">
                  <a:extLst>
                    <a:ext uri="{9D8B030D-6E8A-4147-A177-3AD203B41FA5}">
                      <a16:colId xmlns:a16="http://schemas.microsoft.com/office/drawing/2014/main" val="3553785636"/>
                    </a:ext>
                  </a:extLst>
                </a:gridCol>
                <a:gridCol w="822960">
                  <a:extLst>
                    <a:ext uri="{9D8B030D-6E8A-4147-A177-3AD203B41FA5}">
                      <a16:colId xmlns:a16="http://schemas.microsoft.com/office/drawing/2014/main" val="4084227473"/>
                    </a:ext>
                  </a:extLst>
                </a:gridCol>
                <a:gridCol w="822960">
                  <a:extLst>
                    <a:ext uri="{9D8B030D-6E8A-4147-A177-3AD203B41FA5}">
                      <a16:colId xmlns:a16="http://schemas.microsoft.com/office/drawing/2014/main" val="1495616598"/>
                    </a:ext>
                  </a:extLst>
                </a:gridCol>
                <a:gridCol w="822960">
                  <a:extLst>
                    <a:ext uri="{9D8B030D-6E8A-4147-A177-3AD203B41FA5}">
                      <a16:colId xmlns:a16="http://schemas.microsoft.com/office/drawing/2014/main" val="3208231446"/>
                    </a:ext>
                  </a:extLst>
                </a:gridCol>
                <a:gridCol w="822960">
                  <a:extLst>
                    <a:ext uri="{9D8B030D-6E8A-4147-A177-3AD203B41FA5}">
                      <a16:colId xmlns:a16="http://schemas.microsoft.com/office/drawing/2014/main" val="3607166219"/>
                    </a:ext>
                  </a:extLst>
                </a:gridCol>
                <a:gridCol w="822960">
                  <a:extLst>
                    <a:ext uri="{9D8B030D-6E8A-4147-A177-3AD203B41FA5}">
                      <a16:colId xmlns:a16="http://schemas.microsoft.com/office/drawing/2014/main" val="14513942"/>
                    </a:ext>
                  </a:extLst>
                </a:gridCol>
                <a:gridCol w="822960">
                  <a:extLst>
                    <a:ext uri="{9D8B030D-6E8A-4147-A177-3AD203B41FA5}">
                      <a16:colId xmlns:a16="http://schemas.microsoft.com/office/drawing/2014/main" val="3186754740"/>
                    </a:ext>
                  </a:extLst>
                </a:gridCol>
                <a:gridCol w="822960">
                  <a:extLst>
                    <a:ext uri="{9D8B030D-6E8A-4147-A177-3AD203B41FA5}">
                      <a16:colId xmlns:a16="http://schemas.microsoft.com/office/drawing/2014/main" val="3032356277"/>
                    </a:ext>
                  </a:extLst>
                </a:gridCol>
                <a:gridCol w="822960">
                  <a:extLst>
                    <a:ext uri="{9D8B030D-6E8A-4147-A177-3AD203B41FA5}">
                      <a16:colId xmlns:a16="http://schemas.microsoft.com/office/drawing/2014/main" val="3040360488"/>
                    </a:ext>
                  </a:extLst>
                </a:gridCol>
                <a:gridCol w="822960">
                  <a:extLst>
                    <a:ext uri="{9D8B030D-6E8A-4147-A177-3AD203B41FA5}">
                      <a16:colId xmlns:a16="http://schemas.microsoft.com/office/drawing/2014/main" val="1246725618"/>
                    </a:ext>
                  </a:extLst>
                </a:gridCol>
                <a:gridCol w="822960">
                  <a:extLst>
                    <a:ext uri="{9D8B030D-6E8A-4147-A177-3AD203B41FA5}">
                      <a16:colId xmlns:a16="http://schemas.microsoft.com/office/drawing/2014/main" val="4055980511"/>
                    </a:ext>
                  </a:extLst>
                </a:gridCol>
                <a:gridCol w="822960">
                  <a:extLst>
                    <a:ext uri="{9D8B030D-6E8A-4147-A177-3AD203B41FA5}">
                      <a16:colId xmlns:a16="http://schemas.microsoft.com/office/drawing/2014/main" val="3897839667"/>
                    </a:ext>
                  </a:extLst>
                </a:gridCol>
              </a:tblGrid>
              <a:tr h="822960">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04564592"/>
                  </a:ext>
                </a:extLst>
              </a:tr>
            </a:tbl>
          </a:graphicData>
        </a:graphic>
      </p:graphicFrame>
      <p:graphicFrame>
        <p:nvGraphicFramePr>
          <p:cNvPr id="24" name="Table 22">
            <a:extLst>
              <a:ext uri="{FF2B5EF4-FFF2-40B4-BE49-F238E27FC236}">
                <a16:creationId xmlns:a16="http://schemas.microsoft.com/office/drawing/2014/main" id="{DCD844B2-119A-37B5-13E1-35E3103CCB49}"/>
              </a:ext>
            </a:extLst>
          </p:cNvPr>
          <p:cNvGraphicFramePr>
            <a:graphicFrameLocks noGrp="1"/>
          </p:cNvGraphicFramePr>
          <p:nvPr>
            <p:extLst>
              <p:ext uri="{D42A27DB-BD31-4B8C-83A1-F6EECF244321}">
                <p14:modId xmlns:p14="http://schemas.microsoft.com/office/powerpoint/2010/main" val="3742782820"/>
              </p:ext>
            </p:extLst>
          </p:nvPr>
        </p:nvGraphicFramePr>
        <p:xfrm>
          <a:off x="5793740" y="6515100"/>
          <a:ext cx="6583680" cy="822960"/>
        </p:xfrm>
        <a:graphic>
          <a:graphicData uri="http://schemas.openxmlformats.org/drawingml/2006/table">
            <a:tbl>
              <a:tblPr firstRow="1" bandRow="1">
                <a:tableStyleId>{D7AC3CCA-C797-4891-BE02-D94E43425B78}</a:tableStyleId>
              </a:tblPr>
              <a:tblGrid>
                <a:gridCol w="822960">
                  <a:extLst>
                    <a:ext uri="{9D8B030D-6E8A-4147-A177-3AD203B41FA5}">
                      <a16:colId xmlns:a16="http://schemas.microsoft.com/office/drawing/2014/main" val="3063603501"/>
                    </a:ext>
                  </a:extLst>
                </a:gridCol>
                <a:gridCol w="822960">
                  <a:extLst>
                    <a:ext uri="{9D8B030D-6E8A-4147-A177-3AD203B41FA5}">
                      <a16:colId xmlns:a16="http://schemas.microsoft.com/office/drawing/2014/main" val="3117644548"/>
                    </a:ext>
                  </a:extLst>
                </a:gridCol>
                <a:gridCol w="822960">
                  <a:extLst>
                    <a:ext uri="{9D8B030D-6E8A-4147-A177-3AD203B41FA5}">
                      <a16:colId xmlns:a16="http://schemas.microsoft.com/office/drawing/2014/main" val="3133720022"/>
                    </a:ext>
                  </a:extLst>
                </a:gridCol>
                <a:gridCol w="822960">
                  <a:extLst>
                    <a:ext uri="{9D8B030D-6E8A-4147-A177-3AD203B41FA5}">
                      <a16:colId xmlns:a16="http://schemas.microsoft.com/office/drawing/2014/main" val="1410975001"/>
                    </a:ext>
                  </a:extLst>
                </a:gridCol>
                <a:gridCol w="822960">
                  <a:extLst>
                    <a:ext uri="{9D8B030D-6E8A-4147-A177-3AD203B41FA5}">
                      <a16:colId xmlns:a16="http://schemas.microsoft.com/office/drawing/2014/main" val="3061223097"/>
                    </a:ext>
                  </a:extLst>
                </a:gridCol>
                <a:gridCol w="822960">
                  <a:extLst>
                    <a:ext uri="{9D8B030D-6E8A-4147-A177-3AD203B41FA5}">
                      <a16:colId xmlns:a16="http://schemas.microsoft.com/office/drawing/2014/main" val="2055937305"/>
                    </a:ext>
                  </a:extLst>
                </a:gridCol>
                <a:gridCol w="822960">
                  <a:extLst>
                    <a:ext uri="{9D8B030D-6E8A-4147-A177-3AD203B41FA5}">
                      <a16:colId xmlns:a16="http://schemas.microsoft.com/office/drawing/2014/main" val="3003877825"/>
                    </a:ext>
                  </a:extLst>
                </a:gridCol>
                <a:gridCol w="822960">
                  <a:extLst>
                    <a:ext uri="{9D8B030D-6E8A-4147-A177-3AD203B41FA5}">
                      <a16:colId xmlns:a16="http://schemas.microsoft.com/office/drawing/2014/main" val="515730960"/>
                    </a:ext>
                  </a:extLst>
                </a:gridCol>
              </a:tblGrid>
              <a:tr h="822960">
                <a:tc>
                  <a:txBody>
                    <a:bodyPr/>
                    <a:lstStyle/>
                    <a:p>
                      <a:pPr algn="ctr"/>
                      <a:r>
                        <a:rPr lang="en-US" sz="3200">
                          <a:latin typeface="Arial" panose="020B0604020202020204" pitchFamily="34" charset="0"/>
                          <a:cs typeface="Arial" panose="020B0604020202020204" pitchFamily="34" charset="0"/>
                        </a:rPr>
                        <a:t>T</a:t>
                      </a:r>
                      <a:endParaRPr lang="en-US" sz="3200" dirty="0">
                        <a:latin typeface="Arial" panose="020B0604020202020204" pitchFamily="34" charset="0"/>
                        <a:cs typeface="Arial" panose="020B0604020202020204" pitchFamily="34" charset="0"/>
                      </a:endParaRPr>
                    </a:p>
                  </a:txBody>
                  <a:tcPr anchor="ctr">
                    <a:solidFill>
                      <a:srgbClr val="FFFF99"/>
                    </a:solidFill>
                  </a:tcPr>
                </a:tc>
                <a:tc>
                  <a:txBody>
                    <a:bodyPr/>
                    <a:lstStyle/>
                    <a:p>
                      <a:pPr algn="ctr"/>
                      <a:r>
                        <a:rPr lang="en-US" sz="3200">
                          <a:latin typeface="Arial" panose="020B0604020202020204" pitchFamily="34" charset="0"/>
                          <a:cs typeface="Arial" panose="020B0604020202020204" pitchFamily="34" charset="0"/>
                        </a:rPr>
                        <a:t>H</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A</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I</a:t>
                      </a:r>
                      <a:endParaRPr lang="en-US" sz="3200" dirty="0">
                        <a:latin typeface="Arial" panose="020B0604020202020204" pitchFamily="34" charset="0"/>
                        <a:cs typeface="Arial" panose="020B0604020202020204" pitchFamily="34" charset="0"/>
                      </a:endParaRPr>
                    </a:p>
                  </a:txBody>
                  <a:tcPr anchor="ctr">
                    <a:solidFill>
                      <a:srgbClr val="FFFF99"/>
                    </a:solidFill>
                  </a:tcPr>
                </a:tc>
                <a:tc>
                  <a:txBody>
                    <a:bodyPr/>
                    <a:lstStyle/>
                    <a:p>
                      <a:pPr algn="ctr"/>
                      <a:r>
                        <a:rPr lang="en-US" sz="3200">
                          <a:latin typeface="Arial" panose="020B0604020202020204" pitchFamily="34" charset="0"/>
                          <a:cs typeface="Arial" panose="020B0604020202020204" pitchFamily="34" charset="0"/>
                        </a:rPr>
                        <a:t>B</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I</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N</a:t>
                      </a:r>
                      <a:endParaRPr lang="en-US" sz="3200" dirty="0">
                        <a:latin typeface="Arial" panose="020B0604020202020204" pitchFamily="34" charset="0"/>
                        <a:cs typeface="Arial" panose="020B0604020202020204" pitchFamily="34" charset="0"/>
                      </a:endParaRPr>
                    </a:p>
                  </a:txBody>
                  <a:tcPr anchor="ctr"/>
                </a:tc>
                <a:tc>
                  <a:txBody>
                    <a:bodyPr/>
                    <a:lstStyle/>
                    <a:p>
                      <a:pPr algn="ctr"/>
                      <a:r>
                        <a:rPr lang="en-US" sz="3200">
                          <a:latin typeface="Arial" panose="020B0604020202020204" pitchFamily="34" charset="0"/>
                          <a:cs typeface="Arial" panose="020B0604020202020204" pitchFamily="34" charset="0"/>
                        </a:rPr>
                        <a:t>H</a:t>
                      </a:r>
                      <a:endParaRPr lang="en-US" sz="3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75597678"/>
                  </a:ext>
                </a:extLst>
              </a:tr>
            </a:tbl>
          </a:graphicData>
        </a:graphic>
      </p:graphicFrame>
      <p:sp>
        <p:nvSpPr>
          <p:cNvPr id="25" name="So 1">
            <a:extLst>
              <a:ext uri="{FF2B5EF4-FFF2-40B4-BE49-F238E27FC236}">
                <a16:creationId xmlns:a16="http://schemas.microsoft.com/office/drawing/2014/main" id="{69C7D776-1D9E-B8C1-C883-C8395E81EE30}"/>
              </a:ext>
            </a:extLst>
          </p:cNvPr>
          <p:cNvSpPr/>
          <p:nvPr/>
        </p:nvSpPr>
        <p:spPr>
          <a:xfrm>
            <a:off x="1610354" y="6472532"/>
            <a:ext cx="822960" cy="822960"/>
          </a:xfrm>
          <a:prstGeom prst="flowChartConnector">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5">
              <a:defRPr/>
            </a:pPr>
            <a:r>
              <a:rPr lang="en-US" sz="4001" b="1" dirty="0">
                <a:solidFill>
                  <a:prstClr val="white"/>
                </a:solidFill>
                <a:latin typeface="Arial" panose="020B0604020202020204" pitchFamily="34" charset="0"/>
                <a:cs typeface="Arial" panose="020B0604020202020204" pitchFamily="34" charset="0"/>
              </a:rPr>
              <a:t>5</a:t>
            </a:r>
          </a:p>
        </p:txBody>
      </p:sp>
      <p:graphicFrame>
        <p:nvGraphicFramePr>
          <p:cNvPr id="26" name="Table 21">
            <a:extLst>
              <a:ext uri="{FF2B5EF4-FFF2-40B4-BE49-F238E27FC236}">
                <a16:creationId xmlns:a16="http://schemas.microsoft.com/office/drawing/2014/main" id="{D2C95EA1-EE18-EE2F-CBBA-F90145EE6C5D}"/>
              </a:ext>
            </a:extLst>
          </p:cNvPr>
          <p:cNvGraphicFramePr>
            <a:graphicFrameLocks noGrp="1"/>
          </p:cNvGraphicFramePr>
          <p:nvPr>
            <p:extLst>
              <p:ext uri="{D42A27DB-BD31-4B8C-83A1-F6EECF244321}">
                <p14:modId xmlns:p14="http://schemas.microsoft.com/office/powerpoint/2010/main" val="3213057161"/>
              </p:ext>
            </p:extLst>
          </p:nvPr>
        </p:nvGraphicFramePr>
        <p:xfrm>
          <a:off x="5793740" y="6515100"/>
          <a:ext cx="6583680" cy="822960"/>
        </p:xfrm>
        <a:graphic>
          <a:graphicData uri="http://schemas.openxmlformats.org/drawingml/2006/table">
            <a:tbl>
              <a:tblPr firstRow="1" bandRow="1">
                <a:tableStyleId>{D7AC3CCA-C797-4891-BE02-D94E43425B78}</a:tableStyleId>
              </a:tblPr>
              <a:tblGrid>
                <a:gridCol w="822960">
                  <a:extLst>
                    <a:ext uri="{9D8B030D-6E8A-4147-A177-3AD203B41FA5}">
                      <a16:colId xmlns:a16="http://schemas.microsoft.com/office/drawing/2014/main" val="2620286656"/>
                    </a:ext>
                  </a:extLst>
                </a:gridCol>
                <a:gridCol w="822960">
                  <a:extLst>
                    <a:ext uri="{9D8B030D-6E8A-4147-A177-3AD203B41FA5}">
                      <a16:colId xmlns:a16="http://schemas.microsoft.com/office/drawing/2014/main" val="3553785636"/>
                    </a:ext>
                  </a:extLst>
                </a:gridCol>
                <a:gridCol w="822960">
                  <a:extLst>
                    <a:ext uri="{9D8B030D-6E8A-4147-A177-3AD203B41FA5}">
                      <a16:colId xmlns:a16="http://schemas.microsoft.com/office/drawing/2014/main" val="4084227473"/>
                    </a:ext>
                  </a:extLst>
                </a:gridCol>
                <a:gridCol w="822960">
                  <a:extLst>
                    <a:ext uri="{9D8B030D-6E8A-4147-A177-3AD203B41FA5}">
                      <a16:colId xmlns:a16="http://schemas.microsoft.com/office/drawing/2014/main" val="1495616598"/>
                    </a:ext>
                  </a:extLst>
                </a:gridCol>
                <a:gridCol w="822960">
                  <a:extLst>
                    <a:ext uri="{9D8B030D-6E8A-4147-A177-3AD203B41FA5}">
                      <a16:colId xmlns:a16="http://schemas.microsoft.com/office/drawing/2014/main" val="3208231446"/>
                    </a:ext>
                  </a:extLst>
                </a:gridCol>
                <a:gridCol w="822960">
                  <a:extLst>
                    <a:ext uri="{9D8B030D-6E8A-4147-A177-3AD203B41FA5}">
                      <a16:colId xmlns:a16="http://schemas.microsoft.com/office/drawing/2014/main" val="3607166219"/>
                    </a:ext>
                  </a:extLst>
                </a:gridCol>
                <a:gridCol w="822960">
                  <a:extLst>
                    <a:ext uri="{9D8B030D-6E8A-4147-A177-3AD203B41FA5}">
                      <a16:colId xmlns:a16="http://schemas.microsoft.com/office/drawing/2014/main" val="14513942"/>
                    </a:ext>
                  </a:extLst>
                </a:gridCol>
                <a:gridCol w="822960">
                  <a:extLst>
                    <a:ext uri="{9D8B030D-6E8A-4147-A177-3AD203B41FA5}">
                      <a16:colId xmlns:a16="http://schemas.microsoft.com/office/drawing/2014/main" val="3186754740"/>
                    </a:ext>
                  </a:extLst>
                </a:gridCol>
              </a:tblGrid>
              <a:tr h="822960">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tc>
                  <a:txBody>
                    <a:bodyPr/>
                    <a:lstStyle/>
                    <a:p>
                      <a:pPr algn="ctr"/>
                      <a:endParaRPr lang="en-US" sz="29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604564592"/>
                  </a:ext>
                </a:extLst>
              </a:tr>
            </a:tbl>
          </a:graphicData>
        </a:graphic>
      </p:graphicFrame>
      <p:graphicFrame>
        <p:nvGraphicFramePr>
          <p:cNvPr id="27" name="Table 27">
            <a:extLst>
              <a:ext uri="{FF2B5EF4-FFF2-40B4-BE49-F238E27FC236}">
                <a16:creationId xmlns:a16="http://schemas.microsoft.com/office/drawing/2014/main" id="{CEB240C6-8496-B584-2B17-96CDAC226F12}"/>
              </a:ext>
            </a:extLst>
          </p:cNvPr>
          <p:cNvGraphicFramePr>
            <a:graphicFrameLocks noGrp="1"/>
          </p:cNvGraphicFramePr>
          <p:nvPr>
            <p:extLst>
              <p:ext uri="{D42A27DB-BD31-4B8C-83A1-F6EECF244321}">
                <p14:modId xmlns:p14="http://schemas.microsoft.com/office/powerpoint/2010/main" val="3122828748"/>
              </p:ext>
            </p:extLst>
          </p:nvPr>
        </p:nvGraphicFramePr>
        <p:xfrm>
          <a:off x="15671806" y="1199388"/>
          <a:ext cx="914400" cy="8229600"/>
        </p:xfrm>
        <a:graphic>
          <a:graphicData uri="http://schemas.openxmlformats.org/drawingml/2006/table">
            <a:tbl>
              <a:tblPr firstRow="1" bandRow="1">
                <a:tableStyleId>{5940675A-B579-460E-94D1-54222C63F5DA}</a:tableStyleId>
              </a:tblPr>
              <a:tblGrid>
                <a:gridCol w="914400">
                  <a:extLst>
                    <a:ext uri="{9D8B030D-6E8A-4147-A177-3AD203B41FA5}">
                      <a16:colId xmlns:a16="http://schemas.microsoft.com/office/drawing/2014/main" val="1192657498"/>
                    </a:ext>
                  </a:extLst>
                </a:gridCol>
              </a:tblGrid>
              <a:tr h="914400">
                <a:tc>
                  <a:txBody>
                    <a:bodyPr/>
                    <a:lstStyle/>
                    <a:p>
                      <a:pPr algn="ctr"/>
                      <a:r>
                        <a:rPr lang="en-US" sz="4000" b="1">
                          <a:latin typeface="Arial" panose="020B0604020202020204" pitchFamily="34" charset="0"/>
                          <a:cs typeface="Arial" panose="020B0604020202020204" pitchFamily="34" charset="0"/>
                        </a:rPr>
                        <a:t>Đ</a:t>
                      </a:r>
                    </a:p>
                  </a:txBody>
                  <a:tcPr anchor="ctr">
                    <a:solidFill>
                      <a:srgbClr val="FFFF99"/>
                    </a:solidFill>
                  </a:tcPr>
                </a:tc>
                <a:extLst>
                  <a:ext uri="{0D108BD9-81ED-4DB2-BD59-A6C34878D82A}">
                    <a16:rowId xmlns:a16="http://schemas.microsoft.com/office/drawing/2014/main" val="3217675611"/>
                  </a:ext>
                </a:extLst>
              </a:tr>
              <a:tr h="914400">
                <a:tc>
                  <a:txBody>
                    <a:bodyPr/>
                    <a:lstStyle/>
                    <a:p>
                      <a:pPr algn="ctr"/>
                      <a:r>
                        <a:rPr lang="en-US" sz="4000" b="1">
                          <a:latin typeface="Arial" panose="020B0604020202020204" pitchFamily="34" charset="0"/>
                          <a:cs typeface="Arial" panose="020B0604020202020204" pitchFamily="34" charset="0"/>
                        </a:rPr>
                        <a:t>Ạ</a:t>
                      </a:r>
                    </a:p>
                  </a:txBody>
                  <a:tcPr anchor="ctr">
                    <a:solidFill>
                      <a:srgbClr val="FFFF99"/>
                    </a:solidFill>
                  </a:tcPr>
                </a:tc>
                <a:extLst>
                  <a:ext uri="{0D108BD9-81ED-4DB2-BD59-A6C34878D82A}">
                    <a16:rowId xmlns:a16="http://schemas.microsoft.com/office/drawing/2014/main" val="2606757009"/>
                  </a:ext>
                </a:extLst>
              </a:tr>
              <a:tr h="914400">
                <a:tc>
                  <a:txBody>
                    <a:bodyPr/>
                    <a:lstStyle/>
                    <a:p>
                      <a:pPr algn="ctr"/>
                      <a:r>
                        <a:rPr lang="en-US" sz="4000" b="1">
                          <a:latin typeface="Arial" panose="020B0604020202020204" pitchFamily="34" charset="0"/>
                          <a:cs typeface="Arial" panose="020B0604020202020204" pitchFamily="34" charset="0"/>
                        </a:rPr>
                        <a:t>I</a:t>
                      </a:r>
                    </a:p>
                  </a:txBody>
                  <a:tcPr anchor="ctr">
                    <a:solidFill>
                      <a:srgbClr val="FFFF99"/>
                    </a:solidFill>
                  </a:tcPr>
                </a:tc>
                <a:extLst>
                  <a:ext uri="{0D108BD9-81ED-4DB2-BD59-A6C34878D82A}">
                    <a16:rowId xmlns:a16="http://schemas.microsoft.com/office/drawing/2014/main" val="2503921750"/>
                  </a:ext>
                </a:extLst>
              </a:tr>
              <a:tr h="914400">
                <a:tc>
                  <a:txBody>
                    <a:bodyPr/>
                    <a:lstStyle/>
                    <a:p>
                      <a:pPr algn="ctr"/>
                      <a:r>
                        <a:rPr lang="en-US" sz="4000" b="1">
                          <a:latin typeface="Arial" panose="020B0604020202020204" pitchFamily="34" charset="0"/>
                          <a:cs typeface="Arial" panose="020B0604020202020204" pitchFamily="34" charset="0"/>
                        </a:rPr>
                        <a:t>C</a:t>
                      </a:r>
                    </a:p>
                  </a:txBody>
                  <a:tcPr anchor="ctr">
                    <a:solidFill>
                      <a:srgbClr val="FFFF99"/>
                    </a:solidFill>
                  </a:tcPr>
                </a:tc>
                <a:extLst>
                  <a:ext uri="{0D108BD9-81ED-4DB2-BD59-A6C34878D82A}">
                    <a16:rowId xmlns:a16="http://schemas.microsoft.com/office/drawing/2014/main" val="2462721290"/>
                  </a:ext>
                </a:extLst>
              </a:tr>
              <a:tr h="914400">
                <a:tc>
                  <a:txBody>
                    <a:bodyPr/>
                    <a:lstStyle/>
                    <a:p>
                      <a:pPr algn="ctr"/>
                      <a:r>
                        <a:rPr lang="en-US" sz="4000" b="1">
                          <a:latin typeface="Arial" panose="020B0604020202020204" pitchFamily="34" charset="0"/>
                          <a:cs typeface="Arial" panose="020B0604020202020204" pitchFamily="34" charset="0"/>
                        </a:rPr>
                        <a:t>Ồ</a:t>
                      </a:r>
                    </a:p>
                  </a:txBody>
                  <a:tcPr anchor="ctr">
                    <a:solidFill>
                      <a:srgbClr val="FFFF99"/>
                    </a:solidFill>
                  </a:tcPr>
                </a:tc>
                <a:extLst>
                  <a:ext uri="{0D108BD9-81ED-4DB2-BD59-A6C34878D82A}">
                    <a16:rowId xmlns:a16="http://schemas.microsoft.com/office/drawing/2014/main" val="3792559946"/>
                  </a:ext>
                </a:extLst>
              </a:tr>
              <a:tr h="914400">
                <a:tc>
                  <a:txBody>
                    <a:bodyPr/>
                    <a:lstStyle/>
                    <a:p>
                      <a:pPr algn="ctr"/>
                      <a:r>
                        <a:rPr lang="en-US" sz="4000" b="1">
                          <a:latin typeface="Arial" panose="020B0604020202020204" pitchFamily="34" charset="0"/>
                          <a:cs typeface="Arial" panose="020B0604020202020204" pitchFamily="34" charset="0"/>
                        </a:rPr>
                        <a:t>V</a:t>
                      </a:r>
                    </a:p>
                  </a:txBody>
                  <a:tcPr anchor="ctr">
                    <a:solidFill>
                      <a:srgbClr val="FFFF99"/>
                    </a:solidFill>
                  </a:tcPr>
                </a:tc>
                <a:extLst>
                  <a:ext uri="{0D108BD9-81ED-4DB2-BD59-A6C34878D82A}">
                    <a16:rowId xmlns:a16="http://schemas.microsoft.com/office/drawing/2014/main" val="965259406"/>
                  </a:ext>
                </a:extLst>
              </a:tr>
              <a:tr h="914400">
                <a:tc>
                  <a:txBody>
                    <a:bodyPr/>
                    <a:lstStyle/>
                    <a:p>
                      <a:pPr algn="ctr"/>
                      <a:r>
                        <a:rPr lang="en-US" sz="4000" b="1">
                          <a:latin typeface="Arial" panose="020B0604020202020204" pitchFamily="34" charset="0"/>
                          <a:cs typeface="Arial" panose="020B0604020202020204" pitchFamily="34" charset="0"/>
                        </a:rPr>
                        <a:t>I</a:t>
                      </a:r>
                    </a:p>
                  </a:txBody>
                  <a:tcPr anchor="ctr">
                    <a:solidFill>
                      <a:srgbClr val="FFFF99"/>
                    </a:solidFill>
                  </a:tcPr>
                </a:tc>
                <a:extLst>
                  <a:ext uri="{0D108BD9-81ED-4DB2-BD59-A6C34878D82A}">
                    <a16:rowId xmlns:a16="http://schemas.microsoft.com/office/drawing/2014/main" val="3127125295"/>
                  </a:ext>
                </a:extLst>
              </a:tr>
              <a:tr h="914400">
                <a:tc>
                  <a:txBody>
                    <a:bodyPr/>
                    <a:lstStyle/>
                    <a:p>
                      <a:pPr algn="ctr"/>
                      <a:r>
                        <a:rPr lang="en-US" sz="4000" b="1">
                          <a:latin typeface="Arial" panose="020B0604020202020204" pitchFamily="34" charset="0"/>
                          <a:cs typeface="Arial" panose="020B0604020202020204" pitchFamily="34" charset="0"/>
                        </a:rPr>
                        <a:t>Ệ</a:t>
                      </a:r>
                    </a:p>
                  </a:txBody>
                  <a:tcPr anchor="ctr">
                    <a:solidFill>
                      <a:srgbClr val="FFFF99"/>
                    </a:solidFill>
                  </a:tcPr>
                </a:tc>
                <a:extLst>
                  <a:ext uri="{0D108BD9-81ED-4DB2-BD59-A6C34878D82A}">
                    <a16:rowId xmlns:a16="http://schemas.microsoft.com/office/drawing/2014/main" val="3418543380"/>
                  </a:ext>
                </a:extLst>
              </a:tr>
              <a:tr h="914400">
                <a:tc>
                  <a:txBody>
                    <a:bodyPr/>
                    <a:lstStyle/>
                    <a:p>
                      <a:pPr algn="ctr"/>
                      <a:r>
                        <a:rPr lang="en-US" sz="4000" b="1">
                          <a:latin typeface="Arial" panose="020B0604020202020204" pitchFamily="34" charset="0"/>
                          <a:cs typeface="Arial" panose="020B0604020202020204" pitchFamily="34" charset="0"/>
                        </a:rPr>
                        <a:t>T</a:t>
                      </a:r>
                    </a:p>
                  </a:txBody>
                  <a:tcPr anchor="ctr">
                    <a:solidFill>
                      <a:srgbClr val="FFFF99"/>
                    </a:solidFill>
                  </a:tcPr>
                </a:tc>
                <a:extLst>
                  <a:ext uri="{0D108BD9-81ED-4DB2-BD59-A6C34878D82A}">
                    <a16:rowId xmlns:a16="http://schemas.microsoft.com/office/drawing/2014/main" val="3760452580"/>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par>
                                <p:cTn id="32" presetID="16" presetClass="entr" presetSubtype="21"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par>
                                <p:cTn id="35" presetID="16" presetClass="entr" presetSubtype="21"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Vertical)">
                                      <p:cBhvr>
                                        <p:cTn id="40" dur="500"/>
                                        <p:tgtEl>
                                          <p:spTgt spid="8"/>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barn(inVertical)">
                                      <p:cBhvr>
                                        <p:cTn id="43" dur="500"/>
                                        <p:tgtEl>
                                          <p:spTgt spid="25"/>
                                        </p:tgtEl>
                                      </p:cBhvr>
                                    </p:animEffect>
                                  </p:childTnLst>
                                </p:cTn>
                              </p:par>
                              <p:par>
                                <p:cTn id="44" presetID="16" presetClass="entr" presetSubtype="21"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wipe(down)">
                                      <p:cBhvr>
                                        <p:cTn id="5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500" fill="hold"/>
                                        <p:tgtEl>
                                          <p:spTgt spid="9"/>
                                        </p:tgtEl>
                                        <p:attrNameLst>
                                          <p:attrName>fillcolor</p:attrName>
                                        </p:attrNameLst>
                                      </p:cBhvr>
                                      <p:to>
                                        <a:srgbClr val="C00000"/>
                                      </p:to>
                                    </p:animClr>
                                    <p:set>
                                      <p:cBhvr>
                                        <p:cTn id="60" dur="500" fill="hold"/>
                                        <p:tgtEl>
                                          <p:spTgt spid="9"/>
                                        </p:tgtEl>
                                        <p:attrNameLst>
                                          <p:attrName>fill.type</p:attrName>
                                        </p:attrNameLst>
                                      </p:cBhvr>
                                      <p:to>
                                        <p:strVal val="solid"/>
                                      </p:to>
                                    </p:set>
                                    <p:set>
                                      <p:cBhvr>
                                        <p:cTn id="61" dur="500" fill="hold"/>
                                        <p:tgtEl>
                                          <p:spTgt spid="9"/>
                                        </p:tgtEl>
                                        <p:attrNameLst>
                                          <p:attrName>fill.on</p:attrName>
                                        </p:attrNameLst>
                                      </p:cBhvr>
                                      <p:to>
                                        <p:strVal val="true"/>
                                      </p:to>
                                    </p:set>
                                  </p:childTnLst>
                                </p:cTn>
                              </p:par>
                            </p:childTnLst>
                          </p:cTn>
                        </p:par>
                        <p:par>
                          <p:cTn id="62" fill="hold">
                            <p:stCondLst>
                              <p:cond delay="500"/>
                            </p:stCondLst>
                            <p:childTnLst>
                              <p:par>
                                <p:cTn id="63" presetID="37" presetClass="entr" presetSubtype="0" fill="hold" grpId="0" nodeType="after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fade">
                                      <p:cBhvr>
                                        <p:cTn id="65" dur="500"/>
                                        <p:tgtEl>
                                          <p:spTgt spid="10"/>
                                        </p:tgtEl>
                                      </p:cBhvr>
                                    </p:animEffect>
                                    <p:anim calcmode="lin" valueType="num">
                                      <p:cBhvr>
                                        <p:cTn id="66" dur="500" fill="hold"/>
                                        <p:tgtEl>
                                          <p:spTgt spid="10"/>
                                        </p:tgtEl>
                                        <p:attrNameLst>
                                          <p:attrName>ppt_x</p:attrName>
                                        </p:attrNameLst>
                                      </p:cBhvr>
                                      <p:tavLst>
                                        <p:tav tm="0">
                                          <p:val>
                                            <p:strVal val="#ppt_x"/>
                                          </p:val>
                                        </p:tav>
                                        <p:tav tm="100000">
                                          <p:val>
                                            <p:strVal val="#ppt_x"/>
                                          </p:val>
                                        </p:tav>
                                      </p:tavLst>
                                    </p:anim>
                                    <p:anim calcmode="lin" valueType="num">
                                      <p:cBhvr>
                                        <p:cTn id="67" dur="450" decel="100000" fill="hold"/>
                                        <p:tgtEl>
                                          <p:spTgt spid="10"/>
                                        </p:tgtEl>
                                        <p:attrNameLst>
                                          <p:attrName>ppt_y</p:attrName>
                                        </p:attrNameLst>
                                      </p:cBhvr>
                                      <p:tavLst>
                                        <p:tav tm="0">
                                          <p:val>
                                            <p:strVal val="#ppt_y+1"/>
                                          </p:val>
                                        </p:tav>
                                        <p:tav tm="100000">
                                          <p:val>
                                            <p:strVal val="#ppt_y-.03"/>
                                          </p:val>
                                        </p:tav>
                                      </p:tavLst>
                                    </p:anim>
                                    <p:anim calcmode="lin" valueType="num">
                                      <p:cBhvr>
                                        <p:cTn id="68"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9"/>
                  </p:tgtEl>
                </p:cond>
              </p:nextCondLst>
            </p:seq>
            <p:seq concurrent="1" nextAc="seek">
              <p:cTn id="69" restart="whenNotActive" fill="hold" evtFilter="cancelBubble" nodeType="interactiveSeq">
                <p:stCondLst>
                  <p:cond evt="onClick" delay="0">
                    <p:tgtEl>
                      <p:spTgt spid="10"/>
                    </p:tgtEl>
                  </p:cond>
                </p:stCondLst>
                <p:endSync evt="end" delay="0">
                  <p:rtn val="all"/>
                </p:endSync>
                <p:childTnLst>
                  <p:par>
                    <p:cTn id="70" fill="hold">
                      <p:stCondLst>
                        <p:cond delay="0"/>
                      </p:stCondLst>
                      <p:childTnLst>
                        <p:par>
                          <p:cTn id="71" fill="hold">
                            <p:stCondLst>
                              <p:cond delay="0"/>
                            </p:stCondLst>
                            <p:childTnLst>
                              <p:par>
                                <p:cTn id="72" presetID="37" presetClass="exit" presetSubtype="0" fill="hold" grpId="1" nodeType="clickEffect">
                                  <p:stCondLst>
                                    <p:cond delay="0"/>
                                  </p:stCondLst>
                                  <p:childTnLst>
                                    <p:animEffect transition="out" filter="fade">
                                      <p:cBhvr>
                                        <p:cTn id="73" dur="500"/>
                                        <p:tgtEl>
                                          <p:spTgt spid="10"/>
                                        </p:tgtEl>
                                      </p:cBhvr>
                                    </p:animEffect>
                                    <p:anim calcmode="lin" valueType="num">
                                      <p:cBhvr>
                                        <p:cTn id="74" dur="500"/>
                                        <p:tgtEl>
                                          <p:spTgt spid="10"/>
                                        </p:tgtEl>
                                        <p:attrNameLst>
                                          <p:attrName>ppt_x</p:attrName>
                                        </p:attrNameLst>
                                      </p:cBhvr>
                                      <p:tavLst>
                                        <p:tav tm="0">
                                          <p:val>
                                            <p:strVal val="ppt_x"/>
                                          </p:val>
                                        </p:tav>
                                        <p:tav tm="100000">
                                          <p:val>
                                            <p:strVal val="ppt_x"/>
                                          </p:val>
                                        </p:tav>
                                      </p:tavLst>
                                    </p:anim>
                                    <p:anim calcmode="lin" valueType="num">
                                      <p:cBhvr>
                                        <p:cTn id="75" dur="50" decel="100000"/>
                                        <p:tgtEl>
                                          <p:spTgt spid="10"/>
                                        </p:tgtEl>
                                        <p:attrNameLst>
                                          <p:attrName>ppt_y</p:attrName>
                                        </p:attrNameLst>
                                      </p:cBhvr>
                                      <p:tavLst>
                                        <p:tav tm="0">
                                          <p:val>
                                            <p:strVal val="ppt_y"/>
                                          </p:val>
                                        </p:tav>
                                        <p:tav tm="100000">
                                          <p:val>
                                            <p:strVal val="ppt_y-.03"/>
                                          </p:val>
                                        </p:tav>
                                      </p:tavLst>
                                    </p:anim>
                                    <p:anim calcmode="lin" valueType="num">
                                      <p:cBhvr>
                                        <p:cTn id="76" dur="450" accel="100000">
                                          <p:stCondLst>
                                            <p:cond delay="50"/>
                                          </p:stCondLst>
                                        </p:cTn>
                                        <p:tgtEl>
                                          <p:spTgt spid="10"/>
                                        </p:tgtEl>
                                        <p:attrNameLst>
                                          <p:attrName>ppt_y</p:attrName>
                                        </p:attrNameLst>
                                      </p:cBhvr>
                                      <p:tavLst>
                                        <p:tav tm="0">
                                          <p:val>
                                            <p:strVal val="ppt_y"/>
                                          </p:val>
                                        </p:tav>
                                        <p:tav tm="100000">
                                          <p:val>
                                            <p:strVal val="ppt_y+1"/>
                                          </p:val>
                                        </p:tav>
                                      </p:tavLst>
                                    </p:anim>
                                    <p:set>
                                      <p:cBhvr>
                                        <p:cTn id="77"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78" restart="whenNotActive" fill="hold" evtFilter="cancelBubble" nodeType="interactiveSeq">
                <p:stCondLst>
                  <p:cond evt="onClick" delay="0">
                    <p:tgtEl>
                      <p:spTgt spid="11"/>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500" fill="hold"/>
                                        <p:tgtEl>
                                          <p:spTgt spid="11"/>
                                        </p:tgtEl>
                                        <p:attrNameLst>
                                          <p:attrName>fillcolor</p:attrName>
                                        </p:attrNameLst>
                                      </p:cBhvr>
                                      <p:to>
                                        <a:srgbClr val="C00000"/>
                                      </p:to>
                                    </p:animClr>
                                    <p:set>
                                      <p:cBhvr>
                                        <p:cTn id="83" dur="500" fill="hold"/>
                                        <p:tgtEl>
                                          <p:spTgt spid="11"/>
                                        </p:tgtEl>
                                        <p:attrNameLst>
                                          <p:attrName>fill.type</p:attrName>
                                        </p:attrNameLst>
                                      </p:cBhvr>
                                      <p:to>
                                        <p:strVal val="solid"/>
                                      </p:to>
                                    </p:set>
                                    <p:set>
                                      <p:cBhvr>
                                        <p:cTn id="84" dur="500" fill="hold"/>
                                        <p:tgtEl>
                                          <p:spTgt spid="11"/>
                                        </p:tgtEl>
                                        <p:attrNameLst>
                                          <p:attrName>fill.on</p:attrName>
                                        </p:attrNameLst>
                                      </p:cBhvr>
                                      <p:to>
                                        <p:strVal val="true"/>
                                      </p:to>
                                    </p:set>
                                  </p:childTnLst>
                                </p:cTn>
                              </p:par>
                            </p:childTnLst>
                          </p:cTn>
                        </p:par>
                        <p:par>
                          <p:cTn id="85" fill="hold">
                            <p:stCondLst>
                              <p:cond delay="500"/>
                            </p:stCondLst>
                            <p:childTnLst>
                              <p:par>
                                <p:cTn id="86" presetID="37" presetClass="entr" presetSubtype="0" fill="hold" grpId="0" nodeType="after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500"/>
                                        <p:tgtEl>
                                          <p:spTgt spid="13"/>
                                        </p:tgtEl>
                                      </p:cBhvr>
                                    </p:animEffect>
                                    <p:anim calcmode="lin" valueType="num">
                                      <p:cBhvr>
                                        <p:cTn id="89" dur="500" fill="hold"/>
                                        <p:tgtEl>
                                          <p:spTgt spid="13"/>
                                        </p:tgtEl>
                                        <p:attrNameLst>
                                          <p:attrName>ppt_x</p:attrName>
                                        </p:attrNameLst>
                                      </p:cBhvr>
                                      <p:tavLst>
                                        <p:tav tm="0">
                                          <p:val>
                                            <p:strVal val="#ppt_x"/>
                                          </p:val>
                                        </p:tav>
                                        <p:tav tm="100000">
                                          <p:val>
                                            <p:strVal val="#ppt_x"/>
                                          </p:val>
                                        </p:tav>
                                      </p:tavLst>
                                    </p:anim>
                                    <p:anim calcmode="lin" valueType="num">
                                      <p:cBhvr>
                                        <p:cTn id="90" dur="450" decel="100000" fill="hold"/>
                                        <p:tgtEl>
                                          <p:spTgt spid="13"/>
                                        </p:tgtEl>
                                        <p:attrNameLst>
                                          <p:attrName>ppt_y</p:attrName>
                                        </p:attrNameLst>
                                      </p:cBhvr>
                                      <p:tavLst>
                                        <p:tav tm="0">
                                          <p:val>
                                            <p:strVal val="#ppt_y+1"/>
                                          </p:val>
                                        </p:tav>
                                        <p:tav tm="100000">
                                          <p:val>
                                            <p:strVal val="#ppt_y-.03"/>
                                          </p:val>
                                        </p:tav>
                                      </p:tavLst>
                                    </p:anim>
                                    <p:anim calcmode="lin" valueType="num">
                                      <p:cBhvr>
                                        <p:cTn id="91" dur="50" accel="100000" fill="hold">
                                          <p:stCondLst>
                                            <p:cond delay="45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11"/>
                  </p:tgtEl>
                </p:cond>
              </p:nextCondLst>
            </p:seq>
            <p:seq concurrent="1" nextAc="seek">
              <p:cTn id="92" restart="whenNotActive" fill="hold" evtFilter="cancelBubble" nodeType="interactiveSeq">
                <p:stCondLst>
                  <p:cond evt="onClick" delay="0">
                    <p:tgtEl>
                      <p:spTgt spid="13"/>
                    </p:tgtEl>
                  </p:cond>
                </p:stCondLst>
                <p:endSync evt="end" delay="0">
                  <p:rtn val="all"/>
                </p:endSync>
                <p:childTnLst>
                  <p:par>
                    <p:cTn id="93" fill="hold">
                      <p:stCondLst>
                        <p:cond delay="0"/>
                      </p:stCondLst>
                      <p:childTnLst>
                        <p:par>
                          <p:cTn id="94" fill="hold">
                            <p:stCondLst>
                              <p:cond delay="0"/>
                            </p:stCondLst>
                            <p:childTnLst>
                              <p:par>
                                <p:cTn id="95" presetID="37" presetClass="exit" presetSubtype="0" fill="hold" grpId="1" nodeType="clickEffect">
                                  <p:stCondLst>
                                    <p:cond delay="0"/>
                                  </p:stCondLst>
                                  <p:childTnLst>
                                    <p:animEffect transition="out" filter="fade">
                                      <p:cBhvr>
                                        <p:cTn id="96" dur="500"/>
                                        <p:tgtEl>
                                          <p:spTgt spid="13"/>
                                        </p:tgtEl>
                                      </p:cBhvr>
                                    </p:animEffect>
                                    <p:anim calcmode="lin" valueType="num">
                                      <p:cBhvr>
                                        <p:cTn id="97" dur="500"/>
                                        <p:tgtEl>
                                          <p:spTgt spid="13"/>
                                        </p:tgtEl>
                                        <p:attrNameLst>
                                          <p:attrName>ppt_x</p:attrName>
                                        </p:attrNameLst>
                                      </p:cBhvr>
                                      <p:tavLst>
                                        <p:tav tm="0">
                                          <p:val>
                                            <p:strVal val="ppt_x"/>
                                          </p:val>
                                        </p:tav>
                                        <p:tav tm="100000">
                                          <p:val>
                                            <p:strVal val="ppt_x"/>
                                          </p:val>
                                        </p:tav>
                                      </p:tavLst>
                                    </p:anim>
                                    <p:anim calcmode="lin" valueType="num">
                                      <p:cBhvr>
                                        <p:cTn id="98" dur="50" decel="100000"/>
                                        <p:tgtEl>
                                          <p:spTgt spid="13"/>
                                        </p:tgtEl>
                                        <p:attrNameLst>
                                          <p:attrName>ppt_y</p:attrName>
                                        </p:attrNameLst>
                                      </p:cBhvr>
                                      <p:tavLst>
                                        <p:tav tm="0">
                                          <p:val>
                                            <p:strVal val="ppt_y"/>
                                          </p:val>
                                        </p:tav>
                                        <p:tav tm="100000">
                                          <p:val>
                                            <p:strVal val="ppt_y-.03"/>
                                          </p:val>
                                        </p:tav>
                                      </p:tavLst>
                                    </p:anim>
                                    <p:anim calcmode="lin" valueType="num">
                                      <p:cBhvr>
                                        <p:cTn id="99" dur="450" accel="100000">
                                          <p:stCondLst>
                                            <p:cond delay="50"/>
                                          </p:stCondLst>
                                        </p:cTn>
                                        <p:tgtEl>
                                          <p:spTgt spid="13"/>
                                        </p:tgtEl>
                                        <p:attrNameLst>
                                          <p:attrName>ppt_y</p:attrName>
                                        </p:attrNameLst>
                                      </p:cBhvr>
                                      <p:tavLst>
                                        <p:tav tm="0">
                                          <p:val>
                                            <p:strVal val="ppt_y"/>
                                          </p:val>
                                        </p:tav>
                                        <p:tav tm="100000">
                                          <p:val>
                                            <p:strVal val="ppt_y+1"/>
                                          </p:val>
                                        </p:tav>
                                      </p:tavLst>
                                    </p:anim>
                                    <p:set>
                                      <p:cBhvr>
                                        <p:cTn id="10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01" restart="whenNotActive" fill="hold" evtFilter="cancelBubble" nodeType="interactiveSeq">
                <p:stCondLst>
                  <p:cond evt="onClick" delay="0">
                    <p:tgtEl>
                      <p:spTgt spid="15"/>
                    </p:tgtEl>
                  </p:cond>
                </p:stCondLst>
                <p:endSync evt="end" delay="0">
                  <p:rtn val="all"/>
                </p:endSync>
                <p:childTnLst>
                  <p:par>
                    <p:cTn id="102" fill="hold">
                      <p:stCondLst>
                        <p:cond delay="0"/>
                      </p:stCondLst>
                      <p:childTnLst>
                        <p:par>
                          <p:cTn id="103" fill="hold">
                            <p:stCondLst>
                              <p:cond delay="0"/>
                            </p:stCondLst>
                            <p:childTnLst>
                              <p:par>
                                <p:cTn id="104" presetID="1" presetClass="emph" presetSubtype="2" fill="hold" nodeType="clickEffect">
                                  <p:stCondLst>
                                    <p:cond delay="0"/>
                                  </p:stCondLst>
                                  <p:childTnLst>
                                    <p:animClr clrSpc="rgb" dir="cw">
                                      <p:cBhvr>
                                        <p:cTn id="105" dur="500" fill="hold"/>
                                        <p:tgtEl>
                                          <p:spTgt spid="15"/>
                                        </p:tgtEl>
                                        <p:attrNameLst>
                                          <p:attrName>fillcolor</p:attrName>
                                        </p:attrNameLst>
                                      </p:cBhvr>
                                      <p:to>
                                        <a:srgbClr val="C00000"/>
                                      </p:to>
                                    </p:animClr>
                                    <p:set>
                                      <p:cBhvr>
                                        <p:cTn id="106" dur="500" fill="hold"/>
                                        <p:tgtEl>
                                          <p:spTgt spid="15"/>
                                        </p:tgtEl>
                                        <p:attrNameLst>
                                          <p:attrName>fill.type</p:attrName>
                                        </p:attrNameLst>
                                      </p:cBhvr>
                                      <p:to>
                                        <p:strVal val="solid"/>
                                      </p:to>
                                    </p:set>
                                    <p:set>
                                      <p:cBhvr>
                                        <p:cTn id="107" dur="500" fill="hold"/>
                                        <p:tgtEl>
                                          <p:spTgt spid="15"/>
                                        </p:tgtEl>
                                        <p:attrNameLst>
                                          <p:attrName>fill.on</p:attrName>
                                        </p:attrNameLst>
                                      </p:cBhvr>
                                      <p:to>
                                        <p:strVal val="true"/>
                                      </p:to>
                                    </p:set>
                                  </p:childTnLst>
                                </p:cTn>
                              </p:par>
                            </p:childTnLst>
                          </p:cTn>
                        </p:par>
                        <p:par>
                          <p:cTn id="108" fill="hold">
                            <p:stCondLst>
                              <p:cond delay="500"/>
                            </p:stCondLst>
                            <p:childTnLst>
                              <p:par>
                                <p:cTn id="109" presetID="37" presetClass="entr" presetSubtype="0" fill="hold" grpId="0" nodeType="after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fade">
                                      <p:cBhvr>
                                        <p:cTn id="111" dur="500"/>
                                        <p:tgtEl>
                                          <p:spTgt spid="16"/>
                                        </p:tgtEl>
                                      </p:cBhvr>
                                    </p:animEffect>
                                    <p:anim calcmode="lin" valueType="num">
                                      <p:cBhvr>
                                        <p:cTn id="112" dur="500" fill="hold"/>
                                        <p:tgtEl>
                                          <p:spTgt spid="16"/>
                                        </p:tgtEl>
                                        <p:attrNameLst>
                                          <p:attrName>ppt_x</p:attrName>
                                        </p:attrNameLst>
                                      </p:cBhvr>
                                      <p:tavLst>
                                        <p:tav tm="0">
                                          <p:val>
                                            <p:strVal val="#ppt_x"/>
                                          </p:val>
                                        </p:tav>
                                        <p:tav tm="100000">
                                          <p:val>
                                            <p:strVal val="#ppt_x"/>
                                          </p:val>
                                        </p:tav>
                                      </p:tavLst>
                                    </p:anim>
                                    <p:anim calcmode="lin" valueType="num">
                                      <p:cBhvr>
                                        <p:cTn id="113" dur="450" decel="100000" fill="hold"/>
                                        <p:tgtEl>
                                          <p:spTgt spid="16"/>
                                        </p:tgtEl>
                                        <p:attrNameLst>
                                          <p:attrName>ppt_y</p:attrName>
                                        </p:attrNameLst>
                                      </p:cBhvr>
                                      <p:tavLst>
                                        <p:tav tm="0">
                                          <p:val>
                                            <p:strVal val="#ppt_y+1"/>
                                          </p:val>
                                        </p:tav>
                                        <p:tav tm="100000">
                                          <p:val>
                                            <p:strVal val="#ppt_y-.03"/>
                                          </p:val>
                                        </p:tav>
                                      </p:tavLst>
                                    </p:anim>
                                    <p:anim calcmode="lin" valueType="num">
                                      <p:cBhvr>
                                        <p:cTn id="114" dur="50" accel="100000" fill="hold">
                                          <p:stCondLst>
                                            <p:cond delay="45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15"/>
                  </p:tgtEl>
                </p:cond>
              </p:nextCondLst>
            </p:seq>
            <p:seq concurrent="1" nextAc="seek">
              <p:cTn id="115" restart="whenNotActive" fill="hold" evtFilter="cancelBubble" nodeType="interactiveSeq">
                <p:stCondLst>
                  <p:cond evt="onClick" delay="0">
                    <p:tgtEl>
                      <p:spTgt spid="16"/>
                    </p:tgtEl>
                  </p:cond>
                </p:stCondLst>
                <p:endSync evt="end" delay="0">
                  <p:rtn val="all"/>
                </p:endSync>
                <p:childTnLst>
                  <p:par>
                    <p:cTn id="116" fill="hold">
                      <p:stCondLst>
                        <p:cond delay="0"/>
                      </p:stCondLst>
                      <p:childTnLst>
                        <p:par>
                          <p:cTn id="117" fill="hold">
                            <p:stCondLst>
                              <p:cond delay="0"/>
                            </p:stCondLst>
                            <p:childTnLst>
                              <p:par>
                                <p:cTn id="118" presetID="37" presetClass="exit" presetSubtype="0" fill="hold" grpId="1" nodeType="clickEffect">
                                  <p:stCondLst>
                                    <p:cond delay="0"/>
                                  </p:stCondLst>
                                  <p:childTnLst>
                                    <p:animEffect transition="out" filter="fade">
                                      <p:cBhvr>
                                        <p:cTn id="119" dur="500"/>
                                        <p:tgtEl>
                                          <p:spTgt spid="16"/>
                                        </p:tgtEl>
                                      </p:cBhvr>
                                    </p:animEffect>
                                    <p:anim calcmode="lin" valueType="num">
                                      <p:cBhvr>
                                        <p:cTn id="120" dur="500"/>
                                        <p:tgtEl>
                                          <p:spTgt spid="16"/>
                                        </p:tgtEl>
                                        <p:attrNameLst>
                                          <p:attrName>ppt_x</p:attrName>
                                        </p:attrNameLst>
                                      </p:cBhvr>
                                      <p:tavLst>
                                        <p:tav tm="0">
                                          <p:val>
                                            <p:strVal val="ppt_x"/>
                                          </p:val>
                                        </p:tav>
                                        <p:tav tm="100000">
                                          <p:val>
                                            <p:strVal val="ppt_x"/>
                                          </p:val>
                                        </p:tav>
                                      </p:tavLst>
                                    </p:anim>
                                    <p:anim calcmode="lin" valueType="num">
                                      <p:cBhvr>
                                        <p:cTn id="121" dur="50" decel="100000"/>
                                        <p:tgtEl>
                                          <p:spTgt spid="16"/>
                                        </p:tgtEl>
                                        <p:attrNameLst>
                                          <p:attrName>ppt_y</p:attrName>
                                        </p:attrNameLst>
                                      </p:cBhvr>
                                      <p:tavLst>
                                        <p:tav tm="0">
                                          <p:val>
                                            <p:strVal val="ppt_y"/>
                                          </p:val>
                                        </p:tav>
                                        <p:tav tm="100000">
                                          <p:val>
                                            <p:strVal val="ppt_y-.03"/>
                                          </p:val>
                                        </p:tav>
                                      </p:tavLst>
                                    </p:anim>
                                    <p:anim calcmode="lin" valueType="num">
                                      <p:cBhvr>
                                        <p:cTn id="122" dur="450" accel="100000">
                                          <p:stCondLst>
                                            <p:cond delay="50"/>
                                          </p:stCondLst>
                                        </p:cTn>
                                        <p:tgtEl>
                                          <p:spTgt spid="16"/>
                                        </p:tgtEl>
                                        <p:attrNameLst>
                                          <p:attrName>ppt_y</p:attrName>
                                        </p:attrNameLst>
                                      </p:cBhvr>
                                      <p:tavLst>
                                        <p:tav tm="0">
                                          <p:val>
                                            <p:strVal val="ppt_y"/>
                                          </p:val>
                                        </p:tav>
                                        <p:tav tm="100000">
                                          <p:val>
                                            <p:strVal val="ppt_y+1"/>
                                          </p:val>
                                        </p:tav>
                                      </p:tavLst>
                                    </p:anim>
                                    <p:set>
                                      <p:cBhvr>
                                        <p:cTn id="12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24" restart="whenNotActive" fill="hold" evtFilter="cancelBubble" nodeType="interactiveSeq">
                <p:stCondLst>
                  <p:cond evt="onClick" delay="0">
                    <p:tgtEl>
                      <p:spTgt spid="17"/>
                    </p:tgtEl>
                  </p:cond>
                </p:stCondLst>
                <p:endSync evt="end" delay="0">
                  <p:rtn val="all"/>
                </p:endSync>
                <p:childTnLst>
                  <p:par>
                    <p:cTn id="125" fill="hold">
                      <p:stCondLst>
                        <p:cond delay="0"/>
                      </p:stCondLst>
                      <p:childTnLst>
                        <p:par>
                          <p:cTn id="126" fill="hold">
                            <p:stCondLst>
                              <p:cond delay="0"/>
                            </p:stCondLst>
                            <p:childTnLst>
                              <p:par>
                                <p:cTn id="127" presetID="1" presetClass="emph" presetSubtype="2" fill="hold" nodeType="clickEffect">
                                  <p:stCondLst>
                                    <p:cond delay="0"/>
                                  </p:stCondLst>
                                  <p:childTnLst>
                                    <p:animClr clrSpc="rgb" dir="cw">
                                      <p:cBhvr>
                                        <p:cTn id="128" dur="500" fill="hold"/>
                                        <p:tgtEl>
                                          <p:spTgt spid="17"/>
                                        </p:tgtEl>
                                        <p:attrNameLst>
                                          <p:attrName>fillcolor</p:attrName>
                                        </p:attrNameLst>
                                      </p:cBhvr>
                                      <p:to>
                                        <a:srgbClr val="C00000"/>
                                      </p:to>
                                    </p:animClr>
                                    <p:set>
                                      <p:cBhvr>
                                        <p:cTn id="129" dur="500" fill="hold"/>
                                        <p:tgtEl>
                                          <p:spTgt spid="17"/>
                                        </p:tgtEl>
                                        <p:attrNameLst>
                                          <p:attrName>fill.type</p:attrName>
                                        </p:attrNameLst>
                                      </p:cBhvr>
                                      <p:to>
                                        <p:strVal val="solid"/>
                                      </p:to>
                                    </p:set>
                                    <p:set>
                                      <p:cBhvr>
                                        <p:cTn id="130" dur="500" fill="hold"/>
                                        <p:tgtEl>
                                          <p:spTgt spid="17"/>
                                        </p:tgtEl>
                                        <p:attrNameLst>
                                          <p:attrName>fill.on</p:attrName>
                                        </p:attrNameLst>
                                      </p:cBhvr>
                                      <p:to>
                                        <p:strVal val="true"/>
                                      </p:to>
                                    </p:set>
                                  </p:childTnLst>
                                </p:cTn>
                              </p:par>
                            </p:childTnLst>
                          </p:cTn>
                        </p:par>
                        <p:par>
                          <p:cTn id="131" fill="hold">
                            <p:stCondLst>
                              <p:cond delay="500"/>
                            </p:stCondLst>
                            <p:childTnLst>
                              <p:par>
                                <p:cTn id="132" presetID="37" presetClass="entr" presetSubtype="0" fill="hold" grpId="0" nodeType="afterEffect">
                                  <p:stCondLst>
                                    <p:cond delay="0"/>
                                  </p:stCondLst>
                                  <p:childTnLst>
                                    <p:set>
                                      <p:cBhvr>
                                        <p:cTn id="133" dur="1" fill="hold">
                                          <p:stCondLst>
                                            <p:cond delay="0"/>
                                          </p:stCondLst>
                                        </p:cTn>
                                        <p:tgtEl>
                                          <p:spTgt spid="18"/>
                                        </p:tgtEl>
                                        <p:attrNameLst>
                                          <p:attrName>style.visibility</p:attrName>
                                        </p:attrNameLst>
                                      </p:cBhvr>
                                      <p:to>
                                        <p:strVal val="visible"/>
                                      </p:to>
                                    </p:set>
                                    <p:animEffect transition="in" filter="fade">
                                      <p:cBhvr>
                                        <p:cTn id="134" dur="500"/>
                                        <p:tgtEl>
                                          <p:spTgt spid="18"/>
                                        </p:tgtEl>
                                      </p:cBhvr>
                                    </p:animEffect>
                                    <p:anim calcmode="lin" valueType="num">
                                      <p:cBhvr>
                                        <p:cTn id="135" dur="500" fill="hold"/>
                                        <p:tgtEl>
                                          <p:spTgt spid="18"/>
                                        </p:tgtEl>
                                        <p:attrNameLst>
                                          <p:attrName>ppt_x</p:attrName>
                                        </p:attrNameLst>
                                      </p:cBhvr>
                                      <p:tavLst>
                                        <p:tav tm="0">
                                          <p:val>
                                            <p:strVal val="#ppt_x"/>
                                          </p:val>
                                        </p:tav>
                                        <p:tav tm="100000">
                                          <p:val>
                                            <p:strVal val="#ppt_x"/>
                                          </p:val>
                                        </p:tav>
                                      </p:tavLst>
                                    </p:anim>
                                    <p:anim calcmode="lin" valueType="num">
                                      <p:cBhvr>
                                        <p:cTn id="136" dur="450" decel="100000" fill="hold"/>
                                        <p:tgtEl>
                                          <p:spTgt spid="18"/>
                                        </p:tgtEl>
                                        <p:attrNameLst>
                                          <p:attrName>ppt_y</p:attrName>
                                        </p:attrNameLst>
                                      </p:cBhvr>
                                      <p:tavLst>
                                        <p:tav tm="0">
                                          <p:val>
                                            <p:strVal val="#ppt_y+1"/>
                                          </p:val>
                                        </p:tav>
                                        <p:tav tm="100000">
                                          <p:val>
                                            <p:strVal val="#ppt_y-.03"/>
                                          </p:val>
                                        </p:tav>
                                      </p:tavLst>
                                    </p:anim>
                                    <p:anim calcmode="lin" valueType="num">
                                      <p:cBhvr>
                                        <p:cTn id="137"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17"/>
                  </p:tgtEl>
                </p:cond>
              </p:nextCondLst>
            </p:seq>
            <p:seq concurrent="1" nextAc="seek">
              <p:cTn id="138" restart="whenNotActive" fill="hold" evtFilter="cancelBubble" nodeType="interactiveSeq">
                <p:stCondLst>
                  <p:cond evt="onClick" delay="0">
                    <p:tgtEl>
                      <p:spTgt spid="18"/>
                    </p:tgtEl>
                  </p:cond>
                </p:stCondLst>
                <p:endSync evt="end" delay="0">
                  <p:rtn val="all"/>
                </p:endSync>
                <p:childTnLst>
                  <p:par>
                    <p:cTn id="139" fill="hold">
                      <p:stCondLst>
                        <p:cond delay="0"/>
                      </p:stCondLst>
                      <p:childTnLst>
                        <p:par>
                          <p:cTn id="140" fill="hold">
                            <p:stCondLst>
                              <p:cond delay="0"/>
                            </p:stCondLst>
                            <p:childTnLst>
                              <p:par>
                                <p:cTn id="141" presetID="37" presetClass="exit" presetSubtype="0" fill="hold" grpId="1" nodeType="clickEffect">
                                  <p:stCondLst>
                                    <p:cond delay="0"/>
                                  </p:stCondLst>
                                  <p:childTnLst>
                                    <p:animEffect transition="out" filter="fade">
                                      <p:cBhvr>
                                        <p:cTn id="142" dur="500"/>
                                        <p:tgtEl>
                                          <p:spTgt spid="18"/>
                                        </p:tgtEl>
                                      </p:cBhvr>
                                    </p:animEffect>
                                    <p:anim calcmode="lin" valueType="num">
                                      <p:cBhvr>
                                        <p:cTn id="143" dur="500"/>
                                        <p:tgtEl>
                                          <p:spTgt spid="18"/>
                                        </p:tgtEl>
                                        <p:attrNameLst>
                                          <p:attrName>ppt_x</p:attrName>
                                        </p:attrNameLst>
                                      </p:cBhvr>
                                      <p:tavLst>
                                        <p:tav tm="0">
                                          <p:val>
                                            <p:strVal val="ppt_x"/>
                                          </p:val>
                                        </p:tav>
                                        <p:tav tm="100000">
                                          <p:val>
                                            <p:strVal val="ppt_x"/>
                                          </p:val>
                                        </p:tav>
                                      </p:tavLst>
                                    </p:anim>
                                    <p:anim calcmode="lin" valueType="num">
                                      <p:cBhvr>
                                        <p:cTn id="144" dur="50" decel="100000"/>
                                        <p:tgtEl>
                                          <p:spTgt spid="18"/>
                                        </p:tgtEl>
                                        <p:attrNameLst>
                                          <p:attrName>ppt_y</p:attrName>
                                        </p:attrNameLst>
                                      </p:cBhvr>
                                      <p:tavLst>
                                        <p:tav tm="0">
                                          <p:val>
                                            <p:strVal val="ppt_y"/>
                                          </p:val>
                                        </p:tav>
                                        <p:tav tm="100000">
                                          <p:val>
                                            <p:strVal val="ppt_y-.03"/>
                                          </p:val>
                                        </p:tav>
                                      </p:tavLst>
                                    </p:anim>
                                    <p:anim calcmode="lin" valueType="num">
                                      <p:cBhvr>
                                        <p:cTn id="145" dur="450" accel="100000">
                                          <p:stCondLst>
                                            <p:cond delay="50"/>
                                          </p:stCondLst>
                                        </p:cTn>
                                        <p:tgtEl>
                                          <p:spTgt spid="18"/>
                                        </p:tgtEl>
                                        <p:attrNameLst>
                                          <p:attrName>ppt_y</p:attrName>
                                        </p:attrNameLst>
                                      </p:cBhvr>
                                      <p:tavLst>
                                        <p:tav tm="0">
                                          <p:val>
                                            <p:strVal val="ppt_y"/>
                                          </p:val>
                                        </p:tav>
                                        <p:tav tm="100000">
                                          <p:val>
                                            <p:strVal val="ppt_y+1"/>
                                          </p:val>
                                        </p:tav>
                                      </p:tavLst>
                                    </p:anim>
                                    <p:set>
                                      <p:cBhvr>
                                        <p:cTn id="1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7" restart="whenNotActive" fill="hold" evtFilter="cancelBubble" nodeType="interactiveSeq">
                <p:stCondLst>
                  <p:cond evt="onClick" delay="0">
                    <p:tgtEl>
                      <p:spTgt spid="25"/>
                    </p:tgtEl>
                  </p:cond>
                </p:stCondLst>
                <p:endSync evt="end" delay="0">
                  <p:rtn val="all"/>
                </p:endSync>
                <p:childTnLst>
                  <p:par>
                    <p:cTn id="148" fill="hold">
                      <p:stCondLst>
                        <p:cond delay="0"/>
                      </p:stCondLst>
                      <p:childTnLst>
                        <p:par>
                          <p:cTn id="149" fill="hold">
                            <p:stCondLst>
                              <p:cond delay="0"/>
                            </p:stCondLst>
                            <p:childTnLst>
                              <p:par>
                                <p:cTn id="150" presetID="1" presetClass="emph" presetSubtype="2" fill="hold" nodeType="clickEffect">
                                  <p:stCondLst>
                                    <p:cond delay="0"/>
                                  </p:stCondLst>
                                  <p:childTnLst>
                                    <p:animClr clrSpc="rgb" dir="cw">
                                      <p:cBhvr>
                                        <p:cTn id="151" dur="500" fill="hold"/>
                                        <p:tgtEl>
                                          <p:spTgt spid="25"/>
                                        </p:tgtEl>
                                        <p:attrNameLst>
                                          <p:attrName>fillcolor</p:attrName>
                                        </p:attrNameLst>
                                      </p:cBhvr>
                                      <p:to>
                                        <a:srgbClr val="C00000"/>
                                      </p:to>
                                    </p:animClr>
                                    <p:set>
                                      <p:cBhvr>
                                        <p:cTn id="152" dur="500" fill="hold"/>
                                        <p:tgtEl>
                                          <p:spTgt spid="25"/>
                                        </p:tgtEl>
                                        <p:attrNameLst>
                                          <p:attrName>fill.type</p:attrName>
                                        </p:attrNameLst>
                                      </p:cBhvr>
                                      <p:to>
                                        <p:strVal val="solid"/>
                                      </p:to>
                                    </p:set>
                                    <p:set>
                                      <p:cBhvr>
                                        <p:cTn id="153" dur="500" fill="hold"/>
                                        <p:tgtEl>
                                          <p:spTgt spid="25"/>
                                        </p:tgtEl>
                                        <p:attrNameLst>
                                          <p:attrName>fill.on</p:attrName>
                                        </p:attrNameLst>
                                      </p:cBhvr>
                                      <p:to>
                                        <p:strVal val="true"/>
                                      </p:to>
                                    </p:set>
                                  </p:childTnLst>
                                </p:cTn>
                              </p:par>
                            </p:childTnLst>
                          </p:cTn>
                        </p:par>
                        <p:par>
                          <p:cTn id="154" fill="hold">
                            <p:stCondLst>
                              <p:cond delay="500"/>
                            </p:stCondLst>
                            <p:childTnLst>
                              <p:par>
                                <p:cTn id="155" presetID="37" presetClass="entr" presetSubtype="0" fill="hold" grpId="0" nodeType="afterEffect">
                                  <p:stCondLst>
                                    <p:cond delay="0"/>
                                  </p:stCondLst>
                                  <p:childTnLst>
                                    <p:set>
                                      <p:cBhvr>
                                        <p:cTn id="156" dur="1" fill="hold">
                                          <p:stCondLst>
                                            <p:cond delay="0"/>
                                          </p:stCondLst>
                                        </p:cTn>
                                        <p:tgtEl>
                                          <p:spTgt spid="19"/>
                                        </p:tgtEl>
                                        <p:attrNameLst>
                                          <p:attrName>style.visibility</p:attrName>
                                        </p:attrNameLst>
                                      </p:cBhvr>
                                      <p:to>
                                        <p:strVal val="visible"/>
                                      </p:to>
                                    </p:set>
                                    <p:animEffect transition="in" filter="fade">
                                      <p:cBhvr>
                                        <p:cTn id="157" dur="500"/>
                                        <p:tgtEl>
                                          <p:spTgt spid="19"/>
                                        </p:tgtEl>
                                      </p:cBhvr>
                                    </p:animEffect>
                                    <p:anim calcmode="lin" valueType="num">
                                      <p:cBhvr>
                                        <p:cTn id="158" dur="500" fill="hold"/>
                                        <p:tgtEl>
                                          <p:spTgt spid="19"/>
                                        </p:tgtEl>
                                        <p:attrNameLst>
                                          <p:attrName>ppt_x</p:attrName>
                                        </p:attrNameLst>
                                      </p:cBhvr>
                                      <p:tavLst>
                                        <p:tav tm="0">
                                          <p:val>
                                            <p:strVal val="#ppt_x"/>
                                          </p:val>
                                        </p:tav>
                                        <p:tav tm="100000">
                                          <p:val>
                                            <p:strVal val="#ppt_x"/>
                                          </p:val>
                                        </p:tav>
                                      </p:tavLst>
                                    </p:anim>
                                    <p:anim calcmode="lin" valueType="num">
                                      <p:cBhvr>
                                        <p:cTn id="159" dur="450" decel="100000" fill="hold"/>
                                        <p:tgtEl>
                                          <p:spTgt spid="19"/>
                                        </p:tgtEl>
                                        <p:attrNameLst>
                                          <p:attrName>ppt_y</p:attrName>
                                        </p:attrNameLst>
                                      </p:cBhvr>
                                      <p:tavLst>
                                        <p:tav tm="0">
                                          <p:val>
                                            <p:strVal val="#ppt_y+1"/>
                                          </p:val>
                                        </p:tav>
                                        <p:tav tm="100000">
                                          <p:val>
                                            <p:strVal val="#ppt_y-.03"/>
                                          </p:val>
                                        </p:tav>
                                      </p:tavLst>
                                    </p:anim>
                                    <p:anim calcmode="lin" valueType="num">
                                      <p:cBhvr>
                                        <p:cTn id="160"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childTnLst>
              </p:cTn>
              <p:nextCondLst>
                <p:cond evt="onClick" delay="0">
                  <p:tgtEl>
                    <p:spTgt spid="25"/>
                  </p:tgtEl>
                </p:cond>
              </p:nextCondLst>
            </p:seq>
            <p:seq concurrent="1" nextAc="seek">
              <p:cTn id="161" restart="whenNotActive" fill="hold" evtFilter="cancelBubble" nodeType="interactiveSeq">
                <p:stCondLst>
                  <p:cond evt="onClick" delay="0">
                    <p:tgtEl>
                      <p:spTgt spid="19"/>
                    </p:tgtEl>
                  </p:cond>
                </p:stCondLst>
                <p:endSync evt="end" delay="0">
                  <p:rtn val="all"/>
                </p:endSync>
                <p:childTnLst>
                  <p:par>
                    <p:cTn id="162" fill="hold">
                      <p:stCondLst>
                        <p:cond delay="0"/>
                      </p:stCondLst>
                      <p:childTnLst>
                        <p:par>
                          <p:cTn id="163" fill="hold">
                            <p:stCondLst>
                              <p:cond delay="0"/>
                            </p:stCondLst>
                            <p:childTnLst>
                              <p:par>
                                <p:cTn id="164" presetID="37" presetClass="exit" presetSubtype="0" fill="hold" grpId="1" nodeType="clickEffect">
                                  <p:stCondLst>
                                    <p:cond delay="0"/>
                                  </p:stCondLst>
                                  <p:childTnLst>
                                    <p:animEffect transition="out" filter="fade">
                                      <p:cBhvr>
                                        <p:cTn id="165" dur="500"/>
                                        <p:tgtEl>
                                          <p:spTgt spid="19"/>
                                        </p:tgtEl>
                                      </p:cBhvr>
                                    </p:animEffect>
                                    <p:anim calcmode="lin" valueType="num">
                                      <p:cBhvr>
                                        <p:cTn id="166" dur="500"/>
                                        <p:tgtEl>
                                          <p:spTgt spid="19"/>
                                        </p:tgtEl>
                                        <p:attrNameLst>
                                          <p:attrName>ppt_x</p:attrName>
                                        </p:attrNameLst>
                                      </p:cBhvr>
                                      <p:tavLst>
                                        <p:tav tm="0">
                                          <p:val>
                                            <p:strVal val="ppt_x"/>
                                          </p:val>
                                        </p:tav>
                                        <p:tav tm="100000">
                                          <p:val>
                                            <p:strVal val="ppt_x"/>
                                          </p:val>
                                        </p:tav>
                                      </p:tavLst>
                                    </p:anim>
                                    <p:anim calcmode="lin" valueType="num">
                                      <p:cBhvr>
                                        <p:cTn id="167" dur="50" decel="100000"/>
                                        <p:tgtEl>
                                          <p:spTgt spid="19"/>
                                        </p:tgtEl>
                                        <p:attrNameLst>
                                          <p:attrName>ppt_y</p:attrName>
                                        </p:attrNameLst>
                                      </p:cBhvr>
                                      <p:tavLst>
                                        <p:tav tm="0">
                                          <p:val>
                                            <p:strVal val="ppt_y"/>
                                          </p:val>
                                        </p:tav>
                                        <p:tav tm="100000">
                                          <p:val>
                                            <p:strVal val="ppt_y-.03"/>
                                          </p:val>
                                        </p:tav>
                                      </p:tavLst>
                                    </p:anim>
                                    <p:anim calcmode="lin" valueType="num">
                                      <p:cBhvr>
                                        <p:cTn id="168" dur="450" accel="100000">
                                          <p:stCondLst>
                                            <p:cond delay="50"/>
                                          </p:stCondLst>
                                        </p:cTn>
                                        <p:tgtEl>
                                          <p:spTgt spid="19"/>
                                        </p:tgtEl>
                                        <p:attrNameLst>
                                          <p:attrName>ppt_y</p:attrName>
                                        </p:attrNameLst>
                                      </p:cBhvr>
                                      <p:tavLst>
                                        <p:tav tm="0">
                                          <p:val>
                                            <p:strVal val="ppt_y"/>
                                          </p:val>
                                        </p:tav>
                                        <p:tav tm="100000">
                                          <p:val>
                                            <p:strVal val="ppt_y+1"/>
                                          </p:val>
                                        </p:tav>
                                      </p:tavLst>
                                    </p:anim>
                                    <p:set>
                                      <p:cBhvr>
                                        <p:cTn id="16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70" restart="whenNotActive" fill="hold" evtFilter="cancelBubble" nodeType="interactiveSeq">
                <p:stCondLst>
                  <p:cond evt="onClick" delay="0">
                    <p:tgtEl>
                      <p:spTgt spid="20"/>
                    </p:tgtEl>
                  </p:cond>
                </p:stCondLst>
                <p:endSync evt="end" delay="0">
                  <p:rtn val="all"/>
                </p:endSync>
                <p:childTnLst>
                  <p:par>
                    <p:cTn id="171" fill="hold">
                      <p:stCondLst>
                        <p:cond delay="0"/>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20"/>
                                        </p:tgtEl>
                                      </p:cBhvr>
                                    </p:animEffect>
                                    <p:set>
                                      <p:cBhvr>
                                        <p:cTn id="17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76" restart="whenNotActive" fill="hold" evtFilter="cancelBubble" nodeType="interactiveSeq">
                <p:stCondLst>
                  <p:cond evt="onClick" delay="0">
                    <p:tgtEl>
                      <p:spTgt spid="21"/>
                    </p:tgtEl>
                  </p:cond>
                </p:stCondLst>
                <p:endSync evt="end" delay="0">
                  <p:rtn val="all"/>
                </p:endSync>
                <p:childTnLst>
                  <p:par>
                    <p:cTn id="177" fill="hold">
                      <p:stCondLst>
                        <p:cond delay="0"/>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21"/>
                                        </p:tgtEl>
                                      </p:cBhvr>
                                    </p:animEffect>
                                    <p:set>
                                      <p:cBhvr>
                                        <p:cTn id="18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82" restart="whenNotActive" fill="hold" evtFilter="cancelBubble" nodeType="interactiveSeq">
                <p:stCondLst>
                  <p:cond evt="onClick" delay="0">
                    <p:tgtEl>
                      <p:spTgt spid="22"/>
                    </p:tgtEl>
                  </p:cond>
                </p:stCondLst>
                <p:endSync evt="end" delay="0">
                  <p:rtn val="all"/>
                </p:endSync>
                <p:childTnLst>
                  <p:par>
                    <p:cTn id="183" fill="hold">
                      <p:stCondLst>
                        <p:cond delay="0"/>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500"/>
                                        <p:tgtEl>
                                          <p:spTgt spid="22"/>
                                        </p:tgtEl>
                                      </p:cBhvr>
                                    </p:animEffect>
                                    <p:set>
                                      <p:cBhvr>
                                        <p:cTn id="18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88" restart="whenNotActive" fill="hold" evtFilter="cancelBubble" nodeType="interactiveSeq">
                <p:stCondLst>
                  <p:cond evt="onClick" delay="0">
                    <p:tgtEl>
                      <p:spTgt spid="23"/>
                    </p:tgtEl>
                  </p:cond>
                </p:stCondLst>
                <p:endSync evt="end" delay="0">
                  <p:rtn val="all"/>
                </p:endSync>
                <p:childTnLst>
                  <p:par>
                    <p:cTn id="189" fill="hold">
                      <p:stCondLst>
                        <p:cond delay="0"/>
                      </p:stCondLst>
                      <p:childTnLst>
                        <p:par>
                          <p:cTn id="190" fill="hold">
                            <p:stCondLst>
                              <p:cond delay="0"/>
                            </p:stCondLst>
                            <p:childTnLst>
                              <p:par>
                                <p:cTn id="191" presetID="10" presetClass="exit" presetSubtype="0" fill="hold" nodeType="clickEffect">
                                  <p:stCondLst>
                                    <p:cond delay="0"/>
                                  </p:stCondLst>
                                  <p:childTnLst>
                                    <p:animEffect transition="out" filter="fade">
                                      <p:cBhvr>
                                        <p:cTn id="192" dur="500"/>
                                        <p:tgtEl>
                                          <p:spTgt spid="23"/>
                                        </p:tgtEl>
                                      </p:cBhvr>
                                    </p:animEffect>
                                    <p:set>
                                      <p:cBhvr>
                                        <p:cTn id="19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94" restart="whenNotActive" fill="hold" evtFilter="cancelBubble" nodeType="interactiveSeq">
                <p:stCondLst>
                  <p:cond evt="onClick" delay="0">
                    <p:tgtEl>
                      <p:spTgt spid="26"/>
                    </p:tgtEl>
                  </p:cond>
                </p:stCondLst>
                <p:endSync evt="end" delay="0">
                  <p:rtn val="all"/>
                </p:endSync>
                <p:childTnLst>
                  <p:par>
                    <p:cTn id="195" fill="hold">
                      <p:stCondLst>
                        <p:cond delay="0"/>
                      </p:stCondLst>
                      <p:childTnLst>
                        <p:par>
                          <p:cTn id="196" fill="hold">
                            <p:stCondLst>
                              <p:cond delay="0"/>
                            </p:stCondLst>
                            <p:childTnLst>
                              <p:par>
                                <p:cTn id="197" presetID="10" presetClass="exit" presetSubtype="0" fill="hold" nodeType="clickEffect">
                                  <p:stCondLst>
                                    <p:cond delay="0"/>
                                  </p:stCondLst>
                                  <p:childTnLst>
                                    <p:animEffect transition="out" filter="fade">
                                      <p:cBhvr>
                                        <p:cTn id="198" dur="500"/>
                                        <p:tgtEl>
                                          <p:spTgt spid="26"/>
                                        </p:tgtEl>
                                      </p:cBhvr>
                                    </p:animEffect>
                                    <p:set>
                                      <p:cBhvr>
                                        <p:cTn id="19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9" grpId="0" animBg="1"/>
      <p:bldP spid="10" grpId="0" animBg="1"/>
      <p:bldP spid="10" grpId="1" animBg="1"/>
      <p:bldP spid="11" grpId="0" animBg="1"/>
      <p:bldP spid="13" grpId="0" animBg="1"/>
      <p:bldP spid="13" grpId="1" animBg="1"/>
      <p:bldP spid="15" grpId="0" animBg="1"/>
      <p:bldP spid="16" grpId="0" animBg="1"/>
      <p:bldP spid="16" grpId="1" animBg="1"/>
      <p:bldP spid="17" grpId="0" animBg="1"/>
      <p:bldP spid="18" grpId="0" animBg="1"/>
      <p:bldP spid="18" grpId="1" animBg="1"/>
      <p:bldP spid="19" grpId="0" animBg="1"/>
      <p:bldP spid="19" grpId="1"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grpSp>
        <p:nvGrpSpPr>
          <p:cNvPr id="12" name="Group 11">
            <a:extLst>
              <a:ext uri="{FF2B5EF4-FFF2-40B4-BE49-F238E27FC236}">
                <a16:creationId xmlns:a16="http://schemas.microsoft.com/office/drawing/2014/main" id="{3761877F-09F4-AE61-E466-1764FF2FAB55}"/>
              </a:ext>
            </a:extLst>
          </p:cNvPr>
          <p:cNvGrpSpPr/>
          <p:nvPr/>
        </p:nvGrpSpPr>
        <p:grpSpPr>
          <a:xfrm>
            <a:off x="8915400" y="2015671"/>
            <a:ext cx="9144000" cy="7923494"/>
            <a:chOff x="8928102" y="2153021"/>
            <a:chExt cx="9144000" cy="7923494"/>
          </a:xfrm>
        </p:grpSpPr>
        <p:pic>
          <p:nvPicPr>
            <p:cNvPr id="5" name="Picture 4" descr="A picture containing sky, outdoor, ground, building&#10;&#10;Description automatically generated">
              <a:extLst>
                <a:ext uri="{FF2B5EF4-FFF2-40B4-BE49-F238E27FC236}">
                  <a16:creationId xmlns:a16="http://schemas.microsoft.com/office/drawing/2014/main" id="{6837DAC3-3382-9518-28C9-D0F9A0C3C2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45602" y="2153021"/>
              <a:ext cx="8509000" cy="6381750"/>
            </a:xfrm>
            <a:prstGeom prst="rect">
              <a:avLst/>
            </a:prstGeom>
          </p:spPr>
        </p:pic>
        <p:sp>
          <p:nvSpPr>
            <p:cNvPr id="11" name="TextBox 10">
              <a:extLst>
                <a:ext uri="{FF2B5EF4-FFF2-40B4-BE49-F238E27FC236}">
                  <a16:creationId xmlns:a16="http://schemas.microsoft.com/office/drawing/2014/main" id="{F0EA5399-8887-2850-9065-811F77C4A6DC}"/>
                </a:ext>
              </a:extLst>
            </p:cNvPr>
            <p:cNvSpPr txBox="1"/>
            <p:nvPr/>
          </p:nvSpPr>
          <p:spPr>
            <a:xfrm>
              <a:off x="8928102" y="8411636"/>
              <a:ext cx="9144000" cy="1664879"/>
            </a:xfrm>
            <a:prstGeom prst="rect">
              <a:avLst/>
            </a:prstGeom>
            <a:noFill/>
          </p:spPr>
          <p:txBody>
            <a:bodyPr wrap="square">
              <a:spAutoFit/>
            </a:bodyPr>
            <a:lstStyle/>
            <a:p>
              <a:pPr algn="ctr">
                <a:lnSpc>
                  <a:spcPct val="150000"/>
                </a:lnSpc>
              </a:pPr>
              <a:r>
                <a:rPr lang="vi-VN" sz="3600" b="0" i="0">
                  <a:solidFill>
                    <a:schemeClr val="bg1"/>
                  </a:solidFill>
                  <a:effectLst/>
                  <a:latin typeface="Arial" panose="020B0604020202020204" pitchFamily="34" charset="0"/>
                  <a:cs typeface="Arial" panose="020B0604020202020204" pitchFamily="34" charset="0"/>
                </a:rPr>
                <a:t>Hàng tượng đá Quan văn nhà Đinh tại quảng trường</a:t>
              </a:r>
              <a:r>
                <a:rPr lang="en-US" sz="3600" b="0" i="0">
                  <a:solidFill>
                    <a:schemeClr val="bg1"/>
                  </a:solidFill>
                  <a:effectLst/>
                  <a:latin typeface="Arial" panose="020B0604020202020204" pitchFamily="34" charset="0"/>
                  <a:cs typeface="Arial" panose="020B0604020202020204" pitchFamily="34" charset="0"/>
                </a:rPr>
                <a:t> Đinh Tiên Hoàng</a:t>
              </a:r>
              <a:endParaRPr lang="en-US" sz="3600">
                <a:solidFill>
                  <a:schemeClr val="bg1"/>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88FBC64-9AD9-8268-4F4F-5CF3C677CB0E}"/>
              </a:ext>
            </a:extLst>
          </p:cNvPr>
          <p:cNvGrpSpPr/>
          <p:nvPr/>
        </p:nvGrpSpPr>
        <p:grpSpPr>
          <a:xfrm>
            <a:off x="527692" y="347835"/>
            <a:ext cx="8514708" cy="8046629"/>
            <a:chOff x="527692" y="347835"/>
            <a:chExt cx="8514708" cy="8046629"/>
          </a:xfrm>
        </p:grpSpPr>
        <p:pic>
          <p:nvPicPr>
            <p:cNvPr id="8" name="Picture 7" descr="A picture containing sky, outdoor, ground, day&#10;&#10;Description automatically generated">
              <a:extLst>
                <a:ext uri="{FF2B5EF4-FFF2-40B4-BE49-F238E27FC236}">
                  <a16:creationId xmlns:a16="http://schemas.microsoft.com/office/drawing/2014/main" id="{10672ACF-86CB-2367-24FE-1DD4DD86BE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347835"/>
              <a:ext cx="8509000" cy="6381750"/>
            </a:xfrm>
            <a:prstGeom prst="rect">
              <a:avLst/>
            </a:prstGeom>
          </p:spPr>
        </p:pic>
        <p:sp>
          <p:nvSpPr>
            <p:cNvPr id="13" name="TextBox 12">
              <a:extLst>
                <a:ext uri="{FF2B5EF4-FFF2-40B4-BE49-F238E27FC236}">
                  <a16:creationId xmlns:a16="http://schemas.microsoft.com/office/drawing/2014/main" id="{EA7DB56E-92AF-5E24-4794-903B7B8FB02A}"/>
                </a:ext>
              </a:extLst>
            </p:cNvPr>
            <p:cNvSpPr txBox="1"/>
            <p:nvPr/>
          </p:nvSpPr>
          <p:spPr>
            <a:xfrm>
              <a:off x="527692" y="6729585"/>
              <a:ext cx="8064500" cy="1664879"/>
            </a:xfrm>
            <a:prstGeom prst="rect">
              <a:avLst/>
            </a:prstGeom>
            <a:noFill/>
          </p:spPr>
          <p:txBody>
            <a:bodyPr wrap="square">
              <a:spAutoFit/>
            </a:bodyPr>
            <a:lstStyle/>
            <a:p>
              <a:pPr algn="ctr">
                <a:lnSpc>
                  <a:spcPct val="150000"/>
                </a:lnSpc>
              </a:pPr>
              <a:r>
                <a:rPr lang="vi-VN" sz="3600" b="0" i="0">
                  <a:solidFill>
                    <a:schemeClr val="bg1"/>
                  </a:solidFill>
                  <a:effectLst/>
                  <a:latin typeface="Arial" panose="020B0604020202020204" pitchFamily="34" charset="0"/>
                  <a:cs typeface="Arial" panose="020B0604020202020204" pitchFamily="34" charset="0"/>
                </a:rPr>
                <a:t>Hàng tượng đá Quan v</a:t>
              </a:r>
              <a:r>
                <a:rPr lang="en-US" sz="3600">
                  <a:solidFill>
                    <a:schemeClr val="bg1"/>
                  </a:solidFill>
                  <a:latin typeface="Arial" panose="020B0604020202020204" pitchFamily="34" charset="0"/>
                  <a:cs typeface="Arial" panose="020B0604020202020204" pitchFamily="34" charset="0"/>
                </a:rPr>
                <a:t>õ</a:t>
              </a:r>
              <a:r>
                <a:rPr lang="vi-VN" sz="3600" b="0" i="0">
                  <a:solidFill>
                    <a:schemeClr val="bg1"/>
                  </a:solidFill>
                  <a:effectLst/>
                  <a:latin typeface="Arial" panose="020B0604020202020204" pitchFamily="34" charset="0"/>
                  <a:cs typeface="Arial" panose="020B0604020202020204" pitchFamily="34" charset="0"/>
                </a:rPr>
                <a:t> nhà Đinh tại quảng trường</a:t>
              </a:r>
              <a:r>
                <a:rPr lang="en-US" sz="3600" b="0" i="0">
                  <a:solidFill>
                    <a:schemeClr val="bg1"/>
                  </a:solidFill>
                  <a:effectLst/>
                  <a:latin typeface="Arial" panose="020B0604020202020204" pitchFamily="34" charset="0"/>
                  <a:cs typeface="Arial" panose="020B0604020202020204" pitchFamily="34" charset="0"/>
                </a:rPr>
                <a:t> Đinh Tiên Hoàng</a:t>
              </a:r>
              <a:endParaRPr lang="en-US" sz="36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571910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FFA4E0-1D87-A9E6-04AB-5A7943B07C09}"/>
              </a:ext>
            </a:extLst>
          </p:cNvPr>
          <p:cNvPicPr>
            <a:picLocks noChangeAspect="1"/>
          </p:cNvPicPr>
          <p:nvPr/>
        </p:nvPicPr>
        <p:blipFill>
          <a:blip r:embed="rId2"/>
          <a:stretch>
            <a:fillRect/>
          </a:stretch>
        </p:blipFill>
        <p:spPr>
          <a:xfrm>
            <a:off x="596667" y="427835"/>
            <a:ext cx="17094666" cy="9431329"/>
          </a:xfrm>
          <a:prstGeom prst="rect">
            <a:avLst/>
          </a:prstGeom>
        </p:spPr>
      </p:pic>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59942" y="210484"/>
            <a:ext cx="9878380" cy="9866031"/>
          </a:xfrm>
          <a:prstGeom prst="rect">
            <a:avLst/>
          </a:prstGeom>
        </p:spPr>
      </p:pic>
      <p:pic>
        <p:nvPicPr>
          <p:cNvPr id="3" name="Picture 2">
            <a:extLst>
              <a:ext uri="{FF2B5EF4-FFF2-40B4-BE49-F238E27FC236}">
                <a16:creationId xmlns:a16="http://schemas.microsoft.com/office/drawing/2014/main" id="{8AB4D86B-B9EB-E20E-04F2-964060621668}"/>
              </a:ext>
            </a:extLst>
          </p:cNvPr>
          <p:cNvPicPr>
            <a:picLocks noChangeAspect="1"/>
          </p:cNvPicPr>
          <p:nvPr/>
        </p:nvPicPr>
        <p:blipFill rotWithShape="1">
          <a:blip r:embed="rId5">
            <a:extLst>
              <a:ext uri="{28A0092B-C50C-407E-A947-70E740481C1C}">
                <a14:useLocalDpi xmlns:a14="http://schemas.microsoft.com/office/drawing/2010/main" val="0"/>
              </a:ext>
            </a:extLst>
          </a:blip>
          <a:srcRect l="-15" r="308"/>
          <a:stretch/>
        </p:blipFill>
        <p:spPr>
          <a:xfrm>
            <a:off x="945108" y="3928783"/>
            <a:ext cx="16397783" cy="5481917"/>
          </a:xfrm>
          <a:prstGeom prst="rect">
            <a:avLst/>
          </a:prstGeom>
        </p:spPr>
      </p:pic>
      <p:grpSp>
        <p:nvGrpSpPr>
          <p:cNvPr id="7" name="Group 6">
            <a:extLst>
              <a:ext uri="{FF2B5EF4-FFF2-40B4-BE49-F238E27FC236}">
                <a16:creationId xmlns:a16="http://schemas.microsoft.com/office/drawing/2014/main" id="{82170A99-322D-C74F-BCE5-2FB12BB88330}"/>
              </a:ext>
            </a:extLst>
          </p:cNvPr>
          <p:cNvGrpSpPr/>
          <p:nvPr/>
        </p:nvGrpSpPr>
        <p:grpSpPr>
          <a:xfrm>
            <a:off x="1131999" y="887900"/>
            <a:ext cx="16024001" cy="3493600"/>
            <a:chOff x="763682" y="733479"/>
            <a:chExt cx="16024001" cy="3493600"/>
          </a:xfrm>
        </p:grpSpPr>
        <p:sp>
          <p:nvSpPr>
            <p:cNvPr id="4" name="Rectangle: Rounded Corners 3">
              <a:extLst>
                <a:ext uri="{FF2B5EF4-FFF2-40B4-BE49-F238E27FC236}">
                  <a16:creationId xmlns:a16="http://schemas.microsoft.com/office/drawing/2014/main" id="{546BC3B1-0A18-6190-D6C5-4A7A40867DFD}"/>
                </a:ext>
              </a:extLst>
            </p:cNvPr>
            <p:cNvSpPr/>
            <p:nvPr/>
          </p:nvSpPr>
          <p:spPr>
            <a:xfrm>
              <a:off x="2947336" y="733479"/>
              <a:ext cx="13840347" cy="2832618"/>
            </a:xfrm>
            <a:prstGeom prst="roundRect">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a:solidFill>
                    <a:schemeClr val="tx1"/>
                  </a:solidFill>
                  <a:latin typeface="Arial" panose="020B0604020202020204" pitchFamily="34" charset="0"/>
                  <a:cs typeface="Arial" panose="020B0604020202020204" pitchFamily="34" charset="0"/>
                </a:rPr>
                <a:t>Thắng lợi của Đinh Bộ Lĩnh dẹp yên loạn 12 sứ quân và sự thành lập nhà Đinh dẫn đến hệ quả gì?</a:t>
              </a:r>
              <a:endParaRPr lang="vi-VN" sz="4400">
                <a:solidFill>
                  <a:schemeClr val="tx1"/>
                </a:solidFill>
                <a:latin typeface="Arial" panose="020B0604020202020204" pitchFamily="34" charset="0"/>
                <a:cs typeface="Arial" panose="020B0604020202020204" pitchFamily="34" charset="0"/>
              </a:endParaRPr>
            </a:p>
          </p:txBody>
        </p:sp>
        <p:pic>
          <p:nvPicPr>
            <p:cNvPr id="5" name="Picture 34">
              <a:extLst>
                <a:ext uri="{FF2B5EF4-FFF2-40B4-BE49-F238E27FC236}">
                  <a16:creationId xmlns:a16="http://schemas.microsoft.com/office/drawing/2014/main" id="{123215A7-9B7F-AC94-467E-7A2B4DF3A3C5}"/>
                </a:ext>
              </a:extLst>
            </p:cNvPr>
            <p:cNvPicPr>
              <a:picLocks noChangeAspect="1"/>
            </p:cNvPicPr>
            <p:nvPr/>
          </p:nvPicPr>
          <p:blipFill>
            <a:blip r:embed="rId6"/>
            <a:srcRect/>
            <a:stretch>
              <a:fillRect/>
            </a:stretch>
          </p:blipFill>
          <p:spPr>
            <a:xfrm>
              <a:off x="763682" y="1987965"/>
              <a:ext cx="2772896" cy="2239114"/>
            </a:xfrm>
            <a:prstGeom prst="rect">
              <a:avLst/>
            </a:prstGeom>
          </p:spPr>
        </p:pic>
      </p:grpSp>
    </p:spTree>
    <p:extLst>
      <p:ext uri="{BB962C8B-B14F-4D97-AF65-F5344CB8AC3E}">
        <p14:creationId xmlns:p14="http://schemas.microsoft.com/office/powerpoint/2010/main" val="2744258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FFA4E0-1D87-A9E6-04AB-5A7943B07C09}"/>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76652602-F537-1E86-A08E-5D3B9EC9F643}"/>
              </a:ext>
            </a:extLst>
          </p:cNvPr>
          <p:cNvSpPr txBox="1"/>
          <p:nvPr/>
        </p:nvSpPr>
        <p:spPr>
          <a:xfrm>
            <a:off x="1168441" y="3390072"/>
            <a:ext cx="7210872" cy="4055149"/>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fr-FR" sz="4400">
                <a:solidFill>
                  <a:srgbClr val="000000"/>
                </a:solidFill>
                <a:latin typeface="Arial" panose="020B0604020202020204" pitchFamily="34" charset="0"/>
                <a:ea typeface="Calibri" panose="020F0502020204030204" pitchFamily="34" charset="0"/>
                <a:cs typeface="Arial" panose="020B0604020202020204" pitchFamily="34" charset="0"/>
              </a:rPr>
              <a:t>Khẳng định xư hướng thống nhất là tất yếu.</a:t>
            </a:r>
          </a:p>
          <a:p>
            <a:pPr marL="571500" indent="-571500" algn="just">
              <a:lnSpc>
                <a:spcPct val="150000"/>
              </a:lnSpc>
              <a:spcBef>
                <a:spcPts val="100"/>
              </a:spcBef>
              <a:spcAft>
                <a:spcPts val="100"/>
              </a:spcAft>
              <a:buFont typeface="Arial" panose="020B0604020202020204" pitchFamily="34" charset="0"/>
              <a:buChar char="•"/>
            </a:pPr>
            <a:r>
              <a:rPr lang="fr-FR" sz="4400">
                <a:solidFill>
                  <a:srgbClr val="000000"/>
                </a:solidFill>
                <a:effectLst/>
                <a:latin typeface="Arial" panose="020B0604020202020204" pitchFamily="34" charset="0"/>
                <a:ea typeface="Calibri" panose="020F0502020204030204" pitchFamily="34" charset="0"/>
                <a:cs typeface="Arial" panose="020B0604020202020204" pitchFamily="34" charset="0"/>
              </a:rPr>
              <a:t>Khẳng </a:t>
            </a:r>
            <a:r>
              <a:rPr lang="fr-FR" sz="4400">
                <a:solidFill>
                  <a:srgbClr val="000000"/>
                </a:solidFill>
                <a:latin typeface="Arial" panose="020B0604020202020204" pitchFamily="34" charset="0"/>
                <a:ea typeface="Calibri" panose="020F0502020204030204" pitchFamily="34" charset="0"/>
                <a:cs typeface="Arial" panose="020B0604020202020204" pitchFamily="34" charset="0"/>
              </a:rPr>
              <a:t>định vị thế độc lập của Đại Cồ Việt</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ED9223FC-F0DC-98F9-E428-B8CB5D782068}"/>
              </a:ext>
            </a:extLst>
          </p:cNvPr>
          <p:cNvGrpSpPr/>
          <p:nvPr/>
        </p:nvGrpSpPr>
        <p:grpSpPr>
          <a:xfrm>
            <a:off x="9144000" y="5301748"/>
            <a:ext cx="9144000" cy="4590988"/>
            <a:chOff x="9067800" y="5143499"/>
            <a:chExt cx="9144000" cy="4590988"/>
          </a:xfrm>
        </p:grpSpPr>
        <p:pic>
          <p:nvPicPr>
            <p:cNvPr id="9" name="Picture 8" descr="A picture containing tree, outdoor, altar&#10;&#10;Description automatically generated">
              <a:extLst>
                <a:ext uri="{FF2B5EF4-FFF2-40B4-BE49-F238E27FC236}">
                  <a16:creationId xmlns:a16="http://schemas.microsoft.com/office/drawing/2014/main" id="{B9329D80-44B8-00F6-D03C-8C794F17D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5143499"/>
              <a:ext cx="7620000" cy="4114801"/>
            </a:xfrm>
            <a:prstGeom prst="rect">
              <a:avLst/>
            </a:prstGeom>
          </p:spPr>
        </p:pic>
        <p:sp>
          <p:nvSpPr>
            <p:cNvPr id="12" name="TextBox 11">
              <a:extLst>
                <a:ext uri="{FF2B5EF4-FFF2-40B4-BE49-F238E27FC236}">
                  <a16:creationId xmlns:a16="http://schemas.microsoft.com/office/drawing/2014/main" id="{EED1B012-811A-27E5-5C43-EB303C010A3D}"/>
                </a:ext>
              </a:extLst>
            </p:cNvPr>
            <p:cNvSpPr txBox="1"/>
            <p:nvPr/>
          </p:nvSpPr>
          <p:spPr>
            <a:xfrm>
              <a:off x="9067800" y="9272822"/>
              <a:ext cx="9144000" cy="461665"/>
            </a:xfrm>
            <a:prstGeom prst="rect">
              <a:avLst/>
            </a:prstGeom>
            <a:noFill/>
          </p:spPr>
          <p:txBody>
            <a:bodyPr wrap="square">
              <a:spAutoFit/>
            </a:bodyPr>
            <a:lstStyle/>
            <a:p>
              <a:pPr algn="ctr"/>
              <a:r>
                <a:rPr lang="en-US" sz="2400" b="0" i="0">
                  <a:solidFill>
                    <a:srgbClr val="202122"/>
                  </a:solidFill>
                  <a:effectLst/>
                  <a:latin typeface="Arial" panose="020B0604020202020204" pitchFamily="34" charset="0"/>
                </a:rPr>
                <a:t>Đền thờ Đinh Tiên Hoàng Đế ở Mỹ Đức, Hà Nội</a:t>
              </a:r>
              <a:endParaRPr lang="en-US" sz="2400"/>
            </a:p>
          </p:txBody>
        </p:sp>
      </p:grpSp>
      <p:sp>
        <p:nvSpPr>
          <p:cNvPr id="4" name="TextBox 3">
            <a:extLst>
              <a:ext uri="{FF2B5EF4-FFF2-40B4-BE49-F238E27FC236}">
                <a16:creationId xmlns:a16="http://schemas.microsoft.com/office/drawing/2014/main" id="{A1113C97-BBAA-62B7-1A2C-A7F21A1F6F57}"/>
              </a:ext>
            </a:extLst>
          </p:cNvPr>
          <p:cNvSpPr txBox="1"/>
          <p:nvPr/>
        </p:nvSpPr>
        <p:spPr>
          <a:xfrm>
            <a:off x="1300932" y="1943100"/>
            <a:ext cx="5043264" cy="982513"/>
          </a:xfrm>
          <a:prstGeom prst="rect">
            <a:avLst/>
          </a:prstGeom>
          <a:noFill/>
        </p:spPr>
        <p:txBody>
          <a:bodyPr wrap="square">
            <a:spAutoFit/>
          </a:bodyPr>
          <a:lstStyle/>
          <a:p>
            <a:pPr marL="571500" indent="-571500" algn="just">
              <a:lnSpc>
                <a:spcPct val="150000"/>
              </a:lnSpc>
              <a:spcBef>
                <a:spcPts val="300"/>
              </a:spcBef>
              <a:spcAft>
                <a:spcPts val="300"/>
              </a:spcAft>
              <a:buFontTx/>
              <a:buChar char="-"/>
            </a:pPr>
            <a:r>
              <a:rPr lang="en-US" sz="4400" b="1" i="1">
                <a:solidFill>
                  <a:srgbClr val="C00000"/>
                </a:solidFill>
                <a:effectLst/>
                <a:latin typeface="Arial" panose="020B0604020202020204" pitchFamily="34" charset="0"/>
                <a:ea typeface="Calibri" panose="020F0502020204030204" pitchFamily="34" charset="0"/>
                <a:cs typeface="Arial" panose="020B0604020202020204" pitchFamily="34" charset="0"/>
              </a:rPr>
              <a:t>Hệ quả</a:t>
            </a:r>
          </a:p>
        </p:txBody>
      </p:sp>
      <p:grpSp>
        <p:nvGrpSpPr>
          <p:cNvPr id="5" name="Group 4">
            <a:extLst>
              <a:ext uri="{FF2B5EF4-FFF2-40B4-BE49-F238E27FC236}">
                <a16:creationId xmlns:a16="http://schemas.microsoft.com/office/drawing/2014/main" id="{D37B09EE-F448-2E12-31C5-38EB73A95BAC}"/>
              </a:ext>
            </a:extLst>
          </p:cNvPr>
          <p:cNvGrpSpPr/>
          <p:nvPr/>
        </p:nvGrpSpPr>
        <p:grpSpPr>
          <a:xfrm>
            <a:off x="7981950" y="647700"/>
            <a:ext cx="9144000" cy="4590988"/>
            <a:chOff x="9067800" y="5143499"/>
            <a:chExt cx="9144000" cy="4590988"/>
          </a:xfrm>
        </p:grpSpPr>
        <p:pic>
          <p:nvPicPr>
            <p:cNvPr id="6" name="Picture 5">
              <a:extLst>
                <a:ext uri="{FF2B5EF4-FFF2-40B4-BE49-F238E27FC236}">
                  <a16:creationId xmlns:a16="http://schemas.microsoft.com/office/drawing/2014/main" id="{F376474F-0526-36ED-88C4-B013EAF6C97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400093" y="5143499"/>
              <a:ext cx="6174613" cy="4114801"/>
            </a:xfrm>
            <a:prstGeom prst="rect">
              <a:avLst/>
            </a:prstGeom>
          </p:spPr>
        </p:pic>
        <p:sp>
          <p:nvSpPr>
            <p:cNvPr id="8" name="TextBox 7">
              <a:extLst>
                <a:ext uri="{FF2B5EF4-FFF2-40B4-BE49-F238E27FC236}">
                  <a16:creationId xmlns:a16="http://schemas.microsoft.com/office/drawing/2014/main" id="{597E4CB2-931D-C17F-C086-88ABB383E19F}"/>
                </a:ext>
              </a:extLst>
            </p:cNvPr>
            <p:cNvSpPr txBox="1"/>
            <p:nvPr/>
          </p:nvSpPr>
          <p:spPr>
            <a:xfrm>
              <a:off x="9067800" y="9272822"/>
              <a:ext cx="9144000" cy="461665"/>
            </a:xfrm>
            <a:prstGeom prst="rect">
              <a:avLst/>
            </a:prstGeom>
            <a:noFill/>
          </p:spPr>
          <p:txBody>
            <a:bodyPr wrap="square">
              <a:spAutoFit/>
            </a:bodyPr>
            <a:lstStyle/>
            <a:p>
              <a:pPr algn="ctr"/>
              <a:r>
                <a:rPr lang="en-US" sz="2400" b="0" i="0">
                  <a:solidFill>
                    <a:srgbClr val="202122"/>
                  </a:solidFill>
                  <a:effectLst/>
                  <a:latin typeface="Arial" panose="020B0604020202020204" pitchFamily="34" charset="0"/>
                </a:rPr>
                <a:t>Đền thờ Đinh Tiên Hoàng Đế ở Hoa Lư, Ninh Bình</a:t>
              </a:r>
              <a:endParaRPr lang="en-US" sz="2400"/>
            </a:p>
          </p:txBody>
        </p:sp>
      </p:grpSp>
    </p:spTree>
    <p:extLst>
      <p:ext uri="{BB962C8B-B14F-4D97-AF65-F5344CB8AC3E}">
        <p14:creationId xmlns:p14="http://schemas.microsoft.com/office/powerpoint/2010/main" val="773237262"/>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981075" y="2836579"/>
            <a:ext cx="8467725" cy="5129546"/>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Đền thờ Đinh Tiên Hoàng thuộc quần thể di tích danh thắng Tràng An</a:t>
            </a: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spcBef>
                <a:spcPts val="300"/>
              </a:spcBef>
              <a:spcAft>
                <a:spcPts val="300"/>
              </a:spcAft>
              <a:buFont typeface="Arial" panose="020B0604020202020204" pitchFamily="34" charset="0"/>
              <a:buChar char="•"/>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a:t>
            </a: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ược UNESCO công nhận Di sản văn hóa thế giới năm 2014.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Vị trí của đền thuộc trung tâm thành Đông của kinh đô Hoa Lư xưa.</a:t>
            </a:r>
          </a:p>
        </p:txBody>
      </p:sp>
      <p:grpSp>
        <p:nvGrpSpPr>
          <p:cNvPr id="4" name="Group 3">
            <a:extLst>
              <a:ext uri="{FF2B5EF4-FFF2-40B4-BE49-F238E27FC236}">
                <a16:creationId xmlns:a16="http://schemas.microsoft.com/office/drawing/2014/main" id="{100DA7B5-923C-836A-9833-89D1C5B8F652}"/>
              </a:ext>
            </a:extLst>
          </p:cNvPr>
          <p:cNvGrpSpPr/>
          <p:nvPr/>
        </p:nvGrpSpPr>
        <p:grpSpPr>
          <a:xfrm>
            <a:off x="8686800" y="2836579"/>
            <a:ext cx="9144000" cy="5964521"/>
            <a:chOff x="8686800" y="2307433"/>
            <a:chExt cx="9144000" cy="5964521"/>
          </a:xfrm>
        </p:grpSpPr>
        <p:pic>
          <p:nvPicPr>
            <p:cNvPr id="9" name="Picture 8">
              <a:extLst>
                <a:ext uri="{FF2B5EF4-FFF2-40B4-BE49-F238E27FC236}">
                  <a16:creationId xmlns:a16="http://schemas.microsoft.com/office/drawing/2014/main" id="{F2FFD459-8BF1-3B33-E913-38C33A9774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66997" y="2307433"/>
              <a:ext cx="7864405" cy="5240888"/>
            </a:xfrm>
            <a:prstGeom prst="rect">
              <a:avLst/>
            </a:prstGeom>
            <a:ln>
              <a:noFill/>
            </a:ln>
          </p:spPr>
        </p:pic>
        <p:sp>
          <p:nvSpPr>
            <p:cNvPr id="3" name="TextBox 2">
              <a:extLst>
                <a:ext uri="{FF2B5EF4-FFF2-40B4-BE49-F238E27FC236}">
                  <a16:creationId xmlns:a16="http://schemas.microsoft.com/office/drawing/2014/main" id="{AD00BF16-F458-B19B-C7F7-197B6F5A23C4}"/>
                </a:ext>
              </a:extLst>
            </p:cNvPr>
            <p:cNvSpPr txBox="1"/>
            <p:nvPr/>
          </p:nvSpPr>
          <p:spPr>
            <a:xfrm>
              <a:off x="8686800" y="7687179"/>
              <a:ext cx="9144000" cy="584775"/>
            </a:xfrm>
            <a:prstGeom prst="rect">
              <a:avLst/>
            </a:prstGeom>
            <a:noFill/>
          </p:spPr>
          <p:txBody>
            <a:bodyPr wrap="square">
              <a:spAutoFit/>
            </a:bodyPr>
            <a:lstStyle/>
            <a:p>
              <a:pPr algn="ctr"/>
              <a:r>
                <a:rPr lang="en-US" sz="3200" b="0" i="0">
                  <a:solidFill>
                    <a:srgbClr val="202122"/>
                  </a:solidFill>
                  <a:effectLst/>
                  <a:latin typeface="Arial" panose="020B0604020202020204" pitchFamily="34" charset="0"/>
                </a:rPr>
                <a:t>Đ</a:t>
              </a:r>
              <a:r>
                <a:rPr lang="vi-VN" sz="3200" b="0" i="0">
                  <a:solidFill>
                    <a:srgbClr val="202122"/>
                  </a:solidFill>
                  <a:effectLst/>
                  <a:latin typeface="Arial" panose="020B0604020202020204" pitchFamily="34" charset="0"/>
                </a:rPr>
                <a:t>ền Vua Đinh Tiên Hoàng ở cố đô Hoa Lư</a:t>
              </a:r>
              <a:endParaRPr lang="en-US" sz="3200"/>
            </a:p>
          </p:txBody>
        </p:sp>
      </p:grpSp>
      <p:sp>
        <p:nvSpPr>
          <p:cNvPr id="6" name="TextBox 5">
            <a:extLst>
              <a:ext uri="{FF2B5EF4-FFF2-40B4-BE49-F238E27FC236}">
                <a16:creationId xmlns:a16="http://schemas.microsoft.com/office/drawing/2014/main" id="{6E4F542D-6E04-F044-C8D9-011529A02163}"/>
              </a:ext>
            </a:extLst>
          </p:cNvPr>
          <p:cNvSpPr txBox="1"/>
          <p:nvPr/>
        </p:nvSpPr>
        <p:spPr>
          <a:xfrm>
            <a:off x="2705100" y="1485900"/>
            <a:ext cx="12877800" cy="830997"/>
          </a:xfrm>
          <a:prstGeom prst="rect">
            <a:avLst/>
          </a:prstGeom>
          <a:noFill/>
        </p:spPr>
        <p:txBody>
          <a:bodyPr wrap="square">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 Đền thờ vua Đinh Tiên Hoàng</a:t>
            </a:r>
            <a:endParaRPr lang="en-US" sz="4800" b="1">
              <a:solidFill>
                <a:srgbClr val="FF0000"/>
              </a:solidFill>
            </a:endParaRPr>
          </a:p>
        </p:txBody>
      </p:sp>
    </p:spTree>
    <p:extLst>
      <p:ext uri="{BB962C8B-B14F-4D97-AF65-F5344CB8AC3E}">
        <p14:creationId xmlns:p14="http://schemas.microsoft.com/office/powerpoint/2010/main" val="2549218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43581E6A-23A1-5B20-2695-F654CD21E520}"/>
              </a:ext>
            </a:extLst>
          </p:cNvPr>
          <p:cNvSpPr txBox="1"/>
          <p:nvPr/>
        </p:nvSpPr>
        <p:spPr>
          <a:xfrm>
            <a:off x="816288" y="2669852"/>
            <a:ext cx="8543925" cy="5883598"/>
          </a:xfrm>
          <a:prstGeom prst="rect">
            <a:avLst/>
          </a:prstGeom>
          <a:noFill/>
        </p:spPr>
        <p:txBody>
          <a:bodyPr wrap="square">
            <a:spAutoFit/>
          </a:bodyPr>
          <a:lstStyle/>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Đây là nơi duy nhất ở Việt Nam thờ đồng thời Đinh Tiên Hoàng, cha mẹ ông cùng các con trai và có bài vị thờ các tướng triều Đinh.</a:t>
            </a:r>
          </a:p>
          <a:p>
            <a:pPr marL="571500" indent="-571500" algn="just">
              <a:lnSpc>
                <a:spcPct val="150000"/>
              </a:lnSpc>
              <a:spcBef>
                <a:spcPts val="300"/>
              </a:spcBef>
              <a:spcAft>
                <a:spcPts val="300"/>
              </a:spcAft>
              <a:buFont typeface="Arial" panose="020B0604020202020204" pitchFamily="34" charset="0"/>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Đền vua Đinh cùng với đền vua Lê được xếp hạng Top 100 công trình 100 tuổi nổi tiếng ở Việt Nam.</a:t>
            </a:r>
          </a:p>
        </p:txBody>
      </p:sp>
      <p:grpSp>
        <p:nvGrpSpPr>
          <p:cNvPr id="8" name="Group 7">
            <a:extLst>
              <a:ext uri="{FF2B5EF4-FFF2-40B4-BE49-F238E27FC236}">
                <a16:creationId xmlns:a16="http://schemas.microsoft.com/office/drawing/2014/main" id="{B720DA43-414C-0FCA-8F29-C52C1375931F}"/>
              </a:ext>
            </a:extLst>
          </p:cNvPr>
          <p:cNvGrpSpPr/>
          <p:nvPr/>
        </p:nvGrpSpPr>
        <p:grpSpPr>
          <a:xfrm>
            <a:off x="9579834" y="2669852"/>
            <a:ext cx="7775220" cy="5902648"/>
            <a:chOff x="9579834" y="2182650"/>
            <a:chExt cx="7775220" cy="5902648"/>
          </a:xfrm>
        </p:grpSpPr>
        <p:pic>
          <p:nvPicPr>
            <p:cNvPr id="6" name="Picture 5">
              <a:extLst>
                <a:ext uri="{FF2B5EF4-FFF2-40B4-BE49-F238E27FC236}">
                  <a16:creationId xmlns:a16="http://schemas.microsoft.com/office/drawing/2014/main" id="{9B220D29-5C3B-6290-8C4A-8E63812229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579834" y="2182650"/>
              <a:ext cx="7775220" cy="5189960"/>
            </a:xfrm>
            <a:prstGeom prst="rect">
              <a:avLst/>
            </a:prstGeom>
          </p:spPr>
        </p:pic>
        <p:sp>
          <p:nvSpPr>
            <p:cNvPr id="10" name="TextBox 9">
              <a:extLst>
                <a:ext uri="{FF2B5EF4-FFF2-40B4-BE49-F238E27FC236}">
                  <a16:creationId xmlns:a16="http://schemas.microsoft.com/office/drawing/2014/main" id="{BC34F7B8-5EB2-5BCB-877D-551BBA487601}"/>
                </a:ext>
              </a:extLst>
            </p:cNvPr>
            <p:cNvSpPr txBox="1"/>
            <p:nvPr/>
          </p:nvSpPr>
          <p:spPr>
            <a:xfrm>
              <a:off x="9906273" y="7416204"/>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Cổng vào đền thờ vua Đinh</a:t>
              </a:r>
              <a:endParaRPr lang="en-US" sz="2800" i="1"/>
            </a:p>
          </p:txBody>
        </p:sp>
      </p:grpSp>
      <p:sp>
        <p:nvSpPr>
          <p:cNvPr id="3" name="TextBox 2">
            <a:extLst>
              <a:ext uri="{FF2B5EF4-FFF2-40B4-BE49-F238E27FC236}">
                <a16:creationId xmlns:a16="http://schemas.microsoft.com/office/drawing/2014/main" id="{30BE54BE-7C3B-CAF9-B94E-0D31E912AAD2}"/>
              </a:ext>
            </a:extLst>
          </p:cNvPr>
          <p:cNvSpPr txBox="1"/>
          <p:nvPr/>
        </p:nvSpPr>
        <p:spPr>
          <a:xfrm>
            <a:off x="2705100" y="1485900"/>
            <a:ext cx="12877800" cy="830997"/>
          </a:xfrm>
          <a:prstGeom prst="rect">
            <a:avLst/>
          </a:prstGeom>
          <a:noFill/>
        </p:spPr>
        <p:txBody>
          <a:bodyPr wrap="square">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 Vua Đinh Tiên Hoàng</a:t>
            </a:r>
            <a:endParaRPr lang="en-US" sz="4800" b="1">
              <a:solidFill>
                <a:srgbClr val="FF0000"/>
              </a:solidFill>
            </a:endParaRPr>
          </a:p>
        </p:txBody>
      </p:sp>
    </p:spTree>
    <p:extLst>
      <p:ext uri="{BB962C8B-B14F-4D97-AF65-F5344CB8AC3E}">
        <p14:creationId xmlns:p14="http://schemas.microsoft.com/office/powerpoint/2010/main" val="2419968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D5B653-2C0E-753B-75F6-380C152898D9}"/>
              </a:ext>
            </a:extLst>
          </p:cNvPr>
          <p:cNvSpPr/>
          <p:nvPr/>
        </p:nvSpPr>
        <p:spPr>
          <a:xfrm>
            <a:off x="1371600" y="1257300"/>
            <a:ext cx="15657957" cy="7772400"/>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178A1A41-0CBD-CEE9-F6D9-6F4848B19FB8}"/>
              </a:ext>
            </a:extLst>
          </p:cNvPr>
          <p:cNvSpPr txBox="1"/>
          <p:nvPr/>
        </p:nvSpPr>
        <p:spPr>
          <a:xfrm>
            <a:off x="1714500" y="2762250"/>
            <a:ext cx="14859000" cy="6060826"/>
          </a:xfrm>
          <a:prstGeom prst="rect">
            <a:avLst/>
          </a:prstGeom>
          <a:noFill/>
        </p:spPr>
        <p:txBody>
          <a:bodyPr wrap="square">
            <a:spAutoFit/>
          </a:bodyPr>
          <a:lstStyle/>
          <a:p>
            <a:pPr marL="571500" lvl="0" indent="-571500" algn="just">
              <a:lnSpc>
                <a:spcPct val="150000"/>
              </a:lnSpc>
              <a:spcAft>
                <a:spcPts val="1000"/>
              </a:spcAft>
              <a:buFontTx/>
              <a:buChar char="-"/>
              <a:defRPr/>
            </a:pPr>
            <a:r>
              <a:rPr lang="vi-VN" sz="4400">
                <a:solidFill>
                  <a:srgbClr val="000000"/>
                </a:solidFill>
                <a:ea typeface="Times New Roman" panose="02020603050405020304" pitchFamily="18" charset="0"/>
                <a:cs typeface="Arial" panose="020B0604020202020204" pitchFamily="34" charset="0"/>
              </a:rPr>
              <a:t>Đinh Bộ Lĩnh đã tiến thêm một bước trong việc xây dựng chính quyền độc lập, tự chủ. Khẳng định chủ quyền quốc gia (đặt tên nước, không dùng niên hiệu phong kiến phương Bắc, chủ động bang giao với nhà Tống...). Tạo điều kiện để xây dựng đất nước vững mạnh chống lại âm mưu xâm lược của kẻ thù. </a:t>
            </a:r>
            <a:endParaRPr kumimoji="0" lang="en-US" sz="44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AACA72DD-2C4E-6633-CB37-643DDF386958}"/>
              </a:ext>
            </a:extLst>
          </p:cNvPr>
          <p:cNvSpPr txBox="1"/>
          <p:nvPr/>
        </p:nvSpPr>
        <p:spPr>
          <a:xfrm>
            <a:off x="7239000" y="1717867"/>
            <a:ext cx="3810000" cy="1063433"/>
          </a:xfrm>
          <a:prstGeom prst="rect">
            <a:avLst/>
          </a:prstGeom>
          <a:noFill/>
        </p:spPr>
        <p:txBody>
          <a:bodyPr wrap="square">
            <a:spAutoFit/>
          </a:bodyPr>
          <a:lstStyle/>
          <a:p>
            <a:pPr marL="685800" marR="0" lvl="0" indent="-685800" algn="ctr" defTabSz="914400" rtl="0" eaLnBrk="1" fontAlgn="auto" latinLnBrk="0" hangingPunct="1">
              <a:lnSpc>
                <a:spcPct val="150000"/>
              </a:lnSpc>
              <a:spcBef>
                <a:spcPct val="0"/>
              </a:spcBef>
              <a:spcAft>
                <a:spcPts val="600"/>
              </a:spcAft>
              <a:buClrTx/>
              <a:buSzTx/>
              <a:buFontTx/>
              <a:buNone/>
              <a:tabLst/>
              <a:defRPr/>
            </a:pPr>
            <a:r>
              <a:rPr kumimoji="0" lang="en-US" sz="48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Kết luận</a:t>
            </a:r>
          </a:p>
        </p:txBody>
      </p:sp>
    </p:spTree>
    <p:extLst>
      <p:ext uri="{BB962C8B-B14F-4D97-AF65-F5344CB8AC3E}">
        <p14:creationId xmlns:p14="http://schemas.microsoft.com/office/powerpoint/2010/main" val="2726537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barn(inVertical)">
                                      <p:cBhvr>
                                        <p:cTn id="16"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build="p"/>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990600" y="723900"/>
            <a:ext cx="16002000" cy="5691582"/>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1116093" y="2922035"/>
              <a:ext cx="16064050" cy="455150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3: </a:t>
              </a:r>
            </a:p>
            <a:p>
              <a:pPr algn="ctr">
                <a:lnSpc>
                  <a:spcPct val="150000"/>
                </a:lnSpc>
                <a:spcBef>
                  <a:spcPts val="300"/>
                </a:spcBef>
                <a:spcAft>
                  <a:spcPts val="300"/>
                </a:spcAft>
              </a:pPr>
              <a:r>
                <a:rPr lang="en-US" sz="6600" b="1" kern="0">
                  <a:latin typeface="Arial" panose="020B0604020202020204" pitchFamily="34" charset="0"/>
                  <a:ea typeface="Times New Roman" panose="02020603050405020304" pitchFamily="18" charset="0"/>
                  <a:cs typeface="Arial" panose="020B0604020202020204" pitchFamily="34" charset="0"/>
                </a:rPr>
                <a:t>CUỘC KHÁNG CHIẾN CHỐNG TỐNG THỜI TIỀN LÊ (NĂM 981)</a:t>
              </a:r>
              <a:endParaRPr lang="en-US" sz="6600" b="1" kern="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7DF6B78A-F97E-A8BE-7F94-5EC7021769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53784" y="6724263"/>
            <a:ext cx="4742037" cy="2714816"/>
          </a:xfrm>
          <a:prstGeom prst="rect">
            <a:avLst/>
          </a:prstGeom>
        </p:spPr>
      </p:pic>
    </p:spTree>
    <p:extLst>
      <p:ext uri="{BB962C8B-B14F-4D97-AF65-F5344CB8AC3E}">
        <p14:creationId xmlns:p14="http://schemas.microsoft.com/office/powerpoint/2010/main" val="391118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4212FCD-B948-ACD6-4CFD-EC6133BC1C97}"/>
              </a:ext>
            </a:extLst>
          </p:cNvPr>
          <p:cNvSpPr txBox="1"/>
          <p:nvPr/>
        </p:nvSpPr>
        <p:spPr>
          <a:xfrm>
            <a:off x="762284" y="2084067"/>
            <a:ext cx="8381716" cy="7468648"/>
          </a:xfrm>
          <a:prstGeom prst="rect">
            <a:avLst/>
          </a:prstGeom>
          <a:noFill/>
        </p:spPr>
        <p:txBody>
          <a:bodyPr wrap="square">
            <a:spAutoFit/>
          </a:bodyPr>
          <a:lstStyle/>
          <a:p>
            <a:pPr algn="just">
              <a:lnSpc>
                <a:spcPct val="150000"/>
              </a:lnSpc>
            </a:pPr>
            <a:r>
              <a:rPr lang="en-US" sz="3600" b="1" i="1">
                <a:solidFill>
                  <a:srgbClr val="FF0000"/>
                </a:solidFill>
                <a:latin typeface="Arial" panose="020B0604020202020204" pitchFamily="34" charset="0"/>
                <a:cs typeface="Arial" panose="020B0604020202020204" pitchFamily="34" charset="0"/>
              </a:rPr>
              <a:t>Các em hãy đọc thông tin mục 3, tư liệu, </a:t>
            </a:r>
            <a:r>
              <a:rPr lang="vi-VN" sz="3600" b="1" i="1">
                <a:solidFill>
                  <a:srgbClr val="FF0000"/>
                </a:solidFill>
                <a:latin typeface="Arial" panose="020B0604020202020204" pitchFamily="34" charset="0"/>
                <a:cs typeface="Arial" panose="020B0604020202020204" pitchFamily="34" charset="0"/>
              </a:rPr>
              <a:t>Lượ</a:t>
            </a:r>
            <a:r>
              <a:rPr lang="en-US" sz="3600" b="1" i="1">
                <a:solidFill>
                  <a:srgbClr val="FF0000"/>
                </a:solidFill>
                <a:latin typeface="Arial" panose="020B0604020202020204" pitchFamily="34" charset="0"/>
                <a:cs typeface="Arial" panose="020B0604020202020204" pitchFamily="34" charset="0"/>
              </a:rPr>
              <a:t>c đồ 14.8</a:t>
            </a:r>
            <a:r>
              <a:rPr lang="vi-VN" sz="3600" b="1" i="1">
                <a:solidFill>
                  <a:srgbClr val="FF0000"/>
                </a:solidFill>
                <a:latin typeface="Arial" panose="020B0604020202020204" pitchFamily="34" charset="0"/>
                <a:cs typeface="Arial" panose="020B0604020202020204" pitchFamily="34" charset="0"/>
              </a:rPr>
              <a:t> và </a:t>
            </a:r>
            <a:r>
              <a:rPr lang="en-US" sz="3600" b="1" i="1">
                <a:solidFill>
                  <a:srgbClr val="FF0000"/>
                </a:solidFill>
                <a:latin typeface="Arial" panose="020B0604020202020204" pitchFamily="34" charset="0"/>
                <a:cs typeface="Arial" panose="020B0604020202020204" pitchFamily="34" charset="0"/>
              </a:rPr>
              <a:t>trả lời câu hỏi</a:t>
            </a:r>
            <a:r>
              <a:rPr lang="vi-VN" sz="3600" b="1" i="1">
                <a:solidFill>
                  <a:srgbClr val="FF0000"/>
                </a:solidFill>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Trình bày những nét chính về</a:t>
            </a:r>
            <a:r>
              <a:rPr lang="en-US" sz="3600">
                <a:latin typeface="Arial" panose="020B0604020202020204" pitchFamily="34" charset="0"/>
                <a:cs typeface="Arial" panose="020B0604020202020204" pitchFamily="34" charset="0"/>
              </a:rPr>
              <a:t> </a:t>
            </a:r>
            <a:r>
              <a:rPr lang="vi-VN" sz="3600">
                <a:latin typeface="Arial" panose="020B0604020202020204" pitchFamily="34" charset="0"/>
                <a:cs typeface="Arial" panose="020B0604020202020204" pitchFamily="34" charset="0"/>
              </a:rPr>
              <a:t>cuộc kháng chiến chống Tống thời Tiền Lê (năm 981)</a:t>
            </a:r>
            <a:r>
              <a:rPr lang="en-US" sz="3600">
                <a:latin typeface="Arial" panose="020B0604020202020204" pitchFamily="34" charset="0"/>
                <a:cs typeface="Arial" panose="020B0604020202020204" pitchFamily="34" charset="0"/>
              </a:rPr>
              <a:t> theo các ý sau:</a:t>
            </a:r>
            <a:r>
              <a:rPr lang="vi-VN"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H</a:t>
            </a:r>
            <a:r>
              <a:rPr lang="vi-VN" sz="3600">
                <a:latin typeface="Arial" panose="020B0604020202020204" pitchFamily="34" charset="0"/>
                <a:cs typeface="Arial" panose="020B0604020202020204" pitchFamily="34" charset="0"/>
              </a:rPr>
              <a:t>oàn cảnh</a:t>
            </a:r>
            <a:r>
              <a:rPr lang="en-US" sz="36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D</a:t>
            </a:r>
            <a:r>
              <a:rPr lang="vi-VN" sz="3600">
                <a:latin typeface="Arial" panose="020B0604020202020204" pitchFamily="34" charset="0"/>
                <a:cs typeface="Arial" panose="020B0604020202020204" pitchFamily="34" charset="0"/>
              </a:rPr>
              <a:t>iễn biến</a:t>
            </a:r>
            <a:r>
              <a:rPr lang="en-US" sz="36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K</a:t>
            </a:r>
            <a:r>
              <a:rPr lang="vi-VN" sz="3600">
                <a:latin typeface="Arial" panose="020B0604020202020204" pitchFamily="34" charset="0"/>
                <a:cs typeface="Arial" panose="020B0604020202020204" pitchFamily="34" charset="0"/>
              </a:rPr>
              <a:t>ết quả</a:t>
            </a:r>
            <a:r>
              <a:rPr lang="en-US" sz="3600">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3600">
                <a:latin typeface="Arial" panose="020B0604020202020204" pitchFamily="34" charset="0"/>
                <a:cs typeface="Arial" panose="020B0604020202020204" pitchFamily="34" charset="0"/>
              </a:rPr>
              <a:t>Ý</a:t>
            </a:r>
            <a:r>
              <a:rPr lang="vi-VN" sz="3600">
                <a:latin typeface="Arial" panose="020B0604020202020204" pitchFamily="34" charset="0"/>
                <a:cs typeface="Arial" panose="020B0604020202020204" pitchFamily="34" charset="0"/>
              </a:rPr>
              <a:t> nghĩa</a:t>
            </a:r>
          </a:p>
        </p:txBody>
      </p:sp>
      <p:pic>
        <p:nvPicPr>
          <p:cNvPr id="8" name="Picture 7">
            <a:extLst>
              <a:ext uri="{FF2B5EF4-FFF2-40B4-BE49-F238E27FC236}">
                <a16:creationId xmlns:a16="http://schemas.microsoft.com/office/drawing/2014/main" id="{E1E8AEED-7EF3-50AF-D7F9-1EB42E295F73}"/>
              </a:ext>
            </a:extLst>
          </p:cNvPr>
          <p:cNvPicPr>
            <a:picLocks noChangeAspect="1"/>
          </p:cNvPicPr>
          <p:nvPr/>
        </p:nvPicPr>
        <p:blipFill>
          <a:blip r:embed="rId2">
            <a:extLst>
              <a:ext uri="{28A0092B-C50C-407E-A947-70E740481C1C}">
                <a14:useLocalDpi xmlns:a14="http://schemas.microsoft.com/office/drawing/2010/main" val="0"/>
              </a:ext>
            </a:extLst>
          </a:blip>
          <a:srcRect l="3988" r="3988"/>
          <a:stretch/>
        </p:blipFill>
        <p:spPr>
          <a:xfrm>
            <a:off x="9525000" y="2378483"/>
            <a:ext cx="8504218" cy="6879817"/>
          </a:xfrm>
          <a:prstGeom prst="rect">
            <a:avLst/>
          </a:prstGeom>
        </p:spPr>
      </p:pic>
      <p:sp>
        <p:nvSpPr>
          <p:cNvPr id="2" name="TextBox 1">
            <a:extLst>
              <a:ext uri="{FF2B5EF4-FFF2-40B4-BE49-F238E27FC236}">
                <a16:creationId xmlns:a16="http://schemas.microsoft.com/office/drawing/2014/main" id="{BE0B8DFA-EB59-15E5-FC23-BA4BE8D133F5}"/>
              </a:ext>
            </a:extLst>
          </p:cNvPr>
          <p:cNvSpPr txBox="1"/>
          <p:nvPr/>
        </p:nvSpPr>
        <p:spPr>
          <a:xfrm>
            <a:off x="5743575" y="1028700"/>
            <a:ext cx="6800850"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THẢO LUẬN NHÓM</a:t>
            </a:r>
            <a:endParaRPr lang="en-US" sz="5400" b="1">
              <a:solidFill>
                <a:srgbClr val="002060"/>
              </a:solidFill>
            </a:endParaRPr>
          </a:p>
        </p:txBody>
      </p:sp>
    </p:spTree>
    <p:extLst>
      <p:ext uri="{BB962C8B-B14F-4D97-AF65-F5344CB8AC3E}">
        <p14:creationId xmlns:p14="http://schemas.microsoft.com/office/powerpoint/2010/main" val="27089740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BAEAD2-0856-709D-0D09-B63BFCB00C41}"/>
              </a:ext>
            </a:extLst>
          </p:cNvPr>
          <p:cNvSpPr txBox="1"/>
          <p:nvPr/>
        </p:nvSpPr>
        <p:spPr>
          <a:xfrm>
            <a:off x="7162796" y="1028700"/>
            <a:ext cx="3962400" cy="1063433"/>
          </a:xfrm>
          <a:prstGeom prst="rect">
            <a:avLst/>
          </a:prstGeom>
          <a:noFill/>
        </p:spPr>
        <p:txBody>
          <a:bodyPr wrap="square">
            <a:spAutoFit/>
          </a:bodyPr>
          <a:lstStyle/>
          <a:p>
            <a:pPr marL="571500" indent="-571500" algn="ctr">
              <a:lnSpc>
                <a:spcPct val="150000"/>
              </a:lnSpc>
              <a:spcBef>
                <a:spcPts val="300"/>
              </a:spcBef>
              <a:spcAft>
                <a:spcPts val="300"/>
              </a:spcAft>
              <a:buFontTx/>
              <a:buChar char="-"/>
            </a:pPr>
            <a:r>
              <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rPr>
              <a:t>Hoàn cảnh</a:t>
            </a:r>
          </a:p>
        </p:txBody>
      </p:sp>
      <p:sp>
        <p:nvSpPr>
          <p:cNvPr id="4" name="Rectangle 3">
            <a:extLst>
              <a:ext uri="{FF2B5EF4-FFF2-40B4-BE49-F238E27FC236}">
                <a16:creationId xmlns:a16="http://schemas.microsoft.com/office/drawing/2014/main" id="{2868CB60-7954-EF22-EED3-61B1BC2FB267}"/>
              </a:ext>
            </a:extLst>
          </p:cNvPr>
          <p:cNvSpPr/>
          <p:nvPr/>
        </p:nvSpPr>
        <p:spPr>
          <a:xfrm>
            <a:off x="973732" y="2705100"/>
            <a:ext cx="5741342" cy="1676400"/>
          </a:xfrm>
          <a:prstGeom prst="rect">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Cuối 979, Đinh Tiên Hoàng và Đinh Liễn bị ám sát</a:t>
            </a:r>
          </a:p>
        </p:txBody>
      </p:sp>
      <p:cxnSp>
        <p:nvCxnSpPr>
          <p:cNvPr id="5" name="Straight Connector 4">
            <a:extLst>
              <a:ext uri="{FF2B5EF4-FFF2-40B4-BE49-F238E27FC236}">
                <a16:creationId xmlns:a16="http://schemas.microsoft.com/office/drawing/2014/main" id="{4DCFC2AE-8C0C-56E8-4533-889B837BE7CF}"/>
              </a:ext>
            </a:extLst>
          </p:cNvPr>
          <p:cNvCxnSpPr>
            <a:cxnSpLocks/>
          </p:cNvCxnSpPr>
          <p:nvPr/>
        </p:nvCxnSpPr>
        <p:spPr>
          <a:xfrm>
            <a:off x="6715074" y="3622389"/>
            <a:ext cx="1142998" cy="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7A23B102-CF0A-25DA-A8AE-FD622FDC31D3}"/>
              </a:ext>
            </a:extLst>
          </p:cNvPr>
          <p:cNvSpPr/>
          <p:nvPr/>
        </p:nvSpPr>
        <p:spPr>
          <a:xfrm>
            <a:off x="7858072" y="2705100"/>
            <a:ext cx="3962400" cy="1676400"/>
          </a:xfrm>
          <a:prstGeom prst="rect">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Đinh Toàn 6 tuổi nối ngôi. </a:t>
            </a:r>
          </a:p>
        </p:txBody>
      </p:sp>
      <p:sp>
        <p:nvSpPr>
          <p:cNvPr id="8" name="Rectangle 7">
            <a:extLst>
              <a:ext uri="{FF2B5EF4-FFF2-40B4-BE49-F238E27FC236}">
                <a16:creationId xmlns:a16="http://schemas.microsoft.com/office/drawing/2014/main" id="{F106539E-7815-0CF2-519E-AF9A287BCC19}"/>
              </a:ext>
            </a:extLst>
          </p:cNvPr>
          <p:cNvSpPr/>
          <p:nvPr/>
        </p:nvSpPr>
        <p:spPr>
          <a:xfrm>
            <a:off x="12952582" y="2705100"/>
            <a:ext cx="4649617" cy="1676400"/>
          </a:xfrm>
          <a:prstGeom prst="rect">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Nhà Tống lăm le xâm lược Đại Cồ Việt.</a:t>
            </a:r>
          </a:p>
        </p:txBody>
      </p:sp>
      <p:cxnSp>
        <p:nvCxnSpPr>
          <p:cNvPr id="9" name="Straight Connector 8">
            <a:extLst>
              <a:ext uri="{FF2B5EF4-FFF2-40B4-BE49-F238E27FC236}">
                <a16:creationId xmlns:a16="http://schemas.microsoft.com/office/drawing/2014/main" id="{314BF88A-65EE-927C-B76B-8264477DC847}"/>
              </a:ext>
            </a:extLst>
          </p:cNvPr>
          <p:cNvCxnSpPr>
            <a:cxnSpLocks/>
          </p:cNvCxnSpPr>
          <p:nvPr/>
        </p:nvCxnSpPr>
        <p:spPr>
          <a:xfrm>
            <a:off x="11820472" y="3622389"/>
            <a:ext cx="1143000" cy="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00F54DDA-BF78-88AB-8AA0-D0CE04376F59}"/>
              </a:ext>
            </a:extLst>
          </p:cNvPr>
          <p:cNvCxnSpPr>
            <a:cxnSpLocks/>
            <a:stCxn id="8" idx="2"/>
            <a:endCxn id="11" idx="0"/>
          </p:cNvCxnSpPr>
          <p:nvPr/>
        </p:nvCxnSpPr>
        <p:spPr>
          <a:xfrm>
            <a:off x="15277391" y="4381500"/>
            <a:ext cx="0" cy="182880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69C270C-8DDB-C4C3-F30E-AF7F68831F77}"/>
              </a:ext>
            </a:extLst>
          </p:cNvPr>
          <p:cNvSpPr/>
          <p:nvPr/>
        </p:nvSpPr>
        <p:spPr>
          <a:xfrm>
            <a:off x="12952583" y="6210300"/>
            <a:ext cx="4649616" cy="1676400"/>
          </a:xfrm>
          <a:prstGeom prst="rect">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Đất nước lâm nguy</a:t>
            </a:r>
          </a:p>
        </p:txBody>
      </p:sp>
      <p:cxnSp>
        <p:nvCxnSpPr>
          <p:cNvPr id="12" name="Straight Connector 11">
            <a:extLst>
              <a:ext uri="{FF2B5EF4-FFF2-40B4-BE49-F238E27FC236}">
                <a16:creationId xmlns:a16="http://schemas.microsoft.com/office/drawing/2014/main" id="{2B2DE462-A892-5EAD-6439-569B02ECF7A1}"/>
              </a:ext>
            </a:extLst>
          </p:cNvPr>
          <p:cNvCxnSpPr>
            <a:cxnSpLocks/>
          </p:cNvCxnSpPr>
          <p:nvPr/>
        </p:nvCxnSpPr>
        <p:spPr>
          <a:xfrm flipH="1">
            <a:off x="11820471" y="7048500"/>
            <a:ext cx="1132112" cy="0"/>
          </a:xfrm>
          <a:prstGeom prst="line">
            <a:avLst/>
          </a:prstGeom>
          <a:ln w="57150">
            <a:prstDash val="solid"/>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9C717931-8FED-D4AC-25A1-51BA4948F629}"/>
              </a:ext>
            </a:extLst>
          </p:cNvPr>
          <p:cNvSpPr/>
          <p:nvPr/>
        </p:nvSpPr>
        <p:spPr>
          <a:xfrm>
            <a:off x="6467522" y="6210300"/>
            <a:ext cx="5352949" cy="1676400"/>
          </a:xfrm>
          <a:prstGeom prst="rect">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Lê Hoàn lên ngôi vua để lãnh đạo kháng chiến</a:t>
            </a:r>
          </a:p>
        </p:txBody>
      </p:sp>
      <p:grpSp>
        <p:nvGrpSpPr>
          <p:cNvPr id="15" name="Group 14">
            <a:extLst>
              <a:ext uri="{FF2B5EF4-FFF2-40B4-BE49-F238E27FC236}">
                <a16:creationId xmlns:a16="http://schemas.microsoft.com/office/drawing/2014/main" id="{187AFE05-CE83-01B2-EDBB-2305FED7F77F}"/>
              </a:ext>
            </a:extLst>
          </p:cNvPr>
          <p:cNvGrpSpPr/>
          <p:nvPr/>
        </p:nvGrpSpPr>
        <p:grpSpPr>
          <a:xfrm>
            <a:off x="643085" y="4672762"/>
            <a:ext cx="5849659" cy="4775095"/>
            <a:chOff x="643085" y="5368662"/>
            <a:chExt cx="5849659" cy="4775095"/>
          </a:xfrm>
        </p:grpSpPr>
        <p:pic>
          <p:nvPicPr>
            <p:cNvPr id="16" name="Picture 15" descr="A group of people in traditional dress&#10;&#10;Description automatically generated with medium confidence">
              <a:extLst>
                <a:ext uri="{FF2B5EF4-FFF2-40B4-BE49-F238E27FC236}">
                  <a16:creationId xmlns:a16="http://schemas.microsoft.com/office/drawing/2014/main" id="{66163F7A-F2E2-2A8E-89AA-E57024CB43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174" y="5368662"/>
              <a:ext cx="5601482" cy="3334215"/>
            </a:xfrm>
            <a:prstGeom prst="rect">
              <a:avLst/>
            </a:prstGeom>
          </p:spPr>
        </p:pic>
        <p:sp>
          <p:nvSpPr>
            <p:cNvPr id="18" name="TextBox 17">
              <a:extLst>
                <a:ext uri="{FF2B5EF4-FFF2-40B4-BE49-F238E27FC236}">
                  <a16:creationId xmlns:a16="http://schemas.microsoft.com/office/drawing/2014/main" id="{E2D3C151-B4DD-4ED2-AD73-209F8201BB22}"/>
                </a:ext>
              </a:extLst>
            </p:cNvPr>
            <p:cNvSpPr txBox="1"/>
            <p:nvPr/>
          </p:nvSpPr>
          <p:spPr>
            <a:xfrm>
              <a:off x="643085" y="8665339"/>
              <a:ext cx="5849659" cy="1478418"/>
            </a:xfrm>
            <a:prstGeom prst="rect">
              <a:avLst/>
            </a:prstGeom>
            <a:noFill/>
          </p:spPr>
          <p:txBody>
            <a:bodyPr wrap="square">
              <a:spAutoFit/>
            </a:bodyPr>
            <a:lstStyle/>
            <a:p>
              <a:pPr algn="ctr">
                <a:lnSpc>
                  <a:spcPct val="150000"/>
                </a:lnSpc>
              </a:pPr>
              <a:r>
                <a:rPr lang="en-US" sz="3200">
                  <a:latin typeface="Arial" panose="020B0604020202020204" pitchFamily="34" charset="0"/>
                  <a:cs typeface="Arial" panose="020B0604020202020204" pitchFamily="34" charset="0"/>
                </a:rPr>
                <a:t>Thái hậu </a:t>
              </a:r>
              <a:r>
                <a:rPr lang="vi-VN" sz="3200">
                  <a:latin typeface="Arial" panose="020B0604020202020204" pitchFamily="34" charset="0"/>
                  <a:cs typeface="Arial" panose="020B0604020202020204" pitchFamily="34" charset="0"/>
                </a:rPr>
                <a:t>Dương Vân Nga trao áo Long Cổn cho Lê Hoàn</a:t>
              </a:r>
              <a:endParaRPr lang="en-US" sz="32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789277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randombar(horizont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right)">
                                      <p:cBhvr>
                                        <p:cTn id="45" dur="500"/>
                                        <p:tgtEl>
                                          <p:spTgt spid="12"/>
                                        </p:tgtEl>
                                      </p:cBhvr>
                                    </p:animEffect>
                                  </p:childTnLst>
                                </p:cTn>
                              </p:par>
                            </p:childTnLst>
                          </p:cTn>
                        </p:par>
                        <p:par>
                          <p:cTn id="46" fill="hold">
                            <p:stCondLst>
                              <p:cond delay="500"/>
                            </p:stCondLst>
                            <p:childTnLst>
                              <p:par>
                                <p:cTn id="47" presetID="14" presetClass="entr" presetSubtype="1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randombar(horizontal)">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6" grpId="0" animBg="1"/>
      <p:bldP spid="8" grpId="0" animBg="1"/>
      <p:bldP spid="11"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B985C3F9-4EC8-B299-679F-9C0ACB20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3205" y="1088677"/>
            <a:ext cx="11469995" cy="8109645"/>
          </a:xfrm>
          <a:prstGeom prst="rect">
            <a:avLst/>
          </a:prstGeom>
        </p:spPr>
      </p:pic>
      <p:sp>
        <p:nvSpPr>
          <p:cNvPr id="4" name="TextBox 3">
            <a:extLst>
              <a:ext uri="{FF2B5EF4-FFF2-40B4-BE49-F238E27FC236}">
                <a16:creationId xmlns:a16="http://schemas.microsoft.com/office/drawing/2014/main" id="{A69A3177-BF30-1F79-EA85-A71A720A62D7}"/>
              </a:ext>
            </a:extLst>
          </p:cNvPr>
          <p:cNvSpPr txBox="1"/>
          <p:nvPr/>
        </p:nvSpPr>
        <p:spPr>
          <a:xfrm>
            <a:off x="1491720" y="556960"/>
            <a:ext cx="3962400" cy="1063433"/>
          </a:xfrm>
          <a:prstGeom prst="rect">
            <a:avLst/>
          </a:prstGeom>
          <a:noFill/>
        </p:spPr>
        <p:txBody>
          <a:bodyPr wrap="square">
            <a:spAutoFit/>
          </a:bodyPr>
          <a:lstStyle/>
          <a:p>
            <a:pPr marL="571500" indent="-571500" algn="ctr">
              <a:lnSpc>
                <a:spcPct val="150000"/>
              </a:lnSpc>
              <a:spcBef>
                <a:spcPts val="300"/>
              </a:spcBef>
              <a:spcAft>
                <a:spcPts val="300"/>
              </a:spcAft>
              <a:buFontTx/>
              <a:buChar char="-"/>
            </a:pPr>
            <a:r>
              <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rPr>
              <a:t>Diễn biến</a:t>
            </a:r>
          </a:p>
        </p:txBody>
      </p:sp>
      <p:sp>
        <p:nvSpPr>
          <p:cNvPr id="5" name="TextBox 4">
            <a:extLst>
              <a:ext uri="{FF2B5EF4-FFF2-40B4-BE49-F238E27FC236}">
                <a16:creationId xmlns:a16="http://schemas.microsoft.com/office/drawing/2014/main" id="{ECF3A3AA-7ADB-5012-2479-79388220120C}"/>
              </a:ext>
            </a:extLst>
          </p:cNvPr>
          <p:cNvSpPr txBox="1"/>
          <p:nvPr/>
        </p:nvSpPr>
        <p:spPr>
          <a:xfrm>
            <a:off x="7676202" y="9361676"/>
            <a:ext cx="9144000" cy="584775"/>
          </a:xfrm>
          <a:prstGeom prst="rect">
            <a:avLst/>
          </a:prstGeom>
          <a:noFill/>
        </p:spPr>
        <p:txBody>
          <a:bodyPr wrap="square">
            <a:spAutoFit/>
          </a:bodyPr>
          <a:lstStyle/>
          <a:p>
            <a:pPr algn="ctr"/>
            <a:r>
              <a:rPr lang="en-US" sz="3200" b="0" i="0">
                <a:solidFill>
                  <a:srgbClr val="202122"/>
                </a:solidFill>
                <a:effectLst/>
                <a:latin typeface="Arial" panose="020B0604020202020204" pitchFamily="34" charset="0"/>
              </a:rPr>
              <a:t>Bản đồ cuộc kháng chiến chống quân Tống</a:t>
            </a:r>
            <a:endParaRPr lang="en-US" sz="3200"/>
          </a:p>
        </p:txBody>
      </p:sp>
      <p:grpSp>
        <p:nvGrpSpPr>
          <p:cNvPr id="6" name="Group 5">
            <a:extLst>
              <a:ext uri="{FF2B5EF4-FFF2-40B4-BE49-F238E27FC236}">
                <a16:creationId xmlns:a16="http://schemas.microsoft.com/office/drawing/2014/main" id="{94338540-5E23-4F36-3EFC-FB3590AC84A5}"/>
              </a:ext>
            </a:extLst>
          </p:cNvPr>
          <p:cNvGrpSpPr/>
          <p:nvPr/>
        </p:nvGrpSpPr>
        <p:grpSpPr>
          <a:xfrm>
            <a:off x="15132641" y="352029"/>
            <a:ext cx="2850559" cy="2200275"/>
            <a:chOff x="14949087" y="352029"/>
            <a:chExt cx="2850559" cy="2200275"/>
          </a:xfrm>
        </p:grpSpPr>
        <p:pic>
          <p:nvPicPr>
            <p:cNvPr id="8" name="Picture 7">
              <a:extLst>
                <a:ext uri="{FF2B5EF4-FFF2-40B4-BE49-F238E27FC236}">
                  <a16:creationId xmlns:a16="http://schemas.microsoft.com/office/drawing/2014/main" id="{5424801D-A5E7-FB52-8738-20F5BED90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9087" y="352029"/>
              <a:ext cx="2850559" cy="2200275"/>
            </a:xfrm>
            <a:prstGeom prst="rect">
              <a:avLst/>
            </a:prstGeom>
          </p:spPr>
        </p:pic>
        <p:sp>
          <p:nvSpPr>
            <p:cNvPr id="9" name="Rectangle 8">
              <a:extLst>
                <a:ext uri="{FF2B5EF4-FFF2-40B4-BE49-F238E27FC236}">
                  <a16:creationId xmlns:a16="http://schemas.microsoft.com/office/drawing/2014/main" id="{83FFE5C2-B8C8-DF10-BC36-B895ADA4C433}"/>
                </a:ext>
              </a:extLst>
            </p:cNvPr>
            <p:cNvSpPr/>
            <p:nvPr/>
          </p:nvSpPr>
          <p:spPr>
            <a:xfrm>
              <a:off x="14949087" y="1943424"/>
              <a:ext cx="2850559" cy="608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Hầu Nhân Bảo</a:t>
              </a:r>
            </a:p>
          </p:txBody>
        </p:sp>
      </p:grpSp>
      <p:sp>
        <p:nvSpPr>
          <p:cNvPr id="10" name="Oval 9">
            <a:extLst>
              <a:ext uri="{FF2B5EF4-FFF2-40B4-BE49-F238E27FC236}">
                <a16:creationId xmlns:a16="http://schemas.microsoft.com/office/drawing/2014/main" id="{39ABF499-E278-CC6A-B7AF-40AAA6BCD154}"/>
              </a:ext>
            </a:extLst>
          </p:cNvPr>
          <p:cNvSpPr/>
          <p:nvPr/>
        </p:nvSpPr>
        <p:spPr>
          <a:xfrm>
            <a:off x="11874261" y="1600447"/>
            <a:ext cx="1600200" cy="76232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8BA501D-A93C-AAE3-F69C-70C6A3C6D9DA}"/>
              </a:ext>
            </a:extLst>
          </p:cNvPr>
          <p:cNvSpPr/>
          <p:nvPr/>
        </p:nvSpPr>
        <p:spPr>
          <a:xfrm rot="587995">
            <a:off x="10723137" y="4753751"/>
            <a:ext cx="2069137" cy="76232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CAF9EEA-F34E-DA5B-FE0F-803278273D1D}"/>
              </a:ext>
            </a:extLst>
          </p:cNvPr>
          <p:cNvGrpSpPr/>
          <p:nvPr/>
        </p:nvGrpSpPr>
        <p:grpSpPr>
          <a:xfrm>
            <a:off x="6480320" y="2351266"/>
            <a:ext cx="2609851" cy="2609850"/>
            <a:chOff x="5358901" y="2049679"/>
            <a:chExt cx="2609851" cy="2609850"/>
          </a:xfrm>
        </p:grpSpPr>
        <p:pic>
          <p:nvPicPr>
            <p:cNvPr id="13" name="Picture 12" descr="A statue of a person&#10;&#10;Description automatically generated with medium confidence">
              <a:extLst>
                <a:ext uri="{FF2B5EF4-FFF2-40B4-BE49-F238E27FC236}">
                  <a16:creationId xmlns:a16="http://schemas.microsoft.com/office/drawing/2014/main" id="{6570B9C1-8B6F-9021-6707-6794F91BD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902" y="2049679"/>
              <a:ext cx="2609850" cy="2609850"/>
            </a:xfrm>
            <a:prstGeom prst="rect">
              <a:avLst/>
            </a:prstGeom>
          </p:spPr>
        </p:pic>
        <p:sp>
          <p:nvSpPr>
            <p:cNvPr id="15" name="Rectangle 14">
              <a:extLst>
                <a:ext uri="{FF2B5EF4-FFF2-40B4-BE49-F238E27FC236}">
                  <a16:creationId xmlns:a16="http://schemas.microsoft.com/office/drawing/2014/main" id="{7DA67B4F-915B-B01B-5654-437AD1DD695D}"/>
                </a:ext>
              </a:extLst>
            </p:cNvPr>
            <p:cNvSpPr/>
            <p:nvPr/>
          </p:nvSpPr>
          <p:spPr>
            <a:xfrm>
              <a:off x="5358901" y="4050649"/>
              <a:ext cx="2609851" cy="608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Lê Đại Hành</a:t>
              </a:r>
            </a:p>
          </p:txBody>
        </p:sp>
      </p:grpSp>
      <p:sp>
        <p:nvSpPr>
          <p:cNvPr id="20" name="Oval 19">
            <a:extLst>
              <a:ext uri="{FF2B5EF4-FFF2-40B4-BE49-F238E27FC236}">
                <a16:creationId xmlns:a16="http://schemas.microsoft.com/office/drawing/2014/main" id="{378C9EC5-2ED1-1120-3440-B2D46458CCBF}"/>
              </a:ext>
            </a:extLst>
          </p:cNvPr>
          <p:cNvSpPr/>
          <p:nvPr/>
        </p:nvSpPr>
        <p:spPr>
          <a:xfrm>
            <a:off x="11874261" y="5868272"/>
            <a:ext cx="1600200" cy="762324"/>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2956CE0-4E78-2A1A-D1B9-979DD32C77A7}"/>
              </a:ext>
            </a:extLst>
          </p:cNvPr>
          <p:cNvSpPr/>
          <p:nvPr/>
        </p:nvSpPr>
        <p:spPr>
          <a:xfrm>
            <a:off x="8666257" y="5487110"/>
            <a:ext cx="1600200" cy="762324"/>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7D88EF5-3E3A-A08B-86C2-7D5BBC09C004}"/>
              </a:ext>
            </a:extLst>
          </p:cNvPr>
          <p:cNvSpPr/>
          <p:nvPr/>
        </p:nvSpPr>
        <p:spPr>
          <a:xfrm rot="19893568">
            <a:off x="9960318" y="3867824"/>
            <a:ext cx="1994211" cy="762324"/>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9C9A65C-E873-0B64-AB03-3E5353C3281F}"/>
              </a:ext>
            </a:extLst>
          </p:cNvPr>
          <p:cNvSpPr/>
          <p:nvPr/>
        </p:nvSpPr>
        <p:spPr>
          <a:xfrm rot="19885411">
            <a:off x="9648595" y="3947519"/>
            <a:ext cx="2609851" cy="60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2D2C94"/>
                </a:solidFill>
                <a:latin typeface="Arial" panose="020B0604020202020204" pitchFamily="34" charset="0"/>
                <a:cs typeface="Arial" panose="020B0604020202020204" pitchFamily="34" charset="0"/>
              </a:rPr>
              <a:t>Sông Lục Đầu</a:t>
            </a:r>
          </a:p>
        </p:txBody>
      </p:sp>
      <p:sp>
        <p:nvSpPr>
          <p:cNvPr id="26" name="TextBox 25">
            <a:extLst>
              <a:ext uri="{FF2B5EF4-FFF2-40B4-BE49-F238E27FC236}">
                <a16:creationId xmlns:a16="http://schemas.microsoft.com/office/drawing/2014/main" id="{69E0CF8C-70F2-1B00-C5E6-F1E44814234D}"/>
              </a:ext>
            </a:extLst>
          </p:cNvPr>
          <p:cNvSpPr txBox="1"/>
          <p:nvPr/>
        </p:nvSpPr>
        <p:spPr>
          <a:xfrm>
            <a:off x="281193" y="1943424"/>
            <a:ext cx="5894163" cy="7507504"/>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Đầu năm 981, Hầu Nhân Bảo chỉ huy quân Tống theo hai đường thuỷ, bộ tấn công Đại Cồ Việt. </a:t>
            </a:r>
            <a:endParaRPr lang="en-US" sz="3600">
              <a:effectLst/>
              <a:ea typeface="Arial" panose="020B0604020202020204" pitchFamily="34" charset="0"/>
              <a:cs typeface="Times New Roman" panose="02020603050405020304" pitchFamily="18" charset="0"/>
            </a:endParaRPr>
          </a:p>
          <a:p>
            <a:pPr marL="571500" indent="-571500" algn="just">
              <a:lnSpc>
                <a:spcPct val="150000"/>
              </a:lnSpc>
              <a:spcBef>
                <a:spcPts val="100"/>
              </a:spcBef>
              <a:spcAft>
                <a:spcPts val="100"/>
              </a:spcAft>
              <a:buFont typeface="Arial" panose="020B0604020202020204" pitchFamily="34" charset="0"/>
              <a:buChar char="•"/>
            </a:pPr>
            <a:r>
              <a:rPr lang="vi-VN" sz="3600">
                <a:solidFill>
                  <a:srgbClr val="000000"/>
                </a:solidFill>
                <a:effectLst/>
                <a:ea typeface="Arial" panose="020B0604020202020204" pitchFamily="34" charset="0"/>
                <a:cs typeface="Times New Roman" panose="02020603050405020304" pitchFamily="18" charset="0"/>
              </a:rPr>
              <a:t>Lê Hoàn trực tiếp lãnh đạo kháng chiến, tổ chức mai phục, chặn đánh địch ở Lục Đầu Giang, Bạch Đằng, Tây Kết,...</a:t>
            </a:r>
            <a:endParaRPr lang="en-US" sz="3600">
              <a:effectLst/>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149851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barn(inVertical)">
                                      <p:cBhvr>
                                        <p:cTn id="7" dur="500"/>
                                        <p:tgtEl>
                                          <p:spTgt spid="26">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500"/>
                            </p:stCondLst>
                            <p:childTnLst>
                              <p:par>
                                <p:cTn id="18" presetID="2" presetClass="entr" presetSubtype="2"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2" presetClass="entr" presetSubtype="4"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6">
                                            <p:txEl>
                                              <p:pRg st="1" end="1"/>
                                            </p:txEl>
                                          </p:spTgt>
                                        </p:tgtEl>
                                        <p:attrNameLst>
                                          <p:attrName>style.visibility</p:attrName>
                                        </p:attrNameLst>
                                      </p:cBhvr>
                                      <p:to>
                                        <p:strVal val="visible"/>
                                      </p:to>
                                    </p:set>
                                    <p:animEffect transition="in" filter="barn(inVertical)">
                                      <p:cBhvr>
                                        <p:cTn id="33" dur="500"/>
                                        <p:tgtEl>
                                          <p:spTgt spid="26">
                                            <p:txEl>
                                              <p:pRg st="1" end="1"/>
                                            </p:txEl>
                                          </p:spTgt>
                                        </p:tgtEl>
                                      </p:cBhvr>
                                    </p:animEffect>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p:stCondLst>
                              <p:cond delay="1000"/>
                            </p:stCondLst>
                            <p:childTnLst>
                              <p:par>
                                <p:cTn id="41" presetID="22" presetClass="entr" presetSubtype="4"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down)">
                                      <p:cBhvr>
                                        <p:cTn id="43" dur="500"/>
                                        <p:tgtEl>
                                          <p:spTgt spid="2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wipe(down)">
                                      <p:cBhvr>
                                        <p:cTn id="4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P spid="20" grpId="0" animBg="1"/>
      <p:bldP spid="21" grpId="0" animBg="1"/>
      <p:bldP spid="22" grpId="0" animBg="1"/>
      <p:bldP spid="23" grpId="0"/>
      <p:bldP spid="26"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783822"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sp>
        <p:nvSpPr>
          <p:cNvPr id="13" name="TextBox 12">
            <a:extLst>
              <a:ext uri="{FF2B5EF4-FFF2-40B4-BE49-F238E27FC236}">
                <a16:creationId xmlns:a16="http://schemas.microsoft.com/office/drawing/2014/main" id="{A433730D-87D7-389F-A7D7-67A7E17B481B}"/>
              </a:ext>
            </a:extLst>
          </p:cNvPr>
          <p:cNvSpPr txBox="1"/>
          <p:nvPr/>
        </p:nvSpPr>
        <p:spPr>
          <a:xfrm>
            <a:off x="757412" y="742380"/>
            <a:ext cx="16773175" cy="6492226"/>
          </a:xfrm>
          <a:prstGeom prst="rect">
            <a:avLst/>
          </a:prstGeom>
          <a:noFill/>
        </p:spPr>
        <p:txBody>
          <a:bodyPr wrap="square">
            <a:spAutoFit/>
          </a:bodyPr>
          <a:lstStyle/>
          <a:p>
            <a:pPr algn="ctr">
              <a:lnSpc>
                <a:spcPct val="150000"/>
              </a:lnSpc>
              <a:spcBef>
                <a:spcPts val="200"/>
              </a:spcBef>
            </a:pPr>
            <a:r>
              <a:rPr lang="en-US" sz="9600" b="1">
                <a:solidFill>
                  <a:srgbClr val="9C1B20"/>
                </a:solidFill>
                <a:effectLst/>
                <a:latin typeface="Arial" panose="020B0604020202020204" pitchFamily="34" charset="0"/>
                <a:ea typeface="Times New Roman" panose="02020603050405020304" pitchFamily="18" charset="0"/>
                <a:cs typeface="Arial" panose="020B0604020202020204" pitchFamily="34" charset="0"/>
              </a:rPr>
              <a:t>CHƯƠNG </a:t>
            </a:r>
            <a:r>
              <a:rPr lang="en-US" sz="9600" b="1">
                <a:solidFill>
                  <a:srgbClr val="9C1B20"/>
                </a:solidFill>
                <a:latin typeface="Arial" panose="020B0604020202020204" pitchFamily="34" charset="0"/>
                <a:ea typeface="Times New Roman" panose="02020603050405020304" pitchFamily="18" charset="0"/>
                <a:cs typeface="Arial" panose="020B0604020202020204" pitchFamily="34" charset="0"/>
              </a:rPr>
              <a:t>5</a:t>
            </a:r>
            <a:r>
              <a:rPr lang="en-US" sz="9600" b="1">
                <a:solidFill>
                  <a:srgbClr val="9C1B20"/>
                </a:solidFill>
                <a:effectLst/>
                <a:latin typeface="Arial" panose="020B0604020202020204" pitchFamily="34" charset="0"/>
                <a:ea typeface="Times New Roman" panose="02020603050405020304" pitchFamily="18" charset="0"/>
                <a:cs typeface="Arial" panose="020B0604020202020204" pitchFamily="34" charset="0"/>
              </a:rPr>
              <a:t>: </a:t>
            </a:r>
          </a:p>
          <a:p>
            <a:pPr algn="ctr">
              <a:lnSpc>
                <a:spcPct val="150000"/>
              </a:lnSpc>
              <a:spcBef>
                <a:spcPts val="200"/>
              </a:spcBef>
            </a:pPr>
            <a:r>
              <a:rPr lang="en-US" sz="9600" b="1">
                <a:solidFill>
                  <a:srgbClr val="9C1B20"/>
                </a:solidFill>
                <a:latin typeface="Arial" panose="020B0604020202020204" pitchFamily="34" charset="0"/>
                <a:ea typeface="Times New Roman" panose="02020603050405020304" pitchFamily="18" charset="0"/>
                <a:cs typeface="Arial" panose="020B0604020202020204" pitchFamily="34" charset="0"/>
              </a:rPr>
              <a:t>VIỆT NAM TỪ ĐẦU THẾ KỈ X ĐẾN ĐẦU THẾ KỈ XVI</a:t>
            </a:r>
            <a:endParaRPr lang="en-US" sz="9600" b="1">
              <a:solidFill>
                <a:srgbClr val="9C1B2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5">
            <a:extLst>
              <a:ext uri="{FF2B5EF4-FFF2-40B4-BE49-F238E27FC236}">
                <a16:creationId xmlns:a16="http://schemas.microsoft.com/office/drawing/2014/main" id="{6A9F7C5E-5F4F-6323-921C-5FDA73D302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995428"/>
            <a:ext cx="2569948" cy="3219752"/>
          </a:xfrm>
          <a:prstGeom prst="rect">
            <a:avLst/>
          </a:prstGeom>
        </p:spPr>
      </p:pic>
      <p:pic>
        <p:nvPicPr>
          <p:cNvPr id="15" name="Picture 23">
            <a:extLst>
              <a:ext uri="{FF2B5EF4-FFF2-40B4-BE49-F238E27FC236}">
                <a16:creationId xmlns:a16="http://schemas.microsoft.com/office/drawing/2014/main" id="{13083D3B-1C26-6214-CC05-2D6D3D26A41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009840" y="5391720"/>
            <a:ext cx="1278160" cy="4114800"/>
          </a:xfrm>
          <a:prstGeom prst="rect">
            <a:avLst/>
          </a:prstGeom>
        </p:spPr>
      </p:pic>
      <p:sp>
        <p:nvSpPr>
          <p:cNvPr id="2" name="TextBox 1">
            <a:extLst>
              <a:ext uri="{FF2B5EF4-FFF2-40B4-BE49-F238E27FC236}">
                <a16:creationId xmlns:a16="http://schemas.microsoft.com/office/drawing/2014/main" id="{8AD1A936-3C59-A694-BA07-D17BA8F0469B}"/>
              </a:ext>
            </a:extLst>
          </p:cNvPr>
          <p:cNvSpPr txBox="1"/>
          <p:nvPr/>
        </p:nvSpPr>
        <p:spPr>
          <a:xfrm>
            <a:off x="952500" y="457821"/>
            <a:ext cx="16383000" cy="7276479"/>
          </a:xfrm>
          <a:prstGeom prst="rect">
            <a:avLst/>
          </a:prstGeom>
          <a:noFill/>
        </p:spPr>
        <p:txBody>
          <a:bodyPr wrap="square">
            <a:spAutoFit/>
          </a:bodyPr>
          <a:lstStyle/>
          <a:p>
            <a:pPr algn="ctr">
              <a:lnSpc>
                <a:spcPct val="150000"/>
              </a:lnSpc>
              <a:spcBef>
                <a:spcPts val="200"/>
              </a:spcBef>
            </a:pPr>
            <a:r>
              <a:rPr lang="en-US" sz="8000" b="1">
                <a:effectLst/>
                <a:latin typeface="Arial" panose="020B0604020202020204" pitchFamily="34" charset="0"/>
                <a:ea typeface="Times New Roman" panose="02020603050405020304" pitchFamily="18" charset="0"/>
                <a:cs typeface="Arial" panose="020B0604020202020204" pitchFamily="34" charset="0"/>
              </a:rPr>
              <a:t>BÀI 14: </a:t>
            </a:r>
          </a:p>
          <a:p>
            <a:pPr algn="ctr">
              <a:lnSpc>
                <a:spcPct val="150000"/>
              </a:lnSpc>
              <a:spcBef>
                <a:spcPts val="200"/>
              </a:spcBef>
            </a:pPr>
            <a:r>
              <a:rPr lang="vi-VN" sz="8000" b="1">
                <a:ea typeface="Times New Roman" panose="02020603050405020304" pitchFamily="18" charset="0"/>
                <a:cs typeface="Arial" panose="020B0604020202020204" pitchFamily="34" charset="0"/>
              </a:rPr>
              <a:t>CÔNG CUỘC XÂY DỰNG VÀ BẢO VỆ ĐẤT NƯỚC THỜI NGÔ, ĐINH, TIỀN LÊ (939 – 1009)</a:t>
            </a:r>
            <a:r>
              <a:rPr lang="en-US" sz="8000" b="1">
                <a:ea typeface="Times New Roman" panose="02020603050405020304" pitchFamily="18" charset="0"/>
                <a:cs typeface="Arial" panose="020B0604020202020204" pitchFamily="34" charset="0"/>
              </a:rPr>
              <a:t> </a:t>
            </a:r>
            <a:endParaRPr lang="en-US" sz="8000" b="1">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53"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2" name="Picture 1" descr="A picture containing text&#10;&#10;Description automatically generated">
            <a:extLst>
              <a:ext uri="{FF2B5EF4-FFF2-40B4-BE49-F238E27FC236}">
                <a16:creationId xmlns:a16="http://schemas.microsoft.com/office/drawing/2014/main" id="{B985C3F9-4EC8-B299-679F-9C0ACB20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7797" y="0"/>
            <a:ext cx="14554200" cy="10290274"/>
          </a:xfrm>
          <a:prstGeom prst="rect">
            <a:avLst/>
          </a:prstGeom>
        </p:spPr>
      </p:pic>
      <p:grpSp>
        <p:nvGrpSpPr>
          <p:cNvPr id="6" name="Group 5">
            <a:extLst>
              <a:ext uri="{FF2B5EF4-FFF2-40B4-BE49-F238E27FC236}">
                <a16:creationId xmlns:a16="http://schemas.microsoft.com/office/drawing/2014/main" id="{94338540-5E23-4F36-3EFC-FB3590AC84A5}"/>
              </a:ext>
            </a:extLst>
          </p:cNvPr>
          <p:cNvGrpSpPr/>
          <p:nvPr/>
        </p:nvGrpSpPr>
        <p:grpSpPr>
          <a:xfrm>
            <a:off x="13688899" y="0"/>
            <a:ext cx="2850559" cy="2200275"/>
            <a:chOff x="14949087" y="352029"/>
            <a:chExt cx="2850559" cy="2200275"/>
          </a:xfrm>
        </p:grpSpPr>
        <p:pic>
          <p:nvPicPr>
            <p:cNvPr id="8" name="Picture 7">
              <a:extLst>
                <a:ext uri="{FF2B5EF4-FFF2-40B4-BE49-F238E27FC236}">
                  <a16:creationId xmlns:a16="http://schemas.microsoft.com/office/drawing/2014/main" id="{5424801D-A5E7-FB52-8738-20F5BED90B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49087" y="352029"/>
              <a:ext cx="2850559" cy="2200275"/>
            </a:xfrm>
            <a:prstGeom prst="rect">
              <a:avLst/>
            </a:prstGeom>
          </p:spPr>
        </p:pic>
        <p:sp>
          <p:nvSpPr>
            <p:cNvPr id="9" name="Rectangle 8">
              <a:extLst>
                <a:ext uri="{FF2B5EF4-FFF2-40B4-BE49-F238E27FC236}">
                  <a16:creationId xmlns:a16="http://schemas.microsoft.com/office/drawing/2014/main" id="{83FFE5C2-B8C8-DF10-BC36-B895ADA4C433}"/>
                </a:ext>
              </a:extLst>
            </p:cNvPr>
            <p:cNvSpPr/>
            <p:nvPr/>
          </p:nvSpPr>
          <p:spPr>
            <a:xfrm>
              <a:off x="14949087" y="1943424"/>
              <a:ext cx="2850559" cy="608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Hầu Nhân Bảo</a:t>
              </a:r>
            </a:p>
          </p:txBody>
        </p:sp>
      </p:grpSp>
      <p:sp>
        <p:nvSpPr>
          <p:cNvPr id="10" name="Oval 9">
            <a:extLst>
              <a:ext uri="{FF2B5EF4-FFF2-40B4-BE49-F238E27FC236}">
                <a16:creationId xmlns:a16="http://schemas.microsoft.com/office/drawing/2014/main" id="{39ABF499-E278-CC6A-B7AF-40AAA6BCD154}"/>
              </a:ext>
            </a:extLst>
          </p:cNvPr>
          <p:cNvSpPr/>
          <p:nvPr/>
        </p:nvSpPr>
        <p:spPr>
          <a:xfrm>
            <a:off x="9225329" y="718975"/>
            <a:ext cx="1600200" cy="76232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8BA501D-A93C-AAE3-F69C-70C6A3C6D9DA}"/>
              </a:ext>
            </a:extLst>
          </p:cNvPr>
          <p:cNvSpPr/>
          <p:nvPr/>
        </p:nvSpPr>
        <p:spPr>
          <a:xfrm rot="587995">
            <a:off x="7585270" y="4802459"/>
            <a:ext cx="2540578" cy="762324"/>
          </a:xfrm>
          <a:prstGeom prst="ellipse">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8CAF9EEA-F34E-DA5B-FE0F-803278273D1D}"/>
              </a:ext>
            </a:extLst>
          </p:cNvPr>
          <p:cNvGrpSpPr/>
          <p:nvPr/>
        </p:nvGrpSpPr>
        <p:grpSpPr>
          <a:xfrm>
            <a:off x="1093881" y="3620534"/>
            <a:ext cx="2609851" cy="2609850"/>
            <a:chOff x="5358901" y="2049679"/>
            <a:chExt cx="2609851" cy="2609850"/>
          </a:xfrm>
        </p:grpSpPr>
        <p:pic>
          <p:nvPicPr>
            <p:cNvPr id="13" name="Picture 12" descr="A statue of a person&#10;&#10;Description automatically generated with medium confidence">
              <a:extLst>
                <a:ext uri="{FF2B5EF4-FFF2-40B4-BE49-F238E27FC236}">
                  <a16:creationId xmlns:a16="http://schemas.microsoft.com/office/drawing/2014/main" id="{6570B9C1-8B6F-9021-6707-6794F91BDA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902" y="2049679"/>
              <a:ext cx="2609850" cy="2609850"/>
            </a:xfrm>
            <a:prstGeom prst="rect">
              <a:avLst/>
            </a:prstGeom>
          </p:spPr>
        </p:pic>
        <p:sp>
          <p:nvSpPr>
            <p:cNvPr id="15" name="Rectangle 14">
              <a:extLst>
                <a:ext uri="{FF2B5EF4-FFF2-40B4-BE49-F238E27FC236}">
                  <a16:creationId xmlns:a16="http://schemas.microsoft.com/office/drawing/2014/main" id="{7DA67B4F-915B-B01B-5654-437AD1DD695D}"/>
                </a:ext>
              </a:extLst>
            </p:cNvPr>
            <p:cNvSpPr/>
            <p:nvPr/>
          </p:nvSpPr>
          <p:spPr>
            <a:xfrm>
              <a:off x="5358901" y="4050649"/>
              <a:ext cx="2609851" cy="608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Arial" panose="020B0604020202020204" pitchFamily="34" charset="0"/>
                  <a:cs typeface="Arial" panose="020B0604020202020204" pitchFamily="34" charset="0"/>
                </a:rPr>
                <a:t>Lê Đại Hành</a:t>
              </a:r>
            </a:p>
          </p:txBody>
        </p:sp>
      </p:grpSp>
      <p:sp>
        <p:nvSpPr>
          <p:cNvPr id="20" name="Oval 19">
            <a:extLst>
              <a:ext uri="{FF2B5EF4-FFF2-40B4-BE49-F238E27FC236}">
                <a16:creationId xmlns:a16="http://schemas.microsoft.com/office/drawing/2014/main" id="{378C9EC5-2ED1-1120-3440-B2D46458CCBF}"/>
              </a:ext>
            </a:extLst>
          </p:cNvPr>
          <p:cNvSpPr/>
          <p:nvPr/>
        </p:nvSpPr>
        <p:spPr>
          <a:xfrm rot="19958407">
            <a:off x="6510600" y="3858446"/>
            <a:ext cx="2106752" cy="762324"/>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2956CE0-4E78-2A1A-D1B9-979DD32C77A7}"/>
              </a:ext>
            </a:extLst>
          </p:cNvPr>
          <p:cNvSpPr/>
          <p:nvPr/>
        </p:nvSpPr>
        <p:spPr>
          <a:xfrm>
            <a:off x="8168579" y="5926456"/>
            <a:ext cx="1600200" cy="762324"/>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C7D88EF5-3E3A-A08B-86C2-7D5BBC09C004}"/>
              </a:ext>
            </a:extLst>
          </p:cNvPr>
          <p:cNvSpPr/>
          <p:nvPr/>
        </p:nvSpPr>
        <p:spPr>
          <a:xfrm>
            <a:off x="5009114" y="5868272"/>
            <a:ext cx="1600200" cy="762324"/>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9C9A65C-E873-0B64-AB03-3E5353C3281F}"/>
              </a:ext>
            </a:extLst>
          </p:cNvPr>
          <p:cNvSpPr/>
          <p:nvPr/>
        </p:nvSpPr>
        <p:spPr>
          <a:xfrm rot="19885411">
            <a:off x="6259050" y="3928470"/>
            <a:ext cx="2609851" cy="60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rgbClr val="2D2C94"/>
                </a:solidFill>
                <a:latin typeface="Arial" panose="020B0604020202020204" pitchFamily="34" charset="0"/>
                <a:cs typeface="Arial" panose="020B0604020202020204" pitchFamily="34" charset="0"/>
              </a:rPr>
              <a:t>Sông Lục Đầu</a:t>
            </a:r>
          </a:p>
        </p:txBody>
      </p:sp>
    </p:spTree>
    <p:extLst>
      <p:ext uri="{BB962C8B-B14F-4D97-AF65-F5344CB8AC3E}">
        <p14:creationId xmlns:p14="http://schemas.microsoft.com/office/powerpoint/2010/main" val="3892352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par>
                          <p:cTn id="32" fill="hold">
                            <p:stCondLst>
                              <p:cond delay="500"/>
                            </p:stCondLst>
                            <p:childTnLst>
                              <p:par>
                                <p:cTn id="33" presetID="22" presetClass="entr" presetSubtype="4"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down)">
                                      <p:cBhvr>
                                        <p:cTn id="38" dur="500"/>
                                        <p:tgtEl>
                                          <p:spTgt spid="21"/>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20" grpId="0" animBg="1"/>
      <p:bldP spid="21" grpId="0" animBg="1"/>
      <p:bldP spid="22" grpId="0" animBg="1"/>
      <p:bldP spid="2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447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D2AA55-B895-81AA-32D0-B480FE82E447}"/>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7" name="TextBox 6">
            <a:extLst>
              <a:ext uri="{FF2B5EF4-FFF2-40B4-BE49-F238E27FC236}">
                <a16:creationId xmlns:a16="http://schemas.microsoft.com/office/drawing/2014/main" id="{9BFCAF53-7C61-54E2-785A-5887186B6279}"/>
              </a:ext>
            </a:extLst>
          </p:cNvPr>
          <p:cNvSpPr txBox="1"/>
          <p:nvPr/>
        </p:nvSpPr>
        <p:spPr>
          <a:xfrm>
            <a:off x="1086246" y="647700"/>
            <a:ext cx="3962400" cy="1063433"/>
          </a:xfrm>
          <a:prstGeom prst="rect">
            <a:avLst/>
          </a:prstGeom>
          <a:noFill/>
        </p:spPr>
        <p:txBody>
          <a:bodyPr wrap="square">
            <a:spAutoFit/>
          </a:bodyPr>
          <a:lstStyle/>
          <a:p>
            <a:pPr marL="571500" indent="-571500" algn="just">
              <a:lnSpc>
                <a:spcPct val="150000"/>
              </a:lnSpc>
              <a:spcBef>
                <a:spcPts val="300"/>
              </a:spcBef>
              <a:spcAft>
                <a:spcPts val="300"/>
              </a:spcAft>
              <a:buFontTx/>
              <a:buChar char="-"/>
            </a:pPr>
            <a:r>
              <a:rPr lang="en-US" sz="4800" b="1" i="1">
                <a:solidFill>
                  <a:srgbClr val="C00000"/>
                </a:solidFill>
                <a:effectLst/>
                <a:latin typeface="Arial" panose="020B0604020202020204" pitchFamily="34" charset="0"/>
                <a:ea typeface="Calibri" panose="020F0502020204030204" pitchFamily="34" charset="0"/>
                <a:cs typeface="Arial" panose="020B0604020202020204" pitchFamily="34" charset="0"/>
              </a:rPr>
              <a:t>Kết quả</a:t>
            </a:r>
          </a:p>
        </p:txBody>
      </p:sp>
      <p:grpSp>
        <p:nvGrpSpPr>
          <p:cNvPr id="9" name="Group 8">
            <a:extLst>
              <a:ext uri="{FF2B5EF4-FFF2-40B4-BE49-F238E27FC236}">
                <a16:creationId xmlns:a16="http://schemas.microsoft.com/office/drawing/2014/main" id="{FA8D19A8-ABD5-766B-BC35-98D48FEB9D9B}"/>
              </a:ext>
            </a:extLst>
          </p:cNvPr>
          <p:cNvGrpSpPr/>
          <p:nvPr/>
        </p:nvGrpSpPr>
        <p:grpSpPr>
          <a:xfrm>
            <a:off x="9141866" y="2353369"/>
            <a:ext cx="8352322" cy="5580259"/>
            <a:chOff x="9068831" y="2043024"/>
            <a:chExt cx="8352322" cy="5580259"/>
          </a:xfrm>
        </p:grpSpPr>
        <p:pic>
          <p:nvPicPr>
            <p:cNvPr id="4" name="Picture 3">
              <a:extLst>
                <a:ext uri="{FF2B5EF4-FFF2-40B4-BE49-F238E27FC236}">
                  <a16:creationId xmlns:a16="http://schemas.microsoft.com/office/drawing/2014/main" id="{524C49A5-0963-B679-3CAF-DF274E0763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8831" y="2043024"/>
              <a:ext cx="8352322" cy="4911165"/>
            </a:xfrm>
            <a:prstGeom prst="rect">
              <a:avLst/>
            </a:prstGeom>
          </p:spPr>
        </p:pic>
        <p:sp>
          <p:nvSpPr>
            <p:cNvPr id="11" name="TextBox 10">
              <a:extLst>
                <a:ext uri="{FF2B5EF4-FFF2-40B4-BE49-F238E27FC236}">
                  <a16:creationId xmlns:a16="http://schemas.microsoft.com/office/drawing/2014/main" id="{17962635-C599-CB54-D35A-C7BD01E89E62}"/>
                </a:ext>
              </a:extLst>
            </p:cNvPr>
            <p:cNvSpPr txBox="1"/>
            <p:nvPr/>
          </p:nvSpPr>
          <p:spPr>
            <a:xfrm>
              <a:off x="9330924" y="6954189"/>
              <a:ext cx="7828135"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cs typeface="Arial" panose="020B0604020202020204" pitchFamily="34" charset="0"/>
                </a:rPr>
                <a:t>Chiến tranh Tống – Việt lần thứ nhất (tranh vẽ)</a:t>
              </a:r>
              <a:endParaRPr lang="en-US" sz="2800" i="1"/>
            </a:p>
          </p:txBody>
        </p:sp>
      </p:grpSp>
      <p:sp>
        <p:nvSpPr>
          <p:cNvPr id="14" name="TextBox 13">
            <a:extLst>
              <a:ext uri="{FF2B5EF4-FFF2-40B4-BE49-F238E27FC236}">
                <a16:creationId xmlns:a16="http://schemas.microsoft.com/office/drawing/2014/main" id="{76790D9C-2324-1F13-726E-F6FC41B5BACD}"/>
              </a:ext>
            </a:extLst>
          </p:cNvPr>
          <p:cNvSpPr txBox="1"/>
          <p:nvPr/>
        </p:nvSpPr>
        <p:spPr>
          <a:xfrm>
            <a:off x="812862" y="1714500"/>
            <a:ext cx="8101518" cy="3722879"/>
          </a:xfrm>
          <a:prstGeom prst="rect">
            <a:avLst/>
          </a:prstGeom>
          <a:noFill/>
        </p:spPr>
        <p:txBody>
          <a:bodyPr wrap="square">
            <a:spAutoFit/>
          </a:bodyPr>
          <a:lstStyle/>
          <a:p>
            <a:pPr marL="571500" indent="-571500" algn="just">
              <a:lnSpc>
                <a:spcPct val="150000"/>
              </a:lnSpc>
              <a:spcBef>
                <a:spcPts val="100"/>
              </a:spcBef>
              <a:spcAft>
                <a:spcPts val="100"/>
              </a:spcAft>
              <a:buFont typeface="Arial" panose="020B0604020202020204" pitchFamily="34" charset="0"/>
              <a:buChar char="•"/>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Tướng Hầu Nhân Bảo tử trận</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a:t>
            </a:r>
          </a:p>
          <a:p>
            <a:pPr marL="571500" indent="-571500" algn="just">
              <a:lnSpc>
                <a:spcPct val="150000"/>
              </a:lnSpc>
              <a:spcBef>
                <a:spcPts val="100"/>
              </a:spcBef>
              <a:spcAft>
                <a:spcPts val="100"/>
              </a:spcAft>
              <a:buFont typeface="Arial" panose="020B0604020202020204" pitchFamily="34" charset="0"/>
              <a:buChar char="•"/>
            </a:pP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Q</a:t>
            </a: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uân T</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ố</a:t>
            </a: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ng đại bại phải rút quân về nước.</a:t>
            </a:r>
          </a:p>
          <a:p>
            <a:pPr marL="571500" indent="-571500" algn="just">
              <a:lnSpc>
                <a:spcPct val="150000"/>
              </a:lnSpc>
              <a:spcBef>
                <a:spcPts val="100"/>
              </a:spcBef>
              <a:spcAft>
                <a:spcPts val="100"/>
              </a:spcAft>
              <a:buFont typeface="Arial" panose="020B0604020202020204" pitchFamily="34" charset="0"/>
              <a:buChar char="•"/>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Kháng chiến thắng lợi.</a:t>
            </a:r>
          </a:p>
        </p:txBody>
      </p:sp>
      <p:sp>
        <p:nvSpPr>
          <p:cNvPr id="2" name="TextBox 1">
            <a:extLst>
              <a:ext uri="{FF2B5EF4-FFF2-40B4-BE49-F238E27FC236}">
                <a16:creationId xmlns:a16="http://schemas.microsoft.com/office/drawing/2014/main" id="{2669D8F6-BE5E-322F-A207-4DE36F8E405B}"/>
              </a:ext>
            </a:extLst>
          </p:cNvPr>
          <p:cNvSpPr txBox="1"/>
          <p:nvPr/>
        </p:nvSpPr>
        <p:spPr>
          <a:xfrm>
            <a:off x="1124346" y="5579112"/>
            <a:ext cx="3962400" cy="982513"/>
          </a:xfrm>
          <a:prstGeom prst="rect">
            <a:avLst/>
          </a:prstGeom>
          <a:noFill/>
        </p:spPr>
        <p:txBody>
          <a:bodyPr wrap="square">
            <a:spAutoFit/>
          </a:bodyPr>
          <a:lstStyle/>
          <a:p>
            <a:pPr marL="571500" indent="-571500" algn="just">
              <a:lnSpc>
                <a:spcPct val="150000"/>
              </a:lnSpc>
              <a:spcBef>
                <a:spcPts val="300"/>
              </a:spcBef>
              <a:spcAft>
                <a:spcPts val="300"/>
              </a:spcAft>
              <a:buFontTx/>
              <a:buChar char="-"/>
            </a:pPr>
            <a:r>
              <a:rPr lang="en-US" sz="4400" b="1" i="1">
                <a:solidFill>
                  <a:srgbClr val="C00000"/>
                </a:solidFill>
                <a:latin typeface="Arial" panose="020B0604020202020204" pitchFamily="34" charset="0"/>
                <a:ea typeface="Calibri" panose="020F0502020204030204" pitchFamily="34" charset="0"/>
                <a:cs typeface="Arial" panose="020B0604020202020204" pitchFamily="34" charset="0"/>
              </a:rPr>
              <a:t>Ý nghĩa</a:t>
            </a:r>
            <a:endParaRPr lang="en-US" sz="4400" b="1" i="1">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8CF936C4-9C68-842E-CA0E-34286F907BF9}"/>
              </a:ext>
            </a:extLst>
          </p:cNvPr>
          <p:cNvSpPr txBox="1"/>
          <p:nvPr/>
        </p:nvSpPr>
        <p:spPr>
          <a:xfrm>
            <a:off x="812862" y="6703358"/>
            <a:ext cx="8317713" cy="2748253"/>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Khẳng định </a:t>
            </a:r>
            <a:r>
              <a:rPr lang="en-US" sz="4000">
                <a:solidFill>
                  <a:srgbClr val="000000"/>
                </a:solidFill>
                <a:latin typeface="Arial" panose="020B0604020202020204" pitchFamily="34" charset="0"/>
                <a:ea typeface="Arial" panose="020B0604020202020204" pitchFamily="34" charset="0"/>
                <a:cs typeface="Arial" panose="020B0604020202020204" pitchFamily="34" charset="0"/>
              </a:rPr>
              <a:t>chủ </a:t>
            </a: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quyền đất nước.</a:t>
            </a:r>
          </a:p>
          <a:p>
            <a:pPr marL="571500" indent="-5715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Arial" panose="020B0604020202020204" pitchFamily="34" charset="0"/>
                <a:cs typeface="Arial" panose="020B0604020202020204" pitchFamily="34" charset="0"/>
              </a:rPr>
              <a:t>Đánh bại âm mưu xâm lược quân Tống.</a:t>
            </a:r>
          </a:p>
        </p:txBody>
      </p:sp>
    </p:spTree>
    <p:extLst>
      <p:ext uri="{BB962C8B-B14F-4D97-AF65-F5344CB8AC3E}">
        <p14:creationId xmlns:p14="http://schemas.microsoft.com/office/powerpoint/2010/main" val="2226346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6" name="Picture 7">
            <a:extLst>
              <a:ext uri="{FF2B5EF4-FFF2-40B4-BE49-F238E27FC236}">
                <a16:creationId xmlns:a16="http://schemas.microsoft.com/office/drawing/2014/main" id="{97E94A64-CE00-2A52-9BB6-534FB6F2CA6B}"/>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59942" y="210484"/>
            <a:ext cx="9878380" cy="9866031"/>
          </a:xfrm>
          <a:prstGeom prst="rect">
            <a:avLst/>
          </a:prstGeom>
        </p:spPr>
      </p:pic>
      <p:sp>
        <p:nvSpPr>
          <p:cNvPr id="11" name="TextBox 10">
            <a:extLst>
              <a:ext uri="{FF2B5EF4-FFF2-40B4-BE49-F238E27FC236}">
                <a16:creationId xmlns:a16="http://schemas.microsoft.com/office/drawing/2014/main" id="{F0EA5399-8887-2850-9065-811F77C4A6DC}"/>
              </a:ext>
            </a:extLst>
          </p:cNvPr>
          <p:cNvSpPr txBox="1"/>
          <p:nvPr/>
        </p:nvSpPr>
        <p:spPr>
          <a:xfrm>
            <a:off x="2552700" y="342900"/>
            <a:ext cx="13182600" cy="1651671"/>
          </a:xfrm>
          <a:prstGeom prst="rect">
            <a:avLst/>
          </a:prstGeom>
          <a:noFill/>
        </p:spPr>
        <p:txBody>
          <a:bodyPr wrap="square">
            <a:spAutoFit/>
          </a:bodyPr>
          <a:lstStyle/>
          <a:p>
            <a:pPr algn="ctr">
              <a:lnSpc>
                <a:spcPct val="150000"/>
              </a:lnSpc>
            </a:pPr>
            <a:r>
              <a:rPr lang="en-US" sz="3600" b="1">
                <a:solidFill>
                  <a:schemeClr val="bg1"/>
                </a:solidFill>
                <a:latin typeface="Arial" panose="020B0604020202020204" pitchFamily="34" charset="0"/>
                <a:cs typeface="Arial" panose="020B0604020202020204" pitchFamily="34" charset="0"/>
              </a:rPr>
              <a:t>Các em hãy theo dõi video sau để hiểu rõ hơn về diễn biến của cuộc kháng chiến chống Tống lần thứ nhất</a:t>
            </a:r>
          </a:p>
        </p:txBody>
      </p:sp>
      <p:pic>
        <p:nvPicPr>
          <p:cNvPr id="2" name="Cuộc Kháng Chiến Chống Tống lần 1 - Lê Hoàn lập ra nhà Tiền Lê - Lịch sử Việt Nam - EZ Sử">
            <a:hlinkClick r:id="" action="ppaction://media"/>
            <a:extLst>
              <a:ext uri="{FF2B5EF4-FFF2-40B4-BE49-F238E27FC236}">
                <a16:creationId xmlns:a16="http://schemas.microsoft.com/office/drawing/2014/main" id="{8626D257-1925-9910-8384-A22A3A820B7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28653" y="2096848"/>
            <a:ext cx="13830694" cy="7779765"/>
          </a:xfrm>
          <a:prstGeom prst="rect">
            <a:avLst/>
          </a:prstGeom>
        </p:spPr>
      </p:pic>
    </p:spTree>
    <p:extLst>
      <p:ext uri="{BB962C8B-B14F-4D97-AF65-F5344CB8AC3E}">
        <p14:creationId xmlns:p14="http://schemas.microsoft.com/office/powerpoint/2010/main" val="1708818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06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BADED3-FD1D-82AE-9BA1-D089CFD624F3}"/>
              </a:ext>
            </a:extLst>
          </p:cNvPr>
          <p:cNvSpPr txBox="1"/>
          <p:nvPr/>
        </p:nvSpPr>
        <p:spPr>
          <a:xfrm>
            <a:off x="762000" y="1336386"/>
            <a:ext cx="10210800" cy="8302914"/>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Sinh năm 941 – mất năm 1005.</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là vị Hoàng đế sáng lập nhà Tiền Lê</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Thời gian trị vì: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24 năm</a:t>
            </a: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(981 – 1005)</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Ông là 1 trong 14 vị anh hùng tiêu biểu của dân tộc Việt Nam.</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 981, chỉ huy quân đội chống lại sự xâm lược của nhà Tống.</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Năm 982,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dẫn đầu cuộc xâm lược bằng đường biển vào phía nam Champa</a:t>
            </a:r>
            <a:r>
              <a:rPr kumimoji="0" lang="en-US" sz="4000" b="0" i="0" u="none" strike="noStrike" kern="1200" cap="none" spc="0" normalizeH="0" baseline="0" noProof="0">
                <a:ln>
                  <a:noFill/>
                </a:ln>
                <a:solidFill>
                  <a:srgbClr val="000000"/>
                </a:solidFill>
                <a:effectLst/>
                <a:uLnTx/>
                <a:uFillTx/>
                <a:latin typeface="Calibri"/>
                <a:ea typeface="Calibri" panose="020F0502020204030204" pitchFamily="34" charset="0"/>
                <a:cs typeface="Arial" panose="020B0604020202020204" pitchFamily="34" charset="0"/>
              </a:rPr>
              <a:t>.</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05B9E181-4F2F-094F-B839-CA215AC2169C}"/>
              </a:ext>
            </a:extLst>
          </p:cNvPr>
          <p:cNvSpPr txBox="1"/>
          <p:nvPr/>
        </p:nvSpPr>
        <p:spPr>
          <a:xfrm>
            <a:off x="2705100" y="515606"/>
            <a:ext cx="12877800" cy="830997"/>
          </a:xfrm>
          <a:prstGeom prst="rect">
            <a:avLst/>
          </a:prstGeom>
          <a:noFill/>
        </p:spPr>
        <p:txBody>
          <a:bodyPr wrap="square">
            <a:spAutoFit/>
          </a:bodyPr>
          <a:lstStyle/>
          <a:p>
            <a:pPr marL="685800" indent="-685800" algn="ctr">
              <a:buFont typeface="Arial" panose="020B0604020202020204" pitchFamily="34" charset="0"/>
              <a:buChar char="•"/>
            </a:pPr>
            <a:r>
              <a:rPr lang="en-US" sz="4800" b="1">
                <a:solidFill>
                  <a:srgbClr val="FF0000"/>
                </a:solidFill>
                <a:latin typeface="Arial" panose="020B0604020202020204" pitchFamily="34" charset="0"/>
                <a:cs typeface="Arial" panose="020B0604020202020204" pitchFamily="34" charset="0"/>
              </a:rPr>
              <a:t>Mở rộng: Vua Lê Đại Hành</a:t>
            </a:r>
            <a:endParaRPr lang="en-US" sz="4800" b="1">
              <a:solidFill>
                <a:srgbClr val="FF0000"/>
              </a:solidFill>
            </a:endParaRPr>
          </a:p>
        </p:txBody>
      </p:sp>
      <p:grpSp>
        <p:nvGrpSpPr>
          <p:cNvPr id="11" name="Group 10">
            <a:extLst>
              <a:ext uri="{FF2B5EF4-FFF2-40B4-BE49-F238E27FC236}">
                <a16:creationId xmlns:a16="http://schemas.microsoft.com/office/drawing/2014/main" id="{2DA4C3F3-2367-E022-0BF3-6BFF6C47FB2E}"/>
              </a:ext>
            </a:extLst>
          </p:cNvPr>
          <p:cNvGrpSpPr/>
          <p:nvPr/>
        </p:nvGrpSpPr>
        <p:grpSpPr>
          <a:xfrm>
            <a:off x="10684547" y="1319516"/>
            <a:ext cx="7239000" cy="8406461"/>
            <a:chOff x="11483757" y="1152304"/>
            <a:chExt cx="7239000" cy="8406461"/>
          </a:xfrm>
        </p:grpSpPr>
        <p:pic>
          <p:nvPicPr>
            <p:cNvPr id="12" name="Picture 11">
              <a:extLst>
                <a:ext uri="{FF2B5EF4-FFF2-40B4-BE49-F238E27FC236}">
                  <a16:creationId xmlns:a16="http://schemas.microsoft.com/office/drawing/2014/main" id="{A94CE2B9-A718-AE64-9D20-01911B10F24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221701" y="1152304"/>
              <a:ext cx="5801212" cy="7737367"/>
            </a:xfrm>
            <a:prstGeom prst="rect">
              <a:avLst/>
            </a:prstGeom>
          </p:spPr>
        </p:pic>
        <p:sp>
          <p:nvSpPr>
            <p:cNvPr id="14" name="TextBox 13">
              <a:extLst>
                <a:ext uri="{FF2B5EF4-FFF2-40B4-BE49-F238E27FC236}">
                  <a16:creationId xmlns:a16="http://schemas.microsoft.com/office/drawing/2014/main" id="{89ED95FC-4BA2-E9E1-90B2-FD6D32DEACFC}"/>
                </a:ext>
              </a:extLst>
            </p:cNvPr>
            <p:cNvSpPr txBox="1"/>
            <p:nvPr/>
          </p:nvSpPr>
          <p:spPr>
            <a:xfrm>
              <a:off x="11483757" y="8889671"/>
              <a:ext cx="7239000"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Tượng vua Lê Đại Hành ở Trường An</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1385932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C79D378-69EA-D4FE-D4E0-F02AF2544BB7}"/>
              </a:ext>
            </a:extLst>
          </p:cNvPr>
          <p:cNvGrpSpPr/>
          <p:nvPr/>
        </p:nvGrpSpPr>
        <p:grpSpPr>
          <a:xfrm>
            <a:off x="239618" y="1404012"/>
            <a:ext cx="7227982" cy="8543407"/>
            <a:chOff x="11140361" y="1522330"/>
            <a:chExt cx="7227982" cy="8543407"/>
          </a:xfrm>
        </p:grpSpPr>
        <p:pic>
          <p:nvPicPr>
            <p:cNvPr id="7" name="Picture 6">
              <a:extLst>
                <a:ext uri="{FF2B5EF4-FFF2-40B4-BE49-F238E27FC236}">
                  <a16:creationId xmlns:a16="http://schemas.microsoft.com/office/drawing/2014/main" id="{CA1CCC3F-61B0-D5F7-FACD-A7606F64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140361" y="1522330"/>
              <a:ext cx="7227982" cy="7227982"/>
            </a:xfrm>
            <a:prstGeom prst="rect">
              <a:avLst/>
            </a:prstGeom>
          </p:spPr>
        </p:pic>
        <p:sp>
          <p:nvSpPr>
            <p:cNvPr id="9" name="TextBox 8">
              <a:extLst>
                <a:ext uri="{FF2B5EF4-FFF2-40B4-BE49-F238E27FC236}">
                  <a16:creationId xmlns:a16="http://schemas.microsoft.com/office/drawing/2014/main" id="{97959CD3-8B97-F4E5-0C26-D81F0A21280C}"/>
                </a:ext>
              </a:extLst>
            </p:cNvPr>
            <p:cNvSpPr txBox="1"/>
            <p:nvPr/>
          </p:nvSpPr>
          <p:spPr>
            <a:xfrm>
              <a:off x="11545047" y="8750312"/>
              <a:ext cx="6418610" cy="131542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Tượng vua Lê Đại Hành ở khu di tích Bạch Đằng Giang</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940888E9-F2F8-9F97-4082-725DDCABE009}"/>
              </a:ext>
            </a:extLst>
          </p:cNvPr>
          <p:cNvGrpSpPr/>
          <p:nvPr/>
        </p:nvGrpSpPr>
        <p:grpSpPr>
          <a:xfrm>
            <a:off x="7610728" y="1404012"/>
            <a:ext cx="10296272" cy="8036435"/>
            <a:chOff x="9105010" y="1522330"/>
            <a:chExt cx="10296272" cy="8036435"/>
          </a:xfrm>
        </p:grpSpPr>
        <p:pic>
          <p:nvPicPr>
            <p:cNvPr id="11" name="Picture 10">
              <a:extLst>
                <a:ext uri="{FF2B5EF4-FFF2-40B4-BE49-F238E27FC236}">
                  <a16:creationId xmlns:a16="http://schemas.microsoft.com/office/drawing/2014/main" id="{28E60BA1-A878-CB69-269F-D72CBC2D66C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105010" y="1522330"/>
              <a:ext cx="10296272" cy="7227982"/>
            </a:xfrm>
            <a:prstGeom prst="rect">
              <a:avLst/>
            </a:prstGeom>
          </p:spPr>
        </p:pic>
        <p:sp>
          <p:nvSpPr>
            <p:cNvPr id="12" name="TextBox 11">
              <a:extLst>
                <a:ext uri="{FF2B5EF4-FFF2-40B4-BE49-F238E27FC236}">
                  <a16:creationId xmlns:a16="http://schemas.microsoft.com/office/drawing/2014/main" id="{C9174E12-EC73-A94E-696C-ADD3CCEF262A}"/>
                </a:ext>
              </a:extLst>
            </p:cNvPr>
            <p:cNvSpPr txBox="1"/>
            <p:nvPr/>
          </p:nvSpPr>
          <p:spPr>
            <a:xfrm>
              <a:off x="10633646" y="8889671"/>
              <a:ext cx="7239000"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Lễ lên ngôi vua của Lê Hoàn (tranh vẽ)</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6140350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990600" y="723900"/>
            <a:ext cx="16002000" cy="5691582"/>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2903673" y="2818836"/>
              <a:ext cx="12059106" cy="455150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4: </a:t>
              </a:r>
            </a:p>
            <a:p>
              <a:pPr algn="ctr">
                <a:lnSpc>
                  <a:spcPct val="150000"/>
                </a:lnSpc>
                <a:spcBef>
                  <a:spcPts val="300"/>
                </a:spcBef>
                <a:spcAft>
                  <a:spcPts val="300"/>
                </a:spcAft>
              </a:pPr>
              <a:r>
                <a:rPr lang="en-US" sz="6600" b="1" kern="0">
                  <a:latin typeface="Arial" panose="020B0604020202020204" pitchFamily="34" charset="0"/>
                  <a:ea typeface="Times New Roman" panose="02020603050405020304" pitchFamily="18" charset="0"/>
                  <a:cs typeface="Arial" panose="020B0604020202020204" pitchFamily="34" charset="0"/>
                </a:rPr>
                <a:t>TỔ CHỨC CHÍNH QUYỀN THỜI ĐINH – TIỀN LÊ</a:t>
              </a:r>
              <a:endParaRPr lang="en-US" sz="6600" b="1" kern="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7DF6B78A-F97E-A8BE-7F94-5EC7021769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53784" y="6724263"/>
            <a:ext cx="4742037" cy="2714816"/>
          </a:xfrm>
          <a:prstGeom prst="rect">
            <a:avLst/>
          </a:prstGeom>
        </p:spPr>
      </p:pic>
    </p:spTree>
    <p:extLst>
      <p:ext uri="{BB962C8B-B14F-4D97-AF65-F5344CB8AC3E}">
        <p14:creationId xmlns:p14="http://schemas.microsoft.com/office/powerpoint/2010/main" val="270959489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19" name="Picture 7">
            <a:extLst>
              <a:ext uri="{FF2B5EF4-FFF2-40B4-BE49-F238E27FC236}">
                <a16:creationId xmlns:a16="http://schemas.microsoft.com/office/drawing/2014/main" id="{14182CC1-A78C-CC50-BB14-908D70C8ED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grpSp>
        <p:nvGrpSpPr>
          <p:cNvPr id="37" name="Group 36">
            <a:extLst>
              <a:ext uri="{FF2B5EF4-FFF2-40B4-BE49-F238E27FC236}">
                <a16:creationId xmlns:a16="http://schemas.microsoft.com/office/drawing/2014/main" id="{3D0C7630-1BF4-BB2D-DD95-1E1310146F97}"/>
              </a:ext>
            </a:extLst>
          </p:cNvPr>
          <p:cNvGrpSpPr/>
          <p:nvPr/>
        </p:nvGrpSpPr>
        <p:grpSpPr>
          <a:xfrm>
            <a:off x="178442" y="1855257"/>
            <a:ext cx="8763000" cy="6526760"/>
            <a:chOff x="609600" y="1373923"/>
            <a:chExt cx="8763000" cy="6526760"/>
          </a:xfrm>
        </p:grpSpPr>
        <p:pic>
          <p:nvPicPr>
            <p:cNvPr id="38" name="Picture 11">
              <a:extLst>
                <a:ext uri="{FF2B5EF4-FFF2-40B4-BE49-F238E27FC236}">
                  <a16:creationId xmlns:a16="http://schemas.microsoft.com/office/drawing/2014/main" id="{53F0E080-290A-36E7-7DF5-BB67BFC1F9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2800" y="1373923"/>
              <a:ext cx="2684908" cy="2743200"/>
            </a:xfrm>
            <a:prstGeom prst="rect">
              <a:avLst/>
            </a:prstGeom>
          </p:spPr>
        </p:pic>
        <p:sp>
          <p:nvSpPr>
            <p:cNvPr id="39" name="TextBox 38">
              <a:extLst>
                <a:ext uri="{FF2B5EF4-FFF2-40B4-BE49-F238E27FC236}">
                  <a16:creationId xmlns:a16="http://schemas.microsoft.com/office/drawing/2014/main" id="{D6CB9DAC-6D7D-F31B-3158-C31FB42BD9D8}"/>
                </a:ext>
              </a:extLst>
            </p:cNvPr>
            <p:cNvSpPr txBox="1"/>
            <p:nvPr/>
          </p:nvSpPr>
          <p:spPr>
            <a:xfrm>
              <a:off x="609600" y="4229100"/>
              <a:ext cx="8763000" cy="3671583"/>
            </a:xfrm>
            <a:prstGeom prst="rect">
              <a:avLst/>
            </a:prstGeom>
            <a:noFill/>
          </p:spPr>
          <p:txBody>
            <a:bodyPr wrap="square">
              <a:spAutoFit/>
            </a:bodyPr>
            <a:lstStyle/>
            <a:p>
              <a:pPr algn="ctr">
                <a:lnSpc>
                  <a:spcPct val="150000"/>
                </a:lnSpc>
                <a:spcBef>
                  <a:spcPts val="300"/>
                </a:spcBef>
                <a:spcAft>
                  <a:spcPts val="300"/>
                </a:spcAft>
              </a:pPr>
              <a:r>
                <a:rPr lang="en-US" sz="4000" b="1" i="1">
                  <a:solidFill>
                    <a:srgbClr val="FF0000"/>
                  </a:solidFill>
                  <a:latin typeface="Arial" panose="020B0604020202020204" pitchFamily="34" charset="0"/>
                  <a:ea typeface="Calibri" panose="020F0502020204030204" pitchFamily="34" charset="0"/>
                  <a:cs typeface="Arial" panose="020B0604020202020204" pitchFamily="34" charset="0"/>
                </a:rPr>
                <a:t>Các em hãy đọc thông tin mục 3 SGK tr.54, 55 và thực hiện yêu cầu: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Mô tả và nêu nhận xét về tổ chức chính quyền thời Đinh, Tiền Lê. </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73" name="Group 72">
            <a:extLst>
              <a:ext uri="{FF2B5EF4-FFF2-40B4-BE49-F238E27FC236}">
                <a16:creationId xmlns:a16="http://schemas.microsoft.com/office/drawing/2014/main" id="{01D9F204-FD74-0F36-3F94-7E4869C499CE}"/>
              </a:ext>
            </a:extLst>
          </p:cNvPr>
          <p:cNvGrpSpPr/>
          <p:nvPr/>
        </p:nvGrpSpPr>
        <p:grpSpPr>
          <a:xfrm>
            <a:off x="9144000" y="1181100"/>
            <a:ext cx="8801098" cy="7870011"/>
            <a:chOff x="9144000" y="1884525"/>
            <a:chExt cx="8801098" cy="7870011"/>
          </a:xfrm>
        </p:grpSpPr>
        <p:pic>
          <p:nvPicPr>
            <p:cNvPr id="69" name="Picture 68" descr="Map&#10;&#10;Description automatically generated">
              <a:extLst>
                <a:ext uri="{FF2B5EF4-FFF2-40B4-BE49-F238E27FC236}">
                  <a16:creationId xmlns:a16="http://schemas.microsoft.com/office/drawing/2014/main" id="{5E3CA871-3447-CF2D-BC95-9D7FE6130B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0" y="1884525"/>
              <a:ext cx="4433521" cy="7297575"/>
            </a:xfrm>
            <a:prstGeom prst="rect">
              <a:avLst/>
            </a:prstGeom>
          </p:spPr>
        </p:pic>
        <p:pic>
          <p:nvPicPr>
            <p:cNvPr id="71" name="Picture 70" descr="Map&#10;&#10;Description automatically generated">
              <a:extLst>
                <a:ext uri="{FF2B5EF4-FFF2-40B4-BE49-F238E27FC236}">
                  <a16:creationId xmlns:a16="http://schemas.microsoft.com/office/drawing/2014/main" id="{F4E632B6-1B84-E0A1-A802-BA0583F34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26848" y="1884525"/>
              <a:ext cx="4418250" cy="7272440"/>
            </a:xfrm>
            <a:prstGeom prst="rect">
              <a:avLst/>
            </a:prstGeom>
          </p:spPr>
        </p:pic>
        <p:sp>
          <p:nvSpPr>
            <p:cNvPr id="72" name="TextBox 71">
              <a:extLst>
                <a:ext uri="{FF2B5EF4-FFF2-40B4-BE49-F238E27FC236}">
                  <a16:creationId xmlns:a16="http://schemas.microsoft.com/office/drawing/2014/main" id="{5BD2704E-53D6-9A9F-BA98-26510D020E74}"/>
                </a:ext>
              </a:extLst>
            </p:cNvPr>
            <p:cNvSpPr txBox="1"/>
            <p:nvPr/>
          </p:nvSpPr>
          <p:spPr>
            <a:xfrm>
              <a:off x="10084158" y="9085442"/>
              <a:ext cx="7239000"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Bản đồ Đại Cồ Việt thời Đinh và Tiền Lê</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450" decel="100000" fill="hold"/>
                                        <p:tgtEl>
                                          <p:spTgt spid="3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3"/>
                                        </p:tgtEl>
                                        <p:attrNameLst>
                                          <p:attrName>style.visibility</p:attrName>
                                        </p:attrNameLst>
                                      </p:cBhvr>
                                      <p:to>
                                        <p:strVal val="visible"/>
                                      </p:to>
                                    </p:set>
                                    <p:animEffect transition="in" filter="randombar(horizontal)">
                                      <p:cBhvr>
                                        <p:cTn id="15"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id="{16F14117-8DC5-1E4F-8D90-29D33040B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2" name="TextBox 1">
            <a:extLst>
              <a:ext uri="{FF2B5EF4-FFF2-40B4-BE49-F238E27FC236}">
                <a16:creationId xmlns:a16="http://schemas.microsoft.com/office/drawing/2014/main" id="{8B44C207-F180-D1D2-8042-5564A92F5B89}"/>
              </a:ext>
            </a:extLst>
          </p:cNvPr>
          <p:cNvSpPr txBox="1"/>
          <p:nvPr/>
        </p:nvSpPr>
        <p:spPr>
          <a:xfrm>
            <a:off x="1181100" y="385660"/>
            <a:ext cx="159258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Tổ chức chính quyền thời Đinh</a:t>
            </a:r>
            <a:endParaRPr lang="en-US" sz="4800" b="1" i="1">
              <a:solidFill>
                <a:srgbClr val="C00000"/>
              </a:solidFill>
            </a:endParaRPr>
          </a:p>
        </p:txBody>
      </p:sp>
      <p:sp>
        <p:nvSpPr>
          <p:cNvPr id="41" name="Rectangle: Rounded Corners 40">
            <a:extLst>
              <a:ext uri="{FF2B5EF4-FFF2-40B4-BE49-F238E27FC236}">
                <a16:creationId xmlns:a16="http://schemas.microsoft.com/office/drawing/2014/main" id="{912A59D8-1827-1E8C-353B-CEE4A81ADC02}"/>
              </a:ext>
            </a:extLst>
          </p:cNvPr>
          <p:cNvSpPr/>
          <p:nvPr/>
        </p:nvSpPr>
        <p:spPr>
          <a:xfrm>
            <a:off x="7485872" y="2122218"/>
            <a:ext cx="3400432" cy="891086"/>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effectLst/>
                <a:latin typeface="Arial" panose="020B0604020202020204" pitchFamily="34" charset="0"/>
                <a:ea typeface="Arial" panose="020B0604020202020204" pitchFamily="34" charset="0"/>
                <a:cs typeface="Arial" panose="020B0604020202020204" pitchFamily="34" charset="0"/>
              </a:rPr>
              <a:t>Hoàng đế</a:t>
            </a:r>
          </a:p>
        </p:txBody>
      </p:sp>
      <p:sp>
        <p:nvSpPr>
          <p:cNvPr id="43" name="Rectangle: Rounded Corners 42">
            <a:extLst>
              <a:ext uri="{FF2B5EF4-FFF2-40B4-BE49-F238E27FC236}">
                <a16:creationId xmlns:a16="http://schemas.microsoft.com/office/drawing/2014/main" id="{8DE1F1B2-A467-786D-8E8B-774E85AEBCAD}"/>
              </a:ext>
            </a:extLst>
          </p:cNvPr>
          <p:cNvSpPr/>
          <p:nvPr/>
        </p:nvSpPr>
        <p:spPr>
          <a:xfrm>
            <a:off x="2974844" y="4054465"/>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Cao tăng</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44" name="Rectangle: Rounded Corners 43">
            <a:extLst>
              <a:ext uri="{FF2B5EF4-FFF2-40B4-BE49-F238E27FC236}">
                <a16:creationId xmlns:a16="http://schemas.microsoft.com/office/drawing/2014/main" id="{E9ED444F-711D-205D-68B4-93450ADE0AD0}"/>
              </a:ext>
            </a:extLst>
          </p:cNvPr>
          <p:cNvSpPr/>
          <p:nvPr/>
        </p:nvSpPr>
        <p:spPr>
          <a:xfrm>
            <a:off x="7643080" y="4049741"/>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văn</a:t>
            </a:r>
          </a:p>
        </p:txBody>
      </p:sp>
      <p:sp>
        <p:nvSpPr>
          <p:cNvPr id="45" name="Rectangle: Rounded Corners 44">
            <a:extLst>
              <a:ext uri="{FF2B5EF4-FFF2-40B4-BE49-F238E27FC236}">
                <a16:creationId xmlns:a16="http://schemas.microsoft.com/office/drawing/2014/main" id="{837457F4-FA30-BC59-B0A2-76F496AB0883}"/>
              </a:ext>
            </a:extLst>
          </p:cNvPr>
          <p:cNvSpPr/>
          <p:nvPr/>
        </p:nvSpPr>
        <p:spPr>
          <a:xfrm>
            <a:off x="12142960" y="4067023"/>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võ</a:t>
            </a:r>
          </a:p>
        </p:txBody>
      </p:sp>
      <p:sp>
        <p:nvSpPr>
          <p:cNvPr id="46" name="Rectangle: Rounded Corners 45">
            <a:extLst>
              <a:ext uri="{FF2B5EF4-FFF2-40B4-BE49-F238E27FC236}">
                <a16:creationId xmlns:a16="http://schemas.microsoft.com/office/drawing/2014/main" id="{C1221DE1-CD71-6077-2E6F-E2E3664CA5BD}"/>
              </a:ext>
            </a:extLst>
          </p:cNvPr>
          <p:cNvSpPr/>
          <p:nvPr/>
        </p:nvSpPr>
        <p:spPr>
          <a:xfrm>
            <a:off x="7643078" y="8511540"/>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Giáp, xã</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47" name="Rectangle: Rounded Corners 46">
            <a:extLst>
              <a:ext uri="{FF2B5EF4-FFF2-40B4-BE49-F238E27FC236}">
                <a16:creationId xmlns:a16="http://schemas.microsoft.com/office/drawing/2014/main" id="{AE2DD030-468A-C318-1A65-B96298080AB9}"/>
              </a:ext>
            </a:extLst>
          </p:cNvPr>
          <p:cNvSpPr/>
          <p:nvPr/>
        </p:nvSpPr>
        <p:spPr>
          <a:xfrm>
            <a:off x="7684905" y="6759842"/>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Đạo (châu)</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49" name="Group 48">
            <a:extLst>
              <a:ext uri="{FF2B5EF4-FFF2-40B4-BE49-F238E27FC236}">
                <a16:creationId xmlns:a16="http://schemas.microsoft.com/office/drawing/2014/main" id="{0BE1BF2A-3C72-B3FF-0A14-6432D969E564}"/>
              </a:ext>
            </a:extLst>
          </p:cNvPr>
          <p:cNvGrpSpPr/>
          <p:nvPr/>
        </p:nvGrpSpPr>
        <p:grpSpPr>
          <a:xfrm>
            <a:off x="4559943" y="3009283"/>
            <a:ext cx="9168116" cy="1057740"/>
            <a:chOff x="4438738" y="2364484"/>
            <a:chExt cx="9296408" cy="1199704"/>
          </a:xfrm>
        </p:grpSpPr>
        <p:cxnSp>
          <p:nvCxnSpPr>
            <p:cNvPr id="50" name="Straight Connector 49">
              <a:extLst>
                <a:ext uri="{FF2B5EF4-FFF2-40B4-BE49-F238E27FC236}">
                  <a16:creationId xmlns:a16="http://schemas.microsoft.com/office/drawing/2014/main" id="{C35BD998-F810-2393-88A2-CDC25DE5C6C8}"/>
                </a:ext>
              </a:extLst>
            </p:cNvPr>
            <p:cNvCxnSpPr>
              <a:cxnSpLocks/>
              <a:endCxn id="44" idx="0"/>
            </p:cNvCxnSpPr>
            <p:nvPr/>
          </p:nvCxnSpPr>
          <p:spPr>
            <a:xfrm>
              <a:off x="9172297" y="2364484"/>
              <a:ext cx="0" cy="1179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A9BD8D2-3004-383E-615B-F5AB336BCFEE}"/>
                </a:ext>
              </a:extLst>
            </p:cNvPr>
            <p:cNvCxnSpPr>
              <a:cxnSpLocks/>
            </p:cNvCxnSpPr>
            <p:nvPr/>
          </p:nvCxnSpPr>
          <p:spPr>
            <a:xfrm flipH="1">
              <a:off x="4438738" y="2970174"/>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F88C4B1-C25A-FC8A-314A-D2CF283DF3EB}"/>
                </a:ext>
              </a:extLst>
            </p:cNvPr>
            <p:cNvCxnSpPr>
              <a:cxnSpLocks/>
            </p:cNvCxnSpPr>
            <p:nvPr/>
          </p:nvCxnSpPr>
          <p:spPr>
            <a:xfrm>
              <a:off x="4438739" y="2955337"/>
              <a:ext cx="0" cy="57374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A66FA86-F3B5-C3E0-CC3B-1699FAB327B0}"/>
                </a:ext>
              </a:extLst>
            </p:cNvPr>
            <p:cNvCxnSpPr>
              <a:cxnSpLocks/>
              <a:endCxn id="45" idx="0"/>
            </p:cNvCxnSpPr>
            <p:nvPr/>
          </p:nvCxnSpPr>
          <p:spPr>
            <a:xfrm>
              <a:off x="13735141" y="2974608"/>
              <a:ext cx="5" cy="5895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9" name="Straight Connector 58">
            <a:extLst>
              <a:ext uri="{FF2B5EF4-FFF2-40B4-BE49-F238E27FC236}">
                <a16:creationId xmlns:a16="http://schemas.microsoft.com/office/drawing/2014/main" id="{149605BF-F9B4-D55E-F346-98CAA400BD00}"/>
              </a:ext>
            </a:extLst>
          </p:cNvPr>
          <p:cNvCxnSpPr>
            <a:cxnSpLocks/>
          </p:cNvCxnSpPr>
          <p:nvPr/>
        </p:nvCxnSpPr>
        <p:spPr>
          <a:xfrm flipV="1">
            <a:off x="9228175" y="7581900"/>
            <a:ext cx="0" cy="929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00187DF5-9845-42BF-BB11-9ADAF1103200}"/>
              </a:ext>
            </a:extLst>
          </p:cNvPr>
          <p:cNvGrpSpPr/>
          <p:nvPr/>
        </p:nvGrpSpPr>
        <p:grpSpPr>
          <a:xfrm>
            <a:off x="1128044" y="2122218"/>
            <a:ext cx="1919956" cy="3674251"/>
            <a:chOff x="939558" y="1316851"/>
            <a:chExt cx="1919956" cy="3674251"/>
          </a:xfrm>
        </p:grpSpPr>
        <p:sp>
          <p:nvSpPr>
            <p:cNvPr id="61" name="Left Brace 60">
              <a:extLst>
                <a:ext uri="{FF2B5EF4-FFF2-40B4-BE49-F238E27FC236}">
                  <a16:creationId xmlns:a16="http://schemas.microsoft.com/office/drawing/2014/main" id="{95AE97CD-05E7-07E8-5BB7-3A4B8F874C7B}"/>
                </a:ext>
              </a:extLst>
            </p:cNvPr>
            <p:cNvSpPr/>
            <p:nvPr/>
          </p:nvSpPr>
          <p:spPr>
            <a:xfrm>
              <a:off x="2209800" y="1316851"/>
              <a:ext cx="649714" cy="3674251"/>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a:extLst>
                <a:ext uri="{FF2B5EF4-FFF2-40B4-BE49-F238E27FC236}">
                  <a16:creationId xmlns:a16="http://schemas.microsoft.com/office/drawing/2014/main" id="{2D55ACC8-233A-D5EB-EED8-6EB533B0B134}"/>
                </a:ext>
              </a:extLst>
            </p:cNvPr>
            <p:cNvSpPr txBox="1"/>
            <p:nvPr/>
          </p:nvSpPr>
          <p:spPr>
            <a:xfrm>
              <a:off x="939558" y="2447896"/>
              <a:ext cx="1310356" cy="147841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Trung 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63" name="Group 62">
            <a:extLst>
              <a:ext uri="{FF2B5EF4-FFF2-40B4-BE49-F238E27FC236}">
                <a16:creationId xmlns:a16="http://schemas.microsoft.com/office/drawing/2014/main" id="{991EF432-D795-987A-0EB6-3D10E6A0FCD3}"/>
              </a:ext>
            </a:extLst>
          </p:cNvPr>
          <p:cNvGrpSpPr/>
          <p:nvPr/>
        </p:nvGrpSpPr>
        <p:grpSpPr>
          <a:xfrm>
            <a:off x="11982219" y="6106141"/>
            <a:ext cx="2251723" cy="3228358"/>
            <a:chOff x="15470381" y="6156960"/>
            <a:chExt cx="2251723" cy="3228358"/>
          </a:xfrm>
        </p:grpSpPr>
        <p:sp>
          <p:nvSpPr>
            <p:cNvPr id="64" name="Left Brace 63">
              <a:extLst>
                <a:ext uri="{FF2B5EF4-FFF2-40B4-BE49-F238E27FC236}">
                  <a16:creationId xmlns:a16="http://schemas.microsoft.com/office/drawing/2014/main" id="{7E185508-5EA6-D15B-ECAA-0DA4802D6102}"/>
                </a:ext>
              </a:extLst>
            </p:cNvPr>
            <p:cNvSpPr/>
            <p:nvPr/>
          </p:nvSpPr>
          <p:spPr>
            <a:xfrm flipH="1">
              <a:off x="15470381" y="6156960"/>
              <a:ext cx="457975" cy="3228358"/>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a:extLst>
                <a:ext uri="{FF2B5EF4-FFF2-40B4-BE49-F238E27FC236}">
                  <a16:creationId xmlns:a16="http://schemas.microsoft.com/office/drawing/2014/main" id="{EDB0AE07-43C8-C3CE-C16D-93D808390BC8}"/>
                </a:ext>
              </a:extLst>
            </p:cNvPr>
            <p:cNvSpPr txBox="1"/>
            <p:nvPr/>
          </p:nvSpPr>
          <p:spPr>
            <a:xfrm>
              <a:off x="15893304" y="7109460"/>
              <a:ext cx="1828800" cy="1478418"/>
            </a:xfrm>
            <a:prstGeom prst="rect">
              <a:avLst/>
            </a:prstGeom>
            <a:noFill/>
          </p:spPr>
          <p:txBody>
            <a:bodyPr wrap="square">
              <a:spAutoFit/>
            </a:bodyPr>
            <a:lstStyle/>
            <a:p>
              <a:pPr algn="ctr">
                <a:lnSpc>
                  <a:spcPct val="150000"/>
                </a:lnSpc>
              </a:pPr>
              <a:r>
                <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rPr>
                <a:t>Đ</a:t>
              </a:r>
              <a:r>
                <a:rPr lang="en-US" sz="3200">
                  <a:latin typeface="Arial" panose="020B0604020202020204" pitchFamily="34" charset="0"/>
                  <a:ea typeface="Arial" panose="020B0604020202020204" pitchFamily="34" charset="0"/>
                  <a:cs typeface="Arial" panose="020B0604020202020204" pitchFamily="34" charset="0"/>
                </a:rPr>
                <a:t>ịa phương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cxnSp>
        <p:nvCxnSpPr>
          <p:cNvPr id="71" name="Straight Arrow Connector 70">
            <a:extLst>
              <a:ext uri="{FF2B5EF4-FFF2-40B4-BE49-F238E27FC236}">
                <a16:creationId xmlns:a16="http://schemas.microsoft.com/office/drawing/2014/main" id="{822A9D07-0DF6-24CE-2306-34F014D1C173}"/>
              </a:ext>
            </a:extLst>
          </p:cNvPr>
          <p:cNvCxnSpPr/>
          <p:nvPr/>
        </p:nvCxnSpPr>
        <p:spPr>
          <a:xfrm>
            <a:off x="11049000" y="2537061"/>
            <a:ext cx="139119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BB70BB1D-5A50-03BD-9F30-4C652C9DEED0}"/>
              </a:ext>
            </a:extLst>
          </p:cNvPr>
          <p:cNvSpPr txBox="1"/>
          <p:nvPr/>
        </p:nvSpPr>
        <p:spPr>
          <a:xfrm>
            <a:off x="12578802" y="2089448"/>
            <a:ext cx="4064587" cy="739754"/>
          </a:xfrm>
          <a:prstGeom prst="rect">
            <a:avLst/>
          </a:prstGeom>
          <a:noFill/>
        </p:spPr>
        <p:txBody>
          <a:bodyPr wrap="square">
            <a:spAutoFit/>
          </a:bodyPr>
          <a:lstStyle/>
          <a:p>
            <a:pPr algn="ctr">
              <a:lnSpc>
                <a:spcPct val="150000"/>
              </a:lnSpc>
            </a:pPr>
            <a:r>
              <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rPr>
              <a:t>Nắm mọi quyền hành</a:t>
            </a:r>
          </a:p>
        </p:txBody>
      </p:sp>
      <p:sp>
        <p:nvSpPr>
          <p:cNvPr id="75" name="TextBox 74">
            <a:extLst>
              <a:ext uri="{FF2B5EF4-FFF2-40B4-BE49-F238E27FC236}">
                <a16:creationId xmlns:a16="http://schemas.microsoft.com/office/drawing/2014/main" id="{DE65772D-3FA6-9B07-D605-96DB32458426}"/>
              </a:ext>
            </a:extLst>
          </p:cNvPr>
          <p:cNvSpPr txBox="1"/>
          <p:nvPr/>
        </p:nvSpPr>
        <p:spPr>
          <a:xfrm>
            <a:off x="4876800" y="4971562"/>
            <a:ext cx="8794641" cy="739754"/>
          </a:xfrm>
          <a:prstGeom prst="rect">
            <a:avLst/>
          </a:prstGeom>
          <a:noFill/>
        </p:spPr>
        <p:txBody>
          <a:bodyPr wrap="square">
            <a:spAutoFit/>
          </a:bodyPr>
          <a:lstStyle/>
          <a:p>
            <a:pPr algn="ctr">
              <a:lnSpc>
                <a:spcPct val="150000"/>
              </a:lnSpc>
            </a:pPr>
            <a:r>
              <a:rPr lang="en-US" sz="3200">
                <a:solidFill>
                  <a:srgbClr val="FF0000"/>
                </a:solidFill>
                <a:latin typeface="Arial" panose="020B0604020202020204" pitchFamily="34" charset="0"/>
                <a:ea typeface="Arial" panose="020B0604020202020204" pitchFamily="34" charset="0"/>
                <a:cs typeface="Arial" panose="020B0604020202020204" pitchFamily="34" charset="0"/>
              </a:rPr>
              <a:t>Tướng lĩnh thân cận giữ chức vụ chủ chốt</a:t>
            </a:r>
            <a:endPar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79" name="Group 78">
            <a:extLst>
              <a:ext uri="{FF2B5EF4-FFF2-40B4-BE49-F238E27FC236}">
                <a16:creationId xmlns:a16="http://schemas.microsoft.com/office/drawing/2014/main" id="{68744B75-E4C2-B309-1996-72731AFDAC38}"/>
              </a:ext>
            </a:extLst>
          </p:cNvPr>
          <p:cNvGrpSpPr/>
          <p:nvPr/>
        </p:nvGrpSpPr>
        <p:grpSpPr>
          <a:xfrm flipV="1">
            <a:off x="4559941" y="4856359"/>
            <a:ext cx="9168116" cy="1912979"/>
            <a:chOff x="4438738" y="2018776"/>
            <a:chExt cx="9296408" cy="1199704"/>
          </a:xfrm>
        </p:grpSpPr>
        <p:cxnSp>
          <p:nvCxnSpPr>
            <p:cNvPr id="80" name="Straight Connector 79">
              <a:extLst>
                <a:ext uri="{FF2B5EF4-FFF2-40B4-BE49-F238E27FC236}">
                  <a16:creationId xmlns:a16="http://schemas.microsoft.com/office/drawing/2014/main" id="{FB1CD989-96FF-A947-26CB-1FBE526A913A}"/>
                </a:ext>
              </a:extLst>
            </p:cNvPr>
            <p:cNvCxnSpPr>
              <a:cxnSpLocks/>
            </p:cNvCxnSpPr>
            <p:nvPr/>
          </p:nvCxnSpPr>
          <p:spPr>
            <a:xfrm>
              <a:off x="9172297" y="2018776"/>
              <a:ext cx="0" cy="11798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9E0FE2C-D8FE-BE61-5AAD-8E5EC25B704B}"/>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48DEF63-1488-8801-7DC3-63AE6D855C64}"/>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D71B454-E803-3806-126A-3BF0C3C15B4F}"/>
                </a:ext>
              </a:extLst>
            </p:cNvPr>
            <p:cNvCxnSpPr>
              <a:cxnSpLocks/>
            </p:cNvCxnSpPr>
            <p:nvPr/>
          </p:nvCxnSpPr>
          <p:spPr>
            <a:xfrm>
              <a:off x="13735141" y="2628900"/>
              <a:ext cx="5" cy="5895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5" name="Rectangle 84">
            <a:extLst>
              <a:ext uri="{FF2B5EF4-FFF2-40B4-BE49-F238E27FC236}">
                <a16:creationId xmlns:a16="http://schemas.microsoft.com/office/drawing/2014/main" id="{9DE94253-AD73-3F9A-DBEE-5A14C5570763}"/>
              </a:ext>
            </a:extLst>
          </p:cNvPr>
          <p:cNvSpPr/>
          <p:nvPr/>
        </p:nvSpPr>
        <p:spPr>
          <a:xfrm>
            <a:off x="881729" y="7816899"/>
            <a:ext cx="5219781" cy="1901044"/>
          </a:xfrm>
          <a:prstGeom prst="rect">
            <a:avLst/>
          </a:prstGeom>
          <a:solidFill>
            <a:srgbClr val="F4E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Chính quyền được kiện toàn dần</a:t>
            </a:r>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1"/>
                                        </p:tgtEl>
                                        <p:attrNameLst>
                                          <p:attrName>style.visibility</p:attrName>
                                        </p:attrNameLst>
                                      </p:cBhvr>
                                      <p:to>
                                        <p:strVal val="visible"/>
                                      </p:to>
                                    </p:set>
                                    <p:animEffect transition="in" filter="wipe(left)">
                                      <p:cBhvr>
                                        <p:cTn id="17" dur="500"/>
                                        <p:tgtEl>
                                          <p:spTgt spid="7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2"/>
                                        </p:tgtEl>
                                        <p:attrNameLst>
                                          <p:attrName>style.visibility</p:attrName>
                                        </p:attrNameLst>
                                      </p:cBhvr>
                                      <p:to>
                                        <p:strVal val="visible"/>
                                      </p:to>
                                    </p:set>
                                    <p:animEffect transition="in" filter="barn(inVertical)">
                                      <p:cBhvr>
                                        <p:cTn id="20" dur="500"/>
                                        <p:tgtEl>
                                          <p:spTgt spid="7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wipe(up)">
                                      <p:cBhvr>
                                        <p:cTn id="25" dur="500"/>
                                        <p:tgtEl>
                                          <p:spTgt spid="49"/>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barn(inVertical)">
                                      <p:cBhvr>
                                        <p:cTn id="29" dur="500"/>
                                        <p:tgtEl>
                                          <p:spTgt spid="43"/>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barn(inVertical)">
                                      <p:cBhvr>
                                        <p:cTn id="33" dur="500"/>
                                        <p:tgtEl>
                                          <p:spTgt spid="44"/>
                                        </p:tgtEl>
                                      </p:cBhvr>
                                    </p:animEffect>
                                  </p:childTnLst>
                                </p:cTn>
                              </p:par>
                            </p:childTnLst>
                          </p:cTn>
                        </p:par>
                        <p:par>
                          <p:cTn id="34" fill="hold">
                            <p:stCondLst>
                              <p:cond delay="1500"/>
                            </p:stCondLst>
                            <p:childTnLst>
                              <p:par>
                                <p:cTn id="35" presetID="16" presetClass="entr" presetSubtype="21" fill="hold" grpId="0" nodeType="after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arn(inVertical)">
                                      <p:cBhvr>
                                        <p:cTn id="37" dur="500"/>
                                        <p:tgtEl>
                                          <p:spTgt spid="45"/>
                                        </p:tgtEl>
                                      </p:cBhvr>
                                    </p:animEffect>
                                  </p:childTnLst>
                                </p:cTn>
                              </p:par>
                            </p:childTnLst>
                          </p:cTn>
                        </p:par>
                        <p:par>
                          <p:cTn id="38" fill="hold">
                            <p:stCondLst>
                              <p:cond delay="2000"/>
                            </p:stCondLst>
                            <p:childTnLst>
                              <p:par>
                                <p:cTn id="39" presetID="53" presetClass="entr" presetSubtype="16" fill="hold" grpId="0" nodeType="after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p:cTn id="41" dur="500" fill="hold"/>
                                        <p:tgtEl>
                                          <p:spTgt spid="75"/>
                                        </p:tgtEl>
                                        <p:attrNameLst>
                                          <p:attrName>ppt_w</p:attrName>
                                        </p:attrNameLst>
                                      </p:cBhvr>
                                      <p:tavLst>
                                        <p:tav tm="0">
                                          <p:val>
                                            <p:fltVal val="0"/>
                                          </p:val>
                                        </p:tav>
                                        <p:tav tm="100000">
                                          <p:val>
                                            <p:strVal val="#ppt_w"/>
                                          </p:val>
                                        </p:tav>
                                      </p:tavLst>
                                    </p:anim>
                                    <p:anim calcmode="lin" valueType="num">
                                      <p:cBhvr>
                                        <p:cTn id="42" dur="500" fill="hold"/>
                                        <p:tgtEl>
                                          <p:spTgt spid="75"/>
                                        </p:tgtEl>
                                        <p:attrNameLst>
                                          <p:attrName>ppt_h</p:attrName>
                                        </p:attrNameLst>
                                      </p:cBhvr>
                                      <p:tavLst>
                                        <p:tav tm="0">
                                          <p:val>
                                            <p:fltVal val="0"/>
                                          </p:val>
                                        </p:tav>
                                        <p:tav tm="100000">
                                          <p:val>
                                            <p:strVal val="#ppt_h"/>
                                          </p:val>
                                        </p:tav>
                                      </p:tavLst>
                                    </p:anim>
                                    <p:animEffect transition="in" filter="fade">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79"/>
                                        </p:tgtEl>
                                        <p:attrNameLst>
                                          <p:attrName>style.visibility</p:attrName>
                                        </p:attrNameLst>
                                      </p:cBhvr>
                                      <p:to>
                                        <p:strVal val="visible"/>
                                      </p:to>
                                    </p:set>
                                    <p:animEffect transition="in" filter="wipe(up)">
                                      <p:cBhvr>
                                        <p:cTn id="48" dur="500"/>
                                        <p:tgtEl>
                                          <p:spTgt spid="79"/>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barn(inVertical)">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up)">
                                      <p:cBhvr>
                                        <p:cTn id="57" dur="500"/>
                                        <p:tgtEl>
                                          <p:spTgt spid="59"/>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barn(inVertical)">
                                      <p:cBhvr>
                                        <p:cTn id="61" dur="500"/>
                                        <p:tgtEl>
                                          <p:spTgt spid="46"/>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wipe(left)">
                                      <p:cBhvr>
                                        <p:cTn id="66" dur="500"/>
                                        <p:tgtEl>
                                          <p:spTgt spid="60"/>
                                        </p:tgtEl>
                                      </p:cBhvr>
                                    </p:animEffect>
                                  </p:childTnLst>
                                </p:cTn>
                              </p:par>
                              <p:par>
                                <p:cTn id="67" presetID="22" presetClass="entr" presetSubtype="2" fill="hold"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wipe(right)">
                                      <p:cBhvr>
                                        <p:cTn id="69" dur="500"/>
                                        <p:tgtEl>
                                          <p:spTgt spid="6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85"/>
                                        </p:tgtEl>
                                        <p:attrNameLst>
                                          <p:attrName>style.visibility</p:attrName>
                                        </p:attrNameLst>
                                      </p:cBhvr>
                                      <p:to>
                                        <p:strVal val="visible"/>
                                      </p:to>
                                    </p:set>
                                    <p:anim calcmode="lin" valueType="num">
                                      <p:cBhvr>
                                        <p:cTn id="74" dur="500" fill="hold"/>
                                        <p:tgtEl>
                                          <p:spTgt spid="85"/>
                                        </p:tgtEl>
                                        <p:attrNameLst>
                                          <p:attrName>ppt_w</p:attrName>
                                        </p:attrNameLst>
                                      </p:cBhvr>
                                      <p:tavLst>
                                        <p:tav tm="0">
                                          <p:val>
                                            <p:fltVal val="0"/>
                                          </p:val>
                                        </p:tav>
                                        <p:tav tm="100000">
                                          <p:val>
                                            <p:strVal val="#ppt_w"/>
                                          </p:val>
                                        </p:tav>
                                      </p:tavLst>
                                    </p:anim>
                                    <p:anim calcmode="lin" valueType="num">
                                      <p:cBhvr>
                                        <p:cTn id="75" dur="500" fill="hold"/>
                                        <p:tgtEl>
                                          <p:spTgt spid="85"/>
                                        </p:tgtEl>
                                        <p:attrNameLst>
                                          <p:attrName>ppt_h</p:attrName>
                                        </p:attrNameLst>
                                      </p:cBhvr>
                                      <p:tavLst>
                                        <p:tav tm="0">
                                          <p:val>
                                            <p:fltVal val="0"/>
                                          </p:val>
                                        </p:tav>
                                        <p:tav tm="100000">
                                          <p:val>
                                            <p:strVal val="#ppt_h"/>
                                          </p:val>
                                        </p:tav>
                                      </p:tavLst>
                                    </p:anim>
                                    <p:animEffect transition="in" filter="fade">
                                      <p:cBhvr>
                                        <p:cTn id="76"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1" grpId="0" animBg="1"/>
      <p:bldP spid="43" grpId="0" animBg="1"/>
      <p:bldP spid="44" grpId="0" animBg="1"/>
      <p:bldP spid="45" grpId="0" animBg="1"/>
      <p:bldP spid="46" grpId="0" animBg="1"/>
      <p:bldP spid="47" grpId="0" animBg="1"/>
      <p:bldP spid="72" grpId="0"/>
      <p:bldP spid="75" grpId="0"/>
      <p:bldP spid="8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14" name="Picture 7">
            <a:extLst>
              <a:ext uri="{FF2B5EF4-FFF2-40B4-BE49-F238E27FC236}">
                <a16:creationId xmlns:a16="http://schemas.microsoft.com/office/drawing/2014/main" id="{16F14117-8DC5-1E4F-8D90-29D33040BF2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2" name="TextBox 1">
            <a:extLst>
              <a:ext uri="{FF2B5EF4-FFF2-40B4-BE49-F238E27FC236}">
                <a16:creationId xmlns:a16="http://schemas.microsoft.com/office/drawing/2014/main" id="{8B44C207-F180-D1D2-8042-5564A92F5B89}"/>
              </a:ext>
            </a:extLst>
          </p:cNvPr>
          <p:cNvSpPr txBox="1"/>
          <p:nvPr/>
        </p:nvSpPr>
        <p:spPr>
          <a:xfrm>
            <a:off x="1181100" y="385660"/>
            <a:ext cx="15925800" cy="1081002"/>
          </a:xfrm>
          <a:prstGeom prst="rect">
            <a:avLst/>
          </a:prstGeom>
          <a:noFill/>
        </p:spPr>
        <p:txBody>
          <a:bodyPr wrap="square">
            <a:spAutoFit/>
          </a:bodyPr>
          <a:lstStyle/>
          <a:p>
            <a:pPr marL="685800" indent="-685800" algn="ctr">
              <a:lnSpc>
                <a:spcPct val="150000"/>
              </a:lnSpc>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Tổ chức chính quyền thời Tiền Lê</a:t>
            </a:r>
            <a:endParaRPr lang="en-US" sz="4800" b="1" i="1">
              <a:solidFill>
                <a:srgbClr val="C00000"/>
              </a:solidFill>
            </a:endParaRPr>
          </a:p>
        </p:txBody>
      </p:sp>
      <p:sp>
        <p:nvSpPr>
          <p:cNvPr id="3" name="Rectangle: Rounded Corners 2">
            <a:extLst>
              <a:ext uri="{FF2B5EF4-FFF2-40B4-BE49-F238E27FC236}">
                <a16:creationId xmlns:a16="http://schemas.microsoft.com/office/drawing/2014/main" id="{AA7FC0B8-DC97-FC2C-99F9-D6B53A63CD3B}"/>
              </a:ext>
            </a:extLst>
          </p:cNvPr>
          <p:cNvSpPr/>
          <p:nvPr/>
        </p:nvSpPr>
        <p:spPr>
          <a:xfrm>
            <a:off x="6078771" y="1847502"/>
            <a:ext cx="3400432" cy="891086"/>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bg1"/>
                </a:solidFill>
                <a:effectLst/>
                <a:latin typeface="Arial" panose="020B0604020202020204" pitchFamily="34" charset="0"/>
                <a:ea typeface="Arial" panose="020B0604020202020204" pitchFamily="34" charset="0"/>
                <a:cs typeface="Arial" panose="020B0604020202020204" pitchFamily="34" charset="0"/>
              </a:rPr>
              <a:t>Vua</a:t>
            </a:r>
          </a:p>
        </p:txBody>
      </p:sp>
      <p:sp>
        <p:nvSpPr>
          <p:cNvPr id="4" name="Rectangle: Rounded Corners 3">
            <a:extLst>
              <a:ext uri="{FF2B5EF4-FFF2-40B4-BE49-F238E27FC236}">
                <a16:creationId xmlns:a16="http://schemas.microsoft.com/office/drawing/2014/main" id="{D94150CD-7F39-9C3A-9C0D-96AEDD4F5D2E}"/>
              </a:ext>
            </a:extLst>
          </p:cNvPr>
          <p:cNvSpPr/>
          <p:nvPr/>
        </p:nvSpPr>
        <p:spPr>
          <a:xfrm>
            <a:off x="2926719" y="3781633"/>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Thái sư</a:t>
            </a:r>
          </a:p>
        </p:txBody>
      </p:sp>
      <p:sp>
        <p:nvSpPr>
          <p:cNvPr id="5" name="Rectangle: Rounded Corners 4">
            <a:extLst>
              <a:ext uri="{FF2B5EF4-FFF2-40B4-BE49-F238E27FC236}">
                <a16:creationId xmlns:a16="http://schemas.microsoft.com/office/drawing/2014/main" id="{E70139B0-A751-6839-F26D-46DC36EBF3FE}"/>
              </a:ext>
            </a:extLst>
          </p:cNvPr>
          <p:cNvSpPr/>
          <p:nvPr/>
        </p:nvSpPr>
        <p:spPr>
          <a:xfrm>
            <a:off x="9461062" y="3779367"/>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Đại sư</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EAE5FAE-C9B8-7FF4-B66B-04EE48B5A8D8}"/>
              </a:ext>
            </a:extLst>
          </p:cNvPr>
          <p:cNvSpPr/>
          <p:nvPr/>
        </p:nvSpPr>
        <p:spPr>
          <a:xfrm>
            <a:off x="2908577" y="5656502"/>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văn</a:t>
            </a:r>
          </a:p>
        </p:txBody>
      </p:sp>
      <p:sp>
        <p:nvSpPr>
          <p:cNvPr id="7" name="Rectangle: Rounded Corners 6">
            <a:extLst>
              <a:ext uri="{FF2B5EF4-FFF2-40B4-BE49-F238E27FC236}">
                <a16:creationId xmlns:a16="http://schemas.microsoft.com/office/drawing/2014/main" id="{0149370A-99C2-F684-5D1A-AE3E938B1A99}"/>
              </a:ext>
            </a:extLst>
          </p:cNvPr>
          <p:cNvSpPr/>
          <p:nvPr/>
        </p:nvSpPr>
        <p:spPr>
          <a:xfrm>
            <a:off x="9461062" y="5678063"/>
            <a:ext cx="3170195" cy="822960"/>
          </a:xfrm>
          <a:prstGeom prst="roundRect">
            <a:avLst/>
          </a:prstGeom>
          <a:solidFill>
            <a:schemeClr val="accent2">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Quan võ</a:t>
            </a:r>
          </a:p>
        </p:txBody>
      </p:sp>
      <p:sp>
        <p:nvSpPr>
          <p:cNvPr id="9" name="Rectangle: Rounded Corners 8">
            <a:extLst>
              <a:ext uri="{FF2B5EF4-FFF2-40B4-BE49-F238E27FC236}">
                <a16:creationId xmlns:a16="http://schemas.microsoft.com/office/drawing/2014/main" id="{5470F8CC-39B1-A465-8AF3-49C70BA60857}"/>
              </a:ext>
            </a:extLst>
          </p:cNvPr>
          <p:cNvSpPr/>
          <p:nvPr/>
        </p:nvSpPr>
        <p:spPr>
          <a:xfrm>
            <a:off x="6319894" y="7376861"/>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rPr>
              <a:t>Lộ, phủ, châu</a:t>
            </a:r>
          </a:p>
        </p:txBody>
      </p:sp>
      <p:sp>
        <p:nvSpPr>
          <p:cNvPr id="10" name="Rectangle: Rounded Corners 9">
            <a:extLst>
              <a:ext uri="{FF2B5EF4-FFF2-40B4-BE49-F238E27FC236}">
                <a16:creationId xmlns:a16="http://schemas.microsoft.com/office/drawing/2014/main" id="{C7C1921E-7E8C-A1DB-98B9-9E1B10745F78}"/>
              </a:ext>
            </a:extLst>
          </p:cNvPr>
          <p:cNvSpPr/>
          <p:nvPr/>
        </p:nvSpPr>
        <p:spPr>
          <a:xfrm>
            <a:off x="6319893" y="8736660"/>
            <a:ext cx="3170195" cy="822960"/>
          </a:xfrm>
          <a:prstGeom prst="roundRect">
            <a:avLst/>
          </a:prstGeom>
          <a:solidFill>
            <a:schemeClr val="accent5">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Arial" panose="020B0604020202020204" pitchFamily="34" charset="0"/>
                <a:ea typeface="Arial" panose="020B0604020202020204" pitchFamily="34" charset="0"/>
                <a:cs typeface="Arial" panose="020B0604020202020204" pitchFamily="34" charset="0"/>
              </a:rPr>
              <a:t>Giáp, xã</a:t>
            </a:r>
            <a:endParaRPr lang="en-US" sz="3200" b="1">
              <a:solidFill>
                <a:schemeClr val="bg1"/>
              </a:solidFill>
              <a:effectLst/>
              <a:latin typeface="Arial" panose="020B0604020202020204" pitchFamily="34" charset="0"/>
              <a:ea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0DC8F6CB-D043-6BBD-8F95-CD8154CDCE2E}"/>
              </a:ext>
            </a:extLst>
          </p:cNvPr>
          <p:cNvGrpSpPr/>
          <p:nvPr/>
        </p:nvGrpSpPr>
        <p:grpSpPr>
          <a:xfrm>
            <a:off x="4349987" y="2739823"/>
            <a:ext cx="6858000" cy="1126713"/>
            <a:chOff x="4438738" y="2009705"/>
            <a:chExt cx="9296403" cy="1294037"/>
          </a:xfrm>
        </p:grpSpPr>
        <p:cxnSp>
          <p:nvCxnSpPr>
            <p:cNvPr id="12" name="Straight Connector 11">
              <a:extLst>
                <a:ext uri="{FF2B5EF4-FFF2-40B4-BE49-F238E27FC236}">
                  <a16:creationId xmlns:a16="http://schemas.microsoft.com/office/drawing/2014/main" id="{09A48CAC-5BC2-2AB9-7895-5550FFF77B50}"/>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1582F4-AC41-1BBA-0CB3-B83A75D6F0C5}"/>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F78971-48AD-DA36-A886-939EF24C2E93}"/>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497DED-613D-9FBB-7072-416BEEED607D}"/>
                </a:ext>
              </a:extLst>
            </p:cNvPr>
            <p:cNvCxnSpPr>
              <a:cxnSpLocks/>
            </p:cNvCxnSpPr>
            <p:nvPr/>
          </p:nvCxnSpPr>
          <p:spPr>
            <a:xfrm flipH="1">
              <a:off x="13735140" y="2628900"/>
              <a:ext cx="1" cy="67484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2673AF4C-A38A-8184-D320-549ACC3A210D}"/>
              </a:ext>
            </a:extLst>
          </p:cNvPr>
          <p:cNvGrpSpPr/>
          <p:nvPr/>
        </p:nvGrpSpPr>
        <p:grpSpPr>
          <a:xfrm flipV="1">
            <a:off x="4386810" y="4571484"/>
            <a:ext cx="6821176" cy="1115701"/>
            <a:chOff x="6091074" y="2441744"/>
            <a:chExt cx="6015843" cy="1498085"/>
          </a:xfrm>
        </p:grpSpPr>
        <p:cxnSp>
          <p:nvCxnSpPr>
            <p:cNvPr id="18" name="Straight Connector 17">
              <a:extLst>
                <a:ext uri="{FF2B5EF4-FFF2-40B4-BE49-F238E27FC236}">
                  <a16:creationId xmlns:a16="http://schemas.microsoft.com/office/drawing/2014/main" id="{870CF12A-9715-BF0B-566E-A4E441E0E7E1}"/>
                </a:ext>
              </a:extLst>
            </p:cNvPr>
            <p:cNvCxnSpPr>
              <a:cxnSpLocks/>
            </p:cNvCxnSpPr>
            <p:nvPr/>
          </p:nvCxnSpPr>
          <p:spPr>
            <a:xfrm flipH="1" flipV="1">
              <a:off x="6110138" y="3250789"/>
              <a:ext cx="599677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C225351-D366-06C7-D7F3-DC41671F5189}"/>
                </a:ext>
              </a:extLst>
            </p:cNvPr>
            <p:cNvCxnSpPr>
              <a:cxnSpLocks/>
            </p:cNvCxnSpPr>
            <p:nvPr/>
          </p:nvCxnSpPr>
          <p:spPr>
            <a:xfrm>
              <a:off x="6091074" y="2441744"/>
              <a:ext cx="0" cy="14539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2B94AE0-6C5A-E873-8276-3380234C980C}"/>
                </a:ext>
              </a:extLst>
            </p:cNvPr>
            <p:cNvCxnSpPr>
              <a:cxnSpLocks/>
            </p:cNvCxnSpPr>
            <p:nvPr/>
          </p:nvCxnSpPr>
          <p:spPr>
            <a:xfrm flipH="1">
              <a:off x="12087815" y="2441744"/>
              <a:ext cx="1" cy="149808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A6EB41E5-DD1C-86EB-7969-3763CB5BC213}"/>
              </a:ext>
            </a:extLst>
          </p:cNvPr>
          <p:cNvCxnSpPr>
            <a:cxnSpLocks/>
          </p:cNvCxnSpPr>
          <p:nvPr/>
        </p:nvCxnSpPr>
        <p:spPr>
          <a:xfrm flipV="1">
            <a:off x="7904989" y="8199821"/>
            <a:ext cx="0" cy="54864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9229A59-2181-E26A-74CC-FB039D7F2EED}"/>
              </a:ext>
            </a:extLst>
          </p:cNvPr>
          <p:cNvGrpSpPr/>
          <p:nvPr/>
        </p:nvGrpSpPr>
        <p:grpSpPr>
          <a:xfrm>
            <a:off x="304800" y="2086476"/>
            <a:ext cx="1971500" cy="4414706"/>
            <a:chOff x="655183" y="1323153"/>
            <a:chExt cx="1971500" cy="4414706"/>
          </a:xfrm>
        </p:grpSpPr>
        <p:sp>
          <p:nvSpPr>
            <p:cNvPr id="24" name="Left Brace 23">
              <a:extLst>
                <a:ext uri="{FF2B5EF4-FFF2-40B4-BE49-F238E27FC236}">
                  <a16:creationId xmlns:a16="http://schemas.microsoft.com/office/drawing/2014/main" id="{B4804F1E-AA68-C9D8-417D-32A5E0529483}"/>
                </a:ext>
              </a:extLst>
            </p:cNvPr>
            <p:cNvSpPr/>
            <p:nvPr/>
          </p:nvSpPr>
          <p:spPr>
            <a:xfrm>
              <a:off x="2209801" y="1323153"/>
              <a:ext cx="416882" cy="4414706"/>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CEE084ED-7383-A9FE-ACA3-0CCD8FE1FA0D}"/>
                </a:ext>
              </a:extLst>
            </p:cNvPr>
            <p:cNvSpPr txBox="1"/>
            <p:nvPr/>
          </p:nvSpPr>
          <p:spPr>
            <a:xfrm>
              <a:off x="655183" y="2447896"/>
              <a:ext cx="1310356" cy="1478418"/>
            </a:xfrm>
            <a:prstGeom prst="rect">
              <a:avLst/>
            </a:prstGeom>
            <a:noFill/>
          </p:spPr>
          <p:txBody>
            <a:bodyPr wrap="square">
              <a:spAutoFit/>
            </a:bodyPr>
            <a:lstStyle/>
            <a:p>
              <a:pPr algn="ctr">
                <a:lnSpc>
                  <a:spcPct val="150000"/>
                </a:lnSpc>
              </a:pPr>
              <a:r>
                <a:rPr lang="en-US" sz="3200">
                  <a:latin typeface="Arial" panose="020B0604020202020204" pitchFamily="34" charset="0"/>
                  <a:ea typeface="Arial" panose="020B0604020202020204" pitchFamily="34" charset="0"/>
                  <a:cs typeface="Arial" panose="020B0604020202020204" pitchFamily="34" charset="0"/>
                </a:rPr>
                <a:t>Trung 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D54AF118-65CB-C26C-24F3-62E04C5B8BE9}"/>
              </a:ext>
            </a:extLst>
          </p:cNvPr>
          <p:cNvGrpSpPr/>
          <p:nvPr/>
        </p:nvGrpSpPr>
        <p:grpSpPr>
          <a:xfrm flipH="1">
            <a:off x="3478539" y="7342538"/>
            <a:ext cx="2428862" cy="2217082"/>
            <a:chOff x="15470382" y="6156960"/>
            <a:chExt cx="2428862" cy="2217082"/>
          </a:xfrm>
        </p:grpSpPr>
        <p:sp>
          <p:nvSpPr>
            <p:cNvPr id="27" name="Left Brace 26">
              <a:extLst>
                <a:ext uri="{FF2B5EF4-FFF2-40B4-BE49-F238E27FC236}">
                  <a16:creationId xmlns:a16="http://schemas.microsoft.com/office/drawing/2014/main" id="{03E07C5C-80B7-21C9-AC5E-2CB7CFB2C2E1}"/>
                </a:ext>
              </a:extLst>
            </p:cNvPr>
            <p:cNvSpPr/>
            <p:nvPr/>
          </p:nvSpPr>
          <p:spPr>
            <a:xfrm flipH="1">
              <a:off x="15470382" y="6156960"/>
              <a:ext cx="422921" cy="2217082"/>
            </a:xfrm>
            <a:prstGeom prst="leftBrace">
              <a:avLst>
                <a:gd name="adj1" fmla="val 81669"/>
                <a:gd name="adj2" fmla="val 50000"/>
              </a:avLst>
            </a:prstGeom>
            <a:ln w="57150">
              <a:solidFill>
                <a:srgbClr val="D6583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a:extLst>
                <a:ext uri="{FF2B5EF4-FFF2-40B4-BE49-F238E27FC236}">
                  <a16:creationId xmlns:a16="http://schemas.microsoft.com/office/drawing/2014/main" id="{C339DA8C-5A63-88AE-FE31-01A1B17132BB}"/>
                </a:ext>
              </a:extLst>
            </p:cNvPr>
            <p:cNvSpPr txBox="1"/>
            <p:nvPr/>
          </p:nvSpPr>
          <p:spPr>
            <a:xfrm>
              <a:off x="16070444" y="6460925"/>
              <a:ext cx="1828800" cy="1478418"/>
            </a:xfrm>
            <a:prstGeom prst="rect">
              <a:avLst/>
            </a:prstGeom>
            <a:noFill/>
          </p:spPr>
          <p:txBody>
            <a:bodyPr wrap="square">
              <a:spAutoFit/>
            </a:bodyPr>
            <a:lstStyle/>
            <a:p>
              <a:pPr algn="ctr">
                <a:lnSpc>
                  <a:spcPct val="150000"/>
                </a:lnSpc>
              </a:pPr>
              <a:r>
                <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rPr>
                <a:t>Đ</a:t>
              </a:r>
              <a:r>
                <a:rPr lang="en-US" sz="3200">
                  <a:latin typeface="Arial" panose="020B0604020202020204" pitchFamily="34" charset="0"/>
                  <a:ea typeface="Arial" panose="020B0604020202020204" pitchFamily="34" charset="0"/>
                  <a:cs typeface="Arial" panose="020B0604020202020204" pitchFamily="34" charset="0"/>
                </a:rPr>
                <a:t>ịa phương</a:t>
              </a:r>
              <a:endParaRPr lang="en-US" sz="3200">
                <a:solidFill>
                  <a:schemeClr val="tx1"/>
                </a:solidFill>
                <a:effectLst/>
                <a:latin typeface="Arial" panose="020B0604020202020204" pitchFamily="34" charset="0"/>
                <a:ea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E16D49A5-5C32-C1FD-4FA7-B5292D71F8F3}"/>
              </a:ext>
            </a:extLst>
          </p:cNvPr>
          <p:cNvGrpSpPr/>
          <p:nvPr/>
        </p:nvGrpSpPr>
        <p:grpSpPr>
          <a:xfrm flipV="1">
            <a:off x="4392076" y="6445757"/>
            <a:ext cx="6858000" cy="934904"/>
            <a:chOff x="4438738" y="2009705"/>
            <a:chExt cx="9296403" cy="1180639"/>
          </a:xfrm>
        </p:grpSpPr>
        <p:cxnSp>
          <p:nvCxnSpPr>
            <p:cNvPr id="30" name="Straight Connector 29">
              <a:extLst>
                <a:ext uri="{FF2B5EF4-FFF2-40B4-BE49-F238E27FC236}">
                  <a16:creationId xmlns:a16="http://schemas.microsoft.com/office/drawing/2014/main" id="{375226E4-829F-9B22-067F-71475152471A}"/>
                </a:ext>
              </a:extLst>
            </p:cNvPr>
            <p:cNvCxnSpPr>
              <a:cxnSpLocks/>
            </p:cNvCxnSpPr>
            <p:nvPr/>
          </p:nvCxnSpPr>
          <p:spPr>
            <a:xfrm>
              <a:off x="9143994" y="2009705"/>
              <a:ext cx="0" cy="61919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6949035-370F-459E-65DD-D41F9B4321BA}"/>
                </a:ext>
              </a:extLst>
            </p:cNvPr>
            <p:cNvCxnSpPr>
              <a:cxnSpLocks/>
            </p:cNvCxnSpPr>
            <p:nvPr/>
          </p:nvCxnSpPr>
          <p:spPr>
            <a:xfrm flipH="1">
              <a:off x="4438738" y="2645410"/>
              <a:ext cx="929640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ED4B2F0-40A6-8883-36A8-BA79C9BCA8E8}"/>
                </a:ext>
              </a:extLst>
            </p:cNvPr>
            <p:cNvCxnSpPr>
              <a:cxnSpLocks/>
            </p:cNvCxnSpPr>
            <p:nvPr/>
          </p:nvCxnSpPr>
          <p:spPr>
            <a:xfrm flipH="1">
              <a:off x="4438738" y="2656944"/>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A3A9B7D-84C5-2EC4-7972-E612515A1C54}"/>
                </a:ext>
              </a:extLst>
            </p:cNvPr>
            <p:cNvCxnSpPr>
              <a:cxnSpLocks/>
            </p:cNvCxnSpPr>
            <p:nvPr/>
          </p:nvCxnSpPr>
          <p:spPr>
            <a:xfrm flipH="1">
              <a:off x="13735140" y="2628900"/>
              <a:ext cx="1" cy="533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4" name="Straight Arrow Connector 33">
            <a:extLst>
              <a:ext uri="{FF2B5EF4-FFF2-40B4-BE49-F238E27FC236}">
                <a16:creationId xmlns:a16="http://schemas.microsoft.com/office/drawing/2014/main" id="{DFF7B5DF-2EE4-4843-CFA1-E9AA8563CEFF}"/>
              </a:ext>
            </a:extLst>
          </p:cNvPr>
          <p:cNvCxnSpPr/>
          <p:nvPr/>
        </p:nvCxnSpPr>
        <p:spPr>
          <a:xfrm>
            <a:off x="9683987" y="2262337"/>
            <a:ext cx="1391195"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0D6648E-90A4-ABE2-9945-4BF8991EE08D}"/>
              </a:ext>
            </a:extLst>
          </p:cNvPr>
          <p:cNvSpPr txBox="1"/>
          <p:nvPr/>
        </p:nvSpPr>
        <p:spPr>
          <a:xfrm>
            <a:off x="11213789" y="1814724"/>
            <a:ext cx="4064587" cy="739754"/>
          </a:xfrm>
          <a:prstGeom prst="rect">
            <a:avLst/>
          </a:prstGeom>
          <a:noFill/>
        </p:spPr>
        <p:txBody>
          <a:bodyPr wrap="square">
            <a:spAutoFit/>
          </a:bodyPr>
          <a:lstStyle/>
          <a:p>
            <a:pPr algn="ctr">
              <a:lnSpc>
                <a:spcPct val="150000"/>
              </a:lnSpc>
            </a:pPr>
            <a:r>
              <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rPr>
              <a:t>Nắm mọi quyền hành</a:t>
            </a:r>
          </a:p>
        </p:txBody>
      </p:sp>
      <p:sp>
        <p:nvSpPr>
          <p:cNvPr id="36" name="TextBox 35">
            <a:extLst>
              <a:ext uri="{FF2B5EF4-FFF2-40B4-BE49-F238E27FC236}">
                <a16:creationId xmlns:a16="http://schemas.microsoft.com/office/drawing/2014/main" id="{9EC8A304-5288-762F-5029-66495C78F8BA}"/>
              </a:ext>
            </a:extLst>
          </p:cNvPr>
          <p:cNvSpPr txBox="1"/>
          <p:nvPr/>
        </p:nvSpPr>
        <p:spPr>
          <a:xfrm>
            <a:off x="2114200" y="4401678"/>
            <a:ext cx="4064587" cy="739754"/>
          </a:xfrm>
          <a:prstGeom prst="rect">
            <a:avLst/>
          </a:prstGeom>
          <a:noFill/>
        </p:spPr>
        <p:txBody>
          <a:bodyPr wrap="square">
            <a:spAutoFit/>
          </a:bodyPr>
          <a:lstStyle/>
          <a:p>
            <a:pPr algn="ctr">
              <a:lnSpc>
                <a:spcPct val="150000"/>
              </a:lnSpc>
            </a:pPr>
            <a:r>
              <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rPr>
              <a:t>Quan đứng đầu triều</a:t>
            </a:r>
          </a:p>
        </p:txBody>
      </p:sp>
      <p:sp>
        <p:nvSpPr>
          <p:cNvPr id="37" name="TextBox 36">
            <a:extLst>
              <a:ext uri="{FF2B5EF4-FFF2-40B4-BE49-F238E27FC236}">
                <a16:creationId xmlns:a16="http://schemas.microsoft.com/office/drawing/2014/main" id="{50B51C37-24AA-C17C-D4ED-887D42DF7E5B}"/>
              </a:ext>
            </a:extLst>
          </p:cNvPr>
          <p:cNvSpPr txBox="1"/>
          <p:nvPr/>
        </p:nvSpPr>
        <p:spPr>
          <a:xfrm>
            <a:off x="9150587" y="4380309"/>
            <a:ext cx="4064587" cy="739754"/>
          </a:xfrm>
          <a:prstGeom prst="rect">
            <a:avLst/>
          </a:prstGeom>
          <a:noFill/>
        </p:spPr>
        <p:txBody>
          <a:bodyPr wrap="square">
            <a:spAutoFit/>
          </a:bodyPr>
          <a:lstStyle/>
          <a:p>
            <a:pPr algn="ctr">
              <a:lnSpc>
                <a:spcPct val="150000"/>
              </a:lnSpc>
            </a:pPr>
            <a:r>
              <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rPr>
              <a:t>Nhà sư có danh tiếng</a:t>
            </a:r>
          </a:p>
        </p:txBody>
      </p:sp>
      <p:sp>
        <p:nvSpPr>
          <p:cNvPr id="38" name="TextBox 37">
            <a:extLst>
              <a:ext uri="{FF2B5EF4-FFF2-40B4-BE49-F238E27FC236}">
                <a16:creationId xmlns:a16="http://schemas.microsoft.com/office/drawing/2014/main" id="{35037C7E-5C7F-309E-9B01-3CB7A2F4832A}"/>
              </a:ext>
            </a:extLst>
          </p:cNvPr>
          <p:cNvSpPr txBox="1"/>
          <p:nvPr/>
        </p:nvSpPr>
        <p:spPr>
          <a:xfrm>
            <a:off x="12883298" y="4981002"/>
            <a:ext cx="4356368" cy="2217082"/>
          </a:xfrm>
          <a:prstGeom prst="rect">
            <a:avLst/>
          </a:prstGeom>
          <a:noFill/>
        </p:spPr>
        <p:txBody>
          <a:bodyPr wrap="square">
            <a:spAutoFit/>
          </a:bodyPr>
          <a:lstStyle/>
          <a:p>
            <a:pPr algn="ctr">
              <a:lnSpc>
                <a:spcPct val="150000"/>
              </a:lnSpc>
            </a:pPr>
            <a:r>
              <a:rPr lang="en-US" sz="3200">
                <a:solidFill>
                  <a:srgbClr val="FF0000"/>
                </a:solidFill>
                <a:latin typeface="Arial" panose="020B0604020202020204" pitchFamily="34" charset="0"/>
                <a:ea typeface="Arial" panose="020B0604020202020204" pitchFamily="34" charset="0"/>
                <a:cs typeface="Arial" panose="020B0604020202020204" pitchFamily="34" charset="0"/>
              </a:rPr>
              <a:t>Phong vương cho các con và cử đi trấn giữ các nơi quan trọng</a:t>
            </a:r>
            <a:endParaRPr lang="en-US" sz="3200">
              <a:solidFill>
                <a:srgbClr val="FF0000"/>
              </a:solidFill>
              <a:effectLst/>
              <a:latin typeface="Arial" panose="020B0604020202020204" pitchFamily="34" charset="0"/>
              <a:ea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EC88C59E-645E-9619-80CA-DA14FE69D411}"/>
              </a:ext>
            </a:extLst>
          </p:cNvPr>
          <p:cNvSpPr/>
          <p:nvPr/>
        </p:nvSpPr>
        <p:spPr>
          <a:xfrm>
            <a:off x="10996801" y="7518957"/>
            <a:ext cx="6708187" cy="2435405"/>
          </a:xfrm>
          <a:prstGeom prst="rect">
            <a:avLst/>
          </a:prstGeom>
          <a:solidFill>
            <a:srgbClr val="F4E0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a:solidFill>
                  <a:schemeClr val="tx1"/>
                </a:solidFill>
                <a:latin typeface="Arial" panose="020B0604020202020204" pitchFamily="34" charset="0"/>
                <a:cs typeface="Arial" panose="020B0604020202020204" pitchFamily="34" charset="0"/>
              </a:rPr>
              <a:t>C</a:t>
            </a:r>
            <a:r>
              <a:rPr lang="vi-VN" sz="3600">
                <a:solidFill>
                  <a:schemeClr val="tx1"/>
                </a:solidFill>
                <a:latin typeface="Arial" panose="020B0604020202020204" pitchFamily="34" charset="0"/>
                <a:cs typeface="Arial" panose="020B0604020202020204" pitchFamily="34" charset="0"/>
              </a:rPr>
              <a:t>hính quyền dần hoàn thiện theo hướng quân chủ trung ương tập quyền.</a:t>
            </a:r>
          </a:p>
        </p:txBody>
      </p:sp>
    </p:spTree>
    <p:extLst>
      <p:ext uri="{BB962C8B-B14F-4D97-AF65-F5344CB8AC3E}">
        <p14:creationId xmlns:p14="http://schemas.microsoft.com/office/powerpoint/2010/main" val="1425376031"/>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left)">
                                      <p:cBhvr>
                                        <p:cTn id="17" dur="500"/>
                                        <p:tgtEl>
                                          <p:spTgt spid="3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arn(inVertical)">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up)">
                                      <p:cBhvr>
                                        <p:cTn id="25" dur="500"/>
                                        <p:tgtEl>
                                          <p:spTgt spid="11"/>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par>
                          <p:cTn id="30" fill="hold">
                            <p:stCondLst>
                              <p:cond delay="1000"/>
                            </p:stCondLst>
                            <p:childTnLst>
                              <p:par>
                                <p:cTn id="31" presetID="16" presetClass="entr" presetSubtype="21"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par>
                          <p:cTn id="34" fill="hold">
                            <p:stCondLst>
                              <p:cond delay="1500"/>
                            </p:stCondLst>
                            <p:childTnLst>
                              <p:par>
                                <p:cTn id="35" presetID="16" presetClass="entr" presetSubtype="21"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par>
                          <p:cTn id="38" fill="hold">
                            <p:stCondLst>
                              <p:cond delay="2000"/>
                            </p:stCondLst>
                            <p:childTnLst>
                              <p:par>
                                <p:cTn id="39" presetID="16" presetClass="entr" presetSubtype="21" fill="hold" grpId="0" nodeType="after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barn(inVertical)">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wipe(up)">
                                      <p:cBhvr>
                                        <p:cTn id="46" dur="500"/>
                                        <p:tgtEl>
                                          <p:spTgt spid="17"/>
                                        </p:tgtEl>
                                      </p:cBhvr>
                                    </p:animEffect>
                                  </p:childTnLst>
                                </p:cTn>
                              </p:par>
                            </p:childTnLst>
                          </p:cTn>
                        </p:par>
                        <p:par>
                          <p:cTn id="47" fill="hold">
                            <p:stCondLst>
                              <p:cond delay="500"/>
                            </p:stCondLst>
                            <p:childTnLst>
                              <p:par>
                                <p:cTn id="48" presetID="16" presetClass="entr" presetSubtype="21" fill="hold" grpId="0" nodeType="after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barn(inVertical)">
                                      <p:cBhvr>
                                        <p:cTn id="50" dur="500"/>
                                        <p:tgtEl>
                                          <p:spTgt spid="6"/>
                                        </p:tgtEl>
                                      </p:cBhvr>
                                    </p:animEffect>
                                  </p:childTnLst>
                                </p:cTn>
                              </p:par>
                            </p:childTnLst>
                          </p:cTn>
                        </p:par>
                        <p:par>
                          <p:cTn id="51" fill="hold">
                            <p:stCondLst>
                              <p:cond delay="1000"/>
                            </p:stCondLst>
                            <p:childTnLst>
                              <p:par>
                                <p:cTn id="52" presetID="16" presetClass="entr" presetSubtype="21"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arn(inVertic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left)">
                                      <p:cBhvr>
                                        <p:cTn id="59" dur="5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up)">
                                      <p:cBhvr>
                                        <p:cTn id="64" dur="500"/>
                                        <p:tgtEl>
                                          <p:spTgt spid="29"/>
                                        </p:tgtEl>
                                      </p:cBhvr>
                                    </p:animEffect>
                                  </p:childTnLst>
                                </p:cTn>
                              </p:par>
                            </p:childTnLst>
                          </p:cTn>
                        </p:par>
                        <p:par>
                          <p:cTn id="65" fill="hold">
                            <p:stCondLst>
                              <p:cond delay="500"/>
                            </p:stCondLst>
                            <p:childTnLst>
                              <p:par>
                                <p:cTn id="66" presetID="16" presetClass="entr" presetSubtype="21" fill="hold" grpId="0" nodeType="after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barn(inVertical)">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wipe(up)">
                                      <p:cBhvr>
                                        <p:cTn id="73" dur="500"/>
                                        <p:tgtEl>
                                          <p:spTgt spid="21"/>
                                        </p:tgtEl>
                                      </p:cBhvr>
                                    </p:animEffect>
                                  </p:childTnLst>
                                </p:cTn>
                              </p:par>
                            </p:childTnLst>
                          </p:cTn>
                        </p:par>
                        <p:par>
                          <p:cTn id="74" fill="hold">
                            <p:stCondLst>
                              <p:cond delay="500"/>
                            </p:stCondLst>
                            <p:childTnLst>
                              <p:par>
                                <p:cTn id="75" presetID="16" presetClass="entr" presetSubtype="21"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barn(inVertical)">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anim calcmode="lin" valueType="num">
                                      <p:cBhvr>
                                        <p:cTn id="82" dur="500" fill="hold"/>
                                        <p:tgtEl>
                                          <p:spTgt spid="38"/>
                                        </p:tgtEl>
                                        <p:attrNameLst>
                                          <p:attrName>ppt_w</p:attrName>
                                        </p:attrNameLst>
                                      </p:cBhvr>
                                      <p:tavLst>
                                        <p:tav tm="0">
                                          <p:val>
                                            <p:fltVal val="0"/>
                                          </p:val>
                                        </p:tav>
                                        <p:tav tm="100000">
                                          <p:val>
                                            <p:strVal val="#ppt_w"/>
                                          </p:val>
                                        </p:tav>
                                      </p:tavLst>
                                    </p:anim>
                                    <p:anim calcmode="lin" valueType="num">
                                      <p:cBhvr>
                                        <p:cTn id="83" dur="500" fill="hold"/>
                                        <p:tgtEl>
                                          <p:spTgt spid="38"/>
                                        </p:tgtEl>
                                        <p:attrNameLst>
                                          <p:attrName>ppt_h</p:attrName>
                                        </p:attrNameLst>
                                      </p:cBhvr>
                                      <p:tavLst>
                                        <p:tav tm="0">
                                          <p:val>
                                            <p:fltVal val="0"/>
                                          </p:val>
                                        </p:tav>
                                        <p:tav tm="100000">
                                          <p:val>
                                            <p:strVal val="#ppt_h"/>
                                          </p:val>
                                        </p:tav>
                                      </p:tavLst>
                                    </p:anim>
                                    <p:animEffect transition="in" filter="fade">
                                      <p:cBhvr>
                                        <p:cTn id="84" dur="500"/>
                                        <p:tgtEl>
                                          <p:spTgt spid="38"/>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2" fill="hold" nodeType="clickEffect">
                                  <p:stCondLst>
                                    <p:cond delay="0"/>
                                  </p:stCondLst>
                                  <p:childTnLst>
                                    <p:set>
                                      <p:cBhvr>
                                        <p:cTn id="88" dur="1" fill="hold">
                                          <p:stCondLst>
                                            <p:cond delay="0"/>
                                          </p:stCondLst>
                                        </p:cTn>
                                        <p:tgtEl>
                                          <p:spTgt spid="26"/>
                                        </p:tgtEl>
                                        <p:attrNameLst>
                                          <p:attrName>style.visibility</p:attrName>
                                        </p:attrNameLst>
                                      </p:cBhvr>
                                      <p:to>
                                        <p:strVal val="visible"/>
                                      </p:to>
                                    </p:set>
                                    <p:animEffect transition="in" filter="wipe(right)">
                                      <p:cBhvr>
                                        <p:cTn id="89" dur="500"/>
                                        <p:tgtEl>
                                          <p:spTgt spid="26"/>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39"/>
                                        </p:tgtEl>
                                        <p:attrNameLst>
                                          <p:attrName>style.visibility</p:attrName>
                                        </p:attrNameLst>
                                      </p:cBhvr>
                                      <p:to>
                                        <p:strVal val="visible"/>
                                      </p:to>
                                    </p:set>
                                    <p:anim calcmode="lin" valueType="num">
                                      <p:cBhvr>
                                        <p:cTn id="94" dur="500" fill="hold"/>
                                        <p:tgtEl>
                                          <p:spTgt spid="39"/>
                                        </p:tgtEl>
                                        <p:attrNameLst>
                                          <p:attrName>ppt_w</p:attrName>
                                        </p:attrNameLst>
                                      </p:cBhvr>
                                      <p:tavLst>
                                        <p:tav tm="0">
                                          <p:val>
                                            <p:fltVal val="0"/>
                                          </p:val>
                                        </p:tav>
                                        <p:tav tm="100000">
                                          <p:val>
                                            <p:strVal val="#ppt_w"/>
                                          </p:val>
                                        </p:tav>
                                      </p:tavLst>
                                    </p:anim>
                                    <p:anim calcmode="lin" valueType="num">
                                      <p:cBhvr>
                                        <p:cTn id="95" dur="500" fill="hold"/>
                                        <p:tgtEl>
                                          <p:spTgt spid="39"/>
                                        </p:tgtEl>
                                        <p:attrNameLst>
                                          <p:attrName>ppt_h</p:attrName>
                                        </p:attrNameLst>
                                      </p:cBhvr>
                                      <p:tavLst>
                                        <p:tav tm="0">
                                          <p:val>
                                            <p:fltVal val="0"/>
                                          </p:val>
                                        </p:tav>
                                        <p:tav tm="100000">
                                          <p:val>
                                            <p:strVal val="#ppt_h"/>
                                          </p:val>
                                        </p:tav>
                                      </p:tavLst>
                                    </p:anim>
                                    <p:animEffect transition="in" filter="fade">
                                      <p:cBhvr>
                                        <p:cTn id="9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9" grpId="0" animBg="1"/>
      <p:bldP spid="10" grpId="0" animBg="1"/>
      <p:bldP spid="35" grpId="0"/>
      <p:bldP spid="36" grpId="0"/>
      <p:bldP spid="37" grpId="0"/>
      <p:bldP spid="38" grpId="0"/>
      <p:bldP spid="3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24" name="Picture 5">
            <a:extLst>
              <a:ext uri="{FF2B5EF4-FFF2-40B4-BE49-F238E27FC236}">
                <a16:creationId xmlns:a16="http://schemas.microsoft.com/office/drawing/2014/main" id="{382664CF-AF4C-CD82-E6B7-741056A4C77A}"/>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2" name="Rectangle: Rounded Corners 1">
            <a:extLst>
              <a:ext uri="{FF2B5EF4-FFF2-40B4-BE49-F238E27FC236}">
                <a16:creationId xmlns:a16="http://schemas.microsoft.com/office/drawing/2014/main" id="{C2EA012B-856C-7374-FC84-A135FCAA711A}"/>
              </a:ext>
            </a:extLst>
          </p:cNvPr>
          <p:cNvSpPr/>
          <p:nvPr/>
        </p:nvSpPr>
        <p:spPr>
          <a:xfrm>
            <a:off x="708925" y="2343260"/>
            <a:ext cx="4191000"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panose="020B0604020202020204" pitchFamily="34" charset="0"/>
                <a:cs typeface="Arial" panose="020B0604020202020204" pitchFamily="34" charset="0"/>
              </a:rPr>
              <a:t>Quân đội</a:t>
            </a:r>
          </a:p>
        </p:txBody>
      </p:sp>
      <p:cxnSp>
        <p:nvCxnSpPr>
          <p:cNvPr id="4" name="Straight Arrow Connector 3">
            <a:extLst>
              <a:ext uri="{FF2B5EF4-FFF2-40B4-BE49-F238E27FC236}">
                <a16:creationId xmlns:a16="http://schemas.microsoft.com/office/drawing/2014/main" id="{1D3155D4-41B1-E186-8B07-D49BBA57AC3A}"/>
              </a:ext>
            </a:extLst>
          </p:cNvPr>
          <p:cNvCxnSpPr>
            <a:cxnSpLocks/>
            <a:stCxn id="2" idx="3"/>
            <a:endCxn id="6" idx="1"/>
          </p:cNvCxnSpPr>
          <p:nvPr/>
        </p:nvCxnSpPr>
        <p:spPr>
          <a:xfrm flipV="1">
            <a:off x="4899925" y="1409700"/>
            <a:ext cx="1752600" cy="169556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5" name="Straight Arrow Connector 4">
            <a:extLst>
              <a:ext uri="{FF2B5EF4-FFF2-40B4-BE49-F238E27FC236}">
                <a16:creationId xmlns:a16="http://schemas.microsoft.com/office/drawing/2014/main" id="{A33F82E6-F6B7-039A-BEE8-B59B9C9B82F0}"/>
              </a:ext>
            </a:extLst>
          </p:cNvPr>
          <p:cNvCxnSpPr>
            <a:cxnSpLocks/>
            <a:endCxn id="7" idx="1"/>
          </p:cNvCxnSpPr>
          <p:nvPr/>
        </p:nvCxnSpPr>
        <p:spPr>
          <a:xfrm>
            <a:off x="4899925" y="3074999"/>
            <a:ext cx="1752599" cy="163046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6" name="Rectangle: Rounded Corners 5">
            <a:extLst>
              <a:ext uri="{FF2B5EF4-FFF2-40B4-BE49-F238E27FC236}">
                <a16:creationId xmlns:a16="http://schemas.microsoft.com/office/drawing/2014/main" id="{514CB5D1-B146-4009-2BF9-44EFEFFE5440}"/>
              </a:ext>
            </a:extLst>
          </p:cNvPr>
          <p:cNvSpPr/>
          <p:nvPr/>
        </p:nvSpPr>
        <p:spPr>
          <a:xfrm>
            <a:off x="6652525" y="647700"/>
            <a:ext cx="4572001"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Cấm quân</a:t>
            </a:r>
          </a:p>
        </p:txBody>
      </p:sp>
      <p:sp>
        <p:nvSpPr>
          <p:cNvPr id="7" name="Rectangle: Rounded Corners 6">
            <a:extLst>
              <a:ext uri="{FF2B5EF4-FFF2-40B4-BE49-F238E27FC236}">
                <a16:creationId xmlns:a16="http://schemas.microsoft.com/office/drawing/2014/main" id="{9CE7AD80-A6D3-01F4-D79D-71ABC5EF70C1}"/>
              </a:ext>
            </a:extLst>
          </p:cNvPr>
          <p:cNvSpPr/>
          <p:nvPr/>
        </p:nvSpPr>
        <p:spPr>
          <a:xfrm>
            <a:off x="6652524" y="3943460"/>
            <a:ext cx="4572001" cy="1524000"/>
          </a:xfrm>
          <a:prstGeom prst="roundRect">
            <a:avLst/>
          </a:prstGeom>
          <a:solidFill>
            <a:srgbClr val="F6E9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Quân địa phương</a:t>
            </a:r>
          </a:p>
        </p:txBody>
      </p:sp>
      <p:sp>
        <p:nvSpPr>
          <p:cNvPr id="8" name="TextBox 7">
            <a:extLst>
              <a:ext uri="{FF2B5EF4-FFF2-40B4-BE49-F238E27FC236}">
                <a16:creationId xmlns:a16="http://schemas.microsoft.com/office/drawing/2014/main" id="{6C659CA6-584C-BB3B-E342-9F4821E3D565}"/>
              </a:ext>
            </a:extLst>
          </p:cNvPr>
          <p:cNvSpPr txBox="1"/>
          <p:nvPr/>
        </p:nvSpPr>
        <p:spPr>
          <a:xfrm>
            <a:off x="4686565" y="2751834"/>
            <a:ext cx="11353800" cy="646331"/>
          </a:xfrm>
          <a:prstGeom prst="rect">
            <a:avLst/>
          </a:prstGeom>
          <a:noFill/>
        </p:spPr>
        <p:txBody>
          <a:bodyPr wrap="square">
            <a:spAutoFit/>
          </a:bodyPr>
          <a:lstStyle/>
          <a:p>
            <a:pPr algn="ctr"/>
            <a:r>
              <a:rPr lang="en-US" sz="3600" b="1">
                <a:solidFill>
                  <a:srgbClr val="FF0000"/>
                </a:solidFill>
                <a:effectLst/>
                <a:latin typeface="Arial" panose="020B0604020202020204" pitchFamily="34" charset="0"/>
                <a:ea typeface="Arial" panose="020B0604020202020204" pitchFamily="34" charset="0"/>
                <a:cs typeface="Arial" panose="020B0604020202020204" pitchFamily="34" charset="0"/>
              </a:rPr>
              <a:t>Thực hiện </a:t>
            </a:r>
            <a:r>
              <a:rPr lang="vi-VN" sz="3600" b="1">
                <a:solidFill>
                  <a:srgbClr val="FF0000"/>
                </a:solidFill>
                <a:effectLst/>
                <a:latin typeface="Arial" panose="020B0604020202020204" pitchFamily="34" charset="0"/>
                <a:ea typeface="Arial" panose="020B0604020202020204" pitchFamily="34" charset="0"/>
                <a:cs typeface="Arial" panose="020B0604020202020204" pitchFamily="34" charset="0"/>
              </a:rPr>
              <a:t>chính sách "ngụ binh ư nông"</a:t>
            </a:r>
            <a:endParaRPr lang="en-US" sz="3600" b="1">
              <a:solidFill>
                <a:srgbClr val="FF0000"/>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35FAA1AB-C9F4-E4AD-A015-FDA71F241A4C}"/>
              </a:ext>
            </a:extLst>
          </p:cNvPr>
          <p:cNvGrpSpPr/>
          <p:nvPr/>
        </p:nvGrpSpPr>
        <p:grpSpPr>
          <a:xfrm>
            <a:off x="11224525" y="819260"/>
            <a:ext cx="6453875" cy="739754"/>
            <a:chOff x="9829801" y="6994941"/>
            <a:chExt cx="6453875" cy="739754"/>
          </a:xfrm>
        </p:grpSpPr>
        <p:cxnSp>
          <p:nvCxnSpPr>
            <p:cNvPr id="12" name="Straight Arrow Connector 11">
              <a:extLst>
                <a:ext uri="{FF2B5EF4-FFF2-40B4-BE49-F238E27FC236}">
                  <a16:creationId xmlns:a16="http://schemas.microsoft.com/office/drawing/2014/main" id="{7810E480-8EA8-D53F-8196-9256F31EEB33}"/>
                </a:ext>
              </a:extLst>
            </p:cNvPr>
            <p:cNvCxnSpPr>
              <a:cxnSpLocks/>
            </p:cNvCxnSpPr>
            <p:nvPr/>
          </p:nvCxnSpPr>
          <p:spPr>
            <a:xfrm>
              <a:off x="9829801" y="7524860"/>
              <a:ext cx="1325879"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4D3C6255-A00B-B193-D9E6-A4F1459E2394}"/>
                </a:ext>
              </a:extLst>
            </p:cNvPr>
            <p:cNvSpPr txBox="1"/>
            <p:nvPr/>
          </p:nvSpPr>
          <p:spPr>
            <a:xfrm>
              <a:off x="11178276" y="6994941"/>
              <a:ext cx="5105400" cy="739754"/>
            </a:xfrm>
            <a:prstGeom prst="rect">
              <a:avLst/>
            </a:prstGeom>
            <a:noFill/>
          </p:spPr>
          <p:txBody>
            <a:bodyPr wrap="square">
              <a:spAutoFit/>
            </a:bodyPr>
            <a:lstStyle/>
            <a:p>
              <a:pPr algn="ctr">
                <a:lnSpc>
                  <a:spcPct val="150000"/>
                </a:lnSpc>
              </a:pPr>
              <a:r>
                <a:rPr lang="en-US" sz="3200">
                  <a:solidFill>
                    <a:schemeClr val="tx1"/>
                  </a:solidFill>
                  <a:latin typeface="Arial" panose="020B0604020202020204" pitchFamily="34" charset="0"/>
                  <a:cs typeface="Arial" panose="020B0604020202020204" pitchFamily="34" charset="0"/>
                </a:rPr>
                <a:t>Bảo vệ vua và kinh thành</a:t>
              </a:r>
            </a:p>
          </p:txBody>
        </p:sp>
      </p:grpSp>
      <p:pic>
        <p:nvPicPr>
          <p:cNvPr id="18" name="Picture 17" descr="A picture containing text, fabric&#10;&#10;Description automatically generated">
            <a:extLst>
              <a:ext uri="{FF2B5EF4-FFF2-40B4-BE49-F238E27FC236}">
                <a16:creationId xmlns:a16="http://schemas.microsoft.com/office/drawing/2014/main" id="{17D4F1DD-2CDB-1899-33A4-EC99C6D11B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4715" y="5676900"/>
            <a:ext cx="7289176" cy="4125461"/>
          </a:xfrm>
          <a:prstGeom prst="rect">
            <a:avLst/>
          </a:prstGeom>
        </p:spPr>
      </p:pic>
      <p:pic>
        <p:nvPicPr>
          <p:cNvPr id="22" name="Picture 21" descr="A picture containing text, fabric&#10;&#10;Description automatically generated">
            <a:extLst>
              <a:ext uri="{FF2B5EF4-FFF2-40B4-BE49-F238E27FC236}">
                <a16:creationId xmlns:a16="http://schemas.microsoft.com/office/drawing/2014/main" id="{2568A050-FBB4-91D6-5AF3-9AD702194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411" y="5676900"/>
            <a:ext cx="7933578" cy="412546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4" presetClass="entr" presetSubtype="1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randombar(horizontal)">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7">
            <a:extLst>
              <a:ext uri="{FF2B5EF4-FFF2-40B4-BE49-F238E27FC236}">
                <a16:creationId xmlns:a16="http://schemas.microsoft.com/office/drawing/2014/main" id="{E0604616-B33B-BC61-B295-1D0B759A2B2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4" name="TextBox 4"/>
          <p:cNvSpPr txBox="1"/>
          <p:nvPr/>
        </p:nvSpPr>
        <p:spPr>
          <a:xfrm>
            <a:off x="4430292" y="1333500"/>
            <a:ext cx="9427416" cy="1075807"/>
          </a:xfrm>
          <a:prstGeom prst="rect">
            <a:avLst/>
          </a:prstGeom>
        </p:spPr>
        <p:txBody>
          <a:bodyPr wrap="square" lIns="0" tIns="0" rIns="0" bIns="0" rtlCol="0" anchor="t">
            <a:spAutoFit/>
          </a:bodyPr>
          <a:lstStyle/>
          <a:p>
            <a:pPr algn="ctr">
              <a:lnSpc>
                <a:spcPts val="8997"/>
              </a:lnSpc>
            </a:pPr>
            <a:r>
              <a:rPr lang="en-US" sz="7200" b="1">
                <a:solidFill>
                  <a:srgbClr val="FDFAF0"/>
                </a:solidFill>
                <a:latin typeface="Arial" panose="020B0604020202020204" pitchFamily="34" charset="0"/>
                <a:cs typeface="Arial" panose="020B0604020202020204" pitchFamily="34" charset="0"/>
              </a:rPr>
              <a:t>NỘI DUNG BÀI HỌC</a:t>
            </a:r>
          </a:p>
        </p:txBody>
      </p:sp>
      <p:sp>
        <p:nvSpPr>
          <p:cNvPr id="12" name="Plaque 11">
            <a:extLst>
              <a:ext uri="{FF2B5EF4-FFF2-40B4-BE49-F238E27FC236}">
                <a16:creationId xmlns:a16="http://schemas.microsoft.com/office/drawing/2014/main" id="{641A1E83-ADBE-49E5-2B31-C8C225437981}"/>
              </a:ext>
            </a:extLst>
          </p:cNvPr>
          <p:cNvSpPr/>
          <p:nvPr/>
        </p:nvSpPr>
        <p:spPr>
          <a:xfrm>
            <a:off x="762000" y="3009900"/>
            <a:ext cx="5236307" cy="2958822"/>
          </a:xfrm>
          <a:prstGeom prst="plaque">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1. Ngô Quyền dựng nền độc lập</a:t>
            </a:r>
          </a:p>
        </p:txBody>
      </p:sp>
      <p:sp>
        <p:nvSpPr>
          <p:cNvPr id="13" name="Plaque 12">
            <a:extLst>
              <a:ext uri="{FF2B5EF4-FFF2-40B4-BE49-F238E27FC236}">
                <a16:creationId xmlns:a16="http://schemas.microsoft.com/office/drawing/2014/main" id="{2B8F56F1-A942-E7C8-A07F-EE46C3EE7C08}"/>
              </a:ext>
            </a:extLst>
          </p:cNvPr>
          <p:cNvSpPr/>
          <p:nvPr/>
        </p:nvSpPr>
        <p:spPr>
          <a:xfrm>
            <a:off x="6525846" y="3009331"/>
            <a:ext cx="5236307" cy="2958822"/>
          </a:xfrm>
          <a:prstGeom prst="plaque">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3200">
                <a:solidFill>
                  <a:schemeClr val="tx1"/>
                </a:solidFill>
                <a:latin typeface="Arial" panose="020B0604020202020204" pitchFamily="34" charset="0"/>
                <a:cs typeface="Arial" panose="020B0604020202020204" pitchFamily="34" charset="0"/>
              </a:rPr>
              <a:t>2. Công cuộc thống nhất đất nước của Đinh Bộ Lĩnh và sự thành lập</a:t>
            </a:r>
          </a:p>
        </p:txBody>
      </p:sp>
      <p:sp>
        <p:nvSpPr>
          <p:cNvPr id="14" name="Plaque 13">
            <a:extLst>
              <a:ext uri="{FF2B5EF4-FFF2-40B4-BE49-F238E27FC236}">
                <a16:creationId xmlns:a16="http://schemas.microsoft.com/office/drawing/2014/main" id="{3111B84E-1854-DF61-3C63-DA22EDBBD151}"/>
              </a:ext>
            </a:extLst>
          </p:cNvPr>
          <p:cNvSpPr/>
          <p:nvPr/>
        </p:nvSpPr>
        <p:spPr>
          <a:xfrm>
            <a:off x="12289693" y="3006488"/>
            <a:ext cx="5236307" cy="2958822"/>
          </a:xfrm>
          <a:prstGeom prst="plaque">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3. Cuộc kháng chiến chống Tống thời Tiền Lê (981)</a:t>
            </a:r>
          </a:p>
        </p:txBody>
      </p:sp>
      <p:sp>
        <p:nvSpPr>
          <p:cNvPr id="15" name="Plaque 14">
            <a:extLst>
              <a:ext uri="{FF2B5EF4-FFF2-40B4-BE49-F238E27FC236}">
                <a16:creationId xmlns:a16="http://schemas.microsoft.com/office/drawing/2014/main" id="{8566DA95-70D9-C86E-D4B5-50927F589135}"/>
              </a:ext>
            </a:extLst>
          </p:cNvPr>
          <p:cNvSpPr/>
          <p:nvPr/>
        </p:nvSpPr>
        <p:spPr>
          <a:xfrm>
            <a:off x="3608754" y="6547473"/>
            <a:ext cx="5236307" cy="2958822"/>
          </a:xfrm>
          <a:prstGeom prst="plaque">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4. Tổ chức chính quyền thời Đinh – Tiền Lê</a:t>
            </a:r>
          </a:p>
        </p:txBody>
      </p:sp>
      <p:sp>
        <p:nvSpPr>
          <p:cNvPr id="16" name="Plaque 15">
            <a:extLst>
              <a:ext uri="{FF2B5EF4-FFF2-40B4-BE49-F238E27FC236}">
                <a16:creationId xmlns:a16="http://schemas.microsoft.com/office/drawing/2014/main" id="{A5F16944-19FD-ACD1-E3BE-2FECF89FEB6B}"/>
              </a:ext>
            </a:extLst>
          </p:cNvPr>
          <p:cNvSpPr/>
          <p:nvPr/>
        </p:nvSpPr>
        <p:spPr>
          <a:xfrm>
            <a:off x="9442941" y="6547473"/>
            <a:ext cx="5236307" cy="2958822"/>
          </a:xfrm>
          <a:prstGeom prst="plaque">
            <a:avLst/>
          </a:prstGeom>
          <a:solidFill>
            <a:srgbClr val="DCC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79374" algn="ctr">
              <a:lnSpc>
                <a:spcPct val="150000"/>
              </a:lnSpc>
            </a:pPr>
            <a:r>
              <a:rPr lang="en-US" sz="4000">
                <a:solidFill>
                  <a:schemeClr val="tx1"/>
                </a:solidFill>
                <a:latin typeface="Arial" panose="020B0604020202020204" pitchFamily="34" charset="0"/>
                <a:cs typeface="Arial" panose="020B0604020202020204" pitchFamily="34" charset="0"/>
              </a:rPr>
              <a:t>5. Đời sống xã hội, văn hóa thời Ngô – Đinh – Tiền Lê</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5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500"/>
                                        <p:tgtEl>
                                          <p:spTgt spid="1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500"/>
                                        <p:tgtEl>
                                          <p:spTgt spid="15"/>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circle(in)">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2" name="TextBox 1">
            <a:extLst>
              <a:ext uri="{FF2B5EF4-FFF2-40B4-BE49-F238E27FC236}">
                <a16:creationId xmlns:a16="http://schemas.microsoft.com/office/drawing/2014/main" id="{1AF1A4E7-FC33-6F93-D92C-74F35C26FD31}"/>
              </a:ext>
            </a:extLst>
          </p:cNvPr>
          <p:cNvSpPr txBox="1"/>
          <p:nvPr/>
        </p:nvSpPr>
        <p:spPr>
          <a:xfrm>
            <a:off x="685794" y="1361236"/>
            <a:ext cx="16916400" cy="982513"/>
          </a:xfrm>
          <a:prstGeom prst="rect">
            <a:avLst/>
          </a:prstGeom>
          <a:noFill/>
        </p:spPr>
        <p:txBody>
          <a:bodyPr wrap="square">
            <a:spAutoFit/>
          </a:bodyPr>
          <a:lstStyle/>
          <a:p>
            <a:pPr algn="ctr">
              <a:lnSpc>
                <a:spcPct val="150000"/>
              </a:lnSpc>
            </a:pPr>
            <a:r>
              <a:rPr lang="fr-FR" sz="4400">
                <a:latin typeface="Arial" panose="020B0604020202020204" pitchFamily="34" charset="0"/>
                <a:ea typeface="Calibri" panose="020F0502020204030204" pitchFamily="34" charset="0"/>
                <a:cs typeface="Arial" panose="020B0604020202020204" pitchFamily="34" charset="0"/>
              </a:rPr>
              <a:t>E</a:t>
            </a:r>
            <a:r>
              <a:rPr lang="fr-FR" sz="4400">
                <a:effectLst/>
                <a:latin typeface="Arial" panose="020B0604020202020204" pitchFamily="34" charset="0"/>
                <a:ea typeface="Calibri" panose="020F0502020204030204" pitchFamily="34" charset="0"/>
                <a:cs typeface="Arial" panose="020B0604020202020204" pitchFamily="34" charset="0"/>
              </a:rPr>
              <a:t>m hãy </a:t>
            </a:r>
            <a:r>
              <a:rPr lang="fr-FR" sz="4400">
                <a:latin typeface="Arial" panose="020B0604020202020204" pitchFamily="34" charset="0"/>
                <a:ea typeface="Calibri" panose="020F0502020204030204" pitchFamily="34" charset="0"/>
                <a:cs typeface="Arial" panose="020B0604020202020204" pitchFamily="34" charset="0"/>
              </a:rPr>
              <a:t>lập bảng so sánh 2 nhà Đinh và Tiền Lê theo yêu cầu sau:</a:t>
            </a:r>
            <a:endParaRPr lang="en-US" sz="440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B12C501-2170-7EFA-9779-07333910A06B}"/>
              </a:ext>
            </a:extLst>
          </p:cNvPr>
          <p:cNvSpPr txBox="1"/>
          <p:nvPr/>
        </p:nvSpPr>
        <p:spPr>
          <a:xfrm>
            <a:off x="4933942" y="538220"/>
            <a:ext cx="8420103"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THẢO LUẬN THEO CẶP</a:t>
            </a:r>
            <a:endParaRPr lang="en-US" sz="5400" b="1">
              <a:solidFill>
                <a:srgbClr val="002060"/>
              </a:solidFill>
            </a:endParaRPr>
          </a:p>
        </p:txBody>
      </p:sp>
      <p:graphicFrame>
        <p:nvGraphicFramePr>
          <p:cNvPr id="8" name="Table 7">
            <a:extLst>
              <a:ext uri="{FF2B5EF4-FFF2-40B4-BE49-F238E27FC236}">
                <a16:creationId xmlns:a16="http://schemas.microsoft.com/office/drawing/2014/main" id="{5D45096D-0140-CB05-336B-EEC50735E74C}"/>
              </a:ext>
            </a:extLst>
          </p:cNvPr>
          <p:cNvGraphicFramePr>
            <a:graphicFrameLocks noGrp="1"/>
          </p:cNvGraphicFramePr>
          <p:nvPr>
            <p:extLst>
              <p:ext uri="{D42A27DB-BD31-4B8C-83A1-F6EECF244321}">
                <p14:modId xmlns:p14="http://schemas.microsoft.com/office/powerpoint/2010/main" val="4117684781"/>
              </p:ext>
            </p:extLst>
          </p:nvPr>
        </p:nvGraphicFramePr>
        <p:xfrm>
          <a:off x="1066794" y="2705100"/>
          <a:ext cx="16154401" cy="6949440"/>
        </p:xfrm>
        <a:graphic>
          <a:graphicData uri="http://schemas.openxmlformats.org/drawingml/2006/table">
            <a:tbl>
              <a:tblPr firstRow="1" firstCol="1" bandRow="1">
                <a:tableStyleId>{16D9F66E-5EB9-4882-86FB-DCBF35E3C3E4}</a:tableStyleId>
              </a:tblPr>
              <a:tblGrid>
                <a:gridCol w="4166724">
                  <a:extLst>
                    <a:ext uri="{9D8B030D-6E8A-4147-A177-3AD203B41FA5}">
                      <a16:colId xmlns:a16="http://schemas.microsoft.com/office/drawing/2014/main" val="881480234"/>
                    </a:ext>
                  </a:extLst>
                </a:gridCol>
                <a:gridCol w="6272682">
                  <a:extLst>
                    <a:ext uri="{9D8B030D-6E8A-4147-A177-3AD203B41FA5}">
                      <a16:colId xmlns:a16="http://schemas.microsoft.com/office/drawing/2014/main" val="1292555930"/>
                    </a:ext>
                  </a:extLst>
                </a:gridCol>
                <a:gridCol w="5714995">
                  <a:extLst>
                    <a:ext uri="{9D8B030D-6E8A-4147-A177-3AD203B41FA5}">
                      <a16:colId xmlns:a16="http://schemas.microsoft.com/office/drawing/2014/main" val="4115565318"/>
                    </a:ext>
                  </a:extLst>
                </a:gridCol>
              </a:tblGrid>
              <a:tr h="822960">
                <a:tc>
                  <a:txBody>
                    <a:bodyPr/>
                    <a:lstStyle/>
                    <a:p>
                      <a:pPr algn="just">
                        <a:lnSpc>
                          <a:spcPct val="150000"/>
                        </a:lnSpc>
                        <a:spcAft>
                          <a:spcPts val="800"/>
                        </a:spcAft>
                      </a:pPr>
                      <a:r>
                        <a:rPr lang="vi-VN" sz="4000">
                          <a:effectLst/>
                          <a:latin typeface="+mn-lt"/>
                        </a:rPr>
                        <a:t> </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vi-VN" sz="4000">
                          <a:effectLst/>
                          <a:latin typeface="+mn-lt"/>
                        </a:rPr>
                        <a:t>Nhà Đinh</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800"/>
                        </a:spcAft>
                      </a:pPr>
                      <a:r>
                        <a:rPr lang="vi-VN" sz="4000">
                          <a:effectLst/>
                          <a:latin typeface="+mn-lt"/>
                        </a:rPr>
                        <a:t>Nhà Tiền Lê</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65170116"/>
                  </a:ext>
                </a:extLst>
              </a:tr>
              <a:tr h="1371600">
                <a:tc>
                  <a:txBody>
                    <a:bodyPr/>
                    <a:lstStyle/>
                    <a:p>
                      <a:pPr algn="l">
                        <a:lnSpc>
                          <a:spcPct val="150000"/>
                        </a:lnSpc>
                        <a:spcAft>
                          <a:spcPts val="800"/>
                        </a:spcAft>
                      </a:pPr>
                      <a:r>
                        <a:rPr lang="vi-VN" sz="4000">
                          <a:effectLst/>
                          <a:latin typeface="+mn-lt"/>
                        </a:rPr>
                        <a:t>Người làm vua</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59635111"/>
                  </a:ext>
                </a:extLst>
              </a:tr>
              <a:tr h="1188720">
                <a:tc>
                  <a:txBody>
                    <a:bodyPr/>
                    <a:lstStyle/>
                    <a:p>
                      <a:pPr algn="l">
                        <a:lnSpc>
                          <a:spcPct val="150000"/>
                        </a:lnSpc>
                        <a:spcAft>
                          <a:spcPts val="800"/>
                        </a:spcAft>
                      </a:pPr>
                      <a:r>
                        <a:rPr lang="vi-VN" sz="4000">
                          <a:effectLst/>
                          <a:latin typeface="+mn-lt"/>
                        </a:rPr>
                        <a:t>Tên nước</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909871"/>
                  </a:ext>
                </a:extLst>
              </a:tr>
              <a:tr h="1188720">
                <a:tc>
                  <a:txBody>
                    <a:bodyPr/>
                    <a:lstStyle/>
                    <a:p>
                      <a:pPr algn="l">
                        <a:lnSpc>
                          <a:spcPct val="150000"/>
                        </a:lnSpc>
                        <a:spcAft>
                          <a:spcPts val="800"/>
                        </a:spcAft>
                      </a:pPr>
                      <a:r>
                        <a:rPr lang="vi-VN" sz="4000">
                          <a:effectLst/>
                          <a:latin typeface="+mn-lt"/>
                        </a:rPr>
                        <a:t>Niên hiệu</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70261422"/>
                  </a:ext>
                </a:extLst>
              </a:tr>
              <a:tr h="1188720">
                <a:tc>
                  <a:txBody>
                    <a:bodyPr/>
                    <a:lstStyle/>
                    <a:p>
                      <a:pPr algn="l">
                        <a:lnSpc>
                          <a:spcPct val="150000"/>
                        </a:lnSpc>
                        <a:spcAft>
                          <a:spcPts val="800"/>
                        </a:spcAft>
                      </a:pPr>
                      <a:r>
                        <a:rPr lang="vi-VN" sz="4000">
                          <a:effectLst/>
                          <a:latin typeface="+mn-lt"/>
                        </a:rPr>
                        <a:t>Đời vua</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5469320"/>
                  </a:ext>
                </a:extLst>
              </a:tr>
              <a:tr h="1188720">
                <a:tc>
                  <a:txBody>
                    <a:bodyPr/>
                    <a:lstStyle/>
                    <a:p>
                      <a:pPr algn="l">
                        <a:lnSpc>
                          <a:spcPct val="150000"/>
                        </a:lnSpc>
                        <a:spcAft>
                          <a:spcPts val="800"/>
                        </a:spcAft>
                      </a:pPr>
                      <a:r>
                        <a:rPr lang="vi-VN" sz="4000">
                          <a:effectLst/>
                          <a:latin typeface="+mn-lt"/>
                        </a:rPr>
                        <a:t>Thời gian tồn tại</a:t>
                      </a: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tc>
                  <a:txBody>
                    <a:bodyPr/>
                    <a:lstStyle/>
                    <a:p>
                      <a:pPr algn="just">
                        <a:lnSpc>
                          <a:spcPct val="150000"/>
                        </a:lnSpc>
                        <a:spcAft>
                          <a:spcPts val="800"/>
                        </a:spcAft>
                      </a:pPr>
                      <a:endParaRPr lang="en-US" sz="4000">
                        <a:effectLst/>
                        <a:latin typeface="+mn-lt"/>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15525048"/>
                  </a:ext>
                </a:extLst>
              </a:tr>
            </a:tbl>
          </a:graphicData>
        </a:graphic>
      </p:graphicFrame>
      <p:sp>
        <p:nvSpPr>
          <p:cNvPr id="9" name="TextBox 8">
            <a:extLst>
              <a:ext uri="{FF2B5EF4-FFF2-40B4-BE49-F238E27FC236}">
                <a16:creationId xmlns:a16="http://schemas.microsoft.com/office/drawing/2014/main" id="{9C80857E-C442-E317-B8A6-C456B91CF6D1}"/>
              </a:ext>
            </a:extLst>
          </p:cNvPr>
          <p:cNvSpPr txBox="1"/>
          <p:nvPr/>
        </p:nvSpPr>
        <p:spPr>
          <a:xfrm>
            <a:off x="6217318" y="3274109"/>
            <a:ext cx="4312096" cy="1664879"/>
          </a:xfrm>
          <a:prstGeom prst="rect">
            <a:avLst/>
          </a:prstGeom>
          <a:noFill/>
        </p:spPr>
        <p:txBody>
          <a:bodyPr wrap="square">
            <a:spAutoFit/>
          </a:bodyPr>
          <a:lstStyle/>
          <a:p>
            <a:pPr algn="ctr">
              <a:lnSpc>
                <a:spcPct val="150000"/>
              </a:lnSpc>
              <a:spcAft>
                <a:spcPts val="0"/>
              </a:spcAft>
            </a:pPr>
            <a:r>
              <a:rPr lang="vi-VN" sz="3600">
                <a:effectLst/>
                <a:latin typeface="+mn-lt"/>
              </a:rPr>
              <a:t>Đinh Tiên Hoàng </a:t>
            </a:r>
            <a:endParaRPr lang="en-US" sz="3600">
              <a:effectLst/>
              <a:latin typeface="+mn-lt"/>
            </a:endParaRPr>
          </a:p>
          <a:p>
            <a:pPr algn="ctr">
              <a:lnSpc>
                <a:spcPct val="150000"/>
              </a:lnSpc>
              <a:spcAft>
                <a:spcPts val="0"/>
              </a:spcAft>
            </a:pPr>
            <a:r>
              <a:rPr lang="vi-VN" sz="3600">
                <a:effectLst/>
                <a:latin typeface="+mn-lt"/>
              </a:rPr>
              <a:t>(Đinh Bộ Lĩnh)</a:t>
            </a:r>
            <a:endParaRPr lang="en-US" sz="3600">
              <a:effectLst/>
              <a:latin typeface="+mn-lt"/>
              <a:ea typeface="Arial" panose="020B06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CBC4707-EF88-C21B-20EE-51861473AFB4}"/>
              </a:ext>
            </a:extLst>
          </p:cNvPr>
          <p:cNvSpPr txBox="1"/>
          <p:nvPr/>
        </p:nvSpPr>
        <p:spPr>
          <a:xfrm>
            <a:off x="12192000" y="3274109"/>
            <a:ext cx="4312096" cy="1664879"/>
          </a:xfrm>
          <a:prstGeom prst="rect">
            <a:avLst/>
          </a:prstGeom>
          <a:noFill/>
        </p:spPr>
        <p:txBody>
          <a:bodyPr wrap="square">
            <a:spAutoFit/>
          </a:bodyPr>
          <a:lstStyle/>
          <a:p>
            <a:pPr algn="ctr">
              <a:lnSpc>
                <a:spcPct val="150000"/>
              </a:lnSpc>
              <a:spcAft>
                <a:spcPts val="0"/>
              </a:spcAft>
            </a:pPr>
            <a:r>
              <a:rPr lang="en-US" sz="3600">
                <a:effectLst/>
                <a:latin typeface="Arial" panose="020B0604020202020204" pitchFamily="34" charset="0"/>
                <a:cs typeface="Arial" panose="020B0604020202020204" pitchFamily="34" charset="0"/>
              </a:rPr>
              <a:t>Lê Đại Hành</a:t>
            </a:r>
          </a:p>
          <a:p>
            <a:pPr algn="ctr">
              <a:lnSpc>
                <a:spcPct val="150000"/>
              </a:lnSpc>
              <a:spcAft>
                <a:spcPts val="0"/>
              </a:spcAft>
            </a:pPr>
            <a:r>
              <a:rPr lang="vi-VN" sz="3600">
                <a:effectLst/>
                <a:latin typeface="Arial" panose="020B0604020202020204" pitchFamily="34" charset="0"/>
                <a:cs typeface="Arial" panose="020B0604020202020204" pitchFamily="34" charset="0"/>
              </a:rPr>
              <a:t>(</a:t>
            </a:r>
            <a:r>
              <a:rPr lang="en-US" sz="3600">
                <a:effectLst/>
                <a:latin typeface="Arial" panose="020B0604020202020204" pitchFamily="34" charset="0"/>
                <a:cs typeface="Arial" panose="020B0604020202020204" pitchFamily="34" charset="0"/>
              </a:rPr>
              <a:t>Lê Hoàn</a:t>
            </a:r>
            <a:r>
              <a:rPr lang="vi-VN" sz="3600">
                <a:effectLst/>
                <a:latin typeface="Arial" panose="020B0604020202020204" pitchFamily="34" charset="0"/>
                <a:cs typeface="Arial" panose="020B0604020202020204" pitchFamily="34" charset="0"/>
              </a:rPr>
              <a: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A60078A-11BE-BFE4-7ECA-BFF420F0D893}"/>
              </a:ext>
            </a:extLst>
          </p:cNvPr>
          <p:cNvSpPr txBox="1"/>
          <p:nvPr/>
        </p:nvSpPr>
        <p:spPr>
          <a:xfrm>
            <a:off x="6217318" y="4987547"/>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Đại Cồ Việt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FCA27E5-1DF3-BC6A-71BC-8EE0959576BA}"/>
              </a:ext>
            </a:extLst>
          </p:cNvPr>
          <p:cNvSpPr txBox="1"/>
          <p:nvPr/>
        </p:nvSpPr>
        <p:spPr>
          <a:xfrm>
            <a:off x="12192000" y="4987547"/>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Đại Cồ Việt</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1D8E31B-F9D0-E085-1436-16C4BF471CA0}"/>
              </a:ext>
            </a:extLst>
          </p:cNvPr>
          <p:cNvSpPr txBox="1"/>
          <p:nvPr/>
        </p:nvSpPr>
        <p:spPr>
          <a:xfrm>
            <a:off x="6217318" y="6237941"/>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Thái Bình</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2A811C9-65B7-EB03-7B4B-0F3B727F40A0}"/>
              </a:ext>
            </a:extLst>
          </p:cNvPr>
          <p:cNvSpPr txBox="1"/>
          <p:nvPr/>
        </p:nvSpPr>
        <p:spPr>
          <a:xfrm>
            <a:off x="12192000" y="6237941"/>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Thiên Phúc</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0EAC1366-D841-E40B-D383-7A74A7537825}"/>
              </a:ext>
            </a:extLst>
          </p:cNvPr>
          <p:cNvSpPr txBox="1"/>
          <p:nvPr/>
        </p:nvSpPr>
        <p:spPr>
          <a:xfrm>
            <a:off x="6217318" y="7363760"/>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2 đời vua</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6D9E809-18E9-E295-89F3-F7E06A8EB3DA}"/>
              </a:ext>
            </a:extLst>
          </p:cNvPr>
          <p:cNvSpPr txBox="1"/>
          <p:nvPr/>
        </p:nvSpPr>
        <p:spPr>
          <a:xfrm>
            <a:off x="12192000" y="7363760"/>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3 đời vua</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CB392FD-C1C7-5F4A-A9E9-C3681065E38A}"/>
              </a:ext>
            </a:extLst>
          </p:cNvPr>
          <p:cNvSpPr txBox="1"/>
          <p:nvPr/>
        </p:nvSpPr>
        <p:spPr>
          <a:xfrm>
            <a:off x="6217318" y="8676909"/>
            <a:ext cx="4312096" cy="837473"/>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12 năm (968 – 980)</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3D27986-EC8E-D927-3FF0-D793C7A20664}"/>
              </a:ext>
            </a:extLst>
          </p:cNvPr>
          <p:cNvSpPr txBox="1"/>
          <p:nvPr/>
        </p:nvSpPr>
        <p:spPr>
          <a:xfrm>
            <a:off x="12023948" y="8668254"/>
            <a:ext cx="4648200" cy="820674"/>
          </a:xfrm>
          <a:prstGeom prst="rect">
            <a:avLst/>
          </a:prstGeom>
          <a:noFill/>
        </p:spPr>
        <p:txBody>
          <a:bodyPr wrap="square">
            <a:spAutoFit/>
          </a:bodyPr>
          <a:lstStyle/>
          <a:p>
            <a:pPr algn="ctr">
              <a:lnSpc>
                <a:spcPct val="150000"/>
              </a:lnSpc>
              <a:spcAft>
                <a:spcPts val="0"/>
              </a:spcAft>
            </a:pPr>
            <a:r>
              <a:rPr lang="en-US" sz="3600">
                <a:latin typeface="Arial" panose="020B0604020202020204" pitchFamily="34" charset="0"/>
                <a:ea typeface="Arial" panose="020B0604020202020204" pitchFamily="34" charset="0"/>
                <a:cs typeface="Arial" panose="020B0604020202020204" pitchFamily="34" charset="0"/>
              </a:rPr>
              <a:t>29 năm (980 – 1009)</a:t>
            </a:r>
            <a:endParaRPr lang="en-US" sz="360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29241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ppt_x"/>
                                          </p:val>
                                        </p:tav>
                                        <p:tav tm="100000">
                                          <p:val>
                                            <p:strVal val="#ppt_x"/>
                                          </p:val>
                                        </p:tav>
                                      </p:tavLst>
                                    </p:anim>
                                    <p:anim calcmode="lin" valueType="num">
                                      <p:cBhvr additive="base">
                                        <p:cTn id="58" dur="500" fill="hold"/>
                                        <p:tgtEl>
                                          <p:spTgt spid="1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p:bldP spid="11" grpId="0"/>
      <p:bldP spid="12" grpId="0"/>
      <p:bldP spid="13" grpId="0"/>
      <p:bldP spid="14" grpId="0"/>
      <p:bldP spid="15" grpId="0"/>
      <p:bldP spid="16" grpId="0"/>
      <p:bldP spid="17" grpId="0"/>
      <p:bldP spid="18"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990600" y="723900"/>
            <a:ext cx="16002000" cy="5691582"/>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2045471" y="2780054"/>
              <a:ext cx="14466840" cy="4551502"/>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5: </a:t>
              </a:r>
            </a:p>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ĐỜI SỐNG </a:t>
              </a:r>
              <a:r>
                <a:rPr lang="en-US" sz="6600" b="1" kern="0">
                  <a:latin typeface="Arial" panose="020B0604020202020204" pitchFamily="34" charset="0"/>
                  <a:ea typeface="Times New Roman" panose="02020603050405020304" pitchFamily="18" charset="0"/>
                  <a:cs typeface="Arial" panose="020B0604020202020204" pitchFamily="34" charset="0"/>
                </a:rPr>
                <a:t>XÃ HỘI, VĂN HÓA THỜI NGÔ – ĐINH – TIỀN LÊ</a:t>
              </a:r>
              <a:endParaRPr lang="en-US" sz="6600" b="1" kern="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7DF6B78A-F97E-A8BE-7F94-5EC7021769F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753784" y="6724263"/>
            <a:ext cx="4742037" cy="2714816"/>
          </a:xfrm>
          <a:prstGeom prst="rect">
            <a:avLst/>
          </a:prstGeom>
        </p:spPr>
      </p:pic>
    </p:spTree>
    <p:extLst>
      <p:ext uri="{BB962C8B-B14F-4D97-AF65-F5344CB8AC3E}">
        <p14:creationId xmlns:p14="http://schemas.microsoft.com/office/powerpoint/2010/main" val="132735097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7D9CB"/>
        </a:solidFill>
        <a:effectLst/>
      </p:bgPr>
    </p:bg>
    <p:spTree>
      <p:nvGrpSpPr>
        <p:cNvPr id="1" name=""/>
        <p:cNvGrpSpPr/>
        <p:nvPr/>
      </p:nvGrpSpPr>
      <p:grpSpPr>
        <a:xfrm>
          <a:off x="0" y="0"/>
          <a:ext cx="0" cy="0"/>
          <a:chOff x="0" y="0"/>
          <a:chExt cx="0" cy="0"/>
        </a:xfrm>
      </p:grpSpPr>
      <p:pic>
        <p:nvPicPr>
          <p:cNvPr id="31" name="Picture 5">
            <a:extLst>
              <a:ext uri="{FF2B5EF4-FFF2-40B4-BE49-F238E27FC236}">
                <a16:creationId xmlns:a16="http://schemas.microsoft.com/office/drawing/2014/main" id="{4267BF10-DF29-1F03-9E64-29127B61DE3A}"/>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3" name="TextBox 2">
            <a:extLst>
              <a:ext uri="{FF2B5EF4-FFF2-40B4-BE49-F238E27FC236}">
                <a16:creationId xmlns:a16="http://schemas.microsoft.com/office/drawing/2014/main" id="{43E891EC-C1C4-7519-1BD5-B781988093F6}"/>
              </a:ext>
            </a:extLst>
          </p:cNvPr>
          <p:cNvSpPr txBox="1"/>
          <p:nvPr/>
        </p:nvSpPr>
        <p:spPr>
          <a:xfrm>
            <a:off x="1052426" y="2019300"/>
            <a:ext cx="8467900" cy="2748253"/>
          </a:xfrm>
          <a:prstGeom prst="rect">
            <a:avLst/>
          </a:prstGeom>
          <a:noFill/>
        </p:spPr>
        <p:txBody>
          <a:bodyPr wrap="square">
            <a:spAutoFit/>
          </a:bodyPr>
          <a:lstStyle/>
          <a:p>
            <a:pPr algn="just">
              <a:lnSpc>
                <a:spcPct val="150000"/>
              </a:lnSpc>
            </a:pPr>
            <a:r>
              <a:rPr lang="en-US" sz="4000" b="1" i="1">
                <a:solidFill>
                  <a:srgbClr val="FF0000"/>
                </a:solidFill>
                <a:latin typeface="Arial" panose="020B0604020202020204" pitchFamily="34" charset="0"/>
                <a:cs typeface="Arial" panose="020B0604020202020204" pitchFamily="34" charset="0"/>
              </a:rPr>
              <a:t>Các em hãy đọc thông tin mục 4, quan sát </a:t>
            </a:r>
            <a:r>
              <a:rPr lang="vi-VN" sz="4000" b="1" i="1">
                <a:solidFill>
                  <a:srgbClr val="FF0000"/>
                </a:solidFill>
                <a:latin typeface="Arial" panose="020B0604020202020204" pitchFamily="34" charset="0"/>
                <a:cs typeface="Arial" panose="020B0604020202020204" pitchFamily="34" charset="0"/>
              </a:rPr>
              <a:t>Hình </a:t>
            </a:r>
            <a:r>
              <a:rPr lang="en-US" sz="4000" b="1" i="1">
                <a:solidFill>
                  <a:srgbClr val="FF0000"/>
                </a:solidFill>
                <a:latin typeface="Arial" panose="020B0604020202020204" pitchFamily="34" charset="0"/>
                <a:cs typeface="Arial" panose="020B0604020202020204" pitchFamily="34" charset="0"/>
              </a:rPr>
              <a:t>13.4 và thực hiện nhiệm vụ vào Phiếu học tập:</a:t>
            </a:r>
            <a:endParaRPr lang="en-US" sz="40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3F62C8-A349-38F4-2400-F6D8D43AC87B}"/>
              </a:ext>
            </a:extLst>
          </p:cNvPr>
          <p:cNvSpPr txBox="1"/>
          <p:nvPr/>
        </p:nvSpPr>
        <p:spPr>
          <a:xfrm>
            <a:off x="1885951" y="876300"/>
            <a:ext cx="6800850" cy="923330"/>
          </a:xfrm>
          <a:prstGeom prst="rect">
            <a:avLst/>
          </a:prstGeom>
          <a:noFill/>
        </p:spPr>
        <p:txBody>
          <a:bodyPr wrap="square">
            <a:spAutoFit/>
          </a:bodyPr>
          <a:lstStyle/>
          <a:p>
            <a:pPr algn="ctr"/>
            <a:r>
              <a:rPr lang="en-US" sz="5400" b="1">
                <a:solidFill>
                  <a:srgbClr val="002060"/>
                </a:solidFill>
                <a:latin typeface="Arial" panose="020B0604020202020204" pitchFamily="34" charset="0"/>
                <a:cs typeface="Arial" panose="020B0604020202020204" pitchFamily="34" charset="0"/>
              </a:rPr>
              <a:t>THẢO LUẬN NHÓM</a:t>
            </a:r>
            <a:endParaRPr lang="en-US" sz="5400" b="1">
              <a:solidFill>
                <a:srgbClr val="002060"/>
              </a:solidFill>
            </a:endParaRPr>
          </a:p>
        </p:txBody>
      </p:sp>
      <p:sp>
        <p:nvSpPr>
          <p:cNvPr id="6" name="Rectangle: Rounded Corners 5">
            <a:extLst>
              <a:ext uri="{FF2B5EF4-FFF2-40B4-BE49-F238E27FC236}">
                <a16:creationId xmlns:a16="http://schemas.microsoft.com/office/drawing/2014/main" id="{257E2200-A153-9EBD-1941-7931E2B8B7D9}"/>
              </a:ext>
            </a:extLst>
          </p:cNvPr>
          <p:cNvSpPr/>
          <p:nvPr/>
        </p:nvSpPr>
        <p:spPr>
          <a:xfrm>
            <a:off x="685800" y="5143500"/>
            <a:ext cx="8595360" cy="2011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1, 2: </a:t>
            </a:r>
            <a:r>
              <a:rPr lang="en-US" sz="3600">
                <a:solidFill>
                  <a:schemeClr val="tx1"/>
                </a:solidFill>
                <a:latin typeface="Arial" panose="020B0604020202020204" pitchFamily="34" charset="0"/>
                <a:cs typeface="Arial" panose="020B0604020202020204" pitchFamily="34" charset="0"/>
              </a:rPr>
              <a:t>Nêu những nét chính về đời sống xã hội thời Ngô, Đinh, Tiền Lê</a:t>
            </a:r>
          </a:p>
        </p:txBody>
      </p:sp>
      <p:sp>
        <p:nvSpPr>
          <p:cNvPr id="7" name="Rectangle: Rounded Corners 6">
            <a:extLst>
              <a:ext uri="{FF2B5EF4-FFF2-40B4-BE49-F238E27FC236}">
                <a16:creationId xmlns:a16="http://schemas.microsoft.com/office/drawing/2014/main" id="{C2F8C8FD-0D76-4CAE-9CBB-7899DB22453E}"/>
              </a:ext>
            </a:extLst>
          </p:cNvPr>
          <p:cNvSpPr/>
          <p:nvPr/>
        </p:nvSpPr>
        <p:spPr>
          <a:xfrm>
            <a:off x="685800" y="7505700"/>
            <a:ext cx="8595360" cy="20116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i="1">
                <a:solidFill>
                  <a:srgbClr val="C00000"/>
                </a:solidFill>
                <a:latin typeface="Arial" panose="020B0604020202020204" pitchFamily="34" charset="0"/>
                <a:cs typeface="Arial" panose="020B0604020202020204" pitchFamily="34" charset="0"/>
              </a:rPr>
              <a:t>Nhóm 3, 4: </a:t>
            </a:r>
            <a:r>
              <a:rPr lang="en-US" sz="3600">
                <a:solidFill>
                  <a:schemeClr val="tx1"/>
                </a:solidFill>
                <a:latin typeface="Arial" panose="020B0604020202020204" pitchFamily="34" charset="0"/>
                <a:cs typeface="Arial" panose="020B0604020202020204" pitchFamily="34" charset="0"/>
              </a:rPr>
              <a:t>Nêu những nét chính về đời sống văn hóa thời Ngô, Đinh, Tiền Lê</a:t>
            </a:r>
          </a:p>
        </p:txBody>
      </p:sp>
      <p:graphicFrame>
        <p:nvGraphicFramePr>
          <p:cNvPr id="8" name="Table 7">
            <a:extLst>
              <a:ext uri="{FF2B5EF4-FFF2-40B4-BE49-F238E27FC236}">
                <a16:creationId xmlns:a16="http://schemas.microsoft.com/office/drawing/2014/main" id="{54BD9AFC-5E9A-327A-88AD-E06AD9FCCA3E}"/>
              </a:ext>
            </a:extLst>
          </p:cNvPr>
          <p:cNvGraphicFramePr>
            <a:graphicFrameLocks noGrp="1"/>
          </p:cNvGraphicFramePr>
          <p:nvPr>
            <p:extLst>
              <p:ext uri="{D42A27DB-BD31-4B8C-83A1-F6EECF244321}">
                <p14:modId xmlns:p14="http://schemas.microsoft.com/office/powerpoint/2010/main" val="2757421436"/>
              </p:ext>
            </p:extLst>
          </p:nvPr>
        </p:nvGraphicFramePr>
        <p:xfrm>
          <a:off x="9844571" y="510729"/>
          <a:ext cx="7939776" cy="9265542"/>
        </p:xfrm>
        <a:graphic>
          <a:graphicData uri="http://schemas.openxmlformats.org/drawingml/2006/table">
            <a:tbl>
              <a:tblPr firstRow="1" firstCol="1" bandRow="1">
                <a:tableStyleId>{16D9F66E-5EB9-4882-86FB-DCBF35E3C3E4}</a:tableStyleId>
              </a:tblPr>
              <a:tblGrid>
                <a:gridCol w="5546963">
                  <a:extLst>
                    <a:ext uri="{9D8B030D-6E8A-4147-A177-3AD203B41FA5}">
                      <a16:colId xmlns:a16="http://schemas.microsoft.com/office/drawing/2014/main" val="513206488"/>
                    </a:ext>
                  </a:extLst>
                </a:gridCol>
                <a:gridCol w="2392813">
                  <a:extLst>
                    <a:ext uri="{9D8B030D-6E8A-4147-A177-3AD203B41FA5}">
                      <a16:colId xmlns:a16="http://schemas.microsoft.com/office/drawing/2014/main" val="3226984485"/>
                    </a:ext>
                  </a:extLst>
                </a:gridCol>
              </a:tblGrid>
              <a:tr h="1544257">
                <a:tc gridSpan="2">
                  <a:txBody>
                    <a:bodyPr/>
                    <a:lstStyle/>
                    <a:p>
                      <a:pPr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1. Những nét chính về đời sống xã hội thời Ngô, Đinh, Tiền Lê</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hMerge="1">
                  <a:txBody>
                    <a:bodyPr/>
                    <a:lstStyle/>
                    <a:p>
                      <a:pPr algn="ctr">
                        <a:lnSpc>
                          <a:spcPct val="150000"/>
                        </a:lnSpc>
                        <a:spcBef>
                          <a:spcPts val="0"/>
                        </a:spcBef>
                        <a:spcAft>
                          <a:spcPts val="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27193581"/>
                  </a:ext>
                </a:extLst>
              </a:tr>
              <a:tr h="1544257">
                <a:tc>
                  <a:txBody>
                    <a:bodyPr/>
                    <a:lstStyle/>
                    <a:p>
                      <a:pPr algn="just">
                        <a:lnSpc>
                          <a:spcPct val="150000"/>
                        </a:lnSpc>
                        <a:spcBef>
                          <a:spcPts val="0"/>
                        </a:spcBef>
                        <a:spcAft>
                          <a:spcPts val="0"/>
                        </a:spcAft>
                      </a:pPr>
                      <a:r>
                        <a:rPr lang="en-US" sz="3600">
                          <a:effectLst/>
                          <a:latin typeface="Arial" panose="020B0604020202020204" pitchFamily="34" charset="0"/>
                          <a:cs typeface="Arial" panose="020B0604020202020204" pitchFamily="34" charset="0"/>
                        </a:rPr>
                        <a:t>Giai cấp thống trị</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0"/>
                        </a:spcBef>
                        <a:spcAft>
                          <a:spcPts val="0"/>
                        </a:spcAft>
                      </a:pPr>
                      <a:r>
                        <a:rPr lang="vi-VN"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161033956"/>
                  </a:ext>
                </a:extLst>
              </a:tr>
              <a:tr h="1544257">
                <a:tc>
                  <a:txBody>
                    <a:bodyPr/>
                    <a:lstStyle/>
                    <a:p>
                      <a:pPr algn="just">
                        <a:lnSpc>
                          <a:spcPct val="150000"/>
                        </a:lnSpc>
                        <a:spcBef>
                          <a:spcPts val="0"/>
                        </a:spcBef>
                        <a:spcAft>
                          <a:spcPts val="0"/>
                        </a:spcAft>
                      </a:pPr>
                      <a:r>
                        <a:rPr lang="en-US" sz="3600">
                          <a:effectLst/>
                          <a:latin typeface="Arial" panose="020B0604020202020204" pitchFamily="34" charset="0"/>
                          <a:cs typeface="Arial" panose="020B0604020202020204" pitchFamily="34" charset="0"/>
                        </a:rPr>
                        <a:t>Giai cấp bị trị</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0"/>
                        </a:spcBef>
                        <a:spcAft>
                          <a:spcPts val="0"/>
                        </a:spcAft>
                      </a:pPr>
                      <a:r>
                        <a:rPr lang="vi-VN"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545774099"/>
                  </a:ext>
                </a:extLst>
              </a:tr>
              <a:tr h="1544257">
                <a:tc gridSpan="2">
                  <a:txBody>
                    <a:bodyPr/>
                    <a:lstStyle/>
                    <a:p>
                      <a:pPr algn="ctr">
                        <a:lnSpc>
                          <a:spcPct val="150000"/>
                        </a:lnSpc>
                        <a:spcBef>
                          <a:spcPts val="0"/>
                        </a:spcBef>
                        <a:spcAft>
                          <a:spcPts val="0"/>
                        </a:spcAft>
                      </a:pPr>
                      <a:r>
                        <a:rPr lang="vi-VN" sz="3600">
                          <a:effectLst/>
                          <a:latin typeface="Arial" panose="020B0604020202020204" pitchFamily="34" charset="0"/>
                          <a:cs typeface="Arial" panose="020B0604020202020204" pitchFamily="34" charset="0"/>
                        </a:rPr>
                        <a:t>2. Những nét chính về đời sống văn hóa thời Ngô, Đinh, Tiền Lê</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hMerge="1">
                  <a:txBody>
                    <a:bodyPr/>
                    <a:lstStyle/>
                    <a:p>
                      <a:pPr algn="ctr">
                        <a:lnSpc>
                          <a:spcPct val="150000"/>
                        </a:lnSpc>
                        <a:spcBef>
                          <a:spcPts val="0"/>
                        </a:spcBef>
                        <a:spcAft>
                          <a:spcPts val="0"/>
                        </a:spcAft>
                      </a:pPr>
                      <a:endParaRPr lang="en-US" sz="32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08835016"/>
                  </a:ext>
                </a:extLst>
              </a:tr>
              <a:tr h="1544257">
                <a:tc>
                  <a:txBody>
                    <a:bodyPr/>
                    <a:lstStyle/>
                    <a:p>
                      <a:pPr algn="just">
                        <a:lnSpc>
                          <a:spcPct val="150000"/>
                        </a:lnSpc>
                        <a:spcBef>
                          <a:spcPts val="0"/>
                        </a:spcBef>
                        <a:spcAft>
                          <a:spcPts val="0"/>
                        </a:spcAft>
                      </a:pPr>
                      <a:r>
                        <a:rPr lang="en-US" sz="3600">
                          <a:effectLst/>
                          <a:latin typeface="Arial" panose="020B0604020202020204" pitchFamily="34" charset="0"/>
                          <a:cs typeface="Arial" panose="020B0604020202020204" pitchFamily="34" charset="0"/>
                        </a:rPr>
                        <a:t>Tín ngưỡng, tôn giáo</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algn="just">
                        <a:lnSpc>
                          <a:spcPct val="150000"/>
                        </a:lnSpc>
                        <a:spcBef>
                          <a:spcPts val="0"/>
                        </a:spcBef>
                        <a:spcAft>
                          <a:spcPts val="0"/>
                        </a:spcAft>
                      </a:pPr>
                      <a:r>
                        <a:rPr lang="vi-VN"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010265192"/>
                  </a:ext>
                </a:extLst>
              </a:tr>
              <a:tr h="1544257">
                <a:tc>
                  <a:txBody>
                    <a:bodyPr/>
                    <a:lstStyle/>
                    <a:p>
                      <a:pPr algn="just">
                        <a:lnSpc>
                          <a:spcPct val="150000"/>
                        </a:lnSpc>
                        <a:spcBef>
                          <a:spcPts val="0"/>
                        </a:spcBef>
                        <a:spcAft>
                          <a:spcPts val="0"/>
                        </a:spcAft>
                      </a:pPr>
                      <a:r>
                        <a:rPr lang="en-US" sz="3600">
                          <a:effectLst/>
                          <a:latin typeface="Arial" panose="020B0604020202020204" pitchFamily="34" charset="0"/>
                          <a:ea typeface="Arial" panose="020B0604020202020204" pitchFamily="34" charset="0"/>
                          <a:cs typeface="Arial" panose="020B0604020202020204" pitchFamily="34" charset="0"/>
                        </a:rPr>
                        <a:t>Văn hóa dân gian</a:t>
                      </a:r>
                    </a:p>
                  </a:txBody>
                  <a:tcPr marL="68580" marR="68580" marT="0" marB="0" anchor="ctr"/>
                </a:tc>
                <a:tc>
                  <a:txBody>
                    <a:bodyPr/>
                    <a:lstStyle/>
                    <a:p>
                      <a:pPr algn="just">
                        <a:lnSpc>
                          <a:spcPct val="150000"/>
                        </a:lnSpc>
                        <a:spcBef>
                          <a:spcPts val="0"/>
                        </a:spcBef>
                        <a:spcAft>
                          <a:spcPts val="0"/>
                        </a:spcAft>
                      </a:pPr>
                      <a:r>
                        <a:rPr lang="vi-VN" sz="3600">
                          <a:effectLst/>
                          <a:latin typeface="Arial" panose="020B0604020202020204" pitchFamily="34" charset="0"/>
                          <a:cs typeface="Arial" panose="020B0604020202020204" pitchFamily="34" charset="0"/>
                        </a:rPr>
                        <a:t> </a:t>
                      </a:r>
                      <a:endParaRPr lang="en-US" sz="36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32524890"/>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7D9CB"/>
        </a:solidFill>
        <a:effectLst/>
      </p:bgPr>
    </p:bg>
    <p:spTree>
      <p:nvGrpSpPr>
        <p:cNvPr id="1" name=""/>
        <p:cNvGrpSpPr/>
        <p:nvPr/>
      </p:nvGrpSpPr>
      <p:grpSpPr>
        <a:xfrm>
          <a:off x="0" y="0"/>
          <a:ext cx="0" cy="0"/>
          <a:chOff x="0" y="0"/>
          <a:chExt cx="0" cy="0"/>
        </a:xfrm>
      </p:grpSpPr>
      <p:pic>
        <p:nvPicPr>
          <p:cNvPr id="119" name="Picture 5">
            <a:extLst>
              <a:ext uri="{FF2B5EF4-FFF2-40B4-BE49-F238E27FC236}">
                <a16:creationId xmlns:a16="http://schemas.microsoft.com/office/drawing/2014/main" id="{A244157F-9513-290F-FA32-39D87CB4BC1C}"/>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4" name="Rectangle: Rounded Corners 3">
            <a:extLst>
              <a:ext uri="{FF2B5EF4-FFF2-40B4-BE49-F238E27FC236}">
                <a16:creationId xmlns:a16="http://schemas.microsoft.com/office/drawing/2014/main" id="{377E3891-32C5-EEE8-771E-BD309D52E3B4}"/>
              </a:ext>
            </a:extLst>
          </p:cNvPr>
          <p:cNvSpPr/>
          <p:nvPr/>
        </p:nvSpPr>
        <p:spPr>
          <a:xfrm>
            <a:off x="7029450" y="647700"/>
            <a:ext cx="4229100" cy="1524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5800" indent="-685800" algn="ctr">
              <a:buFont typeface="Arial" panose="020B0604020202020204" pitchFamily="34" charset="0"/>
              <a:buChar char="•"/>
            </a:pPr>
            <a:r>
              <a:rPr lang="en-US" sz="5400" b="1">
                <a:solidFill>
                  <a:srgbClr val="002060"/>
                </a:solidFill>
                <a:latin typeface="Arial" panose="020B0604020202020204" pitchFamily="34" charset="0"/>
                <a:cs typeface="Arial" panose="020B0604020202020204" pitchFamily="34" charset="0"/>
              </a:rPr>
              <a:t>Xã hội</a:t>
            </a:r>
          </a:p>
        </p:txBody>
      </p:sp>
      <p:sp>
        <p:nvSpPr>
          <p:cNvPr id="74" name="Rectangle: Rounded Corners 73">
            <a:extLst>
              <a:ext uri="{FF2B5EF4-FFF2-40B4-BE49-F238E27FC236}">
                <a16:creationId xmlns:a16="http://schemas.microsoft.com/office/drawing/2014/main" id="{AF7FCEFB-22F4-1B3E-90B7-AE940827DC7E}"/>
              </a:ext>
            </a:extLst>
          </p:cNvPr>
          <p:cNvSpPr/>
          <p:nvPr/>
        </p:nvSpPr>
        <p:spPr>
          <a:xfrm>
            <a:off x="3253473" y="3162300"/>
            <a:ext cx="3147327"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Thống trị</a:t>
            </a:r>
          </a:p>
        </p:txBody>
      </p:sp>
      <p:sp>
        <p:nvSpPr>
          <p:cNvPr id="75" name="Rectangle: Rounded Corners 74">
            <a:extLst>
              <a:ext uri="{FF2B5EF4-FFF2-40B4-BE49-F238E27FC236}">
                <a16:creationId xmlns:a16="http://schemas.microsoft.com/office/drawing/2014/main" id="{32EA3327-C1CD-1D87-21EB-115D7D66D1B8}"/>
              </a:ext>
            </a:extLst>
          </p:cNvPr>
          <p:cNvSpPr/>
          <p:nvPr/>
        </p:nvSpPr>
        <p:spPr>
          <a:xfrm>
            <a:off x="11887202" y="3162300"/>
            <a:ext cx="3147327" cy="12192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Bị trị</a:t>
            </a:r>
          </a:p>
        </p:txBody>
      </p:sp>
      <p:cxnSp>
        <p:nvCxnSpPr>
          <p:cNvPr id="7" name="Straight Arrow Connector 6">
            <a:extLst>
              <a:ext uri="{FF2B5EF4-FFF2-40B4-BE49-F238E27FC236}">
                <a16:creationId xmlns:a16="http://schemas.microsoft.com/office/drawing/2014/main" id="{3F6D2DB8-100C-D73C-434D-B19B4FE2A218}"/>
              </a:ext>
            </a:extLst>
          </p:cNvPr>
          <p:cNvCxnSpPr>
            <a:cxnSpLocks/>
            <a:endCxn id="75" idx="0"/>
          </p:cNvCxnSpPr>
          <p:nvPr/>
        </p:nvCxnSpPr>
        <p:spPr>
          <a:xfrm>
            <a:off x="9124950" y="2171700"/>
            <a:ext cx="4335916" cy="9906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a:extLst>
              <a:ext uri="{FF2B5EF4-FFF2-40B4-BE49-F238E27FC236}">
                <a16:creationId xmlns:a16="http://schemas.microsoft.com/office/drawing/2014/main" id="{D7DA8228-73A4-889F-AD83-A8887F3CEFB0}"/>
              </a:ext>
            </a:extLst>
          </p:cNvPr>
          <p:cNvCxnSpPr>
            <a:cxnSpLocks/>
            <a:endCxn id="74" idx="0"/>
          </p:cNvCxnSpPr>
          <p:nvPr/>
        </p:nvCxnSpPr>
        <p:spPr>
          <a:xfrm flipH="1">
            <a:off x="4827137" y="2171700"/>
            <a:ext cx="4316863" cy="9906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79" name="Rectangle: Rounded Corners 78">
            <a:extLst>
              <a:ext uri="{FF2B5EF4-FFF2-40B4-BE49-F238E27FC236}">
                <a16:creationId xmlns:a16="http://schemas.microsoft.com/office/drawing/2014/main" id="{592072E0-128B-6487-7EBD-F92806BD93C8}"/>
              </a:ext>
            </a:extLst>
          </p:cNvPr>
          <p:cNvSpPr/>
          <p:nvPr/>
        </p:nvSpPr>
        <p:spPr>
          <a:xfrm>
            <a:off x="701040" y="5067300"/>
            <a:ext cx="2651760" cy="17373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Vua, quan</a:t>
            </a:r>
          </a:p>
        </p:txBody>
      </p:sp>
      <p:sp>
        <p:nvSpPr>
          <p:cNvPr id="80" name="Rectangle: Rounded Corners 79">
            <a:extLst>
              <a:ext uri="{FF2B5EF4-FFF2-40B4-BE49-F238E27FC236}">
                <a16:creationId xmlns:a16="http://schemas.microsoft.com/office/drawing/2014/main" id="{A1C0BCF2-F206-6D74-3F19-064E3C0BC101}"/>
              </a:ext>
            </a:extLst>
          </p:cNvPr>
          <p:cNvSpPr/>
          <p:nvPr/>
        </p:nvSpPr>
        <p:spPr>
          <a:xfrm>
            <a:off x="3603573" y="5029201"/>
            <a:ext cx="3787827" cy="173735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Một bộ phận nhà sư, đạo sĩ</a:t>
            </a:r>
          </a:p>
        </p:txBody>
      </p:sp>
      <p:sp>
        <p:nvSpPr>
          <p:cNvPr id="81" name="Rectangle: Rounded Corners 80">
            <a:extLst>
              <a:ext uri="{FF2B5EF4-FFF2-40B4-BE49-F238E27FC236}">
                <a16:creationId xmlns:a16="http://schemas.microsoft.com/office/drawing/2014/main" id="{2C2D3420-FA24-D066-0052-141213D5F0EF}"/>
              </a:ext>
            </a:extLst>
          </p:cNvPr>
          <p:cNvSpPr/>
          <p:nvPr/>
        </p:nvSpPr>
        <p:spPr>
          <a:xfrm>
            <a:off x="7770691" y="5067300"/>
            <a:ext cx="2705099" cy="175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Nông dân</a:t>
            </a:r>
          </a:p>
        </p:txBody>
      </p:sp>
      <p:sp>
        <p:nvSpPr>
          <p:cNvPr id="82" name="Rectangle: Rounded Corners 81">
            <a:extLst>
              <a:ext uri="{FF2B5EF4-FFF2-40B4-BE49-F238E27FC236}">
                <a16:creationId xmlns:a16="http://schemas.microsoft.com/office/drawing/2014/main" id="{B3A6BA7B-FE59-1E67-0B40-585CF610C856}"/>
              </a:ext>
            </a:extLst>
          </p:cNvPr>
          <p:cNvSpPr/>
          <p:nvPr/>
        </p:nvSpPr>
        <p:spPr>
          <a:xfrm>
            <a:off x="10858837" y="5067300"/>
            <a:ext cx="3542963" cy="175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a:solidFill>
                  <a:schemeClr val="tx1"/>
                </a:solidFill>
                <a:latin typeface="Arial" panose="020B0604020202020204" pitchFamily="34" charset="0"/>
                <a:cs typeface="Arial" panose="020B0604020202020204" pitchFamily="34" charset="0"/>
              </a:rPr>
              <a:t>Thợ thủ công, thương nhân</a:t>
            </a:r>
          </a:p>
        </p:txBody>
      </p:sp>
      <p:sp>
        <p:nvSpPr>
          <p:cNvPr id="83" name="Rectangle: Rounded Corners 82">
            <a:extLst>
              <a:ext uri="{FF2B5EF4-FFF2-40B4-BE49-F238E27FC236}">
                <a16:creationId xmlns:a16="http://schemas.microsoft.com/office/drawing/2014/main" id="{3F6F010C-8538-7FB7-3881-7940406C034C}"/>
              </a:ext>
            </a:extLst>
          </p:cNvPr>
          <p:cNvSpPr/>
          <p:nvPr/>
        </p:nvSpPr>
        <p:spPr>
          <a:xfrm>
            <a:off x="14706600" y="5067300"/>
            <a:ext cx="2705099" cy="1752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Nô tì</a:t>
            </a:r>
          </a:p>
        </p:txBody>
      </p:sp>
      <p:cxnSp>
        <p:nvCxnSpPr>
          <p:cNvPr id="84" name="Straight Arrow Connector 83">
            <a:extLst>
              <a:ext uri="{FF2B5EF4-FFF2-40B4-BE49-F238E27FC236}">
                <a16:creationId xmlns:a16="http://schemas.microsoft.com/office/drawing/2014/main" id="{FB7DB702-B164-0115-5077-3E10348A68BA}"/>
              </a:ext>
            </a:extLst>
          </p:cNvPr>
          <p:cNvCxnSpPr>
            <a:cxnSpLocks/>
            <a:stCxn id="74" idx="2"/>
            <a:endCxn id="79" idx="0"/>
          </p:cNvCxnSpPr>
          <p:nvPr/>
        </p:nvCxnSpPr>
        <p:spPr>
          <a:xfrm flipH="1">
            <a:off x="2026920" y="4381500"/>
            <a:ext cx="2800217" cy="6858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87" name="Straight Arrow Connector 86">
            <a:extLst>
              <a:ext uri="{FF2B5EF4-FFF2-40B4-BE49-F238E27FC236}">
                <a16:creationId xmlns:a16="http://schemas.microsoft.com/office/drawing/2014/main" id="{09A7AFEF-914D-DC76-0F57-8B5AEA628F4E}"/>
              </a:ext>
            </a:extLst>
          </p:cNvPr>
          <p:cNvCxnSpPr>
            <a:cxnSpLocks/>
            <a:stCxn id="74" idx="2"/>
            <a:endCxn id="80" idx="0"/>
          </p:cNvCxnSpPr>
          <p:nvPr/>
        </p:nvCxnSpPr>
        <p:spPr>
          <a:xfrm>
            <a:off x="4827137" y="4381500"/>
            <a:ext cx="670350" cy="64770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0" name="Straight Arrow Connector 89">
            <a:extLst>
              <a:ext uri="{FF2B5EF4-FFF2-40B4-BE49-F238E27FC236}">
                <a16:creationId xmlns:a16="http://schemas.microsoft.com/office/drawing/2014/main" id="{8C031F5C-0E45-D0C2-14D8-05593B6932F1}"/>
              </a:ext>
            </a:extLst>
          </p:cNvPr>
          <p:cNvCxnSpPr>
            <a:cxnSpLocks/>
            <a:stCxn id="75" idx="2"/>
            <a:endCxn id="81" idx="0"/>
          </p:cNvCxnSpPr>
          <p:nvPr/>
        </p:nvCxnSpPr>
        <p:spPr>
          <a:xfrm flipH="1">
            <a:off x="9123241" y="4381500"/>
            <a:ext cx="4337625" cy="6858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id="{DD27ADFF-4D35-4FC9-242C-2F29DE55EF14}"/>
              </a:ext>
            </a:extLst>
          </p:cNvPr>
          <p:cNvCxnSpPr>
            <a:cxnSpLocks/>
            <a:stCxn id="75" idx="2"/>
            <a:endCxn id="82" idx="0"/>
          </p:cNvCxnSpPr>
          <p:nvPr/>
        </p:nvCxnSpPr>
        <p:spPr>
          <a:xfrm flipH="1">
            <a:off x="12630319" y="4381500"/>
            <a:ext cx="830547" cy="6858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7" name="Straight Arrow Connector 96">
            <a:extLst>
              <a:ext uri="{FF2B5EF4-FFF2-40B4-BE49-F238E27FC236}">
                <a16:creationId xmlns:a16="http://schemas.microsoft.com/office/drawing/2014/main" id="{C6360975-64A1-5A66-5FCE-4BEC26EB3466}"/>
              </a:ext>
            </a:extLst>
          </p:cNvPr>
          <p:cNvCxnSpPr>
            <a:cxnSpLocks/>
            <a:stCxn id="75" idx="2"/>
            <a:endCxn id="83" idx="0"/>
          </p:cNvCxnSpPr>
          <p:nvPr/>
        </p:nvCxnSpPr>
        <p:spPr>
          <a:xfrm>
            <a:off x="13460866" y="4381500"/>
            <a:ext cx="2598284" cy="6858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grpSp>
        <p:nvGrpSpPr>
          <p:cNvPr id="100" name="Group 99">
            <a:extLst>
              <a:ext uri="{FF2B5EF4-FFF2-40B4-BE49-F238E27FC236}">
                <a16:creationId xmlns:a16="http://schemas.microsoft.com/office/drawing/2014/main" id="{E6D6A65B-249A-3916-9BD2-371B6E03DC82}"/>
              </a:ext>
            </a:extLst>
          </p:cNvPr>
          <p:cNvGrpSpPr/>
          <p:nvPr/>
        </p:nvGrpSpPr>
        <p:grpSpPr>
          <a:xfrm>
            <a:off x="6418140" y="6819900"/>
            <a:ext cx="5392860" cy="2773818"/>
            <a:chOff x="10308055" y="5950185"/>
            <a:chExt cx="5392860" cy="2773818"/>
          </a:xfrm>
        </p:grpSpPr>
        <p:cxnSp>
          <p:nvCxnSpPr>
            <p:cNvPr id="101" name="Straight Arrow Connector 100">
              <a:extLst>
                <a:ext uri="{FF2B5EF4-FFF2-40B4-BE49-F238E27FC236}">
                  <a16:creationId xmlns:a16="http://schemas.microsoft.com/office/drawing/2014/main" id="{84A0C493-0732-0203-9A97-29F0249D1404}"/>
                </a:ext>
              </a:extLst>
            </p:cNvPr>
            <p:cNvCxnSpPr>
              <a:cxnSpLocks/>
              <a:endCxn id="102" idx="0"/>
            </p:cNvCxnSpPr>
            <p:nvPr/>
          </p:nvCxnSpPr>
          <p:spPr>
            <a:xfrm>
              <a:off x="13004485" y="5950185"/>
              <a:ext cx="0" cy="12954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02" name="TextBox 101">
              <a:extLst>
                <a:ext uri="{FF2B5EF4-FFF2-40B4-BE49-F238E27FC236}">
                  <a16:creationId xmlns:a16="http://schemas.microsoft.com/office/drawing/2014/main" id="{DAFD867C-CC9C-901D-3249-E77239C8ADD9}"/>
                </a:ext>
              </a:extLst>
            </p:cNvPr>
            <p:cNvSpPr txBox="1"/>
            <p:nvPr/>
          </p:nvSpPr>
          <p:spPr>
            <a:xfrm>
              <a:off x="10308055" y="7245585"/>
              <a:ext cx="5392860" cy="1478418"/>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Lực lượng sản xuất chính</a:t>
              </a:r>
            </a:p>
            <a:p>
              <a:pPr marL="457200" indent="-457200" algn="just">
                <a:lnSpc>
                  <a:spcPct val="150000"/>
                </a:lnSpc>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Cày ruộng công làng xã</a:t>
              </a:r>
            </a:p>
          </p:txBody>
        </p:sp>
      </p:grpSp>
      <p:grpSp>
        <p:nvGrpSpPr>
          <p:cNvPr id="105" name="Group 104">
            <a:extLst>
              <a:ext uri="{FF2B5EF4-FFF2-40B4-BE49-F238E27FC236}">
                <a16:creationId xmlns:a16="http://schemas.microsoft.com/office/drawing/2014/main" id="{ED5AAE79-3BBA-B62C-A9A0-C45D7F846710}"/>
              </a:ext>
            </a:extLst>
          </p:cNvPr>
          <p:cNvGrpSpPr/>
          <p:nvPr/>
        </p:nvGrpSpPr>
        <p:grpSpPr>
          <a:xfrm>
            <a:off x="13922399" y="6819900"/>
            <a:ext cx="4273499" cy="2902882"/>
            <a:chOff x="11621064" y="5950185"/>
            <a:chExt cx="4273499" cy="2902882"/>
          </a:xfrm>
        </p:grpSpPr>
        <p:cxnSp>
          <p:nvCxnSpPr>
            <p:cNvPr id="106" name="Straight Arrow Connector 105">
              <a:extLst>
                <a:ext uri="{FF2B5EF4-FFF2-40B4-BE49-F238E27FC236}">
                  <a16:creationId xmlns:a16="http://schemas.microsoft.com/office/drawing/2014/main" id="{C34EAB3E-209C-D16D-6A60-692A7DA4A8D1}"/>
                </a:ext>
              </a:extLst>
            </p:cNvPr>
            <p:cNvCxnSpPr>
              <a:cxnSpLocks/>
              <a:stCxn id="83" idx="2"/>
              <a:endCxn id="107" idx="0"/>
            </p:cNvCxnSpPr>
            <p:nvPr/>
          </p:nvCxnSpPr>
          <p:spPr>
            <a:xfrm flipH="1">
              <a:off x="13757814" y="5950185"/>
              <a:ext cx="1" cy="68580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07" name="TextBox 106">
              <a:extLst>
                <a:ext uri="{FF2B5EF4-FFF2-40B4-BE49-F238E27FC236}">
                  <a16:creationId xmlns:a16="http://schemas.microsoft.com/office/drawing/2014/main" id="{E7C1E4C4-99A9-B90E-305E-EE6DA92714EE}"/>
                </a:ext>
              </a:extLst>
            </p:cNvPr>
            <p:cNvSpPr txBox="1"/>
            <p:nvPr/>
          </p:nvSpPr>
          <p:spPr>
            <a:xfrm>
              <a:off x="11621064" y="6635985"/>
              <a:ext cx="4273499" cy="2217082"/>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Tầng lớp thấp nhất.</a:t>
              </a:r>
            </a:p>
            <a:p>
              <a:pPr marL="457200" indent="-457200" algn="just">
                <a:lnSpc>
                  <a:spcPct val="150000"/>
                </a:lnSpc>
                <a:buFont typeface="Arial" panose="020B0604020202020204" pitchFamily="34" charset="0"/>
                <a:buChar char="•"/>
              </a:pPr>
              <a:r>
                <a:rPr lang="en-US" sz="3200">
                  <a:latin typeface="Arial" panose="020B0604020202020204" pitchFamily="34" charset="0"/>
                  <a:cs typeface="Arial" panose="020B0604020202020204" pitchFamily="34" charset="0"/>
                </a:rPr>
                <a:t>Số lượng ít.</a:t>
              </a:r>
            </a:p>
            <a:p>
              <a:pPr marL="457200" indent="-457200" algn="just">
                <a:lnSpc>
                  <a:spcPct val="150000"/>
                </a:lnSpc>
                <a:buFont typeface="Arial" panose="020B0604020202020204" pitchFamily="34" charset="0"/>
                <a:buChar char="•"/>
              </a:pPr>
              <a:r>
                <a:rPr lang="en-US" sz="3200">
                  <a:solidFill>
                    <a:schemeClr val="tx1"/>
                  </a:solidFill>
                  <a:latin typeface="Arial" panose="020B0604020202020204" pitchFamily="34" charset="0"/>
                  <a:cs typeface="Arial" panose="020B0604020202020204" pitchFamily="34" charset="0"/>
                </a:rPr>
                <a:t>Hầu hạ vua, quan</a:t>
              </a:r>
            </a:p>
          </p:txBody>
        </p:sp>
      </p:grpSp>
    </p:spTree>
    <p:extLst>
      <p:ext uri="{BB962C8B-B14F-4D97-AF65-F5344CB8AC3E}">
        <p14:creationId xmlns:p14="http://schemas.microsoft.com/office/powerpoint/2010/main" val="19076880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barn(inVertical)">
                                      <p:cBhvr>
                                        <p:cTn id="16" dur="500"/>
                                        <p:tgtEl>
                                          <p:spTgt spid="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5"/>
                                        </p:tgtEl>
                                        <p:attrNameLst>
                                          <p:attrName>style.visibility</p:attrName>
                                        </p:attrNameLst>
                                      </p:cBhvr>
                                      <p:to>
                                        <p:strVal val="visible"/>
                                      </p:to>
                                    </p:set>
                                    <p:animEffect transition="in" filter="barn(inVertical)">
                                      <p:cBhvr>
                                        <p:cTn id="25" dur="500"/>
                                        <p:tgtEl>
                                          <p:spTgt spid="7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up)">
                                      <p:cBhvr>
                                        <p:cTn id="30" dur="500"/>
                                        <p:tgtEl>
                                          <p:spTgt spid="84"/>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barn(inVertical)">
                                      <p:cBhvr>
                                        <p:cTn id="34" dur="500"/>
                                        <p:tgtEl>
                                          <p:spTgt spid="7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wipe(up)">
                                      <p:cBhvr>
                                        <p:cTn id="39" dur="500"/>
                                        <p:tgtEl>
                                          <p:spTgt spid="87"/>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80"/>
                                        </p:tgtEl>
                                        <p:attrNameLst>
                                          <p:attrName>style.visibility</p:attrName>
                                        </p:attrNameLst>
                                      </p:cBhvr>
                                      <p:to>
                                        <p:strVal val="visible"/>
                                      </p:to>
                                    </p:set>
                                    <p:animEffect transition="in" filter="barn(inVertical)">
                                      <p:cBhvr>
                                        <p:cTn id="43" dur="500"/>
                                        <p:tgtEl>
                                          <p:spTgt spid="8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wipe(up)">
                                      <p:cBhvr>
                                        <p:cTn id="48" dur="500"/>
                                        <p:tgtEl>
                                          <p:spTgt spid="90"/>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barn(inVertical)">
                                      <p:cBhvr>
                                        <p:cTn id="52" dur="500"/>
                                        <p:tgtEl>
                                          <p:spTgt spid="8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94"/>
                                        </p:tgtEl>
                                        <p:attrNameLst>
                                          <p:attrName>style.visibility</p:attrName>
                                        </p:attrNameLst>
                                      </p:cBhvr>
                                      <p:to>
                                        <p:strVal val="visible"/>
                                      </p:to>
                                    </p:set>
                                    <p:animEffect transition="in" filter="wipe(up)">
                                      <p:cBhvr>
                                        <p:cTn id="57" dur="500"/>
                                        <p:tgtEl>
                                          <p:spTgt spid="94"/>
                                        </p:tgtEl>
                                      </p:cBhvr>
                                    </p:animEffect>
                                  </p:childTnLst>
                                </p:cTn>
                              </p:par>
                            </p:childTnLst>
                          </p:cTn>
                        </p:par>
                        <p:par>
                          <p:cTn id="58" fill="hold">
                            <p:stCondLst>
                              <p:cond delay="500"/>
                            </p:stCondLst>
                            <p:childTnLst>
                              <p:par>
                                <p:cTn id="59" presetID="16" presetClass="entr" presetSubtype="21" fill="hold" grpId="0" nodeType="afterEffect">
                                  <p:stCondLst>
                                    <p:cond delay="0"/>
                                  </p:stCondLst>
                                  <p:childTnLst>
                                    <p:set>
                                      <p:cBhvr>
                                        <p:cTn id="60" dur="1" fill="hold">
                                          <p:stCondLst>
                                            <p:cond delay="0"/>
                                          </p:stCondLst>
                                        </p:cTn>
                                        <p:tgtEl>
                                          <p:spTgt spid="82"/>
                                        </p:tgtEl>
                                        <p:attrNameLst>
                                          <p:attrName>style.visibility</p:attrName>
                                        </p:attrNameLst>
                                      </p:cBhvr>
                                      <p:to>
                                        <p:strVal val="visible"/>
                                      </p:to>
                                    </p:set>
                                    <p:animEffect transition="in" filter="barn(inVertical)">
                                      <p:cBhvr>
                                        <p:cTn id="61" dur="500"/>
                                        <p:tgtEl>
                                          <p:spTgt spid="8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97"/>
                                        </p:tgtEl>
                                        <p:attrNameLst>
                                          <p:attrName>style.visibility</p:attrName>
                                        </p:attrNameLst>
                                      </p:cBhvr>
                                      <p:to>
                                        <p:strVal val="visible"/>
                                      </p:to>
                                    </p:set>
                                    <p:animEffect transition="in" filter="wipe(up)">
                                      <p:cBhvr>
                                        <p:cTn id="66" dur="500"/>
                                        <p:tgtEl>
                                          <p:spTgt spid="97"/>
                                        </p:tgtEl>
                                      </p:cBhvr>
                                    </p:animEffect>
                                  </p:childTnLst>
                                </p:cTn>
                              </p:par>
                            </p:childTnLst>
                          </p:cTn>
                        </p:par>
                        <p:par>
                          <p:cTn id="67" fill="hold">
                            <p:stCondLst>
                              <p:cond delay="500"/>
                            </p:stCondLst>
                            <p:childTnLst>
                              <p:par>
                                <p:cTn id="68" presetID="16" presetClass="entr" presetSubtype="21" fill="hold" grpId="0" nodeType="after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barn(inVertical)">
                                      <p:cBhvr>
                                        <p:cTn id="70" dur="500"/>
                                        <p:tgtEl>
                                          <p:spTgt spid="8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wipe(up)">
                                      <p:cBhvr>
                                        <p:cTn id="75" dur="500"/>
                                        <p:tgtEl>
                                          <p:spTgt spid="100"/>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105"/>
                                        </p:tgtEl>
                                        <p:attrNameLst>
                                          <p:attrName>style.visibility</p:attrName>
                                        </p:attrNameLst>
                                      </p:cBhvr>
                                      <p:to>
                                        <p:strVal val="visible"/>
                                      </p:to>
                                    </p:set>
                                    <p:animEffect transition="in" filter="wipe(up)">
                                      <p:cBhvr>
                                        <p:cTn id="80"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4" grpId="0" animBg="1"/>
      <p:bldP spid="75" grpId="0" animBg="1"/>
      <p:bldP spid="79" grpId="0" animBg="1"/>
      <p:bldP spid="80" grpId="0" animBg="1"/>
      <p:bldP spid="81" grpId="0" animBg="1"/>
      <p:bldP spid="82" grpId="0" animBg="1"/>
      <p:bldP spid="8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7D9CB"/>
        </a:solid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4B936473-5C67-6CB1-3156-8868F5C04B13}"/>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2" name="TextBox 1">
            <a:extLst>
              <a:ext uri="{FF2B5EF4-FFF2-40B4-BE49-F238E27FC236}">
                <a16:creationId xmlns:a16="http://schemas.microsoft.com/office/drawing/2014/main" id="{FAD92668-9C41-538D-2927-D75F0322FB04}"/>
              </a:ext>
            </a:extLst>
          </p:cNvPr>
          <p:cNvSpPr txBox="1"/>
          <p:nvPr/>
        </p:nvSpPr>
        <p:spPr>
          <a:xfrm>
            <a:off x="5386387" y="800100"/>
            <a:ext cx="7515225" cy="923330"/>
          </a:xfrm>
          <a:prstGeom prst="rect">
            <a:avLst/>
          </a:prstGeom>
          <a:noFill/>
        </p:spPr>
        <p:txBody>
          <a:bodyPr wrap="square">
            <a:spAutoFit/>
          </a:bodyPr>
          <a:lstStyle/>
          <a:p>
            <a:pPr marL="685800" indent="-685800" algn="ctr">
              <a:buFont typeface="Arial" panose="020B0604020202020204" pitchFamily="34" charset="0"/>
              <a:buChar char="•"/>
            </a:pPr>
            <a:r>
              <a:rPr lang="en-US" sz="5400" b="1">
                <a:solidFill>
                  <a:srgbClr val="002060"/>
                </a:solidFill>
                <a:latin typeface="Arial" panose="020B0604020202020204" pitchFamily="34" charset="0"/>
                <a:cs typeface="Arial" panose="020B0604020202020204" pitchFamily="34" charset="0"/>
              </a:rPr>
              <a:t>Văn hóa</a:t>
            </a:r>
            <a:endParaRPr lang="en-US" sz="5400" b="1">
              <a:solidFill>
                <a:srgbClr val="002060"/>
              </a:solidFill>
            </a:endParaRPr>
          </a:p>
        </p:txBody>
      </p:sp>
      <p:sp>
        <p:nvSpPr>
          <p:cNvPr id="4" name="TextBox 3">
            <a:extLst>
              <a:ext uri="{FF2B5EF4-FFF2-40B4-BE49-F238E27FC236}">
                <a16:creationId xmlns:a16="http://schemas.microsoft.com/office/drawing/2014/main" id="{5FE6E8A4-0B9D-4621-1591-E12DD74114E9}"/>
              </a:ext>
            </a:extLst>
          </p:cNvPr>
          <p:cNvSpPr txBox="1"/>
          <p:nvPr/>
        </p:nvSpPr>
        <p:spPr>
          <a:xfrm>
            <a:off x="952500" y="1692730"/>
            <a:ext cx="8877300" cy="8006102"/>
          </a:xfrm>
          <a:prstGeom prst="rect">
            <a:avLst/>
          </a:prstGeom>
          <a:noFill/>
        </p:spPr>
        <p:txBody>
          <a:bodyPr wrap="square">
            <a:spAutoFit/>
          </a:bodyPr>
          <a:lstStyle/>
          <a:p>
            <a:pPr marL="571500" indent="-571500" algn="just">
              <a:lnSpc>
                <a:spcPct val="150000"/>
              </a:lnSpc>
              <a:spcAft>
                <a:spcPts val="1000"/>
              </a:spcAft>
              <a:buFontTx/>
              <a:buChar char="-"/>
            </a:pPr>
            <a:r>
              <a:rPr lang="en-US" sz="4000" b="1" i="1">
                <a:solidFill>
                  <a:srgbClr val="C00000"/>
                </a:solidFill>
                <a:latin typeface="Arial" panose="020B0604020202020204" pitchFamily="34" charset="0"/>
                <a:ea typeface="Calibri" panose="020F0502020204030204" pitchFamily="34" charset="0"/>
                <a:cs typeface="Arial" panose="020B0604020202020204" pitchFamily="34" charset="0"/>
              </a:rPr>
              <a:t>Về tôn giáo:</a:t>
            </a:r>
          </a:p>
          <a:p>
            <a:pPr marL="571500" indent="-571500" algn="just">
              <a:lnSpc>
                <a:spcPct val="150000"/>
              </a:lnSpc>
              <a:spcAft>
                <a:spcPts val="10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Nho giáo: chưa phát triển.</a:t>
            </a:r>
          </a:p>
          <a:p>
            <a:pPr marL="571500" indent="-571500" algn="just">
              <a:lnSpc>
                <a:spcPct val="150000"/>
              </a:lnSpc>
              <a:spcAft>
                <a:spcPts val="10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Phật giáo: truyền bá rộng rãi.</a:t>
            </a:r>
          </a:p>
          <a:p>
            <a:pPr marL="571500" indent="-571500" algn="just">
              <a:lnSpc>
                <a:spcPct val="150000"/>
              </a:lnSpc>
              <a:spcAft>
                <a:spcPts val="1000"/>
              </a:spcAft>
              <a:buFont typeface="Wingdings" panose="05000000000000000000" pitchFamily="2" charset="2"/>
              <a:buChar char="ü"/>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Chùa xây dựng ở nhiều nơi.</a:t>
            </a:r>
          </a:p>
          <a:p>
            <a:pPr marL="571500" indent="-571500" algn="just">
              <a:lnSpc>
                <a:spcPct val="150000"/>
              </a:lnSpc>
              <a:spcAft>
                <a:spcPts val="1000"/>
              </a:spcAft>
              <a:buFont typeface="Wingdings" panose="05000000000000000000" pitchFamily="2" charset="2"/>
              <a:buChar char="ü"/>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Nhà sư thường có học, được chính quyền và nhân dân tôn trọng.</a:t>
            </a:r>
          </a:p>
          <a:p>
            <a:pPr marL="571500" indent="-571500" algn="just">
              <a:lnSpc>
                <a:spcPct val="150000"/>
              </a:lnSpc>
              <a:spcAft>
                <a:spcPts val="1000"/>
              </a:spcAft>
              <a:buFont typeface="Wingdings" panose="05000000000000000000" pitchFamily="2" charset="2"/>
              <a:buChar char="ü"/>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Nhiều vị cao tăng tham gia quản lí đất nước.</a:t>
            </a:r>
          </a:p>
        </p:txBody>
      </p:sp>
      <p:grpSp>
        <p:nvGrpSpPr>
          <p:cNvPr id="11" name="Group 10">
            <a:extLst>
              <a:ext uri="{FF2B5EF4-FFF2-40B4-BE49-F238E27FC236}">
                <a16:creationId xmlns:a16="http://schemas.microsoft.com/office/drawing/2014/main" id="{44700346-D5FC-AEA9-4E92-DD8A5B7757C8}"/>
              </a:ext>
            </a:extLst>
          </p:cNvPr>
          <p:cNvGrpSpPr/>
          <p:nvPr/>
        </p:nvGrpSpPr>
        <p:grpSpPr>
          <a:xfrm>
            <a:off x="10096500" y="1934314"/>
            <a:ext cx="7239000" cy="8009786"/>
            <a:chOff x="10096500" y="1934314"/>
            <a:chExt cx="7239000" cy="8009786"/>
          </a:xfrm>
        </p:grpSpPr>
        <p:pic>
          <p:nvPicPr>
            <p:cNvPr id="9" name="Picture 8" descr="A picture containing tree, outdoor, building, garden&#10;&#10;Description automatically generated">
              <a:extLst>
                <a:ext uri="{FF2B5EF4-FFF2-40B4-BE49-F238E27FC236}">
                  <a16:creationId xmlns:a16="http://schemas.microsoft.com/office/drawing/2014/main" id="{2CA58879-66C9-F264-95EC-FCE52334B9DF}"/>
                </a:ext>
              </a:extLst>
            </p:cNvPr>
            <p:cNvPicPr>
              <a:picLocks noChangeAspect="1"/>
            </p:cNvPicPr>
            <p:nvPr/>
          </p:nvPicPr>
          <p:blipFill rotWithShape="1">
            <a:blip r:embed="rId4">
              <a:extLst>
                <a:ext uri="{28A0092B-C50C-407E-A947-70E740481C1C}">
                  <a14:useLocalDpi xmlns:a14="http://schemas.microsoft.com/office/drawing/2010/main" val="0"/>
                </a:ext>
              </a:extLst>
            </a:blip>
            <a:srcRect t="20102"/>
            <a:stretch/>
          </p:blipFill>
          <p:spPr>
            <a:xfrm>
              <a:off x="10363200" y="1934314"/>
              <a:ext cx="6705600" cy="7466583"/>
            </a:xfrm>
            <a:prstGeom prst="rect">
              <a:avLst/>
            </a:prstGeom>
          </p:spPr>
        </p:pic>
        <p:sp>
          <p:nvSpPr>
            <p:cNvPr id="10" name="TextBox 9">
              <a:extLst>
                <a:ext uri="{FF2B5EF4-FFF2-40B4-BE49-F238E27FC236}">
                  <a16:creationId xmlns:a16="http://schemas.microsoft.com/office/drawing/2014/main" id="{6A45763B-271E-C10F-E893-A97D0AC9FC45}"/>
                </a:ext>
              </a:extLst>
            </p:cNvPr>
            <p:cNvSpPr txBox="1"/>
            <p:nvPr/>
          </p:nvSpPr>
          <p:spPr>
            <a:xfrm>
              <a:off x="10096500" y="9275006"/>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Cột kinh cổ ở chùa Nhất Trụ (Ninh Bình)</a:t>
              </a:r>
              <a:endParaRPr lang="en-US" sz="2800" i="1"/>
            </a:p>
          </p:txBody>
        </p:sp>
      </p:grpSp>
    </p:spTree>
    <p:extLst>
      <p:ext uri="{BB962C8B-B14F-4D97-AF65-F5344CB8AC3E}">
        <p14:creationId xmlns:p14="http://schemas.microsoft.com/office/powerpoint/2010/main" val="3604731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E50B911F-6D5F-4076-133A-92883343BAF8}"/>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13" name="Group 12">
            <a:extLst>
              <a:ext uri="{FF2B5EF4-FFF2-40B4-BE49-F238E27FC236}">
                <a16:creationId xmlns:a16="http://schemas.microsoft.com/office/drawing/2014/main" id="{112F8C05-F23D-598F-157A-13393C0B63D3}"/>
              </a:ext>
            </a:extLst>
          </p:cNvPr>
          <p:cNvGrpSpPr/>
          <p:nvPr/>
        </p:nvGrpSpPr>
        <p:grpSpPr>
          <a:xfrm>
            <a:off x="152400" y="1075754"/>
            <a:ext cx="8087095" cy="8369107"/>
            <a:chOff x="523506" y="1075754"/>
            <a:chExt cx="8087095" cy="8369107"/>
          </a:xfrm>
        </p:grpSpPr>
        <p:pic>
          <p:nvPicPr>
            <p:cNvPr id="8" name="Picture 7">
              <a:extLst>
                <a:ext uri="{FF2B5EF4-FFF2-40B4-BE49-F238E27FC236}">
                  <a16:creationId xmlns:a16="http://schemas.microsoft.com/office/drawing/2014/main" id="{4C396E6A-D8F0-09F6-37FA-DD5206C63A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62168" y="1075754"/>
              <a:ext cx="7548433" cy="7548433"/>
            </a:xfrm>
            <a:prstGeom prst="rect">
              <a:avLst/>
            </a:prstGeom>
          </p:spPr>
        </p:pic>
        <p:sp>
          <p:nvSpPr>
            <p:cNvPr id="12" name="TextBox 11">
              <a:extLst>
                <a:ext uri="{FF2B5EF4-FFF2-40B4-BE49-F238E27FC236}">
                  <a16:creationId xmlns:a16="http://schemas.microsoft.com/office/drawing/2014/main" id="{96B9859D-00BB-2208-6465-B6EF2173FA9E}"/>
                </a:ext>
              </a:extLst>
            </p:cNvPr>
            <p:cNvSpPr txBox="1"/>
            <p:nvPr/>
          </p:nvSpPr>
          <p:spPr>
            <a:xfrm>
              <a:off x="523506" y="8624187"/>
              <a:ext cx="8064500" cy="820674"/>
            </a:xfrm>
            <a:prstGeom prst="rect">
              <a:avLst/>
            </a:prstGeom>
            <a:noFill/>
          </p:spPr>
          <p:txBody>
            <a:bodyPr wrap="square">
              <a:spAutoFit/>
            </a:bodyPr>
            <a:lstStyle/>
            <a:p>
              <a:pPr algn="ctr">
                <a:lnSpc>
                  <a:spcPct val="150000"/>
                </a:lnSpc>
              </a:pPr>
              <a:r>
                <a:rPr lang="en-US" sz="3600" b="0" i="0">
                  <a:effectLst/>
                  <a:latin typeface="Arial" panose="020B0604020202020204" pitchFamily="34" charset="0"/>
                  <a:cs typeface="Arial" panose="020B0604020202020204" pitchFamily="34" charset="0"/>
                </a:rPr>
                <a:t>Thiền sư Đỗ Pháp Thuận</a:t>
              </a:r>
              <a:endParaRPr lang="en-US" sz="36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F06F3A72-0E2D-63FA-981E-DC3B17840A81}"/>
              </a:ext>
            </a:extLst>
          </p:cNvPr>
          <p:cNvGrpSpPr/>
          <p:nvPr/>
        </p:nvGrpSpPr>
        <p:grpSpPr>
          <a:xfrm>
            <a:off x="8725081" y="2707286"/>
            <a:ext cx="8920244" cy="6768055"/>
            <a:chOff x="9243007" y="2504823"/>
            <a:chExt cx="8432798" cy="6427732"/>
          </a:xfrm>
        </p:grpSpPr>
        <p:pic>
          <p:nvPicPr>
            <p:cNvPr id="6" name="Picture 5">
              <a:extLst>
                <a:ext uri="{FF2B5EF4-FFF2-40B4-BE49-F238E27FC236}">
                  <a16:creationId xmlns:a16="http://schemas.microsoft.com/office/drawing/2014/main" id="{48ECCD06-D43F-FC3A-1693-D0D8D09124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43007" y="2504823"/>
              <a:ext cx="8432798" cy="5619377"/>
            </a:xfrm>
            <a:prstGeom prst="rect">
              <a:avLst/>
            </a:prstGeom>
          </p:spPr>
        </p:pic>
        <p:sp>
          <p:nvSpPr>
            <p:cNvPr id="14" name="TextBox 13">
              <a:extLst>
                <a:ext uri="{FF2B5EF4-FFF2-40B4-BE49-F238E27FC236}">
                  <a16:creationId xmlns:a16="http://schemas.microsoft.com/office/drawing/2014/main" id="{E548805E-1396-F356-9219-EC39119F4ED3}"/>
                </a:ext>
              </a:extLst>
            </p:cNvPr>
            <p:cNvSpPr txBox="1"/>
            <p:nvPr/>
          </p:nvSpPr>
          <p:spPr>
            <a:xfrm>
              <a:off x="9427157" y="8111881"/>
              <a:ext cx="8064500" cy="820674"/>
            </a:xfrm>
            <a:prstGeom prst="rect">
              <a:avLst/>
            </a:prstGeom>
            <a:noFill/>
          </p:spPr>
          <p:txBody>
            <a:bodyPr wrap="square">
              <a:spAutoFit/>
            </a:bodyPr>
            <a:lstStyle/>
            <a:p>
              <a:pPr algn="ctr">
                <a:lnSpc>
                  <a:spcPct val="150000"/>
                </a:lnSpc>
              </a:pPr>
              <a:r>
                <a:rPr lang="en-US" sz="3600">
                  <a:latin typeface="Arial" panose="020B0604020202020204" pitchFamily="34" charset="0"/>
                  <a:cs typeface="Arial" panose="020B0604020202020204" pitchFamily="34" charset="0"/>
                </a:rPr>
                <a:t>Tượng thiền sư Vạn Hạnh</a:t>
              </a:r>
            </a:p>
          </p:txBody>
        </p:sp>
      </p:grpSp>
    </p:spTree>
    <p:extLst>
      <p:ext uri="{BB962C8B-B14F-4D97-AF65-F5344CB8AC3E}">
        <p14:creationId xmlns:p14="http://schemas.microsoft.com/office/powerpoint/2010/main" val="1304442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B70ACC0E-C30D-103C-2564-4C61F753B815}"/>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grpSp>
        <p:nvGrpSpPr>
          <p:cNvPr id="13" name="Group 12">
            <a:extLst>
              <a:ext uri="{FF2B5EF4-FFF2-40B4-BE49-F238E27FC236}">
                <a16:creationId xmlns:a16="http://schemas.microsoft.com/office/drawing/2014/main" id="{112F8C05-F23D-598F-157A-13393C0B63D3}"/>
              </a:ext>
            </a:extLst>
          </p:cNvPr>
          <p:cNvGrpSpPr/>
          <p:nvPr/>
        </p:nvGrpSpPr>
        <p:grpSpPr>
          <a:xfrm>
            <a:off x="533400" y="342900"/>
            <a:ext cx="8432800" cy="7108445"/>
            <a:chOff x="533400" y="342900"/>
            <a:chExt cx="8432800" cy="7108445"/>
          </a:xfrm>
        </p:grpSpPr>
        <p:pic>
          <p:nvPicPr>
            <p:cNvPr id="8" name="Picture 7" descr="A picture containing tree, outdoor, sky, building&#10;&#10;Description automatically generated">
              <a:extLst>
                <a:ext uri="{FF2B5EF4-FFF2-40B4-BE49-F238E27FC236}">
                  <a16:creationId xmlns:a16="http://schemas.microsoft.com/office/drawing/2014/main" id="{4C396E6A-D8F0-09F6-37FA-DD5206C63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42900"/>
              <a:ext cx="8432800" cy="6324600"/>
            </a:xfrm>
            <a:prstGeom prst="rect">
              <a:avLst/>
            </a:prstGeom>
          </p:spPr>
        </p:pic>
        <p:sp>
          <p:nvSpPr>
            <p:cNvPr id="12" name="TextBox 11">
              <a:extLst>
                <a:ext uri="{FF2B5EF4-FFF2-40B4-BE49-F238E27FC236}">
                  <a16:creationId xmlns:a16="http://schemas.microsoft.com/office/drawing/2014/main" id="{96B9859D-00BB-2208-6465-B6EF2173FA9E}"/>
                </a:ext>
              </a:extLst>
            </p:cNvPr>
            <p:cNvSpPr txBox="1"/>
            <p:nvPr/>
          </p:nvSpPr>
          <p:spPr>
            <a:xfrm>
              <a:off x="717550" y="6630671"/>
              <a:ext cx="8064500" cy="820674"/>
            </a:xfrm>
            <a:prstGeom prst="rect">
              <a:avLst/>
            </a:prstGeom>
            <a:noFill/>
          </p:spPr>
          <p:txBody>
            <a:bodyPr wrap="square">
              <a:spAutoFit/>
            </a:bodyPr>
            <a:lstStyle/>
            <a:p>
              <a:pPr algn="ctr">
                <a:lnSpc>
                  <a:spcPct val="150000"/>
                </a:lnSpc>
              </a:pPr>
              <a:r>
                <a:rPr lang="en-US" sz="3600" b="0" i="0">
                  <a:effectLst/>
                  <a:latin typeface="Arial" panose="020B0604020202020204" pitchFamily="34" charset="0"/>
                  <a:cs typeface="Arial" panose="020B0604020202020204" pitchFamily="34" charset="0"/>
                </a:rPr>
                <a:t>Chùa Nhất Trụ (Ninh Bình)</a:t>
              </a:r>
              <a:endParaRPr lang="en-US" sz="36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F06F3A72-0E2D-63FA-981E-DC3B17840A81}"/>
              </a:ext>
            </a:extLst>
          </p:cNvPr>
          <p:cNvGrpSpPr/>
          <p:nvPr/>
        </p:nvGrpSpPr>
        <p:grpSpPr>
          <a:xfrm>
            <a:off x="9321802" y="2781300"/>
            <a:ext cx="8432798" cy="7022909"/>
            <a:chOff x="9321802" y="3009900"/>
            <a:chExt cx="8432798" cy="7022909"/>
          </a:xfrm>
        </p:grpSpPr>
        <p:pic>
          <p:nvPicPr>
            <p:cNvPr id="6" name="Picture 5" descr="A picture containing building, outdoor, sky, house&#10;&#10;Description automatically generated">
              <a:extLst>
                <a:ext uri="{FF2B5EF4-FFF2-40B4-BE49-F238E27FC236}">
                  <a16:creationId xmlns:a16="http://schemas.microsoft.com/office/drawing/2014/main" id="{48ECCD06-D43F-FC3A-1693-D0D8D0912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1802" y="3009900"/>
              <a:ext cx="8432798" cy="6324599"/>
            </a:xfrm>
            <a:prstGeom prst="rect">
              <a:avLst/>
            </a:prstGeom>
          </p:spPr>
        </p:pic>
        <p:sp>
          <p:nvSpPr>
            <p:cNvPr id="14" name="TextBox 13">
              <a:extLst>
                <a:ext uri="{FF2B5EF4-FFF2-40B4-BE49-F238E27FC236}">
                  <a16:creationId xmlns:a16="http://schemas.microsoft.com/office/drawing/2014/main" id="{E548805E-1396-F356-9219-EC39119F4ED3}"/>
                </a:ext>
              </a:extLst>
            </p:cNvPr>
            <p:cNvSpPr txBox="1"/>
            <p:nvPr/>
          </p:nvSpPr>
          <p:spPr>
            <a:xfrm>
              <a:off x="9505951" y="9212135"/>
              <a:ext cx="8064500" cy="820674"/>
            </a:xfrm>
            <a:prstGeom prst="rect">
              <a:avLst/>
            </a:prstGeom>
            <a:noFill/>
          </p:spPr>
          <p:txBody>
            <a:bodyPr wrap="square">
              <a:spAutoFit/>
            </a:bodyPr>
            <a:lstStyle/>
            <a:p>
              <a:pPr algn="ctr">
                <a:lnSpc>
                  <a:spcPct val="150000"/>
                </a:lnSpc>
              </a:pPr>
              <a:r>
                <a:rPr lang="en-US" sz="3600" b="0" i="0">
                  <a:effectLst/>
                  <a:latin typeface="Arial" panose="020B0604020202020204" pitchFamily="34" charset="0"/>
                  <a:cs typeface="Arial" panose="020B0604020202020204" pitchFamily="34" charset="0"/>
                </a:rPr>
                <a:t>Chùa Bà Ngô (Ninh Bình)</a:t>
              </a:r>
              <a:endParaRPr lang="en-US" sz="36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9755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7D9CB"/>
        </a:solidFill>
        <a:effectLst/>
      </p:bgPr>
    </p:bg>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0987DAA0-3283-5B12-D0B4-0B8ADDCAEC58}"/>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2" name="TextBox 1">
            <a:extLst>
              <a:ext uri="{FF2B5EF4-FFF2-40B4-BE49-F238E27FC236}">
                <a16:creationId xmlns:a16="http://schemas.microsoft.com/office/drawing/2014/main" id="{FAD92668-9C41-538D-2927-D75F0322FB04}"/>
              </a:ext>
            </a:extLst>
          </p:cNvPr>
          <p:cNvSpPr txBox="1"/>
          <p:nvPr/>
        </p:nvSpPr>
        <p:spPr>
          <a:xfrm>
            <a:off x="5386387" y="841289"/>
            <a:ext cx="7515225" cy="923330"/>
          </a:xfrm>
          <a:prstGeom prst="rect">
            <a:avLst/>
          </a:prstGeom>
          <a:noFill/>
        </p:spPr>
        <p:txBody>
          <a:bodyPr wrap="square">
            <a:spAutoFit/>
          </a:bodyPr>
          <a:lstStyle/>
          <a:p>
            <a:pPr marL="685800" indent="-685800" algn="ctr">
              <a:buFont typeface="Arial" panose="020B0604020202020204" pitchFamily="34" charset="0"/>
              <a:buChar char="•"/>
            </a:pPr>
            <a:r>
              <a:rPr lang="en-US" sz="5400" b="1">
                <a:solidFill>
                  <a:srgbClr val="002060"/>
                </a:solidFill>
                <a:latin typeface="Arial" panose="020B0604020202020204" pitchFamily="34" charset="0"/>
                <a:cs typeface="Arial" panose="020B0604020202020204" pitchFamily="34" charset="0"/>
              </a:rPr>
              <a:t>Văn hóa</a:t>
            </a:r>
            <a:endParaRPr lang="en-US" sz="5400" b="1">
              <a:solidFill>
                <a:srgbClr val="002060"/>
              </a:solidFill>
            </a:endParaRPr>
          </a:p>
        </p:txBody>
      </p:sp>
      <p:sp>
        <p:nvSpPr>
          <p:cNvPr id="4" name="TextBox 3">
            <a:extLst>
              <a:ext uri="{FF2B5EF4-FFF2-40B4-BE49-F238E27FC236}">
                <a16:creationId xmlns:a16="http://schemas.microsoft.com/office/drawing/2014/main" id="{5FE6E8A4-0B9D-4621-1591-E12DD74114E9}"/>
              </a:ext>
            </a:extLst>
          </p:cNvPr>
          <p:cNvSpPr txBox="1"/>
          <p:nvPr/>
        </p:nvSpPr>
        <p:spPr>
          <a:xfrm>
            <a:off x="762000" y="2534918"/>
            <a:ext cx="7239000" cy="5902963"/>
          </a:xfrm>
          <a:prstGeom prst="rect">
            <a:avLst/>
          </a:prstGeom>
          <a:noFill/>
        </p:spPr>
        <p:txBody>
          <a:bodyPr wrap="square">
            <a:spAutoFit/>
          </a:bodyPr>
          <a:lstStyle/>
          <a:p>
            <a:pPr marL="571500" indent="-571500" algn="just">
              <a:lnSpc>
                <a:spcPct val="150000"/>
              </a:lnSpc>
              <a:spcAft>
                <a:spcPts val="1000"/>
              </a:spcAft>
              <a:buFontTx/>
              <a:buChar char="-"/>
            </a:pPr>
            <a:r>
              <a:rPr lang="en-US" sz="4000" b="1" i="1">
                <a:solidFill>
                  <a:srgbClr val="C00000"/>
                </a:solidFill>
                <a:latin typeface="Arial" panose="020B0604020202020204" pitchFamily="34" charset="0"/>
                <a:ea typeface="Calibri" panose="020F0502020204030204" pitchFamily="34" charset="0"/>
                <a:cs typeface="Arial" panose="020B0604020202020204" pitchFamily="34" charset="0"/>
              </a:rPr>
              <a:t>Về văn hóa dân gian: </a:t>
            </a:r>
            <a:r>
              <a:rPr lang="en-US" sz="4000">
                <a:latin typeface="Arial" panose="020B0604020202020204" pitchFamily="34" charset="0"/>
                <a:ea typeface="Calibri" panose="020F0502020204030204" pitchFamily="34" charset="0"/>
                <a:cs typeface="Arial" panose="020B0604020202020204" pitchFamily="34" charset="0"/>
              </a:rPr>
              <a:t>phát triển.</a:t>
            </a:r>
          </a:p>
          <a:p>
            <a:pPr marL="571500" indent="-571500" algn="just">
              <a:lnSpc>
                <a:spcPct val="150000"/>
              </a:lnSpc>
              <a:spcAft>
                <a:spcPts val="10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Tiêu biểu: hát chèo, đánh đu, đấu vật.</a:t>
            </a:r>
          </a:p>
          <a:p>
            <a:pPr marL="571500" indent="-571500" algn="just">
              <a:lnSpc>
                <a:spcPct val="150000"/>
              </a:lnSpc>
              <a:spcAft>
                <a:spcPts val="1000"/>
              </a:spcAft>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Hoa Lư là đất tổ của sân khấu chèo.</a:t>
            </a:r>
          </a:p>
        </p:txBody>
      </p:sp>
      <p:grpSp>
        <p:nvGrpSpPr>
          <p:cNvPr id="11" name="Group 10">
            <a:extLst>
              <a:ext uri="{FF2B5EF4-FFF2-40B4-BE49-F238E27FC236}">
                <a16:creationId xmlns:a16="http://schemas.microsoft.com/office/drawing/2014/main" id="{44700346-D5FC-AEA9-4E92-DD8A5B7757C8}"/>
              </a:ext>
            </a:extLst>
          </p:cNvPr>
          <p:cNvGrpSpPr/>
          <p:nvPr/>
        </p:nvGrpSpPr>
        <p:grpSpPr>
          <a:xfrm>
            <a:off x="8382000" y="2247900"/>
            <a:ext cx="9485470" cy="7144500"/>
            <a:chOff x="7459982" y="1781915"/>
            <a:chExt cx="9485470" cy="7144500"/>
          </a:xfrm>
        </p:grpSpPr>
        <p:pic>
          <p:nvPicPr>
            <p:cNvPr id="9" name="Picture 8">
              <a:extLst>
                <a:ext uri="{FF2B5EF4-FFF2-40B4-BE49-F238E27FC236}">
                  <a16:creationId xmlns:a16="http://schemas.microsoft.com/office/drawing/2014/main" id="{2CA58879-66C9-F264-95EC-FCE52334B9DF}"/>
                </a:ext>
              </a:extLst>
            </p:cNvPr>
            <p:cNvPicPr>
              <a:picLocks noChangeAspect="1"/>
            </p:cNvPicPr>
            <p:nvPr/>
          </p:nvPicPr>
          <p:blipFill rotWithShape="1">
            <a:blip r:embed="rId4">
              <a:extLst>
                <a:ext uri="{28A0092B-C50C-407E-A947-70E740481C1C}">
                  <a14:useLocalDpi xmlns:a14="http://schemas.microsoft.com/office/drawing/2010/main" val="0"/>
                </a:ext>
              </a:extLst>
            </a:blip>
            <a:srcRect l="-524" r="520"/>
            <a:stretch/>
          </p:blipFill>
          <p:spPr>
            <a:xfrm>
              <a:off x="7459982" y="1781915"/>
              <a:ext cx="9485470" cy="6477000"/>
            </a:xfrm>
            <a:prstGeom prst="rect">
              <a:avLst/>
            </a:prstGeom>
          </p:spPr>
        </p:pic>
        <p:sp>
          <p:nvSpPr>
            <p:cNvPr id="10" name="TextBox 9">
              <a:extLst>
                <a:ext uri="{FF2B5EF4-FFF2-40B4-BE49-F238E27FC236}">
                  <a16:creationId xmlns:a16="http://schemas.microsoft.com/office/drawing/2014/main" id="{6A45763B-271E-C10F-E893-A97D0AC9FC45}"/>
                </a:ext>
              </a:extLst>
            </p:cNvPr>
            <p:cNvSpPr txBox="1"/>
            <p:nvPr/>
          </p:nvSpPr>
          <p:spPr>
            <a:xfrm>
              <a:off x="8755382" y="8257321"/>
              <a:ext cx="7239000" cy="669094"/>
            </a:xfrm>
            <a:prstGeom prst="rect">
              <a:avLst/>
            </a:prstGeom>
            <a:noFill/>
          </p:spPr>
          <p:txBody>
            <a:bodyPr wrap="square">
              <a:spAutoFit/>
            </a:bodyPr>
            <a:lstStyle/>
            <a:p>
              <a:pPr algn="ctr">
                <a:lnSpc>
                  <a:spcPct val="150000"/>
                </a:lnSpc>
              </a:pPr>
              <a:r>
                <a:rPr lang="en-US" sz="2800" i="1">
                  <a:solidFill>
                    <a:srgbClr val="000000"/>
                  </a:solidFill>
                  <a:latin typeface="Arial" panose="020B0604020202020204" pitchFamily="34" charset="0"/>
                  <a:ea typeface="Calibri" panose="020F0502020204030204" pitchFamily="34" charset="0"/>
                  <a:cs typeface="Arial" panose="020B0604020202020204" pitchFamily="34" charset="0"/>
                </a:rPr>
                <a:t>Lễ hội đua thuyền ở Hoa Lư (Ninh Bình)</a:t>
              </a:r>
              <a:endParaRPr lang="en-US" sz="2800" i="1"/>
            </a:p>
          </p:txBody>
        </p:sp>
      </p:grpSp>
    </p:spTree>
    <p:extLst>
      <p:ext uri="{BB962C8B-B14F-4D97-AF65-F5344CB8AC3E}">
        <p14:creationId xmlns:p14="http://schemas.microsoft.com/office/powerpoint/2010/main" val="1543075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EC242-5395-9781-B775-C25B8B88CA32}"/>
              </a:ext>
            </a:extLst>
          </p:cNvPr>
          <p:cNvPicPr>
            <a:picLocks noChangeAspect="1"/>
          </p:cNvPicPr>
          <p:nvPr/>
        </p:nvPicPr>
        <p:blipFill>
          <a:blip r:embed="rId2"/>
          <a:stretch>
            <a:fillRect/>
          </a:stretch>
        </p:blipFill>
        <p:spPr>
          <a:xfrm>
            <a:off x="596667" y="427835"/>
            <a:ext cx="17094666" cy="9431329"/>
          </a:xfrm>
          <a:prstGeom prst="rect">
            <a:avLst/>
          </a:prstGeom>
        </p:spPr>
      </p:pic>
      <p:sp>
        <p:nvSpPr>
          <p:cNvPr id="2" name="TextBox 1">
            <a:extLst>
              <a:ext uri="{FF2B5EF4-FFF2-40B4-BE49-F238E27FC236}">
                <a16:creationId xmlns:a16="http://schemas.microsoft.com/office/drawing/2014/main" id="{4D292C17-ACDD-259E-D943-C407CFA2F14F}"/>
              </a:ext>
            </a:extLst>
          </p:cNvPr>
          <p:cNvSpPr txBox="1"/>
          <p:nvPr/>
        </p:nvSpPr>
        <p:spPr>
          <a:xfrm>
            <a:off x="5169446" y="638770"/>
            <a:ext cx="7949108" cy="923330"/>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5400" b="1">
                <a:solidFill>
                  <a:srgbClr val="9C1B20"/>
                </a:solidFill>
                <a:latin typeface="Arial" panose="020B0604020202020204" pitchFamily="34" charset="0"/>
                <a:cs typeface="Arial" panose="020B0604020202020204" pitchFamily="34" charset="0"/>
              </a:rPr>
              <a:t>Tổng kết Phiếu học tập</a:t>
            </a:r>
            <a:endParaRPr kumimoji="0" lang="en-US" sz="5400" b="1" i="0" u="none" strike="noStrike" kern="1200" cap="none" spc="0" normalizeH="0" baseline="0" noProof="0" dirty="0">
              <a:ln>
                <a:noFill/>
              </a:ln>
              <a:solidFill>
                <a:srgbClr val="9C1B20"/>
              </a:solidFill>
              <a:effectLst/>
              <a:uLnTx/>
              <a:uFillTx/>
              <a:latin typeface="Arial" panose="020B0604020202020204" pitchFamily="34" charset="0"/>
              <a:ea typeface="+mn-ea"/>
              <a:cs typeface="Arial" panose="020B0604020202020204" pitchFamily="34" charset="0"/>
            </a:endParaRPr>
          </a:p>
        </p:txBody>
      </p:sp>
      <p:graphicFrame>
        <p:nvGraphicFramePr>
          <p:cNvPr id="3" name="Table 2">
            <a:extLst>
              <a:ext uri="{FF2B5EF4-FFF2-40B4-BE49-F238E27FC236}">
                <a16:creationId xmlns:a16="http://schemas.microsoft.com/office/drawing/2014/main" id="{51642F2F-69D8-D33F-AD4E-D5A9CE54544F}"/>
              </a:ext>
            </a:extLst>
          </p:cNvPr>
          <p:cNvGraphicFramePr>
            <a:graphicFrameLocks noGrp="1"/>
          </p:cNvGraphicFramePr>
          <p:nvPr>
            <p:extLst>
              <p:ext uri="{D42A27DB-BD31-4B8C-83A1-F6EECF244321}">
                <p14:modId xmlns:p14="http://schemas.microsoft.com/office/powerpoint/2010/main" val="3759750668"/>
              </p:ext>
            </p:extLst>
          </p:nvPr>
        </p:nvGraphicFramePr>
        <p:xfrm>
          <a:off x="1105355" y="1562100"/>
          <a:ext cx="16077289" cy="8018724"/>
        </p:xfrm>
        <a:graphic>
          <a:graphicData uri="http://schemas.openxmlformats.org/drawingml/2006/table">
            <a:tbl>
              <a:tblPr firstRow="1" firstCol="1" bandRow="1">
                <a:tableStyleId>{16D9F66E-5EB9-4882-86FB-DCBF35E3C3E4}</a:tableStyleId>
              </a:tblPr>
              <a:tblGrid>
                <a:gridCol w="3771445">
                  <a:extLst>
                    <a:ext uri="{9D8B030D-6E8A-4147-A177-3AD203B41FA5}">
                      <a16:colId xmlns:a16="http://schemas.microsoft.com/office/drawing/2014/main" val="1052441097"/>
                    </a:ext>
                  </a:extLst>
                </a:gridCol>
                <a:gridCol w="12305844">
                  <a:extLst>
                    <a:ext uri="{9D8B030D-6E8A-4147-A177-3AD203B41FA5}">
                      <a16:colId xmlns:a16="http://schemas.microsoft.com/office/drawing/2014/main" val="1532180161"/>
                    </a:ext>
                  </a:extLst>
                </a:gridCol>
              </a:tblGrid>
              <a:tr h="700984">
                <a:tc gridSpan="2">
                  <a:txBody>
                    <a:bodyPr/>
                    <a:lstStyle/>
                    <a:p>
                      <a:pPr marL="0" algn="ctr">
                        <a:lnSpc>
                          <a:spcPct val="150000"/>
                        </a:lnSpc>
                        <a:spcBef>
                          <a:spcPts val="0"/>
                        </a:spcBef>
                        <a:spcAft>
                          <a:spcPts val="0"/>
                        </a:spcAft>
                      </a:pPr>
                      <a:r>
                        <a:rPr lang="vi-VN" sz="3400">
                          <a:effectLst/>
                          <a:latin typeface="Arial" panose="020B0604020202020204" pitchFamily="34" charset="0"/>
                          <a:cs typeface="Arial" panose="020B0604020202020204" pitchFamily="34" charset="0"/>
                        </a:rPr>
                        <a:t>1. Những nét chính về đời sống xã hội thời Ngô, Đinh, Tiền Lê</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521702183"/>
                  </a:ext>
                </a:extLst>
              </a:tr>
              <a:tr h="0">
                <a:tc>
                  <a:txBody>
                    <a:bodyPr/>
                    <a:lstStyle/>
                    <a:p>
                      <a:pPr marL="0" algn="ctr">
                        <a:lnSpc>
                          <a:spcPct val="150000"/>
                        </a:lnSpc>
                        <a:spcBef>
                          <a:spcPts val="0"/>
                        </a:spcBef>
                        <a:spcAft>
                          <a:spcPts val="0"/>
                        </a:spcAft>
                      </a:pPr>
                      <a:r>
                        <a:rPr lang="en-US" sz="3400">
                          <a:effectLst/>
                          <a:latin typeface="Arial" panose="020B0604020202020204" pitchFamily="34" charset="0"/>
                          <a:cs typeface="Arial" panose="020B0604020202020204" pitchFamily="34" charset="0"/>
                        </a:rPr>
                        <a:t>Giai cấp thống trị</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0" indent="-571500" algn="just">
                        <a:lnSpc>
                          <a:spcPct val="150000"/>
                        </a:lnSpc>
                        <a:spcBef>
                          <a:spcPts val="0"/>
                        </a:spcBef>
                        <a:spcAft>
                          <a:spcPts val="0"/>
                        </a:spcAft>
                        <a:buFontTx/>
                        <a:buChar char="-"/>
                      </a:pPr>
                      <a:r>
                        <a:rPr lang="en-US" sz="3400">
                          <a:solidFill>
                            <a:srgbClr val="000000"/>
                          </a:solidFill>
                          <a:effectLst/>
                          <a:latin typeface="Arial" panose="020B0604020202020204" pitchFamily="34" charset="0"/>
                          <a:ea typeface="Arial" panose="020B0604020202020204" pitchFamily="34" charset="0"/>
                          <a:cs typeface="Arial" panose="020B0604020202020204" pitchFamily="34" charset="0"/>
                        </a:rPr>
                        <a:t>Địa vị chính trị và kinh tế khác nhau.</a:t>
                      </a:r>
                    </a:p>
                    <a:p>
                      <a:pPr marL="0" indent="-571500" algn="just">
                        <a:lnSpc>
                          <a:spcPct val="150000"/>
                        </a:lnSpc>
                        <a:spcBef>
                          <a:spcPts val="0"/>
                        </a:spcBef>
                        <a:spcAft>
                          <a:spcPts val="0"/>
                        </a:spcAft>
                        <a:buFontTx/>
                        <a:buChar char="-"/>
                      </a:pPr>
                      <a:r>
                        <a:rPr lang="en-US" sz="3400">
                          <a:solidFill>
                            <a:srgbClr val="000000"/>
                          </a:solidFill>
                          <a:effectLst/>
                          <a:latin typeface="Arial" panose="020B0604020202020204" pitchFamily="34" charset="0"/>
                          <a:ea typeface="Arial" panose="020B0604020202020204" pitchFamily="34" charset="0"/>
                          <a:cs typeface="Arial" panose="020B0604020202020204" pitchFamily="34" charset="0"/>
                        </a:rPr>
                        <a:t>Gồm: vua quan, một bộ phận nhà sư, đạo sĩ.</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2977509537"/>
                  </a:ext>
                </a:extLst>
              </a:tr>
              <a:tr h="0">
                <a:tc>
                  <a:txBody>
                    <a:bodyPr/>
                    <a:lstStyle/>
                    <a:p>
                      <a:pPr marL="0" algn="ctr">
                        <a:lnSpc>
                          <a:spcPct val="150000"/>
                        </a:lnSpc>
                        <a:spcBef>
                          <a:spcPts val="0"/>
                        </a:spcBef>
                        <a:spcAft>
                          <a:spcPts val="0"/>
                        </a:spcAft>
                      </a:pPr>
                      <a:r>
                        <a:rPr lang="en-US" sz="3400">
                          <a:effectLst/>
                          <a:latin typeface="Arial" panose="020B0604020202020204" pitchFamily="34" charset="0"/>
                          <a:ea typeface="Arial" panose="020B0604020202020204" pitchFamily="34" charset="0"/>
                          <a:cs typeface="Arial" panose="020B0604020202020204" pitchFamily="34" charset="0"/>
                        </a:rPr>
                        <a:t>Giai cấp bị trị</a:t>
                      </a:r>
                    </a:p>
                  </a:txBody>
                  <a:tcPr marL="68580" marR="68580" marT="0" marB="0" anchor="ctr"/>
                </a:tc>
                <a:tc>
                  <a:txBody>
                    <a:bodyPr/>
                    <a:lstStyle/>
                    <a:p>
                      <a:pPr marL="571500" indent="-571500" algn="just">
                        <a:lnSpc>
                          <a:spcPct val="150000"/>
                        </a:lnSpc>
                        <a:spcBef>
                          <a:spcPts val="0"/>
                        </a:spcBef>
                        <a:spcAft>
                          <a:spcPts val="0"/>
                        </a:spcAft>
                        <a:buFontTx/>
                        <a:buChar char="-"/>
                      </a:pPr>
                      <a:r>
                        <a:rPr lang="en-US" sz="3400">
                          <a:solidFill>
                            <a:schemeClr val="dk1"/>
                          </a:solidFill>
                          <a:effectLst/>
                          <a:latin typeface="Arial" panose="020B0604020202020204" pitchFamily="34" charset="0"/>
                          <a:ea typeface="Arial" panose="020B0604020202020204" pitchFamily="34" charset="0"/>
                          <a:cs typeface="Arial" panose="020B0604020202020204" pitchFamily="34" charset="0"/>
                        </a:rPr>
                        <a:t>Nông dân: lực lượng chính, cày ruộng công làng xã.</a:t>
                      </a:r>
                    </a:p>
                    <a:p>
                      <a:pPr marL="571500" indent="-571500" algn="just">
                        <a:lnSpc>
                          <a:spcPct val="150000"/>
                        </a:lnSpc>
                        <a:spcBef>
                          <a:spcPts val="0"/>
                        </a:spcBef>
                        <a:spcAft>
                          <a:spcPts val="0"/>
                        </a:spcAft>
                        <a:buFontTx/>
                        <a:buChar char="-"/>
                      </a:pPr>
                      <a:r>
                        <a:rPr lang="en-US" sz="3400">
                          <a:solidFill>
                            <a:schemeClr val="dk1"/>
                          </a:solidFill>
                          <a:effectLst/>
                          <a:latin typeface="Arial" panose="020B0604020202020204" pitchFamily="34" charset="0"/>
                          <a:ea typeface="Arial" panose="020B0604020202020204" pitchFamily="34" charset="0"/>
                          <a:cs typeface="Arial" panose="020B0604020202020204" pitchFamily="34" charset="0"/>
                        </a:rPr>
                        <a:t>Thợ thủ công, thương nhân.</a:t>
                      </a:r>
                    </a:p>
                    <a:p>
                      <a:pPr marL="571500" indent="-571500" algn="just">
                        <a:lnSpc>
                          <a:spcPct val="150000"/>
                        </a:lnSpc>
                        <a:spcBef>
                          <a:spcPts val="0"/>
                        </a:spcBef>
                        <a:spcAft>
                          <a:spcPts val="0"/>
                        </a:spcAft>
                        <a:buFontTx/>
                        <a:buChar char="-"/>
                      </a:pPr>
                      <a:r>
                        <a:rPr lang="en-US" sz="3400">
                          <a:solidFill>
                            <a:schemeClr val="dk1"/>
                          </a:solidFill>
                          <a:effectLst/>
                          <a:latin typeface="Arial" panose="020B0604020202020204" pitchFamily="34" charset="0"/>
                          <a:ea typeface="Arial" panose="020B0604020202020204" pitchFamily="34" charset="0"/>
                          <a:cs typeface="Arial" panose="020B0604020202020204" pitchFamily="34" charset="0"/>
                        </a:rPr>
                        <a:t>Nô tì: tầng lớp thấp, số lượng ít, hầu hạ vua quan.</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3902443570"/>
                  </a:ext>
                </a:extLst>
              </a:tr>
              <a:tr h="0">
                <a:tc gridSpan="2">
                  <a:txBody>
                    <a:bodyPr/>
                    <a:lstStyle/>
                    <a:p>
                      <a:pPr algn="ctr">
                        <a:lnSpc>
                          <a:spcPct val="150000"/>
                        </a:lnSpc>
                        <a:spcBef>
                          <a:spcPts val="0"/>
                        </a:spcBef>
                        <a:spcAft>
                          <a:spcPts val="0"/>
                        </a:spcAft>
                      </a:pPr>
                      <a:r>
                        <a:rPr lang="vi-VN" sz="3400">
                          <a:effectLst/>
                          <a:latin typeface="Arial" panose="020B0604020202020204" pitchFamily="34" charset="0"/>
                          <a:cs typeface="Arial" panose="020B0604020202020204" pitchFamily="34" charset="0"/>
                        </a:rPr>
                        <a:t>2. Những nét chính về đời sống văn hóa thời Ngô, Đinh, Tiền Lê</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hMerge="1">
                  <a:txBody>
                    <a:bodyPr/>
                    <a:lstStyle/>
                    <a:p>
                      <a:endParaRPr lang="en-US"/>
                    </a:p>
                  </a:txBody>
                  <a:tcPr/>
                </a:tc>
                <a:extLst>
                  <a:ext uri="{0D108BD9-81ED-4DB2-BD59-A6C34878D82A}">
                    <a16:rowId xmlns:a16="http://schemas.microsoft.com/office/drawing/2014/main" val="1469564230"/>
                  </a:ext>
                </a:extLst>
              </a:tr>
              <a:tr h="0">
                <a:tc>
                  <a:txBody>
                    <a:bodyPr/>
                    <a:lstStyle/>
                    <a:p>
                      <a:pPr algn="ctr">
                        <a:lnSpc>
                          <a:spcPct val="150000"/>
                        </a:lnSpc>
                        <a:spcBef>
                          <a:spcPts val="0"/>
                        </a:spcBef>
                        <a:spcAft>
                          <a:spcPts val="0"/>
                        </a:spcAft>
                      </a:pPr>
                      <a:r>
                        <a:rPr lang="en-US" sz="3400">
                          <a:effectLst/>
                          <a:latin typeface="Arial" panose="020B0604020202020204" pitchFamily="34" charset="0"/>
                          <a:cs typeface="Arial" panose="020B0604020202020204" pitchFamily="34" charset="0"/>
                        </a:rPr>
                        <a:t>Tôn giáo</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100"/>
                        </a:spcBef>
                        <a:spcAft>
                          <a:spcPts val="100"/>
                        </a:spcAft>
                        <a:buFontTx/>
                        <a:buChar char="-"/>
                      </a:pPr>
                      <a:r>
                        <a:rPr lang="en-US" sz="3400">
                          <a:effectLst/>
                          <a:latin typeface="Arial" panose="020B0604020202020204" pitchFamily="34" charset="0"/>
                          <a:ea typeface="Arial" panose="020B0604020202020204" pitchFamily="34" charset="0"/>
                          <a:cs typeface="Arial" panose="020B0604020202020204" pitchFamily="34" charset="0"/>
                        </a:rPr>
                        <a:t>Nho giáo: chưa phát triển.</a:t>
                      </a:r>
                    </a:p>
                    <a:p>
                      <a:pPr marL="571500" indent="-571500" algn="just">
                        <a:lnSpc>
                          <a:spcPct val="150000"/>
                        </a:lnSpc>
                        <a:spcBef>
                          <a:spcPts val="100"/>
                        </a:spcBef>
                        <a:spcAft>
                          <a:spcPts val="100"/>
                        </a:spcAft>
                        <a:buFontTx/>
                        <a:buChar char="-"/>
                      </a:pPr>
                      <a:r>
                        <a:rPr lang="en-US" sz="3400">
                          <a:effectLst/>
                          <a:latin typeface="Arial" panose="020B0604020202020204" pitchFamily="34" charset="0"/>
                          <a:ea typeface="Arial" panose="020B0604020202020204" pitchFamily="34" charset="0"/>
                          <a:cs typeface="Arial" panose="020B0604020202020204" pitchFamily="34" charset="0"/>
                        </a:rPr>
                        <a:t>Phật giáo: được truyền bá rộng rãi và có ảnh hưởng đến đời sống nhân dân.</a:t>
                      </a:r>
                    </a:p>
                  </a:txBody>
                  <a:tcPr marL="68580" marR="68580" marT="0" marB="0" anchor="ctr"/>
                </a:tc>
                <a:extLst>
                  <a:ext uri="{0D108BD9-81ED-4DB2-BD59-A6C34878D82A}">
                    <a16:rowId xmlns:a16="http://schemas.microsoft.com/office/drawing/2014/main" val="2890641545"/>
                  </a:ext>
                </a:extLst>
              </a:tr>
              <a:tr h="0">
                <a:tc>
                  <a:txBody>
                    <a:bodyPr/>
                    <a:lstStyle/>
                    <a:p>
                      <a:pPr algn="ctr">
                        <a:lnSpc>
                          <a:spcPct val="150000"/>
                        </a:lnSpc>
                        <a:spcBef>
                          <a:spcPts val="0"/>
                        </a:spcBef>
                        <a:spcAft>
                          <a:spcPts val="0"/>
                        </a:spcAft>
                      </a:pPr>
                      <a:r>
                        <a:rPr lang="vi-VN" sz="3400">
                          <a:effectLst/>
                          <a:latin typeface="Arial" panose="020B0604020202020204" pitchFamily="34" charset="0"/>
                          <a:cs typeface="Arial" panose="020B0604020202020204" pitchFamily="34" charset="0"/>
                        </a:rPr>
                        <a:t>Văn hóa dân gian</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tc>
                  <a:txBody>
                    <a:bodyPr/>
                    <a:lstStyle/>
                    <a:p>
                      <a:pPr marL="571500" indent="-571500" algn="just">
                        <a:lnSpc>
                          <a:spcPct val="150000"/>
                        </a:lnSpc>
                        <a:spcBef>
                          <a:spcPts val="100"/>
                        </a:spcBef>
                        <a:spcAft>
                          <a:spcPts val="100"/>
                        </a:spcAft>
                        <a:buFontTx/>
                        <a:buChar char="-"/>
                      </a:pPr>
                      <a:r>
                        <a:rPr lang="en-US" sz="3400">
                          <a:solidFill>
                            <a:srgbClr val="000000"/>
                          </a:solidFill>
                          <a:effectLst/>
                          <a:latin typeface="Arial" panose="020B0604020202020204" pitchFamily="34" charset="0"/>
                          <a:ea typeface="Arial" panose="020B0604020202020204" pitchFamily="34" charset="0"/>
                          <a:cs typeface="Arial" panose="020B0604020202020204" pitchFamily="34" charset="0"/>
                        </a:rPr>
                        <a:t>Phát triển, đặc biệt: hát chèo, đánh đu, đấu vật,…</a:t>
                      </a:r>
                      <a:endParaRPr lang="en-US" sz="3400">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463993425"/>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2" name="TextBox 4">
            <a:extLst>
              <a:ext uri="{FF2B5EF4-FFF2-40B4-BE49-F238E27FC236}">
                <a16:creationId xmlns:a16="http://schemas.microsoft.com/office/drawing/2014/main" id="{663878D8-4F61-460A-ACFA-1639EFB73913}"/>
              </a:ext>
            </a:extLst>
          </p:cNvPr>
          <p:cNvSpPr txBox="1"/>
          <p:nvPr/>
        </p:nvSpPr>
        <p:spPr>
          <a:xfrm>
            <a:off x="4430292" y="495300"/>
            <a:ext cx="9427416"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LUYỆN TẬP</a:t>
            </a:r>
          </a:p>
        </p:txBody>
      </p:sp>
      <p:sp>
        <p:nvSpPr>
          <p:cNvPr id="13" name="Plaque 12">
            <a:extLst>
              <a:ext uri="{FF2B5EF4-FFF2-40B4-BE49-F238E27FC236}">
                <a16:creationId xmlns:a16="http://schemas.microsoft.com/office/drawing/2014/main" id="{AAC18F06-5F2D-65F5-C0B7-045F91F62C1D}"/>
              </a:ext>
            </a:extLst>
          </p:cNvPr>
          <p:cNvSpPr/>
          <p:nvPr/>
        </p:nvSpPr>
        <p:spPr>
          <a:xfrm>
            <a:off x="1485900" y="1830315"/>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1: </a:t>
            </a:r>
            <a:r>
              <a:rPr lang="vi-VN" sz="4400">
                <a:solidFill>
                  <a:srgbClr val="1F222B"/>
                </a:solidFill>
              </a:rPr>
              <a:t>Sự kiện lịch sử nào mở ra thời kì độc lập tự chủ lâu đài của đân tộc?</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59105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6500"/>
              </a:lnSpc>
            </a:pPr>
            <a:r>
              <a:rPr lang="vi-VN" sz="3600">
                <a:solidFill>
                  <a:srgbClr val="1F222B"/>
                </a:solidFill>
                <a:latin typeface="Arial" panose="020B0604020202020204" pitchFamily="34" charset="0"/>
                <a:cs typeface="Arial" panose="020B0604020202020204" pitchFamily="34" charset="0"/>
              </a:rPr>
              <a:t>A. </a:t>
            </a:r>
            <a:r>
              <a:rPr lang="vi-VN" sz="3600">
                <a:solidFill>
                  <a:srgbClr val="1F222B"/>
                </a:solidFill>
                <a:cs typeface="Arial" panose="020B0604020202020204" pitchFamily="34" charset="0"/>
              </a:rPr>
              <a:t>Khởi nghĩa của Hai Bà Trưng (năm 40 - 42).</a:t>
            </a:r>
            <a:endParaRPr lang="en-US" sz="36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59105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B. </a:t>
            </a:r>
            <a:r>
              <a:rPr lang="vi-VN" sz="3600">
                <a:solidFill>
                  <a:srgbClr val="1F222B"/>
                </a:solidFill>
                <a:cs typeface="Arial" panose="020B0604020202020204" pitchFamily="34" charset="0"/>
              </a:rPr>
              <a:t>Khúc Thừa Dụ xưng Tiết độ sứ (năm 905).</a:t>
            </a:r>
            <a:endParaRPr lang="en-US" sz="36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733273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C. </a:t>
            </a:r>
            <a:r>
              <a:rPr lang="vi-VN" sz="3600">
                <a:solidFill>
                  <a:srgbClr val="1F222B"/>
                </a:solidFill>
                <a:cs typeface="Arial" panose="020B0604020202020204" pitchFamily="34" charset="0"/>
              </a:rPr>
              <a:t>Chiến thắng Bạch Đăng của Ngô Quyền (năm 938).</a:t>
            </a:r>
            <a:endParaRPr lang="en-US" sz="36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733273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D. </a:t>
            </a:r>
            <a:r>
              <a:rPr lang="vi-VN" sz="3600">
                <a:solidFill>
                  <a:srgbClr val="1F222B"/>
                </a:solidFill>
                <a:cs typeface="Arial" panose="020B0604020202020204" pitchFamily="34" charset="0"/>
              </a:rPr>
              <a:t>Ngô Quyền xưng vương lập ra nhà Ngô (năm 939).</a:t>
            </a:r>
            <a:endParaRPr lang="en-US" sz="3600">
              <a:solidFill>
                <a:srgbClr val="1F222B"/>
              </a:solidFill>
              <a:latin typeface="Arial" panose="020B0604020202020204" pitchFamily="34" charset="0"/>
              <a:cs typeface="Arial" panose="020B0604020202020204" pitchFamily="34" charset="0"/>
            </a:endParaRPr>
          </a:p>
        </p:txBody>
      </p:sp>
      <p:sp>
        <p:nvSpPr>
          <p:cNvPr id="9" name="Plaque 8">
            <a:extLst>
              <a:ext uri="{FF2B5EF4-FFF2-40B4-BE49-F238E27FC236}">
                <a16:creationId xmlns:a16="http://schemas.microsoft.com/office/drawing/2014/main" id="{6F79936F-56A4-4C08-6DB5-9BAB209932F6}"/>
              </a:ext>
            </a:extLst>
          </p:cNvPr>
          <p:cNvSpPr/>
          <p:nvPr/>
        </p:nvSpPr>
        <p:spPr>
          <a:xfrm>
            <a:off x="1485900" y="7332735"/>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cs typeface="Arial" panose="020B0604020202020204" pitchFamily="34" charset="0"/>
              </a:rPr>
              <a:t>C. Chiến thắng Bạch Đăng của Ngô Quyền (năm 938).</a:t>
            </a:r>
            <a:endParaRPr lang="en-US" sz="36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231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strips(down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dissolve">
                                      <p:cBhvr>
                                        <p:cTn id="23" dur="500"/>
                                        <p:tgtEl>
                                          <p:spTgt spid="1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P spid="1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9" name="Group 2">
            <a:extLst>
              <a:ext uri="{FF2B5EF4-FFF2-40B4-BE49-F238E27FC236}">
                <a16:creationId xmlns:a16="http://schemas.microsoft.com/office/drawing/2014/main" id="{6D21C577-BFF3-5E7F-6D0A-2385670F6290}"/>
              </a:ext>
            </a:extLst>
          </p:cNvPr>
          <p:cNvGrpSpPr/>
          <p:nvPr/>
        </p:nvGrpSpPr>
        <p:grpSpPr>
          <a:xfrm>
            <a:off x="0" y="8142526"/>
            <a:ext cx="18783822" cy="2144474"/>
            <a:chOff x="0" y="0"/>
            <a:chExt cx="6354034" cy="725415"/>
          </a:xfrm>
        </p:grpSpPr>
        <p:sp>
          <p:nvSpPr>
            <p:cNvPr id="10" name="Freeform 3">
              <a:extLst>
                <a:ext uri="{FF2B5EF4-FFF2-40B4-BE49-F238E27FC236}">
                  <a16:creationId xmlns:a16="http://schemas.microsoft.com/office/drawing/2014/main" id="{C3346B14-4E3B-934C-F1FB-CFEC328A7B9E}"/>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1F222B"/>
            </a:solidFill>
          </p:spPr>
        </p:sp>
      </p:grpSp>
      <p:grpSp>
        <p:nvGrpSpPr>
          <p:cNvPr id="2" name="Group 1">
            <a:extLst>
              <a:ext uri="{FF2B5EF4-FFF2-40B4-BE49-F238E27FC236}">
                <a16:creationId xmlns:a16="http://schemas.microsoft.com/office/drawing/2014/main" id="{8B0E8797-3FB5-3B4A-27CD-E13039C2DB27}"/>
              </a:ext>
            </a:extLst>
          </p:cNvPr>
          <p:cNvGrpSpPr/>
          <p:nvPr/>
        </p:nvGrpSpPr>
        <p:grpSpPr>
          <a:xfrm>
            <a:off x="990600" y="723900"/>
            <a:ext cx="16002000" cy="5691582"/>
            <a:chOff x="533400" y="2454756"/>
            <a:chExt cx="17164048" cy="5691582"/>
          </a:xfrm>
        </p:grpSpPr>
        <p:pic>
          <p:nvPicPr>
            <p:cNvPr id="3" name="Picture 2">
              <a:extLst>
                <a:ext uri="{FF2B5EF4-FFF2-40B4-BE49-F238E27FC236}">
                  <a16:creationId xmlns:a16="http://schemas.microsoft.com/office/drawing/2014/main" id="{DD867E6E-C568-BD29-AC14-1CD3B1C712DD}"/>
                </a:ext>
              </a:extLst>
            </p:cNvPr>
            <p:cNvPicPr>
              <a:picLocks noChangeAspect="1"/>
            </p:cNvPicPr>
            <p:nvPr/>
          </p:nvPicPr>
          <p:blipFill>
            <a:blip r:embed="rId2"/>
            <a:stretch>
              <a:fillRect/>
            </a:stretch>
          </p:blipFill>
          <p:spPr>
            <a:xfrm>
              <a:off x="1676400" y="2583180"/>
              <a:ext cx="15163800" cy="5120640"/>
            </a:xfrm>
            <a:prstGeom prst="rect">
              <a:avLst/>
            </a:prstGeom>
          </p:spPr>
        </p:pic>
        <p:pic>
          <p:nvPicPr>
            <p:cNvPr id="4" name="Picture 5">
              <a:extLst>
                <a:ext uri="{FF2B5EF4-FFF2-40B4-BE49-F238E27FC236}">
                  <a16:creationId xmlns:a16="http://schemas.microsoft.com/office/drawing/2014/main" id="{9AB01504-A50C-2EBA-44EF-A42781ABC5A2}"/>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a:off x="533400" y="2454756"/>
              <a:ext cx="1524000" cy="5691582"/>
            </a:xfrm>
            <a:prstGeom prst="rect">
              <a:avLst/>
            </a:prstGeom>
          </p:spPr>
        </p:pic>
        <p:pic>
          <p:nvPicPr>
            <p:cNvPr id="5" name="Picture 5">
              <a:extLst>
                <a:ext uri="{FF2B5EF4-FFF2-40B4-BE49-F238E27FC236}">
                  <a16:creationId xmlns:a16="http://schemas.microsoft.com/office/drawing/2014/main" id="{151C3EAB-3DD3-5D65-DD7B-CF4CA66C9FF7}"/>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r="80286"/>
            <a:stretch/>
          </p:blipFill>
          <p:spPr>
            <a:xfrm flipH="1">
              <a:off x="16173448" y="2454756"/>
              <a:ext cx="1524000" cy="5691582"/>
            </a:xfrm>
            <a:prstGeom prst="rect">
              <a:avLst/>
            </a:prstGeom>
          </p:spPr>
        </p:pic>
        <p:sp>
          <p:nvSpPr>
            <p:cNvPr id="6" name="TextBox 5">
              <a:extLst>
                <a:ext uri="{FF2B5EF4-FFF2-40B4-BE49-F238E27FC236}">
                  <a16:creationId xmlns:a16="http://schemas.microsoft.com/office/drawing/2014/main" id="{3A560ADC-30D8-2D12-4B77-C5135507577C}"/>
                </a:ext>
              </a:extLst>
            </p:cNvPr>
            <p:cNvSpPr txBox="1"/>
            <p:nvPr/>
          </p:nvSpPr>
          <p:spPr>
            <a:xfrm>
              <a:off x="1142996" y="3543300"/>
              <a:ext cx="15792452" cy="3028008"/>
            </a:xfrm>
            <a:prstGeom prst="rect">
              <a:avLst/>
            </a:prstGeom>
            <a:noFill/>
          </p:spPr>
          <p:txBody>
            <a:bodyPr wrap="square">
              <a:spAutoFit/>
            </a:bodyPr>
            <a:lstStyle/>
            <a:p>
              <a:pPr algn="ctr">
                <a:lnSpc>
                  <a:spcPct val="150000"/>
                </a:lnSpc>
                <a:spcBef>
                  <a:spcPts val="300"/>
                </a:spcBef>
                <a:spcAft>
                  <a:spcPts val="300"/>
                </a:spcAft>
              </a:pPr>
              <a:r>
                <a:rPr lang="en-US" sz="6600" b="1" kern="0">
                  <a:effectLst/>
                  <a:latin typeface="Arial" panose="020B0604020202020204" pitchFamily="34" charset="0"/>
                  <a:ea typeface="Times New Roman" panose="02020603050405020304" pitchFamily="18" charset="0"/>
                  <a:cs typeface="Arial" panose="020B0604020202020204" pitchFamily="34" charset="0"/>
                </a:rPr>
                <a:t>PHẦN 1: </a:t>
              </a:r>
            </a:p>
            <a:p>
              <a:pPr algn="ctr">
                <a:lnSpc>
                  <a:spcPct val="150000"/>
                </a:lnSpc>
                <a:spcBef>
                  <a:spcPts val="300"/>
                </a:spcBef>
                <a:spcAft>
                  <a:spcPts val="300"/>
                </a:spcAft>
              </a:pPr>
              <a:r>
                <a:rPr lang="en-US" sz="6600" b="1" kern="0">
                  <a:latin typeface="Arial" panose="020B0604020202020204" pitchFamily="34" charset="0"/>
                  <a:ea typeface="Times New Roman" panose="02020603050405020304" pitchFamily="18" charset="0"/>
                  <a:cs typeface="Arial" panose="020B0604020202020204" pitchFamily="34" charset="0"/>
                </a:rPr>
                <a:t>NGÔ QUYỀN DỰNG NỀN ĐỘC LẬP</a:t>
              </a:r>
              <a:endParaRPr lang="en-US" sz="6600" b="1" kern="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9">
            <a:extLst>
              <a:ext uri="{FF2B5EF4-FFF2-40B4-BE49-F238E27FC236}">
                <a16:creationId xmlns:a16="http://schemas.microsoft.com/office/drawing/2014/main" id="{6AAE64F1-2F29-179A-3132-01B2055E2C2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602222" y="6543906"/>
            <a:ext cx="5181600" cy="3664804"/>
          </a:xfrm>
          <a:prstGeom prst="rect">
            <a:avLst/>
          </a:prstGeom>
        </p:spPr>
      </p:pic>
      <p:pic>
        <p:nvPicPr>
          <p:cNvPr id="11" name="Picture 9">
            <a:extLst>
              <a:ext uri="{FF2B5EF4-FFF2-40B4-BE49-F238E27FC236}">
                <a16:creationId xmlns:a16="http://schemas.microsoft.com/office/drawing/2014/main" id="{E9D70F88-460D-D910-6B08-C20C1CBB08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3891" y="6542629"/>
            <a:ext cx="5181600" cy="3664804"/>
          </a:xfrm>
          <a:prstGeom prst="rect">
            <a:avLst/>
          </a:prstGeom>
        </p:spPr>
      </p:pic>
      <p:pic>
        <p:nvPicPr>
          <p:cNvPr id="13" name="Picture 21">
            <a:extLst>
              <a:ext uri="{FF2B5EF4-FFF2-40B4-BE49-F238E27FC236}">
                <a16:creationId xmlns:a16="http://schemas.microsoft.com/office/drawing/2014/main" id="{7DF6B78A-F97E-A8BE-7F94-5EC7021769F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53784" y="6724263"/>
            <a:ext cx="4742037" cy="2714816"/>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rPr>
              <a:t>Câu 2. </a:t>
            </a:r>
            <a:r>
              <a:rPr lang="vi-VN" sz="4400">
                <a:solidFill>
                  <a:srgbClr val="1F222B"/>
                </a:solidFill>
              </a:rPr>
              <a:t>Năm 939, Ngô Quyền xưng vương đóng đô ở</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Cổ Loa. </a:t>
            </a: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B. </a:t>
            </a:r>
            <a:r>
              <a:rPr lang="vi-VN" sz="4400">
                <a:solidFill>
                  <a:srgbClr val="1F222B"/>
                </a:solidFill>
                <a:cs typeface="Arial" panose="020B0604020202020204" pitchFamily="34" charset="0"/>
              </a:rPr>
              <a:t>Hoa Lư. </a:t>
            </a:r>
            <a:endParaRPr lang="en-US" sz="44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C. </a:t>
            </a:r>
            <a:r>
              <a:rPr lang="vi-VN" sz="4400">
                <a:solidFill>
                  <a:srgbClr val="1F222B"/>
                </a:solidFill>
                <a:cs typeface="Arial" panose="020B0604020202020204" pitchFamily="34" charset="0"/>
              </a:rPr>
              <a:t>Thăng Long. </a:t>
            </a:r>
            <a:endParaRPr lang="en-US" sz="44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D. </a:t>
            </a:r>
            <a:r>
              <a:rPr lang="vi-VN" sz="4400">
                <a:solidFill>
                  <a:srgbClr val="1F222B"/>
                </a:solidFill>
                <a:cs typeface="Arial" panose="020B0604020202020204" pitchFamily="34" charset="0"/>
              </a:rPr>
              <a:t>Tây Đô.</a:t>
            </a:r>
            <a:endParaRPr lang="en-US" sz="4400">
              <a:solidFill>
                <a:srgbClr val="1F222B"/>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8F13C856-74A4-5E4E-2232-1DCD0F4D8CE1}"/>
              </a:ext>
            </a:extLst>
          </p:cNvPr>
          <p:cNvSpPr/>
          <p:nvPr/>
        </p:nvSpPr>
        <p:spPr>
          <a:xfrm>
            <a:off x="1485900" y="407670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Cổ Loa. </a:t>
            </a:r>
          </a:p>
        </p:txBody>
      </p:sp>
    </p:spTree>
    <p:extLst>
      <p:ext uri="{BB962C8B-B14F-4D97-AF65-F5344CB8AC3E}">
        <p14:creationId xmlns:p14="http://schemas.microsoft.com/office/powerpoint/2010/main" val="404417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latin typeface="Arial" panose="020B0604020202020204" pitchFamily="34" charset="0"/>
                <a:cs typeface="Arial" panose="020B0604020202020204" pitchFamily="34" charset="0"/>
              </a:rPr>
              <a:t>Câu </a:t>
            </a:r>
            <a:r>
              <a:rPr lang="en-US" sz="4400" b="1">
                <a:solidFill>
                  <a:srgbClr val="1F222B"/>
                </a:solidFill>
                <a:latin typeface="Arial" panose="020B0604020202020204" pitchFamily="34" charset="0"/>
                <a:cs typeface="Arial" panose="020B0604020202020204" pitchFamily="34" charset="0"/>
              </a:rPr>
              <a:t>3</a:t>
            </a:r>
            <a:r>
              <a:rPr lang="vi-VN" sz="4400" b="1">
                <a:solidFill>
                  <a:srgbClr val="1F222B"/>
                </a:solidFill>
                <a:latin typeface="Arial" panose="020B0604020202020204" pitchFamily="34" charset="0"/>
                <a:cs typeface="Arial" panose="020B0604020202020204" pitchFamily="34" charset="0"/>
              </a:rPr>
              <a:t>. </a:t>
            </a:r>
            <a:r>
              <a:rPr lang="vi-VN" sz="4400">
                <a:solidFill>
                  <a:srgbClr val="1F222B"/>
                </a:solidFill>
                <a:cs typeface="Arial" panose="020B0604020202020204" pitchFamily="34" charset="0"/>
              </a:rPr>
              <a:t>Sau khi lên ngôi, Đinh Tiên Hoàng đã đặt tên nước là gì?</a:t>
            </a:r>
            <a:endParaRPr lang="vi-VN" sz="4400">
              <a:solidFill>
                <a:srgbClr val="1F222B"/>
              </a:solidFill>
              <a:latin typeface="Arial" panose="020B0604020202020204" pitchFamily="34" charset="0"/>
              <a:cs typeface="Arial" panose="020B0604020202020204" pitchFamily="34" charset="0"/>
            </a:endParaRP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Đại Việt</a:t>
            </a: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B. </a:t>
            </a:r>
            <a:r>
              <a:rPr lang="vi-VN" sz="4400">
                <a:solidFill>
                  <a:srgbClr val="1F222B"/>
                </a:solidFill>
                <a:cs typeface="Arial" panose="020B0604020202020204" pitchFamily="34" charset="0"/>
              </a:rPr>
              <a:t>Đại Cồ Việt</a:t>
            </a:r>
            <a:endParaRPr lang="en-US" sz="44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C. </a:t>
            </a:r>
            <a:r>
              <a:rPr lang="en-US" sz="4400">
                <a:solidFill>
                  <a:srgbClr val="1F222B"/>
                </a:solidFill>
                <a:latin typeface="Arial" panose="020B0604020202020204" pitchFamily="34" charset="0"/>
                <a:cs typeface="Arial" panose="020B0604020202020204" pitchFamily="34" charset="0"/>
              </a:rPr>
              <a:t>Đại Ngu</a:t>
            </a: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D. </a:t>
            </a:r>
            <a:r>
              <a:rPr lang="en-US" sz="4400">
                <a:solidFill>
                  <a:srgbClr val="1F222B"/>
                </a:solidFill>
                <a:latin typeface="Arial" panose="020B0604020202020204" pitchFamily="34" charset="0"/>
                <a:cs typeface="Arial" panose="020B0604020202020204" pitchFamily="34" charset="0"/>
              </a:rPr>
              <a:t>Đại Nam</a:t>
            </a:r>
          </a:p>
        </p:txBody>
      </p:sp>
      <p:sp>
        <p:nvSpPr>
          <p:cNvPr id="10" name="Plaque 9">
            <a:extLst>
              <a:ext uri="{FF2B5EF4-FFF2-40B4-BE49-F238E27FC236}">
                <a16:creationId xmlns:a16="http://schemas.microsoft.com/office/drawing/2014/main" id="{8F13C856-74A4-5E4E-2232-1DCD0F4D8CE1}"/>
              </a:ext>
            </a:extLst>
          </p:cNvPr>
          <p:cNvSpPr/>
          <p:nvPr/>
        </p:nvSpPr>
        <p:spPr>
          <a:xfrm>
            <a:off x="9296400" y="407670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cs typeface="Arial" panose="020B0604020202020204" pitchFamily="34" charset="0"/>
              </a:rPr>
              <a:t>B. Đại Cồ Việt</a:t>
            </a:r>
            <a:endParaRPr lang="en-US" sz="44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652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latin typeface="Arial" panose="020B0604020202020204" pitchFamily="34" charset="0"/>
                <a:cs typeface="Arial" panose="020B0604020202020204" pitchFamily="34" charset="0"/>
              </a:rPr>
              <a:t>Câu </a:t>
            </a:r>
            <a:r>
              <a:rPr lang="en-US" sz="4400" b="1">
                <a:solidFill>
                  <a:srgbClr val="1F222B"/>
                </a:solidFill>
                <a:latin typeface="Arial" panose="020B0604020202020204" pitchFamily="34" charset="0"/>
                <a:cs typeface="Arial" panose="020B0604020202020204" pitchFamily="34" charset="0"/>
              </a:rPr>
              <a:t>4</a:t>
            </a:r>
            <a:r>
              <a:rPr lang="vi-VN" sz="4400" b="1">
                <a:solidFill>
                  <a:srgbClr val="1F222B"/>
                </a:solidFill>
                <a:latin typeface="Arial" panose="020B0604020202020204" pitchFamily="34" charset="0"/>
                <a:cs typeface="Arial" panose="020B0604020202020204" pitchFamily="34" charset="0"/>
              </a:rPr>
              <a:t>. </a:t>
            </a:r>
            <a:r>
              <a:rPr lang="vi-VN" sz="4400">
                <a:solidFill>
                  <a:srgbClr val="1F222B"/>
                </a:solidFill>
                <a:latin typeface="Arial" panose="020B0604020202020204" pitchFamily="34" charset="0"/>
                <a:cs typeface="Arial" panose="020B0604020202020204" pitchFamily="34" charset="0"/>
              </a:rPr>
              <a:t>Quân Tống do ai chỉ huy tiến vào xâm lược </a:t>
            </a:r>
            <a:endParaRPr lang="en-US" sz="4400">
              <a:solidFill>
                <a:srgbClr val="1F222B"/>
              </a:solidFill>
              <a:latin typeface="Arial" panose="020B0604020202020204" pitchFamily="34" charset="0"/>
              <a:cs typeface="Arial" panose="020B0604020202020204" pitchFamily="34" charset="0"/>
            </a:endParaRPr>
          </a:p>
          <a:p>
            <a:pPr algn="ctr">
              <a:lnSpc>
                <a:spcPct val="150000"/>
              </a:lnSpc>
            </a:pPr>
            <a:r>
              <a:rPr lang="en-US" sz="4400">
                <a:solidFill>
                  <a:srgbClr val="1F222B"/>
                </a:solidFill>
                <a:latin typeface="Arial" panose="020B0604020202020204" pitchFamily="34" charset="0"/>
                <a:cs typeface="Arial" panose="020B0604020202020204" pitchFamily="34" charset="0"/>
              </a:rPr>
              <a:t>Đại Cồ Việt?</a:t>
            </a:r>
            <a:endParaRPr lang="vi-VN" sz="4400">
              <a:solidFill>
                <a:srgbClr val="1F222B"/>
              </a:solidFill>
              <a:latin typeface="Arial" panose="020B0604020202020204" pitchFamily="34" charset="0"/>
              <a:cs typeface="Arial" panose="020B0604020202020204" pitchFamily="34" charset="0"/>
            </a:endParaRP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A. </a:t>
            </a:r>
            <a:r>
              <a:rPr lang="en-US" sz="4400">
                <a:solidFill>
                  <a:srgbClr val="1F222B"/>
                </a:solidFill>
                <a:latin typeface="Arial" panose="020B0604020202020204" pitchFamily="34" charset="0"/>
                <a:cs typeface="Arial" panose="020B0604020202020204" pitchFamily="34" charset="0"/>
              </a:rPr>
              <a:t>Ô Mã Nhi.</a:t>
            </a: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B. </a:t>
            </a:r>
            <a:r>
              <a:rPr lang="vi-VN" sz="4400">
                <a:solidFill>
                  <a:srgbClr val="1F222B"/>
                </a:solidFill>
                <a:cs typeface="Arial" panose="020B0604020202020204" pitchFamily="34" charset="0"/>
              </a:rPr>
              <a:t>Triệu Tiết.</a:t>
            </a:r>
            <a:endParaRPr lang="en-US" sz="44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C. </a:t>
            </a:r>
            <a:r>
              <a:rPr lang="en-US" sz="4400">
                <a:solidFill>
                  <a:srgbClr val="1F222B"/>
                </a:solidFill>
                <a:latin typeface="Arial" panose="020B0604020202020204" pitchFamily="34" charset="0"/>
                <a:cs typeface="Arial" panose="020B0604020202020204" pitchFamily="34" charset="0"/>
              </a:rPr>
              <a:t>Hoằng Tháo.</a:t>
            </a: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D. </a:t>
            </a:r>
            <a:r>
              <a:rPr lang="en-US" sz="4400">
                <a:solidFill>
                  <a:srgbClr val="1F222B"/>
                </a:solidFill>
                <a:latin typeface="Arial" panose="020B0604020202020204" pitchFamily="34" charset="0"/>
                <a:cs typeface="Arial" panose="020B0604020202020204" pitchFamily="34" charset="0"/>
              </a:rPr>
              <a:t>Hầu Nhân Bảo.</a:t>
            </a:r>
          </a:p>
        </p:txBody>
      </p:sp>
      <p:sp>
        <p:nvSpPr>
          <p:cNvPr id="10" name="Plaque 9">
            <a:extLst>
              <a:ext uri="{FF2B5EF4-FFF2-40B4-BE49-F238E27FC236}">
                <a16:creationId xmlns:a16="http://schemas.microsoft.com/office/drawing/2014/main" id="{8F13C856-74A4-5E4E-2232-1DCD0F4D8CE1}"/>
              </a:ext>
            </a:extLst>
          </p:cNvPr>
          <p:cNvSpPr/>
          <p:nvPr/>
        </p:nvSpPr>
        <p:spPr>
          <a:xfrm>
            <a:off x="9296400" y="6818385"/>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cs typeface="Arial" panose="020B0604020202020204" pitchFamily="34" charset="0"/>
              </a:rPr>
              <a:t>D. </a:t>
            </a:r>
            <a:r>
              <a:rPr lang="en-US" sz="4400">
                <a:solidFill>
                  <a:srgbClr val="1F222B"/>
                </a:solidFill>
                <a:latin typeface="Arial" panose="020B0604020202020204" pitchFamily="34" charset="0"/>
                <a:cs typeface="Arial" panose="020B0604020202020204" pitchFamily="34" charset="0"/>
              </a:rPr>
              <a:t>Hầu Nhân Bảo.</a:t>
            </a:r>
          </a:p>
        </p:txBody>
      </p:sp>
    </p:spTree>
    <p:extLst>
      <p:ext uri="{BB962C8B-B14F-4D97-AF65-F5344CB8AC3E}">
        <p14:creationId xmlns:p14="http://schemas.microsoft.com/office/powerpoint/2010/main" val="9053527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latin typeface="Arial" panose="020B0604020202020204" pitchFamily="34" charset="0"/>
                <a:cs typeface="Arial" panose="020B0604020202020204" pitchFamily="34" charset="0"/>
              </a:rPr>
              <a:t>Câu </a:t>
            </a:r>
            <a:r>
              <a:rPr lang="en-US" sz="4400" b="1">
                <a:solidFill>
                  <a:srgbClr val="1F222B"/>
                </a:solidFill>
                <a:latin typeface="Arial" panose="020B0604020202020204" pitchFamily="34" charset="0"/>
                <a:cs typeface="Arial" panose="020B0604020202020204" pitchFamily="34" charset="0"/>
              </a:rPr>
              <a:t>5</a:t>
            </a:r>
            <a:r>
              <a:rPr lang="vi-VN" sz="4400" b="1">
                <a:solidFill>
                  <a:srgbClr val="1F222B"/>
                </a:solidFill>
                <a:latin typeface="Arial" panose="020B0604020202020204" pitchFamily="34" charset="0"/>
                <a:cs typeface="Arial" panose="020B0604020202020204" pitchFamily="34" charset="0"/>
              </a:rPr>
              <a:t>. </a:t>
            </a:r>
            <a:r>
              <a:rPr lang="vi-VN" sz="4400">
                <a:solidFill>
                  <a:srgbClr val="1F222B"/>
                </a:solidFill>
                <a:cs typeface="Arial" panose="020B0604020202020204" pitchFamily="34" charset="0"/>
              </a:rPr>
              <a:t>Lý do chính khiến các nhà sư được trọng dụng dưới thời Đinh- Tiền Lê là gì? </a:t>
            </a:r>
            <a:endParaRPr lang="vi-VN" sz="4400">
              <a:solidFill>
                <a:srgbClr val="1F222B"/>
              </a:solidFill>
              <a:latin typeface="Arial" panose="020B0604020202020204" pitchFamily="34" charset="0"/>
              <a:cs typeface="Arial" panose="020B0604020202020204" pitchFamily="34" charset="0"/>
            </a:endParaRP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A. </a:t>
            </a:r>
            <a:r>
              <a:rPr lang="vi-VN" sz="4400">
                <a:solidFill>
                  <a:srgbClr val="1F222B"/>
                </a:solidFill>
                <a:cs typeface="Arial" panose="020B0604020202020204" pitchFamily="34" charset="0"/>
              </a:rPr>
              <a:t>Quan lại chưa có nhiều.</a:t>
            </a:r>
            <a:endParaRPr lang="en-US" sz="44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B. Đạo </a:t>
            </a:r>
            <a:r>
              <a:rPr lang="en-US" sz="4400">
                <a:solidFill>
                  <a:srgbClr val="1F222B"/>
                </a:solidFill>
                <a:latin typeface="Arial" panose="020B0604020202020204" pitchFamily="34" charset="0"/>
                <a:cs typeface="Arial" panose="020B0604020202020204" pitchFamily="34" charset="0"/>
              </a:rPr>
              <a:t>Phật phát triển </a:t>
            </a:r>
            <a:r>
              <a:rPr lang="vi-VN" sz="4400">
                <a:solidFill>
                  <a:srgbClr val="1F222B"/>
                </a:solidFill>
                <a:latin typeface="Arial" panose="020B0604020202020204" pitchFamily="34" charset="0"/>
                <a:cs typeface="Arial" panose="020B0604020202020204" pitchFamily="34" charset="0"/>
              </a:rPr>
              <a:t>và nhà sư là người có học</a:t>
            </a:r>
            <a:endParaRPr lang="en-US" sz="4400">
              <a:solidFill>
                <a:srgbClr val="1F222B"/>
              </a:solidFill>
              <a:latin typeface="Arial" panose="020B0604020202020204" pitchFamily="34" charset="0"/>
              <a:cs typeface="Arial" panose="020B0604020202020204" pitchFamily="34" charset="0"/>
            </a:endParaRP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C. </a:t>
            </a:r>
            <a:r>
              <a:rPr lang="vi-VN" sz="4400">
                <a:solidFill>
                  <a:srgbClr val="1F222B"/>
                </a:solidFill>
                <a:cs typeface="Arial" panose="020B0604020202020204" pitchFamily="34" charset="0"/>
              </a:rPr>
              <a:t>Các nhà sư đều là người có quyền lực lớn.</a:t>
            </a:r>
            <a:endParaRPr lang="en-US" sz="44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latin typeface="Arial" panose="020B0604020202020204" pitchFamily="34" charset="0"/>
                <a:cs typeface="Arial" panose="020B0604020202020204" pitchFamily="34" charset="0"/>
              </a:rPr>
              <a:t>D. </a:t>
            </a:r>
            <a:r>
              <a:rPr lang="en-US" sz="4400">
                <a:solidFill>
                  <a:srgbClr val="1F222B"/>
                </a:solidFill>
                <a:latin typeface="Arial" panose="020B0604020202020204" pitchFamily="34" charset="0"/>
                <a:cs typeface="Arial" panose="020B0604020202020204" pitchFamily="34" charset="0"/>
              </a:rPr>
              <a:t>Nho giáo bị hạn chế phát triển trong xã hội.</a:t>
            </a:r>
          </a:p>
        </p:txBody>
      </p:sp>
      <p:sp>
        <p:nvSpPr>
          <p:cNvPr id="10" name="Plaque 9">
            <a:extLst>
              <a:ext uri="{FF2B5EF4-FFF2-40B4-BE49-F238E27FC236}">
                <a16:creationId xmlns:a16="http://schemas.microsoft.com/office/drawing/2014/main" id="{8F13C856-74A4-5E4E-2232-1DCD0F4D8CE1}"/>
              </a:ext>
            </a:extLst>
          </p:cNvPr>
          <p:cNvSpPr/>
          <p:nvPr/>
        </p:nvSpPr>
        <p:spPr>
          <a:xfrm>
            <a:off x="9296400" y="4076700"/>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a:solidFill>
                  <a:srgbClr val="1F222B"/>
                </a:solidFill>
                <a:cs typeface="Arial" panose="020B0604020202020204" pitchFamily="34" charset="0"/>
              </a:rPr>
              <a:t>B. Đạo </a:t>
            </a:r>
            <a:r>
              <a:rPr lang="en-US" sz="4400">
                <a:solidFill>
                  <a:srgbClr val="1F222B"/>
                </a:solidFill>
                <a:latin typeface="Arial" panose="020B0604020202020204" pitchFamily="34" charset="0"/>
                <a:cs typeface="Arial" panose="020B0604020202020204" pitchFamily="34" charset="0"/>
              </a:rPr>
              <a:t>Phật phát triển </a:t>
            </a:r>
            <a:r>
              <a:rPr lang="vi-VN" sz="4400">
                <a:solidFill>
                  <a:srgbClr val="1F222B"/>
                </a:solidFill>
                <a:cs typeface="Arial" panose="020B0604020202020204" pitchFamily="34" charset="0"/>
              </a:rPr>
              <a:t>và nhà sư là người có học</a:t>
            </a:r>
            <a:endParaRPr lang="en-US" sz="44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935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8CD07921-4DA9-CD99-A9B7-795907F50096}"/>
              </a:ext>
            </a:extLst>
          </p:cNvPr>
          <p:cNvPicPr>
            <a:picLocks noChangeAspect="1"/>
          </p:cNvPicPr>
          <p:nvPr/>
        </p:nvPicPr>
        <p:blipFill>
          <a:blip r:embed="rId3">
            <a:alphaModFix amt="10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5725" y="716408"/>
            <a:ext cx="7116550" cy="8854184"/>
          </a:xfrm>
          <a:prstGeom prst="rect">
            <a:avLst/>
          </a:prstGeom>
        </p:spPr>
      </p:pic>
      <p:sp>
        <p:nvSpPr>
          <p:cNvPr id="13" name="Plaque 12">
            <a:extLst>
              <a:ext uri="{FF2B5EF4-FFF2-40B4-BE49-F238E27FC236}">
                <a16:creationId xmlns:a16="http://schemas.microsoft.com/office/drawing/2014/main" id="{AAC18F06-5F2D-65F5-C0B7-045F91F62C1D}"/>
              </a:ext>
            </a:extLst>
          </p:cNvPr>
          <p:cNvSpPr/>
          <p:nvPr/>
        </p:nvSpPr>
        <p:spPr>
          <a:xfrm>
            <a:off x="1489710" y="952500"/>
            <a:ext cx="153085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1F222B"/>
                </a:solidFill>
                <a:latin typeface="Arial" panose="020B0604020202020204" pitchFamily="34" charset="0"/>
                <a:cs typeface="Arial" panose="020B0604020202020204" pitchFamily="34" charset="0"/>
              </a:rPr>
              <a:t>Câu </a:t>
            </a:r>
            <a:r>
              <a:rPr lang="en-US" sz="4400" b="1">
                <a:solidFill>
                  <a:srgbClr val="1F222B"/>
                </a:solidFill>
                <a:latin typeface="Arial" panose="020B0604020202020204" pitchFamily="34" charset="0"/>
                <a:cs typeface="Arial" panose="020B0604020202020204" pitchFamily="34" charset="0"/>
              </a:rPr>
              <a:t>6</a:t>
            </a:r>
            <a:r>
              <a:rPr lang="vi-VN" sz="4400" b="1">
                <a:solidFill>
                  <a:srgbClr val="1F222B"/>
                </a:solidFill>
                <a:latin typeface="Arial" panose="020B0604020202020204" pitchFamily="34" charset="0"/>
                <a:cs typeface="Arial" panose="020B0604020202020204" pitchFamily="34" charset="0"/>
              </a:rPr>
              <a:t>. </a:t>
            </a:r>
            <a:r>
              <a:rPr lang="vi-VN" sz="4400">
                <a:solidFill>
                  <a:srgbClr val="1F222B"/>
                </a:solidFill>
                <a:latin typeface="Arial" panose="020B0604020202020204" pitchFamily="34" charset="0"/>
                <a:cs typeface="Arial" panose="020B0604020202020204" pitchFamily="34" charset="0"/>
              </a:rPr>
              <a:t>Khi còn ngồi trên ghế nhà trường, đ</a:t>
            </a:r>
            <a:r>
              <a:rPr lang="en-US" sz="4400">
                <a:solidFill>
                  <a:srgbClr val="1F222B"/>
                </a:solidFill>
                <a:latin typeface="Arial" panose="020B0604020202020204" pitchFamily="34" charset="0"/>
                <a:cs typeface="Arial" panose="020B0604020202020204" pitchFamily="34" charset="0"/>
              </a:rPr>
              <a:t>ể</a:t>
            </a:r>
            <a:r>
              <a:rPr lang="vi-VN" sz="4400">
                <a:solidFill>
                  <a:srgbClr val="1F222B"/>
                </a:solidFill>
                <a:latin typeface="Arial" panose="020B0604020202020204" pitchFamily="34" charset="0"/>
                <a:cs typeface="Arial" panose="020B0604020202020204" pitchFamily="34" charset="0"/>
              </a:rPr>
              <a:t> phát huy truyền thống yêu nước của dân tộc, học sinh cần</a:t>
            </a:r>
          </a:p>
        </p:txBody>
      </p:sp>
      <p:sp>
        <p:nvSpPr>
          <p:cNvPr id="14" name="Plaque 13">
            <a:extLst>
              <a:ext uri="{FF2B5EF4-FFF2-40B4-BE49-F238E27FC236}">
                <a16:creationId xmlns:a16="http://schemas.microsoft.com/office/drawing/2014/main" id="{17545916-D4AA-7D3D-C583-40C129D610B4}"/>
              </a:ext>
            </a:extLst>
          </p:cNvPr>
          <p:cNvSpPr/>
          <p:nvPr/>
        </p:nvSpPr>
        <p:spPr>
          <a:xfrm>
            <a:off x="14859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A. </a:t>
            </a:r>
            <a:r>
              <a:rPr lang="vi-VN" sz="3600">
                <a:solidFill>
                  <a:srgbClr val="1F222B"/>
                </a:solidFill>
                <a:cs typeface="Arial" panose="020B0604020202020204" pitchFamily="34" charset="0"/>
              </a:rPr>
              <a:t>học tập tốt, lao động tốt để xây dựng đất nước giàu mạnh.</a:t>
            </a:r>
            <a:endParaRPr lang="en-US" sz="3600">
              <a:solidFill>
                <a:srgbClr val="1F222B"/>
              </a:solidFill>
              <a:latin typeface="Arial" panose="020B0604020202020204" pitchFamily="34" charset="0"/>
              <a:cs typeface="Arial" panose="020B0604020202020204" pitchFamily="34" charset="0"/>
            </a:endParaRPr>
          </a:p>
        </p:txBody>
      </p:sp>
      <p:sp>
        <p:nvSpPr>
          <p:cNvPr id="15" name="Plaque 14">
            <a:extLst>
              <a:ext uri="{FF2B5EF4-FFF2-40B4-BE49-F238E27FC236}">
                <a16:creationId xmlns:a16="http://schemas.microsoft.com/office/drawing/2014/main" id="{E50A0B60-B0C3-1C41-38C8-E20F28DE0F09}"/>
              </a:ext>
            </a:extLst>
          </p:cNvPr>
          <p:cNvSpPr/>
          <p:nvPr/>
        </p:nvSpPr>
        <p:spPr>
          <a:xfrm>
            <a:off x="9296400" y="4076700"/>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B. sẵn sàng đoàn kết, hỗ trợ đồng bào </a:t>
            </a:r>
            <a:r>
              <a:rPr lang="en-US" sz="3600">
                <a:solidFill>
                  <a:srgbClr val="1F222B"/>
                </a:solidFill>
                <a:latin typeface="Arial" panose="020B0604020202020204" pitchFamily="34" charset="0"/>
                <a:cs typeface="Arial" panose="020B0604020202020204" pitchFamily="34" charset="0"/>
              </a:rPr>
              <a:t>khi </a:t>
            </a:r>
            <a:r>
              <a:rPr lang="vi-VN" sz="3600">
                <a:solidFill>
                  <a:srgbClr val="1F222B"/>
                </a:solidFill>
                <a:latin typeface="Arial" panose="020B0604020202020204" pitchFamily="34" charset="0"/>
                <a:cs typeface="Arial" panose="020B0604020202020204" pitchFamily="34" charset="0"/>
              </a:rPr>
              <a:t>gặp khó kh</a:t>
            </a:r>
            <a:r>
              <a:rPr lang="en-US" sz="3600">
                <a:solidFill>
                  <a:srgbClr val="1F222B"/>
                </a:solidFill>
                <a:latin typeface="Arial" panose="020B0604020202020204" pitchFamily="34" charset="0"/>
                <a:cs typeface="Arial" panose="020B0604020202020204" pitchFamily="34" charset="0"/>
              </a:rPr>
              <a:t>ă</a:t>
            </a:r>
            <a:r>
              <a:rPr lang="vi-VN" sz="3600">
                <a:solidFill>
                  <a:srgbClr val="1F222B"/>
                </a:solidFill>
                <a:latin typeface="Arial" panose="020B0604020202020204" pitchFamily="34" charset="0"/>
                <a:cs typeface="Arial" panose="020B0604020202020204" pitchFamily="34" charset="0"/>
              </a:rPr>
              <a:t>n</a:t>
            </a:r>
            <a:r>
              <a:rPr lang="en-US" sz="3600">
                <a:solidFill>
                  <a:srgbClr val="1F222B"/>
                </a:solidFill>
                <a:latin typeface="Arial" panose="020B0604020202020204" pitchFamily="34" charset="0"/>
                <a:cs typeface="Arial" panose="020B0604020202020204" pitchFamily="34" charset="0"/>
              </a:rPr>
              <a:t>.</a:t>
            </a:r>
          </a:p>
        </p:txBody>
      </p:sp>
      <p:sp>
        <p:nvSpPr>
          <p:cNvPr id="16" name="Plaque 15">
            <a:extLst>
              <a:ext uri="{FF2B5EF4-FFF2-40B4-BE49-F238E27FC236}">
                <a16:creationId xmlns:a16="http://schemas.microsoft.com/office/drawing/2014/main" id="{F4C1FE52-59CD-E42A-A258-1D777CE0EFE2}"/>
              </a:ext>
            </a:extLst>
          </p:cNvPr>
          <p:cNvSpPr/>
          <p:nvPr/>
        </p:nvSpPr>
        <p:spPr>
          <a:xfrm>
            <a:off x="14859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C. </a:t>
            </a:r>
            <a:r>
              <a:rPr lang="vi-VN" sz="3600">
                <a:solidFill>
                  <a:srgbClr val="1F222B"/>
                </a:solidFill>
                <a:cs typeface="Arial" panose="020B0604020202020204" pitchFamily="34" charset="0"/>
              </a:rPr>
              <a:t>luôn đề cao ý thức bảo vệ độc lập, giữ gìn bản sắc dân tộc.</a:t>
            </a:r>
            <a:endParaRPr lang="en-US" sz="3600">
              <a:solidFill>
                <a:srgbClr val="1F222B"/>
              </a:solidFill>
              <a:latin typeface="Arial" panose="020B0604020202020204" pitchFamily="34" charset="0"/>
              <a:cs typeface="Arial" panose="020B0604020202020204" pitchFamily="34" charset="0"/>
            </a:endParaRPr>
          </a:p>
        </p:txBody>
      </p:sp>
      <p:sp>
        <p:nvSpPr>
          <p:cNvPr id="17" name="Plaque 16">
            <a:extLst>
              <a:ext uri="{FF2B5EF4-FFF2-40B4-BE49-F238E27FC236}">
                <a16:creationId xmlns:a16="http://schemas.microsoft.com/office/drawing/2014/main" id="{0B448E65-EA12-40E2-C202-E00DF5A98920}"/>
              </a:ext>
            </a:extLst>
          </p:cNvPr>
          <p:cNvSpPr/>
          <p:nvPr/>
        </p:nvSpPr>
        <p:spPr>
          <a:xfrm>
            <a:off x="9296400" y="6818385"/>
            <a:ext cx="7498080" cy="2421901"/>
          </a:xfrm>
          <a:prstGeom prst="plaque">
            <a:avLst/>
          </a:prstGeom>
          <a:solidFill>
            <a:srgbClr val="FDFA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latin typeface="Arial" panose="020B0604020202020204" pitchFamily="34" charset="0"/>
                <a:cs typeface="Arial" panose="020B0604020202020204" pitchFamily="34" charset="0"/>
              </a:rPr>
              <a:t>D. </a:t>
            </a:r>
            <a:r>
              <a:rPr lang="vi-VN" sz="3600">
                <a:solidFill>
                  <a:srgbClr val="1F222B"/>
                </a:solidFill>
                <a:cs typeface="Arial" panose="020B0604020202020204" pitchFamily="34" charset="0"/>
              </a:rPr>
              <a:t>sẵn sàng lên đường nhận nhiệm vụ khi Tổ quốc cần. </a:t>
            </a:r>
            <a:endParaRPr lang="en-US" sz="3600">
              <a:solidFill>
                <a:srgbClr val="1F222B"/>
              </a:solidFill>
              <a:latin typeface="Arial" panose="020B0604020202020204" pitchFamily="34" charset="0"/>
              <a:cs typeface="Arial" panose="020B0604020202020204" pitchFamily="34" charset="0"/>
            </a:endParaRPr>
          </a:p>
        </p:txBody>
      </p:sp>
      <p:sp>
        <p:nvSpPr>
          <p:cNvPr id="10" name="Plaque 9">
            <a:extLst>
              <a:ext uri="{FF2B5EF4-FFF2-40B4-BE49-F238E27FC236}">
                <a16:creationId xmlns:a16="http://schemas.microsoft.com/office/drawing/2014/main" id="{8F13C856-74A4-5E4E-2232-1DCD0F4D8CE1}"/>
              </a:ext>
            </a:extLst>
          </p:cNvPr>
          <p:cNvSpPr/>
          <p:nvPr/>
        </p:nvSpPr>
        <p:spPr>
          <a:xfrm>
            <a:off x="1485900" y="6818385"/>
            <a:ext cx="7498080" cy="2421901"/>
          </a:xfrm>
          <a:prstGeom prst="plaque">
            <a:avLst/>
          </a:prstGeom>
          <a:solidFill>
            <a:srgbClr val="E3A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rgbClr val="1F222B"/>
                </a:solidFill>
                <a:cs typeface="Arial" panose="020B0604020202020204" pitchFamily="34" charset="0"/>
              </a:rPr>
              <a:t>C. luôn đề cao ý thức bảo vệ độc lập, giữ gìn bản sắc dân tộc.</a:t>
            </a:r>
            <a:endParaRPr lang="en-US" sz="3600">
              <a:solidFill>
                <a:srgbClr val="1F222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2187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DFAF0"/>
        </a:solidFill>
        <a:effectLst/>
      </p:bgPr>
    </p:bg>
    <p:spTree>
      <p:nvGrpSpPr>
        <p:cNvPr id="1" name=""/>
        <p:cNvGrpSpPr/>
        <p:nvPr/>
      </p:nvGrpSpPr>
      <p:grpSpPr>
        <a:xfrm>
          <a:off x="0" y="0"/>
          <a:ext cx="0" cy="0"/>
          <a:chOff x="0" y="0"/>
          <a:chExt cx="0" cy="0"/>
        </a:xfrm>
      </p:grpSpPr>
      <p:grpSp>
        <p:nvGrpSpPr>
          <p:cNvPr id="3" name="Group 3"/>
          <p:cNvGrpSpPr/>
          <p:nvPr/>
        </p:nvGrpSpPr>
        <p:grpSpPr>
          <a:xfrm>
            <a:off x="0" y="8142526"/>
            <a:ext cx="18288000" cy="2144474"/>
            <a:chOff x="0" y="0"/>
            <a:chExt cx="6354034" cy="725415"/>
          </a:xfrm>
        </p:grpSpPr>
        <p:sp>
          <p:nvSpPr>
            <p:cNvPr id="4" name="Freeform 4"/>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9D3E1E"/>
            </a:solidFill>
          </p:spPr>
        </p:sp>
      </p:grpSp>
      <p:pic>
        <p:nvPicPr>
          <p:cNvPr id="17" name="Picture 5">
            <a:extLst>
              <a:ext uri="{FF2B5EF4-FFF2-40B4-BE49-F238E27FC236}">
                <a16:creationId xmlns:a16="http://schemas.microsoft.com/office/drawing/2014/main" id="{5C796B7A-6503-4E31-6ED4-76C1D92EA074}"/>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pic>
        <p:nvPicPr>
          <p:cNvPr id="13" name="Picture 5">
            <a:extLst>
              <a:ext uri="{FF2B5EF4-FFF2-40B4-BE49-F238E27FC236}">
                <a16:creationId xmlns:a16="http://schemas.microsoft.com/office/drawing/2014/main" id="{9879FB18-1318-33CA-679D-988DBEA0A6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1609" y="6638027"/>
            <a:ext cx="1905000" cy="3672288"/>
          </a:xfrm>
          <a:prstGeom prst="rect">
            <a:avLst/>
          </a:prstGeom>
        </p:spPr>
      </p:pic>
      <p:pic>
        <p:nvPicPr>
          <p:cNvPr id="16" name="Picture 6">
            <a:extLst>
              <a:ext uri="{FF2B5EF4-FFF2-40B4-BE49-F238E27FC236}">
                <a16:creationId xmlns:a16="http://schemas.microsoft.com/office/drawing/2014/main" id="{C3FF72A9-7414-08C1-E486-F9CCB30D16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219100" y="7427315"/>
            <a:ext cx="4076221" cy="2883000"/>
          </a:xfrm>
          <a:prstGeom prst="rect">
            <a:avLst/>
          </a:prstGeom>
        </p:spPr>
      </p:pic>
      <p:graphicFrame>
        <p:nvGraphicFramePr>
          <p:cNvPr id="10" name="Table 9">
            <a:extLst>
              <a:ext uri="{FF2B5EF4-FFF2-40B4-BE49-F238E27FC236}">
                <a16:creationId xmlns:a16="http://schemas.microsoft.com/office/drawing/2014/main" id="{9F76A4D9-D7E8-D2F5-B66B-3596E8B82906}"/>
              </a:ext>
            </a:extLst>
          </p:cNvPr>
          <p:cNvGraphicFramePr>
            <a:graphicFrameLocks noGrp="1"/>
          </p:cNvGraphicFramePr>
          <p:nvPr>
            <p:extLst>
              <p:ext uri="{D42A27DB-BD31-4B8C-83A1-F6EECF244321}">
                <p14:modId xmlns:p14="http://schemas.microsoft.com/office/powerpoint/2010/main" val="3218658154"/>
              </p:ext>
            </p:extLst>
          </p:nvPr>
        </p:nvGraphicFramePr>
        <p:xfrm>
          <a:off x="546668" y="2541331"/>
          <a:ext cx="17194663" cy="7151437"/>
        </p:xfrm>
        <a:graphic>
          <a:graphicData uri="http://schemas.openxmlformats.org/drawingml/2006/table">
            <a:tbl>
              <a:tblPr>
                <a:tableStyleId>{16D9F66E-5EB9-4882-86FB-DCBF35E3C3E4}</a:tableStyleId>
              </a:tblPr>
              <a:tblGrid>
                <a:gridCol w="901132">
                  <a:extLst>
                    <a:ext uri="{9D8B030D-6E8A-4147-A177-3AD203B41FA5}">
                      <a16:colId xmlns:a16="http://schemas.microsoft.com/office/drawing/2014/main" val="1652745088"/>
                    </a:ext>
                  </a:extLst>
                </a:gridCol>
                <a:gridCol w="9525000">
                  <a:extLst>
                    <a:ext uri="{9D8B030D-6E8A-4147-A177-3AD203B41FA5}">
                      <a16:colId xmlns:a16="http://schemas.microsoft.com/office/drawing/2014/main" val="4027739462"/>
                    </a:ext>
                  </a:extLst>
                </a:gridCol>
                <a:gridCol w="6768531">
                  <a:extLst>
                    <a:ext uri="{9D8B030D-6E8A-4147-A177-3AD203B41FA5}">
                      <a16:colId xmlns:a16="http://schemas.microsoft.com/office/drawing/2014/main" val="343488411"/>
                    </a:ext>
                  </a:extLst>
                </a:gridCol>
              </a:tblGrid>
              <a:tr h="842077">
                <a:tc>
                  <a:txBody>
                    <a:bodyPr/>
                    <a:lstStyle/>
                    <a:p>
                      <a:pPr algn="ctr" fontAlgn="t"/>
                      <a:endParaRPr lang="en-US" sz="4000">
                        <a:effectLst/>
                        <a:latin typeface="Arial" panose="020B0604020202020204" pitchFamily="34" charset="0"/>
                        <a:cs typeface="Arial" panose="020B0604020202020204" pitchFamily="34" charset="0"/>
                      </a:endParaRPr>
                    </a:p>
                  </a:txBody>
                  <a:tcPr marL="38100" marR="38100" marT="38100" marB="3810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sz="4000" b="1">
                          <a:effectLst/>
                          <a:latin typeface="Arial" panose="020B0604020202020204" pitchFamily="34" charset="0"/>
                          <a:cs typeface="Arial" panose="020B0604020202020204" pitchFamily="34" charset="0"/>
                        </a:rPr>
                        <a:t>Sự kiện (A)</a:t>
                      </a:r>
                      <a:endParaRPr lang="en-US" sz="4000">
                        <a:effectLst/>
                        <a:latin typeface="Arial" panose="020B0604020202020204" pitchFamily="34" charset="0"/>
                        <a:cs typeface="Arial" panose="020B0604020202020204" pitchFamily="34" charset="0"/>
                      </a:endParaRPr>
                    </a:p>
                  </a:txBody>
                  <a:tcPr marL="38100" marR="38100" marT="38100" marB="381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effectLst/>
                          <a:latin typeface="Arial" panose="020B0604020202020204" pitchFamily="34" charset="0"/>
                          <a:cs typeface="Arial" panose="020B0604020202020204" pitchFamily="34" charset="0"/>
                        </a:rPr>
                        <a:t>Ý nghĩa (B)</a:t>
                      </a:r>
                      <a:endParaRPr lang="en-US" sz="4000">
                        <a:effectLst/>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065983779"/>
                  </a:ext>
                </a:extLst>
              </a:tr>
              <a:tr h="2103120">
                <a:tc>
                  <a:txBody>
                    <a:bodyPr/>
                    <a:lstStyle/>
                    <a:p>
                      <a:pPr algn="ctr" fontAlgn="t"/>
                      <a:r>
                        <a:rPr lang="en-US" sz="4000">
                          <a:effectLst/>
                          <a:latin typeface="Arial" panose="020B0604020202020204" pitchFamily="34" charset="0"/>
                          <a:cs typeface="Arial" panose="020B0604020202020204" pitchFamily="34" charset="0"/>
                        </a:rPr>
                        <a:t>a</a:t>
                      </a:r>
                    </a:p>
                  </a:txBody>
                  <a:tcPr marL="38100" marR="38100" marT="38100" marB="38100" anchor="ctr"/>
                </a:tc>
                <a:tc>
                  <a:txBody>
                    <a:bodyPr/>
                    <a:lstStyle/>
                    <a:p>
                      <a:pPr algn="ctr" fontAlgn="t"/>
                      <a:endParaRPr lang="en-US" sz="4000">
                        <a:effectLst/>
                        <a:latin typeface="Arial" panose="020B0604020202020204" pitchFamily="34" charset="0"/>
                        <a:cs typeface="Arial" panose="020B0604020202020204" pitchFamily="34" charset="0"/>
                      </a:endParaRPr>
                    </a:p>
                  </a:txBody>
                  <a:tcPr marL="38100" marR="38100" marT="38100" marB="38100" anchor="ctr"/>
                </a:tc>
                <a:tc>
                  <a:txBody>
                    <a:bodyPr/>
                    <a:lstStyle/>
                    <a:p>
                      <a:pPr fontAlgn="t">
                        <a:lnSpc>
                          <a:spcPct val="150000"/>
                        </a:lnSpc>
                      </a:pPr>
                      <a:r>
                        <a:rPr lang="en-US" sz="4000">
                          <a:effectLst/>
                          <a:latin typeface="Arial" panose="020B0604020202020204" pitchFamily="34" charset="0"/>
                          <a:cs typeface="Arial" panose="020B0604020202020204" pitchFamily="34" charset="0"/>
                        </a:rPr>
                        <a:t>Mở đầu thời kì nền độc lập</a:t>
                      </a:r>
                    </a:p>
                  </a:txBody>
                  <a:tcPr marL="38100" marR="38100" marT="38100" marB="38100" anchor="ctr"/>
                </a:tc>
                <a:extLst>
                  <a:ext uri="{0D108BD9-81ED-4DB2-BD59-A6C34878D82A}">
                    <a16:rowId xmlns:a16="http://schemas.microsoft.com/office/drawing/2014/main" val="2774740258"/>
                  </a:ext>
                </a:extLst>
              </a:tr>
              <a:tr h="2103120">
                <a:tc>
                  <a:txBody>
                    <a:bodyPr/>
                    <a:lstStyle/>
                    <a:p>
                      <a:pPr algn="ctr" fontAlgn="t"/>
                      <a:r>
                        <a:rPr lang="en-US" sz="4000">
                          <a:effectLst/>
                          <a:latin typeface="Arial" panose="020B0604020202020204" pitchFamily="34" charset="0"/>
                          <a:cs typeface="Arial" panose="020B0604020202020204" pitchFamily="34" charset="0"/>
                        </a:rPr>
                        <a:t>b</a:t>
                      </a:r>
                    </a:p>
                  </a:txBody>
                  <a:tcPr marL="38100" marR="38100" marT="38100" marB="38100" anchor="ctr"/>
                </a:tc>
                <a:tc>
                  <a:txBody>
                    <a:bodyPr/>
                    <a:lstStyle/>
                    <a:p>
                      <a:pPr algn="ctr" fontAlgn="t"/>
                      <a:endParaRPr lang="en-US" sz="4000">
                        <a:effectLst/>
                        <a:latin typeface="Arial" panose="020B0604020202020204" pitchFamily="34" charset="0"/>
                        <a:cs typeface="Arial" panose="020B0604020202020204" pitchFamily="34" charset="0"/>
                      </a:endParaRPr>
                    </a:p>
                  </a:txBody>
                  <a:tcPr marL="38100" marR="38100" marT="38100" marB="38100" anchor="ctr"/>
                </a:tc>
                <a:tc>
                  <a:txBody>
                    <a:bodyPr/>
                    <a:lstStyle/>
                    <a:p>
                      <a:pPr fontAlgn="t">
                        <a:lnSpc>
                          <a:spcPct val="150000"/>
                        </a:lnSpc>
                      </a:pPr>
                      <a:r>
                        <a:rPr lang="vi-VN" sz="4000">
                          <a:effectLst/>
                          <a:latin typeface="Arial" panose="020B0604020202020204" pitchFamily="34" charset="0"/>
                          <a:cs typeface="Arial" panose="020B0604020202020204" pitchFamily="34" charset="0"/>
                        </a:rPr>
                        <a:t>Khởi xướng quá trình thống nhất đất nước</a:t>
                      </a:r>
                    </a:p>
                  </a:txBody>
                  <a:tcPr marL="38100" marR="38100" marT="38100" marB="38100" anchor="ctr"/>
                </a:tc>
                <a:extLst>
                  <a:ext uri="{0D108BD9-81ED-4DB2-BD59-A6C34878D82A}">
                    <a16:rowId xmlns:a16="http://schemas.microsoft.com/office/drawing/2014/main" val="1800764744"/>
                  </a:ext>
                </a:extLst>
              </a:tr>
              <a:tr h="2103120">
                <a:tc>
                  <a:txBody>
                    <a:bodyPr/>
                    <a:lstStyle/>
                    <a:p>
                      <a:pPr algn="ctr" fontAlgn="t"/>
                      <a:r>
                        <a:rPr lang="en-US" sz="4000">
                          <a:effectLst/>
                          <a:latin typeface="Arial" panose="020B0604020202020204" pitchFamily="34" charset="0"/>
                          <a:cs typeface="Arial" panose="020B0604020202020204" pitchFamily="34" charset="0"/>
                        </a:rPr>
                        <a:t>c</a:t>
                      </a:r>
                    </a:p>
                  </a:txBody>
                  <a:tcPr marL="38100" marR="38100" marT="38100" marB="38100" anchor="ctr"/>
                </a:tc>
                <a:tc>
                  <a:txBody>
                    <a:bodyPr/>
                    <a:lstStyle/>
                    <a:p>
                      <a:pPr algn="ctr" fontAlgn="t"/>
                      <a:endParaRPr lang="en-US" sz="4000">
                        <a:effectLst/>
                        <a:latin typeface="Arial" panose="020B0604020202020204" pitchFamily="34" charset="0"/>
                        <a:cs typeface="Arial" panose="020B0604020202020204" pitchFamily="34" charset="0"/>
                      </a:endParaRPr>
                    </a:p>
                  </a:txBody>
                  <a:tcPr marL="38100" marR="38100" marT="38100" marB="38100" anchor="ctr"/>
                </a:tc>
                <a:tc>
                  <a:txBody>
                    <a:bodyPr/>
                    <a:lstStyle/>
                    <a:p>
                      <a:pPr fontAlgn="t">
                        <a:lnSpc>
                          <a:spcPct val="150000"/>
                        </a:lnSpc>
                      </a:pPr>
                      <a:r>
                        <a:rPr lang="vi-VN" sz="4000">
                          <a:effectLst/>
                          <a:latin typeface="Arial" panose="020B0604020202020204" pitchFamily="34" charset="0"/>
                          <a:cs typeface="Arial" panose="020B0604020202020204" pitchFamily="34" charset="0"/>
                        </a:rPr>
                        <a:t>Củng cố thống nhất đất nước</a:t>
                      </a:r>
                    </a:p>
                  </a:txBody>
                  <a:tcPr marL="38100" marR="38100" marT="38100" marB="38100" anchor="ctr"/>
                </a:tc>
                <a:extLst>
                  <a:ext uri="{0D108BD9-81ED-4DB2-BD59-A6C34878D82A}">
                    <a16:rowId xmlns:a16="http://schemas.microsoft.com/office/drawing/2014/main" val="1912629360"/>
                  </a:ext>
                </a:extLst>
              </a:tr>
            </a:tbl>
          </a:graphicData>
        </a:graphic>
      </p:graphicFrame>
      <p:sp>
        <p:nvSpPr>
          <p:cNvPr id="12" name="TextBox 11">
            <a:extLst>
              <a:ext uri="{FF2B5EF4-FFF2-40B4-BE49-F238E27FC236}">
                <a16:creationId xmlns:a16="http://schemas.microsoft.com/office/drawing/2014/main" id="{04764A11-576B-BA4A-5CFB-DCFB1CB56AA6}"/>
              </a:ext>
            </a:extLst>
          </p:cNvPr>
          <p:cNvSpPr txBox="1"/>
          <p:nvPr/>
        </p:nvSpPr>
        <p:spPr>
          <a:xfrm>
            <a:off x="628650" y="422977"/>
            <a:ext cx="17030700" cy="1824923"/>
          </a:xfrm>
          <a:prstGeom prst="rect">
            <a:avLst/>
          </a:prstGeom>
          <a:noFill/>
        </p:spPr>
        <p:txBody>
          <a:bodyPr wrap="square">
            <a:spAutoFit/>
          </a:bodyPr>
          <a:lstStyle/>
          <a:p>
            <a:pPr algn="ctr">
              <a:lnSpc>
                <a:spcPct val="150000"/>
              </a:lnSpc>
            </a:pPr>
            <a:r>
              <a:rPr lang="en-US" sz="4000" b="1" i="1">
                <a:solidFill>
                  <a:srgbClr val="1F222B"/>
                </a:solidFill>
                <a:latin typeface="Arial" panose="020B0604020202020204" pitchFamily="34" charset="0"/>
                <a:cs typeface="Arial" panose="020B0604020202020204" pitchFamily="34" charset="0"/>
              </a:rPr>
              <a:t>Bài tập: </a:t>
            </a:r>
            <a:r>
              <a:rPr lang="vi-VN" sz="4000">
                <a:solidFill>
                  <a:srgbClr val="1F222B"/>
                </a:solidFill>
                <a:latin typeface="Arial" panose="020B0604020202020204" pitchFamily="34" charset="0"/>
                <a:cs typeface="Arial" panose="020B0604020202020204" pitchFamily="34" charset="0"/>
              </a:rPr>
              <a:t>Hãy hoàn thiện các thông tin ở cột sự kiện (A) tương ứng với (B) theo nội dung dưới đây.</a:t>
            </a:r>
          </a:p>
        </p:txBody>
      </p:sp>
      <p:sp>
        <p:nvSpPr>
          <p:cNvPr id="18" name="TextBox 17">
            <a:extLst>
              <a:ext uri="{FF2B5EF4-FFF2-40B4-BE49-F238E27FC236}">
                <a16:creationId xmlns:a16="http://schemas.microsoft.com/office/drawing/2014/main" id="{C0FAF2D5-4BBA-36E4-236F-8B5730D55EE8}"/>
              </a:ext>
            </a:extLst>
          </p:cNvPr>
          <p:cNvSpPr txBox="1"/>
          <p:nvPr/>
        </p:nvSpPr>
        <p:spPr>
          <a:xfrm>
            <a:off x="1752600" y="3402937"/>
            <a:ext cx="9144000" cy="1938992"/>
          </a:xfrm>
          <a:prstGeom prst="rect">
            <a:avLst/>
          </a:prstGeom>
          <a:noFill/>
        </p:spPr>
        <p:txBody>
          <a:bodyPr wrap="square">
            <a:spAutoFit/>
          </a:bodyPr>
          <a:lstStyle/>
          <a:p>
            <a:pPr algn="just" fontAlgn="t">
              <a:lnSpc>
                <a:spcPct val="150000"/>
              </a:lnSpc>
            </a:pPr>
            <a:r>
              <a:rPr lang="en-US" sz="4000">
                <a:effectLst/>
                <a:latin typeface="Arial" panose="020B0604020202020204" pitchFamily="34" charset="0"/>
                <a:cs typeface="Arial" panose="020B0604020202020204" pitchFamily="34" charset="0"/>
              </a:rPr>
              <a:t>Năm 939: Ngô Quyền xưng vương, bỏ chức Tiết độ sứ và đóng đô ở Cổ Loa.</a:t>
            </a:r>
          </a:p>
        </p:txBody>
      </p:sp>
      <p:sp>
        <p:nvSpPr>
          <p:cNvPr id="19" name="TextBox 18">
            <a:extLst>
              <a:ext uri="{FF2B5EF4-FFF2-40B4-BE49-F238E27FC236}">
                <a16:creationId xmlns:a16="http://schemas.microsoft.com/office/drawing/2014/main" id="{0C373E86-AEB1-059F-F7E6-8C8DC316E69F}"/>
              </a:ext>
            </a:extLst>
          </p:cNvPr>
          <p:cNvSpPr txBox="1"/>
          <p:nvPr/>
        </p:nvSpPr>
        <p:spPr>
          <a:xfrm>
            <a:off x="1752600" y="5488323"/>
            <a:ext cx="9144000" cy="1938992"/>
          </a:xfrm>
          <a:prstGeom prst="rect">
            <a:avLst/>
          </a:prstGeom>
          <a:noFill/>
        </p:spPr>
        <p:txBody>
          <a:bodyPr wrap="square">
            <a:spAutoFit/>
          </a:bodyPr>
          <a:lstStyle/>
          <a:p>
            <a:pPr algn="just" fontAlgn="t">
              <a:lnSpc>
                <a:spcPct val="150000"/>
              </a:lnSpc>
            </a:pPr>
            <a:r>
              <a:rPr lang="en-US" sz="4000">
                <a:effectLst/>
                <a:latin typeface="Arial" panose="020B0604020202020204" pitchFamily="34" charset="0"/>
                <a:cs typeface="Arial" panose="020B0604020202020204" pitchFamily="34" charset="0"/>
              </a:rPr>
              <a:t>Năm 966 - 967: Đinh Bộ Lĩnh dẹp loạn 12 sứ quân.</a:t>
            </a:r>
          </a:p>
        </p:txBody>
      </p:sp>
      <p:sp>
        <p:nvSpPr>
          <p:cNvPr id="20" name="TextBox 19">
            <a:extLst>
              <a:ext uri="{FF2B5EF4-FFF2-40B4-BE49-F238E27FC236}">
                <a16:creationId xmlns:a16="http://schemas.microsoft.com/office/drawing/2014/main" id="{B077E912-2DF4-7985-EE54-E983AC9CC6C9}"/>
              </a:ext>
            </a:extLst>
          </p:cNvPr>
          <p:cNvSpPr txBox="1"/>
          <p:nvPr/>
        </p:nvSpPr>
        <p:spPr>
          <a:xfrm>
            <a:off x="1752600" y="7578203"/>
            <a:ext cx="8991600" cy="1938992"/>
          </a:xfrm>
          <a:prstGeom prst="rect">
            <a:avLst/>
          </a:prstGeom>
          <a:noFill/>
        </p:spPr>
        <p:txBody>
          <a:bodyPr wrap="square">
            <a:spAutoFit/>
          </a:bodyPr>
          <a:lstStyle/>
          <a:p>
            <a:pPr algn="just" fontAlgn="t">
              <a:lnSpc>
                <a:spcPct val="150000"/>
              </a:lnSpc>
            </a:pPr>
            <a:r>
              <a:rPr lang="en-US" sz="4000">
                <a:effectLst/>
                <a:latin typeface="Arial" panose="020B0604020202020204" pitchFamily="34" charset="0"/>
                <a:cs typeface="Arial" panose="020B0604020202020204" pitchFamily="34" charset="0"/>
              </a:rPr>
              <a:t>Năm 981: Lê Hoàn đánh thắng quân Tống</a:t>
            </a:r>
          </a:p>
        </p:txBody>
      </p:sp>
    </p:spTree>
    <p:extLst>
      <p:ext uri="{BB962C8B-B14F-4D97-AF65-F5344CB8AC3E}">
        <p14:creationId xmlns:p14="http://schemas.microsoft.com/office/powerpoint/2010/main" val="29185161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19"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2" name="Group 2"/>
          <p:cNvGrpSpPr/>
          <p:nvPr/>
        </p:nvGrpSpPr>
        <p:grpSpPr>
          <a:xfrm>
            <a:off x="0" y="8142526"/>
            <a:ext cx="18783822" cy="2144474"/>
            <a:chOff x="0" y="0"/>
            <a:chExt cx="6354034" cy="725415"/>
          </a:xfrm>
        </p:grpSpPr>
        <p:sp>
          <p:nvSpPr>
            <p:cNvPr id="3" name="Freeform 3"/>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070C17"/>
            </a:solidFill>
          </p:spPr>
        </p:sp>
      </p:grpSp>
      <p:pic>
        <p:nvPicPr>
          <p:cNvPr id="14" name="Picture 7">
            <a:extLst>
              <a:ext uri="{FF2B5EF4-FFF2-40B4-BE49-F238E27FC236}">
                <a16:creationId xmlns:a16="http://schemas.microsoft.com/office/drawing/2014/main" id="{7A8A249F-4CC0-656B-88A3-2A8E985E1267}"/>
              </a:ext>
            </a:extLst>
          </p:cNvPr>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559942" y="210484"/>
            <a:ext cx="9878380" cy="9866031"/>
          </a:xfrm>
          <a:prstGeom prst="rect">
            <a:avLst/>
          </a:prstGeom>
        </p:spPr>
      </p:pic>
      <p:sp>
        <p:nvSpPr>
          <p:cNvPr id="10" name="Speech Bubble: Rectangle with Corners Rounded 9">
            <a:extLst>
              <a:ext uri="{FF2B5EF4-FFF2-40B4-BE49-F238E27FC236}">
                <a16:creationId xmlns:a16="http://schemas.microsoft.com/office/drawing/2014/main" id="{223FD17F-A863-ADA6-850A-BD78157871CF}"/>
              </a:ext>
            </a:extLst>
          </p:cNvPr>
          <p:cNvSpPr/>
          <p:nvPr/>
        </p:nvSpPr>
        <p:spPr>
          <a:xfrm>
            <a:off x="6096000" y="2666999"/>
            <a:ext cx="11353800" cy="4953000"/>
          </a:xfrm>
          <a:prstGeom prst="wedgeRoundRectCallout">
            <a:avLst>
              <a:gd name="adj1" fmla="val -65709"/>
              <a:gd name="adj2" fmla="val 11218"/>
              <a:gd name="adj3" fmla="val 1666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a:solidFill>
                  <a:srgbClr val="1F222B"/>
                </a:solidFill>
                <a:cs typeface="Arial" panose="020B0604020202020204" pitchFamily="34" charset="0"/>
              </a:rPr>
              <a:t>Hãy chọn và giới thiệu một nhân vật lịch sử đã có công dựng nước và giữ nước thời Ngô, Đinh, Tiền Lê. Điều gì khiến em khâm phục, muốn học tập hoặc noi gương nhân vật đó? Hãy nên ý kiến và giải thích.</a:t>
            </a:r>
            <a:endParaRPr lang="vi-VN" sz="4000">
              <a:solidFill>
                <a:srgbClr val="1F222B"/>
              </a:solidFill>
              <a:latin typeface="Arial" panose="020B0604020202020204" pitchFamily="34" charset="0"/>
              <a:cs typeface="Arial" panose="020B0604020202020204" pitchFamily="34" charset="0"/>
            </a:endParaRPr>
          </a:p>
        </p:txBody>
      </p:sp>
      <p:sp>
        <p:nvSpPr>
          <p:cNvPr id="11" name="TextBox 4">
            <a:extLst>
              <a:ext uri="{FF2B5EF4-FFF2-40B4-BE49-F238E27FC236}">
                <a16:creationId xmlns:a16="http://schemas.microsoft.com/office/drawing/2014/main" id="{77D021E4-17F9-EA2A-FE80-A945DF2565DF}"/>
              </a:ext>
            </a:extLst>
          </p:cNvPr>
          <p:cNvSpPr txBox="1"/>
          <p:nvPr/>
        </p:nvSpPr>
        <p:spPr>
          <a:xfrm>
            <a:off x="4430292" y="714893"/>
            <a:ext cx="9427416"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VẬN DỤNG</a:t>
            </a:r>
          </a:p>
        </p:txBody>
      </p:sp>
      <p:pic>
        <p:nvPicPr>
          <p:cNvPr id="13" name="Picture 8">
            <a:extLst>
              <a:ext uri="{FF2B5EF4-FFF2-40B4-BE49-F238E27FC236}">
                <a16:creationId xmlns:a16="http://schemas.microsoft.com/office/drawing/2014/main" id="{94328751-61F6-41B0-3C54-DB36E20BFD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85800" y="2476500"/>
            <a:ext cx="4100786" cy="5666026"/>
          </a:xfrm>
          <a:prstGeom prst="rect">
            <a:avLst/>
          </a:prstGeom>
        </p:spPr>
      </p:pic>
    </p:spTree>
    <p:extLst>
      <p:ext uri="{BB962C8B-B14F-4D97-AF65-F5344CB8AC3E}">
        <p14:creationId xmlns:p14="http://schemas.microsoft.com/office/powerpoint/2010/main" val="3582596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id="{7EBAA2F1-4D90-8DB6-8F03-A804C4B4ACA1}"/>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3" name="TextBox 4">
            <a:extLst>
              <a:ext uri="{FF2B5EF4-FFF2-40B4-BE49-F238E27FC236}">
                <a16:creationId xmlns:a16="http://schemas.microsoft.com/office/drawing/2014/main" id="{0A89FC66-42EB-7B77-C31D-88DD84A5E397}"/>
              </a:ext>
            </a:extLst>
          </p:cNvPr>
          <p:cNvSpPr txBox="1"/>
          <p:nvPr/>
        </p:nvSpPr>
        <p:spPr>
          <a:xfrm>
            <a:off x="3588677" y="1209002"/>
            <a:ext cx="11114508" cy="1075807"/>
          </a:xfrm>
          <a:prstGeom prst="rect">
            <a:avLst/>
          </a:prstGeom>
        </p:spPr>
        <p:txBody>
          <a:bodyPr wrap="square" lIns="0" tIns="0" rIns="0" bIns="0" rtlCol="0" anchor="t">
            <a:spAutoFit/>
          </a:bodyPr>
          <a:lstStyle/>
          <a:p>
            <a:pPr algn="ctr">
              <a:lnSpc>
                <a:spcPts val="8997"/>
              </a:lnSpc>
            </a:pPr>
            <a:r>
              <a:rPr lang="en-US" sz="6600" b="1">
                <a:solidFill>
                  <a:schemeClr val="bg1"/>
                </a:solidFill>
                <a:latin typeface="Arial" panose="020B0604020202020204" pitchFamily="34" charset="0"/>
                <a:cs typeface="Arial" panose="020B0604020202020204" pitchFamily="34" charset="0"/>
              </a:rPr>
              <a:t>HƯỚNG DẪN VỀ NHÀ</a:t>
            </a:r>
          </a:p>
        </p:txBody>
      </p:sp>
      <p:grpSp>
        <p:nvGrpSpPr>
          <p:cNvPr id="15" name="Group 14">
            <a:extLst>
              <a:ext uri="{FF2B5EF4-FFF2-40B4-BE49-F238E27FC236}">
                <a16:creationId xmlns:a16="http://schemas.microsoft.com/office/drawing/2014/main" id="{E614DCB2-9FF4-0733-CFB2-55CB550BDDBC}"/>
              </a:ext>
            </a:extLst>
          </p:cNvPr>
          <p:cNvGrpSpPr/>
          <p:nvPr/>
        </p:nvGrpSpPr>
        <p:grpSpPr>
          <a:xfrm>
            <a:off x="1676400" y="3009900"/>
            <a:ext cx="12468805" cy="2584354"/>
            <a:chOff x="1624314" y="3561071"/>
            <a:chExt cx="12468805" cy="2584354"/>
          </a:xfrm>
        </p:grpSpPr>
        <p:grpSp>
          <p:nvGrpSpPr>
            <p:cNvPr id="3" name="Group 3"/>
            <p:cNvGrpSpPr/>
            <p:nvPr/>
          </p:nvGrpSpPr>
          <p:grpSpPr>
            <a:xfrm>
              <a:off x="2494859" y="3708616"/>
              <a:ext cx="11598260" cy="2436809"/>
              <a:chOff x="0" y="0"/>
              <a:chExt cx="6314204" cy="1326622"/>
            </a:xfrm>
          </p:grpSpPr>
          <p:sp>
            <p:nvSpPr>
              <p:cNvPr id="4" name="Freeform 4"/>
              <p:cNvSpPr/>
              <p:nvPr/>
            </p:nvSpPr>
            <p:spPr>
              <a:xfrm>
                <a:off x="0" y="0"/>
                <a:ext cx="6314205" cy="1326622"/>
              </a:xfrm>
              <a:custGeom>
                <a:avLst/>
                <a:gdLst/>
                <a:ahLst/>
                <a:cxnLst/>
                <a:rect l="l" t="t" r="r" b="b"/>
                <a:pathLst>
                  <a:path w="6314205" h="1326622">
                    <a:moveTo>
                      <a:pt x="6048775" y="0"/>
                    </a:moveTo>
                    <a:lnTo>
                      <a:pt x="265430" y="0"/>
                    </a:lnTo>
                    <a:cubicBezTo>
                      <a:pt x="265430" y="146050"/>
                      <a:pt x="147320" y="265430"/>
                      <a:pt x="0" y="265430"/>
                    </a:cubicBezTo>
                    <a:lnTo>
                      <a:pt x="0" y="1061192"/>
                    </a:lnTo>
                    <a:cubicBezTo>
                      <a:pt x="146050" y="1061192"/>
                      <a:pt x="265430" y="1179302"/>
                      <a:pt x="265430" y="1326622"/>
                    </a:cubicBezTo>
                    <a:lnTo>
                      <a:pt x="6048775" y="1326622"/>
                    </a:lnTo>
                    <a:cubicBezTo>
                      <a:pt x="6048775" y="1180572"/>
                      <a:pt x="6166884" y="1061192"/>
                      <a:pt x="6314205" y="1061192"/>
                    </a:cubicBezTo>
                    <a:lnTo>
                      <a:pt x="6314205" y="265430"/>
                    </a:lnTo>
                    <a:cubicBezTo>
                      <a:pt x="6168155" y="265430"/>
                      <a:pt x="6048775" y="147320"/>
                      <a:pt x="6048775" y="0"/>
                    </a:cubicBezTo>
                    <a:close/>
                  </a:path>
                </a:pathLst>
              </a:custGeom>
              <a:solidFill>
                <a:srgbClr val="FDFAF0"/>
              </a:solidFill>
            </p:spPr>
          </p:sp>
        </p:grpSp>
        <p:pic>
          <p:nvPicPr>
            <p:cNvPr id="11" name="Picture 3">
              <a:extLst>
                <a:ext uri="{FF2B5EF4-FFF2-40B4-BE49-F238E27FC236}">
                  <a16:creationId xmlns:a16="http://schemas.microsoft.com/office/drawing/2014/main" id="{D024407B-7691-A76A-7AC0-82CC00D68D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4314" y="3561071"/>
              <a:ext cx="1945313" cy="2584354"/>
            </a:xfrm>
            <a:prstGeom prst="rect">
              <a:avLst/>
            </a:prstGeom>
          </p:spPr>
        </p:pic>
        <p:sp>
          <p:nvSpPr>
            <p:cNvPr id="14" name="TextBox 13">
              <a:extLst>
                <a:ext uri="{FF2B5EF4-FFF2-40B4-BE49-F238E27FC236}">
                  <a16:creationId xmlns:a16="http://schemas.microsoft.com/office/drawing/2014/main" id="{F746187F-C8E5-8D9E-E542-D807C5752D24}"/>
                </a:ext>
              </a:extLst>
            </p:cNvPr>
            <p:cNvSpPr txBox="1"/>
            <p:nvPr/>
          </p:nvSpPr>
          <p:spPr>
            <a:xfrm>
              <a:off x="3539147" y="4018271"/>
              <a:ext cx="10380037" cy="1824923"/>
            </a:xfrm>
            <a:prstGeom prst="rect">
              <a:avLst/>
            </a:prstGeom>
            <a:noFill/>
          </p:spPr>
          <p:txBody>
            <a:bodyPr wrap="square">
              <a:spAutoFit/>
            </a:bodyPr>
            <a:lstStyle/>
            <a:p>
              <a:pPr algn="ctr">
                <a:lnSpc>
                  <a:spcPct val="150000"/>
                </a:lnSpc>
                <a:spcBef>
                  <a:spcPts val="300"/>
                </a:spcBef>
                <a:spcAft>
                  <a:spcPts val="300"/>
                </a:spcAft>
              </a:pPr>
              <a:r>
                <a:rPr lang="en-US" sz="4000">
                  <a:effectLst/>
                  <a:latin typeface="Arial" panose="020B0604020202020204" pitchFamily="34" charset="0"/>
                  <a:ea typeface="Calibri" panose="020F0502020204030204" pitchFamily="34" charset="0"/>
                  <a:cs typeface="Arial" panose="020B0604020202020204" pitchFamily="34" charset="0"/>
                </a:rPr>
                <a:t>Ôn lại kiến thức đã học</a:t>
              </a:r>
              <a:r>
                <a:rPr lang="en-US" sz="4000">
                  <a:latin typeface="Arial" panose="020B0604020202020204" pitchFamily="34" charset="0"/>
                  <a:ea typeface="Calibri" panose="020F0502020204030204" pitchFamily="34" charset="0"/>
                  <a:cs typeface="Arial" panose="020B0604020202020204" pitchFamily="34" charset="0"/>
                </a:rPr>
                <a:t> và làm bài tập Bài 14  – Sách bài tập Lịch sử Địa lí 7, phần Lịch sử.</a:t>
              </a:r>
              <a:endParaRPr lang="en-US" sz="320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66F0F880-C5E4-0D5C-1477-675921236DEB}"/>
              </a:ext>
            </a:extLst>
          </p:cNvPr>
          <p:cNvGrpSpPr/>
          <p:nvPr/>
        </p:nvGrpSpPr>
        <p:grpSpPr>
          <a:xfrm>
            <a:off x="3429000" y="6210300"/>
            <a:ext cx="13019220" cy="2573330"/>
            <a:chOff x="3569627" y="6539590"/>
            <a:chExt cx="13019220" cy="2573330"/>
          </a:xfrm>
        </p:grpSpPr>
        <p:grpSp>
          <p:nvGrpSpPr>
            <p:cNvPr id="5" name="Group 5"/>
            <p:cNvGrpSpPr/>
            <p:nvPr/>
          </p:nvGrpSpPr>
          <p:grpSpPr>
            <a:xfrm>
              <a:off x="3569627" y="6641189"/>
              <a:ext cx="12444888" cy="2436809"/>
              <a:chOff x="0" y="0"/>
              <a:chExt cx="6775117" cy="1326622"/>
            </a:xfrm>
          </p:grpSpPr>
          <p:sp>
            <p:nvSpPr>
              <p:cNvPr id="6" name="Freeform 6"/>
              <p:cNvSpPr/>
              <p:nvPr/>
            </p:nvSpPr>
            <p:spPr>
              <a:xfrm>
                <a:off x="0" y="0"/>
                <a:ext cx="6775117" cy="1326622"/>
              </a:xfrm>
              <a:custGeom>
                <a:avLst/>
                <a:gdLst/>
                <a:ahLst/>
                <a:cxnLst/>
                <a:rect l="l" t="t" r="r" b="b"/>
                <a:pathLst>
                  <a:path w="6775117" h="1326622">
                    <a:moveTo>
                      <a:pt x="6509687" y="0"/>
                    </a:moveTo>
                    <a:lnTo>
                      <a:pt x="265430" y="0"/>
                    </a:lnTo>
                    <a:cubicBezTo>
                      <a:pt x="265430" y="146050"/>
                      <a:pt x="147320" y="265430"/>
                      <a:pt x="0" y="265430"/>
                    </a:cubicBezTo>
                    <a:lnTo>
                      <a:pt x="0" y="1061192"/>
                    </a:lnTo>
                    <a:cubicBezTo>
                      <a:pt x="146050" y="1061192"/>
                      <a:pt x="265430" y="1179302"/>
                      <a:pt x="265430" y="1326622"/>
                    </a:cubicBezTo>
                    <a:lnTo>
                      <a:pt x="6509687" y="1326622"/>
                    </a:lnTo>
                    <a:cubicBezTo>
                      <a:pt x="6509687" y="1180572"/>
                      <a:pt x="6627797" y="1061192"/>
                      <a:pt x="6775117" y="1061192"/>
                    </a:cubicBezTo>
                    <a:lnTo>
                      <a:pt x="6775117" y="265430"/>
                    </a:lnTo>
                    <a:cubicBezTo>
                      <a:pt x="6629067" y="265430"/>
                      <a:pt x="6509687" y="147320"/>
                      <a:pt x="6509687" y="0"/>
                    </a:cubicBezTo>
                    <a:close/>
                  </a:path>
                </a:pathLst>
              </a:custGeom>
              <a:solidFill>
                <a:srgbClr val="FDFAF0"/>
              </a:solidFill>
            </p:spPr>
          </p:sp>
        </p:grpSp>
        <p:pic>
          <p:nvPicPr>
            <p:cNvPr id="12" name="Picture 6">
              <a:extLst>
                <a:ext uri="{FF2B5EF4-FFF2-40B4-BE49-F238E27FC236}">
                  <a16:creationId xmlns:a16="http://schemas.microsoft.com/office/drawing/2014/main" id="{53885BA1-16AD-40B8-B359-12C31B6C1B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30813" y="6539590"/>
              <a:ext cx="1558034" cy="2573330"/>
            </a:xfrm>
            <a:prstGeom prst="rect">
              <a:avLst/>
            </a:prstGeom>
          </p:spPr>
        </p:pic>
        <p:sp>
          <p:nvSpPr>
            <p:cNvPr id="16" name="TextBox 15">
              <a:extLst>
                <a:ext uri="{FF2B5EF4-FFF2-40B4-BE49-F238E27FC236}">
                  <a16:creationId xmlns:a16="http://schemas.microsoft.com/office/drawing/2014/main" id="{6234512F-0432-0EBB-5E25-11FB7C8E8599}"/>
                </a:ext>
              </a:extLst>
            </p:cNvPr>
            <p:cNvSpPr txBox="1"/>
            <p:nvPr/>
          </p:nvSpPr>
          <p:spPr>
            <a:xfrm>
              <a:off x="3691204" y="6796180"/>
              <a:ext cx="11826188" cy="1824923"/>
            </a:xfrm>
            <a:prstGeom prst="rect">
              <a:avLst/>
            </a:prstGeom>
            <a:noFill/>
          </p:spPr>
          <p:txBody>
            <a:bodyPr wrap="square">
              <a:spAutoFit/>
            </a:bodyPr>
            <a:lstStyle/>
            <a:p>
              <a:pPr algn="ctr">
                <a:lnSpc>
                  <a:spcPct val="150000"/>
                </a:lnSpc>
                <a:spcBef>
                  <a:spcPts val="300"/>
                </a:spcBef>
                <a:spcAft>
                  <a:spcPts val="300"/>
                </a:spcAft>
              </a:pPr>
              <a:r>
                <a:rPr lang="vi-VN" sz="4000">
                  <a:effectLst/>
                  <a:latin typeface="Arial" panose="020B0604020202020204" pitchFamily="34" charset="0"/>
                  <a:ea typeface="Calibri" panose="020F0502020204030204" pitchFamily="34" charset="0"/>
                  <a:cs typeface="Arial" panose="020B0604020202020204" pitchFamily="34" charset="0"/>
                </a:rPr>
                <a:t>Đọc và tìm hiểu trước </a:t>
              </a:r>
              <a:r>
                <a:rPr lang="vi-VN" sz="4000" b="1" i="1">
                  <a:effectLst/>
                  <a:latin typeface="Arial" panose="020B0604020202020204" pitchFamily="34" charset="0"/>
                  <a:ea typeface="Calibri" panose="020F0502020204030204" pitchFamily="34" charset="0"/>
                  <a:cs typeface="Arial" panose="020B0604020202020204" pitchFamily="34" charset="0"/>
                </a:rPr>
                <a:t>Bài 15: Công cuộc xây dựng và bảo vệ đất nước thời Lý (1009 – 1225). </a:t>
              </a:r>
              <a:endParaRPr lang="en-US" sz="3200" b="1" i="1">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729650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E2EA7E06-5084-1537-D503-BD4AD70D12C8}"/>
              </a:ext>
            </a:extLst>
          </p:cNvPr>
          <p:cNvPicPr>
            <a:picLocks noChangeAspect="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18" name="TextBox 2">
            <a:extLst>
              <a:ext uri="{FF2B5EF4-FFF2-40B4-BE49-F238E27FC236}">
                <a16:creationId xmlns:a16="http://schemas.microsoft.com/office/drawing/2014/main" id="{5A1CC466-7648-570B-EBEA-0A48E247BCA4}"/>
              </a:ext>
            </a:extLst>
          </p:cNvPr>
          <p:cNvSpPr txBox="1"/>
          <p:nvPr/>
        </p:nvSpPr>
        <p:spPr>
          <a:xfrm>
            <a:off x="1419745" y="3100301"/>
            <a:ext cx="15448510" cy="3465179"/>
          </a:xfrm>
          <a:prstGeom prst="rect">
            <a:avLst/>
          </a:prstGeom>
        </p:spPr>
        <p:txBody>
          <a:bodyPr wrap="square" lIns="0" tIns="0" rIns="0" bIns="0" rtlCol="0" anchor="t">
            <a:spAutoFit/>
          </a:bodyPr>
          <a:lstStyle/>
          <a:p>
            <a:pPr algn="ctr">
              <a:lnSpc>
                <a:spcPct val="150000"/>
              </a:lnSpc>
            </a:pPr>
            <a:r>
              <a:rPr lang="vi-VN" sz="8000" b="1">
                <a:solidFill>
                  <a:schemeClr val="bg1"/>
                </a:solidFill>
                <a:latin typeface="Arial" panose="020B0604020202020204" pitchFamily="34" charset="0"/>
                <a:cs typeface="Arial" panose="020B0604020202020204" pitchFamily="34" charset="0"/>
              </a:rPr>
              <a:t>CẢM ƠN CÁC EM </a:t>
            </a:r>
          </a:p>
          <a:p>
            <a:pPr algn="ctr">
              <a:lnSpc>
                <a:spcPct val="150000"/>
              </a:lnSpc>
            </a:pPr>
            <a:r>
              <a:rPr lang="vi-VN" sz="8000" b="1">
                <a:solidFill>
                  <a:schemeClr val="bg1"/>
                </a:solidFill>
                <a:latin typeface="Arial" panose="020B0604020202020204" pitchFamily="34" charset="0"/>
                <a:cs typeface="Arial" panose="020B0604020202020204" pitchFamily="34" charset="0"/>
              </a:rPr>
              <a:t>ĐÃ LẮNG NGHE BÀI GIẢNG!</a:t>
            </a:r>
          </a:p>
        </p:txBody>
      </p:sp>
      <p:grpSp>
        <p:nvGrpSpPr>
          <p:cNvPr id="28" name="Group 2">
            <a:extLst>
              <a:ext uri="{FF2B5EF4-FFF2-40B4-BE49-F238E27FC236}">
                <a16:creationId xmlns:a16="http://schemas.microsoft.com/office/drawing/2014/main" id="{192C1050-2BF7-B2F6-4F17-2B8327876D35}"/>
              </a:ext>
            </a:extLst>
          </p:cNvPr>
          <p:cNvGrpSpPr/>
          <p:nvPr/>
        </p:nvGrpSpPr>
        <p:grpSpPr>
          <a:xfrm>
            <a:off x="0" y="8142526"/>
            <a:ext cx="18318480" cy="2144474"/>
            <a:chOff x="0" y="0"/>
            <a:chExt cx="6354034" cy="725415"/>
          </a:xfrm>
        </p:grpSpPr>
        <p:sp>
          <p:nvSpPr>
            <p:cNvPr id="29" name="Freeform 3">
              <a:extLst>
                <a:ext uri="{FF2B5EF4-FFF2-40B4-BE49-F238E27FC236}">
                  <a16:creationId xmlns:a16="http://schemas.microsoft.com/office/drawing/2014/main" id="{1DD56E7B-84ED-B200-7CCF-D3F28BC33828}"/>
                </a:ext>
              </a:extLst>
            </p:cNvPr>
            <p:cNvSpPr/>
            <p:nvPr/>
          </p:nvSpPr>
          <p:spPr>
            <a:xfrm>
              <a:off x="0" y="0"/>
              <a:ext cx="6354034" cy="725415"/>
            </a:xfrm>
            <a:custGeom>
              <a:avLst/>
              <a:gdLst/>
              <a:ahLst/>
              <a:cxnLst/>
              <a:rect l="l" t="t" r="r" b="b"/>
              <a:pathLst>
                <a:path w="6354034" h="725415">
                  <a:moveTo>
                    <a:pt x="0" y="0"/>
                  </a:moveTo>
                  <a:lnTo>
                    <a:pt x="6354034" y="0"/>
                  </a:lnTo>
                  <a:lnTo>
                    <a:pt x="6354034" y="725415"/>
                  </a:lnTo>
                  <a:lnTo>
                    <a:pt x="0" y="725415"/>
                  </a:lnTo>
                  <a:close/>
                </a:path>
              </a:pathLst>
            </a:custGeom>
            <a:solidFill>
              <a:srgbClr val="AC8E6F"/>
            </a:solidFill>
          </p:spPr>
        </p:sp>
      </p:grpSp>
      <p:grpSp>
        <p:nvGrpSpPr>
          <p:cNvPr id="22" name="Group 21">
            <a:extLst>
              <a:ext uri="{FF2B5EF4-FFF2-40B4-BE49-F238E27FC236}">
                <a16:creationId xmlns:a16="http://schemas.microsoft.com/office/drawing/2014/main" id="{2A2CD95C-4138-D4DB-4E24-B5F14185ABA8}"/>
              </a:ext>
            </a:extLst>
          </p:cNvPr>
          <p:cNvGrpSpPr/>
          <p:nvPr/>
        </p:nvGrpSpPr>
        <p:grpSpPr>
          <a:xfrm>
            <a:off x="-1103688" y="-27575"/>
            <a:ext cx="20495375" cy="1664303"/>
            <a:chOff x="-2237855" y="-18383"/>
            <a:chExt cx="20495375" cy="1664303"/>
          </a:xfrm>
        </p:grpSpPr>
        <p:pic>
          <p:nvPicPr>
            <p:cNvPr id="23" name="Picture 11">
              <a:extLst>
                <a:ext uri="{FF2B5EF4-FFF2-40B4-BE49-F238E27FC236}">
                  <a16:creationId xmlns:a16="http://schemas.microsoft.com/office/drawing/2014/main" id="{EB746F66-06CF-7A66-CC70-161344C300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42320" y="-18383"/>
              <a:ext cx="7315200" cy="1645920"/>
            </a:xfrm>
            <a:prstGeom prst="rect">
              <a:avLst/>
            </a:prstGeom>
          </p:spPr>
        </p:pic>
        <p:pic>
          <p:nvPicPr>
            <p:cNvPr id="24" name="Picture 11">
              <a:extLst>
                <a:ext uri="{FF2B5EF4-FFF2-40B4-BE49-F238E27FC236}">
                  <a16:creationId xmlns:a16="http://schemas.microsoft.com/office/drawing/2014/main" id="{1A11797F-FD2D-D2A9-A31A-50BDEE1305D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43400" y="-18383"/>
              <a:ext cx="7315200" cy="1645920"/>
            </a:xfrm>
            <a:prstGeom prst="rect">
              <a:avLst/>
            </a:prstGeom>
          </p:spPr>
        </p:pic>
        <p:pic>
          <p:nvPicPr>
            <p:cNvPr id="25" name="Picture 11">
              <a:extLst>
                <a:ext uri="{FF2B5EF4-FFF2-40B4-BE49-F238E27FC236}">
                  <a16:creationId xmlns:a16="http://schemas.microsoft.com/office/drawing/2014/main" id="{3E5605E7-4DFA-E93C-04A1-8946E8A14C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7855" y="0"/>
              <a:ext cx="7315200" cy="1645920"/>
            </a:xfrm>
            <a:prstGeom prst="rect">
              <a:avLst/>
            </a:prstGeom>
          </p:spPr>
        </p:pic>
      </p:grpSp>
      <p:pic>
        <p:nvPicPr>
          <p:cNvPr id="26" name="Picture 19">
            <a:extLst>
              <a:ext uri="{FF2B5EF4-FFF2-40B4-BE49-F238E27FC236}">
                <a16:creationId xmlns:a16="http://schemas.microsoft.com/office/drawing/2014/main" id="{E1C96CAE-9E52-7150-2A82-61794FCA2941}"/>
              </a:ext>
            </a:extLst>
          </p:cNvPr>
          <p:cNvPicPr>
            <a:picLocks noChangeAspect="1"/>
          </p:cNvPicPr>
          <p:nvPr/>
        </p:nvPicPr>
        <p:blipFill>
          <a:blip r:embed="rId6"/>
          <a:srcRect/>
          <a:stretch>
            <a:fillRect/>
          </a:stretch>
        </p:blipFill>
        <p:spPr>
          <a:xfrm>
            <a:off x="0" y="5862717"/>
            <a:ext cx="2133600" cy="3767948"/>
          </a:xfrm>
          <a:prstGeom prst="rect">
            <a:avLst/>
          </a:prstGeom>
        </p:spPr>
      </p:pic>
      <p:pic>
        <p:nvPicPr>
          <p:cNvPr id="27" name="Picture 20">
            <a:extLst>
              <a:ext uri="{FF2B5EF4-FFF2-40B4-BE49-F238E27FC236}">
                <a16:creationId xmlns:a16="http://schemas.microsoft.com/office/drawing/2014/main" id="{1C49A58B-AB8D-0860-BF28-5F35EC0B5370}"/>
              </a:ext>
            </a:extLst>
          </p:cNvPr>
          <p:cNvPicPr>
            <a:picLocks noChangeAspect="1"/>
          </p:cNvPicPr>
          <p:nvPr/>
        </p:nvPicPr>
        <p:blipFill>
          <a:blip r:embed="rId7"/>
          <a:srcRect/>
          <a:stretch>
            <a:fillRect/>
          </a:stretch>
        </p:blipFill>
        <p:spPr>
          <a:xfrm>
            <a:off x="16306800" y="5956363"/>
            <a:ext cx="2011680" cy="3674302"/>
          </a:xfrm>
          <a:prstGeom prst="rect">
            <a:avLst/>
          </a:prstGeom>
        </p:spPr>
      </p:pic>
    </p:spTree>
  </p:cSld>
  <p:clrMapOvr>
    <a:masterClrMapping/>
  </p:clrMapOvr>
  <p:transition spd="med">
    <p:split orient="vert" dir="in"/>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016601A7-35F5-61ED-23CF-90FE41C9C5BE}"/>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5" name="TextBox 4">
            <a:extLst>
              <a:ext uri="{FF2B5EF4-FFF2-40B4-BE49-F238E27FC236}">
                <a16:creationId xmlns:a16="http://schemas.microsoft.com/office/drawing/2014/main" id="{A70E5120-6967-2162-A0BB-0E502429EADF}"/>
              </a:ext>
            </a:extLst>
          </p:cNvPr>
          <p:cNvSpPr txBox="1"/>
          <p:nvPr/>
        </p:nvSpPr>
        <p:spPr>
          <a:xfrm>
            <a:off x="609600" y="1547547"/>
            <a:ext cx="9601200" cy="7191905"/>
          </a:xfrm>
          <a:prstGeom prst="rect">
            <a:avLst/>
          </a:prstGeom>
          <a:noFill/>
        </p:spPr>
        <p:txBody>
          <a:bodyPr wrap="square">
            <a:spAutoFit/>
          </a:bodyPr>
          <a:lstStyle/>
          <a:p>
            <a:pPr algn="just">
              <a:lnSpc>
                <a:spcPct val="150000"/>
              </a:lnSpc>
            </a:pPr>
            <a:r>
              <a:rPr lang="en-US" sz="4400" b="1" i="1">
                <a:solidFill>
                  <a:srgbClr val="FF0000"/>
                </a:solidFill>
                <a:latin typeface="Arial" panose="020B0604020202020204" pitchFamily="34" charset="0"/>
                <a:cs typeface="Arial" panose="020B0604020202020204" pitchFamily="34" charset="0"/>
              </a:rPr>
              <a:t>Các em hãy đọc thông tin mục 1, tư liệu 14.1, quan sát Hình 14.2 - SGK tr.51 và trả lời câu hỏi:</a:t>
            </a:r>
          </a:p>
          <a:p>
            <a:pPr marL="571500" indent="-571500" algn="just">
              <a:lnSpc>
                <a:spcPct val="150000"/>
              </a:lnSpc>
              <a:spcBef>
                <a:spcPts val="300"/>
              </a:spcBef>
              <a:spcAft>
                <a:spcPts val="300"/>
              </a:spcAft>
              <a:buFont typeface="Arial" panose="020B0604020202020204" pitchFamily="34" charset="0"/>
              <a:buChar char="•"/>
            </a:pPr>
            <a:r>
              <a:rPr lang="vi-VN" sz="4400">
                <a:solidFill>
                  <a:srgbClr val="000000"/>
                </a:solidFill>
                <a:ea typeface="Calibri" panose="020F0502020204030204" pitchFamily="34" charset="0"/>
                <a:cs typeface="Arial" panose="020B0604020202020204" pitchFamily="34" charset="0"/>
              </a:rPr>
              <a:t>Em hãy nêu những việc làm thể hiện ý thức độc lập tự chủ của Ngô Quyền trong xây dựng đất nước. </a:t>
            </a:r>
          </a:p>
          <a:p>
            <a:pPr marL="571500" indent="-571500" algn="just">
              <a:lnSpc>
                <a:spcPct val="150000"/>
              </a:lnSpc>
              <a:spcBef>
                <a:spcPts val="300"/>
              </a:spcBef>
              <a:spcAft>
                <a:spcPts val="300"/>
              </a:spcAft>
              <a:buFont typeface="Arial" panose="020B0604020202020204" pitchFamily="34" charset="0"/>
              <a:buChar char="•"/>
            </a:pPr>
            <a:r>
              <a:rPr lang="vi-VN" sz="4400">
                <a:solidFill>
                  <a:srgbClr val="000000"/>
                </a:solidFill>
                <a:ea typeface="Calibri" panose="020F0502020204030204" pitchFamily="34" charset="0"/>
                <a:cs typeface="Arial" panose="020B0604020202020204" pitchFamily="34" charset="0"/>
              </a:rPr>
              <a:t>Những việc làm đó có ý nghĩa gì?</a:t>
            </a:r>
          </a:p>
        </p:txBody>
      </p:sp>
      <p:pic>
        <p:nvPicPr>
          <p:cNvPr id="9" name="Picture 8">
            <a:extLst>
              <a:ext uri="{FF2B5EF4-FFF2-40B4-BE49-F238E27FC236}">
                <a16:creationId xmlns:a16="http://schemas.microsoft.com/office/drawing/2014/main" id="{3A176AA5-5538-2B81-6B00-E25092BBFB59}"/>
              </a:ext>
            </a:extLst>
          </p:cNvPr>
          <p:cNvPicPr>
            <a:picLocks noChangeAspect="1"/>
          </p:cNvPicPr>
          <p:nvPr/>
        </p:nvPicPr>
        <p:blipFill rotWithShape="1">
          <a:blip r:embed="rId4">
            <a:extLst>
              <a:ext uri="{28A0092B-C50C-407E-A947-70E740481C1C}">
                <a14:useLocalDpi xmlns:a14="http://schemas.microsoft.com/office/drawing/2010/main" val="0"/>
              </a:ext>
            </a:extLst>
          </a:blip>
          <a:srcRect l="26200" t="562" r="5618" b="-562"/>
          <a:stretch/>
        </p:blipFill>
        <p:spPr>
          <a:xfrm>
            <a:off x="10481744" y="716408"/>
            <a:ext cx="7353606" cy="885418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3D0A1"/>
        </a:solidFill>
        <a:effectLst/>
      </p:bgPr>
    </p:bg>
    <p:spTree>
      <p:nvGrpSpPr>
        <p:cNvPr id="1" name=""/>
        <p:cNvGrpSpPr/>
        <p:nvPr/>
      </p:nvGrpSpPr>
      <p:grpSpPr>
        <a:xfrm>
          <a:off x="0" y="0"/>
          <a:ext cx="0" cy="0"/>
          <a:chOff x="0" y="0"/>
          <a:chExt cx="0" cy="0"/>
        </a:xfrm>
      </p:grpSpPr>
      <p:pic>
        <p:nvPicPr>
          <p:cNvPr id="10" name="Picture 5">
            <a:extLst>
              <a:ext uri="{FF2B5EF4-FFF2-40B4-BE49-F238E27FC236}">
                <a16:creationId xmlns:a16="http://schemas.microsoft.com/office/drawing/2014/main" id="{324A1A77-EEB3-4BE4-EC46-8C75D5991383}"/>
              </a:ext>
            </a:extLst>
          </p:cNvPr>
          <p:cNvPicPr>
            <a:picLocks noGrp="1" noRot="1" noChangeAspec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6F0825B9-B99C-42FE-3903-BF85160BC36F}"/>
              </a:ext>
            </a:extLst>
          </p:cNvPr>
          <p:cNvSpPr txBox="1"/>
          <p:nvPr/>
        </p:nvSpPr>
        <p:spPr>
          <a:xfrm>
            <a:off x="797502" y="2240173"/>
            <a:ext cx="10099097" cy="6441572"/>
          </a:xfrm>
          <a:prstGeom prst="rect">
            <a:avLst/>
          </a:prstGeom>
          <a:noFill/>
        </p:spPr>
        <p:txBody>
          <a:bodyPr wrap="square">
            <a:spAutoFit/>
          </a:bodyPr>
          <a:lstStyle/>
          <a:p>
            <a:pPr marL="457200" indent="-457200" algn="just">
              <a:lnSpc>
                <a:spcPct val="150000"/>
              </a:lnSpc>
              <a:buFont typeface="Arial" panose="020B0604020202020204" pitchFamily="34" charset="0"/>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Năm 939, Ngô Quyền xưng vương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Kinh đô: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Cổ Loa (Đông Anh, Hà Nội)</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Việc làm:</a:t>
            </a:r>
          </a:p>
          <a:p>
            <a:pPr marL="457200" indent="-4572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Bỏ chức Tiết độ sứ</a:t>
            </a:r>
          </a:p>
          <a:p>
            <a:pPr marL="457200" indent="-457200" algn="just">
              <a:lnSpc>
                <a:spcPct val="150000"/>
              </a:lnSpc>
              <a:buFont typeface="Wingdings" panose="05000000000000000000" pitchFamily="2" charset="2"/>
              <a:buChar char="ü"/>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Thiết lập bộ máy chính quyền mới.</a:t>
            </a:r>
          </a:p>
          <a:p>
            <a:pPr marL="457200" indent="-457200" algn="just">
              <a:lnSpc>
                <a:spcPct val="150000"/>
              </a:lnSpc>
              <a:buFont typeface="Wingdings" panose="05000000000000000000" pitchFamily="2" charset="2"/>
              <a:buChar char="ü"/>
            </a:pPr>
            <a:r>
              <a:rPr lang="vi-VN" sz="4000">
                <a:solidFill>
                  <a:srgbClr val="000000"/>
                </a:solidFill>
                <a:ea typeface="Calibri" panose="020F0502020204030204" pitchFamily="34" charset="0"/>
                <a:cs typeface="Arial" panose="020B0604020202020204" pitchFamily="34" charset="0"/>
              </a:rPr>
              <a:t>Cử tướng trấn giữ các châu.</a:t>
            </a:r>
          </a:p>
          <a:p>
            <a:pPr marL="457200" indent="-457200" algn="just">
              <a:lnSpc>
                <a:spcPct val="150000"/>
              </a:lnSpc>
              <a:buFont typeface="Arial" panose="020B0604020202020204" pitchFamily="34" charset="0"/>
              <a:buChar char="→"/>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Tổ chức chính quyền còn khá đơn giản.</a:t>
            </a:r>
          </a:p>
        </p:txBody>
      </p:sp>
      <p:pic>
        <p:nvPicPr>
          <p:cNvPr id="2" name="Picture 1">
            <a:extLst>
              <a:ext uri="{FF2B5EF4-FFF2-40B4-BE49-F238E27FC236}">
                <a16:creationId xmlns:a16="http://schemas.microsoft.com/office/drawing/2014/main" id="{EDD930A3-1493-BC5A-AA86-17CFFE814F87}"/>
              </a:ext>
            </a:extLst>
          </p:cNvPr>
          <p:cNvPicPr>
            <a:picLocks noChangeAspect="1"/>
          </p:cNvPicPr>
          <p:nvPr/>
        </p:nvPicPr>
        <p:blipFill>
          <a:blip r:embed="rId4"/>
          <a:stretch>
            <a:fillRect/>
          </a:stretch>
        </p:blipFill>
        <p:spPr>
          <a:xfrm>
            <a:off x="9753600" y="2937119"/>
            <a:ext cx="8004544" cy="4412762"/>
          </a:xfrm>
          <a:prstGeom prst="rect">
            <a:avLst/>
          </a:prstGeom>
        </p:spPr>
      </p:pic>
      <p:sp>
        <p:nvSpPr>
          <p:cNvPr id="3" name="TextBox 2">
            <a:extLst>
              <a:ext uri="{FF2B5EF4-FFF2-40B4-BE49-F238E27FC236}">
                <a16:creationId xmlns:a16="http://schemas.microsoft.com/office/drawing/2014/main" id="{324BE079-7279-9BD2-077A-3DDA998CAF84}"/>
              </a:ext>
            </a:extLst>
          </p:cNvPr>
          <p:cNvSpPr txBox="1"/>
          <p:nvPr/>
        </p:nvSpPr>
        <p:spPr>
          <a:xfrm>
            <a:off x="7029450" y="927162"/>
            <a:ext cx="4229100" cy="830997"/>
          </a:xfrm>
          <a:prstGeom prst="rect">
            <a:avLst/>
          </a:prstGeom>
          <a:noFill/>
        </p:spPr>
        <p:txBody>
          <a:bodyPr wrap="square">
            <a:spAutoFit/>
          </a:bodyPr>
          <a:lstStyle/>
          <a:p>
            <a:pPr marL="571500" indent="-571500" algn="ctr">
              <a:buFont typeface="Arial" panose="020B0604020202020204" pitchFamily="34" charset="0"/>
              <a:buChar char="•"/>
            </a:pPr>
            <a:r>
              <a:rPr lang="en-US" sz="4800" b="1" i="1">
                <a:solidFill>
                  <a:srgbClr val="C00000"/>
                </a:solidFill>
                <a:latin typeface="Arial" panose="020B0604020202020204" pitchFamily="34" charset="0"/>
                <a:cs typeface="Arial" panose="020B0604020202020204" pitchFamily="34" charset="0"/>
              </a:rPr>
              <a:t>Việc làm</a:t>
            </a:r>
            <a:endParaRPr lang="en-US" sz="4800" b="1" i="1">
              <a:solidFill>
                <a:srgbClr val="C00000"/>
              </a:solidFill>
            </a:endParaRPr>
          </a:p>
        </p:txBody>
      </p:sp>
    </p:spTree>
    <p:extLst>
      <p:ext uri="{BB962C8B-B14F-4D97-AF65-F5344CB8AC3E}">
        <p14:creationId xmlns:p14="http://schemas.microsoft.com/office/powerpoint/2010/main" val="3979358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barn(inVertical)">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barn(inVertical)">
                                      <p:cBhvr>
                                        <p:cTn id="25" dur="500"/>
                                        <p:tgtEl>
                                          <p:spTgt spid="7">
                                            <p:txEl>
                                              <p:pRg st="4" end="4"/>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animEffect transition="in" filter="barn(inVertical)">
                                      <p:cBhvr>
                                        <p:cTn id="33" dur="500"/>
                                        <p:tgtEl>
                                          <p:spTgt spid="7">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6" end="6"/>
                                            </p:txEl>
                                          </p:spTgt>
                                        </p:tgtEl>
                                        <p:attrNameLst>
                                          <p:attrName>style.visibility</p:attrName>
                                        </p:attrNameLst>
                                      </p:cBhvr>
                                      <p:to>
                                        <p:strVal val="visible"/>
                                      </p:to>
                                    </p:set>
                                    <p:animEffect transition="in" filter="wipe(left)">
                                      <p:cBhvr>
                                        <p:cTn id="38"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pic>
        <p:nvPicPr>
          <p:cNvPr id="6" name="Picture 13">
            <a:extLst>
              <a:ext uri="{FF2B5EF4-FFF2-40B4-BE49-F238E27FC236}">
                <a16:creationId xmlns:a16="http://schemas.microsoft.com/office/drawing/2014/main" id="{BF0A8F1F-20D3-B26A-5A19-84A467876B1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16000" y="4758584"/>
            <a:ext cx="4374360" cy="5528416"/>
          </a:xfrm>
          <a:prstGeom prst="rect">
            <a:avLst/>
          </a:prstGeom>
        </p:spPr>
      </p:pic>
      <p:sp>
        <p:nvSpPr>
          <p:cNvPr id="2" name="Thought Bubble: Cloud 1">
            <a:extLst>
              <a:ext uri="{FF2B5EF4-FFF2-40B4-BE49-F238E27FC236}">
                <a16:creationId xmlns:a16="http://schemas.microsoft.com/office/drawing/2014/main" id="{F881A94B-BCD2-8D7E-7218-62021408C86D}"/>
              </a:ext>
            </a:extLst>
          </p:cNvPr>
          <p:cNvSpPr/>
          <p:nvPr/>
        </p:nvSpPr>
        <p:spPr>
          <a:xfrm>
            <a:off x="1242324" y="952500"/>
            <a:ext cx="10721075" cy="6934200"/>
          </a:xfrm>
          <a:prstGeom prst="cloudCallout">
            <a:avLst>
              <a:gd name="adj1" fmla="val 79177"/>
              <a:gd name="adj2" fmla="val 13874"/>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Quyết định bỏ chức Tiết độ sứ, thiết lập chính quyền độc lập của Ngô Quyền có ý nghĩa như thế nào?</a:t>
            </a:r>
            <a:endParaRPr kumimoji="0" lang="en-US" sz="44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881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C7B2"/>
        </a:solidFill>
        <a:effectLst/>
      </p:bgPr>
    </p:bg>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5C94C31-EB08-870E-C2A4-27C20E602C8B}"/>
              </a:ext>
            </a:extLst>
          </p:cNvPr>
          <p:cNvPicPr>
            <a:picLocks noGrp="1" noRot="1" noMove="1" noResize="1" noEditPoints="1" noAdjustHandles="1" noChangeArrowheads="1" noChangeShapeType="1" noCrop="1"/>
          </p:cNvPicPr>
          <p:nvPr/>
        </p:nvPicPr>
        <p:blipFill>
          <a:blip r:embed="rId2">
            <a:alphaModFix amt="10999"/>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585725" y="716408"/>
            <a:ext cx="7116550" cy="8854184"/>
          </a:xfrm>
          <a:prstGeom prst="rect">
            <a:avLst/>
          </a:prstGeom>
        </p:spPr>
      </p:pic>
      <p:sp>
        <p:nvSpPr>
          <p:cNvPr id="7" name="TextBox 6">
            <a:extLst>
              <a:ext uri="{FF2B5EF4-FFF2-40B4-BE49-F238E27FC236}">
                <a16:creationId xmlns:a16="http://schemas.microsoft.com/office/drawing/2014/main" id="{A963129F-800E-C3D1-D60C-66EFBC4860A6}"/>
              </a:ext>
            </a:extLst>
          </p:cNvPr>
          <p:cNvSpPr txBox="1"/>
          <p:nvPr/>
        </p:nvSpPr>
        <p:spPr>
          <a:xfrm>
            <a:off x="632725" y="1496122"/>
            <a:ext cx="9906000" cy="6441572"/>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Việc quyết định bỏ chức Tiết độ sứ, thiết lập chính quyền độc lập của nhà Ngô Quyền đã chứng tỏ nền độc lập dân tộc được khẳng định, vị thế của đất nước đã khác trước.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fr-FR"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Đây cũng chính là nền tảng căn bản cho công cuộc phát triển đất nước sau này. </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29C21C17-0B79-30CB-CA81-0F97C728A94C}"/>
              </a:ext>
            </a:extLst>
          </p:cNvPr>
          <p:cNvGrpSpPr/>
          <p:nvPr/>
        </p:nvGrpSpPr>
        <p:grpSpPr>
          <a:xfrm>
            <a:off x="10934700" y="716408"/>
            <a:ext cx="7239000" cy="8689144"/>
            <a:chOff x="10934700" y="716408"/>
            <a:chExt cx="7239000" cy="8689144"/>
          </a:xfrm>
        </p:grpSpPr>
        <p:pic>
          <p:nvPicPr>
            <p:cNvPr id="8" name="Picture 7" descr="A person wearing a garment&#10;&#10;Description automatically generated with medium confidence">
              <a:extLst>
                <a:ext uri="{FF2B5EF4-FFF2-40B4-BE49-F238E27FC236}">
                  <a16:creationId xmlns:a16="http://schemas.microsoft.com/office/drawing/2014/main" id="{FD4DF1EE-ED1C-46A6-20D0-0822CE211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3800" y="716408"/>
              <a:ext cx="6400800" cy="8001000"/>
            </a:xfrm>
            <a:prstGeom prst="rect">
              <a:avLst/>
            </a:prstGeom>
          </p:spPr>
        </p:pic>
        <p:sp>
          <p:nvSpPr>
            <p:cNvPr id="9" name="TextBox 8">
              <a:extLst>
                <a:ext uri="{FF2B5EF4-FFF2-40B4-BE49-F238E27FC236}">
                  <a16:creationId xmlns:a16="http://schemas.microsoft.com/office/drawing/2014/main" id="{38FFAAD1-253A-DB61-932F-50302CF82099}"/>
                </a:ext>
              </a:extLst>
            </p:cNvPr>
            <p:cNvSpPr txBox="1"/>
            <p:nvPr/>
          </p:nvSpPr>
          <p:spPr>
            <a:xfrm>
              <a:off x="10934700" y="8736458"/>
              <a:ext cx="7239000" cy="66909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Tượng Dương Đình Nghệ ở Thanh Hóa</a:t>
              </a:r>
              <a:endParaRPr kumimoji="0" lang="en-US" sz="2800" b="0" i="1"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310209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barn(inVertical)">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Bài 13 - Công cuộc xây dựng và bảo vệ đất nước thời Ngô, Đinh, Tiền Lê (939 - 1009)</Template>
  <TotalTime>478</TotalTime>
  <Words>3042</Words>
  <Application>Microsoft Office PowerPoint</Application>
  <PresentationFormat>Custom</PresentationFormat>
  <Paragraphs>375</Paragraphs>
  <Slides>58</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5</cp:revision>
  <dcterms:created xsi:type="dcterms:W3CDTF">2022-11-18T09:54:57Z</dcterms:created>
  <dcterms:modified xsi:type="dcterms:W3CDTF">2022-11-23T01:24:45Z</dcterms:modified>
  <dc:identifier>DAFBS5vraFU</dc:identifier>
</cp:coreProperties>
</file>