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98" r:id="rId4"/>
    <p:sldId id="282" r:id="rId5"/>
    <p:sldId id="258" r:id="rId6"/>
    <p:sldId id="299" r:id="rId7"/>
    <p:sldId id="319" r:id="rId8"/>
    <p:sldId id="259" r:id="rId9"/>
    <p:sldId id="320" r:id="rId10"/>
    <p:sldId id="321" r:id="rId11"/>
    <p:sldId id="261" r:id="rId12"/>
    <p:sldId id="262" r:id="rId13"/>
    <p:sldId id="300" r:id="rId14"/>
    <p:sldId id="322" r:id="rId15"/>
    <p:sldId id="323" r:id="rId16"/>
    <p:sldId id="302" r:id="rId17"/>
    <p:sldId id="304" r:id="rId18"/>
    <p:sldId id="305" r:id="rId19"/>
    <p:sldId id="266" r:id="rId20"/>
    <p:sldId id="285" r:id="rId21"/>
    <p:sldId id="267" r:id="rId22"/>
    <p:sldId id="326" r:id="rId23"/>
    <p:sldId id="325" r:id="rId24"/>
    <p:sldId id="330" r:id="rId25"/>
    <p:sldId id="328" r:id="rId26"/>
    <p:sldId id="329" r:id="rId27"/>
    <p:sldId id="306" r:id="rId28"/>
    <p:sldId id="309" r:id="rId29"/>
    <p:sldId id="308" r:id="rId30"/>
    <p:sldId id="310" r:id="rId31"/>
    <p:sldId id="311" r:id="rId32"/>
    <p:sldId id="312" r:id="rId33"/>
    <p:sldId id="313" r:id="rId34"/>
    <p:sldId id="314" r:id="rId35"/>
    <p:sldId id="315" r:id="rId36"/>
    <p:sldId id="316" r:id="rId37"/>
    <p:sldId id="317" r:id="rId38"/>
    <p:sldId id="268" r:id="rId39"/>
    <p:sldId id="318" r:id="rId40"/>
    <p:sldId id="283" r:id="rId41"/>
  </p:sldIdLst>
  <p:sldSz cx="18288000" cy="10287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AE5"/>
    <a:srgbClr val="9C1B20"/>
    <a:srgbClr val="2E3581"/>
    <a:srgbClr val="D6583C"/>
    <a:srgbClr val="F5C3C5"/>
    <a:srgbClr val="FFFFCC"/>
    <a:srgbClr val="E0EDC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86" autoAdjust="0"/>
    <p:restoredTop sz="94622" autoAdjust="0"/>
  </p:normalViewPr>
  <p:slideViewPr>
    <p:cSldViewPr>
      <p:cViewPr varScale="1">
        <p:scale>
          <a:sx n="56" d="100"/>
          <a:sy n="56" d="100"/>
        </p:scale>
        <p:origin x="35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sv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fif"/></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fif"/><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1E67D75B-A2D6-085C-1C0A-158161E918F1}"/>
              </a:ext>
            </a:extLst>
          </p:cNvPr>
          <p:cNvGrpSpPr/>
          <p:nvPr/>
        </p:nvGrpSpPr>
        <p:grpSpPr>
          <a:xfrm>
            <a:off x="-314115" y="-284689"/>
            <a:ext cx="18931877" cy="10856378"/>
            <a:chOff x="0" y="0"/>
            <a:chExt cx="25242502" cy="14475171"/>
          </a:xfrm>
        </p:grpSpPr>
        <p:pic>
          <p:nvPicPr>
            <p:cNvPr id="6" name="Picture 3">
              <a:extLst>
                <a:ext uri="{FF2B5EF4-FFF2-40B4-BE49-F238E27FC236}">
                  <a16:creationId xmlns:a16="http://schemas.microsoft.com/office/drawing/2014/main" id="{C3F78D35-83BB-D486-E371-868370DCF28F}"/>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7" name="Picture 4">
              <a:extLst>
                <a:ext uri="{FF2B5EF4-FFF2-40B4-BE49-F238E27FC236}">
                  <a16:creationId xmlns:a16="http://schemas.microsoft.com/office/drawing/2014/main" id="{1C774EA8-0CAE-AC78-362B-70A81E16027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8" name="Group 5">
            <a:extLst>
              <a:ext uri="{FF2B5EF4-FFF2-40B4-BE49-F238E27FC236}">
                <a16:creationId xmlns:a16="http://schemas.microsoft.com/office/drawing/2014/main" id="{364538ED-AEA0-D8DE-A46C-F7FE6E437CDA}"/>
              </a:ext>
            </a:extLst>
          </p:cNvPr>
          <p:cNvGrpSpPr/>
          <p:nvPr/>
        </p:nvGrpSpPr>
        <p:grpSpPr>
          <a:xfrm>
            <a:off x="1281497" y="1800997"/>
            <a:ext cx="15725003" cy="6685006"/>
            <a:chOff x="0" y="0"/>
            <a:chExt cx="5014404" cy="2282535"/>
          </a:xfrm>
        </p:grpSpPr>
        <p:sp>
          <p:nvSpPr>
            <p:cNvPr id="9" name="Freeform 6">
              <a:extLst>
                <a:ext uri="{FF2B5EF4-FFF2-40B4-BE49-F238E27FC236}">
                  <a16:creationId xmlns:a16="http://schemas.microsoft.com/office/drawing/2014/main" id="{5209A971-0DBE-A9BF-2B20-EDB3A5AB30AE}"/>
                </a:ext>
              </a:extLst>
            </p:cNvPr>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8"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0"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sp>
        <p:sp>
          <p:nvSpPr>
            <p:cNvPr id="10" name="Freeform 7">
              <a:extLst>
                <a:ext uri="{FF2B5EF4-FFF2-40B4-BE49-F238E27FC236}">
                  <a16:creationId xmlns:a16="http://schemas.microsoft.com/office/drawing/2014/main" id="{2A63B61B-D5DE-68F7-8E49-46183C7C585E}"/>
                </a:ext>
              </a:extLst>
            </p:cNvPr>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sp>
        <p:sp>
          <p:nvSpPr>
            <p:cNvPr id="11" name="Freeform 8">
              <a:extLst>
                <a:ext uri="{FF2B5EF4-FFF2-40B4-BE49-F238E27FC236}">
                  <a16:creationId xmlns:a16="http://schemas.microsoft.com/office/drawing/2014/main" id="{EADF0CF3-741E-8F7A-E894-65A36EABA5DC}"/>
                </a:ext>
              </a:extLst>
            </p:cNvPr>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6"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7"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8"/>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2"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8"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sp>
      </p:grpSp>
      <p:sp>
        <p:nvSpPr>
          <p:cNvPr id="16" name="TextBox 2">
            <a:extLst>
              <a:ext uri="{FF2B5EF4-FFF2-40B4-BE49-F238E27FC236}">
                <a16:creationId xmlns:a16="http://schemas.microsoft.com/office/drawing/2014/main" id="{5D50B9C0-C176-F4B9-4EF8-4F7D25E06606}"/>
              </a:ext>
            </a:extLst>
          </p:cNvPr>
          <p:cNvSpPr txBox="1"/>
          <p:nvPr/>
        </p:nvSpPr>
        <p:spPr>
          <a:xfrm>
            <a:off x="1386632" y="3260331"/>
            <a:ext cx="1551473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rPr>
              <a:t>CHÀO MỪNG CÁC EM ĐẾN </a:t>
            </a:r>
            <a:r>
              <a:rPr kumimoji="0" lang="en-US" sz="80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VỚI TIẾT HỌC LỊCH SỬ HÔM NAY!</a:t>
            </a:r>
            <a:endPar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pic>
        <p:nvPicPr>
          <p:cNvPr id="2" name="Picture 9">
            <a:extLst>
              <a:ext uri="{FF2B5EF4-FFF2-40B4-BE49-F238E27FC236}">
                <a16:creationId xmlns:a16="http://schemas.microsoft.com/office/drawing/2014/main" id="{70185D78-AA58-DC36-C7E5-883D6A5FB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24662">
            <a:off x="-404780" y="7081161"/>
            <a:ext cx="4470314" cy="3324288"/>
          </a:xfrm>
          <a:prstGeom prst="rect">
            <a:avLst/>
          </a:prstGeom>
        </p:spPr>
      </p:pic>
      <p:pic>
        <p:nvPicPr>
          <p:cNvPr id="3" name="Picture 10">
            <a:extLst>
              <a:ext uri="{FF2B5EF4-FFF2-40B4-BE49-F238E27FC236}">
                <a16:creationId xmlns:a16="http://schemas.microsoft.com/office/drawing/2014/main" id="{34DD458A-B262-3B0D-8C71-95E02F7FA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79939">
            <a:off x="15140849" y="441190"/>
            <a:ext cx="3381915" cy="2810064"/>
          </a:xfrm>
          <a:prstGeom prst="rect">
            <a:avLst/>
          </a:prstGeom>
        </p:spPr>
      </p:pic>
      <p:pic>
        <p:nvPicPr>
          <p:cNvPr id="4" name="Picture 15">
            <a:extLst>
              <a:ext uri="{FF2B5EF4-FFF2-40B4-BE49-F238E27FC236}">
                <a16:creationId xmlns:a16="http://schemas.microsoft.com/office/drawing/2014/main" id="{C4F13AB2-4B40-760E-67B8-C4F9EEB7D2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1390" y="297908"/>
            <a:ext cx="2770074" cy="3096627"/>
          </a:xfrm>
          <a:prstGeom prst="rect">
            <a:avLst/>
          </a:prstGeom>
        </p:spPr>
      </p:pic>
      <p:pic>
        <p:nvPicPr>
          <p:cNvPr id="12" name="Picture 21">
            <a:extLst>
              <a:ext uri="{FF2B5EF4-FFF2-40B4-BE49-F238E27FC236}">
                <a16:creationId xmlns:a16="http://schemas.microsoft.com/office/drawing/2014/main" id="{B2CD37A2-4DCE-269A-4096-0BCD05D7B30C}"/>
              </a:ext>
            </a:extLst>
          </p:cNvPr>
          <p:cNvPicPr>
            <a:picLocks noChangeAspect="1"/>
          </p:cNvPicPr>
          <p:nvPr/>
        </p:nvPicPr>
        <p:blipFill>
          <a:blip r:embed="rId10"/>
          <a:srcRect/>
          <a:stretch>
            <a:fillRect/>
          </a:stretch>
        </p:blipFill>
        <p:spPr>
          <a:xfrm>
            <a:off x="16044000" y="6514733"/>
            <a:ext cx="2264472" cy="3797857"/>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F5E44AC2-F791-712A-0E78-1BD8F0CB539C}"/>
              </a:ext>
            </a:extLst>
          </p:cNvPr>
          <p:cNvGrpSpPr/>
          <p:nvPr/>
        </p:nvGrpSpPr>
        <p:grpSpPr>
          <a:xfrm>
            <a:off x="-314115" y="-284689"/>
            <a:ext cx="18931877" cy="10856378"/>
            <a:chOff x="0" y="0"/>
            <a:chExt cx="25242502" cy="14475171"/>
          </a:xfrm>
        </p:grpSpPr>
        <p:pic>
          <p:nvPicPr>
            <p:cNvPr id="30" name="Picture 3">
              <a:extLst>
                <a:ext uri="{FF2B5EF4-FFF2-40B4-BE49-F238E27FC236}">
                  <a16:creationId xmlns:a16="http://schemas.microsoft.com/office/drawing/2014/main" id="{3292C000-40D9-CD7B-4FFC-B5F12E2D0DA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1" name="Picture 4">
              <a:extLst>
                <a:ext uri="{FF2B5EF4-FFF2-40B4-BE49-F238E27FC236}">
                  <a16:creationId xmlns:a16="http://schemas.microsoft.com/office/drawing/2014/main" id="{3D62ACA5-B7AB-7456-0013-E5CB26B90248}"/>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2" name="AutoShape 2">
            <a:extLst>
              <a:ext uri="{FF2B5EF4-FFF2-40B4-BE49-F238E27FC236}">
                <a16:creationId xmlns:a16="http://schemas.microsoft.com/office/drawing/2014/main" id="{F85685EA-8A08-85FC-FC27-4750A6513FBE}"/>
              </a:ext>
            </a:extLst>
          </p:cNvPr>
          <p:cNvSpPr>
            <a:spLocks noGrp="1" noRot="1" noMove="1" noResize="1" noEditPoints="1" noAdjustHandles="1" noChangeArrowheads="1" noChangeShapeType="1"/>
          </p:cNvSpPr>
          <p:nvPr/>
        </p:nvSpPr>
        <p:spPr>
          <a:xfrm>
            <a:off x="535223" y="468315"/>
            <a:ext cx="17217554" cy="9350371"/>
          </a:xfrm>
          <a:prstGeom prst="rect">
            <a:avLst/>
          </a:prstGeom>
          <a:solidFill>
            <a:schemeClr val="bg1"/>
          </a:solidFill>
        </p:spPr>
      </p:sp>
      <p:sp>
        <p:nvSpPr>
          <p:cNvPr id="35" name="TextBox 34">
            <a:extLst>
              <a:ext uri="{FF2B5EF4-FFF2-40B4-BE49-F238E27FC236}">
                <a16:creationId xmlns:a16="http://schemas.microsoft.com/office/drawing/2014/main" id="{40906192-72B2-6C96-A051-EE971C5C7D79}"/>
              </a:ext>
            </a:extLst>
          </p:cNvPr>
          <p:cNvSpPr txBox="1"/>
          <p:nvPr/>
        </p:nvSpPr>
        <p:spPr>
          <a:xfrm>
            <a:off x="1562100" y="647700"/>
            <a:ext cx="151638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a:t>
            </a:r>
            <a:r>
              <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uá trình hình thành và phát triển của Vương quốc Lào</a:t>
            </a:r>
            <a:endParaRPr kumimoji="0" 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C81476DC-1A61-0C07-AFEF-6BAB919FBB84}"/>
              </a:ext>
            </a:extLst>
          </p:cNvPr>
          <p:cNvSpPr/>
          <p:nvPr/>
        </p:nvSpPr>
        <p:spPr>
          <a:xfrm>
            <a:off x="1447800" y="2095500"/>
            <a:ext cx="5029200" cy="204422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Trước 1353, người Lào Thơng sinh sống </a:t>
            </a:r>
          </a:p>
        </p:txBody>
      </p:sp>
      <p:cxnSp>
        <p:nvCxnSpPr>
          <p:cNvPr id="38" name="Straight Connector 37">
            <a:extLst>
              <a:ext uri="{FF2B5EF4-FFF2-40B4-BE49-F238E27FC236}">
                <a16:creationId xmlns:a16="http://schemas.microsoft.com/office/drawing/2014/main" id="{5761F8DC-C7A8-83F6-AFC9-0F9CBFA68DB0}"/>
              </a:ext>
            </a:extLst>
          </p:cNvPr>
          <p:cNvCxnSpPr/>
          <p:nvPr/>
        </p:nvCxnSpPr>
        <p:spPr>
          <a:xfrm>
            <a:off x="6477000" y="3078013"/>
            <a:ext cx="5334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815CA8-81F3-B4DD-E714-A5CA0435F6BB}"/>
              </a:ext>
            </a:extLst>
          </p:cNvPr>
          <p:cNvCxnSpPr>
            <a:cxnSpLocks/>
          </p:cNvCxnSpPr>
          <p:nvPr/>
        </p:nvCxnSpPr>
        <p:spPr>
          <a:xfrm>
            <a:off x="7040880" y="3078013"/>
            <a:ext cx="0" cy="189991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7D9BB2B-2531-EF4C-D7D1-7CAE04C07873}"/>
              </a:ext>
            </a:extLst>
          </p:cNvPr>
          <p:cNvCxnSpPr>
            <a:cxnSpLocks/>
          </p:cNvCxnSpPr>
          <p:nvPr/>
        </p:nvCxnSpPr>
        <p:spPr>
          <a:xfrm>
            <a:off x="3429000" y="5067300"/>
            <a:ext cx="361188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7B94B1-99B3-38E1-4EC0-1E0381D7D533}"/>
              </a:ext>
            </a:extLst>
          </p:cNvPr>
          <p:cNvCxnSpPr>
            <a:cxnSpLocks/>
          </p:cNvCxnSpPr>
          <p:nvPr/>
        </p:nvCxnSpPr>
        <p:spPr>
          <a:xfrm>
            <a:off x="3429000" y="5067300"/>
            <a:ext cx="0" cy="762000"/>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0E511202-328D-2ECE-17C2-24E97424BE72}"/>
              </a:ext>
            </a:extLst>
          </p:cNvPr>
          <p:cNvSpPr/>
          <p:nvPr/>
        </p:nvSpPr>
        <p:spPr>
          <a:xfrm>
            <a:off x="914402" y="5829301"/>
            <a:ext cx="5859778" cy="3733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TK XIII, người Lào Lùm đến định cư ở những vùng đồng bằng ven sông Mê Công.</a:t>
            </a:r>
          </a:p>
        </p:txBody>
      </p:sp>
      <p:cxnSp>
        <p:nvCxnSpPr>
          <p:cNvPr id="48" name="Straight Connector 47">
            <a:extLst>
              <a:ext uri="{FF2B5EF4-FFF2-40B4-BE49-F238E27FC236}">
                <a16:creationId xmlns:a16="http://schemas.microsoft.com/office/drawing/2014/main" id="{48C1EA32-7F5A-266E-63F6-5478403A2D37}"/>
              </a:ext>
            </a:extLst>
          </p:cNvPr>
          <p:cNvCxnSpPr>
            <a:cxnSpLocks/>
          </p:cNvCxnSpPr>
          <p:nvPr/>
        </p:nvCxnSpPr>
        <p:spPr>
          <a:xfrm>
            <a:off x="6774180" y="7734300"/>
            <a:ext cx="259842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BC639F-D10D-3717-07C4-E971CB438E36}"/>
              </a:ext>
            </a:extLst>
          </p:cNvPr>
          <p:cNvCxnSpPr>
            <a:cxnSpLocks/>
          </p:cNvCxnSpPr>
          <p:nvPr/>
        </p:nvCxnSpPr>
        <p:spPr>
          <a:xfrm flipV="1">
            <a:off x="9372600" y="5649915"/>
            <a:ext cx="0" cy="2084385"/>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E18EFF81-0F0B-B7DC-232A-1A43F381DCFA}"/>
              </a:ext>
            </a:extLst>
          </p:cNvPr>
          <p:cNvSpPr/>
          <p:nvPr/>
        </p:nvSpPr>
        <p:spPr>
          <a:xfrm>
            <a:off x="7890218" y="1875942"/>
            <a:ext cx="6339840" cy="37739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Năm 1353, Pha Ngừm thống nhất các tộc Lào, lên ngôi vua, đặt tên nước là Lan Xang (Triệu Voi)</a:t>
            </a:r>
          </a:p>
        </p:txBody>
      </p:sp>
      <p:cxnSp>
        <p:nvCxnSpPr>
          <p:cNvPr id="55" name="Straight Connector 54">
            <a:extLst>
              <a:ext uri="{FF2B5EF4-FFF2-40B4-BE49-F238E27FC236}">
                <a16:creationId xmlns:a16="http://schemas.microsoft.com/office/drawing/2014/main" id="{0D88111E-1B94-3B22-5F2D-68DC569BAEDA}"/>
              </a:ext>
            </a:extLst>
          </p:cNvPr>
          <p:cNvCxnSpPr>
            <a:cxnSpLocks/>
          </p:cNvCxnSpPr>
          <p:nvPr/>
        </p:nvCxnSpPr>
        <p:spPr>
          <a:xfrm>
            <a:off x="14218920" y="3632209"/>
            <a:ext cx="132588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103AC18-6BB7-3FFE-0C93-C78CC02A2B8D}"/>
              </a:ext>
            </a:extLst>
          </p:cNvPr>
          <p:cNvCxnSpPr>
            <a:cxnSpLocks/>
          </p:cNvCxnSpPr>
          <p:nvPr/>
        </p:nvCxnSpPr>
        <p:spPr>
          <a:xfrm>
            <a:off x="15544800" y="3632209"/>
            <a:ext cx="0" cy="3266897"/>
          </a:xfrm>
          <a:prstGeom prst="line">
            <a:avLst/>
          </a:prstGeom>
          <a:ln w="571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3E6F0C36-6A3E-CDBF-ADED-B1F87829940E}"/>
              </a:ext>
            </a:extLst>
          </p:cNvPr>
          <p:cNvSpPr/>
          <p:nvPr/>
        </p:nvSpPr>
        <p:spPr>
          <a:xfrm>
            <a:off x="10397781" y="6896101"/>
            <a:ext cx="6975817" cy="274319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Vương quốc Lào phát triển và đạt tới sự thịnh vượng trong TK XV – XVII.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250"/>
                                        <p:tgtEl>
                                          <p:spTgt spid="39"/>
                                        </p:tgtEl>
                                      </p:cBhvr>
                                    </p:animEffect>
                                  </p:child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right)">
                                      <p:cBhvr>
                                        <p:cTn id="20" dur="250"/>
                                        <p:tgtEl>
                                          <p:spTgt spid="42"/>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up)">
                                      <p:cBhvr>
                                        <p:cTn id="24" dur="250"/>
                                        <p:tgtEl>
                                          <p:spTgt spid="4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250"/>
                                        <p:tgtEl>
                                          <p:spTgt spid="48"/>
                                        </p:tgtEl>
                                      </p:cBhvr>
                                    </p:animEffect>
                                  </p:childTnLst>
                                </p:cTn>
                              </p:par>
                            </p:childTnLst>
                          </p:cTn>
                        </p:par>
                        <p:par>
                          <p:cTn id="33" fill="hold">
                            <p:stCondLst>
                              <p:cond delay="250"/>
                            </p:stCondLst>
                            <p:childTnLst>
                              <p:par>
                                <p:cTn id="34" presetID="22" presetClass="entr" presetSubtype="4"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250"/>
                                        <p:tgtEl>
                                          <p:spTgt spid="4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randombar(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250"/>
                                        <p:tgtEl>
                                          <p:spTgt spid="55"/>
                                        </p:tgtEl>
                                      </p:cBhvr>
                                    </p:animEffect>
                                  </p:childTnLst>
                                </p:cTn>
                              </p:par>
                            </p:childTnLst>
                          </p:cTn>
                        </p:par>
                        <p:par>
                          <p:cTn id="45" fill="hold">
                            <p:stCondLst>
                              <p:cond delay="250"/>
                            </p:stCondLst>
                            <p:childTnLst>
                              <p:par>
                                <p:cTn id="46" presetID="22" presetClass="entr" presetSubtype="1"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up)">
                                      <p:cBhvr>
                                        <p:cTn id="48" dur="250"/>
                                        <p:tgtEl>
                                          <p:spTgt spid="56"/>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randombar(horizontal)">
                                      <p:cBhvr>
                                        <p:cTn id="5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7" grpId="0" animBg="1"/>
      <p:bldP spid="51"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0B8BC97-6104-490C-645A-AA107F7172E4}"/>
              </a:ext>
            </a:extLst>
          </p:cNvPr>
          <p:cNvGrpSpPr/>
          <p:nvPr/>
        </p:nvGrpSpPr>
        <p:grpSpPr>
          <a:xfrm>
            <a:off x="-314115" y="-284689"/>
            <a:ext cx="18931877" cy="10856378"/>
            <a:chOff x="0" y="0"/>
            <a:chExt cx="25242502" cy="14475171"/>
          </a:xfrm>
        </p:grpSpPr>
        <p:pic>
          <p:nvPicPr>
            <p:cNvPr id="8" name="Picture 3">
              <a:extLst>
                <a:ext uri="{FF2B5EF4-FFF2-40B4-BE49-F238E27FC236}">
                  <a16:creationId xmlns:a16="http://schemas.microsoft.com/office/drawing/2014/main" id="{51ADF13A-D478-3006-B048-9ED8ACEE481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9" name="Picture 4">
              <a:extLst>
                <a:ext uri="{FF2B5EF4-FFF2-40B4-BE49-F238E27FC236}">
                  <a16:creationId xmlns:a16="http://schemas.microsoft.com/office/drawing/2014/main" id="{75838A08-032E-1F83-E627-BFD8E4F338F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 name="Group 2"/>
          <p:cNvGrpSpPr/>
          <p:nvPr/>
        </p:nvGrpSpPr>
        <p:grpSpPr>
          <a:xfrm>
            <a:off x="0" y="0"/>
            <a:ext cx="8572500" cy="10287000"/>
            <a:chOff x="0" y="0"/>
            <a:chExt cx="11429999" cy="13716000"/>
          </a:xfrm>
        </p:grpSpPr>
        <p:pic>
          <p:nvPicPr>
            <p:cNvPr id="3"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2" t="3679" r="-122" b="11865"/>
            <a:stretch/>
          </p:blipFill>
          <p:spPr>
            <a:xfrm>
              <a:off x="0" y="0"/>
              <a:ext cx="11429999" cy="13716000"/>
            </a:xfrm>
            <a:prstGeom prst="rect">
              <a:avLst/>
            </a:prstGeom>
          </p:spPr>
        </p:pic>
      </p:grpSp>
      <p:sp>
        <p:nvSpPr>
          <p:cNvPr id="10" name="Rectangle 9">
            <a:extLst>
              <a:ext uri="{FF2B5EF4-FFF2-40B4-BE49-F238E27FC236}">
                <a16:creationId xmlns:a16="http://schemas.microsoft.com/office/drawing/2014/main" id="{82381300-D8E1-F83C-6E4B-6C832D222861}"/>
              </a:ext>
            </a:extLst>
          </p:cNvPr>
          <p:cNvSpPr/>
          <p:nvPr/>
        </p:nvSpPr>
        <p:spPr>
          <a:xfrm>
            <a:off x="9420015" y="1257300"/>
            <a:ext cx="8144085" cy="777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8F8598-8C92-EC18-0B89-F4DD24CBC230}"/>
              </a:ext>
            </a:extLst>
          </p:cNvPr>
          <p:cNvSpPr txBox="1"/>
          <p:nvPr/>
        </p:nvSpPr>
        <p:spPr>
          <a:xfrm>
            <a:off x="9553785" y="2047812"/>
            <a:ext cx="8010315" cy="6191375"/>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Pha Ngừm được nuôi dạy và lớn lên trong </a:t>
            </a:r>
            <a:r>
              <a:rPr lang="fr-FR" sz="3600">
                <a:effectLst/>
                <a:latin typeface="Arial" panose="020B0604020202020204" pitchFamily="34" charset="0"/>
                <a:ea typeface="Calibri" panose="020F0502020204030204" pitchFamily="34" charset="0"/>
                <a:cs typeface="Arial" panose="020B0604020202020204" pitchFamily="34" charset="0"/>
              </a:rPr>
              <a:t>triều</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đình Cam-pu-chia. </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Pha Ngừm được vua Cam-pu-chia gả con gái cho</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Arial" panose="020B0604020202020204" pitchFamily="34" charset="0"/>
              <a:buChar char="•"/>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1353, ô</a:t>
            </a: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ng đem quân về chinh phục các mường Lào và lên ngôi vua.</a:t>
            </a:r>
          </a:p>
          <a:p>
            <a:pPr marL="571500" indent="-571500" algn="just">
              <a:lnSpc>
                <a:spcPct val="150000"/>
              </a:lnSpc>
              <a:spcAft>
                <a:spcPts val="1000"/>
              </a:spcAft>
              <a:buFont typeface="Arial" panose="020B0604020202020204" pitchFamily="34" charset="0"/>
              <a:buChar char="•"/>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Đặt tên nước là Lan Xang.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barn(inVertical)">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barn(inVertical)">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B00E314D-A9BA-88DF-9C5E-9CA591486263}"/>
              </a:ext>
            </a:extLst>
          </p:cNvPr>
          <p:cNvGrpSpPr/>
          <p:nvPr/>
        </p:nvGrpSpPr>
        <p:grpSpPr>
          <a:xfrm>
            <a:off x="-314115" y="-284689"/>
            <a:ext cx="18931877" cy="10856378"/>
            <a:chOff x="0" y="0"/>
            <a:chExt cx="25242502" cy="14475171"/>
          </a:xfrm>
        </p:grpSpPr>
        <p:pic>
          <p:nvPicPr>
            <p:cNvPr id="16" name="Picture 3">
              <a:extLst>
                <a:ext uri="{FF2B5EF4-FFF2-40B4-BE49-F238E27FC236}">
                  <a16:creationId xmlns:a16="http://schemas.microsoft.com/office/drawing/2014/main" id="{969D268A-DB87-6DF5-1E75-4C5628E128D3}"/>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7" name="Picture 4">
              <a:extLst>
                <a:ext uri="{FF2B5EF4-FFF2-40B4-BE49-F238E27FC236}">
                  <a16:creationId xmlns:a16="http://schemas.microsoft.com/office/drawing/2014/main" id="{49A73DAF-AD70-0682-FEE3-AB6211F43A8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20" name="Picture 19">
            <a:extLst>
              <a:ext uri="{FF2B5EF4-FFF2-40B4-BE49-F238E27FC236}">
                <a16:creationId xmlns:a16="http://schemas.microsoft.com/office/drawing/2014/main" id="{D0FD1B67-2EE1-D3C5-2B5E-C464DBE03F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53600" y="0"/>
            <a:ext cx="8534400" cy="10287000"/>
          </a:xfrm>
          <a:prstGeom prst="rect">
            <a:avLst/>
          </a:prstGeom>
        </p:spPr>
      </p:pic>
      <p:grpSp>
        <p:nvGrpSpPr>
          <p:cNvPr id="25" name="Group 24">
            <a:extLst>
              <a:ext uri="{FF2B5EF4-FFF2-40B4-BE49-F238E27FC236}">
                <a16:creationId xmlns:a16="http://schemas.microsoft.com/office/drawing/2014/main" id="{9B20A759-97C1-BB39-10B7-8113B868AD07}"/>
              </a:ext>
            </a:extLst>
          </p:cNvPr>
          <p:cNvGrpSpPr/>
          <p:nvPr/>
        </p:nvGrpSpPr>
        <p:grpSpPr>
          <a:xfrm>
            <a:off x="670153" y="1257300"/>
            <a:ext cx="8144085" cy="7862582"/>
            <a:chOff x="670153" y="1257300"/>
            <a:chExt cx="8144085" cy="7862582"/>
          </a:xfrm>
        </p:grpSpPr>
        <p:sp>
          <p:nvSpPr>
            <p:cNvPr id="22" name="Rectangle 21">
              <a:extLst>
                <a:ext uri="{FF2B5EF4-FFF2-40B4-BE49-F238E27FC236}">
                  <a16:creationId xmlns:a16="http://schemas.microsoft.com/office/drawing/2014/main" id="{83D6109E-44A5-4BA5-6FAC-00CC6B436D75}"/>
                </a:ext>
              </a:extLst>
            </p:cNvPr>
            <p:cNvSpPr/>
            <p:nvPr/>
          </p:nvSpPr>
          <p:spPr>
            <a:xfrm>
              <a:off x="670153" y="1257300"/>
              <a:ext cx="8144085" cy="77724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8">
              <a:extLst>
                <a:ext uri="{FF2B5EF4-FFF2-40B4-BE49-F238E27FC236}">
                  <a16:creationId xmlns:a16="http://schemas.microsoft.com/office/drawing/2014/main" id="{21C48A4B-4B2E-0938-0E65-1A721BA4E812}"/>
                </a:ext>
              </a:extLst>
            </p:cNvPr>
            <p:cNvSpPr txBox="1"/>
            <p:nvPr/>
          </p:nvSpPr>
          <p:spPr>
            <a:xfrm>
              <a:off x="1706463" y="1621173"/>
              <a:ext cx="6064682" cy="3579250"/>
            </a:xfrm>
            <a:prstGeom prst="rect">
              <a:avLst/>
            </a:prstGeom>
          </p:spPr>
          <p:txBody>
            <a:bodyPr wrap="square" lIns="0" tIns="0" rIns="0" bIns="0" rtlCol="0" anchor="t">
              <a:spAutoFit/>
            </a:bodyPr>
            <a:lstStyle/>
            <a:p>
              <a:pPr algn="ctr" defTabSz="914445">
                <a:lnSpc>
                  <a:spcPct val="150000"/>
                </a:lnSpc>
              </a:pPr>
              <a:r>
                <a:rPr lang="en-US" sz="4000" i="1" dirty="0" err="1">
                  <a:latin typeface="Arial" panose="020B0604020202020204" pitchFamily="34" charset="0"/>
                  <a:cs typeface="Arial" panose="020B0604020202020204" pitchFamily="34" charset="0"/>
                </a:rPr>
                <a:t>Lần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lượt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từ</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trái</a:t>
              </a:r>
              <a:r>
                <a:rPr lang="en-US" sz="4000" i="1" dirty="0">
                  <a:latin typeface="Arial" panose="020B0604020202020204" pitchFamily="34" charset="0"/>
                  <a:cs typeface="Arial" panose="020B0604020202020204" pitchFamily="34" charset="0"/>
                </a:rPr>
                <a:t> qua </a:t>
              </a:r>
              <a:r>
                <a:rPr lang="en-US" sz="4000" i="1" dirty="0" err="1">
                  <a:latin typeface="Arial" panose="020B0604020202020204" pitchFamily="34" charset="0"/>
                  <a:cs typeface="Arial" panose="020B0604020202020204" pitchFamily="34" charset="0"/>
                </a:rPr>
                <a:t>phải</a:t>
              </a:r>
              <a:r>
                <a:rPr lang="en-US" sz="4000" i="1" dirty="0">
                  <a:latin typeface="Arial" panose="020B0604020202020204" pitchFamily="34" charset="0"/>
                  <a:cs typeface="Arial" panose="020B0604020202020204" pitchFamily="34" charset="0"/>
                </a:rPr>
                <a:t>:</a:t>
              </a:r>
            </a:p>
            <a:p>
              <a:pPr marL="571500" indent="-571500" algn="just" defTabSz="914445">
                <a:lnSpc>
                  <a:spcPct val="150000"/>
                </a:lnSpc>
                <a:buFont typeface="Arial" panose="020B0604020202020204" pitchFamily="34" charset="0"/>
                <a:buChar char="•"/>
              </a:pPr>
              <a:r>
                <a:rPr lang="en-US" sz="4000" i="1" err="1">
                  <a:solidFill>
                    <a:srgbClr val="000000"/>
                  </a:solidFill>
                  <a:latin typeface="Arial" panose="020B0604020202020204" pitchFamily="34" charset="0"/>
                  <a:cs typeface="Arial" panose="020B0604020202020204" pitchFamily="34" charset="0"/>
                </a:rPr>
                <a:t>Lào</a:t>
              </a:r>
              <a:r>
                <a:rPr lang="en-US" sz="4000" i="1">
                  <a:solidFill>
                    <a:srgbClr val="000000"/>
                  </a:solidFill>
                  <a:latin typeface="Arial" panose="020B0604020202020204" pitchFamily="34" charset="0"/>
                  <a:cs typeface="Arial" panose="020B0604020202020204" pitchFamily="34" charset="0"/>
                </a:rPr>
                <a:t> Sủng</a:t>
              </a:r>
            </a:p>
            <a:p>
              <a:pPr marL="571500" indent="-571500" algn="just" defTabSz="914445">
                <a:lnSpc>
                  <a:spcPct val="150000"/>
                </a:lnSpc>
                <a:buFont typeface="Arial" panose="020B0604020202020204" pitchFamily="34" charset="0"/>
                <a:buChar char="•"/>
              </a:pPr>
              <a:r>
                <a:rPr lang="en-US" sz="4000" i="1">
                  <a:solidFill>
                    <a:srgbClr val="000000"/>
                  </a:solidFill>
                  <a:latin typeface="Arial" panose="020B0604020202020204" pitchFamily="34" charset="0"/>
                  <a:cs typeface="Arial" panose="020B0604020202020204" pitchFamily="34" charset="0"/>
                </a:rPr>
                <a:t>Lào Lùm</a:t>
              </a:r>
            </a:p>
            <a:p>
              <a:pPr marL="571500" indent="-571500" algn="just" defTabSz="914445">
                <a:lnSpc>
                  <a:spcPct val="150000"/>
                </a:lnSpc>
                <a:buFont typeface="Arial" panose="020B0604020202020204" pitchFamily="34" charset="0"/>
                <a:buChar char="•"/>
              </a:pPr>
              <a:r>
                <a:rPr lang="en-US" sz="4000" i="1">
                  <a:solidFill>
                    <a:srgbClr val="000000"/>
                  </a:solidFill>
                  <a:latin typeface="Arial" panose="020B0604020202020204" pitchFamily="34" charset="0"/>
                  <a:cs typeface="Arial" panose="020B0604020202020204" pitchFamily="34" charset="0"/>
                </a:rPr>
                <a:t>Lào </a:t>
              </a:r>
              <a:r>
                <a:rPr lang="en-US" sz="4000" i="1" dirty="0" err="1">
                  <a:solidFill>
                    <a:srgbClr val="000000"/>
                  </a:solidFill>
                  <a:latin typeface="Arial" panose="020B0604020202020204" pitchFamily="34" charset="0"/>
                  <a:cs typeface="Arial" panose="020B0604020202020204" pitchFamily="34" charset="0"/>
                </a:rPr>
                <a:t>Thơng</a:t>
              </a:r>
              <a:endParaRPr lang="en-US" sz="5400" i="1" dirty="0">
                <a:solidFill>
                  <a:srgbClr val="000000"/>
                </a:solidFill>
                <a:latin typeface="Arial" panose="020B0604020202020204" pitchFamily="34" charset="0"/>
                <a:cs typeface="Arial" panose="020B0604020202020204" pitchFamily="34" charset="0"/>
              </a:endParaRPr>
            </a:p>
          </p:txBody>
        </p:sp>
        <p:pic>
          <p:nvPicPr>
            <p:cNvPr id="24" name="Picture 22">
              <a:extLst>
                <a:ext uri="{FF2B5EF4-FFF2-40B4-BE49-F238E27FC236}">
                  <a16:creationId xmlns:a16="http://schemas.microsoft.com/office/drawing/2014/main" id="{B3939B5D-EA5A-F4B2-3A3B-A4048019C0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854" y="5564296"/>
              <a:ext cx="5257800" cy="3555586"/>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5676900"/>
            <a:ext cx="15657957" cy="1335237"/>
          </a:xfrm>
          <a:prstGeom prst="rect">
            <a:avLst/>
          </a:prstGeom>
        </p:spPr>
        <p:txBody>
          <a:bodyPr wrap="square" lIns="0" tIns="0" rIns="0" bIns="0" rtlCol="0" anchor="t">
            <a:spAutoFit/>
          </a:bodyPr>
          <a:lstStyle/>
          <a:p>
            <a:pPr algn="ctr">
              <a:lnSpc>
                <a:spcPct val="150000"/>
              </a:lnSpc>
            </a:pPr>
            <a:r>
              <a:rPr lang="vi-VN" sz="6600" b="1">
                <a:cs typeface="Arial" panose="020B0604020202020204" pitchFamily="34" charset="0"/>
              </a:rPr>
              <a:t>VƯƠNG QUỐC LÀO THỜI LAN XANG</a:t>
            </a:r>
            <a:endParaRPr lang="en-US" sz="66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5FBDAD3-14B5-E778-FEAC-142643E44CAC}"/>
              </a:ext>
            </a:extLst>
          </p:cNvPr>
          <p:cNvGrpSpPr/>
          <p:nvPr/>
        </p:nvGrpSpPr>
        <p:grpSpPr>
          <a:xfrm>
            <a:off x="6050978" y="2866591"/>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2</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7050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303BC84-B36E-5C13-9016-86E6DB87F46A}"/>
              </a:ext>
            </a:extLst>
          </p:cNvPr>
          <p:cNvGrpSpPr/>
          <p:nvPr/>
        </p:nvGrpSpPr>
        <p:grpSpPr>
          <a:xfrm>
            <a:off x="-314115" y="-284689"/>
            <a:ext cx="18931877" cy="10856378"/>
            <a:chOff x="0" y="0"/>
            <a:chExt cx="25242502" cy="14475171"/>
          </a:xfrm>
          <a:solidFill>
            <a:schemeClr val="bg1">
              <a:lumMod val="75000"/>
            </a:schemeClr>
          </a:solidFill>
        </p:grpSpPr>
        <p:pic>
          <p:nvPicPr>
            <p:cNvPr id="7" name="Picture 3">
              <a:extLst>
                <a:ext uri="{FF2B5EF4-FFF2-40B4-BE49-F238E27FC236}">
                  <a16:creationId xmlns:a16="http://schemas.microsoft.com/office/drawing/2014/main" id="{31DCD3D1-B905-3DD4-CD08-3DA851C71D2D}"/>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8" name="Picture 4">
              <a:extLst>
                <a:ext uri="{FF2B5EF4-FFF2-40B4-BE49-F238E27FC236}">
                  <a16:creationId xmlns:a16="http://schemas.microsoft.com/office/drawing/2014/main" id="{365F1CE3-A264-1752-E268-445DB2FFCF8A}"/>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21" name="TextBox 20">
            <a:extLst>
              <a:ext uri="{FF2B5EF4-FFF2-40B4-BE49-F238E27FC236}">
                <a16:creationId xmlns:a16="http://schemas.microsoft.com/office/drawing/2014/main" id="{BF3305C0-73BE-9717-C5CE-4EC51B7A5188}"/>
              </a:ext>
            </a:extLst>
          </p:cNvPr>
          <p:cNvSpPr txBox="1"/>
          <p:nvPr/>
        </p:nvSpPr>
        <p:spPr>
          <a:xfrm>
            <a:off x="905323" y="1866900"/>
            <a:ext cx="16477352" cy="2748253"/>
          </a:xfrm>
          <a:prstGeom prst="rect">
            <a:avLst/>
          </a:prstGeom>
          <a:noFill/>
        </p:spPr>
        <p:txBody>
          <a:bodyPr wrap="square">
            <a:spAutoFit/>
          </a:bodyPr>
          <a:lstStyle/>
          <a:p>
            <a:pPr lvl="0" algn="just">
              <a:lnSpc>
                <a:spcPct val="150000"/>
              </a:lnSpc>
            </a:pPr>
            <a:r>
              <a:rPr kumimoji="0" lang="en-US" sz="4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Em hãy đọc </a:t>
            </a:r>
            <a:r>
              <a:rPr kumimoji="0" lang="vi-VN" sz="4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thông tin mục 2, </a:t>
            </a:r>
            <a:r>
              <a:rPr kumimoji="0" lang="en-US" sz="4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tư liệu 13.2, 13.3</a:t>
            </a:r>
            <a:r>
              <a:rPr kumimoji="0" lang="vi-VN" sz="4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và </a:t>
            </a:r>
            <a:r>
              <a:rPr lang="en-US" sz="4000" b="1" i="1">
                <a:solidFill>
                  <a:srgbClr val="FF0000"/>
                </a:solidFill>
                <a:latin typeface="Arial" panose="020B0604020202020204" pitchFamily="34" charset="0"/>
                <a:cs typeface="Arial" panose="020B0604020202020204" pitchFamily="34" charset="0"/>
              </a:rPr>
              <a:t>trả lời câu hỏi</a:t>
            </a:r>
            <a:r>
              <a:rPr kumimoji="0" lang="en-US" sz="4000" b="1"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Nêu những biểu hiện về sự phát triển của Vương quốc Lào thời Lan Xang trên </a:t>
            </a:r>
            <a:r>
              <a:rPr lang="en-US" sz="4000">
                <a:solidFill>
                  <a:prstClr val="black"/>
                </a:solidFill>
                <a:latin typeface="Arial" panose="020B0604020202020204" pitchFamily="34" charset="0"/>
                <a:cs typeface="Arial" panose="020B0604020202020204" pitchFamily="34" charset="0"/>
              </a:rPr>
              <a:t>các lĩnh vực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11">
            <a:extLst>
              <a:ext uri="{FF2B5EF4-FFF2-40B4-BE49-F238E27FC236}">
                <a16:creationId xmlns:a16="http://schemas.microsoft.com/office/drawing/2014/main" id="{E4ACFD69-4775-2CB6-00A1-506AB03F98D1}"/>
              </a:ext>
            </a:extLst>
          </p:cNvPr>
          <p:cNvSpPr txBox="1"/>
          <p:nvPr/>
        </p:nvSpPr>
        <p:spPr>
          <a:xfrm>
            <a:off x="5265185" y="1181100"/>
            <a:ext cx="7757629"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THẢO LUẬN NHÓM</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48905EC9-A9CE-3137-54E6-2882485D9E77}"/>
              </a:ext>
            </a:extLst>
          </p:cNvPr>
          <p:cNvSpPr/>
          <p:nvPr/>
        </p:nvSpPr>
        <p:spPr>
          <a:xfrm>
            <a:off x="877394" y="4686300"/>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Nhóm 1: Hành</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chính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Rounded Corners 14">
            <a:extLst>
              <a:ext uri="{FF2B5EF4-FFF2-40B4-BE49-F238E27FC236}">
                <a16:creationId xmlns:a16="http://schemas.microsoft.com/office/drawing/2014/main" id="{CCD964FC-352E-964E-088B-B62AEA58F191}"/>
              </a:ext>
            </a:extLst>
          </p:cNvPr>
          <p:cNvSpPr/>
          <p:nvPr/>
        </p:nvSpPr>
        <p:spPr>
          <a:xfrm>
            <a:off x="4111509" y="7734300"/>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Nhóm 3: </a:t>
            </a:r>
            <a:r>
              <a:rPr lang="en-US" sz="3600">
                <a:solidFill>
                  <a:prstClr val="black"/>
                </a:solidFill>
                <a:latin typeface="Arial" panose="020B0604020202020204" pitchFamily="34" charset="0"/>
                <a:cs typeface="Arial" panose="020B0604020202020204" pitchFamily="34" charset="0"/>
              </a:rPr>
              <a:t>Đối ngoại</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3565BCF9-FB34-8929-A887-02E68BE7D156}"/>
              </a:ext>
            </a:extLst>
          </p:cNvPr>
          <p:cNvSpPr/>
          <p:nvPr/>
        </p:nvSpPr>
        <p:spPr>
          <a:xfrm>
            <a:off x="2362200" y="6188897"/>
            <a:ext cx="6167117" cy="1393003"/>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Nhóm 2: Dân</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cư, kinh tế</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4">
            <a:extLst>
              <a:ext uri="{FF2B5EF4-FFF2-40B4-BE49-F238E27FC236}">
                <a16:creationId xmlns:a16="http://schemas.microsoft.com/office/drawing/2014/main" id="{D379CE19-A2A7-E424-1D75-4F42C0E63437}"/>
              </a:ext>
            </a:extLst>
          </p:cNvPr>
          <p:cNvPicPr>
            <a:picLocks noChangeAspect="1"/>
          </p:cNvPicPr>
          <p:nvPr/>
        </p:nvPicPr>
        <p:blipFill>
          <a:blip r:embed="rId4"/>
          <a:srcRect/>
          <a:stretch>
            <a:fillRect/>
          </a:stretch>
        </p:blipFill>
        <p:spPr>
          <a:xfrm>
            <a:off x="11367814" y="3705720"/>
            <a:ext cx="5400180" cy="5400180"/>
          </a:xfrm>
          <a:prstGeom prst="rect">
            <a:avLst/>
          </a:prstGeom>
        </p:spPr>
      </p:pic>
    </p:spTree>
    <p:extLst>
      <p:ext uri="{BB962C8B-B14F-4D97-AF65-F5344CB8AC3E}">
        <p14:creationId xmlns:p14="http://schemas.microsoft.com/office/powerpoint/2010/main" val="1813498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0-#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16" name="TextBox 15">
            <a:extLst>
              <a:ext uri="{FF2B5EF4-FFF2-40B4-BE49-F238E27FC236}">
                <a16:creationId xmlns:a16="http://schemas.microsoft.com/office/drawing/2014/main" id="{12325F3E-C3CE-D87E-D1BA-4701F8AD28B3}"/>
              </a:ext>
            </a:extLst>
          </p:cNvPr>
          <p:cNvSpPr txBox="1"/>
          <p:nvPr/>
        </p:nvSpPr>
        <p:spPr>
          <a:xfrm>
            <a:off x="3420866" y="94357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Hành</a:t>
            </a:r>
            <a:r>
              <a:rPr kumimoji="0" lang="en-US" sz="5400" b="1" i="0" u="none" strike="noStrike" kern="1200" cap="none" spc="0" normalizeH="0" noProof="0">
                <a:ln>
                  <a:noFill/>
                </a:ln>
                <a:solidFill>
                  <a:srgbClr val="9C1B20"/>
                </a:solidFill>
                <a:effectLst/>
                <a:uLnTx/>
                <a:uFillTx/>
                <a:latin typeface="Arial" panose="020B0604020202020204" pitchFamily="34" charset="0"/>
                <a:ea typeface="+mn-ea"/>
                <a:cs typeface="Arial" panose="020B0604020202020204" pitchFamily="34" charset="0"/>
              </a:rPr>
              <a:t> chính</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A79225F-0A2F-0031-55EA-F3952EF5049A}"/>
              </a:ext>
            </a:extLst>
          </p:cNvPr>
          <p:cNvSpPr txBox="1"/>
          <p:nvPr/>
        </p:nvSpPr>
        <p:spPr>
          <a:xfrm>
            <a:off x="1156481" y="2324100"/>
            <a:ext cx="50292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Vương quốc</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6E66531D-646D-07B4-4E0B-5B60080752B4}"/>
              </a:ext>
            </a:extLst>
          </p:cNvPr>
          <p:cNvCxnSpPr>
            <a:cxnSpLocks/>
          </p:cNvCxnSpPr>
          <p:nvPr/>
        </p:nvCxnSpPr>
        <p:spPr>
          <a:xfrm flipH="1">
            <a:off x="3671081" y="3306613"/>
            <a:ext cx="12003" cy="24464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515E355-5A43-59D0-06F3-F0FC5EA63BAA}"/>
              </a:ext>
            </a:extLst>
          </p:cNvPr>
          <p:cNvSpPr txBox="1"/>
          <p:nvPr/>
        </p:nvSpPr>
        <p:spPr>
          <a:xfrm>
            <a:off x="1156481" y="5532587"/>
            <a:ext cx="50292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 mường</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55D9011-8456-20E5-AE86-88849B1D19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607" y="6560574"/>
            <a:ext cx="4558519" cy="3039013"/>
          </a:xfrm>
          <a:prstGeom prst="rect">
            <a:avLst/>
          </a:prstGeom>
        </p:spPr>
      </p:pic>
      <p:sp>
        <p:nvSpPr>
          <p:cNvPr id="29" name="TextBox 28">
            <a:extLst>
              <a:ext uri="{FF2B5EF4-FFF2-40B4-BE49-F238E27FC236}">
                <a16:creationId xmlns:a16="http://schemas.microsoft.com/office/drawing/2014/main" id="{C8DC6FE0-920A-66BD-90BE-47716654E5A2}"/>
              </a:ext>
            </a:extLst>
          </p:cNvPr>
          <p:cNvSpPr txBox="1"/>
          <p:nvPr/>
        </p:nvSpPr>
        <p:spPr>
          <a:xfrm>
            <a:off x="6648145" y="2324100"/>
            <a:ext cx="50292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Vua</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30" name="Straight Arrow Connector 29">
            <a:extLst>
              <a:ext uri="{FF2B5EF4-FFF2-40B4-BE49-F238E27FC236}">
                <a16:creationId xmlns:a16="http://schemas.microsoft.com/office/drawing/2014/main" id="{AA646ADC-481B-A6DF-64BC-7D5226105FC0}"/>
              </a:ext>
            </a:extLst>
          </p:cNvPr>
          <p:cNvCxnSpPr>
            <a:cxnSpLocks/>
            <a:endCxn id="37" idx="0"/>
          </p:cNvCxnSpPr>
          <p:nvPr/>
        </p:nvCxnSpPr>
        <p:spPr>
          <a:xfrm>
            <a:off x="9190452" y="3329210"/>
            <a:ext cx="47238" cy="22033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26178D-5377-5B7A-F6EB-1FC662BE8B26}"/>
              </a:ext>
            </a:extLst>
          </p:cNvPr>
          <p:cNvSpPr txBox="1"/>
          <p:nvPr/>
        </p:nvSpPr>
        <p:spPr>
          <a:xfrm>
            <a:off x="6421833" y="5532587"/>
            <a:ext cx="5631713"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Quan </a:t>
            </a:r>
            <a:r>
              <a:rPr lang="fr-FR" sz="4400">
                <a:solidFill>
                  <a:srgbClr val="000000"/>
                </a:solidFill>
                <a:latin typeface="Arial" panose="020B0604020202020204" pitchFamily="34" charset="0"/>
                <a:ea typeface="Times New Roman" panose="02020603050405020304" pitchFamily="18" charset="0"/>
                <a:cs typeface="Arial" panose="020B0604020202020204" pitchFamily="34" charset="0"/>
              </a:rPr>
              <a:t>đứng đầu</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478057E-9145-1B1E-9041-A2670DA1C404}"/>
              </a:ext>
            </a:extLst>
          </p:cNvPr>
          <p:cNvSpPr txBox="1"/>
          <p:nvPr/>
        </p:nvSpPr>
        <p:spPr>
          <a:xfrm>
            <a:off x="12366802" y="2324100"/>
            <a:ext cx="50292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44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Quân đội</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5CA03BEB-383E-341F-F7E9-23E0E1DF7E85}"/>
              </a:ext>
            </a:extLst>
          </p:cNvPr>
          <p:cNvGrpSpPr/>
          <p:nvPr/>
        </p:nvGrpSpPr>
        <p:grpSpPr>
          <a:xfrm>
            <a:off x="5461781" y="2246230"/>
            <a:ext cx="2539219" cy="763670"/>
            <a:chOff x="5461781" y="2246230"/>
            <a:chExt cx="2539219" cy="763670"/>
          </a:xfrm>
        </p:grpSpPr>
        <p:cxnSp>
          <p:nvCxnSpPr>
            <p:cNvPr id="27" name="Straight Arrow Connector 26">
              <a:extLst>
                <a:ext uri="{FF2B5EF4-FFF2-40B4-BE49-F238E27FC236}">
                  <a16:creationId xmlns:a16="http://schemas.microsoft.com/office/drawing/2014/main" id="{DE820B8F-FDB4-96F4-6355-CE2353A6A6AC}"/>
                </a:ext>
              </a:extLst>
            </p:cNvPr>
            <p:cNvCxnSpPr>
              <a:cxnSpLocks/>
            </p:cNvCxnSpPr>
            <p:nvPr/>
          </p:nvCxnSpPr>
          <p:spPr>
            <a:xfrm flipH="1">
              <a:off x="5461781" y="3009900"/>
              <a:ext cx="253921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BF58B90-9CFC-6BD2-92AF-F40B639322C3}"/>
                </a:ext>
              </a:extLst>
            </p:cNvPr>
            <p:cNvSpPr txBox="1"/>
            <p:nvPr/>
          </p:nvSpPr>
          <p:spPr>
            <a:xfrm>
              <a:off x="5768866" y="2246230"/>
              <a:ext cx="2076145" cy="7397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3200" b="1" i="0" u="none" strike="noStrike" kern="1200" cap="none" spc="0" normalizeH="0" baseline="0" noProof="0">
                  <a:ln>
                    <a:noFill/>
                  </a:ln>
                  <a:solidFill>
                    <a:srgbClr val="D6583C"/>
                  </a:solidFill>
                  <a:effectLst/>
                  <a:uLnTx/>
                  <a:uFillTx/>
                  <a:latin typeface="Arial" panose="020B0604020202020204" pitchFamily="34" charset="0"/>
                  <a:ea typeface="Times New Roman" panose="02020603050405020304" pitchFamily="18" charset="0"/>
                  <a:cs typeface="Arial" panose="020B0604020202020204" pitchFamily="34" charset="0"/>
                </a:rPr>
                <a:t>Cai quản</a:t>
              </a:r>
              <a:endParaRPr kumimoji="0" lang="en-US" sz="3200" b="1" i="0" u="none" strike="noStrike" kern="1200" cap="none" spc="0" normalizeH="0" baseline="0" noProof="0">
                <a:ln>
                  <a:noFill/>
                </a:ln>
                <a:solidFill>
                  <a:srgbClr val="D6583C"/>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4AA00828-75B5-C7A0-0572-65E5E2539F3C}"/>
              </a:ext>
            </a:extLst>
          </p:cNvPr>
          <p:cNvGrpSpPr/>
          <p:nvPr/>
        </p:nvGrpSpPr>
        <p:grpSpPr>
          <a:xfrm>
            <a:off x="5638800" y="5474983"/>
            <a:ext cx="1482250" cy="739754"/>
            <a:chOff x="5638800" y="5474983"/>
            <a:chExt cx="1482250" cy="739754"/>
          </a:xfrm>
        </p:grpSpPr>
        <p:cxnSp>
          <p:nvCxnSpPr>
            <p:cNvPr id="47" name="Straight Arrow Connector 46">
              <a:extLst>
                <a:ext uri="{FF2B5EF4-FFF2-40B4-BE49-F238E27FC236}">
                  <a16:creationId xmlns:a16="http://schemas.microsoft.com/office/drawing/2014/main" id="{38E03C54-023F-7956-70DE-E42F71088B1F}"/>
                </a:ext>
              </a:extLst>
            </p:cNvPr>
            <p:cNvCxnSpPr>
              <a:cxnSpLocks/>
            </p:cNvCxnSpPr>
            <p:nvPr/>
          </p:nvCxnSpPr>
          <p:spPr>
            <a:xfrm flipH="1">
              <a:off x="5638800" y="6210300"/>
              <a:ext cx="1447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43706B7-9EEA-D6B4-3323-8F9D4D7A0BAE}"/>
                </a:ext>
              </a:extLst>
            </p:cNvPr>
            <p:cNvSpPr txBox="1"/>
            <p:nvPr/>
          </p:nvSpPr>
          <p:spPr>
            <a:xfrm>
              <a:off x="5685252" y="5474983"/>
              <a:ext cx="1435798" cy="7397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3200" b="1" i="0" u="none" strike="noStrike" kern="1200" cap="none" spc="0" normalizeH="0" baseline="0" noProof="0">
                  <a:ln>
                    <a:noFill/>
                  </a:ln>
                  <a:solidFill>
                    <a:srgbClr val="D6583C"/>
                  </a:solidFill>
                  <a:effectLst/>
                  <a:uLnTx/>
                  <a:uFillTx/>
                  <a:latin typeface="Arial" panose="020B0604020202020204" pitchFamily="34" charset="0"/>
                  <a:ea typeface="Times New Roman" panose="02020603050405020304" pitchFamily="18" charset="0"/>
                  <a:cs typeface="Arial" panose="020B0604020202020204" pitchFamily="34" charset="0"/>
                </a:rPr>
                <a:t>Cai trị</a:t>
              </a:r>
              <a:endParaRPr kumimoji="0" lang="en-US" sz="3200" b="1" i="0" u="none" strike="noStrike" kern="1200" cap="none" spc="0" normalizeH="0" baseline="0" noProof="0">
                <a:ln>
                  <a:noFill/>
                </a:ln>
                <a:solidFill>
                  <a:srgbClr val="D6583C"/>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53" name="Picture 5">
            <a:extLst>
              <a:ext uri="{FF2B5EF4-FFF2-40B4-BE49-F238E27FC236}">
                <a16:creationId xmlns:a16="http://schemas.microsoft.com/office/drawing/2014/main" id="{BAEB1B9B-698C-7257-8A27-0DE4E68A395B}"/>
              </a:ext>
            </a:extLst>
          </p:cNvPr>
          <p:cNvPicPr>
            <a:picLocks noChangeAspect="1"/>
          </p:cNvPicPr>
          <p:nvPr/>
        </p:nvPicPr>
        <p:blipFill>
          <a:blip r:embed="rId5"/>
          <a:srcRect/>
          <a:stretch>
            <a:fillRect/>
          </a:stretch>
        </p:blipFill>
        <p:spPr>
          <a:xfrm>
            <a:off x="5790247" y="7578798"/>
            <a:ext cx="3591000" cy="2239887"/>
          </a:xfrm>
          <a:prstGeom prst="rect">
            <a:avLst/>
          </a:prstGeom>
        </p:spPr>
      </p:pic>
      <p:grpSp>
        <p:nvGrpSpPr>
          <p:cNvPr id="10" name="Group 9">
            <a:extLst>
              <a:ext uri="{FF2B5EF4-FFF2-40B4-BE49-F238E27FC236}">
                <a16:creationId xmlns:a16="http://schemas.microsoft.com/office/drawing/2014/main" id="{DF34A9D0-9A76-D45B-6996-B950B5DAD3C3}"/>
              </a:ext>
            </a:extLst>
          </p:cNvPr>
          <p:cNvGrpSpPr/>
          <p:nvPr/>
        </p:nvGrpSpPr>
        <p:grpSpPr>
          <a:xfrm>
            <a:off x="9996007" y="2193774"/>
            <a:ext cx="3362676" cy="797248"/>
            <a:chOff x="9996007" y="2193774"/>
            <a:chExt cx="3362676" cy="797248"/>
          </a:xfrm>
        </p:grpSpPr>
        <p:cxnSp>
          <p:nvCxnSpPr>
            <p:cNvPr id="40" name="Straight Arrow Connector 39">
              <a:extLst>
                <a:ext uri="{FF2B5EF4-FFF2-40B4-BE49-F238E27FC236}">
                  <a16:creationId xmlns:a16="http://schemas.microsoft.com/office/drawing/2014/main" id="{EF15910F-00A3-ED93-3B1F-67FC98AE761F}"/>
                </a:ext>
              </a:extLst>
            </p:cNvPr>
            <p:cNvCxnSpPr>
              <a:cxnSpLocks/>
            </p:cNvCxnSpPr>
            <p:nvPr/>
          </p:nvCxnSpPr>
          <p:spPr>
            <a:xfrm>
              <a:off x="9996007" y="2991022"/>
              <a:ext cx="33626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8215B4E-51D4-7F57-1ECE-28355887EB21}"/>
                </a:ext>
              </a:extLst>
            </p:cNvPr>
            <p:cNvSpPr txBox="1"/>
            <p:nvPr/>
          </p:nvSpPr>
          <p:spPr>
            <a:xfrm>
              <a:off x="10511729" y="2193774"/>
              <a:ext cx="2076145" cy="7397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fr-FR" sz="3200" b="1" i="0" u="none" strike="noStrike" kern="1200" cap="none" spc="0" normalizeH="0" baseline="0" noProof="0">
                  <a:ln>
                    <a:noFill/>
                  </a:ln>
                  <a:solidFill>
                    <a:srgbClr val="D6583C"/>
                  </a:solidFill>
                  <a:effectLst/>
                  <a:uLnTx/>
                  <a:uFillTx/>
                  <a:latin typeface="Arial" panose="020B0604020202020204" pitchFamily="34" charset="0"/>
                  <a:ea typeface="Times New Roman" panose="02020603050405020304" pitchFamily="18" charset="0"/>
                  <a:cs typeface="Arial" panose="020B0604020202020204" pitchFamily="34" charset="0"/>
                </a:rPr>
                <a:t>Chỉ huy</a:t>
              </a:r>
              <a:endParaRPr kumimoji="0" lang="en-US" sz="3200" b="1" i="0" u="none" strike="noStrike" kern="1200" cap="none" spc="0" normalizeH="0" baseline="0" noProof="0">
                <a:ln>
                  <a:noFill/>
                </a:ln>
                <a:solidFill>
                  <a:srgbClr val="D6583C"/>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descr="A picture containing indoor, mammal&#10;&#10;Description automatically generated">
            <a:extLst>
              <a:ext uri="{FF2B5EF4-FFF2-40B4-BE49-F238E27FC236}">
                <a16:creationId xmlns:a16="http://schemas.microsoft.com/office/drawing/2014/main" id="{F115F942-5690-506C-84E7-B1CC7DD92E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39731" y="3807815"/>
            <a:ext cx="5219700" cy="3136900"/>
          </a:xfrm>
          <a:prstGeom prst="rect">
            <a:avLst/>
          </a:prstGeom>
        </p:spPr>
      </p:pic>
      <p:sp>
        <p:nvSpPr>
          <p:cNvPr id="3" name="TextBox 2">
            <a:extLst>
              <a:ext uri="{FF2B5EF4-FFF2-40B4-BE49-F238E27FC236}">
                <a16:creationId xmlns:a16="http://schemas.microsoft.com/office/drawing/2014/main" id="{9A5D64CF-93ED-4B50-E253-EAF48C8DD022}"/>
              </a:ext>
            </a:extLst>
          </p:cNvPr>
          <p:cNvSpPr txBox="1"/>
          <p:nvPr/>
        </p:nvSpPr>
        <p:spPr>
          <a:xfrm>
            <a:off x="9972063" y="7492859"/>
            <a:ext cx="7817635" cy="1850571"/>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Kinh đô ban đầu</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Mường Xoa</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S</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au chuyển về Viêng Chăn.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091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22" presetClass="entr" presetSubtype="2"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right)">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right)">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barn(inVertical)">
                                      <p:cBhvr>
                                        <p:cTn id="53" dur="500"/>
                                        <p:tgtEl>
                                          <p:spTgt spid="39"/>
                                        </p:tgtEl>
                                      </p:cBhvr>
                                    </p:animEffect>
                                  </p:childTnLst>
                                </p:cTn>
                              </p:par>
                              <p:par>
                                <p:cTn id="54" presetID="14" presetClass="entr" presetSubtype="1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4" grpId="0"/>
      <p:bldP spid="29" grpId="0"/>
      <p:bldP spid="37" grpId="0"/>
      <p:bldP spid="3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569A616-6D39-77B5-F4E3-6A5F6D5AE4AB}"/>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01AC303E-9F40-54F6-B176-2F1CCAD9ABC7}"/>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C8101B48-2C0C-BBDF-1682-8F8307F4621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1472"/>
          <a:stretch>
            <a:fillRect/>
          </a:stretch>
        </p:blipFill>
        <p:spPr>
          <a:xfrm rot="1321608">
            <a:off x="14119258" y="1224699"/>
            <a:ext cx="2205154" cy="1166245"/>
          </a:xfrm>
          <a:prstGeom prst="rect">
            <a:avLst/>
          </a:prstGeom>
        </p:spPr>
      </p:pic>
      <p:sp>
        <p:nvSpPr>
          <p:cNvPr id="16" name="AutoShape 2">
            <a:extLst>
              <a:ext uri="{FF2B5EF4-FFF2-40B4-BE49-F238E27FC236}">
                <a16:creationId xmlns:a16="http://schemas.microsoft.com/office/drawing/2014/main" id="{0FD77BF4-226D-3E41-4F25-88C9F23C7B0A}"/>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0A99D213-C8EE-C423-09B1-8C2A21209ECE}"/>
              </a:ext>
            </a:extLst>
          </p:cNvPr>
          <p:cNvSpPr txBox="1"/>
          <p:nvPr/>
        </p:nvSpPr>
        <p:spPr>
          <a:xfrm>
            <a:off x="873306" y="2391304"/>
            <a:ext cx="8591254"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uối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TK</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XIV, dân cư dần trở nên đông đúc, đời sống thanh bình.</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Nông nghiệp: trồng lúa nếp.</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Thủ công nghiệp truyền thống: phát triển.</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Thương nghiệp: trao đổi, buôn bán với nước láng giềng.</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630CBBE8-4667-0049-94F3-6AB496034436}"/>
              </a:ext>
            </a:extLst>
          </p:cNvPr>
          <p:cNvSpPr txBox="1"/>
          <p:nvPr/>
        </p:nvSpPr>
        <p:spPr>
          <a:xfrm>
            <a:off x="3437152" y="1329193"/>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2E3581"/>
                </a:solidFill>
                <a:effectLst/>
                <a:uLnTx/>
                <a:uFillTx/>
                <a:latin typeface="Arial" panose="020B0604020202020204" pitchFamily="34" charset="0"/>
                <a:ea typeface="+mn-ea"/>
                <a:cs typeface="Arial" panose="020B0604020202020204" pitchFamily="34" charset="0"/>
              </a:rPr>
              <a:t>Dân</a:t>
            </a:r>
            <a:r>
              <a:rPr kumimoji="0" lang="en-US" sz="5400" b="1" i="0" u="none" strike="noStrike" kern="1200" cap="none" spc="0" normalizeH="0" noProof="0">
                <a:ln>
                  <a:noFill/>
                </a:ln>
                <a:solidFill>
                  <a:srgbClr val="2E3581"/>
                </a:solidFill>
                <a:effectLst/>
                <a:uLnTx/>
                <a:uFillTx/>
                <a:latin typeface="Arial" panose="020B0604020202020204" pitchFamily="34" charset="0"/>
                <a:ea typeface="+mn-ea"/>
                <a:cs typeface="Arial" panose="020B0604020202020204" pitchFamily="34" charset="0"/>
              </a:rPr>
              <a:t> cư, kinh tế</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4817E88-4608-1F44-8DB3-724DD1DC82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431" y="2900673"/>
            <a:ext cx="7463092" cy="5590331"/>
          </a:xfrm>
          <a:prstGeom prst="rect">
            <a:avLst/>
          </a:prstGeom>
        </p:spPr>
      </p:pic>
    </p:spTree>
    <p:extLst>
      <p:ext uri="{BB962C8B-B14F-4D97-AF65-F5344CB8AC3E}">
        <p14:creationId xmlns:p14="http://schemas.microsoft.com/office/powerpoint/2010/main" val="254030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3D091A8E-7CFA-642C-5A57-F887F977E330}"/>
              </a:ext>
            </a:extLst>
          </p:cNvPr>
          <p:cNvSpPr txBox="1"/>
          <p:nvPr/>
        </p:nvSpPr>
        <p:spPr>
          <a:xfrm>
            <a:off x="985239" y="1755245"/>
            <a:ext cx="8591254"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Giữ quan hệ hoà hiếu với Cam-pu-chia và Đại Việt</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Cương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quyết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chiến đấu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chống quân xâm lược (Miến Điện) để bảo vệ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lãnh thổ và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độc lập.</a:t>
            </a:r>
          </a:p>
        </p:txBody>
      </p:sp>
      <p:sp>
        <p:nvSpPr>
          <p:cNvPr id="3" name="TextBox 2">
            <a:extLst>
              <a:ext uri="{FF2B5EF4-FFF2-40B4-BE49-F238E27FC236}">
                <a16:creationId xmlns:a16="http://schemas.microsoft.com/office/drawing/2014/main" id="{EA4F0C23-1625-4CB2-C840-AF267EB472E7}"/>
              </a:ext>
            </a:extLst>
          </p:cNvPr>
          <p:cNvSpPr txBox="1"/>
          <p:nvPr/>
        </p:nvSpPr>
        <p:spPr>
          <a:xfrm>
            <a:off x="3437152" y="831915"/>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a:solidFill>
                  <a:srgbClr val="9C1B20"/>
                </a:solidFill>
                <a:latin typeface="Arial" panose="020B0604020202020204" pitchFamily="34" charset="0"/>
                <a:cs typeface="Arial" panose="020B0604020202020204" pitchFamily="34" charset="0"/>
              </a:rPr>
              <a:t>Đối ngoại</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B32A21B-E793-BABA-9E9B-08CF960C7E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89465" y="2658650"/>
            <a:ext cx="7463092" cy="5569471"/>
          </a:xfrm>
          <a:prstGeom prst="rect">
            <a:avLst/>
          </a:prstGeom>
        </p:spPr>
      </p:pic>
      <p:sp>
        <p:nvSpPr>
          <p:cNvPr id="5" name="Rectangle 4">
            <a:extLst>
              <a:ext uri="{FF2B5EF4-FFF2-40B4-BE49-F238E27FC236}">
                <a16:creationId xmlns:a16="http://schemas.microsoft.com/office/drawing/2014/main" id="{FA004D1C-2180-6946-4D07-23EEAF8E2EE7}"/>
              </a:ext>
            </a:extLst>
          </p:cNvPr>
          <p:cNvSpPr/>
          <p:nvPr/>
        </p:nvSpPr>
        <p:spPr>
          <a:xfrm>
            <a:off x="1091214" y="6605743"/>
            <a:ext cx="8573582" cy="284934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Kết luận: </a:t>
            </a:r>
            <a:r>
              <a:rPr lang="vi-VN" sz="4000">
                <a:solidFill>
                  <a:schemeClr val="tx1"/>
                </a:solidFill>
                <a:latin typeface="Arial" panose="020B0604020202020204" pitchFamily="34" charset="0"/>
                <a:cs typeface="Arial" panose="020B0604020202020204" pitchFamily="34" charset="0"/>
              </a:rPr>
              <a:t>Là thời kì phát triển đỉnh cao của Vương quốc Lào trên tất cả các lĩnh vực.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66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2286000" y="5159945"/>
            <a:ext cx="13716000" cy="2858731"/>
          </a:xfrm>
          <a:prstGeom prst="rect">
            <a:avLst/>
          </a:prstGeom>
        </p:spPr>
        <p:txBody>
          <a:bodyPr wrap="square" lIns="0" tIns="0" rIns="0" bIns="0" rtlCol="0" anchor="t">
            <a:spAutoFit/>
          </a:bodyPr>
          <a:lstStyle/>
          <a:p>
            <a:pPr algn="ctr">
              <a:lnSpc>
                <a:spcPct val="150000"/>
              </a:lnSpc>
            </a:pPr>
            <a:r>
              <a:rPr lang="en-US" sz="6600" b="1">
                <a:latin typeface="Arial" panose="020B0604020202020204" pitchFamily="34" charset="0"/>
                <a:cs typeface="Arial" panose="020B0604020202020204" pitchFamily="34" charset="0"/>
              </a:rPr>
              <a:t>MỘT SỐ THÀNH TỰU TIÊU BIỂU VỀ VĂN HÓA</a:t>
            </a:r>
          </a:p>
        </p:txBody>
      </p:sp>
      <p:grpSp>
        <p:nvGrpSpPr>
          <p:cNvPr id="4" name="Group 3">
            <a:extLst>
              <a:ext uri="{FF2B5EF4-FFF2-40B4-BE49-F238E27FC236}">
                <a16:creationId xmlns:a16="http://schemas.microsoft.com/office/drawing/2014/main" id="{A5FBDAD3-14B5-E778-FEAC-142643E44CAC}"/>
              </a:ext>
            </a:extLst>
          </p:cNvPr>
          <p:cNvGrpSpPr/>
          <p:nvPr/>
        </p:nvGrpSpPr>
        <p:grpSpPr>
          <a:xfrm>
            <a:off x="6050978" y="24765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3</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15222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29" name="Group 2">
            <a:extLst>
              <a:ext uri="{FF2B5EF4-FFF2-40B4-BE49-F238E27FC236}">
                <a16:creationId xmlns:a16="http://schemas.microsoft.com/office/drawing/2014/main" id="{85134AB2-5F98-5AA8-D91E-F0B9AD5C39E4}"/>
              </a:ext>
            </a:extLst>
          </p:cNvPr>
          <p:cNvGrpSpPr/>
          <p:nvPr/>
        </p:nvGrpSpPr>
        <p:grpSpPr>
          <a:xfrm>
            <a:off x="-314115" y="-284689"/>
            <a:ext cx="18931877" cy="10856378"/>
            <a:chOff x="0" y="0"/>
            <a:chExt cx="25242502" cy="14475171"/>
          </a:xfrm>
        </p:grpSpPr>
        <p:pic>
          <p:nvPicPr>
            <p:cNvPr id="30" name="Picture 3">
              <a:extLst>
                <a:ext uri="{FF2B5EF4-FFF2-40B4-BE49-F238E27FC236}">
                  <a16:creationId xmlns:a16="http://schemas.microsoft.com/office/drawing/2014/main" id="{950C060B-044B-004B-F9EF-9ED5B255F29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1" name="Picture 4">
              <a:extLst>
                <a:ext uri="{FF2B5EF4-FFF2-40B4-BE49-F238E27FC236}">
                  <a16:creationId xmlns:a16="http://schemas.microsoft.com/office/drawing/2014/main" id="{42B545BE-E936-5720-06C6-7ACB3967009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2" name="AutoShape 2">
            <a:extLst>
              <a:ext uri="{FF2B5EF4-FFF2-40B4-BE49-F238E27FC236}">
                <a16:creationId xmlns:a16="http://schemas.microsoft.com/office/drawing/2014/main" id="{999AE385-EAFE-4FD9-62D1-03E58C2147E6}"/>
              </a:ext>
            </a:extLst>
          </p:cNvPr>
          <p:cNvSpPr/>
          <p:nvPr/>
        </p:nvSpPr>
        <p:spPr>
          <a:xfrm>
            <a:off x="535223" y="468315"/>
            <a:ext cx="17217554" cy="9350371"/>
          </a:xfrm>
          <a:prstGeom prst="rect">
            <a:avLst/>
          </a:prstGeom>
          <a:solidFill>
            <a:schemeClr val="bg1"/>
          </a:solidFill>
        </p:spPr>
      </p:sp>
      <p:sp>
        <p:nvSpPr>
          <p:cNvPr id="34" name="TextBox 33">
            <a:extLst>
              <a:ext uri="{FF2B5EF4-FFF2-40B4-BE49-F238E27FC236}">
                <a16:creationId xmlns:a16="http://schemas.microsoft.com/office/drawing/2014/main" id="{54300257-59AB-C7BD-4021-30A00CB4FBB4}"/>
              </a:ext>
            </a:extLst>
          </p:cNvPr>
          <p:cNvSpPr txBox="1"/>
          <p:nvPr/>
        </p:nvSpPr>
        <p:spPr>
          <a:xfrm>
            <a:off x="877395" y="1938047"/>
            <a:ext cx="16340887" cy="274825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a:t>
            </a:r>
            <a:r>
              <a:rPr lang="vi-VN" sz="4000" b="1" i="1">
                <a:solidFill>
                  <a:srgbClr val="FF0000"/>
                </a:solidFill>
                <a:latin typeface="Arial" panose="020B0604020202020204" pitchFamily="34" charset="0"/>
                <a:cs typeface="Arial" panose="020B0604020202020204" pitchFamily="34" charset="0"/>
              </a:rPr>
              <a:t>đọc thông tin mục 3, quan sát Hình </a:t>
            </a:r>
            <a:r>
              <a:rPr lang="en-US" sz="4000" b="1" i="1">
                <a:solidFill>
                  <a:srgbClr val="FF0000"/>
                </a:solidFill>
                <a:latin typeface="Arial" panose="020B0604020202020204" pitchFamily="34" charset="0"/>
                <a:cs typeface="Arial" panose="020B0604020202020204" pitchFamily="34" charset="0"/>
              </a:rPr>
              <a:t>13.4, 13.5 </a:t>
            </a:r>
            <a:r>
              <a:rPr lang="vi-VN" sz="4000" b="1" i="1">
                <a:solidFill>
                  <a:srgbClr val="FF0000"/>
                </a:solidFill>
                <a:latin typeface="Arial" panose="020B0604020202020204" pitchFamily="34" charset="0"/>
                <a:cs typeface="Arial" panose="020B0604020202020204" pitchFamily="34" charset="0"/>
              </a:rPr>
              <a:t>và hoàn thành Phiếu học tập số </a:t>
            </a:r>
            <a:r>
              <a:rPr lang="en-US" sz="4000" b="1" i="1">
                <a:solidFill>
                  <a:srgbClr val="FF0000"/>
                </a:solidFill>
                <a:latin typeface="Arial" panose="020B0604020202020204" pitchFamily="34" charset="0"/>
                <a:cs typeface="Arial" panose="020B0604020202020204" pitchFamily="34" charset="0"/>
              </a:rPr>
              <a:t>1: </a:t>
            </a:r>
            <a:r>
              <a:rPr lang="vi-VN" sz="4000">
                <a:latin typeface="Arial" panose="020B0604020202020204" pitchFamily="34" charset="0"/>
                <a:cs typeface="Arial" panose="020B0604020202020204" pitchFamily="34" charset="0"/>
              </a:rPr>
              <a:t>Nêu những thành tựu văn hóa tiêu biểu</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của Vương quốc Lào</a:t>
            </a:r>
            <a:r>
              <a:rPr lang="en-US" sz="4000">
                <a:latin typeface="Arial" panose="020B0604020202020204" pitchFamily="34" charset="0"/>
                <a:cs typeface="Arial" panose="020B0604020202020204" pitchFamily="34" charset="0"/>
              </a:rPr>
              <a:t> trong các lĩnh vực sau:</a:t>
            </a:r>
            <a:endParaRPr kumimoji="0" lang="en-US" sz="40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5" name="TextBox 11">
            <a:extLst>
              <a:ext uri="{FF2B5EF4-FFF2-40B4-BE49-F238E27FC236}">
                <a16:creationId xmlns:a16="http://schemas.microsoft.com/office/drawing/2014/main" id="{6ABE89C7-A6BF-26BB-756E-27005ADF0C70}"/>
              </a:ext>
            </a:extLst>
          </p:cNvPr>
          <p:cNvSpPr txBox="1"/>
          <p:nvPr/>
        </p:nvSpPr>
        <p:spPr>
          <a:xfrm>
            <a:off x="5265185" y="909719"/>
            <a:ext cx="7757629" cy="830997"/>
          </a:xfrm>
          <a:prstGeom prst="rect">
            <a:avLst/>
          </a:prstGeom>
        </p:spPr>
        <p:txBody>
          <a:bodyPr wrap="square" lIns="0" tIns="0" rIns="0" bIns="0" rtlCol="0" anchor="t">
            <a:spAutoFit/>
          </a:bodyPr>
          <a:lstStyle/>
          <a:p>
            <a:pPr algn="ctr">
              <a:spcBef>
                <a:spcPct val="0"/>
              </a:spcBef>
            </a:pPr>
            <a:r>
              <a:rPr lang="en-US" sz="5400" b="1" spc="197">
                <a:solidFill>
                  <a:srgbClr val="9C1B20"/>
                </a:solidFill>
                <a:latin typeface="Arial" panose="020B0604020202020204" pitchFamily="34" charset="0"/>
                <a:cs typeface="Arial" panose="020B0604020202020204" pitchFamily="34" charset="0"/>
              </a:rPr>
              <a:t>THẢO LUẬN NHÓM</a:t>
            </a:r>
            <a:endParaRPr lang="en-US" sz="5400" b="1" spc="197" dirty="0">
              <a:solidFill>
                <a:srgbClr val="9C1B20"/>
              </a:solidFill>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8965A6B4-1F1D-681B-3892-B3478928D5B5}"/>
              </a:ext>
            </a:extLst>
          </p:cNvPr>
          <p:cNvSpPr/>
          <p:nvPr/>
        </p:nvSpPr>
        <p:spPr>
          <a:xfrm>
            <a:off x="1448895" y="4842433"/>
            <a:ext cx="5803474"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1: Tôn giáo</a:t>
            </a:r>
          </a:p>
        </p:txBody>
      </p:sp>
      <p:sp>
        <p:nvSpPr>
          <p:cNvPr id="37" name="Rectangle: Rounded Corners 36">
            <a:extLst>
              <a:ext uri="{FF2B5EF4-FFF2-40B4-BE49-F238E27FC236}">
                <a16:creationId xmlns:a16="http://schemas.microsoft.com/office/drawing/2014/main" id="{A082C549-46C6-E96B-218D-FC90FA75DD57}"/>
              </a:ext>
            </a:extLst>
          </p:cNvPr>
          <p:cNvSpPr/>
          <p:nvPr/>
        </p:nvSpPr>
        <p:spPr>
          <a:xfrm>
            <a:off x="3429000" y="8093897"/>
            <a:ext cx="5803474"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3: Phong tục</a:t>
            </a:r>
          </a:p>
        </p:txBody>
      </p:sp>
      <p:sp>
        <p:nvSpPr>
          <p:cNvPr id="38" name="Rectangle: Rounded Corners 37">
            <a:extLst>
              <a:ext uri="{FF2B5EF4-FFF2-40B4-BE49-F238E27FC236}">
                <a16:creationId xmlns:a16="http://schemas.microsoft.com/office/drawing/2014/main" id="{564C1164-B408-6B98-D182-9C8EBAA1255F}"/>
              </a:ext>
            </a:extLst>
          </p:cNvPr>
          <p:cNvSpPr/>
          <p:nvPr/>
        </p:nvSpPr>
        <p:spPr>
          <a:xfrm>
            <a:off x="2209800" y="6468165"/>
            <a:ext cx="5803474" cy="1393003"/>
          </a:xfrm>
          <a:prstGeom prst="roundRect">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Nhóm 2: Văn học, chữ viết</a:t>
            </a:r>
          </a:p>
        </p:txBody>
      </p:sp>
      <p:graphicFrame>
        <p:nvGraphicFramePr>
          <p:cNvPr id="3" name="Table 2">
            <a:extLst>
              <a:ext uri="{FF2B5EF4-FFF2-40B4-BE49-F238E27FC236}">
                <a16:creationId xmlns:a16="http://schemas.microsoft.com/office/drawing/2014/main" id="{939FCBA1-CF13-1704-5025-91E7DA9A89C0}"/>
              </a:ext>
            </a:extLst>
          </p:cNvPr>
          <p:cNvGraphicFramePr>
            <a:graphicFrameLocks noGrp="1"/>
          </p:cNvGraphicFramePr>
          <p:nvPr>
            <p:extLst>
              <p:ext uri="{D42A27DB-BD31-4B8C-83A1-F6EECF244321}">
                <p14:modId xmlns:p14="http://schemas.microsoft.com/office/powerpoint/2010/main" val="3254009377"/>
              </p:ext>
            </p:extLst>
          </p:nvPr>
        </p:nvGraphicFramePr>
        <p:xfrm>
          <a:off x="9561768" y="4842433"/>
          <a:ext cx="7733862" cy="4572000"/>
        </p:xfrm>
        <a:graphic>
          <a:graphicData uri="http://schemas.openxmlformats.org/drawingml/2006/table">
            <a:tbl>
              <a:tblPr firstRow="1" firstCol="1" bandRow="1">
                <a:tableStyleId>{16D9F66E-5EB9-4882-86FB-DCBF35E3C3E4}</a:tableStyleId>
              </a:tblPr>
              <a:tblGrid>
                <a:gridCol w="3535347">
                  <a:extLst>
                    <a:ext uri="{9D8B030D-6E8A-4147-A177-3AD203B41FA5}">
                      <a16:colId xmlns:a16="http://schemas.microsoft.com/office/drawing/2014/main" val="2231723658"/>
                    </a:ext>
                  </a:extLst>
                </a:gridCol>
                <a:gridCol w="4198515">
                  <a:extLst>
                    <a:ext uri="{9D8B030D-6E8A-4147-A177-3AD203B41FA5}">
                      <a16:colId xmlns:a16="http://schemas.microsoft.com/office/drawing/2014/main" val="3852105878"/>
                    </a:ext>
                  </a:extLst>
                </a:gridCol>
              </a:tblGrid>
              <a:tr h="914400">
                <a:tc>
                  <a:txBody>
                    <a:bodyPr/>
                    <a:lstStyle/>
                    <a:p>
                      <a:pPr algn="ctr">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Lĩnh vực</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ctr">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Thành tựu</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301646293"/>
                  </a:ext>
                </a:extLst>
              </a:tr>
              <a:tr h="914400">
                <a:tc>
                  <a:txBody>
                    <a:bodyPr/>
                    <a:lstStyle/>
                    <a:p>
                      <a:pPr algn="ctr">
                        <a:lnSpc>
                          <a:spcPct val="150000"/>
                        </a:lnSpc>
                        <a:spcBef>
                          <a:spcPts val="600"/>
                        </a:spcBef>
                        <a:spcAft>
                          <a:spcPts val="100"/>
                        </a:spcAft>
                      </a:pPr>
                      <a:r>
                        <a:rPr lang="vi-VN" sz="4000" b="0">
                          <a:effectLst/>
                          <a:latin typeface="Arial" panose="020B0604020202020204" pitchFamily="34" charset="0"/>
                          <a:cs typeface="Arial" panose="020B0604020202020204" pitchFamily="34" charset="0"/>
                        </a:rPr>
                        <a:t>Tôn giáo</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just">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804674"/>
                  </a:ext>
                </a:extLst>
              </a:tr>
              <a:tr h="914400">
                <a:tc>
                  <a:txBody>
                    <a:bodyPr/>
                    <a:lstStyle/>
                    <a:p>
                      <a:pPr algn="ctr">
                        <a:lnSpc>
                          <a:spcPct val="150000"/>
                        </a:lnSpc>
                        <a:spcBef>
                          <a:spcPts val="600"/>
                        </a:spcBef>
                        <a:spcAft>
                          <a:spcPts val="100"/>
                        </a:spcAft>
                      </a:pPr>
                      <a:r>
                        <a:rPr lang="vi-VN" sz="4000" b="0">
                          <a:effectLst/>
                          <a:latin typeface="Arial" panose="020B0604020202020204" pitchFamily="34" charset="0"/>
                          <a:cs typeface="Arial" panose="020B0604020202020204" pitchFamily="34" charset="0"/>
                        </a:rPr>
                        <a:t>Văn học</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just">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15553641"/>
                  </a:ext>
                </a:extLst>
              </a:tr>
              <a:tr h="914400">
                <a:tc>
                  <a:txBody>
                    <a:bodyPr/>
                    <a:lstStyle/>
                    <a:p>
                      <a:pPr algn="ctr">
                        <a:lnSpc>
                          <a:spcPct val="150000"/>
                        </a:lnSpc>
                        <a:spcBef>
                          <a:spcPts val="600"/>
                        </a:spcBef>
                        <a:spcAft>
                          <a:spcPts val="100"/>
                        </a:spcAft>
                      </a:pPr>
                      <a:r>
                        <a:rPr lang="vi-VN" sz="4000" b="0">
                          <a:effectLst/>
                          <a:latin typeface="Arial" panose="020B0604020202020204" pitchFamily="34" charset="0"/>
                          <a:cs typeface="Arial" panose="020B0604020202020204" pitchFamily="34" charset="0"/>
                        </a:rPr>
                        <a:t>Chữ viết</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just">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033137423"/>
                  </a:ext>
                </a:extLst>
              </a:tr>
              <a:tr h="914400">
                <a:tc>
                  <a:txBody>
                    <a:bodyPr/>
                    <a:lstStyle/>
                    <a:p>
                      <a:pPr algn="ctr">
                        <a:lnSpc>
                          <a:spcPct val="150000"/>
                        </a:lnSpc>
                        <a:spcBef>
                          <a:spcPts val="600"/>
                        </a:spcBef>
                        <a:spcAft>
                          <a:spcPts val="100"/>
                        </a:spcAft>
                      </a:pPr>
                      <a:r>
                        <a:rPr lang="vi-VN" sz="4000" b="0">
                          <a:effectLst/>
                          <a:latin typeface="Arial" panose="020B0604020202020204" pitchFamily="34" charset="0"/>
                          <a:cs typeface="Arial" panose="020B0604020202020204" pitchFamily="34" charset="0"/>
                        </a:rPr>
                        <a:t>Phong tục</a:t>
                      </a:r>
                      <a:endParaRPr lang="en-US" sz="4000" b="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tc>
                  <a:txBody>
                    <a:bodyPr/>
                    <a:lstStyle/>
                    <a:p>
                      <a:pPr algn="just">
                        <a:lnSpc>
                          <a:spcPct val="150000"/>
                        </a:lnSpc>
                        <a:spcBef>
                          <a:spcPts val="600"/>
                        </a:spcBef>
                        <a:spcAft>
                          <a:spcPts val="100"/>
                        </a:spcAft>
                      </a:pPr>
                      <a:r>
                        <a:rPr lang="vi-VN" sz="4000">
                          <a:effectLst/>
                          <a:latin typeface="Arial" panose="020B060402020202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806636921"/>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0-#ppt_w/2"/>
                                          </p:val>
                                        </p:tav>
                                        <p:tav tm="100000">
                                          <p:val>
                                            <p:strVal val="#ppt_x"/>
                                          </p:val>
                                        </p:tav>
                                      </p:tavLst>
                                    </p:anim>
                                    <p:anim calcmode="lin" valueType="num">
                                      <p:cBhvr additive="base">
                                        <p:cTn id="19"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0-#ppt_w/2"/>
                                          </p:val>
                                        </p:tav>
                                        <p:tav tm="100000">
                                          <p:val>
                                            <p:strVal val="#ppt_x"/>
                                          </p:val>
                                        </p:tav>
                                      </p:tavLst>
                                    </p:anim>
                                    <p:anim calcmode="lin" valueType="num">
                                      <p:cBhvr additive="base">
                                        <p:cTn id="31"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6B7D66FD-64E6-CEA0-03EA-398220D09877}"/>
              </a:ext>
            </a:extLst>
          </p:cNvPr>
          <p:cNvGrpSpPr/>
          <p:nvPr/>
        </p:nvGrpSpPr>
        <p:grpSpPr>
          <a:xfrm>
            <a:off x="-314115" y="-284689"/>
            <a:ext cx="18931877" cy="10856378"/>
            <a:chOff x="0" y="0"/>
            <a:chExt cx="25242502" cy="14475171"/>
          </a:xfrm>
        </p:grpSpPr>
        <p:pic>
          <p:nvPicPr>
            <p:cNvPr id="29" name="Picture 3">
              <a:extLst>
                <a:ext uri="{FF2B5EF4-FFF2-40B4-BE49-F238E27FC236}">
                  <a16:creationId xmlns:a16="http://schemas.microsoft.com/office/drawing/2014/main" id="{8CCC9A37-8882-4C70-A863-FAFF631AB468}"/>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30" name="Picture 4">
              <a:extLst>
                <a:ext uri="{FF2B5EF4-FFF2-40B4-BE49-F238E27FC236}">
                  <a16:creationId xmlns:a16="http://schemas.microsoft.com/office/drawing/2014/main" id="{C8E12E3E-55D3-BE41-26E4-5B6C37BDA52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37" name="AutoShape 2">
            <a:extLst>
              <a:ext uri="{FF2B5EF4-FFF2-40B4-BE49-F238E27FC236}">
                <a16:creationId xmlns:a16="http://schemas.microsoft.com/office/drawing/2014/main" id="{4898A07E-B3F4-BA9C-DD04-8E112E759E1F}"/>
              </a:ext>
            </a:extLst>
          </p:cNvPr>
          <p:cNvSpPr/>
          <p:nvPr/>
        </p:nvSpPr>
        <p:spPr>
          <a:xfrm>
            <a:off x="535223" y="468315"/>
            <a:ext cx="17217554" cy="9350371"/>
          </a:xfrm>
          <a:prstGeom prst="rect">
            <a:avLst/>
          </a:prstGeom>
          <a:solidFill>
            <a:schemeClr val="bg1"/>
          </a:solidFill>
        </p:spPr>
      </p:sp>
      <p:sp>
        <p:nvSpPr>
          <p:cNvPr id="43" name="TextBox 42">
            <a:extLst>
              <a:ext uri="{FF2B5EF4-FFF2-40B4-BE49-F238E27FC236}">
                <a16:creationId xmlns:a16="http://schemas.microsoft.com/office/drawing/2014/main" id="{82C5202B-619D-8036-ADF4-7E21867BA747}"/>
              </a:ext>
            </a:extLst>
          </p:cNvPr>
          <p:cNvSpPr txBox="1"/>
          <p:nvPr/>
        </p:nvSpPr>
        <p:spPr>
          <a:xfrm>
            <a:off x="5441048" y="1226248"/>
            <a:ext cx="7289006" cy="1015663"/>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600" b="1" i="0" u="none" strike="noStrike" kern="1200" cap="none" spc="0" normalizeH="0" baseline="0" noProof="0" dirty="0">
                <a:ln>
                  <a:noFill/>
                </a:ln>
                <a:solidFill>
                  <a:srgbClr val="2E3581"/>
                </a:solidFill>
                <a:effectLst/>
                <a:uLnTx/>
                <a:uFillTx/>
                <a:latin typeface="Arial" panose="020B0604020202020204" pitchFamily="34" charset="0"/>
                <a:ea typeface="+mn-ea"/>
                <a:cs typeface="Arial" panose="020B0604020202020204" pitchFamily="34" charset="0"/>
              </a:rPr>
              <a:t>KHỞI ĐỘNG</a:t>
            </a:r>
          </a:p>
        </p:txBody>
      </p:sp>
      <p:grpSp>
        <p:nvGrpSpPr>
          <p:cNvPr id="46" name="Group 45">
            <a:extLst>
              <a:ext uri="{FF2B5EF4-FFF2-40B4-BE49-F238E27FC236}">
                <a16:creationId xmlns:a16="http://schemas.microsoft.com/office/drawing/2014/main" id="{3434B661-7DF3-5AEB-C874-16E535F5D1AD}"/>
              </a:ext>
            </a:extLst>
          </p:cNvPr>
          <p:cNvGrpSpPr/>
          <p:nvPr/>
        </p:nvGrpSpPr>
        <p:grpSpPr>
          <a:xfrm>
            <a:off x="932528" y="1734079"/>
            <a:ext cx="3531142" cy="7176186"/>
            <a:chOff x="1308470" y="1872045"/>
            <a:chExt cx="3531142" cy="7176186"/>
          </a:xfrm>
        </p:grpSpPr>
        <p:pic>
          <p:nvPicPr>
            <p:cNvPr id="44" name="Picture 7">
              <a:extLst>
                <a:ext uri="{FF2B5EF4-FFF2-40B4-BE49-F238E27FC236}">
                  <a16:creationId xmlns:a16="http://schemas.microsoft.com/office/drawing/2014/main" id="{3A481FB8-CF31-83EE-D39E-138E0DB10AA7}"/>
                </a:ext>
              </a:extLst>
            </p:cNvPr>
            <p:cNvPicPr>
              <a:picLocks noChangeAspect="1"/>
            </p:cNvPicPr>
            <p:nvPr/>
          </p:nvPicPr>
          <p:blipFill>
            <a:blip r:embed="rId4"/>
            <a:srcRect/>
            <a:stretch>
              <a:fillRect/>
            </a:stretch>
          </p:blipFill>
          <p:spPr>
            <a:xfrm>
              <a:off x="1308470" y="2933700"/>
              <a:ext cx="3531142" cy="6114531"/>
            </a:xfrm>
            <a:prstGeom prst="rect">
              <a:avLst/>
            </a:prstGeom>
          </p:spPr>
        </p:pic>
        <p:pic>
          <p:nvPicPr>
            <p:cNvPr id="45" name="Picture 27">
              <a:extLst>
                <a:ext uri="{FF2B5EF4-FFF2-40B4-BE49-F238E27FC236}">
                  <a16:creationId xmlns:a16="http://schemas.microsoft.com/office/drawing/2014/main" id="{60891732-F3F4-A41D-EA06-A68A2E1A1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837">
              <a:off x="3105052" y="1872045"/>
              <a:ext cx="1015463" cy="1750797"/>
            </a:xfrm>
            <a:prstGeom prst="rect">
              <a:avLst/>
            </a:prstGeom>
          </p:spPr>
        </p:pic>
      </p:grpSp>
      <p:sp>
        <p:nvSpPr>
          <p:cNvPr id="55" name="Thought Bubble: Cloud 46">
            <a:extLst>
              <a:ext uri="{FF2B5EF4-FFF2-40B4-BE49-F238E27FC236}">
                <a16:creationId xmlns:a16="http://schemas.microsoft.com/office/drawing/2014/main" id="{AFB39CB1-9925-17FC-CBEF-F605B3136D3A}"/>
              </a:ext>
            </a:extLst>
          </p:cNvPr>
          <p:cNvSpPr/>
          <p:nvPr/>
        </p:nvSpPr>
        <p:spPr>
          <a:xfrm>
            <a:off x="5119352" y="2443534"/>
            <a:ext cx="12371046" cy="3323074"/>
          </a:xfrm>
          <a:prstGeom prst="wedgeRoundRectCallout">
            <a:avLst>
              <a:gd name="adj1" fmla="val -62324"/>
              <a:gd name="adj2" fmla="val -2233"/>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spcAft>
                <a:spcPts val="1000"/>
              </a:spcAft>
              <a:buFont typeface="Arial" panose="020B0604020202020204" pitchFamily="34" charset="0"/>
              <a:buChar char="•"/>
            </a:pPr>
            <a:r>
              <a:rPr lang="fr-FR" sz="3600">
                <a:solidFill>
                  <a:schemeClr val="tx1"/>
                </a:solidFill>
                <a:effectLst/>
                <a:latin typeface="Arial" panose="020B0604020202020204" pitchFamily="34" charset="0"/>
                <a:ea typeface="Times New Roman" panose="02020603050405020304" pitchFamily="18" charset="0"/>
                <a:cs typeface="Arial" panose="020B0604020202020204" pitchFamily="34" charset="0"/>
              </a:rPr>
              <a:t>Em đã bao giờ nghe đến tên “Triệu Voi” hay “Cánh đồng Chum” chưa?</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1000"/>
              </a:spcAft>
              <a:buFont typeface="Arial" panose="020B0604020202020204" pitchFamily="34" charset="0"/>
              <a:buChar char="•"/>
            </a:pPr>
            <a:r>
              <a:rPr lang="fr-FR" sz="3600">
                <a:solidFill>
                  <a:schemeClr val="tx1"/>
                </a:solidFill>
                <a:effectLst/>
                <a:latin typeface="Arial" panose="020B0604020202020204" pitchFamily="34" charset="0"/>
                <a:ea typeface="Times New Roman" panose="02020603050405020304" pitchFamily="18" charset="0"/>
                <a:cs typeface="Arial" panose="020B0604020202020204" pitchFamily="34" charset="0"/>
              </a:rPr>
              <a:t>Hãy chia sẻ một số hiểu biết của em về các địa danh đó.</a:t>
            </a:r>
            <a:endParaRPr lang="en-US" sz="36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7" name="Picture 56">
            <a:extLst>
              <a:ext uri="{FF2B5EF4-FFF2-40B4-BE49-F238E27FC236}">
                <a16:creationId xmlns:a16="http://schemas.microsoft.com/office/drawing/2014/main" id="{E15C681D-DD46-35B2-38EA-2379A8997DB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53910" y="6162937"/>
            <a:ext cx="4800628" cy="3200419"/>
          </a:xfrm>
          <a:prstGeom prst="rect">
            <a:avLst/>
          </a:prstGeom>
        </p:spPr>
      </p:pic>
      <p:pic>
        <p:nvPicPr>
          <p:cNvPr id="59" name="Picture 58">
            <a:extLst>
              <a:ext uri="{FF2B5EF4-FFF2-40B4-BE49-F238E27FC236}">
                <a16:creationId xmlns:a16="http://schemas.microsoft.com/office/drawing/2014/main" id="{C75D21CF-2FB7-EF1E-0188-7C041E28B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6960" y="5659806"/>
            <a:ext cx="6796919" cy="382709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randombar(horizontal)">
                                      <p:cBhvr>
                                        <p:cTn id="23" dur="500"/>
                                        <p:tgtEl>
                                          <p:spTgt spid="57"/>
                                        </p:tgtEl>
                                      </p:cBhvr>
                                    </p:animEffect>
                                  </p:childTnLst>
                                </p:cTn>
                              </p:par>
                              <p:par>
                                <p:cTn id="24" presetID="14" presetClass="entr" presetSubtype="1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randombar(horizontal)">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79BD1EF-DB62-011D-810F-3F401A6D9DEF}"/>
              </a:ext>
            </a:extLst>
          </p:cNvPr>
          <p:cNvGrpSpPr/>
          <p:nvPr/>
        </p:nvGrpSpPr>
        <p:grpSpPr>
          <a:xfrm>
            <a:off x="-314115" y="-284689"/>
            <a:ext cx="18931877" cy="10856378"/>
            <a:chOff x="0" y="0"/>
            <a:chExt cx="25242502" cy="14475171"/>
          </a:xfrm>
        </p:grpSpPr>
        <p:pic>
          <p:nvPicPr>
            <p:cNvPr id="9" name="Picture 3">
              <a:extLst>
                <a:ext uri="{FF2B5EF4-FFF2-40B4-BE49-F238E27FC236}">
                  <a16:creationId xmlns:a16="http://schemas.microsoft.com/office/drawing/2014/main" id="{D3EDF32D-6A62-F6B8-C18D-4B2B7BA28877}"/>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0" name="Picture 4">
              <a:extLst>
                <a:ext uri="{FF2B5EF4-FFF2-40B4-BE49-F238E27FC236}">
                  <a16:creationId xmlns:a16="http://schemas.microsoft.com/office/drawing/2014/main" id="{3D963E54-C2F0-3C6A-38F0-DB4CA515F4C9}"/>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 name="Group 1">
            <a:extLst>
              <a:ext uri="{FF2B5EF4-FFF2-40B4-BE49-F238E27FC236}">
                <a16:creationId xmlns:a16="http://schemas.microsoft.com/office/drawing/2014/main" id="{72AADEBE-CF74-DA7B-73FC-72BA201AB0CA}"/>
              </a:ext>
            </a:extLst>
          </p:cNvPr>
          <p:cNvGrpSpPr/>
          <p:nvPr/>
        </p:nvGrpSpPr>
        <p:grpSpPr>
          <a:xfrm>
            <a:off x="533400" y="685800"/>
            <a:ext cx="8632732" cy="8058115"/>
            <a:chOff x="533400" y="685800"/>
            <a:chExt cx="8632732" cy="8058115"/>
          </a:xfrm>
        </p:grpSpPr>
        <p:pic>
          <p:nvPicPr>
            <p:cNvPr id="3" name="Picture 2">
              <a:extLst>
                <a:ext uri="{FF2B5EF4-FFF2-40B4-BE49-F238E27FC236}">
                  <a16:creationId xmlns:a16="http://schemas.microsoft.com/office/drawing/2014/main" id="{10807044-B9D8-E81F-F42D-0E4C49D319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0" y="685800"/>
              <a:ext cx="8632732" cy="5753100"/>
            </a:xfrm>
            <a:prstGeom prst="rect">
              <a:avLst/>
            </a:prstGeom>
          </p:spPr>
        </p:pic>
        <p:sp>
          <p:nvSpPr>
            <p:cNvPr id="4" name="TextBox 3">
              <a:extLst>
                <a:ext uri="{FF2B5EF4-FFF2-40B4-BE49-F238E27FC236}">
                  <a16:creationId xmlns:a16="http://schemas.microsoft.com/office/drawing/2014/main" id="{ECC36F95-4836-DFA5-68EC-39483DE29DF0}"/>
                </a:ext>
              </a:extLst>
            </p:cNvPr>
            <p:cNvSpPr txBox="1"/>
            <p:nvPr/>
          </p:nvSpPr>
          <p:spPr>
            <a:xfrm>
              <a:off x="914400" y="6515100"/>
              <a:ext cx="7460246" cy="222881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i="1">
                  <a:solidFill>
                    <a:schemeClr val="bg1"/>
                  </a:solidFill>
                  <a:latin typeface="Arial" panose="020B0604020202020204" pitchFamily="34" charset="0"/>
                  <a:cs typeface="Arial" panose="020B0604020202020204" pitchFamily="34" charset="0"/>
                </a:rPr>
                <a:t>13.4. Chùa Xiêng Thông (có nghĩa là chùa của thành phố Vàng, Luông Pha-bang, thế kỉ XVI)</a:t>
              </a:r>
              <a:endParaRPr kumimoji="0" lang="en-US" sz="3200" b="1" i="1" u="none" strike="noStrike" kern="1200" cap="none" spc="0" normalizeH="0" baseline="0" noProof="0">
                <a:ln>
                  <a:noFill/>
                </a:ln>
                <a:solidFill>
                  <a:schemeClr val="bg1"/>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A5FD7373-4A35-E3FC-F358-5EAD31AFC2BC}"/>
              </a:ext>
            </a:extLst>
          </p:cNvPr>
          <p:cNvGrpSpPr/>
          <p:nvPr/>
        </p:nvGrpSpPr>
        <p:grpSpPr>
          <a:xfrm>
            <a:off x="9476818" y="2552700"/>
            <a:ext cx="8406744" cy="7243251"/>
            <a:chOff x="9373565" y="2620622"/>
            <a:chExt cx="8406744" cy="7243251"/>
          </a:xfrm>
        </p:grpSpPr>
        <p:pic>
          <p:nvPicPr>
            <p:cNvPr id="6" name="Picture 5">
              <a:extLst>
                <a:ext uri="{FF2B5EF4-FFF2-40B4-BE49-F238E27FC236}">
                  <a16:creationId xmlns:a16="http://schemas.microsoft.com/office/drawing/2014/main" id="{D4708F39-3E5D-E1F5-1C80-E2FD9AA6B4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73565" y="2620622"/>
              <a:ext cx="8406744" cy="5753100"/>
            </a:xfrm>
            <a:prstGeom prst="rect">
              <a:avLst/>
            </a:prstGeom>
          </p:spPr>
        </p:pic>
        <p:sp>
          <p:nvSpPr>
            <p:cNvPr id="7" name="TextBox 6">
              <a:extLst>
                <a:ext uri="{FF2B5EF4-FFF2-40B4-BE49-F238E27FC236}">
                  <a16:creationId xmlns:a16="http://schemas.microsoft.com/office/drawing/2014/main" id="{F6611DB4-AF57-CECB-B36E-DB1B7CFC87DE}"/>
                </a:ext>
              </a:extLst>
            </p:cNvPr>
            <p:cNvSpPr txBox="1"/>
            <p:nvPr/>
          </p:nvSpPr>
          <p:spPr>
            <a:xfrm>
              <a:off x="10217560" y="8373721"/>
              <a:ext cx="6519477" cy="14901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13.5. Tranh khảm gạch màu (chùa Xiêng Thông, thế kỉ XVI)</a:t>
              </a:r>
              <a:endParaRPr kumimoji="0" lang="en-US" sz="3200" b="1" i="1" u="none" strike="noStrike" kern="1200" cap="none" spc="0" normalizeH="0" baseline="0" noProof="0">
                <a:ln>
                  <a:noFill/>
                </a:ln>
                <a:solidFill>
                  <a:schemeClr val="bg1"/>
                </a:solidFill>
                <a:effectLst/>
                <a:uLnTx/>
                <a:uFillTx/>
                <a:latin typeface="Calibri"/>
                <a:ea typeface="+mn-ea"/>
                <a:cs typeface="+mn-cs"/>
              </a:endParaRPr>
            </a:p>
          </p:txBody>
        </p:sp>
      </p:grpSp>
    </p:spTree>
    <p:extLst>
      <p:ext uri="{BB962C8B-B14F-4D97-AF65-F5344CB8AC3E}">
        <p14:creationId xmlns:p14="http://schemas.microsoft.com/office/powerpoint/2010/main" val="1450172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3F1698C-1D16-A848-444A-0A9B486B3E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0"/>
            <a:ext cx="17221200" cy="10278903"/>
          </a:xfrm>
          <a:prstGeom prst="rect">
            <a:avLst/>
          </a:prstGeom>
        </p:spPr>
      </p:pic>
      <p:grpSp>
        <p:nvGrpSpPr>
          <p:cNvPr id="2" name="Group 1">
            <a:extLst>
              <a:ext uri="{FF2B5EF4-FFF2-40B4-BE49-F238E27FC236}">
                <a16:creationId xmlns:a16="http://schemas.microsoft.com/office/drawing/2014/main" id="{D5BADD6A-DDE7-1A96-8619-7F1C50315488}"/>
              </a:ext>
            </a:extLst>
          </p:cNvPr>
          <p:cNvGrpSpPr/>
          <p:nvPr/>
        </p:nvGrpSpPr>
        <p:grpSpPr>
          <a:xfrm>
            <a:off x="9363773" y="2095500"/>
            <a:ext cx="8408054" cy="7268059"/>
            <a:chOff x="290529" y="607120"/>
            <a:chExt cx="8408054" cy="7268059"/>
          </a:xfrm>
        </p:grpSpPr>
        <p:pic>
          <p:nvPicPr>
            <p:cNvPr id="3" name="Picture 2">
              <a:extLst>
                <a:ext uri="{FF2B5EF4-FFF2-40B4-BE49-F238E27FC236}">
                  <a16:creationId xmlns:a16="http://schemas.microsoft.com/office/drawing/2014/main" id="{A95E4051-9452-791D-D9EE-7895235FE3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0529" y="607120"/>
              <a:ext cx="8408054" cy="5603180"/>
            </a:xfrm>
            <a:prstGeom prst="rect">
              <a:avLst/>
            </a:prstGeom>
          </p:spPr>
        </p:pic>
        <p:sp>
          <p:nvSpPr>
            <p:cNvPr id="4" name="TextBox 3">
              <a:extLst>
                <a:ext uri="{FF2B5EF4-FFF2-40B4-BE49-F238E27FC236}">
                  <a16:creationId xmlns:a16="http://schemas.microsoft.com/office/drawing/2014/main" id="{833A8332-8227-6CA4-AA4D-C53358EFC58F}"/>
                </a:ext>
              </a:extLst>
            </p:cNvPr>
            <p:cNvSpPr txBox="1"/>
            <p:nvPr/>
          </p:nvSpPr>
          <p:spPr>
            <a:xfrm>
              <a:off x="2276940" y="6210300"/>
              <a:ext cx="4839467" cy="16648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i="1">
                  <a:solidFill>
                    <a:schemeClr val="bg1"/>
                  </a:solidFill>
                  <a:latin typeface="Arial" panose="020B0604020202020204" pitchFamily="34" charset="0"/>
                  <a:cs typeface="Arial" panose="020B0604020202020204" pitchFamily="34" charset="0"/>
                </a:rPr>
                <a:t>Công viên Phật giáo ở Xiêng Khoảng</a:t>
              </a:r>
              <a:endParaRPr kumimoji="0" lang="en-US" sz="3600" b="1" i="1" u="none" strike="noStrike" kern="1200" cap="none" spc="0" normalizeH="0" baseline="0" noProof="0">
                <a:ln>
                  <a:noFill/>
                </a:ln>
                <a:solidFill>
                  <a:schemeClr val="bg1"/>
                </a:solidFill>
                <a:effectLst/>
                <a:uLnTx/>
                <a:uFillTx/>
                <a:latin typeface="Calibri"/>
                <a:ea typeface="+mn-ea"/>
                <a:cs typeface="+mn-cs"/>
              </a:endParaRPr>
            </a:p>
          </p:txBody>
        </p:sp>
      </p:grpSp>
      <p:sp>
        <p:nvSpPr>
          <p:cNvPr id="5" name="AutoShape 2">
            <a:extLst>
              <a:ext uri="{FF2B5EF4-FFF2-40B4-BE49-F238E27FC236}">
                <a16:creationId xmlns:a16="http://schemas.microsoft.com/office/drawing/2014/main" id="{FB3B974A-6C35-BD7C-8CE6-2F9EA3D777CD}"/>
              </a:ext>
            </a:extLst>
          </p:cNvPr>
          <p:cNvSpPr/>
          <p:nvPr/>
        </p:nvSpPr>
        <p:spPr>
          <a:xfrm>
            <a:off x="535223" y="1053636"/>
            <a:ext cx="8389005" cy="8179727"/>
          </a:xfrm>
          <a:prstGeom prst="rect">
            <a:avLst/>
          </a:prstGeom>
          <a:solidFill>
            <a:schemeClr val="bg1"/>
          </a:solidFill>
        </p:spPr>
      </p:sp>
      <p:sp>
        <p:nvSpPr>
          <p:cNvPr id="6" name="TextBox 5">
            <a:extLst>
              <a:ext uri="{FF2B5EF4-FFF2-40B4-BE49-F238E27FC236}">
                <a16:creationId xmlns:a16="http://schemas.microsoft.com/office/drawing/2014/main" id="{8C4FBF52-E966-D4D7-C17C-F19ABE41E337}"/>
              </a:ext>
            </a:extLst>
          </p:cNvPr>
          <p:cNvSpPr txBox="1"/>
          <p:nvPr/>
        </p:nvSpPr>
        <p:spPr>
          <a:xfrm>
            <a:off x="950159" y="2634187"/>
            <a:ext cx="7559131" cy="6445547"/>
          </a:xfrm>
          <a:prstGeom prst="rect">
            <a:avLst/>
          </a:prstGeom>
          <a:noFill/>
        </p:spPr>
        <p:txBody>
          <a:bodyPr wrap="square">
            <a:spAutoFit/>
          </a:bodyPr>
          <a:lstStyle/>
          <a:p>
            <a:pPr marL="571500" indent="-571500" algn="just">
              <a:lnSpc>
                <a:spcPct val="150000"/>
              </a:lnSpc>
              <a:spcAft>
                <a:spcPts val="1000"/>
              </a:spcAft>
              <a:buFont typeface="Wingdings" panose="05000000000000000000" pitchFamily="2" charset="2"/>
              <a:buChar char="§"/>
            </a:pP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Phật giáo</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1000"/>
              </a:spcAft>
              <a:buFont typeface="Wingdings" panose="05000000000000000000" pitchFamily="2" charset="2"/>
              <a:buChar char="ü"/>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Cơ sở thống nhất các bộ tộc Lào.</a:t>
            </a:r>
          </a:p>
          <a:p>
            <a:pPr marL="571500" indent="-571500" algn="just">
              <a:lnSpc>
                <a:spcPct val="150000"/>
              </a:lnSpc>
              <a:spcAft>
                <a:spcPts val="1000"/>
              </a:spcAft>
              <a:buFont typeface="Wingdings" panose="05000000000000000000" pitchFamily="2" charset="2"/>
              <a:buChar char="ü"/>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Có ảnh hưởng lớn.</a:t>
            </a:r>
          </a:p>
          <a:p>
            <a:pPr marL="571500" indent="-571500" algn="just">
              <a:lnSpc>
                <a:spcPct val="150000"/>
              </a:lnSpc>
              <a:spcAft>
                <a:spcPts val="1000"/>
              </a:spcAft>
              <a:buFont typeface="Wingdings" panose="05000000000000000000" pitchFamily="2" charset="2"/>
              <a:buChar char="ü"/>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Chùa được xây dựng ở khắp nơi.</a:t>
            </a:r>
          </a:p>
        </p:txBody>
      </p:sp>
      <p:sp>
        <p:nvSpPr>
          <p:cNvPr id="7" name="TextBox 6">
            <a:extLst>
              <a:ext uri="{FF2B5EF4-FFF2-40B4-BE49-F238E27FC236}">
                <a16:creationId xmlns:a16="http://schemas.microsoft.com/office/drawing/2014/main" id="{3830E983-28D3-2F6C-7424-43A6549CF73A}"/>
              </a:ext>
            </a:extLst>
          </p:cNvPr>
          <p:cNvSpPr txBox="1"/>
          <p:nvPr/>
        </p:nvSpPr>
        <p:spPr>
          <a:xfrm>
            <a:off x="516173" y="1710857"/>
            <a:ext cx="794910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a:solidFill>
                  <a:srgbClr val="9C1B20"/>
                </a:solidFill>
                <a:latin typeface="Arial" panose="020B0604020202020204" pitchFamily="34" charset="0"/>
                <a:cs typeface="Arial" panose="020B0604020202020204" pitchFamily="34" charset="0"/>
              </a:rPr>
              <a:t>Tôn giáo</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CF0D8D71-F1D5-C6C3-3588-B3477C490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0"/>
            <a:ext cx="17221200" cy="10278903"/>
          </a:xfrm>
          <a:prstGeom prst="rect">
            <a:avLst/>
          </a:prstGeom>
        </p:spPr>
      </p:pic>
      <p:grpSp>
        <p:nvGrpSpPr>
          <p:cNvPr id="32" name="Group 31">
            <a:extLst>
              <a:ext uri="{FF2B5EF4-FFF2-40B4-BE49-F238E27FC236}">
                <a16:creationId xmlns:a16="http://schemas.microsoft.com/office/drawing/2014/main" id="{5FF38B4B-6491-0B6F-D62C-44BFCE766B51}"/>
              </a:ext>
            </a:extLst>
          </p:cNvPr>
          <p:cNvGrpSpPr/>
          <p:nvPr/>
        </p:nvGrpSpPr>
        <p:grpSpPr>
          <a:xfrm>
            <a:off x="762000" y="800100"/>
            <a:ext cx="8662735" cy="6704266"/>
            <a:chOff x="731700" y="911920"/>
            <a:chExt cx="8662735" cy="6704266"/>
          </a:xfrm>
        </p:grpSpPr>
        <p:pic>
          <p:nvPicPr>
            <p:cNvPr id="33" name="Picture 32">
              <a:extLst>
                <a:ext uri="{FF2B5EF4-FFF2-40B4-BE49-F238E27FC236}">
                  <a16:creationId xmlns:a16="http://schemas.microsoft.com/office/drawing/2014/main" id="{EC44B031-57D6-41B7-1773-3880905462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1700" y="911920"/>
              <a:ext cx="8662735" cy="5787990"/>
            </a:xfrm>
            <a:prstGeom prst="rect">
              <a:avLst/>
            </a:prstGeom>
          </p:spPr>
        </p:pic>
        <p:sp>
          <p:nvSpPr>
            <p:cNvPr id="34" name="TextBox 33">
              <a:extLst>
                <a:ext uri="{FF2B5EF4-FFF2-40B4-BE49-F238E27FC236}">
                  <a16:creationId xmlns:a16="http://schemas.microsoft.com/office/drawing/2014/main" id="{43703C01-05C0-4537-8DA5-57E387457E69}"/>
                </a:ext>
              </a:extLst>
            </p:cNvPr>
            <p:cNvSpPr txBox="1"/>
            <p:nvPr/>
          </p:nvSpPr>
          <p:spPr>
            <a:xfrm>
              <a:off x="1313137" y="6699910"/>
              <a:ext cx="7499859"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Chùa Thạt Luổng</a:t>
              </a:r>
              <a:endParaRPr kumimoji="0" lang="en-US" sz="4000" b="1" i="1" u="none" strike="noStrike" kern="1200" cap="none" spc="0" normalizeH="0" baseline="0" noProof="0">
                <a:ln>
                  <a:noFill/>
                </a:ln>
                <a:solidFill>
                  <a:schemeClr val="bg1"/>
                </a:solidFill>
                <a:effectLst/>
                <a:uLnTx/>
                <a:uFillTx/>
                <a:latin typeface="Calibri"/>
                <a:ea typeface="+mn-ea"/>
                <a:cs typeface="+mn-cs"/>
              </a:endParaRPr>
            </a:p>
          </p:txBody>
        </p:sp>
      </p:grpSp>
      <p:grpSp>
        <p:nvGrpSpPr>
          <p:cNvPr id="4" name="Group 3">
            <a:extLst>
              <a:ext uri="{FF2B5EF4-FFF2-40B4-BE49-F238E27FC236}">
                <a16:creationId xmlns:a16="http://schemas.microsoft.com/office/drawing/2014/main" id="{8ECE6551-4254-869E-D04F-0826AD4A011A}"/>
              </a:ext>
            </a:extLst>
          </p:cNvPr>
          <p:cNvGrpSpPr/>
          <p:nvPr/>
        </p:nvGrpSpPr>
        <p:grpSpPr>
          <a:xfrm>
            <a:off x="9692097" y="3523189"/>
            <a:ext cx="8194390" cy="6402676"/>
            <a:chOff x="1240176" y="1084788"/>
            <a:chExt cx="8194390" cy="6402676"/>
          </a:xfrm>
        </p:grpSpPr>
        <p:pic>
          <p:nvPicPr>
            <p:cNvPr id="5" name="Picture 4">
              <a:extLst>
                <a:ext uri="{FF2B5EF4-FFF2-40B4-BE49-F238E27FC236}">
                  <a16:creationId xmlns:a16="http://schemas.microsoft.com/office/drawing/2014/main" id="{55891B2C-C145-42DD-CEBB-FF7C792F43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0176" y="1084788"/>
              <a:ext cx="8194390" cy="5486400"/>
            </a:xfrm>
            <a:prstGeom prst="rect">
              <a:avLst/>
            </a:prstGeom>
          </p:spPr>
        </p:pic>
        <p:sp>
          <p:nvSpPr>
            <p:cNvPr id="6" name="TextBox 5">
              <a:extLst>
                <a:ext uri="{FF2B5EF4-FFF2-40B4-BE49-F238E27FC236}">
                  <a16:creationId xmlns:a16="http://schemas.microsoft.com/office/drawing/2014/main" id="{2C4ED4D3-E50B-4815-2DE7-FFF5BD5EEBF7}"/>
                </a:ext>
              </a:extLst>
            </p:cNvPr>
            <p:cNvSpPr txBox="1"/>
            <p:nvPr/>
          </p:nvSpPr>
          <p:spPr>
            <a:xfrm>
              <a:off x="1764720" y="6571188"/>
              <a:ext cx="7499859"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Chùa Phra Keo</a:t>
              </a:r>
              <a:endParaRPr kumimoji="0" lang="en-US" sz="4000" b="1" i="1"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05322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DB88A2F-17BC-AD8D-40B1-7461A61FDF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0"/>
            <a:ext cx="17221200" cy="10278903"/>
          </a:xfrm>
          <a:prstGeom prst="rect">
            <a:avLst/>
          </a:prstGeom>
        </p:spPr>
      </p:pic>
      <p:sp>
        <p:nvSpPr>
          <p:cNvPr id="2" name="AutoShape 2">
            <a:extLst>
              <a:ext uri="{FF2B5EF4-FFF2-40B4-BE49-F238E27FC236}">
                <a16:creationId xmlns:a16="http://schemas.microsoft.com/office/drawing/2014/main" id="{3DEC2ACF-57E0-A02B-C2F6-E97BAB3AB57F}"/>
              </a:ext>
            </a:extLst>
          </p:cNvPr>
          <p:cNvSpPr/>
          <p:nvPr/>
        </p:nvSpPr>
        <p:spPr>
          <a:xfrm>
            <a:off x="8808765" y="1053636"/>
            <a:ext cx="9174435" cy="8179727"/>
          </a:xfrm>
          <a:prstGeom prst="rect">
            <a:avLst/>
          </a:prstGeom>
          <a:solidFill>
            <a:schemeClr val="bg1"/>
          </a:solidFill>
        </p:spPr>
      </p:sp>
      <p:sp>
        <p:nvSpPr>
          <p:cNvPr id="3" name="TextBox 2">
            <a:extLst>
              <a:ext uri="{FF2B5EF4-FFF2-40B4-BE49-F238E27FC236}">
                <a16:creationId xmlns:a16="http://schemas.microsoft.com/office/drawing/2014/main" id="{A1F5E6FD-452F-DFB0-15AE-232ED8554C81}"/>
              </a:ext>
            </a:extLst>
          </p:cNvPr>
          <p:cNvSpPr txBox="1"/>
          <p:nvPr/>
        </p:nvSpPr>
        <p:spPr>
          <a:xfrm>
            <a:off x="8789715" y="3042256"/>
            <a:ext cx="9078820" cy="530164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Văn</a:t>
            </a:r>
            <a:r>
              <a:rPr kumimoji="0" lang="en-US" sz="44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học truyền miệng: có từ lâu.</a:t>
            </a:r>
          </a:p>
          <a:p>
            <a:pPr marL="571500" marR="0" lvl="0" indent="-57150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lang="en-US" sz="4400" baseline="0">
                <a:solidFill>
                  <a:srgbClr val="000000"/>
                </a:solidFill>
                <a:latin typeface="Arial" panose="020B0604020202020204" pitchFamily="34" charset="0"/>
                <a:ea typeface="Calibri" panose="020F0502020204030204" pitchFamily="34" charset="0"/>
                <a:cs typeface="Arial" panose="020B0604020202020204" pitchFamily="34" charset="0"/>
              </a:rPr>
              <a:t>Thể</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 loại: truyện cổ tích, truyền thuyết,…</a:t>
            </a:r>
          </a:p>
          <a:p>
            <a:pPr marL="571500" marR="0" lvl="0" indent="-57150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Tiêu biểu: Pu Nhơ – Nha Nhơ, Quả bầu Nậm.</a:t>
            </a:r>
          </a:p>
        </p:txBody>
      </p:sp>
      <p:sp>
        <p:nvSpPr>
          <p:cNvPr id="4" name="TextBox 3">
            <a:extLst>
              <a:ext uri="{FF2B5EF4-FFF2-40B4-BE49-F238E27FC236}">
                <a16:creationId xmlns:a16="http://schemas.microsoft.com/office/drawing/2014/main" id="{13B84404-C660-6619-6272-87AE640F1131}"/>
              </a:ext>
            </a:extLst>
          </p:cNvPr>
          <p:cNvSpPr txBox="1"/>
          <p:nvPr/>
        </p:nvSpPr>
        <p:spPr>
          <a:xfrm>
            <a:off x="9380887" y="1943100"/>
            <a:ext cx="794910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a:solidFill>
                  <a:srgbClr val="9C1B20"/>
                </a:solidFill>
                <a:latin typeface="Arial" panose="020B0604020202020204" pitchFamily="34" charset="0"/>
                <a:cs typeface="Arial" panose="020B0604020202020204" pitchFamily="34" charset="0"/>
              </a:rPr>
              <a:t>V</a:t>
            </a: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ăn học</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1D4C7A24-F0CA-E64C-3811-2F2C808A6D11}"/>
              </a:ext>
            </a:extLst>
          </p:cNvPr>
          <p:cNvGrpSpPr/>
          <p:nvPr/>
        </p:nvGrpSpPr>
        <p:grpSpPr>
          <a:xfrm>
            <a:off x="419465" y="2324099"/>
            <a:ext cx="7960309" cy="6019801"/>
            <a:chOff x="687877" y="56817"/>
            <a:chExt cx="7960309" cy="6019801"/>
          </a:xfrm>
        </p:grpSpPr>
        <p:pic>
          <p:nvPicPr>
            <p:cNvPr id="6" name="Picture 5">
              <a:extLst>
                <a:ext uri="{FF2B5EF4-FFF2-40B4-BE49-F238E27FC236}">
                  <a16:creationId xmlns:a16="http://schemas.microsoft.com/office/drawing/2014/main" id="{0DE8C615-E941-0E7E-8519-18F597A011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7877" y="56817"/>
              <a:ext cx="7960309" cy="5292361"/>
            </a:xfrm>
            <a:prstGeom prst="rect">
              <a:avLst/>
            </a:prstGeom>
          </p:spPr>
        </p:pic>
        <p:sp>
          <p:nvSpPr>
            <p:cNvPr id="7" name="TextBox 6">
              <a:extLst>
                <a:ext uri="{FF2B5EF4-FFF2-40B4-BE49-F238E27FC236}">
                  <a16:creationId xmlns:a16="http://schemas.microsoft.com/office/drawing/2014/main" id="{01C19FA6-A5E0-DE7E-99FF-6963888DA32E}"/>
                </a:ext>
              </a:extLst>
            </p:cNvPr>
            <p:cNvSpPr txBox="1"/>
            <p:nvPr/>
          </p:nvSpPr>
          <p:spPr>
            <a:xfrm>
              <a:off x="801812" y="5325130"/>
              <a:ext cx="7741232"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Mặt nạ thần của Pu Nhơ và Nha Nhơ</a:t>
              </a:r>
              <a:endParaRPr kumimoji="0" lang="en-US" sz="3200" b="1" i="1"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0465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83F1698C-1D16-A848-444A-0A9B486B3E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0"/>
            <a:ext cx="17221200" cy="10278903"/>
          </a:xfrm>
          <a:prstGeom prst="rect">
            <a:avLst/>
          </a:prstGeom>
        </p:spPr>
      </p:pic>
      <p:grpSp>
        <p:nvGrpSpPr>
          <p:cNvPr id="2" name="Group 1">
            <a:extLst>
              <a:ext uri="{FF2B5EF4-FFF2-40B4-BE49-F238E27FC236}">
                <a16:creationId xmlns:a16="http://schemas.microsoft.com/office/drawing/2014/main" id="{D5BADD6A-DDE7-1A96-8619-7F1C50315488}"/>
              </a:ext>
            </a:extLst>
          </p:cNvPr>
          <p:cNvGrpSpPr/>
          <p:nvPr/>
        </p:nvGrpSpPr>
        <p:grpSpPr>
          <a:xfrm>
            <a:off x="9392411" y="2133741"/>
            <a:ext cx="8408054" cy="7036838"/>
            <a:chOff x="319167" y="645361"/>
            <a:chExt cx="8408054" cy="7036838"/>
          </a:xfrm>
        </p:grpSpPr>
        <p:pic>
          <p:nvPicPr>
            <p:cNvPr id="3" name="Picture 2">
              <a:extLst>
                <a:ext uri="{FF2B5EF4-FFF2-40B4-BE49-F238E27FC236}">
                  <a16:creationId xmlns:a16="http://schemas.microsoft.com/office/drawing/2014/main" id="{A95E4051-9452-791D-D9EE-7895235FE3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9167" y="645361"/>
              <a:ext cx="8408054" cy="5333859"/>
            </a:xfrm>
            <a:prstGeom prst="rect">
              <a:avLst/>
            </a:prstGeom>
          </p:spPr>
        </p:pic>
        <p:sp>
          <p:nvSpPr>
            <p:cNvPr id="4" name="TextBox 3">
              <a:extLst>
                <a:ext uri="{FF2B5EF4-FFF2-40B4-BE49-F238E27FC236}">
                  <a16:creationId xmlns:a16="http://schemas.microsoft.com/office/drawing/2014/main" id="{833A8332-8227-6CA4-AA4D-C53358EFC58F}"/>
                </a:ext>
              </a:extLst>
            </p:cNvPr>
            <p:cNvSpPr txBox="1"/>
            <p:nvPr/>
          </p:nvSpPr>
          <p:spPr>
            <a:xfrm>
              <a:off x="1130486" y="6017320"/>
              <a:ext cx="6785416" cy="166487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i="1">
                  <a:solidFill>
                    <a:schemeClr val="bg1"/>
                  </a:solidFill>
                  <a:latin typeface="Arial" panose="020B0604020202020204" pitchFamily="34" charset="0"/>
                  <a:cs typeface="Arial" panose="020B0604020202020204" pitchFamily="34" charset="0"/>
                </a:rPr>
                <a:t>Bức tranh tường mô tả một cảnh trong sử thi Xỉn Xay</a:t>
              </a:r>
              <a:endParaRPr kumimoji="0" lang="en-US" sz="3600" b="1" i="1" u="none" strike="noStrike" kern="1200" cap="none" spc="0" normalizeH="0" baseline="0" noProof="0">
                <a:ln>
                  <a:noFill/>
                </a:ln>
                <a:solidFill>
                  <a:schemeClr val="bg1"/>
                </a:solidFill>
                <a:effectLst/>
                <a:uLnTx/>
                <a:uFillTx/>
                <a:latin typeface="Calibri"/>
                <a:ea typeface="+mn-ea"/>
                <a:cs typeface="+mn-cs"/>
              </a:endParaRPr>
            </a:p>
          </p:txBody>
        </p:sp>
      </p:grpSp>
      <p:sp>
        <p:nvSpPr>
          <p:cNvPr id="5" name="AutoShape 2">
            <a:extLst>
              <a:ext uri="{FF2B5EF4-FFF2-40B4-BE49-F238E27FC236}">
                <a16:creationId xmlns:a16="http://schemas.microsoft.com/office/drawing/2014/main" id="{FB3B974A-6C35-BD7C-8CE6-2F9EA3D777CD}"/>
              </a:ext>
            </a:extLst>
          </p:cNvPr>
          <p:cNvSpPr/>
          <p:nvPr/>
        </p:nvSpPr>
        <p:spPr>
          <a:xfrm>
            <a:off x="535223" y="1053636"/>
            <a:ext cx="8389005" cy="8179727"/>
          </a:xfrm>
          <a:prstGeom prst="rect">
            <a:avLst/>
          </a:prstGeom>
          <a:solidFill>
            <a:schemeClr val="bg1"/>
          </a:solidFill>
        </p:spPr>
      </p:sp>
      <p:sp>
        <p:nvSpPr>
          <p:cNvPr id="6" name="TextBox 5">
            <a:extLst>
              <a:ext uri="{FF2B5EF4-FFF2-40B4-BE49-F238E27FC236}">
                <a16:creationId xmlns:a16="http://schemas.microsoft.com/office/drawing/2014/main" id="{8C4FBF52-E966-D4D7-C17C-F19ABE41E337}"/>
              </a:ext>
            </a:extLst>
          </p:cNvPr>
          <p:cNvSpPr txBox="1"/>
          <p:nvPr/>
        </p:nvSpPr>
        <p:spPr>
          <a:xfrm>
            <a:off x="1003406" y="3347959"/>
            <a:ext cx="6974641" cy="4157741"/>
          </a:xfrm>
          <a:prstGeom prst="rect">
            <a:avLst/>
          </a:prstGeom>
          <a:noFill/>
        </p:spPr>
        <p:txBody>
          <a:bodyPr wrap="square">
            <a:spAutoFit/>
          </a:bodyPr>
          <a:lstStyle/>
          <a:p>
            <a:pPr marL="571500" indent="-571500" algn="just">
              <a:lnSpc>
                <a:spcPct val="150000"/>
              </a:lnSpc>
              <a:spcAft>
                <a:spcPts val="1000"/>
              </a:spcAft>
              <a:buFont typeface="Wingdings" panose="05000000000000000000" pitchFamily="2" charset="2"/>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TK XIV: chữ Lào ra đời.</a:t>
            </a:r>
          </a:p>
          <a:p>
            <a:pPr marL="571500" indent="-571500" algn="just">
              <a:lnSpc>
                <a:spcPct val="150000"/>
              </a:lnSpc>
              <a:spcAft>
                <a:spcPts val="1000"/>
              </a:spcAft>
              <a:buFont typeface="Wingdings" panose="05000000000000000000" pitchFamily="2" charset="2"/>
              <a:buChar char="§"/>
            </a:pP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Tiêu biểu: Lời huấn thị của Pha Ngừm, trường ca Xỉn Xay,…</a:t>
            </a:r>
          </a:p>
        </p:txBody>
      </p:sp>
      <p:sp>
        <p:nvSpPr>
          <p:cNvPr id="7" name="TextBox 6">
            <a:extLst>
              <a:ext uri="{FF2B5EF4-FFF2-40B4-BE49-F238E27FC236}">
                <a16:creationId xmlns:a16="http://schemas.microsoft.com/office/drawing/2014/main" id="{3830E983-28D3-2F6C-7424-43A6549CF73A}"/>
              </a:ext>
            </a:extLst>
          </p:cNvPr>
          <p:cNvSpPr txBox="1"/>
          <p:nvPr/>
        </p:nvSpPr>
        <p:spPr>
          <a:xfrm>
            <a:off x="516173" y="2315170"/>
            <a:ext cx="794910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a:solidFill>
                  <a:srgbClr val="2E3581"/>
                </a:solidFill>
                <a:latin typeface="Arial" panose="020B0604020202020204" pitchFamily="34" charset="0"/>
                <a:cs typeface="Arial" panose="020B0604020202020204" pitchFamily="34" charset="0"/>
              </a:rPr>
              <a:t>Chữ viết</a:t>
            </a:r>
            <a:endParaRPr kumimoji="0" lang="en-US" sz="5400" b="1" i="0" u="none" strike="noStrike" kern="1200" cap="none" spc="0" normalizeH="0" baseline="0" noProof="0" dirty="0">
              <a:ln>
                <a:noFill/>
              </a:ln>
              <a:solidFill>
                <a:srgbClr val="2E35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686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8" name="TextBox 7">
            <a:extLst>
              <a:ext uri="{FF2B5EF4-FFF2-40B4-BE49-F238E27FC236}">
                <a16:creationId xmlns:a16="http://schemas.microsoft.com/office/drawing/2014/main" id="{AAEAE2CF-1EA6-9772-2D44-E03834DE298F}"/>
              </a:ext>
            </a:extLst>
          </p:cNvPr>
          <p:cNvSpPr txBox="1"/>
          <p:nvPr/>
        </p:nvSpPr>
        <p:spPr>
          <a:xfrm>
            <a:off x="10621760" y="3095472"/>
            <a:ext cx="6752929" cy="379982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Người Lào thích ca</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hát,</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nhảy</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múa</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1000"/>
              </a:spcAft>
              <a:buClrTx/>
              <a:buSzTx/>
              <a:buFont typeface="Wingdings" panose="05000000000000000000" pitchFamily="2" charset="2"/>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Tiêu</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biểu: điệu hát Lăm, điệu múa Lăm-vông.</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0DE307-81E4-6B45-A1AB-3F3927FC0195}"/>
              </a:ext>
            </a:extLst>
          </p:cNvPr>
          <p:cNvSpPr txBox="1"/>
          <p:nvPr/>
        </p:nvSpPr>
        <p:spPr>
          <a:xfrm>
            <a:off x="4989758" y="1012702"/>
            <a:ext cx="8269068"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Phong tục</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34771A2D-1FDD-B3D0-A4C8-A1EA8B17B397}"/>
              </a:ext>
            </a:extLst>
          </p:cNvPr>
          <p:cNvGrpSpPr/>
          <p:nvPr/>
        </p:nvGrpSpPr>
        <p:grpSpPr>
          <a:xfrm>
            <a:off x="1017855" y="2691590"/>
            <a:ext cx="9225818" cy="6033310"/>
            <a:chOff x="320398" y="403767"/>
            <a:chExt cx="9225818" cy="6033310"/>
          </a:xfrm>
        </p:grpSpPr>
        <p:pic>
          <p:nvPicPr>
            <p:cNvPr id="11" name="Picture 10">
              <a:extLst>
                <a:ext uri="{FF2B5EF4-FFF2-40B4-BE49-F238E27FC236}">
                  <a16:creationId xmlns:a16="http://schemas.microsoft.com/office/drawing/2014/main" id="{D29BA982-73D7-AD84-200F-60DC07893F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98" y="403767"/>
              <a:ext cx="9225818" cy="5189523"/>
            </a:xfrm>
            <a:prstGeom prst="rect">
              <a:avLst/>
            </a:prstGeom>
          </p:spPr>
        </p:pic>
        <p:sp>
          <p:nvSpPr>
            <p:cNvPr id="16" name="TextBox 15">
              <a:extLst>
                <a:ext uri="{FF2B5EF4-FFF2-40B4-BE49-F238E27FC236}">
                  <a16:creationId xmlns:a16="http://schemas.microsoft.com/office/drawing/2014/main" id="{F4DE2FDF-0CFA-E45E-8824-C87734087B58}"/>
                </a:ext>
              </a:extLst>
            </p:cNvPr>
            <p:cNvSpPr txBox="1"/>
            <p:nvPr/>
          </p:nvSpPr>
          <p:spPr>
            <a:xfrm>
              <a:off x="1112437" y="5685589"/>
              <a:ext cx="7499859" cy="75148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Điệu múa truyền thống của Lào</a:t>
              </a:r>
              <a:endParaRPr kumimoji="0" lang="en-US" sz="3200" b="1"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013822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0591AE-39A4-E578-03F8-41F0555A53BB}"/>
              </a:ext>
            </a:extLst>
          </p:cNvPr>
          <p:cNvGrpSpPr/>
          <p:nvPr/>
        </p:nvGrpSpPr>
        <p:grpSpPr>
          <a:xfrm>
            <a:off x="-314115" y="-284689"/>
            <a:ext cx="18931877" cy="10856378"/>
            <a:chOff x="0" y="0"/>
            <a:chExt cx="25242502" cy="14475171"/>
          </a:xfrm>
        </p:grpSpPr>
        <p:pic>
          <p:nvPicPr>
            <p:cNvPr id="6" name="Picture 3">
              <a:extLst>
                <a:ext uri="{FF2B5EF4-FFF2-40B4-BE49-F238E27FC236}">
                  <a16:creationId xmlns:a16="http://schemas.microsoft.com/office/drawing/2014/main" id="{577781E7-3E2C-8765-27E9-675F5908E80E}"/>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7" name="Picture 4">
              <a:extLst>
                <a:ext uri="{FF2B5EF4-FFF2-40B4-BE49-F238E27FC236}">
                  <a16:creationId xmlns:a16="http://schemas.microsoft.com/office/drawing/2014/main" id="{5B9FA851-C061-4E7A-5407-2C52FEA0ECB6}"/>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8" name="TextBox 7">
            <a:extLst>
              <a:ext uri="{FF2B5EF4-FFF2-40B4-BE49-F238E27FC236}">
                <a16:creationId xmlns:a16="http://schemas.microsoft.com/office/drawing/2014/main" id="{3FC56ABF-14AB-945C-44B8-68B651CBEF46}"/>
              </a:ext>
            </a:extLst>
          </p:cNvPr>
          <p:cNvSpPr txBox="1"/>
          <p:nvPr/>
        </p:nvSpPr>
        <p:spPr>
          <a:xfrm>
            <a:off x="5169446" y="638770"/>
            <a:ext cx="794910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Tổng kết Phiếu học tập</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5F6F5609-7645-781E-1C27-94186EFF8DB9}"/>
              </a:ext>
            </a:extLst>
          </p:cNvPr>
          <p:cNvGraphicFramePr>
            <a:graphicFrameLocks noGrp="1"/>
          </p:cNvGraphicFramePr>
          <p:nvPr>
            <p:extLst>
              <p:ext uri="{D42A27DB-BD31-4B8C-83A1-F6EECF244321}">
                <p14:modId xmlns:p14="http://schemas.microsoft.com/office/powerpoint/2010/main" val="3003874772"/>
              </p:ext>
            </p:extLst>
          </p:nvPr>
        </p:nvGraphicFramePr>
        <p:xfrm>
          <a:off x="990600" y="1791650"/>
          <a:ext cx="16306800" cy="7721285"/>
        </p:xfrm>
        <a:graphic>
          <a:graphicData uri="http://schemas.openxmlformats.org/drawingml/2006/table">
            <a:tbl>
              <a:tblPr firstRow="1" firstCol="1" bandRow="1">
                <a:tableStyleId>{16D9F66E-5EB9-4882-86FB-DCBF35E3C3E4}</a:tableStyleId>
              </a:tblPr>
              <a:tblGrid>
                <a:gridCol w="2638860">
                  <a:extLst>
                    <a:ext uri="{9D8B030D-6E8A-4147-A177-3AD203B41FA5}">
                      <a16:colId xmlns:a16="http://schemas.microsoft.com/office/drawing/2014/main" val="2460753509"/>
                    </a:ext>
                  </a:extLst>
                </a:gridCol>
                <a:gridCol w="13667940">
                  <a:extLst>
                    <a:ext uri="{9D8B030D-6E8A-4147-A177-3AD203B41FA5}">
                      <a16:colId xmlns:a16="http://schemas.microsoft.com/office/drawing/2014/main" val="3679971382"/>
                    </a:ext>
                  </a:extLst>
                </a:gridCol>
              </a:tblGrid>
              <a:tr h="0">
                <a:tc>
                  <a:txBody>
                    <a:bodyPr/>
                    <a:lstStyle/>
                    <a:p>
                      <a:pPr algn="ctr">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Lĩnh vực</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Thành tựu</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328569"/>
                  </a:ext>
                </a:extLst>
              </a:tr>
              <a:tr h="0">
                <a:tc>
                  <a:txBody>
                    <a:bodyPr/>
                    <a:lstStyle/>
                    <a:p>
                      <a:pPr algn="just">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Tôn giáo</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indent="-571500" algn="just">
                        <a:lnSpc>
                          <a:spcPct val="150000"/>
                        </a:lnSpc>
                        <a:spcBef>
                          <a:spcPts val="0"/>
                        </a:spcBef>
                        <a:spcAft>
                          <a:spcPts val="0"/>
                        </a:spcAft>
                        <a:buFontTx/>
                        <a:buChar char="-"/>
                      </a:pPr>
                      <a:r>
                        <a:rPr lang="vi-VN" sz="3600">
                          <a:effectLst/>
                          <a:latin typeface="Arial" panose="020B0604020202020204" pitchFamily="34" charset="0"/>
                          <a:cs typeface="Arial" panose="020B0604020202020204" pitchFamily="34" charset="0"/>
                        </a:rPr>
                        <a:t>Phật giáo</a:t>
                      </a:r>
                      <a:r>
                        <a:rPr lang="en-US" sz="3600">
                          <a:effectLst/>
                          <a:latin typeface="Arial" panose="020B0604020202020204" pitchFamily="34" charset="0"/>
                          <a:cs typeface="Arial" panose="020B0604020202020204" pitchFamily="34" charset="0"/>
                        </a:rPr>
                        <a:t>:</a:t>
                      </a:r>
                      <a:r>
                        <a:rPr lang="vi-VN" sz="3600">
                          <a:effectLst/>
                          <a:latin typeface="Arial" panose="020B0604020202020204" pitchFamily="34" charset="0"/>
                          <a:cs typeface="Arial" panose="020B0604020202020204" pitchFamily="34" charset="0"/>
                        </a:rPr>
                        <a:t> cơ sở để thống nhất các bộ tộc Lào</a:t>
                      </a:r>
                      <a:r>
                        <a:rPr lang="en-US" sz="3600">
                          <a:effectLst/>
                          <a:latin typeface="Arial" panose="020B0604020202020204" pitchFamily="34" charset="0"/>
                          <a:cs typeface="Arial" panose="020B0604020202020204" pitchFamily="34" charset="0"/>
                        </a:rPr>
                        <a:t>.</a:t>
                      </a:r>
                    </a:p>
                    <a:p>
                      <a:pPr marL="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C</a:t>
                      </a:r>
                      <a:r>
                        <a:rPr lang="vi-VN" sz="3600">
                          <a:effectLst/>
                          <a:latin typeface="Arial" panose="020B0604020202020204" pitchFamily="34" charset="0"/>
                          <a:cs typeface="Arial" panose="020B0604020202020204" pitchFamily="34" charset="0"/>
                        </a:rPr>
                        <a:t>ó ảnh hưởng lớn đến đời sống văn hoá, xã hội của Lào. </a:t>
                      </a:r>
                      <a:endParaRPr lang="en-US" sz="3600">
                        <a:effectLst/>
                        <a:latin typeface="Arial" panose="020B0604020202020204" pitchFamily="34" charset="0"/>
                        <a:cs typeface="Arial" panose="020B0604020202020204" pitchFamily="34" charset="0"/>
                      </a:endParaRPr>
                    </a:p>
                    <a:p>
                      <a:pPr marL="0" indent="-571500" algn="just">
                        <a:lnSpc>
                          <a:spcPct val="150000"/>
                        </a:lnSpc>
                        <a:spcBef>
                          <a:spcPts val="0"/>
                        </a:spcBef>
                        <a:spcAft>
                          <a:spcPts val="0"/>
                        </a:spcAft>
                        <a:buFontTx/>
                        <a:buChar char="-"/>
                      </a:pPr>
                      <a:r>
                        <a:rPr lang="vi-VN" sz="3600">
                          <a:effectLst/>
                          <a:latin typeface="Arial" panose="020B0604020202020204" pitchFamily="34" charset="0"/>
                          <a:cs typeface="Arial" panose="020B0604020202020204" pitchFamily="34" charset="0"/>
                        </a:rPr>
                        <a:t>Chùa được xây dựng ở khắp nơi</a:t>
                      </a:r>
                      <a:r>
                        <a:rPr lang="en-US"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68506257"/>
                  </a:ext>
                </a:extLst>
              </a:tr>
              <a:tr h="0">
                <a:tc>
                  <a:txBody>
                    <a:bodyPr/>
                    <a:lstStyle/>
                    <a:p>
                      <a:pPr algn="just">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Văn học</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V</a:t>
                      </a:r>
                      <a:r>
                        <a:rPr lang="vi-VN" sz="3600">
                          <a:effectLst/>
                          <a:latin typeface="Arial" panose="020B0604020202020204" pitchFamily="34" charset="0"/>
                          <a:cs typeface="Arial" panose="020B0604020202020204" pitchFamily="34" charset="0"/>
                        </a:rPr>
                        <a:t>ăn học truyền miệng đã có từ rất lâu. </a:t>
                      </a:r>
                      <a:endParaRPr lang="en-US" sz="3600">
                        <a:effectLst/>
                        <a:latin typeface="Arial" panose="020B0604020202020204" pitchFamily="34" charset="0"/>
                        <a:cs typeface="Arial" panose="020B0604020202020204" pitchFamily="34" charset="0"/>
                      </a:endParaRPr>
                    </a:p>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Tiêu biểu: </a:t>
                      </a:r>
                      <a:r>
                        <a:rPr lang="vi-VN" sz="3600">
                          <a:effectLst/>
                          <a:latin typeface="Arial" panose="020B0604020202020204" pitchFamily="34" charset="0"/>
                          <a:cs typeface="Arial" panose="020B0604020202020204" pitchFamily="34" charset="0"/>
                        </a:rPr>
                        <a:t>truyện Pu Nhơ- Nha Nhơ, Quả bầu Nậm</a:t>
                      </a:r>
                      <a:r>
                        <a:rPr lang="en-US"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19375065"/>
                  </a:ext>
                </a:extLst>
              </a:tr>
              <a:tr h="0">
                <a:tc>
                  <a:txBody>
                    <a:bodyPr/>
                    <a:lstStyle/>
                    <a:p>
                      <a:pPr algn="just">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Chữ viết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TK</a:t>
                      </a:r>
                      <a:r>
                        <a:rPr lang="vi-VN" sz="3600">
                          <a:effectLst/>
                          <a:latin typeface="Arial" panose="020B0604020202020204" pitchFamily="34" charset="0"/>
                          <a:cs typeface="Arial" panose="020B0604020202020204" pitchFamily="34" charset="0"/>
                        </a:rPr>
                        <a:t> XIV</a:t>
                      </a:r>
                      <a:r>
                        <a:rPr lang="en-US" sz="3600">
                          <a:effectLst/>
                          <a:latin typeface="Arial" panose="020B0604020202020204" pitchFamily="34" charset="0"/>
                          <a:cs typeface="Arial" panose="020B0604020202020204" pitchFamily="34" charset="0"/>
                        </a:rPr>
                        <a:t>:</a:t>
                      </a:r>
                      <a:r>
                        <a:rPr lang="vi-VN" sz="3600">
                          <a:effectLst/>
                          <a:latin typeface="Arial" panose="020B0604020202020204" pitchFamily="34" charset="0"/>
                          <a:cs typeface="Arial" panose="020B0604020202020204" pitchFamily="34" charset="0"/>
                        </a:rPr>
                        <a:t> chữ Lào ra đời với các nét chữ cong</a:t>
                      </a:r>
                      <a:r>
                        <a:rPr lang="en-US" sz="3600">
                          <a:effectLst/>
                          <a:latin typeface="Arial" panose="020B0604020202020204" pitchFamily="34" charset="0"/>
                          <a:cs typeface="Arial" panose="020B0604020202020204" pitchFamily="34" charset="0"/>
                        </a:rPr>
                        <a:t>.</a:t>
                      </a:r>
                    </a:p>
                  </a:txBody>
                  <a:tcPr marL="68580" marR="68580" marT="0" marB="0" anchor="ctr"/>
                </a:tc>
                <a:extLst>
                  <a:ext uri="{0D108BD9-81ED-4DB2-BD59-A6C34878D82A}">
                    <a16:rowId xmlns:a16="http://schemas.microsoft.com/office/drawing/2014/main" val="1979525811"/>
                  </a:ext>
                </a:extLst>
              </a:tr>
              <a:tr h="0">
                <a:tc>
                  <a:txBody>
                    <a:bodyPr/>
                    <a:lstStyle/>
                    <a:p>
                      <a:pPr algn="just">
                        <a:lnSpc>
                          <a:spcPct val="150000"/>
                        </a:lnSpc>
                        <a:spcBef>
                          <a:spcPts val="600"/>
                        </a:spcBef>
                        <a:spcAft>
                          <a:spcPts val="100"/>
                        </a:spcAft>
                      </a:pPr>
                      <a:r>
                        <a:rPr lang="vi-VN" sz="3600">
                          <a:effectLst/>
                          <a:latin typeface="Arial" panose="020B0604020202020204" pitchFamily="34" charset="0"/>
                          <a:cs typeface="Arial" panose="020B0604020202020204" pitchFamily="34" charset="0"/>
                        </a:rPr>
                        <a:t>Phong tục</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L</a:t>
                      </a:r>
                      <a:r>
                        <a:rPr lang="vi-VN" sz="3600">
                          <a:effectLst/>
                          <a:latin typeface="Arial" panose="020B0604020202020204" pitchFamily="34" charset="0"/>
                          <a:cs typeface="Arial" panose="020B0604020202020204" pitchFamily="34" charset="0"/>
                        </a:rPr>
                        <a:t>à xứ sở của hội hè</a:t>
                      </a:r>
                      <a:r>
                        <a:rPr lang="en-US" sz="3600">
                          <a:effectLst/>
                          <a:latin typeface="Arial" panose="020B0604020202020204" pitchFamily="34" charset="0"/>
                          <a:cs typeface="Arial" panose="020B0604020202020204" pitchFamily="34" charset="0"/>
                        </a:rPr>
                        <a:t>.</a:t>
                      </a:r>
                    </a:p>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N</a:t>
                      </a:r>
                      <a:r>
                        <a:rPr lang="vi-VN" sz="3600">
                          <a:effectLst/>
                          <a:latin typeface="Arial" panose="020B0604020202020204" pitchFamily="34" charset="0"/>
                          <a:cs typeface="Arial" panose="020B0604020202020204" pitchFamily="34" charset="0"/>
                        </a:rPr>
                        <a:t>gười Lào thích ca hát nhảy múa</a:t>
                      </a:r>
                      <a:r>
                        <a:rPr lang="en-US" sz="3600">
                          <a:effectLst/>
                          <a:latin typeface="Arial" panose="020B0604020202020204" pitchFamily="34" charset="0"/>
                          <a:cs typeface="Arial" panose="020B0604020202020204" pitchFamily="34" charset="0"/>
                        </a:rPr>
                        <a:t>.</a:t>
                      </a:r>
                    </a:p>
                    <a:p>
                      <a:pPr marL="571500" indent="-571500" algn="just">
                        <a:lnSpc>
                          <a:spcPct val="150000"/>
                        </a:lnSpc>
                        <a:spcBef>
                          <a:spcPts val="0"/>
                        </a:spcBef>
                        <a:spcAft>
                          <a:spcPts val="0"/>
                        </a:spcAft>
                        <a:buFontTx/>
                        <a:buChar char="-"/>
                      </a:pPr>
                      <a:r>
                        <a:rPr lang="en-US" sz="3600">
                          <a:effectLst/>
                          <a:latin typeface="Arial" panose="020B0604020202020204" pitchFamily="34" charset="0"/>
                          <a:cs typeface="Arial" panose="020B0604020202020204" pitchFamily="34" charset="0"/>
                        </a:rPr>
                        <a:t>Tiêu biểu: </a:t>
                      </a:r>
                      <a:r>
                        <a:rPr lang="vi-VN" sz="3600">
                          <a:effectLst/>
                          <a:latin typeface="Arial" panose="020B0604020202020204" pitchFamily="34" charset="0"/>
                          <a:cs typeface="Arial" panose="020B0604020202020204" pitchFamily="34" charset="0"/>
                        </a:rPr>
                        <a:t>hát Lăm, múa Lăm-vông</a:t>
                      </a:r>
                      <a:r>
                        <a:rPr lang="en-US"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75924666"/>
                  </a:ext>
                </a:extLst>
              </a:tr>
            </a:tbl>
          </a:graphicData>
        </a:graphic>
      </p:graphicFrame>
    </p:spTree>
    <p:extLst>
      <p:ext uri="{BB962C8B-B14F-4D97-AF65-F5344CB8AC3E}">
        <p14:creationId xmlns:p14="http://schemas.microsoft.com/office/powerpoint/2010/main" val="232764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2373A454-B976-33B3-D974-852CF98CB577}"/>
              </a:ext>
            </a:extLst>
          </p:cNvPr>
          <p:cNvGrpSpPr/>
          <p:nvPr/>
        </p:nvGrpSpPr>
        <p:grpSpPr>
          <a:xfrm>
            <a:off x="-314115" y="-284689"/>
            <a:ext cx="18931877" cy="10856378"/>
            <a:chOff x="0" y="0"/>
            <a:chExt cx="25242502" cy="14475171"/>
          </a:xfrm>
        </p:grpSpPr>
        <p:pic>
          <p:nvPicPr>
            <p:cNvPr id="13" name="Picture 3">
              <a:extLst>
                <a:ext uri="{FF2B5EF4-FFF2-40B4-BE49-F238E27FC236}">
                  <a16:creationId xmlns:a16="http://schemas.microsoft.com/office/drawing/2014/main" id="{E361EB9B-F082-7CFB-06E2-D1732A03CDC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14" name="Picture 4">
              <a:extLst>
                <a:ext uri="{FF2B5EF4-FFF2-40B4-BE49-F238E27FC236}">
                  <a16:creationId xmlns:a16="http://schemas.microsoft.com/office/drawing/2014/main" id="{A32E9ABD-65E2-6D7C-7EDE-302E6818B90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5" name="AutoShape 2">
            <a:extLst>
              <a:ext uri="{FF2B5EF4-FFF2-40B4-BE49-F238E27FC236}">
                <a16:creationId xmlns:a16="http://schemas.microsoft.com/office/drawing/2014/main" id="{639A6CE3-11DC-AC85-AA49-79702C311C0D}"/>
              </a:ext>
            </a:extLst>
          </p:cNvPr>
          <p:cNvSpPr/>
          <p:nvPr/>
        </p:nvSpPr>
        <p:spPr>
          <a:xfrm>
            <a:off x="535223" y="468315"/>
            <a:ext cx="17217554" cy="9350371"/>
          </a:xfrm>
          <a:prstGeom prst="rect">
            <a:avLst/>
          </a:prstGeom>
          <a:solidFill>
            <a:schemeClr val="bg1"/>
          </a:solidFill>
        </p:spPr>
      </p:sp>
      <p:sp>
        <p:nvSpPr>
          <p:cNvPr id="2" name="TextBox 1">
            <a:extLst>
              <a:ext uri="{FF2B5EF4-FFF2-40B4-BE49-F238E27FC236}">
                <a16:creationId xmlns:a16="http://schemas.microsoft.com/office/drawing/2014/main" id="{3D091A8E-7CFA-642C-5A57-F887F977E330}"/>
              </a:ext>
            </a:extLst>
          </p:cNvPr>
          <p:cNvSpPr txBox="1"/>
          <p:nvPr/>
        </p:nvSpPr>
        <p:spPr>
          <a:xfrm>
            <a:off x="972039" y="1969212"/>
            <a:ext cx="9448800" cy="74686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1" u="none" strike="noStrike" kern="1200" cap="none" spc="0" normalizeH="0" baseline="0" noProof="0">
                <a:ln>
                  <a:noFill/>
                </a:ln>
                <a:solidFill>
                  <a:srgbClr val="D6583C"/>
                </a:solidFill>
                <a:effectLst/>
                <a:uLnTx/>
                <a:uFillTx/>
                <a:latin typeface="Arial" panose="020B0604020202020204" pitchFamily="34" charset="0"/>
                <a:ea typeface="Calibri" panose="020F0502020204030204" pitchFamily="34" charset="0"/>
                <a:cs typeface="Arial" panose="020B0604020202020204" pitchFamily="34" charset="0"/>
              </a:rPr>
              <a:t>Thạt Luổng - chùa lớn và đẹp nhất ở Lào:</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Thời gian: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xây dựng TK XVI.</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Hoàn cảnh: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khi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vua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dời đô từ Luông Pha Băng về Viêng Chăn. </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à </a:t>
            </a:r>
            <a:r>
              <a:rPr kumimoji="0" lang="vi-VN"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trong những chùa được </a:t>
            </a:r>
            <a:r>
              <a:rPr kumimoji="0" lang="vi-VN"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lưu giữ xá lợi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 </a:t>
            </a:r>
            <a:r>
              <a:rPr kumimoji="0" lang="vi-VN"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Đức Phật Thích Ca Mâu Ni</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khi người </a:t>
            </a:r>
            <a:r>
              <a:rPr kumimoji="0" lang="vi-VN" sz="36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nhập Niết Bàn</a:t>
            </a:r>
            <a:r>
              <a:rPr kumimoji="0" lang="vi-VN"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Ý nghĩa: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biểu tượng văn hoá tiêu biểu cho sự sáng tạo của người Lào</a:t>
            </a:r>
          </a:p>
        </p:txBody>
      </p:sp>
      <p:sp>
        <p:nvSpPr>
          <p:cNvPr id="3" name="TextBox 2">
            <a:extLst>
              <a:ext uri="{FF2B5EF4-FFF2-40B4-BE49-F238E27FC236}">
                <a16:creationId xmlns:a16="http://schemas.microsoft.com/office/drawing/2014/main" id="{EA4F0C23-1625-4CB2-C840-AF267EB472E7}"/>
              </a:ext>
            </a:extLst>
          </p:cNvPr>
          <p:cNvSpPr txBox="1"/>
          <p:nvPr/>
        </p:nvSpPr>
        <p:spPr>
          <a:xfrm>
            <a:off x="3437152" y="791170"/>
            <a:ext cx="11413696" cy="923330"/>
          </a:xfrm>
          <a:prstGeom prst="rect">
            <a:avLst/>
          </a:prstGeom>
          <a:noFill/>
        </p:spPr>
        <p:txBody>
          <a:bodyPr wrap="square">
            <a:spAutoFit/>
          </a:bodyPr>
          <a:lstStyle/>
          <a:p>
            <a:pPr marL="685800" marR="0" lvl="0" indent="-6858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a:ln>
                  <a:noFill/>
                </a:ln>
                <a:solidFill>
                  <a:srgbClr val="9C1B20"/>
                </a:solidFill>
                <a:effectLst/>
                <a:uLnTx/>
                <a:uFillTx/>
                <a:latin typeface="Arial" panose="020B0604020202020204" pitchFamily="34" charset="0"/>
                <a:ea typeface="+mn-ea"/>
                <a:cs typeface="Arial" panose="020B0604020202020204" pitchFamily="34" charset="0"/>
              </a:rPr>
              <a:t>Mở rộng</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B193F20-0496-4DC7-5F1F-2B0F7A18E9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71416" y="3162300"/>
            <a:ext cx="7030784" cy="4559024"/>
          </a:xfrm>
          <a:prstGeom prst="rect">
            <a:avLst/>
          </a:prstGeom>
        </p:spPr>
      </p:pic>
    </p:spTree>
    <p:extLst>
      <p:ext uri="{BB962C8B-B14F-4D97-AF65-F5344CB8AC3E}">
        <p14:creationId xmlns:p14="http://schemas.microsoft.com/office/powerpoint/2010/main" val="382865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barn(inVertic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barn(inVertical)">
                                      <p:cBhvr>
                                        <p:cTn id="33" dur="50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39624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4995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5" name="TextBox 11">
            <a:extLst>
              <a:ext uri="{FF2B5EF4-FFF2-40B4-BE49-F238E27FC236}">
                <a16:creationId xmlns:a16="http://schemas.microsoft.com/office/drawing/2014/main" id="{A2547891-B0DC-496A-A3FA-AE3189FCACA8}"/>
              </a:ext>
            </a:extLst>
          </p:cNvPr>
          <p:cNvSpPr txBox="1"/>
          <p:nvPr/>
        </p:nvSpPr>
        <p:spPr>
          <a:xfrm>
            <a:off x="3487995" y="1387155"/>
            <a:ext cx="11312010" cy="923330"/>
          </a:xfrm>
          <a:prstGeom prst="rect">
            <a:avLst/>
          </a:prstGeom>
        </p:spPr>
        <p:txBody>
          <a:bodyPr wrap="square" lIns="0" tIns="0" rIns="0" bIns="0" rtlCol="0" anchor="t">
            <a:spAutoFit/>
          </a:bodyPr>
          <a:lstStyle/>
          <a:p>
            <a:pPr algn="ctr">
              <a:spcBef>
                <a:spcPct val="0"/>
              </a:spcBef>
            </a:pPr>
            <a:r>
              <a:rPr lang="en-US" sz="6000" b="1" spc="197">
                <a:solidFill>
                  <a:srgbClr val="057F97"/>
                </a:solidFill>
                <a:latin typeface="Arial" panose="020B0604020202020204" pitchFamily="34" charset="0"/>
                <a:cs typeface="Arial" panose="020B0604020202020204" pitchFamily="34" charset="0"/>
              </a:rPr>
              <a:t>TRÒ CHƠI “TIẾP SỨC”</a:t>
            </a:r>
            <a:endParaRPr lang="en-US" sz="6000" b="1" spc="197" dirty="0">
              <a:solidFill>
                <a:srgbClr val="057F97"/>
              </a:solidFill>
              <a:latin typeface="Arial" panose="020B0604020202020204" pitchFamily="34" charset="0"/>
              <a:cs typeface="Arial" panose="020B0604020202020204" pitchFamily="34" charset="0"/>
            </a:endParaRPr>
          </a:p>
        </p:txBody>
      </p:sp>
      <p:pic>
        <p:nvPicPr>
          <p:cNvPr id="9" name="Picture 17">
            <a:extLst>
              <a:ext uri="{FF2B5EF4-FFF2-40B4-BE49-F238E27FC236}">
                <a16:creationId xmlns:a16="http://schemas.microsoft.com/office/drawing/2014/main" id="{7C800CFB-8CE8-C5A6-DF46-4A1E85B41CC8}"/>
              </a:ext>
            </a:extLst>
          </p:cNvPr>
          <p:cNvPicPr>
            <a:picLocks noChangeAspect="1"/>
          </p:cNvPicPr>
          <p:nvPr/>
        </p:nvPicPr>
        <p:blipFill>
          <a:blip r:embed="rId4"/>
          <a:srcRect/>
          <a:stretch>
            <a:fillRect/>
          </a:stretch>
        </p:blipFill>
        <p:spPr>
          <a:xfrm>
            <a:off x="1143000" y="2533454"/>
            <a:ext cx="2585790" cy="6637322"/>
          </a:xfrm>
          <a:prstGeom prst="rect">
            <a:avLst/>
          </a:prstGeom>
        </p:spPr>
      </p:pic>
      <p:sp>
        <p:nvSpPr>
          <p:cNvPr id="10" name="Thought Bubble: Cloud 46">
            <a:extLst>
              <a:ext uri="{FF2B5EF4-FFF2-40B4-BE49-F238E27FC236}">
                <a16:creationId xmlns:a16="http://schemas.microsoft.com/office/drawing/2014/main" id="{704697A6-61DF-996A-9FF2-1BDE574DDAC1}"/>
              </a:ext>
            </a:extLst>
          </p:cNvPr>
          <p:cNvSpPr/>
          <p:nvPr/>
        </p:nvSpPr>
        <p:spPr>
          <a:xfrm>
            <a:off x="5334000" y="2983644"/>
            <a:ext cx="12371046" cy="5595566"/>
          </a:xfrm>
          <a:prstGeom prst="wedgeRoundRectCallout">
            <a:avLst>
              <a:gd name="adj1" fmla="val -64326"/>
              <a:gd name="adj2" fmla="val -10404"/>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4000" b="1" i="1">
                <a:solidFill>
                  <a:srgbClr val="FF0000"/>
                </a:solidFill>
                <a:latin typeface="Arial" panose="020B0604020202020204" pitchFamily="34" charset="0"/>
                <a:cs typeface="Arial" panose="020B0604020202020204" pitchFamily="34" charset="0"/>
              </a:rPr>
              <a:t>Luật chơi: </a:t>
            </a:r>
            <a:r>
              <a:rPr lang="en-US" sz="4000">
                <a:solidFill>
                  <a:schemeClr val="tx1"/>
                </a:solidFill>
                <a:latin typeface="Arial" panose="020B0604020202020204" pitchFamily="34" charset="0"/>
                <a:cs typeface="Arial" panose="020B0604020202020204" pitchFamily="34" charset="0"/>
              </a:rPr>
              <a:t>C</a:t>
            </a:r>
            <a:r>
              <a:rPr lang="vi-VN" sz="4000">
                <a:solidFill>
                  <a:schemeClr val="tx1"/>
                </a:solidFill>
                <a:cs typeface="Arial" panose="020B0604020202020204" pitchFamily="34" charset="0"/>
              </a:rPr>
              <a:t>hia lớp thành 2 đội</a:t>
            </a:r>
            <a:r>
              <a:rPr lang="en-US" sz="4000">
                <a:solidFill>
                  <a:schemeClr val="tx1"/>
                </a:solidFill>
                <a:latin typeface="Arial" panose="020B0604020202020204" pitchFamily="34" charset="0"/>
                <a:cs typeface="Arial" panose="020B0604020202020204" pitchFamily="34" charset="0"/>
              </a:rPr>
              <a:t>, mỗi đội gồm 7 thành viên.</a:t>
            </a:r>
            <a:r>
              <a:rPr lang="vi-VN" sz="4000">
                <a:solidFill>
                  <a:schemeClr val="tx1"/>
                </a:solidFill>
                <a:cs typeface="Arial" panose="020B0604020202020204" pitchFamily="34" charset="0"/>
              </a:rPr>
              <a:t> Khi GV hô </a:t>
            </a:r>
            <a:r>
              <a:rPr lang="vi-VN" sz="4000" b="1" i="1">
                <a:solidFill>
                  <a:schemeClr val="tx1"/>
                </a:solidFill>
                <a:cs typeface="Arial" panose="020B0604020202020204" pitchFamily="34" charset="0"/>
              </a:rPr>
              <a:t>Bắt đầu</a:t>
            </a:r>
            <a:r>
              <a:rPr lang="vi-VN" sz="4000">
                <a:solidFill>
                  <a:schemeClr val="tx1"/>
                </a:solidFill>
                <a:cs typeface="Arial" panose="020B0604020202020204" pitchFamily="34" charset="0"/>
              </a:rPr>
              <a:t>, lần lượt từng em của hai đội chơi sẽ dơ bảng đáp án đúng (A, B, C hoặc D) cho mỗi câu trả lời. Đội nào trả lời chính xác, nhanh nhất là đội chiến thắng. </a:t>
            </a:r>
            <a:r>
              <a:rPr lang="en-US" sz="400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56340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8A1A41-0CBD-CEE9-F6D9-6F4848B19FB8}"/>
              </a:ext>
            </a:extLst>
          </p:cNvPr>
          <p:cNvSpPr txBox="1"/>
          <p:nvPr/>
        </p:nvSpPr>
        <p:spPr>
          <a:xfrm>
            <a:off x="1923764" y="2247900"/>
            <a:ext cx="14553628" cy="6569812"/>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Lào là đất nước </a:t>
            </a:r>
            <a:r>
              <a:rPr lang="fr-FR" sz="4000">
                <a:latin typeface="Arial" panose="020B0604020202020204" pitchFamily="34" charset="0"/>
                <a:ea typeface="Times New Roman" panose="02020603050405020304" pitchFamily="18" charset="0"/>
                <a:cs typeface="Arial" panose="020B0604020202020204" pitchFamily="34" charset="0"/>
              </a:rPr>
              <a:t>“Triệu Voi” vì </a:t>
            </a: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trên thực tế Lào từng là nơi sinh sống của rất nhiều voi.</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Cánh đồng Chum là một cảnh quan khảo cổ cự thạch ở Lào. Nó bao gồm hàng ngàn chum đá nằm rải rác dọc theo thung lũng và cánh đồng thấp của đồng bằng trung tâm thuộc Cao nguyên Xiêng Khoảng. Hầu hết chúng nằm thành từng cụm với số lượng từ một cho đến vài trăm cái chum.</a:t>
            </a:r>
            <a:endParaRPr lang="en-US" sz="4000">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CA72DD-2C4E-6633-CB37-643DDF386958}"/>
              </a:ext>
            </a:extLst>
          </p:cNvPr>
          <p:cNvSpPr txBox="1"/>
          <p:nvPr/>
        </p:nvSpPr>
        <p:spPr>
          <a:xfrm>
            <a:off x="7239000" y="1234440"/>
            <a:ext cx="3810000" cy="1063433"/>
          </a:xfrm>
          <a:prstGeom prst="rect">
            <a:avLst/>
          </a:prstGeom>
          <a:noFill/>
        </p:spPr>
        <p:txBody>
          <a:bodyPr wrap="square">
            <a:spAutoFit/>
          </a:bodyPr>
          <a:lstStyle/>
          <a:p>
            <a:pPr marL="685800" indent="-685800" algn="ctr">
              <a:lnSpc>
                <a:spcPct val="150000"/>
              </a:lnSpc>
              <a:spcBef>
                <a:spcPct val="0"/>
              </a:spcBef>
              <a:spcAft>
                <a:spcPts val="600"/>
              </a:spcAft>
            </a:pPr>
            <a:r>
              <a:rPr lang="en-US" sz="4800" b="1">
                <a:solidFill>
                  <a:srgbClr val="FF0000"/>
                </a:solidFill>
                <a:latin typeface="Arial" panose="020B0604020202020204" pitchFamily="34" charset="0"/>
                <a:ea typeface="+mj-ea"/>
                <a:cs typeface="Arial" panose="020B0604020202020204" pitchFamily="34" charset="0"/>
              </a:rPr>
              <a:t>Câu trả lời</a:t>
            </a:r>
          </a:p>
        </p:txBody>
      </p:sp>
    </p:spTree>
    <p:extLst>
      <p:ext uri="{BB962C8B-B14F-4D97-AF65-F5344CB8AC3E}">
        <p14:creationId xmlns:p14="http://schemas.microsoft.com/office/powerpoint/2010/main" val="64905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824795"/>
            <a:ext cx="13257635" cy="988669"/>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1. </a:t>
            </a:r>
            <a:r>
              <a:rPr lang="vi-VN" sz="4800">
                <a:solidFill>
                  <a:srgbClr val="000000"/>
                </a:solidFill>
                <a:latin typeface="Arial" panose="020B0604020202020204" pitchFamily="34" charset="0"/>
                <a:cs typeface="Arial" panose="020B0604020202020204" pitchFamily="34" charset="0"/>
              </a:rPr>
              <a:t>Đất nước Lào gắn với dòng sông</a:t>
            </a:r>
            <a:r>
              <a:rPr lang="en-US" sz="4800">
                <a:solidFill>
                  <a:srgbClr val="000000"/>
                </a:solidFill>
                <a:latin typeface="Arial" panose="020B0604020202020204" pitchFamily="34" charset="0"/>
                <a:cs typeface="Arial" panose="020B0604020202020204" pitchFamily="34" charset="0"/>
              </a:rPr>
              <a:t> nào?</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Sông Hồng</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Sông Mê Công</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Sông I-ra-oa-đi.</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Sông Chao Phơ-ray.</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5042921" y="3543999"/>
            <a:ext cx="1459792" cy="2345048"/>
          </a:xfrm>
          <a:prstGeom prst="rect">
            <a:avLst/>
          </a:prstGeom>
        </p:spPr>
      </p:pic>
    </p:spTree>
    <p:extLst>
      <p:ext uri="{BB962C8B-B14F-4D97-AF65-F5344CB8AC3E}">
        <p14:creationId xmlns:p14="http://schemas.microsoft.com/office/powerpoint/2010/main" val="873604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409697"/>
            <a:ext cx="13257635"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2</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Thế kỉ XIII, nhóm người Thái di cư đến đất Lào, gọi là:</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Thái trắng.</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7719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Lào Thơng</a:t>
            </a:r>
            <a:r>
              <a:rPr lang="en-US" sz="4000">
                <a:solidFill>
                  <a:schemeClr val="tx1"/>
                </a:solidFill>
                <a:latin typeface="Arial" panose="020B0604020202020204" pitchFamily="34" charset="0"/>
                <a:cs typeface="Arial" panose="020B0604020202020204" pitchFamily="34" charset="0"/>
              </a:rPr>
              <a:t>.</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Lào Lùm.</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41721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Thái đen.</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7347304" y="6134103"/>
            <a:ext cx="1459792" cy="2345048"/>
          </a:xfrm>
          <a:prstGeom prst="rect">
            <a:avLst/>
          </a:prstGeom>
        </p:spPr>
      </p:pic>
    </p:spTree>
    <p:extLst>
      <p:ext uri="{BB962C8B-B14F-4D97-AF65-F5344CB8AC3E}">
        <p14:creationId xmlns:p14="http://schemas.microsoft.com/office/powerpoint/2010/main" val="297753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824795"/>
            <a:ext cx="13257635" cy="988669"/>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3</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Giai đoạn thế kỉ XV – XVII là giai đoạn:</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828800" y="3684527"/>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A. </a:t>
            </a:r>
            <a:r>
              <a:rPr lang="vi-VN" sz="3600">
                <a:solidFill>
                  <a:schemeClr val="tx1"/>
                </a:solidFill>
                <a:latin typeface="Arial" panose="020B0604020202020204" pitchFamily="34" charset="0"/>
                <a:cs typeface="Arial" panose="020B0604020202020204" pitchFamily="34" charset="0"/>
              </a:rPr>
              <a:t>Vương quốc Lào được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hình thành.</a:t>
            </a:r>
            <a:endParaRPr lang="en-US" sz="36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3684527"/>
            <a:ext cx="6591883" cy="19766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B</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Vương quốc Lào phát triển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đạt tới sự thịnh vượng.</a:t>
            </a:r>
            <a:endParaRPr lang="en-US" sz="36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828800" y="6329837"/>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 </a:t>
            </a:r>
            <a:r>
              <a:rPr lang="vi-VN" sz="3600">
                <a:solidFill>
                  <a:schemeClr val="tx1"/>
                </a:solidFill>
                <a:latin typeface="Arial" panose="020B0604020202020204" pitchFamily="34" charset="0"/>
                <a:cs typeface="Arial" panose="020B0604020202020204" pitchFamily="34" charset="0"/>
              </a:rPr>
              <a:t>Vương quốc rơi vào khủng hoảng trầm trọng về kinh tế.</a:t>
            </a:r>
            <a:endParaRPr lang="en-US" sz="36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6" y="6329836"/>
            <a:ext cx="6591883"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a:solidFill>
                  <a:schemeClr val="tx1"/>
                </a:solidFill>
                <a:latin typeface="Arial" panose="020B0604020202020204" pitchFamily="34" charset="0"/>
                <a:cs typeface="Arial" panose="020B0604020202020204" pitchFamily="34" charset="0"/>
              </a:rPr>
              <a:t>D</a:t>
            </a:r>
            <a:r>
              <a:rPr lang="en-US" sz="3600">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Vương quốc Lào gây </a:t>
            </a:r>
            <a:endParaRPr lang="en-US" sz="3600">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chiến tranh, mở rộng lãnh thổ.</a:t>
            </a:r>
            <a:endParaRPr lang="en-US" sz="36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6002000" y="3391506"/>
            <a:ext cx="1459792" cy="2345048"/>
          </a:xfrm>
          <a:prstGeom prst="rect">
            <a:avLst/>
          </a:prstGeom>
        </p:spPr>
      </p:pic>
    </p:spTree>
    <p:extLst>
      <p:ext uri="{BB962C8B-B14F-4D97-AF65-F5344CB8AC3E}">
        <p14:creationId xmlns:p14="http://schemas.microsoft.com/office/powerpoint/2010/main" val="397282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2515182" y="1275717"/>
            <a:ext cx="13257635"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4</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Câu nào dưới đây không đúng khi nói về sự phát triển của Vương quốc Lan Xang?</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676401" y="3726180"/>
            <a:ext cx="7010400" cy="25603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Lực lượng quân đội do nhà vua chỉ huy.</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601200" y="3726180"/>
            <a:ext cx="7010400" cy="25603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Cuộc sống của cư dân </a:t>
            </a:r>
            <a:endParaRPr lang="en-US" sz="400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latin typeface="Arial" panose="020B0604020202020204" pitchFamily="34" charset="0"/>
                <a:cs typeface="Arial" panose="020B0604020202020204" pitchFamily="34" charset="0"/>
              </a:rPr>
              <a:t>thanh bình, sung túc.</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676401" y="6581673"/>
            <a:ext cx="7010400" cy="25603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a:t>
            </a:r>
            <a:r>
              <a:rPr lang="vi-VN" sz="4000">
                <a:solidFill>
                  <a:schemeClr val="tx1"/>
                </a:solidFill>
                <a:cs typeface="Arial" panose="020B0604020202020204" pitchFamily="34" charset="0"/>
              </a:rPr>
              <a:t>Các nghề thủ công truyền thông chưa được chú trọng phát triển. </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601200" y="6581673"/>
            <a:ext cx="7010400" cy="2560320"/>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Giữ quan hệ hòa hiếu với Cam-pu-chia và Đại Việt. </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504786" y="6689309"/>
            <a:ext cx="1459792" cy="2345048"/>
          </a:xfrm>
          <a:prstGeom prst="rect">
            <a:avLst/>
          </a:prstGeom>
        </p:spPr>
      </p:pic>
    </p:spTree>
    <p:extLst>
      <p:ext uri="{BB962C8B-B14F-4D97-AF65-F5344CB8AC3E}">
        <p14:creationId xmlns:p14="http://schemas.microsoft.com/office/powerpoint/2010/main" val="1099888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1981200" y="1485900"/>
            <a:ext cx="14248818"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5</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Người Lào sáng tạo hệ thống chữ viết riêng trên cơ sở vận dụng các nét cong của:</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40767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Người Thái.</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4076700"/>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cs typeface="Arial" panose="020B0604020202020204" pitchFamily="34" charset="0"/>
              </a:rPr>
              <a:t>Người Thái và </a:t>
            </a:r>
            <a:endParaRPr lang="en-US" sz="4000">
              <a:solidFill>
                <a:schemeClr val="tx1"/>
              </a:solidFill>
              <a:cs typeface="Arial" panose="020B0604020202020204" pitchFamily="34" charset="0"/>
            </a:endParaRPr>
          </a:p>
          <a:p>
            <a:pPr algn="ctr">
              <a:lnSpc>
                <a:spcPct val="150000"/>
              </a:lnSpc>
            </a:pPr>
            <a:r>
              <a:rPr lang="vi-VN" sz="4000">
                <a:solidFill>
                  <a:schemeClr val="tx1"/>
                </a:solidFill>
                <a:cs typeface="Arial" panose="020B0604020202020204" pitchFamily="34" charset="0"/>
              </a:rPr>
              <a:t>Cam-pu-chia.</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6458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Người Mi-an-ma.</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6458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Người </a:t>
            </a:r>
            <a:r>
              <a:rPr lang="vi-VN" sz="4000">
                <a:solidFill>
                  <a:schemeClr val="tx1"/>
                </a:solidFill>
                <a:cs typeface="Arial" panose="020B0604020202020204" pitchFamily="34" charset="0"/>
              </a:rPr>
              <a:t>Cam-pu-chia và Mi-an-ma.</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5240000" y="6456052"/>
            <a:ext cx="1459792" cy="2345048"/>
          </a:xfrm>
          <a:prstGeom prst="rect">
            <a:avLst/>
          </a:prstGeom>
        </p:spPr>
      </p:pic>
    </p:spTree>
    <p:extLst>
      <p:ext uri="{BB962C8B-B14F-4D97-AF65-F5344CB8AC3E}">
        <p14:creationId xmlns:p14="http://schemas.microsoft.com/office/powerpoint/2010/main" val="2309107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1943391" y="1485900"/>
            <a:ext cx="14401218"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6</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Thạt Luổng là công trình kiến trúc đồ sộ được công nhận Di sản văn hóa thế giới vào năm:</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2171700" y="415289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a:t>
            </a:r>
            <a:r>
              <a:rPr lang="en-US" sz="4000">
                <a:solidFill>
                  <a:schemeClr val="tx1"/>
                </a:solidFill>
                <a:latin typeface="Arial" panose="020B0604020202020204" pitchFamily="34" charset="0"/>
                <a:cs typeface="Arial" panose="020B0604020202020204" pitchFamily="34" charset="0"/>
              </a:rPr>
              <a:t>. 1992</a:t>
            </a:r>
            <a:endParaRPr lang="en-US" sz="40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67317" y="415289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B</a:t>
            </a:r>
            <a:r>
              <a:rPr lang="en-US" sz="4000">
                <a:solidFill>
                  <a:schemeClr val="tx1"/>
                </a:solidFill>
                <a:latin typeface="Arial" panose="020B0604020202020204" pitchFamily="34" charset="0"/>
                <a:cs typeface="Arial" panose="020B0604020202020204" pitchFamily="34" charset="0"/>
              </a:rPr>
              <a:t>. 1994</a:t>
            </a:r>
            <a:endParaRPr lang="en-US" sz="40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2171700" y="67982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1996</a:t>
            </a:r>
            <a:endParaRPr lang="en-US" sz="40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67317" y="6798205"/>
            <a:ext cx="5905500"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D</a:t>
            </a:r>
            <a:r>
              <a:rPr lang="en-US" sz="4000">
                <a:solidFill>
                  <a:schemeClr val="tx1"/>
                </a:solidFill>
                <a:latin typeface="Arial" panose="020B0604020202020204" pitchFamily="34" charset="0"/>
                <a:cs typeface="Arial" panose="020B0604020202020204" pitchFamily="34" charset="0"/>
              </a:rPr>
              <a:t>. 1998</a:t>
            </a:r>
            <a:endParaRPr lang="en-US" sz="40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6960892" y="3886942"/>
            <a:ext cx="1459792" cy="2345048"/>
          </a:xfrm>
          <a:prstGeom prst="rect">
            <a:avLst/>
          </a:prstGeom>
        </p:spPr>
      </p:pic>
    </p:spTree>
    <p:extLst>
      <p:ext uri="{BB962C8B-B14F-4D97-AF65-F5344CB8AC3E}">
        <p14:creationId xmlns:p14="http://schemas.microsoft.com/office/powerpoint/2010/main" val="423480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pic>
        <p:nvPicPr>
          <p:cNvPr id="3" name="Picture 29">
            <a:extLst>
              <a:ext uri="{FF2B5EF4-FFF2-40B4-BE49-F238E27FC236}">
                <a16:creationId xmlns:a16="http://schemas.microsoft.com/office/drawing/2014/main" id="{E2216E5F-44DA-B413-2EBE-D371869B98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38800" y="992692"/>
            <a:ext cx="7010400" cy="8259677"/>
          </a:xfrm>
          <a:prstGeom prst="rect">
            <a:avLst/>
          </a:prstGeom>
        </p:spPr>
      </p:pic>
      <p:sp>
        <p:nvSpPr>
          <p:cNvPr id="2" name="TextBox 1">
            <a:extLst>
              <a:ext uri="{FF2B5EF4-FFF2-40B4-BE49-F238E27FC236}">
                <a16:creationId xmlns:a16="http://schemas.microsoft.com/office/drawing/2014/main" id="{80195885-6CF2-0FB6-EA91-356659431F81}"/>
              </a:ext>
            </a:extLst>
          </p:cNvPr>
          <p:cNvSpPr txBox="1"/>
          <p:nvPr/>
        </p:nvSpPr>
        <p:spPr>
          <a:xfrm>
            <a:off x="3245078" y="1409700"/>
            <a:ext cx="11797843" cy="2079095"/>
          </a:xfrm>
          <a:prstGeom prst="rect">
            <a:avLst/>
          </a:prstGeom>
        </p:spPr>
        <p:txBody>
          <a:bodyPr wrap="square" lIns="0" tIns="0" rIns="0" bIns="0" rtlCol="0" anchor="t">
            <a:spAutoFit/>
          </a:bodyPr>
          <a:lstStyle/>
          <a:p>
            <a:pPr algn="ctr">
              <a:lnSpc>
                <a:spcPct val="150000"/>
              </a:lnSpc>
            </a:pPr>
            <a:r>
              <a:rPr lang="vi-VN" sz="4800" b="1" i="1">
                <a:solidFill>
                  <a:srgbClr val="000000"/>
                </a:solidFill>
                <a:latin typeface="Arial" panose="020B0604020202020204" pitchFamily="34" charset="0"/>
                <a:cs typeface="Arial" panose="020B0604020202020204" pitchFamily="34" charset="0"/>
              </a:rPr>
              <a:t>Câu </a:t>
            </a:r>
            <a:r>
              <a:rPr lang="en-US" sz="4800" b="1" i="1">
                <a:solidFill>
                  <a:srgbClr val="000000"/>
                </a:solidFill>
                <a:latin typeface="Arial" panose="020B0604020202020204" pitchFamily="34" charset="0"/>
                <a:cs typeface="Arial" panose="020B0604020202020204" pitchFamily="34" charset="0"/>
              </a:rPr>
              <a:t>7</a:t>
            </a:r>
            <a:r>
              <a:rPr lang="vi-VN" sz="4800" b="1" i="1">
                <a:solidFill>
                  <a:srgbClr val="000000"/>
                </a:solidFill>
                <a:latin typeface="Arial" panose="020B0604020202020204" pitchFamily="34" charset="0"/>
                <a:cs typeface="Arial" panose="020B0604020202020204" pitchFamily="34" charset="0"/>
              </a:rPr>
              <a:t>. </a:t>
            </a:r>
            <a:r>
              <a:rPr lang="vi-VN" sz="4800">
                <a:solidFill>
                  <a:srgbClr val="000000"/>
                </a:solidFill>
                <a:cs typeface="Arial" panose="020B0604020202020204" pitchFamily="34" charset="0"/>
              </a:rPr>
              <a:t>Ý nào dưới đây là đúng khi nói về đất nước “Triệu </a:t>
            </a:r>
            <a:r>
              <a:rPr lang="en-US" sz="4800">
                <a:solidFill>
                  <a:srgbClr val="000000"/>
                </a:solidFill>
                <a:cs typeface="Arial" panose="020B0604020202020204" pitchFamily="34" charset="0"/>
              </a:rPr>
              <a:t>V</a:t>
            </a:r>
            <a:r>
              <a:rPr lang="vi-VN" sz="4800">
                <a:solidFill>
                  <a:srgbClr val="000000"/>
                </a:solidFill>
                <a:cs typeface="Arial" panose="020B0604020202020204" pitchFamily="34" charset="0"/>
              </a:rPr>
              <a:t>oi”:</a:t>
            </a:r>
            <a:endParaRPr lang="vi-VN" sz="4800" b="0" i="0" dirty="0">
              <a:effectLst/>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B6829E5B-CC70-6F7C-04FD-37CE023F8FA0}"/>
              </a:ext>
            </a:extLst>
          </p:cNvPr>
          <p:cNvSpPr/>
          <p:nvPr/>
        </p:nvSpPr>
        <p:spPr>
          <a:xfrm>
            <a:off x="1249681" y="400050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A</a:t>
            </a:r>
            <a:r>
              <a:rPr lang="en-US" sz="3200">
                <a:solidFill>
                  <a:schemeClr val="tx1"/>
                </a:solidFill>
                <a:latin typeface="Arial" panose="020B0604020202020204" pitchFamily="34" charset="0"/>
                <a:cs typeface="Arial" panose="020B0604020202020204" pitchFamily="34" charset="0"/>
              </a:rPr>
              <a:t>. </a:t>
            </a:r>
            <a:r>
              <a:rPr lang="vi-VN" sz="3200">
                <a:solidFill>
                  <a:schemeClr val="tx1"/>
                </a:solidFill>
                <a:latin typeface="Arial" panose="020B0604020202020204" pitchFamily="34" charset="0"/>
                <a:cs typeface="Arial" panose="020B0604020202020204" pitchFamily="34" charset="0"/>
              </a:rPr>
              <a:t>Có nguồn gốc lịch sử từ Vương quốc Lan Xang, được thành lập vào năm 1353 bởi Pha Ngừm.</a:t>
            </a:r>
            <a:endParaRPr lang="en-US" sz="3200" dirty="0">
              <a:solidFill>
                <a:schemeClr val="tx1"/>
              </a:solidFill>
              <a:latin typeface="Arial" panose="020B0604020202020204" pitchFamily="34" charset="0"/>
              <a:cs typeface="Arial" panose="020B0604020202020204" pitchFamily="34" charset="0"/>
            </a:endParaRPr>
          </a:p>
        </p:txBody>
      </p:sp>
      <p:sp>
        <p:nvSpPr>
          <p:cNvPr id="6" name="Flowchart: Alternate Process 5">
            <a:extLst>
              <a:ext uri="{FF2B5EF4-FFF2-40B4-BE49-F238E27FC236}">
                <a16:creationId xmlns:a16="http://schemas.microsoft.com/office/drawing/2014/main" id="{AD357945-FE42-513C-028D-41846EC87764}"/>
              </a:ext>
            </a:extLst>
          </p:cNvPr>
          <p:cNvSpPr/>
          <p:nvPr/>
        </p:nvSpPr>
        <p:spPr>
          <a:xfrm>
            <a:off x="9836835" y="400050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B</a:t>
            </a:r>
            <a:r>
              <a:rPr lang="en-US" sz="3200">
                <a:solidFill>
                  <a:schemeClr val="tx1"/>
                </a:solidFill>
                <a:latin typeface="Arial" panose="020B0604020202020204" pitchFamily="34" charset="0"/>
                <a:cs typeface="Arial" panose="020B0604020202020204" pitchFamily="34" charset="0"/>
              </a:rPr>
              <a:t>. </a:t>
            </a:r>
            <a:r>
              <a:rPr lang="vi-VN" sz="3200">
                <a:solidFill>
                  <a:schemeClr val="tx1"/>
                </a:solidFill>
                <a:latin typeface="Arial" panose="020B0604020202020204" pitchFamily="34" charset="0"/>
                <a:cs typeface="Arial" panose="020B0604020202020204" pitchFamily="34" charset="0"/>
              </a:rPr>
              <a:t>Lào từng là nơi sinh sống </a:t>
            </a:r>
            <a:endParaRPr lang="en-US" sz="3200">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của rất nhiều voi.</a:t>
            </a:r>
            <a:endParaRPr lang="en-US" sz="3200" dirty="0">
              <a:solidFill>
                <a:schemeClr val="tx1"/>
              </a:solidFill>
              <a:latin typeface="Arial" panose="020B0604020202020204" pitchFamily="34" charset="0"/>
              <a:cs typeface="Arial" panose="020B0604020202020204" pitchFamily="34" charset="0"/>
            </a:endParaRPr>
          </a:p>
        </p:txBody>
      </p:sp>
      <p:sp>
        <p:nvSpPr>
          <p:cNvPr id="7" name="Flowchart: Alternate Process 6">
            <a:extLst>
              <a:ext uri="{FF2B5EF4-FFF2-40B4-BE49-F238E27FC236}">
                <a16:creationId xmlns:a16="http://schemas.microsoft.com/office/drawing/2014/main" id="{34063E4C-0475-5D4B-25EC-D4253869460A}"/>
              </a:ext>
            </a:extLst>
          </p:cNvPr>
          <p:cNvSpPr/>
          <p:nvPr/>
        </p:nvSpPr>
        <p:spPr>
          <a:xfrm>
            <a:off x="1249681" y="664581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C. </a:t>
            </a:r>
            <a:r>
              <a:rPr lang="vi-VN" sz="3200">
                <a:solidFill>
                  <a:schemeClr val="tx1"/>
                </a:solidFill>
                <a:latin typeface="Arial" panose="020B0604020202020204" pitchFamily="34" charset="0"/>
                <a:cs typeface="Arial" panose="020B0604020202020204" pitchFamily="34" charset="0"/>
              </a:rPr>
              <a:t>Lào được biết đến là </a:t>
            </a:r>
            <a:endParaRPr lang="en-US" sz="3200">
              <a:solidFill>
                <a:schemeClr val="tx1"/>
              </a:solidFill>
              <a:latin typeface="Arial" panose="020B0604020202020204" pitchFamily="34" charset="0"/>
              <a:cs typeface="Arial" panose="020B0604020202020204" pitchFamily="34" charset="0"/>
            </a:endParaRPr>
          </a:p>
          <a:p>
            <a:pPr algn="ctr">
              <a:lnSpc>
                <a:spcPct val="150000"/>
              </a:lnSpc>
            </a:pPr>
            <a:r>
              <a:rPr lang="vi-VN" sz="3200">
                <a:solidFill>
                  <a:schemeClr val="tx1"/>
                </a:solidFill>
                <a:latin typeface="Arial" panose="020B0604020202020204" pitchFamily="34" charset="0"/>
                <a:cs typeface="Arial" panose="020B0604020202020204" pitchFamily="34" charset="0"/>
              </a:rPr>
              <a:t>xứ sở hoa cham-pa.</a:t>
            </a:r>
            <a:endParaRPr lang="en-US" sz="3200" dirty="0">
              <a:solidFill>
                <a:schemeClr val="tx1"/>
              </a:solidFill>
              <a:latin typeface="Arial" panose="020B0604020202020204" pitchFamily="34" charset="0"/>
              <a:cs typeface="Arial" panose="020B0604020202020204" pitchFamily="34" charset="0"/>
            </a:endParaRPr>
          </a:p>
        </p:txBody>
      </p:sp>
      <p:sp>
        <p:nvSpPr>
          <p:cNvPr id="8" name="Flowchart: Alternate Process 7">
            <a:extLst>
              <a:ext uri="{FF2B5EF4-FFF2-40B4-BE49-F238E27FC236}">
                <a16:creationId xmlns:a16="http://schemas.microsoft.com/office/drawing/2014/main" id="{6F53B38F-EAD6-B74B-C7A0-43FEA7C37748}"/>
              </a:ext>
            </a:extLst>
          </p:cNvPr>
          <p:cNvSpPr/>
          <p:nvPr/>
        </p:nvSpPr>
        <p:spPr>
          <a:xfrm>
            <a:off x="9836835" y="6645810"/>
            <a:ext cx="7201484" cy="2079095"/>
          </a:xfrm>
          <a:prstGeom prst="flowChartAlternateProcess">
            <a:avLst/>
          </a:prstGeom>
          <a:solidFill>
            <a:schemeClr val="bg1"/>
          </a:solidFill>
          <a:ln w="76200">
            <a:gradFill flip="none" rotWithShape="1">
              <a:gsLst>
                <a:gs pos="0">
                  <a:srgbClr val="9C1B20"/>
                </a:gs>
                <a:gs pos="50000">
                  <a:schemeClr val="bg1">
                    <a:lumMod val="95000"/>
                  </a:schemeClr>
                </a:gs>
                <a:gs pos="100000">
                  <a:srgbClr val="2E3581"/>
                </a:gs>
              </a:gsLst>
              <a:lin ang="162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dirty="0">
                <a:solidFill>
                  <a:schemeClr val="tx1"/>
                </a:solidFill>
                <a:latin typeface="Arial" panose="020B0604020202020204" pitchFamily="34" charset="0"/>
                <a:cs typeface="Arial" panose="020B0604020202020204" pitchFamily="34" charset="0"/>
              </a:rPr>
              <a:t>D</a:t>
            </a:r>
            <a:r>
              <a:rPr lang="en-US" sz="3200">
                <a:solidFill>
                  <a:schemeClr val="tx1"/>
                </a:solidFill>
                <a:latin typeface="Arial" panose="020B0604020202020204" pitchFamily="34" charset="0"/>
                <a:cs typeface="Arial" panose="020B0604020202020204" pitchFamily="34" charset="0"/>
              </a:rPr>
              <a:t>. </a:t>
            </a:r>
            <a:r>
              <a:rPr lang="pt-BR" sz="3200">
                <a:solidFill>
                  <a:schemeClr val="tx1"/>
                </a:solidFill>
                <a:latin typeface="Arial" panose="020B0604020202020204" pitchFamily="34" charset="0"/>
                <a:cs typeface="Arial" panose="020B0604020202020204" pitchFamily="34" charset="0"/>
              </a:rPr>
              <a:t>Cả A, B, C đều đúng. </a:t>
            </a:r>
            <a:endParaRPr lang="en-US" sz="3200" dirty="0">
              <a:solidFill>
                <a:schemeClr val="tx1"/>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AEE732A-9B6F-DDB5-CAF9-C11CB79B09ED}"/>
              </a:ext>
            </a:extLst>
          </p:cNvPr>
          <p:cNvPicPr>
            <a:picLocks noChangeAspect="1"/>
          </p:cNvPicPr>
          <p:nvPr/>
        </p:nvPicPr>
        <p:blipFill>
          <a:blip r:embed="rId4"/>
          <a:srcRect/>
          <a:stretch>
            <a:fillRect/>
          </a:stretch>
        </p:blipFill>
        <p:spPr>
          <a:xfrm>
            <a:off x="16154400" y="6379857"/>
            <a:ext cx="1459792" cy="2345048"/>
          </a:xfrm>
          <a:prstGeom prst="rect">
            <a:avLst/>
          </a:prstGeom>
        </p:spPr>
      </p:pic>
    </p:spTree>
    <p:extLst>
      <p:ext uri="{BB962C8B-B14F-4D97-AF65-F5344CB8AC3E}">
        <p14:creationId xmlns:p14="http://schemas.microsoft.com/office/powerpoint/2010/main" val="940022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39624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VẬN DỤNG</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4327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grpSp>
        <p:nvGrpSpPr>
          <p:cNvPr id="62" name="Group 2">
            <a:extLst>
              <a:ext uri="{FF2B5EF4-FFF2-40B4-BE49-F238E27FC236}">
                <a16:creationId xmlns:a16="http://schemas.microsoft.com/office/drawing/2014/main" id="{03DDF7EA-3FEF-D2A9-9018-5DFCAD76006D}"/>
              </a:ext>
            </a:extLst>
          </p:cNvPr>
          <p:cNvGrpSpPr/>
          <p:nvPr/>
        </p:nvGrpSpPr>
        <p:grpSpPr>
          <a:xfrm>
            <a:off x="-314115" y="-284689"/>
            <a:ext cx="18931877" cy="10856378"/>
            <a:chOff x="0" y="0"/>
            <a:chExt cx="25242502" cy="14475171"/>
          </a:xfrm>
        </p:grpSpPr>
        <p:pic>
          <p:nvPicPr>
            <p:cNvPr id="63" name="Picture 3">
              <a:extLst>
                <a:ext uri="{FF2B5EF4-FFF2-40B4-BE49-F238E27FC236}">
                  <a16:creationId xmlns:a16="http://schemas.microsoft.com/office/drawing/2014/main" id="{5C82906B-6D63-D463-A795-E2846B0C1476}"/>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64" name="Picture 4">
              <a:extLst>
                <a:ext uri="{FF2B5EF4-FFF2-40B4-BE49-F238E27FC236}">
                  <a16:creationId xmlns:a16="http://schemas.microsoft.com/office/drawing/2014/main" id="{38CB1C6F-FCFB-BD9D-A113-36D7241693D3}"/>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65" name="AutoShape 2">
            <a:extLst>
              <a:ext uri="{FF2B5EF4-FFF2-40B4-BE49-F238E27FC236}">
                <a16:creationId xmlns:a16="http://schemas.microsoft.com/office/drawing/2014/main" id="{559D2FC8-523B-4B7F-414F-7561FFBBBF71}"/>
              </a:ext>
            </a:extLst>
          </p:cNvPr>
          <p:cNvSpPr/>
          <p:nvPr/>
        </p:nvSpPr>
        <p:spPr>
          <a:xfrm>
            <a:off x="535223" y="468315"/>
            <a:ext cx="17217554" cy="9350371"/>
          </a:xfrm>
          <a:prstGeom prst="rect">
            <a:avLst/>
          </a:prstGeom>
          <a:solidFill>
            <a:schemeClr val="bg1"/>
          </a:solidFill>
        </p:spPr>
      </p:sp>
      <p:pic>
        <p:nvPicPr>
          <p:cNvPr id="66" name="Picture 16">
            <a:extLst>
              <a:ext uri="{FF2B5EF4-FFF2-40B4-BE49-F238E27FC236}">
                <a16:creationId xmlns:a16="http://schemas.microsoft.com/office/drawing/2014/main" id="{AAE09038-E427-37D5-6C70-70F4E23467AE}"/>
              </a:ext>
            </a:extLst>
          </p:cNvPr>
          <p:cNvPicPr>
            <a:picLocks noChangeAspect="1"/>
          </p:cNvPicPr>
          <p:nvPr/>
        </p:nvPicPr>
        <p:blipFill>
          <a:blip r:embed="rId4"/>
          <a:srcRect/>
          <a:stretch>
            <a:fillRect/>
          </a:stretch>
        </p:blipFill>
        <p:spPr>
          <a:xfrm>
            <a:off x="14554200" y="1500259"/>
            <a:ext cx="2984236" cy="8318426"/>
          </a:xfrm>
          <a:prstGeom prst="rect">
            <a:avLst/>
          </a:prstGeom>
        </p:spPr>
      </p:pic>
      <p:sp>
        <p:nvSpPr>
          <p:cNvPr id="67" name="Thought Bubble: Cloud 46">
            <a:extLst>
              <a:ext uri="{FF2B5EF4-FFF2-40B4-BE49-F238E27FC236}">
                <a16:creationId xmlns:a16="http://schemas.microsoft.com/office/drawing/2014/main" id="{032F37CA-0DDC-B5C8-ECA1-5B917DF4C181}"/>
              </a:ext>
            </a:extLst>
          </p:cNvPr>
          <p:cNvSpPr/>
          <p:nvPr/>
        </p:nvSpPr>
        <p:spPr>
          <a:xfrm>
            <a:off x="1371600" y="999597"/>
            <a:ext cx="11734800" cy="3210370"/>
          </a:xfrm>
          <a:prstGeom prst="wedgeRoundRectCallout">
            <a:avLst>
              <a:gd name="adj1" fmla="val 59385"/>
              <a:gd name="adj2" fmla="val 33634"/>
              <a:gd name="adj3" fmla="val 16667"/>
            </a:avLst>
          </a:prstGeom>
          <a:solidFill>
            <a:srgbClr val="F5C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4000">
                <a:solidFill>
                  <a:schemeClr val="tx1"/>
                </a:solidFill>
                <a:cs typeface="Arial" panose="020B0604020202020204" pitchFamily="34" charset="0"/>
              </a:rPr>
              <a:t>Quan sát Hình 13.5, em hãy cho biết giá trị văn hóa truyền thống nào của Lào đến nay vẫn được bảo tồn và phát triển. </a:t>
            </a:r>
            <a:endParaRPr lang="en-US" sz="4000">
              <a:solidFill>
                <a:schemeClr val="tx1"/>
              </a:solidFill>
              <a:latin typeface="Arial" panose="020B0604020202020204" pitchFamily="34" charset="0"/>
              <a:cs typeface="Arial" panose="020B0604020202020204" pitchFamily="34" charset="0"/>
            </a:endParaRPr>
          </a:p>
        </p:txBody>
      </p:sp>
      <p:pic>
        <p:nvPicPr>
          <p:cNvPr id="3" name="Picture 2" descr="A picture containing text, colorful, painted, decorated&#10;&#10;Description automatically generated">
            <a:extLst>
              <a:ext uri="{FF2B5EF4-FFF2-40B4-BE49-F238E27FC236}">
                <a16:creationId xmlns:a16="http://schemas.microsoft.com/office/drawing/2014/main" id="{F08A5B45-3F89-EE97-0152-CC40A29E8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24" y="4741249"/>
            <a:ext cx="6643088" cy="4546154"/>
          </a:xfrm>
          <a:prstGeom prst="rect">
            <a:avLst/>
          </a:prstGeom>
        </p:spPr>
      </p:pic>
      <p:sp>
        <p:nvSpPr>
          <p:cNvPr id="4" name="Rectangle: Rounded Corners 3">
            <a:extLst>
              <a:ext uri="{FF2B5EF4-FFF2-40B4-BE49-F238E27FC236}">
                <a16:creationId xmlns:a16="http://schemas.microsoft.com/office/drawing/2014/main" id="{015AC657-CDF6-1906-3073-513213EC0288}"/>
              </a:ext>
            </a:extLst>
          </p:cNvPr>
          <p:cNvSpPr/>
          <p:nvPr/>
        </p:nvSpPr>
        <p:spPr>
          <a:xfrm>
            <a:off x="7944725" y="4443176"/>
            <a:ext cx="3230670" cy="1614724"/>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Phật giáo</a:t>
            </a:r>
          </a:p>
        </p:txBody>
      </p:sp>
      <p:sp>
        <p:nvSpPr>
          <p:cNvPr id="5" name="Rectangle: Rounded Corners 4">
            <a:extLst>
              <a:ext uri="{FF2B5EF4-FFF2-40B4-BE49-F238E27FC236}">
                <a16:creationId xmlns:a16="http://schemas.microsoft.com/office/drawing/2014/main" id="{8CAC89DF-1E31-9896-48AB-5DBE6CA7C23C}"/>
              </a:ext>
            </a:extLst>
          </p:cNvPr>
          <p:cNvSpPr/>
          <p:nvPr/>
        </p:nvSpPr>
        <p:spPr>
          <a:xfrm>
            <a:off x="11223636" y="4443176"/>
            <a:ext cx="3230670" cy="1614724"/>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Trang phục truyền thống</a:t>
            </a:r>
          </a:p>
        </p:txBody>
      </p:sp>
      <p:sp>
        <p:nvSpPr>
          <p:cNvPr id="6" name="Rectangle: Rounded Corners 5">
            <a:extLst>
              <a:ext uri="{FF2B5EF4-FFF2-40B4-BE49-F238E27FC236}">
                <a16:creationId xmlns:a16="http://schemas.microsoft.com/office/drawing/2014/main" id="{1648EF7F-E51D-FE33-3E50-63A77025D05D}"/>
              </a:ext>
            </a:extLst>
          </p:cNvPr>
          <p:cNvSpPr/>
          <p:nvPr/>
        </p:nvSpPr>
        <p:spPr>
          <a:xfrm>
            <a:off x="7935721" y="6195776"/>
            <a:ext cx="3230670" cy="1614724"/>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Âm nhạc khèn và trống</a:t>
            </a:r>
          </a:p>
        </p:txBody>
      </p:sp>
      <p:sp>
        <p:nvSpPr>
          <p:cNvPr id="7" name="Rectangle: Rounded Corners 6">
            <a:extLst>
              <a:ext uri="{FF2B5EF4-FFF2-40B4-BE49-F238E27FC236}">
                <a16:creationId xmlns:a16="http://schemas.microsoft.com/office/drawing/2014/main" id="{F9293FAB-6D4D-B222-AB20-54D218ADC2DF}"/>
              </a:ext>
            </a:extLst>
          </p:cNvPr>
          <p:cNvSpPr/>
          <p:nvPr/>
        </p:nvSpPr>
        <p:spPr>
          <a:xfrm>
            <a:off x="11224070" y="6195776"/>
            <a:ext cx="3230670" cy="1614724"/>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Hát Lăm-tơi</a:t>
            </a:r>
          </a:p>
        </p:txBody>
      </p:sp>
      <p:sp>
        <p:nvSpPr>
          <p:cNvPr id="8" name="Rectangle: Rounded Corners 7">
            <a:extLst>
              <a:ext uri="{FF2B5EF4-FFF2-40B4-BE49-F238E27FC236}">
                <a16:creationId xmlns:a16="http://schemas.microsoft.com/office/drawing/2014/main" id="{7515ED6D-738F-C6AC-E934-E77584C67506}"/>
              </a:ext>
            </a:extLst>
          </p:cNvPr>
          <p:cNvSpPr/>
          <p:nvPr/>
        </p:nvSpPr>
        <p:spPr>
          <a:xfrm>
            <a:off x="7944725" y="7948376"/>
            <a:ext cx="6509582" cy="1614724"/>
          </a:xfrm>
          <a:prstGeom prst="roundRect">
            <a:avLst/>
          </a:prstGeom>
          <a:solidFill>
            <a:srgbClr val="B5B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Múa Lăm-vông truyền thống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right)">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ppt_x"/>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C0B8BC97-6104-490C-645A-AA107F7172E4}"/>
              </a:ext>
            </a:extLst>
          </p:cNvPr>
          <p:cNvGrpSpPr/>
          <p:nvPr/>
        </p:nvGrpSpPr>
        <p:grpSpPr>
          <a:xfrm>
            <a:off x="-314115" y="-284689"/>
            <a:ext cx="18931877" cy="10856378"/>
            <a:chOff x="0" y="0"/>
            <a:chExt cx="25242502" cy="14475171"/>
          </a:xfrm>
        </p:grpSpPr>
        <p:pic>
          <p:nvPicPr>
            <p:cNvPr id="8" name="Picture 3">
              <a:extLst>
                <a:ext uri="{FF2B5EF4-FFF2-40B4-BE49-F238E27FC236}">
                  <a16:creationId xmlns:a16="http://schemas.microsoft.com/office/drawing/2014/main" id="{51ADF13A-D478-3006-B048-9ED8ACEE4815}"/>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9" name="Picture 4">
              <a:extLst>
                <a:ext uri="{FF2B5EF4-FFF2-40B4-BE49-F238E27FC236}">
                  <a16:creationId xmlns:a16="http://schemas.microsoft.com/office/drawing/2014/main" id="{75838A08-032E-1F83-E627-BFD8E4F338F2}"/>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2" name="Group 2"/>
          <p:cNvGrpSpPr/>
          <p:nvPr/>
        </p:nvGrpSpPr>
        <p:grpSpPr>
          <a:xfrm>
            <a:off x="0" y="0"/>
            <a:ext cx="8572500" cy="10287000"/>
            <a:chOff x="0" y="0"/>
            <a:chExt cx="11429999" cy="13716000"/>
          </a:xfrm>
        </p:grpSpPr>
        <p:pic>
          <p:nvPicPr>
            <p:cNvPr id="3" name="Picture 3"/>
            <p:cNvPicPr>
              <a:picLocks noChangeAspect="1"/>
            </p:cNvPicPr>
            <p:nvPr/>
          </p:nvPicPr>
          <p:blipFill>
            <a:blip r:embed="rId4">
              <a:extLst>
                <a:ext uri="{28A0092B-C50C-407E-A947-70E740481C1C}">
                  <a14:useLocalDpi xmlns:a14="http://schemas.microsoft.com/office/drawing/2010/main" val="0"/>
                </a:ext>
              </a:extLst>
            </a:blip>
            <a:srcRect l="8333" r="8333"/>
            <a:stretch/>
          </p:blipFill>
          <p:spPr>
            <a:xfrm>
              <a:off x="0" y="0"/>
              <a:ext cx="11429999" cy="13716000"/>
            </a:xfrm>
            <a:prstGeom prst="rect">
              <a:avLst/>
            </a:prstGeom>
          </p:spPr>
        </p:pic>
      </p:grpSp>
      <p:sp>
        <p:nvSpPr>
          <p:cNvPr id="10" name="Rectangle 9">
            <a:extLst>
              <a:ext uri="{FF2B5EF4-FFF2-40B4-BE49-F238E27FC236}">
                <a16:creationId xmlns:a16="http://schemas.microsoft.com/office/drawing/2014/main" id="{82381300-D8E1-F83C-6E4B-6C832D222861}"/>
              </a:ext>
            </a:extLst>
          </p:cNvPr>
          <p:cNvSpPr/>
          <p:nvPr/>
        </p:nvSpPr>
        <p:spPr>
          <a:xfrm>
            <a:off x="9291301" y="2019301"/>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a:solidFill>
                  <a:schemeClr val="tx1"/>
                </a:solidFill>
                <a:latin typeface="Arial" panose="020B0604020202020204" pitchFamily="34" charset="0"/>
                <a:cs typeface="Arial" panose="020B0604020202020204" pitchFamily="34" charset="0"/>
              </a:rPr>
              <a:t>Ôn lại nội dung kiến thức đã học.</a:t>
            </a:r>
            <a:endParaRPr lang="en-US" sz="4000">
              <a:solidFill>
                <a:schemeClr val="tx1"/>
              </a:solidFill>
              <a:latin typeface="Arial" panose="020B0604020202020204" pitchFamily="34" charset="0"/>
              <a:cs typeface="Arial" panose="020B0604020202020204" pitchFamily="34" charset="0"/>
            </a:endParaRPr>
          </a:p>
        </p:txBody>
      </p:sp>
      <p:sp>
        <p:nvSpPr>
          <p:cNvPr id="4" name="TextBox 2">
            <a:extLst>
              <a:ext uri="{FF2B5EF4-FFF2-40B4-BE49-F238E27FC236}">
                <a16:creationId xmlns:a16="http://schemas.microsoft.com/office/drawing/2014/main" id="{2692CB97-5914-C658-5250-7C32A24D5EC0}"/>
              </a:ext>
            </a:extLst>
          </p:cNvPr>
          <p:cNvSpPr txBox="1"/>
          <p:nvPr/>
        </p:nvSpPr>
        <p:spPr>
          <a:xfrm>
            <a:off x="8108927" y="595010"/>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chemeClr val="bg1"/>
                </a:solidFill>
                <a:latin typeface="Arial" panose="020B0604020202020204" pitchFamily="34" charset="0"/>
                <a:cs typeface="Arial" panose="020B0604020202020204" pitchFamily="34" charset="0"/>
              </a:rPr>
              <a:t>HƯỚNG DẪN VỀ NHÀ</a:t>
            </a:r>
          </a:p>
        </p:txBody>
      </p:sp>
      <p:sp>
        <p:nvSpPr>
          <p:cNvPr id="5" name="Rectangle 4">
            <a:extLst>
              <a:ext uri="{FF2B5EF4-FFF2-40B4-BE49-F238E27FC236}">
                <a16:creationId xmlns:a16="http://schemas.microsoft.com/office/drawing/2014/main" id="{6F1F147E-BCAB-3BF0-FC49-9609621C8BA6}"/>
              </a:ext>
            </a:extLst>
          </p:cNvPr>
          <p:cNvSpPr/>
          <p:nvPr/>
        </p:nvSpPr>
        <p:spPr>
          <a:xfrm>
            <a:off x="9291301" y="4018464"/>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Trả lời câu 1, 2 phần Luyện tập, SGK tr.50.</a:t>
            </a:r>
            <a:endParaRPr lang="en-US" sz="40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8FE4076-FC47-B570-AD65-26DFD660528C}"/>
              </a:ext>
            </a:extLst>
          </p:cNvPr>
          <p:cNvSpPr/>
          <p:nvPr/>
        </p:nvSpPr>
        <p:spPr>
          <a:xfrm>
            <a:off x="9291301" y="6017627"/>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Làm Bài 13 SBT Lịch sử Địa lí 7 – phần Lịch sử.</a:t>
            </a:r>
            <a:endParaRPr lang="en-US" sz="40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4525805-D423-3EE8-DF7E-8EB6F5402518}"/>
              </a:ext>
            </a:extLst>
          </p:cNvPr>
          <p:cNvSpPr/>
          <p:nvPr/>
        </p:nvSpPr>
        <p:spPr>
          <a:xfrm>
            <a:off x="9291301" y="8017340"/>
            <a:ext cx="8144085" cy="184673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latin typeface="Arial" panose="020B0604020202020204" pitchFamily="34" charset="0"/>
                <a:cs typeface="Arial" panose="020B0604020202020204" pitchFamily="34" charset="0"/>
              </a:rPr>
              <a:t>Chuẩn bị trước </a:t>
            </a:r>
          </a:p>
          <a:p>
            <a:pPr algn="ctr">
              <a:lnSpc>
                <a:spcPct val="150000"/>
              </a:lnSpc>
            </a:pPr>
            <a:r>
              <a:rPr lang="fr-FR" sz="4000" b="1" i="1">
                <a:solidFill>
                  <a:schemeClr val="tx1"/>
                </a:solidFill>
                <a:latin typeface="Arial" panose="020B0604020202020204" pitchFamily="34" charset="0"/>
                <a:cs typeface="Arial" panose="020B0604020202020204" pitchFamily="34" charset="0"/>
              </a:rPr>
              <a:t>Bài 14 – SGK tr51 – 56</a:t>
            </a:r>
            <a:endParaRPr lang="en-US" sz="4000" b="1"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574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animBg="1"/>
      <p:bldP spid="6"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C1B20"/>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a:solidFill>
            <a:srgbClr val="FAF3E2">
              <a:alpha val="73000"/>
            </a:srgbClr>
          </a:solidFill>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14" name="Group 13">
            <a:extLst>
              <a:ext uri="{FF2B5EF4-FFF2-40B4-BE49-F238E27FC236}">
                <a16:creationId xmlns:a16="http://schemas.microsoft.com/office/drawing/2014/main" id="{84C01372-7F62-9DA1-D82A-23ECCDB6AC02}"/>
              </a:ext>
            </a:extLst>
          </p:cNvPr>
          <p:cNvGrpSpPr/>
          <p:nvPr/>
        </p:nvGrpSpPr>
        <p:grpSpPr>
          <a:xfrm>
            <a:off x="5860241" y="604330"/>
            <a:ext cx="6299200" cy="2362200"/>
            <a:chOff x="5860241" y="604330"/>
            <a:chExt cx="6299200" cy="2362200"/>
          </a:xfrm>
        </p:grpSpPr>
        <p:pic>
          <p:nvPicPr>
            <p:cNvPr id="13" name="Picture 5">
              <a:extLst>
                <a:ext uri="{FF2B5EF4-FFF2-40B4-BE49-F238E27FC236}">
                  <a16:creationId xmlns:a16="http://schemas.microsoft.com/office/drawing/2014/main" id="{FA749E43-7B84-C171-FBDE-F005063E4E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0241" y="604330"/>
              <a:ext cx="6299200" cy="2362200"/>
            </a:xfrm>
            <a:prstGeom prst="rect">
              <a:avLst/>
            </a:prstGeom>
          </p:spPr>
        </p:pic>
        <p:sp>
          <p:nvSpPr>
            <p:cNvPr id="10" name="TextBox 10"/>
            <p:cNvSpPr txBox="1"/>
            <p:nvPr/>
          </p:nvSpPr>
          <p:spPr>
            <a:xfrm>
              <a:off x="7356991" y="740378"/>
              <a:ext cx="3672807" cy="1780359"/>
            </a:xfrm>
            <a:prstGeom prst="rect">
              <a:avLst/>
            </a:prstGeom>
          </p:spPr>
          <p:txBody>
            <a:bodyPr wrap="square" lIns="0" tIns="0" rIns="0" bIns="0" rtlCol="0" anchor="t">
              <a:spAutoFit/>
            </a:bodyPr>
            <a:lstStyle/>
            <a:p>
              <a:pPr marL="0" lvl="0" indent="0" algn="ctr">
                <a:lnSpc>
                  <a:spcPct val="150000"/>
                </a:lnSpc>
              </a:pPr>
              <a:r>
                <a:rPr lang="en-US" sz="8800" b="1">
                  <a:solidFill>
                    <a:srgbClr val="2E3581"/>
                  </a:solidFill>
                  <a:latin typeface="Arial" panose="020B0604020202020204" pitchFamily="34" charset="0"/>
                  <a:cs typeface="Arial" panose="020B0604020202020204" pitchFamily="34" charset="0"/>
                </a:rPr>
                <a:t>BÀI 13</a:t>
              </a:r>
            </a:p>
          </p:txBody>
        </p:sp>
      </p:grpSp>
      <p:sp>
        <p:nvSpPr>
          <p:cNvPr id="11" name="TextBox 11"/>
          <p:cNvSpPr txBox="1"/>
          <p:nvPr/>
        </p:nvSpPr>
        <p:spPr>
          <a:xfrm>
            <a:off x="2023014" y="2972637"/>
            <a:ext cx="14357275" cy="1942263"/>
          </a:xfrm>
          <a:prstGeom prst="rect">
            <a:avLst/>
          </a:prstGeom>
        </p:spPr>
        <p:txBody>
          <a:bodyPr wrap="square" lIns="0" tIns="0" rIns="0" bIns="0" rtlCol="0" anchor="t">
            <a:spAutoFit/>
          </a:bodyPr>
          <a:lstStyle/>
          <a:p>
            <a:pPr algn="ctr">
              <a:lnSpc>
                <a:spcPct val="150000"/>
              </a:lnSpc>
            </a:pPr>
            <a:r>
              <a:rPr lang="en-US" sz="9600" b="1">
                <a:solidFill>
                  <a:schemeClr val="bg1"/>
                </a:solidFill>
                <a:latin typeface="Arial" panose="020B0604020202020204" pitchFamily="34" charset="0"/>
                <a:cs typeface="Arial" panose="020B0604020202020204" pitchFamily="34" charset="0"/>
              </a:rPr>
              <a:t>VƯƠNG QUỐC LÀO </a:t>
            </a:r>
          </a:p>
        </p:txBody>
      </p:sp>
      <p:pic>
        <p:nvPicPr>
          <p:cNvPr id="18" name="Picture 17">
            <a:extLst>
              <a:ext uri="{FF2B5EF4-FFF2-40B4-BE49-F238E27FC236}">
                <a16:creationId xmlns:a16="http://schemas.microsoft.com/office/drawing/2014/main" id="{04C18ABC-44FE-3B53-260C-B51C6B32EB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241" y="5509682"/>
            <a:ext cx="6233159" cy="4777318"/>
          </a:xfrm>
          <a:prstGeom prst="rect">
            <a:avLst/>
          </a:prstGeom>
        </p:spPr>
      </p:pic>
      <p:pic>
        <p:nvPicPr>
          <p:cNvPr id="20" name="Picture 19">
            <a:extLst>
              <a:ext uri="{FF2B5EF4-FFF2-40B4-BE49-F238E27FC236}">
                <a16:creationId xmlns:a16="http://schemas.microsoft.com/office/drawing/2014/main" id="{6B7E2D2C-5B68-6F64-E156-1925BB066F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113" y="5509682"/>
            <a:ext cx="6355079" cy="4777318"/>
          </a:xfrm>
          <a:prstGeom prst="rect">
            <a:avLst/>
          </a:prstGeom>
        </p:spPr>
      </p:pic>
      <p:pic>
        <p:nvPicPr>
          <p:cNvPr id="22" name="Picture 21">
            <a:extLst>
              <a:ext uri="{FF2B5EF4-FFF2-40B4-BE49-F238E27FC236}">
                <a16:creationId xmlns:a16="http://schemas.microsoft.com/office/drawing/2014/main" id="{2E39C772-3120-361E-5B91-461C1E6B61D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32920" y="5520691"/>
            <a:ext cx="6355079" cy="4766309"/>
          </a:xfrm>
          <a:prstGeom prst="rect">
            <a:avLst/>
          </a:prstGeom>
        </p:spPr>
      </p:pic>
      <p:pic>
        <p:nvPicPr>
          <p:cNvPr id="5" name="Picture 12">
            <a:extLst>
              <a:ext uri="{FF2B5EF4-FFF2-40B4-BE49-F238E27FC236}">
                <a16:creationId xmlns:a16="http://schemas.microsoft.com/office/drawing/2014/main" id="{C334F94B-A33C-6FB2-65D2-E232E34AB462}"/>
              </a:ext>
            </a:extLst>
          </p:cNvPr>
          <p:cNvPicPr>
            <a:picLocks noChangeAspect="1"/>
          </p:cNvPicPr>
          <p:nvPr/>
        </p:nvPicPr>
        <p:blipFill>
          <a:blip r:embed="rId9"/>
          <a:srcRect/>
          <a:stretch>
            <a:fillRect/>
          </a:stretch>
        </p:blipFill>
        <p:spPr>
          <a:xfrm>
            <a:off x="23957" y="2556441"/>
            <a:ext cx="1645159" cy="2964250"/>
          </a:xfrm>
          <a:prstGeom prst="rect">
            <a:avLst/>
          </a:prstGeom>
        </p:spPr>
      </p:pic>
      <p:pic>
        <p:nvPicPr>
          <p:cNvPr id="12" name="Picture 13">
            <a:extLst>
              <a:ext uri="{FF2B5EF4-FFF2-40B4-BE49-F238E27FC236}">
                <a16:creationId xmlns:a16="http://schemas.microsoft.com/office/drawing/2014/main" id="{468A8327-03DF-1056-E3CE-BEC254AE127A}"/>
              </a:ext>
            </a:extLst>
          </p:cNvPr>
          <p:cNvPicPr>
            <a:picLocks noChangeAspect="1"/>
          </p:cNvPicPr>
          <p:nvPr/>
        </p:nvPicPr>
        <p:blipFill>
          <a:blip r:embed="rId10"/>
          <a:srcRect/>
          <a:stretch>
            <a:fillRect/>
          </a:stretch>
        </p:blipFill>
        <p:spPr>
          <a:xfrm>
            <a:off x="16888498" y="2289615"/>
            <a:ext cx="1251801" cy="32200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A2669"/>
        </a:solidFill>
        <a:effectLst/>
      </p:bgPr>
    </p:bg>
    <p:spTree>
      <p:nvGrpSpPr>
        <p:cNvPr id="1" name=""/>
        <p:cNvGrpSpPr/>
        <p:nvPr/>
      </p:nvGrpSpPr>
      <p:grpSpPr>
        <a:xfrm>
          <a:off x="0" y="0"/>
          <a:ext cx="0" cy="0"/>
          <a:chOff x="0" y="0"/>
          <a:chExt cx="0" cy="0"/>
        </a:xfrm>
      </p:grpSpPr>
      <p:grpSp>
        <p:nvGrpSpPr>
          <p:cNvPr id="2" name="Group 2"/>
          <p:cNvGrpSpPr/>
          <p:nvPr/>
        </p:nvGrpSpPr>
        <p:grpSpPr>
          <a:xfrm>
            <a:off x="-314115" y="-284689"/>
            <a:ext cx="18931877" cy="10856378"/>
            <a:chOff x="0" y="0"/>
            <a:chExt cx="25242502" cy="14475171"/>
          </a:xfrm>
        </p:grpSpPr>
        <p:pic>
          <p:nvPicPr>
            <p:cNvPr id="3" name="Picture 3"/>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grpSp>
        <p:nvGrpSpPr>
          <p:cNvPr id="5" name="Group 5"/>
          <p:cNvGrpSpPr/>
          <p:nvPr/>
        </p:nvGrpSpPr>
        <p:grpSpPr>
          <a:xfrm>
            <a:off x="2269207" y="2302307"/>
            <a:ext cx="13749585" cy="5778383"/>
            <a:chOff x="0" y="0"/>
            <a:chExt cx="4237818" cy="1972977"/>
          </a:xfrm>
        </p:grpSpPr>
        <p:sp>
          <p:nvSpPr>
            <p:cNvPr id="6" name="Freeform 6"/>
            <p:cNvSpPr/>
            <p:nvPr/>
          </p:nvSpPr>
          <p:spPr>
            <a:xfrm>
              <a:off x="38100" y="44450"/>
              <a:ext cx="4200988" cy="1928527"/>
            </a:xfrm>
            <a:custGeom>
              <a:avLst/>
              <a:gdLst/>
              <a:ahLst/>
              <a:cxnLst/>
              <a:rect l="l" t="t" r="r" b="b"/>
              <a:pathLst>
                <a:path w="4200988" h="1928527">
                  <a:moveTo>
                    <a:pt x="2540" y="1898047"/>
                  </a:moveTo>
                  <a:cubicBezTo>
                    <a:pt x="0" y="1906937"/>
                    <a:pt x="5080" y="1913287"/>
                    <a:pt x="27540" y="1914557"/>
                  </a:cubicBezTo>
                  <a:cubicBezTo>
                    <a:pt x="53524" y="1915827"/>
                    <a:pt x="76260" y="1915827"/>
                    <a:pt x="102244" y="1915827"/>
                  </a:cubicBezTo>
                  <a:cubicBezTo>
                    <a:pt x="206181" y="1917097"/>
                    <a:pt x="310117" y="1917097"/>
                    <a:pt x="417302" y="1918367"/>
                  </a:cubicBezTo>
                  <a:cubicBezTo>
                    <a:pt x="475766" y="1919637"/>
                    <a:pt x="534230" y="1920907"/>
                    <a:pt x="589446" y="1922177"/>
                  </a:cubicBezTo>
                  <a:cubicBezTo>
                    <a:pt x="686887" y="1923447"/>
                    <a:pt x="781079" y="1923447"/>
                    <a:pt x="878519" y="1924717"/>
                  </a:cubicBezTo>
                  <a:cubicBezTo>
                    <a:pt x="917496" y="1924717"/>
                    <a:pt x="953224" y="1924717"/>
                    <a:pt x="992200" y="1923447"/>
                  </a:cubicBezTo>
                  <a:cubicBezTo>
                    <a:pt x="1008440" y="1923447"/>
                    <a:pt x="1027928" y="1922177"/>
                    <a:pt x="1044168" y="1922177"/>
                  </a:cubicBezTo>
                  <a:cubicBezTo>
                    <a:pt x="1109128" y="1923447"/>
                    <a:pt x="2408333" y="1914557"/>
                    <a:pt x="2473294" y="1915827"/>
                  </a:cubicBezTo>
                  <a:cubicBezTo>
                    <a:pt x="2564238" y="1917097"/>
                    <a:pt x="2814335" y="1917097"/>
                    <a:pt x="2905279" y="1917097"/>
                  </a:cubicBezTo>
                  <a:cubicBezTo>
                    <a:pt x="2941008" y="1917097"/>
                    <a:pt x="2973488" y="1915827"/>
                    <a:pt x="3009216" y="1915827"/>
                  </a:cubicBezTo>
                  <a:lnTo>
                    <a:pt x="3184609" y="1919637"/>
                  </a:lnTo>
                  <a:cubicBezTo>
                    <a:pt x="3311281" y="1922177"/>
                    <a:pt x="3434705" y="1919637"/>
                    <a:pt x="3561378" y="1923447"/>
                  </a:cubicBezTo>
                  <a:cubicBezTo>
                    <a:pt x="3772499" y="1928527"/>
                    <a:pt x="3986868" y="1922177"/>
                    <a:pt x="4136218" y="1927257"/>
                  </a:cubicBezTo>
                  <a:cubicBezTo>
                    <a:pt x="4156538" y="1928527"/>
                    <a:pt x="4176858" y="1927257"/>
                    <a:pt x="4199718" y="1927257"/>
                  </a:cubicBezTo>
                  <a:lnTo>
                    <a:pt x="4199718" y="1867567"/>
                  </a:lnTo>
                  <a:cubicBezTo>
                    <a:pt x="4198448" y="1797544"/>
                    <a:pt x="4197178" y="1727751"/>
                    <a:pt x="4197178" y="1653595"/>
                  </a:cubicBezTo>
                  <a:cubicBezTo>
                    <a:pt x="4197178" y="1567808"/>
                    <a:pt x="4200988" y="1480566"/>
                    <a:pt x="4194638" y="1394778"/>
                  </a:cubicBezTo>
                  <a:cubicBezTo>
                    <a:pt x="4187018" y="1338071"/>
                    <a:pt x="4175588" y="219924"/>
                    <a:pt x="4175588" y="163217"/>
                  </a:cubicBezTo>
                  <a:cubicBezTo>
                    <a:pt x="4173048" y="123958"/>
                    <a:pt x="4171778" y="83246"/>
                    <a:pt x="4169238" y="43987"/>
                  </a:cubicBezTo>
                  <a:cubicBezTo>
                    <a:pt x="4169238" y="32355"/>
                    <a:pt x="4167968" y="20722"/>
                    <a:pt x="4166698" y="6350"/>
                  </a:cubicBezTo>
                  <a:cubicBezTo>
                    <a:pt x="4156538" y="3810"/>
                    <a:pt x="4147648" y="2540"/>
                    <a:pt x="4137488" y="1270"/>
                  </a:cubicBezTo>
                  <a:cubicBezTo>
                    <a:pt x="4129868" y="0"/>
                    <a:pt x="4122248" y="1270"/>
                    <a:pt x="4115898" y="1270"/>
                  </a:cubicBezTo>
                  <a:lnTo>
                    <a:pt x="11300" y="6350"/>
                  </a:lnTo>
                  <a:lnTo>
                    <a:pt x="2540" y="1898047"/>
                  </a:lnTo>
                  <a:close/>
                </a:path>
              </a:pathLst>
            </a:custGeom>
            <a:solidFill>
              <a:srgbClr val="2E2C2B"/>
            </a:solidFill>
          </p:spPr>
        </p:sp>
        <p:sp>
          <p:nvSpPr>
            <p:cNvPr id="7" name="Freeform 7"/>
            <p:cNvSpPr/>
            <p:nvPr/>
          </p:nvSpPr>
          <p:spPr>
            <a:xfrm>
              <a:off x="11430" y="16510"/>
              <a:ext cx="4176858" cy="1918367"/>
            </a:xfrm>
            <a:custGeom>
              <a:avLst/>
              <a:gdLst/>
              <a:ahLst/>
              <a:cxnLst/>
              <a:rect l="l" t="t" r="r" b="b"/>
              <a:pathLst>
                <a:path w="4176858" h="1918367">
                  <a:moveTo>
                    <a:pt x="4176858" y="1918367"/>
                  </a:moveTo>
                  <a:lnTo>
                    <a:pt x="0" y="1910747"/>
                  </a:lnTo>
                  <a:lnTo>
                    <a:pt x="0" y="679710"/>
                  </a:lnTo>
                  <a:lnTo>
                    <a:pt x="7620" y="20320"/>
                  </a:lnTo>
                  <a:lnTo>
                    <a:pt x="2093962" y="0"/>
                  </a:lnTo>
                  <a:lnTo>
                    <a:pt x="4155268" y="8890"/>
                  </a:lnTo>
                  <a:close/>
                </a:path>
              </a:pathLst>
            </a:custGeom>
            <a:solidFill>
              <a:srgbClr val="FAF3E2"/>
            </a:solidFill>
          </p:spPr>
        </p:sp>
        <p:sp>
          <p:nvSpPr>
            <p:cNvPr id="8" name="Freeform 8"/>
            <p:cNvSpPr/>
            <p:nvPr/>
          </p:nvSpPr>
          <p:spPr>
            <a:xfrm>
              <a:off x="-3810" y="0"/>
              <a:ext cx="4206068" cy="1945037"/>
            </a:xfrm>
            <a:custGeom>
              <a:avLst/>
              <a:gdLst/>
              <a:ahLst/>
              <a:cxnLst/>
              <a:rect l="l" t="t" r="r" b="b"/>
              <a:pathLst>
                <a:path w="4206068" h="1945037">
                  <a:moveTo>
                    <a:pt x="4171778" y="21590"/>
                  </a:moveTo>
                  <a:cubicBezTo>
                    <a:pt x="4173048" y="34290"/>
                    <a:pt x="4173048" y="44450"/>
                    <a:pt x="4174318" y="54994"/>
                  </a:cubicBezTo>
                  <a:cubicBezTo>
                    <a:pt x="4176858" y="94253"/>
                    <a:pt x="4178128" y="134966"/>
                    <a:pt x="4180668" y="174225"/>
                  </a:cubicBezTo>
                  <a:cubicBezTo>
                    <a:pt x="4180668" y="230932"/>
                    <a:pt x="4193368" y="1349079"/>
                    <a:pt x="4199718" y="1405786"/>
                  </a:cubicBezTo>
                  <a:cubicBezTo>
                    <a:pt x="4206068" y="1491573"/>
                    <a:pt x="4202258" y="1578815"/>
                    <a:pt x="4202258" y="1664602"/>
                  </a:cubicBezTo>
                  <a:cubicBezTo>
                    <a:pt x="4202258" y="1740212"/>
                    <a:pt x="4203528" y="1810005"/>
                    <a:pt x="4204798" y="1884077"/>
                  </a:cubicBezTo>
                  <a:lnTo>
                    <a:pt x="4204798" y="1943767"/>
                  </a:lnTo>
                  <a:cubicBezTo>
                    <a:pt x="4181938" y="1943767"/>
                    <a:pt x="4161618" y="1945037"/>
                    <a:pt x="4141298" y="1943767"/>
                  </a:cubicBezTo>
                  <a:cubicBezTo>
                    <a:pt x="3934586" y="1938687"/>
                    <a:pt x="3720216" y="1945037"/>
                    <a:pt x="3509096" y="1939957"/>
                  </a:cubicBezTo>
                  <a:cubicBezTo>
                    <a:pt x="3382423" y="1936147"/>
                    <a:pt x="3258999" y="1938687"/>
                    <a:pt x="3132326" y="1936147"/>
                  </a:cubicBezTo>
                  <a:lnTo>
                    <a:pt x="2956933" y="1932337"/>
                  </a:lnTo>
                  <a:cubicBezTo>
                    <a:pt x="2921205" y="1932337"/>
                    <a:pt x="2888725" y="1933607"/>
                    <a:pt x="2852997" y="1933607"/>
                  </a:cubicBezTo>
                  <a:cubicBezTo>
                    <a:pt x="2762053" y="1932337"/>
                    <a:pt x="2511956" y="1933607"/>
                    <a:pt x="2421011" y="1932337"/>
                  </a:cubicBezTo>
                  <a:cubicBezTo>
                    <a:pt x="2356051" y="1931067"/>
                    <a:pt x="1056846" y="1939957"/>
                    <a:pt x="991886" y="1938687"/>
                  </a:cubicBezTo>
                  <a:cubicBezTo>
                    <a:pt x="975646" y="1938687"/>
                    <a:pt x="956157" y="1939957"/>
                    <a:pt x="939917" y="1939957"/>
                  </a:cubicBezTo>
                  <a:cubicBezTo>
                    <a:pt x="900941" y="1939957"/>
                    <a:pt x="865213" y="1941227"/>
                    <a:pt x="826237" y="1941227"/>
                  </a:cubicBezTo>
                  <a:cubicBezTo>
                    <a:pt x="728797" y="1941227"/>
                    <a:pt x="634604" y="1939957"/>
                    <a:pt x="537164" y="1938687"/>
                  </a:cubicBezTo>
                  <a:cubicBezTo>
                    <a:pt x="478700" y="1937417"/>
                    <a:pt x="420235" y="1936147"/>
                    <a:pt x="365019" y="1934877"/>
                  </a:cubicBezTo>
                  <a:cubicBezTo>
                    <a:pt x="261083" y="1933607"/>
                    <a:pt x="157146" y="1932337"/>
                    <a:pt x="49962" y="1932337"/>
                  </a:cubicBezTo>
                  <a:cubicBezTo>
                    <a:pt x="38100" y="1932337"/>
                    <a:pt x="29210" y="1932337"/>
                    <a:pt x="19050" y="1931067"/>
                  </a:cubicBezTo>
                  <a:cubicBezTo>
                    <a:pt x="10160" y="1929797"/>
                    <a:pt x="5080" y="1923447"/>
                    <a:pt x="7620" y="1914557"/>
                  </a:cubicBezTo>
                  <a:cubicBezTo>
                    <a:pt x="16510" y="1882707"/>
                    <a:pt x="12700" y="1846356"/>
                    <a:pt x="11430" y="1808551"/>
                  </a:cubicBezTo>
                  <a:cubicBezTo>
                    <a:pt x="10160" y="1731488"/>
                    <a:pt x="6350" y="1655878"/>
                    <a:pt x="7620" y="1578815"/>
                  </a:cubicBezTo>
                  <a:cubicBezTo>
                    <a:pt x="5080" y="1482849"/>
                    <a:pt x="0" y="294909"/>
                    <a:pt x="7620" y="197489"/>
                  </a:cubicBezTo>
                  <a:cubicBezTo>
                    <a:pt x="8890" y="178587"/>
                    <a:pt x="7620" y="158230"/>
                    <a:pt x="8890" y="139328"/>
                  </a:cubicBezTo>
                  <a:cubicBezTo>
                    <a:pt x="10160" y="108793"/>
                    <a:pt x="12700" y="75351"/>
                    <a:pt x="13970" y="44450"/>
                  </a:cubicBezTo>
                  <a:cubicBezTo>
                    <a:pt x="13970" y="41910"/>
                    <a:pt x="15240" y="39370"/>
                    <a:pt x="16510" y="38100"/>
                  </a:cubicBezTo>
                  <a:cubicBezTo>
                    <a:pt x="38100" y="35560"/>
                    <a:pt x="75946" y="30480"/>
                    <a:pt x="127914" y="29210"/>
                  </a:cubicBezTo>
                  <a:cubicBezTo>
                    <a:pt x="215611" y="25400"/>
                    <a:pt x="303307" y="22860"/>
                    <a:pt x="394251" y="20320"/>
                  </a:cubicBezTo>
                  <a:cubicBezTo>
                    <a:pt x="455964" y="17780"/>
                    <a:pt x="517676" y="16510"/>
                    <a:pt x="576140" y="13970"/>
                  </a:cubicBezTo>
                  <a:cubicBezTo>
                    <a:pt x="634604" y="11430"/>
                    <a:pt x="696317" y="8890"/>
                    <a:pt x="754781" y="8890"/>
                  </a:cubicBezTo>
                  <a:cubicBezTo>
                    <a:pt x="819741" y="7620"/>
                    <a:pt x="884701" y="10160"/>
                    <a:pt x="949662" y="8890"/>
                  </a:cubicBezTo>
                  <a:cubicBezTo>
                    <a:pt x="1030862" y="8890"/>
                    <a:pt x="2502212" y="6350"/>
                    <a:pt x="2583412" y="5080"/>
                  </a:cubicBezTo>
                  <a:cubicBezTo>
                    <a:pt x="2661364" y="3810"/>
                    <a:pt x="2739317" y="2540"/>
                    <a:pt x="2820517" y="2540"/>
                  </a:cubicBezTo>
                  <a:cubicBezTo>
                    <a:pt x="2953686" y="1270"/>
                    <a:pt x="3083606" y="0"/>
                    <a:pt x="3216775" y="0"/>
                  </a:cubicBezTo>
                  <a:cubicBezTo>
                    <a:pt x="3271991" y="0"/>
                    <a:pt x="3330455" y="2540"/>
                    <a:pt x="3385671" y="2540"/>
                  </a:cubicBezTo>
                  <a:cubicBezTo>
                    <a:pt x="3538328" y="3810"/>
                    <a:pt x="3694232" y="5080"/>
                    <a:pt x="3846889" y="7620"/>
                  </a:cubicBezTo>
                  <a:cubicBezTo>
                    <a:pt x="3928089" y="8890"/>
                    <a:pt x="4009290" y="12700"/>
                    <a:pt x="4090490" y="16510"/>
                  </a:cubicBezTo>
                  <a:lnTo>
                    <a:pt x="4141298" y="16510"/>
                  </a:lnTo>
                  <a:cubicBezTo>
                    <a:pt x="4152728" y="17780"/>
                    <a:pt x="4161618" y="20320"/>
                    <a:pt x="4171778" y="21590"/>
                  </a:cubicBezTo>
                  <a:close/>
                  <a:moveTo>
                    <a:pt x="4181938" y="1927257"/>
                  </a:moveTo>
                  <a:cubicBezTo>
                    <a:pt x="4183208" y="1910747"/>
                    <a:pt x="4184478" y="1898047"/>
                    <a:pt x="4184478" y="1885347"/>
                  </a:cubicBezTo>
                  <a:cubicBezTo>
                    <a:pt x="4183208" y="1802735"/>
                    <a:pt x="4181938" y="1725672"/>
                    <a:pt x="4181938" y="1642792"/>
                  </a:cubicBezTo>
                  <a:cubicBezTo>
                    <a:pt x="4181938" y="1604987"/>
                    <a:pt x="4184478" y="1567183"/>
                    <a:pt x="4183208" y="1529378"/>
                  </a:cubicBezTo>
                  <a:cubicBezTo>
                    <a:pt x="4183208" y="1494481"/>
                    <a:pt x="4181938" y="1458131"/>
                    <a:pt x="4180668" y="1423234"/>
                  </a:cubicBezTo>
                  <a:cubicBezTo>
                    <a:pt x="4175588" y="1369435"/>
                    <a:pt x="4164158" y="255650"/>
                    <a:pt x="4164158" y="201851"/>
                  </a:cubicBezTo>
                  <a:cubicBezTo>
                    <a:pt x="4161618" y="156776"/>
                    <a:pt x="4159078" y="110247"/>
                    <a:pt x="4156538" y="65173"/>
                  </a:cubicBezTo>
                  <a:cubicBezTo>
                    <a:pt x="4155268" y="44450"/>
                    <a:pt x="4153998" y="43180"/>
                    <a:pt x="4135962" y="41910"/>
                  </a:cubicBezTo>
                  <a:cubicBezTo>
                    <a:pt x="4126218" y="41910"/>
                    <a:pt x="4119722" y="41910"/>
                    <a:pt x="4109978" y="40640"/>
                  </a:cubicBezTo>
                  <a:cubicBezTo>
                    <a:pt x="4028778" y="36830"/>
                    <a:pt x="3944330" y="31750"/>
                    <a:pt x="3863129" y="30480"/>
                  </a:cubicBezTo>
                  <a:cubicBezTo>
                    <a:pt x="3665000" y="26670"/>
                    <a:pt x="3463624" y="25400"/>
                    <a:pt x="3265495" y="22860"/>
                  </a:cubicBezTo>
                  <a:lnTo>
                    <a:pt x="3031638" y="22860"/>
                  </a:lnTo>
                  <a:cubicBezTo>
                    <a:pt x="2927701" y="22860"/>
                    <a:pt x="2823765" y="22860"/>
                    <a:pt x="2723077" y="24130"/>
                  </a:cubicBezTo>
                  <a:cubicBezTo>
                    <a:pt x="2635380" y="25400"/>
                    <a:pt x="1157534" y="29210"/>
                    <a:pt x="1069838" y="29210"/>
                  </a:cubicBezTo>
                  <a:cubicBezTo>
                    <a:pt x="926925" y="29210"/>
                    <a:pt x="784013" y="26670"/>
                    <a:pt x="641100" y="33020"/>
                  </a:cubicBezTo>
                  <a:cubicBezTo>
                    <a:pt x="566396" y="36830"/>
                    <a:pt x="494940" y="36830"/>
                    <a:pt x="423483" y="38100"/>
                  </a:cubicBezTo>
                  <a:cubicBezTo>
                    <a:pt x="300059" y="41910"/>
                    <a:pt x="176634" y="45720"/>
                    <a:pt x="53210" y="50800"/>
                  </a:cubicBezTo>
                  <a:cubicBezTo>
                    <a:pt x="36830" y="50800"/>
                    <a:pt x="34290" y="53540"/>
                    <a:pt x="33020" y="70989"/>
                  </a:cubicBezTo>
                  <a:cubicBezTo>
                    <a:pt x="31750" y="97161"/>
                    <a:pt x="31750" y="123334"/>
                    <a:pt x="30480" y="149506"/>
                  </a:cubicBezTo>
                  <a:cubicBezTo>
                    <a:pt x="29210" y="193127"/>
                    <a:pt x="26670" y="235294"/>
                    <a:pt x="25400" y="278915"/>
                  </a:cubicBezTo>
                  <a:cubicBezTo>
                    <a:pt x="20320" y="325443"/>
                    <a:pt x="26670" y="1462493"/>
                    <a:pt x="29210" y="1509022"/>
                  </a:cubicBezTo>
                  <a:cubicBezTo>
                    <a:pt x="29210" y="1558459"/>
                    <a:pt x="29210" y="1609350"/>
                    <a:pt x="30480" y="1658787"/>
                  </a:cubicBezTo>
                  <a:cubicBezTo>
                    <a:pt x="30480" y="1695137"/>
                    <a:pt x="33020" y="1731488"/>
                    <a:pt x="33020" y="1767839"/>
                  </a:cubicBezTo>
                  <a:cubicBezTo>
                    <a:pt x="33020" y="1807097"/>
                    <a:pt x="33020" y="1846356"/>
                    <a:pt x="31750" y="1885347"/>
                  </a:cubicBezTo>
                  <a:lnTo>
                    <a:pt x="31750" y="1895507"/>
                  </a:lnTo>
                  <a:cubicBezTo>
                    <a:pt x="31750" y="1905667"/>
                    <a:pt x="35560" y="1909477"/>
                    <a:pt x="44450" y="1909477"/>
                  </a:cubicBezTo>
                  <a:cubicBezTo>
                    <a:pt x="82442" y="1909477"/>
                    <a:pt x="127914" y="1910747"/>
                    <a:pt x="170138" y="1910747"/>
                  </a:cubicBezTo>
                  <a:cubicBezTo>
                    <a:pt x="231851" y="1910747"/>
                    <a:pt x="296811" y="1908207"/>
                    <a:pt x="358523" y="1910747"/>
                  </a:cubicBezTo>
                  <a:cubicBezTo>
                    <a:pt x="459212" y="1914557"/>
                    <a:pt x="559900" y="1917097"/>
                    <a:pt x="660588" y="1915827"/>
                  </a:cubicBezTo>
                  <a:cubicBezTo>
                    <a:pt x="725549" y="1914557"/>
                    <a:pt x="787261" y="1917097"/>
                    <a:pt x="852221" y="1917097"/>
                  </a:cubicBezTo>
                  <a:cubicBezTo>
                    <a:pt x="946414" y="1917097"/>
                    <a:pt x="1040606" y="1915827"/>
                    <a:pt x="1134798" y="1917097"/>
                  </a:cubicBezTo>
                  <a:cubicBezTo>
                    <a:pt x="1274463" y="1918367"/>
                    <a:pt x="2807525" y="1908207"/>
                    <a:pt x="2950438" y="1910747"/>
                  </a:cubicBezTo>
                  <a:cubicBezTo>
                    <a:pt x="3012150" y="1912017"/>
                    <a:pt x="3073862" y="1913287"/>
                    <a:pt x="3132326" y="1913287"/>
                  </a:cubicBezTo>
                  <a:cubicBezTo>
                    <a:pt x="3239511" y="1915827"/>
                    <a:pt x="3343447" y="1912017"/>
                    <a:pt x="3450631" y="1915827"/>
                  </a:cubicBezTo>
                  <a:cubicBezTo>
                    <a:pt x="3538328" y="1918367"/>
                    <a:pt x="3626024" y="1918367"/>
                    <a:pt x="3713721" y="1920907"/>
                  </a:cubicBezTo>
                  <a:cubicBezTo>
                    <a:pt x="3843641" y="1924717"/>
                    <a:pt x="3973561" y="1927257"/>
                    <a:pt x="4103482" y="1928527"/>
                  </a:cubicBezTo>
                  <a:cubicBezTo>
                    <a:pt x="4143838" y="1928527"/>
                    <a:pt x="4161618" y="1927257"/>
                    <a:pt x="4181938" y="1927257"/>
                  </a:cubicBezTo>
                  <a:close/>
                </a:path>
              </a:pathLst>
            </a:custGeom>
            <a:solidFill>
              <a:srgbClr val="FAF3E2"/>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1383">
            <a:off x="1428696" y="614210"/>
            <a:ext cx="2713616" cy="328019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5474">
            <a:off x="14334463" y="1605781"/>
            <a:ext cx="2030644" cy="245462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9715">
            <a:off x="1812530" y="6540100"/>
            <a:ext cx="2251371" cy="248147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2412">
            <a:off x="13488290" y="6768977"/>
            <a:ext cx="2628826" cy="2413740"/>
          </a:xfrm>
          <a:prstGeom prst="rect">
            <a:avLst/>
          </a:prstGeom>
        </p:spPr>
      </p:pic>
      <p:sp>
        <p:nvSpPr>
          <p:cNvPr id="16" name="TextBox 2">
            <a:extLst>
              <a:ext uri="{FF2B5EF4-FFF2-40B4-BE49-F238E27FC236}">
                <a16:creationId xmlns:a16="http://schemas.microsoft.com/office/drawing/2014/main" id="{B8CD5335-45FC-3FA7-3642-2088345FC13C}"/>
              </a:ext>
            </a:extLst>
          </p:cNvPr>
          <p:cNvSpPr txBox="1"/>
          <p:nvPr/>
        </p:nvSpPr>
        <p:spPr>
          <a:xfrm>
            <a:off x="3037794" y="3251257"/>
            <a:ext cx="1210076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200"/>
              </a:spcAft>
              <a:buClrTx/>
              <a:buSzTx/>
              <a:buFontTx/>
              <a:buNone/>
              <a:tabLst/>
              <a:defRPr/>
            </a:pPr>
            <a:r>
              <a:rPr kumimoji="0" lang="en-US" sz="8000" b="1" i="0" u="none" strike="noStrike" kern="1200" cap="none" spc="0" normalizeH="0" baseline="0" noProof="0">
                <a:ln>
                  <a:noFill/>
                </a:ln>
                <a:solidFill>
                  <a:srgbClr val="D6583C"/>
                </a:solidFill>
                <a:effectLst/>
                <a:uLnTx/>
                <a:uFillTx/>
                <a:latin typeface="Arial" panose="020B0604020202020204" pitchFamily="34" charset="0"/>
                <a:ea typeface="+mn-ea"/>
                <a:cs typeface="Arial" panose="020B0604020202020204" pitchFamily="34" charset="0"/>
              </a:rPr>
              <a:t>CẢM ƠN CÁC EM ĐÃ LẮNG NGHE BÀI GIẢNG!</a:t>
            </a:r>
            <a:endParaRPr kumimoji="0" lang="en-US" sz="8000" b="1" i="0" u="none" strike="noStrike" kern="1200" cap="none" spc="0" normalizeH="0" baseline="0" noProof="0" dirty="0">
              <a:ln>
                <a:noFill/>
              </a:ln>
              <a:solidFill>
                <a:srgbClr val="D6583C"/>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E3581"/>
        </a:solidFill>
        <a:effectLst/>
      </p:bgPr>
    </p:bg>
    <p:spTree>
      <p:nvGrpSpPr>
        <p:cNvPr id="1" name=""/>
        <p:cNvGrpSpPr/>
        <p:nvPr/>
      </p:nvGrpSpPr>
      <p:grpSpPr>
        <a:xfrm>
          <a:off x="0" y="0"/>
          <a:ext cx="0" cy="0"/>
          <a:chOff x="0" y="0"/>
          <a:chExt cx="0" cy="0"/>
        </a:xfrm>
      </p:grpSpPr>
      <p:pic>
        <p:nvPicPr>
          <p:cNvPr id="26" name="Picture 11">
            <a:extLst>
              <a:ext uri="{FF2B5EF4-FFF2-40B4-BE49-F238E27FC236}">
                <a16:creationId xmlns:a16="http://schemas.microsoft.com/office/drawing/2014/main" id="{E232B357-9C55-DC54-C57B-F3419E9B1716}"/>
              </a:ext>
            </a:extLst>
          </p:cNvPr>
          <p:cNvPicPr>
            <a:picLocks noChangeAspect="1"/>
          </p:cNvPicPr>
          <p:nvPr/>
        </p:nvPicPr>
        <p:blipFill>
          <a:blip r:embed="rId2">
            <a:alphaModFix amt="17000"/>
          </a:blip>
          <a:srcRect/>
          <a:stretch>
            <a:fillRect/>
          </a:stretch>
        </p:blipFill>
        <p:spPr>
          <a:xfrm>
            <a:off x="5719269" y="208842"/>
            <a:ext cx="7066594" cy="980336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516795">
            <a:off x="-1019930" y="8652343"/>
            <a:ext cx="2798924" cy="2798924"/>
          </a:xfrm>
          <a:prstGeom prst="rect">
            <a:avLst/>
          </a:prstGeom>
        </p:spPr>
      </p:pic>
      <p:sp>
        <p:nvSpPr>
          <p:cNvPr id="15" name="TextBox 15"/>
          <p:cNvSpPr txBox="1"/>
          <p:nvPr/>
        </p:nvSpPr>
        <p:spPr>
          <a:xfrm>
            <a:off x="3774801" y="1341292"/>
            <a:ext cx="10727680" cy="1066189"/>
          </a:xfrm>
          <a:prstGeom prst="rect">
            <a:avLst/>
          </a:prstGeom>
        </p:spPr>
        <p:txBody>
          <a:bodyPr lIns="0" tIns="0" rIns="0" bIns="0" rtlCol="0" anchor="t">
            <a:spAutoFit/>
          </a:bodyPr>
          <a:lstStyle/>
          <a:p>
            <a:pPr algn="ctr">
              <a:lnSpc>
                <a:spcPts val="8930"/>
              </a:lnSpc>
            </a:pPr>
            <a:r>
              <a:rPr lang="en-US" sz="6600" b="1" spc="-313">
                <a:solidFill>
                  <a:schemeClr val="bg1"/>
                </a:solidFill>
                <a:latin typeface="Arial" panose="020B0604020202020204" pitchFamily="34" charset="0"/>
                <a:cs typeface="Arial" panose="020B0604020202020204" pitchFamily="34" charset="0"/>
              </a:rPr>
              <a:t>NỘI DUNG BÀI HỌC</a:t>
            </a:r>
          </a:p>
        </p:txBody>
      </p:sp>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46950" y="-1"/>
            <a:ext cx="1744900" cy="2191085"/>
          </a:xfrm>
          <a:prstGeom prst="rect">
            <a:avLst/>
          </a:prstGeom>
        </p:spPr>
      </p:pic>
      <p:grpSp>
        <p:nvGrpSpPr>
          <p:cNvPr id="88" name="Group 87">
            <a:extLst>
              <a:ext uri="{FF2B5EF4-FFF2-40B4-BE49-F238E27FC236}">
                <a16:creationId xmlns:a16="http://schemas.microsoft.com/office/drawing/2014/main" id="{54E4B4F6-0EEC-E956-FC39-26EC4924538D}"/>
              </a:ext>
            </a:extLst>
          </p:cNvPr>
          <p:cNvGrpSpPr/>
          <p:nvPr/>
        </p:nvGrpSpPr>
        <p:grpSpPr>
          <a:xfrm>
            <a:off x="1032415" y="3426581"/>
            <a:ext cx="5026919" cy="5407825"/>
            <a:chOff x="1032415" y="3162300"/>
            <a:chExt cx="5026919" cy="5407825"/>
          </a:xfrm>
        </p:grpSpPr>
        <p:grpSp>
          <p:nvGrpSpPr>
            <p:cNvPr id="86" name="Group 85">
              <a:extLst>
                <a:ext uri="{FF2B5EF4-FFF2-40B4-BE49-F238E27FC236}">
                  <a16:creationId xmlns:a16="http://schemas.microsoft.com/office/drawing/2014/main" id="{40942F24-1CDB-8286-01C2-3120C66FB80B}"/>
                </a:ext>
              </a:extLst>
            </p:cNvPr>
            <p:cNvGrpSpPr/>
            <p:nvPr/>
          </p:nvGrpSpPr>
          <p:grpSpPr>
            <a:xfrm>
              <a:off x="1032415" y="3162300"/>
              <a:ext cx="5026919" cy="5407825"/>
              <a:chOff x="8953134" y="3127529"/>
              <a:chExt cx="4187073" cy="5407825"/>
            </a:xfrm>
          </p:grpSpPr>
          <p:grpSp>
            <p:nvGrpSpPr>
              <p:cNvPr id="78" name="Group 4">
                <a:extLst>
                  <a:ext uri="{FF2B5EF4-FFF2-40B4-BE49-F238E27FC236}">
                    <a16:creationId xmlns:a16="http://schemas.microsoft.com/office/drawing/2014/main" id="{24D223AC-D27B-531A-1601-B295D8DF2C0B}"/>
                  </a:ext>
                </a:extLst>
              </p:cNvPr>
              <p:cNvGrpSpPr/>
              <p:nvPr/>
            </p:nvGrpSpPr>
            <p:grpSpPr>
              <a:xfrm>
                <a:off x="8953134" y="3127529"/>
                <a:ext cx="4181031" cy="1425722"/>
                <a:chOff x="-3810" y="0"/>
                <a:chExt cx="1841652" cy="1989936"/>
              </a:xfrm>
            </p:grpSpPr>
            <p:sp>
              <p:nvSpPr>
                <p:cNvPr id="79" name="Freeform 5">
                  <a:extLst>
                    <a:ext uri="{FF2B5EF4-FFF2-40B4-BE49-F238E27FC236}">
                      <a16:creationId xmlns:a16="http://schemas.microsoft.com/office/drawing/2014/main" id="{176B84F0-A266-EDC1-FA29-009FC67CF17C}"/>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80" name="Freeform 6">
                  <a:extLst>
                    <a:ext uri="{FF2B5EF4-FFF2-40B4-BE49-F238E27FC236}">
                      <a16:creationId xmlns:a16="http://schemas.microsoft.com/office/drawing/2014/main" id="{09FB81B8-03AF-8AF9-B1D5-ABEDE9B3BF92}"/>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81" name="Group 7">
                <a:extLst>
                  <a:ext uri="{FF2B5EF4-FFF2-40B4-BE49-F238E27FC236}">
                    <a16:creationId xmlns:a16="http://schemas.microsoft.com/office/drawing/2014/main" id="{C2A8892D-8B85-14BF-784A-C76C7CBA83E0}"/>
                  </a:ext>
                </a:extLst>
              </p:cNvPr>
              <p:cNvGrpSpPr/>
              <p:nvPr/>
            </p:nvGrpSpPr>
            <p:grpSpPr>
              <a:xfrm>
                <a:off x="8959176" y="4252383"/>
                <a:ext cx="4181031" cy="4282971"/>
                <a:chOff x="-3810" y="0"/>
                <a:chExt cx="9591757" cy="3132922"/>
              </a:xfrm>
            </p:grpSpPr>
            <p:sp>
              <p:nvSpPr>
                <p:cNvPr id="82" name="Freeform 8">
                  <a:extLst>
                    <a:ext uri="{FF2B5EF4-FFF2-40B4-BE49-F238E27FC236}">
                      <a16:creationId xmlns:a16="http://schemas.microsoft.com/office/drawing/2014/main" id="{6A8062A5-5F59-F686-FFDF-FC4B9AEE93A1}"/>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83" name="Freeform 9">
                  <a:extLst>
                    <a:ext uri="{FF2B5EF4-FFF2-40B4-BE49-F238E27FC236}">
                      <a16:creationId xmlns:a16="http://schemas.microsoft.com/office/drawing/2014/main" id="{ED8435A0-43FC-7B6B-B30D-29559DD773D7}"/>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76" name="TextBox 75">
              <a:extLst>
                <a:ext uri="{FF2B5EF4-FFF2-40B4-BE49-F238E27FC236}">
                  <a16:creationId xmlns:a16="http://schemas.microsoft.com/office/drawing/2014/main" id="{685A74BA-AB65-9DD3-5617-AD8C752D303D}"/>
                </a:ext>
              </a:extLst>
            </p:cNvPr>
            <p:cNvSpPr txBox="1"/>
            <p:nvPr/>
          </p:nvSpPr>
          <p:spPr>
            <a:xfrm>
              <a:off x="1082880" y="4846245"/>
              <a:ext cx="4900365" cy="2748253"/>
            </a:xfrm>
            <a:prstGeom prst="rect">
              <a:avLst/>
            </a:prstGeom>
            <a:noFill/>
          </p:spPr>
          <p:txBody>
            <a:bodyPr wrap="square">
              <a:spAutoFit/>
            </a:bodyPr>
            <a:lstStyle/>
            <a:p>
              <a:pPr algn="ctr">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 trình hình thành, phát triển của </a:t>
              </a:r>
              <a:r>
                <a:rPr lang="fr-FR" sz="400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ương quốc Lào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87" name="TextBox 86">
              <a:extLst>
                <a:ext uri="{FF2B5EF4-FFF2-40B4-BE49-F238E27FC236}">
                  <a16:creationId xmlns:a16="http://schemas.microsoft.com/office/drawing/2014/main" id="{D8EDF9D0-267D-011D-DC76-21F30C579841}"/>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1</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C293B0F2-AFD9-7756-ADB1-C354F9B65731}"/>
              </a:ext>
            </a:extLst>
          </p:cNvPr>
          <p:cNvGrpSpPr/>
          <p:nvPr/>
        </p:nvGrpSpPr>
        <p:grpSpPr>
          <a:xfrm>
            <a:off x="6630540" y="3469475"/>
            <a:ext cx="5026919" cy="5407825"/>
            <a:chOff x="1032415" y="3162300"/>
            <a:chExt cx="5026919" cy="5407825"/>
          </a:xfrm>
        </p:grpSpPr>
        <p:grpSp>
          <p:nvGrpSpPr>
            <p:cNvPr id="90" name="Group 89">
              <a:extLst>
                <a:ext uri="{FF2B5EF4-FFF2-40B4-BE49-F238E27FC236}">
                  <a16:creationId xmlns:a16="http://schemas.microsoft.com/office/drawing/2014/main" id="{AC1D9EEC-9A3E-1A82-05E5-9ECADBEAA118}"/>
                </a:ext>
              </a:extLst>
            </p:cNvPr>
            <p:cNvGrpSpPr/>
            <p:nvPr/>
          </p:nvGrpSpPr>
          <p:grpSpPr>
            <a:xfrm>
              <a:off x="1032415" y="3162300"/>
              <a:ext cx="5026919" cy="5407825"/>
              <a:chOff x="8953134" y="3127529"/>
              <a:chExt cx="4187073" cy="5407825"/>
            </a:xfrm>
          </p:grpSpPr>
          <p:grpSp>
            <p:nvGrpSpPr>
              <p:cNvPr id="93" name="Group 4">
                <a:extLst>
                  <a:ext uri="{FF2B5EF4-FFF2-40B4-BE49-F238E27FC236}">
                    <a16:creationId xmlns:a16="http://schemas.microsoft.com/office/drawing/2014/main" id="{D37F63A3-1272-9F99-0B43-730591EC12E2}"/>
                  </a:ext>
                </a:extLst>
              </p:cNvPr>
              <p:cNvGrpSpPr/>
              <p:nvPr/>
            </p:nvGrpSpPr>
            <p:grpSpPr>
              <a:xfrm>
                <a:off x="8953134" y="3127529"/>
                <a:ext cx="4181031" cy="1425722"/>
                <a:chOff x="-3810" y="0"/>
                <a:chExt cx="1841652" cy="1989936"/>
              </a:xfrm>
            </p:grpSpPr>
            <p:sp>
              <p:nvSpPr>
                <p:cNvPr id="97" name="Freeform 5">
                  <a:extLst>
                    <a:ext uri="{FF2B5EF4-FFF2-40B4-BE49-F238E27FC236}">
                      <a16:creationId xmlns:a16="http://schemas.microsoft.com/office/drawing/2014/main" id="{360D3B1E-27D1-7185-0630-7893D15FCC93}"/>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98" name="Freeform 6">
                  <a:extLst>
                    <a:ext uri="{FF2B5EF4-FFF2-40B4-BE49-F238E27FC236}">
                      <a16:creationId xmlns:a16="http://schemas.microsoft.com/office/drawing/2014/main" id="{14657B13-9754-AB51-9D48-6C5DDFAE6F8C}"/>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94" name="Group 7">
                <a:extLst>
                  <a:ext uri="{FF2B5EF4-FFF2-40B4-BE49-F238E27FC236}">
                    <a16:creationId xmlns:a16="http://schemas.microsoft.com/office/drawing/2014/main" id="{DD5C74B9-0E5A-FEC3-2F93-E3931E6D26EF}"/>
                  </a:ext>
                </a:extLst>
              </p:cNvPr>
              <p:cNvGrpSpPr/>
              <p:nvPr/>
            </p:nvGrpSpPr>
            <p:grpSpPr>
              <a:xfrm>
                <a:off x="8959176" y="4252383"/>
                <a:ext cx="4181031" cy="4282971"/>
                <a:chOff x="-3810" y="0"/>
                <a:chExt cx="9591757" cy="3132922"/>
              </a:xfrm>
            </p:grpSpPr>
            <p:sp>
              <p:nvSpPr>
                <p:cNvPr id="95" name="Freeform 8">
                  <a:extLst>
                    <a:ext uri="{FF2B5EF4-FFF2-40B4-BE49-F238E27FC236}">
                      <a16:creationId xmlns:a16="http://schemas.microsoft.com/office/drawing/2014/main" id="{9FDAF634-3F88-EC9C-94AE-13328A06673B}"/>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96" name="Freeform 9">
                  <a:extLst>
                    <a:ext uri="{FF2B5EF4-FFF2-40B4-BE49-F238E27FC236}">
                      <a16:creationId xmlns:a16="http://schemas.microsoft.com/office/drawing/2014/main" id="{EC30A4CF-9868-DB5B-824E-CF84DCAF1DF0}"/>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91" name="TextBox 90">
              <a:extLst>
                <a:ext uri="{FF2B5EF4-FFF2-40B4-BE49-F238E27FC236}">
                  <a16:creationId xmlns:a16="http://schemas.microsoft.com/office/drawing/2014/main" id="{1CBBF179-8597-3EF4-CB0D-C9212B4E06D8}"/>
                </a:ext>
              </a:extLst>
            </p:cNvPr>
            <p:cNvSpPr txBox="1"/>
            <p:nvPr/>
          </p:nvSpPr>
          <p:spPr>
            <a:xfrm>
              <a:off x="1170399" y="5157389"/>
              <a:ext cx="4765513" cy="1824923"/>
            </a:xfrm>
            <a:prstGeom prst="rect">
              <a:avLst/>
            </a:prstGeom>
            <a:noFill/>
          </p:spPr>
          <p:txBody>
            <a:bodyPr wrap="square">
              <a:spAutoFit/>
            </a:bodyPr>
            <a:lstStyle/>
            <a:p>
              <a:pPr algn="ctr">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Vương quốc Lào thời Lan Xang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C86275B7-670D-61D2-DD4C-6266A3C84DCC}"/>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2</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6741D472-5E6D-3D38-8756-0B0D51DF0F7C}"/>
              </a:ext>
            </a:extLst>
          </p:cNvPr>
          <p:cNvGrpSpPr/>
          <p:nvPr/>
        </p:nvGrpSpPr>
        <p:grpSpPr>
          <a:xfrm>
            <a:off x="12235919" y="3455586"/>
            <a:ext cx="5026919" cy="5407825"/>
            <a:chOff x="1032415" y="3162300"/>
            <a:chExt cx="5026919" cy="5407825"/>
          </a:xfrm>
        </p:grpSpPr>
        <p:grpSp>
          <p:nvGrpSpPr>
            <p:cNvPr id="100" name="Group 99">
              <a:extLst>
                <a:ext uri="{FF2B5EF4-FFF2-40B4-BE49-F238E27FC236}">
                  <a16:creationId xmlns:a16="http://schemas.microsoft.com/office/drawing/2014/main" id="{97B7DB68-170D-1B9C-C3B0-32D487490865}"/>
                </a:ext>
              </a:extLst>
            </p:cNvPr>
            <p:cNvGrpSpPr/>
            <p:nvPr/>
          </p:nvGrpSpPr>
          <p:grpSpPr>
            <a:xfrm>
              <a:off x="1032415" y="3162300"/>
              <a:ext cx="5026919" cy="5407825"/>
              <a:chOff x="8953134" y="3127529"/>
              <a:chExt cx="4187073" cy="5407825"/>
            </a:xfrm>
          </p:grpSpPr>
          <p:grpSp>
            <p:nvGrpSpPr>
              <p:cNvPr id="103" name="Group 4">
                <a:extLst>
                  <a:ext uri="{FF2B5EF4-FFF2-40B4-BE49-F238E27FC236}">
                    <a16:creationId xmlns:a16="http://schemas.microsoft.com/office/drawing/2014/main" id="{360478A7-A595-BD3D-9457-93E637C7882A}"/>
                  </a:ext>
                </a:extLst>
              </p:cNvPr>
              <p:cNvGrpSpPr/>
              <p:nvPr/>
            </p:nvGrpSpPr>
            <p:grpSpPr>
              <a:xfrm>
                <a:off x="8953134" y="3127529"/>
                <a:ext cx="4181031" cy="1425722"/>
                <a:chOff x="-3810" y="0"/>
                <a:chExt cx="1841652" cy="1989936"/>
              </a:xfrm>
            </p:grpSpPr>
            <p:sp>
              <p:nvSpPr>
                <p:cNvPr id="107" name="Freeform 5">
                  <a:extLst>
                    <a:ext uri="{FF2B5EF4-FFF2-40B4-BE49-F238E27FC236}">
                      <a16:creationId xmlns:a16="http://schemas.microsoft.com/office/drawing/2014/main" id="{183022C5-9409-4CD2-5A1D-8AD20DB921CB}"/>
                    </a:ext>
                  </a:extLst>
                </p:cNvPr>
                <p:cNvSpPr/>
                <p:nvPr/>
              </p:nvSpPr>
              <p:spPr>
                <a:xfrm>
                  <a:off x="10160" y="16510"/>
                  <a:ext cx="1812442" cy="1963268"/>
                </a:xfrm>
                <a:custGeom>
                  <a:avLst/>
                  <a:gdLst/>
                  <a:ahLst/>
                  <a:cxnLst/>
                  <a:rect l="l" t="t" r="r" b="b"/>
                  <a:pathLst>
                    <a:path w="1812442" h="1963267">
                      <a:moveTo>
                        <a:pt x="1812442" y="1963267"/>
                      </a:moveTo>
                      <a:lnTo>
                        <a:pt x="0" y="1955647"/>
                      </a:lnTo>
                      <a:lnTo>
                        <a:pt x="0" y="694139"/>
                      </a:lnTo>
                      <a:lnTo>
                        <a:pt x="17780" y="19050"/>
                      </a:lnTo>
                      <a:lnTo>
                        <a:pt x="901612" y="0"/>
                      </a:lnTo>
                      <a:lnTo>
                        <a:pt x="1793392" y="5080"/>
                      </a:lnTo>
                      <a:close/>
                    </a:path>
                  </a:pathLst>
                </a:custGeom>
                <a:solidFill>
                  <a:srgbClr val="9C1B20"/>
                </a:solidFill>
              </p:spPr>
            </p:sp>
            <p:sp>
              <p:nvSpPr>
                <p:cNvPr id="108" name="Freeform 6">
                  <a:extLst>
                    <a:ext uri="{FF2B5EF4-FFF2-40B4-BE49-F238E27FC236}">
                      <a16:creationId xmlns:a16="http://schemas.microsoft.com/office/drawing/2014/main" id="{07D1796D-A90A-0FBB-28DC-B3F74C53C289}"/>
                    </a:ext>
                  </a:extLst>
                </p:cNvPr>
                <p:cNvSpPr/>
                <p:nvPr/>
              </p:nvSpPr>
              <p:spPr>
                <a:xfrm>
                  <a:off x="-3810" y="0"/>
                  <a:ext cx="1841652" cy="1989936"/>
                </a:xfrm>
                <a:custGeom>
                  <a:avLst/>
                  <a:gdLst/>
                  <a:ahLst/>
                  <a:cxnLst/>
                  <a:rect l="l" t="t" r="r" b="b"/>
                  <a:pathLst>
                    <a:path w="1841652" h="1989936">
                      <a:moveTo>
                        <a:pt x="1807362" y="21590"/>
                      </a:moveTo>
                      <a:cubicBezTo>
                        <a:pt x="1808632" y="34290"/>
                        <a:pt x="1808632" y="44450"/>
                        <a:pt x="1809902" y="54610"/>
                      </a:cubicBezTo>
                      <a:cubicBezTo>
                        <a:pt x="1812442" y="93181"/>
                        <a:pt x="1813712" y="134943"/>
                        <a:pt x="1816252" y="175212"/>
                      </a:cubicBezTo>
                      <a:cubicBezTo>
                        <a:pt x="1816252" y="233379"/>
                        <a:pt x="1828952" y="1380318"/>
                        <a:pt x="1835302" y="1438485"/>
                      </a:cubicBezTo>
                      <a:cubicBezTo>
                        <a:pt x="1841652" y="1526482"/>
                        <a:pt x="1837842" y="1615970"/>
                        <a:pt x="1837842" y="1703966"/>
                      </a:cubicBezTo>
                      <a:cubicBezTo>
                        <a:pt x="1837842" y="1781523"/>
                        <a:pt x="1839112" y="1853113"/>
                        <a:pt x="1840382" y="1928976"/>
                      </a:cubicBezTo>
                      <a:cubicBezTo>
                        <a:pt x="1840382" y="1950566"/>
                        <a:pt x="1840382" y="1964536"/>
                        <a:pt x="1840382" y="1988666"/>
                      </a:cubicBezTo>
                      <a:cubicBezTo>
                        <a:pt x="1817522" y="1988666"/>
                        <a:pt x="1797202" y="1989936"/>
                        <a:pt x="1776469" y="1988666"/>
                      </a:cubicBezTo>
                      <a:cubicBezTo>
                        <a:pt x="1687365" y="1983586"/>
                        <a:pt x="1596889" y="1989936"/>
                        <a:pt x="1507785" y="1984857"/>
                      </a:cubicBezTo>
                      <a:cubicBezTo>
                        <a:pt x="1454322" y="1981047"/>
                        <a:pt x="1402230" y="1983586"/>
                        <a:pt x="1348767" y="1981047"/>
                      </a:cubicBezTo>
                      <a:cubicBezTo>
                        <a:pt x="1324092" y="1979776"/>
                        <a:pt x="1299417" y="1978507"/>
                        <a:pt x="1274742" y="1977236"/>
                      </a:cubicBezTo>
                      <a:cubicBezTo>
                        <a:pt x="1259663" y="1977236"/>
                        <a:pt x="1245954" y="1978507"/>
                        <a:pt x="1230875" y="1978507"/>
                      </a:cubicBezTo>
                      <a:cubicBezTo>
                        <a:pt x="1192492" y="1977236"/>
                        <a:pt x="1086937" y="1978507"/>
                        <a:pt x="1048554" y="1977236"/>
                      </a:cubicBezTo>
                      <a:cubicBezTo>
                        <a:pt x="1021137" y="1975966"/>
                        <a:pt x="472801" y="1984857"/>
                        <a:pt x="445385" y="1983586"/>
                      </a:cubicBezTo>
                      <a:cubicBezTo>
                        <a:pt x="438530" y="1983586"/>
                        <a:pt x="430305" y="1984857"/>
                        <a:pt x="423451" y="1984857"/>
                      </a:cubicBezTo>
                      <a:cubicBezTo>
                        <a:pt x="407001" y="1984857"/>
                        <a:pt x="391922" y="1986126"/>
                        <a:pt x="375472" y="1986126"/>
                      </a:cubicBezTo>
                      <a:cubicBezTo>
                        <a:pt x="334347" y="1986126"/>
                        <a:pt x="294592" y="1984857"/>
                        <a:pt x="253467" y="1983586"/>
                      </a:cubicBezTo>
                      <a:cubicBezTo>
                        <a:pt x="228792" y="1982316"/>
                        <a:pt x="204117" y="1981047"/>
                        <a:pt x="180813" y="1979776"/>
                      </a:cubicBezTo>
                      <a:cubicBezTo>
                        <a:pt x="136946" y="1978507"/>
                        <a:pt x="93079" y="1977236"/>
                        <a:pt x="48260" y="1977236"/>
                      </a:cubicBezTo>
                      <a:cubicBezTo>
                        <a:pt x="38100" y="1977236"/>
                        <a:pt x="29210" y="1977236"/>
                        <a:pt x="19050" y="1975966"/>
                      </a:cubicBezTo>
                      <a:cubicBezTo>
                        <a:pt x="10160" y="1974697"/>
                        <a:pt x="5080" y="1968347"/>
                        <a:pt x="7620" y="1959457"/>
                      </a:cubicBezTo>
                      <a:cubicBezTo>
                        <a:pt x="16510" y="1927687"/>
                        <a:pt x="12700" y="1890400"/>
                        <a:pt x="11430" y="1851622"/>
                      </a:cubicBezTo>
                      <a:cubicBezTo>
                        <a:pt x="10160" y="1772574"/>
                        <a:pt x="6350" y="1695018"/>
                        <a:pt x="7620" y="1615970"/>
                      </a:cubicBezTo>
                      <a:cubicBezTo>
                        <a:pt x="5080" y="1517533"/>
                        <a:pt x="0" y="299004"/>
                        <a:pt x="7620" y="199076"/>
                      </a:cubicBezTo>
                      <a:cubicBezTo>
                        <a:pt x="8890" y="179687"/>
                        <a:pt x="7620" y="158806"/>
                        <a:pt x="8890" y="139417"/>
                      </a:cubicBezTo>
                      <a:cubicBezTo>
                        <a:pt x="10160" y="108096"/>
                        <a:pt x="12700" y="73792"/>
                        <a:pt x="13970" y="44450"/>
                      </a:cubicBezTo>
                      <a:cubicBezTo>
                        <a:pt x="13970" y="41910"/>
                        <a:pt x="15240" y="39370"/>
                        <a:pt x="16510" y="38100"/>
                      </a:cubicBezTo>
                      <a:cubicBezTo>
                        <a:pt x="38100" y="35560"/>
                        <a:pt x="58808" y="30480"/>
                        <a:pt x="80741" y="29210"/>
                      </a:cubicBezTo>
                      <a:cubicBezTo>
                        <a:pt x="117754" y="25400"/>
                        <a:pt x="154767" y="22860"/>
                        <a:pt x="193150" y="20320"/>
                      </a:cubicBezTo>
                      <a:cubicBezTo>
                        <a:pt x="219196" y="17780"/>
                        <a:pt x="245242" y="16510"/>
                        <a:pt x="269917" y="13970"/>
                      </a:cubicBezTo>
                      <a:cubicBezTo>
                        <a:pt x="294592" y="11430"/>
                        <a:pt x="320638" y="8890"/>
                        <a:pt x="345313" y="8890"/>
                      </a:cubicBezTo>
                      <a:cubicBezTo>
                        <a:pt x="372730" y="7620"/>
                        <a:pt x="400147" y="10160"/>
                        <a:pt x="427564" y="8890"/>
                      </a:cubicBezTo>
                      <a:cubicBezTo>
                        <a:pt x="461835" y="8890"/>
                        <a:pt x="1082825" y="6350"/>
                        <a:pt x="1117096" y="5080"/>
                      </a:cubicBezTo>
                      <a:cubicBezTo>
                        <a:pt x="1149996" y="3810"/>
                        <a:pt x="1182896" y="2540"/>
                        <a:pt x="1217167" y="2540"/>
                      </a:cubicBezTo>
                      <a:cubicBezTo>
                        <a:pt x="1273371" y="1270"/>
                        <a:pt x="1328205" y="0"/>
                        <a:pt x="1384409" y="0"/>
                      </a:cubicBezTo>
                      <a:cubicBezTo>
                        <a:pt x="1407713" y="0"/>
                        <a:pt x="1432389" y="2540"/>
                        <a:pt x="1455693" y="2540"/>
                      </a:cubicBezTo>
                      <a:cubicBezTo>
                        <a:pt x="1520122" y="3810"/>
                        <a:pt x="1585923" y="5080"/>
                        <a:pt x="1650352" y="7620"/>
                      </a:cubicBezTo>
                      <a:cubicBezTo>
                        <a:pt x="1684623" y="8890"/>
                        <a:pt x="1718894" y="12700"/>
                        <a:pt x="1753165" y="16510"/>
                      </a:cubicBezTo>
                      <a:cubicBezTo>
                        <a:pt x="1761390" y="16510"/>
                        <a:pt x="1769615" y="16510"/>
                        <a:pt x="1776469" y="16510"/>
                      </a:cubicBezTo>
                      <a:cubicBezTo>
                        <a:pt x="1788312" y="17780"/>
                        <a:pt x="1797202" y="20320"/>
                        <a:pt x="1807362" y="21590"/>
                      </a:cubicBezTo>
                      <a:close/>
                      <a:moveTo>
                        <a:pt x="1817522" y="1972157"/>
                      </a:moveTo>
                      <a:cubicBezTo>
                        <a:pt x="1818792" y="1955647"/>
                        <a:pt x="1820062" y="1942947"/>
                        <a:pt x="1820062" y="1930247"/>
                      </a:cubicBezTo>
                      <a:cubicBezTo>
                        <a:pt x="1818792" y="1845656"/>
                        <a:pt x="1817522" y="1766608"/>
                        <a:pt x="1817522" y="1681594"/>
                      </a:cubicBezTo>
                      <a:cubicBezTo>
                        <a:pt x="1817522" y="1642816"/>
                        <a:pt x="1820062" y="1604038"/>
                        <a:pt x="1818792" y="1565260"/>
                      </a:cubicBezTo>
                      <a:cubicBezTo>
                        <a:pt x="1818792" y="1529465"/>
                        <a:pt x="1817522" y="1492178"/>
                        <a:pt x="1816252" y="1456383"/>
                      </a:cubicBezTo>
                      <a:cubicBezTo>
                        <a:pt x="1811172" y="1401198"/>
                        <a:pt x="1799742" y="258734"/>
                        <a:pt x="1799742" y="203550"/>
                      </a:cubicBezTo>
                      <a:cubicBezTo>
                        <a:pt x="1797202" y="157315"/>
                        <a:pt x="1794662" y="109588"/>
                        <a:pt x="1792122" y="63500"/>
                      </a:cubicBezTo>
                      <a:cubicBezTo>
                        <a:pt x="1790852" y="44450"/>
                        <a:pt x="1789582" y="43180"/>
                        <a:pt x="1772357" y="41910"/>
                      </a:cubicBezTo>
                      <a:cubicBezTo>
                        <a:pt x="1768244" y="41910"/>
                        <a:pt x="1765502" y="41910"/>
                        <a:pt x="1761390" y="40640"/>
                      </a:cubicBezTo>
                      <a:cubicBezTo>
                        <a:pt x="1727119" y="36830"/>
                        <a:pt x="1691477" y="31750"/>
                        <a:pt x="1657206" y="30480"/>
                      </a:cubicBezTo>
                      <a:cubicBezTo>
                        <a:pt x="1573585" y="26670"/>
                        <a:pt x="1488593" y="25400"/>
                        <a:pt x="1404972" y="22860"/>
                      </a:cubicBezTo>
                      <a:cubicBezTo>
                        <a:pt x="1392634" y="22860"/>
                        <a:pt x="1378926" y="22860"/>
                        <a:pt x="1366588" y="22860"/>
                      </a:cubicBezTo>
                      <a:cubicBezTo>
                        <a:pt x="1346026" y="22860"/>
                        <a:pt x="1325463" y="22860"/>
                        <a:pt x="1306271" y="22860"/>
                      </a:cubicBezTo>
                      <a:cubicBezTo>
                        <a:pt x="1262405" y="22860"/>
                        <a:pt x="1218538" y="22860"/>
                        <a:pt x="1176042" y="24130"/>
                      </a:cubicBezTo>
                      <a:cubicBezTo>
                        <a:pt x="1139029" y="25400"/>
                        <a:pt x="515297" y="29210"/>
                        <a:pt x="478285" y="29210"/>
                      </a:cubicBezTo>
                      <a:cubicBezTo>
                        <a:pt x="417968" y="29210"/>
                        <a:pt x="357651" y="26670"/>
                        <a:pt x="297334" y="33020"/>
                      </a:cubicBezTo>
                      <a:cubicBezTo>
                        <a:pt x="265805" y="36830"/>
                        <a:pt x="235646" y="36830"/>
                        <a:pt x="205488" y="38100"/>
                      </a:cubicBezTo>
                      <a:cubicBezTo>
                        <a:pt x="153396" y="41910"/>
                        <a:pt x="101304" y="45720"/>
                        <a:pt x="49530" y="50800"/>
                      </a:cubicBezTo>
                      <a:cubicBezTo>
                        <a:pt x="36830" y="50800"/>
                        <a:pt x="34290" y="53340"/>
                        <a:pt x="33020" y="69318"/>
                      </a:cubicBezTo>
                      <a:cubicBezTo>
                        <a:pt x="31750" y="96164"/>
                        <a:pt x="31750" y="123011"/>
                        <a:pt x="30480" y="149857"/>
                      </a:cubicBezTo>
                      <a:cubicBezTo>
                        <a:pt x="29210" y="194601"/>
                        <a:pt x="26670" y="237854"/>
                        <a:pt x="25400" y="282598"/>
                      </a:cubicBezTo>
                      <a:cubicBezTo>
                        <a:pt x="20320" y="330325"/>
                        <a:pt x="26670" y="1496653"/>
                        <a:pt x="29210" y="1544379"/>
                      </a:cubicBezTo>
                      <a:cubicBezTo>
                        <a:pt x="29210" y="1595089"/>
                        <a:pt x="29210" y="1647291"/>
                        <a:pt x="30480" y="1698001"/>
                      </a:cubicBezTo>
                      <a:cubicBezTo>
                        <a:pt x="30480" y="1735287"/>
                        <a:pt x="33020" y="1772574"/>
                        <a:pt x="33020" y="1809861"/>
                      </a:cubicBezTo>
                      <a:cubicBezTo>
                        <a:pt x="33020" y="1850130"/>
                        <a:pt x="33020" y="1890400"/>
                        <a:pt x="31750" y="1930247"/>
                      </a:cubicBezTo>
                      <a:cubicBezTo>
                        <a:pt x="31750" y="1934057"/>
                        <a:pt x="31750" y="1936597"/>
                        <a:pt x="31750" y="1940407"/>
                      </a:cubicBezTo>
                      <a:cubicBezTo>
                        <a:pt x="31750" y="1950567"/>
                        <a:pt x="35560" y="1954376"/>
                        <a:pt x="44450" y="1954376"/>
                      </a:cubicBezTo>
                      <a:cubicBezTo>
                        <a:pt x="61550" y="1954376"/>
                        <a:pt x="80741" y="1955647"/>
                        <a:pt x="98562" y="1955647"/>
                      </a:cubicBezTo>
                      <a:cubicBezTo>
                        <a:pt x="124608" y="1955647"/>
                        <a:pt x="152025" y="1953107"/>
                        <a:pt x="178071" y="1955647"/>
                      </a:cubicBezTo>
                      <a:cubicBezTo>
                        <a:pt x="220567" y="1959457"/>
                        <a:pt x="263063" y="1961997"/>
                        <a:pt x="305559" y="1960726"/>
                      </a:cubicBezTo>
                      <a:cubicBezTo>
                        <a:pt x="332976" y="1959457"/>
                        <a:pt x="359022" y="1961997"/>
                        <a:pt x="386438" y="1961997"/>
                      </a:cubicBezTo>
                      <a:cubicBezTo>
                        <a:pt x="426193" y="1961997"/>
                        <a:pt x="465947" y="1960726"/>
                        <a:pt x="505701" y="1961997"/>
                      </a:cubicBezTo>
                      <a:cubicBezTo>
                        <a:pt x="564648" y="1963267"/>
                        <a:pt x="1211683" y="1953107"/>
                        <a:pt x="1272000" y="1955647"/>
                      </a:cubicBezTo>
                      <a:cubicBezTo>
                        <a:pt x="1298046" y="1956917"/>
                        <a:pt x="1324092" y="1958186"/>
                        <a:pt x="1348767" y="1958186"/>
                      </a:cubicBezTo>
                      <a:cubicBezTo>
                        <a:pt x="1394005" y="1960726"/>
                        <a:pt x="1437872" y="1956917"/>
                        <a:pt x="1483110" y="1960726"/>
                      </a:cubicBezTo>
                      <a:cubicBezTo>
                        <a:pt x="1520122" y="1963267"/>
                        <a:pt x="1557135" y="1963267"/>
                        <a:pt x="1594148" y="1965807"/>
                      </a:cubicBezTo>
                      <a:cubicBezTo>
                        <a:pt x="1648981" y="1969617"/>
                        <a:pt x="1703815" y="1972157"/>
                        <a:pt x="1758648" y="1973426"/>
                      </a:cubicBezTo>
                      <a:cubicBezTo>
                        <a:pt x="1779211" y="1973427"/>
                        <a:pt x="1797202" y="1972157"/>
                        <a:pt x="1817522" y="1972157"/>
                      </a:cubicBezTo>
                      <a:close/>
                    </a:path>
                  </a:pathLst>
                </a:custGeom>
                <a:solidFill>
                  <a:srgbClr val="FFFFFF"/>
                </a:solidFill>
              </p:spPr>
            </p:sp>
          </p:grpSp>
          <p:grpSp>
            <p:nvGrpSpPr>
              <p:cNvPr id="104" name="Group 7">
                <a:extLst>
                  <a:ext uri="{FF2B5EF4-FFF2-40B4-BE49-F238E27FC236}">
                    <a16:creationId xmlns:a16="http://schemas.microsoft.com/office/drawing/2014/main" id="{B08E3C27-9DCB-3955-87C5-B7060B7F926C}"/>
                  </a:ext>
                </a:extLst>
              </p:cNvPr>
              <p:cNvGrpSpPr/>
              <p:nvPr/>
            </p:nvGrpSpPr>
            <p:grpSpPr>
              <a:xfrm>
                <a:off x="8959176" y="4252383"/>
                <a:ext cx="4181031" cy="4282971"/>
                <a:chOff x="-3810" y="0"/>
                <a:chExt cx="9591757" cy="3132922"/>
              </a:xfrm>
            </p:grpSpPr>
            <p:sp>
              <p:nvSpPr>
                <p:cNvPr id="105" name="Freeform 8">
                  <a:extLst>
                    <a:ext uri="{FF2B5EF4-FFF2-40B4-BE49-F238E27FC236}">
                      <a16:creationId xmlns:a16="http://schemas.microsoft.com/office/drawing/2014/main" id="{85BDCCB7-3E78-4219-349F-8CA1BCAA99BE}"/>
                    </a:ext>
                  </a:extLst>
                </p:cNvPr>
                <p:cNvSpPr/>
                <p:nvPr/>
              </p:nvSpPr>
              <p:spPr>
                <a:xfrm>
                  <a:off x="10159" y="16510"/>
                  <a:ext cx="9577788" cy="3106252"/>
                </a:xfrm>
                <a:custGeom>
                  <a:avLst/>
                  <a:gdLst/>
                  <a:ahLst/>
                  <a:cxnLst/>
                  <a:rect l="l" t="t" r="r" b="b"/>
                  <a:pathLst>
                    <a:path w="9535825" h="3106252">
                      <a:moveTo>
                        <a:pt x="9535825" y="3106252"/>
                      </a:moveTo>
                      <a:lnTo>
                        <a:pt x="0" y="3098632"/>
                      </a:lnTo>
                      <a:lnTo>
                        <a:pt x="0" y="1090556"/>
                      </a:lnTo>
                      <a:lnTo>
                        <a:pt x="17780" y="19050"/>
                      </a:lnTo>
                      <a:lnTo>
                        <a:pt x="4753374" y="0"/>
                      </a:lnTo>
                      <a:lnTo>
                        <a:pt x="9516775" y="5080"/>
                      </a:lnTo>
                      <a:close/>
                    </a:path>
                  </a:pathLst>
                </a:custGeom>
                <a:solidFill>
                  <a:srgbClr val="FFFFFF"/>
                </a:solidFill>
              </p:spPr>
            </p:sp>
            <p:sp>
              <p:nvSpPr>
                <p:cNvPr id="106" name="Freeform 9">
                  <a:extLst>
                    <a:ext uri="{FF2B5EF4-FFF2-40B4-BE49-F238E27FC236}">
                      <a16:creationId xmlns:a16="http://schemas.microsoft.com/office/drawing/2014/main" id="{74092799-24A8-3254-ADF9-FDF76CF1C1A7}"/>
                    </a:ext>
                  </a:extLst>
                </p:cNvPr>
                <p:cNvSpPr/>
                <p:nvPr/>
              </p:nvSpPr>
              <p:spPr>
                <a:xfrm>
                  <a:off x="-3810" y="0"/>
                  <a:ext cx="9565035" cy="3132922"/>
                </a:xfrm>
                <a:custGeom>
                  <a:avLst/>
                  <a:gdLst/>
                  <a:ahLst/>
                  <a:cxnLst/>
                  <a:rect l="l" t="t" r="r" b="b"/>
                  <a:pathLst>
                    <a:path w="9565035" h="3132922">
                      <a:moveTo>
                        <a:pt x="9530745" y="21590"/>
                      </a:moveTo>
                      <a:cubicBezTo>
                        <a:pt x="9532014" y="34290"/>
                        <a:pt x="9532014" y="44450"/>
                        <a:pt x="9533285" y="54610"/>
                      </a:cubicBezTo>
                      <a:cubicBezTo>
                        <a:pt x="9535825" y="110867"/>
                        <a:pt x="9537095" y="178243"/>
                        <a:pt x="9539635" y="243212"/>
                      </a:cubicBezTo>
                      <a:cubicBezTo>
                        <a:pt x="9539635" y="337057"/>
                        <a:pt x="9552335" y="2187486"/>
                        <a:pt x="9558685" y="2281331"/>
                      </a:cubicBezTo>
                      <a:cubicBezTo>
                        <a:pt x="9565035" y="2423301"/>
                        <a:pt x="9561225" y="2567678"/>
                        <a:pt x="9561225" y="2709648"/>
                      </a:cubicBezTo>
                      <a:cubicBezTo>
                        <a:pt x="9561225" y="2834775"/>
                        <a:pt x="9562495" y="2950276"/>
                        <a:pt x="9563764" y="3071962"/>
                      </a:cubicBezTo>
                      <a:cubicBezTo>
                        <a:pt x="9563764" y="3093552"/>
                        <a:pt x="9563764" y="3107522"/>
                        <a:pt x="9563764" y="3131652"/>
                      </a:cubicBezTo>
                      <a:cubicBezTo>
                        <a:pt x="9540905" y="3131652"/>
                        <a:pt x="9520585" y="3132922"/>
                        <a:pt x="9474801" y="3131652"/>
                      </a:cubicBezTo>
                      <a:cubicBezTo>
                        <a:pt x="8987565" y="3126572"/>
                        <a:pt x="8492831" y="3132922"/>
                        <a:pt x="8005595" y="3127842"/>
                      </a:cubicBezTo>
                      <a:cubicBezTo>
                        <a:pt x="7713253" y="3124032"/>
                        <a:pt x="7428406" y="3126572"/>
                        <a:pt x="7136065" y="3124032"/>
                      </a:cubicBezTo>
                      <a:cubicBezTo>
                        <a:pt x="7001137" y="3122762"/>
                        <a:pt x="6866211" y="3121492"/>
                        <a:pt x="6731283" y="3120222"/>
                      </a:cubicBezTo>
                      <a:cubicBezTo>
                        <a:pt x="6648828" y="3120222"/>
                        <a:pt x="6573868" y="3121492"/>
                        <a:pt x="6491413" y="3121492"/>
                      </a:cubicBezTo>
                      <a:cubicBezTo>
                        <a:pt x="6281526" y="3120222"/>
                        <a:pt x="5704338" y="3121492"/>
                        <a:pt x="5494451" y="3120222"/>
                      </a:cubicBezTo>
                      <a:cubicBezTo>
                        <a:pt x="5344532" y="3118952"/>
                        <a:pt x="2346152" y="3127842"/>
                        <a:pt x="2196233" y="3126572"/>
                      </a:cubicBezTo>
                      <a:cubicBezTo>
                        <a:pt x="2158753" y="3126572"/>
                        <a:pt x="2113778" y="3127842"/>
                        <a:pt x="2076298" y="3127842"/>
                      </a:cubicBezTo>
                      <a:cubicBezTo>
                        <a:pt x="1986346" y="3127842"/>
                        <a:pt x="1903891" y="3129112"/>
                        <a:pt x="1813939" y="3129112"/>
                      </a:cubicBezTo>
                      <a:cubicBezTo>
                        <a:pt x="1589061" y="3129112"/>
                        <a:pt x="1371678" y="3127842"/>
                        <a:pt x="1146800" y="3126572"/>
                      </a:cubicBezTo>
                      <a:cubicBezTo>
                        <a:pt x="1011873" y="3125302"/>
                        <a:pt x="876946" y="3124032"/>
                        <a:pt x="749515" y="3122762"/>
                      </a:cubicBezTo>
                      <a:cubicBezTo>
                        <a:pt x="509644" y="3121492"/>
                        <a:pt x="269774" y="3120222"/>
                        <a:pt x="48260" y="3120222"/>
                      </a:cubicBezTo>
                      <a:cubicBezTo>
                        <a:pt x="38100" y="3120222"/>
                        <a:pt x="29210" y="3120222"/>
                        <a:pt x="19050" y="3118952"/>
                      </a:cubicBezTo>
                      <a:cubicBezTo>
                        <a:pt x="10160" y="3117682"/>
                        <a:pt x="5080" y="3111332"/>
                        <a:pt x="7620" y="3102442"/>
                      </a:cubicBezTo>
                      <a:cubicBezTo>
                        <a:pt x="16510" y="3070590"/>
                        <a:pt x="12700" y="3010433"/>
                        <a:pt x="11430" y="2947870"/>
                      </a:cubicBezTo>
                      <a:cubicBezTo>
                        <a:pt x="10160" y="2820337"/>
                        <a:pt x="6350" y="2695211"/>
                        <a:pt x="7620" y="2567678"/>
                      </a:cubicBezTo>
                      <a:cubicBezTo>
                        <a:pt x="5080" y="2408863"/>
                        <a:pt x="0" y="442933"/>
                        <a:pt x="7620" y="281713"/>
                      </a:cubicBezTo>
                      <a:cubicBezTo>
                        <a:pt x="8890" y="250431"/>
                        <a:pt x="7620" y="216743"/>
                        <a:pt x="8890" y="185461"/>
                      </a:cubicBezTo>
                      <a:cubicBezTo>
                        <a:pt x="10160" y="134930"/>
                        <a:pt x="12700" y="79585"/>
                        <a:pt x="13970" y="44450"/>
                      </a:cubicBezTo>
                      <a:cubicBezTo>
                        <a:pt x="13970" y="41910"/>
                        <a:pt x="15240" y="39370"/>
                        <a:pt x="16510" y="38100"/>
                      </a:cubicBezTo>
                      <a:cubicBezTo>
                        <a:pt x="38100" y="35560"/>
                        <a:pt x="82375" y="30480"/>
                        <a:pt x="202310" y="29210"/>
                      </a:cubicBezTo>
                      <a:cubicBezTo>
                        <a:pt x="404701" y="25400"/>
                        <a:pt x="607092" y="22860"/>
                        <a:pt x="816978" y="20320"/>
                      </a:cubicBezTo>
                      <a:cubicBezTo>
                        <a:pt x="959401" y="17780"/>
                        <a:pt x="1101824" y="16510"/>
                        <a:pt x="1236751" y="13970"/>
                      </a:cubicBezTo>
                      <a:cubicBezTo>
                        <a:pt x="1371679" y="11430"/>
                        <a:pt x="1514102" y="8890"/>
                        <a:pt x="1649029" y="8890"/>
                      </a:cubicBezTo>
                      <a:cubicBezTo>
                        <a:pt x="1798948" y="7620"/>
                        <a:pt x="1948867" y="10160"/>
                        <a:pt x="2098786" y="8890"/>
                      </a:cubicBezTo>
                      <a:cubicBezTo>
                        <a:pt x="2286184" y="8890"/>
                        <a:pt x="5681850" y="6350"/>
                        <a:pt x="5869249" y="5080"/>
                      </a:cubicBezTo>
                      <a:cubicBezTo>
                        <a:pt x="6049152" y="3810"/>
                        <a:pt x="6229054" y="2540"/>
                        <a:pt x="6416453" y="2540"/>
                      </a:cubicBezTo>
                      <a:cubicBezTo>
                        <a:pt x="6723787" y="1270"/>
                        <a:pt x="7023626" y="0"/>
                        <a:pt x="7330960" y="0"/>
                      </a:cubicBezTo>
                      <a:cubicBezTo>
                        <a:pt x="7458391" y="0"/>
                        <a:pt x="7593317" y="2540"/>
                        <a:pt x="7720749" y="2540"/>
                      </a:cubicBezTo>
                      <a:cubicBezTo>
                        <a:pt x="8073059" y="3810"/>
                        <a:pt x="8432864" y="5080"/>
                        <a:pt x="8785174" y="7620"/>
                      </a:cubicBezTo>
                      <a:cubicBezTo>
                        <a:pt x="8972573" y="8890"/>
                        <a:pt x="9159971" y="12700"/>
                        <a:pt x="9347370" y="16510"/>
                      </a:cubicBezTo>
                      <a:cubicBezTo>
                        <a:pt x="9392345" y="16510"/>
                        <a:pt x="9437322" y="16510"/>
                        <a:pt x="9474801" y="16510"/>
                      </a:cubicBezTo>
                      <a:cubicBezTo>
                        <a:pt x="9511695" y="17780"/>
                        <a:pt x="9520585" y="20320"/>
                        <a:pt x="9530745" y="21590"/>
                      </a:cubicBezTo>
                      <a:close/>
                      <a:moveTo>
                        <a:pt x="9540905" y="3115142"/>
                      </a:moveTo>
                      <a:cubicBezTo>
                        <a:pt x="9542175" y="3098633"/>
                        <a:pt x="9543445" y="3085933"/>
                        <a:pt x="9543445" y="3073233"/>
                      </a:cubicBezTo>
                      <a:cubicBezTo>
                        <a:pt x="9542175" y="2938245"/>
                        <a:pt x="9540905" y="2810712"/>
                        <a:pt x="9540905" y="2673554"/>
                      </a:cubicBezTo>
                      <a:cubicBezTo>
                        <a:pt x="9540905" y="2610991"/>
                        <a:pt x="9543445" y="2548428"/>
                        <a:pt x="9542175" y="2485864"/>
                      </a:cubicBezTo>
                      <a:cubicBezTo>
                        <a:pt x="9542175" y="2428114"/>
                        <a:pt x="9540905" y="2367957"/>
                        <a:pt x="9539635" y="2310206"/>
                      </a:cubicBezTo>
                      <a:cubicBezTo>
                        <a:pt x="9534555" y="2221174"/>
                        <a:pt x="9523125" y="377964"/>
                        <a:pt x="9523125" y="288931"/>
                      </a:cubicBezTo>
                      <a:cubicBezTo>
                        <a:pt x="9520585" y="214337"/>
                        <a:pt x="9518045" y="137336"/>
                        <a:pt x="9515505" y="63500"/>
                      </a:cubicBezTo>
                      <a:cubicBezTo>
                        <a:pt x="9514235" y="44450"/>
                        <a:pt x="9512964" y="43180"/>
                        <a:pt x="9452314" y="41910"/>
                      </a:cubicBezTo>
                      <a:cubicBezTo>
                        <a:pt x="9429826" y="41910"/>
                        <a:pt x="9414834" y="41910"/>
                        <a:pt x="9392346" y="40640"/>
                      </a:cubicBezTo>
                      <a:cubicBezTo>
                        <a:pt x="9204948" y="36830"/>
                        <a:pt x="9010053" y="31750"/>
                        <a:pt x="8822654" y="30480"/>
                      </a:cubicBezTo>
                      <a:cubicBezTo>
                        <a:pt x="8365400" y="26670"/>
                        <a:pt x="7900652" y="25400"/>
                        <a:pt x="7443399" y="22860"/>
                      </a:cubicBezTo>
                      <a:cubicBezTo>
                        <a:pt x="7375935" y="22860"/>
                        <a:pt x="7300975" y="22860"/>
                        <a:pt x="7233512" y="22860"/>
                      </a:cubicBezTo>
                      <a:cubicBezTo>
                        <a:pt x="7121073" y="22860"/>
                        <a:pt x="7008634" y="22860"/>
                        <a:pt x="6903690" y="22860"/>
                      </a:cubicBezTo>
                      <a:cubicBezTo>
                        <a:pt x="6663820" y="22860"/>
                        <a:pt x="6423950" y="22860"/>
                        <a:pt x="6191575" y="24130"/>
                      </a:cubicBezTo>
                      <a:cubicBezTo>
                        <a:pt x="5989184" y="25400"/>
                        <a:pt x="2578526" y="29210"/>
                        <a:pt x="2376136" y="29210"/>
                      </a:cubicBezTo>
                      <a:cubicBezTo>
                        <a:pt x="2046314" y="29210"/>
                        <a:pt x="1716492" y="26670"/>
                        <a:pt x="1386671" y="33020"/>
                      </a:cubicBezTo>
                      <a:cubicBezTo>
                        <a:pt x="1214264" y="36830"/>
                        <a:pt x="1049353" y="36830"/>
                        <a:pt x="884442" y="38100"/>
                      </a:cubicBezTo>
                      <a:cubicBezTo>
                        <a:pt x="599596" y="41910"/>
                        <a:pt x="314749" y="45720"/>
                        <a:pt x="49530" y="50800"/>
                      </a:cubicBezTo>
                      <a:cubicBezTo>
                        <a:pt x="36830" y="50800"/>
                        <a:pt x="34290" y="53340"/>
                        <a:pt x="33020" y="72366"/>
                      </a:cubicBezTo>
                      <a:cubicBezTo>
                        <a:pt x="31750" y="115679"/>
                        <a:pt x="31750" y="158992"/>
                        <a:pt x="30480" y="202305"/>
                      </a:cubicBezTo>
                      <a:cubicBezTo>
                        <a:pt x="29210" y="274494"/>
                        <a:pt x="26670" y="344276"/>
                        <a:pt x="25400" y="416464"/>
                      </a:cubicBezTo>
                      <a:cubicBezTo>
                        <a:pt x="20320" y="493465"/>
                        <a:pt x="26670" y="2375176"/>
                        <a:pt x="29210" y="2452176"/>
                      </a:cubicBezTo>
                      <a:cubicBezTo>
                        <a:pt x="29210" y="2533990"/>
                        <a:pt x="29210" y="2618210"/>
                        <a:pt x="30480" y="2700023"/>
                      </a:cubicBezTo>
                      <a:cubicBezTo>
                        <a:pt x="30480" y="2760180"/>
                        <a:pt x="33020" y="2820337"/>
                        <a:pt x="33020" y="2880494"/>
                      </a:cubicBezTo>
                      <a:cubicBezTo>
                        <a:pt x="33020" y="2945464"/>
                        <a:pt x="33020" y="3010433"/>
                        <a:pt x="31750" y="3073232"/>
                      </a:cubicBezTo>
                      <a:cubicBezTo>
                        <a:pt x="31750" y="3077042"/>
                        <a:pt x="31750" y="3079582"/>
                        <a:pt x="31750" y="3083392"/>
                      </a:cubicBezTo>
                      <a:cubicBezTo>
                        <a:pt x="31750" y="3093552"/>
                        <a:pt x="35560" y="3097362"/>
                        <a:pt x="44450" y="3097362"/>
                      </a:cubicBezTo>
                      <a:cubicBezTo>
                        <a:pt x="97367" y="3097362"/>
                        <a:pt x="202310" y="3098632"/>
                        <a:pt x="299758" y="3098632"/>
                      </a:cubicBezTo>
                      <a:cubicBezTo>
                        <a:pt x="442181" y="3098632"/>
                        <a:pt x="592100" y="3096092"/>
                        <a:pt x="734523" y="3098632"/>
                      </a:cubicBezTo>
                      <a:cubicBezTo>
                        <a:pt x="966897" y="3102442"/>
                        <a:pt x="1199272" y="3104982"/>
                        <a:pt x="1431646" y="3103712"/>
                      </a:cubicBezTo>
                      <a:cubicBezTo>
                        <a:pt x="1581565" y="3102442"/>
                        <a:pt x="1723988" y="3104982"/>
                        <a:pt x="1873907" y="3104982"/>
                      </a:cubicBezTo>
                      <a:cubicBezTo>
                        <a:pt x="2091290" y="3104982"/>
                        <a:pt x="2308672" y="3103712"/>
                        <a:pt x="2526055" y="3104982"/>
                      </a:cubicBezTo>
                      <a:cubicBezTo>
                        <a:pt x="2848381" y="3106252"/>
                        <a:pt x="6386470" y="3096092"/>
                        <a:pt x="6716292" y="3098632"/>
                      </a:cubicBezTo>
                      <a:cubicBezTo>
                        <a:pt x="6858715" y="3099902"/>
                        <a:pt x="7001138" y="3101173"/>
                        <a:pt x="7136065" y="3101173"/>
                      </a:cubicBezTo>
                      <a:cubicBezTo>
                        <a:pt x="7383431" y="3103712"/>
                        <a:pt x="7623302" y="3099902"/>
                        <a:pt x="7870668" y="3103712"/>
                      </a:cubicBezTo>
                      <a:cubicBezTo>
                        <a:pt x="8073059" y="3106252"/>
                        <a:pt x="8275449" y="3106252"/>
                        <a:pt x="8477840" y="3108792"/>
                      </a:cubicBezTo>
                      <a:cubicBezTo>
                        <a:pt x="8777678" y="3112602"/>
                        <a:pt x="9077516" y="3115142"/>
                        <a:pt x="9377354" y="3116412"/>
                      </a:cubicBezTo>
                      <a:cubicBezTo>
                        <a:pt x="9489793" y="3116412"/>
                        <a:pt x="9520585" y="3115142"/>
                        <a:pt x="9540905" y="3115142"/>
                      </a:cubicBezTo>
                      <a:close/>
                    </a:path>
                  </a:pathLst>
                </a:custGeom>
                <a:solidFill>
                  <a:srgbClr val="FFFFFF"/>
                </a:solidFill>
              </p:spPr>
            </p:sp>
          </p:grpSp>
        </p:grpSp>
        <p:sp>
          <p:nvSpPr>
            <p:cNvPr id="101" name="TextBox 100">
              <a:extLst>
                <a:ext uri="{FF2B5EF4-FFF2-40B4-BE49-F238E27FC236}">
                  <a16:creationId xmlns:a16="http://schemas.microsoft.com/office/drawing/2014/main" id="{CC17219B-608D-155B-86DA-CAC9CCEC30A3}"/>
                </a:ext>
              </a:extLst>
            </p:cNvPr>
            <p:cNvSpPr txBox="1"/>
            <p:nvPr/>
          </p:nvSpPr>
          <p:spPr>
            <a:xfrm>
              <a:off x="1170399" y="5157389"/>
              <a:ext cx="4765513" cy="1824923"/>
            </a:xfrm>
            <a:prstGeom prst="rect">
              <a:avLst/>
            </a:prstGeom>
            <a:noFill/>
          </p:spPr>
          <p:txBody>
            <a:bodyPr wrap="square">
              <a:spAutoFit/>
            </a:bodyPr>
            <a:lstStyle/>
            <a:p>
              <a:pPr algn="ctr">
                <a:lnSpc>
                  <a:spcPct val="150000"/>
                </a:lnSpc>
                <a:spcAft>
                  <a:spcPts val="1000"/>
                </a:spcAft>
              </a:pPr>
              <a:r>
                <a:rPr lang="fr-FR"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thành tựu tiêu biểu về văn hóa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820475D6-FE26-BBF1-E468-70B21EC20D50}"/>
                </a:ext>
              </a:extLst>
            </p:cNvPr>
            <p:cNvSpPr txBox="1"/>
            <p:nvPr/>
          </p:nvSpPr>
          <p:spPr>
            <a:xfrm>
              <a:off x="1160014" y="3201641"/>
              <a:ext cx="4765513" cy="982513"/>
            </a:xfrm>
            <a:prstGeom prst="rect">
              <a:avLst/>
            </a:prstGeom>
            <a:noFill/>
          </p:spPr>
          <p:txBody>
            <a:bodyPr wrap="square">
              <a:spAutoFit/>
            </a:bodyPr>
            <a:lstStyle/>
            <a:p>
              <a:pPr algn="ctr">
                <a:lnSpc>
                  <a:spcPct val="150000"/>
                </a:lnSpc>
                <a:spcAft>
                  <a:spcPts val="1000"/>
                </a:spcAft>
              </a:pPr>
              <a:r>
                <a:rPr lang="fr-FR" sz="44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3</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up)">
                                      <p:cBhvr>
                                        <p:cTn id="13" dur="500"/>
                                        <p:tgtEl>
                                          <p:spTgt spid="8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wipe(up)">
                                      <p:cBhvr>
                                        <p:cTn id="18" dur="500"/>
                                        <p:tgtEl>
                                          <p:spTgt spid="8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wipe(up)">
                                      <p:cBhvr>
                                        <p:cTn id="2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4">
            <a:extLst>
              <a:ext uri="{FF2B5EF4-FFF2-40B4-BE49-F238E27FC236}">
                <a16:creationId xmlns:a16="http://schemas.microsoft.com/office/drawing/2014/main" id="{3EAA8291-3670-AEA9-5F80-62884D9ED676}"/>
              </a:ext>
            </a:extLst>
          </p:cNvPr>
          <p:cNvSpPr txBox="1"/>
          <p:nvPr/>
        </p:nvSpPr>
        <p:spPr>
          <a:xfrm>
            <a:off x="1371600" y="4740845"/>
            <a:ext cx="15657957" cy="2858731"/>
          </a:xfrm>
          <a:prstGeom prst="rect">
            <a:avLst/>
          </a:prstGeom>
        </p:spPr>
        <p:txBody>
          <a:bodyPr wrap="square" lIns="0" tIns="0" rIns="0" bIns="0" rtlCol="0" anchor="t">
            <a:spAutoFit/>
          </a:bodyPr>
          <a:lstStyle/>
          <a:p>
            <a:pPr algn="ctr">
              <a:lnSpc>
                <a:spcPct val="150000"/>
              </a:lnSpc>
            </a:pPr>
            <a:r>
              <a:rPr lang="vi-VN" sz="6600" b="1">
                <a:latin typeface="Arial" panose="020B0604020202020204" pitchFamily="34" charset="0"/>
                <a:cs typeface="Arial" panose="020B0604020202020204" pitchFamily="34" charset="0"/>
              </a:rPr>
              <a:t>QUÁ TRÌNH HÌNH THÀNH</a:t>
            </a:r>
            <a:r>
              <a:rPr lang="en-US" sz="6600" b="1">
                <a:latin typeface="Arial" panose="020B0604020202020204" pitchFamily="34" charset="0"/>
                <a:cs typeface="Arial" panose="020B0604020202020204" pitchFamily="34" charset="0"/>
              </a:rPr>
              <a:t> VÀ</a:t>
            </a:r>
            <a:r>
              <a:rPr lang="vi-VN" sz="6600" b="1">
                <a:latin typeface="Arial" panose="020B0604020202020204" pitchFamily="34" charset="0"/>
                <a:cs typeface="Arial" panose="020B0604020202020204" pitchFamily="34" charset="0"/>
              </a:rPr>
              <a:t> </a:t>
            </a:r>
            <a:endParaRPr lang="en-US" sz="6600" b="1">
              <a:latin typeface="Arial" panose="020B0604020202020204" pitchFamily="34" charset="0"/>
              <a:cs typeface="Arial" panose="020B0604020202020204" pitchFamily="34" charset="0"/>
            </a:endParaRPr>
          </a:p>
          <a:p>
            <a:pPr algn="ctr">
              <a:lnSpc>
                <a:spcPct val="150000"/>
              </a:lnSpc>
            </a:pPr>
            <a:r>
              <a:rPr lang="vi-VN" sz="6600" b="1">
                <a:latin typeface="Arial" panose="020B0604020202020204" pitchFamily="34" charset="0"/>
                <a:cs typeface="Arial" panose="020B0604020202020204" pitchFamily="34" charset="0"/>
              </a:rPr>
              <a:t>PHÁT TRIỂN CỦA VƯƠNG QUỐC</a:t>
            </a:r>
            <a:r>
              <a:rPr lang="en-US" sz="6600" b="1">
                <a:latin typeface="Arial" panose="020B0604020202020204" pitchFamily="34" charset="0"/>
                <a:cs typeface="Arial" panose="020B0604020202020204" pitchFamily="34" charset="0"/>
              </a:rPr>
              <a:t> LÀO</a:t>
            </a:r>
          </a:p>
        </p:txBody>
      </p:sp>
      <p:grpSp>
        <p:nvGrpSpPr>
          <p:cNvPr id="4" name="Group 3">
            <a:extLst>
              <a:ext uri="{FF2B5EF4-FFF2-40B4-BE49-F238E27FC236}">
                <a16:creationId xmlns:a16="http://schemas.microsoft.com/office/drawing/2014/main" id="{A5FBDAD3-14B5-E778-FEAC-142643E44CAC}"/>
              </a:ext>
            </a:extLst>
          </p:cNvPr>
          <p:cNvGrpSpPr/>
          <p:nvPr/>
        </p:nvGrpSpPr>
        <p:grpSpPr>
          <a:xfrm>
            <a:off x="5994400" y="2019300"/>
            <a:ext cx="6299200" cy="2362200"/>
            <a:chOff x="3020848" y="1447800"/>
            <a:chExt cx="6299200" cy="2362200"/>
          </a:xfrm>
        </p:grpSpPr>
        <p:pic>
          <p:nvPicPr>
            <p:cNvPr id="5" name="Picture 5">
              <a:extLst>
                <a:ext uri="{FF2B5EF4-FFF2-40B4-BE49-F238E27FC236}">
                  <a16:creationId xmlns:a16="http://schemas.microsoft.com/office/drawing/2014/main" id="{5CDB0E1B-F9FF-DEB1-8992-62089FD9C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6" name="TextBox 5">
              <a:extLst>
                <a:ext uri="{FF2B5EF4-FFF2-40B4-BE49-F238E27FC236}">
                  <a16:creationId xmlns:a16="http://schemas.microsoft.com/office/drawing/2014/main" id="{9DE726A4-F669-53C2-C3A0-532211B634D0}"/>
                </a:ext>
              </a:extLst>
            </p:cNvPr>
            <p:cNvSpPr txBox="1"/>
            <p:nvPr/>
          </p:nvSpPr>
          <p:spPr>
            <a:xfrm>
              <a:off x="3666771" y="1807145"/>
              <a:ext cx="5054252" cy="1335237"/>
            </a:xfrm>
            <a:prstGeom prst="rect">
              <a:avLst/>
            </a:prstGeom>
          </p:spPr>
          <p:txBody>
            <a:bodyPr lIns="0" tIns="0" rIns="0" bIns="0" rtlCol="0" anchor="t">
              <a:spAutoFit/>
            </a:bodyPr>
            <a:lstStyle/>
            <a:p>
              <a:pPr algn="ctr">
                <a:lnSpc>
                  <a:spcPct val="150000"/>
                </a:lnSpc>
              </a:pPr>
              <a:r>
                <a:rPr lang="en-US" sz="6600" b="1">
                  <a:solidFill>
                    <a:schemeClr val="bg1"/>
                  </a:solidFill>
                  <a:latin typeface="Arial" panose="020B0604020202020204" pitchFamily="34" charset="0"/>
                  <a:cs typeface="Arial" panose="020B0604020202020204" pitchFamily="34" charset="0"/>
                </a:rPr>
                <a:t>PHẦN 1</a:t>
              </a:r>
              <a:endParaRPr lang="en-US" sz="66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74242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A91D57-6530-AE05-084F-23A19376DE18}"/>
              </a:ext>
            </a:extLst>
          </p:cNvPr>
          <p:cNvGrpSpPr/>
          <p:nvPr/>
        </p:nvGrpSpPr>
        <p:grpSpPr>
          <a:xfrm>
            <a:off x="-314115" y="-284689"/>
            <a:ext cx="18931877" cy="10856378"/>
            <a:chOff x="0" y="0"/>
            <a:chExt cx="25242502" cy="14475171"/>
          </a:xfrm>
          <a:solidFill>
            <a:schemeClr val="bg1">
              <a:lumMod val="65000"/>
            </a:schemeClr>
          </a:solidFill>
        </p:grpSpPr>
        <p:pic>
          <p:nvPicPr>
            <p:cNvPr id="3" name="Picture 3">
              <a:extLst>
                <a:ext uri="{FF2B5EF4-FFF2-40B4-BE49-F238E27FC236}">
                  <a16:creationId xmlns:a16="http://schemas.microsoft.com/office/drawing/2014/main" id="{9A2FB2D5-CAB0-673E-1930-395D5FDAC181}"/>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4" name="Picture 4">
              <a:extLst>
                <a:ext uri="{FF2B5EF4-FFF2-40B4-BE49-F238E27FC236}">
                  <a16:creationId xmlns:a16="http://schemas.microsoft.com/office/drawing/2014/main" id="{5BE9EF96-E9FF-CA42-1563-02C9C3A8CDB0}"/>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9" name="TextBox 8">
            <a:extLst>
              <a:ext uri="{FF2B5EF4-FFF2-40B4-BE49-F238E27FC236}">
                <a16:creationId xmlns:a16="http://schemas.microsoft.com/office/drawing/2014/main" id="{04115A4E-D23B-3263-5AEF-1997FE3EEA41}"/>
              </a:ext>
            </a:extLst>
          </p:cNvPr>
          <p:cNvSpPr txBox="1"/>
          <p:nvPr/>
        </p:nvSpPr>
        <p:spPr>
          <a:xfrm>
            <a:off x="838200" y="2846044"/>
            <a:ext cx="6934200" cy="459491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Khu vực: Đông Nam Á.</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Thủ đô: </a:t>
            </a:r>
            <a:r>
              <a:rPr lang="en-US" sz="4000">
                <a:solidFill>
                  <a:prstClr val="black"/>
                </a:solidFill>
                <a:latin typeface="Arial" panose="020B0604020202020204" pitchFamily="34" charset="0"/>
                <a:cs typeface="Arial" panose="020B0604020202020204" pitchFamily="34" charset="0"/>
              </a:rPr>
              <a:t>Viêng Chăn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Ngôn ngữ: tiếng Lào</a:t>
            </a:r>
          </a:p>
          <a:p>
            <a:pPr marL="571500" lvl="0" indent="-571500" algn="just">
              <a:lnSpc>
                <a:spcPct val="150000"/>
              </a:lnSpc>
              <a:buFont typeface="Arial" panose="020B0604020202020204" pitchFamily="34" charset="0"/>
              <a:buChar cha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Diện tích: </a:t>
            </a:r>
            <a:r>
              <a:rPr lang="en-US" sz="4000">
                <a:solidFill>
                  <a:prstClr val="black"/>
                </a:solidFill>
                <a:latin typeface="Arial" panose="020B0604020202020204" pitchFamily="34" charset="0"/>
                <a:cs typeface="Arial" panose="020B0604020202020204" pitchFamily="34" charset="0"/>
              </a:rPr>
              <a:t>237.955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km</a:t>
            </a:r>
            <a:r>
              <a:rPr kumimoji="0" lang="en-US" sz="40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71500" lvl="0" indent="-571500" algn="just">
              <a:lnSpc>
                <a:spcPct val="150000"/>
              </a:lnSpc>
              <a:buFont typeface="Arial" panose="020B0604020202020204" pitchFamily="34" charset="0"/>
              <a:buChar cha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Dân số: </a:t>
            </a:r>
            <a:r>
              <a:rPr lang="en-US" sz="4000">
                <a:solidFill>
                  <a:prstClr val="black"/>
                </a:solidFill>
                <a:latin typeface="Arial" panose="020B0604020202020204" pitchFamily="34" charset="0"/>
                <a:cs typeface="Arial" panose="020B0604020202020204" pitchFamily="34" charset="0"/>
              </a:rPr>
              <a:t>7.123.205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(2019)</a:t>
            </a:r>
          </a:p>
        </p:txBody>
      </p:sp>
      <p:pic>
        <p:nvPicPr>
          <p:cNvPr id="12" name="Picture 11" descr="Map&#10;&#10;Description automatically generated">
            <a:extLst>
              <a:ext uri="{FF2B5EF4-FFF2-40B4-BE49-F238E27FC236}">
                <a16:creationId xmlns:a16="http://schemas.microsoft.com/office/drawing/2014/main" id="{EC081CC3-065D-652D-6B85-EB9A2DB5B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535" y="0"/>
            <a:ext cx="10253228" cy="10287000"/>
          </a:xfrm>
          <a:prstGeom prst="rect">
            <a:avLst/>
          </a:prstGeom>
        </p:spPr>
      </p:pic>
    </p:spTree>
    <p:extLst>
      <p:ext uri="{BB962C8B-B14F-4D97-AF65-F5344CB8AC3E}">
        <p14:creationId xmlns:p14="http://schemas.microsoft.com/office/powerpoint/2010/main" val="3780664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303BC84-B36E-5C13-9016-86E6DB87F46A}"/>
              </a:ext>
            </a:extLst>
          </p:cNvPr>
          <p:cNvGrpSpPr/>
          <p:nvPr/>
        </p:nvGrpSpPr>
        <p:grpSpPr>
          <a:xfrm>
            <a:off x="-314115" y="-284689"/>
            <a:ext cx="18931877" cy="10856378"/>
            <a:chOff x="0" y="0"/>
            <a:chExt cx="25242502" cy="14475171"/>
          </a:xfrm>
          <a:solidFill>
            <a:schemeClr val="bg1">
              <a:lumMod val="75000"/>
            </a:schemeClr>
          </a:solidFill>
        </p:grpSpPr>
        <p:pic>
          <p:nvPicPr>
            <p:cNvPr id="7" name="Picture 3">
              <a:extLst>
                <a:ext uri="{FF2B5EF4-FFF2-40B4-BE49-F238E27FC236}">
                  <a16:creationId xmlns:a16="http://schemas.microsoft.com/office/drawing/2014/main" id="{31DCD3D1-B905-3DD4-CD08-3DA851C71D2D}"/>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8" name="Picture 4">
              <a:extLst>
                <a:ext uri="{FF2B5EF4-FFF2-40B4-BE49-F238E27FC236}">
                  <a16:creationId xmlns:a16="http://schemas.microsoft.com/office/drawing/2014/main" id="{365F1CE3-A264-1752-E268-445DB2FFCF8A}"/>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sp>
        <p:nvSpPr>
          <p:cNvPr id="11" name="Freeform 3">
            <a:extLst>
              <a:ext uri="{FF2B5EF4-FFF2-40B4-BE49-F238E27FC236}">
                <a16:creationId xmlns:a16="http://schemas.microsoft.com/office/drawing/2014/main" id="{8CED1795-3D01-4B58-468C-8F8EB626D2B6}"/>
              </a:ext>
            </a:extLst>
          </p:cNvPr>
          <p:cNvSpPr/>
          <p:nvPr/>
        </p:nvSpPr>
        <p:spPr>
          <a:xfrm>
            <a:off x="-249853" y="-5931"/>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14" name="Freeform 6">
            <a:extLst>
              <a:ext uri="{FF2B5EF4-FFF2-40B4-BE49-F238E27FC236}">
                <a16:creationId xmlns:a16="http://schemas.microsoft.com/office/drawing/2014/main" id="{4C0B86FF-C412-D205-87D5-1FAD828BE3EE}"/>
              </a:ext>
            </a:extLst>
          </p:cNvPr>
          <p:cNvSpPr/>
          <p:nvPr/>
        </p:nvSpPr>
        <p:spPr>
          <a:xfrm>
            <a:off x="-249853" y="9252369"/>
            <a:ext cx="18787706" cy="1034631"/>
          </a:xfrm>
          <a:custGeom>
            <a:avLst/>
            <a:gdLst/>
            <a:ahLst/>
            <a:cxnLst/>
            <a:rect l="l" t="t" r="r" b="b"/>
            <a:pathLst>
              <a:path w="4948202" h="272496">
                <a:moveTo>
                  <a:pt x="0" y="0"/>
                </a:moveTo>
                <a:lnTo>
                  <a:pt x="4948202" y="0"/>
                </a:lnTo>
                <a:lnTo>
                  <a:pt x="4948202" y="272496"/>
                </a:lnTo>
                <a:lnTo>
                  <a:pt x="0" y="272496"/>
                </a:lnTo>
                <a:close/>
              </a:path>
            </a:pathLst>
          </a:custGeom>
          <a:solidFill>
            <a:srgbClr val="9C1B20"/>
          </a:solidFill>
          <a:ln>
            <a:noFill/>
          </a:ln>
        </p:spPr>
      </p:sp>
      <p:sp>
        <p:nvSpPr>
          <p:cNvPr id="2" name="TextBox 1">
            <a:extLst>
              <a:ext uri="{FF2B5EF4-FFF2-40B4-BE49-F238E27FC236}">
                <a16:creationId xmlns:a16="http://schemas.microsoft.com/office/drawing/2014/main" id="{FE0A1E1F-56AE-4C66-2AF7-70E47BC2C909}"/>
              </a:ext>
            </a:extLst>
          </p:cNvPr>
          <p:cNvSpPr txBox="1"/>
          <p:nvPr/>
        </p:nvSpPr>
        <p:spPr>
          <a:xfrm>
            <a:off x="1614917" y="2617952"/>
            <a:ext cx="8150673" cy="5045164"/>
          </a:xfrm>
          <a:prstGeom prst="rect">
            <a:avLst/>
          </a:prstGeom>
          <a:noFill/>
        </p:spPr>
        <p:txBody>
          <a:bodyPr wrap="square">
            <a:spAutoFit/>
          </a:bodyPr>
          <a:lstStyle/>
          <a:p>
            <a:pPr lvl="0" algn="just">
              <a:lnSpc>
                <a:spcPct val="150000"/>
              </a:lnSpc>
            </a:pPr>
            <a:r>
              <a:rPr lang="en-US" sz="4400" b="1" i="1">
                <a:solidFill>
                  <a:srgbClr val="FF0000"/>
                </a:solidFill>
                <a:latin typeface="Arial" panose="020B0604020202020204" pitchFamily="34" charset="0"/>
                <a:cs typeface="Arial" panose="020B0604020202020204" pitchFamily="34" charset="0"/>
              </a:rPr>
              <a:t>Em hãy </a:t>
            </a:r>
            <a:r>
              <a:rPr lang="vi-VN" sz="4400" b="1" i="1">
                <a:solidFill>
                  <a:srgbClr val="FF0000"/>
                </a:solidFill>
                <a:latin typeface="Arial" panose="020B0604020202020204" pitchFamily="34" charset="0"/>
                <a:cs typeface="Arial" panose="020B0604020202020204" pitchFamily="34" charset="0"/>
              </a:rPr>
              <a:t>đọc thông tin</a:t>
            </a:r>
            <a:r>
              <a:rPr lang="en-US" sz="4400" b="1" i="1">
                <a:solidFill>
                  <a:srgbClr val="FF0000"/>
                </a:solidFill>
                <a:latin typeface="Arial" panose="020B0604020202020204" pitchFamily="34" charset="0"/>
                <a:cs typeface="Arial" panose="020B0604020202020204" pitchFamily="34" charset="0"/>
              </a:rPr>
              <a:t> mục 1</a:t>
            </a:r>
            <a:r>
              <a:rPr lang="vi-VN" sz="4400" b="1" i="1">
                <a:solidFill>
                  <a:srgbClr val="FF0000"/>
                </a:solidFill>
                <a:latin typeface="Arial" panose="020B0604020202020204" pitchFamily="34" charset="0"/>
                <a:cs typeface="Arial" panose="020B0604020202020204" pitchFamily="34" charset="0"/>
              </a:rPr>
              <a:t>, quan sát Sơ đồ 1</a:t>
            </a:r>
            <a:r>
              <a:rPr lang="en-US" sz="4400" b="1" i="1">
                <a:solidFill>
                  <a:srgbClr val="FF0000"/>
                </a:solidFill>
                <a:latin typeface="Arial" panose="020B0604020202020204" pitchFamily="34" charset="0"/>
                <a:cs typeface="Arial" panose="020B0604020202020204" pitchFamily="34" charset="0"/>
              </a:rPr>
              <a:t>3</a:t>
            </a:r>
            <a:r>
              <a:rPr lang="vi-VN" sz="4400" b="1" i="1">
                <a:solidFill>
                  <a:srgbClr val="FF0000"/>
                </a:solidFill>
                <a:latin typeface="Arial" panose="020B0604020202020204" pitchFamily="34" charset="0"/>
                <a:cs typeface="Arial" panose="020B0604020202020204" pitchFamily="34" charset="0"/>
              </a:rPr>
              <a:t>.1 </a:t>
            </a:r>
            <a:r>
              <a:rPr lang="en-US" sz="4400" b="1" i="1">
                <a:solidFill>
                  <a:srgbClr val="FF0000"/>
                </a:solidFill>
                <a:latin typeface="Arial" panose="020B0604020202020204" pitchFamily="34" charset="0"/>
                <a:cs typeface="Arial" panose="020B0604020202020204" pitchFamily="34" charset="0"/>
              </a:rPr>
              <a:t>và thực hiện nhiệm vụ: </a:t>
            </a:r>
            <a:r>
              <a:rPr lang="en-US" sz="4400">
                <a:latin typeface="Arial" panose="020B0604020202020204" pitchFamily="34" charset="0"/>
                <a:cs typeface="Arial" panose="020B0604020202020204" pitchFamily="34" charset="0"/>
              </a:rPr>
              <a:t>M</a:t>
            </a:r>
            <a:r>
              <a:rPr lang="vi-VN" sz="4400">
                <a:cs typeface="Arial" panose="020B0604020202020204" pitchFamily="34" charset="0"/>
              </a:rPr>
              <a:t>ô tả quá trình hình thành và phát triển của Vương quốc Lào. </a:t>
            </a:r>
            <a:endParaRPr lang="vi-VN" sz="4400">
              <a:latin typeface="Arial" panose="020B0604020202020204" pitchFamily="34" charset="0"/>
              <a:cs typeface="Arial" panose="020B0604020202020204" pitchFamily="34" charset="0"/>
            </a:endParaRPr>
          </a:p>
        </p:txBody>
      </p:sp>
      <p:sp>
        <p:nvSpPr>
          <p:cNvPr id="3" name="TextBox 11">
            <a:extLst>
              <a:ext uri="{FF2B5EF4-FFF2-40B4-BE49-F238E27FC236}">
                <a16:creationId xmlns:a16="http://schemas.microsoft.com/office/drawing/2014/main" id="{14A1360A-2F03-F57D-D7E6-11B64D559F45}"/>
              </a:ext>
            </a:extLst>
          </p:cNvPr>
          <p:cNvSpPr txBox="1"/>
          <p:nvPr/>
        </p:nvSpPr>
        <p:spPr>
          <a:xfrm>
            <a:off x="5265185" y="1340703"/>
            <a:ext cx="7757629" cy="830997"/>
          </a:xfrm>
          <a:prstGeom prst="rect">
            <a:avLst/>
          </a:prstGeom>
        </p:spPr>
        <p:txBody>
          <a:bodyPr wrap="square" lIns="0" tIns="0" rIns="0" bIns="0" rtlCol="0" anchor="t">
            <a:spAutoFit/>
          </a:bodyPr>
          <a:lstStyle/>
          <a:p>
            <a:pPr algn="ctr">
              <a:spcBef>
                <a:spcPct val="0"/>
              </a:spcBef>
            </a:pPr>
            <a:r>
              <a:rPr lang="en-US" sz="5400" b="1" spc="197">
                <a:solidFill>
                  <a:srgbClr val="2E3581"/>
                </a:solidFill>
                <a:latin typeface="Arial" panose="020B0604020202020204" pitchFamily="34" charset="0"/>
                <a:cs typeface="Arial" panose="020B0604020202020204" pitchFamily="34" charset="0"/>
              </a:rPr>
              <a:t>THẢO LUẬN CẶP ĐÔI</a:t>
            </a:r>
            <a:endParaRPr lang="en-US" sz="5400" b="1" spc="197" dirty="0">
              <a:solidFill>
                <a:srgbClr val="2E3581"/>
              </a:solidFill>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E59EF2E6-F690-CB96-FC02-DC600E144D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08864" y="2171700"/>
            <a:ext cx="5992765" cy="68981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9303BC84-B36E-5C13-9016-86E6DB87F46A}"/>
              </a:ext>
            </a:extLst>
          </p:cNvPr>
          <p:cNvGrpSpPr/>
          <p:nvPr/>
        </p:nvGrpSpPr>
        <p:grpSpPr>
          <a:xfrm>
            <a:off x="-314115" y="-284689"/>
            <a:ext cx="18931877" cy="10856378"/>
            <a:chOff x="0" y="0"/>
            <a:chExt cx="25242502" cy="14475171"/>
          </a:xfrm>
          <a:solidFill>
            <a:schemeClr val="bg1">
              <a:lumMod val="75000"/>
            </a:schemeClr>
          </a:solidFill>
        </p:grpSpPr>
        <p:pic>
          <p:nvPicPr>
            <p:cNvPr id="7" name="Picture 3">
              <a:extLst>
                <a:ext uri="{FF2B5EF4-FFF2-40B4-BE49-F238E27FC236}">
                  <a16:creationId xmlns:a16="http://schemas.microsoft.com/office/drawing/2014/main" id="{31DCD3D1-B905-3DD4-CD08-3DA851C71D2D}"/>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038"/>
            <a:stretch>
              <a:fillRect/>
            </a:stretch>
          </p:blipFill>
          <p:spPr>
            <a:xfrm>
              <a:off x="0" y="0"/>
              <a:ext cx="12610820" cy="14475171"/>
            </a:xfrm>
            <a:prstGeom prst="rect">
              <a:avLst/>
            </a:prstGeom>
          </p:spPr>
        </p:pic>
        <p:pic>
          <p:nvPicPr>
            <p:cNvPr id="8" name="Picture 4">
              <a:extLst>
                <a:ext uri="{FF2B5EF4-FFF2-40B4-BE49-F238E27FC236}">
                  <a16:creationId xmlns:a16="http://schemas.microsoft.com/office/drawing/2014/main" id="{365F1CE3-A264-1752-E268-445DB2FFCF8A}"/>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r="12894"/>
            <a:stretch>
              <a:fillRect/>
            </a:stretch>
          </p:blipFill>
          <p:spPr>
            <a:xfrm>
              <a:off x="12610820" y="0"/>
              <a:ext cx="12631682" cy="14475171"/>
            </a:xfrm>
            <a:prstGeom prst="rect">
              <a:avLst/>
            </a:prstGeom>
          </p:spPr>
        </p:pic>
      </p:grpSp>
      <p:pic>
        <p:nvPicPr>
          <p:cNvPr id="5" name="Picture 4">
            <a:extLst>
              <a:ext uri="{FF2B5EF4-FFF2-40B4-BE49-F238E27FC236}">
                <a16:creationId xmlns:a16="http://schemas.microsoft.com/office/drawing/2014/main" id="{767BDBCB-A45E-4AF9-8F7E-4664FB2E822D}"/>
              </a:ext>
            </a:extLst>
          </p:cNvPr>
          <p:cNvPicPr>
            <a:picLocks noChangeAspect="1"/>
          </p:cNvPicPr>
          <p:nvPr/>
        </p:nvPicPr>
        <p:blipFill>
          <a:blip r:embed="rId4"/>
          <a:stretch>
            <a:fillRect/>
          </a:stretch>
        </p:blipFill>
        <p:spPr>
          <a:xfrm>
            <a:off x="405846" y="266700"/>
            <a:ext cx="17476308" cy="4521842"/>
          </a:xfrm>
          <a:prstGeom prst="rect">
            <a:avLst/>
          </a:prstGeom>
        </p:spPr>
      </p:pic>
      <p:grpSp>
        <p:nvGrpSpPr>
          <p:cNvPr id="19" name="Group 18">
            <a:extLst>
              <a:ext uri="{FF2B5EF4-FFF2-40B4-BE49-F238E27FC236}">
                <a16:creationId xmlns:a16="http://schemas.microsoft.com/office/drawing/2014/main" id="{01BF50D5-B3BC-2940-4B67-91F160570695}"/>
              </a:ext>
            </a:extLst>
          </p:cNvPr>
          <p:cNvGrpSpPr/>
          <p:nvPr/>
        </p:nvGrpSpPr>
        <p:grpSpPr>
          <a:xfrm>
            <a:off x="762000" y="4591712"/>
            <a:ext cx="4461195" cy="4782257"/>
            <a:chOff x="1046002" y="4778015"/>
            <a:chExt cx="4461195" cy="4782257"/>
          </a:xfrm>
        </p:grpSpPr>
        <p:sp>
          <p:nvSpPr>
            <p:cNvPr id="17" name="Oval 16">
              <a:extLst>
                <a:ext uri="{FF2B5EF4-FFF2-40B4-BE49-F238E27FC236}">
                  <a16:creationId xmlns:a16="http://schemas.microsoft.com/office/drawing/2014/main" id="{F2E16C15-87AC-EE89-534F-52EE067DF77E}"/>
                </a:ext>
              </a:extLst>
            </p:cNvPr>
            <p:cNvSpPr/>
            <p:nvPr/>
          </p:nvSpPr>
          <p:spPr>
            <a:xfrm>
              <a:off x="1539239" y="4778015"/>
              <a:ext cx="3474720" cy="347472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ECA33A5-C7E6-CBFF-67C0-706F1AE0A0D7}"/>
                </a:ext>
              </a:extLst>
            </p:cNvPr>
            <p:cNvSpPr txBox="1"/>
            <p:nvPr/>
          </p:nvSpPr>
          <p:spPr>
            <a:xfrm>
              <a:off x="1046002" y="8252735"/>
              <a:ext cx="4461195" cy="1307537"/>
            </a:xfrm>
            <a:prstGeom prst="rect">
              <a:avLst/>
            </a:prstGeom>
            <a:noFill/>
          </p:spPr>
          <p:txBody>
            <a:bodyPr wrap="square">
              <a:spAutoFit/>
            </a:bodyPr>
            <a:lstStyle/>
            <a:p>
              <a:pPr algn="ctr">
                <a:lnSpc>
                  <a:spcPct val="150000"/>
                </a:lnSpc>
              </a:pPr>
              <a:r>
                <a:rPr lang="en-US" sz="2800" b="1">
                  <a:latin typeface="Times New Roman" panose="02020603050405020304" pitchFamily="18" charset="0"/>
                  <a:cs typeface="Times New Roman" panose="02020603050405020304" pitchFamily="18" charset="0"/>
                </a:rPr>
                <a:t>Cánh đồng Chum – chủ nhân là người Lào Thơng</a:t>
              </a:r>
            </a:p>
          </p:txBody>
        </p:sp>
      </p:grpSp>
      <p:grpSp>
        <p:nvGrpSpPr>
          <p:cNvPr id="20" name="Group 19">
            <a:extLst>
              <a:ext uri="{FF2B5EF4-FFF2-40B4-BE49-F238E27FC236}">
                <a16:creationId xmlns:a16="http://schemas.microsoft.com/office/drawing/2014/main" id="{340B5E77-940E-E9F4-E41B-B9D253D0F6E1}"/>
              </a:ext>
            </a:extLst>
          </p:cNvPr>
          <p:cNvGrpSpPr/>
          <p:nvPr/>
        </p:nvGrpSpPr>
        <p:grpSpPr>
          <a:xfrm>
            <a:off x="6192998" y="4591712"/>
            <a:ext cx="5094210" cy="4782257"/>
            <a:chOff x="729494" y="4778015"/>
            <a:chExt cx="5094210" cy="4782257"/>
          </a:xfrm>
        </p:grpSpPr>
        <p:sp>
          <p:nvSpPr>
            <p:cNvPr id="21" name="Oval 20">
              <a:extLst>
                <a:ext uri="{FF2B5EF4-FFF2-40B4-BE49-F238E27FC236}">
                  <a16:creationId xmlns:a16="http://schemas.microsoft.com/office/drawing/2014/main" id="{759CC8E7-D872-5CB7-F681-606AA0ADD930}"/>
                </a:ext>
              </a:extLst>
            </p:cNvPr>
            <p:cNvSpPr/>
            <p:nvPr/>
          </p:nvSpPr>
          <p:spPr>
            <a:xfrm>
              <a:off x="1539239" y="4778015"/>
              <a:ext cx="3474720" cy="3474720"/>
            </a:xfrm>
            <a:prstGeom prst="ellipse">
              <a:avLst/>
            </a:prstGeom>
            <a:blipFill>
              <a:blip r:embed="rId6"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149381-D930-36E9-E76D-1317C3D1957A}"/>
                </a:ext>
              </a:extLst>
            </p:cNvPr>
            <p:cNvSpPr txBox="1"/>
            <p:nvPr/>
          </p:nvSpPr>
          <p:spPr>
            <a:xfrm>
              <a:off x="729494" y="8252735"/>
              <a:ext cx="5094210" cy="1307537"/>
            </a:xfrm>
            <a:prstGeom prst="rect">
              <a:avLst/>
            </a:prstGeom>
            <a:noFill/>
          </p:spPr>
          <p:txBody>
            <a:bodyPr wrap="square">
              <a:spAutoFit/>
            </a:bodyPr>
            <a:lstStyle/>
            <a:p>
              <a:pPr algn="ctr">
                <a:lnSpc>
                  <a:spcPct val="150000"/>
                </a:lnSpc>
              </a:pPr>
              <a:r>
                <a:rPr lang="en-US" sz="2800" b="1">
                  <a:latin typeface="Times New Roman" panose="02020603050405020304" pitchFamily="18" charset="0"/>
                  <a:cs typeface="Times New Roman" panose="02020603050405020304" pitchFamily="18" charset="0"/>
                </a:rPr>
                <a:t>Trung lưu sông Mê Công – nơi sinh sống của các tộc người Lào</a:t>
              </a:r>
            </a:p>
          </p:txBody>
        </p:sp>
      </p:grpSp>
      <p:grpSp>
        <p:nvGrpSpPr>
          <p:cNvPr id="23" name="Group 22">
            <a:extLst>
              <a:ext uri="{FF2B5EF4-FFF2-40B4-BE49-F238E27FC236}">
                <a16:creationId xmlns:a16="http://schemas.microsoft.com/office/drawing/2014/main" id="{3A132FD2-3F95-8A35-BCC7-8073B233F24A}"/>
              </a:ext>
            </a:extLst>
          </p:cNvPr>
          <p:cNvGrpSpPr/>
          <p:nvPr/>
        </p:nvGrpSpPr>
        <p:grpSpPr>
          <a:xfrm>
            <a:off x="11709126" y="4591712"/>
            <a:ext cx="6096517" cy="5428588"/>
            <a:chOff x="531139" y="4778015"/>
            <a:chExt cx="6096517" cy="5428588"/>
          </a:xfrm>
        </p:grpSpPr>
        <p:sp>
          <p:nvSpPr>
            <p:cNvPr id="24" name="Oval 23">
              <a:extLst>
                <a:ext uri="{FF2B5EF4-FFF2-40B4-BE49-F238E27FC236}">
                  <a16:creationId xmlns:a16="http://schemas.microsoft.com/office/drawing/2014/main" id="{D27F485E-F533-1B6D-4B45-14705D61F092}"/>
                </a:ext>
              </a:extLst>
            </p:cNvPr>
            <p:cNvSpPr/>
            <p:nvPr/>
          </p:nvSpPr>
          <p:spPr>
            <a:xfrm>
              <a:off x="1539239" y="4778015"/>
              <a:ext cx="3474720" cy="3474720"/>
            </a:xfrm>
            <a:prstGeom prst="ellipse">
              <a:avLst/>
            </a:prstGeom>
            <a:blipFill>
              <a:blip r:embed="rId7"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653D301-A2AC-0452-DF22-131EA91136A9}"/>
                </a:ext>
              </a:extLst>
            </p:cNvPr>
            <p:cNvSpPr txBox="1"/>
            <p:nvPr/>
          </p:nvSpPr>
          <p:spPr>
            <a:xfrm>
              <a:off x="531139" y="8252735"/>
              <a:ext cx="6096517" cy="1953868"/>
            </a:xfrm>
            <a:prstGeom prst="rect">
              <a:avLst/>
            </a:prstGeom>
            <a:noFill/>
          </p:spPr>
          <p:txBody>
            <a:bodyPr wrap="square">
              <a:spAutoFit/>
            </a:bodyPr>
            <a:lstStyle/>
            <a:p>
              <a:pPr algn="ctr">
                <a:lnSpc>
                  <a:spcPct val="150000"/>
                </a:lnSpc>
              </a:pPr>
              <a:r>
                <a:rPr lang="en-US" sz="2800" b="1">
                  <a:latin typeface="Times New Roman" panose="02020603050405020304" pitchFamily="18" charset="0"/>
                  <a:cs typeface="Times New Roman" panose="02020603050405020304" pitchFamily="18" charset="0"/>
                </a:rPr>
                <a:t>Tượng  “Phật cầu mưa” (chất liệu gỗ, chùa Xiêng Thông, Luông Pha-bang, thế kỉ XVI)</a:t>
              </a:r>
            </a:p>
          </p:txBody>
        </p:sp>
      </p:grpSp>
    </p:spTree>
    <p:extLst>
      <p:ext uri="{BB962C8B-B14F-4D97-AF65-F5344CB8AC3E}">
        <p14:creationId xmlns:p14="http://schemas.microsoft.com/office/powerpoint/2010/main" val="402662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7 - Vương quốc Lào</Template>
  <TotalTime>251</TotalTime>
  <Words>1676</Words>
  <Application>Microsoft Office PowerPoint</Application>
  <PresentationFormat>Custom</PresentationFormat>
  <Paragraphs>190</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5</cp:revision>
  <dcterms:created xsi:type="dcterms:W3CDTF">2022-11-18T09:53:01Z</dcterms:created>
  <dcterms:modified xsi:type="dcterms:W3CDTF">2022-11-23T01:24:25Z</dcterms:modified>
  <dc:identifier>DAFOISqkXp0</dc:identifier>
</cp:coreProperties>
</file>