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0"/>
  </p:notesMasterIdLst>
  <p:sldIdLst>
    <p:sldId id="256" r:id="rId3"/>
    <p:sldId id="259" r:id="rId4"/>
    <p:sldId id="261" r:id="rId5"/>
    <p:sldId id="258" r:id="rId6"/>
    <p:sldId id="264" r:id="rId7"/>
    <p:sldId id="260" r:id="rId8"/>
    <p:sldId id="330" r:id="rId9"/>
    <p:sldId id="352" r:id="rId10"/>
    <p:sldId id="351" r:id="rId11"/>
    <p:sldId id="262" r:id="rId12"/>
    <p:sldId id="332" r:id="rId13"/>
    <p:sldId id="333" r:id="rId14"/>
    <p:sldId id="284" r:id="rId15"/>
    <p:sldId id="335" r:id="rId16"/>
    <p:sldId id="331" r:id="rId17"/>
    <p:sldId id="285" r:id="rId18"/>
    <p:sldId id="363" r:id="rId19"/>
    <p:sldId id="297" r:id="rId20"/>
    <p:sldId id="288" r:id="rId21"/>
    <p:sldId id="304" r:id="rId22"/>
    <p:sldId id="356" r:id="rId23"/>
    <p:sldId id="305" r:id="rId24"/>
    <p:sldId id="306" r:id="rId25"/>
    <p:sldId id="357" r:id="rId26"/>
    <p:sldId id="358" r:id="rId27"/>
    <p:sldId id="295" r:id="rId28"/>
    <p:sldId id="339" r:id="rId29"/>
    <p:sldId id="340" r:id="rId30"/>
    <p:sldId id="341" r:id="rId31"/>
    <p:sldId id="342" r:id="rId32"/>
    <p:sldId id="343" r:id="rId33"/>
    <p:sldId id="298" r:id="rId34"/>
    <p:sldId id="318" r:id="rId35"/>
    <p:sldId id="314" r:id="rId36"/>
    <p:sldId id="310" r:id="rId37"/>
    <p:sldId id="359" r:id="rId38"/>
    <p:sldId id="345" r:id="rId39"/>
    <p:sldId id="346" r:id="rId40"/>
    <p:sldId id="360" r:id="rId41"/>
    <p:sldId id="344" r:id="rId42"/>
    <p:sldId id="361" r:id="rId43"/>
    <p:sldId id="350" r:id="rId44"/>
    <p:sldId id="267" r:id="rId45"/>
    <p:sldId id="266" r:id="rId46"/>
    <p:sldId id="362" r:id="rId47"/>
    <p:sldId id="293" r:id="rId48"/>
    <p:sldId id="265" r:id="rId49"/>
  </p:sldIdLst>
  <p:sldSz cx="18288000" cy="10287000"/>
  <p:notesSz cx="6858000" cy="9144000"/>
  <p:embeddedFontLst>
    <p:embeddedFont>
      <p:font typeface="Calibri" panose="020F050202020403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FD0"/>
    <a:srgbClr val="D1B689"/>
    <a:srgbClr val="057F97"/>
    <a:srgbClr val="FFFFCC"/>
    <a:srgbClr val="EAAE1F"/>
    <a:srgbClr val="473D2D"/>
    <a:srgbClr val="F6E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58" autoAdjust="0"/>
    <p:restoredTop sz="94622" autoAdjust="0"/>
  </p:normalViewPr>
  <p:slideViewPr>
    <p:cSldViewPr>
      <p:cViewPr varScale="1">
        <p:scale>
          <a:sx n="56" d="100"/>
          <a:sy n="56" d="100"/>
        </p:scale>
        <p:origin x="32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6CB3F-49DA-4F93-9609-F7DCB559FF41}"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C2978-13EF-4F69-B179-B2B53EB7CACA}" type="slidenum">
              <a:rPr lang="en-US" smtClean="0"/>
              <a:t>‹#›</a:t>
            </a:fld>
            <a:endParaRPr lang="en-US"/>
          </a:p>
        </p:txBody>
      </p:sp>
    </p:spTree>
    <p:extLst>
      <p:ext uri="{BB962C8B-B14F-4D97-AF65-F5344CB8AC3E}">
        <p14:creationId xmlns:p14="http://schemas.microsoft.com/office/powerpoint/2010/main" val="297347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C2978-13EF-4F69-B179-B2B53EB7CA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91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03106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872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5206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6742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685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5058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16990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1896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06084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2458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1550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78970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svg"/><Relationship Id="rId7" Type="http://schemas.openxmlformats.org/officeDocument/2006/relationships/image" Target="../media/image6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55.svg"/></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sv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jfif"/><Relationship Id="rId4" Type="http://schemas.openxmlformats.org/officeDocument/2006/relationships/image" Target="../media/image73.sv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f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2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svg"/></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3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2.mp3"/><Relationship Id="rId7" Type="http://schemas.openxmlformats.org/officeDocument/2006/relationships/image" Target="../media/image103.svg"/><Relationship Id="rId12" Type="http://schemas.openxmlformats.org/officeDocument/2006/relationships/image" Target="../media/image10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slideLayout" Target="../slideLayouts/slideLayout18.xml"/><Relationship Id="rId10" Type="http://schemas.openxmlformats.org/officeDocument/2006/relationships/image" Target="../media/image106.svg"/><Relationship Id="rId4" Type="http://schemas.openxmlformats.org/officeDocument/2006/relationships/audio" Target="../media/media2.mp3"/><Relationship Id="rId9" Type="http://schemas.openxmlformats.org/officeDocument/2006/relationships/image" Target="../media/image105.pn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2.mp3"/><Relationship Id="rId7" Type="http://schemas.openxmlformats.org/officeDocument/2006/relationships/image" Target="../media/image103.svg"/><Relationship Id="rId12" Type="http://schemas.openxmlformats.org/officeDocument/2006/relationships/image" Target="../media/image10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slideLayout" Target="../slideLayouts/slideLayout18.xml"/><Relationship Id="rId10" Type="http://schemas.openxmlformats.org/officeDocument/2006/relationships/image" Target="../media/image106.svg"/><Relationship Id="rId4" Type="http://schemas.openxmlformats.org/officeDocument/2006/relationships/audio" Target="../media/media2.mp3"/><Relationship Id="rId9"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2.mp3"/><Relationship Id="rId7" Type="http://schemas.openxmlformats.org/officeDocument/2006/relationships/image" Target="../media/image103.svg"/><Relationship Id="rId12" Type="http://schemas.openxmlformats.org/officeDocument/2006/relationships/image" Target="../media/image10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slideLayout" Target="../slideLayouts/slideLayout18.xml"/><Relationship Id="rId10" Type="http://schemas.openxmlformats.org/officeDocument/2006/relationships/image" Target="../media/image106.svg"/><Relationship Id="rId4" Type="http://schemas.openxmlformats.org/officeDocument/2006/relationships/audio" Target="../media/media2.mp3"/><Relationship Id="rId9"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2.mp3"/><Relationship Id="rId7" Type="http://schemas.openxmlformats.org/officeDocument/2006/relationships/image" Target="../media/image103.svg"/><Relationship Id="rId12" Type="http://schemas.openxmlformats.org/officeDocument/2006/relationships/image" Target="../media/image10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slideLayout" Target="../slideLayouts/slideLayout18.xml"/><Relationship Id="rId10" Type="http://schemas.openxmlformats.org/officeDocument/2006/relationships/image" Target="../media/image106.svg"/><Relationship Id="rId4" Type="http://schemas.openxmlformats.org/officeDocument/2006/relationships/audio" Target="../media/media2.mp3"/><Relationship Id="rId9"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media" Target="../media/media2.mp3"/><Relationship Id="rId7" Type="http://schemas.openxmlformats.org/officeDocument/2006/relationships/image" Target="../media/image103.svg"/><Relationship Id="rId12" Type="http://schemas.openxmlformats.org/officeDocument/2006/relationships/image" Target="../media/image10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slideLayout" Target="../slideLayouts/slideLayout18.xml"/><Relationship Id="rId10" Type="http://schemas.openxmlformats.org/officeDocument/2006/relationships/image" Target="../media/image106.svg"/><Relationship Id="rId4" Type="http://schemas.openxmlformats.org/officeDocument/2006/relationships/audio" Target="../media/media2.mp3"/><Relationship Id="rId9"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43.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sv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sv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18" Type="http://schemas.openxmlformats.org/officeDocument/2006/relationships/image" Target="../media/image138.png"/><Relationship Id="rId26" Type="http://schemas.openxmlformats.org/officeDocument/2006/relationships/image" Target="../media/image19.png"/><Relationship Id="rId3" Type="http://schemas.openxmlformats.org/officeDocument/2006/relationships/image" Target="../media/image125.svg"/><Relationship Id="rId21" Type="http://schemas.openxmlformats.org/officeDocument/2006/relationships/image" Target="../media/image141.svg"/><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0.svg"/><Relationship Id="rId25" Type="http://schemas.openxmlformats.org/officeDocument/2006/relationships/image" Target="../media/image145.svg"/><Relationship Id="rId2" Type="http://schemas.openxmlformats.org/officeDocument/2006/relationships/image" Target="../media/image124.png"/><Relationship Id="rId16" Type="http://schemas.openxmlformats.org/officeDocument/2006/relationships/image" Target="../media/image9.png"/><Relationship Id="rId20" Type="http://schemas.openxmlformats.org/officeDocument/2006/relationships/image" Target="../media/image140.png"/><Relationship Id="rId29" Type="http://schemas.openxmlformats.org/officeDocument/2006/relationships/image" Target="../media/image147.sv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svg"/><Relationship Id="rId24" Type="http://schemas.openxmlformats.org/officeDocument/2006/relationships/image" Target="../media/image144.png"/><Relationship Id="rId5" Type="http://schemas.openxmlformats.org/officeDocument/2006/relationships/image" Target="../media/image127.svg"/><Relationship Id="rId15" Type="http://schemas.openxmlformats.org/officeDocument/2006/relationships/image" Target="../media/image137.svg"/><Relationship Id="rId23" Type="http://schemas.openxmlformats.org/officeDocument/2006/relationships/image" Target="../media/image143.svg"/><Relationship Id="rId28" Type="http://schemas.openxmlformats.org/officeDocument/2006/relationships/image" Target="../media/image146.png"/><Relationship Id="rId10" Type="http://schemas.openxmlformats.org/officeDocument/2006/relationships/image" Target="../media/image132.png"/><Relationship Id="rId19" Type="http://schemas.openxmlformats.org/officeDocument/2006/relationships/image" Target="../media/image139.sv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6.png"/><Relationship Id="rId22" Type="http://schemas.openxmlformats.org/officeDocument/2006/relationships/image" Target="../media/image142.png"/><Relationship Id="rId27"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2133600" y="-723900"/>
            <a:ext cx="13562310" cy="10493427"/>
            <a:chOff x="0" y="0"/>
            <a:chExt cx="18083080" cy="13991236"/>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14029">
              <a:off x="3845250" y="1253792"/>
              <a:ext cx="8873731" cy="1148365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56187"/>
              <a:ext cx="18083080" cy="162747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1105" r="45452"/>
            <a:stretch>
              <a:fillRect/>
            </a:stretch>
          </p:blipFill>
          <p:spPr>
            <a:xfrm>
              <a:off x="606471" y="1930729"/>
              <a:ext cx="7934081" cy="50648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2115" y="1848694"/>
              <a:ext cx="5976486" cy="501277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72012" y="2205566"/>
              <a:ext cx="3812023" cy="465590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78963" y="4755641"/>
              <a:ext cx="1937618" cy="28865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392353" y="5940373"/>
              <a:ext cx="632424" cy="144329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18833" y="6157503"/>
              <a:ext cx="809266" cy="1226161"/>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815830" y="6104114"/>
              <a:ext cx="874764" cy="1086051"/>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211034" y="1712750"/>
              <a:ext cx="2277419" cy="1039072"/>
            </a:xfrm>
            <a:prstGeom prst="rect">
              <a:avLst/>
            </a:prstGeom>
          </p:spPr>
        </p:pic>
      </p:gr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862679" y="5842000"/>
            <a:ext cx="734446" cy="413961"/>
          </a:xfrm>
          <a:prstGeom prst="rect">
            <a:avLst/>
          </a:prstGeom>
        </p:spPr>
      </p:pic>
      <p:sp>
        <p:nvSpPr>
          <p:cNvPr id="17" name="TextBox 2">
            <a:extLst>
              <a:ext uri="{FF2B5EF4-FFF2-40B4-BE49-F238E27FC236}">
                <a16:creationId xmlns:a16="http://schemas.microsoft.com/office/drawing/2014/main" id="{3D21F7F9-5ABF-E2EB-7760-1F89A761FA6C}"/>
              </a:ext>
            </a:extLst>
          </p:cNvPr>
          <p:cNvSpPr txBox="1"/>
          <p:nvPr/>
        </p:nvSpPr>
        <p:spPr>
          <a:xfrm>
            <a:off x="1386632" y="6035920"/>
            <a:ext cx="1551473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CHÀO MỪNG CÁC EM ĐẾN </a:t>
            </a:r>
            <a:r>
              <a:rPr kumimoji="0" lang="en-US" sz="8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VỚI BÀI HỌC MỚI NGÀY HÔM </a:t>
            </a:r>
            <a:r>
              <a:rPr kumimoji="0" lang="en-US" sz="8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0109D0E-8B58-680F-718B-9B166BE54D78}"/>
              </a:ext>
            </a:extLst>
          </p:cNvPr>
          <p:cNvCxnSpPr>
            <a:cxnSpLocks/>
          </p:cNvCxnSpPr>
          <p:nvPr/>
        </p:nvCxnSpPr>
        <p:spPr>
          <a:xfrm>
            <a:off x="225218" y="5320488"/>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Flowchart: Terminator 4">
            <a:extLst>
              <a:ext uri="{FF2B5EF4-FFF2-40B4-BE49-F238E27FC236}">
                <a16:creationId xmlns:a16="http://schemas.microsoft.com/office/drawing/2014/main" id="{F7C76DC7-46BD-6667-3103-BD8D3D160392}"/>
              </a:ext>
            </a:extLst>
          </p:cNvPr>
          <p:cNvSpPr/>
          <p:nvPr/>
        </p:nvSpPr>
        <p:spPr>
          <a:xfrm>
            <a:off x="1499218" y="4863288"/>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TK X</a:t>
            </a:r>
          </a:p>
        </p:txBody>
      </p:sp>
      <p:sp>
        <p:nvSpPr>
          <p:cNvPr id="6" name="Flowchart: Terminator 5">
            <a:extLst>
              <a:ext uri="{FF2B5EF4-FFF2-40B4-BE49-F238E27FC236}">
                <a16:creationId xmlns:a16="http://schemas.microsoft.com/office/drawing/2014/main" id="{E4A2072B-5C14-E0E3-229A-ABD5C4A29D52}"/>
              </a:ext>
            </a:extLst>
          </p:cNvPr>
          <p:cNvSpPr/>
          <p:nvPr/>
        </p:nvSpPr>
        <p:spPr>
          <a:xfrm>
            <a:off x="5111848" y="4863288"/>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TK XIII</a:t>
            </a:r>
          </a:p>
        </p:txBody>
      </p:sp>
      <p:sp>
        <p:nvSpPr>
          <p:cNvPr id="7" name="Flowchart: Terminator 6">
            <a:extLst>
              <a:ext uri="{FF2B5EF4-FFF2-40B4-BE49-F238E27FC236}">
                <a16:creationId xmlns:a16="http://schemas.microsoft.com/office/drawing/2014/main" id="{3AE245E0-5069-067C-6380-645500EB5A8E}"/>
              </a:ext>
            </a:extLst>
          </p:cNvPr>
          <p:cNvSpPr/>
          <p:nvPr/>
        </p:nvSpPr>
        <p:spPr>
          <a:xfrm>
            <a:off x="8623132" y="4863288"/>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TK XV</a:t>
            </a:r>
          </a:p>
        </p:txBody>
      </p:sp>
      <p:sp>
        <p:nvSpPr>
          <p:cNvPr id="8" name="Flowchart: Terminator 7">
            <a:extLst>
              <a:ext uri="{FF2B5EF4-FFF2-40B4-BE49-F238E27FC236}">
                <a16:creationId xmlns:a16="http://schemas.microsoft.com/office/drawing/2014/main" id="{36110B8E-5A3F-4FD4-C543-C9B1BBB627C8}"/>
              </a:ext>
            </a:extLst>
          </p:cNvPr>
          <p:cNvSpPr/>
          <p:nvPr/>
        </p:nvSpPr>
        <p:spPr>
          <a:xfrm>
            <a:off x="11979826" y="4863288"/>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TK X</a:t>
            </a:r>
          </a:p>
        </p:txBody>
      </p:sp>
      <p:sp>
        <p:nvSpPr>
          <p:cNvPr id="9" name="Flowchart: Terminator 8">
            <a:extLst>
              <a:ext uri="{FF2B5EF4-FFF2-40B4-BE49-F238E27FC236}">
                <a16:creationId xmlns:a16="http://schemas.microsoft.com/office/drawing/2014/main" id="{39EBAE79-6AC4-3C0A-8179-83581210E58D}"/>
              </a:ext>
            </a:extLst>
          </p:cNvPr>
          <p:cNvSpPr/>
          <p:nvPr/>
        </p:nvSpPr>
        <p:spPr>
          <a:xfrm>
            <a:off x="15163800" y="4868946"/>
            <a:ext cx="214096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TK XVI</a:t>
            </a:r>
          </a:p>
        </p:txBody>
      </p:sp>
      <p:sp>
        <p:nvSpPr>
          <p:cNvPr id="11" name="TextBox 10">
            <a:extLst>
              <a:ext uri="{FF2B5EF4-FFF2-40B4-BE49-F238E27FC236}">
                <a16:creationId xmlns:a16="http://schemas.microsoft.com/office/drawing/2014/main" id="{2ED393FD-293A-5E66-32E9-875A2D50C772}"/>
              </a:ext>
            </a:extLst>
          </p:cNvPr>
          <p:cNvSpPr txBox="1"/>
          <p:nvPr/>
        </p:nvSpPr>
        <p:spPr>
          <a:xfrm>
            <a:off x="225218" y="5919243"/>
            <a:ext cx="5870782" cy="3720057"/>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200">
                <a:solidFill>
                  <a:srgbClr val="000000"/>
                </a:solidFill>
                <a:effectLst/>
                <a:latin typeface="Arial" panose="020B0604020202020204" pitchFamily="34" charset="0"/>
                <a:ea typeface="Arial" panose="020B0604020202020204" pitchFamily="34" charset="0"/>
                <a:cs typeface="Arial" panose="020B0604020202020204" pitchFamily="34" charset="0"/>
              </a:rPr>
              <a:t>Nhà nước độc lập của người Việt ra đời.</a:t>
            </a:r>
            <a:endParaRPr lang="en-US" sz="3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Các </a:t>
            </a:r>
            <a:r>
              <a:rPr lang="vi-VN" sz="3200">
                <a:solidFill>
                  <a:srgbClr val="000000"/>
                </a:solidFill>
                <a:effectLst/>
                <a:latin typeface="Arial" panose="020B0604020202020204" pitchFamily="34" charset="0"/>
                <a:ea typeface="Arial" panose="020B0604020202020204" pitchFamily="34" charset="0"/>
                <a:cs typeface="Arial" panose="020B0604020202020204" pitchFamily="34" charset="0"/>
              </a:rPr>
              <a:t>quốc gia</a:t>
            </a: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vi-VN" sz="3200">
                <a:solidFill>
                  <a:srgbClr val="000000"/>
                </a:solidFill>
                <a:effectLst/>
                <a:latin typeface="Arial" panose="020B0604020202020204" pitchFamily="34" charset="0"/>
                <a:ea typeface="Arial" panose="020B0604020202020204" pitchFamily="34" charset="0"/>
                <a:cs typeface="Arial" panose="020B0604020202020204" pitchFamily="34" charset="0"/>
              </a:rPr>
              <a:t> Cam-pu-chia, Pa-gan, Sri Vi-giay-a</a:t>
            </a: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 thống nhất và phát triển</a:t>
            </a:r>
            <a:endParaRPr lang="en-US" sz="3200">
              <a:effectLst/>
              <a:latin typeface="Arial" panose="020B0604020202020204" pitchFamily="34" charset="0"/>
              <a:ea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AE53915-43D2-713A-7407-8936051A398C}"/>
              </a:ext>
            </a:extLst>
          </p:cNvPr>
          <p:cNvSpPr txBox="1"/>
          <p:nvPr/>
        </p:nvSpPr>
        <p:spPr>
          <a:xfrm>
            <a:off x="3443716" y="518829"/>
            <a:ext cx="5672073" cy="3745705"/>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3200">
                <a:solidFill>
                  <a:srgbClr val="000000"/>
                </a:solidFill>
                <a:latin typeface="Arial" panose="020B0604020202020204" pitchFamily="34" charset="0"/>
                <a:ea typeface="Arial" panose="020B0604020202020204" pitchFamily="34" charset="0"/>
                <a:cs typeface="Arial" panose="020B0604020202020204" pitchFamily="34" charset="0"/>
              </a:rPr>
              <a:t>Đại Việt phát triển rực rỡ.</a:t>
            </a:r>
          </a:p>
          <a:p>
            <a:pPr marL="571500" indent="-571500" algn="just">
              <a:lnSpc>
                <a:spcPct val="150000"/>
              </a:lnSpc>
              <a:spcBef>
                <a:spcPts val="100"/>
              </a:spcBef>
              <a:spcAft>
                <a:spcPts val="100"/>
              </a:spcAft>
              <a:buFont typeface="Arial" panose="020B0604020202020204" pitchFamily="34" charset="0"/>
              <a:buChar char="•"/>
            </a:pP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Vương quốc Su-kh</a:t>
            </a:r>
            <a:r>
              <a:rPr lang="en-US" sz="3200">
                <a:solidFill>
                  <a:srgbClr val="000000"/>
                </a:solidFill>
                <a:latin typeface="Arial" panose="020B0604020202020204" pitchFamily="34" charset="0"/>
                <a:ea typeface="Arial" panose="020B0604020202020204" pitchFamily="34" charset="0"/>
                <a:cs typeface="Arial" panose="020B0604020202020204" pitchFamily="34" charset="0"/>
              </a:rPr>
              <a:t>ô-thay, A-út-thay-a hình thành.</a:t>
            </a:r>
          </a:p>
          <a:p>
            <a:pPr marL="571500" indent="-571500" algn="just">
              <a:lnSpc>
                <a:spcPct val="150000"/>
              </a:lnSpc>
              <a:spcBef>
                <a:spcPts val="100"/>
              </a:spcBef>
              <a:spcAft>
                <a:spcPts val="100"/>
              </a:spcAft>
              <a:buFont typeface="Arial" panose="020B0604020202020204" pitchFamily="34" charset="0"/>
              <a:buChar char="•"/>
            </a:pP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Vương quốc Mô-giô-pa-hit ra đời và thống nhất.</a:t>
            </a:r>
            <a:endParaRPr lang="en-US" sz="320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C203725-899B-330F-0DDA-60F082D29DED}"/>
              </a:ext>
            </a:extLst>
          </p:cNvPr>
          <p:cNvSpPr txBox="1"/>
          <p:nvPr/>
        </p:nvSpPr>
        <p:spPr>
          <a:xfrm>
            <a:off x="7239000" y="6077065"/>
            <a:ext cx="4502309" cy="2955746"/>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3200">
                <a:solidFill>
                  <a:srgbClr val="000000"/>
                </a:solidFill>
                <a:latin typeface="Arial" panose="020B0604020202020204" pitchFamily="34" charset="0"/>
                <a:ea typeface="Arial" panose="020B0604020202020204" pitchFamily="34" charset="0"/>
                <a:cs typeface="Arial" panose="020B0604020202020204" pitchFamily="34" charset="0"/>
              </a:rPr>
              <a:t>V</a:t>
            </a:r>
            <a:r>
              <a:rPr lang="vi-VN" sz="3200">
                <a:solidFill>
                  <a:srgbClr val="000000"/>
                </a:solidFill>
                <a:latin typeface="Arial" panose="020B0604020202020204" pitchFamily="34" charset="0"/>
                <a:ea typeface="Arial" panose="020B0604020202020204" pitchFamily="34" charset="0"/>
                <a:cs typeface="Arial" panose="020B0604020202020204" pitchFamily="34" charset="0"/>
              </a:rPr>
              <a:t>ương quốc Ma-lắc-ca được thành lập, nhanh chóng phát triển thịnh vượng.</a:t>
            </a:r>
            <a:endParaRPr lang="en-US" sz="320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F640B9D-012B-E4CC-7AE4-5163FED97A23}"/>
              </a:ext>
            </a:extLst>
          </p:cNvPr>
          <p:cNvSpPr txBox="1"/>
          <p:nvPr/>
        </p:nvSpPr>
        <p:spPr>
          <a:xfrm>
            <a:off x="10696023" y="537419"/>
            <a:ext cx="6964300" cy="3745705"/>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3200">
                <a:solidFill>
                  <a:srgbClr val="000000"/>
                </a:solidFill>
                <a:latin typeface="Arial" panose="020B0604020202020204" pitchFamily="34" charset="0"/>
                <a:ea typeface="Arial" panose="020B0604020202020204" pitchFamily="34" charset="0"/>
                <a:cs typeface="Arial" panose="020B0604020202020204" pitchFamily="34" charset="0"/>
              </a:rPr>
              <a:t>Kinh tế phát triển thịnh vượng:</a:t>
            </a:r>
          </a:p>
          <a:p>
            <a:pPr marL="457200" indent="-457200" algn="just">
              <a:lnSpc>
                <a:spcPct val="150000"/>
              </a:lnSpc>
              <a:spcBef>
                <a:spcPts val="100"/>
              </a:spcBef>
              <a:spcAft>
                <a:spcPts val="100"/>
              </a:spcAft>
              <a:buFont typeface="Wingdings" panose="05000000000000000000" pitchFamily="2" charset="2"/>
              <a:buChar char="ü"/>
            </a:pP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N</a:t>
            </a:r>
            <a:r>
              <a:rPr lang="en-US" sz="3200">
                <a:solidFill>
                  <a:srgbClr val="000000"/>
                </a:solidFill>
                <a:latin typeface="Arial" panose="020B0604020202020204" pitchFamily="34" charset="0"/>
                <a:ea typeface="Arial" panose="020B0604020202020204" pitchFamily="34" charset="0"/>
                <a:cs typeface="Arial" panose="020B0604020202020204" pitchFamily="34" charset="0"/>
              </a:rPr>
              <a:t>ông nghiệp: A-út-thay-a, Cam-pu-chia, Đại Việt.</a:t>
            </a:r>
          </a:p>
          <a:p>
            <a:pPr marL="457200" indent="-457200" algn="just">
              <a:lnSpc>
                <a:spcPct val="150000"/>
              </a:lnSpc>
              <a:spcBef>
                <a:spcPts val="100"/>
              </a:spcBef>
              <a:spcAft>
                <a:spcPts val="100"/>
              </a:spcAft>
              <a:buFont typeface="Wingdings" panose="05000000000000000000" pitchFamily="2" charset="2"/>
              <a:buChar char="ü"/>
            </a:pP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Thương mại biển: Mô-giô-pa-hit, Ma-lắc-ca,…</a:t>
            </a:r>
            <a:endParaRPr lang="en-US" sz="3200">
              <a:effectLst/>
              <a:latin typeface="Arial" panose="020B0604020202020204" pitchFamily="34" charset="0"/>
              <a:ea typeface="Arial" panose="020B0604020202020204" pitchFamily="34" charset="0"/>
              <a:cs typeface="Arial" panose="020B0604020202020204" pitchFamily="34" charset="0"/>
            </a:endParaRPr>
          </a:p>
        </p:txBody>
      </p:sp>
      <p:sp>
        <p:nvSpPr>
          <p:cNvPr id="15" name="Right Brace 14">
            <a:extLst>
              <a:ext uri="{FF2B5EF4-FFF2-40B4-BE49-F238E27FC236}">
                <a16:creationId xmlns:a16="http://schemas.microsoft.com/office/drawing/2014/main" id="{A228F51F-7770-1225-949F-5495D18FE7C8}"/>
              </a:ext>
            </a:extLst>
          </p:cNvPr>
          <p:cNvSpPr/>
          <p:nvPr/>
        </p:nvSpPr>
        <p:spPr>
          <a:xfrm rot="16200000">
            <a:off x="13969820" y="3468984"/>
            <a:ext cx="416706" cy="2428454"/>
          </a:xfrm>
          <a:prstGeom prst="rightBrace">
            <a:avLst>
              <a:gd name="adj1" fmla="val 36193"/>
              <a:gd name="adj2" fmla="val 50000"/>
            </a:avLst>
          </a:prstGeom>
          <a:ln w="57150">
            <a:solidFill>
              <a:srgbClr val="473D2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anim calcmode="lin" valueType="num">
                                      <p:cBhvr>
                                        <p:cTn id="53" dur="500" fill="hold"/>
                                        <p:tgtEl>
                                          <p:spTgt spid="14"/>
                                        </p:tgtEl>
                                        <p:attrNameLst>
                                          <p:attrName>ppt_x</p:attrName>
                                        </p:attrNameLst>
                                      </p:cBhvr>
                                      <p:tavLst>
                                        <p:tav tm="0">
                                          <p:val>
                                            <p:strVal val="#ppt_x"/>
                                          </p:val>
                                        </p:tav>
                                        <p:tav tm="100000">
                                          <p:val>
                                            <p:strVal val="#ppt_x"/>
                                          </p:val>
                                        </p:tav>
                                      </p:tavLst>
                                    </p:anim>
                                    <p:anim calcmode="lin" valueType="num">
                                      <p:cBhvr>
                                        <p:cTn id="5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17B2D3-67F4-B88D-05E1-6CCC316A7530}"/>
              </a:ext>
            </a:extLst>
          </p:cNvPr>
          <p:cNvGrpSpPr/>
          <p:nvPr/>
        </p:nvGrpSpPr>
        <p:grpSpPr>
          <a:xfrm>
            <a:off x="495448" y="647700"/>
            <a:ext cx="8329518" cy="6361331"/>
            <a:chOff x="685800" y="647700"/>
            <a:chExt cx="8329518" cy="6361331"/>
          </a:xfrm>
        </p:grpSpPr>
        <p:pic>
          <p:nvPicPr>
            <p:cNvPr id="9" name="Picture 8" descr="A picture containing outdoor, sky, background, distance&#10;&#10;Description automatically generated">
              <a:extLst>
                <a:ext uri="{FF2B5EF4-FFF2-40B4-BE49-F238E27FC236}">
                  <a16:creationId xmlns:a16="http://schemas.microsoft.com/office/drawing/2014/main" id="{D2755000-2383-FD8F-6B63-851E3ADCA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47700"/>
              <a:ext cx="8329518" cy="5562600"/>
            </a:xfrm>
            <a:prstGeom prst="rect">
              <a:avLst/>
            </a:prstGeom>
          </p:spPr>
        </p:pic>
        <p:sp>
          <p:nvSpPr>
            <p:cNvPr id="11" name="TextBox 10">
              <a:extLst>
                <a:ext uri="{FF2B5EF4-FFF2-40B4-BE49-F238E27FC236}">
                  <a16:creationId xmlns:a16="http://schemas.microsoft.com/office/drawing/2014/main" id="{B8982B12-4487-8E01-0715-CFCE47868947}"/>
                </a:ext>
              </a:extLst>
            </p:cNvPr>
            <p:cNvSpPr txBox="1"/>
            <p:nvPr/>
          </p:nvSpPr>
          <p:spPr>
            <a:xfrm>
              <a:off x="2443216" y="6362700"/>
              <a:ext cx="4814686"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Pa-gan</a:t>
              </a:r>
              <a:endParaRPr lang="en-US" sz="3600"/>
            </a:p>
          </p:txBody>
        </p:sp>
      </p:grpSp>
      <p:grpSp>
        <p:nvGrpSpPr>
          <p:cNvPr id="29" name="Group 28">
            <a:extLst>
              <a:ext uri="{FF2B5EF4-FFF2-40B4-BE49-F238E27FC236}">
                <a16:creationId xmlns:a16="http://schemas.microsoft.com/office/drawing/2014/main" id="{E2A2CB63-EFDB-2DD2-FDB3-9F3D57C801E6}"/>
              </a:ext>
            </a:extLst>
          </p:cNvPr>
          <p:cNvGrpSpPr/>
          <p:nvPr/>
        </p:nvGrpSpPr>
        <p:grpSpPr>
          <a:xfrm>
            <a:off x="9163050" y="2677209"/>
            <a:ext cx="8534400" cy="7066181"/>
            <a:chOff x="9010354" y="2171700"/>
            <a:chExt cx="8534400" cy="7066181"/>
          </a:xfrm>
        </p:grpSpPr>
        <p:pic>
          <p:nvPicPr>
            <p:cNvPr id="4" name="Picture 3">
              <a:extLst>
                <a:ext uri="{FF2B5EF4-FFF2-40B4-BE49-F238E27FC236}">
                  <a16:creationId xmlns:a16="http://schemas.microsoft.com/office/drawing/2014/main" id="{6644CBE4-43C5-B707-4156-9DF9DF4890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10354" y="2171700"/>
              <a:ext cx="8534400" cy="6400800"/>
            </a:xfrm>
            <a:prstGeom prst="rect">
              <a:avLst/>
            </a:prstGeom>
          </p:spPr>
        </p:pic>
        <p:sp>
          <p:nvSpPr>
            <p:cNvPr id="13" name="TextBox 12">
              <a:extLst>
                <a:ext uri="{FF2B5EF4-FFF2-40B4-BE49-F238E27FC236}">
                  <a16:creationId xmlns:a16="http://schemas.microsoft.com/office/drawing/2014/main" id="{F66CE375-9D26-901A-9F86-7DCC1E238C08}"/>
                </a:ext>
              </a:extLst>
            </p:cNvPr>
            <p:cNvSpPr txBox="1"/>
            <p:nvPr/>
          </p:nvSpPr>
          <p:spPr>
            <a:xfrm>
              <a:off x="10820400" y="8591550"/>
              <a:ext cx="4814686"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Chăm-pa</a:t>
              </a:r>
              <a:endParaRPr lang="en-US" sz="3600"/>
            </a:p>
          </p:txBody>
        </p:sp>
      </p:grpSp>
    </p:spTree>
    <p:extLst>
      <p:ext uri="{BB962C8B-B14F-4D97-AF65-F5344CB8AC3E}">
        <p14:creationId xmlns:p14="http://schemas.microsoft.com/office/powerpoint/2010/main" val="1455342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D8D90-9860-2EB1-DAFE-4AD8453F0EF9}"/>
              </a:ext>
            </a:extLst>
          </p:cNvPr>
          <p:cNvGrpSpPr/>
          <p:nvPr/>
        </p:nvGrpSpPr>
        <p:grpSpPr>
          <a:xfrm>
            <a:off x="855177" y="495300"/>
            <a:ext cx="8667299" cy="5677235"/>
            <a:chOff x="855177" y="495300"/>
            <a:chExt cx="8667299" cy="5677235"/>
          </a:xfrm>
        </p:grpSpPr>
        <p:sp>
          <p:nvSpPr>
            <p:cNvPr id="13" name="TextBox 12">
              <a:extLst>
                <a:ext uri="{FF2B5EF4-FFF2-40B4-BE49-F238E27FC236}">
                  <a16:creationId xmlns:a16="http://schemas.microsoft.com/office/drawing/2014/main" id="{F66CE375-9D26-901A-9F86-7DCC1E238C08}"/>
                </a:ext>
              </a:extLst>
            </p:cNvPr>
            <p:cNvSpPr txBox="1"/>
            <p:nvPr/>
          </p:nvSpPr>
          <p:spPr>
            <a:xfrm>
              <a:off x="2057400" y="5526204"/>
              <a:ext cx="6279458"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Sri Vi-giay-a</a:t>
              </a:r>
              <a:endParaRPr lang="en-US" sz="3600"/>
            </a:p>
          </p:txBody>
        </p:sp>
        <p:pic>
          <p:nvPicPr>
            <p:cNvPr id="16" name="Picture 15" descr="A picture containing tree, outdoor, stone&#10;&#10;Description automatically generated">
              <a:extLst>
                <a:ext uri="{FF2B5EF4-FFF2-40B4-BE49-F238E27FC236}">
                  <a16:creationId xmlns:a16="http://schemas.microsoft.com/office/drawing/2014/main" id="{867D25B7-CD14-AC67-C7C5-37F724C10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77" y="495300"/>
              <a:ext cx="8667299" cy="4876800"/>
            </a:xfrm>
            <a:prstGeom prst="rect">
              <a:avLst/>
            </a:prstGeom>
          </p:spPr>
        </p:pic>
      </p:grpSp>
      <p:grpSp>
        <p:nvGrpSpPr>
          <p:cNvPr id="5" name="Group 4">
            <a:extLst>
              <a:ext uri="{FF2B5EF4-FFF2-40B4-BE49-F238E27FC236}">
                <a16:creationId xmlns:a16="http://schemas.microsoft.com/office/drawing/2014/main" id="{E3329B0E-EF3D-DA26-0DC7-199DC71621E8}"/>
              </a:ext>
            </a:extLst>
          </p:cNvPr>
          <p:cNvGrpSpPr/>
          <p:nvPr/>
        </p:nvGrpSpPr>
        <p:grpSpPr>
          <a:xfrm>
            <a:off x="8991600" y="4689708"/>
            <a:ext cx="8844844" cy="5278701"/>
            <a:chOff x="8991600" y="4689708"/>
            <a:chExt cx="8844844" cy="5278701"/>
          </a:xfrm>
        </p:grpSpPr>
        <p:pic>
          <p:nvPicPr>
            <p:cNvPr id="27" name="Picture 26" descr="A picture containing text, outdoor, transport, watercraft&#10;&#10;Description automatically generated">
              <a:extLst>
                <a:ext uri="{FF2B5EF4-FFF2-40B4-BE49-F238E27FC236}">
                  <a16:creationId xmlns:a16="http://schemas.microsoft.com/office/drawing/2014/main" id="{49E8C438-8FBB-78AF-9E6A-B62F16858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5526204"/>
              <a:ext cx="8844844" cy="4442205"/>
            </a:xfrm>
            <a:prstGeom prst="rect">
              <a:avLst/>
            </a:prstGeom>
          </p:spPr>
        </p:pic>
        <p:sp>
          <p:nvSpPr>
            <p:cNvPr id="3" name="TextBox 2">
              <a:extLst>
                <a:ext uri="{FF2B5EF4-FFF2-40B4-BE49-F238E27FC236}">
                  <a16:creationId xmlns:a16="http://schemas.microsoft.com/office/drawing/2014/main" id="{8D61AA98-5376-0977-85E7-966C4706688B}"/>
                </a:ext>
              </a:extLst>
            </p:cNvPr>
            <p:cNvSpPr txBox="1"/>
            <p:nvPr/>
          </p:nvSpPr>
          <p:spPr>
            <a:xfrm>
              <a:off x="10274293" y="4689708"/>
              <a:ext cx="6279458"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Vương quốc Ma-lắc-ca</a:t>
              </a:r>
              <a:endParaRPr lang="en-US" sz="3600"/>
            </a:p>
          </p:txBody>
        </p:sp>
      </p:grpSp>
    </p:spTree>
    <p:extLst>
      <p:ext uri="{BB962C8B-B14F-4D97-AF65-F5344CB8AC3E}">
        <p14:creationId xmlns:p14="http://schemas.microsoft.com/office/powerpoint/2010/main" val="258737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D8E009-EEC7-7C80-7362-3FE7D9B6CD76}"/>
              </a:ext>
            </a:extLst>
          </p:cNvPr>
          <p:cNvGrpSpPr/>
          <p:nvPr/>
        </p:nvGrpSpPr>
        <p:grpSpPr>
          <a:xfrm>
            <a:off x="3648341" y="685996"/>
            <a:ext cx="10991317" cy="1068039"/>
            <a:chOff x="-1474631" y="2009415"/>
            <a:chExt cx="10991317" cy="1068039"/>
          </a:xfrm>
        </p:grpSpPr>
        <p:sp>
          <p:nvSpPr>
            <p:cNvPr id="6" name="TextBox 11">
              <a:extLst>
                <a:ext uri="{FF2B5EF4-FFF2-40B4-BE49-F238E27FC236}">
                  <a16:creationId xmlns:a16="http://schemas.microsoft.com/office/drawing/2014/main" id="{F06BD0F9-66D9-36F4-C1E3-8591E5A25C41}"/>
                </a:ext>
              </a:extLst>
            </p:cNvPr>
            <p:cNvSpPr txBox="1"/>
            <p:nvPr/>
          </p:nvSpPr>
          <p:spPr>
            <a:xfrm>
              <a:off x="1759057" y="2244751"/>
              <a:ext cx="7757629" cy="830997"/>
            </a:xfrm>
            <a:prstGeom prst="rect">
              <a:avLst/>
            </a:prstGeom>
          </p:spPr>
          <p:txBody>
            <a:bodyPr wrap="square" lIns="0" tIns="0" rIns="0" bIns="0" rtlCol="0" anchor="t">
              <a:spAutoFit/>
            </a:bodyPr>
            <a:lstStyle/>
            <a:p>
              <a:pPr algn="ctr">
                <a:spcBef>
                  <a:spcPct val="0"/>
                </a:spcBef>
              </a:pPr>
              <a:r>
                <a:rPr lang="en-US" sz="5400" b="1" spc="197">
                  <a:solidFill>
                    <a:srgbClr val="473D2D"/>
                  </a:solidFill>
                  <a:latin typeface="Arial" panose="020B0604020202020204" pitchFamily="34" charset="0"/>
                  <a:cs typeface="Arial" panose="020B0604020202020204" pitchFamily="34" charset="0"/>
                </a:rPr>
                <a:t>THẢO LUẬN CẶP ĐÔI</a:t>
              </a:r>
              <a:endParaRPr lang="en-US" sz="5400" b="1" spc="197" dirty="0">
                <a:solidFill>
                  <a:srgbClr val="473D2D"/>
                </a:solidFill>
                <a:latin typeface="Arial" panose="020B0604020202020204" pitchFamily="34" charset="0"/>
                <a:cs typeface="Arial" panose="020B0604020202020204" pitchFamily="34" charset="0"/>
              </a:endParaRPr>
            </a:p>
          </p:txBody>
        </p:sp>
        <p:pic>
          <p:nvPicPr>
            <p:cNvPr id="7" name="Picture 17">
              <a:extLst>
                <a:ext uri="{FF2B5EF4-FFF2-40B4-BE49-F238E27FC236}">
                  <a16:creationId xmlns:a16="http://schemas.microsoft.com/office/drawing/2014/main" id="{6D3304CA-633D-94CA-7705-DD08D130CC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4631" y="2009415"/>
              <a:ext cx="3204118" cy="1068039"/>
            </a:xfrm>
            <a:prstGeom prst="rect">
              <a:avLst/>
            </a:prstGeom>
          </p:spPr>
        </p:pic>
      </p:grpSp>
      <p:sp>
        <p:nvSpPr>
          <p:cNvPr id="8" name="TextBox 7">
            <a:extLst>
              <a:ext uri="{FF2B5EF4-FFF2-40B4-BE49-F238E27FC236}">
                <a16:creationId xmlns:a16="http://schemas.microsoft.com/office/drawing/2014/main" id="{D87B153E-3544-8579-62ED-479ED89711B2}"/>
              </a:ext>
            </a:extLst>
          </p:cNvPr>
          <p:cNvSpPr txBox="1"/>
          <p:nvPr/>
        </p:nvSpPr>
        <p:spPr>
          <a:xfrm>
            <a:off x="867391" y="2132356"/>
            <a:ext cx="9505951" cy="7468648"/>
          </a:xfrm>
          <a:prstGeom prst="rect">
            <a:avLst/>
          </a:prstGeom>
          <a:noFill/>
        </p:spPr>
        <p:txBody>
          <a:bodyPr wrap="square">
            <a:spAutoFit/>
          </a:bodyPr>
          <a:lstStyle/>
          <a:p>
            <a:pPr lvl="0" algn="just">
              <a:lnSpc>
                <a:spcPct val="150000"/>
              </a:lnSpc>
            </a:pPr>
            <a:r>
              <a:rPr lang="en-US" sz="3600" b="1" i="1">
                <a:solidFill>
                  <a:srgbClr val="FF0000"/>
                </a:solidFill>
                <a:latin typeface="Arial" panose="020B0604020202020204" pitchFamily="34" charset="0"/>
                <a:cs typeface="Arial" panose="020B0604020202020204" pitchFamily="34" charset="0"/>
              </a:rPr>
              <a:t>Em hãy đọc nội dung thông tin tư liệu 11.3, quan sát Hình 11.4 – SGK tr.35-37 và trả lời câu hỏi: </a:t>
            </a:r>
            <a:endParaRPr lang="en-US" sz="3600">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Ma-lắc-ca phát triển dựa trên thương mại hay nông nghiệp? Biểu hiện của sự phát triển được thể hiện như thế nào?</a:t>
            </a:r>
          </a:p>
          <a:p>
            <a:pPr marL="571500" lvl="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Bức tranh 11.4 do </a:t>
            </a:r>
            <a:r>
              <a:rPr lang="vi-VN" sz="3600">
                <a:latin typeface="Arial" panose="020B0604020202020204" pitchFamily="34" charset="0"/>
                <a:cs typeface="Arial" panose="020B0604020202020204" pitchFamily="34" charset="0"/>
              </a:rPr>
              <a:t>ai vẽ</a:t>
            </a:r>
            <a:r>
              <a:rPr lang="en-US" sz="3600">
                <a:latin typeface="Arial" panose="020B0604020202020204" pitchFamily="34" charset="0"/>
                <a:cs typeface="Arial" panose="020B0604020202020204" pitchFamily="34" charset="0"/>
              </a:rPr>
              <a:t>, vẽ vào thời gian nào?</a:t>
            </a:r>
            <a:r>
              <a:rPr lang="vi-VN" sz="3600">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Em hãy mô tả những sự vật trong bức tranh.</a:t>
            </a:r>
          </a:p>
        </p:txBody>
      </p:sp>
      <p:grpSp>
        <p:nvGrpSpPr>
          <p:cNvPr id="12" name="Group 11">
            <a:extLst>
              <a:ext uri="{FF2B5EF4-FFF2-40B4-BE49-F238E27FC236}">
                <a16:creationId xmlns:a16="http://schemas.microsoft.com/office/drawing/2014/main" id="{C22782A3-A964-4F22-F129-8A85D48F0350}"/>
              </a:ext>
            </a:extLst>
          </p:cNvPr>
          <p:cNvGrpSpPr/>
          <p:nvPr/>
        </p:nvGrpSpPr>
        <p:grpSpPr>
          <a:xfrm>
            <a:off x="10655801" y="3372959"/>
            <a:ext cx="7149637" cy="4895843"/>
            <a:chOff x="10668000" y="4135157"/>
            <a:chExt cx="7149637" cy="4895843"/>
          </a:xfrm>
        </p:grpSpPr>
        <p:pic>
          <p:nvPicPr>
            <p:cNvPr id="10" name="Picture 9">
              <a:extLst>
                <a:ext uri="{FF2B5EF4-FFF2-40B4-BE49-F238E27FC236}">
                  <a16:creationId xmlns:a16="http://schemas.microsoft.com/office/drawing/2014/main" id="{2B60F295-7BC1-F30B-902F-2954EBFCC1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668000" y="4135157"/>
              <a:ext cx="7149637" cy="3580418"/>
            </a:xfrm>
            <a:prstGeom prst="rect">
              <a:avLst/>
            </a:prstGeom>
          </p:spPr>
        </p:pic>
        <p:sp>
          <p:nvSpPr>
            <p:cNvPr id="11" name="TextBox 10">
              <a:extLst>
                <a:ext uri="{FF2B5EF4-FFF2-40B4-BE49-F238E27FC236}">
                  <a16:creationId xmlns:a16="http://schemas.microsoft.com/office/drawing/2014/main" id="{4E55B44B-2102-C5BE-4037-AFCC9829FA7D}"/>
                </a:ext>
              </a:extLst>
            </p:cNvPr>
            <p:cNvSpPr txBox="1"/>
            <p:nvPr/>
          </p:nvSpPr>
          <p:spPr>
            <a:xfrm>
              <a:off x="11232918" y="7715575"/>
              <a:ext cx="6019799" cy="1315425"/>
            </a:xfrm>
            <a:prstGeom prst="rect">
              <a:avLst/>
            </a:prstGeom>
            <a:noFill/>
          </p:spPr>
          <p:txBody>
            <a:bodyPr wrap="square">
              <a:spAutoFit/>
            </a:bodyPr>
            <a:lstStyle/>
            <a:p>
              <a:pPr algn="ctr">
                <a:lnSpc>
                  <a:spcPct val="150000"/>
                </a:lnSpc>
              </a:pPr>
              <a:r>
                <a:rPr lang="en-US" sz="2800" b="1" i="1">
                  <a:effectLst/>
                  <a:latin typeface="Arial" panose="020B0604020202020204" pitchFamily="34" charset="0"/>
                  <a:ea typeface="Times New Roman" panose="02020603050405020304" pitchFamily="18" charset="0"/>
                  <a:cs typeface="Arial" panose="020B0604020202020204" pitchFamily="34" charset="0"/>
                </a:rPr>
                <a:t>Hình 11.4. </a:t>
              </a:r>
              <a:r>
                <a:rPr lang="en-US" sz="2800" i="1">
                  <a:effectLst/>
                  <a:latin typeface="Arial" panose="020B0604020202020204" pitchFamily="34" charset="0"/>
                  <a:ea typeface="Times New Roman" panose="02020603050405020304" pitchFamily="18" charset="0"/>
                  <a:cs typeface="Arial" panose="020B0604020202020204" pitchFamily="34" charset="0"/>
                </a:rPr>
                <a:t>Thành phố Ma-lắc-ca khoảng từ năm 1511 đến năm 1560</a:t>
              </a:r>
              <a:endParaRPr lang="en-US" sz="2800" i="1"/>
            </a:p>
          </p:txBody>
        </p:sp>
      </p:grpSp>
      <p:pic>
        <p:nvPicPr>
          <p:cNvPr id="13" name="Picture 15">
            <a:extLst>
              <a:ext uri="{FF2B5EF4-FFF2-40B4-BE49-F238E27FC236}">
                <a16:creationId xmlns:a16="http://schemas.microsoft.com/office/drawing/2014/main" id="{51AEA8A6-EBB8-7C7A-CE0B-210AC856BC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46632" y="8212277"/>
            <a:ext cx="1747954" cy="2074723"/>
          </a:xfrm>
          <a:prstGeom prst="rect">
            <a:avLst/>
          </a:prstGeom>
        </p:spPr>
      </p:pic>
    </p:spTree>
    <p:extLst>
      <p:ext uri="{BB962C8B-B14F-4D97-AF65-F5344CB8AC3E}">
        <p14:creationId xmlns:p14="http://schemas.microsoft.com/office/powerpoint/2010/main" val="166296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33F3A-A6E8-236F-B325-9AE97EA1F3ED}"/>
              </a:ext>
            </a:extLst>
          </p:cNvPr>
          <p:cNvGrpSpPr/>
          <p:nvPr/>
        </p:nvGrpSpPr>
        <p:grpSpPr>
          <a:xfrm>
            <a:off x="381000" y="876300"/>
            <a:ext cx="11107801" cy="6878025"/>
            <a:chOff x="10668000" y="4135157"/>
            <a:chExt cx="11107801" cy="6878025"/>
          </a:xfrm>
        </p:grpSpPr>
        <p:pic>
          <p:nvPicPr>
            <p:cNvPr id="3" name="Picture 2">
              <a:extLst>
                <a:ext uri="{FF2B5EF4-FFF2-40B4-BE49-F238E27FC236}">
                  <a16:creationId xmlns:a16="http://schemas.microsoft.com/office/drawing/2014/main" id="{549375DD-FD7F-166C-3A9B-222C4B03BB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68000" y="4135157"/>
              <a:ext cx="11107801" cy="5562600"/>
            </a:xfrm>
            <a:prstGeom prst="rect">
              <a:avLst/>
            </a:prstGeom>
          </p:spPr>
        </p:pic>
        <p:sp>
          <p:nvSpPr>
            <p:cNvPr id="4" name="TextBox 3">
              <a:extLst>
                <a:ext uri="{FF2B5EF4-FFF2-40B4-BE49-F238E27FC236}">
                  <a16:creationId xmlns:a16="http://schemas.microsoft.com/office/drawing/2014/main" id="{67D6126D-F6B8-C996-8C8C-259AFE696EE3}"/>
                </a:ext>
              </a:extLst>
            </p:cNvPr>
            <p:cNvSpPr txBox="1"/>
            <p:nvPr/>
          </p:nvSpPr>
          <p:spPr>
            <a:xfrm>
              <a:off x="13212000" y="9697757"/>
              <a:ext cx="6019799" cy="1315425"/>
            </a:xfrm>
            <a:prstGeom prst="rect">
              <a:avLst/>
            </a:prstGeom>
            <a:noFill/>
          </p:spPr>
          <p:txBody>
            <a:bodyPr wrap="square">
              <a:spAutoFit/>
            </a:bodyPr>
            <a:lstStyle/>
            <a:p>
              <a:pPr algn="ctr">
                <a:lnSpc>
                  <a:spcPct val="150000"/>
                </a:lnSpc>
              </a:pPr>
              <a:r>
                <a:rPr lang="en-US" sz="2800" b="1" i="1">
                  <a:effectLst/>
                  <a:latin typeface="Arial" panose="020B0604020202020204" pitchFamily="34" charset="0"/>
                  <a:ea typeface="Times New Roman" panose="02020603050405020304" pitchFamily="18" charset="0"/>
                  <a:cs typeface="Arial" panose="020B0604020202020204" pitchFamily="34" charset="0"/>
                </a:rPr>
                <a:t>Hình 11.4. </a:t>
              </a:r>
              <a:r>
                <a:rPr lang="en-US" sz="2800" i="1">
                  <a:effectLst/>
                  <a:latin typeface="Arial" panose="020B0604020202020204" pitchFamily="34" charset="0"/>
                  <a:ea typeface="Times New Roman" panose="02020603050405020304" pitchFamily="18" charset="0"/>
                  <a:cs typeface="Arial" panose="020B0604020202020204" pitchFamily="34" charset="0"/>
                </a:rPr>
                <a:t>Thành phố Ma-lắc-ca khoảng từ năm 1511 đến năm 1560</a:t>
              </a:r>
              <a:endParaRPr lang="en-US" sz="2800" i="1"/>
            </a:p>
          </p:txBody>
        </p:sp>
      </p:grpSp>
      <p:sp>
        <p:nvSpPr>
          <p:cNvPr id="6" name="TextBox 5">
            <a:extLst>
              <a:ext uri="{FF2B5EF4-FFF2-40B4-BE49-F238E27FC236}">
                <a16:creationId xmlns:a16="http://schemas.microsoft.com/office/drawing/2014/main" id="{AF9C8119-E803-750E-1B4C-4B8A8D90065B}"/>
              </a:ext>
            </a:extLst>
          </p:cNvPr>
          <p:cNvSpPr txBox="1"/>
          <p:nvPr/>
        </p:nvSpPr>
        <p:spPr>
          <a:xfrm>
            <a:off x="11488801" y="578179"/>
            <a:ext cx="6418199" cy="9130641"/>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Ma-lắc-ca phát triển dựa trên thương mại </a:t>
            </a:r>
            <a:r>
              <a:rPr lang="en-US" sz="3600">
                <a:latin typeface="Arial" panose="020B0604020202020204" pitchFamily="34" charset="0"/>
                <a:cs typeface="Arial" panose="020B0604020202020204" pitchFamily="34" charset="0"/>
              </a:rPr>
              <a:t>biển.</a:t>
            </a:r>
          </a:p>
          <a:p>
            <a:pPr marL="571500" lvl="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Biểu hiện</a:t>
            </a:r>
            <a:r>
              <a:rPr lang="en-US" sz="3600">
                <a:latin typeface="Arial" panose="020B0604020202020204" pitchFamily="34" charset="0"/>
                <a:cs typeface="Arial" panose="020B0604020202020204" pitchFamily="34" charset="0"/>
              </a:rPr>
              <a:t>:</a:t>
            </a:r>
          </a:p>
          <a:p>
            <a:pPr marL="285750" lvl="0" indent="-285750" algn="just">
              <a:lnSpc>
                <a:spcPct val="150000"/>
              </a:lnSpc>
              <a:buFont typeface="Wingdings" panose="05000000000000000000" pitchFamily="2" charset="2"/>
              <a:buChar char="ü"/>
            </a:pPr>
            <a:r>
              <a:rPr lang="en-US" sz="3600">
                <a:latin typeface="Arial" panose="020B0604020202020204" pitchFamily="34" charset="0"/>
                <a:cs typeface="Arial" panose="020B0604020202020204" pitchFamily="34" charset="0"/>
              </a:rPr>
              <a:t> Có 4 sở cảng vụ, trông nom việc làm thủ tục, đóng thuế, bốc dỡ, chuyển hàng hóa, chuyên cho mỗi loại thương nhân khác nhau,…</a:t>
            </a:r>
          </a:p>
          <a:p>
            <a:pPr marL="285750" lvl="0" indent="-285750" algn="just">
              <a:lnSpc>
                <a:spcPct val="150000"/>
              </a:lnSpc>
              <a:buFont typeface="Wingdings" panose="05000000000000000000" pitchFamily="2" charset="2"/>
              <a:buChar char="ü"/>
            </a:pPr>
            <a:r>
              <a:rPr lang="en-US" sz="3600">
                <a:latin typeface="Arial" panose="020B0604020202020204" pitchFamily="34" charset="0"/>
                <a:cs typeface="Arial" panose="020B0604020202020204" pitchFamily="34" charset="0"/>
              </a:rPr>
              <a:t> Cảnh  sát và người kiểm tra thị trường thường xuyên đi lại, coi sóc, giữ gìn trật tự.</a:t>
            </a:r>
            <a:endParaRPr lang="vi-VN"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215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pic>
        <p:nvPicPr>
          <p:cNvPr id="3" name="Picture 2" descr="A picture containing text, tree, outdoor, several&#10;&#10;Description automatically generated">
            <a:extLst>
              <a:ext uri="{FF2B5EF4-FFF2-40B4-BE49-F238E27FC236}">
                <a16:creationId xmlns:a16="http://schemas.microsoft.com/office/drawing/2014/main" id="{73F276A6-7AFD-6E0F-FB64-BB17E6F70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743" y="495300"/>
            <a:ext cx="7426309" cy="5093042"/>
          </a:xfrm>
          <a:prstGeom prst="rect">
            <a:avLst/>
          </a:prstGeom>
        </p:spPr>
      </p:pic>
      <p:pic>
        <p:nvPicPr>
          <p:cNvPr id="4" name="Picture 3" descr="Map&#10;&#10;Description automatically generated">
            <a:extLst>
              <a:ext uri="{FF2B5EF4-FFF2-40B4-BE49-F238E27FC236}">
                <a16:creationId xmlns:a16="http://schemas.microsoft.com/office/drawing/2014/main" id="{DE2A6812-B78A-87FB-D695-7E3FBF737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495300"/>
            <a:ext cx="8421322" cy="5093042"/>
          </a:xfrm>
          <a:prstGeom prst="rect">
            <a:avLst/>
          </a:prstGeom>
        </p:spPr>
      </p:pic>
      <p:pic>
        <p:nvPicPr>
          <p:cNvPr id="9" name="Picture 8">
            <a:extLst>
              <a:ext uri="{FF2B5EF4-FFF2-40B4-BE49-F238E27FC236}">
                <a16:creationId xmlns:a16="http://schemas.microsoft.com/office/drawing/2014/main" id="{25D5CF18-4623-0EE3-5E64-DF227F80E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470" y="5588342"/>
            <a:ext cx="9554852" cy="4429073"/>
          </a:xfrm>
          <a:prstGeom prst="rect">
            <a:avLst/>
          </a:prstGeom>
        </p:spPr>
      </p:pic>
      <p:sp>
        <p:nvSpPr>
          <p:cNvPr id="11" name="TextBox 10">
            <a:extLst>
              <a:ext uri="{FF2B5EF4-FFF2-40B4-BE49-F238E27FC236}">
                <a16:creationId xmlns:a16="http://schemas.microsoft.com/office/drawing/2014/main" id="{B4CEEA9C-4A38-532D-1508-9146BA9790B2}"/>
              </a:ext>
            </a:extLst>
          </p:cNvPr>
          <p:cNvSpPr txBox="1"/>
          <p:nvPr/>
        </p:nvSpPr>
        <p:spPr>
          <a:xfrm>
            <a:off x="1009743" y="6591300"/>
            <a:ext cx="5257800" cy="1998176"/>
          </a:xfrm>
          <a:prstGeom prst="rect">
            <a:avLst/>
          </a:prstGeom>
          <a:noFill/>
        </p:spPr>
        <p:txBody>
          <a:bodyPr wrap="square">
            <a:spAutoFit/>
          </a:bodyPr>
          <a:lstStyle/>
          <a:p>
            <a:pPr marL="685800" marR="0" lvl="0" indent="-6858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Sự</a:t>
            </a:r>
            <a:r>
              <a:rPr kumimoji="0" lang="en-US" sz="4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thịnh vượng của Ma-lắc-ca</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079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99DF55-5EEC-C613-6127-B42C579768AC}"/>
              </a:ext>
            </a:extLst>
          </p:cNvPr>
          <p:cNvSpPr txBox="1"/>
          <p:nvPr/>
        </p:nvSpPr>
        <p:spPr>
          <a:xfrm>
            <a:off x="2040387" y="114300"/>
            <a:ext cx="14207224" cy="1998176"/>
          </a:xfrm>
          <a:prstGeom prst="rect">
            <a:avLst/>
          </a:prstGeom>
          <a:noFill/>
        </p:spPr>
        <p:txBody>
          <a:bodyPr wrap="square">
            <a:spAutoFit/>
          </a:bodyPr>
          <a:lstStyle/>
          <a:p>
            <a:pPr marL="571500" lvl="0" indent="-571500" algn="ctr">
              <a:lnSpc>
                <a:spcPct val="150000"/>
              </a:lnSpc>
              <a:buFont typeface="Arial" panose="020B0604020202020204" pitchFamily="34" charset="0"/>
              <a:buChar char="•"/>
              <a:defRPr/>
            </a:pPr>
            <a:r>
              <a:rPr lang="en-US" sz="4400" b="1">
                <a:solidFill>
                  <a:srgbClr val="FF0000"/>
                </a:solidFill>
                <a:latin typeface="Arial" panose="020B0604020202020204" pitchFamily="34" charset="0"/>
                <a:cs typeface="Arial" panose="020B0604020202020204" pitchFamily="34" charset="0"/>
              </a:rPr>
              <a:t>Mở rộng: </a:t>
            </a:r>
            <a:r>
              <a:rPr lang="vi-VN" sz="4400" b="1">
                <a:solidFill>
                  <a:srgbClr val="FF0000"/>
                </a:solidFill>
                <a:latin typeface="Arial" panose="020B0604020202020204" pitchFamily="34" charset="0"/>
                <a:cs typeface="Arial" panose="020B0604020202020204" pitchFamily="34" charset="0"/>
              </a:rPr>
              <a:t>Đường thời gian về giai đoạn ra đời</a:t>
            </a:r>
            <a:r>
              <a:rPr lang="en-US" sz="4400" b="1">
                <a:solidFill>
                  <a:srgbClr val="FF0000"/>
                </a:solidFill>
                <a:latin typeface="Arial" panose="020B0604020202020204" pitchFamily="34" charset="0"/>
                <a:cs typeface="Arial" panose="020B0604020202020204" pitchFamily="34" charset="0"/>
              </a:rPr>
              <a:t> </a:t>
            </a:r>
            <a:r>
              <a:rPr lang="vi-VN" sz="4400" b="1">
                <a:solidFill>
                  <a:srgbClr val="FF0000"/>
                </a:solidFill>
                <a:latin typeface="Arial" panose="020B0604020202020204" pitchFamily="34" charset="0"/>
                <a:cs typeface="Arial" panose="020B0604020202020204" pitchFamily="34" charset="0"/>
              </a:rPr>
              <a:t>và phát triển của các quốc gia Đông Nam Á</a:t>
            </a:r>
          </a:p>
        </p:txBody>
      </p:sp>
      <p:sp>
        <p:nvSpPr>
          <p:cNvPr id="8" name="Arrow: Right 7">
            <a:extLst>
              <a:ext uri="{FF2B5EF4-FFF2-40B4-BE49-F238E27FC236}">
                <a16:creationId xmlns:a16="http://schemas.microsoft.com/office/drawing/2014/main" id="{2AA4F7CD-694B-1E36-3E9C-CDF1BE9C0DCD}"/>
              </a:ext>
            </a:extLst>
          </p:cNvPr>
          <p:cNvSpPr/>
          <p:nvPr/>
        </p:nvSpPr>
        <p:spPr>
          <a:xfrm>
            <a:off x="762000" y="4381500"/>
            <a:ext cx="16992600" cy="914400"/>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2A95B1-E911-C93E-68A8-6460DC3118B1}"/>
              </a:ext>
            </a:extLst>
          </p:cNvPr>
          <p:cNvSpPr/>
          <p:nvPr/>
        </p:nvSpPr>
        <p:spPr>
          <a:xfrm>
            <a:off x="990600" y="4152900"/>
            <a:ext cx="2133600" cy="12192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VII</a:t>
            </a:r>
          </a:p>
        </p:txBody>
      </p:sp>
      <p:sp>
        <p:nvSpPr>
          <p:cNvPr id="15" name="Rectangle 14">
            <a:extLst>
              <a:ext uri="{FF2B5EF4-FFF2-40B4-BE49-F238E27FC236}">
                <a16:creationId xmlns:a16="http://schemas.microsoft.com/office/drawing/2014/main" id="{280CC536-8321-C2BA-0FAB-D0D7F8644A40}"/>
              </a:ext>
            </a:extLst>
          </p:cNvPr>
          <p:cNvSpPr/>
          <p:nvPr/>
        </p:nvSpPr>
        <p:spPr>
          <a:xfrm>
            <a:off x="4800600" y="4152900"/>
            <a:ext cx="2133600" cy="12192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X</a:t>
            </a:r>
          </a:p>
        </p:txBody>
      </p:sp>
      <p:sp>
        <p:nvSpPr>
          <p:cNvPr id="16" name="Rectangle 15">
            <a:extLst>
              <a:ext uri="{FF2B5EF4-FFF2-40B4-BE49-F238E27FC236}">
                <a16:creationId xmlns:a16="http://schemas.microsoft.com/office/drawing/2014/main" id="{4E4B91F0-7E41-4A47-0E77-573D3D0AE4DC}"/>
              </a:ext>
            </a:extLst>
          </p:cNvPr>
          <p:cNvSpPr/>
          <p:nvPr/>
        </p:nvSpPr>
        <p:spPr>
          <a:xfrm>
            <a:off x="8686800" y="4152900"/>
            <a:ext cx="2133600" cy="12192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XIII</a:t>
            </a:r>
          </a:p>
        </p:txBody>
      </p:sp>
      <p:sp>
        <p:nvSpPr>
          <p:cNvPr id="19" name="Rectangle 18">
            <a:extLst>
              <a:ext uri="{FF2B5EF4-FFF2-40B4-BE49-F238E27FC236}">
                <a16:creationId xmlns:a16="http://schemas.microsoft.com/office/drawing/2014/main" id="{47B76266-FA32-0286-DD7D-415BCB1BBD2E}"/>
              </a:ext>
            </a:extLst>
          </p:cNvPr>
          <p:cNvSpPr/>
          <p:nvPr/>
        </p:nvSpPr>
        <p:spPr>
          <a:xfrm>
            <a:off x="12649200" y="4152900"/>
            <a:ext cx="2133600" cy="12192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XV</a:t>
            </a:r>
          </a:p>
        </p:txBody>
      </p:sp>
      <p:sp>
        <p:nvSpPr>
          <p:cNvPr id="21" name="Rectangle 20">
            <a:extLst>
              <a:ext uri="{FF2B5EF4-FFF2-40B4-BE49-F238E27FC236}">
                <a16:creationId xmlns:a16="http://schemas.microsoft.com/office/drawing/2014/main" id="{1A6800B8-B2E4-FF62-10FC-45378BE6DDF2}"/>
              </a:ext>
            </a:extLst>
          </p:cNvPr>
          <p:cNvSpPr/>
          <p:nvPr/>
        </p:nvSpPr>
        <p:spPr>
          <a:xfrm>
            <a:off x="16649700" y="4152900"/>
            <a:ext cx="228600" cy="1219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chemeClr val="tx1"/>
              </a:solidFill>
              <a:latin typeface="Arial" panose="020B0604020202020204" pitchFamily="34" charset="0"/>
              <a:cs typeface="Arial" panose="020B0604020202020204" pitchFamily="34" charset="0"/>
            </a:endParaRPr>
          </a:p>
        </p:txBody>
      </p:sp>
      <p:sp>
        <p:nvSpPr>
          <p:cNvPr id="22" name="Right Brace 21">
            <a:extLst>
              <a:ext uri="{FF2B5EF4-FFF2-40B4-BE49-F238E27FC236}">
                <a16:creationId xmlns:a16="http://schemas.microsoft.com/office/drawing/2014/main" id="{91BA3970-EF3F-EC7E-BDE0-C8DD45BAC466}"/>
              </a:ext>
            </a:extLst>
          </p:cNvPr>
          <p:cNvSpPr/>
          <p:nvPr/>
        </p:nvSpPr>
        <p:spPr>
          <a:xfrm rot="16200000">
            <a:off x="3714750" y="1847850"/>
            <a:ext cx="609600" cy="4000500"/>
          </a:xfrm>
          <a:prstGeom prst="rightBrace">
            <a:avLst>
              <a:gd name="adj1" fmla="val 3619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3A47C9F1-D191-F6F0-D901-13030DD3485B}"/>
              </a:ext>
            </a:extLst>
          </p:cNvPr>
          <p:cNvSpPr txBox="1"/>
          <p:nvPr/>
        </p:nvSpPr>
        <p:spPr>
          <a:xfrm>
            <a:off x="1640337" y="1981889"/>
            <a:ext cx="4895850" cy="1651671"/>
          </a:xfrm>
          <a:prstGeom prst="rect">
            <a:avLst/>
          </a:prstGeom>
          <a:noFill/>
        </p:spPr>
        <p:txBody>
          <a:bodyPr wrap="square">
            <a:spAutoFit/>
          </a:bodyPr>
          <a:lstStyle/>
          <a:p>
            <a:pPr lvl="0" algn="ctr">
              <a:lnSpc>
                <a:spcPct val="150000"/>
              </a:lnSpc>
              <a:defRPr/>
            </a:pPr>
            <a:r>
              <a:rPr lang="en-US" sz="3600">
                <a:latin typeface="Arial" panose="020B0604020202020204" pitchFamily="34" charset="0"/>
                <a:cs typeface="Arial" panose="020B0604020202020204" pitchFamily="34" charset="0"/>
              </a:rPr>
              <a:t>Một số vương quốc phong kiến ra đời</a:t>
            </a:r>
            <a:endParaRPr lang="vi-VN" sz="3600">
              <a:latin typeface="Arial" panose="020B0604020202020204" pitchFamily="34" charset="0"/>
              <a:cs typeface="Arial" panose="020B0604020202020204" pitchFamily="34" charset="0"/>
            </a:endParaRPr>
          </a:p>
        </p:txBody>
      </p:sp>
      <p:sp>
        <p:nvSpPr>
          <p:cNvPr id="24" name="Right Brace 23">
            <a:extLst>
              <a:ext uri="{FF2B5EF4-FFF2-40B4-BE49-F238E27FC236}">
                <a16:creationId xmlns:a16="http://schemas.microsoft.com/office/drawing/2014/main" id="{AC90E88C-60B5-069D-D4CC-B9CB7BA8A6EB}"/>
              </a:ext>
            </a:extLst>
          </p:cNvPr>
          <p:cNvSpPr/>
          <p:nvPr/>
        </p:nvSpPr>
        <p:spPr>
          <a:xfrm rot="16200000">
            <a:off x="9640434" y="-39234"/>
            <a:ext cx="609600" cy="7774668"/>
          </a:xfrm>
          <a:prstGeom prst="rightBrace">
            <a:avLst>
              <a:gd name="adj1" fmla="val 36193"/>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D4F132FB-09D1-F208-5538-0E2CB88A17CA}"/>
              </a:ext>
            </a:extLst>
          </p:cNvPr>
          <p:cNvSpPr txBox="1"/>
          <p:nvPr/>
        </p:nvSpPr>
        <p:spPr>
          <a:xfrm>
            <a:off x="6927903" y="2019300"/>
            <a:ext cx="6512948" cy="1651671"/>
          </a:xfrm>
          <a:prstGeom prst="rect">
            <a:avLst/>
          </a:prstGeom>
          <a:noFill/>
        </p:spPr>
        <p:txBody>
          <a:bodyPr wrap="square">
            <a:spAutoFit/>
          </a:bodyPr>
          <a:lstStyle/>
          <a:p>
            <a:pPr lvl="0" algn="ctr">
              <a:lnSpc>
                <a:spcPct val="150000"/>
              </a:lnSpc>
              <a:defRPr/>
            </a:pPr>
            <a:r>
              <a:rPr lang="en-US" sz="3600">
                <a:latin typeface="Arial" panose="020B0604020202020204" pitchFamily="34" charset="0"/>
                <a:cs typeface="Arial" panose="020B0604020202020204" pitchFamily="34" charset="0"/>
              </a:rPr>
              <a:t>Giai đoạn phát triển của các vương quốc phong kiến</a:t>
            </a:r>
            <a:endParaRPr lang="vi-VN" sz="36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15ED9B1-F368-606F-160C-D137B357E217}"/>
              </a:ext>
            </a:extLst>
          </p:cNvPr>
          <p:cNvSpPr txBox="1"/>
          <p:nvPr/>
        </p:nvSpPr>
        <p:spPr>
          <a:xfrm>
            <a:off x="15707263" y="3137007"/>
            <a:ext cx="1884874" cy="901593"/>
          </a:xfrm>
          <a:prstGeom prst="rect">
            <a:avLst/>
          </a:prstGeom>
          <a:noFill/>
        </p:spPr>
        <p:txBody>
          <a:bodyPr wrap="square">
            <a:spAutoFit/>
          </a:bodyPr>
          <a:lstStyle/>
          <a:p>
            <a:pPr lvl="0" algn="ctr">
              <a:lnSpc>
                <a:spcPct val="150000"/>
              </a:lnSpc>
              <a:defRPr/>
            </a:pPr>
            <a:r>
              <a:rPr lang="en-US" sz="4000">
                <a:latin typeface="Arial" panose="020B0604020202020204" pitchFamily="34" charset="0"/>
                <a:cs typeface="Arial" panose="020B0604020202020204" pitchFamily="34" charset="0"/>
              </a:rPr>
              <a:t>1511</a:t>
            </a:r>
            <a:endParaRPr lang="vi-VN" sz="40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5B09497-9619-5693-424B-ACF0448B78F4}"/>
              </a:ext>
            </a:extLst>
          </p:cNvPr>
          <p:cNvSpPr txBox="1"/>
          <p:nvPr/>
        </p:nvSpPr>
        <p:spPr>
          <a:xfrm>
            <a:off x="14706600" y="5499207"/>
            <a:ext cx="3362863" cy="2748253"/>
          </a:xfrm>
          <a:prstGeom prst="rect">
            <a:avLst/>
          </a:prstGeom>
          <a:noFill/>
        </p:spPr>
        <p:txBody>
          <a:bodyPr wrap="square">
            <a:spAutoFit/>
          </a:bodyPr>
          <a:lstStyle/>
          <a:p>
            <a:pPr lvl="0" algn="ctr">
              <a:lnSpc>
                <a:spcPct val="150000"/>
              </a:lnSpc>
              <a:defRPr/>
            </a:pPr>
            <a:r>
              <a:rPr lang="en-US" sz="4000">
                <a:latin typeface="Arial" panose="020B0604020202020204" pitchFamily="34" charset="0"/>
                <a:cs typeface="Arial" panose="020B0604020202020204" pitchFamily="34" charset="0"/>
              </a:rPr>
              <a:t>Bồ Đào Nha đánh chiếm Ma-lắc-ca</a:t>
            </a:r>
            <a:endParaRPr lang="vi-VN" sz="400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01D83DA-57A2-EB26-CA07-24A5880D99B0}"/>
              </a:ext>
            </a:extLst>
          </p:cNvPr>
          <p:cNvSpPr/>
          <p:nvPr/>
        </p:nvSpPr>
        <p:spPr>
          <a:xfrm>
            <a:off x="294737" y="5575407"/>
            <a:ext cx="3591463"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Cam-pu-chia: Thủy Chân Lạp và Lục Chân Lạp.</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Sri Vi-giay-a và Ma-ta-ram</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Pa-gan</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Đại Cồ Việt</a:t>
            </a:r>
          </a:p>
        </p:txBody>
      </p:sp>
      <p:sp>
        <p:nvSpPr>
          <p:cNvPr id="29" name="Rectangle 28">
            <a:extLst>
              <a:ext uri="{FF2B5EF4-FFF2-40B4-BE49-F238E27FC236}">
                <a16:creationId xmlns:a16="http://schemas.microsoft.com/office/drawing/2014/main" id="{F6375A95-F576-6351-A402-153607A1818F}"/>
              </a:ext>
            </a:extLst>
          </p:cNvPr>
          <p:cNvSpPr/>
          <p:nvPr/>
        </p:nvSpPr>
        <p:spPr>
          <a:xfrm>
            <a:off x="4114800" y="5600700"/>
            <a:ext cx="4881832"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Cam-pu-chia: Thời kì Ăng-co</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Đại Việt thời Lý – Trần</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Sri Vi-giay-a hợp nhất đảo Gia-va và Xu-ma-tra.</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Pa-gan thống nhất và phát triển.</a:t>
            </a:r>
          </a:p>
        </p:txBody>
      </p:sp>
      <p:sp>
        <p:nvSpPr>
          <p:cNvPr id="30" name="Rectangle 29">
            <a:extLst>
              <a:ext uri="{FF2B5EF4-FFF2-40B4-BE49-F238E27FC236}">
                <a16:creationId xmlns:a16="http://schemas.microsoft.com/office/drawing/2014/main" id="{6DE2923F-C5C7-3A33-59B7-D9AD6B51D7A7}"/>
              </a:ext>
            </a:extLst>
          </p:cNvPr>
          <p:cNvSpPr/>
          <p:nvPr/>
        </p:nvSpPr>
        <p:spPr>
          <a:xfrm>
            <a:off x="9220200" y="5575407"/>
            <a:ext cx="5567630"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Lan Xang và A-út-thay-a hình thành và phát triển.</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Đại Việt thời Lê sơ</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Mô-giô-pa-hit thông nhất các đảo In-đô-nê-xi-a ngày nay.</a:t>
            </a:r>
          </a:p>
          <a:p>
            <a:pPr marL="571500" indent="-571500" algn="just">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Ma-lắc-ca ra đời và phát triển.</a:t>
            </a:r>
          </a:p>
        </p:txBody>
      </p:sp>
    </p:spTree>
    <p:extLst>
      <p:ext uri="{BB962C8B-B14F-4D97-AF65-F5344CB8AC3E}">
        <p14:creationId xmlns:p14="http://schemas.microsoft.com/office/powerpoint/2010/main" val="1595925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par>
                          <p:cTn id="61" fill="hold">
                            <p:stCondLst>
                              <p:cond delay="500"/>
                            </p:stCondLst>
                            <p:childTnLst>
                              <p:par>
                                <p:cTn id="62" presetID="47" presetClass="entr" presetSubtype="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anim calcmode="lin" valueType="num">
                                      <p:cBhvr>
                                        <p:cTn id="65" dur="500" fill="hold"/>
                                        <p:tgtEl>
                                          <p:spTgt spid="27"/>
                                        </p:tgtEl>
                                        <p:attrNameLst>
                                          <p:attrName>ppt_x</p:attrName>
                                        </p:attrNameLst>
                                      </p:cBhvr>
                                      <p:tavLst>
                                        <p:tav tm="0">
                                          <p:val>
                                            <p:strVal val="#ppt_x"/>
                                          </p:val>
                                        </p:tav>
                                        <p:tav tm="100000">
                                          <p:val>
                                            <p:strVal val="#ppt_x"/>
                                          </p:val>
                                        </p:tav>
                                      </p:tavLst>
                                    </p:anim>
                                    <p:anim calcmode="lin" valueType="num">
                                      <p:cBhvr>
                                        <p:cTn id="6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animBg="1"/>
      <p:bldP spid="19" grpId="0" animBg="1"/>
      <p:bldP spid="21" grpId="0" animBg="1"/>
      <p:bldP spid="22" grpId="0" animBg="1"/>
      <p:bldP spid="23" grpId="0"/>
      <p:bldP spid="24" grpId="0" animBg="1"/>
      <p:bldP spid="25" grpId="0"/>
      <p:bldP spid="26" grpId="0"/>
      <p:bldP spid="27" grpId="0"/>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2E6C89-2CAF-E6A3-13DC-C1CFD2CBE1F0}"/>
              </a:ext>
            </a:extLst>
          </p:cNvPr>
          <p:cNvSpPr txBox="1"/>
          <p:nvPr/>
        </p:nvSpPr>
        <p:spPr>
          <a:xfrm>
            <a:off x="2040388" y="190500"/>
            <a:ext cx="14207224" cy="1998176"/>
          </a:xfrm>
          <a:prstGeom prst="rect">
            <a:avLst/>
          </a:prstGeom>
          <a:noFill/>
        </p:spPr>
        <p:txBody>
          <a:bodyPr wrap="square">
            <a:spAutoFit/>
          </a:bodyPr>
          <a:lstStyle/>
          <a:p>
            <a:pPr marL="571500" lvl="0" indent="-571500" algn="ctr">
              <a:lnSpc>
                <a:spcPct val="150000"/>
              </a:lnSpc>
              <a:buFont typeface="Arial" panose="020B0604020202020204" pitchFamily="34" charset="0"/>
              <a:buChar char="•"/>
              <a:defRPr/>
            </a:pPr>
            <a:r>
              <a:rPr lang="en-US" sz="4400" b="1">
                <a:solidFill>
                  <a:srgbClr val="FF0000"/>
                </a:solidFill>
                <a:latin typeface="Arial" panose="020B0604020202020204" pitchFamily="34" charset="0"/>
                <a:cs typeface="Arial" panose="020B0604020202020204" pitchFamily="34" charset="0"/>
              </a:rPr>
              <a:t>Mở rộng: </a:t>
            </a:r>
            <a:r>
              <a:rPr lang="vi-VN" sz="4400" b="1">
                <a:solidFill>
                  <a:srgbClr val="FF0000"/>
                </a:solidFill>
                <a:latin typeface="Arial" panose="020B0604020202020204" pitchFamily="34" charset="0"/>
                <a:cs typeface="Arial" panose="020B0604020202020204" pitchFamily="34" charset="0"/>
              </a:rPr>
              <a:t>Bảng tóm tắt các đế chế ở Đông Nam Á (</a:t>
            </a:r>
            <a:r>
              <a:rPr lang="en-US" sz="4400" b="1">
                <a:solidFill>
                  <a:srgbClr val="FF0000"/>
                </a:solidFill>
                <a:latin typeface="Arial" panose="020B0604020202020204" pitchFamily="34" charset="0"/>
                <a:cs typeface="Arial" panose="020B0604020202020204" pitchFamily="34" charset="0"/>
              </a:rPr>
              <a:t>TK X </a:t>
            </a:r>
            <a:r>
              <a:rPr lang="vi-VN" sz="4400" b="1">
                <a:solidFill>
                  <a:srgbClr val="FF0000"/>
                </a:solidFill>
                <a:latin typeface="Arial" panose="020B0604020202020204" pitchFamily="34" charset="0"/>
                <a:cs typeface="Arial" panose="020B0604020202020204" pitchFamily="34" charset="0"/>
              </a:rPr>
              <a:t>– </a:t>
            </a:r>
            <a:r>
              <a:rPr lang="en-US" sz="4400" b="1">
                <a:solidFill>
                  <a:srgbClr val="FF0000"/>
                </a:solidFill>
                <a:latin typeface="Arial" panose="020B0604020202020204" pitchFamily="34" charset="0"/>
                <a:cs typeface="Arial" panose="020B0604020202020204" pitchFamily="34" charset="0"/>
              </a:rPr>
              <a:t>TK XVI)</a:t>
            </a:r>
            <a:endParaRPr lang="vi-VN" sz="4400" b="1">
              <a:solidFill>
                <a:srgbClr val="FF0000"/>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A84D799-DA44-863F-74B9-640F2D24088B}"/>
              </a:ext>
            </a:extLst>
          </p:cNvPr>
          <p:cNvGraphicFramePr>
            <a:graphicFrameLocks noGrp="1"/>
          </p:cNvGraphicFramePr>
          <p:nvPr>
            <p:extLst>
              <p:ext uri="{D42A27DB-BD31-4B8C-83A1-F6EECF244321}">
                <p14:modId xmlns:p14="http://schemas.microsoft.com/office/powerpoint/2010/main" val="1451459901"/>
              </p:ext>
            </p:extLst>
          </p:nvPr>
        </p:nvGraphicFramePr>
        <p:xfrm>
          <a:off x="795496" y="2324100"/>
          <a:ext cx="16697008" cy="7695979"/>
        </p:xfrm>
        <a:graphic>
          <a:graphicData uri="http://schemas.openxmlformats.org/drawingml/2006/table">
            <a:tbl>
              <a:tblPr firstRow="1" firstCol="1" bandRow="1">
                <a:tableStyleId>{16D9F66E-5EB9-4882-86FB-DCBF35E3C3E4}</a:tableStyleId>
              </a:tblPr>
              <a:tblGrid>
                <a:gridCol w="3133408">
                  <a:extLst>
                    <a:ext uri="{9D8B030D-6E8A-4147-A177-3AD203B41FA5}">
                      <a16:colId xmlns:a16="http://schemas.microsoft.com/office/drawing/2014/main" val="1225677337"/>
                    </a:ext>
                  </a:extLst>
                </a:gridCol>
                <a:gridCol w="2438400">
                  <a:extLst>
                    <a:ext uri="{9D8B030D-6E8A-4147-A177-3AD203B41FA5}">
                      <a16:colId xmlns:a16="http://schemas.microsoft.com/office/drawing/2014/main" val="150834640"/>
                    </a:ext>
                  </a:extLst>
                </a:gridCol>
                <a:gridCol w="2590800">
                  <a:extLst>
                    <a:ext uri="{9D8B030D-6E8A-4147-A177-3AD203B41FA5}">
                      <a16:colId xmlns:a16="http://schemas.microsoft.com/office/drawing/2014/main" val="3324489791"/>
                    </a:ext>
                  </a:extLst>
                </a:gridCol>
                <a:gridCol w="8534400">
                  <a:extLst>
                    <a:ext uri="{9D8B030D-6E8A-4147-A177-3AD203B41FA5}">
                      <a16:colId xmlns:a16="http://schemas.microsoft.com/office/drawing/2014/main" val="3170682335"/>
                    </a:ext>
                  </a:extLst>
                </a:gridCol>
              </a:tblGrid>
              <a:tr h="1255840">
                <a:tc>
                  <a:txBody>
                    <a:bodyPr/>
                    <a:lstStyle/>
                    <a:p>
                      <a:pPr marL="0" lv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Tên đế chế</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lv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Giai đoạn</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lv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Kinh đô</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lv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Phạm vi kiểm soát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19239323"/>
                  </a:ext>
                </a:extLst>
              </a:tr>
              <a:tr h="2592149">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Cam-pu-chia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en-US" sz="3600">
                          <a:effectLst/>
                          <a:latin typeface="Arial" panose="020B0604020202020204" pitchFamily="34" charset="0"/>
                          <a:cs typeface="Arial" panose="020B0604020202020204" pitchFamily="34" charset="0"/>
                        </a:rPr>
                        <a:t>TK </a:t>
                      </a:r>
                      <a:r>
                        <a:rPr lang="vi-VN" sz="3600">
                          <a:effectLst/>
                          <a:latin typeface="Arial" panose="020B0604020202020204" pitchFamily="34" charset="0"/>
                          <a:cs typeface="Arial" panose="020B0604020202020204" pitchFamily="34" charset="0"/>
                        </a:rPr>
                        <a:t>IX - XV</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Ăng-co</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Cam-pu-chia ngày nay. Thế kỉ XII, kiểm soát cả hạ lưu sông Mê Nam, bán đảo Ma-lai-a và phía nam Chăm-pa.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98286101"/>
                  </a:ext>
                </a:extLst>
              </a:tr>
              <a:tr h="1923995">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A-út-thay-a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en-US" sz="3600">
                          <a:effectLst/>
                          <a:latin typeface="Arial" panose="020B0604020202020204" pitchFamily="34" charset="0"/>
                          <a:cs typeface="Arial" panose="020B0604020202020204" pitchFamily="34" charset="0"/>
                        </a:rPr>
                        <a:t>TK </a:t>
                      </a:r>
                      <a:r>
                        <a:rPr lang="vi-VN" sz="3600">
                          <a:effectLst/>
                          <a:latin typeface="Arial" panose="020B0604020202020204" pitchFamily="34" charset="0"/>
                          <a:cs typeface="Arial" panose="020B0604020202020204" pitchFamily="34" charset="0"/>
                        </a:rPr>
                        <a:t>XIV - XVIII</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A-út-thay-a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Thái Lan, một phần Cam-pu-chia, bán đảo Ma-lai-xi-a.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30198224"/>
                  </a:ext>
                </a:extLst>
              </a:tr>
              <a:tr h="1923995">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Ma-lắc-ca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en-US" sz="3600">
                          <a:effectLst/>
                          <a:latin typeface="Arial" panose="020B0604020202020204" pitchFamily="34" charset="0"/>
                          <a:cs typeface="Arial" panose="020B0604020202020204" pitchFamily="34" charset="0"/>
                        </a:rPr>
                        <a:t>TK </a:t>
                      </a:r>
                      <a:r>
                        <a:rPr lang="vi-VN" sz="3600">
                          <a:effectLst/>
                          <a:latin typeface="Arial" panose="020B0604020202020204" pitchFamily="34" charset="0"/>
                          <a:cs typeface="Arial" panose="020B0604020202020204" pitchFamily="34" charset="0"/>
                        </a:rPr>
                        <a:t>XVI - XVI</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Ma-lắc-ca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Bán đảo Ma-lai-xi-a, đảo Ca-li-man-tan, đông bắc đảo Xu-ma-tra.</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67227000"/>
                  </a:ext>
                </a:extLst>
              </a:tr>
            </a:tbl>
          </a:graphicData>
        </a:graphic>
      </p:graphicFrame>
    </p:spTree>
    <p:extLst>
      <p:ext uri="{BB962C8B-B14F-4D97-AF65-F5344CB8AC3E}">
        <p14:creationId xmlns:p14="http://schemas.microsoft.com/office/powerpoint/2010/main" val="1000714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2667000" y="1353765"/>
            <a:ext cx="12954000" cy="7579469"/>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sp>
        <p:nvSpPr>
          <p:cNvPr id="18" name="TextBox 4">
            <a:extLst>
              <a:ext uri="{FF2B5EF4-FFF2-40B4-BE49-F238E27FC236}">
                <a16:creationId xmlns:a16="http://schemas.microsoft.com/office/drawing/2014/main" id="{A3DEEA00-25EA-FB4A-9E15-25EDA1721333}"/>
              </a:ext>
            </a:extLst>
          </p:cNvPr>
          <p:cNvSpPr txBox="1"/>
          <p:nvPr/>
        </p:nvSpPr>
        <p:spPr>
          <a:xfrm>
            <a:off x="3274286" y="4476135"/>
            <a:ext cx="11739428" cy="2858731"/>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Những thành tựu văn hóa tiêu biểu</a:t>
            </a:r>
          </a:p>
        </p:txBody>
      </p:sp>
      <p:grpSp>
        <p:nvGrpSpPr>
          <p:cNvPr id="19" name="Group 18">
            <a:extLst>
              <a:ext uri="{FF2B5EF4-FFF2-40B4-BE49-F238E27FC236}">
                <a16:creationId xmlns:a16="http://schemas.microsoft.com/office/drawing/2014/main" id="{85D30557-4FC0-742E-994A-86BE6BADB16D}"/>
              </a:ext>
            </a:extLst>
          </p:cNvPr>
          <p:cNvGrpSpPr/>
          <p:nvPr/>
        </p:nvGrpSpPr>
        <p:grpSpPr>
          <a:xfrm>
            <a:off x="5994400" y="2019300"/>
            <a:ext cx="6299200" cy="2362200"/>
            <a:chOff x="3020848" y="1447800"/>
            <a:chExt cx="6299200" cy="23622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20848" y="1447800"/>
              <a:ext cx="6299200" cy="23622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PHẦN 2</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06146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AA47ED44-F118-09B5-B681-1F2588B3F899}"/>
              </a:ext>
            </a:extLst>
          </p:cNvPr>
          <p:cNvSpPr txBox="1"/>
          <p:nvPr/>
        </p:nvSpPr>
        <p:spPr>
          <a:xfrm>
            <a:off x="1511286" y="1667331"/>
            <a:ext cx="15265425" cy="367158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mục 2, quan sát Hình 11.5, 11.6, thảo luận theo nhóm và thực hiện nhiệm vụ vào Phiếu bài tập số 2: </a:t>
            </a:r>
            <a:r>
              <a:rPr lang="en-US" sz="4000">
                <a:latin typeface="Arial" panose="020B0604020202020204" pitchFamily="34" charset="0"/>
                <a:cs typeface="Arial" panose="020B0604020202020204" pitchFamily="34" charset="0"/>
              </a:rPr>
              <a:t>E</a:t>
            </a:r>
            <a:r>
              <a:rPr lang="vi-VN" sz="4000">
                <a:latin typeface="Arial" panose="020B0604020202020204" pitchFamily="34" charset="0"/>
                <a:cs typeface="Arial" panose="020B0604020202020204" pitchFamily="34" charset="0"/>
              </a:rPr>
              <a:t>m hãy lập bảng thống kê các thành tựu văn hóa tiêu biểu của Đông Nam Á từ nửa sau thế kỉ X đến thế kỉ XVI.</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F068DD2-9BE8-411C-EC05-3AA2DDC1C50B}"/>
              </a:ext>
            </a:extLst>
          </p:cNvPr>
          <p:cNvGrpSpPr/>
          <p:nvPr/>
        </p:nvGrpSpPr>
        <p:grpSpPr>
          <a:xfrm>
            <a:off x="3858710" y="571500"/>
            <a:ext cx="10570576" cy="1068039"/>
            <a:chOff x="-1053890" y="2048980"/>
            <a:chExt cx="10570576" cy="1068039"/>
          </a:xfrm>
        </p:grpSpPr>
        <p:sp>
          <p:nvSpPr>
            <p:cNvPr id="50" name="TextBox 11">
              <a:extLst>
                <a:ext uri="{FF2B5EF4-FFF2-40B4-BE49-F238E27FC236}">
                  <a16:creationId xmlns:a16="http://schemas.microsoft.com/office/drawing/2014/main" id="{B7593787-C92D-29B0-4B7C-4DC27855D366}"/>
                </a:ext>
              </a:extLst>
            </p:cNvPr>
            <p:cNvSpPr txBox="1"/>
            <p:nvPr/>
          </p:nvSpPr>
          <p:spPr>
            <a:xfrm>
              <a:off x="1759057" y="2244751"/>
              <a:ext cx="7757629" cy="830997"/>
            </a:xfrm>
            <a:prstGeom prst="rect">
              <a:avLst/>
            </a:prstGeom>
          </p:spPr>
          <p:txBody>
            <a:bodyPr wrap="square" lIns="0" tIns="0" rIns="0" bIns="0" rtlCol="0" anchor="t">
              <a:spAutoFit/>
            </a:bodyPr>
            <a:lstStyle/>
            <a:p>
              <a:pPr algn="ctr">
                <a:spcBef>
                  <a:spcPct val="0"/>
                </a:spcBef>
              </a:pPr>
              <a:r>
                <a:rPr lang="en-US" sz="5400" b="1" spc="197">
                  <a:solidFill>
                    <a:srgbClr val="473D2D"/>
                  </a:solidFill>
                  <a:latin typeface="Arial" panose="020B0604020202020204" pitchFamily="34" charset="0"/>
                  <a:cs typeface="Arial" panose="020B0604020202020204" pitchFamily="34" charset="0"/>
                </a:rPr>
                <a:t>THẢO LUẬN NHÓM</a:t>
              </a:r>
              <a:endParaRPr lang="en-US" sz="5400" b="1" spc="197" dirty="0">
                <a:solidFill>
                  <a:srgbClr val="473D2D"/>
                </a:solidFill>
                <a:latin typeface="Arial" panose="020B0604020202020204" pitchFamily="34" charset="0"/>
                <a:cs typeface="Arial" panose="020B0604020202020204" pitchFamily="34" charset="0"/>
              </a:endParaRPr>
            </a:p>
          </p:txBody>
        </p:sp>
        <p:pic>
          <p:nvPicPr>
            <p:cNvPr id="2" name="Picture 17">
              <a:extLst>
                <a:ext uri="{FF2B5EF4-FFF2-40B4-BE49-F238E27FC236}">
                  <a16:creationId xmlns:a16="http://schemas.microsoft.com/office/drawing/2014/main" id="{A2CC8D88-961C-D2B5-766F-0A4610043A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3890" y="2048980"/>
              <a:ext cx="3204118" cy="1068039"/>
            </a:xfrm>
            <a:prstGeom prst="rect">
              <a:avLst/>
            </a:prstGeom>
          </p:spPr>
        </p:pic>
      </p:grpSp>
      <p:grpSp>
        <p:nvGrpSpPr>
          <p:cNvPr id="14" name="Group 13">
            <a:extLst>
              <a:ext uri="{FF2B5EF4-FFF2-40B4-BE49-F238E27FC236}">
                <a16:creationId xmlns:a16="http://schemas.microsoft.com/office/drawing/2014/main" id="{B0B20907-693F-48AC-4911-C411DB235143}"/>
              </a:ext>
            </a:extLst>
          </p:cNvPr>
          <p:cNvGrpSpPr/>
          <p:nvPr/>
        </p:nvGrpSpPr>
        <p:grpSpPr>
          <a:xfrm>
            <a:off x="533400" y="5466189"/>
            <a:ext cx="5640372" cy="3411111"/>
            <a:chOff x="533400" y="4919443"/>
            <a:chExt cx="5640372" cy="3411111"/>
          </a:xfrm>
        </p:grpSpPr>
        <p:sp>
          <p:nvSpPr>
            <p:cNvPr id="4" name="Rectangle 3">
              <a:extLst>
                <a:ext uri="{FF2B5EF4-FFF2-40B4-BE49-F238E27FC236}">
                  <a16:creationId xmlns:a16="http://schemas.microsoft.com/office/drawing/2014/main" id="{92017C4D-D11D-A684-08C1-FCB0611750BB}"/>
                </a:ext>
              </a:extLst>
            </p:cNvPr>
            <p:cNvSpPr/>
            <p:nvPr/>
          </p:nvSpPr>
          <p:spPr>
            <a:xfrm>
              <a:off x="533400" y="5067300"/>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1: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Tôn giáo</a:t>
              </a:r>
            </a:p>
          </p:txBody>
        </p:sp>
        <p:pic>
          <p:nvPicPr>
            <p:cNvPr id="11" name="Picture 14">
              <a:extLst>
                <a:ext uri="{FF2B5EF4-FFF2-40B4-BE49-F238E27FC236}">
                  <a16:creationId xmlns:a16="http://schemas.microsoft.com/office/drawing/2014/main" id="{55479340-C44F-FAD5-D2EC-4DE987FB39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57769" y="4919443"/>
              <a:ext cx="1816003" cy="1337032"/>
            </a:xfrm>
            <a:prstGeom prst="rect">
              <a:avLst/>
            </a:prstGeom>
          </p:spPr>
        </p:pic>
      </p:grpSp>
      <p:grpSp>
        <p:nvGrpSpPr>
          <p:cNvPr id="16" name="Group 15">
            <a:extLst>
              <a:ext uri="{FF2B5EF4-FFF2-40B4-BE49-F238E27FC236}">
                <a16:creationId xmlns:a16="http://schemas.microsoft.com/office/drawing/2014/main" id="{4B11EEC6-5E6C-E76C-CBD7-BC980186B48A}"/>
              </a:ext>
            </a:extLst>
          </p:cNvPr>
          <p:cNvGrpSpPr/>
          <p:nvPr/>
        </p:nvGrpSpPr>
        <p:grpSpPr>
          <a:xfrm>
            <a:off x="6473854" y="5448300"/>
            <a:ext cx="5640373" cy="3903875"/>
            <a:chOff x="6473854" y="5112479"/>
            <a:chExt cx="5640373" cy="3903875"/>
          </a:xfrm>
        </p:grpSpPr>
        <p:sp>
          <p:nvSpPr>
            <p:cNvPr id="5" name="Rectangle 4">
              <a:extLst>
                <a:ext uri="{FF2B5EF4-FFF2-40B4-BE49-F238E27FC236}">
                  <a16:creationId xmlns:a16="http://schemas.microsoft.com/office/drawing/2014/main" id="{FE759327-9C53-9717-7EEC-7E40EE1C07FD}"/>
                </a:ext>
              </a:extLst>
            </p:cNvPr>
            <p:cNvSpPr/>
            <p:nvPr/>
          </p:nvSpPr>
          <p:spPr>
            <a:xfrm>
              <a:off x="6473854" y="5753100"/>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a:t>
              </a:r>
              <a:r>
                <a:rPr lang="en-US" sz="4000" b="1" i="1">
                  <a:solidFill>
                    <a:schemeClr val="tx1"/>
                  </a:solidFill>
                  <a:latin typeface="Arial" panose="020B0604020202020204" pitchFamily="34" charset="0"/>
                  <a:cs typeface="Arial" panose="020B0604020202020204" pitchFamily="34" charset="0"/>
                </a:rPr>
                <a:t>2</a:t>
              </a:r>
              <a:r>
                <a:rPr lang="vi-VN" sz="4000" b="1" i="1">
                  <a:solidFill>
                    <a:schemeClr val="tx1"/>
                  </a:solidFill>
                  <a:latin typeface="Arial" panose="020B0604020202020204" pitchFamily="34" charset="0"/>
                  <a:cs typeface="Arial" panose="020B0604020202020204" pitchFamily="34" charset="0"/>
                </a:rPr>
                <a:t>: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Chữ viết, văn học</a:t>
              </a:r>
            </a:p>
          </p:txBody>
        </p:sp>
        <p:pic>
          <p:nvPicPr>
            <p:cNvPr id="15" name="Picture 2">
              <a:extLst>
                <a:ext uri="{FF2B5EF4-FFF2-40B4-BE49-F238E27FC236}">
                  <a16:creationId xmlns:a16="http://schemas.microsoft.com/office/drawing/2014/main" id="{5EBEFB1B-8B5A-A03A-D065-4B19CA9BF7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98224" y="5112479"/>
              <a:ext cx="1816003" cy="1670723"/>
            </a:xfrm>
            <a:prstGeom prst="rect">
              <a:avLst/>
            </a:prstGeom>
          </p:spPr>
        </p:pic>
      </p:grpSp>
      <p:grpSp>
        <p:nvGrpSpPr>
          <p:cNvPr id="18" name="Group 17">
            <a:extLst>
              <a:ext uri="{FF2B5EF4-FFF2-40B4-BE49-F238E27FC236}">
                <a16:creationId xmlns:a16="http://schemas.microsoft.com/office/drawing/2014/main" id="{21623D73-250A-3FCF-37AE-48BD42E44FF2}"/>
              </a:ext>
            </a:extLst>
          </p:cNvPr>
          <p:cNvGrpSpPr/>
          <p:nvPr/>
        </p:nvGrpSpPr>
        <p:grpSpPr>
          <a:xfrm>
            <a:off x="12414309" y="5448300"/>
            <a:ext cx="5340291" cy="4185522"/>
            <a:chOff x="12414309" y="5334207"/>
            <a:chExt cx="5340291" cy="4185522"/>
          </a:xfrm>
        </p:grpSpPr>
        <p:sp>
          <p:nvSpPr>
            <p:cNvPr id="6" name="Rectangle 5">
              <a:extLst>
                <a:ext uri="{FF2B5EF4-FFF2-40B4-BE49-F238E27FC236}">
                  <a16:creationId xmlns:a16="http://schemas.microsoft.com/office/drawing/2014/main" id="{4C10A440-3332-6B6D-32F0-BCC304A866B8}"/>
                </a:ext>
              </a:extLst>
            </p:cNvPr>
            <p:cNvSpPr/>
            <p:nvPr/>
          </p:nvSpPr>
          <p:spPr>
            <a:xfrm>
              <a:off x="12414309" y="6256475"/>
              <a:ext cx="5340291" cy="326325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i="1">
                  <a:solidFill>
                    <a:schemeClr val="tx1"/>
                  </a:solidFill>
                  <a:latin typeface="Arial" panose="020B0604020202020204" pitchFamily="34" charset="0"/>
                  <a:cs typeface="Arial" panose="020B0604020202020204" pitchFamily="34" charset="0"/>
                </a:rPr>
                <a:t>Nhóm </a:t>
              </a:r>
              <a:r>
                <a:rPr lang="en-US" sz="4000" b="1" i="1">
                  <a:solidFill>
                    <a:schemeClr val="tx1"/>
                  </a:solidFill>
                  <a:latin typeface="Arial" panose="020B0604020202020204" pitchFamily="34" charset="0"/>
                  <a:cs typeface="Arial" panose="020B0604020202020204" pitchFamily="34" charset="0"/>
                </a:rPr>
                <a:t>3</a:t>
              </a:r>
              <a:r>
                <a:rPr lang="vi-VN" sz="4000" b="1" i="1">
                  <a:solidFill>
                    <a:schemeClr val="tx1"/>
                  </a:solidFill>
                  <a:latin typeface="Arial" panose="020B0604020202020204" pitchFamily="34" charset="0"/>
                  <a:cs typeface="Arial" panose="020B0604020202020204" pitchFamily="34" charset="0"/>
                </a:rPr>
                <a:t>: </a:t>
              </a:r>
              <a:endParaRPr lang="en-US" sz="4000" b="1" i="1">
                <a:solidFill>
                  <a:schemeClr val="tx1"/>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Kiến trúc, điêu khắc</a:t>
              </a:r>
            </a:p>
          </p:txBody>
        </p:sp>
        <p:pic>
          <p:nvPicPr>
            <p:cNvPr id="17" name="Picture 9">
              <a:extLst>
                <a:ext uri="{FF2B5EF4-FFF2-40B4-BE49-F238E27FC236}">
                  <a16:creationId xmlns:a16="http://schemas.microsoft.com/office/drawing/2014/main" id="{42133C26-915D-7557-8CA8-6FA4C053B7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00579" y="5334207"/>
              <a:ext cx="1554021" cy="1844535"/>
            </a:xfrm>
            <a:prstGeom prst="rect">
              <a:avLst/>
            </a:prstGeom>
          </p:spPr>
        </p:pic>
      </p:grpSp>
    </p:spTree>
    <p:extLst>
      <p:ext uri="{BB962C8B-B14F-4D97-AF65-F5344CB8AC3E}">
        <p14:creationId xmlns:p14="http://schemas.microsoft.com/office/powerpoint/2010/main" val="75350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arn(inVertical)">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450" decel="100000" fill="hold"/>
                                        <p:tgtEl>
                                          <p:spTgt spid="14"/>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par>
                          <p:cTn id="22" fill="hold">
                            <p:stCondLst>
                              <p:cond delay="500"/>
                            </p:stCondLst>
                            <p:childTnLst>
                              <p:par>
                                <p:cTn id="23" presetID="37"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450" decel="100000" fill="hold"/>
                                        <p:tgtEl>
                                          <p:spTgt spid="16"/>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37"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450" decel="100000" fill="hold"/>
                                        <p:tgtEl>
                                          <p:spTgt spid="18"/>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66">
            <a:off x="739378" y="800047"/>
            <a:ext cx="4798788" cy="64848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0321" y="2832814"/>
            <a:ext cx="5241791" cy="7430373"/>
          </a:xfrm>
          <a:prstGeom prst="rect">
            <a:avLst/>
          </a:prstGeom>
        </p:spPr>
      </p:pic>
      <p:sp>
        <p:nvSpPr>
          <p:cNvPr id="6" name="TextBox 21">
            <a:extLst>
              <a:ext uri="{FF2B5EF4-FFF2-40B4-BE49-F238E27FC236}">
                <a16:creationId xmlns:a16="http://schemas.microsoft.com/office/drawing/2014/main" id="{7CC76DDE-C9E6-F723-2123-7B8738861453}"/>
              </a:ext>
            </a:extLst>
          </p:cNvPr>
          <p:cNvSpPr txBox="1"/>
          <p:nvPr/>
        </p:nvSpPr>
        <p:spPr>
          <a:xfrm>
            <a:off x="5642112" y="723900"/>
            <a:ext cx="7003776" cy="1000530"/>
          </a:xfrm>
          <a:prstGeom prst="rect">
            <a:avLst/>
          </a:prstGeom>
        </p:spPr>
        <p:txBody>
          <a:bodyPr lIns="0" tIns="0" rIns="0" bIns="0" rtlCol="0" anchor="t">
            <a:spAutoFit/>
          </a:bodyPr>
          <a:lstStyle/>
          <a:p>
            <a:pPr algn="ctr">
              <a:lnSpc>
                <a:spcPts val="8399"/>
              </a:lnSpc>
            </a:pPr>
            <a:r>
              <a:rPr lang="en-US" sz="6600" b="1">
                <a:solidFill>
                  <a:srgbClr val="473D2D"/>
                </a:solidFill>
                <a:latin typeface="Arial" panose="020B0604020202020204" pitchFamily="34" charset="0"/>
                <a:cs typeface="Arial" panose="020B0604020202020204" pitchFamily="34" charset="0"/>
              </a:rPr>
              <a:t>KHỞI ĐỘNG</a:t>
            </a:r>
          </a:p>
        </p:txBody>
      </p:sp>
      <p:sp>
        <p:nvSpPr>
          <p:cNvPr id="7" name="Speech Bubble: Rectangle with Corners Rounded 6">
            <a:extLst>
              <a:ext uri="{FF2B5EF4-FFF2-40B4-BE49-F238E27FC236}">
                <a16:creationId xmlns:a16="http://schemas.microsoft.com/office/drawing/2014/main" id="{39A8143E-E7D0-B702-55BC-600B25F511E5}"/>
              </a:ext>
            </a:extLst>
          </p:cNvPr>
          <p:cNvSpPr/>
          <p:nvPr/>
        </p:nvSpPr>
        <p:spPr>
          <a:xfrm>
            <a:off x="6942562" y="1957630"/>
            <a:ext cx="10436088" cy="2938382"/>
          </a:xfrm>
          <a:prstGeom prst="wedgeRoundRectCallout">
            <a:avLst>
              <a:gd name="adj1" fmla="val -59701"/>
              <a:gd name="adj2" fmla="val 21209"/>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kể tên một số các vương quốc phong kiến ở Đông Nam Á được hình thành trong khoảng từ thế kỉ VII đến thế kỉ X.</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54A5CC-1FA3-9D78-2408-992F63C94C79}"/>
              </a:ext>
            </a:extLst>
          </p:cNvPr>
          <p:cNvSpPr txBox="1"/>
          <p:nvPr/>
        </p:nvSpPr>
        <p:spPr>
          <a:xfrm>
            <a:off x="8112481" y="5437904"/>
            <a:ext cx="40386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Cam-pu-chia</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Pa-gan</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Sri Vi-giay-a</a:t>
            </a:r>
            <a:endPar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Ma-ta-ram</a:t>
            </a:r>
          </a:p>
        </p:txBody>
      </p:sp>
      <p:sp>
        <p:nvSpPr>
          <p:cNvPr id="14" name="TextBox 13">
            <a:extLst>
              <a:ext uri="{FF2B5EF4-FFF2-40B4-BE49-F238E27FC236}">
                <a16:creationId xmlns:a16="http://schemas.microsoft.com/office/drawing/2014/main" id="{8E9BCB7F-97F1-D012-FBC1-F6BEE4750570}"/>
              </a:ext>
            </a:extLst>
          </p:cNvPr>
          <p:cNvSpPr txBox="1"/>
          <p:nvPr/>
        </p:nvSpPr>
        <p:spPr>
          <a:xfrm>
            <a:off x="12801600" y="5437904"/>
            <a:ext cx="3562546"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Chăm-pa</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Sri Kse-tra</a:t>
            </a:r>
            <a:endPar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Ka-lin-ga,...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13FE53-4C58-97F5-20BE-4C79E13B93C8}"/>
              </a:ext>
            </a:extLst>
          </p:cNvPr>
          <p:cNvGrpSpPr/>
          <p:nvPr/>
        </p:nvGrpSpPr>
        <p:grpSpPr>
          <a:xfrm>
            <a:off x="597511" y="728096"/>
            <a:ext cx="8217515" cy="5810395"/>
            <a:chOff x="597511" y="728096"/>
            <a:chExt cx="8217515" cy="5810395"/>
          </a:xfrm>
        </p:grpSpPr>
        <p:sp>
          <p:nvSpPr>
            <p:cNvPr id="19" name="TextBox 18">
              <a:extLst>
                <a:ext uri="{FF2B5EF4-FFF2-40B4-BE49-F238E27FC236}">
                  <a16:creationId xmlns:a16="http://schemas.microsoft.com/office/drawing/2014/main" id="{3EC4096D-6CE2-88C7-2574-50F8128494AA}"/>
                </a:ext>
              </a:extLst>
            </p:cNvPr>
            <p:cNvSpPr txBox="1"/>
            <p:nvPr/>
          </p:nvSpPr>
          <p:spPr>
            <a:xfrm>
              <a:off x="597511" y="5787003"/>
              <a:ext cx="7788203"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i="1">
                  <a:solidFill>
                    <a:prstClr val="black"/>
                  </a:solidFill>
                  <a:latin typeface="Arial" panose="020B0604020202020204" pitchFamily="34" charset="0"/>
                  <a:ea typeface="Times New Roman" panose="02020603050405020304" pitchFamily="18" charset="0"/>
                  <a:cs typeface="Arial" panose="020B0604020202020204" pitchFamily="34" charset="0"/>
                </a:rPr>
                <a:t>11.5</a:t>
              </a:r>
              <a:r>
                <a:rPr kumimoji="0" lang="en-US" sz="32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Kinh đô chùa Pa-gan (1044 – 1285)</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DD11B541-6F79-9D94-56B1-96D40AEE91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7511" y="728096"/>
              <a:ext cx="8217515" cy="5058907"/>
            </a:xfrm>
            <a:prstGeom prst="rect">
              <a:avLst/>
            </a:prstGeom>
          </p:spPr>
        </p:pic>
      </p:grpSp>
      <p:grpSp>
        <p:nvGrpSpPr>
          <p:cNvPr id="8" name="Group 7">
            <a:extLst>
              <a:ext uri="{FF2B5EF4-FFF2-40B4-BE49-F238E27FC236}">
                <a16:creationId xmlns:a16="http://schemas.microsoft.com/office/drawing/2014/main" id="{725AE039-D008-2F33-ED17-6699AE5D2097}"/>
              </a:ext>
            </a:extLst>
          </p:cNvPr>
          <p:cNvGrpSpPr/>
          <p:nvPr/>
        </p:nvGrpSpPr>
        <p:grpSpPr>
          <a:xfrm>
            <a:off x="9274189" y="2674471"/>
            <a:ext cx="8382001" cy="7043227"/>
            <a:chOff x="9255139" y="3305175"/>
            <a:chExt cx="8382001" cy="7043227"/>
          </a:xfrm>
        </p:grpSpPr>
        <p:sp>
          <p:nvSpPr>
            <p:cNvPr id="20" name="TextBox 19">
              <a:extLst>
                <a:ext uri="{FF2B5EF4-FFF2-40B4-BE49-F238E27FC236}">
                  <a16:creationId xmlns:a16="http://schemas.microsoft.com/office/drawing/2014/main" id="{5BBAADB2-0418-9217-165B-2C5149488465}"/>
                </a:ext>
              </a:extLst>
            </p:cNvPr>
            <p:cNvSpPr txBox="1"/>
            <p:nvPr/>
          </p:nvSpPr>
          <p:spPr>
            <a:xfrm>
              <a:off x="9757648" y="8858250"/>
              <a:ext cx="7376983"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i="1">
                  <a:solidFill>
                    <a:prstClr val="black"/>
                  </a:solidFill>
                  <a:latin typeface="Arial" panose="020B0604020202020204" pitchFamily="34" charset="0"/>
                  <a:ea typeface="Times New Roman" panose="02020603050405020304" pitchFamily="18" charset="0"/>
                  <a:cs typeface="Arial" panose="020B0604020202020204" pitchFamily="34" charset="0"/>
                </a:rPr>
                <a:t>11.6</a:t>
              </a:r>
              <a:r>
                <a:rPr kumimoji="0" lang="en-US" sz="32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Vũ nữ Áp-sa-ra (Apsara)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(phù điêu, đền Ăng-co Vát, thế kỉ XII)</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679428D-CEC5-E64D-D308-A6B7D733A69F}"/>
                </a:ext>
              </a:extLst>
            </p:cNvPr>
            <p:cNvPicPr>
              <a:picLocks noChangeAspect="1"/>
            </p:cNvPicPr>
            <p:nvPr/>
          </p:nvPicPr>
          <p:blipFill>
            <a:blip r:embed="rId3">
              <a:extLst>
                <a:ext uri="{28A0092B-C50C-407E-A947-70E740481C1C}">
                  <a14:useLocalDpi xmlns:a14="http://schemas.microsoft.com/office/drawing/2010/main" val="0"/>
                </a:ext>
              </a:extLst>
            </a:blip>
            <a:srcRect t="348" b="348"/>
            <a:stretch/>
          </p:blipFill>
          <p:spPr>
            <a:xfrm>
              <a:off x="9255139" y="3305175"/>
              <a:ext cx="8382001" cy="5486400"/>
            </a:xfrm>
            <a:prstGeom prst="rect">
              <a:avLst/>
            </a:prstGeom>
          </p:spPr>
        </p:pic>
      </p:grpSp>
    </p:spTree>
    <p:extLst>
      <p:ext uri="{BB962C8B-B14F-4D97-AF65-F5344CB8AC3E}">
        <p14:creationId xmlns:p14="http://schemas.microsoft.com/office/powerpoint/2010/main" val="4054458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09ED1-08D0-5667-EAE7-D4F493421B58}"/>
              </a:ext>
            </a:extLst>
          </p:cNvPr>
          <p:cNvSpPr txBox="1"/>
          <p:nvPr/>
        </p:nvSpPr>
        <p:spPr>
          <a:xfrm>
            <a:off x="952499" y="342900"/>
            <a:ext cx="16382999"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57F97"/>
                </a:solidFill>
                <a:effectLst/>
                <a:uLnTx/>
                <a:uFillTx/>
                <a:latin typeface="Arial" panose="020B0604020202020204" pitchFamily="34" charset="0"/>
                <a:ea typeface="Calibri" panose="020F0502020204030204" pitchFamily="34" charset="0"/>
                <a:cs typeface="+mn-cs"/>
              </a:rPr>
              <a:t>PHIẾU</a:t>
            </a:r>
            <a:r>
              <a:rPr kumimoji="0" lang="en-US" sz="4400" b="1" i="0" u="none" strike="noStrike" kern="1200" cap="none" spc="0" normalizeH="0" noProof="0">
                <a:ln>
                  <a:noFill/>
                </a:ln>
                <a:solidFill>
                  <a:srgbClr val="057F97"/>
                </a:solidFill>
                <a:effectLst/>
                <a:uLnTx/>
                <a:uFillTx/>
                <a:latin typeface="Arial" panose="020B0604020202020204" pitchFamily="34" charset="0"/>
                <a:ea typeface="Calibri" panose="020F0502020204030204" pitchFamily="34" charset="0"/>
                <a:cs typeface="+mn-cs"/>
              </a:rPr>
              <a:t> HỌC TẬP SỐ 1</a:t>
            </a:r>
            <a:endParaRPr kumimoji="0" lang="en-US" sz="4400" b="1" i="0" u="none" strike="noStrike" kern="1200" cap="none" spc="0" normalizeH="0" baseline="0" noProof="0">
              <a:ln>
                <a:noFill/>
              </a:ln>
              <a:solidFill>
                <a:srgbClr val="057F97"/>
              </a:solidFill>
              <a:effectLst/>
              <a:uLnTx/>
              <a:uFillTx/>
              <a:latin typeface="Calibri"/>
              <a:cs typeface="+mn-cs"/>
            </a:endParaRPr>
          </a:p>
        </p:txBody>
      </p:sp>
      <p:graphicFrame>
        <p:nvGraphicFramePr>
          <p:cNvPr id="10" name="Table 9">
            <a:extLst>
              <a:ext uri="{FF2B5EF4-FFF2-40B4-BE49-F238E27FC236}">
                <a16:creationId xmlns:a16="http://schemas.microsoft.com/office/drawing/2014/main" id="{DDB14BF0-4CEA-1EF6-BDAB-C0F33220FE10}"/>
              </a:ext>
            </a:extLst>
          </p:cNvPr>
          <p:cNvGraphicFramePr>
            <a:graphicFrameLocks noGrp="1"/>
          </p:cNvGraphicFramePr>
          <p:nvPr>
            <p:extLst>
              <p:ext uri="{D42A27DB-BD31-4B8C-83A1-F6EECF244321}">
                <p14:modId xmlns:p14="http://schemas.microsoft.com/office/powerpoint/2010/main" val="36982714"/>
              </p:ext>
            </p:extLst>
          </p:nvPr>
        </p:nvGraphicFramePr>
        <p:xfrm>
          <a:off x="419098" y="1392996"/>
          <a:ext cx="17449800" cy="8595360"/>
        </p:xfrm>
        <a:graphic>
          <a:graphicData uri="http://schemas.openxmlformats.org/drawingml/2006/table">
            <a:tbl>
              <a:tblPr bandRow="1">
                <a:tableStyleId>{16D9F66E-5EB9-4882-86FB-DCBF35E3C3E4}</a:tableStyleId>
              </a:tblPr>
              <a:tblGrid>
                <a:gridCol w="2358081">
                  <a:extLst>
                    <a:ext uri="{9D8B030D-6E8A-4147-A177-3AD203B41FA5}">
                      <a16:colId xmlns:a16="http://schemas.microsoft.com/office/drawing/2014/main" val="1450786244"/>
                    </a:ext>
                  </a:extLst>
                </a:gridCol>
                <a:gridCol w="15091719">
                  <a:extLst>
                    <a:ext uri="{9D8B030D-6E8A-4147-A177-3AD203B41FA5}">
                      <a16:colId xmlns:a16="http://schemas.microsoft.com/office/drawing/2014/main" val="2562802091"/>
                    </a:ext>
                  </a:extLst>
                </a:gridCol>
              </a:tblGrid>
              <a:tr h="1828800">
                <a:tc>
                  <a:txBody>
                    <a:bodyPr/>
                    <a:lstStyle/>
                    <a:p>
                      <a:pPr algn="ctr">
                        <a:lnSpc>
                          <a:spcPct val="150000"/>
                        </a:lnSpc>
                        <a:spcAft>
                          <a:spcPts val="1000"/>
                        </a:spcAft>
                      </a:pPr>
                      <a:r>
                        <a:rPr lang="vi-VN" sz="3600">
                          <a:effectLst/>
                          <a:latin typeface="Arial" panose="020B0604020202020204" pitchFamily="34" charset="0"/>
                          <a:cs typeface="Arial" panose="020B0604020202020204" pitchFamily="34" charset="0"/>
                        </a:rPr>
                        <a:t>Tôn giáo</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77654140"/>
                  </a:ext>
                </a:extLst>
              </a:tr>
              <a:tr h="1828800">
                <a:tc>
                  <a:txBody>
                    <a:bodyPr/>
                    <a:lstStyle/>
                    <a:p>
                      <a:pPr algn="ctr">
                        <a:lnSpc>
                          <a:spcPct val="150000"/>
                        </a:lnSpc>
                        <a:spcAft>
                          <a:spcPts val="1000"/>
                        </a:spcAft>
                      </a:pPr>
                      <a:r>
                        <a:rPr lang="vi-VN" sz="3600">
                          <a:effectLst/>
                          <a:latin typeface="Arial" panose="020B0604020202020204" pitchFamily="34" charset="0"/>
                          <a:cs typeface="Arial" panose="020B0604020202020204" pitchFamily="34" charset="0"/>
                        </a:rPr>
                        <a:t>Chữ viết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07895384"/>
                  </a:ext>
                </a:extLst>
              </a:tr>
              <a:tr h="1828800">
                <a:tc>
                  <a:txBody>
                    <a:bodyPr/>
                    <a:lstStyle/>
                    <a:p>
                      <a:pPr algn="ctr">
                        <a:lnSpc>
                          <a:spcPct val="150000"/>
                        </a:lnSpc>
                        <a:spcAft>
                          <a:spcPts val="1000"/>
                        </a:spcAft>
                      </a:pPr>
                      <a:r>
                        <a:rPr lang="vi-VN" sz="3600">
                          <a:effectLst/>
                          <a:latin typeface="Arial" panose="020B0604020202020204" pitchFamily="34" charset="0"/>
                          <a:cs typeface="Arial" panose="020B0604020202020204" pitchFamily="34" charset="0"/>
                        </a:rPr>
                        <a:t>Văn học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02955986"/>
                  </a:ext>
                </a:extLst>
              </a:tr>
              <a:tr h="3108960">
                <a:tc>
                  <a:txBody>
                    <a:bodyPr/>
                    <a:lstStyle/>
                    <a:p>
                      <a:pPr algn="ctr">
                        <a:lnSpc>
                          <a:spcPct val="150000"/>
                        </a:lnSpc>
                        <a:spcAft>
                          <a:spcPts val="1000"/>
                        </a:spcAft>
                      </a:pPr>
                      <a:r>
                        <a:rPr lang="vi-VN" sz="3600">
                          <a:effectLst/>
                          <a:latin typeface="Arial" panose="020B0604020202020204" pitchFamily="34" charset="0"/>
                          <a:cs typeface="Arial" panose="020B0604020202020204" pitchFamily="34" charset="0"/>
                        </a:rPr>
                        <a:t>Kiến trúc, điêu khắc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10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0881662"/>
                  </a:ext>
                </a:extLst>
              </a:tr>
            </a:tbl>
          </a:graphicData>
        </a:graphic>
      </p:graphicFrame>
      <p:sp>
        <p:nvSpPr>
          <p:cNvPr id="5" name="TextBox 4">
            <a:extLst>
              <a:ext uri="{FF2B5EF4-FFF2-40B4-BE49-F238E27FC236}">
                <a16:creationId xmlns:a16="http://schemas.microsoft.com/office/drawing/2014/main" id="{6A6F085F-A5AB-2815-3106-CC1FE6B51913}"/>
              </a:ext>
            </a:extLst>
          </p:cNvPr>
          <p:cNvSpPr txBox="1"/>
          <p:nvPr/>
        </p:nvSpPr>
        <p:spPr>
          <a:xfrm>
            <a:off x="3024646" y="1562100"/>
            <a:ext cx="14691853" cy="1478418"/>
          </a:xfrm>
          <a:prstGeom prst="rect">
            <a:avLst/>
          </a:prstGeom>
          <a:noFill/>
        </p:spPr>
        <p:txBody>
          <a:bodyPr wrap="square">
            <a:spAutoFit/>
          </a:bodyPr>
          <a:lstStyle/>
          <a:p>
            <a:pPr marL="457200" lvl="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Phật giáo: phát triển rực rỡ</a:t>
            </a:r>
          </a:p>
          <a:p>
            <a:pPr marL="457200" indent="-4572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TK XIII: Hồi giáo du nhập và trở thành quốc giáo ở các quốc gia hải đảo.</a:t>
            </a:r>
          </a:p>
        </p:txBody>
      </p:sp>
      <p:sp>
        <p:nvSpPr>
          <p:cNvPr id="6" name="TextBox 5">
            <a:extLst>
              <a:ext uri="{FF2B5EF4-FFF2-40B4-BE49-F238E27FC236}">
                <a16:creationId xmlns:a16="http://schemas.microsoft.com/office/drawing/2014/main" id="{A363B901-7851-0279-8532-C2DF044FFF9C}"/>
              </a:ext>
            </a:extLst>
          </p:cNvPr>
          <p:cNvSpPr txBox="1"/>
          <p:nvPr/>
        </p:nvSpPr>
        <p:spPr>
          <a:xfrm>
            <a:off x="3024645" y="3390900"/>
            <a:ext cx="14691853" cy="1478418"/>
          </a:xfrm>
          <a:prstGeom prst="rect">
            <a:avLst/>
          </a:prstGeom>
          <a:noFill/>
        </p:spPr>
        <p:txBody>
          <a:bodyPr wrap="square">
            <a:spAutoFit/>
          </a:bodyPr>
          <a:lstStyle/>
          <a:p>
            <a:pPr marL="457200" lvl="0" indent="-457200" algn="just">
              <a:lnSpc>
                <a:spcPct val="150000"/>
              </a:lnSpc>
              <a:buFont typeface="Arial" panose="020B0604020202020204" pitchFamily="34" charset="0"/>
              <a:buChar char="•"/>
              <a:defRPr/>
            </a:pPr>
            <a:r>
              <a:rPr lang="en-US" sz="3200">
                <a:latin typeface="Arial" panose="020B0604020202020204" pitchFamily="34" charset="0"/>
                <a:ea typeface="Calibri" panose="020F0502020204030204" pitchFamily="34" charset="0"/>
                <a:cs typeface="Arial" panose="020B0604020202020204" pitchFamily="34" charset="0"/>
              </a:rPr>
              <a:t>Xuất hiện sớm.</a:t>
            </a:r>
          </a:p>
          <a:p>
            <a:pPr marL="457200" lvl="0" indent="-457200" algn="just">
              <a:lnSpc>
                <a:spcPct val="150000"/>
              </a:lnSpc>
              <a:buFont typeface="Arial" panose="020B0604020202020204" pitchFamily="34" charset="0"/>
              <a:buChar char="•"/>
              <a:defRPr/>
            </a:pPr>
            <a:r>
              <a:rPr lang="en-US" sz="3200">
                <a:latin typeface="Arial" panose="020B0604020202020204" pitchFamily="34" charset="0"/>
                <a:ea typeface="Calibri" panose="020F0502020204030204" pitchFamily="34" charset="0"/>
                <a:cs typeface="Arial" panose="020B0604020202020204" pitchFamily="34" charset="0"/>
              </a:rPr>
              <a:t>Tạo cơ sở cho sự phát triển của văn học, sử học.</a:t>
            </a:r>
          </a:p>
        </p:txBody>
      </p:sp>
      <p:sp>
        <p:nvSpPr>
          <p:cNvPr id="7" name="TextBox 6">
            <a:extLst>
              <a:ext uri="{FF2B5EF4-FFF2-40B4-BE49-F238E27FC236}">
                <a16:creationId xmlns:a16="http://schemas.microsoft.com/office/drawing/2014/main" id="{F1A10E1E-6ABE-0DAB-AD8A-9AB128653F90}"/>
              </a:ext>
            </a:extLst>
          </p:cNvPr>
          <p:cNvSpPr txBox="1"/>
          <p:nvPr/>
        </p:nvSpPr>
        <p:spPr>
          <a:xfrm>
            <a:off x="3009898" y="5143500"/>
            <a:ext cx="14706600" cy="1490152"/>
          </a:xfrm>
          <a:prstGeom prst="rect">
            <a:avLst/>
          </a:prstGeom>
          <a:noFill/>
        </p:spPr>
        <p:txBody>
          <a:bodyPr wrap="square">
            <a:spAutoFit/>
          </a:bodyPr>
          <a:lstStyle/>
          <a:p>
            <a:pPr marL="457200" lvl="0" indent="-457200" algn="just">
              <a:lnSpc>
                <a:spcPct val="150000"/>
              </a:lnSpc>
              <a:buFont typeface="Arial" panose="020B0604020202020204" pitchFamily="34" charset="0"/>
              <a:buChar char="•"/>
            </a:pPr>
            <a:r>
              <a:rPr lang="en-US" sz="3200">
                <a:latin typeface="Arial" panose="020B0604020202020204" pitchFamily="34" charset="0"/>
                <a:ea typeface="Calibri" panose="020F0502020204030204" pitchFamily="34" charset="0"/>
                <a:cs typeface="Arial" panose="020B0604020202020204" pitchFamily="34" charset="0"/>
              </a:rPr>
              <a:t>Đám cưới A-giu-na-vi-va-ha, Đại Việt sử ký, sử thi Na-ga-ra-kri-ta-ga-ma, Bình Ngô đại cáo,…</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477E0BCF-7B3E-E922-167F-F4E2F71AC11A}"/>
              </a:ext>
            </a:extLst>
          </p:cNvPr>
          <p:cNvSpPr txBox="1"/>
          <p:nvPr/>
        </p:nvSpPr>
        <p:spPr>
          <a:xfrm>
            <a:off x="3009898" y="6821989"/>
            <a:ext cx="14706600" cy="3198311"/>
          </a:xfrm>
          <a:prstGeom prst="rect">
            <a:avLst/>
          </a:prstGeom>
          <a:noFill/>
        </p:spPr>
        <p:txBody>
          <a:bodyPr wrap="square">
            <a:spAutoFit/>
          </a:bodyPr>
          <a:lstStyle/>
          <a:p>
            <a:pPr marL="457200" lvl="0" indent="-457200" algn="just">
              <a:lnSpc>
                <a:spcPct val="150000"/>
              </a:lnSpc>
              <a:spcBef>
                <a:spcPts val="300"/>
              </a:spcBef>
              <a:spcAft>
                <a:spcPts val="300"/>
              </a:spcAft>
              <a:buFont typeface="Arial" panose="020B0604020202020204" pitchFamily="34" charset="0"/>
              <a:buChar char="•"/>
              <a:defRPr/>
            </a:pPr>
            <a:r>
              <a:rPr lang="en-US" sz="3200">
                <a:latin typeface="Arial" panose="020B0604020202020204" pitchFamily="34" charset="0"/>
                <a:ea typeface="Calibri" panose="020F0502020204030204" pitchFamily="34" charset="0"/>
                <a:cs typeface="Arial" panose="020B0604020202020204" pitchFamily="34" charset="0"/>
              </a:rPr>
              <a:t>Phát triển rực rỡ.</a:t>
            </a:r>
          </a:p>
          <a:p>
            <a:pPr marL="457200" lvl="0" indent="-457200" algn="just">
              <a:lnSpc>
                <a:spcPct val="150000"/>
              </a:lnSpc>
              <a:spcBef>
                <a:spcPts val="300"/>
              </a:spcBef>
              <a:spcAft>
                <a:spcPts val="300"/>
              </a:spcAft>
              <a:buFont typeface="Arial" panose="020B0604020202020204" pitchFamily="34" charset="0"/>
              <a:buChar char="•"/>
              <a:defRPr/>
            </a:pPr>
            <a:r>
              <a:rPr lang="en-US" sz="3200">
                <a:latin typeface="Arial" panose="020B0604020202020204" pitchFamily="34" charset="0"/>
                <a:ea typeface="Calibri" panose="020F0502020204030204" pitchFamily="34" charset="0"/>
                <a:cs typeface="Arial" panose="020B0604020202020204" pitchFamily="34" charset="0"/>
              </a:rPr>
              <a:t>Kiến trúc: quần thể kiến trức ở Pa-gan, Ăng-co, Thăng Long.</a:t>
            </a:r>
          </a:p>
          <a:p>
            <a:pPr marL="457200" lvl="0" indent="-457200" algn="just">
              <a:lnSpc>
                <a:spcPct val="150000"/>
              </a:lnSpc>
              <a:spcBef>
                <a:spcPts val="300"/>
              </a:spcBef>
              <a:spcAft>
                <a:spcPts val="300"/>
              </a:spcAft>
              <a:buFont typeface="Arial" panose="020B0604020202020204" pitchFamily="34" charset="0"/>
              <a:buChar char="•"/>
              <a:defRPr/>
            </a:pPr>
            <a:r>
              <a:rPr lang="en-US" sz="3200">
                <a:latin typeface="Arial" panose="020B0604020202020204" pitchFamily="34" charset="0"/>
                <a:ea typeface="Calibri" panose="020F0502020204030204" pitchFamily="34" charset="0"/>
                <a:cs typeface="Arial" panose="020B0604020202020204" pitchFamily="34" charset="0"/>
              </a:rPr>
              <a:t>Điêu khắc: điêu khắc gỗ của Đại Việt, điêu khắc đá của Cam-pu-chia, những bức bích họa ở chùa Pa-gan.</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5527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903543"/>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a:solidFill>
                  <a:srgbClr val="FF0000"/>
                </a:solidFill>
                <a:latin typeface="Arial" panose="020B0604020202020204" pitchFamily="34" charset="0"/>
                <a:cs typeface="Arial" panose="020B0604020202020204" pitchFamily="34" charset="0"/>
              </a:rPr>
              <a:t>Tôn giáo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6C1D1E0B-B926-2374-EA59-82A73F4C5A7C}"/>
              </a:ext>
            </a:extLst>
          </p:cNvPr>
          <p:cNvGrpSpPr/>
          <p:nvPr/>
        </p:nvGrpSpPr>
        <p:grpSpPr>
          <a:xfrm>
            <a:off x="603470" y="2324100"/>
            <a:ext cx="8457097" cy="6387350"/>
            <a:chOff x="10134671" y="2771092"/>
            <a:chExt cx="8457097" cy="6387350"/>
          </a:xfrm>
        </p:grpSpPr>
        <p:pic>
          <p:nvPicPr>
            <p:cNvPr id="7" name="Picture 6">
              <a:extLst>
                <a:ext uri="{FF2B5EF4-FFF2-40B4-BE49-F238E27FC236}">
                  <a16:creationId xmlns:a16="http://schemas.microsoft.com/office/drawing/2014/main" id="{0EA3550D-C7AA-8D57-3536-B42AA2065A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1" y="2771092"/>
              <a:ext cx="8457097" cy="5635862"/>
            </a:xfrm>
            <a:prstGeom prst="rect">
              <a:avLst/>
            </a:prstGeom>
          </p:spPr>
        </p:pic>
        <p:sp>
          <p:nvSpPr>
            <p:cNvPr id="8" name="TextBox 7">
              <a:extLst>
                <a:ext uri="{FF2B5EF4-FFF2-40B4-BE49-F238E27FC236}">
                  <a16:creationId xmlns:a16="http://schemas.microsoft.com/office/drawing/2014/main" id="{049071A7-6847-6C16-CF55-8144E0A07BCA}"/>
                </a:ext>
              </a:extLst>
            </p:cNvPr>
            <p:cNvSpPr txBox="1"/>
            <p:nvPr/>
          </p:nvSpPr>
          <p:spPr>
            <a:xfrm>
              <a:off x="10598001" y="8406954"/>
              <a:ext cx="7005741"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Chùa Bình Minh – Thái Lan</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27">
            <a:extLst>
              <a:ext uri="{FF2B5EF4-FFF2-40B4-BE49-F238E27FC236}">
                <a16:creationId xmlns:a16="http://schemas.microsoft.com/office/drawing/2014/main" id="{1FF6B139-AE57-374D-E7F9-FE9355B26F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71963"/>
            <a:ext cx="2669064" cy="1754910"/>
          </a:xfrm>
          <a:prstGeom prst="rect">
            <a:avLst/>
          </a:prstGeom>
        </p:spPr>
      </p:pic>
      <p:grpSp>
        <p:nvGrpSpPr>
          <p:cNvPr id="3" name="Group 2">
            <a:extLst>
              <a:ext uri="{FF2B5EF4-FFF2-40B4-BE49-F238E27FC236}">
                <a16:creationId xmlns:a16="http://schemas.microsoft.com/office/drawing/2014/main" id="{970EB1CF-FA1C-9837-58A4-E111C441EA72}"/>
              </a:ext>
            </a:extLst>
          </p:cNvPr>
          <p:cNvGrpSpPr/>
          <p:nvPr/>
        </p:nvGrpSpPr>
        <p:grpSpPr>
          <a:xfrm>
            <a:off x="9372600" y="3314700"/>
            <a:ext cx="8437315" cy="6387351"/>
            <a:chOff x="9855752" y="3817003"/>
            <a:chExt cx="8437315" cy="6387351"/>
          </a:xfrm>
        </p:grpSpPr>
        <p:pic>
          <p:nvPicPr>
            <p:cNvPr id="4" name="Picture 3">
              <a:extLst>
                <a:ext uri="{FF2B5EF4-FFF2-40B4-BE49-F238E27FC236}">
                  <a16:creationId xmlns:a16="http://schemas.microsoft.com/office/drawing/2014/main" id="{C31F8626-B859-6328-AF88-B1547FAD14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55752" y="3817003"/>
              <a:ext cx="8437315" cy="5635863"/>
            </a:xfrm>
            <a:prstGeom prst="rect">
              <a:avLst/>
            </a:prstGeom>
          </p:spPr>
        </p:pic>
        <p:sp>
          <p:nvSpPr>
            <p:cNvPr id="5" name="TextBox 4">
              <a:extLst>
                <a:ext uri="{FF2B5EF4-FFF2-40B4-BE49-F238E27FC236}">
                  <a16:creationId xmlns:a16="http://schemas.microsoft.com/office/drawing/2014/main" id="{5B071FEB-9960-D346-C1DF-553D26257E2E}"/>
                </a:ext>
              </a:extLst>
            </p:cNvPr>
            <p:cNvSpPr txBox="1"/>
            <p:nvPr/>
          </p:nvSpPr>
          <p:spPr>
            <a:xfrm>
              <a:off x="9855752" y="9452866"/>
              <a:ext cx="8406367"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Thánh đường Hồi giáo hoàng gia – Bru-nây</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97784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711994" y="533400"/>
            <a:ext cx="8890000" cy="7488994"/>
            <a:chOff x="711994" y="533400"/>
            <a:chExt cx="8890000" cy="7488994"/>
          </a:xfrm>
        </p:grpSpPr>
        <p:pic>
          <p:nvPicPr>
            <p:cNvPr id="9" name="Picture 8" descr="A picture containing building, outdoor, stone, rock&#10;&#10;Description automatically generated">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94" y="533400"/>
              <a:ext cx="8890000" cy="666750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1140429" y="7353300"/>
              <a:ext cx="8338059"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Chùa Wat Mahathat – Thái Lan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9A7B112A-8226-8BFB-8EC6-FCEAE4CBEDA4}"/>
              </a:ext>
            </a:extLst>
          </p:cNvPr>
          <p:cNvGrpSpPr/>
          <p:nvPr/>
        </p:nvGrpSpPr>
        <p:grpSpPr>
          <a:xfrm>
            <a:off x="9478488" y="1655006"/>
            <a:ext cx="8338059" cy="8098594"/>
            <a:chOff x="9497538" y="1752600"/>
            <a:chExt cx="8338059" cy="8098594"/>
          </a:xfrm>
        </p:grpSpPr>
        <p:sp>
          <p:nvSpPr>
            <p:cNvPr id="15" name="TextBox 14">
              <a:extLst>
                <a:ext uri="{FF2B5EF4-FFF2-40B4-BE49-F238E27FC236}">
                  <a16:creationId xmlns:a16="http://schemas.microsoft.com/office/drawing/2014/main" id="{CE4F7499-116E-B3C5-B0B9-869E43CE4259}"/>
                </a:ext>
              </a:extLst>
            </p:cNvPr>
            <p:cNvSpPr txBox="1"/>
            <p:nvPr/>
          </p:nvSpPr>
          <p:spPr>
            <a:xfrm>
              <a:off x="9497538" y="9182100"/>
              <a:ext cx="8338059"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Thánh đường Hồi giáo Putra - Malaysia</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icture containing water, boat, sky, mountain&#10;&#10;Description automatically generated">
              <a:extLst>
                <a:ext uri="{FF2B5EF4-FFF2-40B4-BE49-F238E27FC236}">
                  <a16:creationId xmlns:a16="http://schemas.microsoft.com/office/drawing/2014/main" id="{44EFBA42-5DA3-1A61-39F7-3B2244FE4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150" y="1752600"/>
              <a:ext cx="7429500" cy="7429500"/>
            </a:xfrm>
            <a:prstGeom prst="rect">
              <a:avLst/>
            </a:prstGeom>
          </p:spPr>
        </p:pic>
      </p:grpSp>
    </p:spTree>
    <p:extLst>
      <p:ext uri="{BB962C8B-B14F-4D97-AF65-F5344CB8AC3E}">
        <p14:creationId xmlns:p14="http://schemas.microsoft.com/office/powerpoint/2010/main" val="398393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Chữ viết</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EE4494A3-E06E-9FF8-9343-0DA7E0FD8E0E}"/>
              </a:ext>
            </a:extLst>
          </p:cNvPr>
          <p:cNvGrpSpPr/>
          <p:nvPr/>
        </p:nvGrpSpPr>
        <p:grpSpPr>
          <a:xfrm>
            <a:off x="491001" y="1802455"/>
            <a:ext cx="8686800" cy="6498899"/>
            <a:chOff x="9890832" y="2631995"/>
            <a:chExt cx="8686800" cy="6498899"/>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90832" y="2631995"/>
              <a:ext cx="8686800" cy="5785511"/>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63272" y="8379406"/>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Chữ Thái cổ được khắc trên tấm bia đá</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2">
            <a:extLst>
              <a:ext uri="{FF2B5EF4-FFF2-40B4-BE49-F238E27FC236}">
                <a16:creationId xmlns:a16="http://schemas.microsoft.com/office/drawing/2014/main" id="{2A387270-FC7A-731E-0E03-4728F59261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31858" y="11840"/>
            <a:ext cx="2056142" cy="2499869"/>
          </a:xfrm>
          <a:prstGeom prst="rect">
            <a:avLst/>
          </a:prstGeom>
        </p:spPr>
      </p:pic>
      <p:grpSp>
        <p:nvGrpSpPr>
          <p:cNvPr id="3" name="Group 2">
            <a:extLst>
              <a:ext uri="{FF2B5EF4-FFF2-40B4-BE49-F238E27FC236}">
                <a16:creationId xmlns:a16="http://schemas.microsoft.com/office/drawing/2014/main" id="{52FFB474-A81B-C618-B997-822FD98491D1}"/>
              </a:ext>
            </a:extLst>
          </p:cNvPr>
          <p:cNvGrpSpPr/>
          <p:nvPr/>
        </p:nvGrpSpPr>
        <p:grpSpPr>
          <a:xfrm>
            <a:off x="9589316" y="3467100"/>
            <a:ext cx="8165284" cy="6314088"/>
            <a:chOff x="10101491" y="2772640"/>
            <a:chExt cx="8165284" cy="6314088"/>
          </a:xfrm>
        </p:grpSpPr>
        <p:pic>
          <p:nvPicPr>
            <p:cNvPr id="5" name="Picture 4">
              <a:extLst>
                <a:ext uri="{FF2B5EF4-FFF2-40B4-BE49-F238E27FC236}">
                  <a16:creationId xmlns:a16="http://schemas.microsoft.com/office/drawing/2014/main" id="{F783490D-D0CF-9444-DF07-38A4D0949D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01491" y="2772640"/>
              <a:ext cx="8165284" cy="5562600"/>
            </a:xfrm>
            <a:prstGeom prst="rect">
              <a:avLst/>
            </a:prstGeom>
          </p:spPr>
        </p:pic>
        <p:sp>
          <p:nvSpPr>
            <p:cNvPr id="6" name="TextBox 5">
              <a:extLst>
                <a:ext uri="{FF2B5EF4-FFF2-40B4-BE49-F238E27FC236}">
                  <a16:creationId xmlns:a16="http://schemas.microsoft.com/office/drawing/2014/main" id="{522581AE-5B83-AB3D-9E5F-435ECD604A83}"/>
                </a:ext>
              </a:extLst>
            </p:cNvPr>
            <p:cNvSpPr txBox="1"/>
            <p:nvPr/>
          </p:nvSpPr>
          <p:spPr>
            <a:xfrm>
              <a:off x="10101491" y="8335240"/>
              <a:ext cx="7914887"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Chữ Khơ-me cổ tại chùa Lolei, Campuchia</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491456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381000" y="647700"/>
            <a:ext cx="8338059" cy="6613805"/>
            <a:chOff x="343297" y="911920"/>
            <a:chExt cx="8338059" cy="6613805"/>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1994" y="911920"/>
              <a:ext cx="7969362" cy="5298380"/>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343297" y="6210300"/>
              <a:ext cx="8338059"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Chữ Lào trên một tấm biển ở Wat That Luang, Viêng Chăn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9A7B112A-8226-8BFB-8EC6-FCEAE4CBEDA4}"/>
              </a:ext>
            </a:extLst>
          </p:cNvPr>
          <p:cNvGrpSpPr/>
          <p:nvPr/>
        </p:nvGrpSpPr>
        <p:grpSpPr>
          <a:xfrm>
            <a:off x="9177302" y="3162300"/>
            <a:ext cx="8729698" cy="6344625"/>
            <a:chOff x="9196352" y="3259894"/>
            <a:chExt cx="8729698" cy="6344625"/>
          </a:xfrm>
        </p:grpSpPr>
        <p:sp>
          <p:nvSpPr>
            <p:cNvPr id="15" name="TextBox 14">
              <a:extLst>
                <a:ext uri="{FF2B5EF4-FFF2-40B4-BE49-F238E27FC236}">
                  <a16:creationId xmlns:a16="http://schemas.microsoft.com/office/drawing/2014/main" id="{CE4F7499-116E-B3C5-B0B9-869E43CE4259}"/>
                </a:ext>
              </a:extLst>
            </p:cNvPr>
            <p:cNvSpPr txBox="1"/>
            <p:nvPr/>
          </p:nvSpPr>
          <p:spPr>
            <a:xfrm>
              <a:off x="9979801" y="8289094"/>
              <a:ext cx="7162800"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Chữ Nôm được sử dụng trong Truyện Kiều – Nguyễn Du</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4EFBA42-5DA3-1A61-39F7-3B2244FE4E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96352" y="3259894"/>
              <a:ext cx="8729698" cy="4911910"/>
            </a:xfrm>
            <a:prstGeom prst="rect">
              <a:avLst/>
            </a:prstGeom>
          </p:spPr>
        </p:pic>
      </p:grpSp>
    </p:spTree>
    <p:extLst>
      <p:ext uri="{BB962C8B-B14F-4D97-AF65-F5344CB8AC3E}">
        <p14:creationId xmlns:p14="http://schemas.microsoft.com/office/powerpoint/2010/main" val="2003212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marL="685800" indent="-685800" algn="ctr">
              <a:buFont typeface="Arial" panose="020B0604020202020204" pitchFamily="34" charset="0"/>
              <a:buChar char="•"/>
            </a:pPr>
            <a:r>
              <a:rPr lang="en-US" sz="5400" b="1">
                <a:solidFill>
                  <a:srgbClr val="FF0000"/>
                </a:solidFill>
                <a:latin typeface="Arial" panose="020B0604020202020204" pitchFamily="34" charset="0"/>
                <a:cs typeface="Arial" panose="020B0604020202020204" pitchFamily="34" charset="0"/>
              </a:rPr>
              <a:t>Văn học</a:t>
            </a:r>
            <a:endParaRPr lang="en-US" sz="5400" b="1" dirty="0">
              <a:solidFill>
                <a:srgbClr val="FF0000"/>
              </a:solidFill>
              <a:latin typeface="Arial" panose="020B0604020202020204" pitchFamily="34" charset="0"/>
              <a:cs typeface="Arial" panose="020B0604020202020204" pitchFamily="34" charset="0"/>
            </a:endParaRPr>
          </a:p>
        </p:txBody>
      </p:sp>
      <p:pic>
        <p:nvPicPr>
          <p:cNvPr id="11" name="Picture 12">
            <a:extLst>
              <a:ext uri="{FF2B5EF4-FFF2-40B4-BE49-F238E27FC236}">
                <a16:creationId xmlns:a16="http://schemas.microsoft.com/office/drawing/2014/main" id="{2A387270-FC7A-731E-0E03-4728F59261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31858" y="11840"/>
            <a:ext cx="2056142" cy="2499869"/>
          </a:xfrm>
          <a:prstGeom prst="rect">
            <a:avLst/>
          </a:prstGeom>
        </p:spPr>
      </p:pic>
      <p:grpSp>
        <p:nvGrpSpPr>
          <p:cNvPr id="8" name="Group 7">
            <a:extLst>
              <a:ext uri="{FF2B5EF4-FFF2-40B4-BE49-F238E27FC236}">
                <a16:creationId xmlns:a16="http://schemas.microsoft.com/office/drawing/2014/main" id="{314C0685-67E5-10ED-F208-C060A2866538}"/>
              </a:ext>
            </a:extLst>
          </p:cNvPr>
          <p:cNvGrpSpPr/>
          <p:nvPr/>
        </p:nvGrpSpPr>
        <p:grpSpPr>
          <a:xfrm>
            <a:off x="228600" y="1655455"/>
            <a:ext cx="13335000" cy="2989326"/>
            <a:chOff x="711241" y="1360564"/>
            <a:chExt cx="13335000" cy="2989326"/>
          </a:xfrm>
        </p:grpSpPr>
        <p:pic>
          <p:nvPicPr>
            <p:cNvPr id="12" name="Picture 11">
              <a:extLst>
                <a:ext uri="{FF2B5EF4-FFF2-40B4-BE49-F238E27FC236}">
                  <a16:creationId xmlns:a16="http://schemas.microsoft.com/office/drawing/2014/main" id="{C92B4A64-C289-42C8-82D2-4863BB0A9F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1241" y="1360564"/>
              <a:ext cx="13335000" cy="2319733"/>
            </a:xfrm>
            <a:prstGeom prst="rect">
              <a:avLst/>
            </a:prstGeom>
          </p:spPr>
        </p:pic>
        <p:sp>
          <p:nvSpPr>
            <p:cNvPr id="13" name="TextBox 12">
              <a:extLst>
                <a:ext uri="{FF2B5EF4-FFF2-40B4-BE49-F238E27FC236}">
                  <a16:creationId xmlns:a16="http://schemas.microsoft.com/office/drawing/2014/main" id="{F3E5BF6D-18D7-98EF-29DB-C50278037594}"/>
                </a:ext>
              </a:extLst>
            </p:cNvPr>
            <p:cNvSpPr txBox="1"/>
            <p:nvPr/>
          </p:nvSpPr>
          <p:spPr>
            <a:xfrm>
              <a:off x="1320841" y="3703559"/>
              <a:ext cx="11430000" cy="646331"/>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thảo lá cọ của Đám cưới A-giu-na-vi-va-ha</a:t>
              </a:r>
              <a:endParaRPr kumimoji="0" lang="en-US" sz="36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D1DB0B95-73AA-AD69-A124-EC6E466BD26A}"/>
              </a:ext>
            </a:extLst>
          </p:cNvPr>
          <p:cNvGrpSpPr/>
          <p:nvPr/>
        </p:nvGrpSpPr>
        <p:grpSpPr>
          <a:xfrm>
            <a:off x="3581400" y="4686300"/>
            <a:ext cx="14346883" cy="5470193"/>
            <a:chOff x="1958804" y="4326161"/>
            <a:chExt cx="14346883" cy="5470193"/>
          </a:xfrm>
        </p:grpSpPr>
        <p:pic>
          <p:nvPicPr>
            <p:cNvPr id="15" name="Picture 14">
              <a:extLst>
                <a:ext uri="{FF2B5EF4-FFF2-40B4-BE49-F238E27FC236}">
                  <a16:creationId xmlns:a16="http://schemas.microsoft.com/office/drawing/2014/main" id="{DBFD5F27-B997-9301-25AB-D8AD9BD148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804" y="4326161"/>
              <a:ext cx="8021891" cy="4800600"/>
            </a:xfrm>
            <a:prstGeom prst="rect">
              <a:avLst/>
            </a:prstGeom>
          </p:spPr>
        </p:pic>
        <p:pic>
          <p:nvPicPr>
            <p:cNvPr id="16" name="Picture 15">
              <a:extLst>
                <a:ext uri="{FF2B5EF4-FFF2-40B4-BE49-F238E27FC236}">
                  <a16:creationId xmlns:a16="http://schemas.microsoft.com/office/drawing/2014/main" id="{B87F2B93-10BA-2C44-E27D-A5ED92A05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8640" y="4326161"/>
              <a:ext cx="5957047" cy="4800600"/>
            </a:xfrm>
            <a:prstGeom prst="rect">
              <a:avLst/>
            </a:prstGeom>
          </p:spPr>
        </p:pic>
        <p:sp>
          <p:nvSpPr>
            <p:cNvPr id="17" name="TextBox 16">
              <a:extLst>
                <a:ext uri="{FF2B5EF4-FFF2-40B4-BE49-F238E27FC236}">
                  <a16:creationId xmlns:a16="http://schemas.microsoft.com/office/drawing/2014/main" id="{E36EBFFE-8F53-17C1-5CC9-D748F55C423A}"/>
                </a:ext>
              </a:extLst>
            </p:cNvPr>
            <p:cNvSpPr txBox="1"/>
            <p:nvPr/>
          </p:nvSpPr>
          <p:spPr>
            <a:xfrm>
              <a:off x="3429000" y="9150023"/>
              <a:ext cx="11430000" cy="646331"/>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thảo lá cọ của sử thi Na-ga-ra-kri-ta-ga-ma</a:t>
              </a:r>
              <a:endParaRPr kumimoji="0" lang="en-US" sz="36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773720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2DED70-4948-17EB-1C81-92BBE3427911}"/>
              </a:ext>
            </a:extLst>
          </p:cNvPr>
          <p:cNvGrpSpPr/>
          <p:nvPr/>
        </p:nvGrpSpPr>
        <p:grpSpPr>
          <a:xfrm>
            <a:off x="1066800" y="474805"/>
            <a:ext cx="6248400" cy="9337390"/>
            <a:chOff x="1028700" y="800098"/>
            <a:chExt cx="6248400" cy="9337390"/>
          </a:xfrm>
        </p:grpSpPr>
        <p:pic>
          <p:nvPicPr>
            <p:cNvPr id="4" name="Picture 3">
              <a:extLst>
                <a:ext uri="{FF2B5EF4-FFF2-40B4-BE49-F238E27FC236}">
                  <a16:creationId xmlns:a16="http://schemas.microsoft.com/office/drawing/2014/main" id="{4805690E-C0F0-D260-D014-5457A0D19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00098"/>
              <a:ext cx="6019800" cy="7847239"/>
            </a:xfrm>
            <a:prstGeom prst="rect">
              <a:avLst/>
            </a:prstGeom>
          </p:spPr>
        </p:pic>
        <p:sp>
          <p:nvSpPr>
            <p:cNvPr id="11" name="TextBox 10">
              <a:extLst>
                <a:ext uri="{FF2B5EF4-FFF2-40B4-BE49-F238E27FC236}">
                  <a16:creationId xmlns:a16="http://schemas.microsoft.com/office/drawing/2014/main" id="{6D6E0DEA-0C7A-2EFE-3E6A-7F7ECE9CA55D}"/>
                </a:ext>
              </a:extLst>
            </p:cNvPr>
            <p:cNvSpPr txBox="1"/>
            <p:nvPr/>
          </p:nvSpPr>
          <p:spPr>
            <a:xfrm>
              <a:off x="1028700" y="8647336"/>
              <a:ext cx="6248400"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i="1">
                  <a:solidFill>
                    <a:prstClr val="black"/>
                  </a:solidFill>
                  <a:latin typeface="Arial" panose="020B0604020202020204" pitchFamily="34" charset="0"/>
                  <a:cs typeface="Arial" panose="020B0604020202020204" pitchFamily="34" charset="0"/>
                </a:rPr>
                <a:t>T</a:t>
              </a: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 'Kỷ niệm 700 năm ngày mất nhà sử học Lê Văn Hưu</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9760123B-5E93-3112-7025-480462EBC649}"/>
              </a:ext>
            </a:extLst>
          </p:cNvPr>
          <p:cNvGrpSpPr/>
          <p:nvPr/>
        </p:nvGrpSpPr>
        <p:grpSpPr>
          <a:xfrm>
            <a:off x="9563100" y="474804"/>
            <a:ext cx="6934200" cy="8598727"/>
            <a:chOff x="9563100" y="474804"/>
            <a:chExt cx="6934200" cy="8598727"/>
          </a:xfrm>
        </p:grpSpPr>
        <p:pic>
          <p:nvPicPr>
            <p:cNvPr id="9" name="Picture 8">
              <a:extLst>
                <a:ext uri="{FF2B5EF4-FFF2-40B4-BE49-F238E27FC236}">
                  <a16:creationId xmlns:a16="http://schemas.microsoft.com/office/drawing/2014/main" id="{10644D55-C1EF-F4B3-C398-677A9BF88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4076" y="474804"/>
              <a:ext cx="6572248" cy="7847239"/>
            </a:xfrm>
            <a:prstGeom prst="rect">
              <a:avLst/>
            </a:prstGeom>
          </p:spPr>
        </p:pic>
        <p:sp>
          <p:nvSpPr>
            <p:cNvPr id="13" name="TextBox 12">
              <a:extLst>
                <a:ext uri="{FF2B5EF4-FFF2-40B4-BE49-F238E27FC236}">
                  <a16:creationId xmlns:a16="http://schemas.microsoft.com/office/drawing/2014/main" id="{ECBB3923-C688-827F-BF96-94DD924B3729}"/>
                </a:ext>
              </a:extLst>
            </p:cNvPr>
            <p:cNvSpPr txBox="1"/>
            <p:nvPr/>
          </p:nvSpPr>
          <p:spPr>
            <a:xfrm>
              <a:off x="9563100" y="8322043"/>
              <a:ext cx="6934200"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i="1">
                  <a:solidFill>
                    <a:prstClr val="black"/>
                  </a:solidFill>
                  <a:latin typeface="Arial" panose="020B0604020202020204" pitchFamily="34" charset="0"/>
                  <a:cs typeface="Arial" panose="020B0604020202020204" pitchFamily="34" charset="0"/>
                </a:rPr>
                <a:t>Trang đầu tiên của Bình Ngô đại cáo</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112211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2713CB-5AE2-3383-C56C-10C2D0F7E816}"/>
              </a:ext>
            </a:extLst>
          </p:cNvPr>
          <p:cNvSpPr txBox="1"/>
          <p:nvPr/>
        </p:nvSpPr>
        <p:spPr>
          <a:xfrm>
            <a:off x="3437152" y="685800"/>
            <a:ext cx="11413696" cy="923330"/>
          </a:xfrm>
          <a:prstGeom prst="rect">
            <a:avLst/>
          </a:prstGeom>
          <a:noFill/>
        </p:spPr>
        <p:txBody>
          <a:bodyPr wrap="square">
            <a:spAutoFit/>
          </a:bodyPr>
          <a:lstStyle/>
          <a:p>
            <a:pPr marL="685800" indent="-685800" algn="ctr">
              <a:buFont typeface="Arial" panose="020B0604020202020204" pitchFamily="34" charset="0"/>
              <a:buChar char="•"/>
            </a:pPr>
            <a:r>
              <a:rPr lang="en-US" sz="5400" b="1">
                <a:solidFill>
                  <a:srgbClr val="FF0000"/>
                </a:solidFill>
                <a:latin typeface="Arial" panose="020B0604020202020204" pitchFamily="34" charset="0"/>
                <a:cs typeface="Arial" panose="020B0604020202020204" pitchFamily="34" charset="0"/>
              </a:rPr>
              <a:t>Kiến trúc, điêu khắc</a:t>
            </a:r>
            <a:endParaRPr lang="en-US" sz="5400" b="1" dirty="0">
              <a:solidFill>
                <a:srgbClr val="FF000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E4494A3-E06E-9FF8-9343-0DA7E0FD8E0E}"/>
              </a:ext>
            </a:extLst>
          </p:cNvPr>
          <p:cNvGrpSpPr/>
          <p:nvPr/>
        </p:nvGrpSpPr>
        <p:grpSpPr>
          <a:xfrm>
            <a:off x="609600" y="1943100"/>
            <a:ext cx="8263467" cy="5357914"/>
            <a:chOff x="10134671" y="3178847"/>
            <a:chExt cx="8263467" cy="5357914"/>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4671" y="3178847"/>
              <a:ext cx="8263467" cy="4648200"/>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363271" y="7785273"/>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Ăng-co Vát (Cam-pu-chia)</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15">
            <a:extLst>
              <a:ext uri="{FF2B5EF4-FFF2-40B4-BE49-F238E27FC236}">
                <a16:creationId xmlns:a16="http://schemas.microsoft.com/office/drawing/2014/main" id="{0D0E7554-90A4-FFA0-19B2-94C63230A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73225" y="-68810"/>
            <a:ext cx="2813484" cy="2965464"/>
          </a:xfrm>
          <a:prstGeom prst="rect">
            <a:avLst/>
          </a:prstGeom>
        </p:spPr>
      </p:pic>
      <p:grpSp>
        <p:nvGrpSpPr>
          <p:cNvPr id="3" name="Group 2">
            <a:extLst>
              <a:ext uri="{FF2B5EF4-FFF2-40B4-BE49-F238E27FC236}">
                <a16:creationId xmlns:a16="http://schemas.microsoft.com/office/drawing/2014/main" id="{8BC5528E-05C3-A339-0852-95FFBD6B69E4}"/>
              </a:ext>
            </a:extLst>
          </p:cNvPr>
          <p:cNvGrpSpPr/>
          <p:nvPr/>
        </p:nvGrpSpPr>
        <p:grpSpPr>
          <a:xfrm>
            <a:off x="9440562" y="3196726"/>
            <a:ext cx="8237838" cy="6237888"/>
            <a:chOff x="10122198" y="2298873"/>
            <a:chExt cx="8237838" cy="6237888"/>
          </a:xfrm>
        </p:grpSpPr>
        <p:pic>
          <p:nvPicPr>
            <p:cNvPr id="6" name="Picture 5">
              <a:extLst>
                <a:ext uri="{FF2B5EF4-FFF2-40B4-BE49-F238E27FC236}">
                  <a16:creationId xmlns:a16="http://schemas.microsoft.com/office/drawing/2014/main" id="{09FE120C-3258-8C58-ECE2-0A28EE04E56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22198" y="2298873"/>
              <a:ext cx="8237838" cy="5486400"/>
            </a:xfrm>
            <a:prstGeom prst="rect">
              <a:avLst/>
            </a:prstGeom>
          </p:spPr>
        </p:pic>
        <p:sp>
          <p:nvSpPr>
            <p:cNvPr id="7" name="TextBox 6">
              <a:extLst>
                <a:ext uri="{FF2B5EF4-FFF2-40B4-BE49-F238E27FC236}">
                  <a16:creationId xmlns:a16="http://schemas.microsoft.com/office/drawing/2014/main" id="{B5E8898A-8C2E-57AB-32CE-D694ACD86242}"/>
                </a:ext>
              </a:extLst>
            </p:cNvPr>
            <p:cNvSpPr txBox="1"/>
            <p:nvPr/>
          </p:nvSpPr>
          <p:spPr>
            <a:xfrm>
              <a:off x="10663836" y="7785273"/>
              <a:ext cx="7427135"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Ăng-co Thom (Cam-pu-chia)</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371507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512462" y="1009021"/>
            <a:ext cx="8631538" cy="6524896"/>
            <a:chOff x="681415" y="1273241"/>
            <a:chExt cx="8631538" cy="6524896"/>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1415" y="1273241"/>
              <a:ext cx="8631538" cy="5754358"/>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1730994" y="7046649"/>
              <a:ext cx="6532379"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Khu đô thị cổ Pa-gan (Mi-an-ma)</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87851B10-D6F0-4D4A-5C3E-245E508E4CE7}"/>
              </a:ext>
            </a:extLst>
          </p:cNvPr>
          <p:cNvGrpSpPr/>
          <p:nvPr/>
        </p:nvGrpSpPr>
        <p:grpSpPr>
          <a:xfrm>
            <a:off x="9328966" y="4064540"/>
            <a:ext cx="8446572" cy="5498560"/>
            <a:chOff x="9518420" y="3292028"/>
            <a:chExt cx="8446572" cy="5498560"/>
          </a:xfrm>
        </p:grpSpPr>
        <p:pic>
          <p:nvPicPr>
            <p:cNvPr id="3" name="Picture 2">
              <a:extLst>
                <a:ext uri="{FF2B5EF4-FFF2-40B4-BE49-F238E27FC236}">
                  <a16:creationId xmlns:a16="http://schemas.microsoft.com/office/drawing/2014/main" id="{950A65CE-B747-5BD3-D9E0-F3F8A6A4E7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18420" y="3292028"/>
              <a:ext cx="8446572" cy="4747072"/>
            </a:xfrm>
            <a:prstGeom prst="rect">
              <a:avLst/>
            </a:prstGeom>
          </p:spPr>
        </p:pic>
        <p:sp>
          <p:nvSpPr>
            <p:cNvPr id="5" name="TextBox 4">
              <a:extLst>
                <a:ext uri="{FF2B5EF4-FFF2-40B4-BE49-F238E27FC236}">
                  <a16:creationId xmlns:a16="http://schemas.microsoft.com/office/drawing/2014/main" id="{9E6343BD-4BA8-334C-3077-A4840EC2F02E}"/>
                </a:ext>
              </a:extLst>
            </p:cNvPr>
            <p:cNvSpPr txBox="1"/>
            <p:nvPr/>
          </p:nvSpPr>
          <p:spPr>
            <a:xfrm>
              <a:off x="10238835" y="8039100"/>
              <a:ext cx="7005741"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Hoàng thành Thăng Long (Việt Nam)</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8450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D783467-016B-C3B8-4DCC-AF747A98E147}"/>
              </a:ext>
            </a:extLst>
          </p:cNvPr>
          <p:cNvPicPr>
            <a:picLocks noChangeAspect="1"/>
          </p:cNvPicPr>
          <p:nvPr/>
        </p:nvPicPr>
        <p:blipFill>
          <a:blip r:embed="rId2"/>
          <a:stretch>
            <a:fillRect/>
          </a:stretch>
        </p:blipFill>
        <p:spPr>
          <a:xfrm>
            <a:off x="1257300" y="612151"/>
            <a:ext cx="15773400" cy="9062698"/>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4187" y="4775248"/>
            <a:ext cx="3490483" cy="569663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85908" y="8453628"/>
            <a:ext cx="7315200" cy="3666744"/>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71341" y="6521732"/>
            <a:ext cx="1624680" cy="220366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21000" y="7588532"/>
            <a:ext cx="1703174" cy="1136869"/>
          </a:xfrm>
          <a:prstGeom prst="rect">
            <a:avLst/>
          </a:prstGeom>
        </p:spPr>
      </p:pic>
      <p:sp>
        <p:nvSpPr>
          <p:cNvPr id="21" name="TextBox 20">
            <a:extLst>
              <a:ext uri="{FF2B5EF4-FFF2-40B4-BE49-F238E27FC236}">
                <a16:creationId xmlns:a16="http://schemas.microsoft.com/office/drawing/2014/main" id="{27379715-DBD8-07AA-5A91-6578D33C77D5}"/>
              </a:ext>
            </a:extLst>
          </p:cNvPr>
          <p:cNvSpPr txBox="1"/>
          <p:nvPr/>
        </p:nvSpPr>
        <p:spPr>
          <a:xfrm>
            <a:off x="2996296" y="1602059"/>
            <a:ext cx="12295408" cy="6534994"/>
          </a:xfrm>
          <a:prstGeom prst="rect">
            <a:avLst/>
          </a:prstGeom>
          <a:noFill/>
        </p:spPr>
        <p:txBody>
          <a:bodyPr wrap="square">
            <a:spAutoFit/>
          </a:bodyPr>
          <a:lstStyle/>
          <a:p>
            <a:pPr algn="ctr">
              <a:lnSpc>
                <a:spcPct val="150000"/>
              </a:lnSpc>
            </a:pPr>
            <a:r>
              <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rPr>
              <a:t>CHƯƠNG 4</a:t>
            </a:r>
            <a:r>
              <a:rPr lang="vi-VN" sz="7200" b="1">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en-US" sz="7200" b="1">
                <a:latin typeface="Arial" panose="020B0604020202020204" pitchFamily="34" charset="0"/>
                <a:ea typeface="Times New Roman" panose="02020603050405020304" pitchFamily="18" charset="0"/>
                <a:cs typeface="Arial" panose="020B0604020202020204" pitchFamily="34" charset="0"/>
              </a:rPr>
              <a:t>ĐÔNG NAM Á </a:t>
            </a:r>
          </a:p>
          <a:p>
            <a:pPr algn="ctr">
              <a:lnSpc>
                <a:spcPct val="150000"/>
              </a:lnSpc>
            </a:pPr>
            <a:r>
              <a:rPr lang="en-US" sz="7200" b="1">
                <a:latin typeface="Arial" panose="020B0604020202020204" pitchFamily="34" charset="0"/>
                <a:ea typeface="Times New Roman" panose="02020603050405020304" pitchFamily="18" charset="0"/>
                <a:cs typeface="Arial" panose="020B0604020202020204" pitchFamily="34" charset="0"/>
              </a:rPr>
              <a:t>TỪ NỬA SAU THẾ KỶ X ĐẾN NỬA ĐẦU THẾ KỶ XVI</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EE899621-3930-E222-B4F3-21C9E3AF019A}"/>
              </a:ext>
            </a:extLst>
          </p:cNvPr>
          <p:cNvSpPr txBox="1"/>
          <p:nvPr/>
        </p:nvSpPr>
        <p:spPr>
          <a:xfrm>
            <a:off x="2100166" y="1561599"/>
            <a:ext cx="14087668" cy="6534994"/>
          </a:xfrm>
          <a:prstGeom prst="rect">
            <a:avLst/>
          </a:prstGeom>
          <a:noFill/>
        </p:spPr>
        <p:txBody>
          <a:bodyPr wrap="square">
            <a:spAutoFit/>
          </a:bodyPr>
          <a:lstStyle/>
          <a:p>
            <a:pPr algn="ctr">
              <a:lnSpc>
                <a:spcPct val="150000"/>
              </a:lnSpc>
            </a:pPr>
            <a:r>
              <a:rPr lang="en-US" sz="7200" b="1">
                <a:solidFill>
                  <a:srgbClr val="FF0000"/>
                </a:solidFill>
                <a:latin typeface="Arial" panose="020B0604020202020204" pitchFamily="34" charset="0"/>
                <a:ea typeface="Times New Roman" panose="02020603050405020304" pitchFamily="18" charset="0"/>
                <a:cs typeface="Arial" panose="020B0604020202020204" pitchFamily="34" charset="0"/>
              </a:rPr>
              <a:t>BÀI 11: </a:t>
            </a:r>
          </a:p>
          <a:p>
            <a:pPr algn="ctr">
              <a:lnSpc>
                <a:spcPct val="150000"/>
              </a:lnSpc>
            </a:pPr>
            <a:r>
              <a:rPr lang="en-US" sz="7200" b="1">
                <a:latin typeface="Arial" panose="020B0604020202020204" pitchFamily="34" charset="0"/>
                <a:ea typeface="Times New Roman" panose="02020603050405020304" pitchFamily="18" charset="0"/>
                <a:cs typeface="Arial" panose="020B0604020202020204" pitchFamily="34" charset="0"/>
              </a:rPr>
              <a:t>KHÁI QUÁT VỀ ĐÔNG NAM Á</a:t>
            </a:r>
          </a:p>
          <a:p>
            <a:pPr algn="ctr">
              <a:lnSpc>
                <a:spcPct val="150000"/>
              </a:lnSpc>
            </a:pPr>
            <a:r>
              <a:rPr lang="vi-VN" sz="7200" b="1">
                <a:latin typeface="Arial" panose="020B0604020202020204" pitchFamily="34" charset="0"/>
                <a:ea typeface="Times New Roman" panose="02020603050405020304" pitchFamily="18" charset="0"/>
                <a:cs typeface="Arial" panose="020B0604020202020204" pitchFamily="34" charset="0"/>
              </a:rPr>
              <a:t>TỪ </a:t>
            </a:r>
            <a:r>
              <a:rPr lang="en-US" sz="7200" b="1">
                <a:latin typeface="Arial" panose="020B0604020202020204" pitchFamily="34" charset="0"/>
                <a:ea typeface="Times New Roman" panose="02020603050405020304" pitchFamily="18" charset="0"/>
                <a:cs typeface="Arial" panose="020B0604020202020204" pitchFamily="34" charset="0"/>
              </a:rPr>
              <a:t>NỬA </a:t>
            </a:r>
            <a:r>
              <a:rPr lang="vi-VN" sz="7200" b="1">
                <a:latin typeface="Arial" panose="020B0604020202020204" pitchFamily="34" charset="0"/>
                <a:ea typeface="Times New Roman" panose="02020603050405020304" pitchFamily="18" charset="0"/>
                <a:cs typeface="Arial" panose="020B0604020202020204" pitchFamily="34" charset="0"/>
              </a:rPr>
              <a:t>SAU THẾ KỈ X </a:t>
            </a:r>
            <a:endParaRPr lang="en-US" sz="7200" b="1">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7200" b="1">
                <a:latin typeface="Arial" panose="020B0604020202020204" pitchFamily="34" charset="0"/>
                <a:ea typeface="Times New Roman" panose="02020603050405020304" pitchFamily="18" charset="0"/>
                <a:cs typeface="Arial" panose="020B0604020202020204" pitchFamily="34" charset="0"/>
              </a:rPr>
              <a:t>ĐẾN NỬA ĐẦU THẾ KỈ XVI</a:t>
            </a:r>
            <a:r>
              <a:rPr lang="en-US" sz="7200" b="1">
                <a:latin typeface="Arial" panose="020B0604020202020204" pitchFamily="34" charset="0"/>
                <a:ea typeface="Times New Roman" panose="02020603050405020304" pitchFamily="18" charset="0"/>
                <a:cs typeface="Arial" panose="020B0604020202020204" pitchFamily="34" charset="0"/>
              </a:rPr>
              <a:t>  </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pic>
        <p:nvPicPr>
          <p:cNvPr id="5" name="Picture 15">
            <a:extLst>
              <a:ext uri="{FF2B5EF4-FFF2-40B4-BE49-F238E27FC236}">
                <a16:creationId xmlns:a16="http://schemas.microsoft.com/office/drawing/2014/main" id="{0D0E7554-90A4-FFA0-19B2-94C63230A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3225" y="-68810"/>
            <a:ext cx="2813484" cy="2965464"/>
          </a:xfrm>
          <a:prstGeom prst="rect">
            <a:avLst/>
          </a:prstGeom>
        </p:spPr>
      </p:pic>
      <p:grpSp>
        <p:nvGrpSpPr>
          <p:cNvPr id="8" name="Group 7">
            <a:extLst>
              <a:ext uri="{FF2B5EF4-FFF2-40B4-BE49-F238E27FC236}">
                <a16:creationId xmlns:a16="http://schemas.microsoft.com/office/drawing/2014/main" id="{38D1DAAA-EBA7-1B64-0994-978C8D60DDB1}"/>
              </a:ext>
            </a:extLst>
          </p:cNvPr>
          <p:cNvGrpSpPr/>
          <p:nvPr/>
        </p:nvGrpSpPr>
        <p:grpSpPr>
          <a:xfrm>
            <a:off x="801184" y="723900"/>
            <a:ext cx="7935989" cy="9194373"/>
            <a:chOff x="801184" y="723900"/>
            <a:chExt cx="7935989" cy="9194373"/>
          </a:xfrm>
        </p:grpSpPr>
        <p:pic>
          <p:nvPicPr>
            <p:cNvPr id="6" name="Picture 5">
              <a:extLst>
                <a:ext uri="{FF2B5EF4-FFF2-40B4-BE49-F238E27FC236}">
                  <a16:creationId xmlns:a16="http://schemas.microsoft.com/office/drawing/2014/main" id="{2A189A46-A569-C935-78F4-19A003E47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097" y="723900"/>
              <a:ext cx="6332164" cy="8442885"/>
            </a:xfrm>
            <a:prstGeom prst="rect">
              <a:avLst/>
            </a:prstGeom>
          </p:spPr>
        </p:pic>
        <p:sp>
          <p:nvSpPr>
            <p:cNvPr id="7" name="TextBox 6">
              <a:extLst>
                <a:ext uri="{FF2B5EF4-FFF2-40B4-BE49-F238E27FC236}">
                  <a16:creationId xmlns:a16="http://schemas.microsoft.com/office/drawing/2014/main" id="{C9E6D05B-161C-8F37-D1B4-9034AC385B94}"/>
                </a:ext>
              </a:extLst>
            </p:cNvPr>
            <p:cNvSpPr txBox="1"/>
            <p:nvPr/>
          </p:nvSpPr>
          <p:spPr>
            <a:xfrm>
              <a:off x="801184" y="9166785"/>
              <a:ext cx="7935989"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i="1">
                  <a:solidFill>
                    <a:prstClr val="black"/>
                  </a:solidFill>
                  <a:latin typeface="Arial" panose="020B0604020202020204" pitchFamily="34" charset="0"/>
                  <a:cs typeface="Arial" panose="020B0604020202020204" pitchFamily="34" charset="0"/>
                </a:rPr>
                <a:t>Điêu khắc cánh của gỗ ở chùa Phổ Minh</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118348CB-5C24-91E7-5640-B90DB72C3856}"/>
              </a:ext>
            </a:extLst>
          </p:cNvPr>
          <p:cNvGrpSpPr/>
          <p:nvPr/>
        </p:nvGrpSpPr>
        <p:grpSpPr>
          <a:xfrm>
            <a:off x="8988647" y="575858"/>
            <a:ext cx="8232553" cy="9342415"/>
            <a:chOff x="8988647" y="575858"/>
            <a:chExt cx="8232553" cy="9342415"/>
          </a:xfrm>
        </p:grpSpPr>
        <p:grpSp>
          <p:nvGrpSpPr>
            <p:cNvPr id="4" name="Group 3">
              <a:extLst>
                <a:ext uri="{FF2B5EF4-FFF2-40B4-BE49-F238E27FC236}">
                  <a16:creationId xmlns:a16="http://schemas.microsoft.com/office/drawing/2014/main" id="{EE4494A3-E06E-9FF8-9343-0DA7E0FD8E0E}"/>
                </a:ext>
              </a:extLst>
            </p:cNvPr>
            <p:cNvGrpSpPr/>
            <p:nvPr/>
          </p:nvGrpSpPr>
          <p:grpSpPr>
            <a:xfrm>
              <a:off x="8988647" y="4961436"/>
              <a:ext cx="8232553" cy="4956837"/>
              <a:chOff x="10165841" y="3388295"/>
              <a:chExt cx="8232553" cy="4956837"/>
            </a:xfrm>
          </p:grpSpPr>
          <p:pic>
            <p:nvPicPr>
              <p:cNvPr id="9" name="Picture 8">
                <a:extLst>
                  <a:ext uri="{FF2B5EF4-FFF2-40B4-BE49-F238E27FC236}">
                    <a16:creationId xmlns:a16="http://schemas.microsoft.com/office/drawing/2014/main" id="{FFC6E3E2-3826-7A01-92D8-F04910DD0D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55824" y="3388295"/>
                <a:ext cx="7209170" cy="4205349"/>
              </a:xfrm>
              <a:prstGeom prst="rect">
                <a:avLst/>
              </a:prstGeom>
            </p:spPr>
          </p:pic>
          <p:sp>
            <p:nvSpPr>
              <p:cNvPr id="10" name="TextBox 9">
                <a:extLst>
                  <a:ext uri="{FF2B5EF4-FFF2-40B4-BE49-F238E27FC236}">
                    <a16:creationId xmlns:a16="http://schemas.microsoft.com/office/drawing/2014/main" id="{EA79E911-7372-DF88-6BF6-83422C26861B}"/>
                  </a:ext>
                </a:extLst>
              </p:cNvPr>
              <p:cNvSpPr txBox="1"/>
              <p:nvPr/>
            </p:nvSpPr>
            <p:spPr>
              <a:xfrm>
                <a:off x="10165841" y="7593644"/>
                <a:ext cx="8232553"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Kiến trúc điêu khắc ở khu đền Ăng-co Vát </a:t>
                </a:r>
                <a:endParaRPr kumimoji="0" lang="en-US" sz="3200" i="1"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A4F83F09-F146-E123-1450-5E56ED934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8630" y="575858"/>
              <a:ext cx="7209170" cy="4325502"/>
            </a:xfrm>
            <a:prstGeom prst="rect">
              <a:avLst/>
            </a:prstGeom>
          </p:spPr>
        </p:pic>
      </p:grpSp>
    </p:spTree>
    <p:extLst>
      <p:ext uri="{BB962C8B-B14F-4D97-AF65-F5344CB8AC3E}">
        <p14:creationId xmlns:p14="http://schemas.microsoft.com/office/powerpoint/2010/main" val="3590771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E6518D9-AAA1-BA11-F3B1-F80381901519}"/>
              </a:ext>
            </a:extLst>
          </p:cNvPr>
          <p:cNvGrpSpPr/>
          <p:nvPr/>
        </p:nvGrpSpPr>
        <p:grpSpPr>
          <a:xfrm>
            <a:off x="19050" y="520518"/>
            <a:ext cx="5508636" cy="9353874"/>
            <a:chOff x="568233" y="784738"/>
            <a:chExt cx="5508636" cy="9353874"/>
          </a:xfrm>
        </p:grpSpPr>
        <p:pic>
          <p:nvPicPr>
            <p:cNvPr id="9" name="Picture 8">
              <a:extLst>
                <a:ext uri="{FF2B5EF4-FFF2-40B4-BE49-F238E27FC236}">
                  <a16:creationId xmlns:a16="http://schemas.microsoft.com/office/drawing/2014/main" id="{E6F53D7D-D386-E092-5D7B-02C3BB3EAF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9894" y="784738"/>
              <a:ext cx="4294182" cy="7863722"/>
            </a:xfrm>
            <a:prstGeom prst="rect">
              <a:avLst/>
            </a:prstGeom>
          </p:spPr>
        </p:pic>
        <p:sp>
          <p:nvSpPr>
            <p:cNvPr id="6" name="TextBox 5">
              <a:extLst>
                <a:ext uri="{FF2B5EF4-FFF2-40B4-BE49-F238E27FC236}">
                  <a16:creationId xmlns:a16="http://schemas.microsoft.com/office/drawing/2014/main" id="{E174CAB3-44CC-3A05-1768-33ECCF7C475B}"/>
                </a:ext>
              </a:extLst>
            </p:cNvPr>
            <p:cNvSpPr txBox="1"/>
            <p:nvPr/>
          </p:nvSpPr>
          <p:spPr>
            <a:xfrm>
              <a:off x="568233" y="8648460"/>
              <a:ext cx="5508636"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Phù điêu Aspara được khắc trên tường ở Ăng-co Vát</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DC0D3139-171A-777D-8437-68529E8ADB85}"/>
              </a:ext>
            </a:extLst>
          </p:cNvPr>
          <p:cNvGrpSpPr/>
          <p:nvPr/>
        </p:nvGrpSpPr>
        <p:grpSpPr>
          <a:xfrm>
            <a:off x="5087384" y="2247900"/>
            <a:ext cx="6841279" cy="6488039"/>
            <a:chOff x="334809" y="784738"/>
            <a:chExt cx="6841279" cy="6488039"/>
          </a:xfrm>
        </p:grpSpPr>
        <p:pic>
          <p:nvPicPr>
            <p:cNvPr id="7" name="Picture 6">
              <a:extLst>
                <a:ext uri="{FF2B5EF4-FFF2-40B4-BE49-F238E27FC236}">
                  <a16:creationId xmlns:a16="http://schemas.microsoft.com/office/drawing/2014/main" id="{3D9EDF51-72A8-F76D-44F8-7816A25252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809" y="784738"/>
              <a:ext cx="6841279" cy="5016937"/>
            </a:xfrm>
            <a:prstGeom prst="rect">
              <a:avLst/>
            </a:prstGeom>
          </p:spPr>
        </p:pic>
        <p:sp>
          <p:nvSpPr>
            <p:cNvPr id="8" name="TextBox 7">
              <a:extLst>
                <a:ext uri="{FF2B5EF4-FFF2-40B4-BE49-F238E27FC236}">
                  <a16:creationId xmlns:a16="http://schemas.microsoft.com/office/drawing/2014/main" id="{B429C782-9CEE-9912-88FC-DCD08A305E53}"/>
                </a:ext>
              </a:extLst>
            </p:cNvPr>
            <p:cNvSpPr txBox="1"/>
            <p:nvPr/>
          </p:nvSpPr>
          <p:spPr>
            <a:xfrm>
              <a:off x="1001130" y="5782625"/>
              <a:ext cx="5508636"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thuật điêu khắc trên gạch của người Chăm</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E8ED2B42-3940-0736-CDE6-70DDFA6065F1}"/>
              </a:ext>
            </a:extLst>
          </p:cNvPr>
          <p:cNvGrpSpPr/>
          <p:nvPr/>
        </p:nvGrpSpPr>
        <p:grpSpPr>
          <a:xfrm>
            <a:off x="12071153" y="2209800"/>
            <a:ext cx="5968040" cy="7476104"/>
            <a:chOff x="12071153" y="2209800"/>
            <a:chExt cx="5968040" cy="7476104"/>
          </a:xfrm>
        </p:grpSpPr>
        <p:pic>
          <p:nvPicPr>
            <p:cNvPr id="12" name="Picture 11" descr="A picture containing indoor, building, decorated, altar&#10;&#10;Description automatically generated">
              <a:extLst>
                <a:ext uri="{FF2B5EF4-FFF2-40B4-BE49-F238E27FC236}">
                  <a16:creationId xmlns:a16="http://schemas.microsoft.com/office/drawing/2014/main" id="{8982AFA7-F263-52BD-EC2A-6AF7E14AD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1153" y="2209800"/>
              <a:ext cx="5806500" cy="6019800"/>
            </a:xfrm>
            <a:prstGeom prst="rect">
              <a:avLst/>
            </a:prstGeom>
          </p:spPr>
        </p:pic>
        <p:sp>
          <p:nvSpPr>
            <p:cNvPr id="13" name="TextBox 12">
              <a:extLst>
                <a:ext uri="{FF2B5EF4-FFF2-40B4-BE49-F238E27FC236}">
                  <a16:creationId xmlns:a16="http://schemas.microsoft.com/office/drawing/2014/main" id="{CEC60BCF-B07E-6292-B062-96A83F6208E6}"/>
                </a:ext>
              </a:extLst>
            </p:cNvPr>
            <p:cNvSpPr txBox="1"/>
            <p:nvPr/>
          </p:nvSpPr>
          <p:spPr>
            <a:xfrm>
              <a:off x="12090203" y="8195752"/>
              <a:ext cx="5948990"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ảnh tiên nữ mang vẻ đẹp biểu trưng của thời kỳ Angkor</a:t>
              </a:r>
              <a:endParaRPr kumimoji="0" lang="en-US" sz="32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480928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61" name="TextBox 11">
            <a:extLst>
              <a:ext uri="{FF2B5EF4-FFF2-40B4-BE49-F238E27FC236}">
                <a16:creationId xmlns:a16="http://schemas.microsoft.com/office/drawing/2014/main" id="{80CDF31E-9254-82F4-B432-80EDD69C7C25}"/>
              </a:ext>
            </a:extLst>
          </p:cNvPr>
          <p:cNvSpPr txBox="1"/>
          <p:nvPr/>
        </p:nvSpPr>
        <p:spPr>
          <a:xfrm>
            <a:off x="4921508" y="889663"/>
            <a:ext cx="8444983" cy="830997"/>
          </a:xfrm>
          <a:prstGeom prst="rect">
            <a:avLst/>
          </a:prstGeom>
        </p:spPr>
        <p:txBody>
          <a:bodyPr wrap="square" lIns="0" tIns="0" rIns="0" bIns="0" rtlCol="0" anchor="t">
            <a:spAutoFit/>
          </a:bodyPr>
          <a:lstStyle/>
          <a:p>
            <a:pPr algn="ctr">
              <a:spcBef>
                <a:spcPct val="0"/>
              </a:spcBef>
            </a:pPr>
            <a:r>
              <a:rPr lang="en-US" sz="5400" b="1">
                <a:solidFill>
                  <a:srgbClr val="057F97"/>
                </a:solidFill>
                <a:latin typeface="Arial" panose="020B0604020202020204" pitchFamily="34" charset="0"/>
                <a:cs typeface="Arial" panose="020B0604020202020204" pitchFamily="34" charset="0"/>
              </a:rPr>
              <a:t>THẢO LUẬN CẶP ĐÔI</a:t>
            </a:r>
            <a:endParaRPr lang="en-US" sz="5400" b="1" dirty="0">
              <a:solidFill>
                <a:srgbClr val="057F97"/>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E8FBE8B-E6CF-9201-C073-D6BD988525CC}"/>
              </a:ext>
            </a:extLst>
          </p:cNvPr>
          <p:cNvGrpSpPr/>
          <p:nvPr/>
        </p:nvGrpSpPr>
        <p:grpSpPr>
          <a:xfrm>
            <a:off x="973102" y="2247900"/>
            <a:ext cx="8584165" cy="7515125"/>
            <a:chOff x="973102" y="2247900"/>
            <a:chExt cx="8584165" cy="7515125"/>
          </a:xfrm>
        </p:grpSpPr>
        <p:grpSp>
          <p:nvGrpSpPr>
            <p:cNvPr id="6" name="Group 5">
              <a:extLst>
                <a:ext uri="{FF2B5EF4-FFF2-40B4-BE49-F238E27FC236}">
                  <a16:creationId xmlns:a16="http://schemas.microsoft.com/office/drawing/2014/main" id="{C99B5CAF-29AB-76EF-F06D-6E9B37266B65}"/>
                </a:ext>
              </a:extLst>
            </p:cNvPr>
            <p:cNvGrpSpPr/>
            <p:nvPr/>
          </p:nvGrpSpPr>
          <p:grpSpPr>
            <a:xfrm>
              <a:off x="973102" y="2247900"/>
              <a:ext cx="8584165" cy="7515125"/>
              <a:chOff x="1112285" y="1933876"/>
              <a:chExt cx="8584165" cy="7515125"/>
            </a:xfrm>
          </p:grpSpPr>
          <p:grpSp>
            <p:nvGrpSpPr>
              <p:cNvPr id="3" name="Group 5">
                <a:extLst>
                  <a:ext uri="{FF2B5EF4-FFF2-40B4-BE49-F238E27FC236}">
                    <a16:creationId xmlns:a16="http://schemas.microsoft.com/office/drawing/2014/main" id="{1CE8110B-F8EA-6DD7-33A8-13F3CF23FE36}"/>
                  </a:ext>
                </a:extLst>
              </p:cNvPr>
              <p:cNvGrpSpPr/>
              <p:nvPr/>
            </p:nvGrpSpPr>
            <p:grpSpPr>
              <a:xfrm>
                <a:off x="1112285" y="1933876"/>
                <a:ext cx="8584165" cy="7515125"/>
                <a:chOff x="0" y="0"/>
                <a:chExt cx="4378563" cy="3433388"/>
              </a:xfrm>
            </p:grpSpPr>
            <p:pic>
              <p:nvPicPr>
                <p:cNvPr id="4" name="Picture 6">
                  <a:extLst>
                    <a:ext uri="{FF2B5EF4-FFF2-40B4-BE49-F238E27FC236}">
                      <a16:creationId xmlns:a16="http://schemas.microsoft.com/office/drawing/2014/main" id="{DB92B545-0702-D210-098D-D6B433FC9292}"/>
                    </a:ext>
                  </a:extLst>
                </p:cNvPr>
                <p:cNvPicPr>
                  <a:picLocks noChangeAspect="1"/>
                </p:cNvPicPr>
                <p:nvPr/>
              </p:nvPicPr>
              <p:blipFill>
                <a:blip r:embed="rId2"/>
                <a:srcRect b="13961"/>
                <a:stretch>
                  <a:fillRect/>
                </a:stretch>
              </p:blipFill>
              <p:spPr>
                <a:xfrm rot="-10800000">
                  <a:off x="0" y="202641"/>
                  <a:ext cx="4378563" cy="3230747"/>
                </a:xfrm>
                <a:prstGeom prst="rect">
                  <a:avLst/>
                </a:prstGeom>
              </p:spPr>
            </p:pic>
            <p:pic>
              <p:nvPicPr>
                <p:cNvPr id="5" name="Picture 7">
                  <a:extLst>
                    <a:ext uri="{FF2B5EF4-FFF2-40B4-BE49-F238E27FC236}">
                      <a16:creationId xmlns:a16="http://schemas.microsoft.com/office/drawing/2014/main" id="{66DD632C-7890-E7F7-7065-AC18B4B923A8}"/>
                    </a:ext>
                  </a:extLst>
                </p:cNvPr>
                <p:cNvPicPr>
                  <a:picLocks noChangeAspect="1"/>
                </p:cNvPicPr>
                <p:nvPr/>
              </p:nvPicPr>
              <p:blipFill>
                <a:blip r:embed="rId3">
                  <a:alphaModFix amt="95000"/>
                </a:blip>
                <a:srcRect/>
                <a:stretch>
                  <a:fillRect/>
                </a:stretch>
              </p:blipFill>
              <p:spPr>
                <a:xfrm rot="5221024">
                  <a:off x="1963901" y="-240651"/>
                  <a:ext cx="450760" cy="982583"/>
                </a:xfrm>
                <a:prstGeom prst="rect">
                  <a:avLst/>
                </a:prstGeom>
              </p:spPr>
            </p:pic>
          </p:grpSp>
          <p:sp>
            <p:nvSpPr>
              <p:cNvPr id="52" name="TextBox 51">
                <a:extLst>
                  <a:ext uri="{FF2B5EF4-FFF2-40B4-BE49-F238E27FC236}">
                    <a16:creationId xmlns:a16="http://schemas.microsoft.com/office/drawing/2014/main" id="{AA47ED44-F118-09B5-B681-1F2588B3F899}"/>
                  </a:ext>
                </a:extLst>
              </p:cNvPr>
              <p:cNvSpPr txBox="1"/>
              <p:nvPr/>
            </p:nvSpPr>
            <p:spPr>
              <a:xfrm>
                <a:off x="1251467" y="3189764"/>
                <a:ext cx="8444983" cy="3279424"/>
              </a:xfrm>
              <a:prstGeom prst="rect">
                <a:avLst/>
              </a:prstGeom>
              <a:noFill/>
            </p:spPr>
            <p:txBody>
              <a:bodyPr wrap="square">
                <a:spAutoFit/>
              </a:bodyPr>
              <a:lstStyle/>
              <a:p>
                <a:pPr algn="ctr">
                  <a:lnSpc>
                    <a:spcPct val="150000"/>
                  </a:lnSpc>
                </a:pPr>
                <a:r>
                  <a:rPr lang="vi-VN" sz="4800">
                    <a:solidFill>
                      <a:srgbClr val="000000"/>
                    </a:solidFill>
                    <a:effectLst/>
                    <a:latin typeface="Arial" panose="020B0604020202020204" pitchFamily="34" charset="0"/>
                    <a:ea typeface="Calibri" panose="020F0502020204030204" pitchFamily="34" charset="0"/>
                    <a:cs typeface="Arial" panose="020B0604020202020204" pitchFamily="34" charset="0"/>
                  </a:rPr>
                  <a:t>Việc nhiều quốc gia Đông Nam Á sáng tạo ra chữ viết riêng có ý nghĩa như thế nào?</a:t>
                </a:r>
              </a:p>
            </p:txBody>
          </p:sp>
        </p:grpSp>
        <p:pic>
          <p:nvPicPr>
            <p:cNvPr id="7" name="Picture 4">
              <a:extLst>
                <a:ext uri="{FF2B5EF4-FFF2-40B4-BE49-F238E27FC236}">
                  <a16:creationId xmlns:a16="http://schemas.microsoft.com/office/drawing/2014/main" id="{3FDFF26B-ABC0-DC3C-7E5B-7E410867B1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6640" y="7056178"/>
              <a:ext cx="4757087" cy="2396383"/>
            </a:xfrm>
            <a:prstGeom prst="rect">
              <a:avLst/>
            </a:prstGeom>
          </p:spPr>
        </p:pic>
      </p:grpSp>
      <p:pic>
        <p:nvPicPr>
          <p:cNvPr id="9" name="Picture 12">
            <a:extLst>
              <a:ext uri="{FF2B5EF4-FFF2-40B4-BE49-F238E27FC236}">
                <a16:creationId xmlns:a16="http://schemas.microsoft.com/office/drawing/2014/main" id="{4BB8086F-A3B4-5646-7596-F7E68683DB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77500" y="2691448"/>
            <a:ext cx="6660116" cy="6660116"/>
          </a:xfrm>
          <a:prstGeom prst="rect">
            <a:avLst/>
          </a:prstGeom>
        </p:spPr>
      </p:pic>
    </p:spTree>
    <p:extLst>
      <p:ext uri="{BB962C8B-B14F-4D97-AF65-F5344CB8AC3E}">
        <p14:creationId xmlns:p14="http://schemas.microsoft.com/office/powerpoint/2010/main" val="3760272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BEA8BF7-AA87-AD43-F817-9188119C3B0C}"/>
              </a:ext>
            </a:extLst>
          </p:cNvPr>
          <p:cNvSpPr txBox="1"/>
          <p:nvPr/>
        </p:nvSpPr>
        <p:spPr>
          <a:xfrm>
            <a:off x="580603" y="2087439"/>
            <a:ext cx="10392197" cy="6112122"/>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Là một quá trình lao động công phu, sáng tạo.</a:t>
            </a:r>
          </a:p>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Là thành tựu đáng kể về văn hoá của các dân tộc.</a:t>
            </a:r>
          </a:p>
          <a:p>
            <a:pPr marL="571500" indent="-571500" algn="just">
              <a:lnSpc>
                <a:spcPct val="150000"/>
              </a:lnSpc>
              <a:spcBef>
                <a:spcPts val="100"/>
              </a:spcBef>
              <a:spcAft>
                <a:spcPts val="100"/>
              </a:spcAft>
              <a:buFont typeface="Arial" panose="020B0604020202020204" pitchFamily="34" charset="0"/>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Có ý nghĩa to lớn đối với sự phát triển của văn học, luật pháp thời kì này</a:t>
            </a:r>
            <a:endParaRPr lang="vi-VN" sz="44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DC35E4-EC3F-E59A-F4FD-A08F62045DC2}"/>
              </a:ext>
            </a:extLst>
          </p:cNvPr>
          <p:cNvSpPr txBox="1"/>
          <p:nvPr/>
        </p:nvSpPr>
        <p:spPr>
          <a:xfrm>
            <a:off x="3437152" y="798947"/>
            <a:ext cx="11413696" cy="923330"/>
          </a:xfrm>
          <a:prstGeom prst="rect">
            <a:avLst/>
          </a:prstGeom>
          <a:noFill/>
        </p:spPr>
        <p:txBody>
          <a:bodyPr wrap="square">
            <a:spAutoFit/>
          </a:bodyPr>
          <a:lstStyle/>
          <a:p>
            <a:pPr marL="685800" indent="-685800" algn="ctr">
              <a:buFont typeface="Arial" panose="020B0604020202020204" pitchFamily="34" charset="0"/>
              <a:buChar char="•"/>
            </a:pPr>
            <a:r>
              <a:rPr lang="en-US" sz="5400" b="1">
                <a:solidFill>
                  <a:srgbClr val="FF0000"/>
                </a:solidFill>
                <a:latin typeface="Arial" panose="020B0604020202020204" pitchFamily="34" charset="0"/>
                <a:cs typeface="Arial" panose="020B0604020202020204" pitchFamily="34" charset="0"/>
              </a:rPr>
              <a:t>Ý nghĩa</a:t>
            </a:r>
            <a:endParaRPr lang="en-US" sz="5400" b="1" dirty="0">
              <a:solidFill>
                <a:srgbClr val="FF0000"/>
              </a:solidFill>
              <a:latin typeface="Arial" panose="020B0604020202020204" pitchFamily="34" charset="0"/>
              <a:cs typeface="Arial" panose="020B0604020202020204" pitchFamily="34" charset="0"/>
            </a:endParaRPr>
          </a:p>
        </p:txBody>
      </p:sp>
      <p:pic>
        <p:nvPicPr>
          <p:cNvPr id="4" name="Picture 3" descr="A picture containing logo&#10;&#10;Description automatically generated">
            <a:extLst>
              <a:ext uri="{FF2B5EF4-FFF2-40B4-BE49-F238E27FC236}">
                <a16:creationId xmlns:a16="http://schemas.microsoft.com/office/drawing/2014/main" id="{E16388A7-5E86-983D-44B3-2EAF1AA15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0" y="628650"/>
            <a:ext cx="6404043" cy="9029700"/>
          </a:xfrm>
          <a:prstGeom prst="rect">
            <a:avLst/>
          </a:prstGeom>
        </p:spPr>
      </p:pic>
    </p:spTree>
    <p:extLst>
      <p:ext uri="{BB962C8B-B14F-4D97-AF65-F5344CB8AC3E}">
        <p14:creationId xmlns:p14="http://schemas.microsoft.com/office/powerpoint/2010/main" val="35894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wipe(left)">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wipe(left)">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wipe(left)">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905000" y="907914"/>
            <a:ext cx="14478000" cy="847117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grpSp>
        <p:nvGrpSpPr>
          <p:cNvPr id="19" name="Group 18">
            <a:extLst>
              <a:ext uri="{FF2B5EF4-FFF2-40B4-BE49-F238E27FC236}">
                <a16:creationId xmlns:a16="http://schemas.microsoft.com/office/drawing/2014/main" id="{85D30557-4FC0-742E-994A-86BE6BADB16D}"/>
              </a:ext>
            </a:extLst>
          </p:cNvPr>
          <p:cNvGrpSpPr/>
          <p:nvPr/>
        </p:nvGrpSpPr>
        <p:grpSpPr>
          <a:xfrm>
            <a:off x="3860800" y="3046263"/>
            <a:ext cx="10566400" cy="3962400"/>
            <a:chOff x="887248" y="2474763"/>
            <a:chExt cx="10566400" cy="39624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7248" y="2474763"/>
              <a:ext cx="10566400" cy="39624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3581400"/>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LUYỆN TẬP</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0027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28B0515-8A11-6665-3C35-C9CF5843AD31}"/>
              </a:ext>
            </a:extLst>
          </p:cNvPr>
          <p:cNvGrpSpPr/>
          <p:nvPr/>
        </p:nvGrpSpPr>
        <p:grpSpPr>
          <a:xfrm>
            <a:off x="502920" y="388620"/>
            <a:ext cx="17282160" cy="9509760"/>
            <a:chOff x="595722" y="535530"/>
            <a:chExt cx="17096555" cy="9422315"/>
          </a:xfrm>
          <a:solidFill>
            <a:srgbClr val="F6EDDD"/>
          </a:solidFill>
        </p:grpSpPr>
        <p:sp>
          <p:nvSpPr>
            <p:cNvPr id="9" name="AutoShape 2">
              <a:extLst>
                <a:ext uri="{FF2B5EF4-FFF2-40B4-BE49-F238E27FC236}">
                  <a16:creationId xmlns:a16="http://schemas.microsoft.com/office/drawing/2014/main" id="{06C9B2CC-A673-6A81-9C10-D55AFB7614EF}"/>
                </a:ext>
              </a:extLst>
            </p:cNvPr>
            <p:cNvSpPr/>
            <p:nvPr/>
          </p:nvSpPr>
          <p:spPr>
            <a:xfrm>
              <a:off x="783767" y="703031"/>
              <a:ext cx="16720463" cy="9080414"/>
            </a:xfrm>
            <a:prstGeom prst="rect">
              <a:avLst/>
            </a:prstGeom>
            <a:grpFill/>
          </p:spPr>
        </p:sp>
        <p:grpSp>
          <p:nvGrpSpPr>
            <p:cNvPr id="10" name="Group 3">
              <a:extLst>
                <a:ext uri="{FF2B5EF4-FFF2-40B4-BE49-F238E27FC236}">
                  <a16:creationId xmlns:a16="http://schemas.microsoft.com/office/drawing/2014/main" id="{271FBC72-D857-4558-0E1D-89369F77D59E}"/>
                </a:ext>
              </a:extLst>
            </p:cNvPr>
            <p:cNvGrpSpPr/>
            <p:nvPr/>
          </p:nvGrpSpPr>
          <p:grpSpPr>
            <a:xfrm>
              <a:off x="595722" y="535530"/>
              <a:ext cx="17096555" cy="9422315"/>
              <a:chOff x="0" y="0"/>
              <a:chExt cx="6295575" cy="3469640"/>
            </a:xfrm>
            <a:grpFill/>
          </p:grpSpPr>
          <p:sp>
            <p:nvSpPr>
              <p:cNvPr id="11" name="Freeform 4">
                <a:extLst>
                  <a:ext uri="{FF2B5EF4-FFF2-40B4-BE49-F238E27FC236}">
                    <a16:creationId xmlns:a16="http://schemas.microsoft.com/office/drawing/2014/main" id="{EB243E75-DD35-28AA-C3DD-83641E48D055}"/>
                  </a:ext>
                </a:extLst>
              </p:cNvPr>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30" y="17780"/>
                      <a:pt x="4810793" y="20320"/>
                      <a:pt x="4691220" y="16510"/>
                    </a:cubicBezTo>
                    <a:cubicBezTo>
                      <a:pt x="4634755" y="17780"/>
                      <a:pt x="4591576" y="17780"/>
                      <a:pt x="4555040" y="16510"/>
                    </a:cubicBezTo>
                    <a:lnTo>
                      <a:pt x="4555040" y="15240"/>
                    </a:lnTo>
                    <a:lnTo>
                      <a:pt x="4442111" y="12700"/>
                    </a:lnTo>
                    <a:lnTo>
                      <a:pt x="4442111" y="16510"/>
                    </a:lnTo>
                    <a:cubicBezTo>
                      <a:pt x="4405574" y="16510"/>
                      <a:pt x="4365717" y="17780"/>
                      <a:pt x="4322538" y="17780"/>
                    </a:cubicBezTo>
                    <a:lnTo>
                      <a:pt x="4295966" y="12700"/>
                    </a:lnTo>
                    <a:lnTo>
                      <a:pt x="4279359" y="12700"/>
                    </a:lnTo>
                    <a:cubicBezTo>
                      <a:pt x="4236180" y="11430"/>
                      <a:pt x="4216252" y="11430"/>
                      <a:pt x="4209609" y="19050"/>
                    </a:cubicBezTo>
                    <a:lnTo>
                      <a:pt x="4209609" y="21590"/>
                    </a:lnTo>
                    <a:cubicBezTo>
                      <a:pt x="4193001" y="22860"/>
                      <a:pt x="4176394" y="22860"/>
                      <a:pt x="4163108" y="24130"/>
                    </a:cubicBezTo>
                    <a:cubicBezTo>
                      <a:pt x="4129893" y="19050"/>
                      <a:pt x="4086715" y="20320"/>
                      <a:pt x="4036893" y="20320"/>
                    </a:cubicBezTo>
                    <a:cubicBezTo>
                      <a:pt x="3987071" y="21590"/>
                      <a:pt x="3933927" y="21590"/>
                      <a:pt x="3897391" y="16510"/>
                    </a:cubicBezTo>
                    <a:lnTo>
                      <a:pt x="3894070" y="15240"/>
                    </a:lnTo>
                    <a:lnTo>
                      <a:pt x="3887427" y="15240"/>
                    </a:lnTo>
                    <a:cubicBezTo>
                      <a:pt x="3870820" y="16510"/>
                      <a:pt x="3804390" y="17780"/>
                      <a:pt x="3741282"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3" y="21590"/>
                    </a:lnTo>
                    <a:cubicBezTo>
                      <a:pt x="3150063" y="21590"/>
                      <a:pt x="3080312" y="20320"/>
                      <a:pt x="3010561" y="20320"/>
                    </a:cubicBezTo>
                    <a:lnTo>
                      <a:pt x="3010561"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2"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3" y="3464560"/>
                    </a:cubicBezTo>
                    <a:lnTo>
                      <a:pt x="2402734" y="3465830"/>
                    </a:lnTo>
                    <a:lnTo>
                      <a:pt x="2409377" y="3465830"/>
                    </a:lnTo>
                    <a:cubicBezTo>
                      <a:pt x="2425984" y="3464560"/>
                      <a:pt x="2492414" y="3463290"/>
                      <a:pt x="2555521" y="3462020"/>
                    </a:cubicBezTo>
                    <a:cubicBezTo>
                      <a:pt x="2615308"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0" y="3459480"/>
                    </a:lnTo>
                    <a:cubicBezTo>
                      <a:pt x="3146741" y="3459480"/>
                      <a:pt x="3216492" y="3460750"/>
                      <a:pt x="3286242" y="3460750"/>
                    </a:cubicBezTo>
                    <a:lnTo>
                      <a:pt x="3286242" y="3463290"/>
                    </a:lnTo>
                    <a:lnTo>
                      <a:pt x="3342707" y="3460750"/>
                    </a:lnTo>
                    <a:lnTo>
                      <a:pt x="3369279" y="3460750"/>
                    </a:lnTo>
                    <a:cubicBezTo>
                      <a:pt x="3532031" y="3462020"/>
                      <a:pt x="3701425" y="3463290"/>
                      <a:pt x="3874141" y="3463290"/>
                    </a:cubicBezTo>
                    <a:lnTo>
                      <a:pt x="3880784" y="3463290"/>
                    </a:lnTo>
                    <a:lnTo>
                      <a:pt x="3890748" y="3458210"/>
                    </a:lnTo>
                    <a:lnTo>
                      <a:pt x="3890748"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1"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1" y="3394710"/>
                    </a:lnTo>
                    <a:cubicBezTo>
                      <a:pt x="5126332" y="3394710"/>
                      <a:pt x="5113046" y="3393440"/>
                      <a:pt x="5096439" y="3393440"/>
                    </a:cubicBezTo>
                    <a:cubicBezTo>
                      <a:pt x="5086474" y="3393440"/>
                      <a:pt x="5076510" y="3392170"/>
                      <a:pt x="5066546" y="3392170"/>
                    </a:cubicBezTo>
                    <a:lnTo>
                      <a:pt x="5059903" y="3392170"/>
                    </a:lnTo>
                    <a:cubicBezTo>
                      <a:pt x="5049938" y="3393440"/>
                      <a:pt x="5036653" y="3394710"/>
                      <a:pt x="5030010" y="3397250"/>
                    </a:cubicBezTo>
                    <a:lnTo>
                      <a:pt x="5030010" y="3395980"/>
                    </a:lnTo>
                    <a:cubicBezTo>
                      <a:pt x="4953616" y="3392170"/>
                      <a:pt x="4900473" y="3393440"/>
                      <a:pt x="4857294" y="3397250"/>
                    </a:cubicBezTo>
                    <a:lnTo>
                      <a:pt x="4850651" y="3397250"/>
                    </a:lnTo>
                    <a:cubicBezTo>
                      <a:pt x="4691221" y="3397250"/>
                      <a:pt x="4511862" y="3397250"/>
                      <a:pt x="4472004" y="3389630"/>
                    </a:cubicBezTo>
                    <a:lnTo>
                      <a:pt x="4465362"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5" y="3389630"/>
                      <a:pt x="3535352" y="3390900"/>
                    </a:cubicBezTo>
                    <a:lnTo>
                      <a:pt x="3445673" y="3390900"/>
                    </a:lnTo>
                    <a:cubicBezTo>
                      <a:pt x="3209849"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4"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2" y="3392170"/>
                    </a:cubicBezTo>
                    <a:lnTo>
                      <a:pt x="1774979" y="3392170"/>
                    </a:lnTo>
                    <a:cubicBezTo>
                      <a:pt x="1765014" y="3393440"/>
                      <a:pt x="1758371" y="3394710"/>
                      <a:pt x="1755050" y="3395980"/>
                    </a:cubicBezTo>
                    <a:cubicBezTo>
                      <a:pt x="1668692" y="3397250"/>
                      <a:pt x="1638799" y="3398520"/>
                      <a:pt x="1615549" y="3399790"/>
                    </a:cubicBezTo>
                    <a:lnTo>
                      <a:pt x="1532512" y="3397250"/>
                    </a:lnTo>
                    <a:cubicBezTo>
                      <a:pt x="1502619" y="3395980"/>
                      <a:pt x="1486012" y="3395980"/>
                      <a:pt x="1476047" y="3394710"/>
                    </a:cubicBezTo>
                    <a:lnTo>
                      <a:pt x="1476047" y="3385820"/>
                    </a:lnTo>
                    <a:lnTo>
                      <a:pt x="1080794" y="3383280"/>
                    </a:lnTo>
                    <a:lnTo>
                      <a:pt x="1090758" y="3388360"/>
                    </a:lnTo>
                    <a:cubicBezTo>
                      <a:pt x="1064186" y="3389630"/>
                      <a:pt x="1011043" y="3392170"/>
                      <a:pt x="974507" y="3392170"/>
                    </a:cubicBezTo>
                    <a:cubicBezTo>
                      <a:pt x="957899"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9"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2" y="85090"/>
                      <a:pt x="3545317" y="81280"/>
                    </a:cubicBezTo>
                    <a:lnTo>
                      <a:pt x="3558602" y="81280"/>
                    </a:lnTo>
                    <a:cubicBezTo>
                      <a:pt x="3581853" y="81280"/>
                      <a:pt x="3601781" y="80010"/>
                      <a:pt x="3625031" y="80010"/>
                    </a:cubicBezTo>
                    <a:lnTo>
                      <a:pt x="3737961" y="77470"/>
                    </a:lnTo>
                    <a:lnTo>
                      <a:pt x="3714711" y="74930"/>
                    </a:lnTo>
                    <a:lnTo>
                      <a:pt x="3764533" y="74930"/>
                    </a:lnTo>
                    <a:cubicBezTo>
                      <a:pt x="3781140" y="78740"/>
                      <a:pt x="3811033" y="81280"/>
                      <a:pt x="3830962" y="83820"/>
                    </a:cubicBezTo>
                    <a:lnTo>
                      <a:pt x="3834283"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8" y="74930"/>
                      <a:pt x="4276038" y="76200"/>
                      <a:pt x="4272716" y="77470"/>
                    </a:cubicBezTo>
                    <a:cubicBezTo>
                      <a:pt x="4269395" y="83820"/>
                      <a:pt x="4289323" y="87630"/>
                      <a:pt x="4299288" y="88900"/>
                    </a:cubicBezTo>
                    <a:lnTo>
                      <a:pt x="4305931" y="88900"/>
                    </a:lnTo>
                    <a:cubicBezTo>
                      <a:pt x="4395610" y="90170"/>
                      <a:pt x="4412218" y="88900"/>
                      <a:pt x="4425504"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grpFill/>
            </p:spPr>
          </p:sp>
        </p:grpSp>
      </p:grpSp>
      <p:sp>
        <p:nvSpPr>
          <p:cNvPr id="3" name="TextBox 2">
            <a:extLst>
              <a:ext uri="{FF2B5EF4-FFF2-40B4-BE49-F238E27FC236}">
                <a16:creationId xmlns:a16="http://schemas.microsoft.com/office/drawing/2014/main" id="{C35C78F8-DD8B-4D94-19BB-9520107FD2DD}"/>
              </a:ext>
            </a:extLst>
          </p:cNvPr>
          <p:cNvSpPr txBox="1"/>
          <p:nvPr/>
        </p:nvSpPr>
        <p:spPr>
          <a:xfrm>
            <a:off x="1142996" y="2235617"/>
            <a:ext cx="16002000" cy="3013838"/>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Luật chơi: </a:t>
            </a:r>
            <a:r>
              <a:rPr lang="en-US" sz="4400">
                <a:latin typeface="Arial" panose="020B0604020202020204" pitchFamily="34" charset="0"/>
                <a:cs typeface="Arial" panose="020B0604020202020204" pitchFamily="34" charset="0"/>
              </a:rPr>
              <a:t>C</a:t>
            </a:r>
            <a:r>
              <a:rPr lang="vi-VN" sz="4400">
                <a:latin typeface="Arial" panose="020B0604020202020204" pitchFamily="34" charset="0"/>
                <a:cs typeface="Arial" panose="020B0604020202020204" pitchFamily="34" charset="0"/>
              </a:rPr>
              <a:t>hia lớp thành 2 đội và thi đua nhau trả lời, khoanh tròn vào đáp án đặt trước câu trả lời đúng. Đội nào trả lời được đúng và nhanh nhất sẽ là đội chiến thắng</a:t>
            </a:r>
            <a:r>
              <a:rPr lang="en-US" sz="4400">
                <a:latin typeface="Arial" panose="020B0604020202020204" pitchFamily="34" charset="0"/>
                <a:cs typeface="Arial" panose="020B0604020202020204" pitchFamily="34" charset="0"/>
              </a:rPr>
              <a:t>.</a:t>
            </a:r>
            <a:endParaRPr kumimoji="0" lang="en-US" sz="44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 name="TextBox 11">
            <a:extLst>
              <a:ext uri="{FF2B5EF4-FFF2-40B4-BE49-F238E27FC236}">
                <a16:creationId xmlns:a16="http://schemas.microsoft.com/office/drawing/2014/main" id="{3713F6BD-5F7C-7699-F6C2-E03DD55C47A9}"/>
              </a:ext>
            </a:extLst>
          </p:cNvPr>
          <p:cNvSpPr txBox="1"/>
          <p:nvPr/>
        </p:nvSpPr>
        <p:spPr>
          <a:xfrm>
            <a:off x="3487991" y="917672"/>
            <a:ext cx="11312010" cy="923330"/>
          </a:xfrm>
          <a:prstGeom prst="rect">
            <a:avLst/>
          </a:prstGeom>
        </p:spPr>
        <p:txBody>
          <a:bodyPr wrap="square" lIns="0" tIns="0" rIns="0" bIns="0" rtlCol="0" anchor="t">
            <a:spAutoFit/>
          </a:bodyPr>
          <a:lstStyle/>
          <a:p>
            <a:pPr algn="ctr">
              <a:spcBef>
                <a:spcPct val="0"/>
              </a:spcBef>
            </a:pPr>
            <a:r>
              <a:rPr lang="en-US" sz="6000" b="1" spc="197">
                <a:solidFill>
                  <a:srgbClr val="057F97"/>
                </a:solidFill>
                <a:latin typeface="Arial" panose="020B0604020202020204" pitchFamily="34" charset="0"/>
                <a:cs typeface="Arial" panose="020B0604020202020204" pitchFamily="34" charset="0"/>
              </a:rPr>
              <a:t>TRÒ CHƠI “AI NHANH HƠN”</a:t>
            </a:r>
            <a:endParaRPr lang="en-US" sz="6000" b="1" spc="197" dirty="0">
              <a:solidFill>
                <a:srgbClr val="057F97"/>
              </a:solidFill>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A2E735AD-16E7-DF86-C502-53FFE3812F66}"/>
              </a:ext>
            </a:extLst>
          </p:cNvPr>
          <p:cNvPicPr>
            <a:picLocks noChangeAspect="1"/>
          </p:cNvPicPr>
          <p:nvPr/>
        </p:nvPicPr>
        <p:blipFill>
          <a:blip r:embed="rId2"/>
          <a:srcRect/>
          <a:stretch>
            <a:fillRect/>
          </a:stretch>
        </p:blipFill>
        <p:spPr>
          <a:xfrm>
            <a:off x="2619525" y="5589377"/>
            <a:ext cx="13048949" cy="4697623"/>
          </a:xfrm>
          <a:prstGeom prst="rect">
            <a:avLst/>
          </a:prstGeom>
        </p:spPr>
      </p:pic>
    </p:spTree>
    <p:extLst>
      <p:ext uri="{BB962C8B-B14F-4D97-AF65-F5344CB8AC3E}">
        <p14:creationId xmlns:p14="http://schemas.microsoft.com/office/powerpoint/2010/main" val="3363173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2E6035C0-AC96-74CB-34DF-FD5747606BE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0896" y="0"/>
            <a:ext cx="12266208" cy="10272953"/>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1</a:t>
            </a:r>
            <a:r>
              <a:rPr lang="vi-VN" sz="4800" b="1" noProof="1">
                <a:solidFill>
                  <a:prstClr val="black"/>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Thế kỉ X, lịch sử khu vực Đông Nam Á </a:t>
            </a:r>
            <a:endParaRPr lang="en-US" sz="4800" noProof="1">
              <a:solidFill>
                <a:prstClr val="black"/>
              </a:solidFill>
              <a:latin typeface="Arial" panose="020B0604020202020204" pitchFamily="34" charset="0"/>
              <a:cs typeface="Arial" panose="020B0604020202020204" pitchFamily="34" charset="0"/>
            </a:endParaRPr>
          </a:p>
          <a:p>
            <a:pPr algn="ctr" defTabSz="1371600">
              <a:lnSpc>
                <a:spcPct val="150000"/>
              </a:lnSpc>
            </a:pPr>
            <a:r>
              <a:rPr lang="vi-VN" sz="4800" noProof="1">
                <a:solidFill>
                  <a:prstClr val="black"/>
                </a:solidFill>
                <a:latin typeface="Arial" panose="020B0604020202020204" pitchFamily="34" charset="0"/>
                <a:cs typeface="Arial" panose="020B0604020202020204" pitchFamily="34" charset="0"/>
              </a:rPr>
              <a:t>mở đầu với sự kiện:</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B. </a:t>
            </a:r>
            <a:r>
              <a:rPr lang="vi-VN" sz="4400" noProof="1">
                <a:solidFill>
                  <a:prstClr val="black"/>
                </a:solidFill>
                <a:cs typeface="Arial" panose="020B0604020202020204" pitchFamily="34" charset="0"/>
              </a:rPr>
              <a:t>Nhà nước độc lập của người Việt ra đời.</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A. </a:t>
            </a:r>
            <a:r>
              <a:rPr lang="vi-VN" sz="4400" noProof="1">
                <a:solidFill>
                  <a:prstClr val="black"/>
                </a:solidFill>
                <a:cs typeface="Arial" panose="020B0604020202020204" pitchFamily="34" charset="0"/>
              </a:rPr>
              <a:t>Nhà nước Cam-pu-chia ra đời.</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C. </a:t>
            </a:r>
            <a:r>
              <a:rPr lang="vi-VN" sz="4400" noProof="1">
                <a:solidFill>
                  <a:prstClr val="black"/>
                </a:solidFill>
                <a:cs typeface="Arial" panose="020B0604020202020204" pitchFamily="34" charset="0"/>
              </a:rPr>
              <a:t>Nhà nước Pa-gan được thành lập.</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noProof="1">
                <a:solidFill>
                  <a:prstClr val="black"/>
                </a:solidFill>
                <a:latin typeface="Arial" panose="020B0604020202020204" pitchFamily="34" charset="0"/>
                <a:cs typeface="Arial" panose="020B0604020202020204" pitchFamily="34" charset="0"/>
              </a:rPr>
              <a:t>D. </a:t>
            </a:r>
            <a:r>
              <a:rPr lang="vi-VN" sz="4400" noProof="1">
                <a:solidFill>
                  <a:prstClr val="black"/>
                </a:solidFill>
                <a:cs typeface="Arial" panose="020B0604020202020204" pitchFamily="34" charset="0"/>
              </a:rPr>
              <a:t>Vương quốc Mô-giô-pa-hít được thành lập.</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4650"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468699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44751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6" y="468699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02530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55DE2BCE-45FC-79DF-6E45-C8607A8D84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0896" y="0"/>
            <a:ext cx="12266208" cy="10272953"/>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2</a:t>
            </a:r>
            <a:r>
              <a:rPr lang="vi-VN" sz="4800" b="1" noProof="1">
                <a:solidFill>
                  <a:prstClr val="black"/>
                </a:solidFill>
                <a:latin typeface="Arial" panose="020B0604020202020204" pitchFamily="34" charset="0"/>
                <a:cs typeface="Arial" panose="020B0604020202020204" pitchFamily="34" charset="0"/>
              </a:rPr>
              <a:t>. </a:t>
            </a:r>
            <a:r>
              <a:rPr lang="vi-VN" sz="4800" noProof="1">
                <a:solidFill>
                  <a:prstClr val="black"/>
                </a:solidFill>
                <a:cs typeface="Arial" panose="020B0604020202020204" pitchFamily="34" charset="0"/>
              </a:rPr>
              <a:t>Từ thế kỉ XIII đến thế kỉ XV, tình hình </a:t>
            </a:r>
            <a:endParaRPr lang="en-US" sz="4800" noProof="1">
              <a:solidFill>
                <a:prstClr val="black"/>
              </a:solidFill>
              <a:cs typeface="Arial" panose="020B0604020202020204" pitchFamily="34" charset="0"/>
            </a:endParaRPr>
          </a:p>
          <a:p>
            <a:pPr algn="ctr" defTabSz="1371600">
              <a:lnSpc>
                <a:spcPct val="150000"/>
              </a:lnSpc>
            </a:pPr>
            <a:r>
              <a:rPr lang="vi-VN" sz="4800" noProof="1">
                <a:solidFill>
                  <a:prstClr val="black"/>
                </a:solidFill>
                <a:cs typeface="Arial" panose="020B0604020202020204" pitchFamily="34" charset="0"/>
              </a:rPr>
              <a:t>Đông Nam Á có điểm gì nổi bật?</a:t>
            </a:r>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600" noProof="1">
                <a:solidFill>
                  <a:prstClr val="black"/>
                </a:solidFill>
                <a:latin typeface="Arial" panose="020B0604020202020204" pitchFamily="34" charset="0"/>
                <a:cs typeface="Arial" panose="020B0604020202020204" pitchFamily="34" charset="0"/>
              </a:rPr>
              <a:t>B. </a:t>
            </a:r>
            <a:r>
              <a:rPr lang="vi-VN" sz="3600" noProof="1">
                <a:solidFill>
                  <a:prstClr val="black"/>
                </a:solidFill>
                <a:cs typeface="Arial" panose="020B0604020202020204" pitchFamily="34" charset="0"/>
              </a:rPr>
              <a:t>Các quốc gia phong kiến phát triển thịnh đạt.</a:t>
            </a:r>
            <a:endParaRPr lang="vi-VN" sz="36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600" noProof="1">
                <a:solidFill>
                  <a:prstClr val="black"/>
                </a:solidFill>
                <a:latin typeface="Arial" panose="020B0604020202020204" pitchFamily="34" charset="0"/>
                <a:cs typeface="Arial" panose="020B0604020202020204" pitchFamily="34" charset="0"/>
              </a:rPr>
              <a:t>A. </a:t>
            </a:r>
            <a:r>
              <a:rPr lang="vi-VN" sz="3600" noProof="1">
                <a:solidFill>
                  <a:prstClr val="black"/>
                </a:solidFill>
                <a:cs typeface="Arial" panose="020B0604020202020204" pitchFamily="34" charset="0"/>
              </a:rPr>
              <a:t>Hình thành các quốc gia phong kiến.</a:t>
            </a:r>
            <a:endParaRPr lang="vi-VN" sz="36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600" noProof="1">
                <a:solidFill>
                  <a:prstClr val="black"/>
                </a:solidFill>
                <a:latin typeface="Arial" panose="020B0604020202020204" pitchFamily="34" charset="0"/>
                <a:cs typeface="Arial" panose="020B0604020202020204" pitchFamily="34" charset="0"/>
              </a:rPr>
              <a:t>C. </a:t>
            </a:r>
            <a:r>
              <a:rPr lang="vi-VN" sz="3600" noProof="1">
                <a:solidFill>
                  <a:prstClr val="black"/>
                </a:solidFill>
                <a:cs typeface="Arial" panose="020B0604020202020204" pitchFamily="34" charset="0"/>
              </a:rPr>
              <a:t>Các quốc gia phong kiến bước vào thời kì suy yếu.</a:t>
            </a:r>
            <a:endParaRPr lang="vi-VN" sz="36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600" noProof="1">
                <a:solidFill>
                  <a:prstClr val="black"/>
                </a:solidFill>
                <a:latin typeface="Arial" panose="020B0604020202020204" pitchFamily="34" charset="0"/>
                <a:cs typeface="Arial" panose="020B0604020202020204" pitchFamily="34" charset="0"/>
              </a:rPr>
              <a:t>D. </a:t>
            </a:r>
            <a:r>
              <a:rPr lang="vi-VN" sz="3600" noProof="1">
                <a:solidFill>
                  <a:prstClr val="black"/>
                </a:solidFill>
                <a:cs typeface="Arial" panose="020B0604020202020204" pitchFamily="34" charset="0"/>
              </a:rPr>
              <a:t>Các quốc gia phong kiến Đông Nam Á gây chiến tranh với nhau.</a:t>
            </a:r>
            <a:endParaRPr lang="vi-VN" sz="36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4650"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468699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44751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6" y="468699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4450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02ABF413-BEB9-1E45-015F-981842EF88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0896" y="0"/>
            <a:ext cx="12266208" cy="10272953"/>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0" y="595150"/>
            <a:ext cx="14644256" cy="3465098"/>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a:t>
            </a:r>
            <a:r>
              <a:rPr lang="en-US" sz="4400" b="1" noProof="1">
                <a:solidFill>
                  <a:prstClr val="black"/>
                </a:solidFill>
                <a:latin typeface="Arial" panose="020B0604020202020204" pitchFamily="34" charset="0"/>
                <a:cs typeface="Arial" panose="020B0604020202020204" pitchFamily="34" charset="0"/>
              </a:rPr>
              <a:t>3</a:t>
            </a:r>
            <a:r>
              <a:rPr lang="vi-VN" sz="44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cs typeface="Arial" panose="020B0604020202020204" pitchFamily="34" charset="0"/>
              </a:rPr>
              <a:t>Thời kì phát triển thịnh vượng của nền kinh tế trong khu vực là:</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372600" y="43815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cs typeface="Arial" panose="020B0604020202020204" pitchFamily="34" charset="0"/>
              </a:rPr>
              <a:t>C. Từ nửa sau thế kỉ X đến nửa đầu thế kỉ XVI.</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17325" y="437285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cs typeface="Arial" panose="020B0604020202020204" pitchFamily="34" charset="0"/>
              </a:rPr>
              <a:t>A. Từ thế kỉ X </a:t>
            </a:r>
            <a:endParaRPr lang="en-US" sz="4400" noProof="1">
              <a:solidFill>
                <a:prstClr val="black"/>
              </a:solidFill>
              <a:cs typeface="Arial" panose="020B0604020202020204" pitchFamily="34" charset="0"/>
            </a:endParaRPr>
          </a:p>
          <a:p>
            <a:pPr algn="ctr" defTabSz="1371600">
              <a:lnSpc>
                <a:spcPct val="150000"/>
              </a:lnSpc>
            </a:pPr>
            <a:r>
              <a:rPr lang="vi-VN" sz="4400" noProof="1">
                <a:solidFill>
                  <a:prstClr val="black"/>
                </a:solidFill>
                <a:cs typeface="Arial" panose="020B0604020202020204" pitchFamily="34" charset="0"/>
              </a:rPr>
              <a:t>đến thế kỉ XIII.</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17325"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cs typeface="Arial" panose="020B0604020202020204" pitchFamily="34" charset="0"/>
              </a:rPr>
              <a:t>B. Từ thế kỉ X </a:t>
            </a:r>
            <a:endParaRPr lang="en-US" sz="4400" noProof="1">
              <a:solidFill>
                <a:prstClr val="black"/>
              </a:solidFill>
              <a:cs typeface="Arial" panose="020B0604020202020204" pitchFamily="34" charset="0"/>
            </a:endParaRPr>
          </a:p>
          <a:p>
            <a:pPr algn="ctr" defTabSz="1371600">
              <a:lnSpc>
                <a:spcPct val="150000"/>
              </a:lnSpc>
            </a:pPr>
            <a:r>
              <a:rPr lang="vi-VN" sz="4400" noProof="1">
                <a:solidFill>
                  <a:prstClr val="black"/>
                </a:solidFill>
                <a:cs typeface="Arial" panose="020B0604020202020204" pitchFamily="34" charset="0"/>
              </a:rPr>
              <a:t>đến thế kỉ XIV.</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372600" y="7200900"/>
            <a:ext cx="7093527"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noProof="1">
                <a:solidFill>
                  <a:prstClr val="black"/>
                </a:solidFill>
                <a:cs typeface="Arial" panose="020B0604020202020204" pitchFamily="34" charset="0"/>
              </a:rPr>
              <a:t>D. Từ nửa sau thế kỉ X đến nửa đầu thế kỉ XV.</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75184" y="518357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55090" y="7884299"/>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726680"/>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67600" y="4950076"/>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622900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BDABD2D2-DB25-AF19-D494-E6D203A44C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0896" y="0"/>
            <a:ext cx="12266208" cy="10272953"/>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647700"/>
            <a:ext cx="14644256" cy="3465576"/>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i="1" noProof="1">
                <a:solidFill>
                  <a:prstClr val="black"/>
                </a:solidFill>
                <a:latin typeface="Arial" panose="020B0604020202020204" pitchFamily="34" charset="0"/>
                <a:cs typeface="Arial" panose="020B0604020202020204" pitchFamily="34" charset="0"/>
              </a:rPr>
              <a:t>Câu </a:t>
            </a:r>
            <a:r>
              <a:rPr lang="en-US" sz="4800" b="1" i="1" noProof="1">
                <a:solidFill>
                  <a:prstClr val="black"/>
                </a:solidFill>
                <a:latin typeface="Arial" panose="020B0604020202020204" pitchFamily="34" charset="0"/>
                <a:cs typeface="Arial" panose="020B0604020202020204" pitchFamily="34" charset="0"/>
              </a:rPr>
              <a:t>4: </a:t>
            </a:r>
            <a:r>
              <a:rPr lang="en-US" sz="4800" noProof="1">
                <a:solidFill>
                  <a:prstClr val="black"/>
                </a:solidFill>
                <a:latin typeface="Arial" panose="020B0604020202020204" pitchFamily="34" charset="0"/>
                <a:cs typeface="Arial" panose="020B0604020202020204" pitchFamily="34" charset="0"/>
              </a:rPr>
              <a:t>Nét nổi bật của văn hoá các dân tộc </a:t>
            </a:r>
          </a:p>
          <a:p>
            <a:pPr algn="ctr" defTabSz="1371600">
              <a:lnSpc>
                <a:spcPct val="150000"/>
              </a:lnSpc>
            </a:pPr>
            <a:r>
              <a:rPr lang="en-US" sz="4800" noProof="1">
                <a:solidFill>
                  <a:prstClr val="black"/>
                </a:solidFill>
                <a:latin typeface="Arial" panose="020B0604020202020204" pitchFamily="34" charset="0"/>
                <a:cs typeface="Arial" panose="020B0604020202020204" pitchFamily="34" charset="0"/>
              </a:rPr>
              <a:t>Đông Nam Á là: </a:t>
            </a:r>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1704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00" noProof="1">
                <a:solidFill>
                  <a:prstClr val="black"/>
                </a:solidFill>
                <a:latin typeface="Arial" panose="020B0604020202020204" pitchFamily="34" charset="0"/>
                <a:cs typeface="Arial" panose="020B0604020202020204" pitchFamily="34" charset="0"/>
              </a:rPr>
              <a:t>D. X</a:t>
            </a:r>
            <a:r>
              <a:rPr lang="vi-VN" sz="4000" noProof="1">
                <a:solidFill>
                  <a:prstClr val="black"/>
                </a:solidFill>
                <a:latin typeface="Arial" panose="020B0604020202020204" pitchFamily="34" charset="0"/>
                <a:cs typeface="Arial" panose="020B0604020202020204" pitchFamily="34" charset="0"/>
              </a:rPr>
              <a:t>ây dựng một nền văn hoá riêng và độc đáo.</a:t>
            </a: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381502"/>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00" noProof="1">
                <a:solidFill>
                  <a:prstClr val="black"/>
                </a:solidFill>
                <a:latin typeface="Arial" panose="020B0604020202020204" pitchFamily="34" charset="0"/>
                <a:cs typeface="Arial" panose="020B0604020202020204" pitchFamily="34" charset="0"/>
              </a:rPr>
              <a:t>A. </a:t>
            </a:r>
            <a:r>
              <a:rPr lang="vi-VN" sz="4000" noProof="1">
                <a:solidFill>
                  <a:prstClr val="black"/>
                </a:solidFill>
                <a:cs typeface="Arial" panose="020B0604020202020204" pitchFamily="34" charset="0"/>
              </a:rPr>
              <a:t>Chịu ảnh hưởng của văn hoá Trung Quốc.</a:t>
            </a:r>
            <a:endParaRPr lang="vi-VN" sz="4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1704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00" noProof="1">
                <a:solidFill>
                  <a:prstClr val="black"/>
                </a:solidFill>
                <a:latin typeface="Arial" panose="020B0604020202020204" pitchFamily="34" charset="0"/>
                <a:cs typeface="Arial" panose="020B0604020202020204" pitchFamily="34" charset="0"/>
              </a:rPr>
              <a:t>B. </a:t>
            </a:r>
            <a:r>
              <a:rPr lang="vi-VN" sz="4000" noProof="1">
                <a:solidFill>
                  <a:prstClr val="black"/>
                </a:solidFill>
                <a:cs typeface="Arial" panose="020B0604020202020204" pitchFamily="34" charset="0"/>
              </a:rPr>
              <a:t>Chịu ảnh hưởng của văn hoá Ấn Độ.</a:t>
            </a:r>
            <a:endParaRPr lang="vi-VN" sz="40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3815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00" noProof="1">
                <a:solidFill>
                  <a:prstClr val="black"/>
                </a:solidFill>
                <a:latin typeface="Arial" panose="020B0604020202020204" pitchFamily="34" charset="0"/>
                <a:cs typeface="Arial" panose="020B0604020202020204" pitchFamily="34" charset="0"/>
              </a:rPr>
              <a:t>C. Nền văn hoá mang tính bản địa sâu sắc.</a:t>
            </a:r>
            <a:endParaRPr lang="vi-VN" sz="40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61359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6" y="7591260"/>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478847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6" y="4788478"/>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41577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sp>
        <p:nvSpPr>
          <p:cNvPr id="47" name="TextBox 16">
            <a:extLst>
              <a:ext uri="{FF2B5EF4-FFF2-40B4-BE49-F238E27FC236}">
                <a16:creationId xmlns:a16="http://schemas.microsoft.com/office/drawing/2014/main" id="{0BBE1AA6-FFCD-E0DF-A169-59DE5576EE8F}"/>
              </a:ext>
            </a:extLst>
          </p:cNvPr>
          <p:cNvSpPr txBox="1"/>
          <p:nvPr/>
        </p:nvSpPr>
        <p:spPr>
          <a:xfrm>
            <a:off x="4876800" y="598784"/>
            <a:ext cx="8534400" cy="1019766"/>
          </a:xfrm>
          <a:prstGeom prst="rect">
            <a:avLst/>
          </a:prstGeom>
        </p:spPr>
        <p:txBody>
          <a:bodyPr wrap="square" lIns="0" tIns="0" rIns="0" bIns="0" rtlCol="0" anchor="t">
            <a:spAutoFit/>
          </a:bodyPr>
          <a:lstStyle/>
          <a:p>
            <a:pPr algn="ctr">
              <a:lnSpc>
                <a:spcPts val="8639"/>
              </a:lnSpc>
            </a:pPr>
            <a:r>
              <a:rPr lang="en-US" sz="6600" b="1" dirty="0">
                <a:latin typeface="Arial" panose="020B0604020202020204" pitchFamily="34" charset="0"/>
                <a:cs typeface="Arial" panose="020B0604020202020204" pitchFamily="34" charset="0"/>
              </a:rPr>
              <a:t>NỘI DUNG BÀI HỌC</a:t>
            </a:r>
          </a:p>
        </p:txBody>
      </p:sp>
      <p:grpSp>
        <p:nvGrpSpPr>
          <p:cNvPr id="55" name="Group 54">
            <a:extLst>
              <a:ext uri="{FF2B5EF4-FFF2-40B4-BE49-F238E27FC236}">
                <a16:creationId xmlns:a16="http://schemas.microsoft.com/office/drawing/2014/main" id="{075EEC17-21BB-5818-0CDA-74195E0E1D84}"/>
              </a:ext>
            </a:extLst>
          </p:cNvPr>
          <p:cNvGrpSpPr/>
          <p:nvPr/>
        </p:nvGrpSpPr>
        <p:grpSpPr>
          <a:xfrm>
            <a:off x="697015" y="1485900"/>
            <a:ext cx="16310731" cy="2496145"/>
            <a:chOff x="486775" y="2647354"/>
            <a:chExt cx="16310731" cy="2496145"/>
          </a:xfrm>
        </p:grpSpPr>
        <p:grpSp>
          <p:nvGrpSpPr>
            <p:cNvPr id="54" name="Group 53">
              <a:extLst>
                <a:ext uri="{FF2B5EF4-FFF2-40B4-BE49-F238E27FC236}">
                  <a16:creationId xmlns:a16="http://schemas.microsoft.com/office/drawing/2014/main" id="{010403D7-6BD7-92C8-F3F5-9853F7D9D1F6}"/>
                </a:ext>
              </a:extLst>
            </p:cNvPr>
            <p:cNvGrpSpPr/>
            <p:nvPr/>
          </p:nvGrpSpPr>
          <p:grpSpPr>
            <a:xfrm>
              <a:off x="486775" y="2647354"/>
              <a:ext cx="16310731" cy="2496145"/>
              <a:chOff x="486775" y="2647355"/>
              <a:chExt cx="16310731" cy="2147728"/>
            </a:xfrm>
          </p:grpSpPr>
          <p:sp>
            <p:nvSpPr>
              <p:cNvPr id="49" name="Rectangle 48">
                <a:extLst>
                  <a:ext uri="{FF2B5EF4-FFF2-40B4-BE49-F238E27FC236}">
                    <a16:creationId xmlns:a16="http://schemas.microsoft.com/office/drawing/2014/main" id="{910C2FD8-6EDC-A4DC-0968-DDB55038CB4A}"/>
                  </a:ext>
                </a:extLst>
              </p:cNvPr>
              <p:cNvSpPr/>
              <p:nvPr/>
            </p:nvSpPr>
            <p:spPr>
              <a:xfrm>
                <a:off x="486775" y="2966283"/>
                <a:ext cx="1631073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E36DBB89-6BD7-84F9-93B4-94E970F5B3C4}"/>
                  </a:ext>
                </a:extLst>
              </p:cNvPr>
              <p:cNvGrpSpPr/>
              <p:nvPr/>
            </p:nvGrpSpPr>
            <p:grpSpPr>
              <a:xfrm>
                <a:off x="738157" y="2647355"/>
                <a:ext cx="1847521" cy="1932048"/>
                <a:chOff x="738157" y="2647355"/>
                <a:chExt cx="1847521" cy="1932048"/>
              </a:xfrm>
            </p:grpSpPr>
            <p:pic>
              <p:nvPicPr>
                <p:cNvPr id="48" name="Picture 3">
                  <a:extLst>
                    <a:ext uri="{FF2B5EF4-FFF2-40B4-BE49-F238E27FC236}">
                      <a16:creationId xmlns:a16="http://schemas.microsoft.com/office/drawing/2014/main" id="{000CA4C0-066D-C47E-7E58-8C3ED3201C6E}"/>
                    </a:ext>
                  </a:extLst>
                </p:cNvPr>
                <p:cNvPicPr>
                  <a:picLocks noChangeAspect="1"/>
                </p:cNvPicPr>
                <p:nvPr/>
              </p:nvPicPr>
              <p:blipFill>
                <a:blip r:embed="rId2"/>
                <a:srcRect/>
                <a:stretch>
                  <a:fillRect/>
                </a:stretch>
              </p:blipFill>
              <p:spPr>
                <a:xfrm>
                  <a:off x="738157" y="2647355"/>
                  <a:ext cx="1847521" cy="1932048"/>
                </a:xfrm>
                <a:prstGeom prst="rect">
                  <a:avLst/>
                </a:prstGeom>
              </p:spPr>
            </p:pic>
            <p:sp>
              <p:nvSpPr>
                <p:cNvPr id="51" name="TextBox 50">
                  <a:extLst>
                    <a:ext uri="{FF2B5EF4-FFF2-40B4-BE49-F238E27FC236}">
                      <a16:creationId xmlns:a16="http://schemas.microsoft.com/office/drawing/2014/main" id="{558363F3-338B-C94B-75BC-E22EC05AA481}"/>
                    </a:ext>
                  </a:extLst>
                </p:cNvPr>
                <p:cNvSpPr txBox="1"/>
                <p:nvPr/>
              </p:nvSpPr>
              <p:spPr>
                <a:xfrm>
                  <a:off x="1070014" y="3424832"/>
                  <a:ext cx="828244" cy="1107996"/>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1</a:t>
                  </a:r>
                </a:p>
              </p:txBody>
            </p:sp>
          </p:grpSp>
        </p:grpSp>
        <p:sp>
          <p:nvSpPr>
            <p:cNvPr id="52" name="TextBox 51">
              <a:extLst>
                <a:ext uri="{FF2B5EF4-FFF2-40B4-BE49-F238E27FC236}">
                  <a16:creationId xmlns:a16="http://schemas.microsoft.com/office/drawing/2014/main" id="{78A15C40-1AFB-644D-7513-8C82A65E9F21}"/>
                </a:ext>
              </a:extLst>
            </p:cNvPr>
            <p:cNvSpPr txBox="1"/>
            <p:nvPr/>
          </p:nvSpPr>
          <p:spPr>
            <a:xfrm>
              <a:off x="3828360" y="3081671"/>
              <a:ext cx="10548692" cy="1998176"/>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Qu</a:t>
              </a:r>
              <a:r>
                <a:rPr lang="en-US" sz="4400">
                  <a:latin typeface="Arial" panose="020B0604020202020204" pitchFamily="34" charset="0"/>
                  <a:cs typeface="Arial" panose="020B0604020202020204" pitchFamily="34" charset="0"/>
                </a:rPr>
                <a:t>á trình hình thành và phát triển của các vương quốc phong kiến Đông Nam Á</a:t>
              </a:r>
              <a:endParaRPr lang="en-US" sz="4400">
                <a:solidFill>
                  <a:schemeClr val="tx1"/>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1F73EB68-C351-8804-22E8-ED1E6324A4CA}"/>
              </a:ext>
            </a:extLst>
          </p:cNvPr>
          <p:cNvGrpSpPr/>
          <p:nvPr/>
        </p:nvGrpSpPr>
        <p:grpSpPr>
          <a:xfrm>
            <a:off x="691455" y="4095155"/>
            <a:ext cx="16310731" cy="2496145"/>
            <a:chOff x="486774" y="2647354"/>
            <a:chExt cx="16310731" cy="2496145"/>
          </a:xfrm>
        </p:grpSpPr>
        <p:grpSp>
          <p:nvGrpSpPr>
            <p:cNvPr id="57" name="Group 56">
              <a:extLst>
                <a:ext uri="{FF2B5EF4-FFF2-40B4-BE49-F238E27FC236}">
                  <a16:creationId xmlns:a16="http://schemas.microsoft.com/office/drawing/2014/main" id="{18CD9AB8-C171-6DEA-D4F1-F80E469DD549}"/>
                </a:ext>
              </a:extLst>
            </p:cNvPr>
            <p:cNvGrpSpPr/>
            <p:nvPr/>
          </p:nvGrpSpPr>
          <p:grpSpPr>
            <a:xfrm>
              <a:off x="486774" y="2647354"/>
              <a:ext cx="16310731" cy="2496145"/>
              <a:chOff x="486774" y="2647355"/>
              <a:chExt cx="16310731" cy="2147728"/>
            </a:xfrm>
          </p:grpSpPr>
          <p:sp>
            <p:nvSpPr>
              <p:cNvPr id="59" name="Rectangle 58">
                <a:extLst>
                  <a:ext uri="{FF2B5EF4-FFF2-40B4-BE49-F238E27FC236}">
                    <a16:creationId xmlns:a16="http://schemas.microsoft.com/office/drawing/2014/main" id="{1B800774-50E0-8E27-06F4-D599C79BB6AB}"/>
                  </a:ext>
                </a:extLst>
              </p:cNvPr>
              <p:cNvSpPr/>
              <p:nvPr/>
            </p:nvSpPr>
            <p:spPr>
              <a:xfrm>
                <a:off x="486774" y="2966283"/>
                <a:ext cx="1631073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tx1"/>
                  </a:solidFill>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5BCD3585-A2CA-3546-DC18-DDBA2994DA74}"/>
                  </a:ext>
                </a:extLst>
              </p:cNvPr>
              <p:cNvGrpSpPr/>
              <p:nvPr/>
            </p:nvGrpSpPr>
            <p:grpSpPr>
              <a:xfrm>
                <a:off x="738157" y="2647355"/>
                <a:ext cx="1847521" cy="1932048"/>
                <a:chOff x="738157" y="2647355"/>
                <a:chExt cx="1847521" cy="1932048"/>
              </a:xfrm>
            </p:grpSpPr>
            <p:pic>
              <p:nvPicPr>
                <p:cNvPr id="61" name="Picture 3">
                  <a:extLst>
                    <a:ext uri="{FF2B5EF4-FFF2-40B4-BE49-F238E27FC236}">
                      <a16:creationId xmlns:a16="http://schemas.microsoft.com/office/drawing/2014/main" id="{DDB22F43-A15F-0161-2419-10DCBDF21B0C}"/>
                    </a:ext>
                  </a:extLst>
                </p:cNvPr>
                <p:cNvPicPr>
                  <a:picLocks noChangeAspect="1"/>
                </p:cNvPicPr>
                <p:nvPr/>
              </p:nvPicPr>
              <p:blipFill>
                <a:blip r:embed="rId2"/>
                <a:srcRect/>
                <a:stretch>
                  <a:fillRect/>
                </a:stretch>
              </p:blipFill>
              <p:spPr>
                <a:xfrm>
                  <a:off x="738157" y="2647355"/>
                  <a:ext cx="1847521" cy="1932048"/>
                </a:xfrm>
                <a:prstGeom prst="rect">
                  <a:avLst/>
                </a:prstGeom>
              </p:spPr>
            </p:pic>
            <p:sp>
              <p:nvSpPr>
                <p:cNvPr id="62" name="TextBox 61">
                  <a:extLst>
                    <a:ext uri="{FF2B5EF4-FFF2-40B4-BE49-F238E27FC236}">
                      <a16:creationId xmlns:a16="http://schemas.microsoft.com/office/drawing/2014/main" id="{8406B9D6-8502-30AC-6C1A-DA3650789C6F}"/>
                    </a:ext>
                  </a:extLst>
                </p:cNvPr>
                <p:cNvSpPr txBox="1"/>
                <p:nvPr/>
              </p:nvSpPr>
              <p:spPr>
                <a:xfrm>
                  <a:off x="1070014" y="3424832"/>
                  <a:ext cx="828244" cy="953340"/>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2</a:t>
                  </a:r>
                </a:p>
              </p:txBody>
            </p:sp>
          </p:grpSp>
        </p:grpSp>
        <p:sp>
          <p:nvSpPr>
            <p:cNvPr id="58" name="TextBox 57">
              <a:extLst>
                <a:ext uri="{FF2B5EF4-FFF2-40B4-BE49-F238E27FC236}">
                  <a16:creationId xmlns:a16="http://schemas.microsoft.com/office/drawing/2014/main" id="{620DEBAF-1D53-1AAB-673B-FF69B6294FCB}"/>
                </a:ext>
              </a:extLst>
            </p:cNvPr>
            <p:cNvSpPr txBox="1"/>
            <p:nvPr/>
          </p:nvSpPr>
          <p:spPr>
            <a:xfrm>
              <a:off x="4251529" y="3532948"/>
              <a:ext cx="9375578" cy="982513"/>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Những thành tựu văn hóa tiêu biểu</a:t>
              </a:r>
            </a:p>
          </p:txBody>
        </p:sp>
      </p:grpSp>
      <p:pic>
        <p:nvPicPr>
          <p:cNvPr id="16" name="Picture 15">
            <a:extLst>
              <a:ext uri="{FF2B5EF4-FFF2-40B4-BE49-F238E27FC236}">
                <a16:creationId xmlns:a16="http://schemas.microsoft.com/office/drawing/2014/main" id="{6CD2DCA0-5FC1-E062-CA73-3C777AB3F3D3}"/>
              </a:ext>
            </a:extLst>
          </p:cNvPr>
          <p:cNvPicPr>
            <a:picLocks noChangeAspect="1"/>
          </p:cNvPicPr>
          <p:nvPr/>
        </p:nvPicPr>
        <p:blipFill>
          <a:blip r:embed="rId3"/>
          <a:stretch>
            <a:fillRect/>
          </a:stretch>
        </p:blipFill>
        <p:spPr>
          <a:xfrm>
            <a:off x="230875" y="6961966"/>
            <a:ext cx="17826249"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14F76B4B-57E0-5E8A-B41A-ED84A35A45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10896" y="0"/>
            <a:ext cx="12266208" cy="10272953"/>
          </a:xfrm>
          <a:prstGeom prst="rect">
            <a:avLst/>
          </a:prstGeom>
        </p:spPr>
      </p:pic>
      <p:sp>
        <p:nvSpPr>
          <p:cNvPr id="2" name="Câu hỏi">
            <a:extLst>
              <a:ext uri="{FF2B5EF4-FFF2-40B4-BE49-F238E27FC236}">
                <a16:creationId xmlns:a16="http://schemas.microsoft.com/office/drawing/2014/main" id="{4ADFFF1A-F500-CC57-185E-00F4826D0836}"/>
              </a:ext>
            </a:extLst>
          </p:cNvPr>
          <p:cNvSpPr/>
          <p:nvPr/>
        </p:nvSpPr>
        <p:spPr>
          <a:xfrm>
            <a:off x="1821872" y="831277"/>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5</a:t>
            </a:r>
            <a:r>
              <a:rPr lang="vi-VN" sz="4800" b="1" noProof="1">
                <a:solidFill>
                  <a:prstClr val="black"/>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Vương quốc Su-khô-thay là tiền thân của quốc gia nào hiện nay?</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A. </a:t>
            </a:r>
            <a:r>
              <a:rPr lang="vi-VN" sz="4400" noProof="1">
                <a:solidFill>
                  <a:prstClr val="black"/>
                </a:solidFill>
                <a:cs typeface="Arial" panose="020B0604020202020204" pitchFamily="34" charset="0"/>
              </a:rPr>
              <a:t>Thái Lan.</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B. Mi-an-ma.</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351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C. Ma-lai-xi-a.</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noProof="1">
                <a:solidFill>
                  <a:prstClr val="black"/>
                </a:solidFill>
                <a:latin typeface="Arial" panose="020B0604020202020204" pitchFamily="34" charset="0"/>
                <a:cs typeface="Arial" panose="020B0604020202020204" pitchFamily="34" charset="0"/>
              </a:rPr>
              <a:t>D. In-đô-nê-xi-a.</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4647" y="519692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516324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90943" y="795943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29033" y="795943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53838" y="-955900"/>
            <a:ext cx="731045" cy="7310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9871">
            <a:off x="16039015" y="-436593"/>
            <a:ext cx="2757936" cy="2231421"/>
          </a:xfrm>
          <a:prstGeom prst="rect">
            <a:avLst/>
          </a:prstGeom>
        </p:spPr>
      </p:pic>
      <p:sp>
        <p:nvSpPr>
          <p:cNvPr id="23" name="Speech Bubble: Rectangle with Corners Rounded 22">
            <a:extLst>
              <a:ext uri="{FF2B5EF4-FFF2-40B4-BE49-F238E27FC236}">
                <a16:creationId xmlns:a16="http://schemas.microsoft.com/office/drawing/2014/main" id="{DAA23162-B5E8-9376-FBDE-06E6D2950044}"/>
              </a:ext>
            </a:extLst>
          </p:cNvPr>
          <p:cNvSpPr/>
          <p:nvPr/>
        </p:nvSpPr>
        <p:spPr>
          <a:xfrm>
            <a:off x="1301251" y="819887"/>
            <a:ext cx="11430000" cy="2881207"/>
          </a:xfrm>
          <a:prstGeom prst="wedgeRoundRectCallout">
            <a:avLst>
              <a:gd name="adj1" fmla="val 62052"/>
              <a:gd name="adj2" fmla="val -57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vi-VN" sz="4000">
                <a:solidFill>
                  <a:prstClr val="black"/>
                </a:solidFill>
                <a:ea typeface="Times New Roman" panose="02020603050405020304" pitchFamily="18" charset="0"/>
              </a:rPr>
              <a:t>Tại sao thế kỉ XIII lại là một mốc quan trọng trong giai đoạn lịch sử Đông Nam Á từ nửa sau thế kỉ X đến nửa đầu thế kỉ XVI?</a:t>
            </a:r>
            <a:endParaRPr kumimoji="0" lang="en-US" sz="3200" b="0" i="1" u="none" strike="noStrike" kern="1200" cap="none" spc="0" normalizeH="0" baseline="0" noProof="0">
              <a:ln>
                <a:noFill/>
              </a:ln>
              <a:solidFill>
                <a:prstClr val="black"/>
              </a:solidFill>
              <a:effectLst/>
              <a:uLnTx/>
              <a:uFillTx/>
              <a:latin typeface="Calibri"/>
              <a:ea typeface="Calibri" panose="020F0502020204030204" pitchFamily="34" charset="0"/>
              <a:cs typeface="+mn-cs"/>
            </a:endParaRPr>
          </a:p>
        </p:txBody>
      </p:sp>
      <p:pic>
        <p:nvPicPr>
          <p:cNvPr id="3" name="Picture 17">
            <a:extLst>
              <a:ext uri="{FF2B5EF4-FFF2-40B4-BE49-F238E27FC236}">
                <a16:creationId xmlns:a16="http://schemas.microsoft.com/office/drawing/2014/main" id="{40A653A4-850C-0D7B-37A4-1B65616288D3}"/>
              </a:ext>
            </a:extLst>
          </p:cNvPr>
          <p:cNvPicPr>
            <a:picLocks noChangeAspect="1"/>
          </p:cNvPicPr>
          <p:nvPr/>
        </p:nvPicPr>
        <p:blipFill>
          <a:blip r:embed="rId4"/>
          <a:srcRect/>
          <a:stretch>
            <a:fillRect/>
          </a:stretch>
        </p:blipFill>
        <p:spPr>
          <a:xfrm>
            <a:off x="13106400" y="947843"/>
            <a:ext cx="4971831" cy="8978475"/>
          </a:xfrm>
          <a:prstGeom prst="rect">
            <a:avLst/>
          </a:prstGeom>
        </p:spPr>
      </p:pic>
      <p:pic>
        <p:nvPicPr>
          <p:cNvPr id="4" name="Picture 12">
            <a:extLst>
              <a:ext uri="{FF2B5EF4-FFF2-40B4-BE49-F238E27FC236}">
                <a16:creationId xmlns:a16="http://schemas.microsoft.com/office/drawing/2014/main" id="{D2907F2F-9898-C958-FB77-1F2D1F25C9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54631">
            <a:off x="456119" y="3236567"/>
            <a:ext cx="1858380" cy="2052428"/>
          </a:xfrm>
          <a:prstGeom prst="rect">
            <a:avLst/>
          </a:prstGeom>
        </p:spPr>
      </p:pic>
      <p:sp>
        <p:nvSpPr>
          <p:cNvPr id="6" name="TextBox 5">
            <a:extLst>
              <a:ext uri="{FF2B5EF4-FFF2-40B4-BE49-F238E27FC236}">
                <a16:creationId xmlns:a16="http://schemas.microsoft.com/office/drawing/2014/main" id="{7EC7B480-E96F-20AA-6B5B-47D6533FF162}"/>
              </a:ext>
            </a:extLst>
          </p:cNvPr>
          <p:cNvSpPr txBox="1"/>
          <p:nvPr/>
        </p:nvSpPr>
        <p:spPr>
          <a:xfrm>
            <a:off x="2181259" y="3917362"/>
            <a:ext cx="11038251" cy="5569538"/>
          </a:xfrm>
          <a:prstGeom prst="rect">
            <a:avLst/>
          </a:prstGeom>
          <a:noFill/>
        </p:spPr>
        <p:txBody>
          <a:bodyPr wrap="square">
            <a:spAutoFit/>
          </a:bodyPr>
          <a:lstStyle/>
          <a:p>
            <a:pPr algn="just">
              <a:lnSpc>
                <a:spcPct val="150000"/>
              </a:lnSpc>
              <a:spcBef>
                <a:spcPts val="100"/>
              </a:spcBef>
              <a:spcAft>
                <a:spcPts val="100"/>
              </a:spcAft>
            </a:pPr>
            <a:r>
              <a:rPr lang="en-US" sz="4000" b="1" i="1">
                <a:solidFill>
                  <a:srgbClr val="FF0000"/>
                </a:solidFill>
                <a:latin typeface="Arial" panose="020B0604020202020204" pitchFamily="34" charset="0"/>
                <a:ea typeface="Arial" panose="020B0604020202020204" pitchFamily="34" charset="0"/>
                <a:cs typeface="Arial" panose="020B0604020202020204" pitchFamily="34" charset="0"/>
              </a:rPr>
              <a:t>Câu trả lời:</a:t>
            </a:r>
          </a:p>
          <a:p>
            <a:pPr marL="571500" indent="-571500" algn="just">
              <a:lnSpc>
                <a:spcPct val="150000"/>
              </a:lnSpc>
              <a:spcBef>
                <a:spcPts val="100"/>
              </a:spcBef>
              <a:spcAft>
                <a:spcPts val="100"/>
              </a:spcAft>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Trong thế </a:t>
            </a:r>
            <a:r>
              <a:rPr lang="vi-VN" sz="4000">
                <a:effectLst/>
                <a:latin typeface="Arial" panose="020B0604020202020204" pitchFamily="34" charset="0"/>
                <a:ea typeface="Arial" panose="020B0604020202020204" pitchFamily="34" charset="0"/>
                <a:cs typeface="Arial" panose="020B0604020202020204" pitchFamily="34" charset="0"/>
              </a:rPr>
              <a:t>kỉ này bản đồ khu vực đã có sự thay đổi căn bản</a:t>
            </a:r>
            <a:r>
              <a:rPr lang="en-US" sz="4000">
                <a:effectLst/>
                <a:latin typeface="Arial" panose="020B0604020202020204" pitchFamily="34" charset="0"/>
                <a:ea typeface="Arial" panose="020B0604020202020204" pitchFamily="34" charset="0"/>
                <a:cs typeface="Arial" panose="020B0604020202020204" pitchFamily="34" charset="0"/>
              </a:rPr>
              <a:t>: Nhiều quốc gia mới được hình thành và bước vào giai đoạn phát triển.</a:t>
            </a:r>
          </a:p>
          <a:p>
            <a:pPr marL="571500" indent="-571500" algn="just">
              <a:lnSpc>
                <a:spcPct val="150000"/>
              </a:lnSpc>
              <a:spcBef>
                <a:spcPts val="100"/>
              </a:spcBef>
              <a:spcAft>
                <a:spcPts val="100"/>
              </a:spcAft>
              <a:buFont typeface="Arial" panose="020B0604020202020204" pitchFamily="34" charset="0"/>
              <a:buChar char="•"/>
            </a:pPr>
            <a:r>
              <a:rPr lang="vi-VN" sz="4000">
                <a:effectLst/>
                <a:latin typeface="Arial" panose="020B0604020202020204" pitchFamily="34" charset="0"/>
                <a:ea typeface="Arial" panose="020B0604020202020204" pitchFamily="34" charset="0"/>
                <a:cs typeface="Arial" panose="020B0604020202020204" pitchFamily="34" charset="0"/>
              </a:rPr>
              <a:t>Bản đồ Đông Nam Á hiện tại về căn bản đã được hình thành sau thế kỉ XIII.</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905000" y="907914"/>
            <a:ext cx="14478000" cy="847117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grpSp>
        <p:nvGrpSpPr>
          <p:cNvPr id="19" name="Group 18">
            <a:extLst>
              <a:ext uri="{FF2B5EF4-FFF2-40B4-BE49-F238E27FC236}">
                <a16:creationId xmlns:a16="http://schemas.microsoft.com/office/drawing/2014/main" id="{85D30557-4FC0-742E-994A-86BE6BADB16D}"/>
              </a:ext>
            </a:extLst>
          </p:cNvPr>
          <p:cNvGrpSpPr/>
          <p:nvPr/>
        </p:nvGrpSpPr>
        <p:grpSpPr>
          <a:xfrm>
            <a:off x="3860800" y="3046263"/>
            <a:ext cx="10566400" cy="3962400"/>
            <a:chOff x="887248" y="2474763"/>
            <a:chExt cx="10566400" cy="3962400"/>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7248" y="2474763"/>
              <a:ext cx="10566400" cy="3962400"/>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3581400"/>
              <a:ext cx="5054252" cy="1335237"/>
            </a:xfrm>
            <a:prstGeom prst="rect">
              <a:avLst/>
            </a:prstGeom>
          </p:spPr>
          <p:txBody>
            <a:bodyPr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VẬN DỤNG</a:t>
              </a:r>
              <a:endParaRPr lang="en-US" sz="6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5212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9871">
            <a:off x="16039015" y="-436593"/>
            <a:ext cx="2757936" cy="2231421"/>
          </a:xfrm>
          <a:prstGeom prst="rect">
            <a:avLst/>
          </a:prstGeom>
        </p:spPr>
      </p:pic>
      <p:sp>
        <p:nvSpPr>
          <p:cNvPr id="23" name="Speech Bubble: Rectangle with Corners Rounded 22">
            <a:extLst>
              <a:ext uri="{FF2B5EF4-FFF2-40B4-BE49-F238E27FC236}">
                <a16:creationId xmlns:a16="http://schemas.microsoft.com/office/drawing/2014/main" id="{DAA23162-B5E8-9376-FBDE-06E6D2950044}"/>
              </a:ext>
            </a:extLst>
          </p:cNvPr>
          <p:cNvSpPr/>
          <p:nvPr/>
        </p:nvSpPr>
        <p:spPr>
          <a:xfrm>
            <a:off x="6260967" y="1028700"/>
            <a:ext cx="11157016" cy="4952999"/>
          </a:xfrm>
          <a:prstGeom prst="wedgeRoundRectCallout">
            <a:avLst>
              <a:gd name="adj1" fmla="val -65840"/>
              <a:gd name="adj2" fmla="val 260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4400">
                <a:solidFill>
                  <a:schemeClr val="tx1"/>
                </a:solidFill>
                <a:latin typeface="Arial" panose="020B0604020202020204" pitchFamily="34" charset="0"/>
                <a:ea typeface="Times New Roman" panose="02020603050405020304" pitchFamily="18" charset="0"/>
                <a:cs typeface="Arial" panose="020B0604020202020204" pitchFamily="34" charset="0"/>
              </a:rPr>
              <a:t>Kể tên các quốc gia trong giai đoạn từ nửa sau thế kỉ X đến nửa đầu thế kỉ XVI là tiền thân của các quốc gia Đ</a:t>
            </a:r>
            <a:r>
              <a:rPr lang="en-US" sz="4400">
                <a:solidFill>
                  <a:schemeClr val="tx1"/>
                </a:solidFill>
                <a:latin typeface="Arial" panose="020B0604020202020204" pitchFamily="34" charset="0"/>
                <a:ea typeface="Times New Roman" panose="02020603050405020304" pitchFamily="18" charset="0"/>
                <a:cs typeface="Arial" panose="020B0604020202020204" pitchFamily="34" charset="0"/>
              </a:rPr>
              <a:t>ông Nam Á</a:t>
            </a:r>
            <a:r>
              <a:rPr lang="vi-VN" sz="4400">
                <a:solidFill>
                  <a:schemeClr val="tx1"/>
                </a:solidFill>
                <a:latin typeface="Arial" panose="020B0604020202020204" pitchFamily="34" charset="0"/>
                <a:ea typeface="Times New Roman" panose="02020603050405020304" pitchFamily="18" charset="0"/>
                <a:cs typeface="Arial" panose="020B0604020202020204" pitchFamily="34" charset="0"/>
              </a:rPr>
              <a:t> ngày nay.</a:t>
            </a:r>
            <a:endParaRPr lang="en-US" sz="3600" i="1">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BF6727B8-0116-0C27-2BD7-350F0F55C28B}"/>
              </a:ext>
            </a:extLst>
          </p:cNvPr>
          <p:cNvPicPr>
            <a:picLocks noChangeAspect="1"/>
          </p:cNvPicPr>
          <p:nvPr/>
        </p:nvPicPr>
        <p:blipFill>
          <a:blip r:embed="rId4"/>
          <a:srcRect/>
          <a:stretch>
            <a:fillRect/>
          </a:stretch>
        </p:blipFill>
        <p:spPr>
          <a:xfrm>
            <a:off x="304800" y="583096"/>
            <a:ext cx="4495800" cy="9120808"/>
          </a:xfrm>
          <a:prstGeom prst="rect">
            <a:avLst/>
          </a:prstGeom>
        </p:spPr>
      </p:pic>
      <p:pic>
        <p:nvPicPr>
          <p:cNvPr id="3" name="Picture 8">
            <a:extLst>
              <a:ext uri="{FF2B5EF4-FFF2-40B4-BE49-F238E27FC236}">
                <a16:creationId xmlns:a16="http://schemas.microsoft.com/office/drawing/2014/main" id="{11C1BB42-E82F-2B10-D3F1-FA73E342A9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86400" y="5734050"/>
            <a:ext cx="12181805" cy="45529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BD8909D4-6B81-620A-DE62-542A75C486AF}"/>
              </a:ext>
            </a:extLst>
          </p:cNvPr>
          <p:cNvPicPr>
            <a:picLocks noChangeAspect="1"/>
          </p:cNvPicPr>
          <p:nvPr/>
        </p:nvPicPr>
        <p:blipFill>
          <a:blip r:embed="rId2"/>
          <a:stretch>
            <a:fillRect/>
          </a:stretch>
        </p:blipFill>
        <p:spPr>
          <a:xfrm>
            <a:off x="3429000" y="675989"/>
            <a:ext cx="14086746" cy="893502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687" y="1104900"/>
            <a:ext cx="3895100" cy="9521355"/>
          </a:xfrm>
          <a:prstGeom prst="rect">
            <a:avLst/>
          </a:prstGeom>
        </p:spPr>
      </p:pic>
      <p:sp>
        <p:nvSpPr>
          <p:cNvPr id="47" name="TextBox 2">
            <a:extLst>
              <a:ext uri="{FF2B5EF4-FFF2-40B4-BE49-F238E27FC236}">
                <a16:creationId xmlns:a16="http://schemas.microsoft.com/office/drawing/2014/main" id="{6FD2D2F3-1E5B-FEB1-FDD6-C2544B1921CF}"/>
              </a:ext>
            </a:extLst>
          </p:cNvPr>
          <p:cNvSpPr txBox="1"/>
          <p:nvPr/>
        </p:nvSpPr>
        <p:spPr>
          <a:xfrm>
            <a:off x="6499360" y="1727616"/>
            <a:ext cx="7946023" cy="677108"/>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Câu</a:t>
            </a:r>
            <a:r>
              <a:rPr kumimoji="0" lang="en-US" sz="4400" b="1" i="0"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 trả lời</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0759E5D3-34FB-5698-2112-9500C74013E1}"/>
              </a:ext>
            </a:extLst>
          </p:cNvPr>
          <p:cNvSpPr txBox="1"/>
          <p:nvPr/>
        </p:nvSpPr>
        <p:spPr>
          <a:xfrm>
            <a:off x="4528772" y="2705100"/>
            <a:ext cx="12311428" cy="5543890"/>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Những quốc gia không còn xuất hiện sau thế kỉ XIII và không có sự tiếp nối: Ha-ri-pun-giay-a.</a:t>
            </a:r>
          </a:p>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Những quốc gia sáp nhập hoặc thống nhất vào với những quốc gia lớn và mạnh hơn: Chăm-pa sáp nhập vào Đại Việt, Su-khô-thay sáp nhập vào A-út-thay-a.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CCCC0"/>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BD8909D4-6B81-620A-DE62-542A75C486AF}"/>
              </a:ext>
            </a:extLst>
          </p:cNvPr>
          <p:cNvPicPr>
            <a:picLocks noChangeAspect="1"/>
          </p:cNvPicPr>
          <p:nvPr/>
        </p:nvPicPr>
        <p:blipFill>
          <a:blip r:embed="rId2"/>
          <a:stretch>
            <a:fillRect/>
          </a:stretch>
        </p:blipFill>
        <p:spPr>
          <a:xfrm>
            <a:off x="3429000" y="675989"/>
            <a:ext cx="14086746" cy="893502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687" y="1104900"/>
            <a:ext cx="3895100" cy="9521355"/>
          </a:xfrm>
          <a:prstGeom prst="rect">
            <a:avLst/>
          </a:prstGeom>
        </p:spPr>
      </p:pic>
      <p:sp>
        <p:nvSpPr>
          <p:cNvPr id="47" name="TextBox 2">
            <a:extLst>
              <a:ext uri="{FF2B5EF4-FFF2-40B4-BE49-F238E27FC236}">
                <a16:creationId xmlns:a16="http://schemas.microsoft.com/office/drawing/2014/main" id="{6FD2D2F3-1E5B-FEB1-FDD6-C2544B1921CF}"/>
              </a:ext>
            </a:extLst>
          </p:cNvPr>
          <p:cNvSpPr txBox="1"/>
          <p:nvPr/>
        </p:nvSpPr>
        <p:spPr>
          <a:xfrm>
            <a:off x="6499361" y="1266404"/>
            <a:ext cx="7946023" cy="677108"/>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Câu</a:t>
            </a:r>
            <a:r>
              <a:rPr kumimoji="0" lang="en-US" sz="4400" b="1" i="0"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 trả lời</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0759E5D3-34FB-5698-2112-9500C74013E1}"/>
              </a:ext>
            </a:extLst>
          </p:cNvPr>
          <p:cNvSpPr txBox="1"/>
          <p:nvPr/>
        </p:nvSpPr>
        <p:spPr>
          <a:xfrm>
            <a:off x="4528772" y="1866900"/>
            <a:ext cx="11887200" cy="1824923"/>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4000">
                <a:ea typeface="Times New Roman" panose="02020603050405020304" pitchFamily="18" charset="0"/>
              </a:rPr>
              <a:t>Những quốc gia tiền thân của các quốc gia Đông Nam Á hiện tại:</a:t>
            </a:r>
          </a:p>
        </p:txBody>
      </p:sp>
      <p:graphicFrame>
        <p:nvGraphicFramePr>
          <p:cNvPr id="3" name="Table 3">
            <a:extLst>
              <a:ext uri="{FF2B5EF4-FFF2-40B4-BE49-F238E27FC236}">
                <a16:creationId xmlns:a16="http://schemas.microsoft.com/office/drawing/2014/main" id="{D6CD6A39-C40F-F140-C3EC-2701F58A103B}"/>
              </a:ext>
            </a:extLst>
          </p:cNvPr>
          <p:cNvGraphicFramePr>
            <a:graphicFrameLocks noGrp="1"/>
          </p:cNvGraphicFramePr>
          <p:nvPr>
            <p:extLst>
              <p:ext uri="{D42A27DB-BD31-4B8C-83A1-F6EECF244321}">
                <p14:modId xmlns:p14="http://schemas.microsoft.com/office/powerpoint/2010/main" val="2284657977"/>
              </p:ext>
            </p:extLst>
          </p:nvPr>
        </p:nvGraphicFramePr>
        <p:xfrm>
          <a:off x="4528772" y="3695700"/>
          <a:ext cx="12192000" cy="5120640"/>
        </p:xfrm>
        <a:graphic>
          <a:graphicData uri="http://schemas.openxmlformats.org/drawingml/2006/table">
            <a:tbl>
              <a:tblPr firstRow="1" bandRow="1">
                <a:tableStyleId>{16D9F66E-5EB9-4882-86FB-DCBF35E3C3E4}</a:tableStyleId>
              </a:tblPr>
              <a:tblGrid>
                <a:gridCol w="7113341">
                  <a:extLst>
                    <a:ext uri="{9D8B030D-6E8A-4147-A177-3AD203B41FA5}">
                      <a16:colId xmlns:a16="http://schemas.microsoft.com/office/drawing/2014/main" val="837738106"/>
                    </a:ext>
                  </a:extLst>
                </a:gridCol>
                <a:gridCol w="5078659">
                  <a:extLst>
                    <a:ext uri="{9D8B030D-6E8A-4147-A177-3AD203B41FA5}">
                      <a16:colId xmlns:a16="http://schemas.microsoft.com/office/drawing/2014/main" val="3641318907"/>
                    </a:ext>
                  </a:extLst>
                </a:gridCol>
              </a:tblGrid>
              <a:tr h="370840">
                <a:tc>
                  <a:txBody>
                    <a:bodyPr/>
                    <a:lstStyle/>
                    <a:p>
                      <a:pPr algn="ctr"/>
                      <a:r>
                        <a:rPr lang="en-US" sz="3600">
                          <a:latin typeface="Arial" panose="020B0604020202020204" pitchFamily="34" charset="0"/>
                          <a:cs typeface="Arial" panose="020B0604020202020204" pitchFamily="34" charset="0"/>
                        </a:rPr>
                        <a:t>Quốc gia tiền thân</a:t>
                      </a:r>
                    </a:p>
                  </a:txBody>
                  <a:tcPr anchor="ctr"/>
                </a:tc>
                <a:tc>
                  <a:txBody>
                    <a:bodyPr/>
                    <a:lstStyle/>
                    <a:p>
                      <a:pPr algn="ctr"/>
                      <a:r>
                        <a:rPr lang="en-US" sz="3600">
                          <a:latin typeface="Arial" panose="020B0604020202020204" pitchFamily="34" charset="0"/>
                          <a:cs typeface="Arial" panose="020B0604020202020204" pitchFamily="34" charset="0"/>
                        </a:rPr>
                        <a:t>Quốc gia hiện tại</a:t>
                      </a:r>
                    </a:p>
                  </a:txBody>
                  <a:tcPr anchor="ctr"/>
                </a:tc>
                <a:extLst>
                  <a:ext uri="{0D108BD9-81ED-4DB2-BD59-A6C34878D82A}">
                    <a16:rowId xmlns:a16="http://schemas.microsoft.com/office/drawing/2014/main" val="659867477"/>
                  </a:ext>
                </a:extLst>
              </a:tr>
              <a:tr h="370840">
                <a:tc>
                  <a:txBody>
                    <a:bodyPr/>
                    <a:lstStyle/>
                    <a:p>
                      <a:r>
                        <a:rPr lang="en-US" sz="3600">
                          <a:latin typeface="Arial" panose="020B0604020202020204" pitchFamily="34" charset="0"/>
                          <a:cs typeface="Arial" panose="020B0604020202020204" pitchFamily="34" charset="0"/>
                        </a:rPr>
                        <a:t>Đại Việt</a:t>
                      </a:r>
                    </a:p>
                  </a:txBody>
                  <a:tcPr anchor="ctr"/>
                </a:tc>
                <a:tc>
                  <a:txBody>
                    <a:bodyPr/>
                    <a:lstStyle/>
                    <a:p>
                      <a:r>
                        <a:rPr lang="en-US" sz="3600">
                          <a:latin typeface="Arial" panose="020B0604020202020204" pitchFamily="34" charset="0"/>
                          <a:cs typeface="Arial" panose="020B0604020202020204" pitchFamily="34" charset="0"/>
                        </a:rPr>
                        <a:t>Việt Nam</a:t>
                      </a:r>
                    </a:p>
                  </a:txBody>
                  <a:tcPr anchor="ctr"/>
                </a:tc>
                <a:extLst>
                  <a:ext uri="{0D108BD9-81ED-4DB2-BD59-A6C34878D82A}">
                    <a16:rowId xmlns:a16="http://schemas.microsoft.com/office/drawing/2014/main" val="2126399224"/>
                  </a:ext>
                </a:extLst>
              </a:tr>
              <a:tr h="370840">
                <a:tc>
                  <a:txBody>
                    <a:bodyPr/>
                    <a:lstStyle/>
                    <a:p>
                      <a:r>
                        <a:rPr lang="en-US" sz="3600">
                          <a:latin typeface="Arial" panose="020B0604020202020204" pitchFamily="34" charset="0"/>
                          <a:cs typeface="Arial" panose="020B0604020202020204" pitchFamily="34" charset="0"/>
                        </a:rPr>
                        <a:t>Cam-pu-chia</a:t>
                      </a:r>
                    </a:p>
                  </a:txBody>
                  <a:tcPr anchor="ctr"/>
                </a:tc>
                <a:tc>
                  <a:txBody>
                    <a:bodyPr/>
                    <a:lstStyle/>
                    <a:p>
                      <a:r>
                        <a:rPr lang="en-US" sz="3600">
                          <a:latin typeface="Arial" panose="020B0604020202020204" pitchFamily="34" charset="0"/>
                          <a:cs typeface="Arial" panose="020B0604020202020204" pitchFamily="34" charset="0"/>
                        </a:rPr>
                        <a:t>Cam-pu-chia</a:t>
                      </a:r>
                    </a:p>
                  </a:txBody>
                  <a:tcPr anchor="ctr"/>
                </a:tc>
                <a:extLst>
                  <a:ext uri="{0D108BD9-81ED-4DB2-BD59-A6C34878D82A}">
                    <a16:rowId xmlns:a16="http://schemas.microsoft.com/office/drawing/2014/main" val="83688479"/>
                  </a:ext>
                </a:extLst>
              </a:tr>
              <a:tr h="370840">
                <a:tc>
                  <a:txBody>
                    <a:bodyPr/>
                    <a:lstStyle/>
                    <a:p>
                      <a:r>
                        <a:rPr lang="en-US" sz="3600">
                          <a:latin typeface="Arial" panose="020B0604020202020204" pitchFamily="34" charset="0"/>
                          <a:cs typeface="Arial" panose="020B0604020202020204" pitchFamily="34" charset="0"/>
                        </a:rPr>
                        <a:t>A-út-thay-a</a:t>
                      </a:r>
                    </a:p>
                  </a:txBody>
                  <a:tcPr anchor="ctr"/>
                </a:tc>
                <a:tc>
                  <a:txBody>
                    <a:bodyPr/>
                    <a:lstStyle/>
                    <a:p>
                      <a:r>
                        <a:rPr lang="en-US" sz="3600">
                          <a:latin typeface="Arial" panose="020B0604020202020204" pitchFamily="34" charset="0"/>
                          <a:cs typeface="Arial" panose="020B0604020202020204" pitchFamily="34" charset="0"/>
                        </a:rPr>
                        <a:t>Thái Lan</a:t>
                      </a:r>
                    </a:p>
                  </a:txBody>
                  <a:tcPr anchor="ctr"/>
                </a:tc>
                <a:extLst>
                  <a:ext uri="{0D108BD9-81ED-4DB2-BD59-A6C34878D82A}">
                    <a16:rowId xmlns:a16="http://schemas.microsoft.com/office/drawing/2014/main" val="2862290809"/>
                  </a:ext>
                </a:extLst>
              </a:tr>
              <a:tr h="370840">
                <a:tc>
                  <a:txBody>
                    <a:bodyPr/>
                    <a:lstStyle/>
                    <a:p>
                      <a:r>
                        <a:rPr lang="en-US" sz="3600">
                          <a:latin typeface="Arial" panose="020B0604020202020204" pitchFamily="34" charset="0"/>
                          <a:cs typeface="Arial" panose="020B0604020202020204" pitchFamily="34" charset="0"/>
                        </a:rPr>
                        <a:t>Lan Xang</a:t>
                      </a:r>
                    </a:p>
                  </a:txBody>
                  <a:tcPr anchor="ctr"/>
                </a:tc>
                <a:tc>
                  <a:txBody>
                    <a:bodyPr/>
                    <a:lstStyle/>
                    <a:p>
                      <a:r>
                        <a:rPr lang="en-US" sz="3600">
                          <a:latin typeface="Arial" panose="020B0604020202020204" pitchFamily="34" charset="0"/>
                          <a:cs typeface="Arial" panose="020B0604020202020204" pitchFamily="34" charset="0"/>
                        </a:rPr>
                        <a:t>Lào</a:t>
                      </a:r>
                    </a:p>
                  </a:txBody>
                  <a:tcPr anchor="ctr"/>
                </a:tc>
                <a:extLst>
                  <a:ext uri="{0D108BD9-81ED-4DB2-BD59-A6C34878D82A}">
                    <a16:rowId xmlns:a16="http://schemas.microsoft.com/office/drawing/2014/main" val="2781579150"/>
                  </a:ext>
                </a:extLst>
              </a:tr>
              <a:tr h="370840">
                <a:tc>
                  <a:txBody>
                    <a:bodyPr/>
                    <a:lstStyle/>
                    <a:p>
                      <a:r>
                        <a:rPr lang="en-US" sz="3600">
                          <a:latin typeface="Arial" panose="020B0604020202020204" pitchFamily="34" charset="0"/>
                          <a:cs typeface="Arial" panose="020B0604020202020204" pitchFamily="34" charset="0"/>
                        </a:rPr>
                        <a:t>Ma-lắc-ca</a:t>
                      </a:r>
                    </a:p>
                  </a:txBody>
                  <a:tcPr anchor="ctr"/>
                </a:tc>
                <a:tc>
                  <a:txBody>
                    <a:bodyPr/>
                    <a:lstStyle/>
                    <a:p>
                      <a:r>
                        <a:rPr lang="en-US" sz="3600">
                          <a:latin typeface="Arial" panose="020B0604020202020204" pitchFamily="34" charset="0"/>
                          <a:cs typeface="Arial" panose="020B0604020202020204" pitchFamily="34" charset="0"/>
                        </a:rPr>
                        <a:t>Ma-lai-xi-a</a:t>
                      </a:r>
                    </a:p>
                  </a:txBody>
                  <a:tcPr anchor="ctr"/>
                </a:tc>
                <a:extLst>
                  <a:ext uri="{0D108BD9-81ED-4DB2-BD59-A6C34878D82A}">
                    <a16:rowId xmlns:a16="http://schemas.microsoft.com/office/drawing/2014/main" val="1612848342"/>
                  </a:ext>
                </a:extLst>
              </a:tr>
              <a:tr h="370840">
                <a:tc>
                  <a:txBody>
                    <a:bodyPr/>
                    <a:lstStyle/>
                    <a:p>
                      <a:r>
                        <a:rPr lang="en-US" sz="3600">
                          <a:latin typeface="Arial" panose="020B0604020202020204" pitchFamily="34" charset="0"/>
                          <a:cs typeface="Arial" panose="020B0604020202020204" pitchFamily="34" charset="0"/>
                        </a:rPr>
                        <a:t>Sri Vi-giay-a, Mô-giô-pa-hít</a:t>
                      </a:r>
                    </a:p>
                  </a:txBody>
                  <a:tcPr anchor="ctr"/>
                </a:tc>
                <a:tc>
                  <a:txBody>
                    <a:bodyPr/>
                    <a:lstStyle/>
                    <a:p>
                      <a:r>
                        <a:rPr lang="en-US" sz="3600">
                          <a:latin typeface="Arial" panose="020B0604020202020204" pitchFamily="34" charset="0"/>
                          <a:cs typeface="Arial" panose="020B0604020202020204" pitchFamily="34" charset="0"/>
                        </a:rPr>
                        <a:t>In-đô-nê-xi-a</a:t>
                      </a:r>
                    </a:p>
                  </a:txBody>
                  <a:tcPr anchor="ctr"/>
                </a:tc>
                <a:extLst>
                  <a:ext uri="{0D108BD9-81ED-4DB2-BD59-A6C34878D82A}">
                    <a16:rowId xmlns:a16="http://schemas.microsoft.com/office/drawing/2014/main" val="4212390500"/>
                  </a:ext>
                </a:extLst>
              </a:tr>
              <a:tr h="370840">
                <a:tc>
                  <a:txBody>
                    <a:bodyPr/>
                    <a:lstStyle/>
                    <a:p>
                      <a:r>
                        <a:rPr lang="en-US" sz="3600">
                          <a:latin typeface="Arial" panose="020B0604020202020204" pitchFamily="34" charset="0"/>
                          <a:cs typeface="Arial" panose="020B0604020202020204" pitchFamily="34" charset="0"/>
                        </a:rPr>
                        <a:t>Pa-gan, Tôn-gu</a:t>
                      </a:r>
                    </a:p>
                  </a:txBody>
                  <a:tcPr anchor="ctr"/>
                </a:tc>
                <a:tc>
                  <a:txBody>
                    <a:bodyPr/>
                    <a:lstStyle/>
                    <a:p>
                      <a:r>
                        <a:rPr lang="en-US" sz="3600">
                          <a:latin typeface="Arial" panose="020B0604020202020204" pitchFamily="34" charset="0"/>
                          <a:cs typeface="Arial" panose="020B0604020202020204" pitchFamily="34" charset="0"/>
                        </a:rPr>
                        <a:t>Mi-an-ma</a:t>
                      </a:r>
                    </a:p>
                  </a:txBody>
                  <a:tcPr anchor="ctr"/>
                </a:tc>
                <a:extLst>
                  <a:ext uri="{0D108BD9-81ED-4DB2-BD59-A6C34878D82A}">
                    <a16:rowId xmlns:a16="http://schemas.microsoft.com/office/drawing/2014/main" val="2293701231"/>
                  </a:ext>
                </a:extLst>
              </a:tr>
            </a:tbl>
          </a:graphicData>
        </a:graphic>
      </p:graphicFrame>
    </p:spTree>
    <p:extLst>
      <p:ext uri="{BB962C8B-B14F-4D97-AF65-F5344CB8AC3E}">
        <p14:creationId xmlns:p14="http://schemas.microsoft.com/office/powerpoint/2010/main" val="3462507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2C19145-39BF-544D-1CBA-60489CF78604}"/>
              </a:ext>
            </a:extLst>
          </p:cNvPr>
          <p:cNvCxnSpPr>
            <a:cxnSpLocks/>
          </p:cNvCxnSpPr>
          <p:nvPr/>
        </p:nvCxnSpPr>
        <p:spPr>
          <a:xfrm>
            <a:off x="225218" y="5829300"/>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Flowchart: Terminator 4">
            <a:extLst>
              <a:ext uri="{FF2B5EF4-FFF2-40B4-BE49-F238E27FC236}">
                <a16:creationId xmlns:a16="http://schemas.microsoft.com/office/drawing/2014/main" id="{92436210-11F3-576C-5B87-51FB726C5626}"/>
              </a:ext>
            </a:extLst>
          </p:cNvPr>
          <p:cNvSpPr/>
          <p:nvPr/>
        </p:nvSpPr>
        <p:spPr>
          <a:xfrm>
            <a:off x="149921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6" name="Flowchart: Terminator 5">
            <a:extLst>
              <a:ext uri="{FF2B5EF4-FFF2-40B4-BE49-F238E27FC236}">
                <a16:creationId xmlns:a16="http://schemas.microsoft.com/office/drawing/2014/main" id="{0F3E6691-6DB3-2192-8652-4307EBA785C9}"/>
              </a:ext>
            </a:extLst>
          </p:cNvPr>
          <p:cNvSpPr/>
          <p:nvPr/>
        </p:nvSpPr>
        <p:spPr>
          <a:xfrm>
            <a:off x="573987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8" name="Flowchart: Terminator 7">
            <a:extLst>
              <a:ext uri="{FF2B5EF4-FFF2-40B4-BE49-F238E27FC236}">
                <a16:creationId xmlns:a16="http://schemas.microsoft.com/office/drawing/2014/main" id="{14B8A94E-24AF-C4E4-0275-F29F275E7F4D}"/>
              </a:ext>
            </a:extLst>
          </p:cNvPr>
          <p:cNvSpPr/>
          <p:nvPr/>
        </p:nvSpPr>
        <p:spPr>
          <a:xfrm>
            <a:off x="998053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9" name="Flowchart: Terminator 8">
            <a:extLst>
              <a:ext uri="{FF2B5EF4-FFF2-40B4-BE49-F238E27FC236}">
                <a16:creationId xmlns:a16="http://schemas.microsoft.com/office/drawing/2014/main" id="{6D133D8B-73DE-679B-2784-50D7DFBE1920}"/>
              </a:ext>
            </a:extLst>
          </p:cNvPr>
          <p:cNvSpPr/>
          <p:nvPr/>
        </p:nvSpPr>
        <p:spPr>
          <a:xfrm>
            <a:off x="1422119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18" name="Group 17">
            <a:extLst>
              <a:ext uri="{FF2B5EF4-FFF2-40B4-BE49-F238E27FC236}">
                <a16:creationId xmlns:a16="http://schemas.microsoft.com/office/drawing/2014/main" id="{52ABA44E-48D9-339C-F8E3-D042D32C9668}"/>
              </a:ext>
            </a:extLst>
          </p:cNvPr>
          <p:cNvGrpSpPr/>
          <p:nvPr/>
        </p:nvGrpSpPr>
        <p:grpSpPr>
          <a:xfrm>
            <a:off x="1166513" y="6371554"/>
            <a:ext cx="5054192" cy="3506504"/>
            <a:chOff x="588370" y="6266115"/>
            <a:chExt cx="5054192" cy="3506504"/>
          </a:xfrm>
        </p:grpSpPr>
        <p:sp>
          <p:nvSpPr>
            <p:cNvPr id="2" name="TextBox 1">
              <a:extLst>
                <a:ext uri="{FF2B5EF4-FFF2-40B4-BE49-F238E27FC236}">
                  <a16:creationId xmlns:a16="http://schemas.microsoft.com/office/drawing/2014/main" id="{1B499202-4488-882F-04AE-ECA5BCA789EF}"/>
                </a:ext>
              </a:extLst>
            </p:cNvPr>
            <p:cNvSpPr txBox="1"/>
            <p:nvPr/>
          </p:nvSpPr>
          <p:spPr>
            <a:xfrm>
              <a:off x="1631657" y="6266115"/>
              <a:ext cx="4010905" cy="1651671"/>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Ôn tập kiến thức đã học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14">
              <a:extLst>
                <a:ext uri="{FF2B5EF4-FFF2-40B4-BE49-F238E27FC236}">
                  <a16:creationId xmlns:a16="http://schemas.microsoft.com/office/drawing/2014/main" id="{1714592C-97FF-23F3-B257-30771DEDF05A}"/>
                </a:ext>
              </a:extLst>
            </p:cNvPr>
            <p:cNvPicPr>
              <a:picLocks noChangeAspect="1"/>
            </p:cNvPicPr>
            <p:nvPr/>
          </p:nvPicPr>
          <p:blipFill>
            <a:blip r:embed="rId3"/>
            <a:srcRect/>
            <a:stretch>
              <a:fillRect/>
            </a:stretch>
          </p:blipFill>
          <p:spPr>
            <a:xfrm>
              <a:off x="588370" y="6630586"/>
              <a:ext cx="1316826" cy="3142033"/>
            </a:xfrm>
            <a:prstGeom prst="rect">
              <a:avLst/>
            </a:prstGeom>
          </p:spPr>
        </p:pic>
      </p:grpSp>
      <p:grpSp>
        <p:nvGrpSpPr>
          <p:cNvPr id="22" name="Group 21">
            <a:extLst>
              <a:ext uri="{FF2B5EF4-FFF2-40B4-BE49-F238E27FC236}">
                <a16:creationId xmlns:a16="http://schemas.microsoft.com/office/drawing/2014/main" id="{8FA753DD-12FB-2272-0EA4-48B8FD8FBF6E}"/>
              </a:ext>
            </a:extLst>
          </p:cNvPr>
          <p:cNvGrpSpPr/>
          <p:nvPr/>
        </p:nvGrpSpPr>
        <p:grpSpPr>
          <a:xfrm>
            <a:off x="2856566" y="2120962"/>
            <a:ext cx="5766623" cy="3427775"/>
            <a:chOff x="5663845" y="677630"/>
            <a:chExt cx="5766623" cy="3427775"/>
          </a:xfrm>
        </p:grpSpPr>
        <p:pic>
          <p:nvPicPr>
            <p:cNvPr id="10" name="Picture 4">
              <a:extLst>
                <a:ext uri="{FF2B5EF4-FFF2-40B4-BE49-F238E27FC236}">
                  <a16:creationId xmlns:a16="http://schemas.microsoft.com/office/drawing/2014/main" id="{F318DC35-A724-1852-D8FA-FE8A69CBB29E}"/>
                </a:ext>
              </a:extLst>
            </p:cNvPr>
            <p:cNvPicPr>
              <a:picLocks noChangeAspect="1"/>
            </p:cNvPicPr>
            <p:nvPr/>
          </p:nvPicPr>
          <p:blipFill>
            <a:blip r:embed="rId4"/>
            <a:srcRect/>
            <a:stretch>
              <a:fillRect/>
            </a:stretch>
          </p:blipFill>
          <p:spPr>
            <a:xfrm>
              <a:off x="10231260" y="762665"/>
              <a:ext cx="1199208" cy="3342740"/>
            </a:xfrm>
            <a:prstGeom prst="rect">
              <a:avLst/>
            </a:prstGeom>
          </p:spPr>
        </p:pic>
        <p:sp>
          <p:nvSpPr>
            <p:cNvPr id="21" name="TextBox 20">
              <a:extLst>
                <a:ext uri="{FF2B5EF4-FFF2-40B4-BE49-F238E27FC236}">
                  <a16:creationId xmlns:a16="http://schemas.microsoft.com/office/drawing/2014/main" id="{70A9450A-1ABA-5E62-9C56-2509EFED532F}"/>
                </a:ext>
              </a:extLst>
            </p:cNvPr>
            <p:cNvSpPr txBox="1"/>
            <p:nvPr/>
          </p:nvSpPr>
          <p:spPr>
            <a:xfrm>
              <a:off x="5663845" y="677630"/>
              <a:ext cx="4435475" cy="1651671"/>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 lời câu 2 phần Vận dụng SGK tr.</a:t>
              </a:r>
              <a:r>
                <a:rPr lang="fr-FR" sz="3600">
                  <a:solidFill>
                    <a:srgbClr val="000000"/>
                  </a:solidFill>
                  <a:latin typeface="Arial" panose="020B0604020202020204" pitchFamily="34" charset="0"/>
                  <a:ea typeface="Times New Roman" panose="02020603050405020304" pitchFamily="18" charset="0"/>
                  <a:cs typeface="Arial" panose="020B0604020202020204" pitchFamily="34" charset="0"/>
                </a:rPr>
                <a:t>44</a:t>
              </a: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51C5A311-B057-FC90-E6F1-4E687149D65A}"/>
              </a:ext>
            </a:extLst>
          </p:cNvPr>
          <p:cNvGrpSpPr/>
          <p:nvPr/>
        </p:nvGrpSpPr>
        <p:grpSpPr>
          <a:xfrm>
            <a:off x="8422568" y="6146868"/>
            <a:ext cx="6086004" cy="3818512"/>
            <a:chOff x="8422568" y="5911315"/>
            <a:chExt cx="6086004" cy="3818512"/>
          </a:xfrm>
        </p:grpSpPr>
        <p:pic>
          <p:nvPicPr>
            <p:cNvPr id="11" name="Picture 6">
              <a:extLst>
                <a:ext uri="{FF2B5EF4-FFF2-40B4-BE49-F238E27FC236}">
                  <a16:creationId xmlns:a16="http://schemas.microsoft.com/office/drawing/2014/main" id="{F8139074-19F8-5A92-AB05-1132950F38BE}"/>
                </a:ext>
              </a:extLst>
            </p:cNvPr>
            <p:cNvPicPr>
              <a:picLocks noChangeAspect="1"/>
            </p:cNvPicPr>
            <p:nvPr/>
          </p:nvPicPr>
          <p:blipFill>
            <a:blip r:embed="rId5"/>
            <a:srcRect/>
            <a:stretch>
              <a:fillRect/>
            </a:stretch>
          </p:blipFill>
          <p:spPr>
            <a:xfrm>
              <a:off x="8422568" y="6587796"/>
              <a:ext cx="1199208" cy="3142031"/>
            </a:xfrm>
            <a:prstGeom prst="rect">
              <a:avLst/>
            </a:prstGeom>
          </p:spPr>
        </p:pic>
        <p:sp>
          <p:nvSpPr>
            <p:cNvPr id="24" name="TextBox 23">
              <a:extLst>
                <a:ext uri="{FF2B5EF4-FFF2-40B4-BE49-F238E27FC236}">
                  <a16:creationId xmlns:a16="http://schemas.microsoft.com/office/drawing/2014/main" id="{5D7B78B0-BCBE-E9E2-EF97-DC7948077BC3}"/>
                </a:ext>
              </a:extLst>
            </p:cNvPr>
            <p:cNvSpPr txBox="1"/>
            <p:nvPr/>
          </p:nvSpPr>
          <p:spPr>
            <a:xfrm>
              <a:off x="9621776" y="5911315"/>
              <a:ext cx="4886796" cy="2482667"/>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 bài tập Bài 11 Sách bài tập Lịch sử Địa lí 7 – phần Lịch sử.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85A533E5-9AB8-E9E7-4C19-43EE0EE0413F}"/>
              </a:ext>
            </a:extLst>
          </p:cNvPr>
          <p:cNvGrpSpPr/>
          <p:nvPr/>
        </p:nvGrpSpPr>
        <p:grpSpPr>
          <a:xfrm>
            <a:off x="10882366" y="2270530"/>
            <a:ext cx="6372556" cy="3330170"/>
            <a:chOff x="10997537" y="809434"/>
            <a:chExt cx="6372556" cy="3330170"/>
          </a:xfrm>
        </p:grpSpPr>
        <p:pic>
          <p:nvPicPr>
            <p:cNvPr id="13" name="Picture 2">
              <a:extLst>
                <a:ext uri="{FF2B5EF4-FFF2-40B4-BE49-F238E27FC236}">
                  <a16:creationId xmlns:a16="http://schemas.microsoft.com/office/drawing/2014/main" id="{EB772DC2-6A9A-74F7-C71F-696A536D5D88}"/>
                </a:ext>
              </a:extLst>
            </p:cNvPr>
            <p:cNvPicPr>
              <a:picLocks noChangeAspect="1"/>
            </p:cNvPicPr>
            <p:nvPr/>
          </p:nvPicPr>
          <p:blipFill>
            <a:blip r:embed="rId6"/>
            <a:srcRect/>
            <a:stretch>
              <a:fillRect/>
            </a:stretch>
          </p:blipFill>
          <p:spPr>
            <a:xfrm>
              <a:off x="16002000" y="997571"/>
              <a:ext cx="1368093" cy="3142033"/>
            </a:xfrm>
            <a:prstGeom prst="rect">
              <a:avLst/>
            </a:prstGeom>
          </p:spPr>
        </p:pic>
        <p:sp>
          <p:nvSpPr>
            <p:cNvPr id="27" name="TextBox 26">
              <a:extLst>
                <a:ext uri="{FF2B5EF4-FFF2-40B4-BE49-F238E27FC236}">
                  <a16:creationId xmlns:a16="http://schemas.microsoft.com/office/drawing/2014/main" id="{2228B361-7B5C-1360-D283-19B696340AAD}"/>
                </a:ext>
              </a:extLst>
            </p:cNvPr>
            <p:cNvSpPr txBox="1"/>
            <p:nvPr/>
          </p:nvSpPr>
          <p:spPr>
            <a:xfrm>
              <a:off x="10997537" y="809434"/>
              <a:ext cx="5142551" cy="2482667"/>
            </a:xfrm>
            <a:prstGeom prst="rect">
              <a:avLst/>
            </a:prstGeom>
            <a:noFill/>
          </p:spPr>
          <p:txBody>
            <a:bodyPr wrap="square">
              <a:spAutoFit/>
            </a:bodyPr>
            <a:lstStyle/>
            <a:p>
              <a:pPr algn="ctr">
                <a:lnSpc>
                  <a:spcPct val="150000"/>
                </a:lnSpc>
                <a:spcAft>
                  <a:spcPts val="100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và tìm hiểu trước </a:t>
              </a: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12</a:t>
              </a:r>
              <a:r>
                <a:rPr lang="en-US"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Vương quốc Cam-pu-chia. </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grpSp>
      <p:sp>
        <p:nvSpPr>
          <p:cNvPr id="29" name="TextBox 2">
            <a:extLst>
              <a:ext uri="{FF2B5EF4-FFF2-40B4-BE49-F238E27FC236}">
                <a16:creationId xmlns:a16="http://schemas.microsoft.com/office/drawing/2014/main" id="{B26CDB27-59E3-CD1C-4F37-8DB9BABB4B9D}"/>
              </a:ext>
            </a:extLst>
          </p:cNvPr>
          <p:cNvSpPr txBox="1"/>
          <p:nvPr/>
        </p:nvSpPr>
        <p:spPr>
          <a:xfrm>
            <a:off x="3889582" y="621881"/>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a:solidFill>
                  <a:srgbClr val="473D2D"/>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2157149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 name="Group 2"/>
          <p:cNvGrpSpPr/>
          <p:nvPr/>
        </p:nvGrpSpPr>
        <p:grpSpPr>
          <a:xfrm>
            <a:off x="3322662" y="1289725"/>
            <a:ext cx="11642676" cy="6990745"/>
            <a:chOff x="0" y="0"/>
            <a:chExt cx="15523568" cy="9320993"/>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14029">
              <a:off x="1877870" y="835279"/>
              <a:ext cx="5911700" cy="765043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14029">
              <a:off x="8436386" y="1023841"/>
              <a:ext cx="5378640" cy="69605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050157" y="2020387"/>
              <a:ext cx="2842073" cy="237700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76310" y="1960863"/>
              <a:ext cx="1779897" cy="241714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27250" y="1196839"/>
              <a:ext cx="2819700" cy="327872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38403" y="2442703"/>
              <a:ext cx="2407564" cy="201359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62517" y="3371208"/>
              <a:ext cx="1303742" cy="161864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327250" y="4204494"/>
              <a:ext cx="669493" cy="3773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364104" y="1196839"/>
              <a:ext cx="2771923" cy="338555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131068" y="2317159"/>
              <a:ext cx="2707776" cy="226468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38520" y="2621834"/>
              <a:ext cx="2714925" cy="2038662"/>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3638721" y="3394009"/>
              <a:ext cx="1029344" cy="1559612"/>
            </a:xfrm>
            <a:prstGeom prst="rect">
              <a:avLst/>
            </a:prstGeom>
          </p:spPr>
        </p:pic>
        <p:pic>
          <p:nvPicPr>
            <p:cNvPr id="1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61859" y="4284804"/>
              <a:ext cx="735844" cy="414749"/>
            </a:xfrm>
            <a:prstGeom prst="rect">
              <a:avLst/>
            </a:prstGeom>
          </p:spPr>
        </p:pic>
        <p:pic>
          <p:nvPicPr>
            <p:cNvPr id="16" name="Picture 1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246588" y="821693"/>
              <a:ext cx="1644477" cy="750292"/>
            </a:xfrm>
            <a:prstGeom prst="rect">
              <a:avLst/>
            </a:prstGeom>
          </p:spPr>
        </p:pic>
      </p:grpSp>
      <p:sp>
        <p:nvSpPr>
          <p:cNvPr id="20" name="TextBox 4">
            <a:extLst>
              <a:ext uri="{FF2B5EF4-FFF2-40B4-BE49-F238E27FC236}">
                <a16:creationId xmlns:a16="http://schemas.microsoft.com/office/drawing/2014/main" id="{7CC46C4A-E88E-DFD6-FB35-AD67EE320EFA}"/>
              </a:ext>
            </a:extLst>
          </p:cNvPr>
          <p:cNvSpPr txBox="1"/>
          <p:nvPr/>
        </p:nvSpPr>
        <p:spPr>
          <a:xfrm>
            <a:off x="296963" y="5298128"/>
            <a:ext cx="17694072" cy="1724318"/>
          </a:xfrm>
          <a:prstGeom prst="rect">
            <a:avLst/>
          </a:prstGeom>
        </p:spPr>
        <p:txBody>
          <a:bodyPr wrap="square" lIns="0" tIns="0" rIns="0" bIns="0" rtlCol="0" anchor="t">
            <a:spAutoFit/>
          </a:bodyPr>
          <a:lstStyle/>
          <a:p>
            <a:pPr algn="ctr">
              <a:lnSpc>
                <a:spcPts val="15544"/>
              </a:lnSpc>
            </a:pPr>
            <a:r>
              <a:rPr lang="vi-VN" sz="8000" b="1">
                <a:solidFill>
                  <a:srgbClr val="473D2D"/>
                </a:solidFill>
                <a:latin typeface="Arial" panose="020B0604020202020204" pitchFamily="34" charset="0"/>
                <a:cs typeface="Arial" panose="020B0604020202020204" pitchFamily="34" charset="0"/>
              </a:rPr>
              <a:t>CẢM ƠN CÁC EM ĐÃ LẮNG NGHE</a:t>
            </a:r>
            <a:r>
              <a:rPr lang="en-US" sz="8000" b="1">
                <a:solidFill>
                  <a:srgbClr val="473D2D"/>
                </a:solidFill>
                <a:latin typeface="Arial" panose="020B0604020202020204" pitchFamily="34" charset="0"/>
                <a:cs typeface="Arial" panose="020B0604020202020204" pitchFamily="34" charset="0"/>
              </a:rPr>
              <a:t>!</a:t>
            </a:r>
            <a:endParaRPr lang="vi-VN" sz="8000" b="1">
              <a:solidFill>
                <a:srgbClr val="473D2D"/>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2CFF10C-077A-DB2E-4E5A-DF2AD0CDE316}"/>
              </a:ext>
            </a:extLst>
          </p:cNvPr>
          <p:cNvGrpSpPr/>
          <p:nvPr/>
        </p:nvGrpSpPr>
        <p:grpSpPr>
          <a:xfrm>
            <a:off x="5732904" y="7098529"/>
            <a:ext cx="7549398" cy="2438823"/>
            <a:chOff x="6105402" y="7079287"/>
            <a:chExt cx="6562670" cy="2438823"/>
          </a:xfrm>
        </p:grpSpPr>
        <p:pic>
          <p:nvPicPr>
            <p:cNvPr id="22" name="Picture 6">
              <a:extLst>
                <a:ext uri="{FF2B5EF4-FFF2-40B4-BE49-F238E27FC236}">
                  <a16:creationId xmlns:a16="http://schemas.microsoft.com/office/drawing/2014/main" id="{C9922315-3731-6279-0E54-0F5A3559595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550423">
              <a:off x="6105402" y="7079287"/>
              <a:ext cx="6562670" cy="2438823"/>
            </a:xfrm>
            <a:prstGeom prst="rect">
              <a:avLst/>
            </a:prstGeom>
          </p:spPr>
        </p:pic>
        <p:sp>
          <p:nvSpPr>
            <p:cNvPr id="23" name="TextBox 4">
              <a:extLst>
                <a:ext uri="{FF2B5EF4-FFF2-40B4-BE49-F238E27FC236}">
                  <a16:creationId xmlns:a16="http://schemas.microsoft.com/office/drawing/2014/main" id="{E26C34C2-2C09-72E6-8E97-E209E73FBFCA}"/>
                </a:ext>
              </a:extLst>
            </p:cNvPr>
            <p:cNvSpPr txBox="1"/>
            <p:nvPr/>
          </p:nvSpPr>
          <p:spPr>
            <a:xfrm>
              <a:off x="6507069" y="7761217"/>
              <a:ext cx="5791200" cy="1107996"/>
            </a:xfrm>
            <a:prstGeom prst="rect">
              <a:avLst/>
            </a:prstGeom>
          </p:spPr>
          <p:txBody>
            <a:bodyPr wrap="square" lIns="0" tIns="0" rIns="0" bIns="0" rtlCol="0" anchor="t">
              <a:spAutoFit/>
            </a:bodyPr>
            <a:lstStyle/>
            <a:p>
              <a:pPr algn="ctr"/>
              <a:r>
                <a:rPr lang="vi-VN" sz="7200" b="1">
                  <a:solidFill>
                    <a:srgbClr val="EAAE1F"/>
                  </a:solidFill>
                  <a:latin typeface="Arial" panose="020B0604020202020204" pitchFamily="34" charset="0"/>
                  <a:cs typeface="Arial" panose="020B0604020202020204" pitchFamily="34" charset="0"/>
                </a:rPr>
                <a:t>HẸN GẶP LẠI!</a:t>
              </a:r>
            </a:p>
          </p:txBody>
        </p:sp>
      </p:grpSp>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1B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6FED870-0F3F-49C7-9F00-857219FCCBBB}"/>
              </a:ext>
            </a:extLst>
          </p:cNvPr>
          <p:cNvPicPr>
            <a:picLocks noChangeAspect="1"/>
          </p:cNvPicPr>
          <p:nvPr/>
        </p:nvPicPr>
        <p:blipFill>
          <a:blip r:embed="rId2"/>
          <a:stretch>
            <a:fillRect/>
          </a:stretch>
        </p:blipFill>
        <p:spPr>
          <a:xfrm>
            <a:off x="1295400" y="952499"/>
            <a:ext cx="15697200" cy="8382001"/>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48737">
            <a:off x="3063122" y="1565488"/>
            <a:ext cx="1437125" cy="1838183"/>
          </a:xfrm>
          <a:prstGeom prst="rect">
            <a:avLst/>
          </a:prstGeom>
        </p:spPr>
      </p:pic>
      <p:sp>
        <p:nvSpPr>
          <p:cNvPr id="18" name="TextBox 4">
            <a:extLst>
              <a:ext uri="{FF2B5EF4-FFF2-40B4-BE49-F238E27FC236}">
                <a16:creationId xmlns:a16="http://schemas.microsoft.com/office/drawing/2014/main" id="{A3DEEA00-25EA-FB4A-9E15-25EDA1721333}"/>
              </a:ext>
            </a:extLst>
          </p:cNvPr>
          <p:cNvSpPr txBox="1"/>
          <p:nvPr/>
        </p:nvSpPr>
        <p:spPr>
          <a:xfrm>
            <a:off x="2094343" y="3657313"/>
            <a:ext cx="14288657" cy="4382225"/>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cs typeface="Arial" panose="020B0604020202020204" pitchFamily="34" charset="0"/>
              </a:rPr>
              <a:t>Quá trình hình thành và phát triển của các vương quốc phong kiến </a:t>
            </a:r>
            <a:r>
              <a:rPr lang="en-US" sz="6600" b="1">
                <a:latin typeface="Arial" panose="020B0604020202020204" pitchFamily="34" charset="0"/>
                <a:cs typeface="Arial" panose="020B0604020202020204" pitchFamily="34" charset="0"/>
              </a:rPr>
              <a:t>Đ</a:t>
            </a:r>
            <a:r>
              <a:rPr lang="vi-VN" sz="6600" b="1">
                <a:latin typeface="Arial" panose="020B0604020202020204" pitchFamily="34" charset="0"/>
                <a:cs typeface="Arial" panose="020B0604020202020204" pitchFamily="34" charset="0"/>
              </a:rPr>
              <a:t>ông Nam Á</a:t>
            </a:r>
          </a:p>
        </p:txBody>
      </p:sp>
      <p:grpSp>
        <p:nvGrpSpPr>
          <p:cNvPr id="19" name="Group 18">
            <a:extLst>
              <a:ext uri="{FF2B5EF4-FFF2-40B4-BE49-F238E27FC236}">
                <a16:creationId xmlns:a16="http://schemas.microsoft.com/office/drawing/2014/main" id="{85D30557-4FC0-742E-994A-86BE6BADB16D}"/>
              </a:ext>
            </a:extLst>
          </p:cNvPr>
          <p:cNvGrpSpPr/>
          <p:nvPr/>
        </p:nvGrpSpPr>
        <p:grpSpPr>
          <a:xfrm>
            <a:off x="5994400" y="1616904"/>
            <a:ext cx="6299200" cy="1735349"/>
            <a:chOff x="3020848" y="1407033"/>
            <a:chExt cx="6299200" cy="1735349"/>
          </a:xfrm>
        </p:grpSpPr>
        <p:pic>
          <p:nvPicPr>
            <p:cNvPr id="20" name="Picture 5">
              <a:extLst>
                <a:ext uri="{FF2B5EF4-FFF2-40B4-BE49-F238E27FC236}">
                  <a16:creationId xmlns:a16="http://schemas.microsoft.com/office/drawing/2014/main" id="{EF65F6A1-4AA3-8B1C-E02F-176A6C0A6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20848" y="1447800"/>
              <a:ext cx="6299200" cy="1694582"/>
            </a:xfrm>
            <a:prstGeom prst="rect">
              <a:avLst/>
            </a:prstGeom>
          </p:spPr>
        </p:pic>
        <p:sp>
          <p:nvSpPr>
            <p:cNvPr id="21" name="TextBox 5">
              <a:extLst>
                <a:ext uri="{FF2B5EF4-FFF2-40B4-BE49-F238E27FC236}">
                  <a16:creationId xmlns:a16="http://schemas.microsoft.com/office/drawing/2014/main" id="{2D1DB673-2098-9B58-765A-CB0530A9E3C8}"/>
                </a:ext>
              </a:extLst>
            </p:cNvPr>
            <p:cNvSpPr txBox="1"/>
            <p:nvPr/>
          </p:nvSpPr>
          <p:spPr>
            <a:xfrm>
              <a:off x="3643322" y="1407033"/>
              <a:ext cx="5054252" cy="1335237"/>
            </a:xfrm>
            <a:prstGeom prst="rect">
              <a:avLst/>
            </a:prstGeom>
          </p:spPr>
          <p:txBody>
            <a:bodyPr lIns="0" tIns="0" rIns="0" bIns="0" rtlCol="0" anchor="t">
              <a:spAutoFit/>
            </a:bodyPr>
            <a:lstStyle/>
            <a:p>
              <a:pPr algn="ctr">
                <a:lnSpc>
                  <a:spcPct val="150000"/>
                </a:lnSpc>
              </a:pPr>
              <a:r>
                <a:rPr lang="en-US" sz="6600" b="1" dirty="0">
                  <a:latin typeface="Arial" panose="020B0604020202020204" pitchFamily="34" charset="0"/>
                  <a:cs typeface="Arial" panose="020B0604020202020204" pitchFamily="34" charset="0"/>
                </a:rPr>
                <a:t>PHẦN 1</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420D984-D533-95A8-FB02-1AE6142B94B5}"/>
              </a:ext>
            </a:extLst>
          </p:cNvPr>
          <p:cNvGrpSpPr/>
          <p:nvPr/>
        </p:nvGrpSpPr>
        <p:grpSpPr>
          <a:xfrm>
            <a:off x="495300" y="910883"/>
            <a:ext cx="8305800" cy="8345073"/>
            <a:chOff x="571500" y="-901196"/>
            <a:chExt cx="8305800" cy="8345073"/>
          </a:xfrm>
        </p:grpSpPr>
        <p:sp>
          <p:nvSpPr>
            <p:cNvPr id="52" name="TextBox 51">
              <a:extLst>
                <a:ext uri="{FF2B5EF4-FFF2-40B4-BE49-F238E27FC236}">
                  <a16:creationId xmlns:a16="http://schemas.microsoft.com/office/drawing/2014/main" id="{AA47ED44-F118-09B5-B681-1F2588B3F899}"/>
                </a:ext>
              </a:extLst>
            </p:cNvPr>
            <p:cNvSpPr txBox="1"/>
            <p:nvPr/>
          </p:nvSpPr>
          <p:spPr>
            <a:xfrm>
              <a:off x="571500" y="1925635"/>
              <a:ext cx="8305800" cy="551824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a:t>
              </a:r>
              <a:r>
                <a:rPr lang="vi-VN" sz="4000" b="1" i="1">
                  <a:solidFill>
                    <a:srgbClr val="FF0000"/>
                  </a:solidFill>
                  <a:latin typeface="Arial" panose="020B0604020202020204" pitchFamily="34" charset="0"/>
                  <a:cs typeface="Arial" panose="020B0604020202020204" pitchFamily="34" charset="0"/>
                </a:rPr>
                <a:t>quan sát </a:t>
              </a:r>
              <a:r>
                <a:rPr lang="en-US" sz="4000" b="1" i="1">
                  <a:solidFill>
                    <a:srgbClr val="FF0000"/>
                  </a:solidFill>
                  <a:latin typeface="Arial" panose="020B0604020202020204" pitchFamily="34" charset="0"/>
                  <a:cs typeface="Arial" panose="020B0604020202020204" pitchFamily="34" charset="0"/>
                </a:rPr>
                <a:t>Lược đồ 11.1, 11.2 và thực hiện nhiệm vụ vào Phiếu bài tập số 1: </a:t>
              </a:r>
              <a:r>
                <a:rPr lang="en-US" sz="4000">
                  <a:latin typeface="Arial" panose="020B0604020202020204" pitchFamily="34" charset="0"/>
                  <a:cs typeface="Arial" panose="020B0604020202020204" pitchFamily="34" charset="0"/>
                </a:rPr>
                <a:t>Mô tả quá trình hình thành và phát triển của các quốc gia Đông Nam Á từ nửa sau thế kỉ X đến nửa đầu thế kỉ XVI.</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5D583506-A314-9BD8-33A4-026B61C60D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76600" y="-901196"/>
              <a:ext cx="2895600" cy="2826831"/>
            </a:xfrm>
            <a:prstGeom prst="rect">
              <a:avLst/>
            </a:prstGeom>
          </p:spPr>
        </p:pic>
      </p:grpSp>
      <p:grpSp>
        <p:nvGrpSpPr>
          <p:cNvPr id="7" name="Group 6">
            <a:extLst>
              <a:ext uri="{FF2B5EF4-FFF2-40B4-BE49-F238E27FC236}">
                <a16:creationId xmlns:a16="http://schemas.microsoft.com/office/drawing/2014/main" id="{6CABF14F-668F-3E26-C50D-2BA3DAB5584B}"/>
              </a:ext>
            </a:extLst>
          </p:cNvPr>
          <p:cNvGrpSpPr/>
          <p:nvPr/>
        </p:nvGrpSpPr>
        <p:grpSpPr>
          <a:xfrm>
            <a:off x="8915400" y="795280"/>
            <a:ext cx="8984751" cy="8696439"/>
            <a:chOff x="8915400" y="878498"/>
            <a:chExt cx="8984751" cy="8696439"/>
          </a:xfrm>
        </p:grpSpPr>
        <p:sp>
          <p:nvSpPr>
            <p:cNvPr id="5" name="TextBox 4">
              <a:extLst>
                <a:ext uri="{FF2B5EF4-FFF2-40B4-BE49-F238E27FC236}">
                  <a16:creationId xmlns:a16="http://schemas.microsoft.com/office/drawing/2014/main" id="{B43AB44E-0686-DE74-0766-E9E3F106E7FE}"/>
                </a:ext>
              </a:extLst>
            </p:cNvPr>
            <p:cNvSpPr txBox="1"/>
            <p:nvPr/>
          </p:nvSpPr>
          <p:spPr>
            <a:xfrm>
              <a:off x="9723563" y="8434240"/>
              <a:ext cx="7368423"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11.1.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quốc gia phong kiến Đông Nam Á thế kỉ X - XIII</a:t>
              </a:r>
              <a:endParaRPr lang="en-US" sz="2400" i="1"/>
            </a:p>
          </p:txBody>
        </p:sp>
        <p:pic>
          <p:nvPicPr>
            <p:cNvPr id="6" name="Picture 5">
              <a:extLst>
                <a:ext uri="{FF2B5EF4-FFF2-40B4-BE49-F238E27FC236}">
                  <a16:creationId xmlns:a16="http://schemas.microsoft.com/office/drawing/2014/main" id="{B2DAF5D2-3747-BD3C-2B3E-3F05089C0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878498"/>
              <a:ext cx="8984751" cy="754380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89740D-B0D7-F6CD-C681-8EB6C72AFD0A}"/>
              </a:ext>
            </a:extLst>
          </p:cNvPr>
          <p:cNvGrpSpPr/>
          <p:nvPr/>
        </p:nvGrpSpPr>
        <p:grpSpPr>
          <a:xfrm>
            <a:off x="457200" y="602256"/>
            <a:ext cx="9206406" cy="9082487"/>
            <a:chOff x="381000" y="476008"/>
            <a:chExt cx="9206406" cy="9082487"/>
          </a:xfrm>
        </p:grpSpPr>
        <p:pic>
          <p:nvPicPr>
            <p:cNvPr id="5" name="Picture 4">
              <a:extLst>
                <a:ext uri="{FF2B5EF4-FFF2-40B4-BE49-F238E27FC236}">
                  <a16:creationId xmlns:a16="http://schemas.microsoft.com/office/drawing/2014/main" id="{04F36D04-769B-E25F-0B1A-7DE3D0402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76008"/>
              <a:ext cx="9206406" cy="7941790"/>
            </a:xfrm>
            <a:prstGeom prst="rect">
              <a:avLst/>
            </a:prstGeom>
          </p:spPr>
        </p:pic>
        <p:sp>
          <p:nvSpPr>
            <p:cNvPr id="6" name="TextBox 5">
              <a:extLst>
                <a:ext uri="{FF2B5EF4-FFF2-40B4-BE49-F238E27FC236}">
                  <a16:creationId xmlns:a16="http://schemas.microsoft.com/office/drawing/2014/main" id="{E86EF8F7-A2A8-344C-260A-47621C145F15}"/>
                </a:ext>
              </a:extLst>
            </p:cNvPr>
            <p:cNvSpPr txBox="1"/>
            <p:nvPr/>
          </p:nvSpPr>
          <p:spPr>
            <a:xfrm>
              <a:off x="1299991" y="8417798"/>
              <a:ext cx="7368423"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11.2.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quốc gia phong kiến Đông Nam Á thế kỉ XIII - XV</a:t>
              </a:r>
              <a:endParaRPr lang="en-US" sz="2400" i="1"/>
            </a:p>
          </p:txBody>
        </p:sp>
      </p:grpSp>
      <p:sp>
        <p:nvSpPr>
          <p:cNvPr id="9" name="TextBox 8">
            <a:extLst>
              <a:ext uri="{FF2B5EF4-FFF2-40B4-BE49-F238E27FC236}">
                <a16:creationId xmlns:a16="http://schemas.microsoft.com/office/drawing/2014/main" id="{BEDC93BD-0DBF-9AA8-F030-335C6863D77D}"/>
              </a:ext>
            </a:extLst>
          </p:cNvPr>
          <p:cNvSpPr txBox="1"/>
          <p:nvPr/>
        </p:nvSpPr>
        <p:spPr>
          <a:xfrm>
            <a:off x="9982200" y="2019300"/>
            <a:ext cx="7696200" cy="6012993"/>
          </a:xfrm>
          <a:prstGeom prst="rect">
            <a:avLst/>
          </a:prstGeom>
          <a:noFill/>
        </p:spPr>
        <p:txBody>
          <a:bodyPr wrap="square">
            <a:spAutoFit/>
          </a:bodyPr>
          <a:lstStyle/>
          <a:p>
            <a:pPr marL="457200" lvl="0" indent="-457200" algn="just">
              <a:lnSpc>
                <a:spcPct val="150000"/>
              </a:lnSpc>
              <a:spcBef>
                <a:spcPts val="100"/>
              </a:spcBef>
              <a:spcAft>
                <a:spcPts val="100"/>
              </a:spcAft>
              <a:buFontTx/>
              <a:buChar char="-"/>
            </a:pP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Nêu tên các quốc gia phong kiến và tên các quốc gia ngày nay tương ứng.</a:t>
            </a:r>
            <a:endParaRPr lang="en-US" sz="3200">
              <a:latin typeface="Arial" panose="020B0604020202020204" pitchFamily="34" charset="0"/>
              <a:ea typeface="Arial" panose="020B0604020202020204" pitchFamily="34" charset="0"/>
              <a:cs typeface="Arial" panose="020B0604020202020204" pitchFamily="34" charset="0"/>
            </a:endParaRPr>
          </a:p>
          <a:p>
            <a:pPr marL="457200" lvl="0" indent="-457200" algn="just">
              <a:lnSpc>
                <a:spcPct val="150000"/>
              </a:lnSpc>
              <a:spcBef>
                <a:spcPts val="100"/>
              </a:spcBef>
              <a:spcAft>
                <a:spcPts val="100"/>
              </a:spcAft>
              <a:buFontTx/>
              <a:buChar char="-"/>
            </a:pPr>
            <a:r>
              <a:rPr lang="fr-FR" sz="3200">
                <a:solidFill>
                  <a:srgbClr val="000000"/>
                </a:solidFill>
                <a:effectLst/>
                <a:latin typeface="Arial" panose="020B0604020202020204" pitchFamily="34" charset="0"/>
                <a:ea typeface="Arial" panose="020B0604020202020204" pitchFamily="34" charset="0"/>
                <a:cs typeface="Arial" panose="020B0604020202020204" pitchFamily="34" charset="0"/>
              </a:rPr>
              <a:t>So sánh hai lược đồ: sử dụng bút màu để xác định những quốc gia:</a:t>
            </a:r>
          </a:p>
          <a:p>
            <a:pPr marL="457200" lvl="0" indent="-457200" algn="just">
              <a:lnSpc>
                <a:spcPct val="150000"/>
              </a:lnSpc>
              <a:spcBef>
                <a:spcPts val="100"/>
              </a:spcBef>
              <a:spcAft>
                <a:spcPts val="100"/>
              </a:spcAft>
              <a:buFont typeface="Arial" panose="020B0604020202020204" pitchFamily="34" charset="0"/>
              <a:buChar char="•"/>
            </a:pPr>
            <a:r>
              <a:rPr lang="fr-FR" sz="3200">
                <a:solidFill>
                  <a:srgbClr val="FF0000"/>
                </a:solidFill>
                <a:effectLst/>
                <a:latin typeface="Arial" panose="020B0604020202020204" pitchFamily="34" charset="0"/>
                <a:ea typeface="Arial" panose="020B0604020202020204" pitchFamily="34" charset="0"/>
                <a:cs typeface="Arial" panose="020B0604020202020204" pitchFamily="34" charset="0"/>
              </a:rPr>
              <a:t>Màu đỏ: </a:t>
            </a:r>
            <a:r>
              <a:rPr lang="fr-FR" sz="3200">
                <a:solidFill>
                  <a:srgbClr val="000000"/>
                </a:solidFill>
                <a:effectLst/>
                <a:latin typeface="Arial" panose="020B0604020202020204" pitchFamily="34" charset="0"/>
                <a:ea typeface="Arial" panose="020B0604020202020204" pitchFamily="34" charset="0"/>
                <a:cs typeface="Arial" panose="020B0604020202020204" pitchFamily="34" charset="0"/>
              </a:rPr>
              <a:t>xuất hiện trước TK XIII.</a:t>
            </a:r>
          </a:p>
          <a:p>
            <a:pPr marL="457200" lvl="0" indent="-457200" algn="just">
              <a:lnSpc>
                <a:spcPct val="150000"/>
              </a:lnSpc>
              <a:spcBef>
                <a:spcPts val="100"/>
              </a:spcBef>
              <a:spcAft>
                <a:spcPts val="100"/>
              </a:spcAft>
              <a:buFont typeface="Arial" panose="020B0604020202020204" pitchFamily="34" charset="0"/>
              <a:buChar char="•"/>
            </a:pPr>
            <a:r>
              <a:rPr lang="fr-FR" sz="3200">
                <a:solidFill>
                  <a:srgbClr val="00B050"/>
                </a:solidFill>
                <a:latin typeface="Arial" panose="020B0604020202020204" pitchFamily="34" charset="0"/>
                <a:ea typeface="Arial" panose="020B0604020202020204" pitchFamily="34" charset="0"/>
                <a:cs typeface="Arial" panose="020B0604020202020204" pitchFamily="34" charset="0"/>
              </a:rPr>
              <a:t>Màu xanh lá cây: </a:t>
            </a:r>
            <a:r>
              <a:rPr lang="fr-FR" sz="3200">
                <a:solidFill>
                  <a:srgbClr val="000000"/>
                </a:solidFill>
                <a:effectLst/>
                <a:latin typeface="Arial" panose="020B0604020202020204" pitchFamily="34" charset="0"/>
                <a:ea typeface="Arial" panose="020B0604020202020204" pitchFamily="34" charset="0"/>
                <a:cs typeface="Arial" panose="020B0604020202020204" pitchFamily="34" charset="0"/>
              </a:rPr>
              <a:t>TK XIII – TK XVI. </a:t>
            </a:r>
          </a:p>
          <a:p>
            <a:pPr marL="457200" lvl="0" indent="-457200" algn="just">
              <a:lnSpc>
                <a:spcPct val="150000"/>
              </a:lnSpc>
              <a:spcBef>
                <a:spcPts val="100"/>
              </a:spcBef>
              <a:spcAft>
                <a:spcPts val="100"/>
              </a:spcAft>
              <a:buFont typeface="Arial" panose="020B0604020202020204" pitchFamily="34" charset="0"/>
              <a:buChar char="•"/>
            </a:pPr>
            <a:r>
              <a:rPr lang="fr-FR" sz="3200">
                <a:solidFill>
                  <a:srgbClr val="0070C0"/>
                </a:solidFill>
                <a:latin typeface="Arial" panose="020B0604020202020204" pitchFamily="34" charset="0"/>
                <a:ea typeface="Arial" panose="020B0604020202020204" pitchFamily="34" charset="0"/>
                <a:cs typeface="Arial" panose="020B0604020202020204" pitchFamily="34" charset="0"/>
              </a:rPr>
              <a:t>Màu xanh dương: </a:t>
            </a:r>
            <a:r>
              <a:rPr lang="fr-FR" sz="3200">
                <a:solidFill>
                  <a:srgbClr val="000000"/>
                </a:solidFill>
                <a:effectLst/>
                <a:latin typeface="Arial" panose="020B0604020202020204" pitchFamily="34" charset="0"/>
                <a:ea typeface="Arial" panose="020B0604020202020204" pitchFamily="34" charset="0"/>
                <a:cs typeface="Arial" panose="020B0604020202020204" pitchFamily="34" charset="0"/>
              </a:rPr>
              <a:t>có trong cả 2 giai đoạn.</a:t>
            </a:r>
            <a:endParaRPr lang="fr-FR" sz="3200">
              <a:solidFill>
                <a:srgbClr val="00000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63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DC93BD-0DBF-9AA8-F030-335C6863D77D}"/>
              </a:ext>
            </a:extLst>
          </p:cNvPr>
          <p:cNvSpPr txBox="1"/>
          <p:nvPr/>
        </p:nvSpPr>
        <p:spPr>
          <a:xfrm>
            <a:off x="2201839" y="397014"/>
            <a:ext cx="13884322" cy="707886"/>
          </a:xfrm>
          <a:prstGeom prst="rect">
            <a:avLst/>
          </a:prstGeom>
          <a:noFill/>
        </p:spPr>
        <p:txBody>
          <a:bodyPr wrap="square">
            <a:spAutoFit/>
          </a:bodyPr>
          <a:lstStyle/>
          <a:p>
            <a:pPr lvl="0" algn="ctr">
              <a:spcBef>
                <a:spcPts val="100"/>
              </a:spcBef>
              <a:spcAft>
                <a:spcPts val="100"/>
              </a:spcAft>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ác quốc gia phong kiến và các quốc gia ngày nay</a:t>
            </a:r>
            <a:endParaRPr lang="en-US" sz="4000">
              <a:latin typeface="Arial" panose="020B0604020202020204" pitchFamily="34" charset="0"/>
              <a:ea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41BFBF26-7708-F5A4-4A55-D1D1F2BD0730}"/>
              </a:ext>
            </a:extLst>
          </p:cNvPr>
          <p:cNvGraphicFramePr>
            <a:graphicFrameLocks noGrp="1"/>
          </p:cNvGraphicFramePr>
          <p:nvPr>
            <p:extLst>
              <p:ext uri="{D42A27DB-BD31-4B8C-83A1-F6EECF244321}">
                <p14:modId xmlns:p14="http://schemas.microsoft.com/office/powerpoint/2010/main" val="3111037508"/>
              </p:ext>
            </p:extLst>
          </p:nvPr>
        </p:nvGraphicFramePr>
        <p:xfrm>
          <a:off x="304800" y="1254461"/>
          <a:ext cx="17678400" cy="8689639"/>
        </p:xfrm>
        <a:graphic>
          <a:graphicData uri="http://schemas.openxmlformats.org/drawingml/2006/table">
            <a:tbl>
              <a:tblPr firstRow="1" bandRow="1">
                <a:tableStyleId>{93296810-A885-4BE3-A3E7-6D5BEEA58F35}</a:tableStyleId>
              </a:tblPr>
              <a:tblGrid>
                <a:gridCol w="4343400">
                  <a:extLst>
                    <a:ext uri="{9D8B030D-6E8A-4147-A177-3AD203B41FA5}">
                      <a16:colId xmlns:a16="http://schemas.microsoft.com/office/drawing/2014/main" val="635320757"/>
                    </a:ext>
                  </a:extLst>
                </a:gridCol>
                <a:gridCol w="6667500">
                  <a:extLst>
                    <a:ext uri="{9D8B030D-6E8A-4147-A177-3AD203B41FA5}">
                      <a16:colId xmlns:a16="http://schemas.microsoft.com/office/drawing/2014/main" val="758725066"/>
                    </a:ext>
                  </a:extLst>
                </a:gridCol>
                <a:gridCol w="6667500">
                  <a:extLst>
                    <a:ext uri="{9D8B030D-6E8A-4147-A177-3AD203B41FA5}">
                      <a16:colId xmlns:a16="http://schemas.microsoft.com/office/drawing/2014/main" val="2947918472"/>
                    </a:ext>
                  </a:extLst>
                </a:gridCol>
              </a:tblGrid>
              <a:tr h="1175657">
                <a:tc>
                  <a:txBody>
                    <a:bodyPr/>
                    <a:lstStyle/>
                    <a:p>
                      <a:pPr algn="ctr">
                        <a:lnSpc>
                          <a:spcPct val="150000"/>
                        </a:lnSpc>
                      </a:pPr>
                      <a:r>
                        <a:rPr lang="en-US" sz="3600">
                          <a:latin typeface="Arial" panose="020B0604020202020204" pitchFamily="34" charset="0"/>
                          <a:cs typeface="Arial" panose="020B0604020202020204" pitchFamily="34" charset="0"/>
                        </a:rPr>
                        <a:t>Tên các quốc gia ngày nay</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Tên các quốc gia phong kiến TK X - XIII</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a:latin typeface="Arial" panose="020B0604020202020204" pitchFamily="34" charset="0"/>
                          <a:cs typeface="Arial" panose="020B0604020202020204" pitchFamily="34" charset="0"/>
                        </a:rPr>
                        <a:t>Tên các quốc gia phong kiến TK XIII - XV</a:t>
                      </a:r>
                    </a:p>
                  </a:txBody>
                  <a:tcPr anchor="ctr"/>
                </a:tc>
                <a:extLst>
                  <a:ext uri="{0D108BD9-81ED-4DB2-BD59-A6C34878D82A}">
                    <a16:rowId xmlns:a16="http://schemas.microsoft.com/office/drawing/2014/main" val="2518365227"/>
                  </a:ext>
                </a:extLst>
              </a:tr>
              <a:tr h="1175657">
                <a:tc>
                  <a:txBody>
                    <a:bodyPr/>
                    <a:lstStyle/>
                    <a:p>
                      <a:pPr algn="ctr">
                        <a:lnSpc>
                          <a:spcPct val="150000"/>
                        </a:lnSpc>
                      </a:pPr>
                      <a:r>
                        <a:rPr lang="en-US" sz="3600">
                          <a:latin typeface="Arial" panose="020B0604020202020204" pitchFamily="34" charset="0"/>
                          <a:cs typeface="Arial" panose="020B0604020202020204" pitchFamily="34" charset="0"/>
                        </a:rPr>
                        <a:t>Mi-an-ma</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Pa-gan</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Tôn-gu</a:t>
                      </a:r>
                    </a:p>
                  </a:txBody>
                  <a:tcPr anchor="ctr"/>
                </a:tc>
                <a:extLst>
                  <a:ext uri="{0D108BD9-81ED-4DB2-BD59-A6C34878D82A}">
                    <a16:rowId xmlns:a16="http://schemas.microsoft.com/office/drawing/2014/main" val="1727154552"/>
                  </a:ext>
                </a:extLst>
              </a:tr>
              <a:tr h="1175657">
                <a:tc>
                  <a:txBody>
                    <a:bodyPr/>
                    <a:lstStyle/>
                    <a:p>
                      <a:pPr algn="ctr">
                        <a:lnSpc>
                          <a:spcPct val="150000"/>
                        </a:lnSpc>
                      </a:pPr>
                      <a:r>
                        <a:rPr lang="en-US" sz="3600">
                          <a:latin typeface="Arial" panose="020B0604020202020204" pitchFamily="34" charset="0"/>
                          <a:cs typeface="Arial" panose="020B0604020202020204" pitchFamily="34" charset="0"/>
                        </a:rPr>
                        <a:t>Thái Lan</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Ha-ri-pun-giay-a</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Su-khô-thay/ A-út-thay-a</a:t>
                      </a:r>
                    </a:p>
                  </a:txBody>
                  <a:tcPr anchor="ctr"/>
                </a:tc>
                <a:extLst>
                  <a:ext uri="{0D108BD9-81ED-4DB2-BD59-A6C34878D82A}">
                    <a16:rowId xmlns:a16="http://schemas.microsoft.com/office/drawing/2014/main" val="1203345091"/>
                  </a:ext>
                </a:extLst>
              </a:tr>
              <a:tr h="1175657">
                <a:tc>
                  <a:txBody>
                    <a:bodyPr/>
                    <a:lstStyle/>
                    <a:p>
                      <a:pPr algn="ctr">
                        <a:lnSpc>
                          <a:spcPct val="150000"/>
                        </a:lnSpc>
                      </a:pPr>
                      <a:r>
                        <a:rPr lang="en-US" sz="3600">
                          <a:latin typeface="Arial" panose="020B0604020202020204" pitchFamily="34" charset="0"/>
                          <a:cs typeface="Arial" panose="020B0604020202020204" pitchFamily="34" charset="0"/>
                        </a:rPr>
                        <a:t>Cam-pu-chia</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Cam-pu-chia</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a:latin typeface="Arial" panose="020B0604020202020204" pitchFamily="34" charset="0"/>
                          <a:cs typeface="Arial" panose="020B0604020202020204" pitchFamily="34" charset="0"/>
                        </a:rPr>
                        <a:t>Cam-pu-chia</a:t>
                      </a:r>
                    </a:p>
                  </a:txBody>
                  <a:tcPr anchor="ctr"/>
                </a:tc>
                <a:extLst>
                  <a:ext uri="{0D108BD9-81ED-4DB2-BD59-A6C34878D82A}">
                    <a16:rowId xmlns:a16="http://schemas.microsoft.com/office/drawing/2014/main" val="2414059863"/>
                  </a:ext>
                </a:extLst>
              </a:tr>
              <a:tr h="1175657">
                <a:tc>
                  <a:txBody>
                    <a:bodyPr/>
                    <a:lstStyle/>
                    <a:p>
                      <a:pPr algn="ctr">
                        <a:lnSpc>
                          <a:spcPct val="150000"/>
                        </a:lnSpc>
                      </a:pPr>
                      <a:r>
                        <a:rPr lang="en-US" sz="3600">
                          <a:latin typeface="Arial" panose="020B0604020202020204" pitchFamily="34" charset="0"/>
                          <a:cs typeface="Arial" panose="020B0604020202020204" pitchFamily="34" charset="0"/>
                        </a:rPr>
                        <a:t>Việt Nam</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Đại Việt/ Chăm-pa</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a:latin typeface="Arial" panose="020B0604020202020204" pitchFamily="34" charset="0"/>
                          <a:cs typeface="Arial" panose="020B0604020202020204" pitchFamily="34" charset="0"/>
                        </a:rPr>
                        <a:t>Đại Việt/ Chăm-pa</a:t>
                      </a:r>
                    </a:p>
                  </a:txBody>
                  <a:tcPr anchor="ctr"/>
                </a:tc>
                <a:extLst>
                  <a:ext uri="{0D108BD9-81ED-4DB2-BD59-A6C34878D82A}">
                    <a16:rowId xmlns:a16="http://schemas.microsoft.com/office/drawing/2014/main" val="4056229936"/>
                  </a:ext>
                </a:extLst>
              </a:tr>
              <a:tr h="1175657">
                <a:tc>
                  <a:txBody>
                    <a:bodyPr/>
                    <a:lstStyle/>
                    <a:p>
                      <a:pPr algn="ctr">
                        <a:lnSpc>
                          <a:spcPct val="150000"/>
                        </a:lnSpc>
                      </a:pPr>
                      <a:r>
                        <a:rPr lang="en-US" sz="3600">
                          <a:latin typeface="Arial" panose="020B0604020202020204" pitchFamily="34" charset="0"/>
                          <a:cs typeface="Arial" panose="020B0604020202020204" pitchFamily="34" charset="0"/>
                        </a:rPr>
                        <a:t>In-đô-nê-xi-a</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Sri-vi-giay-a</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Mô-giô-pa-hit</a:t>
                      </a:r>
                    </a:p>
                  </a:txBody>
                  <a:tcPr anchor="ctr"/>
                </a:tc>
                <a:extLst>
                  <a:ext uri="{0D108BD9-81ED-4DB2-BD59-A6C34878D82A}">
                    <a16:rowId xmlns:a16="http://schemas.microsoft.com/office/drawing/2014/main" val="4121957414"/>
                  </a:ext>
                </a:extLst>
              </a:tr>
              <a:tr h="1175657">
                <a:tc>
                  <a:txBody>
                    <a:bodyPr/>
                    <a:lstStyle/>
                    <a:p>
                      <a:pPr algn="ctr">
                        <a:lnSpc>
                          <a:spcPct val="150000"/>
                        </a:lnSpc>
                      </a:pPr>
                      <a:r>
                        <a:rPr lang="en-US" sz="3600">
                          <a:latin typeface="Arial" panose="020B0604020202020204" pitchFamily="34" charset="0"/>
                          <a:cs typeface="Arial" panose="020B0604020202020204" pitchFamily="34" charset="0"/>
                        </a:rPr>
                        <a:t>Ma-lai-xi-a</a:t>
                      </a:r>
                    </a:p>
                  </a:txBody>
                  <a:tcPr anchor="ctr"/>
                </a:tc>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solidFill>
                      <a:schemeClr val="bg1">
                        <a:lumMod val="7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a:latin typeface="Arial" panose="020B0604020202020204" pitchFamily="34" charset="0"/>
                          <a:cs typeface="Arial" panose="020B0604020202020204" pitchFamily="34" charset="0"/>
                        </a:rPr>
                        <a:t>Ma-lắc-ca</a:t>
                      </a:r>
                    </a:p>
                  </a:txBody>
                  <a:tcPr anchor="ctr"/>
                </a:tc>
                <a:extLst>
                  <a:ext uri="{0D108BD9-81ED-4DB2-BD59-A6C34878D82A}">
                    <a16:rowId xmlns:a16="http://schemas.microsoft.com/office/drawing/2014/main" val="2926248397"/>
                  </a:ext>
                </a:extLst>
              </a:tr>
            </a:tbl>
          </a:graphicData>
        </a:graphic>
      </p:graphicFrame>
    </p:spTree>
    <p:extLst>
      <p:ext uri="{BB962C8B-B14F-4D97-AF65-F5344CB8AC3E}">
        <p14:creationId xmlns:p14="http://schemas.microsoft.com/office/powerpoint/2010/main" val="141358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DD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89740D-B0D7-F6CD-C681-8EB6C72AFD0A}"/>
              </a:ext>
            </a:extLst>
          </p:cNvPr>
          <p:cNvGrpSpPr/>
          <p:nvPr/>
        </p:nvGrpSpPr>
        <p:grpSpPr>
          <a:xfrm>
            <a:off x="9288902" y="820480"/>
            <a:ext cx="8758885" cy="8742620"/>
            <a:chOff x="828520" y="476009"/>
            <a:chExt cx="8758885" cy="8742620"/>
          </a:xfrm>
        </p:grpSpPr>
        <p:pic>
          <p:nvPicPr>
            <p:cNvPr id="5" name="Picture 4">
              <a:extLst>
                <a:ext uri="{FF2B5EF4-FFF2-40B4-BE49-F238E27FC236}">
                  <a16:creationId xmlns:a16="http://schemas.microsoft.com/office/drawing/2014/main" id="{04F36D04-769B-E25F-0B1A-7DE3D0402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20" y="476009"/>
              <a:ext cx="8758885" cy="7555742"/>
            </a:xfrm>
            <a:prstGeom prst="rect">
              <a:avLst/>
            </a:prstGeom>
          </p:spPr>
        </p:pic>
        <p:sp>
          <p:nvSpPr>
            <p:cNvPr id="6" name="TextBox 5">
              <a:extLst>
                <a:ext uri="{FF2B5EF4-FFF2-40B4-BE49-F238E27FC236}">
                  <a16:creationId xmlns:a16="http://schemas.microsoft.com/office/drawing/2014/main" id="{E86EF8F7-A2A8-344C-260A-47621C145F15}"/>
                </a:ext>
              </a:extLst>
            </p:cNvPr>
            <p:cNvSpPr txBox="1"/>
            <p:nvPr/>
          </p:nvSpPr>
          <p:spPr>
            <a:xfrm>
              <a:off x="1500333" y="8077932"/>
              <a:ext cx="7368423"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11.2.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quốc gia phong kiến Đông Nam Á thế kỉ XIII - XV</a:t>
              </a:r>
              <a:endParaRPr lang="en-US" sz="2400" i="1"/>
            </a:p>
          </p:txBody>
        </p:sp>
      </p:grpSp>
      <p:grpSp>
        <p:nvGrpSpPr>
          <p:cNvPr id="2" name="Group 1">
            <a:extLst>
              <a:ext uri="{FF2B5EF4-FFF2-40B4-BE49-F238E27FC236}">
                <a16:creationId xmlns:a16="http://schemas.microsoft.com/office/drawing/2014/main" id="{C6F94031-406B-FAA6-C6CA-4BD9E0F0CC65}"/>
              </a:ext>
            </a:extLst>
          </p:cNvPr>
          <p:cNvGrpSpPr/>
          <p:nvPr/>
        </p:nvGrpSpPr>
        <p:grpSpPr>
          <a:xfrm>
            <a:off x="272306" y="765889"/>
            <a:ext cx="8984751" cy="8696439"/>
            <a:chOff x="8915400" y="878498"/>
            <a:chExt cx="8984751" cy="8696439"/>
          </a:xfrm>
        </p:grpSpPr>
        <p:sp>
          <p:nvSpPr>
            <p:cNvPr id="3" name="TextBox 2">
              <a:extLst>
                <a:ext uri="{FF2B5EF4-FFF2-40B4-BE49-F238E27FC236}">
                  <a16:creationId xmlns:a16="http://schemas.microsoft.com/office/drawing/2014/main" id="{9BEDA074-428B-5033-A282-7BBCE6EBA5A1}"/>
                </a:ext>
              </a:extLst>
            </p:cNvPr>
            <p:cNvSpPr txBox="1"/>
            <p:nvPr/>
          </p:nvSpPr>
          <p:spPr>
            <a:xfrm>
              <a:off x="9723563" y="8434240"/>
              <a:ext cx="7368423" cy="1140697"/>
            </a:xfrm>
            <a:prstGeom prst="rect">
              <a:avLst/>
            </a:prstGeom>
            <a:noFill/>
          </p:spPr>
          <p:txBody>
            <a:bodyPr wrap="square">
              <a:spAutoFit/>
            </a:bodyPr>
            <a:lstStyle/>
            <a:p>
              <a:pPr algn="ctr">
                <a:lnSpc>
                  <a:spcPct val="150000"/>
                </a:lnSpc>
              </a:pPr>
              <a:r>
                <a:rPr lang="en-US" sz="2400" b="1" i="1">
                  <a:effectLst/>
                  <a:latin typeface="Arial" panose="020B0604020202020204" pitchFamily="34" charset="0"/>
                  <a:ea typeface="Times New Roman" panose="02020603050405020304" pitchFamily="18" charset="0"/>
                  <a:cs typeface="Arial" panose="020B0604020202020204" pitchFamily="34" charset="0"/>
                </a:rPr>
                <a:t>11.1. </a:t>
              </a:r>
              <a:r>
                <a:rPr lang="en-US" sz="2400" i="1">
                  <a:effectLst/>
                  <a:latin typeface="Arial" panose="020B0604020202020204" pitchFamily="34" charset="0"/>
                  <a:ea typeface="Times New Roman" panose="02020603050405020304" pitchFamily="18" charset="0"/>
                  <a:cs typeface="Arial" panose="020B0604020202020204" pitchFamily="34" charset="0"/>
                </a:rPr>
                <a:t>Lược đồ các quốc gia phong kiến Đông Nam Á thế kỉ X - XIII</a:t>
              </a:r>
              <a:endParaRPr lang="en-US" sz="2400" i="1"/>
            </a:p>
          </p:txBody>
        </p:sp>
        <p:pic>
          <p:nvPicPr>
            <p:cNvPr id="4" name="Picture 3">
              <a:extLst>
                <a:ext uri="{FF2B5EF4-FFF2-40B4-BE49-F238E27FC236}">
                  <a16:creationId xmlns:a16="http://schemas.microsoft.com/office/drawing/2014/main" id="{8BA6F396-936C-B7A4-3695-A39F239AD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878498"/>
              <a:ext cx="8984751" cy="7543800"/>
            </a:xfrm>
            <a:prstGeom prst="rect">
              <a:avLst/>
            </a:prstGeom>
          </p:spPr>
        </p:pic>
      </p:grpSp>
      <p:sp>
        <p:nvSpPr>
          <p:cNvPr id="8" name="Oval 7">
            <a:extLst>
              <a:ext uri="{FF2B5EF4-FFF2-40B4-BE49-F238E27FC236}">
                <a16:creationId xmlns:a16="http://schemas.microsoft.com/office/drawing/2014/main" id="{BD830D45-7F89-2B2A-673F-A28D1B48C947}"/>
              </a:ext>
            </a:extLst>
          </p:cNvPr>
          <p:cNvSpPr/>
          <p:nvPr/>
        </p:nvSpPr>
        <p:spPr>
          <a:xfrm>
            <a:off x="685800" y="1836734"/>
            <a:ext cx="1363639"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4353D2-BC98-3587-31C6-847CEC45BF3D}"/>
              </a:ext>
            </a:extLst>
          </p:cNvPr>
          <p:cNvSpPr/>
          <p:nvPr/>
        </p:nvSpPr>
        <p:spPr>
          <a:xfrm>
            <a:off x="1525810" y="2534476"/>
            <a:ext cx="1363639"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32686F1-D893-E062-AA8D-6A15FBA40524}"/>
              </a:ext>
            </a:extLst>
          </p:cNvPr>
          <p:cNvSpPr/>
          <p:nvPr/>
        </p:nvSpPr>
        <p:spPr>
          <a:xfrm rot="2241219">
            <a:off x="2130160" y="6423633"/>
            <a:ext cx="1363639"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F90BA2F-5A08-D11B-FA1E-2000E761413E}"/>
              </a:ext>
            </a:extLst>
          </p:cNvPr>
          <p:cNvSpPr/>
          <p:nvPr/>
        </p:nvSpPr>
        <p:spPr>
          <a:xfrm rot="1879131">
            <a:off x="10866821" y="2268697"/>
            <a:ext cx="902731" cy="431666"/>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6F0EDFC-0071-FDED-ABBD-E36DAD441859}"/>
              </a:ext>
            </a:extLst>
          </p:cNvPr>
          <p:cNvSpPr/>
          <p:nvPr/>
        </p:nvSpPr>
        <p:spPr>
          <a:xfrm>
            <a:off x="9829800" y="2660626"/>
            <a:ext cx="902731" cy="48581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931B43-1660-0919-34FF-A885AB0999B2}"/>
              </a:ext>
            </a:extLst>
          </p:cNvPr>
          <p:cNvSpPr/>
          <p:nvPr/>
        </p:nvSpPr>
        <p:spPr>
          <a:xfrm>
            <a:off x="10728960" y="2851653"/>
            <a:ext cx="1199024" cy="63575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740D58C-82DF-7D23-35D8-FAFEFDD6F723}"/>
              </a:ext>
            </a:extLst>
          </p:cNvPr>
          <p:cNvSpPr/>
          <p:nvPr/>
        </p:nvSpPr>
        <p:spPr>
          <a:xfrm>
            <a:off x="10986288" y="4962236"/>
            <a:ext cx="1199024" cy="48145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19E34E-26C3-D5E7-235E-4573097BD187}"/>
              </a:ext>
            </a:extLst>
          </p:cNvPr>
          <p:cNvSpPr/>
          <p:nvPr/>
        </p:nvSpPr>
        <p:spPr>
          <a:xfrm>
            <a:off x="11927984" y="6750408"/>
            <a:ext cx="1199024" cy="48145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397CBC-10DD-EB19-C021-ADFBCBEDA8DF}"/>
              </a:ext>
            </a:extLst>
          </p:cNvPr>
          <p:cNvSpPr/>
          <p:nvPr/>
        </p:nvSpPr>
        <p:spPr>
          <a:xfrm>
            <a:off x="2198373" y="3305826"/>
            <a:ext cx="1230628" cy="51210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A97F40B-F36A-2047-53FD-A54F1FB5ECE5}"/>
              </a:ext>
            </a:extLst>
          </p:cNvPr>
          <p:cNvSpPr/>
          <p:nvPr/>
        </p:nvSpPr>
        <p:spPr>
          <a:xfrm>
            <a:off x="2590337" y="2171581"/>
            <a:ext cx="622301" cy="51210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C0485C-6544-55D6-2EB9-2C206B3E124B}"/>
              </a:ext>
            </a:extLst>
          </p:cNvPr>
          <p:cNvSpPr/>
          <p:nvPr/>
        </p:nvSpPr>
        <p:spPr>
          <a:xfrm>
            <a:off x="3038383" y="3537712"/>
            <a:ext cx="1230628" cy="51210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794D31E-3DC7-5F67-47BE-5B75FC91B666}"/>
              </a:ext>
            </a:extLst>
          </p:cNvPr>
          <p:cNvSpPr/>
          <p:nvPr/>
        </p:nvSpPr>
        <p:spPr>
          <a:xfrm>
            <a:off x="11125531" y="3305826"/>
            <a:ext cx="1230628" cy="51210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2084C84-5E34-0F32-0A78-3C9257AD0179}"/>
              </a:ext>
            </a:extLst>
          </p:cNvPr>
          <p:cNvSpPr/>
          <p:nvPr/>
        </p:nvSpPr>
        <p:spPr>
          <a:xfrm>
            <a:off x="11517495" y="2171581"/>
            <a:ext cx="622301" cy="51210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BF52318-FC75-6B35-1091-027C33838F90}"/>
              </a:ext>
            </a:extLst>
          </p:cNvPr>
          <p:cNvSpPr/>
          <p:nvPr/>
        </p:nvSpPr>
        <p:spPr>
          <a:xfrm>
            <a:off x="12083169" y="3522682"/>
            <a:ext cx="1010857" cy="51210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622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 Các vương quốc phong kiến Đông Nam Á từ nửa sau thế kỉ X đến nửa đầu thế kỉ XVI</Template>
  <TotalTime>434</TotalTime>
  <Words>2055</Words>
  <Application>Microsoft Office PowerPoint</Application>
  <PresentationFormat>Custom</PresentationFormat>
  <Paragraphs>251</Paragraphs>
  <Slides>47</Slides>
  <Notes>1</Notes>
  <HiddenSlides>0</HiddenSlides>
  <MMClips>10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47</vt:i4>
      </vt:variant>
    </vt:vector>
  </HeadingPairs>
  <TitlesOfParts>
    <vt:vector size="52" baseType="lpstr">
      <vt:lpstr>Arial</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4</cp:revision>
  <dcterms:created xsi:type="dcterms:W3CDTF">2022-11-18T02:37:15Z</dcterms:created>
  <dcterms:modified xsi:type="dcterms:W3CDTF">2022-11-23T01:22:26Z</dcterms:modified>
  <dc:identifier>DAFMwf_Dsog</dc:identifier>
</cp:coreProperties>
</file>