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17" r:id="rId3"/>
    <p:sldId id="256" r:id="rId4"/>
    <p:sldId id="276" r:id="rId5"/>
    <p:sldId id="258" r:id="rId6"/>
    <p:sldId id="259" r:id="rId7"/>
    <p:sldId id="260" r:id="rId8"/>
    <p:sldId id="261" r:id="rId9"/>
    <p:sldId id="262" r:id="rId10"/>
    <p:sldId id="277" r:id="rId11"/>
    <p:sldId id="263" r:id="rId12"/>
    <p:sldId id="278" r:id="rId13"/>
    <p:sldId id="319" r:id="rId14"/>
    <p:sldId id="320" r:id="rId15"/>
    <p:sldId id="340" r:id="rId16"/>
    <p:sldId id="341" r:id="rId17"/>
    <p:sldId id="347" r:id="rId18"/>
    <p:sldId id="264" r:id="rId19"/>
    <p:sldId id="279" r:id="rId20"/>
    <p:sldId id="342" r:id="rId21"/>
    <p:sldId id="343" r:id="rId22"/>
    <p:sldId id="344" r:id="rId23"/>
    <p:sldId id="345" r:id="rId24"/>
    <p:sldId id="346" r:id="rId25"/>
    <p:sldId id="269" r:id="rId26"/>
    <p:sldId id="313" r:id="rId27"/>
    <p:sldId id="281" r:id="rId28"/>
    <p:sldId id="270" r:id="rId29"/>
    <p:sldId id="318" r:id="rId30"/>
    <p:sldId id="314" r:id="rId31"/>
    <p:sldId id="348" r:id="rId32"/>
    <p:sldId id="316" r:id="rId33"/>
    <p:sldId id="272" r:id="rId34"/>
    <p:sldId id="273" r:id="rId35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3E1"/>
    <a:srgbClr val="F4EFD4"/>
    <a:srgbClr val="B02243"/>
    <a:srgbClr val="B19E6B"/>
    <a:srgbClr val="655835"/>
    <a:srgbClr val="9E8B54"/>
    <a:srgbClr val="E7DCA3"/>
    <a:srgbClr val="EAE0B0"/>
    <a:srgbClr val="E6DA9E"/>
    <a:srgbClr val="ECE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>
        <p:scale>
          <a:sx n="50" d="100"/>
          <a:sy n="50" d="100"/>
        </p:scale>
        <p:origin x="413" y="2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3268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1096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3018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0303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6561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557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5583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456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75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7305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729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9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5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5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59.jf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6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6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22.svg"/><Relationship Id="rId7" Type="http://schemas.openxmlformats.org/officeDocument/2006/relationships/image" Target="../media/image7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2.svg"/><Relationship Id="rId7" Type="http://schemas.openxmlformats.org/officeDocument/2006/relationships/image" Target="../media/image2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15796" y="1638300"/>
            <a:ext cx="13656408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7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912631" y="0"/>
            <a:ext cx="20113261" cy="703257"/>
            <a:chOff x="0" y="0"/>
            <a:chExt cx="26817682" cy="93767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86400" cy="93767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152636" y="0"/>
              <a:ext cx="5486400" cy="93767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358482" y="0"/>
              <a:ext cx="5486400" cy="93767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844882" y="0"/>
              <a:ext cx="5486400" cy="93767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331282" y="0"/>
              <a:ext cx="5486400" cy="937676"/>
            </a:xfrm>
            <a:prstGeom prst="rect">
              <a:avLst/>
            </a:prstGeom>
          </p:spPr>
        </p:pic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06F7AEEE-1FA5-E65F-0706-6AD2091BC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0268" y="5266501"/>
            <a:ext cx="18332042" cy="50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92068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>
            <a:extLst>
              <a:ext uri="{FF2B5EF4-FFF2-40B4-BE49-F238E27FC236}">
                <a16:creationId xmlns:a16="http://schemas.microsoft.com/office/drawing/2014/main" id="{F5103C0E-DC72-23DE-ED93-31108FFD2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6901C51E-984E-ED8C-EEE0-EF33F2F53980}"/>
              </a:ext>
            </a:extLst>
          </p:cNvPr>
          <p:cNvSpPr txBox="1"/>
          <p:nvPr/>
        </p:nvSpPr>
        <p:spPr>
          <a:xfrm>
            <a:off x="685830" y="1719396"/>
            <a:ext cx="9187054" cy="1252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B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B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 </a:t>
            </a:r>
            <a:r>
              <a:rPr lang="en-US" sz="5400" b="1">
                <a:solidFill>
                  <a:srgbClr val="B02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ĐÔI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B0224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AF736-0D99-9DCF-776B-FE343C45DE9C}"/>
              </a:ext>
            </a:extLst>
          </p:cNvPr>
          <p:cNvSpPr txBox="1"/>
          <p:nvPr/>
        </p:nvSpPr>
        <p:spPr>
          <a:xfrm>
            <a:off x="935943" y="3390900"/>
            <a:ext cx="96012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hãy 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10.1, Bảng các cải cách về chính trị, kinh tế, xã hội và cho biết: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Tại sao thời kì A-cơ-ba cai trị được xem là thịnh trị nhất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đế quốc Mô-gôn?</a:t>
            </a:r>
            <a:endParaRPr kumimoji="0" lang="en-US" sz="40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, indoor, decorated, various&#10;&#10;Description automatically generated">
            <a:extLst>
              <a:ext uri="{FF2B5EF4-FFF2-40B4-BE49-F238E27FC236}">
                <a16:creationId xmlns:a16="http://schemas.microsoft.com/office/drawing/2014/main" id="{74CF71D8-45B6-5BDA-2A6E-62D4CFC39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1" y="0"/>
            <a:ext cx="7086600" cy="103048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>
            <a:extLst>
              <a:ext uri="{FF2B5EF4-FFF2-40B4-BE49-F238E27FC236}">
                <a16:creationId xmlns:a16="http://schemas.microsoft.com/office/drawing/2014/main" id="{0AC07F1D-C70C-376F-B369-31BE96F5A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A33F1-8CB7-0A20-35D8-4139E6B9981E}"/>
              </a:ext>
            </a:extLst>
          </p:cNvPr>
          <p:cNvSpPr txBox="1"/>
          <p:nvPr/>
        </p:nvSpPr>
        <p:spPr>
          <a:xfrm>
            <a:off x="2371963" y="1409700"/>
            <a:ext cx="6773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9C1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9C1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trị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C1B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27866-679B-D172-CB50-E29702D09931}"/>
              </a:ext>
            </a:extLst>
          </p:cNvPr>
          <p:cNvSpPr txBox="1"/>
          <p:nvPr/>
        </p:nvSpPr>
        <p:spPr>
          <a:xfrm>
            <a:off x="1336493" y="2658433"/>
            <a:ext cx="9740526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 đế đích thân bổ nhiệm tất cả quan chức.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 dựng luật pháp nghiêm minh.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B1EE31-4555-BE4D-832D-6B5C211399EB}"/>
              </a:ext>
            </a:extLst>
          </p:cNvPr>
          <p:cNvSpPr/>
          <p:nvPr/>
        </p:nvSpPr>
        <p:spPr>
          <a:xfrm>
            <a:off x="1336493" y="5826414"/>
            <a:ext cx="9179107" cy="3136806"/>
          </a:xfrm>
          <a:prstGeom prst="roundRect">
            <a:avLst>
              <a:gd name="adj" fmla="val 6816"/>
            </a:avLst>
          </a:prstGeom>
          <a:solidFill>
            <a:srgbClr val="F7F3E1"/>
          </a:solidFill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Chính trị ổn định.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Quyền lực được củng cố.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2F0443-6DCD-86BF-BAE1-6832E5FDCE1F}"/>
              </a:ext>
            </a:extLst>
          </p:cNvPr>
          <p:cNvGrpSpPr/>
          <p:nvPr/>
        </p:nvGrpSpPr>
        <p:grpSpPr>
          <a:xfrm>
            <a:off x="10823772" y="351465"/>
            <a:ext cx="6608159" cy="9492305"/>
            <a:chOff x="10823772" y="351465"/>
            <a:chExt cx="6608159" cy="94923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8CDD1E-FF21-E34E-22A0-C3C4C6C1E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06200" y="351465"/>
              <a:ext cx="5243305" cy="883083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D2D11C-FD40-F7D9-0AE8-01A3D214793A}"/>
                </a:ext>
              </a:extLst>
            </p:cNvPr>
            <p:cNvSpPr txBox="1"/>
            <p:nvPr/>
          </p:nvSpPr>
          <p:spPr>
            <a:xfrm>
              <a:off x="10823772" y="9174676"/>
              <a:ext cx="6608159" cy="669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Cảnh triều đình A-cơ-ba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90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>
            <a:extLst>
              <a:ext uri="{FF2B5EF4-FFF2-40B4-BE49-F238E27FC236}">
                <a16:creationId xmlns:a16="http://schemas.microsoft.com/office/drawing/2014/main" id="{0AC07F1D-C70C-376F-B369-31BE96F5A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A33F1-8CB7-0A20-35D8-4139E6B9981E}"/>
              </a:ext>
            </a:extLst>
          </p:cNvPr>
          <p:cNvSpPr txBox="1"/>
          <p:nvPr/>
        </p:nvSpPr>
        <p:spPr>
          <a:xfrm>
            <a:off x="2371963" y="1161647"/>
            <a:ext cx="6773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9C1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Kinh tế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C1B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27866-679B-D172-CB50-E29702D09931}"/>
              </a:ext>
            </a:extLst>
          </p:cNvPr>
          <p:cNvSpPr txBox="1"/>
          <p:nvPr/>
        </p:nvSpPr>
        <p:spPr>
          <a:xfrm>
            <a:off x="1336493" y="2410380"/>
            <a:ext cx="8645707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Đo đạc lại ruộng đất.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Thống nhất hệ thống đo lường và tiền tệ.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B1EE31-4555-BE4D-832D-6B5C211399EB}"/>
              </a:ext>
            </a:extLst>
          </p:cNvPr>
          <p:cNvSpPr/>
          <p:nvPr/>
        </p:nvSpPr>
        <p:spPr>
          <a:xfrm>
            <a:off x="803093" y="5718614"/>
            <a:ext cx="9179107" cy="3406739"/>
          </a:xfrm>
          <a:prstGeom prst="roundRect">
            <a:avLst>
              <a:gd name="adj" fmla="val 5036"/>
            </a:avLst>
          </a:prstGeom>
          <a:solidFill>
            <a:srgbClr val="F7F3E1"/>
          </a:solidFill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Sản phẩm nông nghiệp đa dạng.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Kinh tế hàng hóa phát triển.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31CB6-8749-0821-F10A-019A70800B06}"/>
              </a:ext>
            </a:extLst>
          </p:cNvPr>
          <p:cNvGrpSpPr/>
          <p:nvPr/>
        </p:nvGrpSpPr>
        <p:grpSpPr>
          <a:xfrm>
            <a:off x="10287000" y="698464"/>
            <a:ext cx="7419658" cy="8890071"/>
            <a:chOff x="10210800" y="894462"/>
            <a:chExt cx="7419658" cy="889007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D2D11C-FD40-F7D9-0AE8-01A3D214793A}"/>
                </a:ext>
              </a:extLst>
            </p:cNvPr>
            <p:cNvSpPr txBox="1"/>
            <p:nvPr/>
          </p:nvSpPr>
          <p:spPr>
            <a:xfrm>
              <a:off x="11560115" y="8469108"/>
              <a:ext cx="4721028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xu vàng, xu bạc dưới thời vua A-cơ-ba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 descr="A close-up of some coins&#10;&#10;Description automatically generated with medium confidence">
              <a:extLst>
                <a:ext uri="{FF2B5EF4-FFF2-40B4-BE49-F238E27FC236}">
                  <a16:creationId xmlns:a16="http://schemas.microsoft.com/office/drawing/2014/main" id="{0EE0EFE7-C97D-FF62-A29B-37466A31C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0800" y="894462"/>
              <a:ext cx="7419658" cy="3644907"/>
            </a:xfrm>
            <a:prstGeom prst="rect">
              <a:avLst/>
            </a:prstGeom>
          </p:spPr>
        </p:pic>
        <p:pic>
          <p:nvPicPr>
            <p:cNvPr id="7" name="Picture 6" descr="A picture containing coin, object&#10;&#10;Description automatically generated">
              <a:extLst>
                <a:ext uri="{FF2B5EF4-FFF2-40B4-BE49-F238E27FC236}">
                  <a16:creationId xmlns:a16="http://schemas.microsoft.com/office/drawing/2014/main" id="{2A4B0E68-477E-B9E6-96B4-8CA0003B6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0800" y="4681785"/>
              <a:ext cx="7419658" cy="3644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087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>
            <a:extLst>
              <a:ext uri="{FF2B5EF4-FFF2-40B4-BE49-F238E27FC236}">
                <a16:creationId xmlns:a16="http://schemas.microsoft.com/office/drawing/2014/main" id="{0AC07F1D-C70C-376F-B369-31BE96F5A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A33F1-8CB7-0A20-35D8-4139E6B9981E}"/>
              </a:ext>
            </a:extLst>
          </p:cNvPr>
          <p:cNvSpPr txBox="1"/>
          <p:nvPr/>
        </p:nvSpPr>
        <p:spPr>
          <a:xfrm>
            <a:off x="2005819" y="1303990"/>
            <a:ext cx="6773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9C1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Xã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9C1B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hội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9C1B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27866-679B-D172-CB50-E29702D09931}"/>
              </a:ext>
            </a:extLst>
          </p:cNvPr>
          <p:cNvSpPr txBox="1"/>
          <p:nvPr/>
        </p:nvSpPr>
        <p:spPr>
          <a:xfrm>
            <a:off x="1069790" y="2436518"/>
            <a:ext cx="8645707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Khuyến khích quý tộc Mông Cổ kết thân với người Ấn.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Bãi bỏ thuế thân đánh vào người theo Hồi giáo.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B1EE31-4555-BE4D-832D-6B5C211399EB}"/>
              </a:ext>
            </a:extLst>
          </p:cNvPr>
          <p:cNvSpPr/>
          <p:nvPr/>
        </p:nvSpPr>
        <p:spPr>
          <a:xfrm>
            <a:off x="650691" y="6884416"/>
            <a:ext cx="9483907" cy="2704119"/>
          </a:xfrm>
          <a:prstGeom prst="roundRect">
            <a:avLst>
              <a:gd name="adj" fmla="val 5036"/>
            </a:avLst>
          </a:prstGeom>
          <a:solidFill>
            <a:srgbClr val="F7F3E1"/>
          </a:solidFill>
        </p:spPr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dụng: </a:t>
            </a:r>
            <a:r>
              <a:rPr lang="vi-VN" sz="4400">
                <a:cs typeface="Arial" panose="020B0604020202020204" pitchFamily="34" charset="0"/>
              </a:rPr>
              <a:t>Xã hội ổn định trên cơ sở dung hòa các tôn giáo và tộc người. 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31CB6-8749-0821-F10A-019A70800B06}"/>
              </a:ext>
            </a:extLst>
          </p:cNvPr>
          <p:cNvGrpSpPr/>
          <p:nvPr/>
        </p:nvGrpSpPr>
        <p:grpSpPr>
          <a:xfrm>
            <a:off x="10265131" y="3086100"/>
            <a:ext cx="7387418" cy="4735230"/>
            <a:chOff x="10173691" y="4402972"/>
            <a:chExt cx="7387418" cy="473523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D2D11C-FD40-F7D9-0AE8-01A3D214793A}"/>
                </a:ext>
              </a:extLst>
            </p:cNvPr>
            <p:cNvSpPr txBox="1"/>
            <p:nvPr/>
          </p:nvSpPr>
          <p:spPr>
            <a:xfrm>
              <a:off x="11560115" y="8469108"/>
              <a:ext cx="4721028" cy="669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Xã hội dưới thời Mô-gôn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E0EFE7-C97D-FF62-A29B-37466A31C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73691" y="4402972"/>
              <a:ext cx="7387418" cy="4029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4587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58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8">
            <a:extLst>
              <a:ext uri="{FF2B5EF4-FFF2-40B4-BE49-F238E27FC236}">
                <a16:creationId xmlns:a16="http://schemas.microsoft.com/office/drawing/2014/main" id="{951A6349-21ED-1727-0B45-80153D5AD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FBDD7E-C50C-3C86-4084-3BAEB07B1618}"/>
              </a:ext>
            </a:extLst>
          </p:cNvPr>
          <p:cNvSpPr/>
          <p:nvPr/>
        </p:nvSpPr>
        <p:spPr>
          <a:xfrm>
            <a:off x="1857661" y="1249363"/>
            <a:ext cx="14572678" cy="78060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14043-79F2-0930-9575-42AF2BDA4DC6}"/>
              </a:ext>
            </a:extLst>
          </p:cNvPr>
          <p:cNvSpPr txBox="1"/>
          <p:nvPr/>
        </p:nvSpPr>
        <p:spPr>
          <a:xfrm>
            <a:off x="2838450" y="2646367"/>
            <a:ext cx="12611100" cy="6031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mâu thuẫn dân tộc, tôn giáo lâu đời 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mâu thuẫn sâu sắc. 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quý tộc Ấn Độ ra sức chiếm đất đai và củng cố thế lực của mình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Ấn Độ rơi vào tình trạng chia rẽ, suy yếu 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nguy cơ xâm lược bởi thực dân phương Tây.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8ED02-FCBE-FFFC-37C7-C8AC23F24B27}"/>
              </a:ext>
            </a:extLst>
          </p:cNvPr>
          <p:cNvSpPr txBox="1"/>
          <p:nvPr/>
        </p:nvSpPr>
        <p:spPr>
          <a:xfrm>
            <a:off x="7239000" y="1489267"/>
            <a:ext cx="38100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Lưu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53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uild="p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8303E63-0144-1FAD-20B8-88F25D5861BB}"/>
              </a:ext>
            </a:extLst>
          </p:cNvPr>
          <p:cNvGrpSpPr/>
          <p:nvPr/>
        </p:nvGrpSpPr>
        <p:grpSpPr>
          <a:xfrm>
            <a:off x="2361390" y="1866900"/>
            <a:ext cx="13565219" cy="6553200"/>
            <a:chOff x="2361390" y="1866900"/>
            <a:chExt cx="13565219" cy="6553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F744B9-7D58-2321-C56F-B9B959D197CF}"/>
                </a:ext>
              </a:extLst>
            </p:cNvPr>
            <p:cNvSpPr/>
            <p:nvPr/>
          </p:nvSpPr>
          <p:spPr>
            <a:xfrm>
              <a:off x="2376630" y="1866900"/>
              <a:ext cx="13534739" cy="6553200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26">
              <a:extLst>
                <a:ext uri="{FF2B5EF4-FFF2-40B4-BE49-F238E27FC236}">
                  <a16:creationId xmlns:a16="http://schemas.microsoft.com/office/drawing/2014/main" id="{91484EAE-4A26-B198-7E6A-AD2E0566E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361390" y="5802830"/>
              <a:ext cx="2591610" cy="2617270"/>
            </a:xfrm>
            <a:prstGeom prst="rect">
              <a:avLst/>
            </a:prstGeom>
          </p:spPr>
        </p:pic>
        <p:pic>
          <p:nvPicPr>
            <p:cNvPr id="10" name="Picture 24">
              <a:extLst>
                <a:ext uri="{FF2B5EF4-FFF2-40B4-BE49-F238E27FC236}">
                  <a16:creationId xmlns:a16="http://schemas.microsoft.com/office/drawing/2014/main" id="{D57868E9-2947-FB07-5713-A0B47CCFB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6200000" flipH="1">
              <a:off x="13587990" y="1890424"/>
              <a:ext cx="2362143" cy="231509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5B7F610-01B2-CE16-6101-B2FA751A92C7}"/>
              </a:ext>
            </a:extLst>
          </p:cNvPr>
          <p:cNvSpPr txBox="1"/>
          <p:nvPr/>
        </p:nvSpPr>
        <p:spPr>
          <a:xfrm>
            <a:off x="3964635" y="4160401"/>
            <a:ext cx="10358728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THÀNH TỰU VĂN HÓA TIÊU BIỂU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7B921C8-F95B-BF9B-9F66-D1EBC4DDFED8}"/>
              </a:ext>
            </a:extLst>
          </p:cNvPr>
          <p:cNvSpPr txBox="1"/>
          <p:nvPr/>
        </p:nvSpPr>
        <p:spPr>
          <a:xfrm>
            <a:off x="3780159" y="2996942"/>
            <a:ext cx="10727680" cy="106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0"/>
              </a:lnSpc>
            </a:pPr>
            <a:r>
              <a:rPr lang="en-US" sz="6600" b="1">
                <a:solidFill>
                  <a:srgbClr val="65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</a:t>
            </a:r>
          </a:p>
        </p:txBody>
      </p:sp>
    </p:spTree>
    <p:extLst>
      <p:ext uri="{BB962C8B-B14F-4D97-AF65-F5344CB8AC3E}">
        <p14:creationId xmlns:p14="http://schemas.microsoft.com/office/powerpoint/2010/main" val="3346052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>
            <a:extLst>
              <a:ext uri="{FF2B5EF4-FFF2-40B4-BE49-F238E27FC236}">
                <a16:creationId xmlns:a16="http://schemas.microsoft.com/office/drawing/2014/main" id="{AF1B9955-8526-A9C6-9073-66A908CDB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8C36B7AF-A76A-7674-06DE-519614A5BEAA}"/>
              </a:ext>
            </a:extLst>
          </p:cNvPr>
          <p:cNvSpPr txBox="1"/>
          <p:nvPr/>
        </p:nvSpPr>
        <p:spPr>
          <a:xfrm>
            <a:off x="4550472" y="430843"/>
            <a:ext cx="9187054" cy="1252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B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0915A9-A94F-8043-0E32-5FF4F186EF7D}"/>
              </a:ext>
            </a:extLst>
          </p:cNvPr>
          <p:cNvSpPr txBox="1"/>
          <p:nvPr/>
        </p:nvSpPr>
        <p:spPr>
          <a:xfrm>
            <a:off x="914400" y="2628900"/>
            <a:ext cx="89154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mục 2 kết hợp khai thác Hình 10.2-10.4 SGK tr.40, 41 và thực hiện nhiệm vụ:    </a:t>
            </a:r>
            <a:r>
              <a:rPr lang="vi-VN" sz="4000">
                <a:cs typeface="Arial" panose="020B0604020202020204" pitchFamily="34" charset="0"/>
              </a:rPr>
              <a:t>Vẽ sơ đồ tư duy về các thành tựu văn hóa tiêu biểu của đế quốc Mô-gôn.</a:t>
            </a:r>
            <a:endParaRPr kumimoji="0" lang="en-US" sz="40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3">
            <a:extLst>
              <a:ext uri="{FF2B5EF4-FFF2-40B4-BE49-F238E27FC236}">
                <a16:creationId xmlns:a16="http://schemas.microsoft.com/office/drawing/2014/main" id="{A096766A-420D-96CA-D8E9-6EB1740DB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413894"/>
            <a:ext cx="5105400" cy="28909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362F49-39D1-9D72-6E25-D681E691515D}"/>
              </a:ext>
            </a:extLst>
          </p:cNvPr>
          <p:cNvGrpSpPr/>
          <p:nvPr/>
        </p:nvGrpSpPr>
        <p:grpSpPr>
          <a:xfrm>
            <a:off x="9986853" y="1788000"/>
            <a:ext cx="8113614" cy="8364846"/>
            <a:chOff x="9986853" y="1788000"/>
            <a:chExt cx="8113614" cy="8364846"/>
          </a:xfrm>
        </p:grpSpPr>
        <p:pic>
          <p:nvPicPr>
            <p:cNvPr id="3" name="Picture 2" descr="A picture containing text, bedclothes, altar, fabric&#10;&#10;Description automatically generated">
              <a:extLst>
                <a:ext uri="{FF2B5EF4-FFF2-40B4-BE49-F238E27FC236}">
                  <a16:creationId xmlns:a16="http://schemas.microsoft.com/office/drawing/2014/main" id="{93FE244E-F4D4-1F1A-BC81-7220D4EC2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260" y="1788000"/>
              <a:ext cx="5638800" cy="7048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9F2334-419D-4439-A625-A246E4B4ED7D}"/>
                </a:ext>
              </a:extLst>
            </p:cNvPr>
            <p:cNvSpPr txBox="1"/>
            <p:nvPr/>
          </p:nvSpPr>
          <p:spPr>
            <a:xfrm>
              <a:off x="9986853" y="8837421"/>
              <a:ext cx="8113614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10.2. </a:t>
              </a:r>
              <a:r>
                <a:rPr lang="en-US" sz="28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Hoàng đế Sa Gia-han chào đón các con trai của mình trong Lễ đăng quang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27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>
            <a:extLst>
              <a:ext uri="{FF2B5EF4-FFF2-40B4-BE49-F238E27FC236}">
                <a16:creationId xmlns:a16="http://schemas.microsoft.com/office/drawing/2014/main" id="{AF1B9955-8526-A9C6-9073-66A908CDB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A6016BC-AD10-D876-4B40-F34E37204FEA}"/>
              </a:ext>
            </a:extLst>
          </p:cNvPr>
          <p:cNvGrpSpPr/>
          <p:nvPr/>
        </p:nvGrpSpPr>
        <p:grpSpPr>
          <a:xfrm>
            <a:off x="894080" y="495300"/>
            <a:ext cx="8686800" cy="7106625"/>
            <a:chOff x="894080" y="495300"/>
            <a:chExt cx="8686800" cy="7106625"/>
          </a:xfrm>
        </p:grpSpPr>
        <p:pic>
          <p:nvPicPr>
            <p:cNvPr id="18" name="Picture 17" descr="A picture containing sky, building, old, stone&#10;&#10;Description automatically generated">
              <a:extLst>
                <a:ext uri="{FF2B5EF4-FFF2-40B4-BE49-F238E27FC236}">
                  <a16:creationId xmlns:a16="http://schemas.microsoft.com/office/drawing/2014/main" id="{D3060937-30A2-8E49-9AA3-64960B32B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80" y="495300"/>
              <a:ext cx="8686800" cy="57912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406CF0-4FF9-EB2F-F3D4-6A79062F79E6}"/>
                </a:ext>
              </a:extLst>
            </p:cNvPr>
            <p:cNvSpPr txBox="1"/>
            <p:nvPr/>
          </p:nvSpPr>
          <p:spPr>
            <a:xfrm>
              <a:off x="1522516" y="6286500"/>
              <a:ext cx="7429927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10.3. </a:t>
              </a:r>
              <a:r>
                <a:rPr lang="en-US" sz="28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 Đỏ A-gra được xây dựng dưới thời vua A-cơ-ba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8EFC14-3549-DE96-C983-D013C6142AA4}"/>
              </a:ext>
            </a:extLst>
          </p:cNvPr>
          <p:cNvGrpSpPr/>
          <p:nvPr/>
        </p:nvGrpSpPr>
        <p:grpSpPr>
          <a:xfrm>
            <a:off x="9905999" y="3191108"/>
            <a:ext cx="7934325" cy="6448192"/>
            <a:chOff x="9905999" y="3191108"/>
            <a:chExt cx="7934325" cy="64481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D925CF-20E3-BB38-7D51-572DFC8C0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05999" y="4191182"/>
              <a:ext cx="7934325" cy="544811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B3A486-82DF-F926-C6E5-55A32082A390}"/>
                </a:ext>
              </a:extLst>
            </p:cNvPr>
            <p:cNvSpPr txBox="1"/>
            <p:nvPr/>
          </p:nvSpPr>
          <p:spPr>
            <a:xfrm>
              <a:off x="9979233" y="3191108"/>
              <a:ext cx="7429927" cy="669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10.4. </a:t>
              </a:r>
              <a:r>
                <a:rPr lang="en-US" sz="2800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Lăng Ta-giơ Ma-han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>
            <a:extLst>
              <a:ext uri="{FF2B5EF4-FFF2-40B4-BE49-F238E27FC236}">
                <a16:creationId xmlns:a16="http://schemas.microsoft.com/office/drawing/2014/main" id="{D820085F-5A18-EA02-2D69-5ED8DBC6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079B99-E825-6261-6D6F-88580D753B98}"/>
              </a:ext>
            </a:extLst>
          </p:cNvPr>
          <p:cNvSpPr txBox="1"/>
          <p:nvPr/>
        </p:nvSpPr>
        <p:spPr>
          <a:xfrm>
            <a:off x="577020" y="1461049"/>
            <a:ext cx="9225288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>
                <a:solidFill>
                  <a:srgbClr val="B0224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 giáo: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thi tinh thần khoan dung tôn giáo, hòa hợp dân tộc</a:t>
            </a:r>
            <a:r>
              <a:rPr lang="vi-VN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>
                <a:solidFill>
                  <a:srgbClr val="B0224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học: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hào, thi ca: phát triển.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 biểu: Tun-xi Đa-xơ với trường ca Ra-ma-cha-ri-ta Ma-na-sa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 lại sử thi cổ đại.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 thư viện với 24000 cuốn sách.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88B941-3036-B7E7-7201-23F582F0270A}"/>
              </a:ext>
            </a:extLst>
          </p:cNvPr>
          <p:cNvGrpSpPr/>
          <p:nvPr/>
        </p:nvGrpSpPr>
        <p:grpSpPr>
          <a:xfrm>
            <a:off x="10154939" y="1154200"/>
            <a:ext cx="7662362" cy="7996425"/>
            <a:chOff x="9945864" y="951244"/>
            <a:chExt cx="7662362" cy="7996425"/>
          </a:xfrm>
        </p:grpSpPr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AA2B1087-78D5-8BD8-AC68-D617A71CF3E9}"/>
                </a:ext>
              </a:extLst>
            </p:cNvPr>
            <p:cNvSpPr txBox="1"/>
            <p:nvPr/>
          </p:nvSpPr>
          <p:spPr>
            <a:xfrm>
              <a:off x="13488504" y="6822920"/>
              <a:ext cx="4119722" cy="21247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err="1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3200">
                  <a:solidFill>
                    <a:srgbClr val="2125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Tun-xi Đa-xơ</a:t>
              </a:r>
              <a:r>
                <a:rPr lang="en-US" sz="3200" i="0">
                  <a:solidFill>
                    <a:srgbClr val="212529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và tác phẩm </a:t>
              </a:r>
              <a:r>
                <a:rPr lang="en-US" sz="32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Ra-ma-cha-ri-ta Ma-na-sa</a:t>
              </a:r>
              <a:endPara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E23157-6314-5317-C208-40A2091CB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82184" y="951244"/>
              <a:ext cx="4119721" cy="58384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7A70A0-8B84-2C57-2AFA-80C4A56F6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45864" y="3747149"/>
              <a:ext cx="3441724" cy="5014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71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>
            <a:extLst>
              <a:ext uri="{FF2B5EF4-FFF2-40B4-BE49-F238E27FC236}">
                <a16:creationId xmlns:a16="http://schemas.microsoft.com/office/drawing/2014/main" id="{D820085F-5A18-EA02-2D69-5ED8DBC6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079B99-E825-6261-6D6F-88580D753B98}"/>
              </a:ext>
            </a:extLst>
          </p:cNvPr>
          <p:cNvSpPr txBox="1"/>
          <p:nvPr/>
        </p:nvSpPr>
        <p:spPr>
          <a:xfrm>
            <a:off x="730083" y="2846044"/>
            <a:ext cx="873462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i="1">
                <a:solidFill>
                  <a:srgbClr val="B0224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 thuật: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 trúc: Thành Đỏ ở A-gra, Thành Đỏ La Ki-la ở Đê-li, lăng Ta-giơ Ma-han ở A-gra.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 họa: được khuyến khích</a:t>
            </a:r>
            <a:endParaRPr lang="vi-VN" sz="40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630D43-9645-91C8-D38B-4DBE057A42AE}"/>
              </a:ext>
            </a:extLst>
          </p:cNvPr>
          <p:cNvGrpSpPr/>
          <p:nvPr/>
        </p:nvGrpSpPr>
        <p:grpSpPr>
          <a:xfrm>
            <a:off x="10318917" y="538407"/>
            <a:ext cx="7148997" cy="9210185"/>
            <a:chOff x="10439400" y="762000"/>
            <a:chExt cx="7148997" cy="9210185"/>
          </a:xfrm>
        </p:grpSpPr>
        <p:pic>
          <p:nvPicPr>
            <p:cNvPr id="3" name="Picture 2" descr="A picture containing building, outdoor, church, old&#10;&#10;Description automatically generated">
              <a:extLst>
                <a:ext uri="{FF2B5EF4-FFF2-40B4-BE49-F238E27FC236}">
                  <a16:creationId xmlns:a16="http://schemas.microsoft.com/office/drawing/2014/main" id="{A1222E7A-1762-20CF-0F1B-54A3CEB8B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9400" y="762000"/>
              <a:ext cx="5842000" cy="43815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AE5EBE-3988-1546-01DB-FF9774A1060E}"/>
                </a:ext>
              </a:extLst>
            </p:cNvPr>
            <p:cNvSpPr txBox="1"/>
            <p:nvPr/>
          </p:nvSpPr>
          <p:spPr>
            <a:xfrm>
              <a:off x="12344400" y="9303091"/>
              <a:ext cx="4721028" cy="669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Pháo đài đỏ La Ki-la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 descr="A picture containing grass, outdoor, sky, building&#10;&#10;Description automatically generated">
              <a:extLst>
                <a:ext uri="{FF2B5EF4-FFF2-40B4-BE49-F238E27FC236}">
                  <a16:creationId xmlns:a16="http://schemas.microsoft.com/office/drawing/2014/main" id="{EAEBF180-F74A-9134-2ACD-C0D7C3FCB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2268" y="5162550"/>
              <a:ext cx="6346129" cy="422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2985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8">
            <a:extLst>
              <a:ext uri="{FF2B5EF4-FFF2-40B4-BE49-F238E27FC236}">
                <a16:creationId xmlns:a16="http://schemas.microsoft.com/office/drawing/2014/main" id="{D4F0D6D4-5FB4-F7E9-3622-EF68F5055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499496" y="721795"/>
            <a:ext cx="728900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B02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14CC2-3CD8-A367-4A24-D7A0AD8FBF8F}"/>
              </a:ext>
            </a:extLst>
          </p:cNvPr>
          <p:cNvSpPr txBox="1"/>
          <p:nvPr/>
        </p:nvSpPr>
        <p:spPr>
          <a:xfrm>
            <a:off x="11963401" y="2560182"/>
            <a:ext cx="5943600" cy="418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600">
                <a:effectLst/>
                <a:ea typeface="Times New Roman" panose="02020603050405020304" pitchFamily="18" charset="0"/>
              </a:rPr>
              <a:t>Em có biết đoạn video trên nói về công trình kiến trúc vĩ đại nào không?</a:t>
            </a:r>
            <a:endParaRPr lang="en-US" sz="3600">
              <a:effectLst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600">
                <a:effectLst/>
                <a:ea typeface="Times New Roman" panose="02020603050405020304" pitchFamily="18" charset="0"/>
              </a:rPr>
              <a:t>Trình bày một vài hiểu biết của em về công trình này.</a:t>
            </a:r>
            <a:endParaRPr lang="en-US" sz="3600">
              <a:effectLst/>
              <a:ea typeface="Calibri" panose="020F0502020204030204" pitchFamily="34" charset="0"/>
            </a:endParaRPr>
          </a:p>
        </p:txBody>
      </p:sp>
      <p:pic>
        <p:nvPicPr>
          <p:cNvPr id="7" name="WMV - Vẻ đẹp của đền Taj Mahal trước khi cột đá cẩm thạch bị đổ sập - VnExpress Du lịch">
            <a:hlinkClick r:id="" action="ppaction://media"/>
            <a:extLst>
              <a:ext uri="{FF2B5EF4-FFF2-40B4-BE49-F238E27FC236}">
                <a16:creationId xmlns:a16="http://schemas.microsoft.com/office/drawing/2014/main" id="{1734600D-370C-A7C9-0F4E-33AA0F64AE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999" y="2560182"/>
            <a:ext cx="11501365" cy="646951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22E38B-2618-2488-55F1-60059C79D4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417896" y="8771984"/>
            <a:ext cx="2857594" cy="15144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F59BBD-9BC4-F66D-9899-E6B22E5277ED}"/>
              </a:ext>
            </a:extLst>
          </p:cNvPr>
          <p:cNvSpPr/>
          <p:nvPr/>
        </p:nvSpPr>
        <p:spPr>
          <a:xfrm>
            <a:off x="12268200" y="7048500"/>
            <a:ext cx="5486400" cy="1295400"/>
          </a:xfrm>
          <a:prstGeom prst="rect">
            <a:avLst/>
          </a:prstGeom>
          <a:solidFill>
            <a:srgbClr val="B02243"/>
          </a:solidFill>
        </p:spPr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 Tai-giơ Ma-han</a:t>
            </a:r>
            <a:endParaRPr lang="en-US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81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>
            <a:extLst>
              <a:ext uri="{FF2B5EF4-FFF2-40B4-BE49-F238E27FC236}">
                <a16:creationId xmlns:a16="http://schemas.microsoft.com/office/drawing/2014/main" id="{C17E5595-3E86-871E-A611-6C5F4E7C8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pic>
        <p:nvPicPr>
          <p:cNvPr id="7" name="Picture 6" descr="A picture containing sky, building, outdoor, grass&#10;&#10;Description automatically generated">
            <a:extLst>
              <a:ext uri="{FF2B5EF4-FFF2-40B4-BE49-F238E27FC236}">
                <a16:creationId xmlns:a16="http://schemas.microsoft.com/office/drawing/2014/main" id="{E959D14B-C247-4C3B-98B2-8FF29A466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6162"/>
            <a:ext cx="7162800" cy="4854958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7C4EDA43-9164-394D-C15F-4C5C90DA12A2}"/>
              </a:ext>
            </a:extLst>
          </p:cNvPr>
          <p:cNvSpPr txBox="1"/>
          <p:nvPr/>
        </p:nvSpPr>
        <p:spPr>
          <a:xfrm>
            <a:off x="8259230" y="2441959"/>
            <a:ext cx="1769539" cy="5403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>
                <a:solidFill>
                  <a:srgbClr val="B02243"/>
                </a:solidFill>
                <a:effectLst/>
                <a:latin typeface="Arial" panose="020B0604020202020204" pitchFamily="34" charset="0"/>
              </a:rPr>
              <a:t>LĂNG MỘ A-CƠ-BA</a:t>
            </a:r>
            <a:endParaRPr lang="en-US" sz="4800" b="1" i="1" dirty="0">
              <a:solidFill>
                <a:srgbClr val="B022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building, ceiling, bedclothes&#10;&#10;Description automatically generated">
            <a:extLst>
              <a:ext uri="{FF2B5EF4-FFF2-40B4-BE49-F238E27FC236}">
                <a16:creationId xmlns:a16="http://schemas.microsoft.com/office/drawing/2014/main" id="{EF469447-45CA-3EE4-4F6C-5AA8EB593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409182"/>
            <a:ext cx="7162800" cy="453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15E60D-822C-19AA-0468-473B6D4250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8739" y="495301"/>
            <a:ext cx="7162800" cy="464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59C3CA-D97D-AD13-9FFA-571FF2CB35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8739" y="5409182"/>
            <a:ext cx="71628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97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>
            <a:extLst>
              <a:ext uri="{FF2B5EF4-FFF2-40B4-BE49-F238E27FC236}">
                <a16:creationId xmlns:a16="http://schemas.microsoft.com/office/drawing/2014/main" id="{C17E5595-3E86-871E-A611-6C5F4E7C8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59D14B-C247-4C3B-98B2-8FF29A466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36041"/>
            <a:ext cx="7162800" cy="477520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7C4EDA43-9164-394D-C15F-4C5C90DA12A2}"/>
              </a:ext>
            </a:extLst>
          </p:cNvPr>
          <p:cNvSpPr txBox="1"/>
          <p:nvPr/>
        </p:nvSpPr>
        <p:spPr>
          <a:xfrm>
            <a:off x="8130115" y="3003576"/>
            <a:ext cx="2027770" cy="4295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B02243"/>
                </a:solidFill>
                <a:effectLst/>
                <a:latin typeface="Arial" panose="020B0604020202020204" pitchFamily="34" charset="0"/>
              </a:rPr>
              <a:t>PHÁO ĐÀI ĐỎ </a:t>
            </a:r>
          </a:p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B02243"/>
                </a:solidFill>
                <a:effectLst/>
                <a:latin typeface="Arial" panose="020B0604020202020204" pitchFamily="34" charset="0"/>
              </a:rPr>
              <a:t>A-GRA</a:t>
            </a:r>
            <a:endParaRPr lang="en-US" sz="4800" b="1" dirty="0">
              <a:solidFill>
                <a:srgbClr val="B022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469447-45CA-3EE4-4F6C-5AA8EB593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435" y="5409182"/>
            <a:ext cx="6797530" cy="4533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15E60D-822C-19AA-0468-473B6D425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5690" y="495301"/>
            <a:ext cx="6968897" cy="464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59C3CA-D97D-AD13-9FFA-571FF2CB35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1374" y="5409182"/>
            <a:ext cx="679753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21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>
            <a:extLst>
              <a:ext uri="{FF2B5EF4-FFF2-40B4-BE49-F238E27FC236}">
                <a16:creationId xmlns:a16="http://schemas.microsoft.com/office/drawing/2014/main" id="{C17E5595-3E86-871E-A611-6C5F4E7C8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59D14B-C247-4C3B-98B2-8FF29A466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330" y="336041"/>
            <a:ext cx="6519739" cy="4775200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7C4EDA43-9164-394D-C15F-4C5C90DA12A2}"/>
              </a:ext>
            </a:extLst>
          </p:cNvPr>
          <p:cNvSpPr txBox="1"/>
          <p:nvPr/>
        </p:nvSpPr>
        <p:spPr>
          <a:xfrm>
            <a:off x="7856212" y="3314700"/>
            <a:ext cx="2575575" cy="318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B02243"/>
                </a:solidFill>
                <a:effectLst/>
                <a:latin typeface="Arial" panose="020B0604020202020204" pitchFamily="34" charset="0"/>
              </a:rPr>
              <a:t>PHÁO ĐÀI </a:t>
            </a:r>
            <a:r>
              <a:rPr lang="en-US" sz="4800" b="1">
                <a:solidFill>
                  <a:srgbClr val="B02243"/>
                </a:solidFill>
                <a:latin typeface="Arial" panose="020B0604020202020204" pitchFamily="34" charset="0"/>
              </a:rPr>
              <a:t>LAHORE</a:t>
            </a:r>
            <a:endParaRPr lang="en-US" sz="4800" b="1" dirty="0">
              <a:solidFill>
                <a:srgbClr val="B022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469447-45CA-3EE4-4F6C-5AA8EB593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435" y="5411705"/>
            <a:ext cx="6797530" cy="4528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15E60D-822C-19AA-0468-473B6D425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7292" y="495301"/>
            <a:ext cx="6785693" cy="464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59C3CA-D97D-AD13-9FFA-571FF2CB35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1374" y="5419140"/>
            <a:ext cx="6797530" cy="45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62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>
            <a:extLst>
              <a:ext uri="{FF2B5EF4-FFF2-40B4-BE49-F238E27FC236}">
                <a16:creationId xmlns:a16="http://schemas.microsoft.com/office/drawing/2014/main" id="{C17E5595-3E86-871E-A611-6C5F4E7C8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59D14B-C247-4C3B-98B2-8FF29A466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25" y="602972"/>
            <a:ext cx="6519739" cy="4360075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7C4EDA43-9164-394D-C15F-4C5C90DA12A2}"/>
              </a:ext>
            </a:extLst>
          </p:cNvPr>
          <p:cNvSpPr txBox="1"/>
          <p:nvPr/>
        </p:nvSpPr>
        <p:spPr>
          <a:xfrm>
            <a:off x="8119106" y="2409700"/>
            <a:ext cx="2049788" cy="5403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B02243"/>
                </a:solidFill>
                <a:latin typeface="Arial" panose="020B0604020202020204" pitchFamily="34" charset="0"/>
              </a:rPr>
              <a:t>LĂNG TA-GIƠ MA-HAN</a:t>
            </a:r>
            <a:endParaRPr lang="en-US" sz="4800" b="1" dirty="0">
              <a:solidFill>
                <a:srgbClr val="B022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469447-45CA-3EE4-4F6C-5AA8EB593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0425" y="5411705"/>
            <a:ext cx="6519739" cy="4528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15E60D-822C-19AA-0468-473B6D425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4491" y="495301"/>
            <a:ext cx="6511295" cy="464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59C3CA-D97D-AD13-9FFA-571FF2CB35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8498" y="5419140"/>
            <a:ext cx="6323282" cy="45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67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>
            <a:extLst>
              <a:ext uri="{FF2B5EF4-FFF2-40B4-BE49-F238E27FC236}">
                <a16:creationId xmlns:a16="http://schemas.microsoft.com/office/drawing/2014/main" id="{ADACCA0A-CC33-3DD7-5D67-2D3033A41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97B6F820-EC94-505C-3258-91368EB7D806}"/>
              </a:ext>
            </a:extLst>
          </p:cNvPr>
          <p:cNvSpPr txBox="1"/>
          <p:nvPr/>
        </p:nvSpPr>
        <p:spPr>
          <a:xfrm>
            <a:off x="3238500" y="458054"/>
            <a:ext cx="11810999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 phẩm hội họa</a:t>
            </a:r>
            <a:endParaRPr lang="en-US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ED74B0-454E-24F3-8C56-9F9743928B59}"/>
              </a:ext>
            </a:extLst>
          </p:cNvPr>
          <p:cNvGrpSpPr/>
          <p:nvPr/>
        </p:nvGrpSpPr>
        <p:grpSpPr>
          <a:xfrm>
            <a:off x="152400" y="1364881"/>
            <a:ext cx="4648200" cy="8663378"/>
            <a:chOff x="304800" y="1623621"/>
            <a:chExt cx="4648200" cy="8663378"/>
          </a:xfrm>
        </p:grpSpPr>
        <p:pic>
          <p:nvPicPr>
            <p:cNvPr id="13" name="Picture 12" descr="Map&#10;&#10;Description automatically generated">
              <a:extLst>
                <a:ext uri="{FF2B5EF4-FFF2-40B4-BE49-F238E27FC236}">
                  <a16:creationId xmlns:a16="http://schemas.microsoft.com/office/drawing/2014/main" id="{C5206CDB-6A21-1F88-DEE4-698E691C0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623621"/>
              <a:ext cx="3776776" cy="67016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5C9748-DCC7-953F-0C54-AD70AEDA91F3}"/>
                </a:ext>
              </a:extLst>
            </p:cNvPr>
            <p:cNvSpPr txBox="1"/>
            <p:nvPr/>
          </p:nvSpPr>
          <p:spPr>
            <a:xfrm>
              <a:off x="304800" y="8325244"/>
              <a:ext cx="4648200" cy="1961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/>
                <a:t>Akbar tổ chức một hội nghị tôn giáo của các tín ngưỡng khác nhau</a:t>
              </a:r>
              <a:endParaRPr lang="en-US" sz="28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E0D8A9-D928-21E8-1770-357DA314CDEF}"/>
              </a:ext>
            </a:extLst>
          </p:cNvPr>
          <p:cNvGrpSpPr/>
          <p:nvPr/>
        </p:nvGrpSpPr>
        <p:grpSpPr>
          <a:xfrm>
            <a:off x="4800600" y="1380121"/>
            <a:ext cx="4648200" cy="8648138"/>
            <a:chOff x="606856" y="1631241"/>
            <a:chExt cx="4648200" cy="864813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A9DEEFD-A078-0D75-CA76-F7AA6259F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856" y="1631241"/>
              <a:ext cx="4497734" cy="670162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ABF38B-017E-F4F9-77E0-2ECE06286F97}"/>
                </a:ext>
              </a:extLst>
            </p:cNvPr>
            <p:cNvSpPr txBox="1"/>
            <p:nvPr/>
          </p:nvSpPr>
          <p:spPr>
            <a:xfrm>
              <a:off x="606856" y="8317624"/>
              <a:ext cx="4648200" cy="1961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/>
                <a:t>Hoàng đế Mughal Akbar chào đón con trai mình là Hoàng tử Salim</a:t>
              </a:r>
              <a:endParaRPr lang="en-US" sz="2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77F5CC-1B11-1D0A-F6E7-FEC20EDD57DC}"/>
              </a:ext>
            </a:extLst>
          </p:cNvPr>
          <p:cNvGrpSpPr/>
          <p:nvPr/>
        </p:nvGrpSpPr>
        <p:grpSpPr>
          <a:xfrm>
            <a:off x="9507760" y="1380121"/>
            <a:ext cx="4208240" cy="8017048"/>
            <a:chOff x="751603" y="1631241"/>
            <a:chExt cx="4208240" cy="801704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72ECD4-7EA4-B6CE-9576-9726B5779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603" y="1631241"/>
              <a:ext cx="4208240" cy="670162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788A62-654F-EA4B-556D-63F107AE8478}"/>
                </a:ext>
              </a:extLst>
            </p:cNvPr>
            <p:cNvSpPr txBox="1"/>
            <p:nvPr/>
          </p:nvSpPr>
          <p:spPr>
            <a:xfrm>
              <a:off x="997443" y="8332864"/>
              <a:ext cx="3962400" cy="1315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/>
                <a:t>Akbar hân hoan bước vào Surat</a:t>
              </a:r>
              <a:endParaRPr lang="en-US" sz="28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5A5D80-2D74-85C8-9750-09302BBE7395}"/>
              </a:ext>
            </a:extLst>
          </p:cNvPr>
          <p:cNvGrpSpPr/>
          <p:nvPr/>
        </p:nvGrpSpPr>
        <p:grpSpPr>
          <a:xfrm>
            <a:off x="13925995" y="1380121"/>
            <a:ext cx="3904805" cy="8019804"/>
            <a:chOff x="903320" y="1631241"/>
            <a:chExt cx="3904805" cy="801980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5DC228C-28B2-CF84-EB34-512EAB99F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20" y="1631241"/>
              <a:ext cx="3904805" cy="670162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0E9301-487D-582D-5F38-3A62940A3548}"/>
                </a:ext>
              </a:extLst>
            </p:cNvPr>
            <p:cNvSpPr txBox="1"/>
            <p:nvPr/>
          </p:nvSpPr>
          <p:spPr>
            <a:xfrm>
              <a:off x="997443" y="8332864"/>
              <a:ext cx="3487960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Akbar săn mồi với báo </a:t>
              </a: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đốm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>
            <a:extLst>
              <a:ext uri="{FF2B5EF4-FFF2-40B4-BE49-F238E27FC236}">
                <a16:creationId xmlns:a16="http://schemas.microsoft.com/office/drawing/2014/main" id="{029230FC-104B-13E7-8FC3-CA4A1E6A3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DB3B3E53-4432-8FF6-FEE7-C9FC6D9697C8}"/>
              </a:ext>
            </a:extLst>
          </p:cNvPr>
          <p:cNvSpPr/>
          <p:nvPr/>
        </p:nvSpPr>
        <p:spPr>
          <a:xfrm>
            <a:off x="8330703" y="8191500"/>
            <a:ext cx="9498824" cy="1828800"/>
          </a:xfrm>
          <a:prstGeom prst="rect">
            <a:avLst/>
          </a:prstGeom>
          <a:solidFill>
            <a:srgbClr val="F4E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 họa: miêu tả cuộc sống cung đình, tầng lớp quý tộc.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53301A-EAE7-8A03-7ABD-9D8A05AAA133}"/>
              </a:ext>
            </a:extLst>
          </p:cNvPr>
          <p:cNvGrpSpPr/>
          <p:nvPr/>
        </p:nvGrpSpPr>
        <p:grpSpPr>
          <a:xfrm>
            <a:off x="3152227" y="1257302"/>
            <a:ext cx="1038772" cy="6921114"/>
            <a:chOff x="3657601" y="1722120"/>
            <a:chExt cx="1538176" cy="745998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84B3183-A1FD-6E38-18A5-25D65AE5D90B}"/>
                </a:ext>
              </a:extLst>
            </p:cNvPr>
            <p:cNvCxnSpPr>
              <a:cxnSpLocks/>
              <a:endCxn id="71" idx="1"/>
            </p:cNvCxnSpPr>
            <p:nvPr/>
          </p:nvCxnSpPr>
          <p:spPr>
            <a:xfrm>
              <a:off x="3657601" y="4868061"/>
              <a:ext cx="1503832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F2FE64D-99A1-7A86-E17C-E7B5812127EA}"/>
                </a:ext>
              </a:extLst>
            </p:cNvPr>
            <p:cNvCxnSpPr>
              <a:cxnSpLocks/>
            </p:cNvCxnSpPr>
            <p:nvPr/>
          </p:nvCxnSpPr>
          <p:spPr>
            <a:xfrm>
              <a:off x="4414942" y="1722120"/>
              <a:ext cx="0" cy="745998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6751715-A19E-1486-64CE-4F6761A4BA33}"/>
                </a:ext>
              </a:extLst>
            </p:cNvPr>
            <p:cNvCxnSpPr/>
            <p:nvPr/>
          </p:nvCxnSpPr>
          <p:spPr>
            <a:xfrm>
              <a:off x="4414942" y="172212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239D270-4897-88B9-1310-750DB002B707}"/>
                </a:ext>
              </a:extLst>
            </p:cNvPr>
            <p:cNvCxnSpPr/>
            <p:nvPr/>
          </p:nvCxnSpPr>
          <p:spPr>
            <a:xfrm>
              <a:off x="4438435" y="915924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857FB9-B92D-EEE1-9471-93F7497FC071}"/>
              </a:ext>
            </a:extLst>
          </p:cNvPr>
          <p:cNvGrpSpPr/>
          <p:nvPr/>
        </p:nvGrpSpPr>
        <p:grpSpPr>
          <a:xfrm>
            <a:off x="7264597" y="7064511"/>
            <a:ext cx="1088396" cy="2187306"/>
            <a:chOff x="3657600" y="952500"/>
            <a:chExt cx="1538177" cy="822960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14BC6D3-BF92-0FD0-FF58-FAD0D341B8C9}"/>
                </a:ext>
              </a:extLst>
            </p:cNvPr>
            <p:cNvCxnSpPr/>
            <p:nvPr/>
          </p:nvCxnSpPr>
          <p:spPr>
            <a:xfrm>
              <a:off x="3657600" y="514350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D4245AC-57B9-A774-2312-6C8E82E9F6CF}"/>
                </a:ext>
              </a:extLst>
            </p:cNvPr>
            <p:cNvCxnSpPr>
              <a:cxnSpLocks/>
            </p:cNvCxnSpPr>
            <p:nvPr/>
          </p:nvCxnSpPr>
          <p:spPr>
            <a:xfrm>
              <a:off x="4414942" y="952500"/>
              <a:ext cx="0" cy="8229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767A1D1-128E-7B4E-38DE-8A05456BD889}"/>
                </a:ext>
              </a:extLst>
            </p:cNvPr>
            <p:cNvCxnSpPr/>
            <p:nvPr/>
          </p:nvCxnSpPr>
          <p:spPr>
            <a:xfrm>
              <a:off x="4382133" y="96012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C2021E5-DB25-5D47-14D3-FDF536AD867C}"/>
                </a:ext>
              </a:extLst>
            </p:cNvPr>
            <p:cNvCxnSpPr/>
            <p:nvPr/>
          </p:nvCxnSpPr>
          <p:spPr>
            <a:xfrm>
              <a:off x="4438435" y="915924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56952C9-205B-D3E3-D470-321261446408}"/>
              </a:ext>
            </a:extLst>
          </p:cNvPr>
          <p:cNvCxnSpPr>
            <a:cxnSpLocks/>
            <a:endCxn id="75" idx="1"/>
          </p:cNvCxnSpPr>
          <p:nvPr/>
        </p:nvCxnSpPr>
        <p:spPr>
          <a:xfrm>
            <a:off x="7248376" y="1327465"/>
            <a:ext cx="1082327" cy="603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25E57A6-25F9-DD82-815F-5690DECA79EE}"/>
              </a:ext>
            </a:extLst>
          </p:cNvPr>
          <p:cNvGrpSpPr/>
          <p:nvPr/>
        </p:nvGrpSpPr>
        <p:grpSpPr>
          <a:xfrm>
            <a:off x="7284015" y="2933700"/>
            <a:ext cx="1088396" cy="2484598"/>
            <a:chOff x="3657600" y="952500"/>
            <a:chExt cx="1538177" cy="822960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6B776DE-F3A6-03B3-72BF-E3CFADF42E5D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5143502"/>
              <a:ext cx="144734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C71AFE2-0E9D-D116-B161-6C866C76F487}"/>
                </a:ext>
              </a:extLst>
            </p:cNvPr>
            <p:cNvCxnSpPr>
              <a:cxnSpLocks/>
            </p:cNvCxnSpPr>
            <p:nvPr/>
          </p:nvCxnSpPr>
          <p:spPr>
            <a:xfrm>
              <a:off x="4414942" y="952500"/>
              <a:ext cx="0" cy="82296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125923E-A7F5-7857-CA6C-67E39D09BEAD}"/>
                </a:ext>
              </a:extLst>
            </p:cNvPr>
            <p:cNvCxnSpPr/>
            <p:nvPr/>
          </p:nvCxnSpPr>
          <p:spPr>
            <a:xfrm>
              <a:off x="4382133" y="96012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DE04314-96A9-6C1E-B8C0-13AE8E608F6A}"/>
                </a:ext>
              </a:extLst>
            </p:cNvPr>
            <p:cNvCxnSpPr/>
            <p:nvPr/>
          </p:nvCxnSpPr>
          <p:spPr>
            <a:xfrm>
              <a:off x="4438435" y="9159240"/>
              <a:ext cx="75734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080939B1-8D7D-C5CC-1CE8-A8303B3AE6A6}"/>
              </a:ext>
            </a:extLst>
          </p:cNvPr>
          <p:cNvSpPr/>
          <p:nvPr/>
        </p:nvSpPr>
        <p:spPr>
          <a:xfrm>
            <a:off x="220988" y="3569676"/>
            <a:ext cx="2895600" cy="1287163"/>
          </a:xfrm>
          <a:prstGeom prst="rect">
            <a:avLst/>
          </a:prstGeom>
          <a:solidFill>
            <a:srgbClr val="F4E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tựu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9EE7B40-2E3F-F075-6840-5F13453E8357}"/>
              </a:ext>
            </a:extLst>
          </p:cNvPr>
          <p:cNvSpPr/>
          <p:nvPr/>
        </p:nvSpPr>
        <p:spPr>
          <a:xfrm>
            <a:off x="4193855" y="876300"/>
            <a:ext cx="3080569" cy="914400"/>
          </a:xfrm>
          <a:prstGeom prst="rect">
            <a:avLst/>
          </a:prstGeom>
          <a:solidFill>
            <a:srgbClr val="F4E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 giáo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132EF82-D69B-BEAC-02FA-38811E91E46E}"/>
              </a:ext>
            </a:extLst>
          </p:cNvPr>
          <p:cNvSpPr/>
          <p:nvPr/>
        </p:nvSpPr>
        <p:spPr>
          <a:xfrm>
            <a:off x="4167807" y="3718799"/>
            <a:ext cx="3080569" cy="914400"/>
          </a:xfrm>
          <a:prstGeom prst="rect">
            <a:avLst/>
          </a:prstGeom>
          <a:solidFill>
            <a:srgbClr val="F4E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học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CB6F782-BADD-043C-0E55-A36C304EB327}"/>
              </a:ext>
            </a:extLst>
          </p:cNvPr>
          <p:cNvSpPr/>
          <p:nvPr/>
        </p:nvSpPr>
        <p:spPr>
          <a:xfrm>
            <a:off x="4203446" y="7652990"/>
            <a:ext cx="3080569" cy="914400"/>
          </a:xfrm>
          <a:prstGeom prst="rect">
            <a:avLst/>
          </a:prstGeom>
          <a:solidFill>
            <a:srgbClr val="F4E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 thuật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80C813B-793A-C37F-B8A6-1C2AAB56C81C}"/>
              </a:ext>
            </a:extLst>
          </p:cNvPr>
          <p:cNvSpPr/>
          <p:nvPr/>
        </p:nvSpPr>
        <p:spPr>
          <a:xfrm>
            <a:off x="8330703" y="6210300"/>
            <a:ext cx="9498823" cy="1828800"/>
          </a:xfrm>
          <a:prstGeom prst="rect">
            <a:avLst/>
          </a:prstGeom>
          <a:solidFill>
            <a:srgbClr val="F4E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trúc: thành Đỏ A-gra, Thành Đỏ La Ki-la, lăng Ta-giơ Ma-han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633BAC7-4EE1-27B3-1271-B6CC1ACF5787}"/>
              </a:ext>
            </a:extLst>
          </p:cNvPr>
          <p:cNvSpPr/>
          <p:nvPr/>
        </p:nvSpPr>
        <p:spPr>
          <a:xfrm>
            <a:off x="8330703" y="419100"/>
            <a:ext cx="9498824" cy="1828800"/>
          </a:xfrm>
          <a:prstGeom prst="rect">
            <a:avLst/>
          </a:prstGeom>
          <a:solidFill>
            <a:srgbClr val="F4E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thi tinh thần khoan dung tôn giáo,      hòa hợp dân tộc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497EE9F-00FF-EA3E-C7A2-09087683372A}"/>
              </a:ext>
            </a:extLst>
          </p:cNvPr>
          <p:cNvSpPr/>
          <p:nvPr/>
        </p:nvSpPr>
        <p:spPr>
          <a:xfrm>
            <a:off x="8330703" y="2476500"/>
            <a:ext cx="9498823" cy="1097280"/>
          </a:xfrm>
          <a:prstGeom prst="rect">
            <a:avLst/>
          </a:prstGeom>
          <a:solidFill>
            <a:srgbClr val="F4E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 ca Ra-ma-cha-ri-ta Ma-na-sa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3878D58-48C0-C793-14FD-EFBA20C2DFBD}"/>
              </a:ext>
            </a:extLst>
          </p:cNvPr>
          <p:cNvSpPr/>
          <p:nvPr/>
        </p:nvSpPr>
        <p:spPr>
          <a:xfrm>
            <a:off x="8308139" y="3664618"/>
            <a:ext cx="9522661" cy="1097280"/>
          </a:xfrm>
          <a:prstGeom prst="rect">
            <a:avLst/>
          </a:prstGeom>
          <a:solidFill>
            <a:srgbClr val="F4E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 lại các bộ sử thi cổ đại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7D92ED-A4C0-3C50-A30A-734B17D8D5A5}"/>
              </a:ext>
            </a:extLst>
          </p:cNvPr>
          <p:cNvSpPr/>
          <p:nvPr/>
        </p:nvSpPr>
        <p:spPr>
          <a:xfrm>
            <a:off x="8330702" y="4852736"/>
            <a:ext cx="9498824" cy="1097280"/>
          </a:xfrm>
          <a:prstGeom prst="rect">
            <a:avLst/>
          </a:prstGeom>
          <a:solidFill>
            <a:srgbClr val="F4E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thư viện khổng lồ với 24000 cuốn sách</a:t>
            </a:r>
          </a:p>
        </p:txBody>
      </p:sp>
    </p:spTree>
    <p:extLst>
      <p:ext uri="{BB962C8B-B14F-4D97-AF65-F5344CB8AC3E}">
        <p14:creationId xmlns:p14="http://schemas.microsoft.com/office/powerpoint/2010/main" val="3346816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>
            <a:extLst>
              <a:ext uri="{FF2B5EF4-FFF2-40B4-BE49-F238E27FC236}">
                <a16:creationId xmlns:a16="http://schemas.microsoft.com/office/drawing/2014/main" id="{36ADF65A-FF70-B9E1-078F-C933A9A7D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8D9882C-6DF9-4383-BF0C-EB26C35FB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17307"/>
              </p:ext>
            </p:extLst>
          </p:nvPr>
        </p:nvGraphicFramePr>
        <p:xfrm>
          <a:off x="228599" y="1104900"/>
          <a:ext cx="17830801" cy="89154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120390">
                  <a:extLst>
                    <a:ext uri="{9D8B030D-6E8A-4147-A177-3AD203B41FA5}">
                      <a16:colId xmlns:a16="http://schemas.microsoft.com/office/drawing/2014/main" val="3928221442"/>
                    </a:ext>
                  </a:extLst>
                </a:gridCol>
                <a:gridCol w="7319011">
                  <a:extLst>
                    <a:ext uri="{9D8B030D-6E8A-4147-A177-3AD203B41FA5}">
                      <a16:colId xmlns:a16="http://schemas.microsoft.com/office/drawing/2014/main" val="1885432828"/>
                    </a:ext>
                  </a:extLst>
                </a:gridCol>
                <a:gridCol w="7391400">
                  <a:extLst>
                    <a:ext uri="{9D8B030D-6E8A-4147-A177-3AD203B41FA5}">
                      <a16:colId xmlns:a16="http://schemas.microsoft.com/office/drawing/2014/main" val="2716279429"/>
                    </a:ext>
                  </a:extLst>
                </a:gridCol>
              </a:tblGrid>
              <a:tr h="776984"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vi-VN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Vương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triều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-li</a:t>
                      </a:r>
                      <a:endParaRPr lang="vi-VN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Vương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triều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Mô-gôn</a:t>
                      </a:r>
                      <a:endParaRPr lang="vi-VN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691971"/>
                  </a:ext>
                </a:extLst>
              </a:tr>
              <a:tr h="32699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vi-VN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kỉ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XII,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gốc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Á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chinh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phục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1206, vương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Đê li (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đô ở Đê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li)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vi-VN" sz="28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kỉ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XV, cư dân Trung Á theo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gốc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Mông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do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lĩnh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mua Leng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huy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tấn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công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bua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chiếm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Đê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lập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vương 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triều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Mô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vi-VN" sz="2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gôn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(1526 - 1707).</a:t>
                      </a:r>
                      <a:endParaRPr lang="vi-VN" sz="28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925443"/>
                  </a:ext>
                </a:extLst>
              </a:tr>
              <a:tr h="947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tồn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tại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1206 – 1526 </a:t>
                      </a:r>
                      <a:endParaRPr lang="vi-VN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1526 – 1707 </a:t>
                      </a:r>
                      <a:endParaRPr lang="vi-VN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3369838"/>
                  </a:ext>
                </a:extLst>
              </a:tr>
              <a:tr h="39213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thống</a:t>
                      </a:r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vi-VN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áp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Giành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quyền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ưu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tiện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Áp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thuế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ngoại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endParaRPr lang="vi-VN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quyền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mạnh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mẽ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gốc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lại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Xây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dựng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tộc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đạc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thống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lường</a:t>
                      </a:r>
                      <a:endParaRPr lang="en-US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Hỗ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trợ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nghệ</a:t>
                      </a:r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</a:t>
                      </a:r>
                      <a:endParaRPr lang="vi-VN" sz="2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2905353"/>
                  </a:ext>
                </a:extLst>
              </a:tr>
            </a:tbl>
          </a:graphicData>
        </a:graphic>
      </p:graphicFrame>
      <p:sp>
        <p:nvSpPr>
          <p:cNvPr id="3" name="TextBox 4">
            <a:extLst>
              <a:ext uri="{FF2B5EF4-FFF2-40B4-BE49-F238E27FC236}">
                <a16:creationId xmlns:a16="http://schemas.microsoft.com/office/drawing/2014/main" id="{86486E67-C7C1-4EB3-B9D7-2E2CBDE8E87B}"/>
              </a:ext>
            </a:extLst>
          </p:cNvPr>
          <p:cNvSpPr txBox="1"/>
          <p:nvPr/>
        </p:nvSpPr>
        <p:spPr>
          <a:xfrm>
            <a:off x="2266950" y="266700"/>
            <a:ext cx="13754099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VƯƠNG TRIỀU HỒI GIÁO ĐÊ-LI VÀ VƯƠNG TRIỀU MÔ-GÔN</a:t>
            </a:r>
          </a:p>
        </p:txBody>
      </p:sp>
    </p:spTree>
    <p:extLst>
      <p:ext uri="{BB962C8B-B14F-4D97-AF65-F5344CB8AC3E}">
        <p14:creationId xmlns:p14="http://schemas.microsoft.com/office/powerpoint/2010/main" val="3164894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C2ABA7A-85A7-7F63-296C-4A1A507A6492}"/>
              </a:ext>
            </a:extLst>
          </p:cNvPr>
          <p:cNvGrpSpPr/>
          <p:nvPr/>
        </p:nvGrpSpPr>
        <p:grpSpPr>
          <a:xfrm>
            <a:off x="2361390" y="1866900"/>
            <a:ext cx="13565219" cy="6553200"/>
            <a:chOff x="2361390" y="1866900"/>
            <a:chExt cx="13565219" cy="6553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785BC5-B25D-6589-310A-FFA0AF38E268}"/>
                </a:ext>
              </a:extLst>
            </p:cNvPr>
            <p:cNvSpPr/>
            <p:nvPr/>
          </p:nvSpPr>
          <p:spPr>
            <a:xfrm>
              <a:off x="2376630" y="1866900"/>
              <a:ext cx="13534739" cy="6553200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Picture 26">
              <a:extLst>
                <a:ext uri="{FF2B5EF4-FFF2-40B4-BE49-F238E27FC236}">
                  <a16:creationId xmlns:a16="http://schemas.microsoft.com/office/drawing/2014/main" id="{6FACC47F-7F4B-40EC-2182-ADE8B1C1C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361390" y="5802830"/>
              <a:ext cx="2591610" cy="2617270"/>
            </a:xfrm>
            <a:prstGeom prst="rect">
              <a:avLst/>
            </a:prstGeom>
          </p:spPr>
        </p:pic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B8777168-F276-489F-0F8B-99B13A0A5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6200000" flipH="1">
              <a:off x="13587990" y="1890424"/>
              <a:ext cx="2362143" cy="2315095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5995495" y="4635668"/>
            <a:ext cx="6297007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B02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>
            <a:extLst>
              <a:ext uri="{FF2B5EF4-FFF2-40B4-BE49-F238E27FC236}">
                <a16:creationId xmlns:a16="http://schemas.microsoft.com/office/drawing/2014/main" id="{47CED1A4-6797-34F2-1503-B1B3858C1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C4CFDFC-7329-C374-4737-E070EE8130E8}"/>
              </a:ext>
            </a:extLst>
          </p:cNvPr>
          <p:cNvSpPr txBox="1"/>
          <p:nvPr/>
        </p:nvSpPr>
        <p:spPr>
          <a:xfrm>
            <a:off x="1600198" y="476478"/>
            <a:ext cx="15087601" cy="318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i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 thành bảng: </a:t>
            </a:r>
            <a:r>
              <a:rPr 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óm tắt tình hình chính trị, kinh tế, xã hội, văn hóa của lịch sử Ấn Độ thời đế quốc Mô-gôn theo mẫu dưới đây:</a:t>
            </a:r>
            <a:endParaRPr lang="en-US" sz="480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9598F8-DA62-3F62-92AE-A2591A7DC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070048"/>
              </p:ext>
            </p:extLst>
          </p:nvPr>
        </p:nvGraphicFramePr>
        <p:xfrm>
          <a:off x="529488" y="4002431"/>
          <a:ext cx="17229023" cy="4573292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4198824">
                  <a:extLst>
                    <a:ext uri="{9D8B030D-6E8A-4147-A177-3AD203B41FA5}">
                      <a16:colId xmlns:a16="http://schemas.microsoft.com/office/drawing/2014/main" val="4090737521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64409794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856035354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3175259"/>
                    </a:ext>
                  </a:extLst>
                </a:gridCol>
                <a:gridCol w="3581399">
                  <a:extLst>
                    <a:ext uri="{9D8B030D-6E8A-4147-A177-3AD203B41FA5}">
                      <a16:colId xmlns:a16="http://schemas.microsoft.com/office/drawing/2014/main" val="391060917"/>
                    </a:ext>
                  </a:extLst>
                </a:gridCol>
              </a:tblGrid>
              <a:tr h="18087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Thời gian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chính trị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kinh tế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xã hội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Thành tựu văn hóa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9251646"/>
                  </a:ext>
                </a:extLst>
              </a:tr>
              <a:tr h="27645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9990437"/>
                  </a:ext>
                </a:extLst>
              </a:tr>
            </a:tbl>
          </a:graphicData>
        </a:graphic>
      </p:graphicFrame>
      <p:pic>
        <p:nvPicPr>
          <p:cNvPr id="7" name="Picture 16">
            <a:extLst>
              <a:ext uri="{FF2B5EF4-FFF2-40B4-BE49-F238E27FC236}">
                <a16:creationId xmlns:a16="http://schemas.microsoft.com/office/drawing/2014/main" id="{9B21AAAD-E45E-D396-28F3-409FB386C7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32989" y="7719201"/>
            <a:ext cx="3970251" cy="2585626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82E165C8-F4AE-259F-2090-C3E34F7E3F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8111264"/>
            <a:ext cx="3970251" cy="219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9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>
            <a:extLst>
              <a:ext uri="{FF2B5EF4-FFF2-40B4-BE49-F238E27FC236}">
                <a16:creationId xmlns:a16="http://schemas.microsoft.com/office/drawing/2014/main" id="{7A6AEA89-C8C1-91B3-E937-C9E68667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2745463-8606-30D0-9CC2-2929DBDE1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194334"/>
              </p:ext>
            </p:extLst>
          </p:nvPr>
        </p:nvGraphicFramePr>
        <p:xfrm>
          <a:off x="457200" y="541667"/>
          <a:ext cx="17373600" cy="9221492"/>
        </p:xfrm>
        <a:graphic>
          <a:graphicData uri="http://schemas.openxmlformats.org/drawingml/2006/table">
            <a:tbl>
              <a:tblPr bandRow="1">
                <a:tableStyleId>{16D9F66E-5EB9-4882-86FB-DCBF35E3C3E4}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4090737521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644097948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1856035354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423175259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91060917"/>
                    </a:ext>
                  </a:extLst>
                </a:gridCol>
              </a:tblGrid>
              <a:tr h="24396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Thời gian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chính trị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kinh tế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Tình hình xã hội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 b="1">
                          <a:effectLst/>
                        </a:rPr>
                        <a:t>Thành tựu văn hóa</a:t>
                      </a:r>
                      <a:endParaRPr lang="en-US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9251646"/>
                  </a:ext>
                </a:extLst>
              </a:tr>
              <a:tr h="6781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4000">
                          <a:effectLst/>
                        </a:rPr>
                        <a:t> 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999043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FF46F4F-0FEE-3BE9-E92C-217B29FDE983}"/>
              </a:ext>
            </a:extLst>
          </p:cNvPr>
          <p:cNvSpPr txBox="1"/>
          <p:nvPr/>
        </p:nvSpPr>
        <p:spPr>
          <a:xfrm>
            <a:off x="516747" y="5295900"/>
            <a:ext cx="2915612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TK 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XVII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TK 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XIX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8FBED6-C8B9-221C-EA60-FE31E0A61636}"/>
              </a:ext>
            </a:extLst>
          </p:cNvPr>
          <p:cNvSpPr txBox="1"/>
          <p:nvPr/>
        </p:nvSpPr>
        <p:spPr>
          <a:xfrm>
            <a:off x="3491906" y="3036109"/>
            <a:ext cx="4724400" cy="663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ea typeface="Calibri" panose="020F0502020204030204" pitchFamily="34" charset="0"/>
              </a:rPr>
              <a:t>- Là vương triều ngoại tộc thứ 2 ở Ấn Độ.</a:t>
            </a:r>
          </a:p>
          <a:p>
            <a:pPr>
              <a:lnSpc>
                <a:spcPct val="150000"/>
              </a:lnSpc>
            </a:pPr>
            <a:r>
              <a:rPr lang="vi-VN" sz="3600">
                <a:ea typeface="Calibri" panose="020F0502020204030204" pitchFamily="34" charset="0"/>
              </a:rPr>
              <a:t>- Ấn Độ bị xâm lược và được thống nhất qua chiến tranh của người Mô-gôn</a:t>
            </a:r>
          </a:p>
          <a:p>
            <a:pPr>
              <a:lnSpc>
                <a:spcPct val="150000"/>
              </a:lnSpc>
            </a:pPr>
            <a:r>
              <a:rPr lang="vi-VN" sz="3600">
                <a:ea typeface="Calibri" panose="020F0502020204030204" pitchFamily="34" charset="0"/>
              </a:rPr>
              <a:t>- Thịnh trị nhất là dưới thời của A-cơ-ba.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D5CBE6-5F8A-E694-A16D-BD641999DF59}"/>
              </a:ext>
            </a:extLst>
          </p:cNvPr>
          <p:cNvSpPr txBox="1"/>
          <p:nvPr/>
        </p:nvSpPr>
        <p:spPr>
          <a:xfrm>
            <a:off x="8275853" y="3036108"/>
            <a:ext cx="3688583" cy="663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 thống tiền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tệ và đo lường được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 nhất trong cả nước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phẩm đa dạng, kinh tế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 hoá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 triển.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08CEFA-F45C-F845-0B7C-C85BE7B888CB}"/>
              </a:ext>
            </a:extLst>
          </p:cNvPr>
          <p:cNvSpPr txBox="1"/>
          <p:nvPr/>
        </p:nvSpPr>
        <p:spPr>
          <a:xfrm>
            <a:off x="12040118" y="3114800"/>
            <a:ext cx="2818882" cy="580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ea typeface="Calibri" panose="020F0502020204030204" pitchFamily="34" charset="0"/>
              </a:rPr>
              <a:t>Thực hiện</a:t>
            </a:r>
          </a:p>
          <a:p>
            <a:pPr>
              <a:lnSpc>
                <a:spcPct val="150000"/>
              </a:lnSpc>
            </a:pPr>
            <a:r>
              <a:rPr lang="vi-VN" sz="3600">
                <a:ea typeface="Calibri" panose="020F0502020204030204" pitchFamily="34" charset="0"/>
              </a:rPr>
              <a:t>hoà hợp dân</a:t>
            </a:r>
          </a:p>
          <a:p>
            <a:pPr>
              <a:lnSpc>
                <a:spcPct val="150000"/>
              </a:lnSpc>
            </a:pPr>
            <a:r>
              <a:rPr lang="vi-VN" sz="3600">
                <a:ea typeface="Calibri" panose="020F0502020204030204" pitchFamily="34" charset="0"/>
              </a:rPr>
              <a:t>tộc, hoà hợp</a:t>
            </a:r>
          </a:p>
          <a:p>
            <a:pPr>
              <a:lnSpc>
                <a:spcPct val="150000"/>
              </a:lnSpc>
            </a:pPr>
            <a:r>
              <a:rPr lang="vi-VN" sz="3600">
                <a:ea typeface="Calibri" panose="020F0502020204030204" pitchFamily="34" charset="0"/>
              </a:rPr>
              <a:t>tôn giáo </a:t>
            </a:r>
            <a:endParaRPr lang="en-US" sz="3600"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600">
                <a:ea typeface="Calibri" panose="020F0502020204030204" pitchFamily="34" charset="0"/>
              </a:rPr>
              <a:t>→</a:t>
            </a:r>
            <a:r>
              <a:rPr lang="en-US" sz="3600">
                <a:ea typeface="Calibri" panose="020F0502020204030204" pitchFamily="34" charset="0"/>
              </a:rPr>
              <a:t> </a:t>
            </a:r>
            <a:r>
              <a:rPr lang="vi-VN" sz="3600">
                <a:ea typeface="Calibri" panose="020F0502020204030204" pitchFamily="34" charset="0"/>
              </a:rPr>
              <a:t>Xã hội tương</a:t>
            </a:r>
            <a:r>
              <a:rPr lang="en-US" sz="3600">
                <a:ea typeface="Calibri" panose="020F0502020204030204" pitchFamily="34" charset="0"/>
              </a:rPr>
              <a:t> </a:t>
            </a:r>
            <a:r>
              <a:rPr lang="vi-VN" sz="3600">
                <a:ea typeface="Calibri" panose="020F0502020204030204" pitchFamily="34" charset="0"/>
              </a:rPr>
              <a:t>đối ổn định.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76754C-4EE4-B68D-F14B-4E446D5B2237}"/>
              </a:ext>
            </a:extLst>
          </p:cNvPr>
          <p:cNvSpPr txBox="1"/>
          <p:nvPr/>
        </p:nvSpPr>
        <p:spPr>
          <a:xfrm>
            <a:off x="15087600" y="3112176"/>
            <a:ext cx="2667518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 thành</a:t>
            </a:r>
          </a:p>
          <a:p>
            <a:pPr>
              <a:lnSpc>
                <a:spcPct val="150000"/>
              </a:lnSpc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 rực rỡ cả về thi ca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 thuật, đặc biệt là kiến trúc.</a:t>
            </a:r>
          </a:p>
        </p:txBody>
      </p:sp>
    </p:spTree>
    <p:extLst>
      <p:ext uri="{BB962C8B-B14F-4D97-AF65-F5344CB8AC3E}">
        <p14:creationId xmlns:p14="http://schemas.microsoft.com/office/powerpoint/2010/main" val="3709473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8">
            <a:extLst>
              <a:ext uri="{FF2B5EF4-FFF2-40B4-BE49-F238E27FC236}">
                <a16:creationId xmlns:a16="http://schemas.microsoft.com/office/drawing/2014/main" id="{760FAE5C-5D3B-B916-3669-31F6E533D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B0ADD1-4481-34BE-36D6-84D1CD9D7EF0}"/>
              </a:ext>
            </a:extLst>
          </p:cNvPr>
          <p:cNvSpPr txBox="1"/>
          <p:nvPr/>
        </p:nvSpPr>
        <p:spPr>
          <a:xfrm>
            <a:off x="432938" y="1780496"/>
            <a:ext cx="8077200" cy="672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Lăng Tai-giơ Ma-han</a:t>
            </a:r>
            <a:r>
              <a:rPr lang="vi-VN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 một lăng mộ nằm tại Agra, Ấn Độ.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 x</a:t>
            </a:r>
            <a:r>
              <a:rPr lang="en-US" sz="3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ây dựng: 1631 – 1653</a:t>
            </a: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 coi là hình mẫu tuyệt vời nhất của Kiến trúc Mô-g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</a:t>
            </a:r>
            <a:r>
              <a:rPr lang="vi-VN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endParaRPr lang="en-US" sz="32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 1983, </a:t>
            </a:r>
            <a:r>
              <a:rPr lang="vi-VN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UNESCO </a:t>
            </a:r>
            <a:r>
              <a:rPr lang="en-US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 nhận là </a:t>
            </a:r>
            <a:r>
              <a:rPr lang="vi-VN" sz="3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 điểm Di sản Thế giới và được miêu tả là một "kiệt tác được cả thế giới chiêm ngưỡng trong số các di sản thế giới". </a:t>
            </a:r>
            <a:endParaRPr lang="en-US" sz="2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sky, outdoor, building, mosque&#10;&#10;Description automatically generated">
            <a:extLst>
              <a:ext uri="{FF2B5EF4-FFF2-40B4-BE49-F238E27FC236}">
                <a16:creationId xmlns:a16="http://schemas.microsoft.com/office/drawing/2014/main" id="{92DF4859-4BA3-2027-A04C-BFFD9B95E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152650"/>
            <a:ext cx="8976056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5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C2ABA7A-85A7-7F63-296C-4A1A507A6492}"/>
              </a:ext>
            </a:extLst>
          </p:cNvPr>
          <p:cNvGrpSpPr/>
          <p:nvPr/>
        </p:nvGrpSpPr>
        <p:grpSpPr>
          <a:xfrm>
            <a:off x="2361390" y="1866900"/>
            <a:ext cx="13565219" cy="6553200"/>
            <a:chOff x="2361390" y="1866900"/>
            <a:chExt cx="13565219" cy="6553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785BC5-B25D-6589-310A-FFA0AF38E268}"/>
                </a:ext>
              </a:extLst>
            </p:cNvPr>
            <p:cNvSpPr/>
            <p:nvPr/>
          </p:nvSpPr>
          <p:spPr>
            <a:xfrm>
              <a:off x="2376630" y="1866900"/>
              <a:ext cx="13534739" cy="6553200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Picture 26">
              <a:extLst>
                <a:ext uri="{FF2B5EF4-FFF2-40B4-BE49-F238E27FC236}">
                  <a16:creationId xmlns:a16="http://schemas.microsoft.com/office/drawing/2014/main" id="{6FACC47F-7F4B-40EC-2182-ADE8B1C1C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361390" y="5802830"/>
              <a:ext cx="2591610" cy="2617270"/>
            </a:xfrm>
            <a:prstGeom prst="rect">
              <a:avLst/>
            </a:prstGeom>
          </p:spPr>
        </p:pic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B8777168-F276-489F-0F8B-99B13A0A5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6200000" flipH="1">
              <a:off x="13587990" y="1890424"/>
              <a:ext cx="2362143" cy="2315095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5995495" y="4635668"/>
            <a:ext cx="6297007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>
                <a:solidFill>
                  <a:srgbClr val="B02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B022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27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8">
            <a:extLst>
              <a:ext uri="{FF2B5EF4-FFF2-40B4-BE49-F238E27FC236}">
                <a16:creationId xmlns:a16="http://schemas.microsoft.com/office/drawing/2014/main" id="{E3DC974D-297E-EBDF-2966-CED83738F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EE165E70-1DE8-67BB-FEBE-B130D788BC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800" y="1104900"/>
            <a:ext cx="3352800" cy="8408277"/>
          </a:xfrm>
          <a:prstGeom prst="rect">
            <a:avLst/>
          </a:prstGeom>
        </p:spPr>
      </p:pic>
      <p:sp>
        <p:nvSpPr>
          <p:cNvPr id="9" name="Thought Bubble: Cloud 46">
            <a:extLst>
              <a:ext uri="{FF2B5EF4-FFF2-40B4-BE49-F238E27FC236}">
                <a16:creationId xmlns:a16="http://schemas.microsoft.com/office/drawing/2014/main" id="{A39CF8A9-A87E-4499-79CE-38358B093E09}"/>
              </a:ext>
            </a:extLst>
          </p:cNvPr>
          <p:cNvSpPr/>
          <p:nvPr/>
        </p:nvSpPr>
        <p:spPr>
          <a:xfrm>
            <a:off x="5562600" y="723899"/>
            <a:ext cx="11658600" cy="3715423"/>
          </a:xfrm>
          <a:prstGeom prst="wedgeRoundRectCallout">
            <a:avLst>
              <a:gd name="adj1" fmla="val -60571"/>
              <a:gd name="adj2" fmla="val 7545"/>
              <a:gd name="adj3" fmla="val 16667"/>
            </a:avLst>
          </a:prstGeom>
          <a:solidFill>
            <a:srgbClr val="F7F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Từ kiến thức có trong bài và tham khảo các nguồn tài liệu khác, em hãy viết một đoạn văn ngăn giới thiệu về lăng Ta-giơ Ma-han.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88832A46-BC33-6263-CF89-3E74ED11E5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746375" y="4763002"/>
            <a:ext cx="6931563" cy="55452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0F58E8-6BA1-FEA0-C3A8-960B6FB6B7E1}"/>
              </a:ext>
            </a:extLst>
          </p:cNvPr>
          <p:cNvSpPr txBox="1"/>
          <p:nvPr/>
        </p:nvSpPr>
        <p:spPr>
          <a:xfrm>
            <a:off x="3733800" y="4763002"/>
            <a:ext cx="8430357" cy="5052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b="1" i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 ý: 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đặc trưng của kiến trúc Hồi giáo</a:t>
            </a: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vi-VN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âu chuyện lịch sử gắn liền với việc xây lăng</a:t>
            </a: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ình cảm của vua Sha Gia-han với Hoàng hậu. </a:t>
            </a:r>
            <a:endParaRPr lang="en-US" sz="3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096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8">
            <a:extLst>
              <a:ext uri="{FF2B5EF4-FFF2-40B4-BE49-F238E27FC236}">
                <a16:creationId xmlns:a16="http://schemas.microsoft.com/office/drawing/2014/main" id="{CF87F8FB-F5E3-25AA-A05A-BE1027BB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06911" y="780589"/>
            <a:ext cx="92964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B02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7C92EB-0DFB-BAD3-95FA-D103DB050140}"/>
              </a:ext>
            </a:extLst>
          </p:cNvPr>
          <p:cNvGrpSpPr/>
          <p:nvPr/>
        </p:nvGrpSpPr>
        <p:grpSpPr>
          <a:xfrm>
            <a:off x="476247" y="2351526"/>
            <a:ext cx="5562601" cy="3172976"/>
            <a:chOff x="577873" y="2400300"/>
            <a:chExt cx="6248400" cy="3446319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87916AC2-EF94-F9C3-2A85-2D8F3B76D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98546" y="2400300"/>
              <a:ext cx="6007054" cy="34463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50BE29-C4A8-1055-179F-DD2500F8FE82}"/>
                </a:ext>
              </a:extLst>
            </p:cNvPr>
            <p:cNvSpPr txBox="1"/>
            <p:nvPr/>
          </p:nvSpPr>
          <p:spPr>
            <a:xfrm>
              <a:off x="577873" y="3242377"/>
              <a:ext cx="6248400" cy="1793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lại nội dung kiến thức đã học.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43A7EE-4B63-02BE-EDDF-36F119E6A234}"/>
              </a:ext>
            </a:extLst>
          </p:cNvPr>
          <p:cNvGrpSpPr/>
          <p:nvPr/>
        </p:nvGrpSpPr>
        <p:grpSpPr>
          <a:xfrm>
            <a:off x="6470127" y="2351526"/>
            <a:ext cx="5347744" cy="3172976"/>
            <a:chOff x="698546" y="2400300"/>
            <a:chExt cx="6007054" cy="3446319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D86E7EE5-F3AA-810A-C30D-F7B0DF356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98546" y="2400300"/>
              <a:ext cx="6007054" cy="344631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E2F6B6-5E82-40C5-C864-D34D21704235}"/>
                </a:ext>
              </a:extLst>
            </p:cNvPr>
            <p:cNvSpPr txBox="1"/>
            <p:nvPr/>
          </p:nvSpPr>
          <p:spPr>
            <a:xfrm>
              <a:off x="856955" y="2736253"/>
              <a:ext cx="5715199" cy="2696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bài tập Bài 10 Sách bài tập Lịch sử Địa lí 7 – Phần Lịch sử.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F3A4B7-AA87-43AE-F39D-A37BB75774D0}"/>
              </a:ext>
            </a:extLst>
          </p:cNvPr>
          <p:cNvGrpSpPr/>
          <p:nvPr/>
        </p:nvGrpSpPr>
        <p:grpSpPr>
          <a:xfrm>
            <a:off x="12115800" y="2351525"/>
            <a:ext cx="5562601" cy="3172976"/>
            <a:chOff x="570151" y="2400300"/>
            <a:chExt cx="6248400" cy="3446319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B672B88C-9D76-CC48-8A32-7036D4AAC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98546" y="2400300"/>
              <a:ext cx="6007054" cy="344631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0FA156-79FE-755A-40EF-5216F13E64C8}"/>
                </a:ext>
              </a:extLst>
            </p:cNvPr>
            <p:cNvSpPr txBox="1"/>
            <p:nvPr/>
          </p:nvSpPr>
          <p:spPr>
            <a:xfrm>
              <a:off x="570151" y="2462609"/>
              <a:ext cx="6248400" cy="3310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và tìm hiểu trước 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32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11: Khái quát về Đông Nam Á từ nửa sau thế kỉ X đến nửa đầu thế kỉ XVI. </a:t>
              </a:r>
              <a:endParaRPr lang="en-US" sz="3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D48496D-FA71-EEDF-03BD-A676C3DABD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8973" y="5889030"/>
            <a:ext cx="6152363" cy="43979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131016-8D49-212E-DD1F-B9CF7DD4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89031"/>
            <a:ext cx="6038848" cy="43979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D1DEBD-6D0E-C91D-D38D-C3ED4AB3AF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2673" y="5889029"/>
            <a:ext cx="6152363" cy="439796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grass, outdoor, building, traveling&#10;&#10;Description automatically generated">
            <a:extLst>
              <a:ext uri="{FF2B5EF4-FFF2-40B4-BE49-F238E27FC236}">
                <a16:creationId xmlns:a16="http://schemas.microsoft.com/office/drawing/2014/main" id="{E42AC953-01CD-B087-5250-19200ABE7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2820" r="-142" b="12573"/>
          <a:stretch/>
        </p:blipFill>
        <p:spPr>
          <a:xfrm>
            <a:off x="20" y="10"/>
            <a:ext cx="18283405" cy="1028699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236214" y="1714500"/>
            <a:ext cx="11811000" cy="4594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7200" b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1309" y="6552934"/>
            <a:ext cx="6365383" cy="27432"/>
          </a:xfrm>
          <a:custGeom>
            <a:avLst/>
            <a:gdLst>
              <a:gd name="connsiteX0" fmla="*/ 0 w 6365383"/>
              <a:gd name="connsiteY0" fmla="*/ 0 h 27432"/>
              <a:gd name="connsiteX1" fmla="*/ 636538 w 6365383"/>
              <a:gd name="connsiteY1" fmla="*/ 0 h 27432"/>
              <a:gd name="connsiteX2" fmla="*/ 1336730 w 6365383"/>
              <a:gd name="connsiteY2" fmla="*/ 0 h 27432"/>
              <a:gd name="connsiteX3" fmla="*/ 1909615 w 6365383"/>
              <a:gd name="connsiteY3" fmla="*/ 0 h 27432"/>
              <a:gd name="connsiteX4" fmla="*/ 2418846 w 6365383"/>
              <a:gd name="connsiteY4" fmla="*/ 0 h 27432"/>
              <a:gd name="connsiteX5" fmla="*/ 2928076 w 6365383"/>
              <a:gd name="connsiteY5" fmla="*/ 0 h 27432"/>
              <a:gd name="connsiteX6" fmla="*/ 3373653 w 6365383"/>
              <a:gd name="connsiteY6" fmla="*/ 0 h 27432"/>
              <a:gd name="connsiteX7" fmla="*/ 4137499 w 6365383"/>
              <a:gd name="connsiteY7" fmla="*/ 0 h 27432"/>
              <a:gd name="connsiteX8" fmla="*/ 4901345 w 6365383"/>
              <a:gd name="connsiteY8" fmla="*/ 0 h 27432"/>
              <a:gd name="connsiteX9" fmla="*/ 5665191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728845 w 6365383"/>
              <a:gd name="connsiteY12" fmla="*/ 27432 h 27432"/>
              <a:gd name="connsiteX13" fmla="*/ 5028653 w 6365383"/>
              <a:gd name="connsiteY13" fmla="*/ 27432 h 27432"/>
              <a:gd name="connsiteX14" fmla="*/ 4583076 w 6365383"/>
              <a:gd name="connsiteY14" fmla="*/ 27432 h 27432"/>
              <a:gd name="connsiteX15" fmla="*/ 4137499 w 6365383"/>
              <a:gd name="connsiteY15" fmla="*/ 27432 h 27432"/>
              <a:gd name="connsiteX16" fmla="*/ 3691922 w 6365383"/>
              <a:gd name="connsiteY16" fmla="*/ 27432 h 27432"/>
              <a:gd name="connsiteX17" fmla="*/ 3182692 w 6365383"/>
              <a:gd name="connsiteY17" fmla="*/ 27432 h 27432"/>
              <a:gd name="connsiteX18" fmla="*/ 2673461 w 6365383"/>
              <a:gd name="connsiteY18" fmla="*/ 27432 h 27432"/>
              <a:gd name="connsiteX19" fmla="*/ 2164230 w 6365383"/>
              <a:gd name="connsiteY19" fmla="*/ 27432 h 27432"/>
              <a:gd name="connsiteX20" fmla="*/ 1655000 w 6365383"/>
              <a:gd name="connsiteY20" fmla="*/ 27432 h 27432"/>
              <a:gd name="connsiteX21" fmla="*/ 1145769 w 6365383"/>
              <a:gd name="connsiteY21" fmla="*/ 27432 h 27432"/>
              <a:gd name="connsiteX22" fmla="*/ 0 w 6365383"/>
              <a:gd name="connsiteY22" fmla="*/ 27432 h 27432"/>
              <a:gd name="connsiteX23" fmla="*/ 0 w 6365383"/>
              <a:gd name="connsiteY23" fmla="*/ 0 h 27432"/>
              <a:gd name="connsiteX0" fmla="*/ 0 w 6365383"/>
              <a:gd name="connsiteY0" fmla="*/ 0 h 27432"/>
              <a:gd name="connsiteX1" fmla="*/ 509231 w 6365383"/>
              <a:gd name="connsiteY1" fmla="*/ 0 h 27432"/>
              <a:gd name="connsiteX2" fmla="*/ 954807 w 6365383"/>
              <a:gd name="connsiteY2" fmla="*/ 0 h 27432"/>
              <a:gd name="connsiteX3" fmla="*/ 1464038 w 6365383"/>
              <a:gd name="connsiteY3" fmla="*/ 0 h 27432"/>
              <a:gd name="connsiteX4" fmla="*/ 2100576 w 6365383"/>
              <a:gd name="connsiteY4" fmla="*/ 0 h 27432"/>
              <a:gd name="connsiteX5" fmla="*/ 2800769 w 6365383"/>
              <a:gd name="connsiteY5" fmla="*/ 0 h 27432"/>
              <a:gd name="connsiteX6" fmla="*/ 3564614 w 6365383"/>
              <a:gd name="connsiteY6" fmla="*/ 0 h 27432"/>
              <a:gd name="connsiteX7" fmla="*/ 4328460 w 6365383"/>
              <a:gd name="connsiteY7" fmla="*/ 0 h 27432"/>
              <a:gd name="connsiteX8" fmla="*/ 4901345 w 6365383"/>
              <a:gd name="connsiteY8" fmla="*/ 0 h 27432"/>
              <a:gd name="connsiteX9" fmla="*/ 5601537 w 6365383"/>
              <a:gd name="connsiteY9" fmla="*/ 0 h 27432"/>
              <a:gd name="connsiteX10" fmla="*/ 6365383 w 6365383"/>
              <a:gd name="connsiteY10" fmla="*/ 0 h 27432"/>
              <a:gd name="connsiteX11" fmla="*/ 6365383 w 6365383"/>
              <a:gd name="connsiteY11" fmla="*/ 27432 h 27432"/>
              <a:gd name="connsiteX12" fmla="*/ 5728845 w 6365383"/>
              <a:gd name="connsiteY12" fmla="*/ 27432 h 27432"/>
              <a:gd name="connsiteX13" fmla="*/ 5028653 w 6365383"/>
              <a:gd name="connsiteY13" fmla="*/ 27432 h 27432"/>
              <a:gd name="connsiteX14" fmla="*/ 4455768 w 6365383"/>
              <a:gd name="connsiteY14" fmla="*/ 27432 h 27432"/>
              <a:gd name="connsiteX15" fmla="*/ 3882884 w 6365383"/>
              <a:gd name="connsiteY15" fmla="*/ 27432 h 27432"/>
              <a:gd name="connsiteX16" fmla="*/ 3119038 w 6365383"/>
              <a:gd name="connsiteY16" fmla="*/ 27432 h 27432"/>
              <a:gd name="connsiteX17" fmla="*/ 2609807 w 6365383"/>
              <a:gd name="connsiteY17" fmla="*/ 27432 h 27432"/>
              <a:gd name="connsiteX18" fmla="*/ 1909615 w 6365383"/>
              <a:gd name="connsiteY18" fmla="*/ 27432 h 27432"/>
              <a:gd name="connsiteX19" fmla="*/ 1464038 w 6365383"/>
              <a:gd name="connsiteY19" fmla="*/ 27432 h 27432"/>
              <a:gd name="connsiteX20" fmla="*/ 827500 w 6365383"/>
              <a:gd name="connsiteY20" fmla="*/ 27432 h 27432"/>
              <a:gd name="connsiteX21" fmla="*/ 0 w 6365383"/>
              <a:gd name="connsiteY21" fmla="*/ 27432 h 27432"/>
              <a:gd name="connsiteX22" fmla="*/ 0 w 6365383"/>
              <a:gd name="connsiteY22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65383" h="27432" fill="none" extrusionOk="0">
                <a:moveTo>
                  <a:pt x="0" y="0"/>
                </a:moveTo>
                <a:cubicBezTo>
                  <a:pt x="139864" y="-13274"/>
                  <a:pt x="395058" y="31266"/>
                  <a:pt x="636538" y="0"/>
                </a:cubicBezTo>
                <a:cubicBezTo>
                  <a:pt x="865421" y="-30226"/>
                  <a:pt x="1115954" y="-15587"/>
                  <a:pt x="1336730" y="0"/>
                </a:cubicBezTo>
                <a:cubicBezTo>
                  <a:pt x="1576227" y="12258"/>
                  <a:pt x="1653566" y="-20128"/>
                  <a:pt x="1909615" y="0"/>
                </a:cubicBezTo>
                <a:cubicBezTo>
                  <a:pt x="2177382" y="24404"/>
                  <a:pt x="2285551" y="12186"/>
                  <a:pt x="2418846" y="0"/>
                </a:cubicBezTo>
                <a:cubicBezTo>
                  <a:pt x="2528927" y="19082"/>
                  <a:pt x="2738322" y="39620"/>
                  <a:pt x="2928076" y="0"/>
                </a:cubicBezTo>
                <a:cubicBezTo>
                  <a:pt x="3143030" y="-16600"/>
                  <a:pt x="3232468" y="-26735"/>
                  <a:pt x="3373653" y="0"/>
                </a:cubicBezTo>
                <a:cubicBezTo>
                  <a:pt x="3476986" y="29140"/>
                  <a:pt x="3904964" y="20265"/>
                  <a:pt x="4137499" y="0"/>
                </a:cubicBezTo>
                <a:cubicBezTo>
                  <a:pt x="4316057" y="-31678"/>
                  <a:pt x="4603238" y="57986"/>
                  <a:pt x="4901345" y="0"/>
                </a:cubicBezTo>
                <a:cubicBezTo>
                  <a:pt x="5188167" y="-16003"/>
                  <a:pt x="5460162" y="6613"/>
                  <a:pt x="5665191" y="0"/>
                </a:cubicBezTo>
                <a:cubicBezTo>
                  <a:pt x="5858106" y="8373"/>
                  <a:pt x="6057728" y="-36105"/>
                  <a:pt x="6365383" y="0"/>
                </a:cubicBezTo>
                <a:cubicBezTo>
                  <a:pt x="6366783" y="12212"/>
                  <a:pt x="6364136" y="20395"/>
                  <a:pt x="6365383" y="27432"/>
                </a:cubicBezTo>
                <a:cubicBezTo>
                  <a:pt x="6196030" y="28853"/>
                  <a:pt x="5906749" y="36029"/>
                  <a:pt x="5728845" y="27432"/>
                </a:cubicBezTo>
                <a:cubicBezTo>
                  <a:pt x="5554113" y="-15027"/>
                  <a:pt x="5178036" y="25909"/>
                  <a:pt x="5028653" y="27432"/>
                </a:cubicBezTo>
                <a:cubicBezTo>
                  <a:pt x="4891896" y="43795"/>
                  <a:pt x="4746237" y="37784"/>
                  <a:pt x="4583076" y="27432"/>
                </a:cubicBezTo>
                <a:cubicBezTo>
                  <a:pt x="4392571" y="37587"/>
                  <a:pt x="4312475" y="23043"/>
                  <a:pt x="4137499" y="27432"/>
                </a:cubicBezTo>
                <a:cubicBezTo>
                  <a:pt x="3979147" y="30659"/>
                  <a:pt x="3894684" y="27946"/>
                  <a:pt x="3691922" y="27432"/>
                </a:cubicBezTo>
                <a:cubicBezTo>
                  <a:pt x="3470223" y="38612"/>
                  <a:pt x="3364363" y="39145"/>
                  <a:pt x="3182692" y="27432"/>
                </a:cubicBezTo>
                <a:cubicBezTo>
                  <a:pt x="3020741" y="35057"/>
                  <a:pt x="2944258" y="54287"/>
                  <a:pt x="2673461" y="27432"/>
                </a:cubicBezTo>
                <a:cubicBezTo>
                  <a:pt x="2420261" y="11338"/>
                  <a:pt x="2407951" y="46030"/>
                  <a:pt x="2164230" y="27432"/>
                </a:cubicBezTo>
                <a:cubicBezTo>
                  <a:pt x="1925926" y="2609"/>
                  <a:pt x="1852591" y="40"/>
                  <a:pt x="1655000" y="27432"/>
                </a:cubicBezTo>
                <a:cubicBezTo>
                  <a:pt x="1452031" y="62810"/>
                  <a:pt x="1384098" y="47641"/>
                  <a:pt x="1145769" y="27432"/>
                </a:cubicBezTo>
                <a:cubicBezTo>
                  <a:pt x="918825" y="-10093"/>
                  <a:pt x="427875" y="23589"/>
                  <a:pt x="0" y="27432"/>
                </a:cubicBezTo>
                <a:cubicBezTo>
                  <a:pt x="-395" y="23124"/>
                  <a:pt x="1121" y="8148"/>
                  <a:pt x="0" y="0"/>
                </a:cubicBezTo>
                <a:close/>
              </a:path>
              <a:path w="6365383" h="27432" stroke="0" extrusionOk="0">
                <a:moveTo>
                  <a:pt x="0" y="0"/>
                </a:moveTo>
                <a:cubicBezTo>
                  <a:pt x="147179" y="14788"/>
                  <a:pt x="300981" y="1719"/>
                  <a:pt x="509231" y="0"/>
                </a:cubicBezTo>
                <a:cubicBezTo>
                  <a:pt x="711030" y="-3388"/>
                  <a:pt x="798609" y="-8246"/>
                  <a:pt x="954807" y="0"/>
                </a:cubicBezTo>
                <a:cubicBezTo>
                  <a:pt x="1101646" y="4056"/>
                  <a:pt x="1302660" y="11468"/>
                  <a:pt x="1464038" y="0"/>
                </a:cubicBezTo>
                <a:cubicBezTo>
                  <a:pt x="1594934" y="-11865"/>
                  <a:pt x="1936948" y="-38656"/>
                  <a:pt x="2100576" y="0"/>
                </a:cubicBezTo>
                <a:cubicBezTo>
                  <a:pt x="2251317" y="16246"/>
                  <a:pt x="2605202" y="-30006"/>
                  <a:pt x="2800769" y="0"/>
                </a:cubicBezTo>
                <a:cubicBezTo>
                  <a:pt x="2952324" y="59869"/>
                  <a:pt x="3353392" y="-26257"/>
                  <a:pt x="3564614" y="0"/>
                </a:cubicBezTo>
                <a:cubicBezTo>
                  <a:pt x="3785097" y="31132"/>
                  <a:pt x="4148552" y="11516"/>
                  <a:pt x="4328460" y="0"/>
                </a:cubicBezTo>
                <a:cubicBezTo>
                  <a:pt x="4524659" y="26272"/>
                  <a:pt x="4681746" y="-30210"/>
                  <a:pt x="4901345" y="0"/>
                </a:cubicBezTo>
                <a:cubicBezTo>
                  <a:pt x="5139281" y="-5228"/>
                  <a:pt x="5379645" y="48641"/>
                  <a:pt x="5601537" y="0"/>
                </a:cubicBezTo>
                <a:cubicBezTo>
                  <a:pt x="5772798" y="-17826"/>
                  <a:pt x="5986596" y="12703"/>
                  <a:pt x="6365383" y="0"/>
                </a:cubicBezTo>
                <a:cubicBezTo>
                  <a:pt x="6365646" y="13525"/>
                  <a:pt x="6366051" y="14381"/>
                  <a:pt x="6365383" y="27432"/>
                </a:cubicBezTo>
                <a:cubicBezTo>
                  <a:pt x="6203321" y="-970"/>
                  <a:pt x="5868898" y="67226"/>
                  <a:pt x="5728845" y="27432"/>
                </a:cubicBezTo>
                <a:cubicBezTo>
                  <a:pt x="5591780" y="9965"/>
                  <a:pt x="5264572" y="-28609"/>
                  <a:pt x="5028653" y="27432"/>
                </a:cubicBezTo>
                <a:cubicBezTo>
                  <a:pt x="4787665" y="58012"/>
                  <a:pt x="4687933" y="31160"/>
                  <a:pt x="4455768" y="27432"/>
                </a:cubicBezTo>
                <a:cubicBezTo>
                  <a:pt x="4246651" y="45673"/>
                  <a:pt x="4058997" y="24741"/>
                  <a:pt x="3882884" y="27432"/>
                </a:cubicBezTo>
                <a:cubicBezTo>
                  <a:pt x="3727448" y="49182"/>
                  <a:pt x="3285783" y="-46495"/>
                  <a:pt x="3119038" y="27432"/>
                </a:cubicBezTo>
                <a:cubicBezTo>
                  <a:pt x="2953443" y="68374"/>
                  <a:pt x="2785274" y="26827"/>
                  <a:pt x="2609807" y="27432"/>
                </a:cubicBezTo>
                <a:cubicBezTo>
                  <a:pt x="2437623" y="17494"/>
                  <a:pt x="2055549" y="12675"/>
                  <a:pt x="1909615" y="27432"/>
                </a:cubicBezTo>
                <a:cubicBezTo>
                  <a:pt x="1763049" y="30976"/>
                  <a:pt x="1662669" y="42757"/>
                  <a:pt x="1464038" y="27432"/>
                </a:cubicBezTo>
                <a:cubicBezTo>
                  <a:pt x="1260084" y="22226"/>
                  <a:pt x="1109619" y="28481"/>
                  <a:pt x="827500" y="27432"/>
                </a:cubicBezTo>
                <a:cubicBezTo>
                  <a:pt x="569713" y="109845"/>
                  <a:pt x="372632" y="34847"/>
                  <a:pt x="0" y="27432"/>
                </a:cubicBezTo>
                <a:cubicBezTo>
                  <a:pt x="171" y="21236"/>
                  <a:pt x="1539" y="7034"/>
                  <a:pt x="0" y="0"/>
                </a:cubicBezTo>
                <a:close/>
              </a:path>
              <a:path w="6365383" h="27432" fill="none" stroke="0" extrusionOk="0">
                <a:moveTo>
                  <a:pt x="0" y="0"/>
                </a:moveTo>
                <a:cubicBezTo>
                  <a:pt x="148114" y="-21488"/>
                  <a:pt x="370663" y="-8727"/>
                  <a:pt x="636538" y="0"/>
                </a:cubicBezTo>
                <a:cubicBezTo>
                  <a:pt x="871556" y="-17330"/>
                  <a:pt x="1052092" y="15989"/>
                  <a:pt x="1336730" y="0"/>
                </a:cubicBezTo>
                <a:cubicBezTo>
                  <a:pt x="1588412" y="2572"/>
                  <a:pt x="1638947" y="-17048"/>
                  <a:pt x="1909615" y="0"/>
                </a:cubicBezTo>
                <a:cubicBezTo>
                  <a:pt x="2172941" y="24803"/>
                  <a:pt x="2282833" y="9071"/>
                  <a:pt x="2418846" y="0"/>
                </a:cubicBezTo>
                <a:cubicBezTo>
                  <a:pt x="2579346" y="3160"/>
                  <a:pt x="2717736" y="1190"/>
                  <a:pt x="2928076" y="0"/>
                </a:cubicBezTo>
                <a:cubicBezTo>
                  <a:pt x="3134890" y="-30280"/>
                  <a:pt x="3231966" y="-8101"/>
                  <a:pt x="3373653" y="0"/>
                </a:cubicBezTo>
                <a:cubicBezTo>
                  <a:pt x="3520675" y="18506"/>
                  <a:pt x="3921804" y="-22426"/>
                  <a:pt x="4137499" y="0"/>
                </a:cubicBezTo>
                <a:cubicBezTo>
                  <a:pt x="4327702" y="-4501"/>
                  <a:pt x="4648089" y="-21054"/>
                  <a:pt x="4901345" y="0"/>
                </a:cubicBezTo>
                <a:cubicBezTo>
                  <a:pt x="5189079" y="-51139"/>
                  <a:pt x="5468836" y="-33950"/>
                  <a:pt x="5665191" y="0"/>
                </a:cubicBezTo>
                <a:cubicBezTo>
                  <a:pt x="5844792" y="63"/>
                  <a:pt x="6072101" y="-28741"/>
                  <a:pt x="6365383" y="0"/>
                </a:cubicBezTo>
                <a:cubicBezTo>
                  <a:pt x="6367575" y="13041"/>
                  <a:pt x="6363079" y="19728"/>
                  <a:pt x="6365383" y="27432"/>
                </a:cubicBezTo>
                <a:cubicBezTo>
                  <a:pt x="6168648" y="44849"/>
                  <a:pt x="5908689" y="57652"/>
                  <a:pt x="5728845" y="27432"/>
                </a:cubicBezTo>
                <a:cubicBezTo>
                  <a:pt x="5514647" y="19350"/>
                  <a:pt x="5183114" y="52441"/>
                  <a:pt x="5028653" y="27432"/>
                </a:cubicBezTo>
                <a:cubicBezTo>
                  <a:pt x="4886167" y="25261"/>
                  <a:pt x="4770301" y="25272"/>
                  <a:pt x="4583076" y="27432"/>
                </a:cubicBezTo>
                <a:cubicBezTo>
                  <a:pt x="4392628" y="11049"/>
                  <a:pt x="4297840" y="28137"/>
                  <a:pt x="4137499" y="27432"/>
                </a:cubicBezTo>
                <a:cubicBezTo>
                  <a:pt x="3979033" y="11832"/>
                  <a:pt x="3882658" y="26685"/>
                  <a:pt x="3691922" y="27432"/>
                </a:cubicBezTo>
                <a:cubicBezTo>
                  <a:pt x="3476522" y="54227"/>
                  <a:pt x="3338609" y="9824"/>
                  <a:pt x="3182692" y="27432"/>
                </a:cubicBezTo>
                <a:cubicBezTo>
                  <a:pt x="3007853" y="18413"/>
                  <a:pt x="2928857" y="26610"/>
                  <a:pt x="2673461" y="27432"/>
                </a:cubicBezTo>
                <a:cubicBezTo>
                  <a:pt x="2424071" y="7914"/>
                  <a:pt x="2403871" y="41450"/>
                  <a:pt x="2164230" y="27432"/>
                </a:cubicBezTo>
                <a:cubicBezTo>
                  <a:pt x="1915627" y="-2904"/>
                  <a:pt x="1835137" y="-6999"/>
                  <a:pt x="1655000" y="27432"/>
                </a:cubicBezTo>
                <a:cubicBezTo>
                  <a:pt x="1483520" y="44054"/>
                  <a:pt x="1385338" y="30109"/>
                  <a:pt x="1145769" y="27432"/>
                </a:cubicBezTo>
                <a:cubicBezTo>
                  <a:pt x="944537" y="-28238"/>
                  <a:pt x="362674" y="78873"/>
                  <a:pt x="0" y="27432"/>
                </a:cubicBezTo>
                <a:cubicBezTo>
                  <a:pt x="-1063" y="21428"/>
                  <a:pt x="-579" y="8264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6365383"/>
                      <a:gd name="connsiteY0" fmla="*/ 0 h 27432"/>
                      <a:gd name="connsiteX1" fmla="*/ 636538 w 6365383"/>
                      <a:gd name="connsiteY1" fmla="*/ 0 h 27432"/>
                      <a:gd name="connsiteX2" fmla="*/ 1336730 w 6365383"/>
                      <a:gd name="connsiteY2" fmla="*/ 0 h 27432"/>
                      <a:gd name="connsiteX3" fmla="*/ 1909615 w 6365383"/>
                      <a:gd name="connsiteY3" fmla="*/ 0 h 27432"/>
                      <a:gd name="connsiteX4" fmla="*/ 2418846 w 6365383"/>
                      <a:gd name="connsiteY4" fmla="*/ 0 h 27432"/>
                      <a:gd name="connsiteX5" fmla="*/ 2928076 w 6365383"/>
                      <a:gd name="connsiteY5" fmla="*/ 0 h 27432"/>
                      <a:gd name="connsiteX6" fmla="*/ 3373653 w 6365383"/>
                      <a:gd name="connsiteY6" fmla="*/ 0 h 27432"/>
                      <a:gd name="connsiteX7" fmla="*/ 4137499 w 6365383"/>
                      <a:gd name="connsiteY7" fmla="*/ 0 h 27432"/>
                      <a:gd name="connsiteX8" fmla="*/ 4901345 w 6365383"/>
                      <a:gd name="connsiteY8" fmla="*/ 0 h 27432"/>
                      <a:gd name="connsiteX9" fmla="*/ 5665191 w 6365383"/>
                      <a:gd name="connsiteY9" fmla="*/ 0 h 27432"/>
                      <a:gd name="connsiteX10" fmla="*/ 6365383 w 6365383"/>
                      <a:gd name="connsiteY10" fmla="*/ 0 h 27432"/>
                      <a:gd name="connsiteX11" fmla="*/ 6365383 w 6365383"/>
                      <a:gd name="connsiteY11" fmla="*/ 27432 h 27432"/>
                      <a:gd name="connsiteX12" fmla="*/ 5728845 w 6365383"/>
                      <a:gd name="connsiteY12" fmla="*/ 27432 h 27432"/>
                      <a:gd name="connsiteX13" fmla="*/ 5028653 w 6365383"/>
                      <a:gd name="connsiteY13" fmla="*/ 27432 h 27432"/>
                      <a:gd name="connsiteX14" fmla="*/ 4583076 w 6365383"/>
                      <a:gd name="connsiteY14" fmla="*/ 27432 h 27432"/>
                      <a:gd name="connsiteX15" fmla="*/ 4137499 w 6365383"/>
                      <a:gd name="connsiteY15" fmla="*/ 27432 h 27432"/>
                      <a:gd name="connsiteX16" fmla="*/ 3691922 w 6365383"/>
                      <a:gd name="connsiteY16" fmla="*/ 27432 h 27432"/>
                      <a:gd name="connsiteX17" fmla="*/ 3182692 w 6365383"/>
                      <a:gd name="connsiteY17" fmla="*/ 27432 h 27432"/>
                      <a:gd name="connsiteX18" fmla="*/ 2673461 w 6365383"/>
                      <a:gd name="connsiteY18" fmla="*/ 27432 h 27432"/>
                      <a:gd name="connsiteX19" fmla="*/ 2164230 w 6365383"/>
                      <a:gd name="connsiteY19" fmla="*/ 27432 h 27432"/>
                      <a:gd name="connsiteX20" fmla="*/ 1655000 w 6365383"/>
                      <a:gd name="connsiteY20" fmla="*/ 27432 h 27432"/>
                      <a:gd name="connsiteX21" fmla="*/ 1145769 w 6365383"/>
                      <a:gd name="connsiteY21" fmla="*/ 27432 h 27432"/>
                      <a:gd name="connsiteX22" fmla="*/ 0 w 6365383"/>
                      <a:gd name="connsiteY22" fmla="*/ 27432 h 27432"/>
                      <a:gd name="connsiteX23" fmla="*/ 0 w 6365383"/>
                      <a:gd name="connsiteY23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365383" h="27432" fill="none" extrusionOk="0">
                        <a:moveTo>
                          <a:pt x="0" y="0"/>
                        </a:moveTo>
                        <a:cubicBezTo>
                          <a:pt x="164014" y="-28800"/>
                          <a:pt x="392589" y="16597"/>
                          <a:pt x="636538" y="0"/>
                        </a:cubicBezTo>
                        <a:cubicBezTo>
                          <a:pt x="880487" y="-16597"/>
                          <a:pt x="1095224" y="-7871"/>
                          <a:pt x="1336730" y="0"/>
                        </a:cubicBezTo>
                        <a:cubicBezTo>
                          <a:pt x="1578236" y="7871"/>
                          <a:pt x="1649337" y="-22384"/>
                          <a:pt x="1909615" y="0"/>
                        </a:cubicBezTo>
                        <a:cubicBezTo>
                          <a:pt x="2169893" y="22384"/>
                          <a:pt x="2279697" y="7436"/>
                          <a:pt x="2418846" y="0"/>
                        </a:cubicBezTo>
                        <a:cubicBezTo>
                          <a:pt x="2557995" y="-7436"/>
                          <a:pt x="2719158" y="24395"/>
                          <a:pt x="2928076" y="0"/>
                        </a:cubicBezTo>
                        <a:cubicBezTo>
                          <a:pt x="3136994" y="-24395"/>
                          <a:pt x="3236398" y="-16046"/>
                          <a:pt x="3373653" y="0"/>
                        </a:cubicBezTo>
                        <a:cubicBezTo>
                          <a:pt x="3510908" y="16046"/>
                          <a:pt x="3933654" y="-18835"/>
                          <a:pt x="4137499" y="0"/>
                        </a:cubicBezTo>
                        <a:cubicBezTo>
                          <a:pt x="4341344" y="18835"/>
                          <a:pt x="4634949" y="16518"/>
                          <a:pt x="4901345" y="0"/>
                        </a:cubicBezTo>
                        <a:cubicBezTo>
                          <a:pt x="5167741" y="-16518"/>
                          <a:pt x="5482502" y="-23233"/>
                          <a:pt x="5665191" y="0"/>
                        </a:cubicBezTo>
                        <a:cubicBezTo>
                          <a:pt x="5847880" y="23233"/>
                          <a:pt x="6038909" y="-19558"/>
                          <a:pt x="6365383" y="0"/>
                        </a:cubicBezTo>
                        <a:cubicBezTo>
                          <a:pt x="6366317" y="12270"/>
                          <a:pt x="6364320" y="20068"/>
                          <a:pt x="6365383" y="27432"/>
                        </a:cubicBezTo>
                        <a:cubicBezTo>
                          <a:pt x="6160909" y="45028"/>
                          <a:pt x="5918554" y="42323"/>
                          <a:pt x="5728845" y="27432"/>
                        </a:cubicBezTo>
                        <a:cubicBezTo>
                          <a:pt x="5539136" y="12541"/>
                          <a:pt x="5172149" y="23835"/>
                          <a:pt x="5028653" y="27432"/>
                        </a:cubicBezTo>
                        <a:cubicBezTo>
                          <a:pt x="4885157" y="31029"/>
                          <a:pt x="4768966" y="33290"/>
                          <a:pt x="4583076" y="27432"/>
                        </a:cubicBezTo>
                        <a:cubicBezTo>
                          <a:pt x="4397186" y="21574"/>
                          <a:pt x="4295537" y="38724"/>
                          <a:pt x="4137499" y="27432"/>
                        </a:cubicBezTo>
                        <a:cubicBezTo>
                          <a:pt x="3979461" y="16140"/>
                          <a:pt x="3895902" y="23317"/>
                          <a:pt x="3691922" y="27432"/>
                        </a:cubicBezTo>
                        <a:cubicBezTo>
                          <a:pt x="3487942" y="31547"/>
                          <a:pt x="3348597" y="42606"/>
                          <a:pt x="3182692" y="27432"/>
                        </a:cubicBezTo>
                        <a:cubicBezTo>
                          <a:pt x="3016787" y="12259"/>
                          <a:pt x="2922425" y="45987"/>
                          <a:pt x="2673461" y="27432"/>
                        </a:cubicBezTo>
                        <a:cubicBezTo>
                          <a:pt x="2424497" y="8877"/>
                          <a:pt x="2406338" y="46461"/>
                          <a:pt x="2164230" y="27432"/>
                        </a:cubicBezTo>
                        <a:cubicBezTo>
                          <a:pt x="1922122" y="8403"/>
                          <a:pt x="1843534" y="2368"/>
                          <a:pt x="1655000" y="27432"/>
                        </a:cubicBezTo>
                        <a:cubicBezTo>
                          <a:pt x="1466466" y="52497"/>
                          <a:pt x="1384300" y="39658"/>
                          <a:pt x="1145769" y="27432"/>
                        </a:cubicBezTo>
                        <a:cubicBezTo>
                          <a:pt x="907238" y="15206"/>
                          <a:pt x="344177" y="36391"/>
                          <a:pt x="0" y="27432"/>
                        </a:cubicBezTo>
                        <a:cubicBezTo>
                          <a:pt x="-1194" y="21937"/>
                          <a:pt x="1202" y="7917"/>
                          <a:pt x="0" y="0"/>
                        </a:cubicBezTo>
                        <a:close/>
                      </a:path>
                      <a:path w="6365383" h="27432" stroke="0" extrusionOk="0">
                        <a:moveTo>
                          <a:pt x="0" y="0"/>
                        </a:moveTo>
                        <a:cubicBezTo>
                          <a:pt x="152654" y="12967"/>
                          <a:pt x="297359" y="-4977"/>
                          <a:pt x="509231" y="0"/>
                        </a:cubicBezTo>
                        <a:cubicBezTo>
                          <a:pt x="721103" y="4977"/>
                          <a:pt x="792740" y="-12744"/>
                          <a:pt x="954807" y="0"/>
                        </a:cubicBezTo>
                        <a:cubicBezTo>
                          <a:pt x="1116874" y="12744"/>
                          <a:pt x="1322429" y="24743"/>
                          <a:pt x="1464038" y="0"/>
                        </a:cubicBezTo>
                        <a:cubicBezTo>
                          <a:pt x="1605647" y="-24743"/>
                          <a:pt x="1947393" y="-20672"/>
                          <a:pt x="2100576" y="0"/>
                        </a:cubicBezTo>
                        <a:cubicBezTo>
                          <a:pt x="2253759" y="20672"/>
                          <a:pt x="2622231" y="-30966"/>
                          <a:pt x="2800769" y="0"/>
                        </a:cubicBezTo>
                        <a:cubicBezTo>
                          <a:pt x="2979307" y="30966"/>
                          <a:pt x="3356872" y="-13631"/>
                          <a:pt x="3564614" y="0"/>
                        </a:cubicBezTo>
                        <a:cubicBezTo>
                          <a:pt x="3772356" y="13631"/>
                          <a:pt x="4163183" y="-4973"/>
                          <a:pt x="4328460" y="0"/>
                        </a:cubicBezTo>
                        <a:cubicBezTo>
                          <a:pt x="4493737" y="4973"/>
                          <a:pt x="4672761" y="-9287"/>
                          <a:pt x="4901345" y="0"/>
                        </a:cubicBezTo>
                        <a:cubicBezTo>
                          <a:pt x="5129930" y="9287"/>
                          <a:pt x="5395146" y="9436"/>
                          <a:pt x="5601537" y="0"/>
                        </a:cubicBezTo>
                        <a:cubicBezTo>
                          <a:pt x="5807928" y="-9436"/>
                          <a:pt x="5983747" y="-13862"/>
                          <a:pt x="6365383" y="0"/>
                        </a:cubicBezTo>
                        <a:cubicBezTo>
                          <a:pt x="6365699" y="13405"/>
                          <a:pt x="6365869" y="14360"/>
                          <a:pt x="6365383" y="27432"/>
                        </a:cubicBezTo>
                        <a:cubicBezTo>
                          <a:pt x="6195306" y="29393"/>
                          <a:pt x="5872535" y="56613"/>
                          <a:pt x="5728845" y="27432"/>
                        </a:cubicBezTo>
                        <a:cubicBezTo>
                          <a:pt x="5585155" y="-1749"/>
                          <a:pt x="5272464" y="11679"/>
                          <a:pt x="5028653" y="27432"/>
                        </a:cubicBezTo>
                        <a:cubicBezTo>
                          <a:pt x="4784842" y="43185"/>
                          <a:pt x="4688244" y="28658"/>
                          <a:pt x="4455768" y="27432"/>
                        </a:cubicBezTo>
                        <a:cubicBezTo>
                          <a:pt x="4223293" y="26206"/>
                          <a:pt x="4032880" y="15477"/>
                          <a:pt x="3882884" y="27432"/>
                        </a:cubicBezTo>
                        <a:cubicBezTo>
                          <a:pt x="3732888" y="39387"/>
                          <a:pt x="3278726" y="-7170"/>
                          <a:pt x="3119038" y="27432"/>
                        </a:cubicBezTo>
                        <a:cubicBezTo>
                          <a:pt x="2959350" y="62034"/>
                          <a:pt x="2786856" y="40315"/>
                          <a:pt x="2609807" y="27432"/>
                        </a:cubicBezTo>
                        <a:cubicBezTo>
                          <a:pt x="2432758" y="14549"/>
                          <a:pt x="2064373" y="16547"/>
                          <a:pt x="1909615" y="27432"/>
                        </a:cubicBezTo>
                        <a:cubicBezTo>
                          <a:pt x="1754857" y="38317"/>
                          <a:pt x="1663685" y="27374"/>
                          <a:pt x="1464038" y="27432"/>
                        </a:cubicBezTo>
                        <a:cubicBezTo>
                          <a:pt x="1264391" y="27490"/>
                          <a:pt x="1071013" y="1487"/>
                          <a:pt x="827500" y="27432"/>
                        </a:cubicBezTo>
                        <a:cubicBezTo>
                          <a:pt x="583987" y="53377"/>
                          <a:pt x="349818" y="3910"/>
                          <a:pt x="0" y="27432"/>
                        </a:cubicBezTo>
                        <a:cubicBezTo>
                          <a:pt x="-116" y="21844"/>
                          <a:pt x="591" y="65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8">
            <a:extLst>
              <a:ext uri="{FF2B5EF4-FFF2-40B4-BE49-F238E27FC236}">
                <a16:creationId xmlns:a16="http://schemas.microsoft.com/office/drawing/2014/main" id="{F4C08D1C-4FFE-81C4-A43F-895E8749F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77540" y="3684457"/>
            <a:ext cx="15132917" cy="145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85"/>
              </a:lnSpc>
            </a:pPr>
            <a:r>
              <a:rPr lang="en-US" sz="8800" b="1">
                <a:solidFill>
                  <a:srgbClr val="B02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10: </a:t>
            </a:r>
            <a:r>
              <a:rPr lang="en-US" sz="8800" b="1">
                <a:latin typeface="Arial" panose="020B0604020202020204" pitchFamily="34" charset="0"/>
                <a:cs typeface="Arial" panose="020B0604020202020204" pitchFamily="34" charset="0"/>
              </a:rPr>
              <a:t>ĐẾ QUỐC MÔ-GÔN</a:t>
            </a:r>
            <a:endParaRPr lang="en-US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3">
            <a:extLst>
              <a:ext uri="{FF2B5EF4-FFF2-40B4-BE49-F238E27FC236}">
                <a16:creationId xmlns:a16="http://schemas.microsoft.com/office/drawing/2014/main" id="{FCF5B8CF-252B-E864-514D-3688211EB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57016" y="0"/>
            <a:ext cx="6973968" cy="2700827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E483072E-B4E8-D233-9987-58894918AB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18158" y="5745775"/>
            <a:ext cx="8251680" cy="45590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8">
            <a:extLst>
              <a:ext uri="{FF2B5EF4-FFF2-40B4-BE49-F238E27FC236}">
                <a16:creationId xmlns:a16="http://schemas.microsoft.com/office/drawing/2014/main" id="{2F9CC92D-F47E-5B3A-5B3A-2040E3870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082128" cy="30821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7204872"/>
            <a:ext cx="3082128" cy="30821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205872" y="0"/>
            <a:ext cx="3082128" cy="30821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205872" y="7204872"/>
            <a:ext cx="3082128" cy="308212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090071" y="1283965"/>
            <a:ext cx="8107857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600" b="1" dirty="0">
                <a:solidFill>
                  <a:srgbClr val="B02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48D2A9-3243-6A3A-006D-0E80DED95E94}"/>
              </a:ext>
            </a:extLst>
          </p:cNvPr>
          <p:cNvGrpSpPr/>
          <p:nvPr/>
        </p:nvGrpSpPr>
        <p:grpSpPr>
          <a:xfrm>
            <a:off x="1578053" y="3346416"/>
            <a:ext cx="7092161" cy="4989864"/>
            <a:chOff x="1208266" y="4046410"/>
            <a:chExt cx="7825678" cy="4989864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E6AF6C33-97CC-0F2F-77D0-40608A04B4E5}"/>
                </a:ext>
              </a:extLst>
            </p:cNvPr>
            <p:cNvGrpSpPr/>
            <p:nvPr/>
          </p:nvGrpSpPr>
          <p:grpSpPr>
            <a:xfrm>
              <a:off x="1316784" y="4046410"/>
              <a:ext cx="7717160" cy="4989864"/>
              <a:chOff x="0" y="0"/>
              <a:chExt cx="3934455" cy="2716530"/>
            </a:xfrm>
            <a:solidFill>
              <a:srgbClr val="DCC7B2"/>
            </a:solidFill>
          </p:grpSpPr>
          <p:sp>
            <p:nvSpPr>
              <p:cNvPr id="18" name="Freeform 3">
                <a:extLst>
                  <a:ext uri="{FF2B5EF4-FFF2-40B4-BE49-F238E27FC236}">
                    <a16:creationId xmlns:a16="http://schemas.microsoft.com/office/drawing/2014/main" id="{9D2D3BAE-D2EE-60D6-D697-B41E19800838}"/>
                  </a:ext>
                </a:extLst>
              </p:cNvPr>
              <p:cNvSpPr/>
              <p:nvPr/>
            </p:nvSpPr>
            <p:spPr>
              <a:xfrm>
                <a:off x="0" y="0"/>
                <a:ext cx="3934455" cy="2716530"/>
              </a:xfrm>
              <a:custGeom>
                <a:avLst/>
                <a:gdLst/>
                <a:ahLst/>
                <a:cxnLst/>
                <a:rect l="l" t="t" r="r" b="b"/>
                <a:pathLst>
                  <a:path w="3934455" h="2716530">
                    <a:moveTo>
                      <a:pt x="3669025" y="0"/>
                    </a:moveTo>
                    <a:lnTo>
                      <a:pt x="265430" y="0"/>
                    </a:lnTo>
                    <a:cubicBezTo>
                      <a:pt x="265430" y="146050"/>
                      <a:pt x="147320" y="265430"/>
                      <a:pt x="0" y="265430"/>
                    </a:cubicBezTo>
                    <a:lnTo>
                      <a:pt x="0" y="2451100"/>
                    </a:lnTo>
                    <a:cubicBezTo>
                      <a:pt x="146050" y="2451100"/>
                      <a:pt x="265430" y="2569210"/>
                      <a:pt x="265430" y="2716530"/>
                    </a:cubicBezTo>
                    <a:lnTo>
                      <a:pt x="3669025" y="2716530"/>
                    </a:lnTo>
                    <a:cubicBezTo>
                      <a:pt x="3669025" y="2570480"/>
                      <a:pt x="3787135" y="2451100"/>
                      <a:pt x="3934455" y="2451100"/>
                    </a:cubicBezTo>
                    <a:lnTo>
                      <a:pt x="3934455" y="265430"/>
                    </a:lnTo>
                    <a:cubicBezTo>
                      <a:pt x="3788405" y="265430"/>
                      <a:pt x="3669025" y="147320"/>
                      <a:pt x="3669025" y="0"/>
                    </a:cubicBezTo>
                    <a:close/>
                  </a:path>
                </a:pathLst>
              </a:custGeom>
              <a:solidFill>
                <a:srgbClr val="F4EFD4"/>
              </a:solidFill>
            </p:spPr>
          </p:sp>
        </p:grp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B3A693EF-94BC-679A-CDC7-B9E0B387556C}"/>
                </a:ext>
              </a:extLst>
            </p:cNvPr>
            <p:cNvSpPr txBox="1"/>
            <p:nvPr/>
          </p:nvSpPr>
          <p:spPr>
            <a:xfrm>
              <a:off x="1208266" y="4955415"/>
              <a:ext cx="7717160" cy="31870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77826" lvl="1" algn="ctr">
                <a:lnSpc>
                  <a:spcPct val="150000"/>
                </a:lnSpc>
              </a:pP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1. Sự ra đời và tình hình chính trị, kinh tế, xã hội của đế quốc Mô-gôn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19BCC3-E646-8686-C591-F1A034C0DFF8}"/>
              </a:ext>
            </a:extLst>
          </p:cNvPr>
          <p:cNvGrpSpPr/>
          <p:nvPr/>
        </p:nvGrpSpPr>
        <p:grpSpPr>
          <a:xfrm>
            <a:off x="9421093" y="3354036"/>
            <a:ext cx="7190507" cy="4989864"/>
            <a:chOff x="9499129" y="4046410"/>
            <a:chExt cx="7934196" cy="4989864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F7C3995C-109E-A888-B85D-F9F7C76C8821}"/>
                </a:ext>
              </a:extLst>
            </p:cNvPr>
            <p:cNvGrpSpPr/>
            <p:nvPr/>
          </p:nvGrpSpPr>
          <p:grpSpPr>
            <a:xfrm>
              <a:off x="9499129" y="4046410"/>
              <a:ext cx="7934196" cy="4989864"/>
              <a:chOff x="0" y="0"/>
              <a:chExt cx="3934455" cy="2716530"/>
            </a:xfrm>
            <a:solidFill>
              <a:srgbClr val="DCC7B2"/>
            </a:solidFill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297F2A31-F1FD-884C-8068-07E81EE41EE3}"/>
                  </a:ext>
                </a:extLst>
              </p:cNvPr>
              <p:cNvSpPr/>
              <p:nvPr/>
            </p:nvSpPr>
            <p:spPr>
              <a:xfrm>
                <a:off x="0" y="0"/>
                <a:ext cx="3934455" cy="2716530"/>
              </a:xfrm>
              <a:custGeom>
                <a:avLst/>
                <a:gdLst/>
                <a:ahLst/>
                <a:cxnLst/>
                <a:rect l="l" t="t" r="r" b="b"/>
                <a:pathLst>
                  <a:path w="3934455" h="2716530">
                    <a:moveTo>
                      <a:pt x="3669025" y="0"/>
                    </a:moveTo>
                    <a:lnTo>
                      <a:pt x="265430" y="0"/>
                    </a:lnTo>
                    <a:cubicBezTo>
                      <a:pt x="265430" y="146050"/>
                      <a:pt x="147320" y="265430"/>
                      <a:pt x="0" y="265430"/>
                    </a:cubicBezTo>
                    <a:lnTo>
                      <a:pt x="0" y="2451100"/>
                    </a:lnTo>
                    <a:cubicBezTo>
                      <a:pt x="146050" y="2451100"/>
                      <a:pt x="265430" y="2569210"/>
                      <a:pt x="265430" y="2716530"/>
                    </a:cubicBezTo>
                    <a:lnTo>
                      <a:pt x="3669025" y="2716530"/>
                    </a:lnTo>
                    <a:cubicBezTo>
                      <a:pt x="3669025" y="2570480"/>
                      <a:pt x="3787135" y="2451100"/>
                      <a:pt x="3934455" y="2451100"/>
                    </a:cubicBezTo>
                    <a:lnTo>
                      <a:pt x="3934455" y="265430"/>
                    </a:lnTo>
                    <a:cubicBezTo>
                      <a:pt x="3788405" y="265430"/>
                      <a:pt x="3669025" y="147320"/>
                      <a:pt x="3669025" y="0"/>
                    </a:cubicBezTo>
                    <a:close/>
                  </a:path>
                </a:pathLst>
              </a:custGeom>
              <a:solidFill>
                <a:srgbClr val="F4EFD4"/>
              </a:solidFill>
            </p:spPr>
          </p:sp>
        </p:grpSp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EEAB0E7E-EBC5-1F7A-9CD9-1E0134F90BE2}"/>
                </a:ext>
              </a:extLst>
            </p:cNvPr>
            <p:cNvSpPr txBox="1"/>
            <p:nvPr/>
          </p:nvSpPr>
          <p:spPr>
            <a:xfrm>
              <a:off x="9607645" y="5494174"/>
              <a:ext cx="7717161" cy="20790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77826" lvl="1" algn="ctr">
                <a:lnSpc>
                  <a:spcPct val="150000"/>
                </a:lnSpc>
              </a:pPr>
              <a:r>
                <a:rPr lang="en-US" sz="4800">
                  <a:latin typeface="Arial" panose="020B0604020202020204" pitchFamily="34" charset="0"/>
                  <a:cs typeface="Arial" panose="020B0604020202020204" pitchFamily="34" charset="0"/>
                </a:rPr>
                <a:t>2. Thành tựu văn hóa tiêu biểu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8303E63-0144-1FAD-20B8-88F25D5861BB}"/>
              </a:ext>
            </a:extLst>
          </p:cNvPr>
          <p:cNvGrpSpPr/>
          <p:nvPr/>
        </p:nvGrpSpPr>
        <p:grpSpPr>
          <a:xfrm>
            <a:off x="2361390" y="1866900"/>
            <a:ext cx="13565219" cy="6553200"/>
            <a:chOff x="2361390" y="1866900"/>
            <a:chExt cx="13565219" cy="6553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F744B9-7D58-2321-C56F-B9B959D197CF}"/>
                </a:ext>
              </a:extLst>
            </p:cNvPr>
            <p:cNvSpPr/>
            <p:nvPr/>
          </p:nvSpPr>
          <p:spPr>
            <a:xfrm>
              <a:off x="2376630" y="1866900"/>
              <a:ext cx="13534739" cy="6553200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26">
              <a:extLst>
                <a:ext uri="{FF2B5EF4-FFF2-40B4-BE49-F238E27FC236}">
                  <a16:creationId xmlns:a16="http://schemas.microsoft.com/office/drawing/2014/main" id="{91484EAE-4A26-B198-7E6A-AD2E0566E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361390" y="5802830"/>
              <a:ext cx="2591610" cy="2617270"/>
            </a:xfrm>
            <a:prstGeom prst="rect">
              <a:avLst/>
            </a:prstGeom>
          </p:spPr>
        </p:pic>
        <p:pic>
          <p:nvPicPr>
            <p:cNvPr id="10" name="Picture 24">
              <a:extLst>
                <a:ext uri="{FF2B5EF4-FFF2-40B4-BE49-F238E27FC236}">
                  <a16:creationId xmlns:a16="http://schemas.microsoft.com/office/drawing/2014/main" id="{D57868E9-2947-FB07-5713-A0B47CCFB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6200000" flipH="1">
              <a:off x="13587990" y="1890424"/>
              <a:ext cx="2362143" cy="231509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5B7F610-01B2-CE16-6101-B2FA751A92C7}"/>
              </a:ext>
            </a:extLst>
          </p:cNvPr>
          <p:cNvSpPr txBox="1"/>
          <p:nvPr/>
        </p:nvSpPr>
        <p:spPr>
          <a:xfrm>
            <a:off x="3252786" y="3504589"/>
            <a:ext cx="11782426" cy="4474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atin typeface="Arial" panose="020B0604020202020204" pitchFamily="34" charset="0"/>
                <a:cs typeface="Arial" panose="020B0604020202020204" pitchFamily="34" charset="0"/>
              </a:rPr>
              <a:t>SỰ RA ĐỜI VÀ TÌNH HÌNH CHÍNH TRỊ, KINH TẾ, XÃ HỘI CỦA ĐẾ QUỐC MÔ-GÔN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27B921C8-F95B-BF9B-9F66-D1EBC4DDFED8}"/>
              </a:ext>
            </a:extLst>
          </p:cNvPr>
          <p:cNvSpPr txBox="1"/>
          <p:nvPr/>
        </p:nvSpPr>
        <p:spPr>
          <a:xfrm>
            <a:off x="3780159" y="2307242"/>
            <a:ext cx="10727680" cy="106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0"/>
              </a:lnSpc>
            </a:pPr>
            <a:r>
              <a:rPr lang="en-US" sz="6600" b="1">
                <a:solidFill>
                  <a:srgbClr val="655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>
            <a:extLst>
              <a:ext uri="{FF2B5EF4-FFF2-40B4-BE49-F238E27FC236}">
                <a16:creationId xmlns:a16="http://schemas.microsoft.com/office/drawing/2014/main" id="{A026C8D7-8618-335E-3B53-627958290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pic>
        <p:nvPicPr>
          <p:cNvPr id="11" name="Picture 32">
            <a:extLst>
              <a:ext uri="{FF2B5EF4-FFF2-40B4-BE49-F238E27FC236}">
                <a16:creationId xmlns:a16="http://schemas.microsoft.com/office/drawing/2014/main" id="{2F96A1AA-A7B5-43B1-BA2B-8F95AF660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7124700"/>
            <a:ext cx="5841999" cy="3154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698D0C-5B4A-58D2-43B7-4DDA31A9CF5C}"/>
              </a:ext>
            </a:extLst>
          </p:cNvPr>
          <p:cNvSpPr txBox="1"/>
          <p:nvPr/>
        </p:nvSpPr>
        <p:spPr>
          <a:xfrm>
            <a:off x="1032593" y="2705100"/>
            <a:ext cx="8315830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đọc nội dung thông tin mục 1 SGK tr.39 và trả lời câu hỏi: </a:t>
            </a:r>
            <a:r>
              <a:rPr lang="vi-VN" sz="4400">
                <a:cs typeface="Arial" panose="020B0604020202020204" pitchFamily="34" charset="0"/>
              </a:rPr>
              <a:t>Nêu hoàn cảnh ra đời của đế quốc Mô-gôn. </a:t>
            </a:r>
            <a:endParaRPr kumimoji="0" lang="en-US" sz="440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2E051C-93AF-067E-FCE4-8C9BC844A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2200" y="1285207"/>
            <a:ext cx="7876382" cy="77347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>
            <a:extLst>
              <a:ext uri="{FF2B5EF4-FFF2-40B4-BE49-F238E27FC236}">
                <a16:creationId xmlns:a16="http://schemas.microsoft.com/office/drawing/2014/main" id="{A3E37791-B68E-EA0C-3A29-35FEC4C70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0AC177-BC2A-30AC-3750-B3A47B00F3C6}"/>
              </a:ext>
            </a:extLst>
          </p:cNvPr>
          <p:cNvSpPr txBox="1"/>
          <p:nvPr/>
        </p:nvSpPr>
        <p:spPr>
          <a:xfrm>
            <a:off x="789824" y="6638942"/>
            <a:ext cx="5417309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đoạn thịnh trị của đế quốc Mô-gôn</a:t>
            </a:r>
            <a:endParaRPr lang="en-US" sz="4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9D66D-813C-2620-BDC4-ED3D815A61CE}"/>
              </a:ext>
            </a:extLst>
          </p:cNvPr>
          <p:cNvSpPr txBox="1"/>
          <p:nvPr/>
        </p:nvSpPr>
        <p:spPr>
          <a:xfrm>
            <a:off x="269662" y="1577616"/>
            <a:ext cx="411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Đầu TK XVI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C56978-8273-119B-CC3D-91F4A1385DCB}"/>
              </a:ext>
            </a:extLst>
          </p:cNvPr>
          <p:cNvCxnSpPr>
            <a:cxnSpLocks/>
          </p:cNvCxnSpPr>
          <p:nvPr/>
        </p:nvCxnSpPr>
        <p:spPr>
          <a:xfrm flipV="1">
            <a:off x="4264441" y="1993114"/>
            <a:ext cx="3431759" cy="1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5C5C56-1D8D-637C-154A-0B22C0FF6570}"/>
              </a:ext>
            </a:extLst>
          </p:cNvPr>
          <p:cNvGrpSpPr/>
          <p:nvPr/>
        </p:nvGrpSpPr>
        <p:grpSpPr>
          <a:xfrm>
            <a:off x="6507383" y="571500"/>
            <a:ext cx="4850130" cy="4591400"/>
            <a:chOff x="6340035" y="604837"/>
            <a:chExt cx="4850130" cy="45914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EE7996-EE79-E193-7C0C-6EEBD065E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07567" y="604837"/>
              <a:ext cx="1915066" cy="2676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323BB7-825B-7D3E-CE55-794CF541CF8D}"/>
                </a:ext>
              </a:extLst>
            </p:cNvPr>
            <p:cNvSpPr txBox="1"/>
            <p:nvPr/>
          </p:nvSpPr>
          <p:spPr>
            <a:xfrm>
              <a:off x="6340035" y="3198061"/>
              <a:ext cx="4850130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Vương triều Đê-li sụp đổ</a:t>
              </a:r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72473E-6612-5392-C331-02C772C97C81}"/>
              </a:ext>
            </a:extLst>
          </p:cNvPr>
          <p:cNvCxnSpPr>
            <a:cxnSpLocks/>
          </p:cNvCxnSpPr>
          <p:nvPr/>
        </p:nvCxnSpPr>
        <p:spPr>
          <a:xfrm>
            <a:off x="10287000" y="2138312"/>
            <a:ext cx="30480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35DDC9-EC32-47D1-891B-3C7FE1999E48}"/>
              </a:ext>
            </a:extLst>
          </p:cNvPr>
          <p:cNvCxnSpPr>
            <a:cxnSpLocks/>
          </p:cNvCxnSpPr>
          <p:nvPr/>
        </p:nvCxnSpPr>
        <p:spPr>
          <a:xfrm>
            <a:off x="15400862" y="4762500"/>
            <a:ext cx="0" cy="1563103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C52DA4-1F3C-CD9A-9816-63E46234056C}"/>
              </a:ext>
            </a:extLst>
          </p:cNvPr>
          <p:cNvGrpSpPr/>
          <p:nvPr/>
        </p:nvGrpSpPr>
        <p:grpSpPr>
          <a:xfrm>
            <a:off x="7234912" y="5826904"/>
            <a:ext cx="5980423" cy="3900117"/>
            <a:chOff x="12173588" y="6219051"/>
            <a:chExt cx="5980423" cy="390011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A95FBD-C7C0-585D-1673-ED84DFC23981}"/>
                </a:ext>
              </a:extLst>
            </p:cNvPr>
            <p:cNvSpPr txBox="1"/>
            <p:nvPr/>
          </p:nvSpPr>
          <p:spPr>
            <a:xfrm>
              <a:off x="12173588" y="9136655"/>
              <a:ext cx="5980423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A-cơ-ba lên ngôi</a:t>
              </a:r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A411C8-8EB6-2286-A6FF-1520AF070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86905" y="6219051"/>
              <a:ext cx="2147401" cy="2898992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626F9C-DE60-BC99-2A2C-883FDADCB57B}"/>
              </a:ext>
            </a:extLst>
          </p:cNvPr>
          <p:cNvCxnSpPr>
            <a:cxnSpLocks/>
          </p:cNvCxnSpPr>
          <p:nvPr/>
        </p:nvCxnSpPr>
        <p:spPr>
          <a:xfrm flipH="1">
            <a:off x="6172200" y="7791792"/>
            <a:ext cx="259080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5611F99-709D-FBF6-7832-3FC28ABA811B}"/>
              </a:ext>
            </a:extLst>
          </p:cNvPr>
          <p:cNvSpPr txBox="1"/>
          <p:nvPr/>
        </p:nvSpPr>
        <p:spPr>
          <a:xfrm>
            <a:off x="4068691" y="1170553"/>
            <a:ext cx="3409448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2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Mông Cổ tấn công Ấn Độ</a:t>
            </a: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65991447-2D7B-B8EC-9A88-F312D80EA8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19609" y="1241024"/>
            <a:ext cx="1225678" cy="10919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296CD5C-1536-4AEE-6F61-75AFC21E95E0}"/>
              </a:ext>
            </a:extLst>
          </p:cNvPr>
          <p:cNvGrpSpPr/>
          <p:nvPr/>
        </p:nvGrpSpPr>
        <p:grpSpPr>
          <a:xfrm>
            <a:off x="12783386" y="571500"/>
            <a:ext cx="5234952" cy="3982695"/>
            <a:chOff x="6475312" y="1196892"/>
            <a:chExt cx="5234952" cy="398269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96C4EF-D1D1-A02C-8B18-5AFC99135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00230" y="1196892"/>
              <a:ext cx="3769939" cy="212058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7EF95D-5BD2-9205-63E8-809BA97E073D}"/>
                </a:ext>
              </a:extLst>
            </p:cNvPr>
            <p:cNvSpPr txBox="1"/>
            <p:nvPr/>
          </p:nvSpPr>
          <p:spPr>
            <a:xfrm>
              <a:off x="6475312" y="3181411"/>
              <a:ext cx="5234952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Vương triều Mô-gôn thành lập</a:t>
              </a:r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9C440FD-6F16-C48C-4CC8-39578F1DAFD5}"/>
              </a:ext>
            </a:extLst>
          </p:cNvPr>
          <p:cNvSpPr txBox="1"/>
          <p:nvPr/>
        </p:nvSpPr>
        <p:spPr>
          <a:xfrm>
            <a:off x="13535873" y="7315482"/>
            <a:ext cx="411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1556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6B15FA-5C50-5DEE-933E-8DBF3912C0B6}"/>
              </a:ext>
            </a:extLst>
          </p:cNvPr>
          <p:cNvCxnSpPr>
            <a:cxnSpLocks/>
          </p:cNvCxnSpPr>
          <p:nvPr/>
        </p:nvCxnSpPr>
        <p:spPr>
          <a:xfrm flipH="1" flipV="1">
            <a:off x="11963400" y="7710088"/>
            <a:ext cx="2646177" cy="20892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AC70E793-0B81-14DE-D723-7D4938BABDA0}"/>
              </a:ext>
            </a:extLst>
          </p:cNvPr>
          <p:cNvSpPr/>
          <p:nvPr/>
        </p:nvSpPr>
        <p:spPr>
          <a:xfrm>
            <a:off x="0" y="4381500"/>
            <a:ext cx="6934198" cy="1304722"/>
          </a:xfrm>
          <a:prstGeom prst="homePlate">
            <a:avLst/>
          </a:prstGeom>
          <a:solidFill>
            <a:srgbClr val="B19E6B"/>
          </a:solidFill>
        </p:spPr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cảnh ra đời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22" grpId="0"/>
      <p:bldP spid="30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>
            <a:extLst>
              <a:ext uri="{FF2B5EF4-FFF2-40B4-BE49-F238E27FC236}">
                <a16:creationId xmlns:a16="http://schemas.microsoft.com/office/drawing/2014/main" id="{02B5FEEA-19A6-5B2B-AFFF-48EFBF009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73" y="0"/>
            <a:ext cx="18276627" cy="10304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E32320-535A-14C2-9B8C-367E91478996}"/>
              </a:ext>
            </a:extLst>
          </p:cNvPr>
          <p:cNvSpPr txBox="1"/>
          <p:nvPr/>
        </p:nvSpPr>
        <p:spPr>
          <a:xfrm>
            <a:off x="3437152" y="571500"/>
            <a:ext cx="114136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4E713-8D17-5FCB-5783-EFF444C69AE6}"/>
              </a:ext>
            </a:extLst>
          </p:cNvPr>
          <p:cNvSpPr txBox="1"/>
          <p:nvPr/>
        </p:nvSpPr>
        <p:spPr>
          <a:xfrm>
            <a:off x="762000" y="1866900"/>
            <a:ext cx="10439400" cy="7405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Tên gọi đế quốc Mô-gôn xuất hiện từ tên gọi</a:t>
            </a:r>
            <a:r>
              <a:rPr lang="en-US" sz="4000">
                <a:ea typeface="Calibri" panose="020F0502020204030204" pitchFamily="34" charset="0"/>
              </a:rPr>
              <a:t> 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người Mô-gôn. Người Ấn xưa và nay gọi tất cả những người theo Hồi giáo ở Bắc Ấn Độ và miền nam của Trung Á là người Mô-gôn. </a:t>
            </a:r>
            <a:endParaRPr lang="en-US" sz="400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Khi</a:t>
            </a:r>
            <a:r>
              <a:rPr lang="en-US" sz="4000">
                <a:ea typeface="Calibri" panose="020F0502020204030204" pitchFamily="34" charset="0"/>
              </a:rPr>
              <a:t> </a:t>
            </a:r>
            <a:r>
              <a:rPr lang="vi-VN" sz="40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Ba-bua một thủ lĩnh xuất thân ở Trung Á lập nên một vương triều mới, tên gọi Mô-gôn được đặt cho vương triều này.</a:t>
            </a:r>
            <a:endParaRPr lang="en-US" sz="4000">
              <a:effectLst/>
              <a:ea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A3CAAB-AACE-BDE8-220A-EF9710F6A9BD}"/>
              </a:ext>
            </a:extLst>
          </p:cNvPr>
          <p:cNvGrpSpPr/>
          <p:nvPr/>
        </p:nvGrpSpPr>
        <p:grpSpPr>
          <a:xfrm>
            <a:off x="11323099" y="1183332"/>
            <a:ext cx="6608159" cy="8520915"/>
            <a:chOff x="11323099" y="1183332"/>
            <a:chExt cx="6608159" cy="8520915"/>
          </a:xfrm>
        </p:grpSpPr>
        <p:pic>
          <p:nvPicPr>
            <p:cNvPr id="9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5CC78F9C-6B95-5285-B203-FD2128EA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5048" y="1183332"/>
              <a:ext cx="6204262" cy="79203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DE5C06-570D-C30E-A594-319705D6D099}"/>
                </a:ext>
              </a:extLst>
            </p:cNvPr>
            <p:cNvSpPr txBox="1"/>
            <p:nvPr/>
          </p:nvSpPr>
          <p:spPr>
            <a:xfrm>
              <a:off x="11323099" y="9035153"/>
              <a:ext cx="6608159" cy="669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Chân dung Ba-bua</a:t>
              </a: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303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19E6B"/>
        </a:solidFill>
      </a:spPr>
      <a:bodyPr/>
      <a:lstStyle/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Bai_7_Su_phat_trien_lich_su_va_nen_van_hoa_da_dang_cua_An_Do</Template>
  <TotalTime>267</TotalTime>
  <Words>1398</Words>
  <Application>Microsoft Office PowerPoint</Application>
  <PresentationFormat>Custom</PresentationFormat>
  <Paragraphs>160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Wingdings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3</cp:revision>
  <dcterms:created xsi:type="dcterms:W3CDTF">2022-10-10T09:37:13Z</dcterms:created>
  <dcterms:modified xsi:type="dcterms:W3CDTF">2022-10-10T18:40:50Z</dcterms:modified>
  <dc:identifier>DAEnYNIiU-k</dc:identifier>
</cp:coreProperties>
</file>