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324" r:id="rId4"/>
    <p:sldId id="258" r:id="rId5"/>
    <p:sldId id="259" r:id="rId6"/>
    <p:sldId id="261" r:id="rId7"/>
    <p:sldId id="262" r:id="rId8"/>
    <p:sldId id="327" r:id="rId9"/>
    <p:sldId id="263" r:id="rId10"/>
    <p:sldId id="264" r:id="rId11"/>
    <p:sldId id="325" r:id="rId12"/>
    <p:sldId id="326" r:id="rId13"/>
    <p:sldId id="265" r:id="rId14"/>
    <p:sldId id="266" r:id="rId15"/>
    <p:sldId id="328" r:id="rId16"/>
    <p:sldId id="329" r:id="rId17"/>
    <p:sldId id="268" r:id="rId18"/>
    <p:sldId id="330" r:id="rId19"/>
    <p:sldId id="270" r:id="rId20"/>
    <p:sldId id="333" r:id="rId21"/>
    <p:sldId id="332" r:id="rId22"/>
    <p:sldId id="269" r:id="rId23"/>
    <p:sldId id="334" r:id="rId24"/>
    <p:sldId id="335" r:id="rId25"/>
    <p:sldId id="336" r:id="rId26"/>
    <p:sldId id="337" r:id="rId27"/>
    <p:sldId id="338" r:id="rId28"/>
    <p:sldId id="339" r:id="rId29"/>
    <p:sldId id="340" r:id="rId30"/>
    <p:sldId id="273" r:id="rId31"/>
    <p:sldId id="272" r:id="rId32"/>
    <p:sldId id="279" r:id="rId33"/>
  </p:sldIdLst>
  <p:sldSz cx="18288000" cy="10287000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8B32"/>
    <a:srgbClr val="DF6B04"/>
    <a:srgbClr val="FED3AC"/>
    <a:srgbClr val="FDB97B"/>
    <a:srgbClr val="E1FFC5"/>
    <a:srgbClr val="D1FFA7"/>
    <a:srgbClr val="FFD685"/>
    <a:srgbClr val="EFFFE0"/>
    <a:srgbClr val="FFF6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25" d="100"/>
          <a:sy n="25" d="100"/>
        </p:scale>
        <p:origin x="36" y="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27-Jan-26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27-Jan-26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27-Jan-26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27-Jan-26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27-Jan-26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27-Jan-26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27-Jan-26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27-Jan-26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27-Jan-26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27-Jan-26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27-Jan-26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27-Jan-26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37.svg"/><Relationship Id="rId7" Type="http://schemas.openxmlformats.org/officeDocument/2006/relationships/image" Target="../media/image8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9.sv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43.svg"/><Relationship Id="rId3" Type="http://schemas.openxmlformats.org/officeDocument/2006/relationships/image" Target="../media/image30.svg"/><Relationship Id="rId7" Type="http://schemas.openxmlformats.org/officeDocument/2006/relationships/image" Target="../media/image8.svg"/><Relationship Id="rId12" Type="http://schemas.openxmlformats.org/officeDocument/2006/relationships/image" Target="../media/image26.png"/><Relationship Id="rId2" Type="http://schemas.openxmlformats.org/officeDocument/2006/relationships/image" Target="../media/image17.png"/><Relationship Id="rId16" Type="http://schemas.openxmlformats.org/officeDocument/2006/relationships/image" Target="../media/image4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4.svg"/><Relationship Id="rId5" Type="http://schemas.openxmlformats.org/officeDocument/2006/relationships/image" Target="../media/image16.svg"/><Relationship Id="rId15" Type="http://schemas.openxmlformats.org/officeDocument/2006/relationships/image" Target="../media/image27.png"/><Relationship Id="rId10" Type="http://schemas.openxmlformats.org/officeDocument/2006/relationships/image" Target="../media/image2.png"/><Relationship Id="rId4" Type="http://schemas.openxmlformats.org/officeDocument/2006/relationships/image" Target="../media/image9.png"/><Relationship Id="rId9" Type="http://schemas.openxmlformats.org/officeDocument/2006/relationships/image" Target="../media/image2.svg"/><Relationship Id="rId1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4.sv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22.svg"/><Relationship Id="rId5" Type="http://schemas.openxmlformats.org/officeDocument/2006/relationships/image" Target="../media/image4.sv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2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2.svg"/><Relationship Id="rId7" Type="http://schemas.openxmlformats.org/officeDocument/2006/relationships/image" Target="../media/image3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fif"/><Relationship Id="rId3" Type="http://schemas.openxmlformats.org/officeDocument/2006/relationships/image" Target="../media/image2.svg"/><Relationship Id="rId7" Type="http://schemas.openxmlformats.org/officeDocument/2006/relationships/image" Target="../media/image3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6.jf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54.svg"/><Relationship Id="rId5" Type="http://schemas.openxmlformats.org/officeDocument/2006/relationships/image" Target="../media/image4.svg"/><Relationship Id="rId10" Type="http://schemas.openxmlformats.org/officeDocument/2006/relationships/image" Target="../media/image35.png"/><Relationship Id="rId4" Type="http://schemas.openxmlformats.org/officeDocument/2006/relationships/image" Target="../media/image2.png"/><Relationship Id="rId9" Type="http://schemas.openxmlformats.org/officeDocument/2006/relationships/image" Target="../media/image24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sv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sv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sv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sv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sv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sv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sv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54.svg"/><Relationship Id="rId5" Type="http://schemas.openxmlformats.org/officeDocument/2006/relationships/image" Target="../media/image4.svg"/><Relationship Id="rId10" Type="http://schemas.openxmlformats.org/officeDocument/2006/relationships/image" Target="../media/image35.png"/><Relationship Id="rId4" Type="http://schemas.openxmlformats.org/officeDocument/2006/relationships/image" Target="../media/image2.png"/><Relationship Id="rId9" Type="http://schemas.openxmlformats.org/officeDocument/2006/relationships/image" Target="../media/image24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0.svg"/><Relationship Id="rId7" Type="http://schemas.openxmlformats.org/officeDocument/2006/relationships/image" Target="../media/image4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.svg"/><Relationship Id="rId10" Type="http://schemas.openxmlformats.org/officeDocument/2006/relationships/image" Target="../media/image37.png"/><Relationship Id="rId4" Type="http://schemas.openxmlformats.org/officeDocument/2006/relationships/image" Target="../media/image1.png"/><Relationship Id="rId9" Type="http://schemas.openxmlformats.org/officeDocument/2006/relationships/image" Target="../media/image8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59.svg"/><Relationship Id="rId7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18.sv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12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4.svg"/><Relationship Id="rId5" Type="http://schemas.openxmlformats.org/officeDocument/2006/relationships/image" Target="../media/image16.svg"/><Relationship Id="rId10" Type="http://schemas.openxmlformats.org/officeDocument/2006/relationships/image" Target="../media/image2.png"/><Relationship Id="rId4" Type="http://schemas.openxmlformats.org/officeDocument/2006/relationships/image" Target="../media/image9.png"/><Relationship Id="rId9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4.sv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22.svg"/><Relationship Id="rId5" Type="http://schemas.openxmlformats.org/officeDocument/2006/relationships/image" Target="../media/image4.sv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2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6.svg"/><Relationship Id="rId7" Type="http://schemas.openxmlformats.org/officeDocument/2006/relationships/image" Target="../media/image4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6.svg"/><Relationship Id="rId7" Type="http://schemas.openxmlformats.org/officeDocument/2006/relationships/image" Target="../media/image4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16.png"/><Relationship Id="rId5" Type="http://schemas.openxmlformats.org/officeDocument/2006/relationships/image" Target="../media/image2.svg"/><Relationship Id="rId10" Type="http://schemas.openxmlformats.org/officeDocument/2006/relationships/image" Target="../media/image15.jpeg"/><Relationship Id="rId4" Type="http://schemas.openxmlformats.org/officeDocument/2006/relationships/image" Target="../media/image1.png"/><Relationship Id="rId9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30.svg"/><Relationship Id="rId7" Type="http://schemas.openxmlformats.org/officeDocument/2006/relationships/image" Target="../media/image19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8.svg"/><Relationship Id="rId10" Type="http://schemas.openxmlformats.org/officeDocument/2006/relationships/image" Target="../media/image35.svg"/><Relationship Id="rId4" Type="http://schemas.openxmlformats.org/officeDocument/2006/relationships/image" Target="../media/image4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227012">
            <a:off x="-1918181" y="525576"/>
            <a:ext cx="3353466" cy="6402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872150">
            <a:off x="16020901" y="525575"/>
            <a:ext cx="3353466" cy="6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227012">
            <a:off x="-908531" y="525576"/>
            <a:ext cx="3353466" cy="64020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872150">
            <a:off x="16153880" y="-130150"/>
            <a:ext cx="3353466" cy="640207"/>
          </a:xfrm>
          <a:prstGeom prst="rect">
            <a:avLst/>
          </a:prstGeom>
        </p:spPr>
      </p:pic>
      <p:sp>
        <p:nvSpPr>
          <p:cNvPr id="18" name="TextBox 2">
            <a:extLst>
              <a:ext uri="{FF2B5EF4-FFF2-40B4-BE49-F238E27FC236}">
                <a16:creationId xmlns:a16="http://schemas.microsoft.com/office/drawing/2014/main" id="{AF7BF8C5-B192-5300-FA27-6671C74D5CF4}"/>
              </a:ext>
            </a:extLst>
          </p:cNvPr>
          <p:cNvSpPr txBox="1"/>
          <p:nvPr/>
        </p:nvSpPr>
        <p:spPr>
          <a:xfrm>
            <a:off x="1384193" y="2008042"/>
            <a:ext cx="15514735" cy="346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418B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 MỪNG CÁC EM ĐẾN </a:t>
            </a: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418B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 </a:t>
            </a: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DF6B0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HỌC LỊCH SỬ HÔM NAY!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DF6B0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Picture 15">
            <a:extLst>
              <a:ext uri="{FF2B5EF4-FFF2-40B4-BE49-F238E27FC236}">
                <a16:creationId xmlns:a16="http://schemas.microsoft.com/office/drawing/2014/main" id="{F8C227A2-B501-9F80-C955-8C8335AA96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4877" y="6725510"/>
            <a:ext cx="18292877" cy="3567111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>
            <a:off x="-370799" y="-252382"/>
            <a:ext cx="2851520" cy="2826200"/>
          </a:xfrm>
          <a:prstGeom prst="rect">
            <a:avLst/>
          </a:prstGeom>
        </p:spPr>
      </p:pic>
      <p:pic>
        <p:nvPicPr>
          <p:cNvPr id="25" name="Picture 11">
            <a:extLst>
              <a:ext uri="{FF2B5EF4-FFF2-40B4-BE49-F238E27FC236}">
                <a16:creationId xmlns:a16="http://schemas.microsoft.com/office/drawing/2014/main" id="{BC586BD8-F97C-8428-90AD-6E952C0B4A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0" y="2754084"/>
            <a:ext cx="18288000" cy="7481455"/>
          </a:xfrm>
          <a:prstGeom prst="rect">
            <a:avLst/>
          </a:prstGeom>
        </p:spPr>
      </p:pic>
      <p:pic>
        <p:nvPicPr>
          <p:cNvPr id="26" name="Picture 21">
            <a:extLst>
              <a:ext uri="{FF2B5EF4-FFF2-40B4-BE49-F238E27FC236}">
                <a16:creationId xmlns:a16="http://schemas.microsoft.com/office/drawing/2014/main" id="{C383B455-5FB2-BC8F-477E-EC7541DF95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7187087" y="9188163"/>
            <a:ext cx="1098837" cy="1098837"/>
          </a:xfrm>
          <a:prstGeom prst="rect">
            <a:avLst/>
          </a:prstGeom>
        </p:spPr>
      </p:pic>
      <p:sp>
        <p:nvSpPr>
          <p:cNvPr id="27" name="TextBox 6">
            <a:extLst>
              <a:ext uri="{FF2B5EF4-FFF2-40B4-BE49-F238E27FC236}">
                <a16:creationId xmlns:a16="http://schemas.microsoft.com/office/drawing/2014/main" id="{54B31E6E-1666-A5AE-1DEA-08600D847891}"/>
              </a:ext>
            </a:extLst>
          </p:cNvPr>
          <p:cNvSpPr txBox="1"/>
          <p:nvPr/>
        </p:nvSpPr>
        <p:spPr>
          <a:xfrm>
            <a:off x="4252025" y="720879"/>
            <a:ext cx="9783949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10"/>
              </a:lnSpc>
              <a:spcBef>
                <a:spcPct val="0"/>
              </a:spcBef>
            </a:pPr>
            <a:r>
              <a:rPr lang="en-US" sz="6000" b="1">
                <a:solidFill>
                  <a:srgbClr val="418B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Kinh tế</a:t>
            </a:r>
            <a:endParaRPr lang="en-US" sz="6000" b="1" dirty="0">
              <a:solidFill>
                <a:srgbClr val="418B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3430B84-3E15-33D1-9F87-640102039FFF}"/>
              </a:ext>
            </a:extLst>
          </p:cNvPr>
          <p:cNvSpPr txBox="1"/>
          <p:nvPr/>
        </p:nvSpPr>
        <p:spPr>
          <a:xfrm>
            <a:off x="609600" y="2754084"/>
            <a:ext cx="9083039" cy="55951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Nông nghiệp: giữ vai trò quan trọng.</a:t>
            </a:r>
          </a:p>
          <a:p>
            <a:pPr marL="57150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Thủ công nghiệp truyền thống:    phát triển.</a:t>
            </a:r>
          </a:p>
          <a:p>
            <a:pPr marL="57150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→"/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Giao thương phát triển.</a:t>
            </a:r>
          </a:p>
          <a:p>
            <a:pPr marL="57150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Thương nhân Ấn Độ trao đổi hàng hóa với các nước Trung Á và Tây Á.</a:t>
            </a:r>
            <a:endParaRPr lang="vi-VN" sz="400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3FD84BA-2856-DAF7-495A-92CE2ED79887}"/>
              </a:ext>
            </a:extLst>
          </p:cNvPr>
          <p:cNvGrpSpPr/>
          <p:nvPr/>
        </p:nvGrpSpPr>
        <p:grpSpPr>
          <a:xfrm>
            <a:off x="9951720" y="2459980"/>
            <a:ext cx="7467600" cy="6773697"/>
            <a:chOff x="9921240" y="2145229"/>
            <a:chExt cx="7467600" cy="677369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02CC30B-96FC-FBE0-4436-4A85D89A635F}"/>
                </a:ext>
              </a:extLst>
            </p:cNvPr>
            <p:cNvSpPr txBox="1"/>
            <p:nvPr/>
          </p:nvSpPr>
          <p:spPr>
            <a:xfrm>
              <a:off x="10366200" y="8249832"/>
              <a:ext cx="6608159" cy="6690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Nông nghiệp trong thời Đê-li</a:t>
              </a:r>
              <a:endPara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6" name="Picture 35" descr="A picture containing text, outdoor, people, old&#10;&#10;Description automatically generated">
              <a:extLst>
                <a:ext uri="{FF2B5EF4-FFF2-40B4-BE49-F238E27FC236}">
                  <a16:creationId xmlns:a16="http://schemas.microsoft.com/office/drawing/2014/main" id="{38330D1B-8818-7A1F-BFB6-0EFF7F7A5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1240" y="2145229"/>
              <a:ext cx="7467600" cy="6098540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11">
            <a:extLst>
              <a:ext uri="{FF2B5EF4-FFF2-40B4-BE49-F238E27FC236}">
                <a16:creationId xmlns:a16="http://schemas.microsoft.com/office/drawing/2014/main" id="{CDBFFCEE-ACC8-F219-A19D-7769087C9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2754084"/>
            <a:ext cx="18288000" cy="748145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0" y="32411"/>
            <a:ext cx="1098837" cy="1098837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7187087" y="9188163"/>
            <a:ext cx="1098837" cy="1098837"/>
          </a:xfrm>
          <a:prstGeom prst="rect">
            <a:avLst/>
          </a:prstGeom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EB29E2DB-B034-50D8-1B48-B3FA92835C46}"/>
              </a:ext>
            </a:extLst>
          </p:cNvPr>
          <p:cNvSpPr txBox="1"/>
          <p:nvPr/>
        </p:nvSpPr>
        <p:spPr>
          <a:xfrm>
            <a:off x="4236784" y="1195433"/>
            <a:ext cx="9783949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10"/>
              </a:lnSpc>
              <a:spcBef>
                <a:spcPct val="0"/>
              </a:spcBef>
            </a:pPr>
            <a:r>
              <a:rPr lang="en-US" sz="6000" b="1">
                <a:solidFill>
                  <a:srgbClr val="DF6B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Xã hội</a:t>
            </a:r>
            <a:endParaRPr lang="en-US" sz="6000" b="1" dirty="0">
              <a:solidFill>
                <a:srgbClr val="DF6B0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0EFFBC-0FC9-86BE-F892-1F1B15019974}"/>
              </a:ext>
            </a:extLst>
          </p:cNvPr>
          <p:cNvSpPr txBox="1"/>
          <p:nvPr/>
        </p:nvSpPr>
        <p:spPr>
          <a:xfrm>
            <a:off x="711200" y="3240786"/>
            <a:ext cx="8302619" cy="46718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Đẳng cấp cao nhất: Bà La Môn.</a:t>
            </a:r>
          </a:p>
          <a:p>
            <a:pPr marL="57150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 quyền: người Hồi giáo.</a:t>
            </a:r>
          </a:p>
          <a:p>
            <a:pPr marL="57150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Cư dân không theo Hồi giáo phải nộp thuế, bị phân biệt đối xử.</a:t>
            </a:r>
          </a:p>
          <a:p>
            <a:pPr marL="57150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→"/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Dẫn đến các cuộc đấu tranh.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200D84-4638-6449-C091-D1345A332F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00" y="2552700"/>
            <a:ext cx="84328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3800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1">
            <a:extLst>
              <a:ext uri="{FF2B5EF4-FFF2-40B4-BE49-F238E27FC236}">
                <a16:creationId xmlns:a16="http://schemas.microsoft.com/office/drawing/2014/main" id="{BC586BD8-F97C-8428-90AD-6E952C0B4A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2754084"/>
            <a:ext cx="18288000" cy="748145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7AEB515-E96B-9B24-2995-FA249693425B}"/>
              </a:ext>
            </a:extLst>
          </p:cNvPr>
          <p:cNvSpPr/>
          <p:nvPr/>
        </p:nvSpPr>
        <p:spPr>
          <a:xfrm>
            <a:off x="792193" y="3255472"/>
            <a:ext cx="2895600" cy="2044224"/>
          </a:xfrm>
          <a:prstGeom prst="rect">
            <a:avLst/>
          </a:prstGeom>
          <a:solidFill>
            <a:srgbClr val="E1F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Vương triều Đê-li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1010EF8-6324-DD73-26E1-1AD7975FE102}"/>
              </a:ext>
            </a:extLst>
          </p:cNvPr>
          <p:cNvGrpSpPr/>
          <p:nvPr/>
        </p:nvGrpSpPr>
        <p:grpSpPr>
          <a:xfrm>
            <a:off x="3668127" y="1609468"/>
            <a:ext cx="1111888" cy="6190630"/>
            <a:chOff x="3657600" y="1722120"/>
            <a:chExt cx="1538177" cy="745998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F929DD1-2E75-5F8A-9559-A53BB8B462D8}"/>
                </a:ext>
              </a:extLst>
            </p:cNvPr>
            <p:cNvCxnSpPr/>
            <p:nvPr/>
          </p:nvCxnSpPr>
          <p:spPr>
            <a:xfrm>
              <a:off x="3657600" y="5143500"/>
              <a:ext cx="75734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A260160-E529-7613-6DB3-30326386748B}"/>
                </a:ext>
              </a:extLst>
            </p:cNvPr>
            <p:cNvCxnSpPr>
              <a:cxnSpLocks/>
            </p:cNvCxnSpPr>
            <p:nvPr/>
          </p:nvCxnSpPr>
          <p:spPr>
            <a:xfrm>
              <a:off x="4414942" y="1722120"/>
              <a:ext cx="0" cy="745998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D5D6150-F015-323F-E487-9377D3A0C5D2}"/>
                </a:ext>
              </a:extLst>
            </p:cNvPr>
            <p:cNvCxnSpPr/>
            <p:nvPr/>
          </p:nvCxnSpPr>
          <p:spPr>
            <a:xfrm>
              <a:off x="4414942" y="1722120"/>
              <a:ext cx="75734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43C454A-3C22-DB9D-AB6E-994A6FF665BD}"/>
                </a:ext>
              </a:extLst>
            </p:cNvPr>
            <p:cNvCxnSpPr/>
            <p:nvPr/>
          </p:nvCxnSpPr>
          <p:spPr>
            <a:xfrm>
              <a:off x="4414942" y="5143500"/>
              <a:ext cx="75734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474A8E8-6B1E-4D6F-D666-747BAD49B4B2}"/>
                </a:ext>
              </a:extLst>
            </p:cNvPr>
            <p:cNvCxnSpPr/>
            <p:nvPr/>
          </p:nvCxnSpPr>
          <p:spPr>
            <a:xfrm>
              <a:off x="4438435" y="9159240"/>
              <a:ext cx="75734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0E6AFFF4-4A24-DEFF-B931-C2601D20C645}"/>
              </a:ext>
            </a:extLst>
          </p:cNvPr>
          <p:cNvSpPr/>
          <p:nvPr/>
        </p:nvSpPr>
        <p:spPr>
          <a:xfrm>
            <a:off x="4812346" y="984888"/>
            <a:ext cx="2179848" cy="1100717"/>
          </a:xfrm>
          <a:prstGeom prst="rect">
            <a:avLst/>
          </a:prstGeom>
          <a:solidFill>
            <a:srgbClr val="E1F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 trị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4A7D26-8993-35A9-B5A2-1FB4EA09B5E1}"/>
              </a:ext>
            </a:extLst>
          </p:cNvPr>
          <p:cNvSpPr/>
          <p:nvPr/>
        </p:nvSpPr>
        <p:spPr>
          <a:xfrm>
            <a:off x="4815250" y="3848100"/>
            <a:ext cx="2179848" cy="1100717"/>
          </a:xfrm>
          <a:prstGeom prst="rect">
            <a:avLst/>
          </a:prstGeom>
          <a:solidFill>
            <a:srgbClr val="E1F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Kinh tế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3B5FCF-415F-B059-C4CF-551725667224}"/>
              </a:ext>
            </a:extLst>
          </p:cNvPr>
          <p:cNvSpPr/>
          <p:nvPr/>
        </p:nvSpPr>
        <p:spPr>
          <a:xfrm>
            <a:off x="4812345" y="7209997"/>
            <a:ext cx="2179848" cy="1100717"/>
          </a:xfrm>
          <a:prstGeom prst="rect">
            <a:avLst/>
          </a:prstGeom>
          <a:solidFill>
            <a:srgbClr val="E1F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 hội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9D70924-40E1-14CC-2944-3465FEB45C17}"/>
              </a:ext>
            </a:extLst>
          </p:cNvPr>
          <p:cNvGrpSpPr/>
          <p:nvPr/>
        </p:nvGrpSpPr>
        <p:grpSpPr>
          <a:xfrm>
            <a:off x="6992193" y="896140"/>
            <a:ext cx="1095531" cy="1440634"/>
            <a:chOff x="3647516" y="952500"/>
            <a:chExt cx="1548261" cy="82296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7CB63E0-1251-522B-EBED-8BC186C5F8A9}"/>
                </a:ext>
              </a:extLst>
            </p:cNvPr>
            <p:cNvCxnSpPr>
              <a:cxnSpLocks/>
              <a:stCxn id="9" idx="3"/>
              <a:endCxn id="18" idx="1"/>
            </p:cNvCxnSpPr>
            <p:nvPr/>
          </p:nvCxnSpPr>
          <p:spPr>
            <a:xfrm>
              <a:off x="3647516" y="4603389"/>
              <a:ext cx="1491958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6C211BE-EAF8-673A-3266-7DCF7B31DAEF}"/>
                </a:ext>
              </a:extLst>
            </p:cNvPr>
            <p:cNvCxnSpPr>
              <a:cxnSpLocks/>
            </p:cNvCxnSpPr>
            <p:nvPr/>
          </p:nvCxnSpPr>
          <p:spPr>
            <a:xfrm>
              <a:off x="4414942" y="952500"/>
              <a:ext cx="0" cy="82296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9A5BEE9-C859-E04A-4EE9-B42D87043532}"/>
                </a:ext>
              </a:extLst>
            </p:cNvPr>
            <p:cNvCxnSpPr/>
            <p:nvPr/>
          </p:nvCxnSpPr>
          <p:spPr>
            <a:xfrm>
              <a:off x="4382133" y="960120"/>
              <a:ext cx="75734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BC94609-E068-896A-4055-40717F07E735}"/>
                </a:ext>
              </a:extLst>
            </p:cNvPr>
            <p:cNvCxnSpPr/>
            <p:nvPr/>
          </p:nvCxnSpPr>
          <p:spPr>
            <a:xfrm>
              <a:off x="4438435" y="9159240"/>
              <a:ext cx="75734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FC9B9911-47C0-93BD-48D2-6273373F7845}"/>
              </a:ext>
            </a:extLst>
          </p:cNvPr>
          <p:cNvSpPr/>
          <p:nvPr/>
        </p:nvSpPr>
        <p:spPr>
          <a:xfrm>
            <a:off x="8047887" y="342900"/>
            <a:ext cx="9401912" cy="731520"/>
          </a:xfrm>
          <a:prstGeom prst="rect">
            <a:avLst/>
          </a:prstGeom>
          <a:solidFill>
            <a:srgbClr val="E1F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 1206: vương triều Hồi giáo Đê-li ra đời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D81582-056D-C5EF-87A3-151AF43D234F}"/>
              </a:ext>
            </a:extLst>
          </p:cNvPr>
          <p:cNvSpPr/>
          <p:nvPr/>
        </p:nvSpPr>
        <p:spPr>
          <a:xfrm>
            <a:off x="8047886" y="1169487"/>
            <a:ext cx="9401912" cy="731520"/>
          </a:xfrm>
          <a:prstGeom prst="rect">
            <a:avLst/>
          </a:prstGeom>
          <a:solidFill>
            <a:srgbClr val="E1F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 TK XIV: thống nhất và phát triển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56F448-2BB9-B001-E102-A2BD5073041F}"/>
              </a:ext>
            </a:extLst>
          </p:cNvPr>
          <p:cNvSpPr/>
          <p:nvPr/>
        </p:nvSpPr>
        <p:spPr>
          <a:xfrm>
            <a:off x="8047887" y="3085990"/>
            <a:ext cx="9401912" cy="731520"/>
          </a:xfrm>
          <a:prstGeom prst="rect">
            <a:avLst/>
          </a:prstGeom>
          <a:solidFill>
            <a:srgbClr val="E1F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 nghiệp: giữ vai trò quan trọng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0845918-99DF-6588-540A-2847E8B88DD0}"/>
              </a:ext>
            </a:extLst>
          </p:cNvPr>
          <p:cNvSpPr/>
          <p:nvPr/>
        </p:nvSpPr>
        <p:spPr>
          <a:xfrm>
            <a:off x="8047886" y="3911824"/>
            <a:ext cx="9401912" cy="731520"/>
          </a:xfrm>
          <a:prstGeom prst="rect">
            <a:avLst/>
          </a:prstGeom>
          <a:solidFill>
            <a:srgbClr val="E1F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Thủ công nghiệp truyền thống phát triển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655AD15-6176-16A0-B7F7-29A7B217EB25}"/>
              </a:ext>
            </a:extLst>
          </p:cNvPr>
          <p:cNvSpPr/>
          <p:nvPr/>
        </p:nvSpPr>
        <p:spPr>
          <a:xfrm>
            <a:off x="8047886" y="4717329"/>
            <a:ext cx="9401912" cy="1480642"/>
          </a:xfrm>
          <a:prstGeom prst="rect">
            <a:avLst/>
          </a:prstGeom>
          <a:solidFill>
            <a:srgbClr val="E1F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 thương phát triển, thương nhân trao đổi vải vóc, đồ trang sức,… lấy hàng hóa, ngựa.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F031CA0-7B0C-6DA2-65E7-77D0BBBC9F8B}"/>
              </a:ext>
            </a:extLst>
          </p:cNvPr>
          <p:cNvGrpSpPr/>
          <p:nvPr/>
        </p:nvGrpSpPr>
        <p:grpSpPr>
          <a:xfrm>
            <a:off x="6976114" y="3466991"/>
            <a:ext cx="1071772" cy="1914748"/>
            <a:chOff x="3624791" y="-233704"/>
            <a:chExt cx="1514684" cy="6294195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174248C-489D-DD55-F0C0-876EF48C8E3C}"/>
                </a:ext>
              </a:extLst>
            </p:cNvPr>
            <p:cNvCxnSpPr>
              <a:cxnSpLocks/>
            </p:cNvCxnSpPr>
            <p:nvPr/>
          </p:nvCxnSpPr>
          <p:spPr>
            <a:xfrm>
              <a:off x="3624791" y="2772487"/>
              <a:ext cx="1514683" cy="2482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DAD7EAD-583B-8DE5-D4BB-B4337148CC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82132" y="-233704"/>
              <a:ext cx="32810" cy="629419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71BC289-D013-17F3-35AD-67B1C7D383B4}"/>
                </a:ext>
              </a:extLst>
            </p:cNvPr>
            <p:cNvCxnSpPr/>
            <p:nvPr/>
          </p:nvCxnSpPr>
          <p:spPr>
            <a:xfrm>
              <a:off x="4382133" y="-233704"/>
              <a:ext cx="75734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8CF97AF-BDCD-992C-D9A2-73244D0D910D}"/>
                </a:ext>
              </a:extLst>
            </p:cNvPr>
            <p:cNvCxnSpPr>
              <a:cxnSpLocks/>
            </p:cNvCxnSpPr>
            <p:nvPr/>
          </p:nvCxnSpPr>
          <p:spPr>
            <a:xfrm>
              <a:off x="4382133" y="6060491"/>
              <a:ext cx="7317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E745DE7E-6134-94A5-0B54-332C8BDB9034}"/>
              </a:ext>
            </a:extLst>
          </p:cNvPr>
          <p:cNvSpPr/>
          <p:nvPr/>
        </p:nvSpPr>
        <p:spPr>
          <a:xfrm>
            <a:off x="8029742" y="6544511"/>
            <a:ext cx="9401912" cy="731520"/>
          </a:xfrm>
          <a:prstGeom prst="rect">
            <a:avLst/>
          </a:prstGeom>
          <a:solidFill>
            <a:srgbClr val="E1F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Đẳng cấp cao nhất: Bà La Môn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13E96DF-3DB6-8B47-B2CF-EB0520CE9218}"/>
              </a:ext>
            </a:extLst>
          </p:cNvPr>
          <p:cNvSpPr/>
          <p:nvPr/>
        </p:nvSpPr>
        <p:spPr>
          <a:xfrm>
            <a:off x="8075337" y="1992771"/>
            <a:ext cx="9401912" cy="731520"/>
          </a:xfrm>
          <a:prstGeom prst="rect">
            <a:avLst/>
          </a:prstGeom>
          <a:solidFill>
            <a:srgbClr val="E1F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TK XVI: vương triều Hồi giáo sụp đổ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A61A1B8-F752-6311-5DF9-CB520D227C02}"/>
              </a:ext>
            </a:extLst>
          </p:cNvPr>
          <p:cNvSpPr/>
          <p:nvPr/>
        </p:nvSpPr>
        <p:spPr>
          <a:xfrm>
            <a:off x="8029742" y="7394596"/>
            <a:ext cx="9401912" cy="731520"/>
          </a:xfrm>
          <a:prstGeom prst="rect">
            <a:avLst/>
          </a:prstGeom>
          <a:solidFill>
            <a:srgbClr val="E1F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quyền: người Hồi giáo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A46C334-A17D-F748-10C2-15A1682C0BB7}"/>
              </a:ext>
            </a:extLst>
          </p:cNvPr>
          <p:cNvSpPr/>
          <p:nvPr/>
        </p:nvSpPr>
        <p:spPr>
          <a:xfrm>
            <a:off x="8075337" y="8244681"/>
            <a:ext cx="9401912" cy="731520"/>
          </a:xfrm>
          <a:prstGeom prst="rect">
            <a:avLst/>
          </a:prstGeom>
          <a:solidFill>
            <a:srgbClr val="E1F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 không theo Hồi giáo bị phân biệt đối xử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03F3421-E66D-06EC-9DE0-546C0EEF2760}"/>
              </a:ext>
            </a:extLst>
          </p:cNvPr>
          <p:cNvSpPr/>
          <p:nvPr/>
        </p:nvSpPr>
        <p:spPr>
          <a:xfrm>
            <a:off x="8029742" y="9105493"/>
            <a:ext cx="9401912" cy="731520"/>
          </a:xfrm>
          <a:prstGeom prst="rect">
            <a:avLst/>
          </a:prstGeom>
          <a:solidFill>
            <a:srgbClr val="E1F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 cuộc đấu tranh lớn nổ ra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C93B1B1-1ABF-13A6-6609-B24689174F31}"/>
              </a:ext>
            </a:extLst>
          </p:cNvPr>
          <p:cNvGrpSpPr/>
          <p:nvPr/>
        </p:nvGrpSpPr>
        <p:grpSpPr>
          <a:xfrm>
            <a:off x="7016651" y="6824496"/>
            <a:ext cx="1071771" cy="2646757"/>
            <a:chOff x="7016651" y="6824496"/>
            <a:chExt cx="1071771" cy="264675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92B15DD-7CCC-82D3-56D8-1B3E99F84B19}"/>
                </a:ext>
              </a:extLst>
            </p:cNvPr>
            <p:cNvGrpSpPr/>
            <p:nvPr/>
          </p:nvGrpSpPr>
          <p:grpSpPr>
            <a:xfrm>
              <a:off x="7016651" y="6824496"/>
              <a:ext cx="1071771" cy="2646757"/>
              <a:chOff x="3643286" y="-233704"/>
              <a:chExt cx="1514683" cy="8700469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C9E7305E-EA53-232E-B0CD-3E4C4966E8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43286" y="2973313"/>
                <a:ext cx="1514683" cy="2482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3E4D1849-9EFE-7158-FE4D-39A571E31A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14942" y="-233704"/>
                <a:ext cx="10339" cy="870046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1CE8ED8B-6CD4-81BB-1929-D65828CADDD8}"/>
                  </a:ext>
                </a:extLst>
              </p:cNvPr>
              <p:cNvCxnSpPr/>
              <p:nvPr/>
            </p:nvCxnSpPr>
            <p:spPr>
              <a:xfrm>
                <a:off x="4382133" y="-233704"/>
                <a:ext cx="757342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29C1CF25-7C82-311C-CC25-3AEF87452F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82133" y="6060491"/>
                <a:ext cx="73170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F880BB3-C6A4-0A40-2084-A2A0960BFFC5}"/>
                </a:ext>
              </a:extLst>
            </p:cNvPr>
            <p:cNvCxnSpPr>
              <a:cxnSpLocks/>
            </p:cNvCxnSpPr>
            <p:nvPr/>
          </p:nvCxnSpPr>
          <p:spPr>
            <a:xfrm>
              <a:off x="7569982" y="9471253"/>
              <a:ext cx="51774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872959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8" grpId="0" animBg="1"/>
      <p:bldP spid="40" grpId="0" animBg="1"/>
      <p:bldP spid="50" grpId="0" animBg="1"/>
      <p:bldP spid="51" grpId="0" animBg="1"/>
      <p:bldP spid="5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1">
            <a:extLst>
              <a:ext uri="{FF2B5EF4-FFF2-40B4-BE49-F238E27FC236}">
                <a16:creationId xmlns:a16="http://schemas.microsoft.com/office/drawing/2014/main" id="{1BD320E5-3E29-9ED7-79F1-64248E1AA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2754084"/>
            <a:ext cx="18288000" cy="7481455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alphaModFix amt="61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2929273" y="7357727"/>
            <a:ext cx="5858546" cy="585854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alphaModFix amt="61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358727" y="-1562100"/>
            <a:ext cx="5858546" cy="585854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646106" y="0"/>
            <a:ext cx="1098837" cy="109883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165395" y="0"/>
            <a:ext cx="1098837" cy="109883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7189163" y="0"/>
            <a:ext cx="1098837" cy="109883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227012">
            <a:off x="15150179" y="9384276"/>
            <a:ext cx="3353466" cy="64020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2227012">
            <a:off x="16159829" y="9384276"/>
            <a:ext cx="3353466" cy="64020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10800000">
            <a:off x="-152400" y="8416704"/>
            <a:ext cx="1944542" cy="1870296"/>
          </a:xfrm>
          <a:prstGeom prst="rect">
            <a:avLst/>
          </a:prstGeom>
        </p:spPr>
      </p:pic>
      <p:pic>
        <p:nvPicPr>
          <p:cNvPr id="18" name="Picture 17" descr="A close-up of the front and the back of a coin&#10;&#10;Description automatically generated">
            <a:extLst>
              <a:ext uri="{FF2B5EF4-FFF2-40B4-BE49-F238E27FC236}">
                <a16:creationId xmlns:a16="http://schemas.microsoft.com/office/drawing/2014/main" id="{9E753C47-229A-77C6-AB7F-8E59674B8C2E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14"/>
          <a:stretch/>
        </p:blipFill>
        <p:spPr>
          <a:xfrm>
            <a:off x="9579938" y="1485900"/>
            <a:ext cx="8256881" cy="476034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00C68783-67C3-826A-1967-E2E3730BA02F}"/>
              </a:ext>
            </a:extLst>
          </p:cNvPr>
          <p:cNvGrpSpPr/>
          <p:nvPr/>
        </p:nvGrpSpPr>
        <p:grpSpPr>
          <a:xfrm>
            <a:off x="1011864" y="647700"/>
            <a:ext cx="7696200" cy="6218568"/>
            <a:chOff x="1143000" y="1166016"/>
            <a:chExt cx="7696200" cy="621856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01A0141-1147-45A6-AA97-F67DDC63DB7D}"/>
                </a:ext>
              </a:extLst>
            </p:cNvPr>
            <p:cNvSpPr txBox="1"/>
            <p:nvPr/>
          </p:nvSpPr>
          <p:spPr>
            <a:xfrm>
              <a:off x="1143000" y="3698318"/>
              <a:ext cx="7696200" cy="36862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100"/>
                </a:spcBef>
                <a:spcAft>
                  <a:spcPts val="100"/>
                </a:spcAft>
              </a:pPr>
              <a:r>
                <a:rPr lang="vi-VN" sz="4000">
                  <a:solidFill>
                    <a:srgbClr val="000000"/>
                  </a:solidFill>
                  <a:effectLst/>
                  <a:ea typeface="Calibri" panose="020F0502020204030204" pitchFamily="34" charset="0"/>
                </a:rPr>
                <a:t>Quan sát đồng tiền và cho biết đồng tiền thời Đê-li có điểm gì khác lạ so với những đồng tiền truyền thống của Ấn Độ?</a:t>
              </a:r>
              <a:endParaRPr lang="en-US" sz="4000">
                <a:effectLst/>
                <a:ea typeface="Calibri" panose="020F0502020204030204" pitchFamily="34" charset="0"/>
              </a:endParaRPr>
            </a:p>
          </p:txBody>
        </p:sp>
        <p:pic>
          <p:nvPicPr>
            <p:cNvPr id="22" name="Picture 13">
              <a:extLst>
                <a:ext uri="{FF2B5EF4-FFF2-40B4-BE49-F238E27FC236}">
                  <a16:creationId xmlns:a16="http://schemas.microsoft.com/office/drawing/2014/main" id="{C66BC7A3-98C2-0207-1CB1-BD50CB56B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3200400" y="1166016"/>
              <a:ext cx="2901956" cy="2470290"/>
            </a:xfrm>
            <a:prstGeom prst="rect">
              <a:avLst/>
            </a:prstGeom>
          </p:spPr>
        </p:pic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4FD1C5C2-C393-0792-50CF-279EC2ED2163}"/>
              </a:ext>
            </a:extLst>
          </p:cNvPr>
          <p:cNvSpPr/>
          <p:nvPr/>
        </p:nvSpPr>
        <p:spPr>
          <a:xfrm>
            <a:off x="2590800" y="6928281"/>
            <a:ext cx="13944600" cy="2963578"/>
          </a:xfrm>
          <a:prstGeom prst="rect">
            <a:avLst/>
          </a:prstGeom>
          <a:solidFill>
            <a:srgbClr val="FFD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 tiền thời Đê-li khắc hình chữ Ả-rập còn đồng tiền các triều đại trước thường có hình các ông vua và hoàng hậu, hình con vật,…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227012">
            <a:off x="-1384782" y="375462"/>
            <a:ext cx="3353466" cy="64020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227012">
            <a:off x="-375132" y="375462"/>
            <a:ext cx="3353466" cy="64020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55A4865-1EA3-F006-2C11-726CAC3DCF19}"/>
              </a:ext>
            </a:extLst>
          </p:cNvPr>
          <p:cNvSpPr txBox="1"/>
          <p:nvPr/>
        </p:nvSpPr>
        <p:spPr>
          <a:xfrm>
            <a:off x="561974" y="5316130"/>
            <a:ext cx="17164049" cy="1427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>
                <a:solidFill>
                  <a:srgbClr val="DF6B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 TỰU TIÊU BIỂU VỀ VĂN HÓA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15BA937-5598-E8F6-C600-61A8D7A4021B}"/>
              </a:ext>
            </a:extLst>
          </p:cNvPr>
          <p:cNvGrpSpPr/>
          <p:nvPr/>
        </p:nvGrpSpPr>
        <p:grpSpPr>
          <a:xfrm>
            <a:off x="3780157" y="2039530"/>
            <a:ext cx="10727680" cy="2819400"/>
            <a:chOff x="3780157" y="2324100"/>
            <a:chExt cx="10727680" cy="281940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80C4F75-2072-3A93-45FA-868ED1A85D34}"/>
                </a:ext>
              </a:extLst>
            </p:cNvPr>
            <p:cNvGrpSpPr/>
            <p:nvPr/>
          </p:nvGrpSpPr>
          <p:grpSpPr>
            <a:xfrm>
              <a:off x="7204885" y="4044661"/>
              <a:ext cx="3878225" cy="1098839"/>
              <a:chOff x="1810706" y="2626010"/>
              <a:chExt cx="3878225" cy="1098839"/>
            </a:xfrm>
          </p:grpSpPr>
          <p:pic>
            <p:nvPicPr>
              <p:cNvPr id="24" name="Picture 24">
                <a:extLst>
                  <a:ext uri="{FF2B5EF4-FFF2-40B4-BE49-F238E27FC236}">
                    <a16:creationId xmlns:a16="http://schemas.microsoft.com/office/drawing/2014/main" id="{D287D742-2461-AB72-D943-18F8ED5C28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810706" y="2626012"/>
                <a:ext cx="1098837" cy="1098837"/>
              </a:xfrm>
              <a:prstGeom prst="rect">
                <a:avLst/>
              </a:prstGeom>
            </p:spPr>
          </p:pic>
          <p:pic>
            <p:nvPicPr>
              <p:cNvPr id="25" name="Picture 25">
                <a:extLst>
                  <a:ext uri="{FF2B5EF4-FFF2-40B4-BE49-F238E27FC236}">
                    <a16:creationId xmlns:a16="http://schemas.microsoft.com/office/drawing/2014/main" id="{B9175629-44BD-8B7D-971B-92EF5004C5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200400" y="2626011"/>
                <a:ext cx="1098837" cy="1098837"/>
              </a:xfrm>
              <a:prstGeom prst="rect">
                <a:avLst/>
              </a:prstGeom>
            </p:spPr>
          </p:pic>
          <p:pic>
            <p:nvPicPr>
              <p:cNvPr id="26" name="Picture 26">
                <a:extLst>
                  <a:ext uri="{FF2B5EF4-FFF2-40B4-BE49-F238E27FC236}">
                    <a16:creationId xmlns:a16="http://schemas.microsoft.com/office/drawing/2014/main" id="{95E7B76C-FB74-A4C8-41A9-254B100CBA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590094" y="2626010"/>
                <a:ext cx="1098837" cy="1098837"/>
              </a:xfrm>
              <a:prstGeom prst="rect">
                <a:avLst/>
              </a:prstGeom>
            </p:spPr>
          </p:pic>
        </p:grpSp>
        <p:sp>
          <p:nvSpPr>
            <p:cNvPr id="23" name="TextBox 15">
              <a:extLst>
                <a:ext uri="{FF2B5EF4-FFF2-40B4-BE49-F238E27FC236}">
                  <a16:creationId xmlns:a16="http://schemas.microsoft.com/office/drawing/2014/main" id="{6F15F91F-57B3-987B-E8C5-91279CEC06BB}"/>
                </a:ext>
              </a:extLst>
            </p:cNvPr>
            <p:cNvSpPr txBox="1"/>
            <p:nvPr/>
          </p:nvSpPr>
          <p:spPr>
            <a:xfrm>
              <a:off x="3780157" y="2324100"/>
              <a:ext cx="10727680" cy="10661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930"/>
                </a:lnSpc>
              </a:pPr>
              <a:r>
                <a:rPr lang="en-US" sz="6600" b="1">
                  <a:solidFill>
                    <a:srgbClr val="418B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 2</a:t>
              </a:r>
            </a:p>
          </p:txBody>
        </p:sp>
      </p:grpSp>
      <p:pic>
        <p:nvPicPr>
          <p:cNvPr id="27" name="Picture 17">
            <a:extLst>
              <a:ext uri="{FF2B5EF4-FFF2-40B4-BE49-F238E27FC236}">
                <a16:creationId xmlns:a16="http://schemas.microsoft.com/office/drawing/2014/main" id="{461300D3-E278-9539-6F76-C8ED9BDEBC8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1083110" y="7248166"/>
            <a:ext cx="7284119" cy="3044154"/>
          </a:xfrm>
          <a:prstGeom prst="rect">
            <a:avLst/>
          </a:prstGeom>
        </p:spPr>
      </p:pic>
      <p:pic>
        <p:nvPicPr>
          <p:cNvPr id="28" name="Picture 23">
            <a:extLst>
              <a:ext uri="{FF2B5EF4-FFF2-40B4-BE49-F238E27FC236}">
                <a16:creationId xmlns:a16="http://schemas.microsoft.com/office/drawing/2014/main" id="{201D147A-69D0-E5D9-29CF-9EFEE856914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0" y="7180326"/>
            <a:ext cx="5486400" cy="3106674"/>
          </a:xfrm>
          <a:prstGeom prst="rect">
            <a:avLst/>
          </a:prstGeom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8E508ABE-A8BA-0855-4C5A-B7526D8773B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547976" cy="285414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227012">
            <a:off x="15626868" y="146862"/>
            <a:ext cx="3353466" cy="640207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227012">
            <a:off x="16636518" y="146862"/>
            <a:ext cx="3353466" cy="6402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42F294-C251-B705-8A30-AFD5C5D10E4E}"/>
              </a:ext>
            </a:extLst>
          </p:cNvPr>
          <p:cNvSpPr txBox="1"/>
          <p:nvPr/>
        </p:nvSpPr>
        <p:spPr>
          <a:xfrm>
            <a:off x="686727" y="2113087"/>
            <a:ext cx="8610600" cy="6060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44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hãy đọc thông tin mục 2, kết hợp quan sát Hình 9.3, 9.4 và trả lời câu hỏi: </a:t>
            </a:r>
            <a:r>
              <a:rPr lang="vi-VN" sz="4400">
                <a:cs typeface="Arial" panose="020B0604020202020204" pitchFamily="34" charset="0"/>
              </a:rPr>
              <a:t>Trình bày một số thành tựu tiêu biểu về văn hóa của Ấn Độ dưới thời vương triều Hồi giáo Đê-li.</a:t>
            </a:r>
            <a:endParaRPr kumimoji="0" lang="en-US" sz="440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3361D18-96E1-372F-1C46-040D849B12A0}"/>
              </a:ext>
            </a:extLst>
          </p:cNvPr>
          <p:cNvGrpSpPr/>
          <p:nvPr/>
        </p:nvGrpSpPr>
        <p:grpSpPr>
          <a:xfrm>
            <a:off x="9595974" y="466965"/>
            <a:ext cx="4096677" cy="8065671"/>
            <a:chOff x="9595974" y="466965"/>
            <a:chExt cx="4096677" cy="8065671"/>
          </a:xfrm>
        </p:grpSpPr>
        <p:pic>
          <p:nvPicPr>
            <p:cNvPr id="4" name="Picture 3" descr="A picture containing building, place of worship, old, stone&#10;&#10;Description automatically generated">
              <a:extLst>
                <a:ext uri="{FF2B5EF4-FFF2-40B4-BE49-F238E27FC236}">
                  <a16:creationId xmlns:a16="http://schemas.microsoft.com/office/drawing/2014/main" id="{AA5C64B8-9ABB-E1F1-8CDA-3EC9D2380C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5024" y="466965"/>
              <a:ext cx="4077627" cy="543853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2220F4D-56D2-B7B0-7D40-E60E201C7172}"/>
                </a:ext>
              </a:extLst>
            </p:cNvPr>
            <p:cNvSpPr txBox="1"/>
            <p:nvPr/>
          </p:nvSpPr>
          <p:spPr>
            <a:xfrm>
              <a:off x="9595974" y="5924550"/>
              <a:ext cx="3796176" cy="26080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Hình 9.3. </a:t>
              </a:r>
              <a:r>
                <a:rPr lang="en-US" sz="2800" i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Phức hợp nhà thờ Hồi giáo và tháp Cu-túp Mi-na cao 73 mét</a:t>
              </a:r>
              <a:endParaRPr kumimoji="0" lang="en-US" sz="280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D1584E3-9FEA-4284-AADB-DD5BA380A8D8}"/>
              </a:ext>
            </a:extLst>
          </p:cNvPr>
          <p:cNvGrpSpPr/>
          <p:nvPr/>
        </p:nvGrpSpPr>
        <p:grpSpPr>
          <a:xfrm>
            <a:off x="13749338" y="2528519"/>
            <a:ext cx="4077627" cy="6985017"/>
            <a:chOff x="13749338" y="2528519"/>
            <a:chExt cx="4077627" cy="6985017"/>
          </a:xfrm>
        </p:grpSpPr>
        <p:pic>
          <p:nvPicPr>
            <p:cNvPr id="6" name="Picture 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F8DDB2DA-8E0C-E051-3B8A-94A4354C3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338" y="4076700"/>
              <a:ext cx="4077627" cy="543683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7ED3911-EB0E-391C-98DE-3691A3831622}"/>
                </a:ext>
              </a:extLst>
            </p:cNvPr>
            <p:cNvSpPr txBox="1"/>
            <p:nvPr/>
          </p:nvSpPr>
          <p:spPr>
            <a:xfrm>
              <a:off x="13749339" y="2528519"/>
              <a:ext cx="4077626" cy="13154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Hình 9.4. </a:t>
              </a:r>
              <a:r>
                <a:rPr lang="en-US" sz="2800" i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Tác phẩm Những bài ca của Ka-bi</a:t>
              </a:r>
              <a:endParaRPr kumimoji="0" lang="en-US" sz="280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58776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227012">
            <a:off x="-1387121" y="224340"/>
            <a:ext cx="3353466" cy="6402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227012">
            <a:off x="15512743" y="9354375"/>
            <a:ext cx="3353466" cy="6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227012">
            <a:off x="-377471" y="224340"/>
            <a:ext cx="3353466" cy="64020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227012">
            <a:off x="16522393" y="9354375"/>
            <a:ext cx="3353466" cy="640207"/>
          </a:xfrm>
          <a:prstGeom prst="rect">
            <a:avLst/>
          </a:prstGeom>
        </p:spPr>
      </p:pic>
      <p:pic>
        <p:nvPicPr>
          <p:cNvPr id="18" name="Picture 11">
            <a:extLst>
              <a:ext uri="{FF2B5EF4-FFF2-40B4-BE49-F238E27FC236}">
                <a16:creationId xmlns:a16="http://schemas.microsoft.com/office/drawing/2014/main" id="{3A27F576-2924-68D5-7F28-2088C35341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0" y="2754084"/>
            <a:ext cx="18288000" cy="748145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EF95569-7C15-DF35-8FC8-744B82CF983C}"/>
              </a:ext>
            </a:extLst>
          </p:cNvPr>
          <p:cNvSpPr txBox="1"/>
          <p:nvPr/>
        </p:nvSpPr>
        <p:spPr>
          <a:xfrm>
            <a:off x="804533" y="1006970"/>
            <a:ext cx="9372600" cy="8390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4000" b="1" i="1">
                <a:solidFill>
                  <a:srgbClr val="418B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Tôn giáo: </a:t>
            </a: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vi-VN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ruyền bá, áp đặt đạo Hồi vào Ấn Độ. </a:t>
            </a:r>
            <a:endParaRPr lang="en-US" sz="400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→"/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vi-VN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ăn hoá Hồi giáo</a:t>
            </a:r>
            <a:r>
              <a:rPr lang="en-US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 đời</a:t>
            </a:r>
            <a:r>
              <a:rPr lang="vi-VN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4000" b="1" i="1">
                <a:solidFill>
                  <a:srgbClr val="418B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 trúc, điêu khắc: </a:t>
            </a:r>
          </a:p>
          <a:p>
            <a:pPr marL="57150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ü"/>
            </a:pPr>
            <a:r>
              <a:rPr lang="vi-VN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 công trình kiến trúc theo kiểu Hồi giáo được xây dựng</a:t>
            </a:r>
            <a:r>
              <a:rPr lang="en-US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ü"/>
            </a:pPr>
            <a:r>
              <a:rPr lang="en-US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Đặc trưng: </a:t>
            </a:r>
            <a:r>
              <a:rPr lang="vi-VN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tháp cao, mái vòm, cửa vòm, sân rộng và hoạ tiết trang trí bằng chữ A-rập cổ.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67BD8F1-C50D-37D2-6EF8-3E462537766D}"/>
              </a:ext>
            </a:extLst>
          </p:cNvPr>
          <p:cNvGrpSpPr/>
          <p:nvPr/>
        </p:nvGrpSpPr>
        <p:grpSpPr>
          <a:xfrm>
            <a:off x="10796971" y="1849609"/>
            <a:ext cx="6705546" cy="7433887"/>
            <a:chOff x="10796971" y="1849609"/>
            <a:chExt cx="6705546" cy="743388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23FFBBD-6275-6802-DCB4-5561BFB88E3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96971" y="1849609"/>
              <a:ext cx="6705546" cy="6705546"/>
            </a:xfrm>
            <a:prstGeom prst="rect">
              <a:avLst/>
            </a:prstGeom>
          </p:spPr>
        </p:pic>
        <p:sp>
          <p:nvSpPr>
            <p:cNvPr id="3" name="TextBox 4">
              <a:extLst>
                <a:ext uri="{FF2B5EF4-FFF2-40B4-BE49-F238E27FC236}">
                  <a16:creationId xmlns:a16="http://schemas.microsoft.com/office/drawing/2014/main" id="{D8261C46-8EB8-AD96-FB1D-0592BB323A5C}"/>
                </a:ext>
              </a:extLst>
            </p:cNvPr>
            <p:cNvSpPr txBox="1"/>
            <p:nvPr/>
          </p:nvSpPr>
          <p:spPr>
            <a:xfrm>
              <a:off x="12217339" y="8555155"/>
              <a:ext cx="4191000" cy="72834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0" i="1" dirty="0" err="1">
                  <a:solidFill>
                    <a:srgbClr val="202122"/>
                  </a:solidFill>
                  <a:effectLst/>
                  <a:latin typeface="Arial" panose="020B0604020202020204" pitchFamily="34" charset="0"/>
                </a:rPr>
                <a:t>Lăng</a:t>
              </a:r>
              <a:r>
                <a:rPr lang="en-US" sz="3600" b="0" i="1" dirty="0">
                  <a:solidFill>
                    <a:srgbClr val="20212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en-US" sz="3600" b="0" i="1" dirty="0" err="1">
                  <a:solidFill>
                    <a:srgbClr val="202122"/>
                  </a:solidFill>
                  <a:effectLst/>
                  <a:latin typeface="Arial" panose="020B0604020202020204" pitchFamily="34" charset="0"/>
                </a:rPr>
                <a:t>mộ</a:t>
              </a:r>
              <a:r>
                <a:rPr lang="en-US" sz="3600" b="0" i="1" dirty="0">
                  <a:solidFill>
                    <a:srgbClr val="20212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en-US" sz="3600" b="0" i="1" dirty="0" err="1">
                  <a:solidFill>
                    <a:srgbClr val="202122"/>
                  </a:solidFill>
                  <a:effectLst/>
                  <a:latin typeface="Arial" panose="020B0604020202020204" pitchFamily="34" charset="0"/>
                </a:rPr>
                <a:t>của</a:t>
              </a:r>
              <a:r>
                <a:rPr lang="en-US" sz="3600" b="0" i="1" dirty="0">
                  <a:solidFill>
                    <a:srgbClr val="202122"/>
                  </a:solidFill>
                  <a:effectLst/>
                  <a:latin typeface="Arial" panose="020B0604020202020204" pitchFamily="34" charset="0"/>
                </a:rPr>
                <a:t> Tu-</a:t>
              </a:r>
              <a:r>
                <a:rPr lang="en-US" sz="3600" b="0" i="1" dirty="0" err="1">
                  <a:solidFill>
                    <a:srgbClr val="202122"/>
                  </a:solidFill>
                  <a:effectLst/>
                  <a:latin typeface="Arial" panose="020B0604020202020204" pitchFamily="34" charset="0"/>
                </a:rPr>
                <a:t>glu</a:t>
              </a:r>
              <a:endParaRPr lang="en-US" sz="36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59045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227012">
            <a:off x="-1387121" y="224340"/>
            <a:ext cx="3353466" cy="6402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227012">
            <a:off x="15512743" y="9354375"/>
            <a:ext cx="3353466" cy="6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227012">
            <a:off x="-377471" y="224340"/>
            <a:ext cx="3353466" cy="64020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227012">
            <a:off x="16522393" y="9354375"/>
            <a:ext cx="3353466" cy="640207"/>
          </a:xfrm>
          <a:prstGeom prst="rect">
            <a:avLst/>
          </a:prstGeom>
        </p:spPr>
      </p:pic>
      <p:pic>
        <p:nvPicPr>
          <p:cNvPr id="18" name="Picture 11">
            <a:extLst>
              <a:ext uri="{FF2B5EF4-FFF2-40B4-BE49-F238E27FC236}">
                <a16:creationId xmlns:a16="http://schemas.microsoft.com/office/drawing/2014/main" id="{3A27F576-2924-68D5-7F28-2088C35341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0" y="2754084"/>
            <a:ext cx="18288000" cy="7481455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0D89E8F6-BB4D-7499-6C9A-FAE6FD0D2EEA}"/>
              </a:ext>
            </a:extLst>
          </p:cNvPr>
          <p:cNvGrpSpPr/>
          <p:nvPr/>
        </p:nvGrpSpPr>
        <p:grpSpPr>
          <a:xfrm>
            <a:off x="562856" y="679377"/>
            <a:ext cx="7967746" cy="6844195"/>
            <a:chOff x="562856" y="679377"/>
            <a:chExt cx="7967746" cy="6844195"/>
          </a:xfrm>
        </p:grpSpPr>
        <p:pic>
          <p:nvPicPr>
            <p:cNvPr id="22" name="Picture 21" descr="A picture containing tree, outdoor, grass, building&#10;&#10;Description automatically generated">
              <a:extLst>
                <a:ext uri="{FF2B5EF4-FFF2-40B4-BE49-F238E27FC236}">
                  <a16:creationId xmlns:a16="http://schemas.microsoft.com/office/drawing/2014/main" id="{5C370678-E441-73BD-A62D-93FF65EFE51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56" y="679377"/>
              <a:ext cx="7967746" cy="5284857"/>
            </a:xfrm>
            <a:prstGeom prst="rect">
              <a:avLst/>
            </a:prstGeom>
          </p:spPr>
        </p:pic>
        <p:sp>
          <p:nvSpPr>
            <p:cNvPr id="23" name="TextBox 4">
              <a:extLst>
                <a:ext uri="{FF2B5EF4-FFF2-40B4-BE49-F238E27FC236}">
                  <a16:creationId xmlns:a16="http://schemas.microsoft.com/office/drawing/2014/main" id="{65DCAC22-CB32-8A00-B2E7-D144CC0F1295}"/>
                </a:ext>
              </a:extLst>
            </p:cNvPr>
            <p:cNvSpPr txBox="1"/>
            <p:nvPr/>
          </p:nvSpPr>
          <p:spPr>
            <a:xfrm>
              <a:off x="1221822" y="5964234"/>
              <a:ext cx="6432111" cy="155933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0" i="1" dirty="0" err="1">
                  <a:solidFill>
                    <a:srgbClr val="202122"/>
                  </a:solidFill>
                  <a:effectLst/>
                  <a:latin typeface="Arial" panose="020B0604020202020204" pitchFamily="34" charset="0"/>
                </a:rPr>
                <a:t>Lăng</a:t>
              </a:r>
              <a:r>
                <a:rPr lang="en-US" sz="3600" b="0" i="1" dirty="0">
                  <a:solidFill>
                    <a:srgbClr val="20212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en-US" sz="3600" b="0" i="1" dirty="0" err="1">
                  <a:solidFill>
                    <a:srgbClr val="202122"/>
                  </a:solidFill>
                  <a:effectLst/>
                  <a:latin typeface="Arial" panose="020B0604020202020204" pitchFamily="34" charset="0"/>
                </a:rPr>
                <a:t>mộ</a:t>
              </a:r>
              <a:r>
                <a:rPr lang="en-US" sz="3600" b="0" i="1" dirty="0">
                  <a:solidFill>
                    <a:srgbClr val="20212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en-US" sz="3600" b="0" i="1" err="1">
                  <a:solidFill>
                    <a:srgbClr val="202122"/>
                  </a:solidFill>
                  <a:effectLst/>
                  <a:latin typeface="Arial" panose="020B0604020202020204" pitchFamily="34" charset="0"/>
                </a:rPr>
                <a:t>của</a:t>
              </a:r>
              <a:r>
                <a:rPr lang="en-US" sz="3600" b="0" i="1">
                  <a:solidFill>
                    <a:srgbClr val="202122"/>
                  </a:solidFill>
                  <a:effectLst/>
                  <a:latin typeface="Arial" panose="020B0604020202020204" pitchFamily="34" charset="0"/>
                </a:rPr>
                <a:t> Tu-glu trong Khu phức hợp Hauz Khas , Đê-li</a:t>
              </a:r>
              <a:endParaRPr lang="en-US" sz="36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23F0193-2176-7842-0A7A-19D8C5C5CDC8}"/>
              </a:ext>
            </a:extLst>
          </p:cNvPr>
          <p:cNvGrpSpPr/>
          <p:nvPr/>
        </p:nvGrpSpPr>
        <p:grpSpPr>
          <a:xfrm>
            <a:off x="8837655" y="3200399"/>
            <a:ext cx="9024766" cy="6177032"/>
            <a:chOff x="8837655" y="3200399"/>
            <a:chExt cx="9024766" cy="6177032"/>
          </a:xfrm>
        </p:grpSpPr>
        <p:pic>
          <p:nvPicPr>
            <p:cNvPr id="26" name="Picture 25" descr="A picture containing grass, outdoor, tree, sky&#10;&#10;Description automatically generated">
              <a:extLst>
                <a:ext uri="{FF2B5EF4-FFF2-40B4-BE49-F238E27FC236}">
                  <a16:creationId xmlns:a16="http://schemas.microsoft.com/office/drawing/2014/main" id="{AC747BA1-B439-3F60-24A0-B035477F5F3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7655" y="3200399"/>
              <a:ext cx="9024766" cy="5527669"/>
            </a:xfrm>
            <a:prstGeom prst="rect">
              <a:avLst/>
            </a:prstGeom>
          </p:spPr>
        </p:pic>
        <p:sp>
          <p:nvSpPr>
            <p:cNvPr id="27" name="TextBox 4">
              <a:extLst>
                <a:ext uri="{FF2B5EF4-FFF2-40B4-BE49-F238E27FC236}">
                  <a16:creationId xmlns:a16="http://schemas.microsoft.com/office/drawing/2014/main" id="{8B1DC383-49D0-6ADA-0965-49215B172009}"/>
                </a:ext>
              </a:extLst>
            </p:cNvPr>
            <p:cNvSpPr txBox="1"/>
            <p:nvPr/>
          </p:nvSpPr>
          <p:spPr>
            <a:xfrm>
              <a:off x="10133982" y="8649090"/>
              <a:ext cx="6432111" cy="72834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0" i="1">
                  <a:solidFill>
                    <a:srgbClr val="202122"/>
                  </a:solidFill>
                  <a:effectLst/>
                  <a:latin typeface="Arial" panose="020B0604020202020204" pitchFamily="34" charset="0"/>
                </a:rPr>
                <a:t>Vườn Lodi</a:t>
              </a:r>
              <a:endParaRPr lang="en-US" sz="36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18146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11">
            <a:extLst>
              <a:ext uri="{FF2B5EF4-FFF2-40B4-BE49-F238E27FC236}">
                <a16:creationId xmlns:a16="http://schemas.microsoft.com/office/drawing/2014/main" id="{CDBFFCEE-ACC8-F219-A19D-7769087C9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2754084"/>
            <a:ext cx="18288000" cy="748145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0" y="32411"/>
            <a:ext cx="1098837" cy="1098837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7187087" y="9188163"/>
            <a:ext cx="1098837" cy="10988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F570EF-7DFD-98D2-0F6D-7A515642EE8C}"/>
              </a:ext>
            </a:extLst>
          </p:cNvPr>
          <p:cNvSpPr txBox="1"/>
          <p:nvPr/>
        </p:nvSpPr>
        <p:spPr>
          <a:xfrm>
            <a:off x="838200" y="1909890"/>
            <a:ext cx="10496550" cy="6467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4000" b="1" i="1">
                <a:solidFill>
                  <a:srgbClr val="DF6B0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 viết: </a:t>
            </a:r>
            <a:r>
              <a:rPr lang="vi-VN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 Ba Tư được du nhập và trở thành ngôn ngữ chính thức của Ấn Độ thời vương triều Đê-li.</a:t>
            </a:r>
          </a:p>
          <a:p>
            <a:pPr marL="57150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4000" b="1" i="1">
                <a:solidFill>
                  <a:srgbClr val="DF6B0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 học: </a:t>
            </a: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tiêu biểu K</a:t>
            </a:r>
            <a:r>
              <a:rPr lang="vi-VN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a-bi (1440 - 1518). Những tác phẩm của ông viết bằng ngôn</a:t>
            </a: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ngữ Hin-đi ngợi ca lòng trung thực, sống lương thiện và tinh thần khoan dung.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5E47351-AFDE-D5EF-3678-D8691AD9F39D}"/>
              </a:ext>
            </a:extLst>
          </p:cNvPr>
          <p:cNvGrpSpPr/>
          <p:nvPr/>
        </p:nvGrpSpPr>
        <p:grpSpPr>
          <a:xfrm>
            <a:off x="11683556" y="581829"/>
            <a:ext cx="5766244" cy="9334675"/>
            <a:chOff x="11683556" y="581829"/>
            <a:chExt cx="5766244" cy="9334675"/>
          </a:xfrm>
        </p:grpSpPr>
        <p:pic>
          <p:nvPicPr>
            <p:cNvPr id="7" name="Picture 6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941960A8-A6C6-1447-0745-8C5CA93BC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83556" y="581829"/>
              <a:ext cx="5766244" cy="8606334"/>
            </a:xfrm>
            <a:prstGeom prst="rect">
              <a:avLst/>
            </a:prstGeom>
          </p:spPr>
        </p:pic>
        <p:sp>
          <p:nvSpPr>
            <p:cNvPr id="8" name="TextBox 4">
              <a:extLst>
                <a:ext uri="{FF2B5EF4-FFF2-40B4-BE49-F238E27FC236}">
                  <a16:creationId xmlns:a16="http://schemas.microsoft.com/office/drawing/2014/main" id="{2A5DEE85-6F4A-B3CC-866E-9367AFCEECB4}"/>
                </a:ext>
              </a:extLst>
            </p:cNvPr>
            <p:cNvSpPr txBox="1"/>
            <p:nvPr/>
          </p:nvSpPr>
          <p:spPr>
            <a:xfrm>
              <a:off x="12471178" y="9188163"/>
              <a:ext cx="4191000" cy="72834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0" i="1">
                  <a:solidFill>
                    <a:srgbClr val="202122"/>
                  </a:solidFill>
                  <a:effectLst/>
                  <a:latin typeface="Arial" panose="020B0604020202020204" pitchFamily="34" charset="0"/>
                </a:rPr>
                <a:t>Ka-bi</a:t>
              </a:r>
              <a:endParaRPr lang="en-US" sz="36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09546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1">
            <a:extLst>
              <a:ext uri="{FF2B5EF4-FFF2-40B4-BE49-F238E27FC236}">
                <a16:creationId xmlns:a16="http://schemas.microsoft.com/office/drawing/2014/main" id="{E3A11A8F-BF4E-F820-6D31-4EA151227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2754084"/>
            <a:ext cx="18288000" cy="748145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7189163" y="-38100"/>
            <a:ext cx="1098837" cy="109883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7189163" y="1402064"/>
            <a:ext cx="1098837" cy="109883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7189163" y="2817896"/>
            <a:ext cx="1098837" cy="109883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B805918-7AF4-2346-CAB6-22B50840F05C}"/>
              </a:ext>
            </a:extLst>
          </p:cNvPr>
          <p:cNvSpPr txBox="1"/>
          <p:nvPr/>
        </p:nvSpPr>
        <p:spPr>
          <a:xfrm>
            <a:off x="285750" y="974249"/>
            <a:ext cx="9963150" cy="8338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vi-VN" sz="36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Quần thể kiến trúc thánh đường Cu-goát tun I-xlam và tháp Hồi giáo Cu-túp Mi-na ở Đê-li là giáo đường đạo Hồi đầu tiên được xây dựng ở Ấn Độ bởi Cu-túp </a:t>
            </a:r>
            <a:r>
              <a:rPr lang="en-US" sz="36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Ú</a:t>
            </a:r>
            <a:r>
              <a:rPr lang="vi-VN" sz="36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 đin Ai-bếch (1206 - 1210)</a:t>
            </a:r>
            <a:r>
              <a:rPr lang="en-US" sz="36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vi-VN" sz="36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Ai-bếch</a:t>
            </a:r>
            <a:r>
              <a:rPr lang="en-US" sz="36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 phá huỷ 27 ngôi đền đạo Hin-đu và Giai-na, dùng một phần vật liệu đó để xây nên ngôi đền này cùng tháp Chiến</a:t>
            </a:r>
            <a:r>
              <a:rPr lang="en-US" sz="36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Thắng</a:t>
            </a:r>
            <a:r>
              <a:rPr lang="vi-VN" sz="36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360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vi-VN" sz="36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Tháp cao gần 73 m - được coi là tháp xây bằng gạch cao nhất thế giới.</a:t>
            </a:r>
            <a:endParaRPr lang="en-US" sz="36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A picture containing sky, building, outdoor, old&#10;&#10;Description automatically generated">
            <a:extLst>
              <a:ext uri="{FF2B5EF4-FFF2-40B4-BE49-F238E27FC236}">
                <a16:creationId xmlns:a16="http://schemas.microsoft.com/office/drawing/2014/main" id="{4EA7AC2D-922B-01A8-7299-BCCC4A3A0C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738186"/>
            <a:ext cx="7620000" cy="881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4939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227012">
            <a:off x="-928347" y="9414877"/>
            <a:ext cx="3353466" cy="64020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227012">
            <a:off x="81303" y="9414877"/>
            <a:ext cx="3353466" cy="64020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7189163" y="19050"/>
            <a:ext cx="1098837" cy="109883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7189163" y="1459215"/>
            <a:ext cx="1098837" cy="109883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7189163" y="2875047"/>
            <a:ext cx="1098837" cy="1098837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3219450" y="571500"/>
            <a:ext cx="11849100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600" b="1">
                <a:solidFill>
                  <a:srgbClr val="418B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E44244-9FCE-E263-9801-50311D9E0448}"/>
              </a:ext>
            </a:extLst>
          </p:cNvPr>
          <p:cNvSpPr txBox="1"/>
          <p:nvPr/>
        </p:nvSpPr>
        <p:spPr>
          <a:xfrm>
            <a:off x="1314450" y="1499386"/>
            <a:ext cx="15659100" cy="18652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vi-VN" sz="4000">
                <a:solidFill>
                  <a:srgbClr val="000000"/>
                </a:solidFill>
                <a:ea typeface="Times New Roman" panose="02020603050405020304" pitchFamily="18" charset="0"/>
              </a:rPr>
              <a:t>Các hình ảnh dưới đây cho biết vương triều này có đặc trưng gì? </a:t>
            </a:r>
          </a:p>
          <a:p>
            <a:pPr marL="57150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vi-VN" sz="400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Em biết gì về vương triều này?</a:t>
            </a:r>
            <a:endParaRPr lang="en-US" sz="4000">
              <a:effectLst/>
              <a:ea typeface="Calibri" panose="020F050202020403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0D5D250-5407-D3DA-94D6-F46BA56062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2429" y="3443514"/>
            <a:ext cx="6328484" cy="627198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C4E9050-AA1C-1FC5-1EB5-0091644900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2324" y="3443515"/>
            <a:ext cx="8362648" cy="627198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450341-5DF2-387D-963E-9D34E5B092AD}"/>
              </a:ext>
            </a:extLst>
          </p:cNvPr>
          <p:cNvSpPr/>
          <p:nvPr/>
        </p:nvSpPr>
        <p:spPr>
          <a:xfrm>
            <a:off x="1857661" y="2476500"/>
            <a:ext cx="14572678" cy="594360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DE39C4-4D26-8365-5694-7DB7A5D2A99E}"/>
              </a:ext>
            </a:extLst>
          </p:cNvPr>
          <p:cNvSpPr txBox="1"/>
          <p:nvPr/>
        </p:nvSpPr>
        <p:spPr>
          <a:xfrm>
            <a:off x="2133600" y="4041813"/>
            <a:ext cx="14020800" cy="4071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vi-VN" sz="4400">
                <a:solidFill>
                  <a:srgbClr val="000000"/>
                </a:solidFill>
                <a:ea typeface="Times New Roman" panose="02020603050405020304" pitchFamily="18" charset="0"/>
              </a:rPr>
              <a:t>Các công trình tuyệt nhiên không có tượng người, tranh ảnh người, muông thú vì đạo Hồi quan niệm rằng A-la toả khắp mọi nơi, không 1 hình tượng nào có thể thể hiện được thánh A-la.</a:t>
            </a:r>
            <a:endParaRPr lang="en-US" sz="4400"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E6DBAA-5D4F-E2CD-6F31-2795BC8BA5A8}"/>
              </a:ext>
            </a:extLst>
          </p:cNvPr>
          <p:cNvSpPr txBox="1"/>
          <p:nvPr/>
        </p:nvSpPr>
        <p:spPr>
          <a:xfrm>
            <a:off x="7239000" y="2747601"/>
            <a:ext cx="3810000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marR="0" lvl="0" indent="-68580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Lưu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ý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2209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227012">
            <a:off x="-1384782" y="375462"/>
            <a:ext cx="3353466" cy="64020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227012">
            <a:off x="-375132" y="375462"/>
            <a:ext cx="3353466" cy="64020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415BA937-5598-E8F6-C600-61A8D7A4021B}"/>
              </a:ext>
            </a:extLst>
          </p:cNvPr>
          <p:cNvGrpSpPr/>
          <p:nvPr/>
        </p:nvGrpSpPr>
        <p:grpSpPr>
          <a:xfrm>
            <a:off x="3780160" y="1790700"/>
            <a:ext cx="10727680" cy="2819400"/>
            <a:chOff x="3780157" y="2324100"/>
            <a:chExt cx="10727680" cy="281940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80C4F75-2072-3A93-45FA-868ED1A85D34}"/>
                </a:ext>
              </a:extLst>
            </p:cNvPr>
            <p:cNvGrpSpPr/>
            <p:nvPr/>
          </p:nvGrpSpPr>
          <p:grpSpPr>
            <a:xfrm>
              <a:off x="7204885" y="4044661"/>
              <a:ext cx="3878225" cy="1098839"/>
              <a:chOff x="1810706" y="2626010"/>
              <a:chExt cx="3878225" cy="1098839"/>
            </a:xfrm>
          </p:grpSpPr>
          <p:pic>
            <p:nvPicPr>
              <p:cNvPr id="24" name="Picture 24">
                <a:extLst>
                  <a:ext uri="{FF2B5EF4-FFF2-40B4-BE49-F238E27FC236}">
                    <a16:creationId xmlns:a16="http://schemas.microsoft.com/office/drawing/2014/main" id="{D287D742-2461-AB72-D943-18F8ED5C28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810706" y="2626012"/>
                <a:ext cx="1098837" cy="1098837"/>
              </a:xfrm>
              <a:prstGeom prst="rect">
                <a:avLst/>
              </a:prstGeom>
            </p:spPr>
          </p:pic>
          <p:pic>
            <p:nvPicPr>
              <p:cNvPr id="25" name="Picture 25">
                <a:extLst>
                  <a:ext uri="{FF2B5EF4-FFF2-40B4-BE49-F238E27FC236}">
                    <a16:creationId xmlns:a16="http://schemas.microsoft.com/office/drawing/2014/main" id="{B9175629-44BD-8B7D-971B-92EF5004C5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200400" y="2626011"/>
                <a:ext cx="1098837" cy="1098837"/>
              </a:xfrm>
              <a:prstGeom prst="rect">
                <a:avLst/>
              </a:prstGeom>
            </p:spPr>
          </p:pic>
          <p:pic>
            <p:nvPicPr>
              <p:cNvPr id="26" name="Picture 26">
                <a:extLst>
                  <a:ext uri="{FF2B5EF4-FFF2-40B4-BE49-F238E27FC236}">
                    <a16:creationId xmlns:a16="http://schemas.microsoft.com/office/drawing/2014/main" id="{95E7B76C-FB74-A4C8-41A9-254B100CBA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590094" y="2626010"/>
                <a:ext cx="1098837" cy="1098837"/>
              </a:xfrm>
              <a:prstGeom prst="rect">
                <a:avLst/>
              </a:prstGeom>
            </p:spPr>
          </p:pic>
        </p:grpSp>
        <p:sp>
          <p:nvSpPr>
            <p:cNvPr id="23" name="TextBox 15">
              <a:extLst>
                <a:ext uri="{FF2B5EF4-FFF2-40B4-BE49-F238E27FC236}">
                  <a16:creationId xmlns:a16="http://schemas.microsoft.com/office/drawing/2014/main" id="{6F15F91F-57B3-987B-E8C5-91279CEC06BB}"/>
                </a:ext>
              </a:extLst>
            </p:cNvPr>
            <p:cNvSpPr txBox="1"/>
            <p:nvPr/>
          </p:nvSpPr>
          <p:spPr>
            <a:xfrm>
              <a:off x="3780157" y="2324100"/>
              <a:ext cx="10727680" cy="10661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930"/>
                </a:lnSpc>
              </a:pPr>
              <a:r>
                <a:rPr lang="en-US" sz="6600" b="1">
                  <a:solidFill>
                    <a:srgbClr val="418B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</a:p>
          </p:txBody>
        </p:sp>
      </p:grpSp>
      <p:pic>
        <p:nvPicPr>
          <p:cNvPr id="29" name="Picture 2">
            <a:extLst>
              <a:ext uri="{FF2B5EF4-FFF2-40B4-BE49-F238E27FC236}">
                <a16:creationId xmlns:a16="http://schemas.microsoft.com/office/drawing/2014/main" id="{8E508ABE-A8BA-0855-4C5A-B7526D8773B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547976" cy="2854149"/>
          </a:xfrm>
          <a:prstGeom prst="rect">
            <a:avLst/>
          </a:prstGeom>
        </p:spPr>
      </p:pic>
      <p:pic>
        <p:nvPicPr>
          <p:cNvPr id="2" name="Picture 16">
            <a:extLst>
              <a:ext uri="{FF2B5EF4-FFF2-40B4-BE49-F238E27FC236}">
                <a16:creationId xmlns:a16="http://schemas.microsoft.com/office/drawing/2014/main" id="{8BF2E4ED-8D53-BF9A-4C95-59DE785585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0" y="2952749"/>
            <a:ext cx="18288000" cy="731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6539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1">
            <a:extLst>
              <a:ext uri="{FF2B5EF4-FFF2-40B4-BE49-F238E27FC236}">
                <a16:creationId xmlns:a16="http://schemas.microsoft.com/office/drawing/2014/main" id="{746316AB-3622-97C0-0691-08D211F67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2754084"/>
            <a:ext cx="18288000" cy="748145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4EF798A-A472-F47C-D2D7-798A7CF3489E}"/>
              </a:ext>
            </a:extLst>
          </p:cNvPr>
          <p:cNvSpPr txBox="1"/>
          <p:nvPr/>
        </p:nvSpPr>
        <p:spPr>
          <a:xfrm>
            <a:off x="2254550" y="2062285"/>
            <a:ext cx="13257635" cy="2079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800" b="1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1. </a:t>
            </a:r>
            <a:r>
              <a:rPr lang="vi-VN" sz="4800">
                <a:solidFill>
                  <a:srgbClr val="000000"/>
                </a:solidFill>
                <a:cs typeface="Arial" panose="020B0604020202020204" pitchFamily="34" charset="0"/>
              </a:rPr>
              <a:t>Vương triều hồi giáo đầu tiên, lấy Đê-li làm kinh đô ra đời vào năm:</a:t>
            </a:r>
            <a:endParaRPr lang="vi-VN" sz="48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lowchart: Alternate Process 20">
            <a:extLst>
              <a:ext uri="{FF2B5EF4-FFF2-40B4-BE49-F238E27FC236}">
                <a16:creationId xmlns:a16="http://schemas.microsoft.com/office/drawing/2014/main" id="{C4F759BD-B106-DBD2-11A4-5FDC4621BAFA}"/>
              </a:ext>
            </a:extLst>
          </p:cNvPr>
          <p:cNvSpPr/>
          <p:nvPr/>
        </p:nvSpPr>
        <p:spPr>
          <a:xfrm>
            <a:off x="2171700" y="4533895"/>
            <a:ext cx="5905500" cy="2079095"/>
          </a:xfrm>
          <a:prstGeom prst="flowChartAlternateProcess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418B32"/>
                </a:gs>
                <a:gs pos="50000">
                  <a:schemeClr val="bg1">
                    <a:lumMod val="95000"/>
                  </a:schemeClr>
                </a:gs>
                <a:gs pos="100000">
                  <a:srgbClr val="DF6B04"/>
                </a:gs>
              </a:gsLst>
              <a:lin ang="16200000" scaled="1"/>
              <a:tileRect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1206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lowchart: Alternate Process 21">
            <a:extLst>
              <a:ext uri="{FF2B5EF4-FFF2-40B4-BE49-F238E27FC236}">
                <a16:creationId xmlns:a16="http://schemas.microsoft.com/office/drawing/2014/main" id="{B17F53CD-9868-A022-27B1-18A50E443589}"/>
              </a:ext>
            </a:extLst>
          </p:cNvPr>
          <p:cNvSpPr/>
          <p:nvPr/>
        </p:nvSpPr>
        <p:spPr>
          <a:xfrm>
            <a:off x="9867317" y="4533895"/>
            <a:ext cx="5905500" cy="2079095"/>
          </a:xfrm>
          <a:prstGeom prst="flowChartAlternateProcess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418B32"/>
                </a:gs>
                <a:gs pos="50000">
                  <a:schemeClr val="bg1">
                    <a:lumMod val="95000"/>
                  </a:schemeClr>
                </a:gs>
                <a:gs pos="100000">
                  <a:srgbClr val="DF6B04"/>
                </a:gs>
              </a:gsLst>
              <a:lin ang="16200000" scaled="1"/>
              <a:tileRect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1207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lowchart: Alternate Process 22">
            <a:extLst>
              <a:ext uri="{FF2B5EF4-FFF2-40B4-BE49-F238E27FC236}">
                <a16:creationId xmlns:a16="http://schemas.microsoft.com/office/drawing/2014/main" id="{ECB3D1D2-D815-42A9-756F-6D5FDC60819C}"/>
              </a:ext>
            </a:extLst>
          </p:cNvPr>
          <p:cNvSpPr/>
          <p:nvPr/>
        </p:nvSpPr>
        <p:spPr>
          <a:xfrm>
            <a:off x="2171700" y="7179205"/>
            <a:ext cx="5905500" cy="2079095"/>
          </a:xfrm>
          <a:prstGeom prst="flowChartAlternateProcess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418B32"/>
                </a:gs>
                <a:gs pos="50000">
                  <a:schemeClr val="bg1">
                    <a:lumMod val="95000"/>
                  </a:schemeClr>
                </a:gs>
                <a:gs pos="100000">
                  <a:srgbClr val="DF6B04"/>
                </a:gs>
              </a:gsLst>
              <a:lin ang="16200000" scaled="1"/>
              <a:tileRect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1208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lowchart: Alternate Process 23">
            <a:extLst>
              <a:ext uri="{FF2B5EF4-FFF2-40B4-BE49-F238E27FC236}">
                <a16:creationId xmlns:a16="http://schemas.microsoft.com/office/drawing/2014/main" id="{747E0F4D-DFB8-F3CD-CB78-4C40C94063E2}"/>
              </a:ext>
            </a:extLst>
          </p:cNvPr>
          <p:cNvSpPr/>
          <p:nvPr/>
        </p:nvSpPr>
        <p:spPr>
          <a:xfrm>
            <a:off x="9867317" y="7179205"/>
            <a:ext cx="5905500" cy="2079095"/>
          </a:xfrm>
          <a:prstGeom prst="flowChartAlternateProcess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418B32"/>
                </a:gs>
                <a:gs pos="50000">
                  <a:schemeClr val="bg1">
                    <a:lumMod val="95000"/>
                  </a:schemeClr>
                </a:gs>
                <a:gs pos="100000">
                  <a:srgbClr val="DF6B04"/>
                </a:gs>
              </a:gsLst>
              <a:lin ang="16200000" scaled="1"/>
              <a:tileRect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1209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15">
            <a:extLst>
              <a:ext uri="{FF2B5EF4-FFF2-40B4-BE49-F238E27FC236}">
                <a16:creationId xmlns:a16="http://schemas.microsoft.com/office/drawing/2014/main" id="{8449AC8E-F582-3388-BEC4-DC1ED86E3B9C}"/>
              </a:ext>
            </a:extLst>
          </p:cNvPr>
          <p:cNvSpPr txBox="1"/>
          <p:nvPr/>
        </p:nvSpPr>
        <p:spPr>
          <a:xfrm>
            <a:off x="2756762" y="876300"/>
            <a:ext cx="12774473" cy="1048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30"/>
              </a:lnSpc>
            </a:pPr>
            <a:r>
              <a:rPr lang="en-US" sz="6600" b="1">
                <a:solidFill>
                  <a:srgbClr val="DF6B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TÌM HIỂU LỊCH SỬ</a:t>
            </a:r>
          </a:p>
        </p:txBody>
      </p:sp>
      <p:pic>
        <p:nvPicPr>
          <p:cNvPr id="27" name="Picture 27">
            <a:extLst>
              <a:ext uri="{FF2B5EF4-FFF2-40B4-BE49-F238E27FC236}">
                <a16:creationId xmlns:a16="http://schemas.microsoft.com/office/drawing/2014/main" id="{E0C5799B-B514-1F60-3985-67B11B8BBC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635308" y="4248205"/>
            <a:ext cx="1433651" cy="236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275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 animBg="1"/>
      <p:bldP spid="23" grpId="0" animBg="1"/>
      <p:bldP spid="24" grpId="0" animBg="1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1">
            <a:extLst>
              <a:ext uri="{FF2B5EF4-FFF2-40B4-BE49-F238E27FC236}">
                <a16:creationId xmlns:a16="http://schemas.microsoft.com/office/drawing/2014/main" id="{746316AB-3622-97C0-0691-08D211F67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2754084"/>
            <a:ext cx="18288000" cy="748145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4EF798A-A472-F47C-D2D7-798A7CF3489E}"/>
              </a:ext>
            </a:extLst>
          </p:cNvPr>
          <p:cNvSpPr txBox="1"/>
          <p:nvPr/>
        </p:nvSpPr>
        <p:spPr>
          <a:xfrm>
            <a:off x="2254550" y="2062285"/>
            <a:ext cx="13257635" cy="2079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800" b="1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US" sz="4800" b="1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800" b="1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4800">
                <a:solidFill>
                  <a:srgbClr val="000000"/>
                </a:solidFill>
                <a:cs typeface="Arial" panose="020B0604020202020204" pitchFamily="34" charset="0"/>
              </a:rPr>
              <a:t>Vương triều Đê-li sụp đổ vào thế kỉ XVI trước sự tấn công của bộ phận người đến từ:</a:t>
            </a:r>
            <a:endParaRPr lang="vi-VN" sz="48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lowchart: Alternate Process 20">
            <a:extLst>
              <a:ext uri="{FF2B5EF4-FFF2-40B4-BE49-F238E27FC236}">
                <a16:creationId xmlns:a16="http://schemas.microsoft.com/office/drawing/2014/main" id="{C4F759BD-B106-DBD2-11A4-5FDC4621BAFA}"/>
              </a:ext>
            </a:extLst>
          </p:cNvPr>
          <p:cNvSpPr/>
          <p:nvPr/>
        </p:nvSpPr>
        <p:spPr>
          <a:xfrm>
            <a:off x="2171700" y="4533895"/>
            <a:ext cx="5905500" cy="2079095"/>
          </a:xfrm>
          <a:prstGeom prst="flowChartAlternateProcess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418B32"/>
                </a:gs>
                <a:gs pos="50000">
                  <a:schemeClr val="bg1">
                    <a:lumMod val="95000"/>
                  </a:schemeClr>
                </a:gs>
                <a:gs pos="100000">
                  <a:srgbClr val="DF6B04"/>
                </a:gs>
              </a:gsLst>
              <a:lin ang="16200000" scaled="1"/>
              <a:tileRect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Bắc Á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lowchart: Alternate Process 21">
            <a:extLst>
              <a:ext uri="{FF2B5EF4-FFF2-40B4-BE49-F238E27FC236}">
                <a16:creationId xmlns:a16="http://schemas.microsoft.com/office/drawing/2014/main" id="{B17F53CD-9868-A022-27B1-18A50E443589}"/>
              </a:ext>
            </a:extLst>
          </p:cNvPr>
          <p:cNvSpPr/>
          <p:nvPr/>
        </p:nvSpPr>
        <p:spPr>
          <a:xfrm>
            <a:off x="9867317" y="4533895"/>
            <a:ext cx="5905500" cy="2079095"/>
          </a:xfrm>
          <a:prstGeom prst="flowChartAlternateProcess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418B32"/>
                </a:gs>
                <a:gs pos="50000">
                  <a:schemeClr val="bg1">
                    <a:lumMod val="95000"/>
                  </a:schemeClr>
                </a:gs>
                <a:gs pos="100000">
                  <a:srgbClr val="DF6B04"/>
                </a:gs>
              </a:gsLst>
              <a:lin ang="16200000" scaled="1"/>
              <a:tileRect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Nam Á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lowchart: Alternate Process 22">
            <a:extLst>
              <a:ext uri="{FF2B5EF4-FFF2-40B4-BE49-F238E27FC236}">
                <a16:creationId xmlns:a16="http://schemas.microsoft.com/office/drawing/2014/main" id="{ECB3D1D2-D815-42A9-756F-6D5FDC60819C}"/>
              </a:ext>
            </a:extLst>
          </p:cNvPr>
          <p:cNvSpPr/>
          <p:nvPr/>
        </p:nvSpPr>
        <p:spPr>
          <a:xfrm>
            <a:off x="2171700" y="7179205"/>
            <a:ext cx="5905500" cy="2079095"/>
          </a:xfrm>
          <a:prstGeom prst="flowChartAlternateProcess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418B32"/>
                </a:gs>
                <a:gs pos="50000">
                  <a:schemeClr val="bg1">
                    <a:lumMod val="95000"/>
                  </a:schemeClr>
                </a:gs>
                <a:gs pos="100000">
                  <a:srgbClr val="DF6B04"/>
                </a:gs>
              </a:gsLst>
              <a:lin ang="16200000" scaled="1"/>
              <a:tileRect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Trung Á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lowchart: Alternate Process 23">
            <a:extLst>
              <a:ext uri="{FF2B5EF4-FFF2-40B4-BE49-F238E27FC236}">
                <a16:creationId xmlns:a16="http://schemas.microsoft.com/office/drawing/2014/main" id="{747E0F4D-DFB8-F3CD-CB78-4C40C94063E2}"/>
              </a:ext>
            </a:extLst>
          </p:cNvPr>
          <p:cNvSpPr/>
          <p:nvPr/>
        </p:nvSpPr>
        <p:spPr>
          <a:xfrm>
            <a:off x="9867317" y="7179205"/>
            <a:ext cx="5905500" cy="2079095"/>
          </a:xfrm>
          <a:prstGeom prst="flowChartAlternateProcess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418B32"/>
                </a:gs>
                <a:gs pos="50000">
                  <a:schemeClr val="bg1">
                    <a:lumMod val="95000"/>
                  </a:schemeClr>
                </a:gs>
                <a:gs pos="100000">
                  <a:srgbClr val="DF6B04"/>
                </a:gs>
              </a:gsLst>
              <a:lin ang="16200000" scaled="1"/>
              <a:tileRect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Tây Á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15">
            <a:extLst>
              <a:ext uri="{FF2B5EF4-FFF2-40B4-BE49-F238E27FC236}">
                <a16:creationId xmlns:a16="http://schemas.microsoft.com/office/drawing/2014/main" id="{8449AC8E-F582-3388-BEC4-DC1ED86E3B9C}"/>
              </a:ext>
            </a:extLst>
          </p:cNvPr>
          <p:cNvSpPr txBox="1"/>
          <p:nvPr/>
        </p:nvSpPr>
        <p:spPr>
          <a:xfrm>
            <a:off x="2756762" y="876300"/>
            <a:ext cx="12774473" cy="1048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30"/>
              </a:lnSpc>
            </a:pPr>
            <a:r>
              <a:rPr lang="en-US" sz="6600" b="1">
                <a:solidFill>
                  <a:srgbClr val="DF6B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TÌM HIỂU LỊCH SỬ</a:t>
            </a:r>
          </a:p>
        </p:txBody>
      </p:sp>
      <p:pic>
        <p:nvPicPr>
          <p:cNvPr id="6" name="Picture 27">
            <a:extLst>
              <a:ext uri="{FF2B5EF4-FFF2-40B4-BE49-F238E27FC236}">
                <a16:creationId xmlns:a16="http://schemas.microsoft.com/office/drawing/2014/main" id="{9AC8D587-A261-A6BC-498C-2C99151DCF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643549" y="6887740"/>
            <a:ext cx="1433651" cy="236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8273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 animBg="1"/>
      <p:bldP spid="23" grpId="0" animBg="1"/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1">
            <a:extLst>
              <a:ext uri="{FF2B5EF4-FFF2-40B4-BE49-F238E27FC236}">
                <a16:creationId xmlns:a16="http://schemas.microsoft.com/office/drawing/2014/main" id="{746316AB-3622-97C0-0691-08D211F67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2754084"/>
            <a:ext cx="18288000" cy="748145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4EF798A-A472-F47C-D2D7-798A7CF3489E}"/>
              </a:ext>
            </a:extLst>
          </p:cNvPr>
          <p:cNvSpPr txBox="1"/>
          <p:nvPr/>
        </p:nvSpPr>
        <p:spPr>
          <a:xfrm>
            <a:off x="2254550" y="2062285"/>
            <a:ext cx="13257635" cy="2079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800" b="1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US" sz="4800" b="1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4800" b="1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4800">
                <a:solidFill>
                  <a:srgbClr val="000000"/>
                </a:solidFill>
                <a:cs typeface="Arial" panose="020B0604020202020204" pitchFamily="34" charset="0"/>
              </a:rPr>
              <a:t>Ngành kinh tế giữ vai trò chủ yếu trong nhà nước Hồi giáo Đê-li là:</a:t>
            </a:r>
            <a:endParaRPr lang="vi-VN" sz="48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lowchart: Alternate Process 20">
            <a:extLst>
              <a:ext uri="{FF2B5EF4-FFF2-40B4-BE49-F238E27FC236}">
                <a16:creationId xmlns:a16="http://schemas.microsoft.com/office/drawing/2014/main" id="{C4F759BD-B106-DBD2-11A4-5FDC4621BAFA}"/>
              </a:ext>
            </a:extLst>
          </p:cNvPr>
          <p:cNvSpPr/>
          <p:nvPr/>
        </p:nvSpPr>
        <p:spPr>
          <a:xfrm>
            <a:off x="2171700" y="4533895"/>
            <a:ext cx="5905500" cy="2079095"/>
          </a:xfrm>
          <a:prstGeom prst="flowChartAlternateProcess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418B32"/>
                </a:gs>
                <a:gs pos="50000">
                  <a:schemeClr val="bg1">
                    <a:lumMod val="95000"/>
                  </a:schemeClr>
                </a:gs>
                <a:gs pos="100000">
                  <a:srgbClr val="DF6B04"/>
                </a:gs>
              </a:gsLst>
              <a:lin ang="16200000" scaled="1"/>
              <a:tileRect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Thủ công nghiệp truyền thống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lowchart: Alternate Process 21">
            <a:extLst>
              <a:ext uri="{FF2B5EF4-FFF2-40B4-BE49-F238E27FC236}">
                <a16:creationId xmlns:a16="http://schemas.microsoft.com/office/drawing/2014/main" id="{B17F53CD-9868-A022-27B1-18A50E443589}"/>
              </a:ext>
            </a:extLst>
          </p:cNvPr>
          <p:cNvSpPr/>
          <p:nvPr/>
        </p:nvSpPr>
        <p:spPr>
          <a:xfrm>
            <a:off x="9867317" y="4533895"/>
            <a:ext cx="5905500" cy="2079095"/>
          </a:xfrm>
          <a:prstGeom prst="flowChartAlternateProcess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418B32"/>
                </a:gs>
                <a:gs pos="50000">
                  <a:schemeClr val="bg1">
                    <a:lumMod val="95000"/>
                  </a:schemeClr>
                </a:gs>
                <a:gs pos="100000">
                  <a:srgbClr val="DF6B04"/>
                </a:gs>
              </a:gsLst>
              <a:lin ang="16200000" scaled="1"/>
              <a:tileRect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Nông nghiệp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lowchart: Alternate Process 22">
            <a:extLst>
              <a:ext uri="{FF2B5EF4-FFF2-40B4-BE49-F238E27FC236}">
                <a16:creationId xmlns:a16="http://schemas.microsoft.com/office/drawing/2014/main" id="{ECB3D1D2-D815-42A9-756F-6D5FDC60819C}"/>
              </a:ext>
            </a:extLst>
          </p:cNvPr>
          <p:cNvSpPr/>
          <p:nvPr/>
        </p:nvSpPr>
        <p:spPr>
          <a:xfrm>
            <a:off x="2171700" y="7179205"/>
            <a:ext cx="5905500" cy="2079095"/>
          </a:xfrm>
          <a:prstGeom prst="flowChartAlternateProcess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418B32"/>
                </a:gs>
                <a:gs pos="50000">
                  <a:schemeClr val="bg1">
                    <a:lumMod val="95000"/>
                  </a:schemeClr>
                </a:gs>
                <a:gs pos="100000">
                  <a:srgbClr val="DF6B04"/>
                </a:gs>
              </a:gsLst>
              <a:lin ang="16200000" scaled="1"/>
              <a:tileRect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Thương nghiệp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lowchart: Alternate Process 23">
            <a:extLst>
              <a:ext uri="{FF2B5EF4-FFF2-40B4-BE49-F238E27FC236}">
                <a16:creationId xmlns:a16="http://schemas.microsoft.com/office/drawing/2014/main" id="{747E0F4D-DFB8-F3CD-CB78-4C40C94063E2}"/>
              </a:ext>
            </a:extLst>
          </p:cNvPr>
          <p:cNvSpPr/>
          <p:nvPr/>
        </p:nvSpPr>
        <p:spPr>
          <a:xfrm>
            <a:off x="9867317" y="7179205"/>
            <a:ext cx="5905500" cy="2079095"/>
          </a:xfrm>
          <a:prstGeom prst="flowChartAlternateProcess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418B32"/>
                </a:gs>
                <a:gs pos="50000">
                  <a:schemeClr val="bg1">
                    <a:lumMod val="95000"/>
                  </a:schemeClr>
                </a:gs>
                <a:gs pos="100000">
                  <a:srgbClr val="DF6B04"/>
                </a:gs>
              </a:gsLst>
              <a:lin ang="16200000" scaled="1"/>
              <a:tileRect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Luyện kim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15">
            <a:extLst>
              <a:ext uri="{FF2B5EF4-FFF2-40B4-BE49-F238E27FC236}">
                <a16:creationId xmlns:a16="http://schemas.microsoft.com/office/drawing/2014/main" id="{8449AC8E-F582-3388-BEC4-DC1ED86E3B9C}"/>
              </a:ext>
            </a:extLst>
          </p:cNvPr>
          <p:cNvSpPr txBox="1"/>
          <p:nvPr/>
        </p:nvSpPr>
        <p:spPr>
          <a:xfrm>
            <a:off x="2756762" y="876300"/>
            <a:ext cx="12774473" cy="1048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30"/>
              </a:lnSpc>
            </a:pPr>
            <a:r>
              <a:rPr lang="en-US" sz="6600" b="1">
                <a:solidFill>
                  <a:srgbClr val="DF6B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TÌM HIỂU LỊCH SỬ</a:t>
            </a:r>
          </a:p>
        </p:txBody>
      </p:sp>
      <p:pic>
        <p:nvPicPr>
          <p:cNvPr id="6" name="Picture 27">
            <a:extLst>
              <a:ext uri="{FF2B5EF4-FFF2-40B4-BE49-F238E27FC236}">
                <a16:creationId xmlns:a16="http://schemas.microsoft.com/office/drawing/2014/main" id="{F8EB9A00-7F2F-C2E8-298C-2F2DD05D0A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682649" y="4229155"/>
            <a:ext cx="1433651" cy="236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9804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 animBg="1"/>
      <p:bldP spid="23" grpId="0" animBg="1"/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1">
            <a:extLst>
              <a:ext uri="{FF2B5EF4-FFF2-40B4-BE49-F238E27FC236}">
                <a16:creationId xmlns:a16="http://schemas.microsoft.com/office/drawing/2014/main" id="{746316AB-3622-97C0-0691-08D211F67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2754084"/>
            <a:ext cx="18288000" cy="748145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4EF798A-A472-F47C-D2D7-798A7CF3489E}"/>
              </a:ext>
            </a:extLst>
          </p:cNvPr>
          <p:cNvSpPr txBox="1"/>
          <p:nvPr/>
        </p:nvSpPr>
        <p:spPr>
          <a:xfrm>
            <a:off x="2254550" y="1943100"/>
            <a:ext cx="13257635" cy="2079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800" b="1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US" sz="4800" b="1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4800" b="1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4800">
                <a:solidFill>
                  <a:srgbClr val="000000"/>
                </a:solidFill>
                <a:cs typeface="Arial" panose="020B0604020202020204" pitchFamily="34" charset="0"/>
              </a:rPr>
              <a:t>Điều nào dưới đây</a:t>
            </a:r>
            <a:r>
              <a:rPr lang="vi-VN" sz="4800" b="1" i="1">
                <a:solidFill>
                  <a:srgbClr val="000000"/>
                </a:solidFill>
                <a:cs typeface="Arial" panose="020B0604020202020204" pitchFamily="34" charset="0"/>
              </a:rPr>
              <a:t> không </a:t>
            </a:r>
            <a:r>
              <a:rPr lang="vi-VN" sz="4800">
                <a:solidFill>
                  <a:srgbClr val="000000"/>
                </a:solidFill>
                <a:cs typeface="Arial" panose="020B0604020202020204" pitchFamily="34" charset="0"/>
              </a:rPr>
              <a:t>đúng khi nói về xã hội dưới thời Hồi giáo Đê-li:</a:t>
            </a:r>
            <a:endParaRPr lang="vi-VN" sz="48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lowchart: Alternate Process 20">
            <a:extLst>
              <a:ext uri="{FF2B5EF4-FFF2-40B4-BE49-F238E27FC236}">
                <a16:creationId xmlns:a16="http://schemas.microsoft.com/office/drawing/2014/main" id="{C4F759BD-B106-DBD2-11A4-5FDC4621BAFA}"/>
              </a:ext>
            </a:extLst>
          </p:cNvPr>
          <p:cNvSpPr/>
          <p:nvPr/>
        </p:nvSpPr>
        <p:spPr>
          <a:xfrm>
            <a:off x="1981783" y="4262315"/>
            <a:ext cx="6705600" cy="2606533"/>
          </a:xfrm>
          <a:prstGeom prst="flowChartAlternateProcess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418B32"/>
                </a:gs>
                <a:gs pos="50000">
                  <a:schemeClr val="bg1">
                    <a:lumMod val="95000"/>
                  </a:schemeClr>
                </a:gs>
                <a:gs pos="100000">
                  <a:srgbClr val="DF6B04"/>
                </a:gs>
              </a:gsLst>
              <a:lin ang="16200000" scaled="1"/>
              <a:tileRect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3600">
                <a:solidFill>
                  <a:schemeClr val="tx1"/>
                </a:solidFill>
                <a:cs typeface="Arial" panose="020B0604020202020204" pitchFamily="34" charset="0"/>
              </a:rPr>
              <a:t>Tầng lớp Bà La Môn được xem là đẳng cấp cao nhất.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lowchart: Alternate Process 21">
            <a:extLst>
              <a:ext uri="{FF2B5EF4-FFF2-40B4-BE49-F238E27FC236}">
                <a16:creationId xmlns:a16="http://schemas.microsoft.com/office/drawing/2014/main" id="{B17F53CD-9868-A022-27B1-18A50E443589}"/>
              </a:ext>
            </a:extLst>
          </p:cNvPr>
          <p:cNvSpPr/>
          <p:nvPr/>
        </p:nvSpPr>
        <p:spPr>
          <a:xfrm>
            <a:off x="9677400" y="4262315"/>
            <a:ext cx="6705600" cy="2606533"/>
          </a:xfrm>
          <a:prstGeom prst="flowChartAlternateProcess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418B32"/>
                </a:gs>
                <a:gs pos="50000">
                  <a:schemeClr val="bg1">
                    <a:lumMod val="95000"/>
                  </a:schemeClr>
                </a:gs>
                <a:gs pos="100000">
                  <a:srgbClr val="DF6B04"/>
                </a:gs>
              </a:gsLst>
              <a:lin ang="16200000" scaled="1"/>
              <a:tileRect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Quyền lực trong xã hội thuộc về tầng lớp Bà La Môn.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lowchart: Alternate Process 22">
            <a:extLst>
              <a:ext uri="{FF2B5EF4-FFF2-40B4-BE49-F238E27FC236}">
                <a16:creationId xmlns:a16="http://schemas.microsoft.com/office/drawing/2014/main" id="{ECB3D1D2-D815-42A9-756F-6D5FDC60819C}"/>
              </a:ext>
            </a:extLst>
          </p:cNvPr>
          <p:cNvSpPr/>
          <p:nvPr/>
        </p:nvSpPr>
        <p:spPr>
          <a:xfrm>
            <a:off x="1981783" y="7065982"/>
            <a:ext cx="6705600" cy="2606533"/>
          </a:xfrm>
          <a:prstGeom prst="flowChartAlternateProcess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418B32"/>
                </a:gs>
                <a:gs pos="50000">
                  <a:schemeClr val="bg1">
                    <a:lumMod val="95000"/>
                  </a:schemeClr>
                </a:gs>
                <a:gs pos="100000">
                  <a:srgbClr val="DF6B04"/>
                </a:gs>
              </a:gsLst>
              <a:lin ang="16200000" scaled="1"/>
              <a:tileRect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vi-VN" sz="3600">
                <a:solidFill>
                  <a:schemeClr val="tx1"/>
                </a:solidFill>
                <a:cs typeface="Arial" panose="020B0604020202020204" pitchFamily="34" charset="0"/>
              </a:rPr>
              <a:t>Những người Ấn Độ không theo Hồi giáo phải nộp thuế ngoại đạo.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lowchart: Alternate Process 23">
            <a:extLst>
              <a:ext uri="{FF2B5EF4-FFF2-40B4-BE49-F238E27FC236}">
                <a16:creationId xmlns:a16="http://schemas.microsoft.com/office/drawing/2014/main" id="{747E0F4D-DFB8-F3CD-CB78-4C40C94063E2}"/>
              </a:ext>
            </a:extLst>
          </p:cNvPr>
          <p:cNvSpPr/>
          <p:nvPr/>
        </p:nvSpPr>
        <p:spPr>
          <a:xfrm>
            <a:off x="9677400" y="7065982"/>
            <a:ext cx="6705600" cy="2606533"/>
          </a:xfrm>
          <a:prstGeom prst="flowChartAlternateProcess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418B32"/>
                </a:gs>
                <a:gs pos="50000">
                  <a:schemeClr val="bg1">
                    <a:lumMod val="95000"/>
                  </a:schemeClr>
                </a:gs>
                <a:gs pos="100000">
                  <a:srgbClr val="DF6B04"/>
                </a:gs>
              </a:gsLst>
              <a:lin ang="16200000" scaled="1"/>
              <a:tileRect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3600">
                <a:solidFill>
                  <a:schemeClr val="tx1"/>
                </a:solidFill>
                <a:cs typeface="Arial" panose="020B0604020202020204" pitchFamily="34" charset="0"/>
              </a:rPr>
              <a:t>Xuất hiện những cuộc đấu tranh lớn, góp phần làm Vương triều Đê-li suy yếu. 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15">
            <a:extLst>
              <a:ext uri="{FF2B5EF4-FFF2-40B4-BE49-F238E27FC236}">
                <a16:creationId xmlns:a16="http://schemas.microsoft.com/office/drawing/2014/main" id="{8449AC8E-F582-3388-BEC4-DC1ED86E3B9C}"/>
              </a:ext>
            </a:extLst>
          </p:cNvPr>
          <p:cNvSpPr txBox="1"/>
          <p:nvPr/>
        </p:nvSpPr>
        <p:spPr>
          <a:xfrm>
            <a:off x="2756762" y="876300"/>
            <a:ext cx="12774473" cy="1048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30"/>
              </a:lnSpc>
            </a:pPr>
            <a:r>
              <a:rPr lang="en-US" sz="6600" b="1">
                <a:solidFill>
                  <a:srgbClr val="DF6B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TÌM HIỂU LỊCH SỬ</a:t>
            </a:r>
          </a:p>
        </p:txBody>
      </p:sp>
      <p:pic>
        <p:nvPicPr>
          <p:cNvPr id="2" name="Picture 27">
            <a:extLst>
              <a:ext uri="{FF2B5EF4-FFF2-40B4-BE49-F238E27FC236}">
                <a16:creationId xmlns:a16="http://schemas.microsoft.com/office/drawing/2014/main" id="{7F6529C4-652C-23AC-653B-997A629AC0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939366" y="4383188"/>
            <a:ext cx="1433651" cy="236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8783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 animBg="1"/>
      <p:bldP spid="23" grpId="0" animBg="1"/>
      <p:bldP spid="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1">
            <a:extLst>
              <a:ext uri="{FF2B5EF4-FFF2-40B4-BE49-F238E27FC236}">
                <a16:creationId xmlns:a16="http://schemas.microsoft.com/office/drawing/2014/main" id="{746316AB-3622-97C0-0691-08D211F67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2754084"/>
            <a:ext cx="18288000" cy="748145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4EF798A-A472-F47C-D2D7-798A7CF3489E}"/>
              </a:ext>
            </a:extLst>
          </p:cNvPr>
          <p:cNvSpPr txBox="1"/>
          <p:nvPr/>
        </p:nvSpPr>
        <p:spPr>
          <a:xfrm>
            <a:off x="2254550" y="1943100"/>
            <a:ext cx="13257635" cy="2079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800" b="1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US" sz="4800" b="1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sz="4800" b="1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4800">
                <a:solidFill>
                  <a:srgbClr val="000000"/>
                </a:solidFill>
                <a:cs typeface="Arial" panose="020B0604020202020204" pitchFamily="34" charset="0"/>
              </a:rPr>
              <a:t>Công trình kiến trúc được xây dựng theo kiểu Hồi giáo có đặc điểm:</a:t>
            </a:r>
            <a:endParaRPr lang="vi-VN" sz="48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lowchart: Alternate Process 20">
            <a:extLst>
              <a:ext uri="{FF2B5EF4-FFF2-40B4-BE49-F238E27FC236}">
                <a16:creationId xmlns:a16="http://schemas.microsoft.com/office/drawing/2014/main" id="{C4F759BD-B106-DBD2-11A4-5FDC4621BAFA}"/>
              </a:ext>
            </a:extLst>
          </p:cNvPr>
          <p:cNvSpPr/>
          <p:nvPr/>
        </p:nvSpPr>
        <p:spPr>
          <a:xfrm>
            <a:off x="1981783" y="4262315"/>
            <a:ext cx="6705600" cy="2606533"/>
          </a:xfrm>
          <a:prstGeom prst="flowChartAlternateProcess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418B32"/>
                </a:gs>
                <a:gs pos="50000">
                  <a:schemeClr val="bg1">
                    <a:lumMod val="95000"/>
                  </a:schemeClr>
                </a:gs>
                <a:gs pos="100000">
                  <a:srgbClr val="DF6B04"/>
                </a:gs>
              </a:gsLst>
              <a:lin ang="16200000" scaled="1"/>
              <a:tileRect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Tháp cao, mái vòm, 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 vòm.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lowchart: Alternate Process 21">
            <a:extLst>
              <a:ext uri="{FF2B5EF4-FFF2-40B4-BE49-F238E27FC236}">
                <a16:creationId xmlns:a16="http://schemas.microsoft.com/office/drawing/2014/main" id="{B17F53CD-9868-A022-27B1-18A50E443589}"/>
              </a:ext>
            </a:extLst>
          </p:cNvPr>
          <p:cNvSpPr/>
          <p:nvPr/>
        </p:nvSpPr>
        <p:spPr>
          <a:xfrm>
            <a:off x="9677400" y="4262315"/>
            <a:ext cx="6705600" cy="2606533"/>
          </a:xfrm>
          <a:prstGeom prst="flowChartAlternateProcess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418B32"/>
                </a:gs>
                <a:gs pos="50000">
                  <a:schemeClr val="bg1">
                    <a:lumMod val="95000"/>
                  </a:schemeClr>
                </a:gs>
                <a:gs pos="100000">
                  <a:srgbClr val="DF6B04"/>
                </a:gs>
              </a:gsLst>
              <a:lin ang="16200000" scaled="1"/>
              <a:tileRect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Sân rộng.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lowchart: Alternate Process 22">
            <a:extLst>
              <a:ext uri="{FF2B5EF4-FFF2-40B4-BE49-F238E27FC236}">
                <a16:creationId xmlns:a16="http://schemas.microsoft.com/office/drawing/2014/main" id="{ECB3D1D2-D815-42A9-756F-6D5FDC60819C}"/>
              </a:ext>
            </a:extLst>
          </p:cNvPr>
          <p:cNvSpPr/>
          <p:nvPr/>
        </p:nvSpPr>
        <p:spPr>
          <a:xfrm>
            <a:off x="1981783" y="7065982"/>
            <a:ext cx="6705600" cy="2606533"/>
          </a:xfrm>
          <a:prstGeom prst="flowChartAlternateProcess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418B32"/>
                </a:gs>
                <a:gs pos="50000">
                  <a:schemeClr val="bg1">
                    <a:lumMod val="95000"/>
                  </a:schemeClr>
                </a:gs>
                <a:gs pos="100000">
                  <a:srgbClr val="DF6B04"/>
                </a:gs>
              </a:gsLst>
              <a:lin ang="16200000" scaled="1"/>
              <a:tileRect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vi-VN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Họa tiết trang trí bằng chữ A-rập cổ. 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lowchart: Alternate Process 23">
            <a:extLst>
              <a:ext uri="{FF2B5EF4-FFF2-40B4-BE49-F238E27FC236}">
                <a16:creationId xmlns:a16="http://schemas.microsoft.com/office/drawing/2014/main" id="{747E0F4D-DFB8-F3CD-CB78-4C40C94063E2}"/>
              </a:ext>
            </a:extLst>
          </p:cNvPr>
          <p:cNvSpPr/>
          <p:nvPr/>
        </p:nvSpPr>
        <p:spPr>
          <a:xfrm>
            <a:off x="9677400" y="7065982"/>
            <a:ext cx="6705600" cy="2606533"/>
          </a:xfrm>
          <a:prstGeom prst="flowChartAlternateProcess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418B32"/>
                </a:gs>
                <a:gs pos="50000">
                  <a:schemeClr val="bg1">
                    <a:lumMod val="95000"/>
                  </a:schemeClr>
                </a:gs>
                <a:gs pos="100000">
                  <a:srgbClr val="DF6B04"/>
                </a:gs>
              </a:gsLst>
              <a:lin ang="16200000" scaled="1"/>
              <a:tileRect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 A, B, C đều đúng.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15">
            <a:extLst>
              <a:ext uri="{FF2B5EF4-FFF2-40B4-BE49-F238E27FC236}">
                <a16:creationId xmlns:a16="http://schemas.microsoft.com/office/drawing/2014/main" id="{8449AC8E-F582-3388-BEC4-DC1ED86E3B9C}"/>
              </a:ext>
            </a:extLst>
          </p:cNvPr>
          <p:cNvSpPr txBox="1"/>
          <p:nvPr/>
        </p:nvSpPr>
        <p:spPr>
          <a:xfrm>
            <a:off x="2756762" y="876300"/>
            <a:ext cx="12774473" cy="1048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30"/>
              </a:lnSpc>
            </a:pPr>
            <a:r>
              <a:rPr lang="en-US" sz="6600" b="1">
                <a:solidFill>
                  <a:srgbClr val="DF6B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TÌM HIỂU LỊCH SỬ</a:t>
            </a:r>
          </a:p>
        </p:txBody>
      </p:sp>
      <p:pic>
        <p:nvPicPr>
          <p:cNvPr id="2" name="Picture 27">
            <a:extLst>
              <a:ext uri="{FF2B5EF4-FFF2-40B4-BE49-F238E27FC236}">
                <a16:creationId xmlns:a16="http://schemas.microsoft.com/office/drawing/2014/main" id="{7F6529C4-652C-23AC-653B-997A629AC0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901848" y="7307730"/>
            <a:ext cx="1433651" cy="236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221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 animBg="1"/>
      <p:bldP spid="23" grpId="0" animBg="1"/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1">
            <a:extLst>
              <a:ext uri="{FF2B5EF4-FFF2-40B4-BE49-F238E27FC236}">
                <a16:creationId xmlns:a16="http://schemas.microsoft.com/office/drawing/2014/main" id="{746316AB-3622-97C0-0691-08D211F67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2754084"/>
            <a:ext cx="18288000" cy="748145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4EF798A-A472-F47C-D2D7-798A7CF3489E}"/>
              </a:ext>
            </a:extLst>
          </p:cNvPr>
          <p:cNvSpPr txBox="1"/>
          <p:nvPr/>
        </p:nvSpPr>
        <p:spPr>
          <a:xfrm>
            <a:off x="2003573" y="1912265"/>
            <a:ext cx="14280850" cy="2079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800" b="1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US" sz="4800" b="1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vi-VN" sz="4800" b="1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4800">
                <a:solidFill>
                  <a:srgbClr val="000000"/>
                </a:solidFill>
                <a:cs typeface="Arial" panose="020B0604020202020204" pitchFamily="34" charset="0"/>
              </a:rPr>
              <a:t>Được du nhập và trở thành ngôn ngữ chính của Ấn Độ thời vương triều Đê-li là:</a:t>
            </a:r>
            <a:endParaRPr lang="vi-VN" sz="48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lowchart: Alternate Process 20">
            <a:extLst>
              <a:ext uri="{FF2B5EF4-FFF2-40B4-BE49-F238E27FC236}">
                <a16:creationId xmlns:a16="http://schemas.microsoft.com/office/drawing/2014/main" id="{C4F759BD-B106-DBD2-11A4-5FDC4621BAFA}"/>
              </a:ext>
            </a:extLst>
          </p:cNvPr>
          <p:cNvSpPr/>
          <p:nvPr/>
        </p:nvSpPr>
        <p:spPr>
          <a:xfrm>
            <a:off x="1981783" y="4527937"/>
            <a:ext cx="6705600" cy="2079096"/>
          </a:xfrm>
          <a:prstGeom prst="flowChartAlternateProcess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418B32"/>
                </a:gs>
                <a:gs pos="50000">
                  <a:schemeClr val="bg1">
                    <a:lumMod val="95000"/>
                  </a:schemeClr>
                </a:gs>
                <a:gs pos="100000">
                  <a:srgbClr val="DF6B04"/>
                </a:gs>
              </a:gsLst>
              <a:lin ang="16200000" scaled="1"/>
              <a:tileRect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4000">
                <a:solidFill>
                  <a:schemeClr val="tx1"/>
                </a:solidFill>
                <a:cs typeface="Arial" panose="020B0604020202020204" pitchFamily="34" charset="0"/>
              </a:rPr>
              <a:t>Chữ Phạn.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lowchart: Alternate Process 21">
            <a:extLst>
              <a:ext uri="{FF2B5EF4-FFF2-40B4-BE49-F238E27FC236}">
                <a16:creationId xmlns:a16="http://schemas.microsoft.com/office/drawing/2014/main" id="{B17F53CD-9868-A022-27B1-18A50E443589}"/>
              </a:ext>
            </a:extLst>
          </p:cNvPr>
          <p:cNvSpPr/>
          <p:nvPr/>
        </p:nvSpPr>
        <p:spPr>
          <a:xfrm>
            <a:off x="9677400" y="4527937"/>
            <a:ext cx="6705600" cy="2079096"/>
          </a:xfrm>
          <a:prstGeom prst="flowChartAlternateProcess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418B32"/>
                </a:gs>
                <a:gs pos="50000">
                  <a:schemeClr val="bg1">
                    <a:lumMod val="95000"/>
                  </a:schemeClr>
                </a:gs>
                <a:gs pos="100000">
                  <a:srgbClr val="DF6B04"/>
                </a:gs>
              </a:gsLst>
              <a:lin ang="16200000" scaled="1"/>
              <a:tileRect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Chữ La Mã.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lowchart: Alternate Process 22">
            <a:extLst>
              <a:ext uri="{FF2B5EF4-FFF2-40B4-BE49-F238E27FC236}">
                <a16:creationId xmlns:a16="http://schemas.microsoft.com/office/drawing/2014/main" id="{ECB3D1D2-D815-42A9-756F-6D5FDC60819C}"/>
              </a:ext>
            </a:extLst>
          </p:cNvPr>
          <p:cNvSpPr/>
          <p:nvPr/>
        </p:nvSpPr>
        <p:spPr>
          <a:xfrm>
            <a:off x="1981783" y="7331604"/>
            <a:ext cx="6705600" cy="2079096"/>
          </a:xfrm>
          <a:prstGeom prst="flowChartAlternateProcess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418B32"/>
                </a:gs>
                <a:gs pos="50000">
                  <a:schemeClr val="bg1">
                    <a:lumMod val="95000"/>
                  </a:schemeClr>
                </a:gs>
                <a:gs pos="100000">
                  <a:srgbClr val="DF6B04"/>
                </a:gs>
              </a:gsLst>
              <a:lin ang="16200000" scaled="1"/>
              <a:tileRect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vi-VN" sz="4000">
                <a:solidFill>
                  <a:schemeClr val="tx1"/>
                </a:solidFill>
                <a:cs typeface="Arial" panose="020B0604020202020204" pitchFamily="34" charset="0"/>
              </a:rPr>
              <a:t>Chữ Ba Tư.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lowchart: Alternate Process 23">
            <a:extLst>
              <a:ext uri="{FF2B5EF4-FFF2-40B4-BE49-F238E27FC236}">
                <a16:creationId xmlns:a16="http://schemas.microsoft.com/office/drawing/2014/main" id="{747E0F4D-DFB8-F3CD-CB78-4C40C94063E2}"/>
              </a:ext>
            </a:extLst>
          </p:cNvPr>
          <p:cNvSpPr/>
          <p:nvPr/>
        </p:nvSpPr>
        <p:spPr>
          <a:xfrm>
            <a:off x="9677400" y="7331604"/>
            <a:ext cx="6705600" cy="2079096"/>
          </a:xfrm>
          <a:prstGeom prst="flowChartAlternateProcess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418B32"/>
                </a:gs>
                <a:gs pos="50000">
                  <a:schemeClr val="bg1">
                    <a:lumMod val="95000"/>
                  </a:schemeClr>
                </a:gs>
                <a:gs pos="100000">
                  <a:srgbClr val="DF6B04"/>
                </a:gs>
              </a:gsLst>
              <a:lin ang="16200000" scaled="1"/>
              <a:tileRect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 La-tin.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15">
            <a:extLst>
              <a:ext uri="{FF2B5EF4-FFF2-40B4-BE49-F238E27FC236}">
                <a16:creationId xmlns:a16="http://schemas.microsoft.com/office/drawing/2014/main" id="{8449AC8E-F582-3388-BEC4-DC1ED86E3B9C}"/>
              </a:ext>
            </a:extLst>
          </p:cNvPr>
          <p:cNvSpPr txBox="1"/>
          <p:nvPr/>
        </p:nvSpPr>
        <p:spPr>
          <a:xfrm>
            <a:off x="2756762" y="876300"/>
            <a:ext cx="12774473" cy="1048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30"/>
              </a:lnSpc>
            </a:pPr>
            <a:r>
              <a:rPr lang="en-US" sz="6600" b="1">
                <a:solidFill>
                  <a:srgbClr val="DF6B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TÌM HIỂU LỊCH SỬ</a:t>
            </a:r>
          </a:p>
        </p:txBody>
      </p:sp>
      <p:pic>
        <p:nvPicPr>
          <p:cNvPr id="2" name="Picture 27">
            <a:extLst>
              <a:ext uri="{FF2B5EF4-FFF2-40B4-BE49-F238E27FC236}">
                <a16:creationId xmlns:a16="http://schemas.microsoft.com/office/drawing/2014/main" id="{7F6529C4-652C-23AC-653B-997A629AC0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489406" y="7045915"/>
            <a:ext cx="1433651" cy="236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2001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 animBg="1"/>
      <p:bldP spid="23" grpId="0" animBg="1"/>
      <p:bldP spid="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1">
            <a:extLst>
              <a:ext uri="{FF2B5EF4-FFF2-40B4-BE49-F238E27FC236}">
                <a16:creationId xmlns:a16="http://schemas.microsoft.com/office/drawing/2014/main" id="{746316AB-3622-97C0-0691-08D211F67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2754084"/>
            <a:ext cx="18288000" cy="748145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4EF798A-A472-F47C-D2D7-798A7CF3489E}"/>
              </a:ext>
            </a:extLst>
          </p:cNvPr>
          <p:cNvSpPr txBox="1"/>
          <p:nvPr/>
        </p:nvSpPr>
        <p:spPr>
          <a:xfrm>
            <a:off x="1774973" y="1905870"/>
            <a:ext cx="14738050" cy="2079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800" b="1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US" sz="4800" b="1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vi-VN" sz="4800" b="1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4800">
                <a:solidFill>
                  <a:srgbClr val="000000"/>
                </a:solidFill>
                <a:cs typeface="Arial" panose="020B0604020202020204" pitchFamily="34" charset="0"/>
              </a:rPr>
              <a:t>Điều nào dưới đây là đúng khi nói về tác phẩm “Những bài ca của Ka-bi”?</a:t>
            </a:r>
            <a:endParaRPr lang="vi-VN" sz="48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lowchart: Alternate Process 20">
            <a:extLst>
              <a:ext uri="{FF2B5EF4-FFF2-40B4-BE49-F238E27FC236}">
                <a16:creationId xmlns:a16="http://schemas.microsoft.com/office/drawing/2014/main" id="{C4F759BD-B106-DBD2-11A4-5FDC4621BAFA}"/>
              </a:ext>
            </a:extLst>
          </p:cNvPr>
          <p:cNvSpPr/>
          <p:nvPr/>
        </p:nvSpPr>
        <p:spPr>
          <a:xfrm>
            <a:off x="1981783" y="4262315"/>
            <a:ext cx="6705600" cy="2606533"/>
          </a:xfrm>
          <a:prstGeom prst="flowChartAlternateProcess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418B32"/>
                </a:gs>
                <a:gs pos="50000">
                  <a:schemeClr val="bg1">
                    <a:lumMod val="95000"/>
                  </a:schemeClr>
                </a:gs>
                <a:gs pos="100000">
                  <a:srgbClr val="DF6B04"/>
                </a:gs>
              </a:gsLst>
              <a:lin ang="16200000" scaled="1"/>
              <a:tileRect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3600">
                <a:solidFill>
                  <a:schemeClr val="tx1"/>
                </a:solidFill>
                <a:cs typeface="Arial" panose="020B0604020202020204" pitchFamily="34" charset="0"/>
              </a:rPr>
              <a:t>Tác phẩm được viết bởi nhà văn hóa, nhà thơ lớn của Ấn Độ - Ka-bi.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lowchart: Alternate Process 21">
            <a:extLst>
              <a:ext uri="{FF2B5EF4-FFF2-40B4-BE49-F238E27FC236}">
                <a16:creationId xmlns:a16="http://schemas.microsoft.com/office/drawing/2014/main" id="{B17F53CD-9868-A022-27B1-18A50E443589}"/>
              </a:ext>
            </a:extLst>
          </p:cNvPr>
          <p:cNvSpPr/>
          <p:nvPr/>
        </p:nvSpPr>
        <p:spPr>
          <a:xfrm>
            <a:off x="9677400" y="4262315"/>
            <a:ext cx="6705600" cy="2606533"/>
          </a:xfrm>
          <a:prstGeom prst="flowChartAlternateProcess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418B32"/>
                </a:gs>
                <a:gs pos="50000">
                  <a:schemeClr val="bg1">
                    <a:lumMod val="95000"/>
                  </a:schemeClr>
                </a:gs>
                <a:gs pos="100000">
                  <a:srgbClr val="DF6B04"/>
                </a:gs>
              </a:gsLst>
              <a:lin ang="16200000" scaled="1"/>
              <a:tileRect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3600">
                <a:solidFill>
                  <a:schemeClr val="tx1"/>
                </a:solidFill>
                <a:cs typeface="Arial" panose="020B0604020202020204" pitchFamily="34" charset="0"/>
              </a:rPr>
              <a:t>Tác phẩm được viết bằng chữ Hin-đi.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lowchart: Alternate Process 22">
            <a:extLst>
              <a:ext uri="{FF2B5EF4-FFF2-40B4-BE49-F238E27FC236}">
                <a16:creationId xmlns:a16="http://schemas.microsoft.com/office/drawing/2014/main" id="{ECB3D1D2-D815-42A9-756F-6D5FDC60819C}"/>
              </a:ext>
            </a:extLst>
          </p:cNvPr>
          <p:cNvSpPr/>
          <p:nvPr/>
        </p:nvSpPr>
        <p:spPr>
          <a:xfrm>
            <a:off x="1981783" y="7065982"/>
            <a:ext cx="6705600" cy="2606533"/>
          </a:xfrm>
          <a:prstGeom prst="flowChartAlternateProcess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418B32"/>
                </a:gs>
                <a:gs pos="50000">
                  <a:schemeClr val="bg1">
                    <a:lumMod val="95000"/>
                  </a:schemeClr>
                </a:gs>
                <a:gs pos="100000">
                  <a:srgbClr val="DF6B04"/>
                </a:gs>
              </a:gsLst>
              <a:lin ang="16200000" scaled="1"/>
              <a:tileRect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vi-VN" sz="3600">
                <a:solidFill>
                  <a:schemeClr val="tx1"/>
                </a:solidFill>
                <a:cs typeface="Arial" panose="020B0604020202020204" pitchFamily="34" charset="0"/>
              </a:rPr>
              <a:t>Tác phẩm ca ngợi lòng trung thực, sống lương thiện và tinh thần khoan dung.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lowchart: Alternate Process 23">
            <a:extLst>
              <a:ext uri="{FF2B5EF4-FFF2-40B4-BE49-F238E27FC236}">
                <a16:creationId xmlns:a16="http://schemas.microsoft.com/office/drawing/2014/main" id="{747E0F4D-DFB8-F3CD-CB78-4C40C94063E2}"/>
              </a:ext>
            </a:extLst>
          </p:cNvPr>
          <p:cNvSpPr/>
          <p:nvPr/>
        </p:nvSpPr>
        <p:spPr>
          <a:xfrm>
            <a:off x="9677400" y="7065982"/>
            <a:ext cx="6705600" cy="2606533"/>
          </a:xfrm>
          <a:prstGeom prst="flowChartAlternateProcess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418B32"/>
                </a:gs>
                <a:gs pos="50000">
                  <a:schemeClr val="bg1">
                    <a:lumMod val="95000"/>
                  </a:schemeClr>
                </a:gs>
                <a:gs pos="100000">
                  <a:srgbClr val="DF6B04"/>
                </a:gs>
              </a:gsLst>
              <a:lin ang="16200000" scaled="1"/>
              <a:tileRect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 A, B, C đều đúng.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15">
            <a:extLst>
              <a:ext uri="{FF2B5EF4-FFF2-40B4-BE49-F238E27FC236}">
                <a16:creationId xmlns:a16="http://schemas.microsoft.com/office/drawing/2014/main" id="{8449AC8E-F582-3388-BEC4-DC1ED86E3B9C}"/>
              </a:ext>
            </a:extLst>
          </p:cNvPr>
          <p:cNvSpPr txBox="1"/>
          <p:nvPr/>
        </p:nvSpPr>
        <p:spPr>
          <a:xfrm>
            <a:off x="2756762" y="876300"/>
            <a:ext cx="12774473" cy="1048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30"/>
              </a:lnSpc>
            </a:pPr>
            <a:r>
              <a:rPr lang="en-US" sz="6600" b="1">
                <a:solidFill>
                  <a:srgbClr val="DF6B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TÌM HIỂU LỊCH SỬ</a:t>
            </a:r>
          </a:p>
        </p:txBody>
      </p:sp>
      <p:pic>
        <p:nvPicPr>
          <p:cNvPr id="2" name="Picture 27">
            <a:extLst>
              <a:ext uri="{FF2B5EF4-FFF2-40B4-BE49-F238E27FC236}">
                <a16:creationId xmlns:a16="http://schemas.microsoft.com/office/drawing/2014/main" id="{7F6529C4-652C-23AC-653B-997A629AC0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796197" y="7198737"/>
            <a:ext cx="1433651" cy="236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6652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 animBg="1"/>
      <p:bldP spid="23" grpId="0" animBg="1"/>
      <p:bldP spid="2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227012">
            <a:off x="-1384782" y="375462"/>
            <a:ext cx="3353466" cy="64020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227012">
            <a:off x="-375132" y="375462"/>
            <a:ext cx="3353466" cy="64020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415BA937-5598-E8F6-C600-61A8D7A4021B}"/>
              </a:ext>
            </a:extLst>
          </p:cNvPr>
          <p:cNvGrpSpPr/>
          <p:nvPr/>
        </p:nvGrpSpPr>
        <p:grpSpPr>
          <a:xfrm>
            <a:off x="3780160" y="1790700"/>
            <a:ext cx="10727680" cy="2819400"/>
            <a:chOff x="3780157" y="2324100"/>
            <a:chExt cx="10727680" cy="281940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80C4F75-2072-3A93-45FA-868ED1A85D34}"/>
                </a:ext>
              </a:extLst>
            </p:cNvPr>
            <p:cNvGrpSpPr/>
            <p:nvPr/>
          </p:nvGrpSpPr>
          <p:grpSpPr>
            <a:xfrm>
              <a:off x="7204885" y="4044661"/>
              <a:ext cx="3878225" cy="1098839"/>
              <a:chOff x="1810706" y="2626010"/>
              <a:chExt cx="3878225" cy="1098839"/>
            </a:xfrm>
          </p:grpSpPr>
          <p:pic>
            <p:nvPicPr>
              <p:cNvPr id="24" name="Picture 24">
                <a:extLst>
                  <a:ext uri="{FF2B5EF4-FFF2-40B4-BE49-F238E27FC236}">
                    <a16:creationId xmlns:a16="http://schemas.microsoft.com/office/drawing/2014/main" id="{D287D742-2461-AB72-D943-18F8ED5C28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810706" y="2626012"/>
                <a:ext cx="1098837" cy="1098837"/>
              </a:xfrm>
              <a:prstGeom prst="rect">
                <a:avLst/>
              </a:prstGeom>
            </p:spPr>
          </p:pic>
          <p:pic>
            <p:nvPicPr>
              <p:cNvPr id="25" name="Picture 25">
                <a:extLst>
                  <a:ext uri="{FF2B5EF4-FFF2-40B4-BE49-F238E27FC236}">
                    <a16:creationId xmlns:a16="http://schemas.microsoft.com/office/drawing/2014/main" id="{B9175629-44BD-8B7D-971B-92EF5004C5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200400" y="2626011"/>
                <a:ext cx="1098837" cy="1098837"/>
              </a:xfrm>
              <a:prstGeom prst="rect">
                <a:avLst/>
              </a:prstGeom>
            </p:spPr>
          </p:pic>
          <p:pic>
            <p:nvPicPr>
              <p:cNvPr id="26" name="Picture 26">
                <a:extLst>
                  <a:ext uri="{FF2B5EF4-FFF2-40B4-BE49-F238E27FC236}">
                    <a16:creationId xmlns:a16="http://schemas.microsoft.com/office/drawing/2014/main" id="{95E7B76C-FB74-A4C8-41A9-254B100CBA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590094" y="2626010"/>
                <a:ext cx="1098837" cy="1098837"/>
              </a:xfrm>
              <a:prstGeom prst="rect">
                <a:avLst/>
              </a:prstGeom>
            </p:spPr>
          </p:pic>
        </p:grpSp>
        <p:sp>
          <p:nvSpPr>
            <p:cNvPr id="23" name="TextBox 15">
              <a:extLst>
                <a:ext uri="{FF2B5EF4-FFF2-40B4-BE49-F238E27FC236}">
                  <a16:creationId xmlns:a16="http://schemas.microsoft.com/office/drawing/2014/main" id="{6F15F91F-57B3-987B-E8C5-91279CEC06BB}"/>
                </a:ext>
              </a:extLst>
            </p:cNvPr>
            <p:cNvSpPr txBox="1"/>
            <p:nvPr/>
          </p:nvSpPr>
          <p:spPr>
            <a:xfrm>
              <a:off x="3780157" y="2324100"/>
              <a:ext cx="10727680" cy="10661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930"/>
                </a:lnSpc>
              </a:pPr>
              <a:r>
                <a:rPr lang="en-US" sz="6600" b="1">
                  <a:solidFill>
                    <a:srgbClr val="418B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</a:t>
              </a:r>
            </a:p>
          </p:txBody>
        </p:sp>
      </p:grpSp>
      <p:pic>
        <p:nvPicPr>
          <p:cNvPr id="29" name="Picture 2">
            <a:extLst>
              <a:ext uri="{FF2B5EF4-FFF2-40B4-BE49-F238E27FC236}">
                <a16:creationId xmlns:a16="http://schemas.microsoft.com/office/drawing/2014/main" id="{8E508ABE-A8BA-0855-4C5A-B7526D8773B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547976" cy="2854149"/>
          </a:xfrm>
          <a:prstGeom prst="rect">
            <a:avLst/>
          </a:prstGeom>
        </p:spPr>
      </p:pic>
      <p:pic>
        <p:nvPicPr>
          <p:cNvPr id="2" name="Picture 16">
            <a:extLst>
              <a:ext uri="{FF2B5EF4-FFF2-40B4-BE49-F238E27FC236}">
                <a16:creationId xmlns:a16="http://schemas.microsoft.com/office/drawing/2014/main" id="{8BF2E4ED-8D53-BF9A-4C95-59DE785585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0" y="2952749"/>
            <a:ext cx="18288000" cy="731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305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4FBDD7E-C50C-3C86-4084-3BAEB07B1618}"/>
              </a:ext>
            </a:extLst>
          </p:cNvPr>
          <p:cNvSpPr/>
          <p:nvPr/>
        </p:nvSpPr>
        <p:spPr>
          <a:xfrm>
            <a:off x="1857661" y="2476500"/>
            <a:ext cx="14572678" cy="594360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F14043-79F2-0930-9575-42AF2BDA4DC6}"/>
              </a:ext>
            </a:extLst>
          </p:cNvPr>
          <p:cNvSpPr txBox="1"/>
          <p:nvPr/>
        </p:nvSpPr>
        <p:spPr>
          <a:xfrm>
            <a:off x="2133600" y="4041813"/>
            <a:ext cx="14020800" cy="4071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vi-VN" sz="4400">
                <a:solidFill>
                  <a:srgbClr val="000000"/>
                </a:solidFill>
                <a:ea typeface="Times New Roman" panose="02020603050405020304" pitchFamily="18" charset="0"/>
              </a:rPr>
              <a:t>Các hình ảnh trên cho biết vương triều có nét đặc trưng về tôn giáo là hồi giáo.</a:t>
            </a:r>
            <a:endParaRPr lang="en-US" sz="4400">
              <a:ea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vi-VN" sz="4400">
                <a:solidFill>
                  <a:srgbClr val="000000"/>
                </a:solidFill>
                <a:ea typeface="Times New Roman" panose="02020603050405020304" pitchFamily="18" charset="0"/>
              </a:rPr>
              <a:t>Vương triều Hồi giáo Đê-li là triều đại Hồi giáo trị vì Ấn Độ từ năm 1206 đến năm 1526 sau Công nguyên.</a:t>
            </a:r>
            <a:endParaRPr lang="en-US" sz="4400">
              <a:ea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48ED02-FCBE-FFFC-37C7-C8AC23F24B27}"/>
              </a:ext>
            </a:extLst>
          </p:cNvPr>
          <p:cNvSpPr txBox="1"/>
          <p:nvPr/>
        </p:nvSpPr>
        <p:spPr>
          <a:xfrm>
            <a:off x="7239000" y="2747601"/>
            <a:ext cx="3810000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marR="0" lvl="0" indent="-68580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trả lời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2159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build="p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11">
            <a:extLst>
              <a:ext uri="{FF2B5EF4-FFF2-40B4-BE49-F238E27FC236}">
                <a16:creationId xmlns:a16="http://schemas.microsoft.com/office/drawing/2014/main" id="{B793D2B3-9E76-6928-BAC9-8DA25325E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2754084"/>
            <a:ext cx="18288000" cy="7481455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227012">
            <a:off x="15495961" y="9398104"/>
            <a:ext cx="3353466" cy="640207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2227012">
            <a:off x="16505611" y="9398104"/>
            <a:ext cx="3353466" cy="640207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70137" y="-38100"/>
            <a:ext cx="1098837" cy="1098837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70137" y="1402064"/>
            <a:ext cx="1098837" cy="1098837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70137" y="2817896"/>
            <a:ext cx="1098837" cy="1098837"/>
          </a:xfrm>
          <a:prstGeom prst="rect">
            <a:avLst/>
          </a:prstGeom>
        </p:spPr>
      </p:pic>
      <p:pic>
        <p:nvPicPr>
          <p:cNvPr id="32" name="Picture 5">
            <a:extLst>
              <a:ext uri="{FF2B5EF4-FFF2-40B4-BE49-F238E27FC236}">
                <a16:creationId xmlns:a16="http://schemas.microsoft.com/office/drawing/2014/main" id="{637B573E-A5A2-2028-5EA0-FA2DFA03EDF2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479281" y="2239299"/>
            <a:ext cx="5140469" cy="8047701"/>
          </a:xfrm>
          <a:prstGeom prst="rect">
            <a:avLst/>
          </a:prstGeom>
        </p:spPr>
      </p:pic>
      <p:sp>
        <p:nvSpPr>
          <p:cNvPr id="33" name="Thought Bubble: Cloud 46">
            <a:extLst>
              <a:ext uri="{FF2B5EF4-FFF2-40B4-BE49-F238E27FC236}">
                <a16:creationId xmlns:a16="http://schemas.microsoft.com/office/drawing/2014/main" id="{13EB5751-711F-0216-D6A3-9AE4A28E9DD1}"/>
              </a:ext>
            </a:extLst>
          </p:cNvPr>
          <p:cNvSpPr/>
          <p:nvPr/>
        </p:nvSpPr>
        <p:spPr>
          <a:xfrm>
            <a:off x="5763850" y="778374"/>
            <a:ext cx="11658600" cy="3436636"/>
          </a:xfrm>
          <a:prstGeom prst="wedgeRoundRectCallout">
            <a:avLst>
              <a:gd name="adj1" fmla="val -60571"/>
              <a:gd name="adj2" fmla="val 7545"/>
              <a:gd name="adj3" fmla="val 16667"/>
            </a:avLst>
          </a:prstGeom>
          <a:solidFill>
            <a:srgbClr val="FDB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Em hãy tìm hiểu một số thành tựu văn hóa tiêu biểu của Ấn Độ thời kì Đê-li.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B9720A8-68A6-8DC4-B9A4-1FBB71D30DD7}"/>
              </a:ext>
            </a:extLst>
          </p:cNvPr>
          <p:cNvSpPr txBox="1"/>
          <p:nvPr/>
        </p:nvSpPr>
        <p:spPr>
          <a:xfrm>
            <a:off x="5763850" y="4493797"/>
            <a:ext cx="11658600" cy="5026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3600" b="1" i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Hướng dẫn:</a:t>
            </a:r>
          </a:p>
          <a:p>
            <a:pPr marL="57150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36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vi-VN" sz="36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ưu tầm thêm thông tin về một số thành tựu văn hoá tiêu biểu của Ấn Độ thời kì Đê-li qua internet hoặc sách báo</a:t>
            </a:r>
            <a:r>
              <a:rPr lang="en-US" sz="36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36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vi-VN" sz="36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ìm hiểu về tác phẩm của nhà thơ Ka-bi đã giới thiệu trong sách</a:t>
            </a:r>
            <a:endParaRPr lang="en-US" sz="36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8534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7945321"/>
            <a:ext cx="1546278" cy="236072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098837" cy="1098837"/>
          </a:xfrm>
          <a:prstGeom prst="rect">
            <a:avLst/>
          </a:prstGeom>
        </p:spPr>
      </p:pic>
      <p:sp>
        <p:nvSpPr>
          <p:cNvPr id="10" name="TextBox 15">
            <a:extLst>
              <a:ext uri="{FF2B5EF4-FFF2-40B4-BE49-F238E27FC236}">
                <a16:creationId xmlns:a16="http://schemas.microsoft.com/office/drawing/2014/main" id="{B06426CA-CD81-75EC-5A08-27259089A72F}"/>
              </a:ext>
            </a:extLst>
          </p:cNvPr>
          <p:cNvSpPr txBox="1"/>
          <p:nvPr/>
        </p:nvSpPr>
        <p:spPr>
          <a:xfrm>
            <a:off x="-304800" y="800100"/>
            <a:ext cx="10727680" cy="1066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30"/>
              </a:lnSpc>
            </a:pPr>
            <a:r>
              <a:rPr lang="en-US" sz="6600" b="1" spc="-313">
                <a:solidFill>
                  <a:srgbClr val="DF6B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</a:t>
            </a:r>
            <a:r>
              <a:rPr lang="en-US" sz="6600" b="1" spc="-313">
                <a:solidFill>
                  <a:srgbClr val="418B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 NHÀ</a:t>
            </a:r>
          </a:p>
        </p:txBody>
      </p:sp>
      <p:grpSp>
        <p:nvGrpSpPr>
          <p:cNvPr id="31" name="Group 2">
            <a:extLst>
              <a:ext uri="{FF2B5EF4-FFF2-40B4-BE49-F238E27FC236}">
                <a16:creationId xmlns:a16="http://schemas.microsoft.com/office/drawing/2014/main" id="{E88C5F35-636A-82E7-3B70-47F5489802D4}"/>
              </a:ext>
            </a:extLst>
          </p:cNvPr>
          <p:cNvGrpSpPr/>
          <p:nvPr/>
        </p:nvGrpSpPr>
        <p:grpSpPr>
          <a:xfrm>
            <a:off x="9715500" y="0"/>
            <a:ext cx="8572500" cy="10287000"/>
            <a:chOff x="0" y="0"/>
            <a:chExt cx="11429999" cy="13716000"/>
          </a:xfrm>
        </p:grpSpPr>
        <p:pic>
          <p:nvPicPr>
            <p:cNvPr id="32" name="Picture 3">
              <a:extLst>
                <a:ext uri="{FF2B5EF4-FFF2-40B4-BE49-F238E27FC236}">
                  <a16:creationId xmlns:a16="http://schemas.microsoft.com/office/drawing/2014/main" id="{AF7A2713-57E3-6C38-BCE8-51B785242E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" b="9862"/>
            <a:stretch/>
          </p:blipFill>
          <p:spPr>
            <a:xfrm>
              <a:off x="0" y="0"/>
              <a:ext cx="11429999" cy="13716000"/>
            </a:xfrm>
            <a:prstGeom prst="rect">
              <a:avLst/>
            </a:prstGeom>
          </p:spPr>
        </p:pic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65DA8192-7F78-B24F-1BBB-6F7E51F3C86F}"/>
              </a:ext>
            </a:extLst>
          </p:cNvPr>
          <p:cNvSpPr/>
          <p:nvPr/>
        </p:nvSpPr>
        <p:spPr>
          <a:xfrm>
            <a:off x="999915" y="1898937"/>
            <a:ext cx="8144085" cy="1846738"/>
          </a:xfrm>
          <a:prstGeom prst="rect">
            <a:avLst/>
          </a:prstGeom>
          <a:solidFill>
            <a:srgbClr val="FED3AC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lại nội dung kiến thức đã học.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D6B27FD-8101-E4B1-256B-9BB0634E4448}"/>
              </a:ext>
            </a:extLst>
          </p:cNvPr>
          <p:cNvSpPr/>
          <p:nvPr/>
        </p:nvSpPr>
        <p:spPr>
          <a:xfrm>
            <a:off x="999915" y="3898100"/>
            <a:ext cx="8144085" cy="1846738"/>
          </a:xfrm>
          <a:prstGeom prst="rect">
            <a:avLst/>
          </a:prstGeom>
          <a:solidFill>
            <a:srgbClr val="E1FFC5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 lời câu hỏi bài tập 1 – phần Luyện tập SGK tr.38.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E5259FF-C547-AF10-D3BC-A118448CD133}"/>
              </a:ext>
            </a:extLst>
          </p:cNvPr>
          <p:cNvSpPr/>
          <p:nvPr/>
        </p:nvSpPr>
        <p:spPr>
          <a:xfrm>
            <a:off x="999915" y="5897263"/>
            <a:ext cx="8144085" cy="1846738"/>
          </a:xfrm>
          <a:prstGeom prst="rect">
            <a:avLst/>
          </a:prstGeom>
          <a:solidFill>
            <a:srgbClr val="FED3AC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bài tập Bài 9 Sách bài tập Lịch sử Địa lí 7 – Phần Lịch sử.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6940E0F-6F7E-C096-D8C6-DC142851F6B6}"/>
              </a:ext>
            </a:extLst>
          </p:cNvPr>
          <p:cNvSpPr/>
          <p:nvPr/>
        </p:nvSpPr>
        <p:spPr>
          <a:xfrm>
            <a:off x="999915" y="7896976"/>
            <a:ext cx="8144085" cy="1846738"/>
          </a:xfrm>
          <a:prstGeom prst="rect">
            <a:avLst/>
          </a:prstGeom>
          <a:solidFill>
            <a:srgbClr val="E1FFC5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>
                <a:solidFill>
                  <a:schemeClr val="tx1"/>
                </a:solidFill>
                <a:cs typeface="Arial" panose="020B0604020202020204" pitchFamily="34" charset="0"/>
              </a:rPr>
              <a:t>Đọc và tìm hiểu trước </a:t>
            </a:r>
            <a:endParaRPr lang="en-US" sz="400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4000" b="1" i="1">
                <a:solidFill>
                  <a:schemeClr val="tx1"/>
                </a:solidFill>
                <a:cs typeface="Arial" panose="020B0604020202020204" pitchFamily="34" charset="0"/>
              </a:rPr>
              <a:t>Bài 10: Đế quốc Mô-gôn. </a:t>
            </a:r>
            <a:endParaRPr lang="en-US" sz="4000" b="1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8329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3" grpId="0" animBg="1"/>
      <p:bldP spid="34" grpId="0" animBg="1"/>
      <p:bldP spid="35" grpId="0" animBg="1"/>
      <p:bldP spid="3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7993379" y="1630153"/>
            <a:ext cx="2301242" cy="35133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596313" y="3265774"/>
            <a:ext cx="1157291" cy="176685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621773" y="3265774"/>
            <a:ext cx="1157291" cy="176685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2227012">
            <a:off x="12296634" y="708596"/>
            <a:ext cx="3353466" cy="6402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2227012">
            <a:off x="-1327050" y="4823396"/>
            <a:ext cx="3353466" cy="64020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2227012">
            <a:off x="15357037" y="8277004"/>
            <a:ext cx="3353466" cy="6402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2227012">
            <a:off x="13306284" y="708596"/>
            <a:ext cx="3353466" cy="6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2227012">
            <a:off x="-317400" y="4823396"/>
            <a:ext cx="3353466" cy="64020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2227012">
            <a:off x="16366687" y="8277004"/>
            <a:ext cx="3353466" cy="640207"/>
          </a:xfrm>
          <a:prstGeom prst="rect">
            <a:avLst/>
          </a:prstGeom>
        </p:spPr>
      </p:pic>
      <p:sp>
        <p:nvSpPr>
          <p:cNvPr id="12" name="TextBox 2">
            <a:extLst>
              <a:ext uri="{FF2B5EF4-FFF2-40B4-BE49-F238E27FC236}">
                <a16:creationId xmlns:a16="http://schemas.microsoft.com/office/drawing/2014/main" id="{F035D8DB-4431-B4A2-2231-D617E6F24088}"/>
              </a:ext>
            </a:extLst>
          </p:cNvPr>
          <p:cNvSpPr txBox="1"/>
          <p:nvPr/>
        </p:nvSpPr>
        <p:spPr>
          <a:xfrm>
            <a:off x="555330" y="5597452"/>
            <a:ext cx="17177340" cy="346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>
                <a:ln>
                  <a:noFill/>
                </a:ln>
                <a:solidFill>
                  <a:srgbClr val="DF6B0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CẢM ƠN CÁC </a:t>
            </a: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DF6B0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vi-VN" sz="8000" b="1" i="0" u="none" strike="noStrike" kern="1200" cap="none" spc="0" normalizeH="0" baseline="0" noProof="0">
                <a:ln>
                  <a:noFill/>
                </a:ln>
                <a:solidFill>
                  <a:srgbClr val="DF6B0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ĐÃ LẮNG NGHE, </a:t>
            </a:r>
            <a:r>
              <a:rPr kumimoji="0" lang="vi-VN" sz="8000" b="1" i="0" u="none" strike="noStrike" kern="1200" cap="none" spc="0" normalizeH="0" baseline="0" noProof="0">
                <a:ln>
                  <a:noFill/>
                </a:ln>
                <a:solidFill>
                  <a:srgbClr val="418B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HẸN GẶP LẠI!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418B3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716553"/>
      </p:ext>
    </p:extLst>
  </p:cSld>
  <p:clrMapOvr>
    <a:masterClrMapping/>
  </p:clrMapOvr>
  <p:transition>
    <p:split orient="vert"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828800" y="-1714500"/>
            <a:ext cx="5858546" cy="5858546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389BD29C-ADBA-7002-C8B7-A2919BF0AB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358727" y="7048500"/>
            <a:ext cx="5858546" cy="5858546"/>
          </a:xfrm>
          <a:prstGeom prst="rect">
            <a:avLst/>
          </a:prstGeom>
        </p:spPr>
      </p:pic>
      <p:sp>
        <p:nvSpPr>
          <p:cNvPr id="32" name="TextBox 2">
            <a:extLst>
              <a:ext uri="{FF2B5EF4-FFF2-40B4-BE49-F238E27FC236}">
                <a16:creationId xmlns:a16="http://schemas.microsoft.com/office/drawing/2014/main" id="{6CB730D2-0E0D-339B-7095-E426370C350A}"/>
              </a:ext>
            </a:extLst>
          </p:cNvPr>
          <p:cNvSpPr txBox="1"/>
          <p:nvPr/>
        </p:nvSpPr>
        <p:spPr>
          <a:xfrm>
            <a:off x="595867" y="1028700"/>
            <a:ext cx="17096266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>
                <a:solidFill>
                  <a:srgbClr val="418B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8800" b="1" smtClean="0">
                <a:solidFill>
                  <a:srgbClr val="418B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9: </a:t>
            </a:r>
            <a:endParaRPr lang="en-US" sz="8800" b="1" dirty="0">
              <a:solidFill>
                <a:srgbClr val="418B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8800" b="1" dirty="0">
                <a:solidFill>
                  <a:srgbClr val="DF6B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VƯƠNG TRIỀU HỒI GIÁO ĐÊ-LI</a:t>
            </a:r>
          </a:p>
        </p:txBody>
      </p:sp>
      <p:pic>
        <p:nvPicPr>
          <p:cNvPr id="35" name="Picture 3">
            <a:extLst>
              <a:ext uri="{FF2B5EF4-FFF2-40B4-BE49-F238E27FC236}">
                <a16:creationId xmlns:a16="http://schemas.microsoft.com/office/drawing/2014/main" id="{D1CF159B-0F1D-6592-40E5-3C16248F9B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0" y="5162550"/>
            <a:ext cx="18288000" cy="528065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718342" y="-392670"/>
            <a:ext cx="5858546" cy="585854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146342" y="0"/>
            <a:ext cx="9144000" cy="10287000"/>
            <a:chOff x="0" y="0"/>
            <a:chExt cx="3093156" cy="3479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93156" cy="3479800"/>
            </a:xfrm>
            <a:custGeom>
              <a:avLst/>
              <a:gdLst/>
              <a:ahLst/>
              <a:cxnLst/>
              <a:rect l="l" t="t" r="r" b="b"/>
              <a:pathLst>
                <a:path w="3093156" h="3479800">
                  <a:moveTo>
                    <a:pt x="0" y="0"/>
                  </a:moveTo>
                  <a:lnTo>
                    <a:pt x="3093156" y="0"/>
                  </a:lnTo>
                  <a:lnTo>
                    <a:pt x="3093156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FFF6E4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alphaModFix amt="61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770643" y="5465875"/>
            <a:ext cx="5858546" cy="585854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61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192045" y="-732214"/>
            <a:ext cx="5858546" cy="585854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8596923" y="2712667"/>
            <a:ext cx="1098837" cy="109883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8596923" y="4152831"/>
            <a:ext cx="1098837" cy="109883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8596923" y="5568663"/>
            <a:ext cx="1098837" cy="109883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227012">
            <a:off x="-1491972" y="513388"/>
            <a:ext cx="3353466" cy="64020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227012">
            <a:off x="15655087" y="9451097"/>
            <a:ext cx="3353466" cy="64020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2227012">
            <a:off x="-482322" y="513388"/>
            <a:ext cx="3353466" cy="64020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2227012">
            <a:off x="16664737" y="9451097"/>
            <a:ext cx="3353466" cy="64020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396927" y="-101657"/>
            <a:ext cx="1944542" cy="1870296"/>
          </a:xfrm>
          <a:prstGeom prst="rect">
            <a:avLst/>
          </a:prstGeom>
        </p:spPr>
      </p:pic>
      <p:sp>
        <p:nvSpPr>
          <p:cNvPr id="19" name="TextBox 15">
            <a:extLst>
              <a:ext uri="{FF2B5EF4-FFF2-40B4-BE49-F238E27FC236}">
                <a16:creationId xmlns:a16="http://schemas.microsoft.com/office/drawing/2014/main" id="{75028F31-2C5E-07F5-4137-E68B0FC3B2CB}"/>
              </a:ext>
            </a:extLst>
          </p:cNvPr>
          <p:cNvSpPr txBox="1"/>
          <p:nvPr/>
        </p:nvSpPr>
        <p:spPr>
          <a:xfrm>
            <a:off x="3777819" y="1003790"/>
            <a:ext cx="10727680" cy="1066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30"/>
              </a:lnSpc>
            </a:pPr>
            <a:r>
              <a:rPr lang="en-US" sz="6600" b="1" spc="-313">
                <a:solidFill>
                  <a:srgbClr val="DF6B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</a:t>
            </a:r>
            <a:r>
              <a:rPr lang="en-US" sz="6600" b="1" spc="-313">
                <a:solidFill>
                  <a:srgbClr val="418B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HỌC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14E733A-F301-E463-CC9E-5D5416E306FF}"/>
              </a:ext>
            </a:extLst>
          </p:cNvPr>
          <p:cNvGrpSpPr/>
          <p:nvPr/>
        </p:nvGrpSpPr>
        <p:grpSpPr>
          <a:xfrm>
            <a:off x="1028700" y="2848560"/>
            <a:ext cx="6480253" cy="6480252"/>
            <a:chOff x="1028700" y="2848560"/>
            <a:chExt cx="6480253" cy="6480252"/>
          </a:xfrm>
        </p:grpSpPr>
        <p:grpSp>
          <p:nvGrpSpPr>
            <p:cNvPr id="24" name="Group 7">
              <a:extLst>
                <a:ext uri="{FF2B5EF4-FFF2-40B4-BE49-F238E27FC236}">
                  <a16:creationId xmlns:a16="http://schemas.microsoft.com/office/drawing/2014/main" id="{AC0A5D4F-D50E-3C9B-5E28-14693412DB6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28700" y="2848560"/>
              <a:ext cx="6480253" cy="6480252"/>
              <a:chOff x="0" y="0"/>
              <a:chExt cx="14840031" cy="14840029"/>
            </a:xfrm>
          </p:grpSpPr>
          <p:sp>
            <p:nvSpPr>
              <p:cNvPr id="25" name="Freeform 8">
                <a:extLst>
                  <a:ext uri="{FF2B5EF4-FFF2-40B4-BE49-F238E27FC236}">
                    <a16:creationId xmlns:a16="http://schemas.microsoft.com/office/drawing/2014/main" id="{21C2A016-8A17-CCC1-35AD-C790D28A49F1}"/>
                  </a:ext>
                </a:extLst>
              </p:cNvPr>
              <p:cNvSpPr/>
              <p:nvPr/>
            </p:nvSpPr>
            <p:spPr>
              <a:xfrm>
                <a:off x="0" y="0"/>
                <a:ext cx="14840031" cy="14840029"/>
              </a:xfrm>
              <a:custGeom>
                <a:avLst/>
                <a:gdLst/>
                <a:ahLst/>
                <a:cxnLst/>
                <a:rect l="l" t="t" r="r" b="b"/>
                <a:pathLst>
                  <a:path w="14840031" h="14840029">
                    <a:moveTo>
                      <a:pt x="3250998" y="14840029"/>
                    </a:moveTo>
                    <a:lnTo>
                      <a:pt x="11589032" y="14840029"/>
                    </a:lnTo>
                    <a:cubicBezTo>
                      <a:pt x="12511282" y="14840029"/>
                      <a:pt x="13292310" y="14185474"/>
                      <a:pt x="13468711" y="13299095"/>
                    </a:cubicBezTo>
                    <a:cubicBezTo>
                      <a:pt x="14254035" y="13145447"/>
                      <a:pt x="14840031" y="12454386"/>
                      <a:pt x="14840031" y="11631885"/>
                    </a:cubicBezTo>
                    <a:lnTo>
                      <a:pt x="14840031" y="3208144"/>
                    </a:lnTo>
                    <a:cubicBezTo>
                      <a:pt x="14840031" y="2385436"/>
                      <a:pt x="14253821" y="1694539"/>
                      <a:pt x="13468711" y="1540933"/>
                    </a:cubicBezTo>
                    <a:cubicBezTo>
                      <a:pt x="13292331" y="654676"/>
                      <a:pt x="12511532" y="0"/>
                      <a:pt x="11589032" y="0"/>
                    </a:cubicBezTo>
                    <a:lnTo>
                      <a:pt x="3250998" y="0"/>
                    </a:lnTo>
                    <a:cubicBezTo>
                      <a:pt x="2328748" y="0"/>
                      <a:pt x="1547722" y="654555"/>
                      <a:pt x="1371321" y="1540934"/>
                    </a:cubicBezTo>
                    <a:cubicBezTo>
                      <a:pt x="585975" y="1694585"/>
                      <a:pt x="0" y="2385663"/>
                      <a:pt x="0" y="3208144"/>
                    </a:cubicBezTo>
                    <a:lnTo>
                      <a:pt x="0" y="11631885"/>
                    </a:lnTo>
                    <a:cubicBezTo>
                      <a:pt x="0" y="12454594"/>
                      <a:pt x="586214" y="13145491"/>
                      <a:pt x="1371321" y="13299095"/>
                    </a:cubicBezTo>
                    <a:cubicBezTo>
                      <a:pt x="1547698" y="14185353"/>
                      <a:pt x="2328498" y="14840029"/>
                      <a:pt x="3250998" y="14840029"/>
                    </a:cubicBezTo>
                    <a:close/>
                  </a:path>
                </a:pathLst>
              </a:custGeom>
              <a:solidFill>
                <a:srgbClr val="418B32"/>
              </a:solidFill>
            </p:spPr>
          </p:sp>
          <p:sp>
            <p:nvSpPr>
              <p:cNvPr id="26" name="Freeform 9">
                <a:extLst>
                  <a:ext uri="{FF2B5EF4-FFF2-40B4-BE49-F238E27FC236}">
                    <a16:creationId xmlns:a16="http://schemas.microsoft.com/office/drawing/2014/main" id="{B7463624-C43A-9E2A-DA31-EE3C0BB96205}"/>
                  </a:ext>
                </a:extLst>
              </p:cNvPr>
              <p:cNvSpPr/>
              <p:nvPr/>
            </p:nvSpPr>
            <p:spPr>
              <a:xfrm>
                <a:off x="200383" y="200383"/>
                <a:ext cx="14439263" cy="14439263"/>
              </a:xfrm>
              <a:custGeom>
                <a:avLst/>
                <a:gdLst/>
                <a:ahLst/>
                <a:cxnLst/>
                <a:rect l="l" t="t" r="r" b="b"/>
                <a:pathLst>
                  <a:path w="14439263" h="14439263">
                    <a:moveTo>
                      <a:pt x="3050615" y="14439263"/>
                    </a:moveTo>
                    <a:lnTo>
                      <a:pt x="11388649" y="14439263"/>
                    </a:lnTo>
                    <a:cubicBezTo>
                      <a:pt x="12269413" y="14439263"/>
                      <a:pt x="12994531" y="13776017"/>
                      <a:pt x="13093361" y="12922261"/>
                    </a:cubicBezTo>
                    <a:cubicBezTo>
                      <a:pt x="13850113" y="12845597"/>
                      <a:pt x="14439263" y="12206742"/>
                      <a:pt x="14439263" y="11431502"/>
                    </a:cubicBezTo>
                    <a:lnTo>
                      <a:pt x="14439263" y="3007761"/>
                    </a:lnTo>
                    <a:cubicBezTo>
                      <a:pt x="14439263" y="2232057"/>
                      <a:pt x="13849674" y="1593621"/>
                      <a:pt x="13093361" y="1517001"/>
                    </a:cubicBezTo>
                    <a:cubicBezTo>
                      <a:pt x="12994471" y="662722"/>
                      <a:pt x="12268828" y="0"/>
                      <a:pt x="11388648" y="0"/>
                    </a:cubicBezTo>
                    <a:lnTo>
                      <a:pt x="3050615" y="0"/>
                    </a:lnTo>
                    <a:cubicBezTo>
                      <a:pt x="2169852" y="0"/>
                      <a:pt x="1444732" y="663249"/>
                      <a:pt x="1345903" y="1517001"/>
                    </a:cubicBezTo>
                    <a:cubicBezTo>
                      <a:pt x="589149" y="1593666"/>
                      <a:pt x="0" y="2232527"/>
                      <a:pt x="0" y="3007761"/>
                    </a:cubicBezTo>
                    <a:lnTo>
                      <a:pt x="0" y="11431502"/>
                    </a:lnTo>
                    <a:cubicBezTo>
                      <a:pt x="0" y="12207184"/>
                      <a:pt x="589566" y="12845639"/>
                      <a:pt x="1345903" y="12922261"/>
                    </a:cubicBezTo>
                    <a:cubicBezTo>
                      <a:pt x="1444793" y="13776541"/>
                      <a:pt x="2170435" y="14439263"/>
                      <a:pt x="3050615" y="1443926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41F8C51-E0D5-CC92-65E0-7240FCEDCE5C}"/>
                </a:ext>
              </a:extLst>
            </p:cNvPr>
            <p:cNvSpPr txBox="1"/>
            <p:nvPr/>
          </p:nvSpPr>
          <p:spPr>
            <a:xfrm>
              <a:off x="1073336" y="5143500"/>
              <a:ext cx="6250833" cy="19981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Tình hình chính trị, kinh tế, xã hội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F0A66BF-72E4-F1F5-0849-D7CBF4C7DB68}"/>
              </a:ext>
            </a:extLst>
          </p:cNvPr>
          <p:cNvGrpSpPr/>
          <p:nvPr/>
        </p:nvGrpSpPr>
        <p:grpSpPr>
          <a:xfrm>
            <a:off x="10670203" y="2848560"/>
            <a:ext cx="6480253" cy="6480252"/>
            <a:chOff x="1028700" y="2848560"/>
            <a:chExt cx="6480253" cy="6480252"/>
          </a:xfrm>
        </p:grpSpPr>
        <p:grpSp>
          <p:nvGrpSpPr>
            <p:cNvPr id="31" name="Group 7">
              <a:extLst>
                <a:ext uri="{FF2B5EF4-FFF2-40B4-BE49-F238E27FC236}">
                  <a16:creationId xmlns:a16="http://schemas.microsoft.com/office/drawing/2014/main" id="{672D2BAD-7297-631D-0E8D-C6AAE60B02A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28700" y="2848560"/>
              <a:ext cx="6480253" cy="6480252"/>
              <a:chOff x="0" y="0"/>
              <a:chExt cx="14840031" cy="14840029"/>
            </a:xfrm>
          </p:grpSpPr>
          <p:sp>
            <p:nvSpPr>
              <p:cNvPr id="33" name="Freeform 8">
                <a:extLst>
                  <a:ext uri="{FF2B5EF4-FFF2-40B4-BE49-F238E27FC236}">
                    <a16:creationId xmlns:a16="http://schemas.microsoft.com/office/drawing/2014/main" id="{EF5657C8-69FF-E39F-F48E-E3A29B8E25AF}"/>
                  </a:ext>
                </a:extLst>
              </p:cNvPr>
              <p:cNvSpPr/>
              <p:nvPr/>
            </p:nvSpPr>
            <p:spPr>
              <a:xfrm>
                <a:off x="0" y="0"/>
                <a:ext cx="14840031" cy="14840029"/>
              </a:xfrm>
              <a:custGeom>
                <a:avLst/>
                <a:gdLst/>
                <a:ahLst/>
                <a:cxnLst/>
                <a:rect l="l" t="t" r="r" b="b"/>
                <a:pathLst>
                  <a:path w="14840031" h="14840029">
                    <a:moveTo>
                      <a:pt x="3250998" y="14840029"/>
                    </a:moveTo>
                    <a:lnTo>
                      <a:pt x="11589032" y="14840029"/>
                    </a:lnTo>
                    <a:cubicBezTo>
                      <a:pt x="12511282" y="14840029"/>
                      <a:pt x="13292310" y="14185474"/>
                      <a:pt x="13468711" y="13299095"/>
                    </a:cubicBezTo>
                    <a:cubicBezTo>
                      <a:pt x="14254035" y="13145447"/>
                      <a:pt x="14840031" y="12454386"/>
                      <a:pt x="14840031" y="11631885"/>
                    </a:cubicBezTo>
                    <a:lnTo>
                      <a:pt x="14840031" y="3208144"/>
                    </a:lnTo>
                    <a:cubicBezTo>
                      <a:pt x="14840031" y="2385436"/>
                      <a:pt x="14253821" y="1694539"/>
                      <a:pt x="13468711" y="1540933"/>
                    </a:cubicBezTo>
                    <a:cubicBezTo>
                      <a:pt x="13292331" y="654676"/>
                      <a:pt x="12511532" y="0"/>
                      <a:pt x="11589032" y="0"/>
                    </a:cubicBezTo>
                    <a:lnTo>
                      <a:pt x="3250998" y="0"/>
                    </a:lnTo>
                    <a:cubicBezTo>
                      <a:pt x="2328748" y="0"/>
                      <a:pt x="1547722" y="654555"/>
                      <a:pt x="1371321" y="1540934"/>
                    </a:cubicBezTo>
                    <a:cubicBezTo>
                      <a:pt x="585975" y="1694585"/>
                      <a:pt x="0" y="2385663"/>
                      <a:pt x="0" y="3208144"/>
                    </a:cubicBezTo>
                    <a:lnTo>
                      <a:pt x="0" y="11631885"/>
                    </a:lnTo>
                    <a:cubicBezTo>
                      <a:pt x="0" y="12454594"/>
                      <a:pt x="586214" y="13145491"/>
                      <a:pt x="1371321" y="13299095"/>
                    </a:cubicBezTo>
                    <a:cubicBezTo>
                      <a:pt x="1547698" y="14185353"/>
                      <a:pt x="2328498" y="14840029"/>
                      <a:pt x="3250998" y="14840029"/>
                    </a:cubicBezTo>
                    <a:close/>
                  </a:path>
                </a:pathLst>
              </a:custGeom>
              <a:solidFill>
                <a:srgbClr val="DF6B04"/>
              </a:solidFill>
              <a:ln>
                <a:solidFill>
                  <a:srgbClr val="DF6B04"/>
                </a:solidFill>
              </a:ln>
            </p:spPr>
          </p:sp>
          <p:sp>
            <p:nvSpPr>
              <p:cNvPr id="34" name="Freeform 9">
                <a:extLst>
                  <a:ext uri="{FF2B5EF4-FFF2-40B4-BE49-F238E27FC236}">
                    <a16:creationId xmlns:a16="http://schemas.microsoft.com/office/drawing/2014/main" id="{6B732167-0A45-9579-2210-0955F9DB9CFC}"/>
                  </a:ext>
                </a:extLst>
              </p:cNvPr>
              <p:cNvSpPr/>
              <p:nvPr/>
            </p:nvSpPr>
            <p:spPr>
              <a:xfrm>
                <a:off x="200383" y="200383"/>
                <a:ext cx="14439263" cy="14439263"/>
              </a:xfrm>
              <a:custGeom>
                <a:avLst/>
                <a:gdLst/>
                <a:ahLst/>
                <a:cxnLst/>
                <a:rect l="l" t="t" r="r" b="b"/>
                <a:pathLst>
                  <a:path w="14439263" h="14439263">
                    <a:moveTo>
                      <a:pt x="3050615" y="14439263"/>
                    </a:moveTo>
                    <a:lnTo>
                      <a:pt x="11388649" y="14439263"/>
                    </a:lnTo>
                    <a:cubicBezTo>
                      <a:pt x="12269413" y="14439263"/>
                      <a:pt x="12994531" y="13776017"/>
                      <a:pt x="13093361" y="12922261"/>
                    </a:cubicBezTo>
                    <a:cubicBezTo>
                      <a:pt x="13850113" y="12845597"/>
                      <a:pt x="14439263" y="12206742"/>
                      <a:pt x="14439263" y="11431502"/>
                    </a:cubicBezTo>
                    <a:lnTo>
                      <a:pt x="14439263" y="3007761"/>
                    </a:lnTo>
                    <a:cubicBezTo>
                      <a:pt x="14439263" y="2232057"/>
                      <a:pt x="13849674" y="1593621"/>
                      <a:pt x="13093361" y="1517001"/>
                    </a:cubicBezTo>
                    <a:cubicBezTo>
                      <a:pt x="12994471" y="662722"/>
                      <a:pt x="12268828" y="0"/>
                      <a:pt x="11388648" y="0"/>
                    </a:cubicBezTo>
                    <a:lnTo>
                      <a:pt x="3050615" y="0"/>
                    </a:lnTo>
                    <a:cubicBezTo>
                      <a:pt x="2169852" y="0"/>
                      <a:pt x="1444732" y="663249"/>
                      <a:pt x="1345903" y="1517001"/>
                    </a:cubicBezTo>
                    <a:cubicBezTo>
                      <a:pt x="589149" y="1593666"/>
                      <a:pt x="0" y="2232527"/>
                      <a:pt x="0" y="3007761"/>
                    </a:cubicBezTo>
                    <a:lnTo>
                      <a:pt x="0" y="11431502"/>
                    </a:lnTo>
                    <a:cubicBezTo>
                      <a:pt x="0" y="12207184"/>
                      <a:pt x="589566" y="12845639"/>
                      <a:pt x="1345903" y="12922261"/>
                    </a:cubicBezTo>
                    <a:cubicBezTo>
                      <a:pt x="1444793" y="13776541"/>
                      <a:pt x="2170435" y="14439263"/>
                      <a:pt x="3050615" y="1443926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C538376-6B31-3309-C44C-75742D305338}"/>
                </a:ext>
              </a:extLst>
            </p:cNvPr>
            <p:cNvSpPr txBox="1"/>
            <p:nvPr/>
          </p:nvSpPr>
          <p:spPr>
            <a:xfrm>
              <a:off x="1073336" y="5143500"/>
              <a:ext cx="6250833" cy="19981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Thành tựu tiêu biểu về văn hóa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227012">
            <a:off x="15626868" y="146862"/>
            <a:ext cx="3353466" cy="640207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227012">
            <a:off x="16636518" y="146862"/>
            <a:ext cx="3353466" cy="640207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01DD9CD5-474F-D790-15E7-9F529A3AD884}"/>
              </a:ext>
            </a:extLst>
          </p:cNvPr>
          <p:cNvSpPr txBox="1"/>
          <p:nvPr/>
        </p:nvSpPr>
        <p:spPr>
          <a:xfrm>
            <a:off x="561974" y="5316130"/>
            <a:ext cx="17164049" cy="1427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>
                <a:solidFill>
                  <a:srgbClr val="418B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 HÌNH CHÍNH TRỊ, KINH TẾ, XÃ HỘI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FA49BB8-C2A6-EF99-6B00-00D4E7E81192}"/>
              </a:ext>
            </a:extLst>
          </p:cNvPr>
          <p:cNvGrpSpPr/>
          <p:nvPr/>
        </p:nvGrpSpPr>
        <p:grpSpPr>
          <a:xfrm>
            <a:off x="3780157" y="2039530"/>
            <a:ext cx="10727680" cy="2819400"/>
            <a:chOff x="3780157" y="2324100"/>
            <a:chExt cx="10727680" cy="281940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876460F-8877-CA4C-92BF-CD8E62F29BA2}"/>
                </a:ext>
              </a:extLst>
            </p:cNvPr>
            <p:cNvGrpSpPr/>
            <p:nvPr/>
          </p:nvGrpSpPr>
          <p:grpSpPr>
            <a:xfrm>
              <a:off x="7204885" y="4044661"/>
              <a:ext cx="3878225" cy="1098839"/>
              <a:chOff x="1810706" y="2626010"/>
              <a:chExt cx="3878225" cy="1098839"/>
            </a:xfrm>
          </p:grpSpPr>
          <p:pic>
            <p:nvPicPr>
              <p:cNvPr id="24" name="Picture 2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810706" y="2626012"/>
                <a:ext cx="1098837" cy="1098837"/>
              </a:xfrm>
              <a:prstGeom prst="rect">
                <a:avLst/>
              </a:prstGeom>
            </p:spPr>
          </p:pic>
          <p:pic>
            <p:nvPicPr>
              <p:cNvPr id="25" name="Picture 2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200400" y="2626011"/>
                <a:ext cx="1098837" cy="1098837"/>
              </a:xfrm>
              <a:prstGeom prst="rect">
                <a:avLst/>
              </a:prstGeom>
            </p:spPr>
          </p:pic>
          <p:pic>
            <p:nvPicPr>
              <p:cNvPr id="26" name="Picture 2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590094" y="2626010"/>
                <a:ext cx="1098837" cy="1098837"/>
              </a:xfrm>
              <a:prstGeom prst="rect">
                <a:avLst/>
              </a:prstGeom>
            </p:spPr>
          </p:pic>
        </p:grpSp>
        <p:sp>
          <p:nvSpPr>
            <p:cNvPr id="38" name="TextBox 15">
              <a:extLst>
                <a:ext uri="{FF2B5EF4-FFF2-40B4-BE49-F238E27FC236}">
                  <a16:creationId xmlns:a16="http://schemas.microsoft.com/office/drawing/2014/main" id="{E19005E1-679E-C233-37F9-9C6A7691568C}"/>
                </a:ext>
              </a:extLst>
            </p:cNvPr>
            <p:cNvSpPr txBox="1"/>
            <p:nvPr/>
          </p:nvSpPr>
          <p:spPr>
            <a:xfrm>
              <a:off x="3780157" y="2324100"/>
              <a:ext cx="10727680" cy="10661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930"/>
                </a:lnSpc>
              </a:pPr>
              <a:r>
                <a:rPr lang="en-US" sz="6600" b="1">
                  <a:solidFill>
                    <a:srgbClr val="DF6B0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 1</a:t>
              </a:r>
              <a:endParaRPr lang="en-US" sz="6600" b="1">
                <a:solidFill>
                  <a:srgbClr val="418B3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0" name="Picture 17">
            <a:extLst>
              <a:ext uri="{FF2B5EF4-FFF2-40B4-BE49-F238E27FC236}">
                <a16:creationId xmlns:a16="http://schemas.microsoft.com/office/drawing/2014/main" id="{9F9334D8-B8BA-B5AB-3157-89144706F2D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1083110" y="7248166"/>
            <a:ext cx="7284119" cy="3044154"/>
          </a:xfrm>
          <a:prstGeom prst="rect">
            <a:avLst/>
          </a:prstGeom>
        </p:spPr>
      </p:pic>
      <p:pic>
        <p:nvPicPr>
          <p:cNvPr id="41" name="Picture 23">
            <a:extLst>
              <a:ext uri="{FF2B5EF4-FFF2-40B4-BE49-F238E27FC236}">
                <a16:creationId xmlns:a16="http://schemas.microsoft.com/office/drawing/2014/main" id="{599D3784-285D-AE17-03EE-8DCFC133568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0" y="7180326"/>
            <a:ext cx="5486400" cy="3106674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30912C6E-CB4C-BD41-C5C0-8CC5763330D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547976" cy="285414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61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3505200" y="5705662"/>
            <a:ext cx="5858546" cy="585854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61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849600" y="-1562100"/>
            <a:ext cx="5858546" cy="585854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227012">
            <a:off x="15667902" y="9290860"/>
            <a:ext cx="3353466" cy="64020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2227012">
            <a:off x="16677552" y="9290860"/>
            <a:ext cx="3353466" cy="64020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614533" y="268336"/>
            <a:ext cx="1098837" cy="109883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79281" y="8708881"/>
            <a:ext cx="1098837" cy="1098837"/>
          </a:xfrm>
          <a:prstGeom prst="rect">
            <a:avLst/>
          </a:prstGeom>
        </p:spPr>
      </p:pic>
      <p:sp>
        <p:nvSpPr>
          <p:cNvPr id="17" name="TextBox 4">
            <a:extLst>
              <a:ext uri="{FF2B5EF4-FFF2-40B4-BE49-F238E27FC236}">
                <a16:creationId xmlns:a16="http://schemas.microsoft.com/office/drawing/2014/main" id="{0DD60F10-2851-1488-BEE6-27D05DCAF760}"/>
              </a:ext>
            </a:extLst>
          </p:cNvPr>
          <p:cNvSpPr txBox="1"/>
          <p:nvPr/>
        </p:nvSpPr>
        <p:spPr>
          <a:xfrm>
            <a:off x="4550472" y="430843"/>
            <a:ext cx="9187054" cy="1252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418B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 LUẬN NHÓM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4BA1DA-DAA0-997C-A2F5-FE248D4DF530}"/>
              </a:ext>
            </a:extLst>
          </p:cNvPr>
          <p:cNvSpPr txBox="1"/>
          <p:nvPr/>
        </p:nvSpPr>
        <p:spPr>
          <a:xfrm>
            <a:off x="1514033" y="1795113"/>
            <a:ext cx="15310050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 hãy </a:t>
            </a:r>
            <a:r>
              <a:rPr lang="en-US" sz="40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thông tin mục 1 kết hợp khai thác Hình 9.1, 9.2 SGK tr.37 và thực hiện nhiệm vụ: </a:t>
            </a:r>
            <a:r>
              <a:rPr lang="vi-VN" sz="4000">
                <a:cs typeface="Arial" panose="020B0604020202020204" pitchFamily="34" charset="0"/>
              </a:rPr>
              <a:t>Vẽ sơ đồ tư duy về tình hình Ấn Độ dưới thời Đê-li trên các lĩnh vực chính trị, kinh tế, xã hội.</a:t>
            </a:r>
            <a:endParaRPr kumimoji="0" lang="en-US" sz="400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E675925-5045-5A58-89F4-FFB126E2F7F8}"/>
              </a:ext>
            </a:extLst>
          </p:cNvPr>
          <p:cNvGrpSpPr/>
          <p:nvPr/>
        </p:nvGrpSpPr>
        <p:grpSpPr>
          <a:xfrm>
            <a:off x="914400" y="5067300"/>
            <a:ext cx="5142825" cy="4254755"/>
            <a:chOff x="1028700" y="4185988"/>
            <a:chExt cx="5142825" cy="5142824"/>
          </a:xfrm>
        </p:grpSpPr>
        <p:grpSp>
          <p:nvGrpSpPr>
            <p:cNvPr id="50" name="Group 7">
              <a:extLst>
                <a:ext uri="{FF2B5EF4-FFF2-40B4-BE49-F238E27FC236}">
                  <a16:creationId xmlns:a16="http://schemas.microsoft.com/office/drawing/2014/main" id="{76D1B36F-BEA9-1FA9-0629-79A06CFCF06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28700" y="4185988"/>
              <a:ext cx="5142825" cy="5142824"/>
              <a:chOff x="0" y="0"/>
              <a:chExt cx="14840031" cy="14840029"/>
            </a:xfrm>
          </p:grpSpPr>
          <p:sp>
            <p:nvSpPr>
              <p:cNvPr id="52" name="Freeform 8">
                <a:extLst>
                  <a:ext uri="{FF2B5EF4-FFF2-40B4-BE49-F238E27FC236}">
                    <a16:creationId xmlns:a16="http://schemas.microsoft.com/office/drawing/2014/main" id="{9EFBD0B2-81CD-E156-3AEE-DD0D6E04893C}"/>
                  </a:ext>
                </a:extLst>
              </p:cNvPr>
              <p:cNvSpPr/>
              <p:nvPr/>
            </p:nvSpPr>
            <p:spPr>
              <a:xfrm>
                <a:off x="0" y="0"/>
                <a:ext cx="14840031" cy="14840029"/>
              </a:xfrm>
              <a:custGeom>
                <a:avLst/>
                <a:gdLst/>
                <a:ahLst/>
                <a:cxnLst/>
                <a:rect l="l" t="t" r="r" b="b"/>
                <a:pathLst>
                  <a:path w="14840031" h="14840029">
                    <a:moveTo>
                      <a:pt x="3250998" y="14840029"/>
                    </a:moveTo>
                    <a:lnTo>
                      <a:pt x="11589032" y="14840029"/>
                    </a:lnTo>
                    <a:cubicBezTo>
                      <a:pt x="12511282" y="14840029"/>
                      <a:pt x="13292310" y="14185474"/>
                      <a:pt x="13468711" y="13299095"/>
                    </a:cubicBezTo>
                    <a:cubicBezTo>
                      <a:pt x="14254035" y="13145447"/>
                      <a:pt x="14840031" y="12454386"/>
                      <a:pt x="14840031" y="11631885"/>
                    </a:cubicBezTo>
                    <a:lnTo>
                      <a:pt x="14840031" y="3208144"/>
                    </a:lnTo>
                    <a:cubicBezTo>
                      <a:pt x="14840031" y="2385436"/>
                      <a:pt x="14253821" y="1694539"/>
                      <a:pt x="13468711" y="1540933"/>
                    </a:cubicBezTo>
                    <a:cubicBezTo>
                      <a:pt x="13292331" y="654676"/>
                      <a:pt x="12511532" y="0"/>
                      <a:pt x="11589032" y="0"/>
                    </a:cubicBezTo>
                    <a:lnTo>
                      <a:pt x="3250998" y="0"/>
                    </a:lnTo>
                    <a:cubicBezTo>
                      <a:pt x="2328748" y="0"/>
                      <a:pt x="1547722" y="654555"/>
                      <a:pt x="1371321" y="1540934"/>
                    </a:cubicBezTo>
                    <a:cubicBezTo>
                      <a:pt x="585975" y="1694585"/>
                      <a:pt x="0" y="2385663"/>
                      <a:pt x="0" y="3208144"/>
                    </a:cubicBezTo>
                    <a:lnTo>
                      <a:pt x="0" y="11631885"/>
                    </a:lnTo>
                    <a:cubicBezTo>
                      <a:pt x="0" y="12454594"/>
                      <a:pt x="586214" y="13145491"/>
                      <a:pt x="1371321" y="13299095"/>
                    </a:cubicBezTo>
                    <a:cubicBezTo>
                      <a:pt x="1547698" y="14185353"/>
                      <a:pt x="2328498" y="14840029"/>
                      <a:pt x="3250998" y="14840029"/>
                    </a:cubicBezTo>
                    <a:close/>
                  </a:path>
                </a:pathLst>
              </a:custGeom>
              <a:solidFill>
                <a:srgbClr val="418B32"/>
              </a:solidFill>
            </p:spPr>
          </p:sp>
          <p:sp>
            <p:nvSpPr>
              <p:cNvPr id="53" name="Freeform 9">
                <a:extLst>
                  <a:ext uri="{FF2B5EF4-FFF2-40B4-BE49-F238E27FC236}">
                    <a16:creationId xmlns:a16="http://schemas.microsoft.com/office/drawing/2014/main" id="{BDFEECCC-1F50-CCE1-6933-EB81902BA744}"/>
                  </a:ext>
                </a:extLst>
              </p:cNvPr>
              <p:cNvSpPr/>
              <p:nvPr/>
            </p:nvSpPr>
            <p:spPr>
              <a:xfrm>
                <a:off x="200383" y="200383"/>
                <a:ext cx="14439263" cy="14439263"/>
              </a:xfrm>
              <a:custGeom>
                <a:avLst/>
                <a:gdLst/>
                <a:ahLst/>
                <a:cxnLst/>
                <a:rect l="l" t="t" r="r" b="b"/>
                <a:pathLst>
                  <a:path w="14439263" h="14439263">
                    <a:moveTo>
                      <a:pt x="3050615" y="14439263"/>
                    </a:moveTo>
                    <a:lnTo>
                      <a:pt x="11388649" y="14439263"/>
                    </a:lnTo>
                    <a:cubicBezTo>
                      <a:pt x="12269413" y="14439263"/>
                      <a:pt x="12994531" y="13776017"/>
                      <a:pt x="13093361" y="12922261"/>
                    </a:cubicBezTo>
                    <a:cubicBezTo>
                      <a:pt x="13850113" y="12845597"/>
                      <a:pt x="14439263" y="12206742"/>
                      <a:pt x="14439263" y="11431502"/>
                    </a:cubicBezTo>
                    <a:lnTo>
                      <a:pt x="14439263" y="3007761"/>
                    </a:lnTo>
                    <a:cubicBezTo>
                      <a:pt x="14439263" y="2232057"/>
                      <a:pt x="13849674" y="1593621"/>
                      <a:pt x="13093361" y="1517001"/>
                    </a:cubicBezTo>
                    <a:cubicBezTo>
                      <a:pt x="12994471" y="662722"/>
                      <a:pt x="12268828" y="0"/>
                      <a:pt x="11388648" y="0"/>
                    </a:cubicBezTo>
                    <a:lnTo>
                      <a:pt x="3050615" y="0"/>
                    </a:lnTo>
                    <a:cubicBezTo>
                      <a:pt x="2169852" y="0"/>
                      <a:pt x="1444732" y="663249"/>
                      <a:pt x="1345903" y="1517001"/>
                    </a:cubicBezTo>
                    <a:cubicBezTo>
                      <a:pt x="589149" y="1593666"/>
                      <a:pt x="0" y="2232527"/>
                      <a:pt x="0" y="3007761"/>
                    </a:cubicBezTo>
                    <a:lnTo>
                      <a:pt x="0" y="11431502"/>
                    </a:lnTo>
                    <a:cubicBezTo>
                      <a:pt x="0" y="12207184"/>
                      <a:pt x="589566" y="12845639"/>
                      <a:pt x="1345903" y="12922261"/>
                    </a:cubicBezTo>
                    <a:cubicBezTo>
                      <a:pt x="1444793" y="13776541"/>
                      <a:pt x="2170435" y="14439263"/>
                      <a:pt x="3050615" y="1443926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4F4E86A-0179-C1E1-09A9-607DE36DAA6C}"/>
                </a:ext>
              </a:extLst>
            </p:cNvPr>
            <p:cNvSpPr txBox="1"/>
            <p:nvPr/>
          </p:nvSpPr>
          <p:spPr>
            <a:xfrm>
              <a:off x="1217355" y="5925906"/>
              <a:ext cx="4765513" cy="27482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1000"/>
                </a:spcAft>
              </a:pPr>
              <a:r>
                <a:rPr lang="fr-FR" sz="4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Tìm hiểu tình hình chính trị của Ấn Độ thời </a:t>
              </a:r>
              <a:r>
                <a:rPr lang="fr-FR" sz="400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Đê-li</a:t>
              </a:r>
              <a:endParaRPr lang="en-US" sz="40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634EAAF-3F7F-4C69-04E4-E94866F6AA2C}"/>
                </a:ext>
              </a:extLst>
            </p:cNvPr>
            <p:cNvSpPr txBox="1"/>
            <p:nvPr/>
          </p:nvSpPr>
          <p:spPr>
            <a:xfrm>
              <a:off x="1264278" y="4576915"/>
              <a:ext cx="4765513" cy="9825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1000"/>
                </a:spcAft>
              </a:pPr>
              <a:r>
                <a:rPr lang="fr-FR" sz="4400" b="1">
                  <a:solidFill>
                    <a:srgbClr val="DF6B04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Nhóm 1</a:t>
              </a:r>
              <a:endParaRPr lang="en-US" sz="4400">
                <a:solidFill>
                  <a:srgbClr val="DF6B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ED2E128-E8EE-FFB1-0357-FF19F601F81C}"/>
              </a:ext>
            </a:extLst>
          </p:cNvPr>
          <p:cNvGrpSpPr/>
          <p:nvPr/>
        </p:nvGrpSpPr>
        <p:grpSpPr>
          <a:xfrm>
            <a:off x="6647333" y="5136743"/>
            <a:ext cx="5142825" cy="4254755"/>
            <a:chOff x="1028700" y="4185988"/>
            <a:chExt cx="5142825" cy="5142824"/>
          </a:xfrm>
        </p:grpSpPr>
        <p:grpSp>
          <p:nvGrpSpPr>
            <p:cNvPr id="56" name="Group 7">
              <a:extLst>
                <a:ext uri="{FF2B5EF4-FFF2-40B4-BE49-F238E27FC236}">
                  <a16:creationId xmlns:a16="http://schemas.microsoft.com/office/drawing/2014/main" id="{B6236CA7-6799-50AA-8944-9F2344C112F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28700" y="4185988"/>
              <a:ext cx="5142825" cy="5142824"/>
              <a:chOff x="0" y="0"/>
              <a:chExt cx="14840031" cy="14840029"/>
            </a:xfrm>
          </p:grpSpPr>
          <p:sp>
            <p:nvSpPr>
              <p:cNvPr id="59" name="Freeform 8">
                <a:extLst>
                  <a:ext uri="{FF2B5EF4-FFF2-40B4-BE49-F238E27FC236}">
                    <a16:creationId xmlns:a16="http://schemas.microsoft.com/office/drawing/2014/main" id="{FBC6F3BE-1D96-4FA0-097A-3B237B67993C}"/>
                  </a:ext>
                </a:extLst>
              </p:cNvPr>
              <p:cNvSpPr/>
              <p:nvPr/>
            </p:nvSpPr>
            <p:spPr>
              <a:xfrm>
                <a:off x="0" y="0"/>
                <a:ext cx="14840031" cy="14840029"/>
              </a:xfrm>
              <a:custGeom>
                <a:avLst/>
                <a:gdLst/>
                <a:ahLst/>
                <a:cxnLst/>
                <a:rect l="l" t="t" r="r" b="b"/>
                <a:pathLst>
                  <a:path w="14840031" h="14840029">
                    <a:moveTo>
                      <a:pt x="3250998" y="14840029"/>
                    </a:moveTo>
                    <a:lnTo>
                      <a:pt x="11589032" y="14840029"/>
                    </a:lnTo>
                    <a:cubicBezTo>
                      <a:pt x="12511282" y="14840029"/>
                      <a:pt x="13292310" y="14185474"/>
                      <a:pt x="13468711" y="13299095"/>
                    </a:cubicBezTo>
                    <a:cubicBezTo>
                      <a:pt x="14254035" y="13145447"/>
                      <a:pt x="14840031" y="12454386"/>
                      <a:pt x="14840031" y="11631885"/>
                    </a:cubicBezTo>
                    <a:lnTo>
                      <a:pt x="14840031" y="3208144"/>
                    </a:lnTo>
                    <a:cubicBezTo>
                      <a:pt x="14840031" y="2385436"/>
                      <a:pt x="14253821" y="1694539"/>
                      <a:pt x="13468711" y="1540933"/>
                    </a:cubicBezTo>
                    <a:cubicBezTo>
                      <a:pt x="13292331" y="654676"/>
                      <a:pt x="12511532" y="0"/>
                      <a:pt x="11589032" y="0"/>
                    </a:cubicBezTo>
                    <a:lnTo>
                      <a:pt x="3250998" y="0"/>
                    </a:lnTo>
                    <a:cubicBezTo>
                      <a:pt x="2328748" y="0"/>
                      <a:pt x="1547722" y="654555"/>
                      <a:pt x="1371321" y="1540934"/>
                    </a:cubicBezTo>
                    <a:cubicBezTo>
                      <a:pt x="585975" y="1694585"/>
                      <a:pt x="0" y="2385663"/>
                      <a:pt x="0" y="3208144"/>
                    </a:cubicBezTo>
                    <a:lnTo>
                      <a:pt x="0" y="11631885"/>
                    </a:lnTo>
                    <a:cubicBezTo>
                      <a:pt x="0" y="12454594"/>
                      <a:pt x="586214" y="13145491"/>
                      <a:pt x="1371321" y="13299095"/>
                    </a:cubicBezTo>
                    <a:cubicBezTo>
                      <a:pt x="1547698" y="14185353"/>
                      <a:pt x="2328498" y="14840029"/>
                      <a:pt x="3250998" y="14840029"/>
                    </a:cubicBezTo>
                    <a:close/>
                  </a:path>
                </a:pathLst>
              </a:custGeom>
              <a:solidFill>
                <a:srgbClr val="418B32"/>
              </a:solidFill>
            </p:spPr>
          </p:sp>
          <p:sp>
            <p:nvSpPr>
              <p:cNvPr id="60" name="Freeform 9">
                <a:extLst>
                  <a:ext uri="{FF2B5EF4-FFF2-40B4-BE49-F238E27FC236}">
                    <a16:creationId xmlns:a16="http://schemas.microsoft.com/office/drawing/2014/main" id="{0A167515-32E9-8D1A-0480-A8690E264BEE}"/>
                  </a:ext>
                </a:extLst>
              </p:cNvPr>
              <p:cNvSpPr/>
              <p:nvPr/>
            </p:nvSpPr>
            <p:spPr>
              <a:xfrm>
                <a:off x="200383" y="200383"/>
                <a:ext cx="14439263" cy="14439263"/>
              </a:xfrm>
              <a:custGeom>
                <a:avLst/>
                <a:gdLst/>
                <a:ahLst/>
                <a:cxnLst/>
                <a:rect l="l" t="t" r="r" b="b"/>
                <a:pathLst>
                  <a:path w="14439263" h="14439263">
                    <a:moveTo>
                      <a:pt x="3050615" y="14439263"/>
                    </a:moveTo>
                    <a:lnTo>
                      <a:pt x="11388649" y="14439263"/>
                    </a:lnTo>
                    <a:cubicBezTo>
                      <a:pt x="12269413" y="14439263"/>
                      <a:pt x="12994531" y="13776017"/>
                      <a:pt x="13093361" y="12922261"/>
                    </a:cubicBezTo>
                    <a:cubicBezTo>
                      <a:pt x="13850113" y="12845597"/>
                      <a:pt x="14439263" y="12206742"/>
                      <a:pt x="14439263" y="11431502"/>
                    </a:cubicBezTo>
                    <a:lnTo>
                      <a:pt x="14439263" y="3007761"/>
                    </a:lnTo>
                    <a:cubicBezTo>
                      <a:pt x="14439263" y="2232057"/>
                      <a:pt x="13849674" y="1593621"/>
                      <a:pt x="13093361" y="1517001"/>
                    </a:cubicBezTo>
                    <a:cubicBezTo>
                      <a:pt x="12994471" y="662722"/>
                      <a:pt x="12268828" y="0"/>
                      <a:pt x="11388648" y="0"/>
                    </a:cubicBezTo>
                    <a:lnTo>
                      <a:pt x="3050615" y="0"/>
                    </a:lnTo>
                    <a:cubicBezTo>
                      <a:pt x="2169852" y="0"/>
                      <a:pt x="1444732" y="663249"/>
                      <a:pt x="1345903" y="1517001"/>
                    </a:cubicBezTo>
                    <a:cubicBezTo>
                      <a:pt x="589149" y="1593666"/>
                      <a:pt x="0" y="2232527"/>
                      <a:pt x="0" y="3007761"/>
                    </a:cubicBezTo>
                    <a:lnTo>
                      <a:pt x="0" y="11431502"/>
                    </a:lnTo>
                    <a:cubicBezTo>
                      <a:pt x="0" y="12207184"/>
                      <a:pt x="589566" y="12845639"/>
                      <a:pt x="1345903" y="12922261"/>
                    </a:cubicBezTo>
                    <a:cubicBezTo>
                      <a:pt x="1444793" y="13776541"/>
                      <a:pt x="2170435" y="14439263"/>
                      <a:pt x="3050615" y="1443926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A3F07E8-7E97-BBF7-3C96-4E5F11E647A1}"/>
                </a:ext>
              </a:extLst>
            </p:cNvPr>
            <p:cNvSpPr txBox="1"/>
            <p:nvPr/>
          </p:nvSpPr>
          <p:spPr>
            <a:xfrm>
              <a:off x="1217355" y="5925906"/>
              <a:ext cx="4765513" cy="27482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1000"/>
                </a:spcAft>
              </a:pPr>
              <a:r>
                <a:rPr lang="fr-FR" sz="4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Tìm hiểu tình hình kinh tế của Ấn Độ thời </a:t>
              </a:r>
              <a:r>
                <a:rPr lang="fr-FR" sz="400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Đê-li</a:t>
              </a:r>
              <a:endParaRPr lang="en-US" sz="40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5C6A004-A4EA-E9F8-2767-AD3F1473C180}"/>
                </a:ext>
              </a:extLst>
            </p:cNvPr>
            <p:cNvSpPr txBox="1"/>
            <p:nvPr/>
          </p:nvSpPr>
          <p:spPr>
            <a:xfrm>
              <a:off x="1264278" y="4576915"/>
              <a:ext cx="4765513" cy="9825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1000"/>
                </a:spcAft>
              </a:pPr>
              <a:r>
                <a:rPr lang="fr-FR" sz="4400" b="1">
                  <a:solidFill>
                    <a:srgbClr val="DF6B04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Nhóm 2</a:t>
              </a:r>
              <a:endParaRPr lang="en-US" sz="4400">
                <a:solidFill>
                  <a:srgbClr val="DF6B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E3DB899-F43F-B9F7-2EEC-D47ED4FBBB06}"/>
              </a:ext>
            </a:extLst>
          </p:cNvPr>
          <p:cNvGrpSpPr/>
          <p:nvPr/>
        </p:nvGrpSpPr>
        <p:grpSpPr>
          <a:xfrm>
            <a:off x="12380267" y="5136743"/>
            <a:ext cx="5142825" cy="4254755"/>
            <a:chOff x="1028700" y="4185988"/>
            <a:chExt cx="5142825" cy="5142824"/>
          </a:xfrm>
        </p:grpSpPr>
        <p:grpSp>
          <p:nvGrpSpPr>
            <p:cNvPr id="62" name="Group 7">
              <a:extLst>
                <a:ext uri="{FF2B5EF4-FFF2-40B4-BE49-F238E27FC236}">
                  <a16:creationId xmlns:a16="http://schemas.microsoft.com/office/drawing/2014/main" id="{7DB59BB9-BBAD-1C90-7042-A1F23AFF13C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28700" y="4185988"/>
              <a:ext cx="5142825" cy="5142824"/>
              <a:chOff x="0" y="0"/>
              <a:chExt cx="14840031" cy="14840029"/>
            </a:xfrm>
          </p:grpSpPr>
          <p:sp>
            <p:nvSpPr>
              <p:cNvPr id="65" name="Freeform 8">
                <a:extLst>
                  <a:ext uri="{FF2B5EF4-FFF2-40B4-BE49-F238E27FC236}">
                    <a16:creationId xmlns:a16="http://schemas.microsoft.com/office/drawing/2014/main" id="{7A8F8020-2876-2BF0-24DF-8649EAE84893}"/>
                  </a:ext>
                </a:extLst>
              </p:cNvPr>
              <p:cNvSpPr/>
              <p:nvPr/>
            </p:nvSpPr>
            <p:spPr>
              <a:xfrm>
                <a:off x="0" y="0"/>
                <a:ext cx="14840031" cy="14840029"/>
              </a:xfrm>
              <a:custGeom>
                <a:avLst/>
                <a:gdLst/>
                <a:ahLst/>
                <a:cxnLst/>
                <a:rect l="l" t="t" r="r" b="b"/>
                <a:pathLst>
                  <a:path w="14840031" h="14840029">
                    <a:moveTo>
                      <a:pt x="3250998" y="14840029"/>
                    </a:moveTo>
                    <a:lnTo>
                      <a:pt x="11589032" y="14840029"/>
                    </a:lnTo>
                    <a:cubicBezTo>
                      <a:pt x="12511282" y="14840029"/>
                      <a:pt x="13292310" y="14185474"/>
                      <a:pt x="13468711" y="13299095"/>
                    </a:cubicBezTo>
                    <a:cubicBezTo>
                      <a:pt x="14254035" y="13145447"/>
                      <a:pt x="14840031" y="12454386"/>
                      <a:pt x="14840031" y="11631885"/>
                    </a:cubicBezTo>
                    <a:lnTo>
                      <a:pt x="14840031" y="3208144"/>
                    </a:lnTo>
                    <a:cubicBezTo>
                      <a:pt x="14840031" y="2385436"/>
                      <a:pt x="14253821" y="1694539"/>
                      <a:pt x="13468711" y="1540933"/>
                    </a:cubicBezTo>
                    <a:cubicBezTo>
                      <a:pt x="13292331" y="654676"/>
                      <a:pt x="12511532" y="0"/>
                      <a:pt x="11589032" y="0"/>
                    </a:cubicBezTo>
                    <a:lnTo>
                      <a:pt x="3250998" y="0"/>
                    </a:lnTo>
                    <a:cubicBezTo>
                      <a:pt x="2328748" y="0"/>
                      <a:pt x="1547722" y="654555"/>
                      <a:pt x="1371321" y="1540934"/>
                    </a:cubicBezTo>
                    <a:cubicBezTo>
                      <a:pt x="585975" y="1694585"/>
                      <a:pt x="0" y="2385663"/>
                      <a:pt x="0" y="3208144"/>
                    </a:cubicBezTo>
                    <a:lnTo>
                      <a:pt x="0" y="11631885"/>
                    </a:lnTo>
                    <a:cubicBezTo>
                      <a:pt x="0" y="12454594"/>
                      <a:pt x="586214" y="13145491"/>
                      <a:pt x="1371321" y="13299095"/>
                    </a:cubicBezTo>
                    <a:cubicBezTo>
                      <a:pt x="1547698" y="14185353"/>
                      <a:pt x="2328498" y="14840029"/>
                      <a:pt x="3250998" y="14840029"/>
                    </a:cubicBezTo>
                    <a:close/>
                  </a:path>
                </a:pathLst>
              </a:custGeom>
              <a:solidFill>
                <a:srgbClr val="418B32"/>
              </a:solidFill>
            </p:spPr>
          </p:sp>
          <p:sp>
            <p:nvSpPr>
              <p:cNvPr id="66" name="Freeform 9">
                <a:extLst>
                  <a:ext uri="{FF2B5EF4-FFF2-40B4-BE49-F238E27FC236}">
                    <a16:creationId xmlns:a16="http://schemas.microsoft.com/office/drawing/2014/main" id="{EFA2DF04-3E01-D77E-E2C4-CAA3E59B839B}"/>
                  </a:ext>
                </a:extLst>
              </p:cNvPr>
              <p:cNvSpPr/>
              <p:nvPr/>
            </p:nvSpPr>
            <p:spPr>
              <a:xfrm>
                <a:off x="200383" y="200383"/>
                <a:ext cx="14439263" cy="14439263"/>
              </a:xfrm>
              <a:custGeom>
                <a:avLst/>
                <a:gdLst/>
                <a:ahLst/>
                <a:cxnLst/>
                <a:rect l="l" t="t" r="r" b="b"/>
                <a:pathLst>
                  <a:path w="14439263" h="14439263">
                    <a:moveTo>
                      <a:pt x="3050615" y="14439263"/>
                    </a:moveTo>
                    <a:lnTo>
                      <a:pt x="11388649" y="14439263"/>
                    </a:lnTo>
                    <a:cubicBezTo>
                      <a:pt x="12269413" y="14439263"/>
                      <a:pt x="12994531" y="13776017"/>
                      <a:pt x="13093361" y="12922261"/>
                    </a:cubicBezTo>
                    <a:cubicBezTo>
                      <a:pt x="13850113" y="12845597"/>
                      <a:pt x="14439263" y="12206742"/>
                      <a:pt x="14439263" y="11431502"/>
                    </a:cubicBezTo>
                    <a:lnTo>
                      <a:pt x="14439263" y="3007761"/>
                    </a:lnTo>
                    <a:cubicBezTo>
                      <a:pt x="14439263" y="2232057"/>
                      <a:pt x="13849674" y="1593621"/>
                      <a:pt x="13093361" y="1517001"/>
                    </a:cubicBezTo>
                    <a:cubicBezTo>
                      <a:pt x="12994471" y="662722"/>
                      <a:pt x="12268828" y="0"/>
                      <a:pt x="11388648" y="0"/>
                    </a:cubicBezTo>
                    <a:lnTo>
                      <a:pt x="3050615" y="0"/>
                    </a:lnTo>
                    <a:cubicBezTo>
                      <a:pt x="2169852" y="0"/>
                      <a:pt x="1444732" y="663249"/>
                      <a:pt x="1345903" y="1517001"/>
                    </a:cubicBezTo>
                    <a:cubicBezTo>
                      <a:pt x="589149" y="1593666"/>
                      <a:pt x="0" y="2232527"/>
                      <a:pt x="0" y="3007761"/>
                    </a:cubicBezTo>
                    <a:lnTo>
                      <a:pt x="0" y="11431502"/>
                    </a:lnTo>
                    <a:cubicBezTo>
                      <a:pt x="0" y="12207184"/>
                      <a:pt x="589566" y="12845639"/>
                      <a:pt x="1345903" y="12922261"/>
                    </a:cubicBezTo>
                    <a:cubicBezTo>
                      <a:pt x="1444793" y="13776541"/>
                      <a:pt x="2170435" y="14439263"/>
                      <a:pt x="3050615" y="1443926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C969312-36D1-DB45-C173-BDE265F13853}"/>
                </a:ext>
              </a:extLst>
            </p:cNvPr>
            <p:cNvSpPr txBox="1"/>
            <p:nvPr/>
          </p:nvSpPr>
          <p:spPr>
            <a:xfrm>
              <a:off x="1217355" y="5925906"/>
              <a:ext cx="4765513" cy="27482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1000"/>
                </a:spcAft>
              </a:pPr>
              <a:r>
                <a:rPr lang="fr-FR" sz="4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Tìm hiểu tình hình xã hội của Ấn Độ thời </a:t>
              </a:r>
              <a:r>
                <a:rPr lang="fr-FR" sz="400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Đê-li</a:t>
              </a:r>
              <a:endParaRPr lang="en-US" sz="40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849590F-E5F7-0620-74CF-53A2398DBFC0}"/>
                </a:ext>
              </a:extLst>
            </p:cNvPr>
            <p:cNvSpPr txBox="1"/>
            <p:nvPr/>
          </p:nvSpPr>
          <p:spPr>
            <a:xfrm>
              <a:off x="1264278" y="4576915"/>
              <a:ext cx="4765513" cy="9825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1000"/>
                </a:spcAft>
              </a:pPr>
              <a:r>
                <a:rPr lang="fr-FR" sz="4400" b="1">
                  <a:solidFill>
                    <a:srgbClr val="DF6B04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Nhóm 3</a:t>
              </a:r>
              <a:endParaRPr lang="en-US" sz="4400">
                <a:solidFill>
                  <a:srgbClr val="DF6B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61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3505200" y="5705662"/>
            <a:ext cx="5858546" cy="585854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61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849600" y="-1562100"/>
            <a:ext cx="5858546" cy="585854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227012">
            <a:off x="15667902" y="9290860"/>
            <a:ext cx="3353466" cy="64020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2227012">
            <a:off x="16677552" y="9290860"/>
            <a:ext cx="3353466" cy="64020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614533" y="268336"/>
            <a:ext cx="1098837" cy="109883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79281" y="8708881"/>
            <a:ext cx="1098837" cy="109883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2F2EAB5-AC04-3F35-0EDF-9A5FAF6441D4}"/>
              </a:ext>
            </a:extLst>
          </p:cNvPr>
          <p:cNvGrpSpPr/>
          <p:nvPr/>
        </p:nvGrpSpPr>
        <p:grpSpPr>
          <a:xfrm>
            <a:off x="530762" y="479282"/>
            <a:ext cx="8841838" cy="7341733"/>
            <a:chOff x="530762" y="479282"/>
            <a:chExt cx="8841838" cy="7341733"/>
          </a:xfrm>
        </p:grpSpPr>
        <p:pic>
          <p:nvPicPr>
            <p:cNvPr id="7" name="Picture 6" descr="A picture containing text, covered, graffiti, painting&#10;&#10;Description automatically generated">
              <a:extLst>
                <a:ext uri="{FF2B5EF4-FFF2-40B4-BE49-F238E27FC236}">
                  <a16:creationId xmlns:a16="http://schemas.microsoft.com/office/drawing/2014/main" id="{5915EC9F-F7B5-71A8-F0DF-6EB4C31E03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762" y="479282"/>
              <a:ext cx="8841838" cy="604192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7BF2E9C-D135-7D78-7982-C9EAFE74230B}"/>
                </a:ext>
              </a:extLst>
            </p:cNvPr>
            <p:cNvSpPr txBox="1"/>
            <p:nvPr/>
          </p:nvSpPr>
          <p:spPr>
            <a:xfrm>
              <a:off x="1489435" y="6505590"/>
              <a:ext cx="6924492" cy="13154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Hình 9.1. </a:t>
              </a:r>
              <a:r>
                <a:rPr kumimoji="0" lang="en-US" sz="280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Chinh phục Ran-tham-bơ-ho, thống nhất Ấn Độ năm 1301 </a:t>
              </a:r>
              <a:endParaRPr kumimoji="0" lang="en-US" sz="280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15B679C-673E-2FD7-5AC5-6DBAB7613FA8}"/>
              </a:ext>
            </a:extLst>
          </p:cNvPr>
          <p:cNvGrpSpPr/>
          <p:nvPr/>
        </p:nvGrpSpPr>
        <p:grpSpPr>
          <a:xfrm>
            <a:off x="9551838" y="3535845"/>
            <a:ext cx="8256881" cy="6143835"/>
            <a:chOff x="9551838" y="3535845"/>
            <a:chExt cx="8256881" cy="6143835"/>
          </a:xfrm>
        </p:grpSpPr>
        <p:pic>
          <p:nvPicPr>
            <p:cNvPr id="3" name="Picture 2" descr="A close-up of the front and the back of a coin&#10;&#10;Description automatically generated">
              <a:extLst>
                <a:ext uri="{FF2B5EF4-FFF2-40B4-BE49-F238E27FC236}">
                  <a16:creationId xmlns:a16="http://schemas.microsoft.com/office/drawing/2014/main" id="{424E5692-91D6-ABFA-C327-3EAD12EBC0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314"/>
            <a:stretch/>
          </p:blipFill>
          <p:spPr>
            <a:xfrm>
              <a:off x="9551838" y="4919340"/>
              <a:ext cx="8256881" cy="476034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5FE940-3850-3864-6E17-69751416FE70}"/>
                </a:ext>
              </a:extLst>
            </p:cNvPr>
            <p:cNvSpPr txBox="1"/>
            <p:nvPr/>
          </p:nvSpPr>
          <p:spPr>
            <a:xfrm>
              <a:off x="9884934" y="3535845"/>
              <a:ext cx="7590687" cy="13154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Hình 9.2. </a:t>
              </a:r>
              <a:r>
                <a:rPr lang="en-US" sz="2800" i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Đồng tiền lưu hành dưới thời thịnh trị của vương triều Đê-li (1325 – 1351)</a:t>
              </a:r>
              <a:endParaRPr kumimoji="0" lang="en-US" sz="280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69897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11">
            <a:extLst>
              <a:ext uri="{FF2B5EF4-FFF2-40B4-BE49-F238E27FC236}">
                <a16:creationId xmlns:a16="http://schemas.microsoft.com/office/drawing/2014/main" id="{CDBFFCEE-ACC8-F219-A19D-7769087C9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2754084"/>
            <a:ext cx="18288000" cy="748145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0" y="32411"/>
            <a:ext cx="1098837" cy="1098837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7187087" y="9188163"/>
            <a:ext cx="1098837" cy="1098837"/>
          </a:xfrm>
          <a:prstGeom prst="rect">
            <a:avLst/>
          </a:prstGeom>
        </p:spPr>
      </p:pic>
      <p:sp>
        <p:nvSpPr>
          <p:cNvPr id="45" name="TextBox 6">
            <a:extLst>
              <a:ext uri="{FF2B5EF4-FFF2-40B4-BE49-F238E27FC236}">
                <a16:creationId xmlns:a16="http://schemas.microsoft.com/office/drawing/2014/main" id="{4F79FCA8-7DCD-8655-DDC7-BCAD04AD1AA7}"/>
              </a:ext>
            </a:extLst>
          </p:cNvPr>
          <p:cNvSpPr txBox="1"/>
          <p:nvPr/>
        </p:nvSpPr>
        <p:spPr>
          <a:xfrm>
            <a:off x="4252025" y="720879"/>
            <a:ext cx="9783949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10"/>
              </a:lnSpc>
              <a:spcBef>
                <a:spcPct val="0"/>
              </a:spcBef>
            </a:pPr>
            <a:r>
              <a:rPr lang="en-US" sz="6000" b="1">
                <a:solidFill>
                  <a:srgbClr val="DF6B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Chính trị</a:t>
            </a:r>
            <a:endParaRPr lang="en-US" sz="6000" b="1" dirty="0">
              <a:solidFill>
                <a:srgbClr val="DF6B0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2C1E879-C925-BE01-E55A-5F1D3902B16F}"/>
              </a:ext>
            </a:extLst>
          </p:cNvPr>
          <p:cNvCxnSpPr>
            <a:cxnSpLocks/>
          </p:cNvCxnSpPr>
          <p:nvPr/>
        </p:nvCxnSpPr>
        <p:spPr>
          <a:xfrm>
            <a:off x="381000" y="5835095"/>
            <a:ext cx="17449800" cy="0"/>
          </a:xfrm>
          <a:prstGeom prst="line">
            <a:avLst/>
          </a:prstGeom>
          <a:ln w="57150">
            <a:solidFill>
              <a:srgbClr val="EAAE1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84578776-F3A1-0101-D259-950A91F760CD}"/>
              </a:ext>
            </a:extLst>
          </p:cNvPr>
          <p:cNvSpPr/>
          <p:nvPr/>
        </p:nvSpPr>
        <p:spPr>
          <a:xfrm>
            <a:off x="1421430" y="5377895"/>
            <a:ext cx="2130908" cy="914400"/>
          </a:xfrm>
          <a:prstGeom prst="roundRect">
            <a:avLst/>
          </a:prstGeom>
          <a:solidFill>
            <a:srgbClr val="9C1B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535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BBEEA47E-8DE3-6E92-7A84-599D3A7CAF31}"/>
              </a:ext>
            </a:extLst>
          </p:cNvPr>
          <p:cNvSpPr/>
          <p:nvPr/>
        </p:nvSpPr>
        <p:spPr>
          <a:xfrm>
            <a:off x="6196000" y="5377895"/>
            <a:ext cx="1292707" cy="914400"/>
          </a:xfrm>
          <a:prstGeom prst="roundRect">
            <a:avLst/>
          </a:prstGeom>
          <a:solidFill>
            <a:srgbClr val="9C1B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1260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DF023E7D-C8A1-307D-1F88-05EEE8931CFF}"/>
              </a:ext>
            </a:extLst>
          </p:cNvPr>
          <p:cNvSpPr/>
          <p:nvPr/>
        </p:nvSpPr>
        <p:spPr>
          <a:xfrm>
            <a:off x="14666312" y="5377895"/>
            <a:ext cx="2513254" cy="914400"/>
          </a:xfrm>
          <a:prstGeom prst="roundRect">
            <a:avLst/>
          </a:prstGeom>
          <a:solidFill>
            <a:srgbClr val="9C1B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 TK XVI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1F4142EA-9E62-275F-BF0E-175B58EE4930}"/>
              </a:ext>
            </a:extLst>
          </p:cNvPr>
          <p:cNvSpPr/>
          <p:nvPr/>
        </p:nvSpPr>
        <p:spPr>
          <a:xfrm>
            <a:off x="9457856" y="5377895"/>
            <a:ext cx="1810689" cy="914400"/>
          </a:xfrm>
          <a:prstGeom prst="roundRect">
            <a:avLst/>
          </a:prstGeom>
          <a:solidFill>
            <a:srgbClr val="9C1B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TK XIV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008511A-E33B-930B-79B8-74B9B922D62C}"/>
              </a:ext>
            </a:extLst>
          </p:cNvPr>
          <p:cNvGrpSpPr/>
          <p:nvPr/>
        </p:nvGrpSpPr>
        <p:grpSpPr>
          <a:xfrm>
            <a:off x="13945947" y="6133401"/>
            <a:ext cx="4189653" cy="3764220"/>
            <a:chOff x="-132627" y="559061"/>
            <a:chExt cx="4189653" cy="3764220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51FE3C78-A7A5-2C95-225A-9D1C1C08D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82511" y="2037479"/>
              <a:ext cx="1635502" cy="2285802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E0F5BD4-277B-9F8B-752F-3B21C1C1961D}"/>
                </a:ext>
              </a:extLst>
            </p:cNvPr>
            <p:cNvSpPr txBox="1"/>
            <p:nvPr/>
          </p:nvSpPr>
          <p:spPr>
            <a:xfrm>
              <a:off x="-132627" y="559061"/>
              <a:ext cx="4189653" cy="14784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00"/>
                </a:spcBef>
                <a:spcAft>
                  <a:spcPts val="100"/>
                </a:spcAft>
              </a:pPr>
              <a:r>
                <a:rPr lang="en-US" sz="320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Vương triều Hồi giáo Đê-li sụp đổ</a:t>
              </a: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DF8538FD-EDE5-818E-7990-A279590D8814}"/>
              </a:ext>
            </a:extLst>
          </p:cNvPr>
          <p:cNvSpPr txBox="1"/>
          <p:nvPr/>
        </p:nvSpPr>
        <p:spPr>
          <a:xfrm>
            <a:off x="3642781" y="5074896"/>
            <a:ext cx="2378290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Chia cắt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D5195AD-C6B8-8C3E-CC18-779741F5B92B}"/>
              </a:ext>
            </a:extLst>
          </p:cNvPr>
          <p:cNvGrpSpPr/>
          <p:nvPr/>
        </p:nvGrpSpPr>
        <p:grpSpPr>
          <a:xfrm>
            <a:off x="4572735" y="6208385"/>
            <a:ext cx="4457228" cy="3795998"/>
            <a:chOff x="218743" y="1062072"/>
            <a:chExt cx="4457228" cy="3795998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E82DC5B1-A543-7BBF-1BC4-1465FF404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26270" y="2572268"/>
              <a:ext cx="1635502" cy="2285802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61FBBC2-3F91-0D18-2883-D6B76ED3EA5D}"/>
                </a:ext>
              </a:extLst>
            </p:cNvPr>
            <p:cNvSpPr txBox="1"/>
            <p:nvPr/>
          </p:nvSpPr>
          <p:spPr>
            <a:xfrm>
              <a:off x="218743" y="1062072"/>
              <a:ext cx="4457228" cy="14784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00"/>
                </a:spcBef>
                <a:spcAft>
                  <a:spcPts val="100"/>
                </a:spcAft>
              </a:pPr>
              <a:r>
                <a:rPr lang="en-US" sz="320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Vương triều Hồi giáo Đê-li thành lập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89E37B2-59A1-5377-5BE5-F251D1F7CB96}"/>
              </a:ext>
            </a:extLst>
          </p:cNvPr>
          <p:cNvGrpSpPr/>
          <p:nvPr/>
        </p:nvGrpSpPr>
        <p:grpSpPr>
          <a:xfrm>
            <a:off x="7848599" y="1505047"/>
            <a:ext cx="5029201" cy="3717474"/>
            <a:chOff x="-237116" y="1175423"/>
            <a:chExt cx="5029201" cy="3717474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6FB1530A-AF70-8EBB-55FE-659FBBE19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45861" y="2682046"/>
              <a:ext cx="1581874" cy="2210851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774F6CB-894C-22FE-F606-67E7F219D322}"/>
                </a:ext>
              </a:extLst>
            </p:cNvPr>
            <p:cNvSpPr txBox="1"/>
            <p:nvPr/>
          </p:nvSpPr>
          <p:spPr>
            <a:xfrm>
              <a:off x="-237116" y="1175423"/>
              <a:ext cx="5029201" cy="14784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00"/>
                </a:spcBef>
                <a:spcAft>
                  <a:spcPts val="100"/>
                </a:spcAft>
              </a:pPr>
              <a:r>
                <a:rPr lang="en-US" sz="320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Thống nhất lãnh thổ và phát triển ổn định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CD5A2FD2-7550-C3BE-6071-119D4F71B7E0}"/>
              </a:ext>
            </a:extLst>
          </p:cNvPr>
          <p:cNvGrpSpPr/>
          <p:nvPr/>
        </p:nvGrpSpPr>
        <p:grpSpPr>
          <a:xfrm>
            <a:off x="646583" y="1341330"/>
            <a:ext cx="3886200" cy="3809629"/>
            <a:chOff x="13944600" y="6194754"/>
            <a:chExt cx="3886200" cy="3809629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77382A9-881C-B1C9-EE52-FE3B30DD2A1E}"/>
                </a:ext>
              </a:extLst>
            </p:cNvPr>
            <p:cNvSpPr txBox="1"/>
            <p:nvPr/>
          </p:nvSpPr>
          <p:spPr>
            <a:xfrm>
              <a:off x="13944600" y="6194754"/>
              <a:ext cx="3886200" cy="14784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00"/>
                </a:spcBef>
                <a:spcAft>
                  <a:spcPts val="100"/>
                </a:spcAft>
              </a:pPr>
              <a:r>
                <a:rPr lang="en-US" sz="320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Vương triều Gúp-ta sụp đổ</a:t>
              </a:r>
            </a:p>
          </p:txBody>
        </p: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1CD7492D-1C9C-ECBD-70ED-A9AAD4475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574584" y="7718581"/>
              <a:ext cx="2471138" cy="2285802"/>
            </a:xfrm>
            <a:prstGeom prst="rect">
              <a:avLst/>
            </a:prstGeom>
          </p:spPr>
        </p:pic>
      </p:grpSp>
      <p:pic>
        <p:nvPicPr>
          <p:cNvPr id="66" name="Picture 10">
            <a:extLst>
              <a:ext uri="{FF2B5EF4-FFF2-40B4-BE49-F238E27FC236}">
                <a16:creationId xmlns:a16="http://schemas.microsoft.com/office/drawing/2014/main" id="{46E692FC-698A-EBAF-C474-022671331EE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976844" y="3272757"/>
            <a:ext cx="1225678" cy="1091967"/>
          </a:xfrm>
          <a:prstGeom prst="rect">
            <a:avLst/>
          </a:prstGeom>
        </p:spPr>
      </p:pic>
      <p:pic>
        <p:nvPicPr>
          <p:cNvPr id="67" name="Picture 10">
            <a:extLst>
              <a:ext uri="{FF2B5EF4-FFF2-40B4-BE49-F238E27FC236}">
                <a16:creationId xmlns:a16="http://schemas.microsoft.com/office/drawing/2014/main" id="{33C046E8-F15E-5DA5-65FC-5CCEA2DA8BB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5651832" y="8089811"/>
            <a:ext cx="1225678" cy="1091967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121848A7-A9D2-E7B2-8937-B7010B04F5AF}"/>
              </a:ext>
            </a:extLst>
          </p:cNvPr>
          <p:cNvSpPr txBox="1"/>
          <p:nvPr/>
        </p:nvSpPr>
        <p:spPr>
          <a:xfrm>
            <a:off x="11701885" y="4332607"/>
            <a:ext cx="2773927" cy="2217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 xâm lược bởi người Mông Cổ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8" grpId="0" animBg="1"/>
      <p:bldP spid="49" grpId="0" animBg="1"/>
      <p:bldP spid="50" grpId="0" animBg="1"/>
      <p:bldP spid="51" grpId="0" animBg="1"/>
      <p:bldP spid="55" grpId="0"/>
      <p:bldP spid="6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1466</Words>
  <Application>Microsoft Office PowerPoint</Application>
  <PresentationFormat>Custom</PresentationFormat>
  <Paragraphs>139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Times New Roman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Intel</cp:lastModifiedBy>
  <cp:revision>6</cp:revision>
  <dcterms:created xsi:type="dcterms:W3CDTF">2006-08-16T00:00:00Z</dcterms:created>
  <dcterms:modified xsi:type="dcterms:W3CDTF">2026-01-27T07:10:40Z</dcterms:modified>
  <dc:identifier>DAFOQQJJZHk</dc:identifier>
</cp:coreProperties>
</file>