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9" r:id="rId2"/>
    <p:sldId id="256" r:id="rId3"/>
    <p:sldId id="321" r:id="rId4"/>
    <p:sldId id="257" r:id="rId5"/>
    <p:sldId id="258" r:id="rId6"/>
    <p:sldId id="259" r:id="rId7"/>
    <p:sldId id="260" r:id="rId8"/>
    <p:sldId id="261" r:id="rId9"/>
    <p:sldId id="322" r:id="rId10"/>
    <p:sldId id="323" r:id="rId11"/>
    <p:sldId id="324" r:id="rId12"/>
    <p:sldId id="325" r:id="rId13"/>
    <p:sldId id="326" r:id="rId14"/>
    <p:sldId id="327" r:id="rId15"/>
    <p:sldId id="336" r:id="rId16"/>
    <p:sldId id="269" r:id="rId17"/>
    <p:sldId id="335" r:id="rId18"/>
    <p:sldId id="337" r:id="rId19"/>
    <p:sldId id="338" r:id="rId20"/>
    <p:sldId id="270" r:id="rId21"/>
    <p:sldId id="339" r:id="rId22"/>
    <p:sldId id="262" r:id="rId23"/>
    <p:sldId id="340" r:id="rId24"/>
    <p:sldId id="341" r:id="rId25"/>
    <p:sldId id="271" r:id="rId26"/>
    <p:sldId id="343" r:id="rId27"/>
    <p:sldId id="328" r:id="rId28"/>
    <p:sldId id="344" r:id="rId29"/>
    <p:sldId id="345" r:id="rId30"/>
    <p:sldId id="347" r:id="rId31"/>
    <p:sldId id="346" r:id="rId32"/>
    <p:sldId id="348" r:id="rId33"/>
    <p:sldId id="349" r:id="rId34"/>
    <p:sldId id="350" r:id="rId35"/>
    <p:sldId id="342" r:id="rId36"/>
    <p:sldId id="272" r:id="rId37"/>
    <p:sldId id="273" r:id="rId38"/>
    <p:sldId id="264" r:id="rId39"/>
    <p:sldId id="329" r:id="rId40"/>
    <p:sldId id="352" r:id="rId41"/>
    <p:sldId id="351" r:id="rId42"/>
    <p:sldId id="353" r:id="rId43"/>
    <p:sldId id="266" r:id="rId44"/>
    <p:sldId id="318" r:id="rId45"/>
    <p:sldId id="354" r:id="rId46"/>
    <p:sldId id="313" r:id="rId47"/>
    <p:sldId id="320" r:id="rId48"/>
    <p:sldId id="316" r:id="rId49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432A"/>
    <a:srgbClr val="F9D29D"/>
    <a:srgbClr val="F5AA49"/>
    <a:srgbClr val="E98B0D"/>
    <a:srgbClr val="EFE9CE"/>
    <a:srgbClr val="856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4" d="100"/>
          <a:sy n="54" d="100"/>
        </p:scale>
        <p:origin x="22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0.sv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0.svg"/><Relationship Id="rId7" Type="http://schemas.openxmlformats.org/officeDocument/2006/relationships/image" Target="../media/image6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6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7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7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8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30.svg"/><Relationship Id="rId7" Type="http://schemas.openxmlformats.org/officeDocument/2006/relationships/image" Target="../media/image8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30.svg"/><Relationship Id="rId7" Type="http://schemas.openxmlformats.org/officeDocument/2006/relationships/image" Target="../media/image8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9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fif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9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0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E71D8-A709-42BC-83EE-167B40DCC5CE}"/>
              </a:ext>
            </a:extLst>
          </p:cNvPr>
          <p:cNvSpPr txBox="1"/>
          <p:nvPr/>
        </p:nvSpPr>
        <p:spPr>
          <a:xfrm>
            <a:off x="1154793" y="1181100"/>
            <a:ext cx="15925800" cy="3490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EM ĐẾN VỚI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HỌC NGÀY HÔM NAY!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9CA2E-21BA-2E7D-7F38-ABC1F01A2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96" y="4972502"/>
            <a:ext cx="18405191" cy="5314498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C010041-D372-BEF9-D7D7-948E7D9DAE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81514" y="-286957"/>
            <a:ext cx="2608962" cy="3171991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2DF767E8-CE17-9B58-AA3B-62057DAC7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 flipH="1">
            <a:off x="15344909" y="-281514"/>
            <a:ext cx="2608962" cy="31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51961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5FE6A7-B410-DEC3-FEAF-D07632226728}"/>
              </a:ext>
            </a:extLst>
          </p:cNvPr>
          <p:cNvGrpSpPr/>
          <p:nvPr/>
        </p:nvGrpSpPr>
        <p:grpSpPr>
          <a:xfrm>
            <a:off x="622081" y="495300"/>
            <a:ext cx="8128000" cy="6658878"/>
            <a:chOff x="10412291" y="2610591"/>
            <a:chExt cx="8128000" cy="66588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59F160-4AFB-90B7-3AAB-B7B5A22F3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12291" y="2610591"/>
              <a:ext cx="8128000" cy="6096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22D3D7-4A3F-5C29-65AF-E457C1897411}"/>
                </a:ext>
              </a:extLst>
            </p:cNvPr>
            <p:cNvSpPr txBox="1"/>
            <p:nvPr/>
          </p:nvSpPr>
          <p:spPr>
            <a:xfrm>
              <a:off x="11203169" y="8702967"/>
              <a:ext cx="6064928" cy="566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i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Một phần của Đồng bằng Ấn – Hằng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60E661-8569-2D57-EA6F-5191F9E0E9E0}"/>
              </a:ext>
            </a:extLst>
          </p:cNvPr>
          <p:cNvGrpSpPr/>
          <p:nvPr/>
        </p:nvGrpSpPr>
        <p:grpSpPr>
          <a:xfrm>
            <a:off x="9085762" y="4076700"/>
            <a:ext cx="8927918" cy="5645855"/>
            <a:chOff x="9051737" y="2839191"/>
            <a:chExt cx="8927918" cy="5645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464EBE-978B-2B0F-E8BC-23B41F7F0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1737" y="2839191"/>
              <a:ext cx="8927918" cy="50219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765348-12D9-ACA5-A302-625BF382C540}"/>
                </a:ext>
              </a:extLst>
            </p:cNvPr>
            <p:cNvSpPr txBox="1"/>
            <p:nvPr/>
          </p:nvSpPr>
          <p:spPr>
            <a:xfrm>
              <a:off x="10633975" y="7918544"/>
              <a:ext cx="6064928" cy="566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i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Cao nguyên Đê-can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8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FBDD7E-C50C-3C86-4084-3BAEB07B1618}"/>
              </a:ext>
            </a:extLst>
          </p:cNvPr>
          <p:cNvSpPr/>
          <p:nvPr/>
        </p:nvSpPr>
        <p:spPr>
          <a:xfrm>
            <a:off x="1857661" y="2586399"/>
            <a:ext cx="14572678" cy="59436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14043-79F2-0930-9575-42AF2BDA4DC6}"/>
              </a:ext>
            </a:extLst>
          </p:cNvPr>
          <p:cNvSpPr txBox="1"/>
          <p:nvPr/>
        </p:nvSpPr>
        <p:spPr>
          <a:xfrm>
            <a:off x="2057400" y="4381500"/>
            <a:ext cx="8115014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Điều kiện tự nhiên có ảnh hưởng lớn đến lịch sử Ấn Độ thời cổ đại và trung đại.</a:t>
            </a:r>
            <a:endParaRPr lang="en-US" sz="4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8ED02-FCBE-FFFC-37C7-C8AC23F24B27}"/>
              </a:ext>
            </a:extLst>
          </p:cNvPr>
          <p:cNvSpPr txBox="1"/>
          <p:nvPr/>
        </p:nvSpPr>
        <p:spPr>
          <a:xfrm>
            <a:off x="7239000" y="2857500"/>
            <a:ext cx="38100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5" name="Picture 14" descr="A picture containing rock, outdoor, rocky, nature&#10;&#10;Description automatically generated">
            <a:extLst>
              <a:ext uri="{FF2B5EF4-FFF2-40B4-BE49-F238E27FC236}">
                <a16:creationId xmlns:a16="http://schemas.microsoft.com/office/drawing/2014/main" id="{B33E9795-CF2C-8EAC-FEDC-3EADA172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076700"/>
            <a:ext cx="5335120" cy="35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5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1493" y="135879"/>
            <a:ext cx="9865013" cy="10015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96278" y="8094972"/>
            <a:ext cx="3567960" cy="3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19438" flipH="1">
            <a:off x="15711364" y="-886034"/>
            <a:ext cx="3796965" cy="3451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33627">
            <a:off x="15385606" y="8871193"/>
            <a:ext cx="3275927" cy="12627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660956">
            <a:off x="-869246" y="363978"/>
            <a:ext cx="4394521" cy="20294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805056-B723-6C91-2845-8EF4A42CDAB4}"/>
              </a:ext>
            </a:extLst>
          </p:cNvPr>
          <p:cNvGrpSpPr/>
          <p:nvPr/>
        </p:nvGrpSpPr>
        <p:grpSpPr>
          <a:xfrm>
            <a:off x="5992152" y="2611383"/>
            <a:ext cx="6299200" cy="2362200"/>
            <a:chOff x="3020848" y="1447800"/>
            <a:chExt cx="6299200" cy="2362200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DA6AA1E-8BF0-DDD0-A9A2-2FAADFBD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370727-1F26-0AD6-8C8C-654A1BFCBD88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44472746-B8A9-E18D-B364-0A22EEF0BFAF}"/>
              </a:ext>
            </a:extLst>
          </p:cNvPr>
          <p:cNvSpPr txBox="1"/>
          <p:nvPr/>
        </p:nvSpPr>
        <p:spPr>
          <a:xfrm>
            <a:off x="2863939" y="5524500"/>
            <a:ext cx="12555626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TRỊ, KINH TẾ, XÃ HỘI CỦA ẤN ĐỘ THỜI GÚP-TA</a:t>
            </a:r>
          </a:p>
        </p:txBody>
      </p:sp>
    </p:spTree>
    <p:extLst>
      <p:ext uri="{BB962C8B-B14F-4D97-AF65-F5344CB8AC3E}">
        <p14:creationId xmlns:p14="http://schemas.microsoft.com/office/powerpoint/2010/main" val="47655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012461-4B19-F20D-9F37-6682F1089DB0}"/>
              </a:ext>
            </a:extLst>
          </p:cNvPr>
          <p:cNvSpPr txBox="1"/>
          <p:nvPr/>
        </p:nvSpPr>
        <p:spPr>
          <a:xfrm>
            <a:off x="2362200" y="6012801"/>
            <a:ext cx="5677222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 </a:t>
            </a:r>
            <a:r>
              <a:rPr lang="vi-VN" sz="4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 phong kiến ở Ấn Độ.</a:t>
            </a:r>
            <a:endParaRPr lang="en-US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6D884-0FBC-F2AB-77CA-C9619ACCF708}"/>
              </a:ext>
            </a:extLst>
          </p:cNvPr>
          <p:cNvSpPr txBox="1"/>
          <p:nvPr/>
        </p:nvSpPr>
        <p:spPr>
          <a:xfrm>
            <a:off x="269662" y="1577616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320 (TK IV)</a:t>
            </a: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DCA21D-6CC9-1120-2609-C1109DB91023}"/>
              </a:ext>
            </a:extLst>
          </p:cNvPr>
          <p:cNvCxnSpPr>
            <a:cxnSpLocks/>
          </p:cNvCxnSpPr>
          <p:nvPr/>
        </p:nvCxnSpPr>
        <p:spPr>
          <a:xfrm>
            <a:off x="4264441" y="1993115"/>
            <a:ext cx="27432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316B63-0CC1-63AB-E9B0-BE6647B77C68}"/>
              </a:ext>
            </a:extLst>
          </p:cNvPr>
          <p:cNvGrpSpPr/>
          <p:nvPr/>
        </p:nvGrpSpPr>
        <p:grpSpPr>
          <a:xfrm>
            <a:off x="6284063" y="571500"/>
            <a:ext cx="4850130" cy="3674226"/>
            <a:chOff x="6340035" y="604837"/>
            <a:chExt cx="4850130" cy="3674226"/>
          </a:xfrm>
        </p:grpSpPr>
        <p:pic>
          <p:nvPicPr>
            <p:cNvPr id="10" name="Picture 9" descr="A picture containing text, wearing, hat&#10;&#10;Description automatically generated">
              <a:extLst>
                <a:ext uri="{FF2B5EF4-FFF2-40B4-BE49-F238E27FC236}">
                  <a16:creationId xmlns:a16="http://schemas.microsoft.com/office/drawing/2014/main" id="{31829A2C-018A-190B-937A-1B764C13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604837"/>
              <a:ext cx="2137800" cy="26765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B2E726-2D9A-3C8F-75E8-02862438DB9B}"/>
                </a:ext>
              </a:extLst>
            </p:cNvPr>
            <p:cNvSpPr txBox="1"/>
            <p:nvPr/>
          </p:nvSpPr>
          <p:spPr>
            <a:xfrm>
              <a:off x="6340035" y="3198061"/>
              <a:ext cx="4850130" cy="108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8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Gúp-ta I lên ngô</a:t>
              </a:r>
              <a:r>
                <a:rPr lang="en-US" sz="48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770429-47EB-EDF7-D711-46E5809B6DDE}"/>
              </a:ext>
            </a:extLst>
          </p:cNvPr>
          <p:cNvCxnSpPr>
            <a:cxnSpLocks/>
          </p:cNvCxnSpPr>
          <p:nvPr/>
        </p:nvCxnSpPr>
        <p:spPr>
          <a:xfrm>
            <a:off x="10287000" y="2138312"/>
            <a:ext cx="30480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75D8DD-B600-39A7-792D-08132F97F7CA}"/>
              </a:ext>
            </a:extLst>
          </p:cNvPr>
          <p:cNvSpPr txBox="1"/>
          <p:nvPr/>
        </p:nvSpPr>
        <p:spPr>
          <a:xfrm>
            <a:off x="13212982" y="1052598"/>
            <a:ext cx="390163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 nhất đất nước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5F1AD7-60D4-4DCE-3A88-9F6C4D0D8895}"/>
              </a:ext>
            </a:extLst>
          </p:cNvPr>
          <p:cNvCxnSpPr>
            <a:cxnSpLocks/>
          </p:cNvCxnSpPr>
          <p:nvPr/>
        </p:nvCxnSpPr>
        <p:spPr>
          <a:xfrm>
            <a:off x="14949389" y="3364715"/>
            <a:ext cx="0" cy="236220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2004B7-B39C-730F-EB1E-4E5408582FB8}"/>
              </a:ext>
            </a:extLst>
          </p:cNvPr>
          <p:cNvGrpSpPr/>
          <p:nvPr/>
        </p:nvGrpSpPr>
        <p:grpSpPr>
          <a:xfrm>
            <a:off x="11847172" y="5763386"/>
            <a:ext cx="5980423" cy="4054241"/>
            <a:chOff x="12061583" y="5941971"/>
            <a:chExt cx="5980423" cy="40542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194FE2-BC5F-A3F4-7297-1363183D0F82}"/>
                </a:ext>
              </a:extLst>
            </p:cNvPr>
            <p:cNvSpPr txBox="1"/>
            <p:nvPr/>
          </p:nvSpPr>
          <p:spPr>
            <a:xfrm>
              <a:off x="12061583" y="8932779"/>
              <a:ext cx="5980423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Vương triều Gúp-ta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 descr="Map&#10;&#10;Description automatically generated">
              <a:extLst>
                <a:ext uri="{FF2B5EF4-FFF2-40B4-BE49-F238E27FC236}">
                  <a16:creationId xmlns:a16="http://schemas.microsoft.com/office/drawing/2014/main" id="{B728FB2C-D856-9388-A04F-C387829A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5000" y="5941971"/>
              <a:ext cx="3433590" cy="3176071"/>
            </a:xfrm>
            <a:prstGeom prst="rect">
              <a:avLst/>
            </a:prstGeom>
          </p:spPr>
        </p:pic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F6CA2C-AD07-6C36-4A94-2CC71BA9ECBB}"/>
              </a:ext>
            </a:extLst>
          </p:cNvPr>
          <p:cNvCxnSpPr>
            <a:cxnSpLocks/>
          </p:cNvCxnSpPr>
          <p:nvPr/>
        </p:nvCxnSpPr>
        <p:spPr>
          <a:xfrm flipH="1">
            <a:off x="8243789" y="7098515"/>
            <a:ext cx="398663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94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F5056019-73FE-1B96-1E55-CB72A4D38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7620"/>
            <a:ext cx="2438400" cy="24384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8FC46ED-A906-CED1-D6C2-DC894B98E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849600" y="-7620"/>
            <a:ext cx="2438400" cy="24384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1BB690E-D96F-4188-88D8-DE7F9701ED19}"/>
              </a:ext>
            </a:extLst>
          </p:cNvPr>
          <p:cNvSpPr txBox="1"/>
          <p:nvPr/>
        </p:nvSpPr>
        <p:spPr>
          <a:xfrm>
            <a:off x="4550472" y="430843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D4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BA9242-2BEE-6E23-3F37-24D6BA0AA0A7}"/>
              </a:ext>
            </a:extLst>
          </p:cNvPr>
          <p:cNvSpPr txBox="1"/>
          <p:nvPr/>
        </p:nvSpPr>
        <p:spPr>
          <a:xfrm>
            <a:off x="2673150" y="1830157"/>
            <a:ext cx="1294169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đọc thông tin mục 2, quan sát</a:t>
            </a:r>
            <a:r>
              <a:rPr kumimoji="0" lang="en-US" sz="4000" b="1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8.1-8.4, tư liệu 8.2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SGK tr.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thực hiện nhiệm vụ: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DE39D-C940-A2E0-6070-6DE27861080F}"/>
              </a:ext>
            </a:extLst>
          </p:cNvPr>
          <p:cNvGrpSpPr/>
          <p:nvPr/>
        </p:nvGrpSpPr>
        <p:grpSpPr>
          <a:xfrm>
            <a:off x="990600" y="4152900"/>
            <a:ext cx="5026919" cy="5407825"/>
            <a:chOff x="1032415" y="3162300"/>
            <a:chExt cx="5026919" cy="540782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4FC5B0D-9DEC-BE1F-8ABE-5EFE44B3003F}"/>
                </a:ext>
              </a:extLst>
            </p:cNvPr>
            <p:cNvGrpSpPr/>
            <p:nvPr/>
          </p:nvGrpSpPr>
          <p:grpSpPr>
            <a:xfrm>
              <a:off x="1032415" y="3162300"/>
              <a:ext cx="5026919" cy="5407825"/>
              <a:chOff x="8953134" y="3127529"/>
              <a:chExt cx="4187073" cy="5407825"/>
            </a:xfrm>
          </p:grpSpPr>
          <p:grpSp>
            <p:nvGrpSpPr>
              <p:cNvPr id="40" name="Group 4">
                <a:extLst>
                  <a:ext uri="{FF2B5EF4-FFF2-40B4-BE49-F238E27FC236}">
                    <a16:creationId xmlns:a16="http://schemas.microsoft.com/office/drawing/2014/main" id="{40C5B703-0A7D-80F0-FD54-25140BEF36D9}"/>
                  </a:ext>
                </a:extLst>
              </p:cNvPr>
              <p:cNvGrpSpPr/>
              <p:nvPr/>
            </p:nvGrpSpPr>
            <p:grpSpPr>
              <a:xfrm>
                <a:off x="8953134" y="3127529"/>
                <a:ext cx="4181031" cy="1425722"/>
                <a:chOff x="-3810" y="0"/>
                <a:chExt cx="1841652" cy="1989936"/>
              </a:xfrm>
            </p:grpSpPr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F97D477B-D0AE-0038-101E-C497DDB8A984}"/>
                    </a:ext>
                  </a:extLst>
                </p:cNvPr>
                <p:cNvSpPr/>
                <p:nvPr/>
              </p:nvSpPr>
              <p:spPr>
                <a:xfrm>
                  <a:off x="10160" y="16510"/>
                  <a:ext cx="1812442" cy="196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442" h="1963267">
                      <a:moveTo>
                        <a:pt x="1812442" y="1963267"/>
                      </a:moveTo>
                      <a:lnTo>
                        <a:pt x="0" y="1955647"/>
                      </a:lnTo>
                      <a:lnTo>
                        <a:pt x="0" y="694139"/>
                      </a:lnTo>
                      <a:lnTo>
                        <a:pt x="17780" y="19050"/>
                      </a:lnTo>
                      <a:lnTo>
                        <a:pt x="901612" y="0"/>
                      </a:lnTo>
                      <a:lnTo>
                        <a:pt x="1793392" y="5080"/>
                      </a:lnTo>
                      <a:close/>
                    </a:path>
                  </a:pathLst>
                </a:custGeom>
                <a:solidFill>
                  <a:srgbClr val="F5AA49"/>
                </a:solidFill>
              </p:spPr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0C068EDB-D50F-2A69-CE64-8E9BB99E7249}"/>
                    </a:ext>
                  </a:extLst>
                </p:cNvPr>
                <p:cNvSpPr/>
                <p:nvPr/>
              </p:nvSpPr>
              <p:spPr>
                <a:xfrm>
                  <a:off x="-3810" y="0"/>
                  <a:ext cx="1841652" cy="198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652" h="1989936">
                      <a:moveTo>
                        <a:pt x="1807362" y="21590"/>
                      </a:moveTo>
                      <a:cubicBezTo>
                        <a:pt x="1808632" y="34290"/>
                        <a:pt x="1808632" y="44450"/>
                        <a:pt x="1809902" y="54610"/>
                      </a:cubicBezTo>
                      <a:cubicBezTo>
                        <a:pt x="1812442" y="93181"/>
                        <a:pt x="1813712" y="134943"/>
                        <a:pt x="1816252" y="175212"/>
                      </a:cubicBezTo>
                      <a:cubicBezTo>
                        <a:pt x="1816252" y="233379"/>
                        <a:pt x="1828952" y="1380318"/>
                        <a:pt x="1835302" y="1438485"/>
                      </a:cubicBezTo>
                      <a:cubicBezTo>
                        <a:pt x="1841652" y="1526482"/>
                        <a:pt x="1837842" y="1615970"/>
                        <a:pt x="1837842" y="1703966"/>
                      </a:cubicBezTo>
                      <a:cubicBezTo>
                        <a:pt x="1837842" y="1781523"/>
                        <a:pt x="1839112" y="1853113"/>
                        <a:pt x="1840382" y="1928976"/>
                      </a:cubicBezTo>
                      <a:cubicBezTo>
                        <a:pt x="1840382" y="1950566"/>
                        <a:pt x="1840382" y="1964536"/>
                        <a:pt x="1840382" y="1988666"/>
                      </a:cubicBezTo>
                      <a:cubicBezTo>
                        <a:pt x="1817522" y="1988666"/>
                        <a:pt x="1797202" y="1989936"/>
                        <a:pt x="1776469" y="1988666"/>
                      </a:cubicBezTo>
                      <a:cubicBezTo>
                        <a:pt x="1687365" y="1983586"/>
                        <a:pt x="1596889" y="1989936"/>
                        <a:pt x="1507785" y="1984857"/>
                      </a:cubicBezTo>
                      <a:cubicBezTo>
                        <a:pt x="1454322" y="1981047"/>
                        <a:pt x="1402230" y="1983586"/>
                        <a:pt x="1348767" y="1981047"/>
                      </a:cubicBezTo>
                      <a:cubicBezTo>
                        <a:pt x="1324092" y="1979776"/>
                        <a:pt x="1299417" y="1978507"/>
                        <a:pt x="1274742" y="1977236"/>
                      </a:cubicBezTo>
                      <a:cubicBezTo>
                        <a:pt x="1259663" y="1977236"/>
                        <a:pt x="1245954" y="1978507"/>
                        <a:pt x="1230875" y="1978507"/>
                      </a:cubicBezTo>
                      <a:cubicBezTo>
                        <a:pt x="1192492" y="1977236"/>
                        <a:pt x="1086937" y="1978507"/>
                        <a:pt x="1048554" y="1977236"/>
                      </a:cubicBezTo>
                      <a:cubicBezTo>
                        <a:pt x="1021137" y="1975966"/>
                        <a:pt x="472801" y="1984857"/>
                        <a:pt x="445385" y="1983586"/>
                      </a:cubicBezTo>
                      <a:cubicBezTo>
                        <a:pt x="438530" y="1983586"/>
                        <a:pt x="430305" y="1984857"/>
                        <a:pt x="423451" y="1984857"/>
                      </a:cubicBezTo>
                      <a:cubicBezTo>
                        <a:pt x="407001" y="1984857"/>
                        <a:pt x="391922" y="1986126"/>
                        <a:pt x="375472" y="1986126"/>
                      </a:cubicBezTo>
                      <a:cubicBezTo>
                        <a:pt x="334347" y="1986126"/>
                        <a:pt x="294592" y="1984857"/>
                        <a:pt x="253467" y="1983586"/>
                      </a:cubicBezTo>
                      <a:cubicBezTo>
                        <a:pt x="228792" y="1982316"/>
                        <a:pt x="204117" y="1981047"/>
                        <a:pt x="180813" y="1979776"/>
                      </a:cubicBezTo>
                      <a:cubicBezTo>
                        <a:pt x="136946" y="1978507"/>
                        <a:pt x="93079" y="1977236"/>
                        <a:pt x="48260" y="1977236"/>
                      </a:cubicBezTo>
                      <a:cubicBezTo>
                        <a:pt x="38100" y="1977236"/>
                        <a:pt x="29210" y="1977236"/>
                        <a:pt x="19050" y="1975966"/>
                      </a:cubicBezTo>
                      <a:cubicBezTo>
                        <a:pt x="10160" y="1974697"/>
                        <a:pt x="5080" y="1968347"/>
                        <a:pt x="7620" y="1959457"/>
                      </a:cubicBezTo>
                      <a:cubicBezTo>
                        <a:pt x="16510" y="1927687"/>
                        <a:pt x="12700" y="1890400"/>
                        <a:pt x="11430" y="1851622"/>
                      </a:cubicBezTo>
                      <a:cubicBezTo>
                        <a:pt x="10160" y="1772574"/>
                        <a:pt x="6350" y="1695018"/>
                        <a:pt x="7620" y="1615970"/>
                      </a:cubicBezTo>
                      <a:cubicBezTo>
                        <a:pt x="5080" y="1517533"/>
                        <a:pt x="0" y="299004"/>
                        <a:pt x="7620" y="199076"/>
                      </a:cubicBezTo>
                      <a:cubicBezTo>
                        <a:pt x="8890" y="179687"/>
                        <a:pt x="7620" y="158806"/>
                        <a:pt x="8890" y="139417"/>
                      </a:cubicBezTo>
                      <a:cubicBezTo>
                        <a:pt x="10160" y="108096"/>
                        <a:pt x="12700" y="73792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58808" y="30480"/>
                        <a:pt x="80741" y="29210"/>
                      </a:cubicBezTo>
                      <a:cubicBezTo>
                        <a:pt x="117754" y="25400"/>
                        <a:pt x="154767" y="22860"/>
                        <a:pt x="193150" y="20320"/>
                      </a:cubicBezTo>
                      <a:cubicBezTo>
                        <a:pt x="219196" y="17780"/>
                        <a:pt x="245242" y="16510"/>
                        <a:pt x="269917" y="13970"/>
                      </a:cubicBezTo>
                      <a:cubicBezTo>
                        <a:pt x="294592" y="11430"/>
                        <a:pt x="320638" y="8890"/>
                        <a:pt x="345313" y="8890"/>
                      </a:cubicBezTo>
                      <a:cubicBezTo>
                        <a:pt x="372730" y="7620"/>
                        <a:pt x="400147" y="10160"/>
                        <a:pt x="427564" y="8890"/>
                      </a:cubicBezTo>
                      <a:cubicBezTo>
                        <a:pt x="461835" y="8890"/>
                        <a:pt x="1082825" y="6350"/>
                        <a:pt x="1117096" y="5080"/>
                      </a:cubicBezTo>
                      <a:cubicBezTo>
                        <a:pt x="1149996" y="3810"/>
                        <a:pt x="1182896" y="2540"/>
                        <a:pt x="1217167" y="2540"/>
                      </a:cubicBezTo>
                      <a:cubicBezTo>
                        <a:pt x="1273371" y="1270"/>
                        <a:pt x="1328205" y="0"/>
                        <a:pt x="1384409" y="0"/>
                      </a:cubicBezTo>
                      <a:cubicBezTo>
                        <a:pt x="1407713" y="0"/>
                        <a:pt x="1432389" y="2540"/>
                        <a:pt x="1455693" y="2540"/>
                      </a:cubicBezTo>
                      <a:cubicBezTo>
                        <a:pt x="1520122" y="3810"/>
                        <a:pt x="1585923" y="5080"/>
                        <a:pt x="1650352" y="7620"/>
                      </a:cubicBezTo>
                      <a:cubicBezTo>
                        <a:pt x="1684623" y="8890"/>
                        <a:pt x="1718894" y="12700"/>
                        <a:pt x="1753165" y="16510"/>
                      </a:cubicBezTo>
                      <a:cubicBezTo>
                        <a:pt x="1761390" y="16510"/>
                        <a:pt x="1769615" y="16510"/>
                        <a:pt x="1776469" y="16510"/>
                      </a:cubicBezTo>
                      <a:cubicBezTo>
                        <a:pt x="1788312" y="17780"/>
                        <a:pt x="1797202" y="20320"/>
                        <a:pt x="1807362" y="21590"/>
                      </a:cubicBezTo>
                      <a:close/>
                      <a:moveTo>
                        <a:pt x="1817522" y="1972157"/>
                      </a:moveTo>
                      <a:cubicBezTo>
                        <a:pt x="1818792" y="1955647"/>
                        <a:pt x="1820062" y="1942947"/>
                        <a:pt x="1820062" y="1930247"/>
                      </a:cubicBezTo>
                      <a:cubicBezTo>
                        <a:pt x="1818792" y="1845656"/>
                        <a:pt x="1817522" y="1766608"/>
                        <a:pt x="1817522" y="1681594"/>
                      </a:cubicBezTo>
                      <a:cubicBezTo>
                        <a:pt x="1817522" y="1642816"/>
                        <a:pt x="1820062" y="1604038"/>
                        <a:pt x="1818792" y="1565260"/>
                      </a:cubicBezTo>
                      <a:cubicBezTo>
                        <a:pt x="1818792" y="1529465"/>
                        <a:pt x="1817522" y="1492178"/>
                        <a:pt x="1816252" y="1456383"/>
                      </a:cubicBezTo>
                      <a:cubicBezTo>
                        <a:pt x="1811172" y="1401198"/>
                        <a:pt x="1799742" y="258734"/>
                        <a:pt x="1799742" y="203550"/>
                      </a:cubicBezTo>
                      <a:cubicBezTo>
                        <a:pt x="1797202" y="157315"/>
                        <a:pt x="1794662" y="109588"/>
                        <a:pt x="1792122" y="63500"/>
                      </a:cubicBezTo>
                      <a:cubicBezTo>
                        <a:pt x="1790852" y="44450"/>
                        <a:pt x="1789582" y="43180"/>
                        <a:pt x="1772357" y="41910"/>
                      </a:cubicBezTo>
                      <a:cubicBezTo>
                        <a:pt x="1768244" y="41910"/>
                        <a:pt x="1765502" y="41910"/>
                        <a:pt x="1761390" y="40640"/>
                      </a:cubicBezTo>
                      <a:cubicBezTo>
                        <a:pt x="1727119" y="36830"/>
                        <a:pt x="1691477" y="31750"/>
                        <a:pt x="1657206" y="30480"/>
                      </a:cubicBezTo>
                      <a:cubicBezTo>
                        <a:pt x="1573585" y="26670"/>
                        <a:pt x="1488593" y="25400"/>
                        <a:pt x="1404972" y="22860"/>
                      </a:cubicBezTo>
                      <a:cubicBezTo>
                        <a:pt x="1392634" y="22860"/>
                        <a:pt x="1378926" y="22860"/>
                        <a:pt x="1366588" y="22860"/>
                      </a:cubicBezTo>
                      <a:cubicBezTo>
                        <a:pt x="1346026" y="22860"/>
                        <a:pt x="1325463" y="22860"/>
                        <a:pt x="1306271" y="22860"/>
                      </a:cubicBezTo>
                      <a:cubicBezTo>
                        <a:pt x="1262405" y="22860"/>
                        <a:pt x="1218538" y="22860"/>
                        <a:pt x="1176042" y="24130"/>
                      </a:cubicBezTo>
                      <a:cubicBezTo>
                        <a:pt x="1139029" y="25400"/>
                        <a:pt x="515297" y="29210"/>
                        <a:pt x="478285" y="29210"/>
                      </a:cubicBezTo>
                      <a:cubicBezTo>
                        <a:pt x="417968" y="29210"/>
                        <a:pt x="357651" y="26670"/>
                        <a:pt x="297334" y="33020"/>
                      </a:cubicBezTo>
                      <a:cubicBezTo>
                        <a:pt x="265805" y="36830"/>
                        <a:pt x="235646" y="36830"/>
                        <a:pt x="205488" y="38100"/>
                      </a:cubicBezTo>
                      <a:cubicBezTo>
                        <a:pt x="153396" y="41910"/>
                        <a:pt x="101304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69318"/>
                      </a:cubicBezTo>
                      <a:cubicBezTo>
                        <a:pt x="31750" y="96164"/>
                        <a:pt x="31750" y="123011"/>
                        <a:pt x="30480" y="149857"/>
                      </a:cubicBezTo>
                      <a:cubicBezTo>
                        <a:pt x="29210" y="194601"/>
                        <a:pt x="26670" y="237854"/>
                        <a:pt x="25400" y="282598"/>
                      </a:cubicBezTo>
                      <a:cubicBezTo>
                        <a:pt x="20320" y="330325"/>
                        <a:pt x="26670" y="1496653"/>
                        <a:pt x="29210" y="1544379"/>
                      </a:cubicBezTo>
                      <a:cubicBezTo>
                        <a:pt x="29210" y="1595089"/>
                        <a:pt x="29210" y="1647291"/>
                        <a:pt x="30480" y="1698001"/>
                      </a:cubicBezTo>
                      <a:cubicBezTo>
                        <a:pt x="30480" y="1735287"/>
                        <a:pt x="33020" y="1772574"/>
                        <a:pt x="33020" y="1809861"/>
                      </a:cubicBezTo>
                      <a:cubicBezTo>
                        <a:pt x="33020" y="1850130"/>
                        <a:pt x="33020" y="1890400"/>
                        <a:pt x="31750" y="1930247"/>
                      </a:cubicBezTo>
                      <a:cubicBezTo>
                        <a:pt x="31750" y="1934057"/>
                        <a:pt x="31750" y="1936597"/>
                        <a:pt x="31750" y="1940407"/>
                      </a:cubicBezTo>
                      <a:cubicBezTo>
                        <a:pt x="31750" y="1950567"/>
                        <a:pt x="35560" y="1954376"/>
                        <a:pt x="44450" y="1954376"/>
                      </a:cubicBezTo>
                      <a:cubicBezTo>
                        <a:pt x="61550" y="1954376"/>
                        <a:pt x="80741" y="1955647"/>
                        <a:pt x="98562" y="1955647"/>
                      </a:cubicBezTo>
                      <a:cubicBezTo>
                        <a:pt x="124608" y="1955647"/>
                        <a:pt x="152025" y="1953107"/>
                        <a:pt x="178071" y="1955647"/>
                      </a:cubicBezTo>
                      <a:cubicBezTo>
                        <a:pt x="220567" y="1959457"/>
                        <a:pt x="263063" y="1961997"/>
                        <a:pt x="305559" y="1960726"/>
                      </a:cubicBezTo>
                      <a:cubicBezTo>
                        <a:pt x="332976" y="1959457"/>
                        <a:pt x="359022" y="1961997"/>
                        <a:pt x="386438" y="1961997"/>
                      </a:cubicBezTo>
                      <a:cubicBezTo>
                        <a:pt x="426193" y="1961997"/>
                        <a:pt x="465947" y="1960726"/>
                        <a:pt x="505701" y="1961997"/>
                      </a:cubicBezTo>
                      <a:cubicBezTo>
                        <a:pt x="564648" y="1963267"/>
                        <a:pt x="1211683" y="1953107"/>
                        <a:pt x="1272000" y="1955647"/>
                      </a:cubicBezTo>
                      <a:cubicBezTo>
                        <a:pt x="1298046" y="1956917"/>
                        <a:pt x="1324092" y="1958186"/>
                        <a:pt x="1348767" y="1958186"/>
                      </a:cubicBezTo>
                      <a:cubicBezTo>
                        <a:pt x="1394005" y="1960726"/>
                        <a:pt x="1437872" y="1956917"/>
                        <a:pt x="1483110" y="1960726"/>
                      </a:cubicBezTo>
                      <a:cubicBezTo>
                        <a:pt x="1520122" y="1963267"/>
                        <a:pt x="1557135" y="1963267"/>
                        <a:pt x="1594148" y="1965807"/>
                      </a:cubicBezTo>
                      <a:cubicBezTo>
                        <a:pt x="1648981" y="1969617"/>
                        <a:pt x="1703815" y="1972157"/>
                        <a:pt x="1758648" y="1973426"/>
                      </a:cubicBezTo>
                      <a:cubicBezTo>
                        <a:pt x="1779211" y="1973427"/>
                        <a:pt x="1797202" y="1972157"/>
                        <a:pt x="1817522" y="19721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grpSp>
            <p:nvGrpSpPr>
              <p:cNvPr id="41" name="Group 7">
                <a:extLst>
                  <a:ext uri="{FF2B5EF4-FFF2-40B4-BE49-F238E27FC236}">
                    <a16:creationId xmlns:a16="http://schemas.microsoft.com/office/drawing/2014/main" id="{7371ADA4-AA41-A54B-2958-79095573F3E1}"/>
                  </a:ext>
                </a:extLst>
              </p:cNvPr>
              <p:cNvGrpSpPr/>
              <p:nvPr/>
            </p:nvGrpSpPr>
            <p:grpSpPr>
              <a:xfrm>
                <a:off x="8959176" y="4252383"/>
                <a:ext cx="4181031" cy="4282971"/>
                <a:chOff x="-3810" y="0"/>
                <a:chExt cx="9591757" cy="3132922"/>
              </a:xfrm>
            </p:grpSpPr>
            <p:sp>
              <p:nvSpPr>
                <p:cNvPr id="42" name="Freeform 8">
                  <a:extLst>
                    <a:ext uri="{FF2B5EF4-FFF2-40B4-BE49-F238E27FC236}">
                      <a16:creationId xmlns:a16="http://schemas.microsoft.com/office/drawing/2014/main" id="{8B5A8D7D-68A3-7C01-77F5-9E55AD2591CA}"/>
                    </a:ext>
                  </a:extLst>
                </p:cNvPr>
                <p:cNvSpPr/>
                <p:nvPr/>
              </p:nvSpPr>
              <p:spPr>
                <a:xfrm>
                  <a:off x="10159" y="16510"/>
                  <a:ext cx="9577788" cy="3106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5825" h="3106252">
                      <a:moveTo>
                        <a:pt x="9535825" y="3106252"/>
                      </a:moveTo>
                      <a:lnTo>
                        <a:pt x="0" y="3098632"/>
                      </a:lnTo>
                      <a:lnTo>
                        <a:pt x="0" y="1090556"/>
                      </a:lnTo>
                      <a:lnTo>
                        <a:pt x="17780" y="19050"/>
                      </a:lnTo>
                      <a:lnTo>
                        <a:pt x="4753374" y="0"/>
                      </a:lnTo>
                      <a:lnTo>
                        <a:pt x="9516775" y="50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43" name="Freeform 9">
                  <a:extLst>
                    <a:ext uri="{FF2B5EF4-FFF2-40B4-BE49-F238E27FC236}">
                      <a16:creationId xmlns:a16="http://schemas.microsoft.com/office/drawing/2014/main" id="{E58815B3-1994-C52D-AE9D-AC43A11E9D59}"/>
                    </a:ext>
                  </a:extLst>
                </p:cNvPr>
                <p:cNvSpPr/>
                <p:nvPr/>
              </p:nvSpPr>
              <p:spPr>
                <a:xfrm>
                  <a:off x="-3810" y="0"/>
                  <a:ext cx="9565035" cy="313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5035" h="3132922">
                      <a:moveTo>
                        <a:pt x="9530745" y="21590"/>
                      </a:moveTo>
                      <a:cubicBezTo>
                        <a:pt x="9532014" y="34290"/>
                        <a:pt x="9532014" y="44450"/>
                        <a:pt x="9533285" y="54610"/>
                      </a:cubicBezTo>
                      <a:cubicBezTo>
                        <a:pt x="9535825" y="110867"/>
                        <a:pt x="9537095" y="178243"/>
                        <a:pt x="9539635" y="243212"/>
                      </a:cubicBezTo>
                      <a:cubicBezTo>
                        <a:pt x="9539635" y="337057"/>
                        <a:pt x="9552335" y="2187486"/>
                        <a:pt x="9558685" y="2281331"/>
                      </a:cubicBezTo>
                      <a:cubicBezTo>
                        <a:pt x="9565035" y="2423301"/>
                        <a:pt x="9561225" y="2567678"/>
                        <a:pt x="9561225" y="2709648"/>
                      </a:cubicBezTo>
                      <a:cubicBezTo>
                        <a:pt x="9561225" y="2834775"/>
                        <a:pt x="9562495" y="2950276"/>
                        <a:pt x="9563764" y="3071962"/>
                      </a:cubicBezTo>
                      <a:cubicBezTo>
                        <a:pt x="9563764" y="3093552"/>
                        <a:pt x="9563764" y="3107522"/>
                        <a:pt x="9563764" y="3131652"/>
                      </a:cubicBezTo>
                      <a:cubicBezTo>
                        <a:pt x="9540905" y="3131652"/>
                        <a:pt x="9520585" y="3132922"/>
                        <a:pt x="9474801" y="3131652"/>
                      </a:cubicBezTo>
                      <a:cubicBezTo>
                        <a:pt x="8987565" y="3126572"/>
                        <a:pt x="8492831" y="3132922"/>
                        <a:pt x="8005595" y="3127842"/>
                      </a:cubicBezTo>
                      <a:cubicBezTo>
                        <a:pt x="7713253" y="3124032"/>
                        <a:pt x="7428406" y="3126572"/>
                        <a:pt x="7136065" y="3124032"/>
                      </a:cubicBezTo>
                      <a:cubicBezTo>
                        <a:pt x="7001137" y="3122762"/>
                        <a:pt x="6866211" y="3121492"/>
                        <a:pt x="6731283" y="3120222"/>
                      </a:cubicBezTo>
                      <a:cubicBezTo>
                        <a:pt x="6648828" y="3120222"/>
                        <a:pt x="6573868" y="3121492"/>
                        <a:pt x="6491413" y="3121492"/>
                      </a:cubicBezTo>
                      <a:cubicBezTo>
                        <a:pt x="6281526" y="3120222"/>
                        <a:pt x="5704338" y="3121492"/>
                        <a:pt x="5494451" y="3120222"/>
                      </a:cubicBezTo>
                      <a:cubicBezTo>
                        <a:pt x="5344532" y="3118952"/>
                        <a:pt x="2346152" y="3127842"/>
                        <a:pt x="2196233" y="3126572"/>
                      </a:cubicBezTo>
                      <a:cubicBezTo>
                        <a:pt x="2158753" y="3126572"/>
                        <a:pt x="2113778" y="3127842"/>
                        <a:pt x="2076298" y="3127842"/>
                      </a:cubicBezTo>
                      <a:cubicBezTo>
                        <a:pt x="1986346" y="3127842"/>
                        <a:pt x="1903891" y="3129112"/>
                        <a:pt x="1813939" y="3129112"/>
                      </a:cubicBezTo>
                      <a:cubicBezTo>
                        <a:pt x="1589061" y="3129112"/>
                        <a:pt x="1371678" y="3127842"/>
                        <a:pt x="1146800" y="3126572"/>
                      </a:cubicBezTo>
                      <a:cubicBezTo>
                        <a:pt x="1011873" y="3125302"/>
                        <a:pt x="876946" y="3124032"/>
                        <a:pt x="749515" y="3122762"/>
                      </a:cubicBezTo>
                      <a:cubicBezTo>
                        <a:pt x="509644" y="3121492"/>
                        <a:pt x="269774" y="3120222"/>
                        <a:pt x="48260" y="3120222"/>
                      </a:cubicBezTo>
                      <a:cubicBezTo>
                        <a:pt x="38100" y="3120222"/>
                        <a:pt x="29210" y="3120222"/>
                        <a:pt x="19050" y="3118952"/>
                      </a:cubicBezTo>
                      <a:cubicBezTo>
                        <a:pt x="10160" y="3117682"/>
                        <a:pt x="5080" y="3111332"/>
                        <a:pt x="7620" y="3102442"/>
                      </a:cubicBezTo>
                      <a:cubicBezTo>
                        <a:pt x="16510" y="3070590"/>
                        <a:pt x="12700" y="3010433"/>
                        <a:pt x="11430" y="2947870"/>
                      </a:cubicBezTo>
                      <a:cubicBezTo>
                        <a:pt x="10160" y="2820337"/>
                        <a:pt x="6350" y="2695211"/>
                        <a:pt x="7620" y="2567678"/>
                      </a:cubicBezTo>
                      <a:cubicBezTo>
                        <a:pt x="5080" y="2408863"/>
                        <a:pt x="0" y="442933"/>
                        <a:pt x="7620" y="281713"/>
                      </a:cubicBezTo>
                      <a:cubicBezTo>
                        <a:pt x="8890" y="250431"/>
                        <a:pt x="7620" y="216743"/>
                        <a:pt x="8890" y="185461"/>
                      </a:cubicBezTo>
                      <a:cubicBezTo>
                        <a:pt x="10160" y="134930"/>
                        <a:pt x="12700" y="79585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82375" y="30480"/>
                        <a:pt x="202310" y="29210"/>
                      </a:cubicBezTo>
                      <a:cubicBezTo>
                        <a:pt x="404701" y="25400"/>
                        <a:pt x="607092" y="22860"/>
                        <a:pt x="816978" y="20320"/>
                      </a:cubicBezTo>
                      <a:cubicBezTo>
                        <a:pt x="959401" y="17780"/>
                        <a:pt x="1101824" y="16510"/>
                        <a:pt x="1236751" y="13970"/>
                      </a:cubicBezTo>
                      <a:cubicBezTo>
                        <a:pt x="1371679" y="11430"/>
                        <a:pt x="1514102" y="8890"/>
                        <a:pt x="1649029" y="8890"/>
                      </a:cubicBezTo>
                      <a:cubicBezTo>
                        <a:pt x="1798948" y="7620"/>
                        <a:pt x="1948867" y="10160"/>
                        <a:pt x="2098786" y="8890"/>
                      </a:cubicBezTo>
                      <a:cubicBezTo>
                        <a:pt x="2286184" y="8890"/>
                        <a:pt x="5681850" y="6350"/>
                        <a:pt x="5869249" y="5080"/>
                      </a:cubicBezTo>
                      <a:cubicBezTo>
                        <a:pt x="6049152" y="3810"/>
                        <a:pt x="6229054" y="2540"/>
                        <a:pt x="6416453" y="2540"/>
                      </a:cubicBezTo>
                      <a:cubicBezTo>
                        <a:pt x="6723787" y="1270"/>
                        <a:pt x="7023626" y="0"/>
                        <a:pt x="7330960" y="0"/>
                      </a:cubicBezTo>
                      <a:cubicBezTo>
                        <a:pt x="7458391" y="0"/>
                        <a:pt x="7593317" y="2540"/>
                        <a:pt x="7720749" y="2540"/>
                      </a:cubicBezTo>
                      <a:cubicBezTo>
                        <a:pt x="8073059" y="3810"/>
                        <a:pt x="8432864" y="5080"/>
                        <a:pt x="8785174" y="7620"/>
                      </a:cubicBezTo>
                      <a:cubicBezTo>
                        <a:pt x="8972573" y="8890"/>
                        <a:pt x="9159971" y="12700"/>
                        <a:pt x="9347370" y="16510"/>
                      </a:cubicBezTo>
                      <a:cubicBezTo>
                        <a:pt x="9392345" y="16510"/>
                        <a:pt x="9437322" y="16510"/>
                        <a:pt x="9474801" y="16510"/>
                      </a:cubicBezTo>
                      <a:cubicBezTo>
                        <a:pt x="9511695" y="17780"/>
                        <a:pt x="9520585" y="20320"/>
                        <a:pt x="9530745" y="21590"/>
                      </a:cubicBezTo>
                      <a:close/>
                      <a:moveTo>
                        <a:pt x="9540905" y="3115142"/>
                      </a:moveTo>
                      <a:cubicBezTo>
                        <a:pt x="9542175" y="3098633"/>
                        <a:pt x="9543445" y="3085933"/>
                        <a:pt x="9543445" y="3073233"/>
                      </a:cubicBezTo>
                      <a:cubicBezTo>
                        <a:pt x="9542175" y="2938245"/>
                        <a:pt x="9540905" y="2810712"/>
                        <a:pt x="9540905" y="2673554"/>
                      </a:cubicBezTo>
                      <a:cubicBezTo>
                        <a:pt x="9540905" y="2610991"/>
                        <a:pt x="9543445" y="2548428"/>
                        <a:pt x="9542175" y="2485864"/>
                      </a:cubicBezTo>
                      <a:cubicBezTo>
                        <a:pt x="9542175" y="2428114"/>
                        <a:pt x="9540905" y="2367957"/>
                        <a:pt x="9539635" y="2310206"/>
                      </a:cubicBezTo>
                      <a:cubicBezTo>
                        <a:pt x="9534555" y="2221174"/>
                        <a:pt x="9523125" y="377964"/>
                        <a:pt x="9523125" y="288931"/>
                      </a:cubicBezTo>
                      <a:cubicBezTo>
                        <a:pt x="9520585" y="214337"/>
                        <a:pt x="9518045" y="137336"/>
                        <a:pt x="9515505" y="63500"/>
                      </a:cubicBezTo>
                      <a:cubicBezTo>
                        <a:pt x="9514235" y="44450"/>
                        <a:pt x="9512964" y="43180"/>
                        <a:pt x="9452314" y="41910"/>
                      </a:cubicBezTo>
                      <a:cubicBezTo>
                        <a:pt x="9429826" y="41910"/>
                        <a:pt x="9414834" y="41910"/>
                        <a:pt x="9392346" y="40640"/>
                      </a:cubicBezTo>
                      <a:cubicBezTo>
                        <a:pt x="9204948" y="36830"/>
                        <a:pt x="9010053" y="31750"/>
                        <a:pt x="8822654" y="30480"/>
                      </a:cubicBezTo>
                      <a:cubicBezTo>
                        <a:pt x="8365400" y="26670"/>
                        <a:pt x="7900652" y="25400"/>
                        <a:pt x="7443399" y="22860"/>
                      </a:cubicBezTo>
                      <a:cubicBezTo>
                        <a:pt x="7375935" y="22860"/>
                        <a:pt x="7300975" y="22860"/>
                        <a:pt x="7233512" y="22860"/>
                      </a:cubicBezTo>
                      <a:cubicBezTo>
                        <a:pt x="7121073" y="22860"/>
                        <a:pt x="7008634" y="22860"/>
                        <a:pt x="6903690" y="22860"/>
                      </a:cubicBezTo>
                      <a:cubicBezTo>
                        <a:pt x="6663820" y="22860"/>
                        <a:pt x="6423950" y="22860"/>
                        <a:pt x="6191575" y="24130"/>
                      </a:cubicBezTo>
                      <a:cubicBezTo>
                        <a:pt x="5989184" y="25400"/>
                        <a:pt x="2578526" y="29210"/>
                        <a:pt x="2376136" y="29210"/>
                      </a:cubicBezTo>
                      <a:cubicBezTo>
                        <a:pt x="2046314" y="29210"/>
                        <a:pt x="1716492" y="26670"/>
                        <a:pt x="1386671" y="33020"/>
                      </a:cubicBezTo>
                      <a:cubicBezTo>
                        <a:pt x="1214264" y="36830"/>
                        <a:pt x="1049353" y="36830"/>
                        <a:pt x="884442" y="38100"/>
                      </a:cubicBezTo>
                      <a:cubicBezTo>
                        <a:pt x="599596" y="41910"/>
                        <a:pt x="314749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72366"/>
                      </a:cubicBezTo>
                      <a:cubicBezTo>
                        <a:pt x="31750" y="115679"/>
                        <a:pt x="31750" y="158992"/>
                        <a:pt x="30480" y="202305"/>
                      </a:cubicBezTo>
                      <a:cubicBezTo>
                        <a:pt x="29210" y="274494"/>
                        <a:pt x="26670" y="344276"/>
                        <a:pt x="25400" y="416464"/>
                      </a:cubicBezTo>
                      <a:cubicBezTo>
                        <a:pt x="20320" y="493465"/>
                        <a:pt x="26670" y="2375176"/>
                        <a:pt x="29210" y="2452176"/>
                      </a:cubicBezTo>
                      <a:cubicBezTo>
                        <a:pt x="29210" y="2533990"/>
                        <a:pt x="29210" y="2618210"/>
                        <a:pt x="30480" y="2700023"/>
                      </a:cubicBezTo>
                      <a:cubicBezTo>
                        <a:pt x="30480" y="2760180"/>
                        <a:pt x="33020" y="2820337"/>
                        <a:pt x="33020" y="2880494"/>
                      </a:cubicBezTo>
                      <a:cubicBezTo>
                        <a:pt x="33020" y="2945464"/>
                        <a:pt x="33020" y="3010433"/>
                        <a:pt x="31750" y="3073232"/>
                      </a:cubicBezTo>
                      <a:cubicBezTo>
                        <a:pt x="31750" y="3077042"/>
                        <a:pt x="31750" y="3079582"/>
                        <a:pt x="31750" y="3083392"/>
                      </a:cubicBezTo>
                      <a:cubicBezTo>
                        <a:pt x="31750" y="3093552"/>
                        <a:pt x="35560" y="3097362"/>
                        <a:pt x="44450" y="3097362"/>
                      </a:cubicBezTo>
                      <a:cubicBezTo>
                        <a:pt x="97367" y="3097362"/>
                        <a:pt x="202310" y="3098632"/>
                        <a:pt x="299758" y="3098632"/>
                      </a:cubicBezTo>
                      <a:cubicBezTo>
                        <a:pt x="442181" y="3098632"/>
                        <a:pt x="592100" y="3096092"/>
                        <a:pt x="734523" y="3098632"/>
                      </a:cubicBezTo>
                      <a:cubicBezTo>
                        <a:pt x="966897" y="3102442"/>
                        <a:pt x="1199272" y="3104982"/>
                        <a:pt x="1431646" y="3103712"/>
                      </a:cubicBezTo>
                      <a:cubicBezTo>
                        <a:pt x="1581565" y="3102442"/>
                        <a:pt x="1723988" y="3104982"/>
                        <a:pt x="1873907" y="3104982"/>
                      </a:cubicBezTo>
                      <a:cubicBezTo>
                        <a:pt x="2091290" y="3104982"/>
                        <a:pt x="2308672" y="3103712"/>
                        <a:pt x="2526055" y="3104982"/>
                      </a:cubicBezTo>
                      <a:cubicBezTo>
                        <a:pt x="2848381" y="3106252"/>
                        <a:pt x="6386470" y="3096092"/>
                        <a:pt x="6716292" y="3098632"/>
                      </a:cubicBezTo>
                      <a:cubicBezTo>
                        <a:pt x="6858715" y="3099902"/>
                        <a:pt x="7001138" y="3101173"/>
                        <a:pt x="7136065" y="3101173"/>
                      </a:cubicBezTo>
                      <a:cubicBezTo>
                        <a:pt x="7383431" y="3103712"/>
                        <a:pt x="7623302" y="3099902"/>
                        <a:pt x="7870668" y="3103712"/>
                      </a:cubicBezTo>
                      <a:cubicBezTo>
                        <a:pt x="8073059" y="3106252"/>
                        <a:pt x="8275449" y="3106252"/>
                        <a:pt x="8477840" y="3108792"/>
                      </a:cubicBezTo>
                      <a:cubicBezTo>
                        <a:pt x="8777678" y="3112602"/>
                        <a:pt x="9077516" y="3115142"/>
                        <a:pt x="9377354" y="3116412"/>
                      </a:cubicBezTo>
                      <a:cubicBezTo>
                        <a:pt x="9489793" y="3116412"/>
                        <a:pt x="9520585" y="3115142"/>
                        <a:pt x="9540905" y="3115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067AEB-F3A1-1D3B-1F5F-A7B9A745F470}"/>
                </a:ext>
              </a:extLst>
            </p:cNvPr>
            <p:cNvSpPr txBox="1"/>
            <p:nvPr/>
          </p:nvSpPr>
          <p:spPr>
            <a:xfrm>
              <a:off x="1171749" y="4936015"/>
              <a:ext cx="476551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hiểu tình hình chính trị của Ấn Độ thời Gúp-ta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0699A4-026B-7962-FF0B-9D0CFFD4004B}"/>
                </a:ext>
              </a:extLst>
            </p:cNvPr>
            <p:cNvSpPr txBox="1"/>
            <p:nvPr/>
          </p:nvSpPr>
          <p:spPr>
            <a:xfrm>
              <a:off x="1160014" y="3201641"/>
              <a:ext cx="4765513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</a:t>
              </a:r>
              <a:endParaRPr lang="en-US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12CBA0-4611-09C7-30A9-B52D9AB3CAE9}"/>
              </a:ext>
            </a:extLst>
          </p:cNvPr>
          <p:cNvGrpSpPr/>
          <p:nvPr/>
        </p:nvGrpSpPr>
        <p:grpSpPr>
          <a:xfrm>
            <a:off x="6588725" y="4195794"/>
            <a:ext cx="5026919" cy="5407825"/>
            <a:chOff x="1032415" y="3162300"/>
            <a:chExt cx="5026919" cy="540782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82A0D0C-096E-0E35-5D56-07E732ED6D05}"/>
                </a:ext>
              </a:extLst>
            </p:cNvPr>
            <p:cNvGrpSpPr/>
            <p:nvPr/>
          </p:nvGrpSpPr>
          <p:grpSpPr>
            <a:xfrm>
              <a:off x="1032415" y="3162300"/>
              <a:ext cx="5026919" cy="5407825"/>
              <a:chOff x="8953134" y="3127529"/>
              <a:chExt cx="4187073" cy="5407825"/>
            </a:xfrm>
          </p:grpSpPr>
          <p:grpSp>
            <p:nvGrpSpPr>
              <p:cNvPr id="50" name="Group 4">
                <a:extLst>
                  <a:ext uri="{FF2B5EF4-FFF2-40B4-BE49-F238E27FC236}">
                    <a16:creationId xmlns:a16="http://schemas.microsoft.com/office/drawing/2014/main" id="{DDF4DED1-2F62-8B36-FC09-50F45EF895CD}"/>
                  </a:ext>
                </a:extLst>
              </p:cNvPr>
              <p:cNvGrpSpPr/>
              <p:nvPr/>
            </p:nvGrpSpPr>
            <p:grpSpPr>
              <a:xfrm>
                <a:off x="8953134" y="3127529"/>
                <a:ext cx="4181031" cy="1425722"/>
                <a:chOff x="-3810" y="0"/>
                <a:chExt cx="1841652" cy="1989936"/>
              </a:xfrm>
            </p:grpSpPr>
            <p:sp>
              <p:nvSpPr>
                <p:cNvPr id="54" name="Freeform 5">
                  <a:extLst>
                    <a:ext uri="{FF2B5EF4-FFF2-40B4-BE49-F238E27FC236}">
                      <a16:creationId xmlns:a16="http://schemas.microsoft.com/office/drawing/2014/main" id="{8E961026-8556-EC4F-B11B-5E14E7CB46E9}"/>
                    </a:ext>
                  </a:extLst>
                </p:cNvPr>
                <p:cNvSpPr/>
                <p:nvPr/>
              </p:nvSpPr>
              <p:spPr>
                <a:xfrm>
                  <a:off x="10160" y="16510"/>
                  <a:ext cx="1812442" cy="196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442" h="1963267">
                      <a:moveTo>
                        <a:pt x="1812442" y="1963267"/>
                      </a:moveTo>
                      <a:lnTo>
                        <a:pt x="0" y="1955647"/>
                      </a:lnTo>
                      <a:lnTo>
                        <a:pt x="0" y="694139"/>
                      </a:lnTo>
                      <a:lnTo>
                        <a:pt x="17780" y="19050"/>
                      </a:lnTo>
                      <a:lnTo>
                        <a:pt x="901612" y="0"/>
                      </a:lnTo>
                      <a:lnTo>
                        <a:pt x="1793392" y="5080"/>
                      </a:lnTo>
                      <a:close/>
                    </a:path>
                  </a:pathLst>
                </a:custGeom>
                <a:solidFill>
                  <a:srgbClr val="F5AA49"/>
                </a:solidFill>
              </p:spPr>
            </p:sp>
            <p:sp>
              <p:nvSpPr>
                <p:cNvPr id="55" name="Freeform 6">
                  <a:extLst>
                    <a:ext uri="{FF2B5EF4-FFF2-40B4-BE49-F238E27FC236}">
                      <a16:creationId xmlns:a16="http://schemas.microsoft.com/office/drawing/2014/main" id="{83A1F02B-85CF-E6E3-2433-879DB8937A0C}"/>
                    </a:ext>
                  </a:extLst>
                </p:cNvPr>
                <p:cNvSpPr/>
                <p:nvPr/>
              </p:nvSpPr>
              <p:spPr>
                <a:xfrm>
                  <a:off x="-3810" y="0"/>
                  <a:ext cx="1841652" cy="198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652" h="1989936">
                      <a:moveTo>
                        <a:pt x="1807362" y="21590"/>
                      </a:moveTo>
                      <a:cubicBezTo>
                        <a:pt x="1808632" y="34290"/>
                        <a:pt x="1808632" y="44450"/>
                        <a:pt x="1809902" y="54610"/>
                      </a:cubicBezTo>
                      <a:cubicBezTo>
                        <a:pt x="1812442" y="93181"/>
                        <a:pt x="1813712" y="134943"/>
                        <a:pt x="1816252" y="175212"/>
                      </a:cubicBezTo>
                      <a:cubicBezTo>
                        <a:pt x="1816252" y="233379"/>
                        <a:pt x="1828952" y="1380318"/>
                        <a:pt x="1835302" y="1438485"/>
                      </a:cubicBezTo>
                      <a:cubicBezTo>
                        <a:pt x="1841652" y="1526482"/>
                        <a:pt x="1837842" y="1615970"/>
                        <a:pt x="1837842" y="1703966"/>
                      </a:cubicBezTo>
                      <a:cubicBezTo>
                        <a:pt x="1837842" y="1781523"/>
                        <a:pt x="1839112" y="1853113"/>
                        <a:pt x="1840382" y="1928976"/>
                      </a:cubicBezTo>
                      <a:cubicBezTo>
                        <a:pt x="1840382" y="1950566"/>
                        <a:pt x="1840382" y="1964536"/>
                        <a:pt x="1840382" y="1988666"/>
                      </a:cubicBezTo>
                      <a:cubicBezTo>
                        <a:pt x="1817522" y="1988666"/>
                        <a:pt x="1797202" y="1989936"/>
                        <a:pt x="1776469" y="1988666"/>
                      </a:cubicBezTo>
                      <a:cubicBezTo>
                        <a:pt x="1687365" y="1983586"/>
                        <a:pt x="1596889" y="1989936"/>
                        <a:pt x="1507785" y="1984857"/>
                      </a:cubicBezTo>
                      <a:cubicBezTo>
                        <a:pt x="1454322" y="1981047"/>
                        <a:pt x="1402230" y="1983586"/>
                        <a:pt x="1348767" y="1981047"/>
                      </a:cubicBezTo>
                      <a:cubicBezTo>
                        <a:pt x="1324092" y="1979776"/>
                        <a:pt x="1299417" y="1978507"/>
                        <a:pt x="1274742" y="1977236"/>
                      </a:cubicBezTo>
                      <a:cubicBezTo>
                        <a:pt x="1259663" y="1977236"/>
                        <a:pt x="1245954" y="1978507"/>
                        <a:pt x="1230875" y="1978507"/>
                      </a:cubicBezTo>
                      <a:cubicBezTo>
                        <a:pt x="1192492" y="1977236"/>
                        <a:pt x="1086937" y="1978507"/>
                        <a:pt x="1048554" y="1977236"/>
                      </a:cubicBezTo>
                      <a:cubicBezTo>
                        <a:pt x="1021137" y="1975966"/>
                        <a:pt x="472801" y="1984857"/>
                        <a:pt x="445385" y="1983586"/>
                      </a:cubicBezTo>
                      <a:cubicBezTo>
                        <a:pt x="438530" y="1983586"/>
                        <a:pt x="430305" y="1984857"/>
                        <a:pt x="423451" y="1984857"/>
                      </a:cubicBezTo>
                      <a:cubicBezTo>
                        <a:pt x="407001" y="1984857"/>
                        <a:pt x="391922" y="1986126"/>
                        <a:pt x="375472" y="1986126"/>
                      </a:cubicBezTo>
                      <a:cubicBezTo>
                        <a:pt x="334347" y="1986126"/>
                        <a:pt x="294592" y="1984857"/>
                        <a:pt x="253467" y="1983586"/>
                      </a:cubicBezTo>
                      <a:cubicBezTo>
                        <a:pt x="228792" y="1982316"/>
                        <a:pt x="204117" y="1981047"/>
                        <a:pt x="180813" y="1979776"/>
                      </a:cubicBezTo>
                      <a:cubicBezTo>
                        <a:pt x="136946" y="1978507"/>
                        <a:pt x="93079" y="1977236"/>
                        <a:pt x="48260" y="1977236"/>
                      </a:cubicBezTo>
                      <a:cubicBezTo>
                        <a:pt x="38100" y="1977236"/>
                        <a:pt x="29210" y="1977236"/>
                        <a:pt x="19050" y="1975966"/>
                      </a:cubicBezTo>
                      <a:cubicBezTo>
                        <a:pt x="10160" y="1974697"/>
                        <a:pt x="5080" y="1968347"/>
                        <a:pt x="7620" y="1959457"/>
                      </a:cubicBezTo>
                      <a:cubicBezTo>
                        <a:pt x="16510" y="1927687"/>
                        <a:pt x="12700" y="1890400"/>
                        <a:pt x="11430" y="1851622"/>
                      </a:cubicBezTo>
                      <a:cubicBezTo>
                        <a:pt x="10160" y="1772574"/>
                        <a:pt x="6350" y="1695018"/>
                        <a:pt x="7620" y="1615970"/>
                      </a:cubicBezTo>
                      <a:cubicBezTo>
                        <a:pt x="5080" y="1517533"/>
                        <a:pt x="0" y="299004"/>
                        <a:pt x="7620" y="199076"/>
                      </a:cubicBezTo>
                      <a:cubicBezTo>
                        <a:pt x="8890" y="179687"/>
                        <a:pt x="7620" y="158806"/>
                        <a:pt x="8890" y="139417"/>
                      </a:cubicBezTo>
                      <a:cubicBezTo>
                        <a:pt x="10160" y="108096"/>
                        <a:pt x="12700" y="73792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58808" y="30480"/>
                        <a:pt x="80741" y="29210"/>
                      </a:cubicBezTo>
                      <a:cubicBezTo>
                        <a:pt x="117754" y="25400"/>
                        <a:pt x="154767" y="22860"/>
                        <a:pt x="193150" y="20320"/>
                      </a:cubicBezTo>
                      <a:cubicBezTo>
                        <a:pt x="219196" y="17780"/>
                        <a:pt x="245242" y="16510"/>
                        <a:pt x="269917" y="13970"/>
                      </a:cubicBezTo>
                      <a:cubicBezTo>
                        <a:pt x="294592" y="11430"/>
                        <a:pt x="320638" y="8890"/>
                        <a:pt x="345313" y="8890"/>
                      </a:cubicBezTo>
                      <a:cubicBezTo>
                        <a:pt x="372730" y="7620"/>
                        <a:pt x="400147" y="10160"/>
                        <a:pt x="427564" y="8890"/>
                      </a:cubicBezTo>
                      <a:cubicBezTo>
                        <a:pt x="461835" y="8890"/>
                        <a:pt x="1082825" y="6350"/>
                        <a:pt x="1117096" y="5080"/>
                      </a:cubicBezTo>
                      <a:cubicBezTo>
                        <a:pt x="1149996" y="3810"/>
                        <a:pt x="1182896" y="2540"/>
                        <a:pt x="1217167" y="2540"/>
                      </a:cubicBezTo>
                      <a:cubicBezTo>
                        <a:pt x="1273371" y="1270"/>
                        <a:pt x="1328205" y="0"/>
                        <a:pt x="1384409" y="0"/>
                      </a:cubicBezTo>
                      <a:cubicBezTo>
                        <a:pt x="1407713" y="0"/>
                        <a:pt x="1432389" y="2540"/>
                        <a:pt x="1455693" y="2540"/>
                      </a:cubicBezTo>
                      <a:cubicBezTo>
                        <a:pt x="1520122" y="3810"/>
                        <a:pt x="1585923" y="5080"/>
                        <a:pt x="1650352" y="7620"/>
                      </a:cubicBezTo>
                      <a:cubicBezTo>
                        <a:pt x="1684623" y="8890"/>
                        <a:pt x="1718894" y="12700"/>
                        <a:pt x="1753165" y="16510"/>
                      </a:cubicBezTo>
                      <a:cubicBezTo>
                        <a:pt x="1761390" y="16510"/>
                        <a:pt x="1769615" y="16510"/>
                        <a:pt x="1776469" y="16510"/>
                      </a:cubicBezTo>
                      <a:cubicBezTo>
                        <a:pt x="1788312" y="17780"/>
                        <a:pt x="1797202" y="20320"/>
                        <a:pt x="1807362" y="21590"/>
                      </a:cubicBezTo>
                      <a:close/>
                      <a:moveTo>
                        <a:pt x="1817522" y="1972157"/>
                      </a:moveTo>
                      <a:cubicBezTo>
                        <a:pt x="1818792" y="1955647"/>
                        <a:pt x="1820062" y="1942947"/>
                        <a:pt x="1820062" y="1930247"/>
                      </a:cubicBezTo>
                      <a:cubicBezTo>
                        <a:pt x="1818792" y="1845656"/>
                        <a:pt x="1817522" y="1766608"/>
                        <a:pt x="1817522" y="1681594"/>
                      </a:cubicBezTo>
                      <a:cubicBezTo>
                        <a:pt x="1817522" y="1642816"/>
                        <a:pt x="1820062" y="1604038"/>
                        <a:pt x="1818792" y="1565260"/>
                      </a:cubicBezTo>
                      <a:cubicBezTo>
                        <a:pt x="1818792" y="1529465"/>
                        <a:pt x="1817522" y="1492178"/>
                        <a:pt x="1816252" y="1456383"/>
                      </a:cubicBezTo>
                      <a:cubicBezTo>
                        <a:pt x="1811172" y="1401198"/>
                        <a:pt x="1799742" y="258734"/>
                        <a:pt x="1799742" y="203550"/>
                      </a:cubicBezTo>
                      <a:cubicBezTo>
                        <a:pt x="1797202" y="157315"/>
                        <a:pt x="1794662" y="109588"/>
                        <a:pt x="1792122" y="63500"/>
                      </a:cubicBezTo>
                      <a:cubicBezTo>
                        <a:pt x="1790852" y="44450"/>
                        <a:pt x="1789582" y="43180"/>
                        <a:pt x="1772357" y="41910"/>
                      </a:cubicBezTo>
                      <a:cubicBezTo>
                        <a:pt x="1768244" y="41910"/>
                        <a:pt x="1765502" y="41910"/>
                        <a:pt x="1761390" y="40640"/>
                      </a:cubicBezTo>
                      <a:cubicBezTo>
                        <a:pt x="1727119" y="36830"/>
                        <a:pt x="1691477" y="31750"/>
                        <a:pt x="1657206" y="30480"/>
                      </a:cubicBezTo>
                      <a:cubicBezTo>
                        <a:pt x="1573585" y="26670"/>
                        <a:pt x="1488593" y="25400"/>
                        <a:pt x="1404972" y="22860"/>
                      </a:cubicBezTo>
                      <a:cubicBezTo>
                        <a:pt x="1392634" y="22860"/>
                        <a:pt x="1378926" y="22860"/>
                        <a:pt x="1366588" y="22860"/>
                      </a:cubicBezTo>
                      <a:cubicBezTo>
                        <a:pt x="1346026" y="22860"/>
                        <a:pt x="1325463" y="22860"/>
                        <a:pt x="1306271" y="22860"/>
                      </a:cubicBezTo>
                      <a:cubicBezTo>
                        <a:pt x="1262405" y="22860"/>
                        <a:pt x="1218538" y="22860"/>
                        <a:pt x="1176042" y="24130"/>
                      </a:cubicBezTo>
                      <a:cubicBezTo>
                        <a:pt x="1139029" y="25400"/>
                        <a:pt x="515297" y="29210"/>
                        <a:pt x="478285" y="29210"/>
                      </a:cubicBezTo>
                      <a:cubicBezTo>
                        <a:pt x="417968" y="29210"/>
                        <a:pt x="357651" y="26670"/>
                        <a:pt x="297334" y="33020"/>
                      </a:cubicBezTo>
                      <a:cubicBezTo>
                        <a:pt x="265805" y="36830"/>
                        <a:pt x="235646" y="36830"/>
                        <a:pt x="205488" y="38100"/>
                      </a:cubicBezTo>
                      <a:cubicBezTo>
                        <a:pt x="153396" y="41910"/>
                        <a:pt x="101304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69318"/>
                      </a:cubicBezTo>
                      <a:cubicBezTo>
                        <a:pt x="31750" y="96164"/>
                        <a:pt x="31750" y="123011"/>
                        <a:pt x="30480" y="149857"/>
                      </a:cubicBezTo>
                      <a:cubicBezTo>
                        <a:pt x="29210" y="194601"/>
                        <a:pt x="26670" y="237854"/>
                        <a:pt x="25400" y="282598"/>
                      </a:cubicBezTo>
                      <a:cubicBezTo>
                        <a:pt x="20320" y="330325"/>
                        <a:pt x="26670" y="1496653"/>
                        <a:pt x="29210" y="1544379"/>
                      </a:cubicBezTo>
                      <a:cubicBezTo>
                        <a:pt x="29210" y="1595089"/>
                        <a:pt x="29210" y="1647291"/>
                        <a:pt x="30480" y="1698001"/>
                      </a:cubicBezTo>
                      <a:cubicBezTo>
                        <a:pt x="30480" y="1735287"/>
                        <a:pt x="33020" y="1772574"/>
                        <a:pt x="33020" y="1809861"/>
                      </a:cubicBezTo>
                      <a:cubicBezTo>
                        <a:pt x="33020" y="1850130"/>
                        <a:pt x="33020" y="1890400"/>
                        <a:pt x="31750" y="1930247"/>
                      </a:cubicBezTo>
                      <a:cubicBezTo>
                        <a:pt x="31750" y="1934057"/>
                        <a:pt x="31750" y="1936597"/>
                        <a:pt x="31750" y="1940407"/>
                      </a:cubicBezTo>
                      <a:cubicBezTo>
                        <a:pt x="31750" y="1950567"/>
                        <a:pt x="35560" y="1954376"/>
                        <a:pt x="44450" y="1954376"/>
                      </a:cubicBezTo>
                      <a:cubicBezTo>
                        <a:pt x="61550" y="1954376"/>
                        <a:pt x="80741" y="1955647"/>
                        <a:pt x="98562" y="1955647"/>
                      </a:cubicBezTo>
                      <a:cubicBezTo>
                        <a:pt x="124608" y="1955647"/>
                        <a:pt x="152025" y="1953107"/>
                        <a:pt x="178071" y="1955647"/>
                      </a:cubicBezTo>
                      <a:cubicBezTo>
                        <a:pt x="220567" y="1959457"/>
                        <a:pt x="263063" y="1961997"/>
                        <a:pt x="305559" y="1960726"/>
                      </a:cubicBezTo>
                      <a:cubicBezTo>
                        <a:pt x="332976" y="1959457"/>
                        <a:pt x="359022" y="1961997"/>
                        <a:pt x="386438" y="1961997"/>
                      </a:cubicBezTo>
                      <a:cubicBezTo>
                        <a:pt x="426193" y="1961997"/>
                        <a:pt x="465947" y="1960726"/>
                        <a:pt x="505701" y="1961997"/>
                      </a:cubicBezTo>
                      <a:cubicBezTo>
                        <a:pt x="564648" y="1963267"/>
                        <a:pt x="1211683" y="1953107"/>
                        <a:pt x="1272000" y="1955647"/>
                      </a:cubicBezTo>
                      <a:cubicBezTo>
                        <a:pt x="1298046" y="1956917"/>
                        <a:pt x="1324092" y="1958186"/>
                        <a:pt x="1348767" y="1958186"/>
                      </a:cubicBezTo>
                      <a:cubicBezTo>
                        <a:pt x="1394005" y="1960726"/>
                        <a:pt x="1437872" y="1956917"/>
                        <a:pt x="1483110" y="1960726"/>
                      </a:cubicBezTo>
                      <a:cubicBezTo>
                        <a:pt x="1520122" y="1963267"/>
                        <a:pt x="1557135" y="1963267"/>
                        <a:pt x="1594148" y="1965807"/>
                      </a:cubicBezTo>
                      <a:cubicBezTo>
                        <a:pt x="1648981" y="1969617"/>
                        <a:pt x="1703815" y="1972157"/>
                        <a:pt x="1758648" y="1973426"/>
                      </a:cubicBezTo>
                      <a:cubicBezTo>
                        <a:pt x="1779211" y="1973427"/>
                        <a:pt x="1797202" y="1972157"/>
                        <a:pt x="1817522" y="19721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grpSp>
            <p:nvGrpSpPr>
              <p:cNvPr id="51" name="Group 7">
                <a:extLst>
                  <a:ext uri="{FF2B5EF4-FFF2-40B4-BE49-F238E27FC236}">
                    <a16:creationId xmlns:a16="http://schemas.microsoft.com/office/drawing/2014/main" id="{0C57E737-975C-BC93-F27B-1E76650C1E20}"/>
                  </a:ext>
                </a:extLst>
              </p:cNvPr>
              <p:cNvGrpSpPr/>
              <p:nvPr/>
            </p:nvGrpSpPr>
            <p:grpSpPr>
              <a:xfrm>
                <a:off x="8959176" y="4252383"/>
                <a:ext cx="4181031" cy="4282971"/>
                <a:chOff x="-3810" y="0"/>
                <a:chExt cx="9591757" cy="3132922"/>
              </a:xfrm>
            </p:grpSpPr>
            <p:sp>
              <p:nvSpPr>
                <p:cNvPr id="52" name="Freeform 8">
                  <a:extLst>
                    <a:ext uri="{FF2B5EF4-FFF2-40B4-BE49-F238E27FC236}">
                      <a16:creationId xmlns:a16="http://schemas.microsoft.com/office/drawing/2014/main" id="{CDEA1516-DFF5-EAE3-45F4-10C7602E4E19}"/>
                    </a:ext>
                  </a:extLst>
                </p:cNvPr>
                <p:cNvSpPr/>
                <p:nvPr/>
              </p:nvSpPr>
              <p:spPr>
                <a:xfrm>
                  <a:off x="10159" y="16510"/>
                  <a:ext cx="9577788" cy="3106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5825" h="3106252">
                      <a:moveTo>
                        <a:pt x="9535825" y="3106252"/>
                      </a:moveTo>
                      <a:lnTo>
                        <a:pt x="0" y="3098632"/>
                      </a:lnTo>
                      <a:lnTo>
                        <a:pt x="0" y="1090556"/>
                      </a:lnTo>
                      <a:lnTo>
                        <a:pt x="17780" y="19050"/>
                      </a:lnTo>
                      <a:lnTo>
                        <a:pt x="4753374" y="0"/>
                      </a:lnTo>
                      <a:lnTo>
                        <a:pt x="9516775" y="50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53" name="Freeform 9">
                  <a:extLst>
                    <a:ext uri="{FF2B5EF4-FFF2-40B4-BE49-F238E27FC236}">
                      <a16:creationId xmlns:a16="http://schemas.microsoft.com/office/drawing/2014/main" id="{6BE4F36C-8AE9-C4C9-2946-379ABFC0BA1F}"/>
                    </a:ext>
                  </a:extLst>
                </p:cNvPr>
                <p:cNvSpPr/>
                <p:nvPr/>
              </p:nvSpPr>
              <p:spPr>
                <a:xfrm>
                  <a:off x="-3810" y="0"/>
                  <a:ext cx="9565035" cy="313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5035" h="3132922">
                      <a:moveTo>
                        <a:pt x="9530745" y="21590"/>
                      </a:moveTo>
                      <a:cubicBezTo>
                        <a:pt x="9532014" y="34290"/>
                        <a:pt x="9532014" y="44450"/>
                        <a:pt x="9533285" y="54610"/>
                      </a:cubicBezTo>
                      <a:cubicBezTo>
                        <a:pt x="9535825" y="110867"/>
                        <a:pt x="9537095" y="178243"/>
                        <a:pt x="9539635" y="243212"/>
                      </a:cubicBezTo>
                      <a:cubicBezTo>
                        <a:pt x="9539635" y="337057"/>
                        <a:pt x="9552335" y="2187486"/>
                        <a:pt x="9558685" y="2281331"/>
                      </a:cubicBezTo>
                      <a:cubicBezTo>
                        <a:pt x="9565035" y="2423301"/>
                        <a:pt x="9561225" y="2567678"/>
                        <a:pt x="9561225" y="2709648"/>
                      </a:cubicBezTo>
                      <a:cubicBezTo>
                        <a:pt x="9561225" y="2834775"/>
                        <a:pt x="9562495" y="2950276"/>
                        <a:pt x="9563764" y="3071962"/>
                      </a:cubicBezTo>
                      <a:cubicBezTo>
                        <a:pt x="9563764" y="3093552"/>
                        <a:pt x="9563764" y="3107522"/>
                        <a:pt x="9563764" y="3131652"/>
                      </a:cubicBezTo>
                      <a:cubicBezTo>
                        <a:pt x="9540905" y="3131652"/>
                        <a:pt x="9520585" y="3132922"/>
                        <a:pt x="9474801" y="3131652"/>
                      </a:cubicBezTo>
                      <a:cubicBezTo>
                        <a:pt x="8987565" y="3126572"/>
                        <a:pt x="8492831" y="3132922"/>
                        <a:pt x="8005595" y="3127842"/>
                      </a:cubicBezTo>
                      <a:cubicBezTo>
                        <a:pt x="7713253" y="3124032"/>
                        <a:pt x="7428406" y="3126572"/>
                        <a:pt x="7136065" y="3124032"/>
                      </a:cubicBezTo>
                      <a:cubicBezTo>
                        <a:pt x="7001137" y="3122762"/>
                        <a:pt x="6866211" y="3121492"/>
                        <a:pt x="6731283" y="3120222"/>
                      </a:cubicBezTo>
                      <a:cubicBezTo>
                        <a:pt x="6648828" y="3120222"/>
                        <a:pt x="6573868" y="3121492"/>
                        <a:pt x="6491413" y="3121492"/>
                      </a:cubicBezTo>
                      <a:cubicBezTo>
                        <a:pt x="6281526" y="3120222"/>
                        <a:pt x="5704338" y="3121492"/>
                        <a:pt x="5494451" y="3120222"/>
                      </a:cubicBezTo>
                      <a:cubicBezTo>
                        <a:pt x="5344532" y="3118952"/>
                        <a:pt x="2346152" y="3127842"/>
                        <a:pt x="2196233" y="3126572"/>
                      </a:cubicBezTo>
                      <a:cubicBezTo>
                        <a:pt x="2158753" y="3126572"/>
                        <a:pt x="2113778" y="3127842"/>
                        <a:pt x="2076298" y="3127842"/>
                      </a:cubicBezTo>
                      <a:cubicBezTo>
                        <a:pt x="1986346" y="3127842"/>
                        <a:pt x="1903891" y="3129112"/>
                        <a:pt x="1813939" y="3129112"/>
                      </a:cubicBezTo>
                      <a:cubicBezTo>
                        <a:pt x="1589061" y="3129112"/>
                        <a:pt x="1371678" y="3127842"/>
                        <a:pt x="1146800" y="3126572"/>
                      </a:cubicBezTo>
                      <a:cubicBezTo>
                        <a:pt x="1011873" y="3125302"/>
                        <a:pt x="876946" y="3124032"/>
                        <a:pt x="749515" y="3122762"/>
                      </a:cubicBezTo>
                      <a:cubicBezTo>
                        <a:pt x="509644" y="3121492"/>
                        <a:pt x="269774" y="3120222"/>
                        <a:pt x="48260" y="3120222"/>
                      </a:cubicBezTo>
                      <a:cubicBezTo>
                        <a:pt x="38100" y="3120222"/>
                        <a:pt x="29210" y="3120222"/>
                        <a:pt x="19050" y="3118952"/>
                      </a:cubicBezTo>
                      <a:cubicBezTo>
                        <a:pt x="10160" y="3117682"/>
                        <a:pt x="5080" y="3111332"/>
                        <a:pt x="7620" y="3102442"/>
                      </a:cubicBezTo>
                      <a:cubicBezTo>
                        <a:pt x="16510" y="3070590"/>
                        <a:pt x="12700" y="3010433"/>
                        <a:pt x="11430" y="2947870"/>
                      </a:cubicBezTo>
                      <a:cubicBezTo>
                        <a:pt x="10160" y="2820337"/>
                        <a:pt x="6350" y="2695211"/>
                        <a:pt x="7620" y="2567678"/>
                      </a:cubicBezTo>
                      <a:cubicBezTo>
                        <a:pt x="5080" y="2408863"/>
                        <a:pt x="0" y="442933"/>
                        <a:pt x="7620" y="281713"/>
                      </a:cubicBezTo>
                      <a:cubicBezTo>
                        <a:pt x="8890" y="250431"/>
                        <a:pt x="7620" y="216743"/>
                        <a:pt x="8890" y="185461"/>
                      </a:cubicBezTo>
                      <a:cubicBezTo>
                        <a:pt x="10160" y="134930"/>
                        <a:pt x="12700" y="79585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82375" y="30480"/>
                        <a:pt x="202310" y="29210"/>
                      </a:cubicBezTo>
                      <a:cubicBezTo>
                        <a:pt x="404701" y="25400"/>
                        <a:pt x="607092" y="22860"/>
                        <a:pt x="816978" y="20320"/>
                      </a:cubicBezTo>
                      <a:cubicBezTo>
                        <a:pt x="959401" y="17780"/>
                        <a:pt x="1101824" y="16510"/>
                        <a:pt x="1236751" y="13970"/>
                      </a:cubicBezTo>
                      <a:cubicBezTo>
                        <a:pt x="1371679" y="11430"/>
                        <a:pt x="1514102" y="8890"/>
                        <a:pt x="1649029" y="8890"/>
                      </a:cubicBezTo>
                      <a:cubicBezTo>
                        <a:pt x="1798948" y="7620"/>
                        <a:pt x="1948867" y="10160"/>
                        <a:pt x="2098786" y="8890"/>
                      </a:cubicBezTo>
                      <a:cubicBezTo>
                        <a:pt x="2286184" y="8890"/>
                        <a:pt x="5681850" y="6350"/>
                        <a:pt x="5869249" y="5080"/>
                      </a:cubicBezTo>
                      <a:cubicBezTo>
                        <a:pt x="6049152" y="3810"/>
                        <a:pt x="6229054" y="2540"/>
                        <a:pt x="6416453" y="2540"/>
                      </a:cubicBezTo>
                      <a:cubicBezTo>
                        <a:pt x="6723787" y="1270"/>
                        <a:pt x="7023626" y="0"/>
                        <a:pt x="7330960" y="0"/>
                      </a:cubicBezTo>
                      <a:cubicBezTo>
                        <a:pt x="7458391" y="0"/>
                        <a:pt x="7593317" y="2540"/>
                        <a:pt x="7720749" y="2540"/>
                      </a:cubicBezTo>
                      <a:cubicBezTo>
                        <a:pt x="8073059" y="3810"/>
                        <a:pt x="8432864" y="5080"/>
                        <a:pt x="8785174" y="7620"/>
                      </a:cubicBezTo>
                      <a:cubicBezTo>
                        <a:pt x="8972573" y="8890"/>
                        <a:pt x="9159971" y="12700"/>
                        <a:pt x="9347370" y="16510"/>
                      </a:cubicBezTo>
                      <a:cubicBezTo>
                        <a:pt x="9392345" y="16510"/>
                        <a:pt x="9437322" y="16510"/>
                        <a:pt x="9474801" y="16510"/>
                      </a:cubicBezTo>
                      <a:cubicBezTo>
                        <a:pt x="9511695" y="17780"/>
                        <a:pt x="9520585" y="20320"/>
                        <a:pt x="9530745" y="21590"/>
                      </a:cubicBezTo>
                      <a:close/>
                      <a:moveTo>
                        <a:pt x="9540905" y="3115142"/>
                      </a:moveTo>
                      <a:cubicBezTo>
                        <a:pt x="9542175" y="3098633"/>
                        <a:pt x="9543445" y="3085933"/>
                        <a:pt x="9543445" y="3073233"/>
                      </a:cubicBezTo>
                      <a:cubicBezTo>
                        <a:pt x="9542175" y="2938245"/>
                        <a:pt x="9540905" y="2810712"/>
                        <a:pt x="9540905" y="2673554"/>
                      </a:cubicBezTo>
                      <a:cubicBezTo>
                        <a:pt x="9540905" y="2610991"/>
                        <a:pt x="9543445" y="2548428"/>
                        <a:pt x="9542175" y="2485864"/>
                      </a:cubicBezTo>
                      <a:cubicBezTo>
                        <a:pt x="9542175" y="2428114"/>
                        <a:pt x="9540905" y="2367957"/>
                        <a:pt x="9539635" y="2310206"/>
                      </a:cubicBezTo>
                      <a:cubicBezTo>
                        <a:pt x="9534555" y="2221174"/>
                        <a:pt x="9523125" y="377964"/>
                        <a:pt x="9523125" y="288931"/>
                      </a:cubicBezTo>
                      <a:cubicBezTo>
                        <a:pt x="9520585" y="214337"/>
                        <a:pt x="9518045" y="137336"/>
                        <a:pt x="9515505" y="63500"/>
                      </a:cubicBezTo>
                      <a:cubicBezTo>
                        <a:pt x="9514235" y="44450"/>
                        <a:pt x="9512964" y="43180"/>
                        <a:pt x="9452314" y="41910"/>
                      </a:cubicBezTo>
                      <a:cubicBezTo>
                        <a:pt x="9429826" y="41910"/>
                        <a:pt x="9414834" y="41910"/>
                        <a:pt x="9392346" y="40640"/>
                      </a:cubicBezTo>
                      <a:cubicBezTo>
                        <a:pt x="9204948" y="36830"/>
                        <a:pt x="9010053" y="31750"/>
                        <a:pt x="8822654" y="30480"/>
                      </a:cubicBezTo>
                      <a:cubicBezTo>
                        <a:pt x="8365400" y="26670"/>
                        <a:pt x="7900652" y="25400"/>
                        <a:pt x="7443399" y="22860"/>
                      </a:cubicBezTo>
                      <a:cubicBezTo>
                        <a:pt x="7375935" y="22860"/>
                        <a:pt x="7300975" y="22860"/>
                        <a:pt x="7233512" y="22860"/>
                      </a:cubicBezTo>
                      <a:cubicBezTo>
                        <a:pt x="7121073" y="22860"/>
                        <a:pt x="7008634" y="22860"/>
                        <a:pt x="6903690" y="22860"/>
                      </a:cubicBezTo>
                      <a:cubicBezTo>
                        <a:pt x="6663820" y="22860"/>
                        <a:pt x="6423950" y="22860"/>
                        <a:pt x="6191575" y="24130"/>
                      </a:cubicBezTo>
                      <a:cubicBezTo>
                        <a:pt x="5989184" y="25400"/>
                        <a:pt x="2578526" y="29210"/>
                        <a:pt x="2376136" y="29210"/>
                      </a:cubicBezTo>
                      <a:cubicBezTo>
                        <a:pt x="2046314" y="29210"/>
                        <a:pt x="1716492" y="26670"/>
                        <a:pt x="1386671" y="33020"/>
                      </a:cubicBezTo>
                      <a:cubicBezTo>
                        <a:pt x="1214264" y="36830"/>
                        <a:pt x="1049353" y="36830"/>
                        <a:pt x="884442" y="38100"/>
                      </a:cubicBezTo>
                      <a:cubicBezTo>
                        <a:pt x="599596" y="41910"/>
                        <a:pt x="314749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72366"/>
                      </a:cubicBezTo>
                      <a:cubicBezTo>
                        <a:pt x="31750" y="115679"/>
                        <a:pt x="31750" y="158992"/>
                        <a:pt x="30480" y="202305"/>
                      </a:cubicBezTo>
                      <a:cubicBezTo>
                        <a:pt x="29210" y="274494"/>
                        <a:pt x="26670" y="344276"/>
                        <a:pt x="25400" y="416464"/>
                      </a:cubicBezTo>
                      <a:cubicBezTo>
                        <a:pt x="20320" y="493465"/>
                        <a:pt x="26670" y="2375176"/>
                        <a:pt x="29210" y="2452176"/>
                      </a:cubicBezTo>
                      <a:cubicBezTo>
                        <a:pt x="29210" y="2533990"/>
                        <a:pt x="29210" y="2618210"/>
                        <a:pt x="30480" y="2700023"/>
                      </a:cubicBezTo>
                      <a:cubicBezTo>
                        <a:pt x="30480" y="2760180"/>
                        <a:pt x="33020" y="2820337"/>
                        <a:pt x="33020" y="2880494"/>
                      </a:cubicBezTo>
                      <a:cubicBezTo>
                        <a:pt x="33020" y="2945464"/>
                        <a:pt x="33020" y="3010433"/>
                        <a:pt x="31750" y="3073232"/>
                      </a:cubicBezTo>
                      <a:cubicBezTo>
                        <a:pt x="31750" y="3077042"/>
                        <a:pt x="31750" y="3079582"/>
                        <a:pt x="31750" y="3083392"/>
                      </a:cubicBezTo>
                      <a:cubicBezTo>
                        <a:pt x="31750" y="3093552"/>
                        <a:pt x="35560" y="3097362"/>
                        <a:pt x="44450" y="3097362"/>
                      </a:cubicBezTo>
                      <a:cubicBezTo>
                        <a:pt x="97367" y="3097362"/>
                        <a:pt x="202310" y="3098632"/>
                        <a:pt x="299758" y="3098632"/>
                      </a:cubicBezTo>
                      <a:cubicBezTo>
                        <a:pt x="442181" y="3098632"/>
                        <a:pt x="592100" y="3096092"/>
                        <a:pt x="734523" y="3098632"/>
                      </a:cubicBezTo>
                      <a:cubicBezTo>
                        <a:pt x="966897" y="3102442"/>
                        <a:pt x="1199272" y="3104982"/>
                        <a:pt x="1431646" y="3103712"/>
                      </a:cubicBezTo>
                      <a:cubicBezTo>
                        <a:pt x="1581565" y="3102442"/>
                        <a:pt x="1723988" y="3104982"/>
                        <a:pt x="1873907" y="3104982"/>
                      </a:cubicBezTo>
                      <a:cubicBezTo>
                        <a:pt x="2091290" y="3104982"/>
                        <a:pt x="2308672" y="3103712"/>
                        <a:pt x="2526055" y="3104982"/>
                      </a:cubicBezTo>
                      <a:cubicBezTo>
                        <a:pt x="2848381" y="3106252"/>
                        <a:pt x="6386470" y="3096092"/>
                        <a:pt x="6716292" y="3098632"/>
                      </a:cubicBezTo>
                      <a:cubicBezTo>
                        <a:pt x="6858715" y="3099902"/>
                        <a:pt x="7001138" y="3101173"/>
                        <a:pt x="7136065" y="3101173"/>
                      </a:cubicBezTo>
                      <a:cubicBezTo>
                        <a:pt x="7383431" y="3103712"/>
                        <a:pt x="7623302" y="3099902"/>
                        <a:pt x="7870668" y="3103712"/>
                      </a:cubicBezTo>
                      <a:cubicBezTo>
                        <a:pt x="8073059" y="3106252"/>
                        <a:pt x="8275449" y="3106252"/>
                        <a:pt x="8477840" y="3108792"/>
                      </a:cubicBezTo>
                      <a:cubicBezTo>
                        <a:pt x="8777678" y="3112602"/>
                        <a:pt x="9077516" y="3115142"/>
                        <a:pt x="9377354" y="3116412"/>
                      </a:cubicBezTo>
                      <a:cubicBezTo>
                        <a:pt x="9489793" y="3116412"/>
                        <a:pt x="9520585" y="3115142"/>
                        <a:pt x="9540905" y="3115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A5E13D8-98AC-95D8-A8CD-BFE19EEBBF0B}"/>
                </a:ext>
              </a:extLst>
            </p:cNvPr>
            <p:cNvSpPr txBox="1"/>
            <p:nvPr/>
          </p:nvSpPr>
          <p:spPr>
            <a:xfrm>
              <a:off x="1160014" y="4938725"/>
              <a:ext cx="476551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hiểu tình hình kinh tế của Ấn Độ thời Gúp-ta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D3B89A4-1162-E317-B23D-10DDD147C77E}"/>
                </a:ext>
              </a:extLst>
            </p:cNvPr>
            <p:cNvSpPr txBox="1"/>
            <p:nvPr/>
          </p:nvSpPr>
          <p:spPr>
            <a:xfrm>
              <a:off x="1160014" y="3201641"/>
              <a:ext cx="4765513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</a:t>
              </a:r>
              <a:endParaRPr lang="en-US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E6AB92-0E77-76C6-86D9-D77645E4B87F}"/>
              </a:ext>
            </a:extLst>
          </p:cNvPr>
          <p:cNvGrpSpPr/>
          <p:nvPr/>
        </p:nvGrpSpPr>
        <p:grpSpPr>
          <a:xfrm>
            <a:off x="12194104" y="4181905"/>
            <a:ext cx="5026919" cy="5407825"/>
            <a:chOff x="1032415" y="3162300"/>
            <a:chExt cx="5026919" cy="540782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CB4A1F-236F-E0C5-1B82-5A29E3EF0860}"/>
                </a:ext>
              </a:extLst>
            </p:cNvPr>
            <p:cNvGrpSpPr/>
            <p:nvPr/>
          </p:nvGrpSpPr>
          <p:grpSpPr>
            <a:xfrm>
              <a:off x="1032415" y="3162300"/>
              <a:ext cx="5026919" cy="5407825"/>
              <a:chOff x="8953134" y="3127529"/>
              <a:chExt cx="4187073" cy="5407825"/>
            </a:xfrm>
          </p:grpSpPr>
          <p:grpSp>
            <p:nvGrpSpPr>
              <p:cNvPr id="60" name="Group 4">
                <a:extLst>
                  <a:ext uri="{FF2B5EF4-FFF2-40B4-BE49-F238E27FC236}">
                    <a16:creationId xmlns:a16="http://schemas.microsoft.com/office/drawing/2014/main" id="{DD128DFE-7C7F-AB3E-46F5-1414658B19BC}"/>
                  </a:ext>
                </a:extLst>
              </p:cNvPr>
              <p:cNvGrpSpPr/>
              <p:nvPr/>
            </p:nvGrpSpPr>
            <p:grpSpPr>
              <a:xfrm>
                <a:off x="8953134" y="3127529"/>
                <a:ext cx="4181031" cy="1425722"/>
                <a:chOff x="-3810" y="0"/>
                <a:chExt cx="1841652" cy="1989936"/>
              </a:xfrm>
            </p:grpSpPr>
            <p:sp>
              <p:nvSpPr>
                <p:cNvPr id="64" name="Freeform 5">
                  <a:extLst>
                    <a:ext uri="{FF2B5EF4-FFF2-40B4-BE49-F238E27FC236}">
                      <a16:creationId xmlns:a16="http://schemas.microsoft.com/office/drawing/2014/main" id="{43413DC9-E428-7139-B7AA-5F67C861EEF9}"/>
                    </a:ext>
                  </a:extLst>
                </p:cNvPr>
                <p:cNvSpPr/>
                <p:nvPr/>
              </p:nvSpPr>
              <p:spPr>
                <a:xfrm>
                  <a:off x="10160" y="16510"/>
                  <a:ext cx="1812442" cy="196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442" h="1963267">
                      <a:moveTo>
                        <a:pt x="1812442" y="1963267"/>
                      </a:moveTo>
                      <a:lnTo>
                        <a:pt x="0" y="1955647"/>
                      </a:lnTo>
                      <a:lnTo>
                        <a:pt x="0" y="694139"/>
                      </a:lnTo>
                      <a:lnTo>
                        <a:pt x="17780" y="19050"/>
                      </a:lnTo>
                      <a:lnTo>
                        <a:pt x="901612" y="0"/>
                      </a:lnTo>
                      <a:lnTo>
                        <a:pt x="1793392" y="5080"/>
                      </a:lnTo>
                      <a:close/>
                    </a:path>
                  </a:pathLst>
                </a:custGeom>
                <a:solidFill>
                  <a:srgbClr val="F5AA49"/>
                </a:solidFill>
              </p:spPr>
            </p:sp>
            <p:sp>
              <p:nvSpPr>
                <p:cNvPr id="65" name="Freeform 6">
                  <a:extLst>
                    <a:ext uri="{FF2B5EF4-FFF2-40B4-BE49-F238E27FC236}">
                      <a16:creationId xmlns:a16="http://schemas.microsoft.com/office/drawing/2014/main" id="{A874AE80-A860-BA75-A651-F52E128B68B3}"/>
                    </a:ext>
                  </a:extLst>
                </p:cNvPr>
                <p:cNvSpPr/>
                <p:nvPr/>
              </p:nvSpPr>
              <p:spPr>
                <a:xfrm>
                  <a:off x="-3810" y="0"/>
                  <a:ext cx="1841652" cy="198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652" h="1989936">
                      <a:moveTo>
                        <a:pt x="1807362" y="21590"/>
                      </a:moveTo>
                      <a:cubicBezTo>
                        <a:pt x="1808632" y="34290"/>
                        <a:pt x="1808632" y="44450"/>
                        <a:pt x="1809902" y="54610"/>
                      </a:cubicBezTo>
                      <a:cubicBezTo>
                        <a:pt x="1812442" y="93181"/>
                        <a:pt x="1813712" y="134943"/>
                        <a:pt x="1816252" y="175212"/>
                      </a:cubicBezTo>
                      <a:cubicBezTo>
                        <a:pt x="1816252" y="233379"/>
                        <a:pt x="1828952" y="1380318"/>
                        <a:pt x="1835302" y="1438485"/>
                      </a:cubicBezTo>
                      <a:cubicBezTo>
                        <a:pt x="1841652" y="1526482"/>
                        <a:pt x="1837842" y="1615970"/>
                        <a:pt x="1837842" y="1703966"/>
                      </a:cubicBezTo>
                      <a:cubicBezTo>
                        <a:pt x="1837842" y="1781523"/>
                        <a:pt x="1839112" y="1853113"/>
                        <a:pt x="1840382" y="1928976"/>
                      </a:cubicBezTo>
                      <a:cubicBezTo>
                        <a:pt x="1840382" y="1950566"/>
                        <a:pt x="1840382" y="1964536"/>
                        <a:pt x="1840382" y="1988666"/>
                      </a:cubicBezTo>
                      <a:cubicBezTo>
                        <a:pt x="1817522" y="1988666"/>
                        <a:pt x="1797202" y="1989936"/>
                        <a:pt x="1776469" y="1988666"/>
                      </a:cubicBezTo>
                      <a:cubicBezTo>
                        <a:pt x="1687365" y="1983586"/>
                        <a:pt x="1596889" y="1989936"/>
                        <a:pt x="1507785" y="1984857"/>
                      </a:cubicBezTo>
                      <a:cubicBezTo>
                        <a:pt x="1454322" y="1981047"/>
                        <a:pt x="1402230" y="1983586"/>
                        <a:pt x="1348767" y="1981047"/>
                      </a:cubicBezTo>
                      <a:cubicBezTo>
                        <a:pt x="1324092" y="1979776"/>
                        <a:pt x="1299417" y="1978507"/>
                        <a:pt x="1274742" y="1977236"/>
                      </a:cubicBezTo>
                      <a:cubicBezTo>
                        <a:pt x="1259663" y="1977236"/>
                        <a:pt x="1245954" y="1978507"/>
                        <a:pt x="1230875" y="1978507"/>
                      </a:cubicBezTo>
                      <a:cubicBezTo>
                        <a:pt x="1192492" y="1977236"/>
                        <a:pt x="1086937" y="1978507"/>
                        <a:pt x="1048554" y="1977236"/>
                      </a:cubicBezTo>
                      <a:cubicBezTo>
                        <a:pt x="1021137" y="1975966"/>
                        <a:pt x="472801" y="1984857"/>
                        <a:pt x="445385" y="1983586"/>
                      </a:cubicBezTo>
                      <a:cubicBezTo>
                        <a:pt x="438530" y="1983586"/>
                        <a:pt x="430305" y="1984857"/>
                        <a:pt x="423451" y="1984857"/>
                      </a:cubicBezTo>
                      <a:cubicBezTo>
                        <a:pt x="407001" y="1984857"/>
                        <a:pt x="391922" y="1986126"/>
                        <a:pt x="375472" y="1986126"/>
                      </a:cubicBezTo>
                      <a:cubicBezTo>
                        <a:pt x="334347" y="1986126"/>
                        <a:pt x="294592" y="1984857"/>
                        <a:pt x="253467" y="1983586"/>
                      </a:cubicBezTo>
                      <a:cubicBezTo>
                        <a:pt x="228792" y="1982316"/>
                        <a:pt x="204117" y="1981047"/>
                        <a:pt x="180813" y="1979776"/>
                      </a:cubicBezTo>
                      <a:cubicBezTo>
                        <a:pt x="136946" y="1978507"/>
                        <a:pt x="93079" y="1977236"/>
                        <a:pt x="48260" y="1977236"/>
                      </a:cubicBezTo>
                      <a:cubicBezTo>
                        <a:pt x="38100" y="1977236"/>
                        <a:pt x="29210" y="1977236"/>
                        <a:pt x="19050" y="1975966"/>
                      </a:cubicBezTo>
                      <a:cubicBezTo>
                        <a:pt x="10160" y="1974697"/>
                        <a:pt x="5080" y="1968347"/>
                        <a:pt x="7620" y="1959457"/>
                      </a:cubicBezTo>
                      <a:cubicBezTo>
                        <a:pt x="16510" y="1927687"/>
                        <a:pt x="12700" y="1890400"/>
                        <a:pt x="11430" y="1851622"/>
                      </a:cubicBezTo>
                      <a:cubicBezTo>
                        <a:pt x="10160" y="1772574"/>
                        <a:pt x="6350" y="1695018"/>
                        <a:pt x="7620" y="1615970"/>
                      </a:cubicBezTo>
                      <a:cubicBezTo>
                        <a:pt x="5080" y="1517533"/>
                        <a:pt x="0" y="299004"/>
                        <a:pt x="7620" y="199076"/>
                      </a:cubicBezTo>
                      <a:cubicBezTo>
                        <a:pt x="8890" y="179687"/>
                        <a:pt x="7620" y="158806"/>
                        <a:pt x="8890" y="139417"/>
                      </a:cubicBezTo>
                      <a:cubicBezTo>
                        <a:pt x="10160" y="108096"/>
                        <a:pt x="12700" y="73792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58808" y="30480"/>
                        <a:pt x="80741" y="29210"/>
                      </a:cubicBezTo>
                      <a:cubicBezTo>
                        <a:pt x="117754" y="25400"/>
                        <a:pt x="154767" y="22860"/>
                        <a:pt x="193150" y="20320"/>
                      </a:cubicBezTo>
                      <a:cubicBezTo>
                        <a:pt x="219196" y="17780"/>
                        <a:pt x="245242" y="16510"/>
                        <a:pt x="269917" y="13970"/>
                      </a:cubicBezTo>
                      <a:cubicBezTo>
                        <a:pt x="294592" y="11430"/>
                        <a:pt x="320638" y="8890"/>
                        <a:pt x="345313" y="8890"/>
                      </a:cubicBezTo>
                      <a:cubicBezTo>
                        <a:pt x="372730" y="7620"/>
                        <a:pt x="400147" y="10160"/>
                        <a:pt x="427564" y="8890"/>
                      </a:cubicBezTo>
                      <a:cubicBezTo>
                        <a:pt x="461835" y="8890"/>
                        <a:pt x="1082825" y="6350"/>
                        <a:pt x="1117096" y="5080"/>
                      </a:cubicBezTo>
                      <a:cubicBezTo>
                        <a:pt x="1149996" y="3810"/>
                        <a:pt x="1182896" y="2540"/>
                        <a:pt x="1217167" y="2540"/>
                      </a:cubicBezTo>
                      <a:cubicBezTo>
                        <a:pt x="1273371" y="1270"/>
                        <a:pt x="1328205" y="0"/>
                        <a:pt x="1384409" y="0"/>
                      </a:cubicBezTo>
                      <a:cubicBezTo>
                        <a:pt x="1407713" y="0"/>
                        <a:pt x="1432389" y="2540"/>
                        <a:pt x="1455693" y="2540"/>
                      </a:cubicBezTo>
                      <a:cubicBezTo>
                        <a:pt x="1520122" y="3810"/>
                        <a:pt x="1585923" y="5080"/>
                        <a:pt x="1650352" y="7620"/>
                      </a:cubicBezTo>
                      <a:cubicBezTo>
                        <a:pt x="1684623" y="8890"/>
                        <a:pt x="1718894" y="12700"/>
                        <a:pt x="1753165" y="16510"/>
                      </a:cubicBezTo>
                      <a:cubicBezTo>
                        <a:pt x="1761390" y="16510"/>
                        <a:pt x="1769615" y="16510"/>
                        <a:pt x="1776469" y="16510"/>
                      </a:cubicBezTo>
                      <a:cubicBezTo>
                        <a:pt x="1788312" y="17780"/>
                        <a:pt x="1797202" y="20320"/>
                        <a:pt x="1807362" y="21590"/>
                      </a:cubicBezTo>
                      <a:close/>
                      <a:moveTo>
                        <a:pt x="1817522" y="1972157"/>
                      </a:moveTo>
                      <a:cubicBezTo>
                        <a:pt x="1818792" y="1955647"/>
                        <a:pt x="1820062" y="1942947"/>
                        <a:pt x="1820062" y="1930247"/>
                      </a:cubicBezTo>
                      <a:cubicBezTo>
                        <a:pt x="1818792" y="1845656"/>
                        <a:pt x="1817522" y="1766608"/>
                        <a:pt x="1817522" y="1681594"/>
                      </a:cubicBezTo>
                      <a:cubicBezTo>
                        <a:pt x="1817522" y="1642816"/>
                        <a:pt x="1820062" y="1604038"/>
                        <a:pt x="1818792" y="1565260"/>
                      </a:cubicBezTo>
                      <a:cubicBezTo>
                        <a:pt x="1818792" y="1529465"/>
                        <a:pt x="1817522" y="1492178"/>
                        <a:pt x="1816252" y="1456383"/>
                      </a:cubicBezTo>
                      <a:cubicBezTo>
                        <a:pt x="1811172" y="1401198"/>
                        <a:pt x="1799742" y="258734"/>
                        <a:pt x="1799742" y="203550"/>
                      </a:cubicBezTo>
                      <a:cubicBezTo>
                        <a:pt x="1797202" y="157315"/>
                        <a:pt x="1794662" y="109588"/>
                        <a:pt x="1792122" y="63500"/>
                      </a:cubicBezTo>
                      <a:cubicBezTo>
                        <a:pt x="1790852" y="44450"/>
                        <a:pt x="1789582" y="43180"/>
                        <a:pt x="1772357" y="41910"/>
                      </a:cubicBezTo>
                      <a:cubicBezTo>
                        <a:pt x="1768244" y="41910"/>
                        <a:pt x="1765502" y="41910"/>
                        <a:pt x="1761390" y="40640"/>
                      </a:cubicBezTo>
                      <a:cubicBezTo>
                        <a:pt x="1727119" y="36830"/>
                        <a:pt x="1691477" y="31750"/>
                        <a:pt x="1657206" y="30480"/>
                      </a:cubicBezTo>
                      <a:cubicBezTo>
                        <a:pt x="1573585" y="26670"/>
                        <a:pt x="1488593" y="25400"/>
                        <a:pt x="1404972" y="22860"/>
                      </a:cubicBezTo>
                      <a:cubicBezTo>
                        <a:pt x="1392634" y="22860"/>
                        <a:pt x="1378926" y="22860"/>
                        <a:pt x="1366588" y="22860"/>
                      </a:cubicBezTo>
                      <a:cubicBezTo>
                        <a:pt x="1346026" y="22860"/>
                        <a:pt x="1325463" y="22860"/>
                        <a:pt x="1306271" y="22860"/>
                      </a:cubicBezTo>
                      <a:cubicBezTo>
                        <a:pt x="1262405" y="22860"/>
                        <a:pt x="1218538" y="22860"/>
                        <a:pt x="1176042" y="24130"/>
                      </a:cubicBezTo>
                      <a:cubicBezTo>
                        <a:pt x="1139029" y="25400"/>
                        <a:pt x="515297" y="29210"/>
                        <a:pt x="478285" y="29210"/>
                      </a:cubicBezTo>
                      <a:cubicBezTo>
                        <a:pt x="417968" y="29210"/>
                        <a:pt x="357651" y="26670"/>
                        <a:pt x="297334" y="33020"/>
                      </a:cubicBezTo>
                      <a:cubicBezTo>
                        <a:pt x="265805" y="36830"/>
                        <a:pt x="235646" y="36830"/>
                        <a:pt x="205488" y="38100"/>
                      </a:cubicBezTo>
                      <a:cubicBezTo>
                        <a:pt x="153396" y="41910"/>
                        <a:pt x="101304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69318"/>
                      </a:cubicBezTo>
                      <a:cubicBezTo>
                        <a:pt x="31750" y="96164"/>
                        <a:pt x="31750" y="123011"/>
                        <a:pt x="30480" y="149857"/>
                      </a:cubicBezTo>
                      <a:cubicBezTo>
                        <a:pt x="29210" y="194601"/>
                        <a:pt x="26670" y="237854"/>
                        <a:pt x="25400" y="282598"/>
                      </a:cubicBezTo>
                      <a:cubicBezTo>
                        <a:pt x="20320" y="330325"/>
                        <a:pt x="26670" y="1496653"/>
                        <a:pt x="29210" y="1544379"/>
                      </a:cubicBezTo>
                      <a:cubicBezTo>
                        <a:pt x="29210" y="1595089"/>
                        <a:pt x="29210" y="1647291"/>
                        <a:pt x="30480" y="1698001"/>
                      </a:cubicBezTo>
                      <a:cubicBezTo>
                        <a:pt x="30480" y="1735287"/>
                        <a:pt x="33020" y="1772574"/>
                        <a:pt x="33020" y="1809861"/>
                      </a:cubicBezTo>
                      <a:cubicBezTo>
                        <a:pt x="33020" y="1850130"/>
                        <a:pt x="33020" y="1890400"/>
                        <a:pt x="31750" y="1930247"/>
                      </a:cubicBezTo>
                      <a:cubicBezTo>
                        <a:pt x="31750" y="1934057"/>
                        <a:pt x="31750" y="1936597"/>
                        <a:pt x="31750" y="1940407"/>
                      </a:cubicBezTo>
                      <a:cubicBezTo>
                        <a:pt x="31750" y="1950567"/>
                        <a:pt x="35560" y="1954376"/>
                        <a:pt x="44450" y="1954376"/>
                      </a:cubicBezTo>
                      <a:cubicBezTo>
                        <a:pt x="61550" y="1954376"/>
                        <a:pt x="80741" y="1955647"/>
                        <a:pt x="98562" y="1955647"/>
                      </a:cubicBezTo>
                      <a:cubicBezTo>
                        <a:pt x="124608" y="1955647"/>
                        <a:pt x="152025" y="1953107"/>
                        <a:pt x="178071" y="1955647"/>
                      </a:cubicBezTo>
                      <a:cubicBezTo>
                        <a:pt x="220567" y="1959457"/>
                        <a:pt x="263063" y="1961997"/>
                        <a:pt x="305559" y="1960726"/>
                      </a:cubicBezTo>
                      <a:cubicBezTo>
                        <a:pt x="332976" y="1959457"/>
                        <a:pt x="359022" y="1961997"/>
                        <a:pt x="386438" y="1961997"/>
                      </a:cubicBezTo>
                      <a:cubicBezTo>
                        <a:pt x="426193" y="1961997"/>
                        <a:pt x="465947" y="1960726"/>
                        <a:pt x="505701" y="1961997"/>
                      </a:cubicBezTo>
                      <a:cubicBezTo>
                        <a:pt x="564648" y="1963267"/>
                        <a:pt x="1211683" y="1953107"/>
                        <a:pt x="1272000" y="1955647"/>
                      </a:cubicBezTo>
                      <a:cubicBezTo>
                        <a:pt x="1298046" y="1956917"/>
                        <a:pt x="1324092" y="1958186"/>
                        <a:pt x="1348767" y="1958186"/>
                      </a:cubicBezTo>
                      <a:cubicBezTo>
                        <a:pt x="1394005" y="1960726"/>
                        <a:pt x="1437872" y="1956917"/>
                        <a:pt x="1483110" y="1960726"/>
                      </a:cubicBezTo>
                      <a:cubicBezTo>
                        <a:pt x="1520122" y="1963267"/>
                        <a:pt x="1557135" y="1963267"/>
                        <a:pt x="1594148" y="1965807"/>
                      </a:cubicBezTo>
                      <a:cubicBezTo>
                        <a:pt x="1648981" y="1969617"/>
                        <a:pt x="1703815" y="1972157"/>
                        <a:pt x="1758648" y="1973426"/>
                      </a:cubicBezTo>
                      <a:cubicBezTo>
                        <a:pt x="1779211" y="1973427"/>
                        <a:pt x="1797202" y="1972157"/>
                        <a:pt x="1817522" y="19721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grpSp>
            <p:nvGrpSpPr>
              <p:cNvPr id="61" name="Group 7">
                <a:extLst>
                  <a:ext uri="{FF2B5EF4-FFF2-40B4-BE49-F238E27FC236}">
                    <a16:creationId xmlns:a16="http://schemas.microsoft.com/office/drawing/2014/main" id="{36CF9A35-8A68-C21A-1703-110CFD40FFE9}"/>
                  </a:ext>
                </a:extLst>
              </p:cNvPr>
              <p:cNvGrpSpPr/>
              <p:nvPr/>
            </p:nvGrpSpPr>
            <p:grpSpPr>
              <a:xfrm>
                <a:off x="8959176" y="4252383"/>
                <a:ext cx="4181031" cy="4282971"/>
                <a:chOff x="-3810" y="0"/>
                <a:chExt cx="9591757" cy="3132922"/>
              </a:xfrm>
            </p:grpSpPr>
            <p:sp>
              <p:nvSpPr>
                <p:cNvPr id="62" name="Freeform 8">
                  <a:extLst>
                    <a:ext uri="{FF2B5EF4-FFF2-40B4-BE49-F238E27FC236}">
                      <a16:creationId xmlns:a16="http://schemas.microsoft.com/office/drawing/2014/main" id="{90EADEAA-D480-4ABE-9C28-4431236F9ACF}"/>
                    </a:ext>
                  </a:extLst>
                </p:cNvPr>
                <p:cNvSpPr/>
                <p:nvPr/>
              </p:nvSpPr>
              <p:spPr>
                <a:xfrm>
                  <a:off x="10159" y="16510"/>
                  <a:ext cx="9577788" cy="3106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5825" h="3106252">
                      <a:moveTo>
                        <a:pt x="9535825" y="3106252"/>
                      </a:moveTo>
                      <a:lnTo>
                        <a:pt x="0" y="3098632"/>
                      </a:lnTo>
                      <a:lnTo>
                        <a:pt x="0" y="1090556"/>
                      </a:lnTo>
                      <a:lnTo>
                        <a:pt x="17780" y="19050"/>
                      </a:lnTo>
                      <a:lnTo>
                        <a:pt x="4753374" y="0"/>
                      </a:lnTo>
                      <a:lnTo>
                        <a:pt x="9516775" y="50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63" name="Freeform 9">
                  <a:extLst>
                    <a:ext uri="{FF2B5EF4-FFF2-40B4-BE49-F238E27FC236}">
                      <a16:creationId xmlns:a16="http://schemas.microsoft.com/office/drawing/2014/main" id="{3296F5BC-FB08-2A8F-92D6-D41D8BF05C63}"/>
                    </a:ext>
                  </a:extLst>
                </p:cNvPr>
                <p:cNvSpPr/>
                <p:nvPr/>
              </p:nvSpPr>
              <p:spPr>
                <a:xfrm>
                  <a:off x="-3810" y="0"/>
                  <a:ext cx="9565035" cy="313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5035" h="3132922">
                      <a:moveTo>
                        <a:pt x="9530745" y="21590"/>
                      </a:moveTo>
                      <a:cubicBezTo>
                        <a:pt x="9532014" y="34290"/>
                        <a:pt x="9532014" y="44450"/>
                        <a:pt x="9533285" y="54610"/>
                      </a:cubicBezTo>
                      <a:cubicBezTo>
                        <a:pt x="9535825" y="110867"/>
                        <a:pt x="9537095" y="178243"/>
                        <a:pt x="9539635" y="243212"/>
                      </a:cubicBezTo>
                      <a:cubicBezTo>
                        <a:pt x="9539635" y="337057"/>
                        <a:pt x="9552335" y="2187486"/>
                        <a:pt x="9558685" y="2281331"/>
                      </a:cubicBezTo>
                      <a:cubicBezTo>
                        <a:pt x="9565035" y="2423301"/>
                        <a:pt x="9561225" y="2567678"/>
                        <a:pt x="9561225" y="2709648"/>
                      </a:cubicBezTo>
                      <a:cubicBezTo>
                        <a:pt x="9561225" y="2834775"/>
                        <a:pt x="9562495" y="2950276"/>
                        <a:pt x="9563764" y="3071962"/>
                      </a:cubicBezTo>
                      <a:cubicBezTo>
                        <a:pt x="9563764" y="3093552"/>
                        <a:pt x="9563764" y="3107522"/>
                        <a:pt x="9563764" y="3131652"/>
                      </a:cubicBezTo>
                      <a:cubicBezTo>
                        <a:pt x="9540905" y="3131652"/>
                        <a:pt x="9520585" y="3132922"/>
                        <a:pt x="9474801" y="3131652"/>
                      </a:cubicBezTo>
                      <a:cubicBezTo>
                        <a:pt x="8987565" y="3126572"/>
                        <a:pt x="8492831" y="3132922"/>
                        <a:pt x="8005595" y="3127842"/>
                      </a:cubicBezTo>
                      <a:cubicBezTo>
                        <a:pt x="7713253" y="3124032"/>
                        <a:pt x="7428406" y="3126572"/>
                        <a:pt x="7136065" y="3124032"/>
                      </a:cubicBezTo>
                      <a:cubicBezTo>
                        <a:pt x="7001137" y="3122762"/>
                        <a:pt x="6866211" y="3121492"/>
                        <a:pt x="6731283" y="3120222"/>
                      </a:cubicBezTo>
                      <a:cubicBezTo>
                        <a:pt x="6648828" y="3120222"/>
                        <a:pt x="6573868" y="3121492"/>
                        <a:pt x="6491413" y="3121492"/>
                      </a:cubicBezTo>
                      <a:cubicBezTo>
                        <a:pt x="6281526" y="3120222"/>
                        <a:pt x="5704338" y="3121492"/>
                        <a:pt x="5494451" y="3120222"/>
                      </a:cubicBezTo>
                      <a:cubicBezTo>
                        <a:pt x="5344532" y="3118952"/>
                        <a:pt x="2346152" y="3127842"/>
                        <a:pt x="2196233" y="3126572"/>
                      </a:cubicBezTo>
                      <a:cubicBezTo>
                        <a:pt x="2158753" y="3126572"/>
                        <a:pt x="2113778" y="3127842"/>
                        <a:pt x="2076298" y="3127842"/>
                      </a:cubicBezTo>
                      <a:cubicBezTo>
                        <a:pt x="1986346" y="3127842"/>
                        <a:pt x="1903891" y="3129112"/>
                        <a:pt x="1813939" y="3129112"/>
                      </a:cubicBezTo>
                      <a:cubicBezTo>
                        <a:pt x="1589061" y="3129112"/>
                        <a:pt x="1371678" y="3127842"/>
                        <a:pt x="1146800" y="3126572"/>
                      </a:cubicBezTo>
                      <a:cubicBezTo>
                        <a:pt x="1011873" y="3125302"/>
                        <a:pt x="876946" y="3124032"/>
                        <a:pt x="749515" y="3122762"/>
                      </a:cubicBezTo>
                      <a:cubicBezTo>
                        <a:pt x="509644" y="3121492"/>
                        <a:pt x="269774" y="3120222"/>
                        <a:pt x="48260" y="3120222"/>
                      </a:cubicBezTo>
                      <a:cubicBezTo>
                        <a:pt x="38100" y="3120222"/>
                        <a:pt x="29210" y="3120222"/>
                        <a:pt x="19050" y="3118952"/>
                      </a:cubicBezTo>
                      <a:cubicBezTo>
                        <a:pt x="10160" y="3117682"/>
                        <a:pt x="5080" y="3111332"/>
                        <a:pt x="7620" y="3102442"/>
                      </a:cubicBezTo>
                      <a:cubicBezTo>
                        <a:pt x="16510" y="3070590"/>
                        <a:pt x="12700" y="3010433"/>
                        <a:pt x="11430" y="2947870"/>
                      </a:cubicBezTo>
                      <a:cubicBezTo>
                        <a:pt x="10160" y="2820337"/>
                        <a:pt x="6350" y="2695211"/>
                        <a:pt x="7620" y="2567678"/>
                      </a:cubicBezTo>
                      <a:cubicBezTo>
                        <a:pt x="5080" y="2408863"/>
                        <a:pt x="0" y="442933"/>
                        <a:pt x="7620" y="281713"/>
                      </a:cubicBezTo>
                      <a:cubicBezTo>
                        <a:pt x="8890" y="250431"/>
                        <a:pt x="7620" y="216743"/>
                        <a:pt x="8890" y="185461"/>
                      </a:cubicBezTo>
                      <a:cubicBezTo>
                        <a:pt x="10160" y="134930"/>
                        <a:pt x="12700" y="79585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82375" y="30480"/>
                        <a:pt x="202310" y="29210"/>
                      </a:cubicBezTo>
                      <a:cubicBezTo>
                        <a:pt x="404701" y="25400"/>
                        <a:pt x="607092" y="22860"/>
                        <a:pt x="816978" y="20320"/>
                      </a:cubicBezTo>
                      <a:cubicBezTo>
                        <a:pt x="959401" y="17780"/>
                        <a:pt x="1101824" y="16510"/>
                        <a:pt x="1236751" y="13970"/>
                      </a:cubicBezTo>
                      <a:cubicBezTo>
                        <a:pt x="1371679" y="11430"/>
                        <a:pt x="1514102" y="8890"/>
                        <a:pt x="1649029" y="8890"/>
                      </a:cubicBezTo>
                      <a:cubicBezTo>
                        <a:pt x="1798948" y="7620"/>
                        <a:pt x="1948867" y="10160"/>
                        <a:pt x="2098786" y="8890"/>
                      </a:cubicBezTo>
                      <a:cubicBezTo>
                        <a:pt x="2286184" y="8890"/>
                        <a:pt x="5681850" y="6350"/>
                        <a:pt x="5869249" y="5080"/>
                      </a:cubicBezTo>
                      <a:cubicBezTo>
                        <a:pt x="6049152" y="3810"/>
                        <a:pt x="6229054" y="2540"/>
                        <a:pt x="6416453" y="2540"/>
                      </a:cubicBezTo>
                      <a:cubicBezTo>
                        <a:pt x="6723787" y="1270"/>
                        <a:pt x="7023626" y="0"/>
                        <a:pt x="7330960" y="0"/>
                      </a:cubicBezTo>
                      <a:cubicBezTo>
                        <a:pt x="7458391" y="0"/>
                        <a:pt x="7593317" y="2540"/>
                        <a:pt x="7720749" y="2540"/>
                      </a:cubicBezTo>
                      <a:cubicBezTo>
                        <a:pt x="8073059" y="3810"/>
                        <a:pt x="8432864" y="5080"/>
                        <a:pt x="8785174" y="7620"/>
                      </a:cubicBezTo>
                      <a:cubicBezTo>
                        <a:pt x="8972573" y="8890"/>
                        <a:pt x="9159971" y="12700"/>
                        <a:pt x="9347370" y="16510"/>
                      </a:cubicBezTo>
                      <a:cubicBezTo>
                        <a:pt x="9392345" y="16510"/>
                        <a:pt x="9437322" y="16510"/>
                        <a:pt x="9474801" y="16510"/>
                      </a:cubicBezTo>
                      <a:cubicBezTo>
                        <a:pt x="9511695" y="17780"/>
                        <a:pt x="9520585" y="20320"/>
                        <a:pt x="9530745" y="21590"/>
                      </a:cubicBezTo>
                      <a:close/>
                      <a:moveTo>
                        <a:pt x="9540905" y="3115142"/>
                      </a:moveTo>
                      <a:cubicBezTo>
                        <a:pt x="9542175" y="3098633"/>
                        <a:pt x="9543445" y="3085933"/>
                        <a:pt x="9543445" y="3073233"/>
                      </a:cubicBezTo>
                      <a:cubicBezTo>
                        <a:pt x="9542175" y="2938245"/>
                        <a:pt x="9540905" y="2810712"/>
                        <a:pt x="9540905" y="2673554"/>
                      </a:cubicBezTo>
                      <a:cubicBezTo>
                        <a:pt x="9540905" y="2610991"/>
                        <a:pt x="9543445" y="2548428"/>
                        <a:pt x="9542175" y="2485864"/>
                      </a:cubicBezTo>
                      <a:cubicBezTo>
                        <a:pt x="9542175" y="2428114"/>
                        <a:pt x="9540905" y="2367957"/>
                        <a:pt x="9539635" y="2310206"/>
                      </a:cubicBezTo>
                      <a:cubicBezTo>
                        <a:pt x="9534555" y="2221174"/>
                        <a:pt x="9523125" y="377964"/>
                        <a:pt x="9523125" y="288931"/>
                      </a:cubicBezTo>
                      <a:cubicBezTo>
                        <a:pt x="9520585" y="214337"/>
                        <a:pt x="9518045" y="137336"/>
                        <a:pt x="9515505" y="63500"/>
                      </a:cubicBezTo>
                      <a:cubicBezTo>
                        <a:pt x="9514235" y="44450"/>
                        <a:pt x="9512964" y="43180"/>
                        <a:pt x="9452314" y="41910"/>
                      </a:cubicBezTo>
                      <a:cubicBezTo>
                        <a:pt x="9429826" y="41910"/>
                        <a:pt x="9414834" y="41910"/>
                        <a:pt x="9392346" y="40640"/>
                      </a:cubicBezTo>
                      <a:cubicBezTo>
                        <a:pt x="9204948" y="36830"/>
                        <a:pt x="9010053" y="31750"/>
                        <a:pt x="8822654" y="30480"/>
                      </a:cubicBezTo>
                      <a:cubicBezTo>
                        <a:pt x="8365400" y="26670"/>
                        <a:pt x="7900652" y="25400"/>
                        <a:pt x="7443399" y="22860"/>
                      </a:cubicBezTo>
                      <a:cubicBezTo>
                        <a:pt x="7375935" y="22860"/>
                        <a:pt x="7300975" y="22860"/>
                        <a:pt x="7233512" y="22860"/>
                      </a:cubicBezTo>
                      <a:cubicBezTo>
                        <a:pt x="7121073" y="22860"/>
                        <a:pt x="7008634" y="22860"/>
                        <a:pt x="6903690" y="22860"/>
                      </a:cubicBezTo>
                      <a:cubicBezTo>
                        <a:pt x="6663820" y="22860"/>
                        <a:pt x="6423950" y="22860"/>
                        <a:pt x="6191575" y="24130"/>
                      </a:cubicBezTo>
                      <a:cubicBezTo>
                        <a:pt x="5989184" y="25400"/>
                        <a:pt x="2578526" y="29210"/>
                        <a:pt x="2376136" y="29210"/>
                      </a:cubicBezTo>
                      <a:cubicBezTo>
                        <a:pt x="2046314" y="29210"/>
                        <a:pt x="1716492" y="26670"/>
                        <a:pt x="1386671" y="33020"/>
                      </a:cubicBezTo>
                      <a:cubicBezTo>
                        <a:pt x="1214264" y="36830"/>
                        <a:pt x="1049353" y="36830"/>
                        <a:pt x="884442" y="38100"/>
                      </a:cubicBezTo>
                      <a:cubicBezTo>
                        <a:pt x="599596" y="41910"/>
                        <a:pt x="314749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72366"/>
                      </a:cubicBezTo>
                      <a:cubicBezTo>
                        <a:pt x="31750" y="115679"/>
                        <a:pt x="31750" y="158992"/>
                        <a:pt x="30480" y="202305"/>
                      </a:cubicBezTo>
                      <a:cubicBezTo>
                        <a:pt x="29210" y="274494"/>
                        <a:pt x="26670" y="344276"/>
                        <a:pt x="25400" y="416464"/>
                      </a:cubicBezTo>
                      <a:cubicBezTo>
                        <a:pt x="20320" y="493465"/>
                        <a:pt x="26670" y="2375176"/>
                        <a:pt x="29210" y="2452176"/>
                      </a:cubicBezTo>
                      <a:cubicBezTo>
                        <a:pt x="29210" y="2533990"/>
                        <a:pt x="29210" y="2618210"/>
                        <a:pt x="30480" y="2700023"/>
                      </a:cubicBezTo>
                      <a:cubicBezTo>
                        <a:pt x="30480" y="2760180"/>
                        <a:pt x="33020" y="2820337"/>
                        <a:pt x="33020" y="2880494"/>
                      </a:cubicBezTo>
                      <a:cubicBezTo>
                        <a:pt x="33020" y="2945464"/>
                        <a:pt x="33020" y="3010433"/>
                        <a:pt x="31750" y="3073232"/>
                      </a:cubicBezTo>
                      <a:cubicBezTo>
                        <a:pt x="31750" y="3077042"/>
                        <a:pt x="31750" y="3079582"/>
                        <a:pt x="31750" y="3083392"/>
                      </a:cubicBezTo>
                      <a:cubicBezTo>
                        <a:pt x="31750" y="3093552"/>
                        <a:pt x="35560" y="3097362"/>
                        <a:pt x="44450" y="3097362"/>
                      </a:cubicBezTo>
                      <a:cubicBezTo>
                        <a:pt x="97367" y="3097362"/>
                        <a:pt x="202310" y="3098632"/>
                        <a:pt x="299758" y="3098632"/>
                      </a:cubicBezTo>
                      <a:cubicBezTo>
                        <a:pt x="442181" y="3098632"/>
                        <a:pt x="592100" y="3096092"/>
                        <a:pt x="734523" y="3098632"/>
                      </a:cubicBezTo>
                      <a:cubicBezTo>
                        <a:pt x="966897" y="3102442"/>
                        <a:pt x="1199272" y="3104982"/>
                        <a:pt x="1431646" y="3103712"/>
                      </a:cubicBezTo>
                      <a:cubicBezTo>
                        <a:pt x="1581565" y="3102442"/>
                        <a:pt x="1723988" y="3104982"/>
                        <a:pt x="1873907" y="3104982"/>
                      </a:cubicBezTo>
                      <a:cubicBezTo>
                        <a:pt x="2091290" y="3104982"/>
                        <a:pt x="2308672" y="3103712"/>
                        <a:pt x="2526055" y="3104982"/>
                      </a:cubicBezTo>
                      <a:cubicBezTo>
                        <a:pt x="2848381" y="3106252"/>
                        <a:pt x="6386470" y="3096092"/>
                        <a:pt x="6716292" y="3098632"/>
                      </a:cubicBezTo>
                      <a:cubicBezTo>
                        <a:pt x="6858715" y="3099902"/>
                        <a:pt x="7001138" y="3101173"/>
                        <a:pt x="7136065" y="3101173"/>
                      </a:cubicBezTo>
                      <a:cubicBezTo>
                        <a:pt x="7383431" y="3103712"/>
                        <a:pt x="7623302" y="3099902"/>
                        <a:pt x="7870668" y="3103712"/>
                      </a:cubicBezTo>
                      <a:cubicBezTo>
                        <a:pt x="8073059" y="3106252"/>
                        <a:pt x="8275449" y="3106252"/>
                        <a:pt x="8477840" y="3108792"/>
                      </a:cubicBezTo>
                      <a:cubicBezTo>
                        <a:pt x="8777678" y="3112602"/>
                        <a:pt x="9077516" y="3115142"/>
                        <a:pt x="9377354" y="3116412"/>
                      </a:cubicBezTo>
                      <a:cubicBezTo>
                        <a:pt x="9489793" y="3116412"/>
                        <a:pt x="9520585" y="3115142"/>
                        <a:pt x="9540905" y="3115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A7BD29-5275-6D18-C25C-07463BB4BC19}"/>
                </a:ext>
              </a:extLst>
            </p:cNvPr>
            <p:cNvSpPr txBox="1"/>
            <p:nvPr/>
          </p:nvSpPr>
          <p:spPr>
            <a:xfrm>
              <a:off x="1170399" y="5025507"/>
              <a:ext cx="476551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hiểu tình hình xã hội của Ấn Độ thời Gúp-ta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694F09-361C-9531-0A98-53781ECBBE6C}"/>
                </a:ext>
              </a:extLst>
            </p:cNvPr>
            <p:cNvSpPr txBox="1"/>
            <p:nvPr/>
          </p:nvSpPr>
          <p:spPr>
            <a:xfrm>
              <a:off x="1160014" y="3201641"/>
              <a:ext cx="4765513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</a:t>
              </a:r>
              <a:endParaRPr lang="en-US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76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E8182-42EF-9F5D-2427-9041A62213B2}"/>
              </a:ext>
            </a:extLst>
          </p:cNvPr>
          <p:cNvGrpSpPr/>
          <p:nvPr/>
        </p:nvGrpSpPr>
        <p:grpSpPr>
          <a:xfrm>
            <a:off x="138164" y="342900"/>
            <a:ext cx="6700942" cy="7279444"/>
            <a:chOff x="1278538" y="514350"/>
            <a:chExt cx="6700942" cy="72794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202B06-EF52-F676-11AC-32E9E269BF73}"/>
                </a:ext>
              </a:extLst>
            </p:cNvPr>
            <p:cNvSpPr txBox="1"/>
            <p:nvPr/>
          </p:nvSpPr>
          <p:spPr>
            <a:xfrm>
              <a:off x="1278538" y="7124700"/>
              <a:ext cx="6700942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8.1. </a:t>
              </a:r>
              <a:r>
                <a:rPr kumimoji="0" lang="en-US" sz="2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Lược đồ Ấn Độ thời kì Gúp-ta</a:t>
              </a:r>
              <a:endParaRPr kumimoji="0" lang="en-US" sz="2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88246A-E21A-F9E2-5D14-9FC7E733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7806" y="514350"/>
              <a:ext cx="5522406" cy="66103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32F712-DCAF-CA41-28A0-004F9D7B12B8}"/>
              </a:ext>
            </a:extLst>
          </p:cNvPr>
          <p:cNvGrpSpPr/>
          <p:nvPr/>
        </p:nvGrpSpPr>
        <p:grpSpPr>
          <a:xfrm>
            <a:off x="12336944" y="2795657"/>
            <a:ext cx="5537532" cy="7013456"/>
            <a:chOff x="7146549" y="2262808"/>
            <a:chExt cx="5537532" cy="70134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F7D133-1D2C-1102-A1F5-A3007E8C7886}"/>
                </a:ext>
              </a:extLst>
            </p:cNvPr>
            <p:cNvSpPr txBox="1"/>
            <p:nvPr/>
          </p:nvSpPr>
          <p:spPr>
            <a:xfrm>
              <a:off x="7146549" y="7960839"/>
              <a:ext cx="5537532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8.4. 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 sắt Đê-li được đúc ở thế kỉ V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building, outdoor, arch, brick&#10;&#10;Description automatically generated">
              <a:extLst>
                <a:ext uri="{FF2B5EF4-FFF2-40B4-BE49-F238E27FC236}">
                  <a16:creationId xmlns:a16="http://schemas.microsoft.com/office/drawing/2014/main" id="{1092E84B-E958-0F36-C20E-23C875309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384" y="2262808"/>
              <a:ext cx="5247862" cy="576138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F7E630-812A-9603-FD62-387B032ED744}"/>
              </a:ext>
            </a:extLst>
          </p:cNvPr>
          <p:cNvGrpSpPr/>
          <p:nvPr/>
        </p:nvGrpSpPr>
        <p:grpSpPr>
          <a:xfrm>
            <a:off x="6548620" y="1330885"/>
            <a:ext cx="5788324" cy="8690926"/>
            <a:chOff x="7448953" y="1295020"/>
            <a:chExt cx="5788324" cy="86909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341102-7C13-9234-9F4C-0A0A6EBC5559}"/>
                </a:ext>
              </a:extLst>
            </p:cNvPr>
            <p:cNvSpPr txBox="1"/>
            <p:nvPr/>
          </p:nvSpPr>
          <p:spPr>
            <a:xfrm>
              <a:off x="7448953" y="8024191"/>
              <a:ext cx="5788324" cy="1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8.</a:t>
              </a: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Tượng phụ nữ thời Gúp-ta có đeo trang sức (thế kỉ IV – V, Bảo tàng Stút-gát, Đức)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1AC635-387F-B4DE-C5B1-298B8E4FB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94854" y="1295020"/>
              <a:ext cx="4486114" cy="6729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6792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252025" y="525975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0"/>
              </a:lnSpc>
              <a:spcBef>
                <a:spcPct val="0"/>
              </a:spcBef>
            </a:pPr>
            <a:r>
              <a:rPr lang="en-US" sz="6000" b="1">
                <a:solidFill>
                  <a:srgbClr val="E98B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Chính trị</a:t>
            </a:r>
            <a:endParaRPr lang="en-US" sz="6000" b="1" dirty="0">
              <a:solidFill>
                <a:srgbClr val="E98B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47DF37-0453-32EB-7A69-9A86D112B122}"/>
              </a:ext>
            </a:extLst>
          </p:cNvPr>
          <p:cNvCxnSpPr>
            <a:cxnSpLocks/>
          </p:cNvCxnSpPr>
          <p:nvPr/>
        </p:nvCxnSpPr>
        <p:spPr>
          <a:xfrm>
            <a:off x="381000" y="5835095"/>
            <a:ext cx="17449800" cy="0"/>
          </a:xfrm>
          <a:prstGeom prst="line">
            <a:avLst/>
          </a:prstGeom>
          <a:ln w="57150">
            <a:solidFill>
              <a:srgbClr val="EAAE1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951C38-184E-5B24-C3AC-CCE590A64E8C}"/>
              </a:ext>
            </a:extLst>
          </p:cNvPr>
          <p:cNvSpPr/>
          <p:nvPr/>
        </p:nvSpPr>
        <p:spPr>
          <a:xfrm>
            <a:off x="1421430" y="5377895"/>
            <a:ext cx="2130908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 TCN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BA4BA1-74D1-39D2-718E-9DADAC1A60C1}"/>
              </a:ext>
            </a:extLst>
          </p:cNvPr>
          <p:cNvSpPr/>
          <p:nvPr/>
        </p:nvSpPr>
        <p:spPr>
          <a:xfrm>
            <a:off x="6196000" y="5377895"/>
            <a:ext cx="1292707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50CBD6-ACA5-2B3A-0A18-0774DAF68679}"/>
              </a:ext>
            </a:extLst>
          </p:cNvPr>
          <p:cNvSpPr/>
          <p:nvPr/>
        </p:nvSpPr>
        <p:spPr>
          <a:xfrm>
            <a:off x="15163800" y="5377895"/>
            <a:ext cx="1292707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FC4AD32-1FE3-CF82-DC5D-CDA6E3A2F41E}"/>
              </a:ext>
            </a:extLst>
          </p:cNvPr>
          <p:cNvSpPr/>
          <p:nvPr/>
        </p:nvSpPr>
        <p:spPr>
          <a:xfrm>
            <a:off x="10178726" y="5377895"/>
            <a:ext cx="2330616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TK VI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38F9AB-C88B-B945-B676-D676EF412041}"/>
              </a:ext>
            </a:extLst>
          </p:cNvPr>
          <p:cNvGrpSpPr/>
          <p:nvPr/>
        </p:nvGrpSpPr>
        <p:grpSpPr>
          <a:xfrm>
            <a:off x="724897" y="723900"/>
            <a:ext cx="3733800" cy="4357409"/>
            <a:chOff x="587737" y="595945"/>
            <a:chExt cx="3733800" cy="4357409"/>
          </a:xfrm>
        </p:grpSpPr>
        <p:pic>
          <p:nvPicPr>
            <p:cNvPr id="24" name="Picture 23" descr="A person with a crown&#10;&#10;Description automatically generated with low confidence">
              <a:extLst>
                <a:ext uri="{FF2B5EF4-FFF2-40B4-BE49-F238E27FC236}">
                  <a16:creationId xmlns:a16="http://schemas.microsoft.com/office/drawing/2014/main" id="{9788D9BC-B464-43FB-1AF0-FCCECC957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88940"/>
              <a:ext cx="2471138" cy="28644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FBF9C8-EA7D-F133-23AF-5D785D30D998}"/>
                </a:ext>
              </a:extLst>
            </p:cNvPr>
            <p:cNvSpPr txBox="1"/>
            <p:nvPr/>
          </p:nvSpPr>
          <p:spPr>
            <a:xfrm>
              <a:off x="587737" y="595945"/>
              <a:ext cx="3733800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Hoàng đế A-sô-ca băng hà.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624BCA-14A3-E2F2-19E4-AA2E228A059A}"/>
              </a:ext>
            </a:extLst>
          </p:cNvPr>
          <p:cNvSpPr txBox="1"/>
          <p:nvPr/>
        </p:nvSpPr>
        <p:spPr>
          <a:xfrm>
            <a:off x="3642781" y="5074896"/>
            <a:ext cx="237829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liệt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CB84E7-2546-270F-1778-08FAD765D104}"/>
              </a:ext>
            </a:extLst>
          </p:cNvPr>
          <p:cNvGrpSpPr/>
          <p:nvPr/>
        </p:nvGrpSpPr>
        <p:grpSpPr>
          <a:xfrm>
            <a:off x="4572735" y="6208385"/>
            <a:ext cx="4457228" cy="3795998"/>
            <a:chOff x="218743" y="1062072"/>
            <a:chExt cx="4457228" cy="379599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7D9574B-30E3-4C04-9E56-5A966530E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8452" y="2572268"/>
              <a:ext cx="2471138" cy="228580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2EF4AF-3FB3-9ABB-1427-4EF44DA6425A}"/>
                </a:ext>
              </a:extLst>
            </p:cNvPr>
            <p:cNvSpPr txBox="1"/>
            <p:nvPr/>
          </p:nvSpPr>
          <p:spPr>
            <a:xfrm>
              <a:off x="218743" y="1062072"/>
              <a:ext cx="4457228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Ấn Độ thống nhất dưới vương triều Gúp-ta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77EB4F-F0A4-0863-2420-F751D6F0FE4E}"/>
              </a:ext>
            </a:extLst>
          </p:cNvPr>
          <p:cNvGrpSpPr/>
          <p:nvPr/>
        </p:nvGrpSpPr>
        <p:grpSpPr>
          <a:xfrm>
            <a:off x="8745066" y="1715796"/>
            <a:ext cx="5029201" cy="3477631"/>
            <a:chOff x="-180190" y="1415266"/>
            <a:chExt cx="5029201" cy="347763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677D17-F3A2-3401-2849-43DD6814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0384" y="2941383"/>
              <a:ext cx="2927272" cy="195151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15082B-F113-4DC1-1FA2-3BC5D12CAD47}"/>
                </a:ext>
              </a:extLst>
            </p:cNvPr>
            <p:cNvSpPr txBox="1"/>
            <p:nvPr/>
          </p:nvSpPr>
          <p:spPr>
            <a:xfrm>
              <a:off x="-180190" y="1415266"/>
              <a:ext cx="5029201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 Hung Nô xâm lược Bắc Ấn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185686-6270-6384-728B-8B7C695C5869}"/>
              </a:ext>
            </a:extLst>
          </p:cNvPr>
          <p:cNvSpPr txBox="1"/>
          <p:nvPr/>
        </p:nvSpPr>
        <p:spPr>
          <a:xfrm>
            <a:off x="12600362" y="5067136"/>
            <a:ext cx="237829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nhỏ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5FFBEB-8582-6AA1-2187-ACB378F1B400}"/>
              </a:ext>
            </a:extLst>
          </p:cNvPr>
          <p:cNvGrpSpPr/>
          <p:nvPr/>
        </p:nvGrpSpPr>
        <p:grpSpPr>
          <a:xfrm>
            <a:off x="13944600" y="6194754"/>
            <a:ext cx="3886200" cy="3809629"/>
            <a:chOff x="13944600" y="6194754"/>
            <a:chExt cx="3886200" cy="380962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C4E464-77AF-C09B-C26E-BD7928889D1F}"/>
                </a:ext>
              </a:extLst>
            </p:cNvPr>
            <p:cNvSpPr txBox="1"/>
            <p:nvPr/>
          </p:nvSpPr>
          <p:spPr>
            <a:xfrm>
              <a:off x="13944600" y="6194754"/>
              <a:ext cx="3886200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Vương triều Gúp-ta sụp đổ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8B68E4-571F-F8CA-9B91-67F97716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74584" y="7718581"/>
              <a:ext cx="2471138" cy="2285802"/>
            </a:xfrm>
            <a:prstGeom prst="rect">
              <a:avLst/>
            </a:prstGeom>
          </p:spPr>
        </p:pic>
      </p:grpSp>
      <p:pic>
        <p:nvPicPr>
          <p:cNvPr id="37" name="Picture 10">
            <a:extLst>
              <a:ext uri="{FF2B5EF4-FFF2-40B4-BE49-F238E27FC236}">
                <a16:creationId xmlns:a16="http://schemas.microsoft.com/office/drawing/2014/main" id="{262BFE52-B5A4-FE4D-DE44-812203B97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74861" y="8126181"/>
            <a:ext cx="1225678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59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18" grpId="0" animBg="1"/>
      <p:bldP spid="19" grpId="0" animBg="1"/>
      <p:bldP spid="20" grpId="0" animBg="1"/>
      <p:bldP spid="27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252025" y="647700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0"/>
              </a:lnSpc>
              <a:spcBef>
                <a:spcPct val="0"/>
              </a:spcBef>
            </a:pPr>
            <a:r>
              <a:rPr lang="en-US" sz="60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Kinh tế</a:t>
            </a:r>
            <a:endParaRPr lang="en-US" sz="60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685800" y="1866900"/>
            <a:ext cx="8153400" cy="7467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 sống: chủ yếu ở nông thôn.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Nghề chính: làm nông.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 mại: khá phát triển ở thành thị.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đồng tiền vàng, bạc được lưu hành rộng rãi.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Nghề luyện kim, luyện sắt, làm đồ trang trí: đạt đến đỉnh cao.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854D7C-965B-128F-2F9C-06D050074753}"/>
              </a:ext>
            </a:extLst>
          </p:cNvPr>
          <p:cNvGrpSpPr/>
          <p:nvPr/>
        </p:nvGrpSpPr>
        <p:grpSpPr>
          <a:xfrm>
            <a:off x="9808635" y="426775"/>
            <a:ext cx="8153324" cy="9532565"/>
            <a:chOff x="9808635" y="426775"/>
            <a:chExt cx="8153324" cy="9532565"/>
          </a:xfrm>
        </p:grpSpPr>
        <p:pic>
          <p:nvPicPr>
            <p:cNvPr id="13" name="Picture 12" descr="A picture containing invertebrate, coin, arthropod&#10;&#10;Description automatically generated">
              <a:extLst>
                <a:ext uri="{FF2B5EF4-FFF2-40B4-BE49-F238E27FC236}">
                  <a16:creationId xmlns:a16="http://schemas.microsoft.com/office/drawing/2014/main" id="{AB812BC9-6716-67A8-18A3-9F1D5E7FE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8635" y="5801678"/>
              <a:ext cx="4033885" cy="4157662"/>
            </a:xfrm>
            <a:prstGeom prst="rect">
              <a:avLst/>
            </a:prstGeom>
          </p:spPr>
        </p:pic>
        <p:pic>
          <p:nvPicPr>
            <p:cNvPr id="15" name="Picture 14" descr="A coin with an elephant on it&#10;&#10;Description automatically generated with low confidence">
              <a:extLst>
                <a:ext uri="{FF2B5EF4-FFF2-40B4-BE49-F238E27FC236}">
                  <a16:creationId xmlns:a16="http://schemas.microsoft.com/office/drawing/2014/main" id="{164B2D11-68A7-5A46-A76D-05F1351AD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2387" y="4406318"/>
              <a:ext cx="3765117" cy="3821595"/>
            </a:xfrm>
            <a:prstGeom prst="rect">
              <a:avLst/>
            </a:prstGeom>
          </p:spPr>
        </p:pic>
        <p:pic>
          <p:nvPicPr>
            <p:cNvPr id="17" name="Picture 16" descr="A picture containing coin&#10;&#10;Description automatically generated">
              <a:extLst>
                <a:ext uri="{FF2B5EF4-FFF2-40B4-BE49-F238E27FC236}">
                  <a16:creationId xmlns:a16="http://schemas.microsoft.com/office/drawing/2014/main" id="{03EF35A6-E66F-7C4A-8867-E7E797BF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5519" y="1468438"/>
              <a:ext cx="3967001" cy="4051300"/>
            </a:xfrm>
            <a:prstGeom prst="rect">
              <a:avLst/>
            </a:prstGeom>
          </p:spPr>
        </p:pic>
        <p:pic>
          <p:nvPicPr>
            <p:cNvPr id="19" name="Picture 18" descr="A coin with a person's face on it&#10;&#10;Description automatically generated with low confidence">
              <a:extLst>
                <a:ext uri="{FF2B5EF4-FFF2-40B4-BE49-F238E27FC236}">
                  <a16:creationId xmlns:a16="http://schemas.microsoft.com/office/drawing/2014/main" id="{958750C6-4CF5-4FAD-DB71-D143024F3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2387" y="426775"/>
              <a:ext cx="3765117" cy="375099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D98EE-95F2-1F75-DB46-CB477CA733C0}"/>
                </a:ext>
              </a:extLst>
            </p:cNvPr>
            <p:cNvSpPr txBox="1"/>
            <p:nvPr/>
          </p:nvSpPr>
          <p:spPr>
            <a:xfrm>
              <a:off x="13918719" y="8544800"/>
              <a:ext cx="4043240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đồng tiền vàng thời kì Gúp-ta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32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236784" y="1195433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0"/>
              </a:lnSpc>
              <a:spcBef>
                <a:spcPct val="0"/>
              </a:spcBef>
            </a:pPr>
            <a:r>
              <a:rPr lang="en-US" sz="6000" b="1">
                <a:solidFill>
                  <a:srgbClr val="E98B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Xã hội</a:t>
            </a:r>
            <a:endParaRPr lang="en-US" sz="6000" b="1" dirty="0">
              <a:solidFill>
                <a:srgbClr val="E98B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612781" y="3162300"/>
            <a:ext cx="8153400" cy="464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 độ đẳng cấp: vẫn tồn tại.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nghĩa: thể hiện rõ vị trí xã hội và nghề nghiệp của mỗi người.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bán hàng thuộc đẳng cấp cao hơn người làm da.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E0A79A-B6DA-2DAE-E394-99D5163F2B69}"/>
              </a:ext>
            </a:extLst>
          </p:cNvPr>
          <p:cNvGrpSpPr/>
          <p:nvPr/>
        </p:nvGrpSpPr>
        <p:grpSpPr>
          <a:xfrm>
            <a:off x="9128759" y="2552700"/>
            <a:ext cx="8479042" cy="6613690"/>
            <a:chOff x="9143999" y="2170704"/>
            <a:chExt cx="8479042" cy="66136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D98EE-95F2-1F75-DB46-CB477CA733C0}"/>
                </a:ext>
              </a:extLst>
            </p:cNvPr>
            <p:cNvSpPr txBox="1"/>
            <p:nvPr/>
          </p:nvSpPr>
          <p:spPr>
            <a:xfrm>
              <a:off x="10182646" y="8115300"/>
              <a:ext cx="6401748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về xã hội thời kì Gúp-ta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A painting of a group of people&#10;&#10;Description automatically generated with low confidence">
              <a:extLst>
                <a:ext uri="{FF2B5EF4-FFF2-40B4-BE49-F238E27FC236}">
                  <a16:creationId xmlns:a16="http://schemas.microsoft.com/office/drawing/2014/main" id="{3DA4A6A8-12EB-F71A-27E4-3AB159680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999" y="2170704"/>
              <a:ext cx="8479042" cy="5944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17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91BB690E-D96F-4188-88D8-DE7F9701ED19}"/>
              </a:ext>
            </a:extLst>
          </p:cNvPr>
          <p:cNvSpPr txBox="1"/>
          <p:nvPr/>
        </p:nvSpPr>
        <p:spPr>
          <a:xfrm>
            <a:off x="4550472" y="430843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D4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D4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 NHÓM 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D43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A4F4548D-715D-AC91-C949-3A78EA67C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33600" cy="21336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8EB29D7F-449E-A3C4-63D3-DF048034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6154400" y="8153400"/>
            <a:ext cx="2133600" cy="21336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24B5D88-1A09-8A45-DA34-E74A393DBB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299" y="2333317"/>
            <a:ext cx="3151648" cy="795368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61794D5-2E97-B51A-494C-18538DD70770}"/>
              </a:ext>
            </a:extLst>
          </p:cNvPr>
          <p:cNvSpPr/>
          <p:nvPr/>
        </p:nvSpPr>
        <p:spPr>
          <a:xfrm>
            <a:off x="4763947" y="3161689"/>
            <a:ext cx="12496800" cy="4829864"/>
          </a:xfrm>
          <a:prstGeom prst="wedgeRoundRectCallout">
            <a:avLst>
              <a:gd name="adj1" fmla="val -59724"/>
              <a:gd name="adj2" fmla="val -40526"/>
              <a:gd name="adj3" fmla="val 16667"/>
            </a:avLst>
          </a:prstGeom>
          <a:solidFill>
            <a:srgbClr val="F9D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4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những thông tin đã tìm hiểu ở trên, em hãy vẽ sơ đồ tư duy về tình hình chính trị, kinh tế, xã hội của Ấn Độ thời Gúp-ta</a:t>
            </a:r>
          </a:p>
        </p:txBody>
      </p:sp>
    </p:spTree>
    <p:extLst>
      <p:ext uri="{BB962C8B-B14F-4D97-AF65-F5344CB8AC3E}">
        <p14:creationId xmlns:p14="http://schemas.microsoft.com/office/powerpoint/2010/main" val="1272171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499497" y="952500"/>
            <a:ext cx="728900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14D50E-E0C6-8159-1E3A-27C837764E7F}"/>
              </a:ext>
            </a:extLst>
          </p:cNvPr>
          <p:cNvGrpSpPr/>
          <p:nvPr/>
        </p:nvGrpSpPr>
        <p:grpSpPr>
          <a:xfrm>
            <a:off x="-2141142" y="0"/>
            <a:ext cx="22570284" cy="1050088"/>
            <a:chOff x="0" y="-1"/>
            <a:chExt cx="22570284" cy="1050088"/>
          </a:xfrm>
        </p:grpSpPr>
        <p:pic>
          <p:nvPicPr>
            <p:cNvPr id="2" name="Picture 29">
              <a:extLst>
                <a:ext uri="{FF2B5EF4-FFF2-40B4-BE49-F238E27FC236}">
                  <a16:creationId xmlns:a16="http://schemas.microsoft.com/office/drawing/2014/main" id="{92AC6843-D5E3-A649-C169-87BB7193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7523428" cy="1015663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3BD249A5-F89F-A96D-6171-AC4ACA9C7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7523428" y="-1"/>
              <a:ext cx="7523428" cy="1015663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B4CBF860-86F7-7975-85D8-EE58DDC4A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046856" y="34424"/>
              <a:ext cx="7523428" cy="101566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C487B75-3490-766C-E017-98D386FDF8B5}"/>
              </a:ext>
            </a:extLst>
          </p:cNvPr>
          <p:cNvSpPr txBox="1"/>
          <p:nvPr/>
        </p:nvSpPr>
        <p:spPr>
          <a:xfrm>
            <a:off x="190500" y="1808539"/>
            <a:ext cx="17907000" cy="186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Theo em, những hình ảnh dưới đây nói đến vương triều nào trong lịch sử?</a:t>
            </a:r>
            <a:endParaRPr lang="en-US" sz="4000">
              <a:effectLst/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 biết gì về vương triều này?</a:t>
            </a:r>
            <a:endParaRPr lang="en-US" sz="4000">
              <a:effectLst/>
              <a:ea typeface="Calibri" panose="020F0502020204030204" pitchFamily="34" charset="0"/>
            </a:endParaRPr>
          </a:p>
        </p:txBody>
      </p:sp>
      <p:pic>
        <p:nvPicPr>
          <p:cNvPr id="27" name="Picture 26" descr="A picture containing building, sculpture, stone&#10;&#10;Description automatically generated">
            <a:extLst>
              <a:ext uri="{FF2B5EF4-FFF2-40B4-BE49-F238E27FC236}">
                <a16:creationId xmlns:a16="http://schemas.microsoft.com/office/drawing/2014/main" id="{5689223A-C3DD-BC97-6A63-BEC07708F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3794498"/>
            <a:ext cx="4036920" cy="5061288"/>
          </a:xfrm>
          <a:prstGeom prst="rect">
            <a:avLst/>
          </a:prstGeom>
        </p:spPr>
      </p:pic>
      <p:pic>
        <p:nvPicPr>
          <p:cNvPr id="29" name="Picture 28" descr="A picture containing coin&#10;&#10;Description automatically generated">
            <a:extLst>
              <a:ext uri="{FF2B5EF4-FFF2-40B4-BE49-F238E27FC236}">
                <a16:creationId xmlns:a16="http://schemas.microsoft.com/office/drawing/2014/main" id="{11631B29-6B78-D570-D3C8-99A9C0EFC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80" y="3794498"/>
            <a:ext cx="4955974" cy="5061288"/>
          </a:xfrm>
          <a:prstGeom prst="rect">
            <a:avLst/>
          </a:prstGeom>
        </p:spPr>
      </p:pic>
      <p:pic>
        <p:nvPicPr>
          <p:cNvPr id="31" name="Picture 30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788A83FC-4435-1C27-5181-1C89A332D4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94498"/>
            <a:ext cx="5099535" cy="5061288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8946ED8-46C4-9689-CB2E-81BF63BF7DF9}"/>
              </a:ext>
            </a:extLst>
          </p:cNvPr>
          <p:cNvSpPr/>
          <p:nvPr/>
        </p:nvSpPr>
        <p:spPr>
          <a:xfrm>
            <a:off x="3733800" y="9026025"/>
            <a:ext cx="10820400" cy="918075"/>
          </a:xfrm>
          <a:prstGeom prst="roundRect">
            <a:avLst/>
          </a:prstGeom>
          <a:solidFill>
            <a:srgbClr val="9D4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 triều Gúp-ta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021190-ACB9-5DF4-BD79-00D8C7CCFB0D}"/>
              </a:ext>
            </a:extLst>
          </p:cNvPr>
          <p:cNvGrpSpPr/>
          <p:nvPr/>
        </p:nvGrpSpPr>
        <p:grpSpPr>
          <a:xfrm>
            <a:off x="-321939" y="-369767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43ACEAA-3109-89EE-CC8F-28F46FB6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6C6C5B1-9800-4602-5D7F-AD12708BA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8ED774A-F35C-BB0B-AF03-47E6B961A33A}"/>
              </a:ext>
            </a:extLst>
          </p:cNvPr>
          <p:cNvSpPr/>
          <p:nvPr/>
        </p:nvSpPr>
        <p:spPr>
          <a:xfrm>
            <a:off x="772526" y="4008736"/>
            <a:ext cx="2895600" cy="20442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 triều Gúp-ta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CFD6AF-6A32-68F6-0A3D-A490425732E4}"/>
              </a:ext>
            </a:extLst>
          </p:cNvPr>
          <p:cNvGrpSpPr/>
          <p:nvPr/>
        </p:nvGrpSpPr>
        <p:grpSpPr>
          <a:xfrm>
            <a:off x="3668127" y="1609468"/>
            <a:ext cx="1111888" cy="7459980"/>
            <a:chOff x="3657600" y="1722120"/>
            <a:chExt cx="1538177" cy="745998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BCA7A6-83FC-8C43-8C81-93A8219F12ED}"/>
                </a:ext>
              </a:extLst>
            </p:cNvPr>
            <p:cNvCxnSpPr/>
            <p:nvPr/>
          </p:nvCxnSpPr>
          <p:spPr>
            <a:xfrm>
              <a:off x="3657600" y="514350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E688A26-314F-BF0B-F89A-BFB2C14757CB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1722120"/>
              <a:ext cx="0" cy="74599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0FD44C-CFB7-21B2-A94E-381EC8EEBC3C}"/>
                </a:ext>
              </a:extLst>
            </p:cNvPr>
            <p:cNvCxnSpPr/>
            <p:nvPr/>
          </p:nvCxnSpPr>
          <p:spPr>
            <a:xfrm>
              <a:off x="4414942" y="1722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708A7A-3ABB-EB3C-F756-BE6FD6A39EC3}"/>
                </a:ext>
              </a:extLst>
            </p:cNvPr>
            <p:cNvCxnSpPr/>
            <p:nvPr/>
          </p:nvCxnSpPr>
          <p:spPr>
            <a:xfrm>
              <a:off x="4414942" y="514350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4FF444-EB4F-0ABA-B169-4A678ECF51F9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873E3-994F-9057-DDFD-BC3B3052A76B}"/>
              </a:ext>
            </a:extLst>
          </p:cNvPr>
          <p:cNvSpPr/>
          <p:nvPr/>
        </p:nvSpPr>
        <p:spPr>
          <a:xfrm>
            <a:off x="4815250" y="1089590"/>
            <a:ext cx="2179848" cy="11007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trị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0842D3-AF05-A62B-B525-76D634B92F2E}"/>
              </a:ext>
            </a:extLst>
          </p:cNvPr>
          <p:cNvSpPr/>
          <p:nvPr/>
        </p:nvSpPr>
        <p:spPr>
          <a:xfrm>
            <a:off x="4815250" y="4480489"/>
            <a:ext cx="2179848" cy="11007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 tế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8CAD22-8D64-1F4D-FCF3-259DA2EB6FCA}"/>
              </a:ext>
            </a:extLst>
          </p:cNvPr>
          <p:cNvSpPr/>
          <p:nvPr/>
        </p:nvSpPr>
        <p:spPr>
          <a:xfrm>
            <a:off x="4811126" y="8496229"/>
            <a:ext cx="2179848" cy="11007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 hội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FD182D-E729-F240-7370-449F0262AD31}"/>
              </a:ext>
            </a:extLst>
          </p:cNvPr>
          <p:cNvGrpSpPr/>
          <p:nvPr/>
        </p:nvGrpSpPr>
        <p:grpSpPr>
          <a:xfrm>
            <a:off x="6999330" y="896140"/>
            <a:ext cx="1088396" cy="1556198"/>
            <a:chOff x="3657600" y="952500"/>
            <a:chExt cx="1538177" cy="82296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602B0B-487F-F3AF-2BB5-2F7146A3B6FB}"/>
                </a:ext>
              </a:extLst>
            </p:cNvPr>
            <p:cNvCxnSpPr/>
            <p:nvPr/>
          </p:nvCxnSpPr>
          <p:spPr>
            <a:xfrm>
              <a:off x="3657600" y="514350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87EF97-5599-D5AC-9F88-D1A7EC4F76F2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952500"/>
              <a:ext cx="0" cy="8229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0ACC7B-C017-E231-678C-F352C42649B8}"/>
                </a:ext>
              </a:extLst>
            </p:cNvPr>
            <p:cNvCxnSpPr/>
            <p:nvPr/>
          </p:nvCxnSpPr>
          <p:spPr>
            <a:xfrm>
              <a:off x="4382133" y="960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608299-8FBF-A151-584B-94FC2465466E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44264C9-3C51-2EA6-4299-1BB920107458}"/>
              </a:ext>
            </a:extLst>
          </p:cNvPr>
          <p:cNvSpPr/>
          <p:nvPr/>
        </p:nvSpPr>
        <p:spPr>
          <a:xfrm>
            <a:off x="8047887" y="342900"/>
            <a:ext cx="9401912" cy="11007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320: vương triều Gúp-ta thành lập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EE5387-12F0-0494-B0E3-B353F51FD18D}"/>
              </a:ext>
            </a:extLst>
          </p:cNvPr>
          <p:cNvSpPr/>
          <p:nvPr/>
        </p:nvSpPr>
        <p:spPr>
          <a:xfrm>
            <a:off x="8047888" y="1579176"/>
            <a:ext cx="9401912" cy="169907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535: vương triều Gúp-ta sụp đổ do sự xâm lược của người Hung Nô và Trung Á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F09313-1DF4-1ED1-8C27-7125ABBC83CE}"/>
              </a:ext>
            </a:extLst>
          </p:cNvPr>
          <p:cNvSpPr/>
          <p:nvPr/>
        </p:nvSpPr>
        <p:spPr>
          <a:xfrm>
            <a:off x="8047887" y="3679810"/>
            <a:ext cx="9401912" cy="11007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sống: chủ yếu ở nông thôn và làm nông.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3F7CC1-E27C-9D69-F390-37A7A52F6184}"/>
              </a:ext>
            </a:extLst>
          </p:cNvPr>
          <p:cNvSpPr/>
          <p:nvPr/>
        </p:nvSpPr>
        <p:spPr>
          <a:xfrm>
            <a:off x="8047887" y="4899686"/>
            <a:ext cx="9401912" cy="11007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mại: khá phát triển ở thành thị.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973342B-3722-4F8C-AF1A-D00A751E91DE}"/>
              </a:ext>
            </a:extLst>
          </p:cNvPr>
          <p:cNvSpPr/>
          <p:nvPr/>
        </p:nvSpPr>
        <p:spPr>
          <a:xfrm>
            <a:off x="8047887" y="6124686"/>
            <a:ext cx="9401912" cy="18017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 luyện kim, làm đồ trang sức đạt đến đỉnh cao.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3FB4F1-71AE-5679-F92B-D8A4A980E372}"/>
              </a:ext>
            </a:extLst>
          </p:cNvPr>
          <p:cNvGrpSpPr/>
          <p:nvPr/>
        </p:nvGrpSpPr>
        <p:grpSpPr>
          <a:xfrm>
            <a:off x="6976114" y="4275494"/>
            <a:ext cx="1071773" cy="2750073"/>
            <a:chOff x="6889387" y="4388146"/>
            <a:chExt cx="1071773" cy="275007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00EE432-5CDF-A50A-0F49-490DF4D2227B}"/>
                </a:ext>
              </a:extLst>
            </p:cNvPr>
            <p:cNvGrpSpPr/>
            <p:nvPr/>
          </p:nvGrpSpPr>
          <p:grpSpPr>
            <a:xfrm>
              <a:off x="6889387" y="4388146"/>
              <a:ext cx="1071772" cy="2750073"/>
              <a:chOff x="3624791" y="952500"/>
              <a:chExt cx="1514684" cy="7632656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90ABF6-2C19-6029-D396-728ADE4634B4}"/>
                  </a:ext>
                </a:extLst>
              </p:cNvPr>
              <p:cNvCxnSpPr/>
              <p:nvPr/>
            </p:nvCxnSpPr>
            <p:spPr>
              <a:xfrm>
                <a:off x="3624791" y="3024114"/>
                <a:ext cx="75734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D599662-2B88-3B80-59BE-F1FD0E9FE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4941" y="952500"/>
                <a:ext cx="6753" cy="76307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B9CC39B-A8E3-F37A-C3FB-545C604E693F}"/>
                  </a:ext>
                </a:extLst>
              </p:cNvPr>
              <p:cNvCxnSpPr/>
              <p:nvPr/>
            </p:nvCxnSpPr>
            <p:spPr>
              <a:xfrm>
                <a:off x="4382133" y="960120"/>
                <a:ext cx="75734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62F4D41-7573-E523-617E-F5EE1B73606E}"/>
                  </a:ext>
                </a:extLst>
              </p:cNvPr>
              <p:cNvCxnSpPr>
                <a:cxnSpLocks/>
                <a:endCxn id="43" idx="1"/>
              </p:cNvCxnSpPr>
              <p:nvPr/>
            </p:nvCxnSpPr>
            <p:spPr>
              <a:xfrm>
                <a:off x="4382133" y="8583288"/>
                <a:ext cx="757342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097B57A-6B1F-83A6-B613-47D752911284}"/>
                </a:ext>
              </a:extLst>
            </p:cNvPr>
            <p:cNvCxnSpPr/>
            <p:nvPr/>
          </p:nvCxnSpPr>
          <p:spPr>
            <a:xfrm>
              <a:off x="7425274" y="5600700"/>
              <a:ext cx="53588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1D39C7-9E69-A147-B3DE-D517D088A5EE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6987483" y="9054773"/>
            <a:ext cx="1060404" cy="37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7F43329C-4292-14F5-CEBE-E4B0B43C80D1}"/>
              </a:ext>
            </a:extLst>
          </p:cNvPr>
          <p:cNvSpPr/>
          <p:nvPr/>
        </p:nvSpPr>
        <p:spPr>
          <a:xfrm>
            <a:off x="8047887" y="8153892"/>
            <a:ext cx="9401912" cy="18017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đẳng cấp vẫn tồn tại, thể hiện rõ vị trí và nghề nghiệp trong xã hội.</a:t>
            </a:r>
          </a:p>
        </p:txBody>
      </p:sp>
    </p:spTree>
    <p:extLst>
      <p:ext uri="{BB962C8B-B14F-4D97-AF65-F5344CB8AC3E}">
        <p14:creationId xmlns:p14="http://schemas.microsoft.com/office/powerpoint/2010/main" val="529115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5" grpId="0" animBg="1"/>
      <p:bldP spid="32" grpId="0" animBg="1"/>
      <p:bldP spid="33" grpId="0" animBg="1"/>
      <p:bldP spid="41" grpId="0" animBg="1"/>
      <p:bldP spid="42" grpId="0" animBg="1"/>
      <p:bldP spid="43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3" name="Picture 7">
            <a:extLst>
              <a:ext uri="{FF2B5EF4-FFF2-40B4-BE49-F238E27FC236}">
                <a16:creationId xmlns:a16="http://schemas.microsoft.com/office/drawing/2014/main" id="{A4F4548D-715D-AC91-C949-3A78EA67C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43100" cy="19431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8EB29D7F-449E-A3C4-63D3-DF048034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6336214" y="8335214"/>
            <a:ext cx="1951786" cy="195178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61794D5-2E97-B51A-494C-18538DD70770}"/>
              </a:ext>
            </a:extLst>
          </p:cNvPr>
          <p:cNvSpPr/>
          <p:nvPr/>
        </p:nvSpPr>
        <p:spPr>
          <a:xfrm>
            <a:off x="4815307" y="1954246"/>
            <a:ext cx="12496800" cy="3429611"/>
          </a:xfrm>
          <a:prstGeom prst="wedgeRoundRectCallout">
            <a:avLst>
              <a:gd name="adj1" fmla="val -65090"/>
              <a:gd name="adj2" fmla="val -1031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tư liệu 8.5 và cho biết: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 hội Ấn Độ thời Gúp-ta thể hiện như thế nào qua miêu tả của nhà sư Pháp Hiển.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23077-8803-0873-4DD8-83152E8BA646}"/>
              </a:ext>
            </a:extLst>
          </p:cNvPr>
          <p:cNvSpPr txBox="1"/>
          <p:nvPr/>
        </p:nvSpPr>
        <p:spPr>
          <a:xfrm>
            <a:off x="4387097" y="5511989"/>
            <a:ext cx="12856749" cy="422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các cụm từ miêu tả các thành phần trong xã hội Ấn Độ.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 xã hội Ấn Độ như thế nào?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phân chia đẳng cấp vẫn tồn tại nhưng khác thời cổ đại ở điểm nào?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76035B9B-34BA-310E-2D11-F7F20B67B3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636" y="2310457"/>
            <a:ext cx="3455622" cy="79898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3BCAFE-A8C9-9046-3508-DA39DCC64328}"/>
              </a:ext>
            </a:extLst>
          </p:cNvPr>
          <p:cNvSpPr txBox="1"/>
          <p:nvPr/>
        </p:nvSpPr>
        <p:spPr>
          <a:xfrm>
            <a:off x="3437152" y="714970"/>
            <a:ext cx="11413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02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A80C46B-C062-48B9-A76E-7332AADDCD28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5E410D3-13D6-BB0A-FF63-7EBF3494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4739467-3B90-1184-D390-589E89281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2A756C-3278-7F17-18EA-9E0908C9E602}"/>
              </a:ext>
            </a:extLst>
          </p:cNvPr>
          <p:cNvSpPr txBox="1"/>
          <p:nvPr/>
        </p:nvSpPr>
        <p:spPr>
          <a:xfrm>
            <a:off x="3437152" y="1262171"/>
            <a:ext cx="11413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trả lời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114CF-4DF8-659B-79B5-F3CEA5B216F2}"/>
              </a:ext>
            </a:extLst>
          </p:cNvPr>
          <p:cNvSpPr txBox="1"/>
          <p:nvPr/>
        </p:nvSpPr>
        <p:spPr>
          <a:xfrm>
            <a:off x="1295400" y="2185501"/>
            <a:ext cx="15697200" cy="649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thành phần trong xã hội: người dân, nhà vua, quân lính và người hầu, người chan-đa-la-xơ.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ặc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điểm: đ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ời sống nhân dân </a:t>
            </a:r>
            <a:r>
              <a:rPr lang="vi-VN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 phúc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không bị </a:t>
            </a:r>
            <a:r>
              <a:rPr lang="en-US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 thuộc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được </a:t>
            </a:r>
            <a:r>
              <a:rPr lang="en-US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công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không giết sinh vật sống, không </a:t>
            </a:r>
            <a:r>
              <a:rPr lang="en-US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 rượu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không sử dụng </a:t>
            </a:r>
            <a:r>
              <a:rPr lang="en-US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phạt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 nhiên, sự phân chia đẳng cấp vẫn còn tồn tại (những người làm công việc ô uế và phải sống tách bi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ệ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với phần đông dân số).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FBDD7E-C50C-3C86-4084-3BAEB07B1618}"/>
              </a:ext>
            </a:extLst>
          </p:cNvPr>
          <p:cNvSpPr/>
          <p:nvPr/>
        </p:nvSpPr>
        <p:spPr>
          <a:xfrm>
            <a:off x="1857661" y="2586399"/>
            <a:ext cx="14572678" cy="59436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14043-79F2-0930-9575-42AF2BDA4DC6}"/>
              </a:ext>
            </a:extLst>
          </p:cNvPr>
          <p:cNvSpPr txBox="1"/>
          <p:nvPr/>
        </p:nvSpPr>
        <p:spPr>
          <a:xfrm>
            <a:off x="2057400" y="4381500"/>
            <a:ext cx="8115014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Tình hình xã hội như vậy là nhờ vào chính sách tích cực của các vua Gúp-ta. </a:t>
            </a:r>
            <a:endParaRPr lang="en-US" sz="4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8ED02-FCBE-FFFC-37C7-C8AC23F24B27}"/>
              </a:ext>
            </a:extLst>
          </p:cNvPr>
          <p:cNvSpPr txBox="1"/>
          <p:nvPr/>
        </p:nvSpPr>
        <p:spPr>
          <a:xfrm>
            <a:off x="7239000" y="2857500"/>
            <a:ext cx="38100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6BCDF-3EF4-A288-84A2-1E2B0C6DF914}"/>
              </a:ext>
            </a:extLst>
          </p:cNvPr>
          <p:cNvGrpSpPr/>
          <p:nvPr/>
        </p:nvGrpSpPr>
        <p:grpSpPr>
          <a:xfrm>
            <a:off x="10187654" y="4554639"/>
            <a:ext cx="5858447" cy="3359514"/>
            <a:chOff x="10187654" y="4554639"/>
            <a:chExt cx="5858447" cy="33595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33E9795-CF2C-8EAC-FEDC-3EADA1727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33816" y="4554639"/>
              <a:ext cx="5335120" cy="2667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0A9E1A-1AB4-6980-D197-CAE7F8A561EF}"/>
                </a:ext>
              </a:extLst>
            </p:cNvPr>
            <p:cNvSpPr txBox="1"/>
            <p:nvPr/>
          </p:nvSpPr>
          <p:spPr>
            <a:xfrm>
              <a:off x="10187654" y="7245059"/>
              <a:ext cx="5858447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tiền vàng thời kì Gúp-ta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253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p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1493" y="135879"/>
            <a:ext cx="9865013" cy="10015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96278" y="8094972"/>
            <a:ext cx="3567960" cy="3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19438" flipH="1">
            <a:off x="15711364" y="-886034"/>
            <a:ext cx="3796965" cy="3451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33627">
            <a:off x="15385606" y="8871193"/>
            <a:ext cx="3275927" cy="12627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660956">
            <a:off x="-869246" y="363978"/>
            <a:ext cx="4394521" cy="20294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805056-B723-6C91-2845-8EF4A42CDAB4}"/>
              </a:ext>
            </a:extLst>
          </p:cNvPr>
          <p:cNvGrpSpPr/>
          <p:nvPr/>
        </p:nvGrpSpPr>
        <p:grpSpPr>
          <a:xfrm>
            <a:off x="5992152" y="2611383"/>
            <a:ext cx="6299200" cy="2362200"/>
            <a:chOff x="3020848" y="1447800"/>
            <a:chExt cx="6299200" cy="2362200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DA6AA1E-8BF0-DDD0-A9A2-2FAADFBD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370727-1F26-0AD6-8C8C-654A1BFCBD88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PHẦN 3</a:t>
              </a: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44472746-B8A9-E18D-B364-0A22EEF0BFAF}"/>
              </a:ext>
            </a:extLst>
          </p:cNvPr>
          <p:cNvSpPr txBox="1"/>
          <p:nvPr/>
        </p:nvSpPr>
        <p:spPr>
          <a:xfrm>
            <a:off x="2661716" y="5372100"/>
            <a:ext cx="12960072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THÀNH TỰU VĂN HÓA TIÊU BIỂU</a:t>
            </a:r>
          </a:p>
        </p:txBody>
      </p:sp>
    </p:spTree>
    <p:extLst>
      <p:ext uri="{BB962C8B-B14F-4D97-AF65-F5344CB8AC3E}">
        <p14:creationId xmlns:p14="http://schemas.microsoft.com/office/powerpoint/2010/main" val="1572263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C4270D-0AD8-347F-1A44-2731E128257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A53EF83-C3A1-704C-2FF4-AA685E42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9A58FFE-397A-7A11-0F1B-32028F9EA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B642238C-D58E-442A-99F1-CB9724571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648" y="7505700"/>
            <a:ext cx="2538568" cy="27813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9121C57B-11EF-6F20-CC6A-57FB9761465B}"/>
              </a:ext>
            </a:extLst>
          </p:cNvPr>
          <p:cNvSpPr txBox="1"/>
          <p:nvPr/>
        </p:nvSpPr>
        <p:spPr>
          <a:xfrm>
            <a:off x="1424870" y="1134194"/>
            <a:ext cx="6955728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D4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3521D-DA12-0C18-3899-3C95132BB082}"/>
              </a:ext>
            </a:extLst>
          </p:cNvPr>
          <p:cNvSpPr txBox="1"/>
          <p:nvPr/>
        </p:nvSpPr>
        <p:spPr>
          <a:xfrm>
            <a:off x="691949" y="2671277"/>
            <a:ext cx="842157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đọc thông tin mục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quan sát</a:t>
            </a:r>
            <a:r>
              <a:rPr kumimoji="0" lang="en-US" sz="4000" b="1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8.6, 8.7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SGK tr.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35, 36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thực hiện nhiệm vụ: </a:t>
            </a:r>
            <a:r>
              <a:rPr lang="vi-VN" sz="4000">
                <a:cs typeface="Arial" panose="020B0604020202020204" pitchFamily="34" charset="0"/>
              </a:rPr>
              <a:t>Vẽ sơ đồ tư duy về các thành tựu trên các lĩnh vực khác nhau của Ấn Độ.</a:t>
            </a:r>
            <a:endParaRPr kumimoji="0" lang="en-US" sz="40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C0A64C-F166-365A-44B7-85E62A5E7BE0}"/>
              </a:ext>
            </a:extLst>
          </p:cNvPr>
          <p:cNvGrpSpPr/>
          <p:nvPr/>
        </p:nvGrpSpPr>
        <p:grpSpPr>
          <a:xfrm>
            <a:off x="9372600" y="324824"/>
            <a:ext cx="6614160" cy="5270735"/>
            <a:chOff x="9372600" y="324824"/>
            <a:chExt cx="6614160" cy="5270735"/>
          </a:xfrm>
        </p:grpSpPr>
        <p:pic>
          <p:nvPicPr>
            <p:cNvPr id="19" name="Picture 18" descr="A picture containing outdoor, wooden, stone, wood&#10;&#10;Description automatically generated">
              <a:extLst>
                <a:ext uri="{FF2B5EF4-FFF2-40B4-BE49-F238E27FC236}">
                  <a16:creationId xmlns:a16="http://schemas.microsoft.com/office/drawing/2014/main" id="{9FBD1A81-28C2-883C-C5EC-20816AD9D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000" y="324824"/>
              <a:ext cx="5470215" cy="41026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B21837-168D-775D-3B2C-73A6FDEB574D}"/>
                </a:ext>
              </a:extLst>
            </p:cNvPr>
            <p:cNvSpPr txBox="1"/>
            <p:nvPr/>
          </p:nvSpPr>
          <p:spPr>
            <a:xfrm>
              <a:off x="9372600" y="4280134"/>
              <a:ext cx="6614160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8.6. </a:t>
              </a:r>
              <a:r>
                <a:rPr kumimoji="0" lang="en-US" sz="2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Phế tích của Trường Đại học Phật giáo Na-lan-đa</a:t>
              </a:r>
              <a:endParaRPr kumimoji="0" lang="en-US" sz="2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FCE17E-D239-DB18-09E4-1A189890A628}"/>
              </a:ext>
            </a:extLst>
          </p:cNvPr>
          <p:cNvGrpSpPr/>
          <p:nvPr/>
        </p:nvGrpSpPr>
        <p:grpSpPr>
          <a:xfrm>
            <a:off x="7369443" y="5524500"/>
            <a:ext cx="10476852" cy="4460536"/>
            <a:chOff x="7369443" y="5524500"/>
            <a:chExt cx="10476852" cy="4460536"/>
          </a:xfrm>
        </p:grpSpPr>
        <p:pic>
          <p:nvPicPr>
            <p:cNvPr id="17" name="Picture 16" descr="A picture containing sky, outdoor, building, old&#10;&#10;Description automatically generated">
              <a:extLst>
                <a:ext uri="{FF2B5EF4-FFF2-40B4-BE49-F238E27FC236}">
                  <a16:creationId xmlns:a16="http://schemas.microsoft.com/office/drawing/2014/main" id="{BBF22DF6-0A14-8EBC-5219-0CDBD8310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913" y="5524500"/>
              <a:ext cx="5947382" cy="446053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6E010D-AAA2-549B-2451-2CF963823341}"/>
                </a:ext>
              </a:extLst>
            </p:cNvPr>
            <p:cNvSpPr txBox="1"/>
            <p:nvPr/>
          </p:nvSpPr>
          <p:spPr>
            <a:xfrm>
              <a:off x="7369443" y="8510555"/>
              <a:ext cx="4529470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8.7. </a:t>
              </a:r>
              <a:r>
                <a:rPr lang="en-US" sz="2800" i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Đền Hin-đu giáo Đa-sa-va-ta-ra</a:t>
              </a:r>
              <a:endParaRPr kumimoji="0" lang="en-US" sz="2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252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-825522" y="1474526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giáo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685800" y="2628900"/>
            <a:ext cx="8153400" cy="559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Hin-đu giáo: tôn giáo chính.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Phật giáo: được coi trọng.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biểu: trường Đại học Phật giáo Na-lan-đa,…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học: kinh Veda, triết học Hin-đu, ngữ pháp, y học.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5BA686-103C-1503-78EB-977AE307539F}"/>
              </a:ext>
            </a:extLst>
          </p:cNvPr>
          <p:cNvGrpSpPr/>
          <p:nvPr/>
        </p:nvGrpSpPr>
        <p:grpSpPr>
          <a:xfrm>
            <a:off x="11033694" y="923476"/>
            <a:ext cx="6614160" cy="9006034"/>
            <a:chOff x="11091757" y="1242866"/>
            <a:chExt cx="6614160" cy="9006034"/>
          </a:xfrm>
        </p:grpSpPr>
        <p:pic>
          <p:nvPicPr>
            <p:cNvPr id="5" name="Picture 4" descr="A picture containing sky, ground, outdoor, building&#10;&#10;Description automatically generated">
              <a:extLst>
                <a:ext uri="{FF2B5EF4-FFF2-40B4-BE49-F238E27FC236}">
                  <a16:creationId xmlns:a16="http://schemas.microsoft.com/office/drawing/2014/main" id="{DC4BE2D5-8815-85F6-358D-F3E13C7CF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1242866"/>
              <a:ext cx="6090075" cy="3853980"/>
            </a:xfrm>
            <a:prstGeom prst="rect">
              <a:avLst/>
            </a:prstGeom>
          </p:spPr>
        </p:pic>
        <p:pic>
          <p:nvPicPr>
            <p:cNvPr id="8" name="Picture 7" descr="A picture containing text, sky, outdoor, brick&#10;&#10;Description automatically generated">
              <a:extLst>
                <a:ext uri="{FF2B5EF4-FFF2-40B4-BE49-F238E27FC236}">
                  <a16:creationId xmlns:a16="http://schemas.microsoft.com/office/drawing/2014/main" id="{A058D018-F346-519E-7BB0-F808F4E6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5073986"/>
              <a:ext cx="6090075" cy="38539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3F9E6B-8BCA-2490-A271-EDDA33908292}"/>
                </a:ext>
              </a:extLst>
            </p:cNvPr>
            <p:cNvSpPr txBox="1"/>
            <p:nvPr/>
          </p:nvSpPr>
          <p:spPr>
            <a:xfrm>
              <a:off x="11091757" y="8933475"/>
              <a:ext cx="6614160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Tàn tích của Trường Đại học Phật giáo Na-lan-đa</a:t>
              </a:r>
              <a:endParaRPr kumimoji="0" lang="en-US" sz="2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022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7E60EF-BF10-7B20-5C5F-84AF0DF5ACD2}"/>
              </a:ext>
            </a:extLst>
          </p:cNvPr>
          <p:cNvGrpSpPr/>
          <p:nvPr/>
        </p:nvGrpSpPr>
        <p:grpSpPr>
          <a:xfrm>
            <a:off x="433060" y="876300"/>
            <a:ext cx="8965214" cy="6082952"/>
            <a:chOff x="609601" y="876300"/>
            <a:chExt cx="8965214" cy="6082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CC8633-59E9-45A9-B9A8-55C5F4189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1" y="876300"/>
              <a:ext cx="8965214" cy="535461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ECFAB921-0D79-4FD8-8409-6842755839F2}"/>
                </a:ext>
              </a:extLst>
            </p:cNvPr>
            <p:cNvSpPr txBox="1"/>
            <p:nvPr/>
          </p:nvSpPr>
          <p:spPr>
            <a:xfrm>
              <a:off x="1848123" y="6230911"/>
              <a:ext cx="6026876" cy="7283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Cổng vào khu di tích</a:t>
              </a:r>
              <a:endPara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A38877-0BAD-6E3D-DEE8-EAAE946CE53B}"/>
              </a:ext>
            </a:extLst>
          </p:cNvPr>
          <p:cNvGrpSpPr/>
          <p:nvPr/>
        </p:nvGrpSpPr>
        <p:grpSpPr>
          <a:xfrm>
            <a:off x="9552122" y="3086100"/>
            <a:ext cx="8302818" cy="6261391"/>
            <a:chOff x="-118605" y="-38100"/>
            <a:chExt cx="8302818" cy="62613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A216D6-158E-E7A5-682C-CE5522DB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8605" y="-38100"/>
              <a:ext cx="8302818" cy="5533050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673F71AA-1938-4B4D-9CA3-D569784EFE75}"/>
                </a:ext>
              </a:extLst>
            </p:cNvPr>
            <p:cNvSpPr txBox="1"/>
            <p:nvPr/>
          </p:nvSpPr>
          <p:spPr>
            <a:xfrm>
              <a:off x="822717" y="5494950"/>
              <a:ext cx="7361496" cy="7283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 thông tin ghi lịch sử Nalanda</a:t>
              </a:r>
              <a:endPara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303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-1047095" y="1965120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học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498448" y="3294884"/>
            <a:ext cx="7216139" cy="3697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thơ chữ Phạn đạt nhiều thành tựu.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biểu: Ka-li-đa-sa với tác phẩm Sơ-kun-tơ-la.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36BC53-10CB-71FA-156D-25C169AC37F6}"/>
              </a:ext>
            </a:extLst>
          </p:cNvPr>
          <p:cNvGrpSpPr/>
          <p:nvPr/>
        </p:nvGrpSpPr>
        <p:grpSpPr>
          <a:xfrm>
            <a:off x="8064834" y="762566"/>
            <a:ext cx="9646147" cy="8761868"/>
            <a:chOff x="7855759" y="917985"/>
            <a:chExt cx="9646147" cy="8761868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3D07D500-8535-313A-882E-459FF424E46A}"/>
                </a:ext>
              </a:extLst>
            </p:cNvPr>
            <p:cNvSpPr txBox="1"/>
            <p:nvPr/>
          </p:nvSpPr>
          <p:spPr>
            <a:xfrm>
              <a:off x="12562408" y="8120515"/>
              <a:ext cx="4939498" cy="1559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360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0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Ka-li-đa-sa và tác phẩm Sơ-kun-tơ-la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625591-691D-56F7-6630-3BBFD4A1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2408" y="917985"/>
              <a:ext cx="4939497" cy="7079947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98D0ABE-24DA-672F-E89D-EFC44B669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5759" y="2289068"/>
              <a:ext cx="4706650" cy="7229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447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-314115" y="1803325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văn học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1219200" y="3224336"/>
            <a:ext cx="7543800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được hiện tượng nguyệt thực.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 ra giả thuyết Trái Đất hình tròn và tự quay quanh trục của nó.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D85452-3F0D-2C0D-87A8-251A1D6DC2E9}"/>
              </a:ext>
            </a:extLst>
          </p:cNvPr>
          <p:cNvGrpSpPr/>
          <p:nvPr/>
        </p:nvGrpSpPr>
        <p:grpSpPr>
          <a:xfrm>
            <a:off x="8991600" y="325231"/>
            <a:ext cx="8968739" cy="9636538"/>
            <a:chOff x="9192359" y="419100"/>
            <a:chExt cx="8968739" cy="96365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F06E6A-4E15-0010-E5B4-261643E9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72669" y="419100"/>
              <a:ext cx="5647730" cy="8077200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DC128C3-0A57-9C6B-8623-D0B7C42A7A2A}"/>
                </a:ext>
              </a:extLst>
            </p:cNvPr>
            <p:cNvSpPr txBox="1"/>
            <p:nvPr/>
          </p:nvSpPr>
          <p:spPr>
            <a:xfrm>
              <a:off x="9192359" y="8496300"/>
              <a:ext cx="8968739" cy="1559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Nhà toán học thiên văn học Aryabhata – người đưa ra giả thuyết Trái Đất hình tròn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157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814D50E-E0C6-8159-1E3A-27C837764E7F}"/>
              </a:ext>
            </a:extLst>
          </p:cNvPr>
          <p:cNvGrpSpPr/>
          <p:nvPr/>
        </p:nvGrpSpPr>
        <p:grpSpPr>
          <a:xfrm>
            <a:off x="-2141142" y="0"/>
            <a:ext cx="22570284" cy="1050088"/>
            <a:chOff x="0" y="-1"/>
            <a:chExt cx="22570284" cy="1050088"/>
          </a:xfrm>
        </p:grpSpPr>
        <p:pic>
          <p:nvPicPr>
            <p:cNvPr id="2" name="Picture 29">
              <a:extLst>
                <a:ext uri="{FF2B5EF4-FFF2-40B4-BE49-F238E27FC236}">
                  <a16:creationId xmlns:a16="http://schemas.microsoft.com/office/drawing/2014/main" id="{92AC6843-D5E3-A649-C169-87BB7193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7523428" cy="1015663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3BD249A5-F89F-A96D-6171-AC4ACA9C7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7523428" y="-1"/>
              <a:ext cx="7523428" cy="1015663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B4CBF860-86F7-7975-85D8-EE58DDC4A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046856" y="34424"/>
              <a:ext cx="7523428" cy="1015663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8946ED8-46C4-9689-CB2E-81BF63BF7DF9}"/>
              </a:ext>
            </a:extLst>
          </p:cNvPr>
          <p:cNvSpPr/>
          <p:nvPr/>
        </p:nvSpPr>
        <p:spPr>
          <a:xfrm>
            <a:off x="3733800" y="1257300"/>
            <a:ext cx="10820400" cy="918075"/>
          </a:xfrm>
          <a:prstGeom prst="roundRect">
            <a:avLst/>
          </a:prstGeom>
          <a:solidFill>
            <a:srgbClr val="9D4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 triều Gúp-ta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A76CB-B580-0964-1977-963AED1A2A0D}"/>
              </a:ext>
            </a:extLst>
          </p:cNvPr>
          <p:cNvSpPr txBox="1"/>
          <p:nvPr/>
        </p:nvSpPr>
        <p:spPr>
          <a:xfrm>
            <a:off x="734086" y="2933700"/>
            <a:ext cx="9296400" cy="5569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một đế chế cổ đại của Ấn Độ.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hoảng năm 319 đến năm 467 CN, đế quốc bao phủ phần lớn tiểu lục địa Ấn Độ. </a:t>
            </a:r>
            <a:endParaRPr lang="en-US" sz="40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 kỳ này được coi là thời kỳ hoàng kim của Ấn Độ.</a:t>
            </a:r>
            <a:endParaRPr lang="en-US" sz="3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67AF88-0BB2-09DB-BFA1-AD69DA534610}"/>
              </a:ext>
            </a:extLst>
          </p:cNvPr>
          <p:cNvGrpSpPr/>
          <p:nvPr/>
        </p:nvGrpSpPr>
        <p:grpSpPr>
          <a:xfrm>
            <a:off x="7239000" y="2382587"/>
            <a:ext cx="10591800" cy="7458462"/>
            <a:chOff x="7239000" y="2382587"/>
            <a:chExt cx="10591800" cy="7458462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F9BA3E12-F27D-FADA-7BF8-885CBF20F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800" y="2382587"/>
              <a:ext cx="7620000" cy="7162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A52A6F-AC0C-8969-D5D8-87028D27FC31}"/>
                </a:ext>
              </a:extLst>
            </p:cNvPr>
            <p:cNvSpPr txBox="1"/>
            <p:nvPr/>
          </p:nvSpPr>
          <p:spPr>
            <a:xfrm>
              <a:off x="7239000" y="8682077"/>
              <a:ext cx="5147814" cy="1158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2800" i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Phạm vi của vương triều Gúp-ta (màu hồng) năm 450 TCN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13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31671" y="1301546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học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1066800" y="2346580"/>
            <a:ext cx="9576422" cy="1850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phẫu thuật, khử trùng vết thương.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làm vắc-xin.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41F9BC-A533-E69B-48A5-DC73864210FB}"/>
              </a:ext>
            </a:extLst>
          </p:cNvPr>
          <p:cNvGrpSpPr/>
          <p:nvPr/>
        </p:nvGrpSpPr>
        <p:grpSpPr>
          <a:xfrm>
            <a:off x="1061849" y="1011895"/>
            <a:ext cx="16636998" cy="8734072"/>
            <a:chOff x="1103308" y="1110955"/>
            <a:chExt cx="16636998" cy="87340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83EACBF-007C-117A-9EF3-899B2FE9D004}"/>
                </a:ext>
              </a:extLst>
            </p:cNvPr>
            <p:cNvGrpSpPr/>
            <p:nvPr/>
          </p:nvGrpSpPr>
          <p:grpSpPr>
            <a:xfrm>
              <a:off x="4905625" y="1110955"/>
              <a:ext cx="12834681" cy="8734072"/>
              <a:chOff x="4905625" y="1110955"/>
              <a:chExt cx="12834681" cy="873407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46595C4-7EDD-3A72-FAEC-A04406B37FD1}"/>
                  </a:ext>
                </a:extLst>
              </p:cNvPr>
              <p:cNvGrpSpPr/>
              <p:nvPr/>
            </p:nvGrpSpPr>
            <p:grpSpPr>
              <a:xfrm>
                <a:off x="11777811" y="1110955"/>
                <a:ext cx="5962495" cy="8734072"/>
                <a:chOff x="10530342" y="2787355"/>
                <a:chExt cx="5962495" cy="8734072"/>
              </a:xfrm>
            </p:grpSpPr>
            <p:pic>
              <p:nvPicPr>
                <p:cNvPr id="5" name="Picture 4" descr="A person painting a person's face&#10;&#10;Description automatically generated with low confidence">
                  <a:extLst>
                    <a:ext uri="{FF2B5EF4-FFF2-40B4-BE49-F238E27FC236}">
                      <a16:creationId xmlns:a16="http://schemas.microsoft.com/office/drawing/2014/main" id="{160496C8-68CA-482B-A7F9-E9E25F0A2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342" y="2787355"/>
                  <a:ext cx="5962495" cy="7332005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9DEDE88-AB0C-1BB5-3A67-1E11523909E8}"/>
                    </a:ext>
                  </a:extLst>
                </p:cNvPr>
                <p:cNvSpPr txBox="1"/>
                <p:nvPr/>
              </p:nvSpPr>
              <p:spPr>
                <a:xfrm>
                  <a:off x="10945475" y="10216262"/>
                  <a:ext cx="4943360" cy="1305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800" i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Bác sĩ phẫu thuật Su-shru-ta - </a:t>
                  </a:r>
                  <a:r>
                    <a:rPr lang="vi-VN" sz="2800" i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 phẫu thuật viên Ấn Độ</a:t>
                  </a:r>
                  <a:r>
                    <a:rPr lang="en-US" sz="2800" i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lang="en-US" sz="28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3" name="Picture 12" descr="A statue of a person sitting on a bench next to a sign&#10;&#10;Description automatically generated with low confidence">
                <a:extLst>
                  <a:ext uri="{FF2B5EF4-FFF2-40B4-BE49-F238E27FC236}">
                    <a16:creationId xmlns:a16="http://schemas.microsoft.com/office/drawing/2014/main" id="{97028726-4AFB-A2CA-DF84-CBCB93C31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625" y="4645743"/>
                <a:ext cx="6879492" cy="5159619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, building&#10;&#10;Description automatically generated">
              <a:extLst>
                <a:ext uri="{FF2B5EF4-FFF2-40B4-BE49-F238E27FC236}">
                  <a16:creationId xmlns:a16="http://schemas.microsoft.com/office/drawing/2014/main" id="{4D9A798B-5BE6-59CB-AD06-ABF7E3472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08" y="4645743"/>
              <a:ext cx="3802317" cy="5159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221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252025" y="1011895"/>
            <a:ext cx="97839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 và điêu khắc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79" y="0"/>
            <a:ext cx="1935480" cy="2023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6B614-1420-07DD-2233-DC8226B1274B}"/>
              </a:ext>
            </a:extLst>
          </p:cNvPr>
          <p:cNvSpPr txBox="1"/>
          <p:nvPr/>
        </p:nvSpPr>
        <p:spPr>
          <a:xfrm>
            <a:off x="1295400" y="2075556"/>
            <a:ext cx="14478000" cy="279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 cách nghệ thuật Gúp-ta ra đời.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biểu: cụm đền tháp En-lô-ra, Đa-sa-va-ta,…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thiện chùa hang A-gian-ta và bảo tháp San-chi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500222-A97E-FCC4-7F89-9AEF7095127C}"/>
              </a:ext>
            </a:extLst>
          </p:cNvPr>
          <p:cNvGrpSpPr/>
          <p:nvPr/>
        </p:nvGrpSpPr>
        <p:grpSpPr>
          <a:xfrm>
            <a:off x="448727" y="5118028"/>
            <a:ext cx="17390543" cy="4767774"/>
            <a:chOff x="364056" y="5272373"/>
            <a:chExt cx="17390543" cy="4767774"/>
          </a:xfrm>
        </p:grpSpPr>
        <p:pic>
          <p:nvPicPr>
            <p:cNvPr id="18" name="Picture 17" descr="A picture containing grass, outdoor, mountain, nature&#10;&#10;Description automatically generated">
              <a:extLst>
                <a:ext uri="{FF2B5EF4-FFF2-40B4-BE49-F238E27FC236}">
                  <a16:creationId xmlns:a16="http://schemas.microsoft.com/office/drawing/2014/main" id="{CE81D38F-7559-BAE3-ACC0-DE5FD8FD4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56" y="5272373"/>
              <a:ext cx="5449502" cy="408712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86F1D84-8E06-799A-23B5-05513966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2090" y="5272373"/>
              <a:ext cx="5442097" cy="4087127"/>
            </a:xfrm>
            <a:prstGeom prst="rect">
              <a:avLst/>
            </a:prstGeom>
          </p:spPr>
        </p:pic>
        <p:pic>
          <p:nvPicPr>
            <p:cNvPr id="20" name="Picture 19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5E860946-77D2-9170-DCC1-4F8315B9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4796" y="5272374"/>
              <a:ext cx="6029803" cy="4087126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4680839F-53D8-2A52-A42C-9EF79A5084E7}"/>
                </a:ext>
              </a:extLst>
            </p:cNvPr>
            <p:cNvSpPr txBox="1"/>
            <p:nvPr/>
          </p:nvSpPr>
          <p:spPr>
            <a:xfrm>
              <a:off x="6576982" y="9473389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600" i="1" dirty="0" err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i="1" dirty="0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hang Ajanta</a:t>
              </a:r>
              <a:endPara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49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CCE9A3-535A-94BB-77AA-662E48FF1BEE}"/>
              </a:ext>
            </a:extLst>
          </p:cNvPr>
          <p:cNvGrpSpPr/>
          <p:nvPr/>
        </p:nvGrpSpPr>
        <p:grpSpPr>
          <a:xfrm>
            <a:off x="897943" y="266701"/>
            <a:ext cx="6589451" cy="4942564"/>
            <a:chOff x="897943" y="342901"/>
            <a:chExt cx="6589451" cy="4942564"/>
          </a:xfrm>
        </p:grpSpPr>
        <p:pic>
          <p:nvPicPr>
            <p:cNvPr id="17" name="Picture 16" descr="A picture containing building, sky, outdoor&#10;&#10;Description automatically generated">
              <a:extLst>
                <a:ext uri="{FF2B5EF4-FFF2-40B4-BE49-F238E27FC236}">
                  <a16:creationId xmlns:a16="http://schemas.microsoft.com/office/drawing/2014/main" id="{0D56F391-5ABF-CC06-4B69-48F3F392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43" y="342901"/>
              <a:ext cx="6589451" cy="4375808"/>
            </a:xfrm>
            <a:prstGeom prst="rect">
              <a:avLst/>
            </a:prstGeom>
          </p:spPr>
        </p:pic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4A2399D-52F2-AC68-E2B4-7A148CEBE04C}"/>
                </a:ext>
              </a:extLst>
            </p:cNvPr>
            <p:cNvSpPr txBox="1"/>
            <p:nvPr/>
          </p:nvSpPr>
          <p:spPr>
            <a:xfrm>
              <a:off x="1618761" y="4718707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 bảo tháp Sanchi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483B45-CECC-F470-2281-86E05D846EAB}"/>
              </a:ext>
            </a:extLst>
          </p:cNvPr>
          <p:cNvGrpSpPr/>
          <p:nvPr/>
        </p:nvGrpSpPr>
        <p:grpSpPr>
          <a:xfrm>
            <a:off x="9959863" y="266700"/>
            <a:ext cx="7001293" cy="4887787"/>
            <a:chOff x="9959863" y="342900"/>
            <a:chExt cx="7001293" cy="4887787"/>
          </a:xfrm>
        </p:grpSpPr>
        <p:pic>
          <p:nvPicPr>
            <p:cNvPr id="13" name="Picture 12" descr="A picture containing tree, outdoor, sky, water&#10;&#10;Description automatically generated">
              <a:extLst>
                <a:ext uri="{FF2B5EF4-FFF2-40B4-BE49-F238E27FC236}">
                  <a16:creationId xmlns:a16="http://schemas.microsoft.com/office/drawing/2014/main" id="{A5459DD2-5052-2F23-BA01-2D5443C7E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9863" y="342900"/>
              <a:ext cx="7001293" cy="4375807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4820D9D-70FA-4B8A-E9EB-D238D6EDF205}"/>
                </a:ext>
              </a:extLst>
            </p:cNvPr>
            <p:cNvSpPr txBox="1"/>
            <p:nvPr/>
          </p:nvSpPr>
          <p:spPr>
            <a:xfrm>
              <a:off x="10886602" y="4663929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tháp số 2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3411B9-09B4-2F68-B819-1D7FB4E896F1}"/>
              </a:ext>
            </a:extLst>
          </p:cNvPr>
          <p:cNvGrpSpPr/>
          <p:nvPr/>
        </p:nvGrpSpPr>
        <p:grpSpPr>
          <a:xfrm>
            <a:off x="897943" y="5263492"/>
            <a:ext cx="6589451" cy="4888337"/>
            <a:chOff x="897943" y="5339692"/>
            <a:chExt cx="6589451" cy="4888337"/>
          </a:xfrm>
        </p:grpSpPr>
        <p:pic>
          <p:nvPicPr>
            <p:cNvPr id="15" name="Picture 14" descr="A picture containing grass, sky, outdoor, tree&#10;&#10;Description automatically generated">
              <a:extLst>
                <a:ext uri="{FF2B5EF4-FFF2-40B4-BE49-F238E27FC236}">
                  <a16:creationId xmlns:a16="http://schemas.microsoft.com/office/drawing/2014/main" id="{FC185A4B-0DD9-6AA4-AC96-F91A166C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43" y="5339692"/>
              <a:ext cx="6589451" cy="4375808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AB68E57A-1A32-16CE-1579-701E76DDAA29}"/>
                </a:ext>
              </a:extLst>
            </p:cNvPr>
            <p:cNvSpPr txBox="1"/>
            <p:nvPr/>
          </p:nvSpPr>
          <p:spPr>
            <a:xfrm>
              <a:off x="1411976" y="9661271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tháp số 3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4CADFE-CA35-26AD-E718-42B215F9A5AA}"/>
              </a:ext>
            </a:extLst>
          </p:cNvPr>
          <p:cNvGrpSpPr/>
          <p:nvPr/>
        </p:nvGrpSpPr>
        <p:grpSpPr>
          <a:xfrm>
            <a:off x="9959863" y="5263492"/>
            <a:ext cx="7001293" cy="4920591"/>
            <a:chOff x="9959863" y="5339692"/>
            <a:chExt cx="7001293" cy="4920591"/>
          </a:xfrm>
        </p:grpSpPr>
        <p:pic>
          <p:nvPicPr>
            <p:cNvPr id="19" name="Picture 18" descr="A picture containing outdoor, sky, building, stone&#10;&#10;Description automatically generated">
              <a:extLst>
                <a:ext uri="{FF2B5EF4-FFF2-40B4-BE49-F238E27FC236}">
                  <a16:creationId xmlns:a16="http://schemas.microsoft.com/office/drawing/2014/main" id="{9F3CC8F8-70EB-E163-E279-8D5FDDD9E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9863" y="5339692"/>
              <a:ext cx="7001293" cy="4375808"/>
            </a:xfrm>
            <a:prstGeom prst="rect">
              <a:avLst/>
            </a:prstGeom>
          </p:spPr>
        </p:pic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3107538C-6C90-4C3E-19AA-52476B09F79B}"/>
                </a:ext>
              </a:extLst>
            </p:cNvPr>
            <p:cNvSpPr txBox="1"/>
            <p:nvPr/>
          </p:nvSpPr>
          <p:spPr>
            <a:xfrm>
              <a:off x="10967750" y="9693525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 Phật giáo số 17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FE6EA66D-84EB-3E64-AEB6-C2F1BA70A8FA}"/>
              </a:ext>
            </a:extLst>
          </p:cNvPr>
          <p:cNvSpPr txBox="1"/>
          <p:nvPr/>
        </p:nvSpPr>
        <p:spPr>
          <a:xfrm>
            <a:off x="7639362" y="1480990"/>
            <a:ext cx="2148775" cy="6078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 ĐỀN THÁP SAN-CHI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8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CCE9A3-535A-94BB-77AA-662E48FF1BEE}"/>
              </a:ext>
            </a:extLst>
          </p:cNvPr>
          <p:cNvGrpSpPr/>
          <p:nvPr/>
        </p:nvGrpSpPr>
        <p:grpSpPr>
          <a:xfrm>
            <a:off x="980733" y="266701"/>
            <a:ext cx="6589450" cy="4909617"/>
            <a:chOff x="980733" y="342901"/>
            <a:chExt cx="6589450" cy="49096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56F391-5ABF-CC06-4B69-48F3F392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5463" y="342901"/>
              <a:ext cx="5834410" cy="4375808"/>
            </a:xfrm>
            <a:prstGeom prst="rect">
              <a:avLst/>
            </a:prstGeom>
          </p:spPr>
        </p:pic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4A2399D-52F2-AC68-E2B4-7A148CEBE04C}"/>
                </a:ext>
              </a:extLst>
            </p:cNvPr>
            <p:cNvSpPr txBox="1"/>
            <p:nvPr/>
          </p:nvSpPr>
          <p:spPr>
            <a:xfrm>
              <a:off x="980733" y="4697430"/>
              <a:ext cx="6589450" cy="555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Đền thờ Kailash, (hang động số 16)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483B45-CECC-F470-2281-86E05D846EAB}"/>
              </a:ext>
            </a:extLst>
          </p:cNvPr>
          <p:cNvGrpSpPr/>
          <p:nvPr/>
        </p:nvGrpSpPr>
        <p:grpSpPr>
          <a:xfrm>
            <a:off x="9959863" y="266701"/>
            <a:ext cx="7001293" cy="4876799"/>
            <a:chOff x="9959863" y="342901"/>
            <a:chExt cx="7001293" cy="48767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459DD2-5052-2F23-BA01-2D5443C7E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9863" y="342901"/>
              <a:ext cx="7001293" cy="4375808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4820D9D-70FA-4B8A-E9EB-D238D6EDF205}"/>
                </a:ext>
              </a:extLst>
            </p:cNvPr>
            <p:cNvSpPr txBox="1"/>
            <p:nvPr/>
          </p:nvSpPr>
          <p:spPr>
            <a:xfrm>
              <a:off x="10559910" y="4664612"/>
              <a:ext cx="5801198" cy="555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 cảnh nhìn từ hang số 29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3411B9-09B4-2F68-B819-1D7FB4E896F1}"/>
              </a:ext>
            </a:extLst>
          </p:cNvPr>
          <p:cNvGrpSpPr/>
          <p:nvPr/>
        </p:nvGrpSpPr>
        <p:grpSpPr>
          <a:xfrm>
            <a:off x="909530" y="5263492"/>
            <a:ext cx="6566276" cy="4888337"/>
            <a:chOff x="909530" y="5339692"/>
            <a:chExt cx="6566276" cy="48883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185A4B-0DD9-6AA4-AC96-F91A166C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9530" y="5339692"/>
              <a:ext cx="6566276" cy="4375808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AB68E57A-1A32-16CE-1579-701E76DDAA29}"/>
                </a:ext>
              </a:extLst>
            </p:cNvPr>
            <p:cNvSpPr txBox="1"/>
            <p:nvPr/>
          </p:nvSpPr>
          <p:spPr>
            <a:xfrm>
              <a:off x="1411976" y="9661271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 trong hang động 16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4CADFE-CA35-26AD-E718-42B215F9A5AA}"/>
              </a:ext>
            </a:extLst>
          </p:cNvPr>
          <p:cNvGrpSpPr/>
          <p:nvPr/>
        </p:nvGrpSpPr>
        <p:grpSpPr>
          <a:xfrm>
            <a:off x="9959863" y="5263493"/>
            <a:ext cx="7001293" cy="4920590"/>
            <a:chOff x="9959863" y="5339693"/>
            <a:chExt cx="7001293" cy="492059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3CC8F8-70EB-E163-E279-8D5FDDD9E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9863" y="5339693"/>
              <a:ext cx="7001293" cy="4321578"/>
            </a:xfrm>
            <a:prstGeom prst="rect">
              <a:avLst/>
            </a:prstGeom>
          </p:spPr>
        </p:pic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3107538C-6C90-4C3E-19AA-52476B09F79B}"/>
                </a:ext>
              </a:extLst>
            </p:cNvPr>
            <p:cNvSpPr txBox="1"/>
            <p:nvPr/>
          </p:nvSpPr>
          <p:spPr>
            <a:xfrm>
              <a:off x="10967750" y="9693525"/>
              <a:ext cx="5147814" cy="56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 đá ở đên số 16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6">
            <a:extLst>
              <a:ext uri="{FF2B5EF4-FFF2-40B4-BE49-F238E27FC236}">
                <a16:creationId xmlns:a16="http://schemas.microsoft.com/office/drawing/2014/main" id="{D9D8D2E3-7D14-3492-746B-8B5B70E1F109}"/>
              </a:ext>
            </a:extLst>
          </p:cNvPr>
          <p:cNvSpPr txBox="1"/>
          <p:nvPr/>
        </p:nvSpPr>
        <p:spPr>
          <a:xfrm>
            <a:off x="7639362" y="1480990"/>
            <a:ext cx="2148775" cy="7325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 ĐỀN THÁP EN-LÔ-RA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56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DF33FE-C789-5B1B-55D1-06E9BAD2BFAB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2692F1-1523-3A24-6993-2D69EDDA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0EC10-BC57-816F-B56F-11937E6B1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CCE9A3-535A-94BB-77AA-662E48FF1BEE}"/>
              </a:ext>
            </a:extLst>
          </p:cNvPr>
          <p:cNvGrpSpPr/>
          <p:nvPr/>
        </p:nvGrpSpPr>
        <p:grpSpPr>
          <a:xfrm>
            <a:off x="6314540" y="1612540"/>
            <a:ext cx="5040921" cy="8115716"/>
            <a:chOff x="3028571" y="511712"/>
            <a:chExt cx="5040921" cy="81157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56F391-5ABF-CC06-4B69-48F3F392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8571" y="511712"/>
              <a:ext cx="5040921" cy="6729631"/>
            </a:xfrm>
            <a:prstGeom prst="rect">
              <a:avLst/>
            </a:prstGeom>
          </p:spPr>
        </p:pic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4A2399D-52F2-AC68-E2B4-7A148CEBE04C}"/>
                </a:ext>
              </a:extLst>
            </p:cNvPr>
            <p:cNvSpPr txBox="1"/>
            <p:nvPr/>
          </p:nvSpPr>
          <p:spPr>
            <a:xfrm>
              <a:off x="3863259" y="7241343"/>
              <a:ext cx="3371544" cy="13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Đền Hindu giáo Đa-sa-va-ta-ra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483B45-CECC-F470-2281-86E05D846EAB}"/>
              </a:ext>
            </a:extLst>
          </p:cNvPr>
          <p:cNvGrpSpPr/>
          <p:nvPr/>
        </p:nvGrpSpPr>
        <p:grpSpPr>
          <a:xfrm>
            <a:off x="11929104" y="1612540"/>
            <a:ext cx="5801198" cy="8229505"/>
            <a:chOff x="10778278" y="1847264"/>
            <a:chExt cx="5801198" cy="82295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459DD2-5052-2F23-BA01-2D5443C7E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52624" y="1847264"/>
              <a:ext cx="5052506" cy="6729631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4820D9D-70FA-4B8A-E9EB-D238D6EDF205}"/>
                </a:ext>
              </a:extLst>
            </p:cNvPr>
            <p:cNvSpPr txBox="1"/>
            <p:nvPr/>
          </p:nvSpPr>
          <p:spPr>
            <a:xfrm>
              <a:off x="10778278" y="8690684"/>
              <a:ext cx="5801198" cy="13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Tượng Visnu đang ngủ được điêu khắc trên tường đền</a:t>
              </a:r>
              <a:endPara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6">
            <a:extLst>
              <a:ext uri="{FF2B5EF4-FFF2-40B4-BE49-F238E27FC236}">
                <a16:creationId xmlns:a16="http://schemas.microsoft.com/office/drawing/2014/main" id="{D9D8D2E3-7D14-3492-746B-8B5B70E1F109}"/>
              </a:ext>
            </a:extLst>
          </p:cNvPr>
          <p:cNvSpPr txBox="1"/>
          <p:nvPr/>
        </p:nvSpPr>
        <p:spPr>
          <a:xfrm>
            <a:off x="5173051" y="287878"/>
            <a:ext cx="7941897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ĐA-SA-VA-TA-RA</a:t>
            </a:r>
            <a:endParaRPr lang="en-US" sz="54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6A6038-B577-1975-D9E8-4EF6AAC5058B}"/>
              </a:ext>
            </a:extLst>
          </p:cNvPr>
          <p:cNvGrpSpPr/>
          <p:nvPr/>
        </p:nvGrpSpPr>
        <p:grpSpPr>
          <a:xfrm>
            <a:off x="982031" y="1612540"/>
            <a:ext cx="4497820" cy="8115716"/>
            <a:chOff x="982031" y="1612540"/>
            <a:chExt cx="4497820" cy="8115716"/>
          </a:xfrm>
        </p:grpSpPr>
        <p:pic>
          <p:nvPicPr>
            <p:cNvPr id="6" name="Picture 5" descr="A picture containing bunch, different, several, stone&#10;&#10;Description automatically generated">
              <a:extLst>
                <a:ext uri="{FF2B5EF4-FFF2-40B4-BE49-F238E27FC236}">
                  <a16:creationId xmlns:a16="http://schemas.microsoft.com/office/drawing/2014/main" id="{B98356F5-07BD-77AC-AA7F-5ECBE87B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31" y="1612540"/>
              <a:ext cx="4497820" cy="6750655"/>
            </a:xfrm>
            <a:prstGeom prst="rect">
              <a:avLst/>
            </a:prstGeom>
          </p:spPr>
        </p:pic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3C8204C-C4F9-31A2-03B0-64E2D92CBFC7}"/>
                </a:ext>
              </a:extLst>
            </p:cNvPr>
            <p:cNvSpPr txBox="1"/>
            <p:nvPr/>
          </p:nvSpPr>
          <p:spPr>
            <a:xfrm>
              <a:off x="1086601" y="8342171"/>
              <a:ext cx="4279949" cy="13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 phù điêu trên cửa của đền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68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021190-ACB9-5DF4-BD79-00D8C7CCFB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21939" y="-369767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43ACEAA-3109-89EE-CC8F-28F46FB6E24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6C6C5B1-9800-4602-5D7F-AD12708BA5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EAEDBF-D855-402E-F7D0-24782153B3EB}"/>
              </a:ext>
            </a:extLst>
          </p:cNvPr>
          <p:cNvGrpSpPr/>
          <p:nvPr/>
        </p:nvGrpSpPr>
        <p:grpSpPr>
          <a:xfrm>
            <a:off x="3041584" y="1639948"/>
            <a:ext cx="1038773" cy="7459980"/>
            <a:chOff x="3041584" y="1639948"/>
            <a:chExt cx="827673" cy="745998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9CFD6AF-6A32-68F6-0A3D-A490425732E4}"/>
                </a:ext>
              </a:extLst>
            </p:cNvPr>
            <p:cNvGrpSpPr/>
            <p:nvPr/>
          </p:nvGrpSpPr>
          <p:grpSpPr>
            <a:xfrm>
              <a:off x="3041584" y="1639948"/>
              <a:ext cx="827673" cy="7459980"/>
              <a:chOff x="3657600" y="1722120"/>
              <a:chExt cx="1538177" cy="745998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CBCA7A6-83FC-8C43-8C81-93A8219F12ED}"/>
                  </a:ext>
                </a:extLst>
              </p:cNvPr>
              <p:cNvCxnSpPr/>
              <p:nvPr/>
            </p:nvCxnSpPr>
            <p:spPr>
              <a:xfrm>
                <a:off x="3657600" y="5143500"/>
                <a:ext cx="75734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E688A26-314F-BF0B-F89A-BFB2C1475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4942" y="1722120"/>
                <a:ext cx="0" cy="745998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30FD44C-CFB7-21B2-A94E-381EC8EEBC3C}"/>
                  </a:ext>
                </a:extLst>
              </p:cNvPr>
              <p:cNvCxnSpPr/>
              <p:nvPr/>
            </p:nvCxnSpPr>
            <p:spPr>
              <a:xfrm>
                <a:off x="4414942" y="1722120"/>
                <a:ext cx="75734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5708A7A-3ABB-EB3C-F756-BE6FD6A39EC3}"/>
                  </a:ext>
                </a:extLst>
              </p:cNvPr>
              <p:cNvCxnSpPr/>
              <p:nvPr/>
            </p:nvCxnSpPr>
            <p:spPr>
              <a:xfrm>
                <a:off x="4414942" y="5143500"/>
                <a:ext cx="75734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F4FF444-EB4F-0ABA-B169-4A678ECF51F9}"/>
                  </a:ext>
                </a:extLst>
              </p:cNvPr>
              <p:cNvCxnSpPr/>
              <p:nvPr/>
            </p:nvCxnSpPr>
            <p:spPr>
              <a:xfrm>
                <a:off x="4438435" y="9159240"/>
                <a:ext cx="75734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F73B617-7E9D-7102-C24F-14057E79D930}"/>
                </a:ext>
              </a:extLst>
            </p:cNvPr>
            <p:cNvCxnSpPr/>
            <p:nvPr/>
          </p:nvCxnSpPr>
          <p:spPr>
            <a:xfrm>
              <a:off x="3461741" y="3162300"/>
              <a:ext cx="40751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09BAD50-E700-81BB-E58D-65B4FF39144E}"/>
                </a:ext>
              </a:extLst>
            </p:cNvPr>
            <p:cNvCxnSpPr/>
            <p:nvPr/>
          </p:nvCxnSpPr>
          <p:spPr>
            <a:xfrm>
              <a:off x="3449100" y="7351798"/>
              <a:ext cx="40751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FD182D-E729-F240-7370-449F0262AD31}"/>
              </a:ext>
            </a:extLst>
          </p:cNvPr>
          <p:cNvGrpSpPr/>
          <p:nvPr/>
        </p:nvGrpSpPr>
        <p:grpSpPr>
          <a:xfrm>
            <a:off x="6980483" y="1052263"/>
            <a:ext cx="1088396" cy="1168686"/>
            <a:chOff x="3657600" y="952500"/>
            <a:chExt cx="1538177" cy="82296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602B0B-487F-F3AF-2BB5-2F7146A3B6FB}"/>
                </a:ext>
              </a:extLst>
            </p:cNvPr>
            <p:cNvCxnSpPr/>
            <p:nvPr/>
          </p:nvCxnSpPr>
          <p:spPr>
            <a:xfrm>
              <a:off x="3657600" y="514350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87EF97-5599-D5AC-9F88-D1A7EC4F76F2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952500"/>
              <a:ext cx="0" cy="8229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0ACC7B-C017-E231-678C-F352C42649B8}"/>
                </a:ext>
              </a:extLst>
            </p:cNvPr>
            <p:cNvCxnSpPr/>
            <p:nvPr/>
          </p:nvCxnSpPr>
          <p:spPr>
            <a:xfrm>
              <a:off x="4382133" y="960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608299-8FBF-A151-584B-94FC2465466E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90ABF6-2C19-6029-D396-728ADE4634B4}"/>
              </a:ext>
            </a:extLst>
          </p:cNvPr>
          <p:cNvCxnSpPr>
            <a:cxnSpLocks/>
            <a:stCxn id="24" idx="3"/>
            <a:endCxn id="41" idx="1"/>
          </p:cNvCxnSpPr>
          <p:nvPr/>
        </p:nvCxnSpPr>
        <p:spPr>
          <a:xfrm flipV="1">
            <a:off x="6980483" y="3162300"/>
            <a:ext cx="1046690" cy="15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1D39C7-9E69-A147-B3DE-D517D088A5EE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6962741" y="8893927"/>
            <a:ext cx="10426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E9DBC8-38F8-CDF8-E731-48401EDBAC23}"/>
              </a:ext>
            </a:extLst>
          </p:cNvPr>
          <p:cNvCxnSpPr>
            <a:cxnSpLocks/>
          </p:cNvCxnSpPr>
          <p:nvPr/>
        </p:nvCxnSpPr>
        <p:spPr>
          <a:xfrm flipV="1">
            <a:off x="6939116" y="7351798"/>
            <a:ext cx="1046690" cy="15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AB9ED3-D845-E749-BE7F-86958E08E400}"/>
              </a:ext>
            </a:extLst>
          </p:cNvPr>
          <p:cNvGrpSpPr/>
          <p:nvPr/>
        </p:nvGrpSpPr>
        <p:grpSpPr>
          <a:xfrm>
            <a:off x="6980483" y="4381500"/>
            <a:ext cx="1088396" cy="1452422"/>
            <a:chOff x="3657600" y="952500"/>
            <a:chExt cx="1538177" cy="82296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861A5-A265-FC1E-2265-C439DC3BDEFC}"/>
                </a:ext>
              </a:extLst>
            </p:cNvPr>
            <p:cNvCxnSpPr/>
            <p:nvPr/>
          </p:nvCxnSpPr>
          <p:spPr>
            <a:xfrm>
              <a:off x="3657600" y="514350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AE3DB5A-D31E-468E-67E6-96C6D002FBB0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952500"/>
              <a:ext cx="0" cy="8229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FBBD1C-FD2D-D44A-0AF0-885EE3D30081}"/>
                </a:ext>
              </a:extLst>
            </p:cNvPr>
            <p:cNvCxnSpPr/>
            <p:nvPr/>
          </p:nvCxnSpPr>
          <p:spPr>
            <a:xfrm>
              <a:off x="4382133" y="960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7866EE0-9884-27FC-F6E2-B23E7FFE6E36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8ED774A-F35C-BB0B-AF03-47E6B961A33A}"/>
              </a:ext>
            </a:extLst>
          </p:cNvPr>
          <p:cNvSpPr/>
          <p:nvPr/>
        </p:nvSpPr>
        <p:spPr>
          <a:xfrm>
            <a:off x="159841" y="4363031"/>
            <a:ext cx="2895600" cy="12871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tựu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873E3-994F-9057-DDFD-BC3B3052A76B}"/>
              </a:ext>
            </a:extLst>
          </p:cNvPr>
          <p:cNvSpPr/>
          <p:nvPr/>
        </p:nvSpPr>
        <p:spPr>
          <a:xfrm>
            <a:off x="3890323" y="1089591"/>
            <a:ext cx="3080569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giáo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0842D3-AF05-A62B-B525-76D634B92F2E}"/>
              </a:ext>
            </a:extLst>
          </p:cNvPr>
          <p:cNvSpPr/>
          <p:nvPr/>
        </p:nvSpPr>
        <p:spPr>
          <a:xfrm>
            <a:off x="3899914" y="2706602"/>
            <a:ext cx="3080569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học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8CAD22-8D64-1F4D-FCF3-259DA2EB6FCA}"/>
              </a:ext>
            </a:extLst>
          </p:cNvPr>
          <p:cNvSpPr/>
          <p:nvPr/>
        </p:nvSpPr>
        <p:spPr>
          <a:xfrm>
            <a:off x="3899914" y="4686300"/>
            <a:ext cx="3080569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văn học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4264C9-3C51-2EA6-4299-1BB920107458}"/>
              </a:ext>
            </a:extLst>
          </p:cNvPr>
          <p:cNvSpPr/>
          <p:nvPr/>
        </p:nvSpPr>
        <p:spPr>
          <a:xfrm>
            <a:off x="8047886" y="471307"/>
            <a:ext cx="9803627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Hin-đu giáo: tôn giáo chính ở Ấn Độ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EE5387-12F0-0494-B0E3-B353F51FD18D}"/>
              </a:ext>
            </a:extLst>
          </p:cNvPr>
          <p:cNvSpPr/>
          <p:nvPr/>
        </p:nvSpPr>
        <p:spPr>
          <a:xfrm>
            <a:off x="8047887" y="1485900"/>
            <a:ext cx="9803627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giáo: được coi trọng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F09313-1DF4-1ED1-8C27-7125ABBC83CE}"/>
              </a:ext>
            </a:extLst>
          </p:cNvPr>
          <p:cNvSpPr/>
          <p:nvPr/>
        </p:nvSpPr>
        <p:spPr>
          <a:xfrm>
            <a:off x="8027173" y="2705100"/>
            <a:ext cx="9803626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học chữ Phạn đạt nhiều thành tựu.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F43329C-4292-14F5-CEBE-E4B0B43C80D1}"/>
              </a:ext>
            </a:extLst>
          </p:cNvPr>
          <p:cNvSpPr/>
          <p:nvPr/>
        </p:nvSpPr>
        <p:spPr>
          <a:xfrm>
            <a:off x="8005401" y="8436727"/>
            <a:ext cx="9803627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cách nghệ thuật Gúp-ta ra đời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D13BB-25E2-918C-2D4B-62BD1E5ACC0B}"/>
              </a:ext>
            </a:extLst>
          </p:cNvPr>
          <p:cNvSpPr/>
          <p:nvPr/>
        </p:nvSpPr>
        <p:spPr>
          <a:xfrm>
            <a:off x="3899914" y="8155289"/>
            <a:ext cx="3080569" cy="168788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trúc, điêu khắc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02297-7821-E382-B088-D552E63EAC92}"/>
              </a:ext>
            </a:extLst>
          </p:cNvPr>
          <p:cNvSpPr/>
          <p:nvPr/>
        </p:nvSpPr>
        <p:spPr>
          <a:xfrm>
            <a:off x="3899914" y="6896100"/>
            <a:ext cx="3080569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học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16056-72DB-3671-EA85-2AEB33FD5E6F}"/>
              </a:ext>
            </a:extLst>
          </p:cNvPr>
          <p:cNvSpPr/>
          <p:nvPr/>
        </p:nvSpPr>
        <p:spPr>
          <a:xfrm>
            <a:off x="8027172" y="3924300"/>
            <a:ext cx="9803627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được hiện tượng nguyệt thực.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BD01F7-F3FB-C79D-370A-1913E223DB13}"/>
              </a:ext>
            </a:extLst>
          </p:cNvPr>
          <p:cNvSpPr/>
          <p:nvPr/>
        </p:nvSpPr>
        <p:spPr>
          <a:xfrm>
            <a:off x="8027172" y="4914900"/>
            <a:ext cx="9803627" cy="168788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 thuyết về Trái Đất hình tròn và tự quay quanh trục của nó.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714F1D-8435-A357-722C-B884866D220E}"/>
              </a:ext>
            </a:extLst>
          </p:cNvPr>
          <p:cNvSpPr/>
          <p:nvPr/>
        </p:nvSpPr>
        <p:spPr>
          <a:xfrm>
            <a:off x="8027171" y="6863567"/>
            <a:ext cx="9803627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phẫu thuật, khử trùng vết thương, tạo ra vắc-xin</a:t>
            </a:r>
          </a:p>
        </p:txBody>
      </p:sp>
    </p:spTree>
    <p:extLst>
      <p:ext uri="{BB962C8B-B14F-4D97-AF65-F5344CB8AC3E}">
        <p14:creationId xmlns:p14="http://schemas.microsoft.com/office/powerpoint/2010/main" val="2404278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5" grpId="0" animBg="1"/>
      <p:bldP spid="32" grpId="0" animBg="1"/>
      <p:bldP spid="33" grpId="0" animBg="1"/>
      <p:bldP spid="41" grpId="0" animBg="1"/>
      <p:bldP spid="58" grpId="0" animBg="1"/>
      <p:bldP spid="6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8D994B1-B7F5-168A-33CD-F39C16D45A05}"/>
              </a:ext>
            </a:extLst>
          </p:cNvPr>
          <p:cNvGrpSpPr/>
          <p:nvPr/>
        </p:nvGrpSpPr>
        <p:grpSpPr>
          <a:xfrm>
            <a:off x="-321939" y="-369767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A1F15FA7-83BA-5EF4-E15A-7551CB9D62DB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3535DD1-37F6-6FFF-2326-0E789751D2B5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06758E4-6461-4140-80CB-22B0336D0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600" y="-398450"/>
            <a:ext cx="2789772" cy="2917063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1DFB8A38-72EB-1B97-C989-8501F681C4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19287" y="442677"/>
            <a:ext cx="4788834" cy="9231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5066C9-884A-F248-F6C2-3BA40986C3CC}"/>
              </a:ext>
            </a:extLst>
          </p:cNvPr>
          <p:cNvSpPr txBox="1"/>
          <p:nvPr/>
        </p:nvSpPr>
        <p:spPr>
          <a:xfrm>
            <a:off x="1752600" y="2864122"/>
            <a:ext cx="9467850" cy="558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 sao nói Ấn Độ là quê hương của tôn giáo? </a:t>
            </a:r>
            <a:endParaRPr lang="en-US" sz="4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Kiến trúc Ấn Độ chịu ảnh hưởng của tôn giáo như thế nào? </a:t>
            </a:r>
            <a:endParaRPr lang="en-US" sz="4000">
              <a:effectLst/>
              <a:ea typeface="Calibri" panose="020F050202020403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 nước nào ở Đông Nam Á chịu ảnh hưởng của kiến trúc Ấn Độ?</a:t>
            </a:r>
            <a:endParaRPr lang="en-US" sz="4000">
              <a:effectLst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85A1B-34DE-A0E1-11F9-B99CE2FDB688}"/>
              </a:ext>
            </a:extLst>
          </p:cNvPr>
          <p:cNvSpPr txBox="1"/>
          <p:nvPr/>
        </p:nvSpPr>
        <p:spPr>
          <a:xfrm>
            <a:off x="3437152" y="714970"/>
            <a:ext cx="11413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49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268291-9BB1-AFDD-3860-4B49E72A8641}"/>
              </a:ext>
            </a:extLst>
          </p:cNvPr>
          <p:cNvGrpSpPr/>
          <p:nvPr/>
        </p:nvGrpSpPr>
        <p:grpSpPr>
          <a:xfrm>
            <a:off x="-321939" y="-369767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3DAA8C6B-EE09-DF4A-4B45-E2A8F50CB3E2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1871D0A-6503-3742-DFEB-68103CF2C713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244200" y="702275"/>
            <a:ext cx="9783949" cy="755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trả lời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DAC7F0-549E-87FB-A6C6-C0A97978F41E}"/>
              </a:ext>
            </a:extLst>
          </p:cNvPr>
          <p:cNvSpPr txBox="1"/>
          <p:nvPr/>
        </p:nvSpPr>
        <p:spPr>
          <a:xfrm>
            <a:off x="948816" y="1790700"/>
            <a:ext cx="16374718" cy="741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Ấn Độ là quê Hương của tôn giáo vì có rất nhiều tôn giáo xuất phát từ Ấn Độ như Hin-đu giáo từ Bà La Môn giáo, Hồi giáo do người Thổ Nhĩ Kỳ du nhập, Phật Giáo được hình thành do Thích Ca Mâu Ni sáng lập.</a:t>
            </a: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vi-VN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công trình kiến trúc của Ấn Độ chịu ảnh hưởng sâu sắc của tôn giáo. Tôn giáo nào cũng có những công trình kiến trúc tương ứng</a:t>
            </a: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vi-VN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nước ở Đông Nam Á chịu ảnh hưởng của kiến trúc Ấn Độ</a:t>
            </a: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vi-VN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Mi-an-ma, In-đô-nê-xi-a, Cam-pu-chia và Việt Nam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4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18D3BC-2F84-55DB-0F2F-F73F496270CA}"/>
              </a:ext>
            </a:extLst>
          </p:cNvPr>
          <p:cNvGrpSpPr/>
          <p:nvPr/>
        </p:nvGrpSpPr>
        <p:grpSpPr>
          <a:xfrm>
            <a:off x="-411677" y="289417"/>
            <a:ext cx="8512346" cy="4900180"/>
            <a:chOff x="9616393" y="2769254"/>
            <a:chExt cx="8512346" cy="49001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6B85A-2FC5-7D48-08E7-D146B8B85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30463" y="2769254"/>
              <a:ext cx="6484207" cy="433124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873D8E-B8CC-644C-DF18-9EF67B83EAFD}"/>
                </a:ext>
              </a:extLst>
            </p:cNvPr>
            <p:cNvSpPr txBox="1"/>
            <p:nvPr/>
          </p:nvSpPr>
          <p:spPr>
            <a:xfrm>
              <a:off x="9616393" y="7000340"/>
              <a:ext cx="8512346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Thánh đường Hồi giáo hoàng gia – Bru-nây</a:t>
              </a:r>
              <a:endParaRPr kumimoji="0" lang="en-US" sz="2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F8F31A-6632-8131-0CC8-5DE717B894EB}"/>
              </a:ext>
            </a:extLst>
          </p:cNvPr>
          <p:cNvGrpSpPr/>
          <p:nvPr/>
        </p:nvGrpSpPr>
        <p:grpSpPr>
          <a:xfrm>
            <a:off x="4876800" y="5269870"/>
            <a:ext cx="7604064" cy="4630137"/>
            <a:chOff x="9264757" y="1161063"/>
            <a:chExt cx="7604064" cy="4630137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324D5849-CA88-45D0-A0C9-15CBDE12CF32}"/>
                </a:ext>
              </a:extLst>
            </p:cNvPr>
            <p:cNvSpPr txBox="1"/>
            <p:nvPr/>
          </p:nvSpPr>
          <p:spPr>
            <a:xfrm>
              <a:off x="9264757" y="5247782"/>
              <a:ext cx="7604064" cy="5434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28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Đền Ananda – công trình Phật giáo ở Mi-an-ma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A picture containing building, outdoor, sky, church&#10;&#10;Description automatically generated">
              <a:extLst>
                <a:ext uri="{FF2B5EF4-FFF2-40B4-BE49-F238E27FC236}">
                  <a16:creationId xmlns:a16="http://schemas.microsoft.com/office/drawing/2014/main" id="{DE01DBD3-41B9-05E8-B0E8-D48D7295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245" y="1161063"/>
              <a:ext cx="6127087" cy="408671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23D41A-1B2B-283C-754A-C2F29B37FF03}"/>
              </a:ext>
            </a:extLst>
          </p:cNvPr>
          <p:cNvGrpSpPr/>
          <p:nvPr/>
        </p:nvGrpSpPr>
        <p:grpSpPr>
          <a:xfrm>
            <a:off x="10187333" y="289417"/>
            <a:ext cx="7604064" cy="5312954"/>
            <a:chOff x="9264757" y="983214"/>
            <a:chExt cx="7604064" cy="5312954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1EAAD1C1-AED9-1443-CA40-8A3BFD8255A1}"/>
                </a:ext>
              </a:extLst>
            </p:cNvPr>
            <p:cNvSpPr txBox="1"/>
            <p:nvPr/>
          </p:nvSpPr>
          <p:spPr>
            <a:xfrm>
              <a:off x="9264757" y="5137196"/>
              <a:ext cx="7604064" cy="1158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2800" i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Đền Prambanan, Indonesia – ngôi đền Hinđu giáo lớn nhất Đông Nam Á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D5B4B9-CBBD-5C6B-4FF9-FC9C1A40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757" y="983214"/>
              <a:ext cx="7362440" cy="423108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DA5BB7-C424-E1C7-7BCD-952BDB4C4BAB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52E17E8-230C-C0B1-9035-D2EDFD47D342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481FC19-F390-70F5-C813-7186149DF6A3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17A174-486E-0A94-BF4E-3447A68CA2E2}"/>
              </a:ext>
            </a:extLst>
          </p:cNvPr>
          <p:cNvGrpSpPr/>
          <p:nvPr/>
        </p:nvGrpSpPr>
        <p:grpSpPr>
          <a:xfrm>
            <a:off x="1441145" y="1305914"/>
            <a:ext cx="7125443" cy="7786942"/>
            <a:chOff x="838200" y="723900"/>
            <a:chExt cx="7125443" cy="7786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C4E9A-7426-4CF9-4EA3-20E45EDA4BCF}"/>
                </a:ext>
              </a:extLst>
            </p:cNvPr>
            <p:cNvSpPr txBox="1"/>
            <p:nvPr/>
          </p:nvSpPr>
          <p:spPr>
            <a:xfrm>
              <a:off x="838200" y="3915930"/>
              <a:ext cx="7125443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trường Đại học Phật giáo (Na-lan-đa) lại dạy cả tri thức về Hin-đu giáo. Điều này nói lên đặc điểm gì trong nền chính trị thời kỳ Gúp-ta?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369619B8-C7A0-0F06-5671-2D28BFC8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14600" y="723900"/>
              <a:ext cx="3124200" cy="3192030"/>
            </a:xfrm>
            <a:prstGeom prst="rect">
              <a:avLst/>
            </a:prstGeom>
          </p:spPr>
        </p:pic>
      </p:grpSp>
      <p:pic>
        <p:nvPicPr>
          <p:cNvPr id="19" name="Picture 18" descr="A picture containing mountain, old, stone&#10;&#10;Description automatically generated">
            <a:extLst>
              <a:ext uri="{FF2B5EF4-FFF2-40B4-BE49-F238E27FC236}">
                <a16:creationId xmlns:a16="http://schemas.microsoft.com/office/drawing/2014/main" id="{2DAAD2F5-76E0-B09E-4F6D-A01C69457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09" y="492702"/>
            <a:ext cx="7077719" cy="4706683"/>
          </a:xfrm>
          <a:prstGeom prst="rect">
            <a:avLst/>
          </a:prstGeom>
        </p:spPr>
      </p:pic>
      <p:pic>
        <p:nvPicPr>
          <p:cNvPr id="21" name="Picture 20" descr="A picture containing sky, outdoor, old, stone&#10;&#10;Description automatically generated">
            <a:extLst>
              <a:ext uri="{FF2B5EF4-FFF2-40B4-BE49-F238E27FC236}">
                <a16:creationId xmlns:a16="http://schemas.microsoft.com/office/drawing/2014/main" id="{DCF5DDCA-1BA5-C948-DBDB-AD45C313D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199385"/>
            <a:ext cx="7086600" cy="47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99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3571" y="5177524"/>
            <a:ext cx="16420325" cy="178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8: VƯƠNG TRIỀU GÚP-TA</a:t>
            </a:r>
            <a:endParaRPr lang="en-US" sz="8800" b="1" dirty="0">
              <a:solidFill>
                <a:srgbClr val="9D4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-405207" y="-857634"/>
            <a:ext cx="3155129" cy="3519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514872" y="-857634"/>
            <a:ext cx="3155129" cy="35199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33836" y="1866900"/>
            <a:ext cx="1642032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CHƯƠNG 3: ẤN ĐỘ TỪ THẾ KỈ IV ĐẾN GIỮA THẾ KỈ XIX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78F5AE3C-5844-8052-7743-360B6DB05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467" y="6765227"/>
            <a:ext cx="3638133" cy="3521773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49F7E8B3-2A6C-A0C5-0BD4-547FCDA92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649867" y="6787985"/>
            <a:ext cx="3638133" cy="35217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DA5BB7-C424-E1C7-7BCD-952BDB4C4BAB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52E17E8-230C-C0B1-9035-D2EDFD47D342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481FC19-F390-70F5-C813-7186149DF6A3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19" name="Picture 18" descr="A picture containing mountain, old, stone&#10;&#10;Description automatically generated">
            <a:extLst>
              <a:ext uri="{FF2B5EF4-FFF2-40B4-BE49-F238E27FC236}">
                <a16:creationId xmlns:a16="http://schemas.microsoft.com/office/drawing/2014/main" id="{2DAAD2F5-76E0-B09E-4F6D-A01C69457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30802"/>
            <a:ext cx="7077719" cy="4706683"/>
          </a:xfrm>
          <a:prstGeom prst="rect">
            <a:avLst/>
          </a:prstGeom>
        </p:spPr>
      </p:pic>
      <p:pic>
        <p:nvPicPr>
          <p:cNvPr id="21" name="Picture 20" descr="A picture containing sky, outdoor, old, stone&#10;&#10;Description automatically generated">
            <a:extLst>
              <a:ext uri="{FF2B5EF4-FFF2-40B4-BE49-F238E27FC236}">
                <a16:creationId xmlns:a16="http://schemas.microsoft.com/office/drawing/2014/main" id="{DCF5DDCA-1BA5-C948-DBDB-AD45C313D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12" y="5237485"/>
            <a:ext cx="7086600" cy="4706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4E488-8A3B-48BA-6B17-6A7FACAB0A57}"/>
              </a:ext>
            </a:extLst>
          </p:cNvPr>
          <p:cNvSpPr txBox="1"/>
          <p:nvPr/>
        </p:nvSpPr>
        <p:spPr>
          <a:xfrm>
            <a:off x="8534400" y="1503161"/>
            <a:ext cx="9135866" cy="7468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>
                <a:solidFill>
                  <a:srgbClr val="000000"/>
                </a:solidFill>
                <a:effectLst/>
              </a:rPr>
              <a:t>Việc trường Đại học Phật giáo Na-lan-đa dạy tri thức về Hin-đu giáo đã cho thấy dưới thời Gúp-ta: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</a:rPr>
              <a:t>Hin-đu giáo rất được coi trọng trong xã hội, được giai cấp thống trị ủng hộ và bảo vệ. Hin-đu giáo trở thành tôn giáo chính ở Ấn Độ.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</a:rPr>
              <a:t>Phật giáo mặc dù vẫn được coi trọng nhưng đã dần suy sụp vị thế của mình.</a:t>
            </a:r>
          </a:p>
        </p:txBody>
      </p:sp>
    </p:spTree>
    <p:extLst>
      <p:ext uri="{BB962C8B-B14F-4D97-AF65-F5344CB8AC3E}">
        <p14:creationId xmlns:p14="http://schemas.microsoft.com/office/powerpoint/2010/main" val="1446407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FBDD7E-C50C-3C86-4084-3BAEB07B1618}"/>
              </a:ext>
            </a:extLst>
          </p:cNvPr>
          <p:cNvSpPr/>
          <p:nvPr/>
        </p:nvSpPr>
        <p:spPr>
          <a:xfrm>
            <a:off x="1857661" y="778849"/>
            <a:ext cx="14572678" cy="872930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14043-79F2-0930-9575-42AF2BDA4DC6}"/>
              </a:ext>
            </a:extLst>
          </p:cNvPr>
          <p:cNvSpPr txBox="1"/>
          <p:nvPr/>
        </p:nvSpPr>
        <p:spPr>
          <a:xfrm>
            <a:off x="2095500" y="2347563"/>
            <a:ext cx="14097000" cy="669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hời kì Gúp-ta là thời kì định hình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phát triển văn hoá truyền thống Ấn Độ gắn với Hin-đu giáo và Phật giáo.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thành tựu văn hoá mà người Ấn Độ dười thời Gúp-ta đạt được rất toàn diện và rực rỡ trên cơ sở kế thừa những di sản văn hoá từ các thế kỉ trước.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thành tựu văn hoá Ấn Độ tiếp tục có sự ảnh hưởng lớn đến các nước Đông Nam 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8ED02-FCBE-FFFC-37C7-C8AC23F24B27}"/>
              </a:ext>
            </a:extLst>
          </p:cNvPr>
          <p:cNvSpPr txBox="1"/>
          <p:nvPr/>
        </p:nvSpPr>
        <p:spPr>
          <a:xfrm>
            <a:off x="7239000" y="1031490"/>
            <a:ext cx="38100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896350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p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1493" y="135879"/>
            <a:ext cx="9865013" cy="10015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96278" y="8094972"/>
            <a:ext cx="3567960" cy="3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19438" flipH="1">
            <a:off x="15711364" y="-886034"/>
            <a:ext cx="3796965" cy="3451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33627">
            <a:off x="15385606" y="8871193"/>
            <a:ext cx="3275927" cy="12627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660956">
            <a:off x="-869246" y="363978"/>
            <a:ext cx="4394521" cy="20294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805056-B723-6C91-2845-8EF4A42CDAB4}"/>
              </a:ext>
            </a:extLst>
          </p:cNvPr>
          <p:cNvGrpSpPr/>
          <p:nvPr/>
        </p:nvGrpSpPr>
        <p:grpSpPr>
          <a:xfrm>
            <a:off x="5332357" y="3314700"/>
            <a:ext cx="7623283" cy="2858731"/>
            <a:chOff x="3020847" y="1447799"/>
            <a:chExt cx="7623283" cy="2858731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DA6AA1E-8BF0-DDD0-A9A2-2FAADFBD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20847" y="1447799"/>
              <a:ext cx="7623283" cy="28587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370727-1F26-0AD6-8C8C-654A1BFCBD88}"/>
                </a:ext>
              </a:extLst>
            </p:cNvPr>
            <p:cNvSpPr txBox="1"/>
            <p:nvPr/>
          </p:nvSpPr>
          <p:spPr>
            <a:xfrm>
              <a:off x="4420096" y="2151117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0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B9BD4F1C-2742-6CE8-A23D-8D3105D6102F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3CB93D8-983E-A70B-E110-F698F394D60F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1C228C4-DB9D-70B3-0301-CDB60B8AFF45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2438400" y="419100"/>
            <a:ext cx="1341120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i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 thành bảng: </a:t>
            </a:r>
            <a:r>
              <a:rPr lang="vi-VN" sz="480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Khái quát về tình hình Ấn Độ thời kì vương triều Gúp-ta theo mẫu dưới đây:</a:t>
            </a:r>
            <a:endParaRPr lang="en-US" sz="48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DEED7231-C590-C352-F118-A626F9E94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0" y="4890028"/>
            <a:ext cx="11302562" cy="539697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8E160F-5811-3378-2D67-68CF8D377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071104"/>
              </p:ext>
            </p:extLst>
          </p:nvPr>
        </p:nvGraphicFramePr>
        <p:xfrm>
          <a:off x="525576" y="2856854"/>
          <a:ext cx="17221199" cy="4573292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50110319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09073752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4409794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85603535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23175259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391060917"/>
                    </a:ext>
                  </a:extLst>
                </a:gridCol>
              </a:tblGrid>
              <a:tr h="18087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Thời gian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chính trị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kinh tế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xã hội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Thành tựu văn hóa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251646"/>
                  </a:ext>
                </a:extLst>
              </a:tr>
              <a:tr h="27645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Vương triều G</a:t>
                      </a:r>
                      <a:r>
                        <a:rPr lang="en-US" sz="4000">
                          <a:effectLst/>
                        </a:rPr>
                        <a:t>ú</a:t>
                      </a:r>
                      <a:r>
                        <a:rPr lang="vi-VN" sz="4000">
                          <a:effectLst/>
                        </a:rPr>
                        <a:t>p-ta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999043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47DEFD0-B4A4-0259-DF51-F65AD16A8A87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2F7E2389-F9A6-E301-38E0-2F11D811E812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86448274-A53C-745E-F0B4-05962349EC18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49017E-E21D-A3FD-983B-AA3531B85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4647"/>
              </p:ext>
            </p:extLst>
          </p:nvPr>
        </p:nvGraphicFramePr>
        <p:xfrm>
          <a:off x="525576" y="570208"/>
          <a:ext cx="17221200" cy="9221492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2903424">
                  <a:extLst>
                    <a:ext uri="{9D8B030D-6E8A-4147-A177-3AD203B41FA5}">
                      <a16:colId xmlns:a16="http://schemas.microsoft.com/office/drawing/2014/main" val="235011031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09073752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44097948"/>
                    </a:ext>
                  </a:extLst>
                </a:gridCol>
                <a:gridCol w="3272688">
                  <a:extLst>
                    <a:ext uri="{9D8B030D-6E8A-4147-A177-3AD203B41FA5}">
                      <a16:colId xmlns:a16="http://schemas.microsoft.com/office/drawing/2014/main" val="1856035354"/>
                    </a:ext>
                  </a:extLst>
                </a:gridCol>
                <a:gridCol w="3007944">
                  <a:extLst>
                    <a:ext uri="{9D8B030D-6E8A-4147-A177-3AD203B41FA5}">
                      <a16:colId xmlns:a16="http://schemas.microsoft.com/office/drawing/2014/main" val="423175259"/>
                    </a:ext>
                  </a:extLst>
                </a:gridCol>
                <a:gridCol w="3007944">
                  <a:extLst>
                    <a:ext uri="{9D8B030D-6E8A-4147-A177-3AD203B41FA5}">
                      <a16:colId xmlns:a16="http://schemas.microsoft.com/office/drawing/2014/main" val="391060917"/>
                    </a:ext>
                  </a:extLst>
                </a:gridCol>
              </a:tblGrid>
              <a:tr h="2439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Thời gian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chính trị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kinh tế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xã hội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Thành tựu văn hóa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251646"/>
                  </a:ext>
                </a:extLst>
              </a:tr>
              <a:tr h="6781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Vương triều G</a:t>
                      </a:r>
                      <a:r>
                        <a:rPr lang="en-US" sz="4000">
                          <a:effectLst/>
                        </a:rPr>
                        <a:t>ú</a:t>
                      </a:r>
                      <a:r>
                        <a:rPr lang="vi-VN" sz="4000">
                          <a:effectLst/>
                        </a:rPr>
                        <a:t>p-ta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99904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93D428-5626-3CA2-D7D6-2606A014D7FF}"/>
              </a:ext>
            </a:extLst>
          </p:cNvPr>
          <p:cNvSpPr txBox="1"/>
          <p:nvPr/>
        </p:nvSpPr>
        <p:spPr>
          <a:xfrm>
            <a:off x="3200400" y="5800010"/>
            <a:ext cx="2828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>
                <a:effectLst/>
                <a:ea typeface="Calibri" panose="020F0502020204030204" pitchFamily="34" charset="0"/>
              </a:rPr>
              <a:t>320</a:t>
            </a:r>
            <a:r>
              <a:rPr lang="en-US" sz="3600">
                <a:effectLst/>
                <a:ea typeface="Calibri" panose="020F0502020204030204" pitchFamily="34" charset="0"/>
              </a:rPr>
              <a:t> </a:t>
            </a:r>
            <a:r>
              <a:rPr lang="vi-VN" sz="3600">
                <a:effectLst/>
                <a:ea typeface="Calibri" panose="020F0502020204030204" pitchFamily="34" charset="0"/>
              </a:rPr>
              <a:t>–</a:t>
            </a:r>
            <a:r>
              <a:rPr lang="en-US" sz="3600">
                <a:effectLst/>
                <a:ea typeface="Calibri" panose="020F0502020204030204" pitchFamily="34" charset="0"/>
              </a:rPr>
              <a:t> </a:t>
            </a:r>
            <a:r>
              <a:rPr lang="vi-VN" sz="3600">
                <a:effectLst/>
                <a:ea typeface="Calibri" panose="020F0502020204030204" pitchFamily="34" charset="0"/>
              </a:rPr>
              <a:t>535</a:t>
            </a:r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103C8-7E3B-149A-A318-99B46780B247}"/>
              </a:ext>
            </a:extLst>
          </p:cNvPr>
          <p:cNvSpPr txBox="1"/>
          <p:nvPr/>
        </p:nvSpPr>
        <p:spPr>
          <a:xfrm>
            <a:off x="5927506" y="3027832"/>
            <a:ext cx="2514600" cy="5819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Được thống nhất qua chiến tranh chinh phục hoặc liên minh chính trị. 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5865FA-D87D-BE6A-5143-41DFD69942FD}"/>
              </a:ext>
            </a:extLst>
          </p:cNvPr>
          <p:cNvSpPr txBox="1"/>
          <p:nvPr/>
        </p:nvSpPr>
        <p:spPr>
          <a:xfrm>
            <a:off x="8579813" y="2959073"/>
            <a:ext cx="3002587" cy="665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Nông nghiệp, thương nghiệp và thương mại đều phát triển. Đặc biệt là trình độ luyện kim.</a:t>
            </a:r>
            <a:endParaRPr lang="en-US" sz="3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72110-F2B1-7921-8DB3-2574E1A20C2D}"/>
              </a:ext>
            </a:extLst>
          </p:cNvPr>
          <p:cNvSpPr txBox="1"/>
          <p:nvPr/>
        </p:nvSpPr>
        <p:spPr>
          <a:xfrm>
            <a:off x="11938004" y="3027832"/>
            <a:ext cx="2759294" cy="665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Xã hội vẫn phân chia đẳng cấp dựa trên nghề nghiệp nhưng có sự hòa hợp tôn giáo. 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E7916D-35EA-C657-413E-3363826CECE0}"/>
              </a:ext>
            </a:extLst>
          </p:cNvPr>
          <p:cNvSpPr txBox="1"/>
          <p:nvPr/>
        </p:nvSpPr>
        <p:spPr>
          <a:xfrm>
            <a:off x="14853616" y="3027832"/>
            <a:ext cx="2759294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- Tôn giáo.</a:t>
            </a:r>
          </a:p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- Văn học.</a:t>
            </a:r>
          </a:p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- Thiên văn học.</a:t>
            </a:r>
          </a:p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- Y học.</a:t>
            </a:r>
          </a:p>
          <a:p>
            <a:pPr>
              <a:lnSpc>
                <a:spcPct val="150000"/>
              </a:lnSpc>
            </a:pPr>
            <a:r>
              <a:rPr lang="vi-VN" sz="3600">
                <a:effectLst/>
                <a:ea typeface="Calibri" panose="020F0502020204030204" pitchFamily="34" charset="0"/>
              </a:rPr>
              <a:t>- Kiến trúc, điêu khắc</a:t>
            </a:r>
          </a:p>
        </p:txBody>
      </p:sp>
    </p:spTree>
    <p:extLst>
      <p:ext uri="{BB962C8B-B14F-4D97-AF65-F5344CB8AC3E}">
        <p14:creationId xmlns:p14="http://schemas.microsoft.com/office/powerpoint/2010/main" val="127250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1493" y="135879"/>
            <a:ext cx="9865013" cy="10015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96278" y="8094972"/>
            <a:ext cx="3567960" cy="3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19438" flipH="1">
            <a:off x="15711364" y="-886034"/>
            <a:ext cx="3796965" cy="3451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33627">
            <a:off x="15385606" y="8871193"/>
            <a:ext cx="3275927" cy="12627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660956">
            <a:off x="-869246" y="363978"/>
            <a:ext cx="4394521" cy="20294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805056-B723-6C91-2845-8EF4A42CDAB4}"/>
              </a:ext>
            </a:extLst>
          </p:cNvPr>
          <p:cNvGrpSpPr/>
          <p:nvPr/>
        </p:nvGrpSpPr>
        <p:grpSpPr>
          <a:xfrm>
            <a:off x="5332357" y="3314700"/>
            <a:ext cx="7623283" cy="2858731"/>
            <a:chOff x="3020847" y="1447799"/>
            <a:chExt cx="7623283" cy="2858731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DA6AA1E-8BF0-DDD0-A9A2-2FAADFBD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20847" y="1447799"/>
              <a:ext cx="7623283" cy="28587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370727-1F26-0AD6-8C8C-654A1BFCBD88}"/>
                </a:ext>
              </a:extLst>
            </p:cNvPr>
            <p:cNvSpPr txBox="1"/>
            <p:nvPr/>
          </p:nvSpPr>
          <p:spPr>
            <a:xfrm>
              <a:off x="4420096" y="2151117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57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530B165A-3C86-E6D8-AD28-0E8772BBFD5B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20962E0-70B7-D5CC-8C21-3D3E2AA5D36D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C43B213F-B28C-B579-A394-E055621C8B78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FBC3C6AD-AB5F-0710-DFA5-F72A7F1F0C5C}"/>
              </a:ext>
            </a:extLst>
          </p:cNvPr>
          <p:cNvSpPr txBox="1"/>
          <p:nvPr/>
        </p:nvSpPr>
        <p:spPr>
          <a:xfrm>
            <a:off x="524797" y="342900"/>
            <a:ext cx="17238405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spc="197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spc="197">
                <a:latin typeface="Arial" panose="020B0604020202020204" pitchFamily="34" charset="0"/>
                <a:cs typeface="Arial" panose="020B0604020202020204" pitchFamily="34" charset="0"/>
              </a:rPr>
              <a:t>“EM LÀM HƯỚNG DẪN VIÊN DU LỊCH”</a:t>
            </a:r>
            <a:endParaRPr lang="en-US" sz="6000" b="1" spc="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hought Bubble: Cloud 46">
            <a:extLst>
              <a:ext uri="{FF2B5EF4-FFF2-40B4-BE49-F238E27FC236}">
                <a16:creationId xmlns:a16="http://schemas.microsoft.com/office/drawing/2014/main" id="{C727E844-1043-57B6-847E-249D30FE5C7F}"/>
              </a:ext>
            </a:extLst>
          </p:cNvPr>
          <p:cNvSpPr/>
          <p:nvPr/>
        </p:nvSpPr>
        <p:spPr>
          <a:xfrm>
            <a:off x="5067300" y="3162300"/>
            <a:ext cx="12619703" cy="6578247"/>
          </a:xfrm>
          <a:prstGeom prst="wedgeRoundRectCallout">
            <a:avLst>
              <a:gd name="adj1" fmla="val -62042"/>
              <a:gd name="adj2" fmla="val -14074"/>
              <a:gd name="adj3" fmla="val 16667"/>
            </a:avLst>
          </a:prstGeom>
          <a:solidFill>
            <a:srgbClr val="F9D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HS được chia làm 2 đội. Mỗi đội sử dụng tư liệu, hình ảnh sưu tầm từ sách báo, tạp chí, internet và tìm hiểu về một thành tựu văn hóa nổi bật thời Gup-ta còn tồn tại đến ngày nay để thuyết minh.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Đội nào có phần thuyết minh sử dụng tư liệu, hình ảnh đa dạng, sinh động; phong cách thuyết minh tư tin, mạnh dạn sẽ là đội chiến thắng.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0D2AE03-B508-8003-88B1-C16ED9B1EF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000" y="3566705"/>
            <a:ext cx="3763365" cy="67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1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FF32F8E9-3B9C-2B22-13CB-83F4BF461929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7FA79F1-0AD6-5489-C77F-2610ED4A4CEB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E0D694F-71C1-1BA2-E0DD-9BFE2F35DEE2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A7946F95-12B7-F603-04C1-4007EBF95C59}"/>
              </a:ext>
            </a:extLst>
          </p:cNvPr>
          <p:cNvGrpSpPr/>
          <p:nvPr/>
        </p:nvGrpSpPr>
        <p:grpSpPr>
          <a:xfrm>
            <a:off x="0" y="0"/>
            <a:ext cx="8572500" cy="10287000"/>
            <a:chOff x="0" y="0"/>
            <a:chExt cx="11429999" cy="13716000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D66ABD12-043A-54DD-7E9E-AF8A6460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" b="5014"/>
            <a:stretch/>
          </p:blipFill>
          <p:spPr>
            <a:xfrm>
              <a:off x="0" y="0"/>
              <a:ext cx="11429999" cy="13716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E43B141-EE01-6F44-CA52-B52A80DE836B}"/>
              </a:ext>
            </a:extLst>
          </p:cNvPr>
          <p:cNvSpPr/>
          <p:nvPr/>
        </p:nvSpPr>
        <p:spPr>
          <a:xfrm>
            <a:off x="9291301" y="2019301"/>
            <a:ext cx="8144085" cy="18467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nội dung kiến thức đã học.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12532355-5071-977E-DBF0-AF6CA4D4695C}"/>
              </a:ext>
            </a:extLst>
          </p:cNvPr>
          <p:cNvSpPr txBox="1"/>
          <p:nvPr/>
        </p:nvSpPr>
        <p:spPr>
          <a:xfrm>
            <a:off x="8108927" y="595010"/>
            <a:ext cx="10508835" cy="102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600" b="1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8A4AC7-7D09-6B40-C081-49E0701E9A83}"/>
              </a:ext>
            </a:extLst>
          </p:cNvPr>
          <p:cNvSpPr/>
          <p:nvPr/>
        </p:nvSpPr>
        <p:spPr>
          <a:xfrm>
            <a:off x="9291301" y="4018464"/>
            <a:ext cx="8144085" cy="18467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 bài tập 2 – phần Vận dụng SGK tr.36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151B3B-1372-B826-95FA-7B7681716ECB}"/>
              </a:ext>
            </a:extLst>
          </p:cNvPr>
          <p:cNvSpPr/>
          <p:nvPr/>
        </p:nvSpPr>
        <p:spPr>
          <a:xfrm>
            <a:off x="9291301" y="6017627"/>
            <a:ext cx="8144085" cy="18467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tập Bài 8 Sách bài tập Lịch sử Địa lí 7 – Phần Lịch sử.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E43955-8AFF-E39B-6771-DB9326CC02C6}"/>
              </a:ext>
            </a:extLst>
          </p:cNvPr>
          <p:cNvSpPr/>
          <p:nvPr/>
        </p:nvSpPr>
        <p:spPr>
          <a:xfrm>
            <a:off x="9291301" y="8017340"/>
            <a:ext cx="8144085" cy="18467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Đọc và tìm hiểu trước </a:t>
            </a:r>
            <a:r>
              <a:rPr lang="vi-VN" sz="4000" b="1" i="1">
                <a:solidFill>
                  <a:schemeClr val="tx1"/>
                </a:solidFill>
                <a:cs typeface="Arial" panose="020B0604020202020204" pitchFamily="34" charset="0"/>
              </a:rPr>
              <a:t>Bài 9: Vương triều hồi giáo Đê-li.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59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5FBCCDE-5178-55C5-6B9B-1F0CD6845D46}"/>
              </a:ext>
            </a:extLst>
          </p:cNvPr>
          <p:cNvGrpSpPr/>
          <p:nvPr/>
        </p:nvGrpSpPr>
        <p:grpSpPr>
          <a:xfrm>
            <a:off x="-321939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C2AA7E6-F5CE-C852-94DA-0851B7C6EDD9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DAB4470-9FFB-8274-2B1D-BFBC2A4C6361}"/>
                </a:ext>
              </a:extLst>
            </p:cNvPr>
            <p:cNvPicPr/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2" name="Picture 11">
            <a:extLst>
              <a:ext uri="{FF2B5EF4-FFF2-40B4-BE49-F238E27FC236}">
                <a16:creationId xmlns:a16="http://schemas.microsoft.com/office/drawing/2014/main" id="{BB3298E5-7F28-407E-994A-947CE78F1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09336" y="742950"/>
            <a:ext cx="21691022" cy="9544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E71D8-A709-42BC-83EE-167B40DCC5CE}"/>
              </a:ext>
            </a:extLst>
          </p:cNvPr>
          <p:cNvSpPr txBox="1"/>
          <p:nvPr/>
        </p:nvSpPr>
        <p:spPr>
          <a:xfrm>
            <a:off x="2621075" y="1104900"/>
            <a:ext cx="130302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742661921"/>
      </p:ext>
    </p:extLst>
  </p:cSld>
  <p:clrMapOvr>
    <a:masterClrMapping/>
  </p:clrMapOvr>
  <p:transition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214" b="45055"/>
          <a:stretch>
            <a:fillRect/>
          </a:stretch>
        </p:blipFill>
        <p:spPr>
          <a:xfrm rot="-5400000">
            <a:off x="11778233" y="4397340"/>
            <a:ext cx="12428983" cy="12093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971" r="5907" b="45055"/>
          <a:stretch>
            <a:fillRect/>
          </a:stretch>
        </p:blipFill>
        <p:spPr>
          <a:xfrm rot="-5400000">
            <a:off x="-5739608" y="4499821"/>
            <a:ext cx="12145967" cy="12873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10116" y="1087834"/>
            <a:ext cx="11667768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9D4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99C9B0-10F0-93A3-6384-BA11E713ECD4}"/>
              </a:ext>
            </a:extLst>
          </p:cNvPr>
          <p:cNvGrpSpPr/>
          <p:nvPr/>
        </p:nvGrpSpPr>
        <p:grpSpPr>
          <a:xfrm>
            <a:off x="2667927" y="2411019"/>
            <a:ext cx="11200473" cy="1812926"/>
            <a:chOff x="2667927" y="2411019"/>
            <a:chExt cx="11200473" cy="18129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65A19A-62FA-ECE6-E32D-0842AB30B160}"/>
                </a:ext>
              </a:extLst>
            </p:cNvPr>
            <p:cNvGrpSpPr/>
            <p:nvPr/>
          </p:nvGrpSpPr>
          <p:grpSpPr>
            <a:xfrm>
              <a:off x="2667927" y="2411019"/>
              <a:ext cx="1810660" cy="1812926"/>
              <a:chOff x="1576583" y="2411019"/>
              <a:chExt cx="1810660" cy="1812926"/>
            </a:xfrm>
          </p:grpSpPr>
          <p:pic>
            <p:nvPicPr>
              <p:cNvPr id="10" name="Picture 24">
                <a:extLst>
                  <a:ext uri="{FF2B5EF4-FFF2-40B4-BE49-F238E27FC236}">
                    <a16:creationId xmlns:a16="http://schemas.microsoft.com/office/drawing/2014/main" id="{9180F2A6-A67A-5C5F-C406-E76F0B9E4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76583" y="2411019"/>
                <a:ext cx="1810660" cy="1812926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D1D5C67-CAC1-4CCA-A5DD-5FBEC9677442}"/>
                  </a:ext>
                </a:extLst>
              </p:cNvPr>
              <p:cNvSpPr/>
              <p:nvPr/>
            </p:nvSpPr>
            <p:spPr>
              <a:xfrm>
                <a:off x="2046342" y="2860282"/>
                <a:ext cx="914400" cy="914400"/>
              </a:xfrm>
              <a:prstGeom prst="ellipse">
                <a:avLst/>
              </a:prstGeom>
              <a:solidFill>
                <a:srgbClr val="856D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9C3C7B-2B96-E31A-FE64-4FFC71CF2599}"/>
                </a:ext>
              </a:extLst>
            </p:cNvPr>
            <p:cNvSpPr txBox="1"/>
            <p:nvPr/>
          </p:nvSpPr>
          <p:spPr>
            <a:xfrm>
              <a:off x="4419600" y="2630821"/>
              <a:ext cx="9448800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61339" lvl="1" algn="just">
                <a:lnSpc>
                  <a:spcPct val="150000"/>
                </a:lnSpc>
              </a:pPr>
              <a:r>
                <a:rPr lang="en-US" sz="4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 kiện tự nhiên</a:t>
              </a:r>
              <a:endPara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3A7BC8-48DB-3DFB-6012-F52D0E39A014}"/>
              </a:ext>
            </a:extLst>
          </p:cNvPr>
          <p:cNvGrpSpPr/>
          <p:nvPr/>
        </p:nvGrpSpPr>
        <p:grpSpPr>
          <a:xfrm>
            <a:off x="2667927" y="4607851"/>
            <a:ext cx="12219220" cy="2171428"/>
            <a:chOff x="2667927" y="2160928"/>
            <a:chExt cx="12219220" cy="21714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12239AF-ED38-47C9-87A7-CB10658C133F}"/>
                </a:ext>
              </a:extLst>
            </p:cNvPr>
            <p:cNvGrpSpPr/>
            <p:nvPr/>
          </p:nvGrpSpPr>
          <p:grpSpPr>
            <a:xfrm>
              <a:off x="2667927" y="2411019"/>
              <a:ext cx="1810660" cy="1812926"/>
              <a:chOff x="1576583" y="2411019"/>
              <a:chExt cx="1810660" cy="1812926"/>
            </a:xfrm>
          </p:grpSpPr>
          <p:pic>
            <p:nvPicPr>
              <p:cNvPr id="19" name="Picture 24">
                <a:extLst>
                  <a:ext uri="{FF2B5EF4-FFF2-40B4-BE49-F238E27FC236}">
                    <a16:creationId xmlns:a16="http://schemas.microsoft.com/office/drawing/2014/main" id="{252CF513-A4EF-A3A2-E670-BF78DE382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76583" y="2411019"/>
                <a:ext cx="1810660" cy="1812926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FACA85C-677F-64F6-9F97-0E90CFDE22E6}"/>
                  </a:ext>
                </a:extLst>
              </p:cNvPr>
              <p:cNvSpPr/>
              <p:nvPr/>
            </p:nvSpPr>
            <p:spPr>
              <a:xfrm>
                <a:off x="2046342" y="2860282"/>
                <a:ext cx="914400" cy="914400"/>
              </a:xfrm>
              <a:prstGeom prst="ellipse">
                <a:avLst/>
              </a:prstGeom>
              <a:solidFill>
                <a:srgbClr val="856D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17ADAA-A648-6847-C9C2-C5B9CD2C20B4}"/>
                </a:ext>
              </a:extLst>
            </p:cNvPr>
            <p:cNvSpPr txBox="1"/>
            <p:nvPr/>
          </p:nvSpPr>
          <p:spPr>
            <a:xfrm>
              <a:off x="4478587" y="2160928"/>
              <a:ext cx="10408560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61339" lvl="1" algn="just">
                <a:lnSpc>
                  <a:spcPct val="150000"/>
                </a:lnSpc>
              </a:pPr>
              <a:r>
                <a:rPr lang="en-US" sz="4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 hình chính trị, kinh tế, xã hội của Ấn Độ thời Gúp-ta</a:t>
              </a:r>
              <a:endPara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0371DD-C830-A85E-F605-75F09B00863F}"/>
              </a:ext>
            </a:extLst>
          </p:cNvPr>
          <p:cNvGrpSpPr/>
          <p:nvPr/>
        </p:nvGrpSpPr>
        <p:grpSpPr>
          <a:xfrm>
            <a:off x="2667927" y="7304865"/>
            <a:ext cx="12300004" cy="1812926"/>
            <a:chOff x="2667927" y="2411019"/>
            <a:chExt cx="12300004" cy="18129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B530AD-0215-C5AD-BE0C-577705A0AB9F}"/>
                </a:ext>
              </a:extLst>
            </p:cNvPr>
            <p:cNvGrpSpPr/>
            <p:nvPr/>
          </p:nvGrpSpPr>
          <p:grpSpPr>
            <a:xfrm>
              <a:off x="2667927" y="2411019"/>
              <a:ext cx="1810660" cy="1812926"/>
              <a:chOff x="1576583" y="2411019"/>
              <a:chExt cx="1810660" cy="1812926"/>
            </a:xfrm>
          </p:grpSpPr>
          <p:pic>
            <p:nvPicPr>
              <p:cNvPr id="24" name="Picture 24">
                <a:extLst>
                  <a:ext uri="{FF2B5EF4-FFF2-40B4-BE49-F238E27FC236}">
                    <a16:creationId xmlns:a16="http://schemas.microsoft.com/office/drawing/2014/main" id="{F2544549-C3B4-A65C-F450-A265C6A37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76583" y="2411019"/>
                <a:ext cx="1810660" cy="1812926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9F2CE9B-6E07-0243-281B-AD2D00F98475}"/>
                  </a:ext>
                </a:extLst>
              </p:cNvPr>
              <p:cNvSpPr/>
              <p:nvPr/>
            </p:nvSpPr>
            <p:spPr>
              <a:xfrm>
                <a:off x="2046342" y="2860282"/>
                <a:ext cx="914400" cy="914400"/>
              </a:xfrm>
              <a:prstGeom prst="ellipse">
                <a:avLst/>
              </a:prstGeom>
              <a:solidFill>
                <a:srgbClr val="856D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CCBDF5-9619-66BF-70F9-F8834AFBAE14}"/>
                </a:ext>
              </a:extLst>
            </p:cNvPr>
            <p:cNvSpPr txBox="1"/>
            <p:nvPr/>
          </p:nvSpPr>
          <p:spPr>
            <a:xfrm>
              <a:off x="4440487" y="2711249"/>
              <a:ext cx="10527444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61339" lvl="1" algn="just">
                <a:lnSpc>
                  <a:spcPct val="150000"/>
                </a:lnSpc>
              </a:pPr>
              <a:r>
                <a:rPr lang="en-US" sz="4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thành tựu văn hóa tiêu biểu</a:t>
              </a:r>
              <a:endPara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1493" y="135879"/>
            <a:ext cx="9865013" cy="10015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96278" y="8094972"/>
            <a:ext cx="3567960" cy="3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19438" flipH="1">
            <a:off x="15711364" y="-886034"/>
            <a:ext cx="3796965" cy="3451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33627">
            <a:off x="15385606" y="8871193"/>
            <a:ext cx="3275927" cy="12627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660956">
            <a:off x="-869246" y="363978"/>
            <a:ext cx="4394521" cy="20294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805056-B723-6C91-2845-8EF4A42CDAB4}"/>
              </a:ext>
            </a:extLst>
          </p:cNvPr>
          <p:cNvGrpSpPr/>
          <p:nvPr/>
        </p:nvGrpSpPr>
        <p:grpSpPr>
          <a:xfrm>
            <a:off x="5992152" y="2611383"/>
            <a:ext cx="6299200" cy="2362200"/>
            <a:chOff x="3020848" y="1447800"/>
            <a:chExt cx="6299200" cy="2362200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DA6AA1E-8BF0-DDD0-A9A2-2FAADFBD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370727-1F26-0AD6-8C8C-654A1BFCBD88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44472746-B8A9-E18D-B364-0A22EEF0BFAF}"/>
              </a:ext>
            </a:extLst>
          </p:cNvPr>
          <p:cNvSpPr txBox="1"/>
          <p:nvPr/>
        </p:nvSpPr>
        <p:spPr>
          <a:xfrm>
            <a:off x="1312774" y="5586541"/>
            <a:ext cx="15657957" cy="1359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KIỆN TỰ NHIÊN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4F1F77B-DC9E-1BA5-60F1-E50619574D01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3E6E2D2-E0F9-AF24-09F2-8BEED40C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94777D0-F50B-62E6-E3D9-0878DEFE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042A2E-6B79-D969-CFA9-0D19E3A21A53}"/>
              </a:ext>
            </a:extLst>
          </p:cNvPr>
          <p:cNvSpPr txBox="1"/>
          <p:nvPr/>
        </p:nvSpPr>
        <p:spPr>
          <a:xfrm>
            <a:off x="895350" y="495300"/>
            <a:ext cx="164973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quan sát Lược đồ 8.1, đọc thông tin mục 1 – SGK tr.33 và trả lời câu hỏi: </a:t>
            </a:r>
            <a:r>
              <a:rPr lang="vi-VN" sz="4000">
                <a:cs typeface="Arial" panose="020B0604020202020204" pitchFamily="34" charset="0"/>
              </a:rPr>
              <a:t>Nêu những nét chính về điều kiện tự nhiên của Ấn Độ. </a:t>
            </a:r>
            <a:endParaRPr kumimoji="0" lang="en-US" sz="40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A9195-BE10-A90A-3C5A-C70DD8414829}"/>
              </a:ext>
            </a:extLst>
          </p:cNvPr>
          <p:cNvSpPr txBox="1"/>
          <p:nvPr/>
        </p:nvSpPr>
        <p:spPr>
          <a:xfrm>
            <a:off x="880110" y="3092592"/>
            <a:ext cx="8812530" cy="558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 sao Ấn Độ được ví như một tiểu lục địa?</a:t>
            </a:r>
            <a:endParaRPr lang="en-US" sz="4000">
              <a:effectLst/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Ấn Độ có thuận lợi gì trong phát triển nông nghiệp, thương nghiệp?</a:t>
            </a:r>
            <a:endParaRPr lang="en-US" sz="4000">
              <a:effectLst/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Ấn Độ có khó khăn gì khi giao lưu với bên ngoài?</a:t>
            </a:r>
            <a:endParaRPr lang="en-US" sz="4000">
              <a:effectLst/>
              <a:ea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E2015A-9FA0-35CF-C6E3-C488B2DF83CC}"/>
              </a:ext>
            </a:extLst>
          </p:cNvPr>
          <p:cNvGrpSpPr/>
          <p:nvPr/>
        </p:nvGrpSpPr>
        <p:grpSpPr>
          <a:xfrm>
            <a:off x="10886865" y="2431844"/>
            <a:ext cx="6096000" cy="7426273"/>
            <a:chOff x="10886865" y="2431844"/>
            <a:chExt cx="6096000" cy="7426273"/>
          </a:xfrm>
        </p:grpSpPr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D5E71623-CCEE-5FE4-EC77-F5B836633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6865" y="2431844"/>
              <a:ext cx="6096000" cy="690571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E20A40-BBEE-C1FF-5FDC-CF158F443D6C}"/>
                </a:ext>
              </a:extLst>
            </p:cNvPr>
            <p:cNvSpPr txBox="1"/>
            <p:nvPr/>
          </p:nvSpPr>
          <p:spPr>
            <a:xfrm>
              <a:off x="11306974" y="9314699"/>
              <a:ext cx="5147814" cy="5434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2800" i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Lược đồ Ấn Độ thời kì Gúp-ta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16F33D30-6C79-06CE-2E47-4A38D2BB6F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0" y="702585"/>
            <a:ext cx="9144000" cy="88818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D2D1F5E-E9D5-E63F-925B-5FD9D35762FA}"/>
              </a:ext>
            </a:extLst>
          </p:cNvPr>
          <p:cNvGrpSpPr/>
          <p:nvPr/>
        </p:nvGrpSpPr>
        <p:grpSpPr>
          <a:xfrm>
            <a:off x="9448800" y="702585"/>
            <a:ext cx="3890010" cy="2151115"/>
            <a:chOff x="9448800" y="702585"/>
            <a:chExt cx="3890010" cy="2151115"/>
          </a:xfrm>
        </p:grpSpPr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0F26F49F-AC34-CC2C-4F47-F09208F6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677400" y="1257300"/>
              <a:ext cx="2622423" cy="1596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94D954-7C5D-5F5B-2B12-D47560504381}"/>
                </a:ext>
              </a:extLst>
            </p:cNvPr>
            <p:cNvSpPr txBox="1"/>
            <p:nvPr/>
          </p:nvSpPr>
          <p:spPr>
            <a:xfrm>
              <a:off x="9448800" y="702585"/>
              <a:ext cx="38900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vi-VN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ãy Hi-ma-lay-a 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139028-9690-523E-3EA1-35FEC7FA37C3}"/>
              </a:ext>
            </a:extLst>
          </p:cNvPr>
          <p:cNvGrpSpPr/>
          <p:nvPr/>
        </p:nvGrpSpPr>
        <p:grpSpPr>
          <a:xfrm>
            <a:off x="12877800" y="1079090"/>
            <a:ext cx="4800600" cy="1092610"/>
            <a:chOff x="12877800" y="1079090"/>
            <a:chExt cx="4800600" cy="109261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C56729-7B49-F322-FBA1-180ED4FFE065}"/>
                </a:ext>
              </a:extLst>
            </p:cNvPr>
            <p:cNvCxnSpPr/>
            <p:nvPr/>
          </p:nvCxnSpPr>
          <p:spPr>
            <a:xfrm>
              <a:off x="12877800" y="1079090"/>
              <a:ext cx="685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351FBA-67D1-53D3-2DE0-3B3084ADD589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1079090"/>
              <a:ext cx="0" cy="10926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C8E119-6C75-EC89-B651-C4CDB3D850DA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2171700"/>
              <a:ext cx="411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FC5E244-E6D9-A8CE-C9F1-617282AF0F4A}"/>
              </a:ext>
            </a:extLst>
          </p:cNvPr>
          <p:cNvSpPr txBox="1"/>
          <p:nvPr/>
        </p:nvSpPr>
        <p:spPr>
          <a:xfrm>
            <a:off x="13720572" y="1310424"/>
            <a:ext cx="404241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ngăn cách với các vùng đất bên ngoài. </a:t>
            </a:r>
            <a:endParaRPr lang="en-US" sz="32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23CCA3-BC01-F2DC-C0C7-D863E7BB503C}"/>
              </a:ext>
            </a:extLst>
          </p:cNvPr>
          <p:cNvGrpSpPr/>
          <p:nvPr/>
        </p:nvGrpSpPr>
        <p:grpSpPr>
          <a:xfrm>
            <a:off x="2666862" y="4837384"/>
            <a:ext cx="2630734" cy="2035875"/>
            <a:chOff x="2666862" y="4837384"/>
            <a:chExt cx="2630734" cy="2035875"/>
          </a:xfrm>
        </p:grpSpPr>
        <p:pic>
          <p:nvPicPr>
            <p:cNvPr id="32" name="Picture 25">
              <a:extLst>
                <a:ext uri="{FF2B5EF4-FFF2-40B4-BE49-F238E27FC236}">
                  <a16:creationId xmlns:a16="http://schemas.microsoft.com/office/drawing/2014/main" id="{8F81090C-11D9-3705-FD6D-91058ED87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66862" y="5524500"/>
              <a:ext cx="2067063" cy="134875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486020-6C50-2E84-6ABE-F239D43FBE13}"/>
                </a:ext>
              </a:extLst>
            </p:cNvPr>
            <p:cNvSpPr txBox="1"/>
            <p:nvPr/>
          </p:nvSpPr>
          <p:spPr>
            <a:xfrm>
              <a:off x="2782996" y="4837384"/>
              <a:ext cx="2514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Biển Ả-rập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716E6F1-9B6E-BBA5-DBF8-F7641C10D986}"/>
              </a:ext>
            </a:extLst>
          </p:cNvPr>
          <p:cNvGrpSpPr/>
          <p:nvPr/>
        </p:nvGrpSpPr>
        <p:grpSpPr>
          <a:xfrm>
            <a:off x="9143999" y="8082962"/>
            <a:ext cx="3155823" cy="1995090"/>
            <a:chOff x="2666861" y="5524500"/>
            <a:chExt cx="3155823" cy="1995090"/>
          </a:xfrm>
        </p:grpSpPr>
        <p:pic>
          <p:nvPicPr>
            <p:cNvPr id="36" name="Picture 25">
              <a:extLst>
                <a:ext uri="{FF2B5EF4-FFF2-40B4-BE49-F238E27FC236}">
                  <a16:creationId xmlns:a16="http://schemas.microsoft.com/office/drawing/2014/main" id="{F87E09AC-DD41-EB97-775B-3921FD2A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66862" y="5524500"/>
              <a:ext cx="2067063" cy="13487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C99594-7972-42C3-4282-4A4BD9D5C9E8}"/>
                </a:ext>
              </a:extLst>
            </p:cNvPr>
            <p:cNvSpPr txBox="1"/>
            <p:nvPr/>
          </p:nvSpPr>
          <p:spPr>
            <a:xfrm>
              <a:off x="2666861" y="6873259"/>
              <a:ext cx="31558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Ấn Độ Dương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C525BF4-1B7E-3BAB-5841-27D2F212491E}"/>
              </a:ext>
            </a:extLst>
          </p:cNvPr>
          <p:cNvGrpSpPr/>
          <p:nvPr/>
        </p:nvGrpSpPr>
        <p:grpSpPr>
          <a:xfrm>
            <a:off x="10746880" y="5758221"/>
            <a:ext cx="3155823" cy="1995090"/>
            <a:chOff x="2666861" y="5524500"/>
            <a:chExt cx="3155823" cy="1995090"/>
          </a:xfrm>
        </p:grpSpPr>
        <p:pic>
          <p:nvPicPr>
            <p:cNvPr id="39" name="Picture 25">
              <a:extLst>
                <a:ext uri="{FF2B5EF4-FFF2-40B4-BE49-F238E27FC236}">
                  <a16:creationId xmlns:a16="http://schemas.microsoft.com/office/drawing/2014/main" id="{6CB81359-5AE4-9A5B-8E22-35CC5BFB0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66862" y="5524500"/>
              <a:ext cx="2067063" cy="134875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62C286-3E64-BE1B-7C9E-37E031D6AF89}"/>
                </a:ext>
              </a:extLst>
            </p:cNvPr>
            <p:cNvSpPr txBox="1"/>
            <p:nvPr/>
          </p:nvSpPr>
          <p:spPr>
            <a:xfrm>
              <a:off x="2666861" y="6873259"/>
              <a:ext cx="31558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 Ben-gan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82A188-BC9C-FCD7-AE3A-3D758F16F997}"/>
              </a:ext>
            </a:extLst>
          </p:cNvPr>
          <p:cNvGrpSpPr/>
          <p:nvPr/>
        </p:nvGrpSpPr>
        <p:grpSpPr>
          <a:xfrm>
            <a:off x="1631823" y="6286500"/>
            <a:ext cx="4114800" cy="2131461"/>
            <a:chOff x="13563600" y="40239"/>
            <a:chExt cx="4114800" cy="213146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83655C-F203-3668-1F95-0512B2C122AE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40239"/>
              <a:ext cx="88277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3238324-53E2-6254-5E6D-65AFBEB476EE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40239"/>
              <a:ext cx="0" cy="2131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20267BB-4DE4-94EE-16CB-9E9FC37F5A60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2171700"/>
              <a:ext cx="411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615315D-A2A4-A351-8A91-09AD0837B1BE}"/>
              </a:ext>
            </a:extLst>
          </p:cNvPr>
          <p:cNvSpPr txBox="1"/>
          <p:nvPr/>
        </p:nvSpPr>
        <p:spPr>
          <a:xfrm>
            <a:off x="1788795" y="7556685"/>
            <a:ext cx="3850006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thuận lợi trong giao</a:t>
            </a:r>
            <a:r>
              <a:rPr lang="en-US" sz="32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thương, buôn bán</a:t>
            </a:r>
            <a:endParaRPr lang="en-US" sz="32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FCB2FF9-FEB7-E3D2-7E39-B1030AB80CE2}"/>
              </a:ext>
            </a:extLst>
          </p:cNvPr>
          <p:cNvGrpSpPr/>
          <p:nvPr/>
        </p:nvGrpSpPr>
        <p:grpSpPr>
          <a:xfrm>
            <a:off x="6029806" y="3221095"/>
            <a:ext cx="5201789" cy="1406008"/>
            <a:chOff x="6457722" y="4222736"/>
            <a:chExt cx="5201789" cy="1406008"/>
          </a:xfrm>
        </p:grpSpPr>
        <p:pic>
          <p:nvPicPr>
            <p:cNvPr id="48" name="Picture 30">
              <a:extLst>
                <a:ext uri="{FF2B5EF4-FFF2-40B4-BE49-F238E27FC236}">
                  <a16:creationId xmlns:a16="http://schemas.microsoft.com/office/drawing/2014/main" id="{32F08CF6-F98A-89A3-034C-B4E240708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110195" y="4222736"/>
              <a:ext cx="3124471" cy="8826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B2975A2-EBE5-050F-2453-34A2D8D5D75E}"/>
                </a:ext>
              </a:extLst>
            </p:cNvPr>
            <p:cNvSpPr txBox="1"/>
            <p:nvPr/>
          </p:nvSpPr>
          <p:spPr>
            <a:xfrm>
              <a:off x="6457722" y="4982413"/>
              <a:ext cx="52017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Ấn – Hằng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41C9351-61A3-6F3F-A9D6-8F8E49CFFC28}"/>
              </a:ext>
            </a:extLst>
          </p:cNvPr>
          <p:cNvGrpSpPr/>
          <p:nvPr/>
        </p:nvGrpSpPr>
        <p:grpSpPr>
          <a:xfrm>
            <a:off x="1143000" y="1937657"/>
            <a:ext cx="6059595" cy="1605643"/>
            <a:chOff x="11426407" y="-193804"/>
            <a:chExt cx="6059595" cy="160564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5F8D385-01EE-6045-3E37-85FF097D0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26407" y="-193804"/>
              <a:ext cx="4495801" cy="54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21A70C0-6FA5-188D-0DDF-B28A43F1CACE}"/>
                </a:ext>
              </a:extLst>
            </p:cNvPr>
            <p:cNvCxnSpPr>
              <a:cxnSpLocks/>
            </p:cNvCxnSpPr>
            <p:nvPr/>
          </p:nvCxnSpPr>
          <p:spPr>
            <a:xfrm>
              <a:off x="15922208" y="-180741"/>
              <a:ext cx="0" cy="159258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A7A8658-B25D-F744-7021-92960D13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5922208" y="1411839"/>
              <a:ext cx="156379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C52433C-1ABB-008C-0B9F-2D3F3E0AD9FC}"/>
              </a:ext>
            </a:extLst>
          </p:cNvPr>
          <p:cNvSpPr txBox="1"/>
          <p:nvPr/>
        </p:nvSpPr>
        <p:spPr>
          <a:xfrm>
            <a:off x="536555" y="1129829"/>
            <a:ext cx="531703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ung cấp nguồn phù sa 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 triển của nông nghiệp. </a:t>
            </a:r>
            <a:r>
              <a:rPr lang="en-US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E6D3D95-008F-3CE1-B67F-880907741405}"/>
              </a:ext>
            </a:extLst>
          </p:cNvPr>
          <p:cNvGrpSpPr/>
          <p:nvPr/>
        </p:nvGrpSpPr>
        <p:grpSpPr>
          <a:xfrm>
            <a:off x="6135314" y="5497654"/>
            <a:ext cx="4518786" cy="1497875"/>
            <a:chOff x="6135314" y="5497654"/>
            <a:chExt cx="4518786" cy="1497875"/>
          </a:xfrm>
        </p:grpSpPr>
        <p:pic>
          <p:nvPicPr>
            <p:cNvPr id="63" name="Picture 31">
              <a:extLst>
                <a:ext uri="{FF2B5EF4-FFF2-40B4-BE49-F238E27FC236}">
                  <a16:creationId xmlns:a16="http://schemas.microsoft.com/office/drawing/2014/main" id="{86681802-DD05-4CE5-7A3C-9A1F9F59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153071" y="6164947"/>
              <a:ext cx="2067060" cy="830582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5098666-3DC6-E664-80C4-8DB431944204}"/>
                </a:ext>
              </a:extLst>
            </p:cNvPr>
            <p:cNvSpPr txBox="1"/>
            <p:nvPr/>
          </p:nvSpPr>
          <p:spPr>
            <a:xfrm>
              <a:off x="6135314" y="5497654"/>
              <a:ext cx="45187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nguyên Đê-can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89AF93-13CB-4467-346A-A0D92926DF35}"/>
              </a:ext>
            </a:extLst>
          </p:cNvPr>
          <p:cNvGrpSpPr/>
          <p:nvPr/>
        </p:nvGrpSpPr>
        <p:grpSpPr>
          <a:xfrm>
            <a:off x="10654100" y="4752589"/>
            <a:ext cx="7024300" cy="1092610"/>
            <a:chOff x="12877800" y="-13520"/>
            <a:chExt cx="7024300" cy="109261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F5ED5DD-0851-8045-0FFF-AF7F21183C9A}"/>
                </a:ext>
              </a:extLst>
            </p:cNvPr>
            <p:cNvCxnSpPr/>
            <p:nvPr/>
          </p:nvCxnSpPr>
          <p:spPr>
            <a:xfrm>
              <a:off x="12877800" y="1079090"/>
              <a:ext cx="685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C7758D7-CEEC-C802-D407-75A370AED95F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-13520"/>
              <a:ext cx="0" cy="10926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A354E21-3BB8-82BC-3704-127943F22E35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-13520"/>
              <a:ext cx="63385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4CB7EB0-6491-8D79-7F81-ED14D9D1279E}"/>
              </a:ext>
            </a:extLst>
          </p:cNvPr>
          <p:cNvSpPr txBox="1"/>
          <p:nvPr/>
        </p:nvSpPr>
        <p:spPr>
          <a:xfrm>
            <a:off x="14103478" y="3950511"/>
            <a:ext cx="3771899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yếu: 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chăn thả gia súc.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E1C32B-16F4-6923-072C-34004C68441F}"/>
              </a:ext>
            </a:extLst>
          </p:cNvPr>
          <p:cNvGrpSpPr/>
          <p:nvPr/>
        </p:nvGrpSpPr>
        <p:grpSpPr>
          <a:xfrm>
            <a:off x="14484490" y="6058575"/>
            <a:ext cx="2923411" cy="3764143"/>
            <a:chOff x="14484490" y="6058575"/>
            <a:chExt cx="2923411" cy="376414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0068DAE-5F97-4827-5ABC-13AD8AD70699}"/>
                </a:ext>
              </a:extLst>
            </p:cNvPr>
            <p:cNvSpPr txBox="1"/>
            <p:nvPr/>
          </p:nvSpPr>
          <p:spPr>
            <a:xfrm>
              <a:off x="14484490" y="6058575"/>
              <a:ext cx="290702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Nam Á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  <p:pic>
          <p:nvPicPr>
            <p:cNvPr id="76" name="Picture 75" descr="A picture containing ceramic ware, porcelain&#10;&#10;Description automatically generated">
              <a:extLst>
                <a:ext uri="{FF2B5EF4-FFF2-40B4-BE49-F238E27FC236}">
                  <a16:creationId xmlns:a16="http://schemas.microsoft.com/office/drawing/2014/main" id="{CF01E26F-F957-F7A7-87B1-FDEEB8B5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8386" y="7013203"/>
              <a:ext cx="2809515" cy="2809515"/>
            </a:xfrm>
            <a:prstGeom prst="rect">
              <a:avLst/>
            </a:prstGeom>
          </p:spPr>
        </p:pic>
        <p:pic>
          <p:nvPicPr>
            <p:cNvPr id="77" name="Picture 15">
              <a:extLst>
                <a:ext uri="{FF2B5EF4-FFF2-40B4-BE49-F238E27FC236}">
                  <a16:creationId xmlns:a16="http://schemas.microsoft.com/office/drawing/2014/main" id="{09BFB167-A5A8-BC6A-F2D6-01F79AB58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5697200" y="7852084"/>
              <a:ext cx="373990" cy="60835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5" grpId="0"/>
      <p:bldP spid="59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4D7CE823-B1D8-DBEA-2AE3-D89273E34E6D}"/>
              </a:ext>
            </a:extLst>
          </p:cNvPr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  <a:solidFill>
            <a:schemeClr val="bg1">
              <a:lumMod val="75000"/>
            </a:schemeClr>
          </a:solidFill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ED21996-CD12-1BDE-AC6F-87D3F655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69BFBD1-4EEA-BA64-624B-DFF2DAA0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012461-4B19-F20D-9F37-6682F1089DB0}"/>
              </a:ext>
            </a:extLst>
          </p:cNvPr>
          <p:cNvSpPr txBox="1"/>
          <p:nvPr/>
        </p:nvSpPr>
        <p:spPr>
          <a:xfrm>
            <a:off x="622081" y="2171700"/>
            <a:ext cx="8839200" cy="668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Hi-ma-lay-a là một dãy núi ở châu Á, phân chia tiểu lục địa Ấn Độ khỏi cao nguyên Tây Tạng. 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dãy núi cao nhất Trái Đất và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nơi của 14 đỉnh núi cao nhất thế giới. 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52,7 triệu người sinh sốn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rải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 5 quốc gia: Bhutan, Trung Quốc, Ấn Độ, Nê-pan và Pa-kit-xtan. 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DC375-F265-0DA2-D2F1-FEA3084AA025}"/>
              </a:ext>
            </a:extLst>
          </p:cNvPr>
          <p:cNvSpPr txBox="1"/>
          <p:nvPr/>
        </p:nvSpPr>
        <p:spPr>
          <a:xfrm>
            <a:off x="3437152" y="714970"/>
            <a:ext cx="11413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5FE6A7-B410-DEC3-FEAF-D07632226728}"/>
              </a:ext>
            </a:extLst>
          </p:cNvPr>
          <p:cNvGrpSpPr/>
          <p:nvPr/>
        </p:nvGrpSpPr>
        <p:grpSpPr>
          <a:xfrm>
            <a:off x="9943568" y="2610591"/>
            <a:ext cx="7691871" cy="6412742"/>
            <a:chOff x="9943568" y="2610591"/>
            <a:chExt cx="7691871" cy="64127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59F160-4AFB-90B7-3AAB-B7B5A22F3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43568" y="2610591"/>
              <a:ext cx="7691871" cy="506581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22D3D7-4A3F-5C29-65AF-E457C1897411}"/>
                </a:ext>
              </a:extLst>
            </p:cNvPr>
            <p:cNvSpPr txBox="1"/>
            <p:nvPr/>
          </p:nvSpPr>
          <p:spPr>
            <a:xfrm>
              <a:off x="11101787" y="7810500"/>
              <a:ext cx="5558188" cy="1212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i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Phong cảnh của dãy Himalaya và đỉnh Everest nhìn từ trên không</a:t>
              </a:r>
              <a:endPara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576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Bai_6_Cac_quoc_gia_An_va_van_hoa_truyen_thong_An_Do</Template>
  <TotalTime>1431</TotalTime>
  <Words>2192</Words>
  <Application>Microsoft Office PowerPoint</Application>
  <PresentationFormat>Custom</PresentationFormat>
  <Paragraphs>238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4</cp:revision>
  <dcterms:created xsi:type="dcterms:W3CDTF">2022-10-06T09:19:38Z</dcterms:created>
  <dcterms:modified xsi:type="dcterms:W3CDTF">2022-10-10T13:56:19Z</dcterms:modified>
  <dc:identifier>DAEnWPuvRPY</dc:identifier>
</cp:coreProperties>
</file>