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70" r:id="rId3"/>
    <p:sldId id="282" r:id="rId4"/>
    <p:sldId id="284" r:id="rId5"/>
    <p:sldId id="285" r:id="rId6"/>
    <p:sldId id="258" r:id="rId7"/>
    <p:sldId id="259" r:id="rId8"/>
    <p:sldId id="260" r:id="rId9"/>
    <p:sldId id="286" r:id="rId10"/>
    <p:sldId id="288" r:id="rId11"/>
    <p:sldId id="287" r:id="rId12"/>
    <p:sldId id="261" r:id="rId13"/>
    <p:sldId id="289" r:id="rId14"/>
    <p:sldId id="263" r:id="rId15"/>
    <p:sldId id="294" r:id="rId16"/>
    <p:sldId id="308" r:id="rId17"/>
    <p:sldId id="315" r:id="rId18"/>
    <p:sldId id="309" r:id="rId19"/>
    <p:sldId id="293" r:id="rId20"/>
    <p:sldId id="317" r:id="rId21"/>
    <p:sldId id="295" r:id="rId22"/>
    <p:sldId id="318" r:id="rId23"/>
    <p:sldId id="321" r:id="rId24"/>
    <p:sldId id="330" r:id="rId25"/>
    <p:sldId id="331" r:id="rId26"/>
    <p:sldId id="320" r:id="rId27"/>
    <p:sldId id="332" r:id="rId28"/>
    <p:sldId id="333" r:id="rId29"/>
    <p:sldId id="335" r:id="rId30"/>
    <p:sldId id="310" r:id="rId31"/>
    <p:sldId id="311" r:id="rId32"/>
    <p:sldId id="316" r:id="rId33"/>
    <p:sldId id="257" r:id="rId34"/>
    <p:sldId id="336" r:id="rId35"/>
    <p:sldId id="337" r:id="rId36"/>
    <p:sldId id="338" r:id="rId37"/>
    <p:sldId id="339" r:id="rId38"/>
    <p:sldId id="266" r:id="rId39"/>
    <p:sldId id="340" r:id="rId40"/>
  </p:sldIdLst>
  <p:sldSz cx="18288000" cy="10287000"/>
  <p:notesSz cx="6858000" cy="9144000"/>
  <p:embeddedFontLst>
    <p:embeddedFont>
      <p:font typeface="Calibri" panose="020F050202020403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A26"/>
    <a:srgbClr val="FFE6AF"/>
    <a:srgbClr val="FFB522"/>
    <a:srgbClr val="F6EDDD"/>
    <a:srgbClr val="FFF3D9"/>
    <a:srgbClr val="F0F0F0"/>
    <a:srgbClr val="FFCB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0" d="100"/>
          <a:sy n="40" d="100"/>
        </p:scale>
        <p:origin x="701" y="4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image" Target="../media/image58.jpg"/></Relationships>
</file>

<file path=ppt/slides/_rels/slide1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64.jpg"/></Relationships>
</file>

<file path=ppt/slides/_rels/slide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3.png"/><Relationship Id="rId7" Type="http://schemas.openxmlformats.org/officeDocument/2006/relationships/image" Target="../media/image16.jp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15.sv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g"/></Relationships>
</file>

<file path=ppt/slides/_rels/slide21.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svg"/></Relationships>
</file>

<file path=ppt/slides/_rels/slide2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82.sv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jp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svg"/></Relationships>
</file>

<file path=ppt/slides/_rels/slide27.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jpg"/></Relationships>
</file>

<file path=ppt/slides/_rels/slide2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jp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jp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15.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7.xml"/><Relationship Id="rId5" Type="http://schemas.openxmlformats.org/officeDocument/2006/relationships/image" Target="../media/image102.jpg"/><Relationship Id="rId4" Type="http://schemas.openxmlformats.org/officeDocument/2006/relationships/image" Target="../media/image101.jpg"/></Relationships>
</file>

<file path=ppt/slides/_rels/slide31.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sv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108.svg"/><Relationship Id="rId7" Type="http://schemas.openxmlformats.org/officeDocument/2006/relationships/image" Target="../media/image15.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112.svg"/><Relationship Id="rId7" Type="http://schemas.openxmlformats.org/officeDocument/2006/relationships/image" Target="../media/image15.sv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4.svg"/><Relationship Id="rId4" Type="http://schemas.openxmlformats.org/officeDocument/2006/relationships/image" Target="../media/image113.png"/></Relationships>
</file>

<file path=ppt/slides/_rels/slide38.xml.rels><?xml version="1.0" encoding="UTF-8" standalone="yes"?>
<Relationships xmlns="http://schemas.openxmlformats.org/package/2006/relationships"><Relationship Id="rId3" Type="http://schemas.openxmlformats.org/officeDocument/2006/relationships/image" Target="../media/image116.svg"/><Relationship Id="rId7" Type="http://schemas.openxmlformats.org/officeDocument/2006/relationships/image" Target="../media/image118.sv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32.sv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sv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3.png"/><Relationship Id="rId7" Type="http://schemas.openxmlformats.org/officeDocument/2006/relationships/image" Target="../media/image2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15.svg"/><Relationship Id="rId10"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97408">
            <a:off x="11808091" y="4341463"/>
            <a:ext cx="3168067" cy="4979281"/>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59966" y="4560063"/>
            <a:ext cx="3168067" cy="497928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70982">
            <a:off x="3300685" y="4339724"/>
            <a:ext cx="3168067" cy="4979281"/>
          </a:xfrm>
          <a:prstGeom prst="rect">
            <a:avLst/>
          </a:prstGeom>
        </p:spPr>
      </p:pic>
      <p:grpSp>
        <p:nvGrpSpPr>
          <p:cNvPr id="15" name="Group 14">
            <a:extLst>
              <a:ext uri="{FF2B5EF4-FFF2-40B4-BE49-F238E27FC236}">
                <a16:creationId xmlns:a16="http://schemas.microsoft.com/office/drawing/2014/main" id="{D98D9CE5-F4BC-2590-C90D-5A17634CDA38}"/>
              </a:ext>
            </a:extLst>
          </p:cNvPr>
          <p:cNvGrpSpPr/>
          <p:nvPr/>
        </p:nvGrpSpPr>
        <p:grpSpPr>
          <a:xfrm>
            <a:off x="-1371600" y="5965171"/>
            <a:ext cx="20590667" cy="6604016"/>
            <a:chOff x="-2836069" y="5970095"/>
            <a:chExt cx="25230891" cy="8001613"/>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32008" y="5970095"/>
              <a:ext cx="5862814" cy="609555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36069" y="5970095"/>
              <a:ext cx="7729539" cy="691442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522681" y="6354546"/>
              <a:ext cx="13558056" cy="7617162"/>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2718" y="7606355"/>
              <a:ext cx="8689154" cy="4091802"/>
            </a:xfrm>
            <a:prstGeom prst="rect">
              <a:avLst/>
            </a:prstGeom>
          </p:spPr>
        </p:pic>
      </p:grpSp>
      <p:pic>
        <p:nvPicPr>
          <p:cNvPr id="11" name="Picture 11"/>
          <p:cNvPicPr>
            <a:picLocks noChangeAspect="1"/>
          </p:cNvPicPr>
          <p:nvPr/>
        </p:nvPicPr>
        <p:blipFill>
          <a:blip r:embed="rId12"/>
          <a:srcRect/>
          <a:stretch>
            <a:fillRect/>
          </a:stretch>
        </p:blipFill>
        <p:spPr>
          <a:xfrm>
            <a:off x="14522156" y="-1397676"/>
            <a:ext cx="4052763" cy="3688014"/>
          </a:xfrm>
          <a:prstGeom prst="rect">
            <a:avLst/>
          </a:prstGeom>
        </p:spPr>
      </p:pic>
      <p:pic>
        <p:nvPicPr>
          <p:cNvPr id="13" name="Picture 13"/>
          <p:cNvPicPr>
            <a:picLocks noChangeAspect="1"/>
          </p:cNvPicPr>
          <p:nvPr/>
        </p:nvPicPr>
        <p:blipFill>
          <a:blip r:embed="rId12"/>
          <a:srcRect/>
          <a:stretch>
            <a:fillRect/>
          </a:stretch>
        </p:blipFill>
        <p:spPr>
          <a:xfrm flipH="1">
            <a:off x="-2091631" y="0"/>
            <a:ext cx="3874029" cy="3525367"/>
          </a:xfrm>
          <a:prstGeom prst="rect">
            <a:avLst/>
          </a:prstGeom>
        </p:spPr>
      </p:pic>
      <p:pic>
        <p:nvPicPr>
          <p:cNvPr id="14" name="Picture 14"/>
          <p:cNvPicPr>
            <a:picLocks noChangeAspect="1"/>
          </p:cNvPicPr>
          <p:nvPr/>
        </p:nvPicPr>
        <p:blipFill>
          <a:blip r:embed="rId12">
            <a:alphaModFix amt="47000"/>
          </a:blip>
          <a:srcRect/>
          <a:stretch>
            <a:fillRect/>
          </a:stretch>
        </p:blipFill>
        <p:spPr>
          <a:xfrm>
            <a:off x="4669463" y="-847467"/>
            <a:ext cx="2473853" cy="2251206"/>
          </a:xfrm>
          <a:prstGeom prst="rect">
            <a:avLst/>
          </a:prstGeom>
        </p:spPr>
      </p:pic>
      <p:sp>
        <p:nvSpPr>
          <p:cNvPr id="16" name="TextBox 2">
            <a:extLst>
              <a:ext uri="{FF2B5EF4-FFF2-40B4-BE49-F238E27FC236}">
                <a16:creationId xmlns:a16="http://schemas.microsoft.com/office/drawing/2014/main" id="{32AEF51F-94C1-27D0-EE18-E0F9398AE424}"/>
              </a:ext>
            </a:extLst>
          </p:cNvPr>
          <p:cNvSpPr txBox="1"/>
          <p:nvPr/>
        </p:nvSpPr>
        <p:spPr>
          <a:xfrm>
            <a:off x="1386632" y="2178122"/>
            <a:ext cx="15514735"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200"/>
              </a:spcAft>
              <a:buClrTx/>
              <a:buSzTx/>
              <a:buFontTx/>
              <a:buNone/>
              <a:tabLst/>
              <a:defRPr/>
            </a:pPr>
            <a:r>
              <a:rPr kumimoji="0" lang="en-US" sz="8000" b="1" i="0" u="none" strike="noStrike" kern="1200" cap="none" spc="0" normalizeH="0" baseline="0" noProof="0" dirty="0">
                <a:ln>
                  <a:noFill/>
                </a:ln>
                <a:solidFill>
                  <a:srgbClr val="FFB522"/>
                </a:solidFill>
                <a:effectLst/>
                <a:uLnTx/>
                <a:uFillTx/>
                <a:latin typeface="Arial" panose="020B0604020202020204" pitchFamily="34" charset="0"/>
                <a:ea typeface="+mn-ea"/>
                <a:cs typeface="Arial" panose="020B0604020202020204" pitchFamily="34" charset="0"/>
              </a:rPr>
              <a:t>CHÀO MỪNG CÁC EM ĐẾN </a:t>
            </a:r>
            <a:r>
              <a:rPr kumimoji="0" lang="en-US" sz="8000" b="1" i="0" u="none" strike="noStrike" kern="1200" cap="none" spc="0" normalizeH="0" baseline="0" noProof="0">
                <a:ln>
                  <a:noFill/>
                </a:ln>
                <a:solidFill>
                  <a:srgbClr val="FFB522"/>
                </a:solidFill>
                <a:effectLst/>
                <a:uLnTx/>
                <a:uFillTx/>
                <a:latin typeface="Arial" panose="020B0604020202020204" pitchFamily="34" charset="0"/>
                <a:ea typeface="+mn-ea"/>
                <a:cs typeface="Arial" panose="020B0604020202020204" pitchFamily="34" charset="0"/>
              </a:rPr>
              <a:t>VỚI TIẾT HỌC LỊCH SỬ HÔM NAY!</a:t>
            </a:r>
            <a:endParaRPr kumimoji="0" lang="en-US" sz="8000" b="1" i="0" u="none" strike="noStrike" kern="1200" cap="none" spc="0" normalizeH="0" baseline="0" noProof="0" dirty="0">
              <a:ln>
                <a:noFill/>
              </a:ln>
              <a:solidFill>
                <a:srgbClr val="FFB52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3289114"/>
      </p:ext>
    </p:extLst>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6022498" y="-1472765"/>
            <a:ext cx="4559747" cy="4250064"/>
          </a:xfrm>
          <a:prstGeom prst="rect">
            <a:avLst/>
          </a:prstGeom>
        </p:spPr>
      </p:pic>
      <p:pic>
        <p:nvPicPr>
          <p:cNvPr id="6" name="Picture 6"/>
          <p:cNvPicPr>
            <a:picLocks noChangeAspect="1"/>
          </p:cNvPicPr>
          <p:nvPr/>
        </p:nvPicPr>
        <p:blipFill>
          <a:blip r:embed="rId3"/>
          <a:srcRect/>
          <a:stretch>
            <a:fillRect/>
          </a:stretch>
        </p:blipFill>
        <p:spPr>
          <a:xfrm>
            <a:off x="-2514600" y="7581900"/>
            <a:ext cx="6138113" cy="5721232"/>
          </a:xfrm>
          <a:prstGeom prst="rect">
            <a:avLst/>
          </a:prstGeom>
        </p:spPr>
      </p:pic>
      <p:sp>
        <p:nvSpPr>
          <p:cNvPr id="16" name="Rectangle 15">
            <a:extLst>
              <a:ext uri="{FF2B5EF4-FFF2-40B4-BE49-F238E27FC236}">
                <a16:creationId xmlns:a16="http://schemas.microsoft.com/office/drawing/2014/main" id="{3FE452AC-C64A-195A-85E9-6801391CB0EE}"/>
              </a:ext>
            </a:extLst>
          </p:cNvPr>
          <p:cNvSpPr/>
          <p:nvPr/>
        </p:nvSpPr>
        <p:spPr>
          <a:xfrm>
            <a:off x="532090" y="567216"/>
            <a:ext cx="17223819" cy="915256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8233F577-0439-359E-64F0-8B23CC4C9E2F}"/>
              </a:ext>
            </a:extLst>
          </p:cNvPr>
          <p:cNvSpPr txBox="1"/>
          <p:nvPr/>
        </p:nvSpPr>
        <p:spPr>
          <a:xfrm>
            <a:off x="592556" y="2384378"/>
            <a:ext cx="9312843" cy="5518242"/>
          </a:xfrm>
          <a:prstGeom prst="rect">
            <a:avLst/>
          </a:prstGeom>
          <a:noFill/>
        </p:spPr>
        <p:txBody>
          <a:bodyPr wrap="square">
            <a:spAutoFit/>
          </a:bodyPr>
          <a:lstStyle/>
          <a:p>
            <a:pPr marL="824229" lvl="1" indent="-457200" algn="just">
              <a:lnSpc>
                <a:spcPct val="150000"/>
              </a:lnSpc>
              <a:buFont typeface="Arial" panose="020B0604020202020204" pitchFamily="34" charset="0"/>
              <a:buChar char="•"/>
            </a:pPr>
            <a:r>
              <a:rPr lang="vi-VN" sz="4000">
                <a:solidFill>
                  <a:srgbClr val="000000"/>
                </a:solidFill>
                <a:latin typeface="Arial" panose="020B0604020202020204" pitchFamily="34" charset="0"/>
                <a:cs typeface="Arial" panose="020B0604020202020204" pitchFamily="34" charset="0"/>
              </a:rPr>
              <a:t>Từ thời Đường trở đi, việc tổ chức các khoa thi tuyển chọn quan lại đều lấy nội</a:t>
            </a:r>
            <a:r>
              <a:rPr lang="en-US" sz="4000">
                <a:solidFill>
                  <a:srgbClr val="000000"/>
                </a:solidFill>
                <a:latin typeface="Arial" panose="020B0604020202020204" pitchFamily="34" charset="0"/>
                <a:cs typeface="Arial" panose="020B0604020202020204" pitchFamily="34" charset="0"/>
              </a:rPr>
              <a:t> </a:t>
            </a:r>
            <a:r>
              <a:rPr lang="vi-VN" sz="4000">
                <a:solidFill>
                  <a:srgbClr val="000000"/>
                </a:solidFill>
                <a:latin typeface="Arial" panose="020B0604020202020204" pitchFamily="34" charset="0"/>
                <a:cs typeface="Arial" panose="020B0604020202020204" pitchFamily="34" charset="0"/>
              </a:rPr>
              <a:t>dung trong các sách của Nho giáo làm đ</a:t>
            </a:r>
            <a:r>
              <a:rPr lang="en-US" sz="4000">
                <a:solidFill>
                  <a:srgbClr val="000000"/>
                </a:solidFill>
                <a:latin typeface="Arial" panose="020B0604020202020204" pitchFamily="34" charset="0"/>
                <a:cs typeface="Arial" panose="020B0604020202020204" pitchFamily="34" charset="0"/>
              </a:rPr>
              <a:t>ề</a:t>
            </a:r>
            <a:r>
              <a:rPr lang="vi-VN" sz="4000">
                <a:solidFill>
                  <a:srgbClr val="000000"/>
                </a:solidFill>
                <a:latin typeface="Arial" panose="020B0604020202020204" pitchFamily="34" charset="0"/>
                <a:cs typeface="Arial" panose="020B0604020202020204" pitchFamily="34" charset="0"/>
              </a:rPr>
              <a:t> thi. </a:t>
            </a:r>
            <a:endParaRPr lang="en-US" sz="4000">
              <a:solidFill>
                <a:srgbClr val="000000"/>
              </a:solidFill>
              <a:latin typeface="Arial" panose="020B0604020202020204" pitchFamily="34" charset="0"/>
              <a:cs typeface="Arial" panose="020B0604020202020204" pitchFamily="34" charset="0"/>
            </a:endParaRPr>
          </a:p>
          <a:p>
            <a:pPr marL="938529" lvl="1"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 Nho giáo ngày càng có vị trị vững chắc trong xã hội.</a:t>
            </a:r>
            <a:endParaRPr lang="vi-VN" sz="4000">
              <a:solidFill>
                <a:srgbClr val="0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F2EFC56-992B-D7C6-B0AD-659B9EE98F6A}"/>
              </a:ext>
            </a:extLst>
          </p:cNvPr>
          <p:cNvGrpSpPr/>
          <p:nvPr/>
        </p:nvGrpSpPr>
        <p:grpSpPr>
          <a:xfrm>
            <a:off x="10403788" y="1074347"/>
            <a:ext cx="6853732" cy="8138303"/>
            <a:chOff x="10591800" y="1381408"/>
            <a:chExt cx="6853732" cy="8138303"/>
          </a:xfrm>
        </p:grpSpPr>
        <p:pic>
          <p:nvPicPr>
            <p:cNvPr id="3" name="Picture 2">
              <a:extLst>
                <a:ext uri="{FF2B5EF4-FFF2-40B4-BE49-F238E27FC236}">
                  <a16:creationId xmlns:a16="http://schemas.microsoft.com/office/drawing/2014/main" id="{2EE3DD0D-63B6-49E9-08B6-7525B86B31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66248" y="1381408"/>
              <a:ext cx="6504835" cy="7300120"/>
            </a:xfrm>
            <a:prstGeom prst="rect">
              <a:avLst/>
            </a:prstGeom>
          </p:spPr>
        </p:pic>
        <p:sp>
          <p:nvSpPr>
            <p:cNvPr id="4" name="TextBox 4">
              <a:extLst>
                <a:ext uri="{FF2B5EF4-FFF2-40B4-BE49-F238E27FC236}">
                  <a16:creationId xmlns:a16="http://schemas.microsoft.com/office/drawing/2014/main" id="{93C8CEFA-9F08-4945-627C-08BEB181A09D}"/>
                </a:ext>
              </a:extLst>
            </p:cNvPr>
            <p:cNvSpPr txBox="1"/>
            <p:nvPr/>
          </p:nvSpPr>
          <p:spPr>
            <a:xfrm>
              <a:off x="10591800" y="8964623"/>
              <a:ext cx="6853732" cy="555088"/>
            </a:xfrm>
            <a:prstGeom prst="rect">
              <a:avLst/>
            </a:prstGeom>
          </p:spPr>
          <p:txBody>
            <a:bodyPr wrap="square" lIns="0" tIns="0" rIns="0" bIns="0" rtlCol="0" anchor="t">
              <a:spAutoFit/>
            </a:bodyPr>
            <a:lstStyle/>
            <a:p>
              <a:pPr algn="ctr">
                <a:lnSpc>
                  <a:spcPts val="4759"/>
                </a:lnSpc>
              </a:pPr>
              <a:r>
                <a:rPr lang="en-US" sz="3200" i="1">
                  <a:solidFill>
                    <a:srgbClr val="000000"/>
                  </a:solidFill>
                  <a:latin typeface="Arial" panose="020B0604020202020204" pitchFamily="34" charset="0"/>
                  <a:cs typeface="Arial" panose="020B0604020202020204" pitchFamily="34" charset="0"/>
                </a:rPr>
                <a:t>Cảnh thi cử thời Minh</a:t>
              </a:r>
              <a:endParaRPr lang="en-US" sz="3200" i="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43005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wipe(left)">
                                      <p:cBhvr>
                                        <p:cTn id="7" dur="500"/>
                                        <p:tgtEl>
                                          <p:spTgt spid="4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5">
                                            <p:txEl>
                                              <p:pRg st="1" end="1"/>
                                            </p:txEl>
                                          </p:spTgt>
                                        </p:tgtEl>
                                        <p:attrNameLst>
                                          <p:attrName>style.visibility</p:attrName>
                                        </p:attrNameLst>
                                      </p:cBhvr>
                                      <p:to>
                                        <p:strVal val="visible"/>
                                      </p:to>
                                    </p:set>
                                    <p:animEffect transition="in" filter="wipe(left)">
                                      <p:cBhvr>
                                        <p:cTn id="10" dur="500"/>
                                        <p:tgtEl>
                                          <p:spTgt spid="4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6022498" y="-1472765"/>
            <a:ext cx="4559747" cy="4250064"/>
          </a:xfrm>
          <a:prstGeom prst="rect">
            <a:avLst/>
          </a:prstGeom>
        </p:spPr>
      </p:pic>
      <p:pic>
        <p:nvPicPr>
          <p:cNvPr id="6" name="Picture 6"/>
          <p:cNvPicPr>
            <a:picLocks noChangeAspect="1"/>
          </p:cNvPicPr>
          <p:nvPr/>
        </p:nvPicPr>
        <p:blipFill>
          <a:blip r:embed="rId3"/>
          <a:srcRect/>
          <a:stretch>
            <a:fillRect/>
          </a:stretch>
        </p:blipFill>
        <p:spPr>
          <a:xfrm>
            <a:off x="-2514600" y="7581900"/>
            <a:ext cx="6138113" cy="5721232"/>
          </a:xfrm>
          <a:prstGeom prst="rect">
            <a:avLst/>
          </a:prstGeom>
        </p:spPr>
      </p:pic>
      <p:sp>
        <p:nvSpPr>
          <p:cNvPr id="16" name="Rectangle 15">
            <a:extLst>
              <a:ext uri="{FF2B5EF4-FFF2-40B4-BE49-F238E27FC236}">
                <a16:creationId xmlns:a16="http://schemas.microsoft.com/office/drawing/2014/main" id="{3FE452AC-C64A-195A-85E9-6801391CB0EE}"/>
              </a:ext>
            </a:extLst>
          </p:cNvPr>
          <p:cNvSpPr/>
          <p:nvPr/>
        </p:nvSpPr>
        <p:spPr>
          <a:xfrm>
            <a:off x="532090" y="567216"/>
            <a:ext cx="17223819" cy="915256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4">
            <a:extLst>
              <a:ext uri="{FF2B5EF4-FFF2-40B4-BE49-F238E27FC236}">
                <a16:creationId xmlns:a16="http://schemas.microsoft.com/office/drawing/2014/main" id="{E5D13582-24F5-2B13-08FF-B68D8069333A}"/>
              </a:ext>
            </a:extLst>
          </p:cNvPr>
          <p:cNvSpPr txBox="1"/>
          <p:nvPr/>
        </p:nvSpPr>
        <p:spPr>
          <a:xfrm>
            <a:off x="6139255" y="1007789"/>
            <a:ext cx="6009488"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Khổng Tử</a:t>
            </a:r>
            <a:endParaRPr lang="en-US" sz="4800"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4693638-207C-2BF3-6C6D-2489066001F4}"/>
              </a:ext>
            </a:extLst>
          </p:cNvPr>
          <p:cNvSpPr txBox="1"/>
          <p:nvPr/>
        </p:nvSpPr>
        <p:spPr>
          <a:xfrm>
            <a:off x="789678" y="1901698"/>
            <a:ext cx="10370148" cy="7364901"/>
          </a:xfrm>
          <a:prstGeom prst="rect">
            <a:avLst/>
          </a:prstGeom>
          <a:noFill/>
        </p:spPr>
        <p:txBody>
          <a:bodyPr wrap="square">
            <a:spAutoFit/>
          </a:bodyPr>
          <a:lstStyle/>
          <a:p>
            <a:pPr marL="824229" lvl="1"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Năm sinh: 551 TCN – mất 479 TCN</a:t>
            </a:r>
          </a:p>
          <a:p>
            <a:pPr marL="824229" lvl="1"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L</a:t>
            </a:r>
            <a:r>
              <a:rPr lang="vi-VN" sz="4000">
                <a:solidFill>
                  <a:srgbClr val="000000"/>
                </a:solidFill>
                <a:latin typeface="Arial" panose="020B0604020202020204" pitchFamily="34" charset="0"/>
                <a:cs typeface="Arial" panose="020B0604020202020204" pitchFamily="34" charset="0"/>
              </a:rPr>
              <a:t>à một triết gia, nhà giáo dục và chính trị gia người Trung Quố</a:t>
            </a:r>
            <a:r>
              <a:rPr lang="en-US" sz="4000">
                <a:solidFill>
                  <a:srgbClr val="000000"/>
                </a:solidFill>
                <a:latin typeface="Arial" panose="020B0604020202020204" pitchFamily="34" charset="0"/>
                <a:cs typeface="Arial" panose="020B0604020202020204" pitchFamily="34" charset="0"/>
              </a:rPr>
              <a:t>c. </a:t>
            </a:r>
          </a:p>
          <a:p>
            <a:pPr marL="824229" lvl="1"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S</a:t>
            </a:r>
            <a:r>
              <a:rPr lang="vi-VN" sz="4000">
                <a:solidFill>
                  <a:srgbClr val="000000"/>
                </a:solidFill>
                <a:latin typeface="Arial" panose="020B0604020202020204" pitchFamily="34" charset="0"/>
                <a:cs typeface="Arial" panose="020B0604020202020204" pitchFamily="34" charset="0"/>
              </a:rPr>
              <a:t>inh sống vào thời Xuân Thu. </a:t>
            </a:r>
            <a:endParaRPr lang="en-US" sz="4000">
              <a:solidFill>
                <a:srgbClr val="000000"/>
              </a:solidFill>
              <a:latin typeface="Arial" panose="020B0604020202020204" pitchFamily="34" charset="0"/>
              <a:cs typeface="Arial" panose="020B0604020202020204" pitchFamily="34" charset="0"/>
            </a:endParaRPr>
          </a:p>
          <a:p>
            <a:pPr marL="824229" lvl="1" indent="-457200" algn="just">
              <a:lnSpc>
                <a:spcPct val="150000"/>
              </a:lnSpc>
              <a:buFont typeface="Arial" panose="020B0604020202020204" pitchFamily="34" charset="0"/>
              <a:buChar char="•"/>
            </a:pPr>
            <a:r>
              <a:rPr lang="vi-VN" sz="4000">
                <a:solidFill>
                  <a:srgbClr val="000000"/>
                </a:solidFill>
                <a:latin typeface="Arial" panose="020B0604020202020204" pitchFamily="34" charset="0"/>
                <a:cs typeface="Arial" panose="020B0604020202020204" pitchFamily="34" charset="0"/>
              </a:rPr>
              <a:t>Theo truyền thống, ông được xem là nhà hiền triết Trung Quốc mẫu mực nhất. Những lời dạy và triết lý của Khổng Tử đã hình thành nền tảng văn hóa Á Đông</a:t>
            </a:r>
            <a:r>
              <a:rPr lang="en-US" sz="4000">
                <a:solidFill>
                  <a:srgbClr val="000000"/>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0184B7E9-B1CF-72F2-8E82-33417626D2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83774" y="1746453"/>
            <a:ext cx="4645484" cy="7734926"/>
          </a:xfrm>
          <a:prstGeom prst="rect">
            <a:avLst/>
          </a:prstGeom>
        </p:spPr>
      </p:pic>
    </p:spTree>
    <p:extLst>
      <p:ext uri="{BB962C8B-B14F-4D97-AF65-F5344CB8AC3E}">
        <p14:creationId xmlns:p14="http://schemas.microsoft.com/office/powerpoint/2010/main" val="358707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FC3725C0-9653-E8D5-8EEE-0FA10BECF4DB}"/>
              </a:ext>
            </a:extLst>
          </p:cNvPr>
          <p:cNvPicPr>
            <a:picLocks noChangeAspect="1"/>
          </p:cNvPicPr>
          <p:nvPr/>
        </p:nvPicPr>
        <p:blipFill>
          <a:blip r:embed="rId2"/>
          <a:srcRect/>
          <a:stretch>
            <a:fillRect/>
          </a:stretch>
        </p:blipFill>
        <p:spPr>
          <a:xfrm>
            <a:off x="4609415" y="508918"/>
            <a:ext cx="9069170" cy="9778082"/>
          </a:xfrm>
          <a:prstGeom prst="rect">
            <a:avLst/>
          </a:prstGeom>
        </p:spPr>
      </p:pic>
      <p:pic>
        <p:nvPicPr>
          <p:cNvPr id="47" name="Picture 15">
            <a:extLst>
              <a:ext uri="{FF2B5EF4-FFF2-40B4-BE49-F238E27FC236}">
                <a16:creationId xmlns:a16="http://schemas.microsoft.com/office/drawing/2014/main" id="{5BEF08FB-156C-0A80-A763-A2EA3ADCD77E}"/>
              </a:ext>
            </a:extLst>
          </p:cNvPr>
          <p:cNvPicPr>
            <a:picLocks noChangeAspect="1"/>
          </p:cNvPicPr>
          <p:nvPr/>
        </p:nvPicPr>
        <p:blipFill>
          <a:blip r:embed="rId3"/>
          <a:srcRect/>
          <a:stretch>
            <a:fillRect/>
          </a:stretch>
        </p:blipFill>
        <p:spPr>
          <a:xfrm>
            <a:off x="12344400" y="924659"/>
            <a:ext cx="5428032" cy="8475781"/>
          </a:xfrm>
          <a:prstGeom prst="rect">
            <a:avLst/>
          </a:prstGeom>
        </p:spPr>
      </p:pic>
      <p:sp>
        <p:nvSpPr>
          <p:cNvPr id="48" name="Speech Bubble: Rectangle with Corners Rounded 47">
            <a:extLst>
              <a:ext uri="{FF2B5EF4-FFF2-40B4-BE49-F238E27FC236}">
                <a16:creationId xmlns:a16="http://schemas.microsoft.com/office/drawing/2014/main" id="{7542E3B3-FA00-2F5A-66C5-06D774DAAF77}"/>
              </a:ext>
            </a:extLst>
          </p:cNvPr>
          <p:cNvSpPr/>
          <p:nvPr/>
        </p:nvSpPr>
        <p:spPr>
          <a:xfrm>
            <a:off x="1143000" y="924659"/>
            <a:ext cx="10668000" cy="2847241"/>
          </a:xfrm>
          <a:prstGeom prst="wedgeRoundRectCallout">
            <a:avLst>
              <a:gd name="adj1" fmla="val 62482"/>
              <a:gd name="adj2" fmla="val -17361"/>
              <a:gd name="adj3" fmla="val 16667"/>
            </a:avLst>
          </a:prstGeom>
          <a:solidFill>
            <a:srgbClr val="F6E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schemeClr val="tx1"/>
                </a:solidFill>
                <a:cs typeface="Arial" panose="020B0604020202020204" pitchFamily="34" charset="0"/>
              </a:rPr>
              <a:t>Vì sao Nho giáo lại trở thành hệ tư tưởng và đạo đức của giai cấp phong kiến?</a:t>
            </a:r>
            <a:endParaRPr lang="en-US" sz="4000">
              <a:solidFill>
                <a:schemeClr val="tx1"/>
              </a:solidFill>
              <a:latin typeface="Arial" panose="020B0604020202020204" pitchFamily="34" charset="0"/>
              <a:cs typeface="Arial" panose="020B0604020202020204" pitchFamily="34" charset="0"/>
            </a:endParaRPr>
          </a:p>
        </p:txBody>
      </p:sp>
      <p:sp>
        <p:nvSpPr>
          <p:cNvPr id="49" name="Rectangle: Rounded Corners 48">
            <a:extLst>
              <a:ext uri="{FF2B5EF4-FFF2-40B4-BE49-F238E27FC236}">
                <a16:creationId xmlns:a16="http://schemas.microsoft.com/office/drawing/2014/main" id="{2BFB32DE-3DA9-DC30-1005-D90A4EAA6214}"/>
              </a:ext>
            </a:extLst>
          </p:cNvPr>
          <p:cNvSpPr/>
          <p:nvPr/>
        </p:nvSpPr>
        <p:spPr>
          <a:xfrm>
            <a:off x="1143000" y="4381500"/>
            <a:ext cx="10668000" cy="5067299"/>
          </a:xfrm>
          <a:prstGeom prst="roundRect">
            <a:avLst>
              <a:gd name="adj" fmla="val 61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Nho giáo trở thành hệ tư tưởng và đạo đức của giai cấp phong kiến Trung Quốc</a:t>
            </a:r>
            <a:r>
              <a:rPr lang="en-US" sz="4000">
                <a:solidFill>
                  <a:schemeClr val="tx1"/>
                </a:solidFill>
                <a:cs typeface="Arial" panose="020B0604020202020204" pitchFamily="34" charset="0"/>
              </a:rPr>
              <a:t> </a:t>
            </a:r>
            <a:r>
              <a:rPr lang="vi-VN" sz="4000">
                <a:solidFill>
                  <a:schemeClr val="tx1"/>
                </a:solidFill>
                <a:cs typeface="Arial" panose="020B0604020202020204" pitchFamily="34" charset="0"/>
              </a:rPr>
              <a:t>bởi nó giúp ổn định trật tự xã hội trên cơ</a:t>
            </a:r>
            <a:r>
              <a:rPr lang="en-US" sz="4000">
                <a:solidFill>
                  <a:schemeClr val="tx1"/>
                </a:solidFill>
                <a:cs typeface="Arial" panose="020B0604020202020204" pitchFamily="34" charset="0"/>
              </a:rPr>
              <a:t> </a:t>
            </a:r>
            <a:r>
              <a:rPr lang="vi-VN" sz="4000">
                <a:solidFill>
                  <a:schemeClr val="tx1"/>
                </a:solidFill>
                <a:cs typeface="Arial" panose="020B0604020202020204" pitchFamily="34" charset="0"/>
              </a:rPr>
              <a:t>sở những nguyên tắc mà bắt buộc mọi tầng lớp trong xã hội phải tuân theo.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right)">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randombar(horizontal)">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E1C66F3-F8FB-DA9C-0016-BCE2A18275E4}"/>
              </a:ext>
            </a:extLst>
          </p:cNvPr>
          <p:cNvSpPr/>
          <p:nvPr/>
        </p:nvSpPr>
        <p:spPr>
          <a:xfrm>
            <a:off x="1371600" y="1257300"/>
            <a:ext cx="15657957"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9A0E0A8-D8A2-9E62-FE02-58D7DE116148}"/>
              </a:ext>
            </a:extLst>
          </p:cNvPr>
          <p:cNvGrpSpPr/>
          <p:nvPr/>
        </p:nvGrpSpPr>
        <p:grpSpPr>
          <a:xfrm>
            <a:off x="5895975" y="2514598"/>
            <a:ext cx="6496050" cy="2819400"/>
            <a:chOff x="5895975" y="2514598"/>
            <a:chExt cx="6496050" cy="2819400"/>
          </a:xfrm>
        </p:grpSpPr>
        <p:pic>
          <p:nvPicPr>
            <p:cNvPr id="2" name="Picture 13">
              <a:extLst>
                <a:ext uri="{FF2B5EF4-FFF2-40B4-BE49-F238E27FC236}">
                  <a16:creationId xmlns:a16="http://schemas.microsoft.com/office/drawing/2014/main" id="{1F87C704-67F5-4DFF-AAD8-FE1A68B328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94500" y="2514598"/>
              <a:ext cx="4699000" cy="2819400"/>
            </a:xfrm>
            <a:prstGeom prst="rect">
              <a:avLst/>
            </a:prstGeom>
          </p:spPr>
        </p:pic>
        <p:sp>
          <p:nvSpPr>
            <p:cNvPr id="18" name="TextBox 3">
              <a:extLst>
                <a:ext uri="{FF2B5EF4-FFF2-40B4-BE49-F238E27FC236}">
                  <a16:creationId xmlns:a16="http://schemas.microsoft.com/office/drawing/2014/main" id="{4E034886-2F1D-326C-F3F8-8E15900C4F46}"/>
                </a:ext>
              </a:extLst>
            </p:cNvPr>
            <p:cNvSpPr txBox="1"/>
            <p:nvPr/>
          </p:nvSpPr>
          <p:spPr>
            <a:xfrm>
              <a:off x="5895975" y="3416466"/>
              <a:ext cx="6496050" cy="1015663"/>
            </a:xfrm>
            <a:prstGeom prst="rect">
              <a:avLst/>
            </a:prstGeom>
          </p:spPr>
          <p:txBody>
            <a:bodyPr wrap="square" lIns="0" tIns="0" rIns="0" bIns="0" rtlCol="0" anchor="t">
              <a:spAutoFit/>
            </a:bodyPr>
            <a:lstStyle/>
            <a:p>
              <a:pPr marL="0" lvl="0" indent="0" algn="ctr">
                <a:spcBef>
                  <a:spcPct val="0"/>
                </a:spcBef>
              </a:pPr>
              <a:r>
                <a:rPr lang="en-US" sz="6600" b="1">
                  <a:latin typeface="Arial" panose="020B0604020202020204" pitchFamily="34" charset="0"/>
                  <a:cs typeface="Arial" panose="020B0604020202020204" pitchFamily="34" charset="0"/>
                </a:rPr>
                <a:t>PHẦN </a:t>
              </a:r>
              <a:r>
                <a:rPr lang="en-US" sz="6600" b="1" dirty="0">
                  <a:latin typeface="Arial" panose="020B0604020202020204" pitchFamily="34" charset="0"/>
                  <a:cs typeface="Arial" panose="020B0604020202020204" pitchFamily="34" charset="0"/>
                </a:rPr>
                <a:t>2</a:t>
              </a:r>
            </a:p>
          </p:txBody>
        </p:sp>
      </p:grpSp>
      <p:sp>
        <p:nvSpPr>
          <p:cNvPr id="19" name="TextBox 4">
            <a:extLst>
              <a:ext uri="{FF2B5EF4-FFF2-40B4-BE49-F238E27FC236}">
                <a16:creationId xmlns:a16="http://schemas.microsoft.com/office/drawing/2014/main" id="{D0C7CE3E-3B93-FBFF-53DA-158D80F71942}"/>
              </a:ext>
            </a:extLst>
          </p:cNvPr>
          <p:cNvSpPr txBox="1"/>
          <p:nvPr/>
        </p:nvSpPr>
        <p:spPr>
          <a:xfrm>
            <a:off x="4914900" y="5854872"/>
            <a:ext cx="8458200" cy="1335237"/>
          </a:xfrm>
          <a:prstGeom prst="rect">
            <a:avLst/>
          </a:prstGeom>
        </p:spPr>
        <p:txBody>
          <a:bodyPr wrap="square" lIns="0" tIns="0" rIns="0" bIns="0" rtlCol="0" anchor="t">
            <a:spAutoFit/>
          </a:bodyPr>
          <a:lstStyle/>
          <a:p>
            <a:pPr marL="0" lvl="0" indent="0" algn="ctr">
              <a:lnSpc>
                <a:spcPct val="150000"/>
              </a:lnSpc>
              <a:spcBef>
                <a:spcPct val="0"/>
              </a:spcBef>
            </a:pPr>
            <a:r>
              <a:rPr lang="en-US" sz="6600" b="1">
                <a:latin typeface="Arial" panose="020B0604020202020204" pitchFamily="34" charset="0"/>
                <a:cs typeface="Arial" panose="020B0604020202020204" pitchFamily="34" charset="0"/>
              </a:rPr>
              <a:t>VĂN HỌC, SỬ HỌC</a:t>
            </a:r>
            <a:endParaRPr lang="vi-VN" sz="6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6977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607BFDAC-FFB7-AEB5-D422-766E34DE06D5}"/>
              </a:ext>
            </a:extLst>
          </p:cNvPr>
          <p:cNvSpPr txBox="1"/>
          <p:nvPr/>
        </p:nvSpPr>
        <p:spPr>
          <a:xfrm>
            <a:off x="5257800" y="3435934"/>
            <a:ext cx="12080474" cy="5518242"/>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Em hãy </a:t>
            </a:r>
            <a:r>
              <a:rPr lang="vi-VN" sz="4000" b="1" i="1">
                <a:solidFill>
                  <a:srgbClr val="FF0000"/>
                </a:solidFill>
                <a:latin typeface="Arial" panose="020B0604020202020204" pitchFamily="34" charset="0"/>
                <a:cs typeface="Arial" panose="020B0604020202020204" pitchFamily="34" charset="0"/>
              </a:rPr>
              <a:t>đọc thông tin mục 2, khai thác tư liệu mục Em có biết SGK tr.31 và trả lời câu hỏi</a:t>
            </a:r>
            <a:r>
              <a:rPr lang="en-US" sz="4000" b="1" i="1">
                <a:solidFill>
                  <a:srgbClr val="FF0000"/>
                </a:solidFill>
                <a:latin typeface="Arial" panose="020B0604020202020204" pitchFamily="34" charset="0"/>
                <a:cs typeface="Arial" panose="020B0604020202020204" pitchFamily="34" charset="0"/>
              </a:rPr>
              <a:t>: </a:t>
            </a:r>
          </a:p>
          <a:p>
            <a:pPr marL="571500" lvl="0" indent="-571500" algn="just">
              <a:lnSpc>
                <a:spcPct val="150000"/>
              </a:lnSpc>
              <a:buFont typeface="Arial" panose="020B0604020202020204" pitchFamily="34" charset="0"/>
              <a:buChar char="•"/>
            </a:pPr>
            <a:r>
              <a:rPr lang="vi-VN" sz="4000">
                <a:cs typeface="Arial" panose="020B0604020202020204" pitchFamily="34" charset="0"/>
              </a:rPr>
              <a:t>Hãy kể tên ba tác giả tiêu biểu của thơ Đường và </a:t>
            </a:r>
            <a:r>
              <a:rPr lang="vi-VN" sz="4000" i="1">
                <a:cs typeface="Arial" panose="020B0604020202020204" pitchFamily="34" charset="0"/>
              </a:rPr>
              <a:t>“tứ đại danh tác” </a:t>
            </a:r>
            <a:r>
              <a:rPr lang="vi-VN" sz="4000">
                <a:cs typeface="Arial" panose="020B0604020202020204" pitchFamily="34" charset="0"/>
              </a:rPr>
              <a:t>của văn học Trung Quốc.</a:t>
            </a:r>
          </a:p>
          <a:p>
            <a:pPr marL="571500" lvl="0" indent="-571500" algn="just">
              <a:lnSpc>
                <a:spcPct val="150000"/>
              </a:lnSpc>
              <a:buFont typeface="Arial" panose="020B0604020202020204" pitchFamily="34" charset="0"/>
              <a:buChar char="•"/>
            </a:pPr>
            <a:r>
              <a:rPr lang="vi-VN" sz="4000">
                <a:cs typeface="Arial" panose="020B0604020202020204" pitchFamily="34" charset="0"/>
              </a:rPr>
              <a:t>Hãy nêu các thành tựu tiêu biểu của sử học Trung Quốc thời phong kiến. </a:t>
            </a:r>
          </a:p>
        </p:txBody>
      </p:sp>
      <p:grpSp>
        <p:nvGrpSpPr>
          <p:cNvPr id="43" name="Group 42">
            <a:extLst>
              <a:ext uri="{FF2B5EF4-FFF2-40B4-BE49-F238E27FC236}">
                <a16:creationId xmlns:a16="http://schemas.microsoft.com/office/drawing/2014/main" id="{90B78461-802C-2C92-B12F-548549ADD16E}"/>
              </a:ext>
            </a:extLst>
          </p:cNvPr>
          <p:cNvGrpSpPr/>
          <p:nvPr/>
        </p:nvGrpSpPr>
        <p:grpSpPr>
          <a:xfrm>
            <a:off x="4546201" y="190500"/>
            <a:ext cx="9195598" cy="2743200"/>
            <a:chOff x="4546201" y="190500"/>
            <a:chExt cx="9195598" cy="2743200"/>
          </a:xfrm>
        </p:grpSpPr>
        <p:pic>
          <p:nvPicPr>
            <p:cNvPr id="44" name="Picture 6">
              <a:extLst>
                <a:ext uri="{FF2B5EF4-FFF2-40B4-BE49-F238E27FC236}">
                  <a16:creationId xmlns:a16="http://schemas.microsoft.com/office/drawing/2014/main" id="{E34385F5-C42A-9C11-9151-0A4AAFE012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46201" y="190500"/>
              <a:ext cx="9195597" cy="2743200"/>
            </a:xfrm>
            <a:prstGeom prst="rect">
              <a:avLst/>
            </a:prstGeom>
          </p:spPr>
        </p:pic>
        <p:sp>
          <p:nvSpPr>
            <p:cNvPr id="45" name="TextBox 4">
              <a:extLst>
                <a:ext uri="{FF2B5EF4-FFF2-40B4-BE49-F238E27FC236}">
                  <a16:creationId xmlns:a16="http://schemas.microsoft.com/office/drawing/2014/main" id="{DE47E892-DE9A-39DC-89B1-C0136E8F82A7}"/>
                </a:ext>
              </a:extLst>
            </p:cNvPr>
            <p:cNvSpPr txBox="1"/>
            <p:nvPr/>
          </p:nvSpPr>
          <p:spPr>
            <a:xfrm>
              <a:off x="4546201" y="827861"/>
              <a:ext cx="9195598" cy="1252394"/>
            </a:xfrm>
            <a:prstGeom prst="rect">
              <a:avLst/>
            </a:prstGeom>
          </p:spPr>
          <p:txBody>
            <a:bodyPr wrap="square" lIns="0" tIns="0" rIns="0" bIns="0" rtlCol="0" anchor="t">
              <a:spAutoFit/>
            </a:bodyPr>
            <a:lstStyle/>
            <a:p>
              <a:pPr algn="ctr">
                <a:lnSpc>
                  <a:spcPts val="11200"/>
                </a:lnSpc>
              </a:pPr>
              <a:r>
                <a:rPr lang="en-US" sz="5400" b="1" dirty="0">
                  <a:solidFill>
                    <a:schemeClr val="bg1"/>
                  </a:solidFill>
                  <a:latin typeface="Arial" panose="020B0604020202020204" pitchFamily="34" charset="0"/>
                  <a:cs typeface="Arial" panose="020B0604020202020204" pitchFamily="34" charset="0"/>
                </a:rPr>
                <a:t>THẢO </a:t>
              </a:r>
              <a:r>
                <a:rPr lang="en-US" sz="5400" b="1">
                  <a:solidFill>
                    <a:schemeClr val="bg1"/>
                  </a:solidFill>
                  <a:latin typeface="Arial" panose="020B0604020202020204" pitchFamily="34" charset="0"/>
                  <a:cs typeface="Arial" panose="020B0604020202020204" pitchFamily="34" charset="0"/>
                </a:rPr>
                <a:t>LUẬN NHÓM ĐÔI</a:t>
              </a:r>
              <a:endParaRPr lang="en-US" sz="5400" b="1" dirty="0">
                <a:solidFill>
                  <a:schemeClr val="bg1"/>
                </a:solidFill>
                <a:latin typeface="Arial" panose="020B0604020202020204" pitchFamily="34" charset="0"/>
                <a:cs typeface="Arial" panose="020B0604020202020204" pitchFamily="34" charset="0"/>
              </a:endParaRPr>
            </a:p>
          </p:txBody>
        </p:sp>
      </p:grpSp>
      <p:pic>
        <p:nvPicPr>
          <p:cNvPr id="46" name="Picture 13">
            <a:extLst>
              <a:ext uri="{FF2B5EF4-FFF2-40B4-BE49-F238E27FC236}">
                <a16:creationId xmlns:a16="http://schemas.microsoft.com/office/drawing/2014/main" id="{E326ED9D-9119-CC7B-ADEF-DB2FE6770C0D}"/>
              </a:ext>
            </a:extLst>
          </p:cNvPr>
          <p:cNvPicPr>
            <a:picLocks noChangeAspect="1"/>
          </p:cNvPicPr>
          <p:nvPr/>
        </p:nvPicPr>
        <p:blipFill>
          <a:blip r:embed="rId4"/>
          <a:srcRect/>
          <a:stretch>
            <a:fillRect/>
          </a:stretch>
        </p:blipFill>
        <p:spPr>
          <a:xfrm>
            <a:off x="235351" y="2080255"/>
            <a:ext cx="4629150" cy="822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randombar(horizont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416838C5-64F2-22D6-8368-1703339D46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4909" y="1638300"/>
            <a:ext cx="14358181" cy="8197215"/>
          </a:xfrm>
          <a:prstGeom prst="rect">
            <a:avLst/>
          </a:prstGeom>
        </p:spPr>
      </p:pic>
      <p:sp>
        <p:nvSpPr>
          <p:cNvPr id="3" name="TextBox 3"/>
          <p:cNvSpPr txBox="1"/>
          <p:nvPr/>
        </p:nvSpPr>
        <p:spPr>
          <a:xfrm>
            <a:off x="7015758" y="794500"/>
            <a:ext cx="4256484" cy="1005725"/>
          </a:xfrm>
          <a:prstGeom prst="rect">
            <a:avLst/>
          </a:prstGeom>
        </p:spPr>
        <p:txBody>
          <a:bodyPr lIns="0" tIns="0" rIns="0" bIns="0" rtlCol="0" anchor="t">
            <a:spAutoFit/>
          </a:bodyPr>
          <a:lstStyle/>
          <a:p>
            <a:pPr marL="685800" marR="0" lvl="0" indent="-685800" algn="ctr" defTabSz="914400" rtl="0" eaLnBrk="1" fontAlgn="auto" latinLnBrk="0" hangingPunct="1">
              <a:lnSpc>
                <a:spcPts val="8959"/>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Văn </a:t>
            </a:r>
            <a:r>
              <a:rPr kumimoji="0" lang="en-US" sz="4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45EC956-26BE-BC2B-5A69-30DCD2BD0E43}"/>
              </a:ext>
            </a:extLst>
          </p:cNvPr>
          <p:cNvSpPr txBox="1"/>
          <p:nvPr/>
        </p:nvSpPr>
        <p:spPr>
          <a:xfrm>
            <a:off x="609600" y="2490473"/>
            <a:ext cx="9806675" cy="6492868"/>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Đạt được nhiều thành tựu ở các thể loại: thơ, từ, phú, kịch, tiểu thuyết.</a:t>
            </a:r>
          </a:p>
          <a:p>
            <a:pPr marL="571500" indent="-571500" algn="just">
              <a:lnSpc>
                <a:spcPct val="150000"/>
              </a:lnSpc>
              <a:spcBef>
                <a:spcPts val="100"/>
              </a:spcBef>
              <a:spcAft>
                <a:spcPts val="100"/>
              </a:spcAft>
              <a:buFont typeface="Arial" panose="020B0604020202020204" pitchFamily="34" charset="0"/>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Thơ Đường được coi là đỉnh cao nhất của thơ ca Trung Quốc, có giá trị lớn về nghệ thuật và hiện thực</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100"/>
              </a:spcBef>
              <a:spcAft>
                <a:spcPts val="100"/>
              </a:spcAft>
              <a:buFont typeface="Arial" panose="020B0604020202020204" pitchFamily="34" charset="0"/>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Tiểu thuyết ra đời từ thời Nguyên và đạt đến đỉnh cao dưới thời Minh – Thanh</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CFAB0E64-2D2C-CA4E-E3BC-CC2FB1C39AB3}"/>
              </a:ext>
            </a:extLst>
          </p:cNvPr>
          <p:cNvGrpSpPr/>
          <p:nvPr/>
        </p:nvGrpSpPr>
        <p:grpSpPr>
          <a:xfrm>
            <a:off x="10668000" y="1391444"/>
            <a:ext cx="6853732" cy="8101056"/>
            <a:chOff x="10668000" y="999383"/>
            <a:chExt cx="6853732" cy="8101056"/>
          </a:xfrm>
        </p:grpSpPr>
        <p:pic>
          <p:nvPicPr>
            <p:cNvPr id="12" name="Picture 11">
              <a:extLst>
                <a:ext uri="{FF2B5EF4-FFF2-40B4-BE49-F238E27FC236}">
                  <a16:creationId xmlns:a16="http://schemas.microsoft.com/office/drawing/2014/main" id="{FA616BF8-2817-8B8F-3ABC-C0AB5B1B3C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91089" y="999383"/>
              <a:ext cx="5381845" cy="7493383"/>
            </a:xfrm>
            <a:prstGeom prst="rect">
              <a:avLst/>
            </a:prstGeom>
          </p:spPr>
        </p:pic>
        <p:sp>
          <p:nvSpPr>
            <p:cNvPr id="13" name="TextBox 4">
              <a:extLst>
                <a:ext uri="{FF2B5EF4-FFF2-40B4-BE49-F238E27FC236}">
                  <a16:creationId xmlns:a16="http://schemas.microsoft.com/office/drawing/2014/main" id="{9FF7AD34-5463-3CC0-CA9B-DF4C5954D6A4}"/>
                </a:ext>
              </a:extLst>
            </p:cNvPr>
            <p:cNvSpPr txBox="1"/>
            <p:nvPr/>
          </p:nvSpPr>
          <p:spPr>
            <a:xfrm>
              <a:off x="10668000" y="8545351"/>
              <a:ext cx="6853732" cy="555088"/>
            </a:xfrm>
            <a:prstGeom prst="rect">
              <a:avLst/>
            </a:prstGeom>
          </p:spPr>
          <p:txBody>
            <a:bodyPr wrap="square" lIns="0" tIns="0" rIns="0" bIns="0" rtlCol="0" anchor="t">
              <a:spAutoFit/>
            </a:bodyPr>
            <a:lstStyle/>
            <a:p>
              <a:pPr algn="ctr">
                <a:lnSpc>
                  <a:spcPts val="4759"/>
                </a:lnSpc>
              </a:pPr>
              <a:r>
                <a:rPr lang="en-US" sz="3200" i="1">
                  <a:solidFill>
                    <a:srgbClr val="000000"/>
                  </a:solidFill>
                  <a:latin typeface="Arial" panose="020B0604020202020204" pitchFamily="34" charset="0"/>
                  <a:cs typeface="Arial" panose="020B0604020202020204" pitchFamily="34" charset="0"/>
                </a:rPr>
                <a:t>Một bản thơ Đường của Đỗ Phủ</a:t>
              </a:r>
              <a:endParaRPr lang="en-US" sz="3200" i="1" dirty="0">
                <a:solidFill>
                  <a:srgbClr val="000000"/>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barn(inVertical)">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barn(inVertical)">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barn(inVertical)">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sp>
        <p:nvSpPr>
          <p:cNvPr id="3" name="TextBox 3"/>
          <p:cNvSpPr txBox="1"/>
          <p:nvPr/>
        </p:nvSpPr>
        <p:spPr>
          <a:xfrm>
            <a:off x="685800" y="219380"/>
            <a:ext cx="16916400" cy="1005725"/>
          </a:xfrm>
          <a:prstGeom prst="rect">
            <a:avLst/>
          </a:prstGeom>
        </p:spPr>
        <p:txBody>
          <a:bodyPr wrap="square" lIns="0" tIns="0" rIns="0" bIns="0" rtlCol="0" anchor="t">
            <a:spAutoFit/>
          </a:bodyPr>
          <a:lstStyle/>
          <a:p>
            <a:pPr marL="0" marR="0" lvl="0" indent="0" algn="ctr" defTabSz="914400" rtl="0" eaLnBrk="1" fontAlgn="auto" latinLnBrk="0" hangingPunct="1">
              <a:lnSpc>
                <a:spcPts val="8959"/>
              </a:lnSpc>
              <a:spcBef>
                <a:spcPts val="0"/>
              </a:spcBef>
              <a:spcAft>
                <a:spcPts val="0"/>
              </a:spcAft>
              <a:buClrTx/>
              <a:buSzTx/>
              <a:buFontTx/>
              <a:buNone/>
              <a:tabLst/>
              <a:defRPr/>
            </a:pPr>
            <a:r>
              <a:rPr kumimoji="0" lang="en-US" sz="4400" b="1" i="0" u="none" strike="noStrike" kern="1200" cap="none" spc="0" normalizeH="0" baseline="0" noProof="0">
                <a:ln>
                  <a:noFill/>
                </a:ln>
                <a:solidFill>
                  <a:srgbClr val="FFB522"/>
                </a:solidFill>
                <a:effectLst/>
                <a:uLnTx/>
                <a:uFillTx/>
                <a:latin typeface="Arial" panose="020B0604020202020204" pitchFamily="34" charset="0"/>
                <a:ea typeface="+mn-ea"/>
                <a:cs typeface="Arial" panose="020B0604020202020204" pitchFamily="34" charset="0"/>
              </a:rPr>
              <a:t>Ba cây đại thụ của làng thơ Đường</a:t>
            </a:r>
            <a:endParaRPr kumimoji="0" lang="en-US" sz="4400" b="1" i="0" u="none" strike="noStrike" kern="1200" cap="none" spc="0" normalizeH="0" baseline="0" noProof="0" dirty="0">
              <a:ln>
                <a:noFill/>
              </a:ln>
              <a:solidFill>
                <a:srgbClr val="FFB522"/>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F08C8521-3477-5803-9BCE-89832433476B}"/>
              </a:ext>
            </a:extLst>
          </p:cNvPr>
          <p:cNvGrpSpPr/>
          <p:nvPr/>
        </p:nvGrpSpPr>
        <p:grpSpPr>
          <a:xfrm>
            <a:off x="943047" y="1562100"/>
            <a:ext cx="5330753" cy="8126074"/>
            <a:chOff x="943047" y="1562100"/>
            <a:chExt cx="5330753" cy="8126074"/>
          </a:xfrm>
        </p:grpSpPr>
        <p:sp>
          <p:nvSpPr>
            <p:cNvPr id="10" name="TextBox 7">
              <a:extLst>
                <a:ext uri="{FF2B5EF4-FFF2-40B4-BE49-F238E27FC236}">
                  <a16:creationId xmlns:a16="http://schemas.microsoft.com/office/drawing/2014/main" id="{F411F1F2-296E-41C0-BC5F-F2A325F29C98}"/>
                </a:ext>
              </a:extLst>
            </p:cNvPr>
            <p:cNvSpPr txBox="1"/>
            <p:nvPr/>
          </p:nvSpPr>
          <p:spPr>
            <a:xfrm>
              <a:off x="1560548" y="9121416"/>
              <a:ext cx="4095750" cy="566758"/>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6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Lý</a:t>
              </a:r>
              <a:r>
                <a:rPr kumimoji="0" lang="en-US"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Bạch</a:t>
              </a:r>
              <a:endParaRPr kumimoji="0" lang="en-US"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6" name="Picture 5" descr="A picture containing text&#10;&#10;Description automatically generated">
              <a:extLst>
                <a:ext uri="{FF2B5EF4-FFF2-40B4-BE49-F238E27FC236}">
                  <a16:creationId xmlns:a16="http://schemas.microsoft.com/office/drawing/2014/main" id="{466F8A14-F6CF-4589-9262-3A7468ADB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047" y="1562100"/>
              <a:ext cx="5330753" cy="7505700"/>
            </a:xfrm>
            <a:prstGeom prst="rect">
              <a:avLst/>
            </a:prstGeom>
          </p:spPr>
        </p:pic>
      </p:grpSp>
      <p:grpSp>
        <p:nvGrpSpPr>
          <p:cNvPr id="7" name="Group 6">
            <a:extLst>
              <a:ext uri="{FF2B5EF4-FFF2-40B4-BE49-F238E27FC236}">
                <a16:creationId xmlns:a16="http://schemas.microsoft.com/office/drawing/2014/main" id="{2E9606E4-EE6C-DE26-FE3D-698D4F789F40}"/>
              </a:ext>
            </a:extLst>
          </p:cNvPr>
          <p:cNvGrpSpPr/>
          <p:nvPr/>
        </p:nvGrpSpPr>
        <p:grpSpPr>
          <a:xfrm>
            <a:off x="12293600" y="1562100"/>
            <a:ext cx="5080000" cy="8117732"/>
            <a:chOff x="12293600" y="1562100"/>
            <a:chExt cx="5080000" cy="8117732"/>
          </a:xfrm>
        </p:grpSpPr>
        <p:sp>
          <p:nvSpPr>
            <p:cNvPr id="11" name="TextBox 7">
              <a:extLst>
                <a:ext uri="{FF2B5EF4-FFF2-40B4-BE49-F238E27FC236}">
                  <a16:creationId xmlns:a16="http://schemas.microsoft.com/office/drawing/2014/main" id="{4EBD971E-C60D-4A64-A630-705E263D287D}"/>
                </a:ext>
              </a:extLst>
            </p:cNvPr>
            <p:cNvSpPr txBox="1"/>
            <p:nvPr/>
          </p:nvSpPr>
          <p:spPr>
            <a:xfrm>
              <a:off x="12952375" y="9113074"/>
              <a:ext cx="4095750" cy="566758"/>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6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Bạch</a:t>
              </a:r>
              <a:r>
                <a:rPr kumimoji="0" lang="en-US"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Cư</a:t>
              </a:r>
              <a:r>
                <a:rPr kumimoji="0" lang="en-US"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Dị</a:t>
              </a:r>
              <a:endParaRPr kumimoji="0" lang="en-US"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id="{2651C60A-6E50-4673-B5CD-98BBDFD70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3600" y="1562100"/>
              <a:ext cx="5080000" cy="7432865"/>
            </a:xfrm>
            <a:prstGeom prst="rect">
              <a:avLst/>
            </a:prstGeom>
          </p:spPr>
        </p:pic>
      </p:grpSp>
      <p:grpSp>
        <p:nvGrpSpPr>
          <p:cNvPr id="5" name="Group 4">
            <a:extLst>
              <a:ext uri="{FF2B5EF4-FFF2-40B4-BE49-F238E27FC236}">
                <a16:creationId xmlns:a16="http://schemas.microsoft.com/office/drawing/2014/main" id="{0AB48F93-6D3F-FD57-F6E9-706AE972238D}"/>
              </a:ext>
            </a:extLst>
          </p:cNvPr>
          <p:cNvGrpSpPr/>
          <p:nvPr/>
        </p:nvGrpSpPr>
        <p:grpSpPr>
          <a:xfrm>
            <a:off x="6562255" y="1562100"/>
            <a:ext cx="5366689" cy="8140661"/>
            <a:chOff x="6562255" y="1562100"/>
            <a:chExt cx="5366689" cy="8140661"/>
          </a:xfrm>
        </p:grpSpPr>
        <p:pic>
          <p:nvPicPr>
            <p:cNvPr id="4" name="Picture 3" descr="A picture containing text, person&#10;&#10;Description automatically generated">
              <a:extLst>
                <a:ext uri="{FF2B5EF4-FFF2-40B4-BE49-F238E27FC236}">
                  <a16:creationId xmlns:a16="http://schemas.microsoft.com/office/drawing/2014/main" id="{E949810C-9075-4836-9881-C91142DA1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2255" y="1562100"/>
              <a:ext cx="5366689" cy="7432865"/>
            </a:xfrm>
            <a:prstGeom prst="rect">
              <a:avLst/>
            </a:prstGeom>
          </p:spPr>
        </p:pic>
        <p:sp>
          <p:nvSpPr>
            <p:cNvPr id="13" name="TextBox 7">
              <a:extLst>
                <a:ext uri="{FF2B5EF4-FFF2-40B4-BE49-F238E27FC236}">
                  <a16:creationId xmlns:a16="http://schemas.microsoft.com/office/drawing/2014/main" id="{8CB27223-DADB-4F33-915C-F7AC5194C8F3}"/>
                </a:ext>
              </a:extLst>
            </p:cNvPr>
            <p:cNvSpPr txBox="1"/>
            <p:nvPr/>
          </p:nvSpPr>
          <p:spPr>
            <a:xfrm>
              <a:off x="7096125" y="9136003"/>
              <a:ext cx="4095750" cy="566758"/>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6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Đỗ</a:t>
              </a:r>
              <a:r>
                <a:rPr kumimoji="0" lang="en-US"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Phủ</a:t>
              </a:r>
              <a:endParaRPr kumimoji="0" lang="en-US"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0241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5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C6CF5B2-89B9-F706-0383-32C86776F3D3}"/>
              </a:ext>
            </a:extLst>
          </p:cNvPr>
          <p:cNvGrpSpPr/>
          <p:nvPr/>
        </p:nvGrpSpPr>
        <p:grpSpPr>
          <a:xfrm>
            <a:off x="458339" y="2142661"/>
            <a:ext cx="8636000" cy="7268039"/>
            <a:chOff x="458339" y="2286000"/>
            <a:chExt cx="8636000" cy="7268039"/>
          </a:xfrm>
        </p:grpSpPr>
        <p:pic>
          <p:nvPicPr>
            <p:cNvPr id="9" name="Picture 8" descr="A picture containing text&#10;&#10;Description automatically generated">
              <a:extLst>
                <a:ext uri="{FF2B5EF4-FFF2-40B4-BE49-F238E27FC236}">
                  <a16:creationId xmlns:a16="http://schemas.microsoft.com/office/drawing/2014/main" id="{FF66E039-AA5B-461A-A8EF-1B0177BE2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339" y="2286000"/>
              <a:ext cx="8636000" cy="6477000"/>
            </a:xfrm>
            <a:prstGeom prst="rect">
              <a:avLst/>
            </a:prstGeom>
          </p:spPr>
        </p:pic>
        <p:sp>
          <p:nvSpPr>
            <p:cNvPr id="10" name="TextBox 7">
              <a:extLst>
                <a:ext uri="{FF2B5EF4-FFF2-40B4-BE49-F238E27FC236}">
                  <a16:creationId xmlns:a16="http://schemas.microsoft.com/office/drawing/2014/main" id="{F411F1F2-296E-41C0-BC5F-F2A325F29C98}"/>
                </a:ext>
              </a:extLst>
            </p:cNvPr>
            <p:cNvSpPr txBox="1"/>
            <p:nvPr/>
          </p:nvSpPr>
          <p:spPr>
            <a:xfrm>
              <a:off x="1296539" y="8987281"/>
              <a:ext cx="6340475" cy="566758"/>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6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Thủy</a:t>
              </a:r>
              <a:r>
                <a:rPr kumimoji="0" lang="en-US"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Hử</a:t>
              </a:r>
              <a:r>
                <a:rPr kumimoji="0" lang="en-US"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Thị</a:t>
              </a:r>
              <a:r>
                <a:rPr kumimoji="0" lang="en-US"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Nại</a:t>
              </a:r>
              <a:r>
                <a:rPr kumimoji="0" lang="en-US"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p>
          </p:txBody>
        </p:sp>
      </p:grpSp>
      <p:grpSp>
        <p:nvGrpSpPr>
          <p:cNvPr id="5" name="Group 4">
            <a:extLst>
              <a:ext uri="{FF2B5EF4-FFF2-40B4-BE49-F238E27FC236}">
                <a16:creationId xmlns:a16="http://schemas.microsoft.com/office/drawing/2014/main" id="{C8106D8A-1F02-E7D9-D0EF-3343E942D5F0}"/>
              </a:ext>
            </a:extLst>
          </p:cNvPr>
          <p:cNvGrpSpPr/>
          <p:nvPr/>
        </p:nvGrpSpPr>
        <p:grpSpPr>
          <a:xfrm>
            <a:off x="9321800" y="2180761"/>
            <a:ext cx="8585200" cy="7163757"/>
            <a:chOff x="9321800" y="2324100"/>
            <a:chExt cx="8585200" cy="7163757"/>
          </a:xfrm>
        </p:grpSpPr>
        <p:pic>
          <p:nvPicPr>
            <p:cNvPr id="7" name="Picture 6" descr="A picture containing text, picture frame&#10;&#10;Description automatically generated">
              <a:extLst>
                <a:ext uri="{FF2B5EF4-FFF2-40B4-BE49-F238E27FC236}">
                  <a16:creationId xmlns:a16="http://schemas.microsoft.com/office/drawing/2014/main" id="{9A7DCAE5-6F9C-4723-8718-407A6FE50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1800" y="2324100"/>
              <a:ext cx="8585200" cy="6438900"/>
            </a:xfrm>
            <a:prstGeom prst="rect">
              <a:avLst/>
            </a:prstGeom>
          </p:spPr>
        </p:pic>
        <p:sp>
          <p:nvSpPr>
            <p:cNvPr id="11" name="TextBox 7">
              <a:extLst>
                <a:ext uri="{FF2B5EF4-FFF2-40B4-BE49-F238E27FC236}">
                  <a16:creationId xmlns:a16="http://schemas.microsoft.com/office/drawing/2014/main" id="{4EBD971E-C60D-4A64-A630-705E263D287D}"/>
                </a:ext>
              </a:extLst>
            </p:cNvPr>
            <p:cNvSpPr txBox="1"/>
            <p:nvPr/>
          </p:nvSpPr>
          <p:spPr>
            <a:xfrm>
              <a:off x="9690100" y="8921099"/>
              <a:ext cx="7848600" cy="566758"/>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Tam </a:t>
              </a:r>
              <a:r>
                <a:rPr kumimoji="0" lang="en-US" sz="36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quốc</a:t>
              </a:r>
              <a:r>
                <a:rPr kumimoji="0" lang="en-US"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diễn</a:t>
              </a:r>
              <a:r>
                <a:rPr kumimoji="0" lang="en-US"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nghĩa</a:t>
              </a:r>
              <a:r>
                <a:rPr kumimoji="0" lang="en-US"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(La </a:t>
              </a:r>
              <a:r>
                <a:rPr kumimoji="0" lang="en-US" sz="36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Quán</a:t>
              </a:r>
              <a:r>
                <a:rPr kumimoji="0" lang="en-US"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Trung</a:t>
              </a:r>
              <a:r>
                <a:rPr kumimoji="0" lang="en-US"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p>
          </p:txBody>
        </p:sp>
      </p:grpSp>
      <p:sp>
        <p:nvSpPr>
          <p:cNvPr id="2" name="TextBox 3">
            <a:extLst>
              <a:ext uri="{FF2B5EF4-FFF2-40B4-BE49-F238E27FC236}">
                <a16:creationId xmlns:a16="http://schemas.microsoft.com/office/drawing/2014/main" id="{4EE33F2D-1FA7-BDC2-71EA-8ABAA8414ACE}"/>
              </a:ext>
            </a:extLst>
          </p:cNvPr>
          <p:cNvSpPr txBox="1"/>
          <p:nvPr/>
        </p:nvSpPr>
        <p:spPr>
          <a:xfrm>
            <a:off x="711200" y="669603"/>
            <a:ext cx="16916400" cy="994055"/>
          </a:xfrm>
          <a:prstGeom prst="rect">
            <a:avLst/>
          </a:prstGeom>
        </p:spPr>
        <p:txBody>
          <a:bodyPr wrap="square" lIns="0" tIns="0" rIns="0" bIns="0" rtlCol="0" anchor="t">
            <a:spAutoFit/>
          </a:bodyPr>
          <a:lstStyle/>
          <a:p>
            <a:pPr marL="0" marR="0" lvl="0" indent="0" algn="ctr" defTabSz="914400" rtl="0" eaLnBrk="1" fontAlgn="auto" latinLnBrk="0" hangingPunct="1">
              <a:lnSpc>
                <a:spcPts val="8959"/>
              </a:lnSpc>
              <a:spcBef>
                <a:spcPts val="0"/>
              </a:spcBef>
              <a:spcAft>
                <a:spcPts val="0"/>
              </a:spcAft>
              <a:buClrTx/>
              <a:buSzTx/>
              <a:buFontTx/>
              <a:buNone/>
              <a:tabLst/>
              <a:defRPr/>
            </a:pPr>
            <a:r>
              <a:rPr kumimoji="0" lang="en-US" sz="4400" b="1" i="0" u="none" strike="noStrike" kern="1200" cap="none" spc="0" normalizeH="0" baseline="0" noProof="0">
                <a:ln>
                  <a:noFill/>
                </a:ln>
                <a:solidFill>
                  <a:srgbClr val="FFB522"/>
                </a:solidFill>
                <a:effectLst/>
                <a:uLnTx/>
                <a:uFillTx/>
                <a:latin typeface="Arial" panose="020B0604020202020204" pitchFamily="34" charset="0"/>
                <a:ea typeface="+mn-ea"/>
                <a:cs typeface="Arial" panose="020B0604020202020204" pitchFamily="34" charset="0"/>
              </a:rPr>
              <a:t>Tứ đại danh tác của Trung Quốc</a:t>
            </a:r>
            <a:endParaRPr kumimoji="0" lang="en-US" sz="4400" b="1" i="0" u="none" strike="noStrike" kern="1200" cap="none" spc="0" normalizeH="0" baseline="0" noProof="0" dirty="0">
              <a:ln>
                <a:noFill/>
              </a:ln>
              <a:solidFill>
                <a:srgbClr val="FFB522"/>
              </a:solidFill>
              <a:effectLst/>
              <a:uLnTx/>
              <a:uFillTx/>
              <a:latin typeface="Arial" panose="020B0604020202020204" pitchFamily="34" charset="0"/>
              <a:ea typeface="+mn-ea"/>
              <a:cs typeface="Arial" panose="020B0604020202020204" pitchFamily="34" charset="0"/>
            </a:endParaRPr>
          </a:p>
        </p:txBody>
      </p:sp>
      <p:pic>
        <p:nvPicPr>
          <p:cNvPr id="6" name="Picture 18">
            <a:extLst>
              <a:ext uri="{FF2B5EF4-FFF2-40B4-BE49-F238E27FC236}">
                <a16:creationId xmlns:a16="http://schemas.microsoft.com/office/drawing/2014/main" id="{F66DC410-3F88-4111-851A-5EF55D2D9C3B}"/>
              </a:ext>
            </a:extLst>
          </p:cNvPr>
          <p:cNvPicPr>
            <a:picLocks noChangeAspect="1"/>
          </p:cNvPicPr>
          <p:nvPr/>
        </p:nvPicPr>
        <p:blipFill>
          <a:blip r:embed="rId4"/>
          <a:srcRect/>
          <a:stretch>
            <a:fillRect/>
          </a:stretch>
        </p:blipFill>
        <p:spPr>
          <a:xfrm>
            <a:off x="15483333" y="-15720"/>
            <a:ext cx="2651128" cy="2970452"/>
          </a:xfrm>
          <a:prstGeom prst="rect">
            <a:avLst/>
          </a:prstGeom>
        </p:spPr>
      </p:pic>
      <p:pic>
        <p:nvPicPr>
          <p:cNvPr id="8" name="Picture 16">
            <a:extLst>
              <a:ext uri="{FF2B5EF4-FFF2-40B4-BE49-F238E27FC236}">
                <a16:creationId xmlns:a16="http://schemas.microsoft.com/office/drawing/2014/main" id="{76705F34-6B62-2A77-5517-8B0D3922B4A5}"/>
              </a:ext>
            </a:extLst>
          </p:cNvPr>
          <p:cNvPicPr>
            <a:picLocks noChangeAspect="1"/>
          </p:cNvPicPr>
          <p:nvPr/>
        </p:nvPicPr>
        <p:blipFill>
          <a:blip r:embed="rId5"/>
          <a:srcRect/>
          <a:stretch>
            <a:fillRect/>
          </a:stretch>
        </p:blipFill>
        <p:spPr>
          <a:xfrm>
            <a:off x="30480" y="7277100"/>
            <a:ext cx="1193927" cy="3009900"/>
          </a:xfrm>
          <a:prstGeom prst="rect">
            <a:avLst/>
          </a:prstGeom>
        </p:spPr>
      </p:pic>
    </p:spTree>
    <p:extLst>
      <p:ext uri="{BB962C8B-B14F-4D97-AF65-F5344CB8AC3E}">
        <p14:creationId xmlns:p14="http://schemas.microsoft.com/office/powerpoint/2010/main" val="12929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F5C75E-8B58-186B-FC36-682B6CFDFA71}"/>
              </a:ext>
            </a:extLst>
          </p:cNvPr>
          <p:cNvGrpSpPr/>
          <p:nvPr/>
        </p:nvGrpSpPr>
        <p:grpSpPr>
          <a:xfrm>
            <a:off x="635000" y="2623461"/>
            <a:ext cx="8585200" cy="6814367"/>
            <a:chOff x="635000" y="2623461"/>
            <a:chExt cx="8585200" cy="6814367"/>
          </a:xfrm>
        </p:grpSpPr>
        <p:sp>
          <p:nvSpPr>
            <p:cNvPr id="10" name="TextBox 7">
              <a:extLst>
                <a:ext uri="{FF2B5EF4-FFF2-40B4-BE49-F238E27FC236}">
                  <a16:creationId xmlns:a16="http://schemas.microsoft.com/office/drawing/2014/main" id="{F411F1F2-296E-41C0-BC5F-F2A325F29C98}"/>
                </a:ext>
              </a:extLst>
            </p:cNvPr>
            <p:cNvSpPr txBox="1"/>
            <p:nvPr/>
          </p:nvSpPr>
          <p:spPr>
            <a:xfrm>
              <a:off x="1676399" y="8882740"/>
              <a:ext cx="5147814" cy="555088"/>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2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Tây</a:t>
              </a:r>
              <a:r>
                <a:rPr kumimoji="0" lang="en-US" sz="3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du </a:t>
              </a:r>
              <a:r>
                <a:rPr kumimoji="0" lang="en-US" sz="32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ký</a:t>
              </a:r>
              <a:r>
                <a:rPr kumimoji="0" lang="en-US" sz="3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Ngô</a:t>
              </a:r>
              <a:r>
                <a:rPr kumimoji="0" lang="en-US" sz="3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Thừa</a:t>
              </a:r>
              <a:r>
                <a:rPr kumimoji="0" lang="en-US" sz="3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Ân</a:t>
              </a:r>
              <a:r>
                <a:rPr kumimoji="0" lang="en-US" sz="3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p>
          </p:txBody>
        </p:sp>
        <p:grpSp>
          <p:nvGrpSpPr>
            <p:cNvPr id="12" name="Group 11">
              <a:extLst>
                <a:ext uri="{FF2B5EF4-FFF2-40B4-BE49-F238E27FC236}">
                  <a16:creationId xmlns:a16="http://schemas.microsoft.com/office/drawing/2014/main" id="{1893D702-3E53-497F-94DB-4A91666F5F1F}"/>
                </a:ext>
              </a:extLst>
            </p:cNvPr>
            <p:cNvGrpSpPr/>
            <p:nvPr/>
          </p:nvGrpSpPr>
          <p:grpSpPr>
            <a:xfrm>
              <a:off x="635000" y="2623461"/>
              <a:ext cx="8585200" cy="5620406"/>
              <a:chOff x="441198" y="2418694"/>
              <a:chExt cx="8030329" cy="5049562"/>
            </a:xfrm>
          </p:grpSpPr>
          <p:pic>
            <p:nvPicPr>
              <p:cNvPr id="5" name="Picture 4" descr="A picture containing text, person, person, suit&#10;&#10;Description automatically generated">
                <a:extLst>
                  <a:ext uri="{FF2B5EF4-FFF2-40B4-BE49-F238E27FC236}">
                    <a16:creationId xmlns:a16="http://schemas.microsoft.com/office/drawing/2014/main" id="{23B23D6B-AD3E-4B70-82E4-239085671C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198" y="3162300"/>
                <a:ext cx="4762500" cy="3562350"/>
              </a:xfrm>
              <a:prstGeom prst="rect">
                <a:avLst/>
              </a:prstGeom>
            </p:spPr>
          </p:pic>
          <p:pic>
            <p:nvPicPr>
              <p:cNvPr id="8" name="Picture 7" descr="A picture containing text, sign, old&#10;&#10;Description automatically generated">
                <a:extLst>
                  <a:ext uri="{FF2B5EF4-FFF2-40B4-BE49-F238E27FC236}">
                    <a16:creationId xmlns:a16="http://schemas.microsoft.com/office/drawing/2014/main" id="{DAD7E7EC-960B-4406-B0D4-781503933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6900" y="2418694"/>
                <a:ext cx="3294627" cy="5049562"/>
              </a:xfrm>
              <a:prstGeom prst="rect">
                <a:avLst/>
              </a:prstGeom>
            </p:spPr>
          </p:pic>
        </p:grpSp>
      </p:grpSp>
      <p:grpSp>
        <p:nvGrpSpPr>
          <p:cNvPr id="4" name="Group 3">
            <a:extLst>
              <a:ext uri="{FF2B5EF4-FFF2-40B4-BE49-F238E27FC236}">
                <a16:creationId xmlns:a16="http://schemas.microsoft.com/office/drawing/2014/main" id="{D55D2B49-AE41-1010-FD7F-830A39A1BADA}"/>
              </a:ext>
            </a:extLst>
          </p:cNvPr>
          <p:cNvGrpSpPr/>
          <p:nvPr/>
        </p:nvGrpSpPr>
        <p:grpSpPr>
          <a:xfrm>
            <a:off x="9448800" y="2476500"/>
            <a:ext cx="8178800" cy="6961328"/>
            <a:chOff x="9448800" y="2476500"/>
            <a:chExt cx="8178800" cy="6961328"/>
          </a:xfrm>
        </p:grpSpPr>
        <p:sp>
          <p:nvSpPr>
            <p:cNvPr id="11" name="TextBox 7">
              <a:extLst>
                <a:ext uri="{FF2B5EF4-FFF2-40B4-BE49-F238E27FC236}">
                  <a16:creationId xmlns:a16="http://schemas.microsoft.com/office/drawing/2014/main" id="{4EBD971E-C60D-4A64-A630-705E263D287D}"/>
                </a:ext>
              </a:extLst>
            </p:cNvPr>
            <p:cNvSpPr txBox="1"/>
            <p:nvPr/>
          </p:nvSpPr>
          <p:spPr>
            <a:xfrm>
              <a:off x="10232032" y="8882740"/>
              <a:ext cx="6975475" cy="555088"/>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2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Hồng</a:t>
              </a:r>
              <a:r>
                <a:rPr kumimoji="0" lang="en-US" sz="3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lâu</a:t>
              </a:r>
              <a:r>
                <a:rPr kumimoji="0" lang="en-US" sz="3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mộng</a:t>
              </a:r>
              <a:r>
                <a:rPr kumimoji="0" lang="en-US" sz="3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Tào</a:t>
              </a:r>
              <a:r>
                <a:rPr kumimoji="0" lang="en-US" sz="3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Tuyết</a:t>
              </a:r>
              <a:r>
                <a:rPr kumimoji="0" lang="en-US" sz="3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Cần</a:t>
              </a:r>
              <a:r>
                <a:rPr kumimoji="0" lang="en-US" sz="3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p>
          </p:txBody>
        </p:sp>
        <p:grpSp>
          <p:nvGrpSpPr>
            <p:cNvPr id="17" name="Group 16">
              <a:extLst>
                <a:ext uri="{FF2B5EF4-FFF2-40B4-BE49-F238E27FC236}">
                  <a16:creationId xmlns:a16="http://schemas.microsoft.com/office/drawing/2014/main" id="{F9E560E7-5A56-405D-9240-9D2F1EC8FC06}"/>
                </a:ext>
              </a:extLst>
            </p:cNvPr>
            <p:cNvGrpSpPr/>
            <p:nvPr/>
          </p:nvGrpSpPr>
          <p:grpSpPr>
            <a:xfrm>
              <a:off x="9448800" y="2476500"/>
              <a:ext cx="8178800" cy="6212029"/>
              <a:chOff x="9880600" y="2817671"/>
              <a:chExt cx="7235300" cy="5674695"/>
            </a:xfrm>
          </p:grpSpPr>
          <p:pic>
            <p:nvPicPr>
              <p:cNvPr id="14" name="Picture 13" descr="A person standing in the snow&#10;&#10;Description automatically generated with low confidence">
                <a:extLst>
                  <a:ext uri="{FF2B5EF4-FFF2-40B4-BE49-F238E27FC236}">
                    <a16:creationId xmlns:a16="http://schemas.microsoft.com/office/drawing/2014/main" id="{18418974-1BB9-4A2E-B3E1-BCB98BC72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0600" y="3204844"/>
                <a:ext cx="3714750" cy="4846060"/>
              </a:xfrm>
              <a:prstGeom prst="rect">
                <a:avLst/>
              </a:prstGeom>
            </p:spPr>
          </p:pic>
          <p:pic>
            <p:nvPicPr>
              <p:cNvPr id="16" name="Picture 15" descr="A picture containing text, book&#10;&#10;Description automatically generated">
                <a:extLst>
                  <a:ext uri="{FF2B5EF4-FFF2-40B4-BE49-F238E27FC236}">
                    <a16:creationId xmlns:a16="http://schemas.microsoft.com/office/drawing/2014/main" id="{CAE42662-0BFD-43C8-82BF-4A9D07EC7F7D}"/>
                  </a:ext>
                </a:extLst>
              </p:cNvPr>
              <p:cNvPicPr>
                <a:picLocks noChangeAspect="1"/>
              </p:cNvPicPr>
              <p:nvPr/>
            </p:nvPicPr>
            <p:blipFill rotWithShape="1">
              <a:blip r:embed="rId5">
                <a:extLst>
                  <a:ext uri="{28A0092B-C50C-407E-A947-70E740481C1C}">
                    <a14:useLocalDpi xmlns:a14="http://schemas.microsoft.com/office/drawing/2010/main" val="0"/>
                  </a:ext>
                </a:extLst>
              </a:blip>
              <a:srcRect l="6429" t="5017" r="6223" b="6022"/>
              <a:stretch/>
            </p:blipFill>
            <p:spPr>
              <a:xfrm>
                <a:off x="13546525" y="2817671"/>
                <a:ext cx="3569375" cy="5674695"/>
              </a:xfrm>
              <a:prstGeom prst="rect">
                <a:avLst/>
              </a:prstGeom>
            </p:spPr>
          </p:pic>
        </p:grpSp>
      </p:grpSp>
      <p:pic>
        <p:nvPicPr>
          <p:cNvPr id="6" name="Picture 14">
            <a:extLst>
              <a:ext uri="{FF2B5EF4-FFF2-40B4-BE49-F238E27FC236}">
                <a16:creationId xmlns:a16="http://schemas.microsoft.com/office/drawing/2014/main" id="{3883E759-DE6E-F0EA-F43E-53256D106498}"/>
              </a:ext>
            </a:extLst>
          </p:cNvPr>
          <p:cNvPicPr>
            <a:picLocks noChangeAspect="1"/>
          </p:cNvPicPr>
          <p:nvPr/>
        </p:nvPicPr>
        <p:blipFill>
          <a:blip r:embed="rId6"/>
          <a:srcRect/>
          <a:stretch>
            <a:fillRect/>
          </a:stretch>
        </p:blipFill>
        <p:spPr>
          <a:xfrm>
            <a:off x="-31043" y="6968866"/>
            <a:ext cx="1858155" cy="3318134"/>
          </a:xfrm>
          <a:prstGeom prst="rect">
            <a:avLst/>
          </a:prstGeom>
        </p:spPr>
      </p:pic>
      <p:pic>
        <p:nvPicPr>
          <p:cNvPr id="9" name="Picture 17">
            <a:extLst>
              <a:ext uri="{FF2B5EF4-FFF2-40B4-BE49-F238E27FC236}">
                <a16:creationId xmlns:a16="http://schemas.microsoft.com/office/drawing/2014/main" id="{C05F3A43-455E-7DC5-2AE9-566494910748}"/>
              </a:ext>
            </a:extLst>
          </p:cNvPr>
          <p:cNvPicPr>
            <a:picLocks noChangeAspect="1"/>
          </p:cNvPicPr>
          <p:nvPr/>
        </p:nvPicPr>
        <p:blipFill>
          <a:blip r:embed="rId7"/>
          <a:srcRect/>
          <a:stretch>
            <a:fillRect/>
          </a:stretch>
        </p:blipFill>
        <p:spPr>
          <a:xfrm>
            <a:off x="16563774" y="0"/>
            <a:ext cx="1775026" cy="3480443"/>
          </a:xfrm>
          <a:prstGeom prst="rect">
            <a:avLst/>
          </a:prstGeom>
        </p:spPr>
      </p:pic>
      <p:sp>
        <p:nvSpPr>
          <p:cNvPr id="13" name="TextBox 3">
            <a:extLst>
              <a:ext uri="{FF2B5EF4-FFF2-40B4-BE49-F238E27FC236}">
                <a16:creationId xmlns:a16="http://schemas.microsoft.com/office/drawing/2014/main" id="{CC05B32E-7C18-B9CE-3968-5035224EE91E}"/>
              </a:ext>
            </a:extLst>
          </p:cNvPr>
          <p:cNvSpPr txBox="1"/>
          <p:nvPr/>
        </p:nvSpPr>
        <p:spPr>
          <a:xfrm>
            <a:off x="711200" y="669603"/>
            <a:ext cx="16916400" cy="994055"/>
          </a:xfrm>
          <a:prstGeom prst="rect">
            <a:avLst/>
          </a:prstGeom>
        </p:spPr>
        <p:txBody>
          <a:bodyPr wrap="square" lIns="0" tIns="0" rIns="0" bIns="0" rtlCol="0" anchor="t">
            <a:spAutoFit/>
          </a:bodyPr>
          <a:lstStyle/>
          <a:p>
            <a:pPr marL="0" marR="0" lvl="0" indent="0" algn="ctr" defTabSz="914400" rtl="0" eaLnBrk="1" fontAlgn="auto" latinLnBrk="0" hangingPunct="1">
              <a:lnSpc>
                <a:spcPts val="8959"/>
              </a:lnSpc>
              <a:spcBef>
                <a:spcPts val="0"/>
              </a:spcBef>
              <a:spcAft>
                <a:spcPts val="0"/>
              </a:spcAft>
              <a:buClrTx/>
              <a:buSzTx/>
              <a:buFontTx/>
              <a:buNone/>
              <a:tabLst/>
              <a:defRPr/>
            </a:pPr>
            <a:r>
              <a:rPr kumimoji="0" lang="en-US" sz="4400" b="1" i="0" u="none" strike="noStrike" kern="1200" cap="none" spc="0" normalizeH="0" baseline="0" noProof="0">
                <a:ln>
                  <a:noFill/>
                </a:ln>
                <a:solidFill>
                  <a:srgbClr val="FFB522"/>
                </a:solidFill>
                <a:effectLst/>
                <a:uLnTx/>
                <a:uFillTx/>
                <a:latin typeface="Arial" panose="020B0604020202020204" pitchFamily="34" charset="0"/>
                <a:ea typeface="+mn-ea"/>
                <a:cs typeface="Arial" panose="020B0604020202020204" pitchFamily="34" charset="0"/>
              </a:rPr>
              <a:t>Tứ đại danh tác của Trung Quốc</a:t>
            </a:r>
            <a:endParaRPr kumimoji="0" lang="en-US" sz="4400" b="1" i="0" u="none" strike="noStrike" kern="1200" cap="none" spc="0" normalizeH="0" baseline="0" noProof="0" dirty="0">
              <a:ln>
                <a:noFill/>
              </a:ln>
              <a:solidFill>
                <a:srgbClr val="FFB52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068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BC1DE5FE-4068-6241-961F-2E0CD2A9CD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3552" y="1285288"/>
            <a:ext cx="16560896" cy="7677758"/>
          </a:xfrm>
          <a:prstGeom prst="rect">
            <a:avLst/>
          </a:prstGeom>
        </p:spPr>
      </p:pic>
      <p:sp>
        <p:nvSpPr>
          <p:cNvPr id="3" name="TextBox 3"/>
          <p:cNvSpPr txBox="1"/>
          <p:nvPr/>
        </p:nvSpPr>
        <p:spPr>
          <a:xfrm>
            <a:off x="693372" y="2613807"/>
            <a:ext cx="7658099" cy="6349239"/>
          </a:xfrm>
          <a:prstGeom prst="rect">
            <a:avLst/>
          </a:prstGeom>
        </p:spPr>
        <p:txBody>
          <a:bodyPr wrap="square" lIns="0" tIns="0" rIns="0" bIns="0" rtlCol="0" anchor="t">
            <a:spAutoFit/>
          </a:bodyPr>
          <a:lstStyle/>
          <a:p>
            <a:pPr marL="457200" lvl="0" indent="-457200" algn="just">
              <a:lnSpc>
                <a:spcPct val="150000"/>
              </a:lnSpc>
              <a:buFont typeface="Arial" panose="020B0604020202020204" pitchFamily="34" charset="0"/>
              <a:buChar char="•"/>
            </a:pPr>
            <a:r>
              <a:rPr lang="vi-VN" sz="4000">
                <a:solidFill>
                  <a:srgbClr val="000000"/>
                </a:solidFill>
                <a:latin typeface="Arial" panose="020B0604020202020204" pitchFamily="34" charset="0"/>
                <a:cs typeface="Arial" panose="020B0604020202020204" pitchFamily="34" charset="0"/>
              </a:rPr>
              <a:t>Các quan chép sử ở các triều đại khác nhau đã biên soạn được nhiều tác phẩm lịch sử như </a:t>
            </a:r>
            <a:r>
              <a:rPr lang="vi-VN" sz="4000" i="1">
                <a:solidFill>
                  <a:srgbClr val="000000"/>
                </a:solidFill>
                <a:latin typeface="Arial" panose="020B0604020202020204" pitchFamily="34" charset="0"/>
                <a:cs typeface="Arial" panose="020B0604020202020204" pitchFamily="34" charset="0"/>
              </a:rPr>
              <a:t>Hán thư</a:t>
            </a:r>
            <a:r>
              <a:rPr lang="vi-VN" sz="4000">
                <a:solidFill>
                  <a:srgbClr val="000000"/>
                </a:solidFill>
                <a:latin typeface="Arial" panose="020B0604020202020204" pitchFamily="34" charset="0"/>
                <a:cs typeface="Arial" panose="020B0604020202020204" pitchFamily="34" charset="0"/>
              </a:rPr>
              <a:t>, </a:t>
            </a:r>
            <a:r>
              <a:rPr lang="vi-VN" sz="4000" i="1">
                <a:solidFill>
                  <a:srgbClr val="000000"/>
                </a:solidFill>
                <a:latin typeface="Arial" panose="020B0604020202020204" pitchFamily="34" charset="0"/>
                <a:cs typeface="Arial" panose="020B0604020202020204" pitchFamily="34" charset="0"/>
              </a:rPr>
              <a:t>Đường thư</a:t>
            </a:r>
            <a:r>
              <a:rPr lang="vi-VN" sz="4000">
                <a:solidFill>
                  <a:srgbClr val="000000"/>
                </a:solidFill>
                <a:latin typeface="Arial" panose="020B0604020202020204" pitchFamily="34" charset="0"/>
                <a:cs typeface="Arial" panose="020B0604020202020204" pitchFamily="34" charset="0"/>
              </a:rPr>
              <a:t>, </a:t>
            </a:r>
            <a:r>
              <a:rPr lang="vi-VN" sz="4000" i="1">
                <a:solidFill>
                  <a:srgbClr val="000000"/>
                </a:solidFill>
                <a:latin typeface="Arial" panose="020B0604020202020204" pitchFamily="34" charset="0"/>
                <a:cs typeface="Arial" panose="020B0604020202020204" pitchFamily="34" charset="0"/>
              </a:rPr>
              <a:t>Tống sử</a:t>
            </a:r>
            <a:r>
              <a:rPr lang="vi-VN" sz="4000">
                <a:solidFill>
                  <a:srgbClr val="000000"/>
                </a:solidFill>
                <a:latin typeface="Arial" panose="020B0604020202020204" pitchFamily="34" charset="0"/>
                <a:cs typeface="Arial" panose="020B0604020202020204" pitchFamily="34" charset="0"/>
              </a:rPr>
              <a:t>, </a:t>
            </a:r>
            <a:r>
              <a:rPr lang="vi-VN" sz="4000" i="1">
                <a:solidFill>
                  <a:srgbClr val="000000"/>
                </a:solidFill>
                <a:latin typeface="Arial" panose="020B0604020202020204" pitchFamily="34" charset="0"/>
                <a:cs typeface="Arial" panose="020B0604020202020204" pitchFamily="34" charset="0"/>
              </a:rPr>
              <a:t>Minh sử</a:t>
            </a:r>
            <a:r>
              <a:rPr lang="vi-VN" sz="4000">
                <a:solidFill>
                  <a:srgbClr val="000000"/>
                </a:solidFill>
                <a:latin typeface="Arial" panose="020B0604020202020204" pitchFamily="34" charset="0"/>
                <a:cs typeface="Arial" panose="020B0604020202020204" pitchFamily="34" charset="0"/>
              </a:rPr>
              <a:t>,... </a:t>
            </a:r>
          </a:p>
          <a:p>
            <a:pPr marL="457200" lvl="0" indent="-457200" algn="just">
              <a:lnSpc>
                <a:spcPct val="150000"/>
              </a:lnSpc>
              <a:buFont typeface="Arial" panose="020B0604020202020204" pitchFamily="34" charset="0"/>
              <a:buChar char="•"/>
            </a:pPr>
            <a:r>
              <a:rPr lang="vi-VN" sz="4000">
                <a:solidFill>
                  <a:srgbClr val="000000"/>
                </a:solidFill>
                <a:latin typeface="Arial" panose="020B0604020202020204" pitchFamily="34" charset="0"/>
                <a:cs typeface="Arial" panose="020B0604020202020204" pitchFamily="34" charset="0"/>
              </a:rPr>
              <a:t>Thời Minh – Thanh</a:t>
            </a:r>
            <a:r>
              <a:rPr lang="en-US" sz="4000">
                <a:solidFill>
                  <a:srgbClr val="000000"/>
                </a:solidFill>
                <a:latin typeface="Arial" panose="020B0604020202020204" pitchFamily="34" charset="0"/>
                <a:cs typeface="Arial" panose="020B0604020202020204" pitchFamily="34" charset="0"/>
              </a:rPr>
              <a:t>: </a:t>
            </a:r>
            <a:r>
              <a:rPr lang="vi-VN" sz="4000" i="1">
                <a:solidFill>
                  <a:srgbClr val="000000"/>
                </a:solidFill>
                <a:latin typeface="Arial" panose="020B0604020202020204" pitchFamily="34" charset="0"/>
                <a:cs typeface="Arial" panose="020B0604020202020204" pitchFamily="34" charset="0"/>
              </a:rPr>
              <a:t>Vĩnh Lạc đại điển</a:t>
            </a:r>
            <a:r>
              <a:rPr lang="vi-VN" sz="4000">
                <a:solidFill>
                  <a:srgbClr val="000000"/>
                </a:solidFill>
                <a:latin typeface="Arial" panose="020B0604020202020204" pitchFamily="34" charset="0"/>
                <a:cs typeface="Arial" panose="020B0604020202020204" pitchFamily="34" charset="0"/>
              </a:rPr>
              <a:t> và </a:t>
            </a:r>
            <a:r>
              <a:rPr lang="vi-VN" sz="4000" i="1">
                <a:solidFill>
                  <a:srgbClr val="000000"/>
                </a:solidFill>
                <a:latin typeface="Arial" panose="020B0604020202020204" pitchFamily="34" charset="0"/>
                <a:cs typeface="Arial" panose="020B0604020202020204" pitchFamily="34" charset="0"/>
              </a:rPr>
              <a:t>Tứ khố toàn thư</a:t>
            </a:r>
            <a:r>
              <a:rPr lang="vi-VN" sz="4000">
                <a:solidFill>
                  <a:srgbClr val="000000"/>
                </a:solidFill>
                <a:latin typeface="Arial" panose="020B0604020202020204" pitchFamily="34" charset="0"/>
                <a:cs typeface="Arial" panose="020B0604020202020204" pitchFamily="34" charset="0"/>
              </a:rPr>
              <a:t>.</a:t>
            </a:r>
            <a:endParaRPr lang="vi-VN" sz="4000" dirty="0">
              <a:solidFill>
                <a:srgbClr val="00000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DFCDF0BC-64B1-5F86-4996-A8B46DE66C70}"/>
              </a:ext>
            </a:extLst>
          </p:cNvPr>
          <p:cNvGrpSpPr/>
          <p:nvPr/>
        </p:nvGrpSpPr>
        <p:grpSpPr>
          <a:xfrm>
            <a:off x="8521651" y="2291013"/>
            <a:ext cx="9375143" cy="7201487"/>
            <a:chOff x="8763000" y="2291013"/>
            <a:chExt cx="9375143" cy="7201487"/>
          </a:xfrm>
        </p:grpSpPr>
        <p:grpSp>
          <p:nvGrpSpPr>
            <p:cNvPr id="10" name="Group 9">
              <a:extLst>
                <a:ext uri="{FF2B5EF4-FFF2-40B4-BE49-F238E27FC236}">
                  <a16:creationId xmlns:a16="http://schemas.microsoft.com/office/drawing/2014/main" id="{EB1A452D-4CCE-4884-8DBC-948E766F3223}"/>
                </a:ext>
              </a:extLst>
            </p:cNvPr>
            <p:cNvGrpSpPr/>
            <p:nvPr/>
          </p:nvGrpSpPr>
          <p:grpSpPr>
            <a:xfrm>
              <a:off x="9164321" y="2291013"/>
              <a:ext cx="8763000" cy="6495075"/>
              <a:chOff x="10324582" y="2660725"/>
              <a:chExt cx="7622048" cy="6056053"/>
            </a:xfrm>
          </p:grpSpPr>
          <p:pic>
            <p:nvPicPr>
              <p:cNvPr id="9" name="Picture 8" descr="A picture containing text, person, book&#10;&#10;Description automatically generated">
                <a:extLst>
                  <a:ext uri="{FF2B5EF4-FFF2-40B4-BE49-F238E27FC236}">
                    <a16:creationId xmlns:a16="http://schemas.microsoft.com/office/drawing/2014/main" id="{2DEC26D3-A956-4230-8E62-A80A69B5D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3600" y="3449071"/>
                <a:ext cx="4383030" cy="447936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7F9099DB-F4B2-486F-AA0A-DFDED26CD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4582" y="2660725"/>
                <a:ext cx="3427955" cy="6056053"/>
              </a:xfrm>
              <a:prstGeom prst="rect">
                <a:avLst/>
              </a:prstGeom>
            </p:spPr>
          </p:pic>
        </p:grpSp>
        <p:sp>
          <p:nvSpPr>
            <p:cNvPr id="11" name="TextBox 7">
              <a:extLst>
                <a:ext uri="{FF2B5EF4-FFF2-40B4-BE49-F238E27FC236}">
                  <a16:creationId xmlns:a16="http://schemas.microsoft.com/office/drawing/2014/main" id="{E1C0C3B7-4E46-4356-9509-72A17F0F53F9}"/>
                </a:ext>
              </a:extLst>
            </p:cNvPr>
            <p:cNvSpPr txBox="1"/>
            <p:nvPr/>
          </p:nvSpPr>
          <p:spPr>
            <a:xfrm>
              <a:off x="8763000" y="8931577"/>
              <a:ext cx="9375143" cy="560923"/>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Tư</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Mã</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Thiên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và</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trang</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trong</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bộ</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sử</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ký</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ông</a:t>
              </a:r>
              <a:endPar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8" name="TextBox 3">
            <a:extLst>
              <a:ext uri="{FF2B5EF4-FFF2-40B4-BE49-F238E27FC236}">
                <a16:creationId xmlns:a16="http://schemas.microsoft.com/office/drawing/2014/main" id="{C8FF52A8-1DB6-24A5-4A7A-D4A074FB28A5}"/>
              </a:ext>
            </a:extLst>
          </p:cNvPr>
          <p:cNvSpPr txBox="1"/>
          <p:nvPr/>
        </p:nvSpPr>
        <p:spPr>
          <a:xfrm>
            <a:off x="7015758" y="794500"/>
            <a:ext cx="4256484" cy="1005725"/>
          </a:xfrm>
          <a:prstGeom prst="rect">
            <a:avLst/>
          </a:prstGeom>
        </p:spPr>
        <p:txBody>
          <a:bodyPr lIns="0" tIns="0" rIns="0" bIns="0" rtlCol="0" anchor="t">
            <a:spAutoFit/>
          </a:bodyPr>
          <a:lstStyle/>
          <a:p>
            <a:pPr marL="685800" marR="0" lvl="0" indent="-685800" algn="ctr" defTabSz="914400" rtl="0" eaLnBrk="1" fontAlgn="auto" latinLnBrk="0" hangingPunct="1">
              <a:lnSpc>
                <a:spcPts val="8959"/>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Sử </a:t>
            </a:r>
            <a:r>
              <a:rPr kumimoji="0" lang="en-US" sz="4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5430300" y="-1485900"/>
            <a:ext cx="4559747" cy="4250064"/>
          </a:xfrm>
          <a:prstGeom prst="rect">
            <a:avLst/>
          </a:prstGeom>
        </p:spPr>
      </p:pic>
      <p:pic>
        <p:nvPicPr>
          <p:cNvPr id="6" name="Picture 6"/>
          <p:cNvPicPr>
            <a:picLocks noChangeAspect="1"/>
          </p:cNvPicPr>
          <p:nvPr/>
        </p:nvPicPr>
        <p:blipFill>
          <a:blip r:embed="rId3"/>
          <a:srcRect/>
          <a:stretch>
            <a:fillRect/>
          </a:stretch>
        </p:blipFill>
        <p:spPr>
          <a:xfrm>
            <a:off x="-2514600" y="7581900"/>
            <a:ext cx="6138113" cy="5721232"/>
          </a:xfrm>
          <a:prstGeom prst="rect">
            <a:avLst/>
          </a:prstGeom>
        </p:spPr>
      </p:pic>
      <p:pic>
        <p:nvPicPr>
          <p:cNvPr id="7" name="Picture 7"/>
          <p:cNvPicPr>
            <a:picLocks noChangeAspect="1"/>
          </p:cNvPicPr>
          <p:nvPr/>
        </p:nvPicPr>
        <p:blipFill>
          <a:blip r:embed="rId3"/>
          <a:srcRect/>
          <a:stretch>
            <a:fillRect/>
          </a:stretch>
        </p:blipFill>
        <p:spPr>
          <a:xfrm>
            <a:off x="-3181090" y="3805925"/>
            <a:ext cx="4138725" cy="385763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30300" y="102305"/>
            <a:ext cx="5858788" cy="3229657"/>
          </a:xfrm>
          <a:prstGeom prst="rect">
            <a:avLst/>
          </a:prstGeom>
        </p:spPr>
      </p:pic>
      <p:pic>
        <p:nvPicPr>
          <p:cNvPr id="9" name="Picture 9"/>
          <p:cNvPicPr>
            <a:picLocks noChangeAspect="1"/>
          </p:cNvPicPr>
          <p:nvPr/>
        </p:nvPicPr>
        <p:blipFill>
          <a:blip r:embed="rId2"/>
          <a:srcRect/>
          <a:stretch>
            <a:fillRect/>
          </a:stretch>
        </p:blipFill>
        <p:spPr>
          <a:xfrm>
            <a:off x="16536664" y="2343326"/>
            <a:ext cx="6906766" cy="6437681"/>
          </a:xfrm>
          <a:prstGeom prst="rect">
            <a:avLst/>
          </a:prstGeom>
        </p:spPr>
      </p:pic>
      <p:pic>
        <p:nvPicPr>
          <p:cNvPr id="11" name="Picture 11"/>
          <p:cNvPicPr>
            <a:picLocks noChangeAspect="1"/>
          </p:cNvPicPr>
          <p:nvPr/>
        </p:nvPicPr>
        <p:blipFill>
          <a:blip r:embed="rId6"/>
          <a:srcRect/>
          <a:stretch>
            <a:fillRect/>
          </a:stretch>
        </p:blipFill>
        <p:spPr>
          <a:xfrm>
            <a:off x="16261618" y="1717133"/>
            <a:ext cx="4052763" cy="3688014"/>
          </a:xfrm>
          <a:prstGeom prst="rect">
            <a:avLst/>
          </a:prstGeom>
        </p:spPr>
      </p:pic>
      <p:pic>
        <p:nvPicPr>
          <p:cNvPr id="12" name="Picture 12"/>
          <p:cNvPicPr>
            <a:picLocks noChangeAspect="1"/>
          </p:cNvPicPr>
          <p:nvPr/>
        </p:nvPicPr>
        <p:blipFill>
          <a:blip r:embed="rId6"/>
          <a:srcRect/>
          <a:stretch>
            <a:fillRect/>
          </a:stretch>
        </p:blipFill>
        <p:spPr>
          <a:xfrm flipH="1">
            <a:off x="-2628390" y="6337762"/>
            <a:ext cx="4052763" cy="3688014"/>
          </a:xfrm>
          <a:prstGeom prst="rect">
            <a:avLst/>
          </a:prstGeom>
        </p:spPr>
      </p:pic>
      <p:sp>
        <p:nvSpPr>
          <p:cNvPr id="16" name="Rectangle 15">
            <a:extLst>
              <a:ext uri="{FF2B5EF4-FFF2-40B4-BE49-F238E27FC236}">
                <a16:creationId xmlns:a16="http://schemas.microsoft.com/office/drawing/2014/main" id="{3FE452AC-C64A-195A-85E9-6801391CB0EE}"/>
              </a:ext>
            </a:extLst>
          </p:cNvPr>
          <p:cNvSpPr/>
          <p:nvPr/>
        </p:nvSpPr>
        <p:spPr>
          <a:xfrm>
            <a:off x="532090" y="567216"/>
            <a:ext cx="17223819" cy="915256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5">
            <a:extLst>
              <a:ext uri="{FF2B5EF4-FFF2-40B4-BE49-F238E27FC236}">
                <a16:creationId xmlns:a16="http://schemas.microsoft.com/office/drawing/2014/main" id="{44BAC3D2-EA7D-ED17-BAC2-FA04F14B3826}"/>
              </a:ext>
            </a:extLst>
          </p:cNvPr>
          <p:cNvSpPr txBox="1"/>
          <p:nvPr/>
        </p:nvSpPr>
        <p:spPr>
          <a:xfrm>
            <a:off x="5904546" y="571500"/>
            <a:ext cx="6478905" cy="1269835"/>
          </a:xfrm>
          <a:prstGeom prst="rect">
            <a:avLst/>
          </a:prstGeom>
        </p:spPr>
        <p:txBody>
          <a:bodyPr lIns="0" tIns="0" rIns="0" bIns="0" rtlCol="0" anchor="t">
            <a:spAutoFit/>
          </a:bodyPr>
          <a:lstStyle/>
          <a:p>
            <a:pPr algn="ctr">
              <a:lnSpc>
                <a:spcPts val="11200"/>
              </a:lnSpc>
            </a:pPr>
            <a:r>
              <a:rPr lang="en-US" sz="6600" b="1" dirty="0">
                <a:solidFill>
                  <a:srgbClr val="FFB522"/>
                </a:solidFill>
                <a:latin typeface="Arial" panose="020B0604020202020204" pitchFamily="34" charset="0"/>
                <a:cs typeface="Arial" panose="020B0604020202020204" pitchFamily="34" charset="0"/>
              </a:rPr>
              <a:t>KHỞI ĐỘNG</a:t>
            </a:r>
          </a:p>
        </p:txBody>
      </p:sp>
      <p:sp>
        <p:nvSpPr>
          <p:cNvPr id="19" name="TextBox 18">
            <a:extLst>
              <a:ext uri="{FF2B5EF4-FFF2-40B4-BE49-F238E27FC236}">
                <a16:creationId xmlns:a16="http://schemas.microsoft.com/office/drawing/2014/main" id="{40419213-E1A6-28ED-7611-705A49F2A5D5}"/>
              </a:ext>
            </a:extLst>
          </p:cNvPr>
          <p:cNvSpPr txBox="1"/>
          <p:nvPr/>
        </p:nvSpPr>
        <p:spPr>
          <a:xfrm>
            <a:off x="938585" y="1714500"/>
            <a:ext cx="15748578" cy="2039982"/>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vi-VN" sz="4400">
                <a:effectLst/>
                <a:ea typeface="Times New Roman" panose="02020603050405020304" pitchFamily="18" charset="0"/>
              </a:rPr>
              <a:t>Em có biết đây là di tích nào không?</a:t>
            </a:r>
            <a:endParaRPr lang="en-US" sz="4400">
              <a:effectLst/>
              <a:ea typeface="Calibri" panose="020F050202020403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vi-VN" sz="4400">
                <a:effectLst/>
                <a:ea typeface="Times New Roman" panose="02020603050405020304" pitchFamily="18" charset="0"/>
              </a:rPr>
              <a:t>Trình bày một vài hiểu biết của em về công trình này. </a:t>
            </a:r>
            <a:endParaRPr lang="en-US" sz="4400">
              <a:effectLst/>
              <a:ea typeface="Calibri" panose="020F0502020204030204" pitchFamily="34" charset="0"/>
            </a:endParaRPr>
          </a:p>
        </p:txBody>
      </p:sp>
      <p:pic>
        <p:nvPicPr>
          <p:cNvPr id="21" name="Picture 20">
            <a:extLst>
              <a:ext uri="{FF2B5EF4-FFF2-40B4-BE49-F238E27FC236}">
                <a16:creationId xmlns:a16="http://schemas.microsoft.com/office/drawing/2014/main" id="{117691F9-0261-BCB5-50D4-E8801C5501D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408953" y="3870212"/>
            <a:ext cx="7921412" cy="5633949"/>
          </a:xfrm>
          <a:prstGeom prst="rect">
            <a:avLst/>
          </a:prstGeom>
        </p:spPr>
      </p:pic>
      <p:pic>
        <p:nvPicPr>
          <p:cNvPr id="23" name="Picture 22" descr="A picture containing sky, outdoor, building, place of worship&#10;&#10;Description automatically generated">
            <a:extLst>
              <a:ext uri="{FF2B5EF4-FFF2-40B4-BE49-F238E27FC236}">
                <a16:creationId xmlns:a16="http://schemas.microsoft.com/office/drawing/2014/main" id="{3B02450F-9392-329D-7F63-C5498FE940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635" y="3870212"/>
            <a:ext cx="8451318" cy="5633949"/>
          </a:xfrm>
          <a:prstGeom prst="rect">
            <a:avLst/>
          </a:prstGeom>
        </p:spPr>
      </p:pic>
    </p:spTree>
    <p:extLst>
      <p:ext uri="{BB962C8B-B14F-4D97-AF65-F5344CB8AC3E}">
        <p14:creationId xmlns:p14="http://schemas.microsoft.com/office/powerpoint/2010/main" val="653462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TextBox 3"/>
          <p:cNvSpPr txBox="1"/>
          <p:nvPr/>
        </p:nvSpPr>
        <p:spPr>
          <a:xfrm>
            <a:off x="685800" y="219380"/>
            <a:ext cx="16916400" cy="1005725"/>
          </a:xfrm>
          <a:prstGeom prst="rect">
            <a:avLst/>
          </a:prstGeom>
        </p:spPr>
        <p:txBody>
          <a:bodyPr wrap="square" lIns="0" tIns="0" rIns="0" bIns="0" rtlCol="0" anchor="t">
            <a:spAutoFit/>
          </a:bodyPr>
          <a:lstStyle/>
          <a:p>
            <a:pPr marL="0" marR="0" lvl="0" indent="0" algn="ctr" defTabSz="914400" rtl="0" eaLnBrk="1" fontAlgn="auto" latinLnBrk="0" hangingPunct="1">
              <a:lnSpc>
                <a:spcPts val="8959"/>
              </a:lnSpc>
              <a:spcBef>
                <a:spcPts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Hai cuốn</a:t>
            </a:r>
            <a:r>
              <a:rPr kumimoji="0" lang="en-US" sz="4400" b="1"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rPr>
              <a:t> bách khoa toàn thư của Trung Quốc</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2CBACE61-AE11-F72C-0F8D-1406A0FC4222}"/>
              </a:ext>
            </a:extLst>
          </p:cNvPr>
          <p:cNvGrpSpPr/>
          <p:nvPr/>
        </p:nvGrpSpPr>
        <p:grpSpPr>
          <a:xfrm>
            <a:off x="304800" y="1548009"/>
            <a:ext cx="8686333" cy="8242426"/>
            <a:chOff x="685800" y="1554480"/>
            <a:chExt cx="8686333" cy="8242426"/>
          </a:xfrm>
        </p:grpSpPr>
        <p:grpSp>
          <p:nvGrpSpPr>
            <p:cNvPr id="2" name="Group 1">
              <a:extLst>
                <a:ext uri="{FF2B5EF4-FFF2-40B4-BE49-F238E27FC236}">
                  <a16:creationId xmlns:a16="http://schemas.microsoft.com/office/drawing/2014/main" id="{F08C8521-3477-5803-9BCE-89832433476B}"/>
                </a:ext>
              </a:extLst>
            </p:cNvPr>
            <p:cNvGrpSpPr/>
            <p:nvPr/>
          </p:nvGrpSpPr>
          <p:grpSpPr>
            <a:xfrm>
              <a:off x="685800" y="1554480"/>
              <a:ext cx="6576508" cy="8242426"/>
              <a:chOff x="1375081" y="1562100"/>
              <a:chExt cx="6576508" cy="8242426"/>
            </a:xfrm>
          </p:grpSpPr>
          <p:sp>
            <p:nvSpPr>
              <p:cNvPr id="10" name="TextBox 7">
                <a:extLst>
                  <a:ext uri="{FF2B5EF4-FFF2-40B4-BE49-F238E27FC236}">
                    <a16:creationId xmlns:a16="http://schemas.microsoft.com/office/drawing/2014/main" id="{F411F1F2-296E-41C0-BC5F-F2A325F29C98}"/>
                  </a:ext>
                </a:extLst>
              </p:cNvPr>
              <p:cNvSpPr txBox="1"/>
              <p:nvPr/>
            </p:nvSpPr>
            <p:spPr>
              <a:xfrm>
                <a:off x="3855839" y="9237768"/>
                <a:ext cx="4095750" cy="566758"/>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6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Vĩnh Lạc đại điển</a:t>
                </a:r>
                <a:endPar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466F8A14-F6CF-4589-9262-3A7468ADB9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75081" y="1562100"/>
                <a:ext cx="4466684" cy="7505700"/>
              </a:xfrm>
              <a:prstGeom prst="rect">
                <a:avLst/>
              </a:prstGeom>
            </p:spPr>
          </p:pic>
        </p:grpSp>
        <p:pic>
          <p:nvPicPr>
            <p:cNvPr id="9" name="Picture 8" descr="A book with writing on it&#10;&#10;Description automatically generated with low confidence">
              <a:extLst>
                <a:ext uri="{FF2B5EF4-FFF2-40B4-BE49-F238E27FC236}">
                  <a16:creationId xmlns:a16="http://schemas.microsoft.com/office/drawing/2014/main" id="{E262AB8E-B033-4185-D637-557D3B637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484" y="1554480"/>
              <a:ext cx="4219649" cy="7505700"/>
            </a:xfrm>
            <a:prstGeom prst="rect">
              <a:avLst/>
            </a:prstGeom>
          </p:spPr>
        </p:pic>
      </p:grpSp>
      <p:grpSp>
        <p:nvGrpSpPr>
          <p:cNvPr id="17" name="Group 16">
            <a:extLst>
              <a:ext uri="{FF2B5EF4-FFF2-40B4-BE49-F238E27FC236}">
                <a16:creationId xmlns:a16="http://schemas.microsoft.com/office/drawing/2014/main" id="{1B2992F1-0E09-5734-2B28-416AC758165F}"/>
              </a:ext>
            </a:extLst>
          </p:cNvPr>
          <p:cNvGrpSpPr/>
          <p:nvPr/>
        </p:nvGrpSpPr>
        <p:grpSpPr>
          <a:xfrm>
            <a:off x="9319523" y="1656244"/>
            <a:ext cx="8661850" cy="8134191"/>
            <a:chOff x="9472390" y="1656244"/>
            <a:chExt cx="8661850" cy="8134191"/>
          </a:xfrm>
        </p:grpSpPr>
        <p:grpSp>
          <p:nvGrpSpPr>
            <p:cNvPr id="5" name="Group 4">
              <a:extLst>
                <a:ext uri="{FF2B5EF4-FFF2-40B4-BE49-F238E27FC236}">
                  <a16:creationId xmlns:a16="http://schemas.microsoft.com/office/drawing/2014/main" id="{0AB48F93-6D3F-FD57-F6E9-706AE972238D}"/>
                </a:ext>
              </a:extLst>
            </p:cNvPr>
            <p:cNvGrpSpPr/>
            <p:nvPr/>
          </p:nvGrpSpPr>
          <p:grpSpPr>
            <a:xfrm>
              <a:off x="9472390" y="1656244"/>
              <a:ext cx="6453339" cy="8134191"/>
              <a:chOff x="6857530" y="1584960"/>
              <a:chExt cx="6453339" cy="8134191"/>
            </a:xfrm>
          </p:grpSpPr>
          <p:pic>
            <p:nvPicPr>
              <p:cNvPr id="4" name="Picture 3">
                <a:extLst>
                  <a:ext uri="{FF2B5EF4-FFF2-40B4-BE49-F238E27FC236}">
                    <a16:creationId xmlns:a16="http://schemas.microsoft.com/office/drawing/2014/main" id="{E949810C-9075-4836-9881-C91142DA1C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57530" y="1584960"/>
                <a:ext cx="4776138" cy="7410005"/>
              </a:xfrm>
              <a:prstGeom prst="rect">
                <a:avLst/>
              </a:prstGeom>
            </p:spPr>
          </p:pic>
          <p:sp>
            <p:nvSpPr>
              <p:cNvPr id="13" name="TextBox 7">
                <a:extLst>
                  <a:ext uri="{FF2B5EF4-FFF2-40B4-BE49-F238E27FC236}">
                    <a16:creationId xmlns:a16="http://schemas.microsoft.com/office/drawing/2014/main" id="{8CB27223-DADB-4F33-915C-F7AC5194C8F3}"/>
                  </a:ext>
                </a:extLst>
              </p:cNvPr>
              <p:cNvSpPr txBox="1"/>
              <p:nvPr/>
            </p:nvSpPr>
            <p:spPr>
              <a:xfrm>
                <a:off x="9215119" y="9152393"/>
                <a:ext cx="4095750" cy="566758"/>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6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Tứ khố toàn thư</a:t>
                </a:r>
                <a:endPar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15" name="Picture 14" descr="A picture containing letter&#10;&#10;Description automatically generated">
              <a:extLst>
                <a:ext uri="{FF2B5EF4-FFF2-40B4-BE49-F238E27FC236}">
                  <a16:creationId xmlns:a16="http://schemas.microsoft.com/office/drawing/2014/main" id="{81E0CC13-604B-5DB4-2C4E-0227570943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01070" y="1656244"/>
              <a:ext cx="4233170" cy="7397465"/>
            </a:xfrm>
            <a:prstGeom prst="rect">
              <a:avLst/>
            </a:prstGeom>
          </p:spPr>
        </p:pic>
      </p:grpSp>
    </p:spTree>
    <p:extLst>
      <p:ext uri="{BB962C8B-B14F-4D97-AF65-F5344CB8AC3E}">
        <p14:creationId xmlns:p14="http://schemas.microsoft.com/office/powerpoint/2010/main" val="273893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6" name="Picture 8">
            <a:extLst>
              <a:ext uri="{FF2B5EF4-FFF2-40B4-BE49-F238E27FC236}">
                <a16:creationId xmlns:a16="http://schemas.microsoft.com/office/drawing/2014/main" id="{EF2D3A40-7CF5-3138-41B0-3B122D0DC4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03" y="7731702"/>
            <a:ext cx="3960003" cy="2555297"/>
          </a:xfrm>
          <a:prstGeom prst="rect">
            <a:avLst/>
          </a:prstGeom>
        </p:spPr>
      </p:pic>
      <p:sp>
        <p:nvSpPr>
          <p:cNvPr id="9" name="TextBox 8">
            <a:extLst>
              <a:ext uri="{FF2B5EF4-FFF2-40B4-BE49-F238E27FC236}">
                <a16:creationId xmlns:a16="http://schemas.microsoft.com/office/drawing/2014/main" id="{2626B6BA-D4C5-4C9D-05A8-3B1BB4039881}"/>
              </a:ext>
            </a:extLst>
          </p:cNvPr>
          <p:cNvSpPr txBox="1"/>
          <p:nvPr/>
        </p:nvSpPr>
        <p:spPr>
          <a:xfrm>
            <a:off x="3870960" y="984434"/>
            <a:ext cx="13691398" cy="2748253"/>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Bài tập về nhà: </a:t>
            </a:r>
            <a:r>
              <a:rPr lang="en-US" sz="4000">
                <a:latin typeface="Arial" panose="020B0604020202020204" pitchFamily="34" charset="0"/>
                <a:cs typeface="Arial" panose="020B0604020202020204" pitchFamily="34" charset="0"/>
              </a:rPr>
              <a:t>Các nhóm hãy sưu tầm những thông tin về hai tác giả tiêu biểu của thơ Đường và </a:t>
            </a:r>
            <a:r>
              <a:rPr lang="en-US" sz="4000" i="1">
                <a:latin typeface="Arial" panose="020B0604020202020204" pitchFamily="34" charset="0"/>
                <a:cs typeface="Arial" panose="020B0604020202020204" pitchFamily="34" charset="0"/>
              </a:rPr>
              <a:t>“tứ đại danh tác” </a:t>
            </a:r>
            <a:r>
              <a:rPr lang="en-US" sz="4000">
                <a:latin typeface="Arial" panose="020B0604020202020204" pitchFamily="34" charset="0"/>
                <a:cs typeface="Arial" panose="020B0604020202020204" pitchFamily="34" charset="0"/>
              </a:rPr>
              <a:t>của văn học Trung Quốc như mục </a:t>
            </a:r>
            <a:r>
              <a:rPr lang="en-US" sz="4000" b="1" i="1">
                <a:latin typeface="Arial" panose="020B0604020202020204" pitchFamily="34" charset="0"/>
                <a:cs typeface="Arial" panose="020B0604020202020204" pitchFamily="34" charset="0"/>
              </a:rPr>
              <a:t>Em có biết.</a:t>
            </a:r>
          </a:p>
        </p:txBody>
      </p:sp>
      <p:grpSp>
        <p:nvGrpSpPr>
          <p:cNvPr id="10" name="Group 9">
            <a:extLst>
              <a:ext uri="{FF2B5EF4-FFF2-40B4-BE49-F238E27FC236}">
                <a16:creationId xmlns:a16="http://schemas.microsoft.com/office/drawing/2014/main" id="{83EA2A60-0875-E399-634D-35AB1A2B6EDE}"/>
              </a:ext>
            </a:extLst>
          </p:cNvPr>
          <p:cNvGrpSpPr/>
          <p:nvPr/>
        </p:nvGrpSpPr>
        <p:grpSpPr>
          <a:xfrm>
            <a:off x="-19051" y="0"/>
            <a:ext cx="3627452" cy="8267700"/>
            <a:chOff x="-19051" y="0"/>
            <a:chExt cx="3627452" cy="8267700"/>
          </a:xfrm>
        </p:grpSpPr>
        <p:pic>
          <p:nvPicPr>
            <p:cNvPr id="11" name="Picture 9">
              <a:extLst>
                <a:ext uri="{FF2B5EF4-FFF2-40B4-BE49-F238E27FC236}">
                  <a16:creationId xmlns:a16="http://schemas.microsoft.com/office/drawing/2014/main" id="{472CFBAB-B2F4-A2DD-358D-AF87C8EB08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51" y="0"/>
              <a:ext cx="3627452" cy="8267700"/>
            </a:xfrm>
            <a:prstGeom prst="rect">
              <a:avLst/>
            </a:prstGeom>
          </p:spPr>
        </p:pic>
        <p:sp>
          <p:nvSpPr>
            <p:cNvPr id="12" name="TextBox 4">
              <a:extLst>
                <a:ext uri="{FF2B5EF4-FFF2-40B4-BE49-F238E27FC236}">
                  <a16:creationId xmlns:a16="http://schemas.microsoft.com/office/drawing/2014/main" id="{3AA053CF-92BC-7403-A0F8-8515A875C14E}"/>
                </a:ext>
              </a:extLst>
            </p:cNvPr>
            <p:cNvSpPr txBox="1"/>
            <p:nvPr/>
          </p:nvSpPr>
          <p:spPr>
            <a:xfrm>
              <a:off x="558002" y="1722851"/>
              <a:ext cx="2473345" cy="4124975"/>
            </a:xfrm>
            <a:prstGeom prst="rect">
              <a:avLst/>
            </a:prstGeom>
          </p:spPr>
          <p:txBody>
            <a:bodyPr wrap="square" lIns="0" tIns="0" rIns="0" bIns="0" rtlCol="0" anchor="t">
              <a:spAutoFit/>
            </a:bodyPr>
            <a:lstStyle/>
            <a:p>
              <a:pPr algn="ctr">
                <a:lnSpc>
                  <a:spcPts val="11200"/>
                </a:lnSpc>
              </a:pPr>
              <a:r>
                <a:rPr lang="en-US" sz="6000" b="1" dirty="0">
                  <a:latin typeface="Arial" panose="020B0604020202020204" pitchFamily="34" charset="0"/>
                  <a:cs typeface="Arial" panose="020B0604020202020204" pitchFamily="34" charset="0"/>
                </a:rPr>
                <a:t>THẢO LUẬN NHÓM</a:t>
              </a:r>
            </a:p>
          </p:txBody>
        </p:sp>
      </p:grpSp>
      <p:pic>
        <p:nvPicPr>
          <p:cNvPr id="25" name="Picture 5">
            <a:extLst>
              <a:ext uri="{FF2B5EF4-FFF2-40B4-BE49-F238E27FC236}">
                <a16:creationId xmlns:a16="http://schemas.microsoft.com/office/drawing/2014/main" id="{0A28B391-079E-44CD-AFED-5C75EFBB26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17828" y="6164580"/>
            <a:ext cx="2700805" cy="4114800"/>
          </a:xfrm>
          <a:prstGeom prst="rect">
            <a:avLst/>
          </a:prstGeom>
        </p:spPr>
      </p:pic>
      <p:sp>
        <p:nvSpPr>
          <p:cNvPr id="27" name="TextBox 3">
            <a:extLst>
              <a:ext uri="{FF2B5EF4-FFF2-40B4-BE49-F238E27FC236}">
                <a16:creationId xmlns:a16="http://schemas.microsoft.com/office/drawing/2014/main" id="{B7686355-58CE-07C0-998B-778AD8BDADBC}"/>
              </a:ext>
            </a:extLst>
          </p:cNvPr>
          <p:cNvSpPr txBox="1"/>
          <p:nvPr/>
        </p:nvSpPr>
        <p:spPr>
          <a:xfrm>
            <a:off x="3870960" y="4069190"/>
            <a:ext cx="12039600" cy="5425909"/>
          </a:xfrm>
          <a:prstGeom prst="rect">
            <a:avLst/>
          </a:prstGeom>
        </p:spPr>
        <p:txBody>
          <a:bodyPr wrap="square" lIns="0" tIns="0" rIns="0" bIns="0" rtlCol="0" anchor="t">
            <a:spAutoFit/>
          </a:bodyPr>
          <a:lstStyle/>
          <a:p>
            <a:pPr marL="457200" lvl="0" indent="-457200" algn="just">
              <a:lnSpc>
                <a:spcPct val="150000"/>
              </a:lnSpc>
              <a:buFont typeface="Arial" panose="020B0604020202020204" pitchFamily="34" charset="0"/>
              <a:buChar char="•"/>
            </a:pPr>
            <a:r>
              <a:rPr lang="en-US" sz="4000" b="1" i="1">
                <a:solidFill>
                  <a:schemeClr val="accent5">
                    <a:lumMod val="75000"/>
                  </a:schemeClr>
                </a:solidFill>
                <a:latin typeface="Arial" panose="020B0604020202020204" pitchFamily="34" charset="0"/>
                <a:cs typeface="Arial" panose="020B0604020202020204" pitchFamily="34" charset="0"/>
              </a:rPr>
              <a:t>Nhóm 1: </a:t>
            </a:r>
            <a:r>
              <a:rPr lang="en-US" sz="4000">
                <a:solidFill>
                  <a:srgbClr val="000000"/>
                </a:solidFill>
                <a:latin typeface="Arial" panose="020B0604020202020204" pitchFamily="34" charset="0"/>
                <a:cs typeface="Arial" panose="020B0604020202020204" pitchFamily="34" charset="0"/>
              </a:rPr>
              <a:t>Tìm hiểu về tác giả Lý Bạch.</a:t>
            </a:r>
          </a:p>
          <a:p>
            <a:pPr marL="457200" lvl="0" indent="-457200" algn="just">
              <a:lnSpc>
                <a:spcPct val="150000"/>
              </a:lnSpc>
              <a:buFont typeface="Arial" panose="020B0604020202020204" pitchFamily="34" charset="0"/>
              <a:buChar char="•"/>
            </a:pPr>
            <a:r>
              <a:rPr lang="en-US" sz="4000" b="1" i="1">
                <a:solidFill>
                  <a:schemeClr val="accent5">
                    <a:lumMod val="75000"/>
                  </a:schemeClr>
                </a:solidFill>
                <a:latin typeface="Arial" panose="020B0604020202020204" pitchFamily="34" charset="0"/>
                <a:cs typeface="Arial" panose="020B0604020202020204" pitchFamily="34" charset="0"/>
              </a:rPr>
              <a:t>Nhóm 2: </a:t>
            </a:r>
            <a:r>
              <a:rPr lang="en-US" sz="4000">
                <a:solidFill>
                  <a:srgbClr val="000000"/>
                </a:solidFill>
                <a:latin typeface="Arial" panose="020B0604020202020204" pitchFamily="34" charset="0"/>
                <a:cs typeface="Arial" panose="020B0604020202020204" pitchFamily="34" charset="0"/>
              </a:rPr>
              <a:t>Tìm hiểu về tác giả Bạch Cư Dị.</a:t>
            </a:r>
          </a:p>
          <a:p>
            <a:pPr marL="457200" lvl="0" indent="-457200" algn="just">
              <a:lnSpc>
                <a:spcPct val="150000"/>
              </a:lnSpc>
              <a:buFont typeface="Arial" panose="020B0604020202020204" pitchFamily="34" charset="0"/>
              <a:buChar char="•"/>
            </a:pPr>
            <a:r>
              <a:rPr lang="en-US" sz="4000" b="1" i="1">
                <a:solidFill>
                  <a:schemeClr val="accent5">
                    <a:lumMod val="75000"/>
                  </a:schemeClr>
                </a:solidFill>
                <a:latin typeface="Arial" panose="020B0604020202020204" pitchFamily="34" charset="0"/>
                <a:cs typeface="Arial" panose="020B0604020202020204" pitchFamily="34" charset="0"/>
              </a:rPr>
              <a:t>Nhóm 3: </a:t>
            </a:r>
            <a:r>
              <a:rPr lang="en-US" sz="4000">
                <a:solidFill>
                  <a:srgbClr val="000000"/>
                </a:solidFill>
                <a:latin typeface="Arial" panose="020B0604020202020204" pitchFamily="34" charset="0"/>
                <a:cs typeface="Arial" panose="020B0604020202020204" pitchFamily="34" charset="0"/>
              </a:rPr>
              <a:t>Tìm hiểu tác phẩm Thủy hử.</a:t>
            </a:r>
          </a:p>
          <a:p>
            <a:pPr marL="457200" lvl="0" indent="-457200" algn="just">
              <a:lnSpc>
                <a:spcPct val="150000"/>
              </a:lnSpc>
              <a:buFont typeface="Arial" panose="020B0604020202020204" pitchFamily="34" charset="0"/>
              <a:buChar char="•"/>
            </a:pPr>
            <a:r>
              <a:rPr lang="en-US" sz="4000" b="1" i="1">
                <a:solidFill>
                  <a:schemeClr val="accent5">
                    <a:lumMod val="75000"/>
                  </a:schemeClr>
                </a:solidFill>
                <a:latin typeface="Arial" panose="020B0604020202020204" pitchFamily="34" charset="0"/>
                <a:cs typeface="Arial" panose="020B0604020202020204" pitchFamily="34" charset="0"/>
              </a:rPr>
              <a:t>Nhóm 4: </a:t>
            </a:r>
            <a:r>
              <a:rPr lang="en-US" sz="4000">
                <a:solidFill>
                  <a:srgbClr val="000000"/>
                </a:solidFill>
                <a:latin typeface="Arial" panose="020B0604020202020204" pitchFamily="34" charset="0"/>
                <a:cs typeface="Arial" panose="020B0604020202020204" pitchFamily="34" charset="0"/>
              </a:rPr>
              <a:t>Tìm hiểu tác phẩm Tam quốc diễn nghĩa.</a:t>
            </a:r>
          </a:p>
          <a:p>
            <a:pPr marL="457200" lvl="0" indent="-457200" algn="just">
              <a:lnSpc>
                <a:spcPct val="150000"/>
              </a:lnSpc>
              <a:buFont typeface="Arial" panose="020B0604020202020204" pitchFamily="34" charset="0"/>
              <a:buChar char="•"/>
            </a:pPr>
            <a:r>
              <a:rPr lang="en-US" sz="4000" b="1" i="1">
                <a:solidFill>
                  <a:schemeClr val="accent5">
                    <a:lumMod val="75000"/>
                  </a:schemeClr>
                </a:solidFill>
                <a:latin typeface="Arial" panose="020B0604020202020204" pitchFamily="34" charset="0"/>
                <a:cs typeface="Arial" panose="020B0604020202020204" pitchFamily="34" charset="0"/>
              </a:rPr>
              <a:t>Nhóm 5: </a:t>
            </a:r>
            <a:r>
              <a:rPr lang="en-US" sz="4000">
                <a:solidFill>
                  <a:srgbClr val="000000"/>
                </a:solidFill>
                <a:latin typeface="Arial" panose="020B0604020202020204" pitchFamily="34" charset="0"/>
                <a:cs typeface="Arial" panose="020B0604020202020204" pitchFamily="34" charset="0"/>
              </a:rPr>
              <a:t>Tìm hiểu tác phẩm Tây du kí.</a:t>
            </a:r>
          </a:p>
          <a:p>
            <a:pPr marL="457200" lvl="0" indent="-457200" algn="just">
              <a:lnSpc>
                <a:spcPct val="150000"/>
              </a:lnSpc>
              <a:buFont typeface="Arial" panose="020B0604020202020204" pitchFamily="34" charset="0"/>
              <a:buChar char="•"/>
            </a:pPr>
            <a:r>
              <a:rPr lang="en-US" sz="4000" b="1" i="1">
                <a:solidFill>
                  <a:schemeClr val="accent5">
                    <a:lumMod val="75000"/>
                  </a:schemeClr>
                </a:solidFill>
                <a:latin typeface="Arial" panose="020B0604020202020204" pitchFamily="34" charset="0"/>
                <a:cs typeface="Arial" panose="020B0604020202020204" pitchFamily="34" charset="0"/>
              </a:rPr>
              <a:t>Nhóm 6: </a:t>
            </a:r>
            <a:r>
              <a:rPr lang="en-US" sz="4000">
                <a:solidFill>
                  <a:srgbClr val="000000"/>
                </a:solidFill>
                <a:latin typeface="Arial" panose="020B0604020202020204" pitchFamily="34" charset="0"/>
                <a:cs typeface="Arial" panose="020B0604020202020204" pitchFamily="34" charset="0"/>
              </a:rPr>
              <a:t>Tìm hiểu tác phẩm Hồng lâu mộng.</a:t>
            </a:r>
            <a:endParaRPr lang="vi-VN" sz="4000"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barn(inVertical)">
                                      <p:cBhvr>
                                        <p:cTn id="19" dur="500"/>
                                        <p:tgtEl>
                                          <p:spTgt spid="27">
                                            <p:txEl>
                                              <p:pRg st="0" end="0"/>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barn(inVertical)">
                                      <p:cBhvr>
                                        <p:cTn id="22" dur="500"/>
                                        <p:tgtEl>
                                          <p:spTgt spid="27">
                                            <p:txEl>
                                              <p:pRg st="1" end="1"/>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xEl>
                                              <p:pRg st="2" end="2"/>
                                            </p:txEl>
                                          </p:spTgt>
                                        </p:tgtEl>
                                        <p:attrNameLst>
                                          <p:attrName>style.visibility</p:attrName>
                                        </p:attrNameLst>
                                      </p:cBhvr>
                                      <p:to>
                                        <p:strVal val="visible"/>
                                      </p:to>
                                    </p:set>
                                    <p:animEffect transition="in" filter="barn(inVertical)">
                                      <p:cBhvr>
                                        <p:cTn id="25" dur="500"/>
                                        <p:tgtEl>
                                          <p:spTgt spid="27">
                                            <p:txEl>
                                              <p:pRg st="2" end="2"/>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7">
                                            <p:txEl>
                                              <p:pRg st="3" end="3"/>
                                            </p:txEl>
                                          </p:spTgt>
                                        </p:tgtEl>
                                        <p:attrNameLst>
                                          <p:attrName>style.visibility</p:attrName>
                                        </p:attrNameLst>
                                      </p:cBhvr>
                                      <p:to>
                                        <p:strVal val="visible"/>
                                      </p:to>
                                    </p:set>
                                    <p:animEffect transition="in" filter="barn(inVertical)">
                                      <p:cBhvr>
                                        <p:cTn id="28" dur="500"/>
                                        <p:tgtEl>
                                          <p:spTgt spid="27">
                                            <p:txEl>
                                              <p:pRg st="3" end="3"/>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xEl>
                                              <p:pRg st="4" end="4"/>
                                            </p:txEl>
                                          </p:spTgt>
                                        </p:tgtEl>
                                        <p:attrNameLst>
                                          <p:attrName>style.visibility</p:attrName>
                                        </p:attrNameLst>
                                      </p:cBhvr>
                                      <p:to>
                                        <p:strVal val="visible"/>
                                      </p:to>
                                    </p:set>
                                    <p:animEffect transition="in" filter="barn(inVertical)">
                                      <p:cBhvr>
                                        <p:cTn id="31" dur="500"/>
                                        <p:tgtEl>
                                          <p:spTgt spid="27">
                                            <p:txEl>
                                              <p:pRg st="4" end="4"/>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7">
                                            <p:txEl>
                                              <p:pRg st="5" end="5"/>
                                            </p:txEl>
                                          </p:spTgt>
                                        </p:tgtEl>
                                        <p:attrNameLst>
                                          <p:attrName>style.visibility</p:attrName>
                                        </p:attrNameLst>
                                      </p:cBhvr>
                                      <p:to>
                                        <p:strVal val="visible"/>
                                      </p:to>
                                    </p:set>
                                    <p:animEffect transition="in" filter="barn(inVertical)">
                                      <p:cBhvr>
                                        <p:cTn id="34"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E1C66F3-F8FB-DA9C-0016-BCE2A18275E4}"/>
              </a:ext>
            </a:extLst>
          </p:cNvPr>
          <p:cNvSpPr/>
          <p:nvPr/>
        </p:nvSpPr>
        <p:spPr>
          <a:xfrm>
            <a:off x="1371600" y="1257300"/>
            <a:ext cx="15657957"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911DF02-E2BC-5C6F-CCFC-04B980DA5FFF}"/>
              </a:ext>
            </a:extLst>
          </p:cNvPr>
          <p:cNvGrpSpPr/>
          <p:nvPr/>
        </p:nvGrpSpPr>
        <p:grpSpPr>
          <a:xfrm>
            <a:off x="5895975" y="2154580"/>
            <a:ext cx="6496050" cy="3539431"/>
            <a:chOff x="5895975" y="2154580"/>
            <a:chExt cx="6496050" cy="3539431"/>
          </a:xfrm>
        </p:grpSpPr>
        <p:pic>
          <p:nvPicPr>
            <p:cNvPr id="4" name="Picture 2">
              <a:extLst>
                <a:ext uri="{FF2B5EF4-FFF2-40B4-BE49-F238E27FC236}">
                  <a16:creationId xmlns:a16="http://schemas.microsoft.com/office/drawing/2014/main" id="{B5D4EEE1-E001-59BA-56C0-8372C5B2F8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24600" y="2154580"/>
              <a:ext cx="5153025" cy="3539431"/>
            </a:xfrm>
            <a:prstGeom prst="rect">
              <a:avLst/>
            </a:prstGeom>
          </p:spPr>
        </p:pic>
        <p:sp>
          <p:nvSpPr>
            <p:cNvPr id="18" name="TextBox 3">
              <a:extLst>
                <a:ext uri="{FF2B5EF4-FFF2-40B4-BE49-F238E27FC236}">
                  <a16:creationId xmlns:a16="http://schemas.microsoft.com/office/drawing/2014/main" id="{4E034886-2F1D-326C-F3F8-8E15900C4F46}"/>
                </a:ext>
              </a:extLst>
            </p:cNvPr>
            <p:cNvSpPr txBox="1"/>
            <p:nvPr/>
          </p:nvSpPr>
          <p:spPr>
            <a:xfrm>
              <a:off x="5895975" y="3416465"/>
              <a:ext cx="6496050" cy="1015663"/>
            </a:xfrm>
            <a:prstGeom prst="rect">
              <a:avLst/>
            </a:prstGeom>
          </p:spPr>
          <p:txBody>
            <a:bodyPr wrap="square" lIns="0" tIns="0" rIns="0" bIns="0" rtlCol="0" anchor="t">
              <a:spAutoFit/>
            </a:bodyPr>
            <a:lstStyle/>
            <a:p>
              <a:pPr marL="0" lvl="0" indent="0" algn="ctr">
                <a:spcBef>
                  <a:spcPct val="0"/>
                </a:spcBef>
              </a:pPr>
              <a:r>
                <a:rPr lang="en-US" sz="6600" b="1">
                  <a:latin typeface="Arial" panose="020B0604020202020204" pitchFamily="34" charset="0"/>
                  <a:cs typeface="Arial" panose="020B0604020202020204" pitchFamily="34" charset="0"/>
                </a:rPr>
                <a:t>PHẦN 3</a:t>
              </a:r>
              <a:endParaRPr lang="en-US" sz="6600" b="1" dirty="0">
                <a:latin typeface="Arial" panose="020B0604020202020204" pitchFamily="34" charset="0"/>
                <a:cs typeface="Arial" panose="020B0604020202020204" pitchFamily="34" charset="0"/>
              </a:endParaRPr>
            </a:p>
          </p:txBody>
        </p:sp>
      </p:grpSp>
      <p:sp>
        <p:nvSpPr>
          <p:cNvPr id="19" name="TextBox 4">
            <a:extLst>
              <a:ext uri="{FF2B5EF4-FFF2-40B4-BE49-F238E27FC236}">
                <a16:creationId xmlns:a16="http://schemas.microsoft.com/office/drawing/2014/main" id="{D0C7CE3E-3B93-FBFF-53DA-158D80F71942}"/>
              </a:ext>
            </a:extLst>
          </p:cNvPr>
          <p:cNvSpPr txBox="1"/>
          <p:nvPr/>
        </p:nvSpPr>
        <p:spPr>
          <a:xfrm>
            <a:off x="2057400" y="5865663"/>
            <a:ext cx="14173200" cy="1335237"/>
          </a:xfrm>
          <a:prstGeom prst="rect">
            <a:avLst/>
          </a:prstGeom>
        </p:spPr>
        <p:txBody>
          <a:bodyPr wrap="square" lIns="0" tIns="0" rIns="0" bIns="0" rtlCol="0" anchor="t">
            <a:spAutoFit/>
          </a:bodyPr>
          <a:lstStyle/>
          <a:p>
            <a:pPr marL="0" lvl="0" indent="0" algn="ctr">
              <a:lnSpc>
                <a:spcPct val="150000"/>
              </a:lnSpc>
              <a:spcBef>
                <a:spcPct val="0"/>
              </a:spcBef>
            </a:pPr>
            <a:r>
              <a:rPr lang="en-US" sz="6600" b="1">
                <a:latin typeface="Arial" panose="020B0604020202020204" pitchFamily="34" charset="0"/>
                <a:cs typeface="Arial" panose="020B0604020202020204" pitchFamily="34" charset="0"/>
              </a:rPr>
              <a:t>KIẾN TRÚC, ĐIÊU KHẮC, HỘI HỌA</a:t>
            </a:r>
            <a:endParaRPr lang="vi-VN" sz="6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727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607BFDAC-FFB7-AEB5-D422-766E34DE06D5}"/>
              </a:ext>
            </a:extLst>
          </p:cNvPr>
          <p:cNvSpPr txBox="1"/>
          <p:nvPr/>
        </p:nvSpPr>
        <p:spPr>
          <a:xfrm>
            <a:off x="8232652" y="647700"/>
            <a:ext cx="9448801" cy="2748253"/>
          </a:xfrm>
          <a:prstGeom prst="rect">
            <a:avLst/>
          </a:prstGeom>
          <a:noFill/>
        </p:spPr>
        <p:txBody>
          <a:bodyPr wrap="square">
            <a:spAutoFit/>
          </a:bodyPr>
          <a:lstStyle/>
          <a:p>
            <a:pPr lvl="0" algn="ctr">
              <a:lnSpc>
                <a:spcPct val="150000"/>
              </a:lnSpc>
            </a:pPr>
            <a:r>
              <a:rPr lang="en-US" sz="4000" b="1" i="1">
                <a:solidFill>
                  <a:srgbClr val="FF0000"/>
                </a:solidFill>
                <a:latin typeface="Arial" panose="020B0604020202020204" pitchFamily="34" charset="0"/>
                <a:cs typeface="Arial" panose="020B0604020202020204" pitchFamily="34" charset="0"/>
              </a:rPr>
              <a:t>Em hãy quan sát Hình 7.2, Hình 7.3 và trả lời câu hỏi: </a:t>
            </a:r>
            <a:r>
              <a:rPr lang="en-US" sz="4000">
                <a:latin typeface="Arial" panose="020B0604020202020204" pitchFamily="34" charset="0"/>
                <a:cs typeface="Arial" panose="020B0604020202020204" pitchFamily="34" charset="0"/>
              </a:rPr>
              <a:t>Em hãy nêu nhận xét của mình về hai bức hình dưới đây.</a:t>
            </a:r>
            <a:endParaRPr lang="vi-VN" sz="4000">
              <a:latin typeface="Arial" panose="020B0604020202020204" pitchFamily="34" charset="0"/>
              <a:cs typeface="Arial" panose="020B0604020202020204" pitchFamily="34" charset="0"/>
            </a:endParaRPr>
          </a:p>
        </p:txBody>
      </p:sp>
      <p:pic>
        <p:nvPicPr>
          <p:cNvPr id="3" name="Picture 2" descr="A picture containing text, place of worship, lamasery, building&#10;&#10;Description automatically generated">
            <a:extLst>
              <a:ext uri="{FF2B5EF4-FFF2-40B4-BE49-F238E27FC236}">
                <a16:creationId xmlns:a16="http://schemas.microsoft.com/office/drawing/2014/main" id="{3B0E4136-F1D1-12B5-48C5-3017AF9747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1596" y="3929353"/>
            <a:ext cx="9519857" cy="5949910"/>
          </a:xfrm>
          <a:prstGeom prst="rect">
            <a:avLst/>
          </a:prstGeom>
        </p:spPr>
      </p:pic>
      <p:pic>
        <p:nvPicPr>
          <p:cNvPr id="5" name="Picture 4" descr="A picture containing valley, tree, nature, outdoor&#10;&#10;Description automatically generated">
            <a:extLst>
              <a:ext uri="{FF2B5EF4-FFF2-40B4-BE49-F238E27FC236}">
                <a16:creationId xmlns:a16="http://schemas.microsoft.com/office/drawing/2014/main" id="{0FED9017-F41E-A83D-5DA7-54F37A3CD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87" y="439656"/>
            <a:ext cx="7591047" cy="9439607"/>
          </a:xfrm>
          <a:prstGeom prst="rect">
            <a:avLst/>
          </a:prstGeom>
        </p:spPr>
      </p:pic>
    </p:spTree>
    <p:extLst>
      <p:ext uri="{BB962C8B-B14F-4D97-AF65-F5344CB8AC3E}">
        <p14:creationId xmlns:p14="http://schemas.microsoft.com/office/powerpoint/2010/main" val="1921422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BFE85DC7-D44C-7456-5506-C99DCD45E3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04" y="6797128"/>
            <a:ext cx="5408335" cy="3489871"/>
          </a:xfrm>
          <a:prstGeom prst="rect">
            <a:avLst/>
          </a:prstGeom>
        </p:spPr>
      </p:pic>
      <p:sp>
        <p:nvSpPr>
          <p:cNvPr id="5" name="TextBox 4">
            <a:extLst>
              <a:ext uri="{FF2B5EF4-FFF2-40B4-BE49-F238E27FC236}">
                <a16:creationId xmlns:a16="http://schemas.microsoft.com/office/drawing/2014/main" id="{610CF180-CBEF-1EBE-9448-942DE3619A3B}"/>
              </a:ext>
            </a:extLst>
          </p:cNvPr>
          <p:cNvSpPr txBox="1"/>
          <p:nvPr/>
        </p:nvSpPr>
        <p:spPr>
          <a:xfrm>
            <a:off x="4185454" y="373732"/>
            <a:ext cx="13691398"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Em hãy đọc thông tin mục 2 – SGK tr.27 kết hợp với các dữ liệu vừa phân tích ở trên và thực hiện nhiệm vụ:</a:t>
            </a:r>
          </a:p>
        </p:txBody>
      </p:sp>
      <p:grpSp>
        <p:nvGrpSpPr>
          <p:cNvPr id="12" name="Group 11">
            <a:extLst>
              <a:ext uri="{FF2B5EF4-FFF2-40B4-BE49-F238E27FC236}">
                <a16:creationId xmlns:a16="http://schemas.microsoft.com/office/drawing/2014/main" id="{7CCE2AA8-388D-9473-3F9D-C847F20FA34E}"/>
              </a:ext>
            </a:extLst>
          </p:cNvPr>
          <p:cNvGrpSpPr/>
          <p:nvPr/>
        </p:nvGrpSpPr>
        <p:grpSpPr>
          <a:xfrm>
            <a:off x="0" y="0"/>
            <a:ext cx="4635023" cy="7391400"/>
            <a:chOff x="-465744" y="1059290"/>
            <a:chExt cx="4635023" cy="7391400"/>
          </a:xfrm>
        </p:grpSpPr>
        <p:pic>
          <p:nvPicPr>
            <p:cNvPr id="11" name="Picture 8">
              <a:extLst>
                <a:ext uri="{FF2B5EF4-FFF2-40B4-BE49-F238E27FC236}">
                  <a16:creationId xmlns:a16="http://schemas.microsoft.com/office/drawing/2014/main" id="{72715EC8-591E-A6C1-3E35-F3E60FEEC5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5744" y="1059290"/>
              <a:ext cx="4635023" cy="7391400"/>
            </a:xfrm>
            <a:prstGeom prst="rect">
              <a:avLst/>
            </a:prstGeom>
          </p:spPr>
        </p:pic>
        <p:sp>
          <p:nvSpPr>
            <p:cNvPr id="4" name="TextBox 4">
              <a:extLst>
                <a:ext uri="{FF2B5EF4-FFF2-40B4-BE49-F238E27FC236}">
                  <a16:creationId xmlns:a16="http://schemas.microsoft.com/office/drawing/2014/main" id="{CC259DC2-E81D-0B5D-761E-D3B84DF5546A}"/>
                </a:ext>
              </a:extLst>
            </p:cNvPr>
            <p:cNvSpPr txBox="1"/>
            <p:nvPr/>
          </p:nvSpPr>
          <p:spPr>
            <a:xfrm>
              <a:off x="558002" y="1722851"/>
              <a:ext cx="2473345" cy="4124975"/>
            </a:xfrm>
            <a:prstGeom prst="rect">
              <a:avLst/>
            </a:prstGeom>
          </p:spPr>
          <p:txBody>
            <a:bodyPr wrap="square" lIns="0" tIns="0" rIns="0" bIns="0" rtlCol="0" anchor="t">
              <a:spAutoFit/>
            </a:bodyPr>
            <a:lstStyle/>
            <a:p>
              <a:pPr marL="0" marR="0" lvl="0" indent="0" algn="ctr" defTabSz="914400" rtl="0" eaLnBrk="1" fontAlgn="auto" latinLnBrk="0" hangingPunct="1">
                <a:lnSpc>
                  <a:spcPts val="112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THẢO LUẬN NHÓM</a:t>
              </a:r>
            </a:p>
          </p:txBody>
        </p:sp>
      </p:grpSp>
      <p:grpSp>
        <p:nvGrpSpPr>
          <p:cNvPr id="13" name="Group 12">
            <a:extLst>
              <a:ext uri="{FF2B5EF4-FFF2-40B4-BE49-F238E27FC236}">
                <a16:creationId xmlns:a16="http://schemas.microsoft.com/office/drawing/2014/main" id="{773440A8-75C3-B72F-D9C2-2064B2CC6BC9}"/>
              </a:ext>
            </a:extLst>
          </p:cNvPr>
          <p:cNvGrpSpPr/>
          <p:nvPr/>
        </p:nvGrpSpPr>
        <p:grpSpPr>
          <a:xfrm>
            <a:off x="4038600" y="2554792"/>
            <a:ext cx="6477000" cy="3489871"/>
            <a:chOff x="8674894" y="3848100"/>
            <a:chExt cx="7702194" cy="3489871"/>
          </a:xfrm>
        </p:grpSpPr>
        <p:grpSp>
          <p:nvGrpSpPr>
            <p:cNvPr id="7" name="Group 4">
              <a:extLst>
                <a:ext uri="{FF2B5EF4-FFF2-40B4-BE49-F238E27FC236}">
                  <a16:creationId xmlns:a16="http://schemas.microsoft.com/office/drawing/2014/main" id="{7F7206D2-F4AB-3376-109A-233EBDD1DA7A}"/>
                </a:ext>
              </a:extLst>
            </p:cNvPr>
            <p:cNvGrpSpPr/>
            <p:nvPr/>
          </p:nvGrpSpPr>
          <p:grpSpPr>
            <a:xfrm>
              <a:off x="8674894" y="3848100"/>
              <a:ext cx="7702194" cy="3489871"/>
              <a:chOff x="0" y="0"/>
              <a:chExt cx="22311143" cy="10109200"/>
            </a:xfrm>
          </p:grpSpPr>
          <p:sp>
            <p:nvSpPr>
              <p:cNvPr id="8" name="Freeform 5">
                <a:extLst>
                  <a:ext uri="{FF2B5EF4-FFF2-40B4-BE49-F238E27FC236}">
                    <a16:creationId xmlns:a16="http://schemas.microsoft.com/office/drawing/2014/main" id="{AB883781-5FEB-2A3C-9350-2E809B5A9597}"/>
                  </a:ext>
                </a:extLst>
              </p:cNvPr>
              <p:cNvSpPr/>
              <p:nvPr/>
            </p:nvSpPr>
            <p:spPr>
              <a:xfrm>
                <a:off x="0" y="0"/>
                <a:ext cx="22311142" cy="10109200"/>
              </a:xfrm>
              <a:custGeom>
                <a:avLst/>
                <a:gdLst/>
                <a:ahLst/>
                <a:cxnLst/>
                <a:rect l="l" t="t" r="r" b="b"/>
                <a:pathLst>
                  <a:path w="22311142" h="10109200">
                    <a:moveTo>
                      <a:pt x="22284472" y="5650230"/>
                    </a:moveTo>
                    <a:cubicBezTo>
                      <a:pt x="22173983" y="5650230"/>
                      <a:pt x="22069842" y="5622290"/>
                      <a:pt x="21977133" y="5575300"/>
                    </a:cubicBezTo>
                    <a:cubicBezTo>
                      <a:pt x="22177792" y="5447030"/>
                      <a:pt x="22311142" y="5222240"/>
                      <a:pt x="22311142" y="4966970"/>
                    </a:cubicBezTo>
                    <a:cubicBezTo>
                      <a:pt x="22311142" y="4710430"/>
                      <a:pt x="22177792" y="4485640"/>
                      <a:pt x="21975863" y="4357370"/>
                    </a:cubicBezTo>
                    <a:cubicBezTo>
                      <a:pt x="22069842" y="4309110"/>
                      <a:pt x="22172713" y="4281170"/>
                      <a:pt x="22284472" y="4281170"/>
                    </a:cubicBezTo>
                    <a:cubicBezTo>
                      <a:pt x="22294633" y="4281170"/>
                      <a:pt x="22299713" y="4273550"/>
                      <a:pt x="22299713" y="4263390"/>
                    </a:cubicBezTo>
                    <a:lnTo>
                      <a:pt x="22299713" y="22860"/>
                    </a:lnTo>
                    <a:cubicBezTo>
                      <a:pt x="22299713" y="12700"/>
                      <a:pt x="22297172" y="0"/>
                      <a:pt x="22288283" y="0"/>
                    </a:cubicBezTo>
                    <a:lnTo>
                      <a:pt x="26670" y="0"/>
                    </a:lnTo>
                    <a:cubicBezTo>
                      <a:pt x="16510" y="0"/>
                      <a:pt x="2540" y="12700"/>
                      <a:pt x="2540" y="22860"/>
                    </a:cubicBezTo>
                    <a:lnTo>
                      <a:pt x="2540" y="4263390"/>
                    </a:lnTo>
                    <a:cubicBezTo>
                      <a:pt x="2540" y="4273550"/>
                      <a:pt x="13970" y="4281170"/>
                      <a:pt x="22860" y="4281170"/>
                    </a:cubicBezTo>
                    <a:cubicBezTo>
                      <a:pt x="134620" y="4281170"/>
                      <a:pt x="241300" y="4309110"/>
                      <a:pt x="335280" y="4356100"/>
                    </a:cubicBezTo>
                    <a:cubicBezTo>
                      <a:pt x="133350" y="4483100"/>
                      <a:pt x="0" y="4707890"/>
                      <a:pt x="0" y="4963160"/>
                    </a:cubicBezTo>
                    <a:cubicBezTo>
                      <a:pt x="0" y="5219700"/>
                      <a:pt x="135890" y="5444490"/>
                      <a:pt x="339090" y="5572760"/>
                    </a:cubicBezTo>
                    <a:cubicBezTo>
                      <a:pt x="245110" y="5621020"/>
                      <a:pt x="135890" y="5648960"/>
                      <a:pt x="22860" y="5650230"/>
                    </a:cubicBezTo>
                    <a:cubicBezTo>
                      <a:pt x="12700" y="5650230"/>
                      <a:pt x="2540" y="5657850"/>
                      <a:pt x="2540" y="5668010"/>
                    </a:cubicBezTo>
                    <a:lnTo>
                      <a:pt x="2540" y="10086340"/>
                    </a:lnTo>
                    <a:cubicBezTo>
                      <a:pt x="2540" y="10096500"/>
                      <a:pt x="16510" y="10109200"/>
                      <a:pt x="26670" y="10109200"/>
                    </a:cubicBezTo>
                    <a:lnTo>
                      <a:pt x="22288283" y="10109200"/>
                    </a:lnTo>
                    <a:cubicBezTo>
                      <a:pt x="22298444" y="10109200"/>
                      <a:pt x="22299713" y="10096500"/>
                      <a:pt x="22299713" y="10086340"/>
                    </a:cubicBezTo>
                    <a:lnTo>
                      <a:pt x="22299713" y="5668010"/>
                    </a:lnTo>
                    <a:cubicBezTo>
                      <a:pt x="22299713" y="5657850"/>
                      <a:pt x="22294633" y="5650230"/>
                      <a:pt x="22284472" y="5650230"/>
                    </a:cubicBezTo>
                    <a:lnTo>
                      <a:pt x="22284472" y="5650230"/>
                    </a:lnTo>
                    <a:close/>
                    <a:moveTo>
                      <a:pt x="22276853" y="4968240"/>
                    </a:moveTo>
                    <a:cubicBezTo>
                      <a:pt x="22276853" y="5217160"/>
                      <a:pt x="22143503" y="5436870"/>
                      <a:pt x="21942844" y="5556250"/>
                    </a:cubicBezTo>
                    <a:cubicBezTo>
                      <a:pt x="21740913" y="5435600"/>
                      <a:pt x="21605022" y="5215890"/>
                      <a:pt x="21605022" y="4965700"/>
                    </a:cubicBezTo>
                    <a:cubicBezTo>
                      <a:pt x="21605022" y="4715510"/>
                      <a:pt x="21739644" y="4497070"/>
                      <a:pt x="21940303" y="4377690"/>
                    </a:cubicBezTo>
                    <a:cubicBezTo>
                      <a:pt x="22140963" y="4497070"/>
                      <a:pt x="22276853" y="4716780"/>
                      <a:pt x="22276853" y="4968240"/>
                    </a:cubicBezTo>
                    <a:lnTo>
                      <a:pt x="22276853" y="4968240"/>
                    </a:lnTo>
                    <a:close/>
                    <a:moveTo>
                      <a:pt x="22261613" y="38100"/>
                    </a:moveTo>
                    <a:lnTo>
                      <a:pt x="22261613" y="4245610"/>
                    </a:lnTo>
                    <a:cubicBezTo>
                      <a:pt x="22160013" y="4248150"/>
                      <a:pt x="22045713" y="4277360"/>
                      <a:pt x="21944113" y="4326890"/>
                    </a:cubicBezTo>
                    <a:lnTo>
                      <a:pt x="21944113" y="367030"/>
                    </a:lnTo>
                    <a:cubicBezTo>
                      <a:pt x="21944113" y="361950"/>
                      <a:pt x="21949194" y="358140"/>
                      <a:pt x="21946653" y="354330"/>
                    </a:cubicBezTo>
                    <a:cubicBezTo>
                      <a:pt x="21944113" y="350520"/>
                      <a:pt x="21936494" y="349250"/>
                      <a:pt x="21932683" y="349250"/>
                    </a:cubicBezTo>
                    <a:lnTo>
                      <a:pt x="21602483" y="349250"/>
                    </a:lnTo>
                    <a:lnTo>
                      <a:pt x="21602483" y="38100"/>
                    </a:lnTo>
                    <a:cubicBezTo>
                      <a:pt x="21602483" y="38100"/>
                      <a:pt x="22261613" y="38100"/>
                      <a:pt x="22261613" y="38100"/>
                    </a:cubicBezTo>
                    <a:close/>
                    <a:moveTo>
                      <a:pt x="21601213" y="384810"/>
                    </a:moveTo>
                    <a:lnTo>
                      <a:pt x="21906013" y="384810"/>
                    </a:lnTo>
                    <a:lnTo>
                      <a:pt x="21906013" y="4326890"/>
                    </a:lnTo>
                    <a:cubicBezTo>
                      <a:pt x="21817113" y="4278630"/>
                      <a:pt x="21728213" y="4249420"/>
                      <a:pt x="21601213" y="4245610"/>
                    </a:cubicBezTo>
                    <a:lnTo>
                      <a:pt x="21601213" y="384810"/>
                    </a:lnTo>
                    <a:lnTo>
                      <a:pt x="21601213" y="384810"/>
                    </a:lnTo>
                    <a:close/>
                    <a:moveTo>
                      <a:pt x="727710" y="38100"/>
                    </a:moveTo>
                    <a:lnTo>
                      <a:pt x="21563113" y="38100"/>
                    </a:lnTo>
                    <a:lnTo>
                      <a:pt x="21563113" y="349250"/>
                    </a:lnTo>
                    <a:lnTo>
                      <a:pt x="14103124" y="349250"/>
                    </a:lnTo>
                    <a:lnTo>
                      <a:pt x="14103124" y="350520"/>
                    </a:lnTo>
                    <a:lnTo>
                      <a:pt x="727710" y="350520"/>
                    </a:lnTo>
                    <a:cubicBezTo>
                      <a:pt x="727710" y="350520"/>
                      <a:pt x="727710" y="38100"/>
                      <a:pt x="727710" y="38100"/>
                    </a:cubicBezTo>
                    <a:close/>
                    <a:moveTo>
                      <a:pt x="332740" y="368300"/>
                    </a:moveTo>
                    <a:lnTo>
                      <a:pt x="332740" y="4324350"/>
                    </a:lnTo>
                    <a:cubicBezTo>
                      <a:pt x="243840" y="4276090"/>
                      <a:pt x="154940" y="4248150"/>
                      <a:pt x="40640" y="4245610"/>
                    </a:cubicBezTo>
                    <a:lnTo>
                      <a:pt x="40640" y="38100"/>
                    </a:lnTo>
                    <a:lnTo>
                      <a:pt x="688340" y="38100"/>
                    </a:lnTo>
                    <a:lnTo>
                      <a:pt x="688340" y="350520"/>
                    </a:lnTo>
                    <a:lnTo>
                      <a:pt x="353060" y="350520"/>
                    </a:lnTo>
                    <a:cubicBezTo>
                      <a:pt x="344170" y="350520"/>
                      <a:pt x="332740" y="359410"/>
                      <a:pt x="332740" y="368300"/>
                    </a:cubicBezTo>
                    <a:close/>
                    <a:moveTo>
                      <a:pt x="688340" y="386080"/>
                    </a:moveTo>
                    <a:lnTo>
                      <a:pt x="688340" y="4245610"/>
                    </a:lnTo>
                    <a:cubicBezTo>
                      <a:pt x="586740" y="4248150"/>
                      <a:pt x="485140" y="4278630"/>
                      <a:pt x="370840" y="4326890"/>
                    </a:cubicBezTo>
                    <a:lnTo>
                      <a:pt x="370840" y="386080"/>
                    </a:lnTo>
                    <a:cubicBezTo>
                      <a:pt x="370840" y="386080"/>
                      <a:pt x="688340" y="386080"/>
                      <a:pt x="688340" y="386080"/>
                    </a:cubicBezTo>
                    <a:close/>
                    <a:moveTo>
                      <a:pt x="36830" y="4963160"/>
                    </a:moveTo>
                    <a:cubicBezTo>
                      <a:pt x="36830" y="4712970"/>
                      <a:pt x="172720" y="4494530"/>
                      <a:pt x="373380" y="4375150"/>
                    </a:cubicBezTo>
                    <a:cubicBezTo>
                      <a:pt x="574040" y="4495800"/>
                      <a:pt x="709930" y="4714240"/>
                      <a:pt x="709930" y="4965700"/>
                    </a:cubicBezTo>
                    <a:cubicBezTo>
                      <a:pt x="709930" y="5214620"/>
                      <a:pt x="575310" y="5434330"/>
                      <a:pt x="375920" y="5553710"/>
                    </a:cubicBezTo>
                    <a:cubicBezTo>
                      <a:pt x="172720" y="5434330"/>
                      <a:pt x="36830" y="5214620"/>
                      <a:pt x="36830" y="4963160"/>
                    </a:cubicBezTo>
                    <a:close/>
                    <a:moveTo>
                      <a:pt x="688340" y="10071100"/>
                    </a:moveTo>
                    <a:lnTo>
                      <a:pt x="40640" y="10071100"/>
                    </a:lnTo>
                    <a:lnTo>
                      <a:pt x="40640" y="5684520"/>
                    </a:lnTo>
                    <a:cubicBezTo>
                      <a:pt x="154940" y="5681980"/>
                      <a:pt x="243840" y="5654040"/>
                      <a:pt x="332740" y="5605780"/>
                    </a:cubicBezTo>
                    <a:lnTo>
                      <a:pt x="332740" y="5604510"/>
                    </a:lnTo>
                    <a:lnTo>
                      <a:pt x="337820" y="5603240"/>
                    </a:lnTo>
                    <a:cubicBezTo>
                      <a:pt x="336550" y="5604510"/>
                      <a:pt x="358140" y="5604510"/>
                      <a:pt x="332740" y="5605780"/>
                    </a:cubicBezTo>
                    <a:lnTo>
                      <a:pt x="332740" y="9739630"/>
                    </a:lnTo>
                    <a:cubicBezTo>
                      <a:pt x="332740" y="9749790"/>
                      <a:pt x="363220" y="9766300"/>
                      <a:pt x="373380" y="9766300"/>
                    </a:cubicBezTo>
                    <a:lnTo>
                      <a:pt x="688340" y="9766300"/>
                    </a:lnTo>
                    <a:lnTo>
                      <a:pt x="688340" y="10071100"/>
                    </a:lnTo>
                    <a:close/>
                    <a:moveTo>
                      <a:pt x="688340" y="9728200"/>
                    </a:moveTo>
                    <a:lnTo>
                      <a:pt x="370840" y="9728200"/>
                    </a:lnTo>
                    <a:lnTo>
                      <a:pt x="370840" y="5605780"/>
                    </a:lnTo>
                    <a:cubicBezTo>
                      <a:pt x="370840" y="5604510"/>
                      <a:pt x="373380" y="5603240"/>
                      <a:pt x="373380" y="5600700"/>
                    </a:cubicBezTo>
                    <a:cubicBezTo>
                      <a:pt x="467360" y="5648960"/>
                      <a:pt x="586740" y="5678170"/>
                      <a:pt x="688340" y="5681980"/>
                    </a:cubicBezTo>
                    <a:lnTo>
                      <a:pt x="688340" y="9728200"/>
                    </a:lnTo>
                    <a:close/>
                    <a:moveTo>
                      <a:pt x="21563113" y="10071100"/>
                    </a:moveTo>
                    <a:lnTo>
                      <a:pt x="726440" y="10071100"/>
                    </a:lnTo>
                    <a:lnTo>
                      <a:pt x="726440" y="9766300"/>
                    </a:lnTo>
                    <a:lnTo>
                      <a:pt x="21563113" y="9766300"/>
                    </a:lnTo>
                    <a:lnTo>
                      <a:pt x="21563113" y="10071100"/>
                    </a:lnTo>
                    <a:close/>
                    <a:moveTo>
                      <a:pt x="21561842" y="5670550"/>
                    </a:moveTo>
                    <a:lnTo>
                      <a:pt x="21561842" y="9728200"/>
                    </a:lnTo>
                    <a:lnTo>
                      <a:pt x="726440" y="9728200"/>
                    </a:lnTo>
                    <a:lnTo>
                      <a:pt x="726440" y="5664200"/>
                    </a:lnTo>
                    <a:cubicBezTo>
                      <a:pt x="726440" y="5654040"/>
                      <a:pt x="723900" y="5646420"/>
                      <a:pt x="713740" y="5646420"/>
                    </a:cubicBezTo>
                    <a:cubicBezTo>
                      <a:pt x="603250" y="5646420"/>
                      <a:pt x="500380" y="5619750"/>
                      <a:pt x="407670" y="5572760"/>
                    </a:cubicBezTo>
                    <a:cubicBezTo>
                      <a:pt x="609600" y="5444490"/>
                      <a:pt x="744220" y="5219700"/>
                      <a:pt x="744220" y="4965700"/>
                    </a:cubicBezTo>
                    <a:cubicBezTo>
                      <a:pt x="744220" y="4709160"/>
                      <a:pt x="610870" y="4484370"/>
                      <a:pt x="408940" y="4356100"/>
                    </a:cubicBezTo>
                    <a:cubicBezTo>
                      <a:pt x="502920" y="4307840"/>
                      <a:pt x="603250" y="4281170"/>
                      <a:pt x="715010" y="4281170"/>
                    </a:cubicBezTo>
                    <a:cubicBezTo>
                      <a:pt x="725170" y="4281170"/>
                      <a:pt x="727710" y="4273550"/>
                      <a:pt x="727710" y="4263390"/>
                    </a:cubicBezTo>
                    <a:lnTo>
                      <a:pt x="727710" y="386080"/>
                    </a:lnTo>
                    <a:lnTo>
                      <a:pt x="14103124" y="386080"/>
                    </a:lnTo>
                    <a:lnTo>
                      <a:pt x="14103124" y="384810"/>
                    </a:lnTo>
                    <a:lnTo>
                      <a:pt x="21563113" y="384810"/>
                    </a:lnTo>
                    <a:lnTo>
                      <a:pt x="21563113" y="4263390"/>
                    </a:lnTo>
                    <a:cubicBezTo>
                      <a:pt x="21563113" y="4273550"/>
                      <a:pt x="21578353" y="4281170"/>
                      <a:pt x="21587244" y="4281170"/>
                    </a:cubicBezTo>
                    <a:cubicBezTo>
                      <a:pt x="21699003" y="4281170"/>
                      <a:pt x="21808222" y="4309110"/>
                      <a:pt x="21900933" y="4357370"/>
                    </a:cubicBezTo>
                    <a:cubicBezTo>
                      <a:pt x="21699003" y="4485640"/>
                      <a:pt x="21566922" y="4710430"/>
                      <a:pt x="21566922" y="4965700"/>
                    </a:cubicBezTo>
                    <a:cubicBezTo>
                      <a:pt x="21566922" y="5222240"/>
                      <a:pt x="21702813" y="5448300"/>
                      <a:pt x="21906013" y="5575300"/>
                    </a:cubicBezTo>
                    <a:cubicBezTo>
                      <a:pt x="21812033" y="5624830"/>
                      <a:pt x="21699003" y="5652770"/>
                      <a:pt x="21585972" y="5652770"/>
                    </a:cubicBezTo>
                    <a:cubicBezTo>
                      <a:pt x="21575813" y="5652770"/>
                      <a:pt x="21561842" y="5660390"/>
                      <a:pt x="21561842" y="5670550"/>
                    </a:cubicBezTo>
                    <a:lnTo>
                      <a:pt x="21561842" y="5670550"/>
                    </a:lnTo>
                    <a:close/>
                    <a:moveTo>
                      <a:pt x="21918713" y="5607050"/>
                    </a:moveTo>
                    <a:lnTo>
                      <a:pt x="21918713" y="9728200"/>
                    </a:lnTo>
                    <a:lnTo>
                      <a:pt x="21601213" y="9728200"/>
                    </a:lnTo>
                    <a:lnTo>
                      <a:pt x="21601213" y="5688330"/>
                    </a:lnTo>
                    <a:cubicBezTo>
                      <a:pt x="21728213" y="5685790"/>
                      <a:pt x="21817113" y="5655310"/>
                      <a:pt x="21918713" y="5607050"/>
                    </a:cubicBezTo>
                    <a:close/>
                    <a:moveTo>
                      <a:pt x="22261613" y="10071100"/>
                    </a:moveTo>
                    <a:lnTo>
                      <a:pt x="21601213" y="10071100"/>
                    </a:lnTo>
                    <a:lnTo>
                      <a:pt x="21601213" y="9766300"/>
                    </a:lnTo>
                    <a:lnTo>
                      <a:pt x="21942844" y="9766300"/>
                    </a:lnTo>
                    <a:cubicBezTo>
                      <a:pt x="21953003" y="9766300"/>
                      <a:pt x="21956813" y="9749790"/>
                      <a:pt x="21956813" y="9739630"/>
                    </a:cubicBezTo>
                    <a:lnTo>
                      <a:pt x="21956813" y="5604510"/>
                    </a:lnTo>
                    <a:cubicBezTo>
                      <a:pt x="22045713" y="5652770"/>
                      <a:pt x="22160013" y="5681980"/>
                      <a:pt x="22261613" y="5684520"/>
                    </a:cubicBezTo>
                    <a:lnTo>
                      <a:pt x="22261613" y="10071100"/>
                    </a:lnTo>
                    <a:close/>
                  </a:path>
                </a:pathLst>
              </a:custGeom>
              <a:solidFill>
                <a:srgbClr val="8B3E2C"/>
              </a:solidFill>
            </p:spPr>
          </p:sp>
        </p:grpSp>
        <p:sp>
          <p:nvSpPr>
            <p:cNvPr id="10" name="TextBox 6">
              <a:extLst>
                <a:ext uri="{FF2B5EF4-FFF2-40B4-BE49-F238E27FC236}">
                  <a16:creationId xmlns:a16="http://schemas.microsoft.com/office/drawing/2014/main" id="{5627C627-94D6-412D-63B5-4449523904A7}"/>
                </a:ext>
              </a:extLst>
            </p:cNvPr>
            <p:cNvSpPr txBox="1"/>
            <p:nvPr/>
          </p:nvSpPr>
          <p:spPr>
            <a:xfrm>
              <a:off x="9235765" y="4265075"/>
              <a:ext cx="6580452" cy="2655920"/>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NHÓM 1:</a:t>
              </a:r>
            </a:p>
            <a:p>
              <a:pPr marL="302259" marR="0" lvl="1"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Tìm hiểu về thành tựu kiến trúc.</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FE9BDC4B-DF17-4F6E-EE67-F673AF3619E3}"/>
              </a:ext>
            </a:extLst>
          </p:cNvPr>
          <p:cNvGrpSpPr/>
          <p:nvPr/>
        </p:nvGrpSpPr>
        <p:grpSpPr>
          <a:xfrm>
            <a:off x="11025353" y="2554792"/>
            <a:ext cx="6477000" cy="3489871"/>
            <a:chOff x="8674894" y="3848100"/>
            <a:chExt cx="7702194" cy="3489871"/>
          </a:xfrm>
        </p:grpSpPr>
        <p:grpSp>
          <p:nvGrpSpPr>
            <p:cNvPr id="15" name="Group 4">
              <a:extLst>
                <a:ext uri="{FF2B5EF4-FFF2-40B4-BE49-F238E27FC236}">
                  <a16:creationId xmlns:a16="http://schemas.microsoft.com/office/drawing/2014/main" id="{764B9774-A37E-CCFF-5AB3-ED7E4AF4C0CD}"/>
                </a:ext>
              </a:extLst>
            </p:cNvPr>
            <p:cNvGrpSpPr/>
            <p:nvPr/>
          </p:nvGrpSpPr>
          <p:grpSpPr>
            <a:xfrm>
              <a:off x="8674894" y="3848100"/>
              <a:ext cx="7702194" cy="3489871"/>
              <a:chOff x="0" y="0"/>
              <a:chExt cx="22311143" cy="10109200"/>
            </a:xfrm>
          </p:grpSpPr>
          <p:sp>
            <p:nvSpPr>
              <p:cNvPr id="17" name="Freeform 5">
                <a:extLst>
                  <a:ext uri="{FF2B5EF4-FFF2-40B4-BE49-F238E27FC236}">
                    <a16:creationId xmlns:a16="http://schemas.microsoft.com/office/drawing/2014/main" id="{FC776352-2B8C-6CFA-8DEC-1F0D00A2FFB3}"/>
                  </a:ext>
                </a:extLst>
              </p:cNvPr>
              <p:cNvSpPr/>
              <p:nvPr/>
            </p:nvSpPr>
            <p:spPr>
              <a:xfrm>
                <a:off x="0" y="0"/>
                <a:ext cx="22311142" cy="10109200"/>
              </a:xfrm>
              <a:custGeom>
                <a:avLst/>
                <a:gdLst/>
                <a:ahLst/>
                <a:cxnLst/>
                <a:rect l="l" t="t" r="r" b="b"/>
                <a:pathLst>
                  <a:path w="22311142" h="10109200">
                    <a:moveTo>
                      <a:pt x="22284472" y="5650230"/>
                    </a:moveTo>
                    <a:cubicBezTo>
                      <a:pt x="22173983" y="5650230"/>
                      <a:pt x="22069842" y="5622290"/>
                      <a:pt x="21977133" y="5575300"/>
                    </a:cubicBezTo>
                    <a:cubicBezTo>
                      <a:pt x="22177792" y="5447030"/>
                      <a:pt x="22311142" y="5222240"/>
                      <a:pt x="22311142" y="4966970"/>
                    </a:cubicBezTo>
                    <a:cubicBezTo>
                      <a:pt x="22311142" y="4710430"/>
                      <a:pt x="22177792" y="4485640"/>
                      <a:pt x="21975863" y="4357370"/>
                    </a:cubicBezTo>
                    <a:cubicBezTo>
                      <a:pt x="22069842" y="4309110"/>
                      <a:pt x="22172713" y="4281170"/>
                      <a:pt x="22284472" y="4281170"/>
                    </a:cubicBezTo>
                    <a:cubicBezTo>
                      <a:pt x="22294633" y="4281170"/>
                      <a:pt x="22299713" y="4273550"/>
                      <a:pt x="22299713" y="4263390"/>
                    </a:cubicBezTo>
                    <a:lnTo>
                      <a:pt x="22299713" y="22860"/>
                    </a:lnTo>
                    <a:cubicBezTo>
                      <a:pt x="22299713" y="12700"/>
                      <a:pt x="22297172" y="0"/>
                      <a:pt x="22288283" y="0"/>
                    </a:cubicBezTo>
                    <a:lnTo>
                      <a:pt x="26670" y="0"/>
                    </a:lnTo>
                    <a:cubicBezTo>
                      <a:pt x="16510" y="0"/>
                      <a:pt x="2540" y="12700"/>
                      <a:pt x="2540" y="22860"/>
                    </a:cubicBezTo>
                    <a:lnTo>
                      <a:pt x="2540" y="4263390"/>
                    </a:lnTo>
                    <a:cubicBezTo>
                      <a:pt x="2540" y="4273550"/>
                      <a:pt x="13970" y="4281170"/>
                      <a:pt x="22860" y="4281170"/>
                    </a:cubicBezTo>
                    <a:cubicBezTo>
                      <a:pt x="134620" y="4281170"/>
                      <a:pt x="241300" y="4309110"/>
                      <a:pt x="335280" y="4356100"/>
                    </a:cubicBezTo>
                    <a:cubicBezTo>
                      <a:pt x="133350" y="4483100"/>
                      <a:pt x="0" y="4707890"/>
                      <a:pt x="0" y="4963160"/>
                    </a:cubicBezTo>
                    <a:cubicBezTo>
                      <a:pt x="0" y="5219700"/>
                      <a:pt x="135890" y="5444490"/>
                      <a:pt x="339090" y="5572760"/>
                    </a:cubicBezTo>
                    <a:cubicBezTo>
                      <a:pt x="245110" y="5621020"/>
                      <a:pt x="135890" y="5648960"/>
                      <a:pt x="22860" y="5650230"/>
                    </a:cubicBezTo>
                    <a:cubicBezTo>
                      <a:pt x="12700" y="5650230"/>
                      <a:pt x="2540" y="5657850"/>
                      <a:pt x="2540" y="5668010"/>
                    </a:cubicBezTo>
                    <a:lnTo>
                      <a:pt x="2540" y="10086340"/>
                    </a:lnTo>
                    <a:cubicBezTo>
                      <a:pt x="2540" y="10096500"/>
                      <a:pt x="16510" y="10109200"/>
                      <a:pt x="26670" y="10109200"/>
                    </a:cubicBezTo>
                    <a:lnTo>
                      <a:pt x="22288283" y="10109200"/>
                    </a:lnTo>
                    <a:cubicBezTo>
                      <a:pt x="22298444" y="10109200"/>
                      <a:pt x="22299713" y="10096500"/>
                      <a:pt x="22299713" y="10086340"/>
                    </a:cubicBezTo>
                    <a:lnTo>
                      <a:pt x="22299713" y="5668010"/>
                    </a:lnTo>
                    <a:cubicBezTo>
                      <a:pt x="22299713" y="5657850"/>
                      <a:pt x="22294633" y="5650230"/>
                      <a:pt x="22284472" y="5650230"/>
                    </a:cubicBezTo>
                    <a:lnTo>
                      <a:pt x="22284472" y="5650230"/>
                    </a:lnTo>
                    <a:close/>
                    <a:moveTo>
                      <a:pt x="22276853" y="4968240"/>
                    </a:moveTo>
                    <a:cubicBezTo>
                      <a:pt x="22276853" y="5217160"/>
                      <a:pt x="22143503" y="5436870"/>
                      <a:pt x="21942844" y="5556250"/>
                    </a:cubicBezTo>
                    <a:cubicBezTo>
                      <a:pt x="21740913" y="5435600"/>
                      <a:pt x="21605022" y="5215890"/>
                      <a:pt x="21605022" y="4965700"/>
                    </a:cubicBezTo>
                    <a:cubicBezTo>
                      <a:pt x="21605022" y="4715510"/>
                      <a:pt x="21739644" y="4497070"/>
                      <a:pt x="21940303" y="4377690"/>
                    </a:cubicBezTo>
                    <a:cubicBezTo>
                      <a:pt x="22140963" y="4497070"/>
                      <a:pt x="22276853" y="4716780"/>
                      <a:pt x="22276853" y="4968240"/>
                    </a:cubicBezTo>
                    <a:lnTo>
                      <a:pt x="22276853" y="4968240"/>
                    </a:lnTo>
                    <a:close/>
                    <a:moveTo>
                      <a:pt x="22261613" y="38100"/>
                    </a:moveTo>
                    <a:lnTo>
                      <a:pt x="22261613" y="4245610"/>
                    </a:lnTo>
                    <a:cubicBezTo>
                      <a:pt x="22160013" y="4248150"/>
                      <a:pt x="22045713" y="4277360"/>
                      <a:pt x="21944113" y="4326890"/>
                    </a:cubicBezTo>
                    <a:lnTo>
                      <a:pt x="21944113" y="367030"/>
                    </a:lnTo>
                    <a:cubicBezTo>
                      <a:pt x="21944113" y="361950"/>
                      <a:pt x="21949194" y="358140"/>
                      <a:pt x="21946653" y="354330"/>
                    </a:cubicBezTo>
                    <a:cubicBezTo>
                      <a:pt x="21944113" y="350520"/>
                      <a:pt x="21936494" y="349250"/>
                      <a:pt x="21932683" y="349250"/>
                    </a:cubicBezTo>
                    <a:lnTo>
                      <a:pt x="21602483" y="349250"/>
                    </a:lnTo>
                    <a:lnTo>
                      <a:pt x="21602483" y="38100"/>
                    </a:lnTo>
                    <a:cubicBezTo>
                      <a:pt x="21602483" y="38100"/>
                      <a:pt x="22261613" y="38100"/>
                      <a:pt x="22261613" y="38100"/>
                    </a:cubicBezTo>
                    <a:close/>
                    <a:moveTo>
                      <a:pt x="21601213" y="384810"/>
                    </a:moveTo>
                    <a:lnTo>
                      <a:pt x="21906013" y="384810"/>
                    </a:lnTo>
                    <a:lnTo>
                      <a:pt x="21906013" y="4326890"/>
                    </a:lnTo>
                    <a:cubicBezTo>
                      <a:pt x="21817113" y="4278630"/>
                      <a:pt x="21728213" y="4249420"/>
                      <a:pt x="21601213" y="4245610"/>
                    </a:cubicBezTo>
                    <a:lnTo>
                      <a:pt x="21601213" y="384810"/>
                    </a:lnTo>
                    <a:lnTo>
                      <a:pt x="21601213" y="384810"/>
                    </a:lnTo>
                    <a:close/>
                    <a:moveTo>
                      <a:pt x="727710" y="38100"/>
                    </a:moveTo>
                    <a:lnTo>
                      <a:pt x="21563113" y="38100"/>
                    </a:lnTo>
                    <a:lnTo>
                      <a:pt x="21563113" y="349250"/>
                    </a:lnTo>
                    <a:lnTo>
                      <a:pt x="14103124" y="349250"/>
                    </a:lnTo>
                    <a:lnTo>
                      <a:pt x="14103124" y="350520"/>
                    </a:lnTo>
                    <a:lnTo>
                      <a:pt x="727710" y="350520"/>
                    </a:lnTo>
                    <a:cubicBezTo>
                      <a:pt x="727710" y="350520"/>
                      <a:pt x="727710" y="38100"/>
                      <a:pt x="727710" y="38100"/>
                    </a:cubicBezTo>
                    <a:close/>
                    <a:moveTo>
                      <a:pt x="332740" y="368300"/>
                    </a:moveTo>
                    <a:lnTo>
                      <a:pt x="332740" y="4324350"/>
                    </a:lnTo>
                    <a:cubicBezTo>
                      <a:pt x="243840" y="4276090"/>
                      <a:pt x="154940" y="4248150"/>
                      <a:pt x="40640" y="4245610"/>
                    </a:cubicBezTo>
                    <a:lnTo>
                      <a:pt x="40640" y="38100"/>
                    </a:lnTo>
                    <a:lnTo>
                      <a:pt x="688340" y="38100"/>
                    </a:lnTo>
                    <a:lnTo>
                      <a:pt x="688340" y="350520"/>
                    </a:lnTo>
                    <a:lnTo>
                      <a:pt x="353060" y="350520"/>
                    </a:lnTo>
                    <a:cubicBezTo>
                      <a:pt x="344170" y="350520"/>
                      <a:pt x="332740" y="359410"/>
                      <a:pt x="332740" y="368300"/>
                    </a:cubicBezTo>
                    <a:close/>
                    <a:moveTo>
                      <a:pt x="688340" y="386080"/>
                    </a:moveTo>
                    <a:lnTo>
                      <a:pt x="688340" y="4245610"/>
                    </a:lnTo>
                    <a:cubicBezTo>
                      <a:pt x="586740" y="4248150"/>
                      <a:pt x="485140" y="4278630"/>
                      <a:pt x="370840" y="4326890"/>
                    </a:cubicBezTo>
                    <a:lnTo>
                      <a:pt x="370840" y="386080"/>
                    </a:lnTo>
                    <a:cubicBezTo>
                      <a:pt x="370840" y="386080"/>
                      <a:pt x="688340" y="386080"/>
                      <a:pt x="688340" y="386080"/>
                    </a:cubicBezTo>
                    <a:close/>
                    <a:moveTo>
                      <a:pt x="36830" y="4963160"/>
                    </a:moveTo>
                    <a:cubicBezTo>
                      <a:pt x="36830" y="4712970"/>
                      <a:pt x="172720" y="4494530"/>
                      <a:pt x="373380" y="4375150"/>
                    </a:cubicBezTo>
                    <a:cubicBezTo>
                      <a:pt x="574040" y="4495800"/>
                      <a:pt x="709930" y="4714240"/>
                      <a:pt x="709930" y="4965700"/>
                    </a:cubicBezTo>
                    <a:cubicBezTo>
                      <a:pt x="709930" y="5214620"/>
                      <a:pt x="575310" y="5434330"/>
                      <a:pt x="375920" y="5553710"/>
                    </a:cubicBezTo>
                    <a:cubicBezTo>
                      <a:pt x="172720" y="5434330"/>
                      <a:pt x="36830" y="5214620"/>
                      <a:pt x="36830" y="4963160"/>
                    </a:cubicBezTo>
                    <a:close/>
                    <a:moveTo>
                      <a:pt x="688340" y="10071100"/>
                    </a:moveTo>
                    <a:lnTo>
                      <a:pt x="40640" y="10071100"/>
                    </a:lnTo>
                    <a:lnTo>
                      <a:pt x="40640" y="5684520"/>
                    </a:lnTo>
                    <a:cubicBezTo>
                      <a:pt x="154940" y="5681980"/>
                      <a:pt x="243840" y="5654040"/>
                      <a:pt x="332740" y="5605780"/>
                    </a:cubicBezTo>
                    <a:lnTo>
                      <a:pt x="332740" y="5604510"/>
                    </a:lnTo>
                    <a:lnTo>
                      <a:pt x="337820" y="5603240"/>
                    </a:lnTo>
                    <a:cubicBezTo>
                      <a:pt x="336550" y="5604510"/>
                      <a:pt x="358140" y="5604510"/>
                      <a:pt x="332740" y="5605780"/>
                    </a:cubicBezTo>
                    <a:lnTo>
                      <a:pt x="332740" y="9739630"/>
                    </a:lnTo>
                    <a:cubicBezTo>
                      <a:pt x="332740" y="9749790"/>
                      <a:pt x="363220" y="9766300"/>
                      <a:pt x="373380" y="9766300"/>
                    </a:cubicBezTo>
                    <a:lnTo>
                      <a:pt x="688340" y="9766300"/>
                    </a:lnTo>
                    <a:lnTo>
                      <a:pt x="688340" y="10071100"/>
                    </a:lnTo>
                    <a:close/>
                    <a:moveTo>
                      <a:pt x="688340" y="9728200"/>
                    </a:moveTo>
                    <a:lnTo>
                      <a:pt x="370840" y="9728200"/>
                    </a:lnTo>
                    <a:lnTo>
                      <a:pt x="370840" y="5605780"/>
                    </a:lnTo>
                    <a:cubicBezTo>
                      <a:pt x="370840" y="5604510"/>
                      <a:pt x="373380" y="5603240"/>
                      <a:pt x="373380" y="5600700"/>
                    </a:cubicBezTo>
                    <a:cubicBezTo>
                      <a:pt x="467360" y="5648960"/>
                      <a:pt x="586740" y="5678170"/>
                      <a:pt x="688340" y="5681980"/>
                    </a:cubicBezTo>
                    <a:lnTo>
                      <a:pt x="688340" y="9728200"/>
                    </a:lnTo>
                    <a:close/>
                    <a:moveTo>
                      <a:pt x="21563113" y="10071100"/>
                    </a:moveTo>
                    <a:lnTo>
                      <a:pt x="726440" y="10071100"/>
                    </a:lnTo>
                    <a:lnTo>
                      <a:pt x="726440" y="9766300"/>
                    </a:lnTo>
                    <a:lnTo>
                      <a:pt x="21563113" y="9766300"/>
                    </a:lnTo>
                    <a:lnTo>
                      <a:pt x="21563113" y="10071100"/>
                    </a:lnTo>
                    <a:close/>
                    <a:moveTo>
                      <a:pt x="21561842" y="5670550"/>
                    </a:moveTo>
                    <a:lnTo>
                      <a:pt x="21561842" y="9728200"/>
                    </a:lnTo>
                    <a:lnTo>
                      <a:pt x="726440" y="9728200"/>
                    </a:lnTo>
                    <a:lnTo>
                      <a:pt x="726440" y="5664200"/>
                    </a:lnTo>
                    <a:cubicBezTo>
                      <a:pt x="726440" y="5654040"/>
                      <a:pt x="723900" y="5646420"/>
                      <a:pt x="713740" y="5646420"/>
                    </a:cubicBezTo>
                    <a:cubicBezTo>
                      <a:pt x="603250" y="5646420"/>
                      <a:pt x="500380" y="5619750"/>
                      <a:pt x="407670" y="5572760"/>
                    </a:cubicBezTo>
                    <a:cubicBezTo>
                      <a:pt x="609600" y="5444490"/>
                      <a:pt x="744220" y="5219700"/>
                      <a:pt x="744220" y="4965700"/>
                    </a:cubicBezTo>
                    <a:cubicBezTo>
                      <a:pt x="744220" y="4709160"/>
                      <a:pt x="610870" y="4484370"/>
                      <a:pt x="408940" y="4356100"/>
                    </a:cubicBezTo>
                    <a:cubicBezTo>
                      <a:pt x="502920" y="4307840"/>
                      <a:pt x="603250" y="4281170"/>
                      <a:pt x="715010" y="4281170"/>
                    </a:cubicBezTo>
                    <a:cubicBezTo>
                      <a:pt x="725170" y="4281170"/>
                      <a:pt x="727710" y="4273550"/>
                      <a:pt x="727710" y="4263390"/>
                    </a:cubicBezTo>
                    <a:lnTo>
                      <a:pt x="727710" y="386080"/>
                    </a:lnTo>
                    <a:lnTo>
                      <a:pt x="14103124" y="386080"/>
                    </a:lnTo>
                    <a:lnTo>
                      <a:pt x="14103124" y="384810"/>
                    </a:lnTo>
                    <a:lnTo>
                      <a:pt x="21563113" y="384810"/>
                    </a:lnTo>
                    <a:lnTo>
                      <a:pt x="21563113" y="4263390"/>
                    </a:lnTo>
                    <a:cubicBezTo>
                      <a:pt x="21563113" y="4273550"/>
                      <a:pt x="21578353" y="4281170"/>
                      <a:pt x="21587244" y="4281170"/>
                    </a:cubicBezTo>
                    <a:cubicBezTo>
                      <a:pt x="21699003" y="4281170"/>
                      <a:pt x="21808222" y="4309110"/>
                      <a:pt x="21900933" y="4357370"/>
                    </a:cubicBezTo>
                    <a:cubicBezTo>
                      <a:pt x="21699003" y="4485640"/>
                      <a:pt x="21566922" y="4710430"/>
                      <a:pt x="21566922" y="4965700"/>
                    </a:cubicBezTo>
                    <a:cubicBezTo>
                      <a:pt x="21566922" y="5222240"/>
                      <a:pt x="21702813" y="5448300"/>
                      <a:pt x="21906013" y="5575300"/>
                    </a:cubicBezTo>
                    <a:cubicBezTo>
                      <a:pt x="21812033" y="5624830"/>
                      <a:pt x="21699003" y="5652770"/>
                      <a:pt x="21585972" y="5652770"/>
                    </a:cubicBezTo>
                    <a:cubicBezTo>
                      <a:pt x="21575813" y="5652770"/>
                      <a:pt x="21561842" y="5660390"/>
                      <a:pt x="21561842" y="5670550"/>
                    </a:cubicBezTo>
                    <a:lnTo>
                      <a:pt x="21561842" y="5670550"/>
                    </a:lnTo>
                    <a:close/>
                    <a:moveTo>
                      <a:pt x="21918713" y="5607050"/>
                    </a:moveTo>
                    <a:lnTo>
                      <a:pt x="21918713" y="9728200"/>
                    </a:lnTo>
                    <a:lnTo>
                      <a:pt x="21601213" y="9728200"/>
                    </a:lnTo>
                    <a:lnTo>
                      <a:pt x="21601213" y="5688330"/>
                    </a:lnTo>
                    <a:cubicBezTo>
                      <a:pt x="21728213" y="5685790"/>
                      <a:pt x="21817113" y="5655310"/>
                      <a:pt x="21918713" y="5607050"/>
                    </a:cubicBezTo>
                    <a:close/>
                    <a:moveTo>
                      <a:pt x="22261613" y="10071100"/>
                    </a:moveTo>
                    <a:lnTo>
                      <a:pt x="21601213" y="10071100"/>
                    </a:lnTo>
                    <a:lnTo>
                      <a:pt x="21601213" y="9766300"/>
                    </a:lnTo>
                    <a:lnTo>
                      <a:pt x="21942844" y="9766300"/>
                    </a:lnTo>
                    <a:cubicBezTo>
                      <a:pt x="21953003" y="9766300"/>
                      <a:pt x="21956813" y="9749790"/>
                      <a:pt x="21956813" y="9739630"/>
                    </a:cubicBezTo>
                    <a:lnTo>
                      <a:pt x="21956813" y="5604510"/>
                    </a:lnTo>
                    <a:cubicBezTo>
                      <a:pt x="22045713" y="5652770"/>
                      <a:pt x="22160013" y="5681980"/>
                      <a:pt x="22261613" y="5684520"/>
                    </a:cubicBezTo>
                    <a:lnTo>
                      <a:pt x="22261613" y="10071100"/>
                    </a:lnTo>
                    <a:close/>
                  </a:path>
                </a:pathLst>
              </a:custGeom>
              <a:solidFill>
                <a:srgbClr val="8B3E2C"/>
              </a:solidFill>
            </p:spPr>
          </p:sp>
        </p:grpSp>
        <p:sp>
          <p:nvSpPr>
            <p:cNvPr id="16" name="TextBox 6">
              <a:extLst>
                <a:ext uri="{FF2B5EF4-FFF2-40B4-BE49-F238E27FC236}">
                  <a16:creationId xmlns:a16="http://schemas.microsoft.com/office/drawing/2014/main" id="{0CEE07AC-9EFF-BEF5-0050-8192DE93DA11}"/>
                </a:ext>
              </a:extLst>
            </p:cNvPr>
            <p:cNvSpPr txBox="1"/>
            <p:nvPr/>
          </p:nvSpPr>
          <p:spPr>
            <a:xfrm>
              <a:off x="8974856" y="4265075"/>
              <a:ext cx="6841361" cy="2655920"/>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NHÓM 2:</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02259" marR="0" lvl="1"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Tìm hiểu về thành tựu điêu khắc.</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18" name="Group 17">
            <a:extLst>
              <a:ext uri="{FF2B5EF4-FFF2-40B4-BE49-F238E27FC236}">
                <a16:creationId xmlns:a16="http://schemas.microsoft.com/office/drawing/2014/main" id="{365B179F-C3A0-2152-B809-F3C424CA407C}"/>
              </a:ext>
            </a:extLst>
          </p:cNvPr>
          <p:cNvGrpSpPr/>
          <p:nvPr/>
        </p:nvGrpSpPr>
        <p:grpSpPr>
          <a:xfrm>
            <a:off x="7639050" y="6301829"/>
            <a:ext cx="6477000" cy="3489871"/>
            <a:chOff x="8674894" y="3848100"/>
            <a:chExt cx="7702194" cy="3489871"/>
          </a:xfrm>
        </p:grpSpPr>
        <p:grpSp>
          <p:nvGrpSpPr>
            <p:cNvPr id="19" name="Group 4">
              <a:extLst>
                <a:ext uri="{FF2B5EF4-FFF2-40B4-BE49-F238E27FC236}">
                  <a16:creationId xmlns:a16="http://schemas.microsoft.com/office/drawing/2014/main" id="{C75EA977-C3A2-E257-0825-DA829658CEF0}"/>
                </a:ext>
              </a:extLst>
            </p:cNvPr>
            <p:cNvGrpSpPr/>
            <p:nvPr/>
          </p:nvGrpSpPr>
          <p:grpSpPr>
            <a:xfrm>
              <a:off x="8674894" y="3848100"/>
              <a:ext cx="7702194" cy="3489871"/>
              <a:chOff x="0" y="0"/>
              <a:chExt cx="22311143" cy="10109200"/>
            </a:xfrm>
          </p:grpSpPr>
          <p:sp>
            <p:nvSpPr>
              <p:cNvPr id="22" name="Freeform 5">
                <a:extLst>
                  <a:ext uri="{FF2B5EF4-FFF2-40B4-BE49-F238E27FC236}">
                    <a16:creationId xmlns:a16="http://schemas.microsoft.com/office/drawing/2014/main" id="{9097AD74-3556-5B4B-D28E-25D5AA60786A}"/>
                  </a:ext>
                </a:extLst>
              </p:cNvPr>
              <p:cNvSpPr/>
              <p:nvPr/>
            </p:nvSpPr>
            <p:spPr>
              <a:xfrm>
                <a:off x="0" y="0"/>
                <a:ext cx="22311142" cy="10109200"/>
              </a:xfrm>
              <a:custGeom>
                <a:avLst/>
                <a:gdLst/>
                <a:ahLst/>
                <a:cxnLst/>
                <a:rect l="l" t="t" r="r" b="b"/>
                <a:pathLst>
                  <a:path w="22311142" h="10109200">
                    <a:moveTo>
                      <a:pt x="22284472" y="5650230"/>
                    </a:moveTo>
                    <a:cubicBezTo>
                      <a:pt x="22173983" y="5650230"/>
                      <a:pt x="22069842" y="5622290"/>
                      <a:pt x="21977133" y="5575300"/>
                    </a:cubicBezTo>
                    <a:cubicBezTo>
                      <a:pt x="22177792" y="5447030"/>
                      <a:pt x="22311142" y="5222240"/>
                      <a:pt x="22311142" y="4966970"/>
                    </a:cubicBezTo>
                    <a:cubicBezTo>
                      <a:pt x="22311142" y="4710430"/>
                      <a:pt x="22177792" y="4485640"/>
                      <a:pt x="21975863" y="4357370"/>
                    </a:cubicBezTo>
                    <a:cubicBezTo>
                      <a:pt x="22069842" y="4309110"/>
                      <a:pt x="22172713" y="4281170"/>
                      <a:pt x="22284472" y="4281170"/>
                    </a:cubicBezTo>
                    <a:cubicBezTo>
                      <a:pt x="22294633" y="4281170"/>
                      <a:pt x="22299713" y="4273550"/>
                      <a:pt x="22299713" y="4263390"/>
                    </a:cubicBezTo>
                    <a:lnTo>
                      <a:pt x="22299713" y="22860"/>
                    </a:lnTo>
                    <a:cubicBezTo>
                      <a:pt x="22299713" y="12700"/>
                      <a:pt x="22297172" y="0"/>
                      <a:pt x="22288283" y="0"/>
                    </a:cubicBezTo>
                    <a:lnTo>
                      <a:pt x="26670" y="0"/>
                    </a:lnTo>
                    <a:cubicBezTo>
                      <a:pt x="16510" y="0"/>
                      <a:pt x="2540" y="12700"/>
                      <a:pt x="2540" y="22860"/>
                    </a:cubicBezTo>
                    <a:lnTo>
                      <a:pt x="2540" y="4263390"/>
                    </a:lnTo>
                    <a:cubicBezTo>
                      <a:pt x="2540" y="4273550"/>
                      <a:pt x="13970" y="4281170"/>
                      <a:pt x="22860" y="4281170"/>
                    </a:cubicBezTo>
                    <a:cubicBezTo>
                      <a:pt x="134620" y="4281170"/>
                      <a:pt x="241300" y="4309110"/>
                      <a:pt x="335280" y="4356100"/>
                    </a:cubicBezTo>
                    <a:cubicBezTo>
                      <a:pt x="133350" y="4483100"/>
                      <a:pt x="0" y="4707890"/>
                      <a:pt x="0" y="4963160"/>
                    </a:cubicBezTo>
                    <a:cubicBezTo>
                      <a:pt x="0" y="5219700"/>
                      <a:pt x="135890" y="5444490"/>
                      <a:pt x="339090" y="5572760"/>
                    </a:cubicBezTo>
                    <a:cubicBezTo>
                      <a:pt x="245110" y="5621020"/>
                      <a:pt x="135890" y="5648960"/>
                      <a:pt x="22860" y="5650230"/>
                    </a:cubicBezTo>
                    <a:cubicBezTo>
                      <a:pt x="12700" y="5650230"/>
                      <a:pt x="2540" y="5657850"/>
                      <a:pt x="2540" y="5668010"/>
                    </a:cubicBezTo>
                    <a:lnTo>
                      <a:pt x="2540" y="10086340"/>
                    </a:lnTo>
                    <a:cubicBezTo>
                      <a:pt x="2540" y="10096500"/>
                      <a:pt x="16510" y="10109200"/>
                      <a:pt x="26670" y="10109200"/>
                    </a:cubicBezTo>
                    <a:lnTo>
                      <a:pt x="22288283" y="10109200"/>
                    </a:lnTo>
                    <a:cubicBezTo>
                      <a:pt x="22298444" y="10109200"/>
                      <a:pt x="22299713" y="10096500"/>
                      <a:pt x="22299713" y="10086340"/>
                    </a:cubicBezTo>
                    <a:lnTo>
                      <a:pt x="22299713" y="5668010"/>
                    </a:lnTo>
                    <a:cubicBezTo>
                      <a:pt x="22299713" y="5657850"/>
                      <a:pt x="22294633" y="5650230"/>
                      <a:pt x="22284472" y="5650230"/>
                    </a:cubicBezTo>
                    <a:lnTo>
                      <a:pt x="22284472" y="5650230"/>
                    </a:lnTo>
                    <a:close/>
                    <a:moveTo>
                      <a:pt x="22276853" y="4968240"/>
                    </a:moveTo>
                    <a:cubicBezTo>
                      <a:pt x="22276853" y="5217160"/>
                      <a:pt x="22143503" y="5436870"/>
                      <a:pt x="21942844" y="5556250"/>
                    </a:cubicBezTo>
                    <a:cubicBezTo>
                      <a:pt x="21740913" y="5435600"/>
                      <a:pt x="21605022" y="5215890"/>
                      <a:pt x="21605022" y="4965700"/>
                    </a:cubicBezTo>
                    <a:cubicBezTo>
                      <a:pt x="21605022" y="4715510"/>
                      <a:pt x="21739644" y="4497070"/>
                      <a:pt x="21940303" y="4377690"/>
                    </a:cubicBezTo>
                    <a:cubicBezTo>
                      <a:pt x="22140963" y="4497070"/>
                      <a:pt x="22276853" y="4716780"/>
                      <a:pt x="22276853" y="4968240"/>
                    </a:cubicBezTo>
                    <a:lnTo>
                      <a:pt x="22276853" y="4968240"/>
                    </a:lnTo>
                    <a:close/>
                    <a:moveTo>
                      <a:pt x="22261613" y="38100"/>
                    </a:moveTo>
                    <a:lnTo>
                      <a:pt x="22261613" y="4245610"/>
                    </a:lnTo>
                    <a:cubicBezTo>
                      <a:pt x="22160013" y="4248150"/>
                      <a:pt x="22045713" y="4277360"/>
                      <a:pt x="21944113" y="4326890"/>
                    </a:cubicBezTo>
                    <a:lnTo>
                      <a:pt x="21944113" y="367030"/>
                    </a:lnTo>
                    <a:cubicBezTo>
                      <a:pt x="21944113" y="361950"/>
                      <a:pt x="21949194" y="358140"/>
                      <a:pt x="21946653" y="354330"/>
                    </a:cubicBezTo>
                    <a:cubicBezTo>
                      <a:pt x="21944113" y="350520"/>
                      <a:pt x="21936494" y="349250"/>
                      <a:pt x="21932683" y="349250"/>
                    </a:cubicBezTo>
                    <a:lnTo>
                      <a:pt x="21602483" y="349250"/>
                    </a:lnTo>
                    <a:lnTo>
                      <a:pt x="21602483" y="38100"/>
                    </a:lnTo>
                    <a:cubicBezTo>
                      <a:pt x="21602483" y="38100"/>
                      <a:pt x="22261613" y="38100"/>
                      <a:pt x="22261613" y="38100"/>
                    </a:cubicBezTo>
                    <a:close/>
                    <a:moveTo>
                      <a:pt x="21601213" y="384810"/>
                    </a:moveTo>
                    <a:lnTo>
                      <a:pt x="21906013" y="384810"/>
                    </a:lnTo>
                    <a:lnTo>
                      <a:pt x="21906013" y="4326890"/>
                    </a:lnTo>
                    <a:cubicBezTo>
                      <a:pt x="21817113" y="4278630"/>
                      <a:pt x="21728213" y="4249420"/>
                      <a:pt x="21601213" y="4245610"/>
                    </a:cubicBezTo>
                    <a:lnTo>
                      <a:pt x="21601213" y="384810"/>
                    </a:lnTo>
                    <a:lnTo>
                      <a:pt x="21601213" y="384810"/>
                    </a:lnTo>
                    <a:close/>
                    <a:moveTo>
                      <a:pt x="727710" y="38100"/>
                    </a:moveTo>
                    <a:lnTo>
                      <a:pt x="21563113" y="38100"/>
                    </a:lnTo>
                    <a:lnTo>
                      <a:pt x="21563113" y="349250"/>
                    </a:lnTo>
                    <a:lnTo>
                      <a:pt x="14103124" y="349250"/>
                    </a:lnTo>
                    <a:lnTo>
                      <a:pt x="14103124" y="350520"/>
                    </a:lnTo>
                    <a:lnTo>
                      <a:pt x="727710" y="350520"/>
                    </a:lnTo>
                    <a:cubicBezTo>
                      <a:pt x="727710" y="350520"/>
                      <a:pt x="727710" y="38100"/>
                      <a:pt x="727710" y="38100"/>
                    </a:cubicBezTo>
                    <a:close/>
                    <a:moveTo>
                      <a:pt x="332740" y="368300"/>
                    </a:moveTo>
                    <a:lnTo>
                      <a:pt x="332740" y="4324350"/>
                    </a:lnTo>
                    <a:cubicBezTo>
                      <a:pt x="243840" y="4276090"/>
                      <a:pt x="154940" y="4248150"/>
                      <a:pt x="40640" y="4245610"/>
                    </a:cubicBezTo>
                    <a:lnTo>
                      <a:pt x="40640" y="38100"/>
                    </a:lnTo>
                    <a:lnTo>
                      <a:pt x="688340" y="38100"/>
                    </a:lnTo>
                    <a:lnTo>
                      <a:pt x="688340" y="350520"/>
                    </a:lnTo>
                    <a:lnTo>
                      <a:pt x="353060" y="350520"/>
                    </a:lnTo>
                    <a:cubicBezTo>
                      <a:pt x="344170" y="350520"/>
                      <a:pt x="332740" y="359410"/>
                      <a:pt x="332740" y="368300"/>
                    </a:cubicBezTo>
                    <a:close/>
                    <a:moveTo>
                      <a:pt x="688340" y="386080"/>
                    </a:moveTo>
                    <a:lnTo>
                      <a:pt x="688340" y="4245610"/>
                    </a:lnTo>
                    <a:cubicBezTo>
                      <a:pt x="586740" y="4248150"/>
                      <a:pt x="485140" y="4278630"/>
                      <a:pt x="370840" y="4326890"/>
                    </a:cubicBezTo>
                    <a:lnTo>
                      <a:pt x="370840" y="386080"/>
                    </a:lnTo>
                    <a:cubicBezTo>
                      <a:pt x="370840" y="386080"/>
                      <a:pt x="688340" y="386080"/>
                      <a:pt x="688340" y="386080"/>
                    </a:cubicBezTo>
                    <a:close/>
                    <a:moveTo>
                      <a:pt x="36830" y="4963160"/>
                    </a:moveTo>
                    <a:cubicBezTo>
                      <a:pt x="36830" y="4712970"/>
                      <a:pt x="172720" y="4494530"/>
                      <a:pt x="373380" y="4375150"/>
                    </a:cubicBezTo>
                    <a:cubicBezTo>
                      <a:pt x="574040" y="4495800"/>
                      <a:pt x="709930" y="4714240"/>
                      <a:pt x="709930" y="4965700"/>
                    </a:cubicBezTo>
                    <a:cubicBezTo>
                      <a:pt x="709930" y="5214620"/>
                      <a:pt x="575310" y="5434330"/>
                      <a:pt x="375920" y="5553710"/>
                    </a:cubicBezTo>
                    <a:cubicBezTo>
                      <a:pt x="172720" y="5434330"/>
                      <a:pt x="36830" y="5214620"/>
                      <a:pt x="36830" y="4963160"/>
                    </a:cubicBezTo>
                    <a:close/>
                    <a:moveTo>
                      <a:pt x="688340" y="10071100"/>
                    </a:moveTo>
                    <a:lnTo>
                      <a:pt x="40640" y="10071100"/>
                    </a:lnTo>
                    <a:lnTo>
                      <a:pt x="40640" y="5684520"/>
                    </a:lnTo>
                    <a:cubicBezTo>
                      <a:pt x="154940" y="5681980"/>
                      <a:pt x="243840" y="5654040"/>
                      <a:pt x="332740" y="5605780"/>
                    </a:cubicBezTo>
                    <a:lnTo>
                      <a:pt x="332740" y="5604510"/>
                    </a:lnTo>
                    <a:lnTo>
                      <a:pt x="337820" y="5603240"/>
                    </a:lnTo>
                    <a:cubicBezTo>
                      <a:pt x="336550" y="5604510"/>
                      <a:pt x="358140" y="5604510"/>
                      <a:pt x="332740" y="5605780"/>
                    </a:cubicBezTo>
                    <a:lnTo>
                      <a:pt x="332740" y="9739630"/>
                    </a:lnTo>
                    <a:cubicBezTo>
                      <a:pt x="332740" y="9749790"/>
                      <a:pt x="363220" y="9766300"/>
                      <a:pt x="373380" y="9766300"/>
                    </a:cubicBezTo>
                    <a:lnTo>
                      <a:pt x="688340" y="9766300"/>
                    </a:lnTo>
                    <a:lnTo>
                      <a:pt x="688340" y="10071100"/>
                    </a:lnTo>
                    <a:close/>
                    <a:moveTo>
                      <a:pt x="688340" y="9728200"/>
                    </a:moveTo>
                    <a:lnTo>
                      <a:pt x="370840" y="9728200"/>
                    </a:lnTo>
                    <a:lnTo>
                      <a:pt x="370840" y="5605780"/>
                    </a:lnTo>
                    <a:cubicBezTo>
                      <a:pt x="370840" y="5604510"/>
                      <a:pt x="373380" y="5603240"/>
                      <a:pt x="373380" y="5600700"/>
                    </a:cubicBezTo>
                    <a:cubicBezTo>
                      <a:pt x="467360" y="5648960"/>
                      <a:pt x="586740" y="5678170"/>
                      <a:pt x="688340" y="5681980"/>
                    </a:cubicBezTo>
                    <a:lnTo>
                      <a:pt x="688340" y="9728200"/>
                    </a:lnTo>
                    <a:close/>
                    <a:moveTo>
                      <a:pt x="21563113" y="10071100"/>
                    </a:moveTo>
                    <a:lnTo>
                      <a:pt x="726440" y="10071100"/>
                    </a:lnTo>
                    <a:lnTo>
                      <a:pt x="726440" y="9766300"/>
                    </a:lnTo>
                    <a:lnTo>
                      <a:pt x="21563113" y="9766300"/>
                    </a:lnTo>
                    <a:lnTo>
                      <a:pt x="21563113" y="10071100"/>
                    </a:lnTo>
                    <a:close/>
                    <a:moveTo>
                      <a:pt x="21561842" y="5670550"/>
                    </a:moveTo>
                    <a:lnTo>
                      <a:pt x="21561842" y="9728200"/>
                    </a:lnTo>
                    <a:lnTo>
                      <a:pt x="726440" y="9728200"/>
                    </a:lnTo>
                    <a:lnTo>
                      <a:pt x="726440" y="5664200"/>
                    </a:lnTo>
                    <a:cubicBezTo>
                      <a:pt x="726440" y="5654040"/>
                      <a:pt x="723900" y="5646420"/>
                      <a:pt x="713740" y="5646420"/>
                    </a:cubicBezTo>
                    <a:cubicBezTo>
                      <a:pt x="603250" y="5646420"/>
                      <a:pt x="500380" y="5619750"/>
                      <a:pt x="407670" y="5572760"/>
                    </a:cubicBezTo>
                    <a:cubicBezTo>
                      <a:pt x="609600" y="5444490"/>
                      <a:pt x="744220" y="5219700"/>
                      <a:pt x="744220" y="4965700"/>
                    </a:cubicBezTo>
                    <a:cubicBezTo>
                      <a:pt x="744220" y="4709160"/>
                      <a:pt x="610870" y="4484370"/>
                      <a:pt x="408940" y="4356100"/>
                    </a:cubicBezTo>
                    <a:cubicBezTo>
                      <a:pt x="502920" y="4307840"/>
                      <a:pt x="603250" y="4281170"/>
                      <a:pt x="715010" y="4281170"/>
                    </a:cubicBezTo>
                    <a:cubicBezTo>
                      <a:pt x="725170" y="4281170"/>
                      <a:pt x="727710" y="4273550"/>
                      <a:pt x="727710" y="4263390"/>
                    </a:cubicBezTo>
                    <a:lnTo>
                      <a:pt x="727710" y="386080"/>
                    </a:lnTo>
                    <a:lnTo>
                      <a:pt x="14103124" y="386080"/>
                    </a:lnTo>
                    <a:lnTo>
                      <a:pt x="14103124" y="384810"/>
                    </a:lnTo>
                    <a:lnTo>
                      <a:pt x="21563113" y="384810"/>
                    </a:lnTo>
                    <a:lnTo>
                      <a:pt x="21563113" y="4263390"/>
                    </a:lnTo>
                    <a:cubicBezTo>
                      <a:pt x="21563113" y="4273550"/>
                      <a:pt x="21578353" y="4281170"/>
                      <a:pt x="21587244" y="4281170"/>
                    </a:cubicBezTo>
                    <a:cubicBezTo>
                      <a:pt x="21699003" y="4281170"/>
                      <a:pt x="21808222" y="4309110"/>
                      <a:pt x="21900933" y="4357370"/>
                    </a:cubicBezTo>
                    <a:cubicBezTo>
                      <a:pt x="21699003" y="4485640"/>
                      <a:pt x="21566922" y="4710430"/>
                      <a:pt x="21566922" y="4965700"/>
                    </a:cubicBezTo>
                    <a:cubicBezTo>
                      <a:pt x="21566922" y="5222240"/>
                      <a:pt x="21702813" y="5448300"/>
                      <a:pt x="21906013" y="5575300"/>
                    </a:cubicBezTo>
                    <a:cubicBezTo>
                      <a:pt x="21812033" y="5624830"/>
                      <a:pt x="21699003" y="5652770"/>
                      <a:pt x="21585972" y="5652770"/>
                    </a:cubicBezTo>
                    <a:cubicBezTo>
                      <a:pt x="21575813" y="5652770"/>
                      <a:pt x="21561842" y="5660390"/>
                      <a:pt x="21561842" y="5670550"/>
                    </a:cubicBezTo>
                    <a:lnTo>
                      <a:pt x="21561842" y="5670550"/>
                    </a:lnTo>
                    <a:close/>
                    <a:moveTo>
                      <a:pt x="21918713" y="5607050"/>
                    </a:moveTo>
                    <a:lnTo>
                      <a:pt x="21918713" y="9728200"/>
                    </a:lnTo>
                    <a:lnTo>
                      <a:pt x="21601213" y="9728200"/>
                    </a:lnTo>
                    <a:lnTo>
                      <a:pt x="21601213" y="5688330"/>
                    </a:lnTo>
                    <a:cubicBezTo>
                      <a:pt x="21728213" y="5685790"/>
                      <a:pt x="21817113" y="5655310"/>
                      <a:pt x="21918713" y="5607050"/>
                    </a:cubicBezTo>
                    <a:close/>
                    <a:moveTo>
                      <a:pt x="22261613" y="10071100"/>
                    </a:moveTo>
                    <a:lnTo>
                      <a:pt x="21601213" y="10071100"/>
                    </a:lnTo>
                    <a:lnTo>
                      <a:pt x="21601213" y="9766300"/>
                    </a:lnTo>
                    <a:lnTo>
                      <a:pt x="21942844" y="9766300"/>
                    </a:lnTo>
                    <a:cubicBezTo>
                      <a:pt x="21953003" y="9766300"/>
                      <a:pt x="21956813" y="9749790"/>
                      <a:pt x="21956813" y="9739630"/>
                    </a:cubicBezTo>
                    <a:lnTo>
                      <a:pt x="21956813" y="5604510"/>
                    </a:lnTo>
                    <a:cubicBezTo>
                      <a:pt x="22045713" y="5652770"/>
                      <a:pt x="22160013" y="5681980"/>
                      <a:pt x="22261613" y="5684520"/>
                    </a:cubicBezTo>
                    <a:lnTo>
                      <a:pt x="22261613" y="10071100"/>
                    </a:lnTo>
                    <a:close/>
                  </a:path>
                </a:pathLst>
              </a:custGeom>
              <a:solidFill>
                <a:srgbClr val="8B3E2C"/>
              </a:solidFill>
            </p:spPr>
          </p:sp>
        </p:grpSp>
        <p:sp>
          <p:nvSpPr>
            <p:cNvPr id="21" name="TextBox 6">
              <a:extLst>
                <a:ext uri="{FF2B5EF4-FFF2-40B4-BE49-F238E27FC236}">
                  <a16:creationId xmlns:a16="http://schemas.microsoft.com/office/drawing/2014/main" id="{31EE475D-E044-E5AE-41A9-9B7564853A28}"/>
                </a:ext>
              </a:extLst>
            </p:cNvPr>
            <p:cNvSpPr txBox="1"/>
            <p:nvPr/>
          </p:nvSpPr>
          <p:spPr>
            <a:xfrm>
              <a:off x="8974856" y="4265075"/>
              <a:ext cx="6841361" cy="2655920"/>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NHÓM 3:</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02259" marR="0" lvl="1"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Tìm hiểu về thành tựu hội họa.</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358191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416838C5-64F2-22D6-8368-1703339D46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4909" y="1638300"/>
            <a:ext cx="14358181" cy="8197215"/>
          </a:xfrm>
          <a:prstGeom prst="rect">
            <a:avLst/>
          </a:prstGeom>
        </p:spPr>
      </p:pic>
      <p:sp>
        <p:nvSpPr>
          <p:cNvPr id="3" name="TextBox 3"/>
          <p:cNvSpPr txBox="1"/>
          <p:nvPr/>
        </p:nvSpPr>
        <p:spPr>
          <a:xfrm>
            <a:off x="7015758" y="794500"/>
            <a:ext cx="4256484" cy="1005725"/>
          </a:xfrm>
          <a:prstGeom prst="rect">
            <a:avLst/>
          </a:prstGeom>
        </p:spPr>
        <p:txBody>
          <a:bodyPr lIns="0" tIns="0" rIns="0" bIns="0" rtlCol="0" anchor="t">
            <a:spAutoFit/>
          </a:bodyPr>
          <a:lstStyle/>
          <a:p>
            <a:pPr marL="685800" marR="0" lvl="0" indent="-685800" algn="ctr" defTabSz="914400" rtl="0" eaLnBrk="1" fontAlgn="auto" latinLnBrk="0" hangingPunct="1">
              <a:lnSpc>
                <a:spcPts val="8959"/>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Kiến</a:t>
            </a:r>
            <a:r>
              <a:rPr kumimoji="0" lang="en-US" sz="48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trúc</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45EC956-26BE-BC2B-5A69-30DCD2BD0E43}"/>
              </a:ext>
            </a:extLst>
          </p:cNvPr>
          <p:cNvSpPr txBox="1"/>
          <p:nvPr/>
        </p:nvSpPr>
        <p:spPr>
          <a:xfrm>
            <a:off x="762000" y="2203075"/>
            <a:ext cx="7162800" cy="5620834"/>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hú trọng chiều rộng và rất đa dạng về loại hình.</a:t>
            </a:r>
          </a:p>
          <a:p>
            <a:pPr marL="571500" indent="-571500" algn="just">
              <a:lnSpc>
                <a:spcPct val="150000"/>
              </a:lnSpc>
              <a:spcBef>
                <a:spcPts val="100"/>
              </a:spcBef>
              <a:spcAft>
                <a:spcPts val="1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Có ba loại hình kiến trúc:</a:t>
            </a:r>
          </a:p>
          <a:p>
            <a:pPr marL="571500" indent="-571500" algn="just">
              <a:lnSpc>
                <a:spcPct val="150000"/>
              </a:lnSpc>
              <a:spcBef>
                <a:spcPts val="100"/>
              </a:spcBef>
              <a:spcAft>
                <a:spcPts val="100"/>
              </a:spcAft>
              <a:buFont typeface="Wingdings" panose="05000000000000000000" pitchFamily="2" charset="2"/>
              <a:buChar char="ü"/>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Kiến trúc cung điện.</a:t>
            </a:r>
          </a:p>
          <a:p>
            <a:pPr marL="571500" indent="-571500" algn="just">
              <a:lnSpc>
                <a:spcPct val="150000"/>
              </a:lnSpc>
              <a:spcBef>
                <a:spcPts val="100"/>
              </a:spcBef>
              <a:spcAft>
                <a:spcPts val="100"/>
              </a:spcAft>
              <a:buFont typeface="Wingdings" panose="05000000000000000000" pitchFamily="2" charset="2"/>
              <a:buChar char="ü"/>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Kiến trúc tôn giáo</a:t>
            </a:r>
          </a:p>
          <a:p>
            <a:pPr marL="571500" indent="-571500" algn="just">
              <a:lnSpc>
                <a:spcPct val="150000"/>
              </a:lnSpc>
              <a:spcBef>
                <a:spcPts val="100"/>
              </a:spcBef>
              <a:spcAft>
                <a:spcPts val="100"/>
              </a:spcAft>
              <a:buFont typeface="Wingdings" panose="05000000000000000000" pitchFamily="2" charset="2"/>
              <a:buChar char="ü"/>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Kiến trúc lăng tâm</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CFAB0E64-2D2C-CA4E-E3BC-CC2FB1C39AB3}"/>
              </a:ext>
            </a:extLst>
          </p:cNvPr>
          <p:cNvGrpSpPr/>
          <p:nvPr/>
        </p:nvGrpSpPr>
        <p:grpSpPr>
          <a:xfrm>
            <a:off x="7956817" y="2272076"/>
            <a:ext cx="9636047" cy="6929662"/>
            <a:chOff x="8216998" y="2464374"/>
            <a:chExt cx="9636047" cy="6929662"/>
          </a:xfrm>
        </p:grpSpPr>
        <p:pic>
          <p:nvPicPr>
            <p:cNvPr id="12" name="Picture 11">
              <a:extLst>
                <a:ext uri="{FF2B5EF4-FFF2-40B4-BE49-F238E27FC236}">
                  <a16:creationId xmlns:a16="http://schemas.microsoft.com/office/drawing/2014/main" id="{FA616BF8-2817-8B8F-3ABC-C0AB5B1B3C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05800" y="2464374"/>
              <a:ext cx="9547245" cy="5370324"/>
            </a:xfrm>
            <a:prstGeom prst="rect">
              <a:avLst/>
            </a:prstGeom>
          </p:spPr>
        </p:pic>
        <p:sp>
          <p:nvSpPr>
            <p:cNvPr id="13" name="TextBox 4">
              <a:extLst>
                <a:ext uri="{FF2B5EF4-FFF2-40B4-BE49-F238E27FC236}">
                  <a16:creationId xmlns:a16="http://schemas.microsoft.com/office/drawing/2014/main" id="{9FF7AD34-5463-3CC0-CA9B-DF4C5954D6A4}"/>
                </a:ext>
              </a:extLst>
            </p:cNvPr>
            <p:cNvSpPr txBox="1"/>
            <p:nvPr/>
          </p:nvSpPr>
          <p:spPr>
            <a:xfrm>
              <a:off x="8216998" y="7834698"/>
              <a:ext cx="9547245" cy="1559338"/>
            </a:xfrm>
            <a:prstGeom prst="rect">
              <a:avLst/>
            </a:prstGeom>
          </p:spPr>
          <p:txBody>
            <a:bodyPr wrap="square" lIns="0" tIns="0" rIns="0" bIns="0" rtlCol="0" anchor="t">
              <a:spAutoFit/>
            </a:bodyPr>
            <a:lstStyle/>
            <a:p>
              <a:pPr algn="ctr">
                <a:lnSpc>
                  <a:spcPct val="150000"/>
                </a:lnSpc>
              </a:pPr>
              <a:r>
                <a:rPr lang="vi-VN" sz="3600" i="1">
                  <a:solidFill>
                    <a:srgbClr val="000000"/>
                  </a:solidFill>
                  <a:latin typeface="Arial" panose="020B0604020202020204" pitchFamily="34" charset="0"/>
                  <a:cs typeface="Arial" panose="020B0604020202020204" pitchFamily="34" charset="0"/>
                </a:rPr>
                <a:t>Tử Cấm Thành </a:t>
              </a:r>
              <a:r>
                <a:rPr lang="en-US" sz="3600" i="1">
                  <a:solidFill>
                    <a:srgbClr val="000000"/>
                  </a:solidFill>
                  <a:latin typeface="Arial" panose="020B0604020202020204" pitchFamily="34" charset="0"/>
                  <a:cs typeface="Arial" panose="020B0604020202020204" pitchFamily="34" charset="0"/>
                </a:rPr>
                <a:t>– </a:t>
              </a:r>
              <a:r>
                <a:rPr lang="vi-VN" sz="3600" i="1">
                  <a:solidFill>
                    <a:srgbClr val="000000"/>
                  </a:solidFill>
                  <a:latin typeface="Arial" panose="020B0604020202020204" pitchFamily="34" charset="0"/>
                  <a:cs typeface="Arial" panose="020B0604020202020204" pitchFamily="34" charset="0"/>
                </a:rPr>
                <a:t>quần thể kiến trúc cung điện lớn nhất và đẹp nhất Trung Quốc</a:t>
              </a:r>
              <a:endParaRPr lang="en-US" sz="3600" i="1" dirty="0">
                <a:solidFill>
                  <a:srgbClr val="000000"/>
                </a:solidFill>
                <a:latin typeface="Arial" panose="020B0604020202020204" pitchFamily="34" charset="0"/>
                <a:cs typeface="Arial" panose="020B0604020202020204" pitchFamily="34" charset="0"/>
              </a:endParaRPr>
            </a:p>
          </p:txBody>
        </p:sp>
      </p:grpSp>
      <p:pic>
        <p:nvPicPr>
          <p:cNvPr id="2" name="Picture 13">
            <a:extLst>
              <a:ext uri="{FF2B5EF4-FFF2-40B4-BE49-F238E27FC236}">
                <a16:creationId xmlns:a16="http://schemas.microsoft.com/office/drawing/2014/main" id="{634C5F0C-4B8B-8BD9-84B2-FA7DE345B6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199" y="7703048"/>
            <a:ext cx="3851419" cy="2583952"/>
          </a:xfrm>
          <a:prstGeom prst="rect">
            <a:avLst/>
          </a:prstGeom>
        </p:spPr>
      </p:pic>
    </p:spTree>
    <p:extLst>
      <p:ext uri="{BB962C8B-B14F-4D97-AF65-F5344CB8AC3E}">
        <p14:creationId xmlns:p14="http://schemas.microsoft.com/office/powerpoint/2010/main" val="32037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barn(inVertical)">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barn(inVertical)">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barn(inVertical)">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barn(inVertical)">
                                      <p:cBhvr>
                                        <p:cTn id="28" dur="500"/>
                                        <p:tgtEl>
                                          <p:spTgt spid="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barn(inVertical)">
                                      <p:cBhvr>
                                        <p:cTn id="33" dur="500"/>
                                        <p:tgtEl>
                                          <p:spTgt spid="7">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horizont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6022498" y="-1472765"/>
            <a:ext cx="4559747" cy="4250064"/>
          </a:xfrm>
          <a:prstGeom prst="rect">
            <a:avLst/>
          </a:prstGeom>
        </p:spPr>
      </p:pic>
      <p:pic>
        <p:nvPicPr>
          <p:cNvPr id="7" name="Picture 2">
            <a:extLst>
              <a:ext uri="{FF2B5EF4-FFF2-40B4-BE49-F238E27FC236}">
                <a16:creationId xmlns:a16="http://schemas.microsoft.com/office/drawing/2014/main" id="{04696875-E42E-21E0-3AC3-E6279B4ABE1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24100" y="162166"/>
            <a:ext cx="13639800" cy="10242250"/>
          </a:xfrm>
          <a:prstGeom prst="rect">
            <a:avLst/>
          </a:prstGeom>
        </p:spPr>
      </p:pic>
      <p:grpSp>
        <p:nvGrpSpPr>
          <p:cNvPr id="11" name="Group 10">
            <a:extLst>
              <a:ext uri="{FF2B5EF4-FFF2-40B4-BE49-F238E27FC236}">
                <a16:creationId xmlns:a16="http://schemas.microsoft.com/office/drawing/2014/main" id="{9E2CB7EB-B673-BC37-57C5-EDF16EE8AF21}"/>
              </a:ext>
            </a:extLst>
          </p:cNvPr>
          <p:cNvGrpSpPr/>
          <p:nvPr/>
        </p:nvGrpSpPr>
        <p:grpSpPr>
          <a:xfrm>
            <a:off x="304800" y="600922"/>
            <a:ext cx="7696200" cy="9364738"/>
            <a:chOff x="438360" y="342900"/>
            <a:chExt cx="7696200" cy="9364738"/>
          </a:xfrm>
        </p:grpSpPr>
        <p:pic>
          <p:nvPicPr>
            <p:cNvPr id="9" name="Picture 8" descr="A picture containing outdoor, sky, building, tower&#10;&#10;Description automatically generated">
              <a:extLst>
                <a:ext uri="{FF2B5EF4-FFF2-40B4-BE49-F238E27FC236}">
                  <a16:creationId xmlns:a16="http://schemas.microsoft.com/office/drawing/2014/main" id="{5B4BA290-19A1-64A6-AA92-ACE9C2BD9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342900"/>
              <a:ext cx="5982121" cy="7978653"/>
            </a:xfrm>
            <a:prstGeom prst="rect">
              <a:avLst/>
            </a:prstGeom>
          </p:spPr>
        </p:pic>
        <p:sp>
          <p:nvSpPr>
            <p:cNvPr id="10" name="TextBox 4">
              <a:extLst>
                <a:ext uri="{FF2B5EF4-FFF2-40B4-BE49-F238E27FC236}">
                  <a16:creationId xmlns:a16="http://schemas.microsoft.com/office/drawing/2014/main" id="{04CC0E75-E8EA-1DE7-FBA2-E30197459460}"/>
                </a:ext>
              </a:extLst>
            </p:cNvPr>
            <p:cNvSpPr txBox="1"/>
            <p:nvPr/>
          </p:nvSpPr>
          <p:spPr>
            <a:xfrm>
              <a:off x="438360" y="8321553"/>
              <a:ext cx="7696200" cy="1386085"/>
            </a:xfrm>
            <a:prstGeom prst="rect">
              <a:avLst/>
            </a:prstGeom>
          </p:spPr>
          <p:txBody>
            <a:bodyPr wrap="square" lIns="0" tIns="0" rIns="0" bIns="0" rtlCol="0" anchor="t">
              <a:spAutoFit/>
            </a:bodyPr>
            <a:lstStyle/>
            <a:p>
              <a:pPr algn="ctr">
                <a:lnSpc>
                  <a:spcPct val="150000"/>
                </a:lnSpc>
              </a:pPr>
              <a:r>
                <a:rPr lang="en-US" sz="3200" i="1">
                  <a:solidFill>
                    <a:schemeClr val="bg1"/>
                  </a:solidFill>
                  <a:latin typeface="Arial" panose="020B0604020202020204" pitchFamily="34" charset="0"/>
                  <a:cs typeface="Arial" panose="020B0604020202020204" pitchFamily="34" charset="0"/>
                </a:rPr>
                <a:t>C</a:t>
              </a:r>
              <a:r>
                <a:rPr lang="vi-VN" sz="3200" i="1">
                  <a:solidFill>
                    <a:schemeClr val="bg1"/>
                  </a:solidFill>
                  <a:latin typeface="Arial" panose="020B0604020202020204" pitchFamily="34" charset="0"/>
                  <a:cs typeface="Arial" panose="020B0604020202020204" pitchFamily="34" charset="0"/>
                </a:rPr>
                <a:t>hùa Thiên Ninh - chùa có ngôi tháp cổ xây bằng gạch cao nhất thế giới</a:t>
              </a:r>
              <a:endParaRPr lang="en-US" sz="3200" i="1" dirty="0">
                <a:solidFill>
                  <a:schemeClr val="bg1"/>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042BE76F-222A-E4F4-3A83-01C84A1113FA}"/>
              </a:ext>
            </a:extLst>
          </p:cNvPr>
          <p:cNvGrpSpPr/>
          <p:nvPr/>
        </p:nvGrpSpPr>
        <p:grpSpPr>
          <a:xfrm>
            <a:off x="7790675" y="1215903"/>
            <a:ext cx="9792829" cy="8749757"/>
            <a:chOff x="7790675" y="1215903"/>
            <a:chExt cx="9792829" cy="8749757"/>
          </a:xfrm>
        </p:grpSpPr>
        <p:pic>
          <p:nvPicPr>
            <p:cNvPr id="13" name="Picture 12" descr="A picture containing sky, outdoor, building, stone&#10;&#10;Description automatically generated">
              <a:extLst>
                <a:ext uri="{FF2B5EF4-FFF2-40B4-BE49-F238E27FC236}">
                  <a16:creationId xmlns:a16="http://schemas.microsoft.com/office/drawing/2014/main" id="{D367BDAC-18DA-2109-8FBD-FACAE5467C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0675" y="1215903"/>
              <a:ext cx="9792829" cy="7344622"/>
            </a:xfrm>
            <a:prstGeom prst="rect">
              <a:avLst/>
            </a:prstGeom>
          </p:spPr>
        </p:pic>
        <p:sp>
          <p:nvSpPr>
            <p:cNvPr id="14" name="TextBox 4">
              <a:extLst>
                <a:ext uri="{FF2B5EF4-FFF2-40B4-BE49-F238E27FC236}">
                  <a16:creationId xmlns:a16="http://schemas.microsoft.com/office/drawing/2014/main" id="{27DE2275-FCB1-4B9F-A2F7-5668BCC0592D}"/>
                </a:ext>
              </a:extLst>
            </p:cNvPr>
            <p:cNvSpPr txBox="1"/>
            <p:nvPr/>
          </p:nvSpPr>
          <p:spPr>
            <a:xfrm>
              <a:off x="8838990" y="8579575"/>
              <a:ext cx="7696200" cy="1386085"/>
            </a:xfrm>
            <a:prstGeom prst="rect">
              <a:avLst/>
            </a:prstGeom>
          </p:spPr>
          <p:txBody>
            <a:bodyPr wrap="square" lIns="0" tIns="0" rIns="0" bIns="0" rtlCol="0" anchor="t">
              <a:spAutoFit/>
            </a:bodyPr>
            <a:lstStyle/>
            <a:p>
              <a:pPr algn="ctr">
                <a:lnSpc>
                  <a:spcPct val="150000"/>
                </a:lnSpc>
              </a:pPr>
              <a:r>
                <a:rPr lang="en-US" sz="3200" i="1">
                  <a:solidFill>
                    <a:schemeClr val="bg1"/>
                  </a:solidFill>
                  <a:latin typeface="Arial" panose="020B0604020202020204" pitchFamily="34" charset="0"/>
                  <a:cs typeface="Arial" panose="020B0604020202020204" pitchFamily="34" charset="0"/>
                </a:rPr>
                <a:t>Thập Tam lăng – quần thể lăng tẩm lớn nhất Trung Quốc</a:t>
              </a:r>
              <a:endParaRPr lang="en-US" sz="3200" i="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22537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A8F964-9505-D337-D110-DBB1A6F791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 y="652267"/>
            <a:ext cx="18307050" cy="8820669"/>
          </a:xfrm>
          <a:prstGeom prst="rect">
            <a:avLst/>
          </a:prstGeom>
        </p:spPr>
      </p:pic>
      <p:pic>
        <p:nvPicPr>
          <p:cNvPr id="5" name="Picture 5"/>
          <p:cNvPicPr>
            <a:picLocks noChangeAspect="1"/>
          </p:cNvPicPr>
          <p:nvPr/>
        </p:nvPicPr>
        <p:blipFill>
          <a:blip r:embed="rId4"/>
          <a:srcRect/>
          <a:stretch>
            <a:fillRect/>
          </a:stretch>
        </p:blipFill>
        <p:spPr>
          <a:xfrm>
            <a:off x="16022498" y="-1472765"/>
            <a:ext cx="4559747" cy="4250064"/>
          </a:xfrm>
          <a:prstGeom prst="rect">
            <a:avLst/>
          </a:prstGeom>
        </p:spPr>
      </p:pic>
      <p:grpSp>
        <p:nvGrpSpPr>
          <p:cNvPr id="2" name="Group 1">
            <a:extLst>
              <a:ext uri="{FF2B5EF4-FFF2-40B4-BE49-F238E27FC236}">
                <a16:creationId xmlns:a16="http://schemas.microsoft.com/office/drawing/2014/main" id="{AF344CA3-0C40-3C4F-9F3A-8B23360DD769}"/>
              </a:ext>
            </a:extLst>
          </p:cNvPr>
          <p:cNvGrpSpPr/>
          <p:nvPr/>
        </p:nvGrpSpPr>
        <p:grpSpPr>
          <a:xfrm>
            <a:off x="388488" y="1790700"/>
            <a:ext cx="17511024" cy="7143555"/>
            <a:chOff x="388488" y="1713412"/>
            <a:chExt cx="17511024" cy="7143555"/>
          </a:xfrm>
        </p:grpSpPr>
        <p:sp>
          <p:nvSpPr>
            <p:cNvPr id="3" name="TextBox 7">
              <a:extLst>
                <a:ext uri="{FF2B5EF4-FFF2-40B4-BE49-F238E27FC236}">
                  <a16:creationId xmlns:a16="http://schemas.microsoft.com/office/drawing/2014/main" id="{3ADD064B-5B44-D73F-86D8-1A7536E5FFEF}"/>
                </a:ext>
              </a:extLst>
            </p:cNvPr>
            <p:cNvSpPr txBox="1"/>
            <p:nvPr/>
          </p:nvSpPr>
          <p:spPr>
            <a:xfrm>
              <a:off x="2799766" y="8290209"/>
              <a:ext cx="13402544" cy="566758"/>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vi-VN" sz="3600" b="0" i="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Vạn Lý Trường Thành - bức thành dài nhất thế giới</a:t>
              </a:r>
              <a:endParaRPr kumimoji="0" lang="en-US"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05ADEBE9-04D8-0802-116B-1E922D14601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20088" y="1713412"/>
              <a:ext cx="8379424" cy="6075033"/>
            </a:xfrm>
            <a:prstGeom prst="rect">
              <a:avLst/>
            </a:prstGeom>
          </p:spPr>
        </p:pic>
        <p:pic>
          <p:nvPicPr>
            <p:cNvPr id="6" name="Picture 5" descr="A picture containing sky, nature, mountain, outdoor&#10;&#10;Description automatically generated">
              <a:extLst>
                <a:ext uri="{FF2B5EF4-FFF2-40B4-BE49-F238E27FC236}">
                  <a16:creationId xmlns:a16="http://schemas.microsoft.com/office/drawing/2014/main" id="{47D332B8-607E-0138-E687-1D51EC9BDF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 y="1713412"/>
              <a:ext cx="9112550" cy="6075033"/>
            </a:xfrm>
            <a:prstGeom prst="rect">
              <a:avLst/>
            </a:prstGeom>
          </p:spPr>
        </p:pic>
      </p:grpSp>
    </p:spTree>
    <p:extLst>
      <p:ext uri="{BB962C8B-B14F-4D97-AF65-F5344CB8AC3E}">
        <p14:creationId xmlns:p14="http://schemas.microsoft.com/office/powerpoint/2010/main" val="1507050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416838C5-64F2-22D6-8368-1703339D46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4909" y="1638300"/>
            <a:ext cx="14358181" cy="8197215"/>
          </a:xfrm>
          <a:prstGeom prst="rect">
            <a:avLst/>
          </a:prstGeom>
        </p:spPr>
      </p:pic>
      <p:sp>
        <p:nvSpPr>
          <p:cNvPr id="3" name="TextBox 3"/>
          <p:cNvSpPr txBox="1"/>
          <p:nvPr/>
        </p:nvSpPr>
        <p:spPr>
          <a:xfrm>
            <a:off x="7015758" y="794500"/>
            <a:ext cx="4256484" cy="1005725"/>
          </a:xfrm>
          <a:prstGeom prst="rect">
            <a:avLst/>
          </a:prstGeom>
        </p:spPr>
        <p:txBody>
          <a:bodyPr lIns="0" tIns="0" rIns="0" bIns="0" rtlCol="0" anchor="t">
            <a:spAutoFit/>
          </a:bodyPr>
          <a:lstStyle/>
          <a:p>
            <a:pPr marL="685800" marR="0" lvl="0" indent="-685800" algn="ctr" defTabSz="914400" rtl="0" eaLnBrk="1" fontAlgn="auto" latinLnBrk="0" hangingPunct="1">
              <a:lnSpc>
                <a:spcPts val="8959"/>
              </a:lnSpc>
              <a:spcBef>
                <a:spcPts val="0"/>
              </a:spcBef>
              <a:spcAft>
                <a:spcPts val="0"/>
              </a:spcAft>
              <a:buClrTx/>
              <a:buSzTx/>
              <a:buFont typeface="Arial" panose="020B0604020202020204" pitchFamily="34" charset="0"/>
              <a:buChar char="•"/>
              <a:tabLst/>
              <a:defRPr/>
            </a:pPr>
            <a:r>
              <a:rPr lang="en-US" sz="4800" b="1">
                <a:solidFill>
                  <a:srgbClr val="FF0000"/>
                </a:solidFill>
                <a:latin typeface="Arial" panose="020B0604020202020204" pitchFamily="34" charset="0"/>
                <a:cs typeface="Arial" panose="020B0604020202020204" pitchFamily="34" charset="0"/>
              </a:rPr>
              <a:t>Điêu khắc</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45EC956-26BE-BC2B-5A69-30DCD2BD0E43}"/>
              </a:ext>
            </a:extLst>
          </p:cNvPr>
          <p:cNvSpPr txBox="1"/>
          <p:nvPr/>
        </p:nvSpPr>
        <p:spPr>
          <a:xfrm>
            <a:off x="695135" y="2624975"/>
            <a:ext cx="7162800" cy="4620560"/>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P</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hong phú về đề tài và chất liệu (thạch điêu, mộc điêu)</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100"/>
              </a:spcBef>
              <a:spcAft>
                <a:spcPts val="1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iêu biểu</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tượng phật nghìn mắt nghìn tay,</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tượng Phật trên núi Lạc Sơn,...</a:t>
            </a:r>
          </a:p>
        </p:txBody>
      </p:sp>
      <p:grpSp>
        <p:nvGrpSpPr>
          <p:cNvPr id="11" name="Group 10">
            <a:extLst>
              <a:ext uri="{FF2B5EF4-FFF2-40B4-BE49-F238E27FC236}">
                <a16:creationId xmlns:a16="http://schemas.microsoft.com/office/drawing/2014/main" id="{CFAB0E64-2D2C-CA4E-E3BC-CC2FB1C39AB3}"/>
              </a:ext>
            </a:extLst>
          </p:cNvPr>
          <p:cNvGrpSpPr/>
          <p:nvPr/>
        </p:nvGrpSpPr>
        <p:grpSpPr>
          <a:xfrm>
            <a:off x="7956817" y="2272076"/>
            <a:ext cx="9547245" cy="6098665"/>
            <a:chOff x="8216998" y="2464374"/>
            <a:chExt cx="9547245" cy="6098665"/>
          </a:xfrm>
        </p:grpSpPr>
        <p:pic>
          <p:nvPicPr>
            <p:cNvPr id="12" name="Picture 11">
              <a:extLst>
                <a:ext uri="{FF2B5EF4-FFF2-40B4-BE49-F238E27FC236}">
                  <a16:creationId xmlns:a16="http://schemas.microsoft.com/office/drawing/2014/main" id="{FA616BF8-2817-8B8F-3ABC-C0AB5B1B3C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51679" y="2464374"/>
              <a:ext cx="8055486" cy="5370324"/>
            </a:xfrm>
            <a:prstGeom prst="rect">
              <a:avLst/>
            </a:prstGeom>
          </p:spPr>
        </p:pic>
        <p:sp>
          <p:nvSpPr>
            <p:cNvPr id="13" name="TextBox 4">
              <a:extLst>
                <a:ext uri="{FF2B5EF4-FFF2-40B4-BE49-F238E27FC236}">
                  <a16:creationId xmlns:a16="http://schemas.microsoft.com/office/drawing/2014/main" id="{9FF7AD34-5463-3CC0-CA9B-DF4C5954D6A4}"/>
                </a:ext>
              </a:extLst>
            </p:cNvPr>
            <p:cNvSpPr txBox="1"/>
            <p:nvPr/>
          </p:nvSpPr>
          <p:spPr>
            <a:xfrm>
              <a:off x="8216998" y="7834698"/>
              <a:ext cx="9547245" cy="728341"/>
            </a:xfrm>
            <a:prstGeom prst="rect">
              <a:avLst/>
            </a:prstGeom>
          </p:spPr>
          <p:txBody>
            <a:bodyPr wrap="square" lIns="0" tIns="0" rIns="0" bIns="0" rtlCol="0" anchor="t">
              <a:spAutoFit/>
            </a:bodyPr>
            <a:lstStyle/>
            <a:p>
              <a:pPr algn="ctr">
                <a:lnSpc>
                  <a:spcPct val="150000"/>
                </a:lnSpc>
              </a:pPr>
              <a:r>
                <a:rPr lang="en-US" sz="3600" i="1">
                  <a:solidFill>
                    <a:srgbClr val="000000"/>
                  </a:solidFill>
                  <a:latin typeface="Arial" panose="020B0604020202020204" pitchFamily="34" charset="0"/>
                  <a:cs typeface="Arial" panose="020B0604020202020204" pitchFamily="34" charset="0"/>
                </a:rPr>
                <a:t>Tượng Phật trên núi Lạc Sơn nhìn từ xa.</a:t>
              </a:r>
              <a:endParaRPr lang="en-US" sz="3600" i="1" dirty="0">
                <a:solidFill>
                  <a:srgbClr val="000000"/>
                </a:solidFill>
                <a:latin typeface="Arial" panose="020B0604020202020204" pitchFamily="34" charset="0"/>
                <a:cs typeface="Arial" panose="020B0604020202020204" pitchFamily="34" charset="0"/>
              </a:endParaRPr>
            </a:p>
          </p:txBody>
        </p:sp>
      </p:grpSp>
      <p:pic>
        <p:nvPicPr>
          <p:cNvPr id="4" name="Picture 2">
            <a:extLst>
              <a:ext uri="{FF2B5EF4-FFF2-40B4-BE49-F238E27FC236}">
                <a16:creationId xmlns:a16="http://schemas.microsoft.com/office/drawing/2014/main" id="{B27A297B-4CC3-CBD4-7B18-69DC8D9E4B26}"/>
              </a:ext>
            </a:extLst>
          </p:cNvPr>
          <p:cNvPicPr>
            <a:picLocks noChangeAspect="1"/>
          </p:cNvPicPr>
          <p:nvPr/>
        </p:nvPicPr>
        <p:blipFill>
          <a:blip r:embed="rId5"/>
          <a:srcRect/>
          <a:stretch>
            <a:fillRect/>
          </a:stretch>
        </p:blipFill>
        <p:spPr>
          <a:xfrm>
            <a:off x="-10886" y="7556907"/>
            <a:ext cx="3657174" cy="2930311"/>
          </a:xfrm>
          <a:prstGeom prst="rect">
            <a:avLst/>
          </a:prstGeom>
        </p:spPr>
      </p:pic>
    </p:spTree>
    <p:extLst>
      <p:ext uri="{BB962C8B-B14F-4D97-AF65-F5344CB8AC3E}">
        <p14:creationId xmlns:p14="http://schemas.microsoft.com/office/powerpoint/2010/main" val="109360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barn(inVertical)">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barn(inVertical)">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416838C5-64F2-22D6-8368-1703339D46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4909" y="1638300"/>
            <a:ext cx="14358181" cy="8197215"/>
          </a:xfrm>
          <a:prstGeom prst="rect">
            <a:avLst/>
          </a:prstGeom>
        </p:spPr>
      </p:pic>
      <p:sp>
        <p:nvSpPr>
          <p:cNvPr id="3" name="TextBox 3"/>
          <p:cNvSpPr txBox="1"/>
          <p:nvPr/>
        </p:nvSpPr>
        <p:spPr>
          <a:xfrm>
            <a:off x="7015758" y="794500"/>
            <a:ext cx="4256484" cy="1005725"/>
          </a:xfrm>
          <a:prstGeom prst="rect">
            <a:avLst/>
          </a:prstGeom>
        </p:spPr>
        <p:txBody>
          <a:bodyPr lIns="0" tIns="0" rIns="0" bIns="0" rtlCol="0" anchor="t">
            <a:spAutoFit/>
          </a:bodyPr>
          <a:lstStyle/>
          <a:p>
            <a:pPr marL="685800" marR="0" lvl="0" indent="-685800" algn="ctr" defTabSz="914400" rtl="0" eaLnBrk="1" fontAlgn="auto" latinLnBrk="0" hangingPunct="1">
              <a:lnSpc>
                <a:spcPts val="8959"/>
              </a:lnSpc>
              <a:spcBef>
                <a:spcPts val="0"/>
              </a:spcBef>
              <a:spcAft>
                <a:spcPts val="0"/>
              </a:spcAft>
              <a:buClrTx/>
              <a:buSzTx/>
              <a:buFont typeface="Arial" panose="020B0604020202020204" pitchFamily="34" charset="0"/>
              <a:buChar char="•"/>
              <a:tabLst/>
              <a:defRPr/>
            </a:pPr>
            <a:r>
              <a:rPr lang="en-US" sz="4800" b="1">
                <a:solidFill>
                  <a:srgbClr val="FF0000"/>
                </a:solidFill>
                <a:latin typeface="Arial" panose="020B0604020202020204" pitchFamily="34" charset="0"/>
                <a:cs typeface="Arial" panose="020B0604020202020204" pitchFamily="34" charset="0"/>
              </a:rPr>
              <a:t>Hội họa</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45EC956-26BE-BC2B-5A69-30DCD2BD0E43}"/>
              </a:ext>
            </a:extLst>
          </p:cNvPr>
          <p:cNvSpPr txBox="1"/>
          <p:nvPr/>
        </p:nvSpPr>
        <p:spPr>
          <a:xfrm>
            <a:off x="542536" y="3162300"/>
            <a:ext cx="7763065" cy="3697231"/>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P</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hong phú về chất liệu: bích hoạ; bạch hoạ; bản hoạ,...</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ổi tiếng nhất là tranh vẽ bằng mực tàu.</a:t>
            </a:r>
          </a:p>
        </p:txBody>
      </p:sp>
      <p:grpSp>
        <p:nvGrpSpPr>
          <p:cNvPr id="11" name="Group 10">
            <a:extLst>
              <a:ext uri="{FF2B5EF4-FFF2-40B4-BE49-F238E27FC236}">
                <a16:creationId xmlns:a16="http://schemas.microsoft.com/office/drawing/2014/main" id="{CFAB0E64-2D2C-CA4E-E3BC-CC2FB1C39AB3}"/>
              </a:ext>
            </a:extLst>
          </p:cNvPr>
          <p:cNvGrpSpPr/>
          <p:nvPr/>
        </p:nvGrpSpPr>
        <p:grpSpPr>
          <a:xfrm>
            <a:off x="8324651" y="2865480"/>
            <a:ext cx="9547245" cy="6241694"/>
            <a:chOff x="8584832" y="3057778"/>
            <a:chExt cx="9547245" cy="6241694"/>
          </a:xfrm>
        </p:grpSpPr>
        <p:pic>
          <p:nvPicPr>
            <p:cNvPr id="12" name="Picture 11">
              <a:extLst>
                <a:ext uri="{FF2B5EF4-FFF2-40B4-BE49-F238E27FC236}">
                  <a16:creationId xmlns:a16="http://schemas.microsoft.com/office/drawing/2014/main" id="{FA616BF8-2817-8B8F-3ABC-C0AB5B1B3C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88133" y="3057778"/>
              <a:ext cx="9140645" cy="4556040"/>
            </a:xfrm>
            <a:prstGeom prst="rect">
              <a:avLst/>
            </a:prstGeom>
          </p:spPr>
        </p:pic>
        <p:sp>
          <p:nvSpPr>
            <p:cNvPr id="13" name="TextBox 4">
              <a:extLst>
                <a:ext uri="{FF2B5EF4-FFF2-40B4-BE49-F238E27FC236}">
                  <a16:creationId xmlns:a16="http://schemas.microsoft.com/office/drawing/2014/main" id="{9FF7AD34-5463-3CC0-CA9B-DF4C5954D6A4}"/>
                </a:ext>
              </a:extLst>
            </p:cNvPr>
            <p:cNvSpPr txBox="1"/>
            <p:nvPr/>
          </p:nvSpPr>
          <p:spPr>
            <a:xfrm>
              <a:off x="8584832" y="7740134"/>
              <a:ext cx="9547245" cy="1559338"/>
            </a:xfrm>
            <a:prstGeom prst="rect">
              <a:avLst/>
            </a:prstGeom>
          </p:spPr>
          <p:txBody>
            <a:bodyPr wrap="square" lIns="0" tIns="0" rIns="0" bIns="0" rtlCol="0" anchor="t">
              <a:spAutoFit/>
            </a:bodyPr>
            <a:lstStyle/>
            <a:p>
              <a:pPr algn="ctr">
                <a:lnSpc>
                  <a:spcPct val="150000"/>
                </a:lnSpc>
              </a:pPr>
              <a:r>
                <a:rPr lang="en-US" sz="3600" i="1">
                  <a:solidFill>
                    <a:srgbClr val="000000"/>
                  </a:solidFill>
                  <a:latin typeface="Arial" panose="020B0604020202020204" pitchFamily="34" charset="0"/>
                  <a:cs typeface="Arial" panose="020B0604020202020204" pitchFamily="34" charset="0"/>
                </a:rPr>
                <a:t>Bức họa Thanh minh thượng hà đồ - được mệnh danh là Mona Lisa Trung Quốc.</a:t>
              </a:r>
              <a:endParaRPr lang="en-US" sz="3600" i="1" dirty="0">
                <a:solidFill>
                  <a:srgbClr val="000000"/>
                </a:solidFill>
                <a:latin typeface="Arial" panose="020B0604020202020204" pitchFamily="34" charset="0"/>
                <a:cs typeface="Arial" panose="020B0604020202020204" pitchFamily="34" charset="0"/>
              </a:endParaRPr>
            </a:p>
          </p:txBody>
        </p:sp>
      </p:grpSp>
      <p:pic>
        <p:nvPicPr>
          <p:cNvPr id="5" name="Picture 2">
            <a:extLst>
              <a:ext uri="{FF2B5EF4-FFF2-40B4-BE49-F238E27FC236}">
                <a16:creationId xmlns:a16="http://schemas.microsoft.com/office/drawing/2014/main" id="{F98099DD-2CAE-3C00-EDE2-C43C7A3CA1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8142026"/>
            <a:ext cx="5036820" cy="2120987"/>
          </a:xfrm>
          <a:prstGeom prst="rect">
            <a:avLst/>
          </a:prstGeom>
        </p:spPr>
      </p:pic>
    </p:spTree>
    <p:extLst>
      <p:ext uri="{BB962C8B-B14F-4D97-AF65-F5344CB8AC3E}">
        <p14:creationId xmlns:p14="http://schemas.microsoft.com/office/powerpoint/2010/main" val="83411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barn(inVertical)">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barn(inVertical)">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5430300" y="-1485900"/>
            <a:ext cx="4559747" cy="4250064"/>
          </a:xfrm>
          <a:prstGeom prst="rect">
            <a:avLst/>
          </a:prstGeom>
        </p:spPr>
      </p:pic>
      <p:pic>
        <p:nvPicPr>
          <p:cNvPr id="6" name="Picture 6"/>
          <p:cNvPicPr>
            <a:picLocks noChangeAspect="1"/>
          </p:cNvPicPr>
          <p:nvPr/>
        </p:nvPicPr>
        <p:blipFill>
          <a:blip r:embed="rId3"/>
          <a:srcRect/>
          <a:stretch>
            <a:fillRect/>
          </a:stretch>
        </p:blipFill>
        <p:spPr>
          <a:xfrm>
            <a:off x="-2514600" y="7581900"/>
            <a:ext cx="6138113" cy="5721232"/>
          </a:xfrm>
          <a:prstGeom prst="rect">
            <a:avLst/>
          </a:prstGeom>
        </p:spPr>
      </p:pic>
      <p:pic>
        <p:nvPicPr>
          <p:cNvPr id="7" name="Picture 7"/>
          <p:cNvPicPr>
            <a:picLocks noChangeAspect="1"/>
          </p:cNvPicPr>
          <p:nvPr/>
        </p:nvPicPr>
        <p:blipFill>
          <a:blip r:embed="rId3"/>
          <a:srcRect/>
          <a:stretch>
            <a:fillRect/>
          </a:stretch>
        </p:blipFill>
        <p:spPr>
          <a:xfrm>
            <a:off x="-3181090" y="3805925"/>
            <a:ext cx="4138725" cy="385763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30300" y="102305"/>
            <a:ext cx="5858788" cy="3229657"/>
          </a:xfrm>
          <a:prstGeom prst="rect">
            <a:avLst/>
          </a:prstGeom>
        </p:spPr>
      </p:pic>
      <p:pic>
        <p:nvPicPr>
          <p:cNvPr id="9" name="Picture 9"/>
          <p:cNvPicPr>
            <a:picLocks noChangeAspect="1"/>
          </p:cNvPicPr>
          <p:nvPr/>
        </p:nvPicPr>
        <p:blipFill>
          <a:blip r:embed="rId2"/>
          <a:srcRect/>
          <a:stretch>
            <a:fillRect/>
          </a:stretch>
        </p:blipFill>
        <p:spPr>
          <a:xfrm>
            <a:off x="16536664" y="2343326"/>
            <a:ext cx="6906766" cy="6437681"/>
          </a:xfrm>
          <a:prstGeom prst="rect">
            <a:avLst/>
          </a:prstGeom>
        </p:spPr>
      </p:pic>
      <p:pic>
        <p:nvPicPr>
          <p:cNvPr id="11" name="Picture 11"/>
          <p:cNvPicPr>
            <a:picLocks noChangeAspect="1"/>
          </p:cNvPicPr>
          <p:nvPr/>
        </p:nvPicPr>
        <p:blipFill>
          <a:blip r:embed="rId6"/>
          <a:srcRect/>
          <a:stretch>
            <a:fillRect/>
          </a:stretch>
        </p:blipFill>
        <p:spPr>
          <a:xfrm>
            <a:off x="16261618" y="1717133"/>
            <a:ext cx="4052763" cy="3688014"/>
          </a:xfrm>
          <a:prstGeom prst="rect">
            <a:avLst/>
          </a:prstGeom>
        </p:spPr>
      </p:pic>
      <p:pic>
        <p:nvPicPr>
          <p:cNvPr id="12" name="Picture 12"/>
          <p:cNvPicPr>
            <a:picLocks noChangeAspect="1"/>
          </p:cNvPicPr>
          <p:nvPr/>
        </p:nvPicPr>
        <p:blipFill>
          <a:blip r:embed="rId6"/>
          <a:srcRect/>
          <a:stretch>
            <a:fillRect/>
          </a:stretch>
        </p:blipFill>
        <p:spPr>
          <a:xfrm flipH="1">
            <a:off x="-2628390" y="6337762"/>
            <a:ext cx="4052763" cy="3688014"/>
          </a:xfrm>
          <a:prstGeom prst="rect">
            <a:avLst/>
          </a:prstGeom>
        </p:spPr>
      </p:pic>
      <p:sp>
        <p:nvSpPr>
          <p:cNvPr id="16" name="Rectangle 15">
            <a:extLst>
              <a:ext uri="{FF2B5EF4-FFF2-40B4-BE49-F238E27FC236}">
                <a16:creationId xmlns:a16="http://schemas.microsoft.com/office/drawing/2014/main" id="{3FE452AC-C64A-195A-85E9-6801391CB0EE}"/>
              </a:ext>
            </a:extLst>
          </p:cNvPr>
          <p:cNvSpPr/>
          <p:nvPr/>
        </p:nvSpPr>
        <p:spPr>
          <a:xfrm>
            <a:off x="532090" y="567216"/>
            <a:ext cx="17223819" cy="915256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
            <a:extLst>
              <a:ext uri="{FF2B5EF4-FFF2-40B4-BE49-F238E27FC236}">
                <a16:creationId xmlns:a16="http://schemas.microsoft.com/office/drawing/2014/main" id="{AF19FAB4-68CB-571B-606B-F29D3CBB0E5F}"/>
              </a:ext>
            </a:extLst>
          </p:cNvPr>
          <p:cNvSpPr txBox="1"/>
          <p:nvPr/>
        </p:nvSpPr>
        <p:spPr>
          <a:xfrm>
            <a:off x="6139255" y="1180223"/>
            <a:ext cx="6009488"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Cố cung Bắc Kinh</a:t>
            </a:r>
            <a:endParaRPr lang="en-US" sz="4800" b="1" dirty="0">
              <a:solidFill>
                <a:srgbClr val="FF0000"/>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8233F577-0439-359E-64F0-8B23CC4C9E2F}"/>
              </a:ext>
            </a:extLst>
          </p:cNvPr>
          <p:cNvSpPr txBox="1"/>
          <p:nvPr/>
        </p:nvSpPr>
        <p:spPr>
          <a:xfrm>
            <a:off x="879608" y="2044951"/>
            <a:ext cx="10134600" cy="7379584"/>
          </a:xfrm>
          <a:prstGeom prst="rect">
            <a:avLst/>
          </a:prstGeom>
          <a:noFill/>
        </p:spPr>
        <p:txBody>
          <a:bodyPr wrap="square">
            <a:spAutoFit/>
          </a:bodyPr>
          <a:lstStyle/>
          <a:p>
            <a:pPr marL="824229" lvl="1"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L</a:t>
            </a:r>
            <a:r>
              <a:rPr lang="vi-VN" sz="4000">
                <a:solidFill>
                  <a:srgbClr val="000000"/>
                </a:solidFill>
                <a:latin typeface="Arial" panose="020B0604020202020204" pitchFamily="34" charset="0"/>
                <a:cs typeface="Arial" panose="020B0604020202020204" pitchFamily="34" charset="0"/>
              </a:rPr>
              <a:t>à cung điện của bao vua chúa, phi tần, quý tộc Trung Hoa. </a:t>
            </a:r>
            <a:endParaRPr lang="en-US" sz="4000">
              <a:solidFill>
                <a:srgbClr val="000000"/>
              </a:solidFill>
              <a:latin typeface="Arial" panose="020B0604020202020204" pitchFamily="34" charset="0"/>
              <a:cs typeface="Arial" panose="020B0604020202020204" pitchFamily="34" charset="0"/>
            </a:endParaRPr>
          </a:p>
          <a:p>
            <a:pPr marL="824229" lvl="1" indent="-457200" algn="just">
              <a:lnSpc>
                <a:spcPct val="150000"/>
              </a:lnSpc>
              <a:buFont typeface="Arial" panose="020B0604020202020204" pitchFamily="34" charset="0"/>
              <a:buChar char="•"/>
            </a:pPr>
            <a:r>
              <a:rPr lang="vi-VN" sz="4000">
                <a:solidFill>
                  <a:srgbClr val="000000"/>
                </a:solidFill>
                <a:latin typeface="Arial" panose="020B0604020202020204" pitchFamily="34" charset="0"/>
                <a:cs typeface="Arial" panose="020B0604020202020204" pitchFamily="34" charset="0"/>
              </a:rPr>
              <a:t>Là một trong bốn tứ đại hoàng cung được xây dựng ở Bắc Kinh.</a:t>
            </a:r>
            <a:endParaRPr lang="en-US" sz="4000">
              <a:solidFill>
                <a:srgbClr val="000000"/>
              </a:solidFill>
              <a:latin typeface="Arial" panose="020B0604020202020204" pitchFamily="34" charset="0"/>
              <a:cs typeface="Arial" panose="020B0604020202020204" pitchFamily="34" charset="0"/>
            </a:endParaRPr>
          </a:p>
          <a:p>
            <a:pPr marL="824229" lvl="1" indent="-457200" algn="just">
              <a:lnSpc>
                <a:spcPct val="150000"/>
              </a:lnSpc>
              <a:buFont typeface="Arial" panose="020B0604020202020204" pitchFamily="34" charset="0"/>
              <a:buChar char="•"/>
            </a:pPr>
            <a:r>
              <a:rPr lang="vi-VN" sz="4000">
                <a:solidFill>
                  <a:srgbClr val="000000"/>
                </a:solidFill>
                <a:latin typeface="Arial" panose="020B0604020202020204" pitchFamily="34" charset="0"/>
                <a:cs typeface="Arial" panose="020B0604020202020204" pitchFamily="34" charset="0"/>
              </a:rPr>
              <a:t>Ngày nay, Cố Cung là viện bảo tàng khổng lồ với hàng ngàn bộ sưu tập hoàng gia quý giá và một số lượng lớn các tài liệu lưu trữ về kỹ thuật cổ đại</a:t>
            </a:r>
            <a:r>
              <a:rPr lang="en-US" sz="4000">
                <a:solidFill>
                  <a:srgbClr val="000000"/>
                </a:solidFill>
                <a:latin typeface="Arial" panose="020B0604020202020204" pitchFamily="34" charset="0"/>
                <a:cs typeface="Arial" panose="020B0604020202020204" pitchFamily="34" charset="0"/>
              </a:rPr>
              <a:t>.</a:t>
            </a:r>
          </a:p>
        </p:txBody>
      </p:sp>
      <p:pic>
        <p:nvPicPr>
          <p:cNvPr id="47" name="Picture 46" descr="Schematic, map&#10;&#10;Description automatically generated">
            <a:extLst>
              <a:ext uri="{FF2B5EF4-FFF2-40B4-BE49-F238E27FC236}">
                <a16:creationId xmlns:a16="http://schemas.microsoft.com/office/drawing/2014/main" id="{92C26DB7-87D3-9ED1-6C66-3B9B36C0E3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13249" y="1918887"/>
            <a:ext cx="4693556" cy="7562492"/>
          </a:xfrm>
          <a:prstGeom prst="rect">
            <a:avLst/>
          </a:prstGeom>
        </p:spPr>
      </p:pic>
    </p:spTree>
    <p:extLst>
      <p:ext uri="{BB962C8B-B14F-4D97-AF65-F5344CB8AC3E}">
        <p14:creationId xmlns:p14="http://schemas.microsoft.com/office/powerpoint/2010/main" val="2420494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5">
                                            <p:txEl>
                                              <p:pRg st="0" end="0"/>
                                            </p:txEl>
                                          </p:spTgt>
                                        </p:tgtEl>
                                        <p:attrNameLst>
                                          <p:attrName>style.visibility</p:attrName>
                                        </p:attrNameLst>
                                      </p:cBhvr>
                                      <p:to>
                                        <p:strVal val="visible"/>
                                      </p:to>
                                    </p:set>
                                    <p:animEffect transition="in" filter="barn(inVertical)">
                                      <p:cBhvr>
                                        <p:cTn id="13" dur="500"/>
                                        <p:tgtEl>
                                          <p:spTgt spid="4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5">
                                            <p:txEl>
                                              <p:pRg st="1" end="1"/>
                                            </p:txEl>
                                          </p:spTgt>
                                        </p:tgtEl>
                                        <p:attrNameLst>
                                          <p:attrName>style.visibility</p:attrName>
                                        </p:attrNameLst>
                                      </p:cBhvr>
                                      <p:to>
                                        <p:strVal val="visible"/>
                                      </p:to>
                                    </p:set>
                                    <p:animEffect transition="in" filter="barn(inVertical)">
                                      <p:cBhvr>
                                        <p:cTn id="18" dur="500"/>
                                        <p:tgtEl>
                                          <p:spTgt spid="4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5">
                                            <p:txEl>
                                              <p:pRg st="2" end="2"/>
                                            </p:txEl>
                                          </p:spTgt>
                                        </p:tgtEl>
                                        <p:attrNameLst>
                                          <p:attrName>style.visibility</p:attrName>
                                        </p:attrNameLst>
                                      </p:cBhvr>
                                      <p:to>
                                        <p:strVal val="visible"/>
                                      </p:to>
                                    </p:set>
                                    <p:animEffect transition="in" filter="barn(inVertical)">
                                      <p:cBhvr>
                                        <p:cTn id="23" dur="500"/>
                                        <p:tgtEl>
                                          <p:spTgt spid="4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randombar(horizontal)">
                                      <p:cBhvr>
                                        <p:cTn id="2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sp>
        <p:nvSpPr>
          <p:cNvPr id="17" name="TextBox 2">
            <a:extLst>
              <a:ext uri="{FF2B5EF4-FFF2-40B4-BE49-F238E27FC236}">
                <a16:creationId xmlns:a16="http://schemas.microsoft.com/office/drawing/2014/main" id="{7B68ACB7-BCE8-46F8-9E5A-73262F5D268D}"/>
              </a:ext>
            </a:extLst>
          </p:cNvPr>
          <p:cNvSpPr txBox="1"/>
          <p:nvPr/>
        </p:nvSpPr>
        <p:spPr>
          <a:xfrm>
            <a:off x="1606629" y="853039"/>
            <a:ext cx="15074741" cy="677108"/>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4400" b="1">
                <a:solidFill>
                  <a:srgbClr val="FFB522"/>
                </a:solidFill>
                <a:latin typeface="Arial" panose="020B0604020202020204" pitchFamily="34" charset="0"/>
                <a:cs typeface="Arial" panose="020B0604020202020204" pitchFamily="34" charset="0"/>
              </a:rPr>
              <a:t>M</a:t>
            </a:r>
            <a:r>
              <a:rPr kumimoji="0" lang="en-US" sz="4400" b="1" i="0" u="none" strike="noStrike" kern="1200" cap="none" spc="0" normalizeH="0" baseline="0" noProof="0">
                <a:ln>
                  <a:noFill/>
                </a:ln>
                <a:solidFill>
                  <a:srgbClr val="FFB522"/>
                </a:solidFill>
                <a:effectLst/>
                <a:uLnTx/>
                <a:uFillTx/>
                <a:latin typeface="Arial" panose="020B0604020202020204" pitchFamily="34" charset="0"/>
                <a:ea typeface="+mn-ea"/>
                <a:cs typeface="Arial" panose="020B0604020202020204" pitchFamily="34" charset="0"/>
              </a:rPr>
              <a:t>ột số thành tựu, phát minh về kĩ thuật của Trung Quốc</a:t>
            </a:r>
            <a:endParaRPr kumimoji="0" lang="en-US" sz="4400" b="1" i="0" u="none" strike="noStrike" kern="1200" cap="none" spc="0" normalizeH="0" baseline="0" noProof="0" dirty="0">
              <a:ln>
                <a:noFill/>
              </a:ln>
              <a:solidFill>
                <a:srgbClr val="FFB522"/>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a16="http://schemas.microsoft.com/office/drawing/2014/main" id="{C6F81915-F378-5CD5-6ECF-CDDDD2BC20ED}"/>
              </a:ext>
            </a:extLst>
          </p:cNvPr>
          <p:cNvGrpSpPr/>
          <p:nvPr/>
        </p:nvGrpSpPr>
        <p:grpSpPr>
          <a:xfrm>
            <a:off x="257180" y="1863944"/>
            <a:ext cx="4572000" cy="5641756"/>
            <a:chOff x="609601" y="2106020"/>
            <a:chExt cx="4572000" cy="5641756"/>
          </a:xfrm>
        </p:grpSpPr>
        <p:sp>
          <p:nvSpPr>
            <p:cNvPr id="6" name="TextBox 7">
              <a:extLst>
                <a:ext uri="{FF2B5EF4-FFF2-40B4-BE49-F238E27FC236}">
                  <a16:creationId xmlns:a16="http://schemas.microsoft.com/office/drawing/2014/main" id="{25ABB68A-026E-3AAF-4BFF-434475A0818D}"/>
                </a:ext>
              </a:extLst>
            </p:cNvPr>
            <p:cNvSpPr txBox="1"/>
            <p:nvPr/>
          </p:nvSpPr>
          <p:spPr>
            <a:xfrm>
              <a:off x="609601" y="6361691"/>
              <a:ext cx="4572000" cy="138608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Làm</a:t>
              </a:r>
              <a:r>
                <a:rPr kumimoji="0" lang="en-US" sz="3200" b="0" i="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giấy (Cuối thế kỉ VIII – đầu thế kỉ IX)</a:t>
              </a:r>
              <a:endParaRPr kumimoji="0" lang="en-US" sz="3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BAD4C1B0-1AD7-0A89-0946-267E19EDE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765" y="2106020"/>
              <a:ext cx="4255671" cy="4255671"/>
            </a:xfrm>
            <a:prstGeom prst="rect">
              <a:avLst/>
            </a:prstGeom>
          </p:spPr>
        </p:pic>
      </p:grpSp>
      <p:grpSp>
        <p:nvGrpSpPr>
          <p:cNvPr id="21" name="Group 20">
            <a:extLst>
              <a:ext uri="{FF2B5EF4-FFF2-40B4-BE49-F238E27FC236}">
                <a16:creationId xmlns:a16="http://schemas.microsoft.com/office/drawing/2014/main" id="{162F4873-905F-EB4B-3A52-BA80BBF3476A}"/>
              </a:ext>
            </a:extLst>
          </p:cNvPr>
          <p:cNvGrpSpPr/>
          <p:nvPr/>
        </p:nvGrpSpPr>
        <p:grpSpPr>
          <a:xfrm>
            <a:off x="4888329" y="2387070"/>
            <a:ext cx="4255671" cy="5679856"/>
            <a:chOff x="5692188" y="2725978"/>
            <a:chExt cx="4255671" cy="5679856"/>
          </a:xfrm>
        </p:grpSpPr>
        <p:sp>
          <p:nvSpPr>
            <p:cNvPr id="13" name="TextBox 7">
              <a:extLst>
                <a:ext uri="{FF2B5EF4-FFF2-40B4-BE49-F238E27FC236}">
                  <a16:creationId xmlns:a16="http://schemas.microsoft.com/office/drawing/2014/main" id="{86476CDE-5437-41CA-AD59-C7C444C209C2}"/>
                </a:ext>
              </a:extLst>
            </p:cNvPr>
            <p:cNvSpPr txBox="1"/>
            <p:nvPr/>
          </p:nvSpPr>
          <p:spPr>
            <a:xfrm>
              <a:off x="6248400" y="7019749"/>
              <a:ext cx="2590800" cy="138608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Kĩ</a:t>
              </a:r>
              <a:r>
                <a:rPr kumimoji="0" lang="en-US" sz="3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thuật</a:t>
              </a:r>
              <a:r>
                <a:rPr kumimoji="0" lang="en-US" sz="3200" b="0" i="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in (Năm 1044)</a:t>
              </a:r>
              <a:endParaRPr kumimoji="0" lang="en-US" sz="3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2" name="Picture 11" descr="A picture containing calendar&#10;&#10;Description automatically generated">
              <a:extLst>
                <a:ext uri="{FF2B5EF4-FFF2-40B4-BE49-F238E27FC236}">
                  <a16:creationId xmlns:a16="http://schemas.microsoft.com/office/drawing/2014/main" id="{5397311F-4E9D-8302-5533-E8FF3D41B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2188" y="2725978"/>
              <a:ext cx="4255671" cy="4255671"/>
            </a:xfrm>
            <a:prstGeom prst="rect">
              <a:avLst/>
            </a:prstGeom>
          </p:spPr>
        </p:pic>
      </p:grpSp>
      <p:grpSp>
        <p:nvGrpSpPr>
          <p:cNvPr id="22" name="Group 21">
            <a:extLst>
              <a:ext uri="{FF2B5EF4-FFF2-40B4-BE49-F238E27FC236}">
                <a16:creationId xmlns:a16="http://schemas.microsoft.com/office/drawing/2014/main" id="{164BA483-A5C7-2997-1D2E-002A58A489DD}"/>
              </a:ext>
            </a:extLst>
          </p:cNvPr>
          <p:cNvGrpSpPr/>
          <p:nvPr/>
        </p:nvGrpSpPr>
        <p:grpSpPr>
          <a:xfrm>
            <a:off x="9361314" y="3238500"/>
            <a:ext cx="4255671" cy="5684062"/>
            <a:chOff x="9601199" y="3749899"/>
            <a:chExt cx="4255671" cy="5684062"/>
          </a:xfrm>
        </p:grpSpPr>
        <p:sp>
          <p:nvSpPr>
            <p:cNvPr id="15" name="TextBox 7">
              <a:extLst>
                <a:ext uri="{FF2B5EF4-FFF2-40B4-BE49-F238E27FC236}">
                  <a16:creationId xmlns:a16="http://schemas.microsoft.com/office/drawing/2014/main" id="{62F0A5E8-FC3A-4333-8F8C-4BE3A8A8AC58}"/>
                </a:ext>
              </a:extLst>
            </p:cNvPr>
            <p:cNvSpPr txBox="1"/>
            <p:nvPr/>
          </p:nvSpPr>
          <p:spPr>
            <a:xfrm>
              <a:off x="10014533" y="8047876"/>
              <a:ext cx="3429001" cy="138608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Làm</a:t>
              </a:r>
              <a:r>
                <a:rPr kumimoji="0" lang="en-US" sz="3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thuốc</a:t>
              </a:r>
              <a:r>
                <a:rPr kumimoji="0" lang="en-US" sz="3200" b="0" i="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súng (thế kỷ VII)</a:t>
              </a:r>
              <a:endParaRPr kumimoji="0" lang="en-US" sz="3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500F56D6-6790-228E-4CF6-6610C3FFE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1199" y="3749899"/>
              <a:ext cx="4255671" cy="4255671"/>
            </a:xfrm>
            <a:prstGeom prst="rect">
              <a:avLst/>
            </a:prstGeom>
          </p:spPr>
        </p:pic>
      </p:grpSp>
      <p:grpSp>
        <p:nvGrpSpPr>
          <p:cNvPr id="24" name="Group 23">
            <a:extLst>
              <a:ext uri="{FF2B5EF4-FFF2-40B4-BE49-F238E27FC236}">
                <a16:creationId xmlns:a16="http://schemas.microsoft.com/office/drawing/2014/main" id="{6F3B5ABC-B1C5-C3F0-772C-A765D1610DA5}"/>
              </a:ext>
            </a:extLst>
          </p:cNvPr>
          <p:cNvGrpSpPr/>
          <p:nvPr/>
        </p:nvGrpSpPr>
        <p:grpSpPr>
          <a:xfrm>
            <a:off x="13775149" y="4229100"/>
            <a:ext cx="4255671" cy="5653285"/>
            <a:chOff x="13775149" y="4229100"/>
            <a:chExt cx="4255671" cy="5653285"/>
          </a:xfrm>
        </p:grpSpPr>
        <p:pic>
          <p:nvPicPr>
            <p:cNvPr id="16" name="Picture 15" descr="Logo&#10;&#10;Description automatically generated with medium confidence">
              <a:extLst>
                <a:ext uri="{FF2B5EF4-FFF2-40B4-BE49-F238E27FC236}">
                  <a16:creationId xmlns:a16="http://schemas.microsoft.com/office/drawing/2014/main" id="{DA0C162A-13FC-B975-21AC-03F8D586F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75149" y="4229100"/>
              <a:ext cx="4255671" cy="4255671"/>
            </a:xfrm>
            <a:prstGeom prst="rect">
              <a:avLst/>
            </a:prstGeom>
          </p:spPr>
        </p:pic>
        <p:sp>
          <p:nvSpPr>
            <p:cNvPr id="23" name="TextBox 7">
              <a:extLst>
                <a:ext uri="{FF2B5EF4-FFF2-40B4-BE49-F238E27FC236}">
                  <a16:creationId xmlns:a16="http://schemas.microsoft.com/office/drawing/2014/main" id="{D4FB123C-06E3-AC16-3F4D-A7287BBDC794}"/>
                </a:ext>
              </a:extLst>
            </p:cNvPr>
            <p:cNvSpPr txBox="1"/>
            <p:nvPr/>
          </p:nvSpPr>
          <p:spPr>
            <a:xfrm>
              <a:off x="14188483" y="8496300"/>
              <a:ext cx="3429001" cy="138608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La bàn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(Giữa thế kỉ XI)</a:t>
              </a:r>
              <a:endParaRPr kumimoji="0" lang="en-US" sz="3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41069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B1BC0EA1-E5B5-F1E2-3477-F73B403570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 y="652267"/>
            <a:ext cx="18307050" cy="8820669"/>
          </a:xfrm>
          <a:prstGeom prst="rect">
            <a:avLst/>
          </a:prstGeom>
        </p:spPr>
      </p:pic>
      <p:grpSp>
        <p:nvGrpSpPr>
          <p:cNvPr id="10" name="Group 9">
            <a:extLst>
              <a:ext uri="{FF2B5EF4-FFF2-40B4-BE49-F238E27FC236}">
                <a16:creationId xmlns:a16="http://schemas.microsoft.com/office/drawing/2014/main" id="{E297197C-F8F0-2E5A-1382-A4502BBA11EE}"/>
              </a:ext>
            </a:extLst>
          </p:cNvPr>
          <p:cNvGrpSpPr/>
          <p:nvPr/>
        </p:nvGrpSpPr>
        <p:grpSpPr>
          <a:xfrm>
            <a:off x="4546201" y="342900"/>
            <a:ext cx="9195598" cy="2800350"/>
            <a:chOff x="4546201" y="342900"/>
            <a:chExt cx="9195598" cy="2800350"/>
          </a:xfrm>
        </p:grpSpPr>
        <p:pic>
          <p:nvPicPr>
            <p:cNvPr id="6" name="Picture 16">
              <a:extLst>
                <a:ext uri="{FF2B5EF4-FFF2-40B4-BE49-F238E27FC236}">
                  <a16:creationId xmlns:a16="http://schemas.microsoft.com/office/drawing/2014/main" id="{F3678A23-864B-482F-41EC-243A8E7ACD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21038" y="342900"/>
              <a:ext cx="8645924" cy="2800350"/>
            </a:xfrm>
            <a:prstGeom prst="rect">
              <a:avLst/>
            </a:prstGeom>
          </p:spPr>
        </p:pic>
        <p:sp>
          <p:nvSpPr>
            <p:cNvPr id="9" name="TextBox 4">
              <a:extLst>
                <a:ext uri="{FF2B5EF4-FFF2-40B4-BE49-F238E27FC236}">
                  <a16:creationId xmlns:a16="http://schemas.microsoft.com/office/drawing/2014/main" id="{5E01156D-0A54-9073-0660-F264E29EE538}"/>
                </a:ext>
              </a:extLst>
            </p:cNvPr>
            <p:cNvSpPr txBox="1"/>
            <p:nvPr/>
          </p:nvSpPr>
          <p:spPr>
            <a:xfrm>
              <a:off x="4546201" y="995506"/>
              <a:ext cx="9195598" cy="1252394"/>
            </a:xfrm>
            <a:prstGeom prst="rect">
              <a:avLst/>
            </a:prstGeom>
          </p:spPr>
          <p:txBody>
            <a:bodyPr wrap="square" lIns="0" tIns="0" rIns="0" bIns="0" rtlCol="0" anchor="t">
              <a:spAutoFit/>
            </a:bodyPr>
            <a:lstStyle/>
            <a:p>
              <a:pPr algn="ctr">
                <a:lnSpc>
                  <a:spcPts val="11200"/>
                </a:lnSpc>
              </a:pPr>
              <a:r>
                <a:rPr lang="en-US" sz="5400" b="1" dirty="0">
                  <a:latin typeface="Arial" panose="020B0604020202020204" pitchFamily="34" charset="0"/>
                  <a:cs typeface="Arial" panose="020B0604020202020204" pitchFamily="34" charset="0"/>
                </a:rPr>
                <a:t>THẢO </a:t>
              </a:r>
              <a:r>
                <a:rPr lang="en-US" sz="5400" b="1">
                  <a:latin typeface="Arial" panose="020B0604020202020204" pitchFamily="34" charset="0"/>
                  <a:cs typeface="Arial" panose="020B0604020202020204" pitchFamily="34" charset="0"/>
                </a:rPr>
                <a:t>LUẬN NHÓM ĐÔI</a:t>
              </a:r>
              <a:endParaRPr lang="en-US" sz="5400" b="1" dirty="0">
                <a:latin typeface="Arial" panose="020B0604020202020204" pitchFamily="34" charset="0"/>
                <a:cs typeface="Arial" panose="020B0604020202020204" pitchFamily="34" charset="0"/>
              </a:endParaRPr>
            </a:p>
          </p:txBody>
        </p:sp>
      </p:grpSp>
      <p:pic>
        <p:nvPicPr>
          <p:cNvPr id="2" name="Picture 6">
            <a:extLst>
              <a:ext uri="{FF2B5EF4-FFF2-40B4-BE49-F238E27FC236}">
                <a16:creationId xmlns:a16="http://schemas.microsoft.com/office/drawing/2014/main" id="{A580F6B5-253B-274F-C2ED-BFA7F8A6B5FF}"/>
              </a:ext>
            </a:extLst>
          </p:cNvPr>
          <p:cNvPicPr>
            <a:picLocks noChangeAspect="1"/>
          </p:cNvPicPr>
          <p:nvPr/>
        </p:nvPicPr>
        <p:blipFill>
          <a:blip r:embed="rId6"/>
          <a:srcRect/>
          <a:stretch>
            <a:fillRect/>
          </a:stretch>
        </p:blipFill>
        <p:spPr>
          <a:xfrm flipH="1">
            <a:off x="121886" y="2247900"/>
            <a:ext cx="3541157" cy="8017713"/>
          </a:xfrm>
          <a:prstGeom prst="rect">
            <a:avLst/>
          </a:prstGeom>
        </p:spPr>
      </p:pic>
      <p:sp>
        <p:nvSpPr>
          <p:cNvPr id="3" name="Speech Bubble: Rectangle with Corners Rounded 2">
            <a:extLst>
              <a:ext uri="{FF2B5EF4-FFF2-40B4-BE49-F238E27FC236}">
                <a16:creationId xmlns:a16="http://schemas.microsoft.com/office/drawing/2014/main" id="{6748FF05-07F3-D530-664D-115BF1C4AF00}"/>
              </a:ext>
            </a:extLst>
          </p:cNvPr>
          <p:cNvSpPr/>
          <p:nvPr/>
        </p:nvSpPr>
        <p:spPr>
          <a:xfrm>
            <a:off x="5654584" y="3210481"/>
            <a:ext cx="10622825" cy="2495985"/>
          </a:xfrm>
          <a:prstGeom prst="wedgeRoundRectCallout">
            <a:avLst>
              <a:gd name="adj1" fmla="val -69097"/>
              <a:gd name="adj2" fmla="val -37752"/>
              <a:gd name="adj3" fmla="val 16667"/>
            </a:avLst>
          </a:prstGeom>
          <a:solidFill>
            <a:srgbClr val="161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400">
                <a:solidFill>
                  <a:schemeClr val="bg1"/>
                </a:solidFill>
                <a:cs typeface="Arial" panose="020B0604020202020204" pitchFamily="34" charset="0"/>
              </a:rPr>
              <a:t>Em có nhận xét gì về những thành tựu văn hóa của Trung Quốc?</a:t>
            </a:r>
            <a:endParaRPr lang="en-US" sz="440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3C25237-D015-1904-213D-6866A4A72C0A}"/>
              </a:ext>
            </a:extLst>
          </p:cNvPr>
          <p:cNvSpPr txBox="1"/>
          <p:nvPr/>
        </p:nvSpPr>
        <p:spPr>
          <a:xfrm>
            <a:off x="3824278" y="5773697"/>
            <a:ext cx="14097000" cy="4209166"/>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effectLst/>
                <a:ea typeface="Calibri" panose="020F0502020204030204" pitchFamily="34" charset="0"/>
              </a:rPr>
              <a:t>Em thấy những thành tựu văn hoá của Trung Quốc từ thế kỉ VII đến thế kỉ XIX nhiều hay ít? Có đa dạng không?</a:t>
            </a:r>
            <a:endParaRPr lang="en-US" sz="3600">
              <a:effectLst/>
              <a:ea typeface="Calibri" panose="020F050202020403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effectLst/>
                <a:ea typeface="Calibri" panose="020F0502020204030204" pitchFamily="34" charset="0"/>
              </a:rPr>
              <a:t>Những thành tựu có giá trị như thế nào đối với ngày nay? </a:t>
            </a:r>
            <a:endParaRPr lang="en-US" sz="3600">
              <a:effectLst/>
              <a:ea typeface="Calibri" panose="020F050202020403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effectLst/>
                <a:ea typeface="Calibri" panose="020F0502020204030204" pitchFamily="34" charset="0"/>
              </a:rPr>
              <a:t>Qua đó em nhận thấy kĩ thuật và trí tuệ của người Trung Quốc xưa như thế nào?</a:t>
            </a:r>
            <a:endParaRPr lang="en-US" sz="3600">
              <a:effectLst/>
              <a:ea typeface="Calibri" panose="020F0502020204030204" pitchFamily="34" charset="0"/>
            </a:endParaRPr>
          </a:p>
        </p:txBody>
      </p:sp>
    </p:spTree>
    <p:extLst>
      <p:ext uri="{BB962C8B-B14F-4D97-AF65-F5344CB8AC3E}">
        <p14:creationId xmlns:p14="http://schemas.microsoft.com/office/powerpoint/2010/main" val="1435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left)">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wipe(left)">
                                      <p:cBhvr>
                                        <p:cTn id="27" dur="500"/>
                                        <p:tgtEl>
                                          <p:spTgt spid="1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wipe(left)">
                                      <p:cBhvr>
                                        <p:cTn id="3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692272-CFFB-35A1-5134-AE228AD9AC84}"/>
              </a:ext>
            </a:extLst>
          </p:cNvPr>
          <p:cNvSpPr/>
          <p:nvPr/>
        </p:nvSpPr>
        <p:spPr>
          <a:xfrm>
            <a:off x="1371600" y="1257300"/>
            <a:ext cx="15657957"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64E1FEB-3A37-3558-D73B-68930F0E122B}"/>
              </a:ext>
            </a:extLst>
          </p:cNvPr>
          <p:cNvSpPr txBox="1"/>
          <p:nvPr/>
        </p:nvSpPr>
        <p:spPr>
          <a:xfrm>
            <a:off x="1867186" y="2476500"/>
            <a:ext cx="14553628" cy="6189067"/>
          </a:xfrm>
          <a:prstGeom prst="rect">
            <a:avLst/>
          </a:prstGeom>
          <a:noFill/>
        </p:spPr>
        <p:txBody>
          <a:bodyPr wrap="square">
            <a:spAutoFit/>
          </a:bodyPr>
          <a:lstStyle/>
          <a:p>
            <a:pPr marL="571500" indent="-571500" algn="just">
              <a:lnSpc>
                <a:spcPct val="150000"/>
              </a:lnSpc>
              <a:spcAft>
                <a:spcPts val="1000"/>
              </a:spcAft>
              <a:buFont typeface="Arial" panose="020B0604020202020204" pitchFamily="34" charset="0"/>
              <a:buChar char="•"/>
            </a:pPr>
            <a:r>
              <a:rPr lang="vi-VN" sz="4400">
                <a:solidFill>
                  <a:srgbClr val="000000"/>
                </a:solidFill>
                <a:latin typeface="Arial" panose="020B0604020202020204" pitchFamily="34" charset="0"/>
                <a:ea typeface="Times New Roman" panose="02020603050405020304" pitchFamily="18" charset="0"/>
                <a:cs typeface="Arial" panose="020B0604020202020204" pitchFamily="34" charset="0"/>
              </a:rPr>
              <a:t>Những thành tựu văn hoá mà người Trung Quốc đạt được rất toàn diện và rực rỡ trên cơ sở kế thừa những di sản văn hoá từ các thế kỉ trước. </a:t>
            </a:r>
            <a:endParaRPr lang="en-US" sz="44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en-US" sz="4400">
                <a:solidFill>
                  <a:srgbClr val="000000"/>
                </a:solidFill>
                <a:latin typeface="Arial" panose="020B0604020202020204" pitchFamily="34" charset="0"/>
                <a:ea typeface="Times New Roman" panose="02020603050405020304" pitchFamily="18" charset="0"/>
                <a:cs typeface="Arial" panose="020B0604020202020204" pitchFamily="34" charset="0"/>
              </a:rPr>
              <a:t>N</a:t>
            </a:r>
            <a:r>
              <a:rPr lang="vi-VN" sz="4400">
                <a:solidFill>
                  <a:srgbClr val="000000"/>
                </a:solidFill>
                <a:latin typeface="Arial" panose="020B0604020202020204" pitchFamily="34" charset="0"/>
                <a:ea typeface="Times New Roman" panose="02020603050405020304" pitchFamily="18" charset="0"/>
                <a:cs typeface="Arial" panose="020B0604020202020204" pitchFamily="34" charset="0"/>
              </a:rPr>
              <a:t>hiều thành tựu trong số đó có ảnh hưởng đến nhiều nước láng giềng và trở thành thành tựu của văn minh thế giới.</a:t>
            </a:r>
            <a:endParaRPr lang="en-US" sz="4400">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35083E27-DBE7-97DD-6C73-BCBC7AF0F243}"/>
              </a:ext>
            </a:extLst>
          </p:cNvPr>
          <p:cNvSpPr txBox="1"/>
          <p:nvPr/>
        </p:nvSpPr>
        <p:spPr>
          <a:xfrm>
            <a:off x="7239000" y="1590828"/>
            <a:ext cx="3810000" cy="1063433"/>
          </a:xfrm>
          <a:prstGeom prst="rect">
            <a:avLst/>
          </a:prstGeom>
          <a:noFill/>
        </p:spPr>
        <p:txBody>
          <a:bodyPr wrap="square">
            <a:spAutoFit/>
          </a:bodyPr>
          <a:lstStyle/>
          <a:p>
            <a:pPr marL="685800" indent="-685800" algn="ctr">
              <a:lnSpc>
                <a:spcPct val="150000"/>
              </a:lnSpc>
              <a:spcBef>
                <a:spcPct val="0"/>
              </a:spcBef>
              <a:spcAft>
                <a:spcPts val="600"/>
              </a:spcAft>
            </a:pPr>
            <a:r>
              <a:rPr lang="en-US" sz="4800" b="1">
                <a:solidFill>
                  <a:srgbClr val="FF0000"/>
                </a:solidFill>
                <a:latin typeface="Arial" panose="020B0604020202020204" pitchFamily="34" charset="0"/>
                <a:ea typeface="+mj-ea"/>
                <a:cs typeface="Arial" panose="020B0604020202020204" pitchFamily="34" charset="0"/>
              </a:rPr>
              <a:t>Kết luận</a:t>
            </a:r>
          </a:p>
        </p:txBody>
      </p:sp>
    </p:spTree>
    <p:extLst>
      <p:ext uri="{BB962C8B-B14F-4D97-AF65-F5344CB8AC3E}">
        <p14:creationId xmlns:p14="http://schemas.microsoft.com/office/powerpoint/2010/main" val="48891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barn(inVertical)">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pic>
        <p:nvPicPr>
          <p:cNvPr id="16" name="Picture 7">
            <a:extLst>
              <a:ext uri="{FF2B5EF4-FFF2-40B4-BE49-F238E27FC236}">
                <a16:creationId xmlns:a16="http://schemas.microsoft.com/office/drawing/2014/main" id="{C91E244E-5969-ABA9-4782-10FC19773A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 y="652267"/>
            <a:ext cx="18307050" cy="8820669"/>
          </a:xfrm>
          <a:prstGeom prst="rect">
            <a:avLst/>
          </a:prstGeom>
        </p:spPr>
      </p:pic>
      <p:pic>
        <p:nvPicPr>
          <p:cNvPr id="5" name="Picture 5"/>
          <p:cNvPicPr>
            <a:picLocks noChangeAspect="1"/>
          </p:cNvPicPr>
          <p:nvPr/>
        </p:nvPicPr>
        <p:blipFill>
          <a:blip r:embed="rId4"/>
          <a:srcRect/>
          <a:stretch>
            <a:fillRect/>
          </a:stretch>
        </p:blipFill>
        <p:spPr>
          <a:xfrm>
            <a:off x="13063195" y="-1463525"/>
            <a:ext cx="4559747" cy="4250064"/>
          </a:xfrm>
          <a:prstGeom prst="rect">
            <a:avLst/>
          </a:prstGeom>
        </p:spPr>
      </p:pic>
      <p:pic>
        <p:nvPicPr>
          <p:cNvPr id="6" name="Picture 6"/>
          <p:cNvPicPr>
            <a:picLocks noChangeAspect="1"/>
          </p:cNvPicPr>
          <p:nvPr/>
        </p:nvPicPr>
        <p:blipFill>
          <a:blip r:embed="rId5"/>
          <a:srcRect/>
          <a:stretch>
            <a:fillRect/>
          </a:stretch>
        </p:blipFill>
        <p:spPr>
          <a:xfrm>
            <a:off x="-718341" y="6286500"/>
            <a:ext cx="6138113" cy="5721232"/>
          </a:xfrm>
          <a:prstGeom prst="rect">
            <a:avLst/>
          </a:prstGeom>
        </p:spPr>
      </p:pic>
      <p:pic>
        <p:nvPicPr>
          <p:cNvPr id="7" name="Picture 7"/>
          <p:cNvPicPr>
            <a:picLocks noChangeAspect="1"/>
          </p:cNvPicPr>
          <p:nvPr/>
        </p:nvPicPr>
        <p:blipFill>
          <a:blip r:embed="rId5"/>
          <a:srcRect/>
          <a:stretch>
            <a:fillRect/>
          </a:stretch>
        </p:blipFill>
        <p:spPr>
          <a:xfrm>
            <a:off x="-2138693" y="2578276"/>
            <a:ext cx="4138725" cy="385763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63195" y="124680"/>
            <a:ext cx="5858788" cy="3229657"/>
          </a:xfrm>
          <a:prstGeom prst="rect">
            <a:avLst/>
          </a:prstGeom>
        </p:spPr>
      </p:pic>
      <p:pic>
        <p:nvPicPr>
          <p:cNvPr id="9" name="Picture 9"/>
          <p:cNvPicPr>
            <a:picLocks noChangeAspect="1"/>
          </p:cNvPicPr>
          <p:nvPr/>
        </p:nvPicPr>
        <p:blipFill>
          <a:blip r:embed="rId4"/>
          <a:srcRect/>
          <a:stretch>
            <a:fillRect/>
          </a:stretch>
        </p:blipFill>
        <p:spPr>
          <a:xfrm>
            <a:off x="15468600" y="1638300"/>
            <a:ext cx="6906766" cy="6437681"/>
          </a:xfrm>
          <a:prstGeom prst="rect">
            <a:avLst/>
          </a:prstGeom>
        </p:spPr>
      </p:pic>
      <p:pic>
        <p:nvPicPr>
          <p:cNvPr id="11" name="Picture 11"/>
          <p:cNvPicPr>
            <a:picLocks noChangeAspect="1"/>
          </p:cNvPicPr>
          <p:nvPr/>
        </p:nvPicPr>
        <p:blipFill>
          <a:blip r:embed="rId8"/>
          <a:srcRect/>
          <a:stretch>
            <a:fillRect/>
          </a:stretch>
        </p:blipFill>
        <p:spPr>
          <a:xfrm>
            <a:off x="14589288" y="1739508"/>
            <a:ext cx="4052763" cy="3688014"/>
          </a:xfrm>
          <a:prstGeom prst="rect">
            <a:avLst/>
          </a:prstGeom>
        </p:spPr>
      </p:pic>
      <p:pic>
        <p:nvPicPr>
          <p:cNvPr id="12" name="Picture 12"/>
          <p:cNvPicPr>
            <a:picLocks noChangeAspect="1"/>
          </p:cNvPicPr>
          <p:nvPr/>
        </p:nvPicPr>
        <p:blipFill>
          <a:blip r:embed="rId8"/>
          <a:srcRect/>
          <a:stretch>
            <a:fillRect/>
          </a:stretch>
        </p:blipFill>
        <p:spPr>
          <a:xfrm flipH="1">
            <a:off x="-832131" y="5042362"/>
            <a:ext cx="4052763" cy="3688014"/>
          </a:xfrm>
          <a:prstGeom prst="rect">
            <a:avLst/>
          </a:prstGeom>
        </p:spPr>
      </p:pic>
      <p:sp>
        <p:nvSpPr>
          <p:cNvPr id="13" name="TextBox 13"/>
          <p:cNvSpPr txBox="1"/>
          <p:nvPr/>
        </p:nvSpPr>
        <p:spPr>
          <a:xfrm>
            <a:off x="4870135" y="4160940"/>
            <a:ext cx="8547730" cy="1015663"/>
          </a:xfrm>
          <a:prstGeom prst="rect">
            <a:avLst/>
          </a:prstGeom>
        </p:spPr>
        <p:txBody>
          <a:bodyPr lIns="0" tIns="0" rIns="0" bIns="0" rtlCol="0" anchor="t">
            <a:spAutoFit/>
          </a:bodyPr>
          <a:lstStyle/>
          <a:p>
            <a:pPr algn="ctr">
              <a:spcBef>
                <a:spcPct val="0"/>
              </a:spcBef>
            </a:pPr>
            <a:r>
              <a:rPr lang="en-US" sz="6600" b="1">
                <a:solidFill>
                  <a:srgbClr val="FFCB54"/>
                </a:solidFill>
                <a:latin typeface="Arial" panose="020B0604020202020204" pitchFamily="34" charset="0"/>
                <a:cs typeface="Arial" panose="020B0604020202020204" pitchFamily="34" charset="0"/>
              </a:rPr>
              <a:t>LUYỆN TẬP</a:t>
            </a: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9F03662B-10B2-1C5A-42AD-4F7E9FE2348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3788" y="419100"/>
            <a:ext cx="15700423" cy="9448800"/>
          </a:xfrm>
          <a:prstGeom prst="rect">
            <a:avLst/>
          </a:prstGeom>
        </p:spPr>
      </p:pic>
      <p:sp>
        <p:nvSpPr>
          <p:cNvPr id="6" name="TextBox 5">
            <a:extLst>
              <a:ext uri="{FF2B5EF4-FFF2-40B4-BE49-F238E27FC236}">
                <a16:creationId xmlns:a16="http://schemas.microsoft.com/office/drawing/2014/main" id="{00E53493-20F2-7A2B-E670-525FC2187922}"/>
              </a:ext>
            </a:extLst>
          </p:cNvPr>
          <p:cNvSpPr txBox="1"/>
          <p:nvPr/>
        </p:nvSpPr>
        <p:spPr>
          <a:xfrm>
            <a:off x="1904999" y="419100"/>
            <a:ext cx="14478000" cy="2188997"/>
          </a:xfrm>
          <a:prstGeom prst="rect">
            <a:avLst/>
          </a:prstGeom>
          <a:noFill/>
        </p:spPr>
        <p:txBody>
          <a:bodyPr wrap="square">
            <a:spAutoFit/>
          </a:bodyPr>
          <a:lstStyle/>
          <a:p>
            <a:pPr algn="ctr">
              <a:lnSpc>
                <a:spcPct val="150000"/>
              </a:lnSpc>
              <a:spcBef>
                <a:spcPts val="100"/>
              </a:spcBef>
              <a:spcAft>
                <a:spcPts val="100"/>
              </a:spcAft>
            </a:pPr>
            <a:r>
              <a:rPr lang="vi-VN" sz="4800">
                <a:effectLst/>
                <a:ea typeface="Times New Roman" panose="02020603050405020304" pitchFamily="18" charset="0"/>
              </a:rPr>
              <a:t>Hoàn thành bảng thống kê các thành tựu văn hóa chủ yếu của Trung Quốc theo mẫu dưới đây:</a:t>
            </a:r>
            <a:endParaRPr lang="en-US" sz="4800">
              <a:effectLst/>
              <a:ea typeface="Calibri" panose="020F0502020204030204" pitchFamily="34" charset="0"/>
            </a:endParaRPr>
          </a:p>
        </p:txBody>
      </p:sp>
      <p:graphicFrame>
        <p:nvGraphicFramePr>
          <p:cNvPr id="9" name="Table 8">
            <a:extLst>
              <a:ext uri="{FF2B5EF4-FFF2-40B4-BE49-F238E27FC236}">
                <a16:creationId xmlns:a16="http://schemas.microsoft.com/office/drawing/2014/main" id="{6DF38DFD-24DB-E63B-059F-553269622008}"/>
              </a:ext>
            </a:extLst>
          </p:cNvPr>
          <p:cNvGraphicFramePr>
            <a:graphicFrameLocks noGrp="1"/>
          </p:cNvGraphicFramePr>
          <p:nvPr>
            <p:extLst>
              <p:ext uri="{D42A27DB-BD31-4B8C-83A1-F6EECF244321}">
                <p14:modId xmlns:p14="http://schemas.microsoft.com/office/powerpoint/2010/main" val="3358156417"/>
              </p:ext>
            </p:extLst>
          </p:nvPr>
        </p:nvGraphicFramePr>
        <p:xfrm>
          <a:off x="609600" y="2857500"/>
          <a:ext cx="16992600" cy="6942837"/>
        </p:xfrm>
        <a:graphic>
          <a:graphicData uri="http://schemas.openxmlformats.org/drawingml/2006/table">
            <a:tbl>
              <a:tblPr bandRow="1">
                <a:tableStyleId>{16D9F66E-5EB9-4882-86FB-DCBF35E3C3E4}</a:tableStyleId>
              </a:tblPr>
              <a:tblGrid>
                <a:gridCol w="5662990">
                  <a:extLst>
                    <a:ext uri="{9D8B030D-6E8A-4147-A177-3AD203B41FA5}">
                      <a16:colId xmlns:a16="http://schemas.microsoft.com/office/drawing/2014/main" val="788378491"/>
                    </a:ext>
                  </a:extLst>
                </a:gridCol>
                <a:gridCol w="5664805">
                  <a:extLst>
                    <a:ext uri="{9D8B030D-6E8A-4147-A177-3AD203B41FA5}">
                      <a16:colId xmlns:a16="http://schemas.microsoft.com/office/drawing/2014/main" val="3855360662"/>
                    </a:ext>
                  </a:extLst>
                </a:gridCol>
                <a:gridCol w="5664805">
                  <a:extLst>
                    <a:ext uri="{9D8B030D-6E8A-4147-A177-3AD203B41FA5}">
                      <a16:colId xmlns:a16="http://schemas.microsoft.com/office/drawing/2014/main" val="3656853630"/>
                    </a:ext>
                  </a:extLst>
                </a:gridCol>
              </a:tblGrid>
              <a:tr h="838200">
                <a:tc>
                  <a:txBody>
                    <a:bodyPr/>
                    <a:lstStyle/>
                    <a:p>
                      <a:pPr algn="ctr">
                        <a:lnSpc>
                          <a:spcPct val="150000"/>
                        </a:lnSpc>
                        <a:spcBef>
                          <a:spcPts val="600"/>
                        </a:spcBef>
                        <a:spcAft>
                          <a:spcPts val="100"/>
                        </a:spcAft>
                      </a:pPr>
                      <a:r>
                        <a:rPr lang="vi-VN" sz="3600" b="1">
                          <a:effectLst/>
                        </a:rPr>
                        <a:t>Lĩnh vực</a:t>
                      </a:r>
                      <a:endParaRPr lang="en-US" sz="3600" b="1">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Bef>
                          <a:spcPts val="600"/>
                        </a:spcBef>
                        <a:spcAft>
                          <a:spcPts val="100"/>
                        </a:spcAft>
                      </a:pPr>
                      <a:r>
                        <a:rPr lang="vi-VN" sz="3600" b="1">
                          <a:effectLst/>
                        </a:rPr>
                        <a:t>Thành tựu</a:t>
                      </a:r>
                      <a:endParaRPr lang="en-US" sz="3600" b="1">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Bef>
                          <a:spcPts val="600"/>
                        </a:spcBef>
                        <a:spcAft>
                          <a:spcPts val="100"/>
                        </a:spcAft>
                      </a:pPr>
                      <a:r>
                        <a:rPr lang="vi-VN" sz="3600" b="1">
                          <a:effectLst/>
                        </a:rPr>
                        <a:t>Nhận xét</a:t>
                      </a:r>
                      <a:endParaRPr lang="en-US" sz="3600" b="1">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951958362"/>
                  </a:ext>
                </a:extLst>
              </a:tr>
              <a:tr h="2034879">
                <a:tc>
                  <a:txBody>
                    <a:bodyPr/>
                    <a:lstStyle/>
                    <a:p>
                      <a:pPr algn="ctr">
                        <a:lnSpc>
                          <a:spcPct val="150000"/>
                        </a:lnSpc>
                        <a:spcBef>
                          <a:spcPts val="600"/>
                        </a:spcBef>
                        <a:spcAft>
                          <a:spcPts val="100"/>
                        </a:spcAft>
                      </a:pPr>
                      <a:r>
                        <a:rPr lang="vi-VN" sz="3600">
                          <a:effectLst/>
                        </a:rPr>
                        <a:t> </a:t>
                      </a:r>
                      <a:endParaRPr lang="en-US" sz="36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Bef>
                          <a:spcPts val="600"/>
                        </a:spcBef>
                        <a:spcAft>
                          <a:spcPts val="100"/>
                        </a:spcAft>
                      </a:pPr>
                      <a:r>
                        <a:rPr lang="vi-VN" sz="3600">
                          <a:effectLst/>
                        </a:rPr>
                        <a:t> </a:t>
                      </a:r>
                      <a:endParaRPr lang="en-US" sz="36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Bef>
                          <a:spcPts val="600"/>
                        </a:spcBef>
                        <a:spcAft>
                          <a:spcPts val="100"/>
                        </a:spcAft>
                      </a:pPr>
                      <a:r>
                        <a:rPr lang="vi-VN" sz="3600">
                          <a:effectLst/>
                        </a:rPr>
                        <a:t> </a:t>
                      </a:r>
                      <a:endParaRPr lang="en-US" sz="36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415439217"/>
                  </a:ext>
                </a:extLst>
              </a:tr>
              <a:tr h="2034879">
                <a:tc>
                  <a:txBody>
                    <a:bodyPr/>
                    <a:lstStyle/>
                    <a:p>
                      <a:pPr algn="ctr">
                        <a:lnSpc>
                          <a:spcPct val="150000"/>
                        </a:lnSpc>
                        <a:spcBef>
                          <a:spcPts val="600"/>
                        </a:spcBef>
                        <a:spcAft>
                          <a:spcPts val="100"/>
                        </a:spcAft>
                      </a:pPr>
                      <a:endParaRPr lang="en-US" sz="36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Bef>
                          <a:spcPts val="600"/>
                        </a:spcBef>
                        <a:spcAft>
                          <a:spcPts val="100"/>
                        </a:spcAft>
                      </a:pPr>
                      <a:endParaRPr lang="en-US" sz="36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Bef>
                          <a:spcPts val="600"/>
                        </a:spcBef>
                        <a:spcAft>
                          <a:spcPts val="100"/>
                        </a:spcAft>
                      </a:pPr>
                      <a:endParaRPr lang="en-US" sz="36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059939812"/>
                  </a:ext>
                </a:extLst>
              </a:tr>
              <a:tr h="2034879">
                <a:tc>
                  <a:txBody>
                    <a:bodyPr/>
                    <a:lstStyle/>
                    <a:p>
                      <a:pPr algn="ctr">
                        <a:lnSpc>
                          <a:spcPct val="150000"/>
                        </a:lnSpc>
                        <a:spcBef>
                          <a:spcPts val="600"/>
                        </a:spcBef>
                        <a:spcAft>
                          <a:spcPts val="100"/>
                        </a:spcAft>
                      </a:pPr>
                      <a:endParaRPr lang="en-US" sz="36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Bef>
                          <a:spcPts val="600"/>
                        </a:spcBef>
                        <a:spcAft>
                          <a:spcPts val="100"/>
                        </a:spcAft>
                      </a:pPr>
                      <a:endParaRPr lang="en-US" sz="36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Bef>
                          <a:spcPts val="600"/>
                        </a:spcBef>
                        <a:spcAft>
                          <a:spcPts val="100"/>
                        </a:spcAft>
                      </a:pPr>
                      <a:endParaRPr lang="en-US" sz="36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324628127"/>
                  </a:ext>
                </a:extLst>
              </a:tr>
            </a:tbl>
          </a:graphicData>
        </a:graphic>
      </p:graphicFrame>
    </p:spTree>
    <p:extLst>
      <p:ext uri="{BB962C8B-B14F-4D97-AF65-F5344CB8AC3E}">
        <p14:creationId xmlns:p14="http://schemas.microsoft.com/office/powerpoint/2010/main" val="67939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274147C5-731A-CA03-956C-714205F83A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 y="652267"/>
            <a:ext cx="18307050" cy="8820669"/>
          </a:xfrm>
          <a:prstGeom prst="rect">
            <a:avLst/>
          </a:prstGeom>
        </p:spPr>
      </p:pic>
      <p:graphicFrame>
        <p:nvGraphicFramePr>
          <p:cNvPr id="28" name="Table 27">
            <a:extLst>
              <a:ext uri="{FF2B5EF4-FFF2-40B4-BE49-F238E27FC236}">
                <a16:creationId xmlns:a16="http://schemas.microsoft.com/office/drawing/2014/main" id="{A8441A5A-5FEC-5500-28D9-865445CF0E52}"/>
              </a:ext>
            </a:extLst>
          </p:cNvPr>
          <p:cNvGraphicFramePr>
            <a:graphicFrameLocks noGrp="1"/>
          </p:cNvGraphicFramePr>
          <p:nvPr>
            <p:extLst>
              <p:ext uri="{D42A27DB-BD31-4B8C-83A1-F6EECF244321}">
                <p14:modId xmlns:p14="http://schemas.microsoft.com/office/powerpoint/2010/main" val="528006645"/>
              </p:ext>
            </p:extLst>
          </p:nvPr>
        </p:nvGraphicFramePr>
        <p:xfrm>
          <a:off x="304800" y="297180"/>
          <a:ext cx="17678399" cy="9723120"/>
        </p:xfrm>
        <a:graphic>
          <a:graphicData uri="http://schemas.openxmlformats.org/drawingml/2006/table">
            <a:tbl>
              <a:tblPr bandRow="1">
                <a:tableStyleId>{16D9F66E-5EB9-4882-86FB-DCBF35E3C3E4}</a:tableStyleId>
              </a:tblPr>
              <a:tblGrid>
                <a:gridCol w="2057400">
                  <a:extLst>
                    <a:ext uri="{9D8B030D-6E8A-4147-A177-3AD203B41FA5}">
                      <a16:colId xmlns:a16="http://schemas.microsoft.com/office/drawing/2014/main" val="788378491"/>
                    </a:ext>
                  </a:extLst>
                </a:gridCol>
                <a:gridCol w="7467600">
                  <a:extLst>
                    <a:ext uri="{9D8B030D-6E8A-4147-A177-3AD203B41FA5}">
                      <a16:colId xmlns:a16="http://schemas.microsoft.com/office/drawing/2014/main" val="3855360662"/>
                    </a:ext>
                  </a:extLst>
                </a:gridCol>
                <a:gridCol w="8153399">
                  <a:extLst>
                    <a:ext uri="{9D8B030D-6E8A-4147-A177-3AD203B41FA5}">
                      <a16:colId xmlns:a16="http://schemas.microsoft.com/office/drawing/2014/main" val="3656853630"/>
                    </a:ext>
                  </a:extLst>
                </a:gridCol>
              </a:tblGrid>
              <a:tr h="655320">
                <a:tc>
                  <a:txBody>
                    <a:bodyPr/>
                    <a:lstStyle/>
                    <a:p>
                      <a:pPr algn="ctr">
                        <a:lnSpc>
                          <a:spcPct val="150000"/>
                        </a:lnSpc>
                        <a:spcBef>
                          <a:spcPts val="600"/>
                        </a:spcBef>
                        <a:spcAft>
                          <a:spcPts val="100"/>
                        </a:spcAft>
                      </a:pPr>
                      <a:r>
                        <a:rPr lang="vi-VN" sz="3200" b="1">
                          <a:effectLst/>
                        </a:rPr>
                        <a:t>Lĩnh vực</a:t>
                      </a:r>
                      <a:endParaRPr lang="en-US" sz="3200" b="1">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Bef>
                          <a:spcPts val="600"/>
                        </a:spcBef>
                        <a:spcAft>
                          <a:spcPts val="100"/>
                        </a:spcAft>
                      </a:pPr>
                      <a:r>
                        <a:rPr lang="vi-VN" sz="3200" b="1">
                          <a:effectLst/>
                        </a:rPr>
                        <a:t>Thành tựu</a:t>
                      </a:r>
                      <a:endParaRPr lang="en-US" sz="3200" b="1">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Bef>
                          <a:spcPts val="600"/>
                        </a:spcBef>
                        <a:spcAft>
                          <a:spcPts val="100"/>
                        </a:spcAft>
                      </a:pPr>
                      <a:r>
                        <a:rPr lang="vi-VN" sz="3200" b="1">
                          <a:effectLst/>
                        </a:rPr>
                        <a:t>Nhận xét</a:t>
                      </a:r>
                      <a:endParaRPr lang="en-US" sz="3200" b="1">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951958362"/>
                  </a:ext>
                </a:extLst>
              </a:tr>
              <a:tr h="2743200">
                <a:tc>
                  <a:txBody>
                    <a:bodyPr/>
                    <a:lstStyle/>
                    <a:p>
                      <a:pPr algn="ctr">
                        <a:lnSpc>
                          <a:spcPct val="150000"/>
                        </a:lnSpc>
                        <a:spcBef>
                          <a:spcPts val="600"/>
                        </a:spcBef>
                        <a:spcAft>
                          <a:spcPts val="100"/>
                        </a:spcAft>
                      </a:pPr>
                      <a:r>
                        <a:rPr lang="vi-VN" sz="3600">
                          <a:effectLst/>
                        </a:rPr>
                        <a:t> </a:t>
                      </a:r>
                      <a:endParaRPr lang="en-US" sz="36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Bef>
                          <a:spcPts val="600"/>
                        </a:spcBef>
                        <a:spcAft>
                          <a:spcPts val="100"/>
                        </a:spcAft>
                      </a:pPr>
                      <a:r>
                        <a:rPr lang="vi-VN" sz="3600">
                          <a:effectLst/>
                        </a:rPr>
                        <a:t> </a:t>
                      </a:r>
                      <a:endParaRPr lang="en-US" sz="36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Bef>
                          <a:spcPts val="600"/>
                        </a:spcBef>
                        <a:spcAft>
                          <a:spcPts val="100"/>
                        </a:spcAft>
                      </a:pPr>
                      <a:r>
                        <a:rPr lang="vi-VN" sz="3600">
                          <a:effectLst/>
                        </a:rPr>
                        <a:t> </a:t>
                      </a:r>
                      <a:endParaRPr lang="en-US" sz="36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415439217"/>
                  </a:ext>
                </a:extLst>
              </a:tr>
              <a:tr h="3810000">
                <a:tc>
                  <a:txBody>
                    <a:bodyPr/>
                    <a:lstStyle/>
                    <a:p>
                      <a:pPr algn="ctr">
                        <a:lnSpc>
                          <a:spcPct val="150000"/>
                        </a:lnSpc>
                        <a:spcBef>
                          <a:spcPts val="600"/>
                        </a:spcBef>
                        <a:spcAft>
                          <a:spcPts val="100"/>
                        </a:spcAft>
                      </a:pPr>
                      <a:endParaRPr lang="en-US" sz="36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Bef>
                          <a:spcPts val="600"/>
                        </a:spcBef>
                        <a:spcAft>
                          <a:spcPts val="100"/>
                        </a:spcAft>
                      </a:pPr>
                      <a:endParaRPr lang="en-US" sz="36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Bef>
                          <a:spcPts val="600"/>
                        </a:spcBef>
                        <a:spcAft>
                          <a:spcPts val="100"/>
                        </a:spcAft>
                      </a:pPr>
                      <a:endParaRPr lang="en-US" sz="36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059939812"/>
                  </a:ext>
                </a:extLst>
              </a:tr>
              <a:tr h="2514600">
                <a:tc>
                  <a:txBody>
                    <a:bodyPr/>
                    <a:lstStyle/>
                    <a:p>
                      <a:pPr algn="ctr">
                        <a:lnSpc>
                          <a:spcPct val="150000"/>
                        </a:lnSpc>
                        <a:spcBef>
                          <a:spcPts val="600"/>
                        </a:spcBef>
                        <a:spcAft>
                          <a:spcPts val="100"/>
                        </a:spcAft>
                      </a:pPr>
                      <a:endParaRPr lang="en-US" sz="36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Bef>
                          <a:spcPts val="600"/>
                        </a:spcBef>
                        <a:spcAft>
                          <a:spcPts val="100"/>
                        </a:spcAft>
                      </a:pPr>
                      <a:endParaRPr lang="en-US" sz="36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Bef>
                          <a:spcPts val="600"/>
                        </a:spcBef>
                        <a:spcAft>
                          <a:spcPts val="100"/>
                        </a:spcAft>
                      </a:pPr>
                      <a:endParaRPr lang="en-US" sz="36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324628127"/>
                  </a:ext>
                </a:extLst>
              </a:tr>
            </a:tbl>
          </a:graphicData>
        </a:graphic>
      </p:graphicFrame>
      <p:sp>
        <p:nvSpPr>
          <p:cNvPr id="30" name="TextBox 29">
            <a:extLst>
              <a:ext uri="{FF2B5EF4-FFF2-40B4-BE49-F238E27FC236}">
                <a16:creationId xmlns:a16="http://schemas.microsoft.com/office/drawing/2014/main" id="{253502F0-0FB5-B46D-52B1-97F348192F2A}"/>
              </a:ext>
            </a:extLst>
          </p:cNvPr>
          <p:cNvSpPr txBox="1"/>
          <p:nvPr/>
        </p:nvSpPr>
        <p:spPr>
          <a:xfrm>
            <a:off x="352892" y="2019300"/>
            <a:ext cx="1953092" cy="523220"/>
          </a:xfrm>
          <a:prstGeom prst="rect">
            <a:avLst/>
          </a:prstGeom>
          <a:noFill/>
        </p:spPr>
        <p:txBody>
          <a:bodyPr wrap="square">
            <a:spAutoFit/>
          </a:bodyPr>
          <a:lstStyle/>
          <a:p>
            <a:pPr algn="ctr"/>
            <a:r>
              <a:rPr lang="vi-VN" sz="2800">
                <a:effectLst/>
                <a:ea typeface="Calibri" panose="020F0502020204030204" pitchFamily="34" charset="0"/>
              </a:rPr>
              <a:t>Tư tưởng</a:t>
            </a:r>
            <a:endParaRPr lang="en-US" sz="2800"/>
          </a:p>
        </p:txBody>
      </p:sp>
      <p:sp>
        <p:nvSpPr>
          <p:cNvPr id="31" name="TextBox 30">
            <a:extLst>
              <a:ext uri="{FF2B5EF4-FFF2-40B4-BE49-F238E27FC236}">
                <a16:creationId xmlns:a16="http://schemas.microsoft.com/office/drawing/2014/main" id="{D4881D97-AD97-13DE-997A-D5453A02DCFB}"/>
              </a:ext>
            </a:extLst>
          </p:cNvPr>
          <p:cNvSpPr txBox="1"/>
          <p:nvPr/>
        </p:nvSpPr>
        <p:spPr>
          <a:xfrm>
            <a:off x="3429000" y="2019300"/>
            <a:ext cx="6019800" cy="523220"/>
          </a:xfrm>
          <a:prstGeom prst="rect">
            <a:avLst/>
          </a:prstGeom>
          <a:noFill/>
        </p:spPr>
        <p:txBody>
          <a:bodyPr wrap="square">
            <a:spAutoFit/>
          </a:bodyPr>
          <a:lstStyle/>
          <a:p>
            <a:pPr algn="ctr"/>
            <a:r>
              <a:rPr lang="vi-VN" sz="2800">
                <a:effectLst/>
                <a:ea typeface="Calibri" panose="020F0502020204030204" pitchFamily="34" charset="0"/>
              </a:rPr>
              <a:t>Nho giáo </a:t>
            </a:r>
            <a:endParaRPr lang="en-US" sz="2800"/>
          </a:p>
        </p:txBody>
      </p:sp>
      <p:sp>
        <p:nvSpPr>
          <p:cNvPr id="32" name="TextBox 31">
            <a:extLst>
              <a:ext uri="{FF2B5EF4-FFF2-40B4-BE49-F238E27FC236}">
                <a16:creationId xmlns:a16="http://schemas.microsoft.com/office/drawing/2014/main" id="{2C1C8D95-264F-B32D-5CB8-6F2F01F53DC4}"/>
              </a:ext>
            </a:extLst>
          </p:cNvPr>
          <p:cNvSpPr txBox="1"/>
          <p:nvPr/>
        </p:nvSpPr>
        <p:spPr>
          <a:xfrm>
            <a:off x="9906000" y="1021673"/>
            <a:ext cx="7848600" cy="2597827"/>
          </a:xfrm>
          <a:prstGeom prst="rect">
            <a:avLst/>
          </a:prstGeom>
          <a:noFill/>
        </p:spPr>
        <p:txBody>
          <a:bodyPr wrap="square">
            <a:spAutoFit/>
          </a:bodyPr>
          <a:lstStyle/>
          <a:p>
            <a:pPr marL="457200" indent="-457200" algn="just">
              <a:lnSpc>
                <a:spcPct val="150000"/>
              </a:lnSpc>
              <a:buFontTx/>
              <a:buChar char="-"/>
            </a:pPr>
            <a:r>
              <a:rPr lang="vi-VN" sz="2800">
                <a:effectLst/>
                <a:latin typeface="Arial" panose="020B0604020202020204" pitchFamily="34" charset="0"/>
                <a:ea typeface="Calibri" panose="020F0502020204030204" pitchFamily="34" charset="0"/>
                <a:cs typeface="Arial" panose="020B0604020202020204" pitchFamily="34" charset="0"/>
              </a:rPr>
              <a:t>Là hệ tư tưởng và đạo đức của giai cấp phong kiến Trung Quốc từ thời Hán trở đi</a:t>
            </a:r>
            <a:r>
              <a:rPr lang="en-US" sz="2800">
                <a:effectLst/>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buFontTx/>
              <a:buChar char="-"/>
            </a:pPr>
            <a:r>
              <a:rPr lang="en-US" sz="2800">
                <a:effectLst/>
                <a:latin typeface="Arial" panose="020B0604020202020204" pitchFamily="34" charset="0"/>
                <a:ea typeface="Calibri" panose="020F0502020204030204" pitchFamily="34" charset="0"/>
                <a:cs typeface="Arial" panose="020B0604020202020204" pitchFamily="34" charset="0"/>
              </a:rPr>
              <a:t>C</a:t>
            </a:r>
            <a:r>
              <a:rPr lang="vi-VN" sz="2800">
                <a:effectLst/>
                <a:latin typeface="Arial" panose="020B0604020202020204" pitchFamily="34" charset="0"/>
                <a:ea typeface="Calibri" panose="020F0502020204030204" pitchFamily="34" charset="0"/>
                <a:cs typeface="Arial" panose="020B0604020202020204" pitchFamily="34" charset="0"/>
              </a:rPr>
              <a:t>ó ảnh hưởng mạnh đến nhiều nước láng giềng trong đó có Việt Nam.</a:t>
            </a:r>
            <a:endParaRPr lang="en-US" sz="280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5617DEE-0302-F14A-54C0-010F3FA19177}"/>
              </a:ext>
            </a:extLst>
          </p:cNvPr>
          <p:cNvSpPr txBox="1"/>
          <p:nvPr/>
        </p:nvSpPr>
        <p:spPr>
          <a:xfrm>
            <a:off x="304800" y="4610100"/>
            <a:ext cx="1953092" cy="1315425"/>
          </a:xfrm>
          <a:prstGeom prst="rect">
            <a:avLst/>
          </a:prstGeom>
          <a:noFill/>
        </p:spPr>
        <p:txBody>
          <a:bodyPr wrap="square">
            <a:spAutoFit/>
          </a:bodyPr>
          <a:lstStyle/>
          <a:p>
            <a:pPr algn="ctr">
              <a:lnSpc>
                <a:spcPct val="150000"/>
              </a:lnSpc>
            </a:pPr>
            <a:r>
              <a:rPr lang="vi-VN" sz="2800">
                <a:effectLst/>
                <a:ea typeface="Calibri" panose="020F0502020204030204" pitchFamily="34" charset="0"/>
              </a:rPr>
              <a:t>Văn học và sử học</a:t>
            </a:r>
            <a:endParaRPr lang="en-US" sz="2800"/>
          </a:p>
        </p:txBody>
      </p:sp>
      <p:sp>
        <p:nvSpPr>
          <p:cNvPr id="34" name="TextBox 33">
            <a:extLst>
              <a:ext uri="{FF2B5EF4-FFF2-40B4-BE49-F238E27FC236}">
                <a16:creationId xmlns:a16="http://schemas.microsoft.com/office/drawing/2014/main" id="{FDC9BD6A-28D4-E520-6D8C-465332FF5E6E}"/>
              </a:ext>
            </a:extLst>
          </p:cNvPr>
          <p:cNvSpPr txBox="1"/>
          <p:nvPr/>
        </p:nvSpPr>
        <p:spPr>
          <a:xfrm>
            <a:off x="2514600" y="3941907"/>
            <a:ext cx="7162801" cy="3254417"/>
          </a:xfrm>
          <a:prstGeom prst="rect">
            <a:avLst/>
          </a:prstGeom>
          <a:noFill/>
        </p:spPr>
        <p:txBody>
          <a:bodyPr wrap="square">
            <a:spAutoFit/>
          </a:bodyPr>
          <a:lstStyle/>
          <a:p>
            <a:pPr marL="457200" indent="-457200" algn="just">
              <a:lnSpc>
                <a:spcPct val="150000"/>
              </a:lnSpc>
              <a:buFontTx/>
              <a:buChar char="-"/>
            </a:pPr>
            <a:r>
              <a:rPr lang="vi-VN" sz="2800">
                <a:effectLst/>
                <a:ea typeface="Calibri" panose="020F0502020204030204" pitchFamily="34" charset="0"/>
              </a:rPr>
              <a:t>Văn học: Nổi bật nhất là thơ Đường và tiểu thuyết.</a:t>
            </a:r>
          </a:p>
          <a:p>
            <a:pPr marL="457200" indent="-457200" algn="just">
              <a:lnSpc>
                <a:spcPct val="150000"/>
              </a:lnSpc>
              <a:buFontTx/>
              <a:buChar char="-"/>
            </a:pPr>
            <a:r>
              <a:rPr lang="vi-VN" sz="2800">
                <a:effectLst/>
                <a:ea typeface="Calibri" panose="020F0502020204030204" pitchFamily="34" charset="0"/>
              </a:rPr>
              <a:t>Sử học: Đường thư, Tống sử, Minh sử...</a:t>
            </a:r>
          </a:p>
          <a:p>
            <a:pPr marL="457200" indent="-457200" algn="just">
              <a:lnSpc>
                <a:spcPct val="150000"/>
              </a:lnSpc>
              <a:buFontTx/>
              <a:buChar char="-"/>
            </a:pPr>
            <a:r>
              <a:rPr lang="vi-VN" sz="2800">
                <a:effectLst/>
                <a:ea typeface="Calibri" panose="020F0502020204030204" pitchFamily="34" charset="0"/>
              </a:rPr>
              <a:t>Các bộ sách đồ sộ: Vĩnh Lạc đại điển, Tứ khố toàn thư,...</a:t>
            </a:r>
            <a:endParaRPr lang="en-US" sz="2800">
              <a:effectLst/>
              <a:ea typeface="Calibri" panose="020F0502020204030204" pitchFamily="34" charset="0"/>
            </a:endParaRPr>
          </a:p>
        </p:txBody>
      </p:sp>
      <p:sp>
        <p:nvSpPr>
          <p:cNvPr id="35" name="TextBox 34">
            <a:extLst>
              <a:ext uri="{FF2B5EF4-FFF2-40B4-BE49-F238E27FC236}">
                <a16:creationId xmlns:a16="http://schemas.microsoft.com/office/drawing/2014/main" id="{28B1FD69-00BD-A397-8C6A-DEBBD6EC1FCA}"/>
              </a:ext>
            </a:extLst>
          </p:cNvPr>
          <p:cNvSpPr txBox="1"/>
          <p:nvPr/>
        </p:nvSpPr>
        <p:spPr>
          <a:xfrm>
            <a:off x="9906000" y="3623872"/>
            <a:ext cx="7848600" cy="3890489"/>
          </a:xfrm>
          <a:prstGeom prst="rect">
            <a:avLst/>
          </a:prstGeom>
          <a:noFill/>
        </p:spPr>
        <p:txBody>
          <a:bodyPr wrap="square">
            <a:spAutoFit/>
          </a:bodyPr>
          <a:lstStyle/>
          <a:p>
            <a:pPr marL="457200" indent="-457200" algn="just">
              <a:lnSpc>
                <a:spcPct val="150000"/>
              </a:lnSpc>
              <a:buFontTx/>
              <a:buChar char="-"/>
            </a:pPr>
            <a:r>
              <a:rPr lang="vi-VN" sz="2800">
                <a:effectLst/>
                <a:latin typeface="Arial" panose="020B0604020202020204" pitchFamily="34" charset="0"/>
                <a:ea typeface="Calibri" panose="020F0502020204030204" pitchFamily="34" charset="0"/>
                <a:cs typeface="Arial" panose="020B0604020202020204" pitchFamily="34" charset="0"/>
              </a:rPr>
              <a:t>Được coi là 1 nền văn học lớn của thế giới, đến nay nhiều tác phẩm được dựng thành phim nổi tiếng khắp thế giới.</a:t>
            </a:r>
            <a:endParaRPr lang="en-US" sz="280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FontTx/>
              <a:buChar char="-"/>
            </a:pPr>
            <a:r>
              <a:rPr lang="vi-VN" sz="2800">
                <a:effectLst/>
                <a:latin typeface="Arial" panose="020B0604020202020204" pitchFamily="34" charset="0"/>
                <a:ea typeface="Calibri" panose="020F0502020204030204" pitchFamily="34" charset="0"/>
                <a:cs typeface="Arial" panose="020B0604020202020204" pitchFamily="34" charset="0"/>
              </a:rPr>
              <a:t>Phong cách viết sử ảnh hưởng đến nhiều quốc gia láng giềng. Ngoài ra, còn có nhiều bộ bách khoa đồ sộ.</a:t>
            </a:r>
            <a:endParaRPr lang="en-US" sz="28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3ADB87E-C349-7121-C223-A66393E023DC}"/>
              </a:ext>
            </a:extLst>
          </p:cNvPr>
          <p:cNvSpPr txBox="1"/>
          <p:nvPr/>
        </p:nvSpPr>
        <p:spPr>
          <a:xfrm>
            <a:off x="352892" y="7734300"/>
            <a:ext cx="1953092" cy="1961755"/>
          </a:xfrm>
          <a:prstGeom prst="rect">
            <a:avLst/>
          </a:prstGeom>
          <a:noFill/>
        </p:spPr>
        <p:txBody>
          <a:bodyPr wrap="square">
            <a:spAutoFit/>
          </a:bodyPr>
          <a:lstStyle/>
          <a:p>
            <a:pPr algn="ctr">
              <a:lnSpc>
                <a:spcPct val="150000"/>
              </a:lnSpc>
            </a:pPr>
            <a:r>
              <a:rPr lang="vi-VN" sz="2800">
                <a:effectLst/>
                <a:ea typeface="Calibri" panose="020F0502020204030204" pitchFamily="34" charset="0"/>
              </a:rPr>
              <a:t>Kiến trúc, điêu khắc, hội họa</a:t>
            </a:r>
            <a:endParaRPr lang="en-US" sz="2800"/>
          </a:p>
        </p:txBody>
      </p:sp>
      <p:sp>
        <p:nvSpPr>
          <p:cNvPr id="3" name="TextBox 2">
            <a:extLst>
              <a:ext uri="{FF2B5EF4-FFF2-40B4-BE49-F238E27FC236}">
                <a16:creationId xmlns:a16="http://schemas.microsoft.com/office/drawing/2014/main" id="{7B9507E3-2F9D-64FF-4FC7-223FC5546917}"/>
              </a:ext>
            </a:extLst>
          </p:cNvPr>
          <p:cNvSpPr txBox="1"/>
          <p:nvPr/>
        </p:nvSpPr>
        <p:spPr>
          <a:xfrm>
            <a:off x="2387804" y="7792750"/>
            <a:ext cx="7162801" cy="1951496"/>
          </a:xfrm>
          <a:prstGeom prst="rect">
            <a:avLst/>
          </a:prstGeom>
          <a:noFill/>
        </p:spPr>
        <p:txBody>
          <a:bodyPr wrap="square">
            <a:spAutoFit/>
          </a:bodyPr>
          <a:lstStyle/>
          <a:p>
            <a:pPr marL="457200" indent="-457200" algn="just">
              <a:lnSpc>
                <a:spcPct val="150000"/>
              </a:lnSpc>
              <a:buFontTx/>
              <a:buChar char="-"/>
            </a:pPr>
            <a:r>
              <a:rPr lang="vi-VN" sz="2800">
                <a:effectLst/>
                <a:latin typeface="Arial" panose="020B0604020202020204" pitchFamily="34" charset="0"/>
                <a:ea typeface="Calibri" panose="020F0502020204030204" pitchFamily="34" charset="0"/>
                <a:cs typeface="Arial" panose="020B0604020202020204" pitchFamily="34" charset="0"/>
              </a:rPr>
              <a:t>Kiến trúc tôn giáo</a:t>
            </a:r>
            <a:r>
              <a:rPr lang="en-US" sz="2800">
                <a:effectLst/>
                <a:latin typeface="Arial" panose="020B0604020202020204" pitchFamily="34" charset="0"/>
                <a:ea typeface="Calibri" panose="020F0502020204030204" pitchFamily="34" charset="0"/>
                <a:cs typeface="Arial" panose="020B0604020202020204" pitchFamily="34" charset="0"/>
              </a:rPr>
              <a:t>, </a:t>
            </a:r>
            <a:r>
              <a:rPr lang="vi-VN" sz="2800">
                <a:effectLst/>
                <a:latin typeface="Arial" panose="020B0604020202020204" pitchFamily="34" charset="0"/>
                <a:ea typeface="Calibri" panose="020F0502020204030204" pitchFamily="34" charset="0"/>
                <a:cs typeface="Arial" panose="020B0604020202020204" pitchFamily="34" charset="0"/>
              </a:rPr>
              <a:t>cung điện</a:t>
            </a:r>
            <a:r>
              <a:rPr lang="en-US" sz="2800">
                <a:effectLst/>
                <a:latin typeface="Arial" panose="020B0604020202020204" pitchFamily="34" charset="0"/>
                <a:ea typeface="Calibri" panose="020F0502020204030204" pitchFamily="34" charset="0"/>
                <a:cs typeface="Arial" panose="020B0604020202020204" pitchFamily="34" charset="0"/>
              </a:rPr>
              <a:t>,</a:t>
            </a:r>
            <a:r>
              <a:rPr lang="vi-VN" sz="2800">
                <a:effectLst/>
                <a:latin typeface="Arial" panose="020B0604020202020204" pitchFamily="34" charset="0"/>
                <a:ea typeface="Calibri" panose="020F0502020204030204" pitchFamily="34" charset="0"/>
                <a:cs typeface="Arial" panose="020B0604020202020204" pitchFamily="34" charset="0"/>
              </a:rPr>
              <a:t> lăng tẩm</a:t>
            </a:r>
            <a:r>
              <a:rPr lang="en-US" sz="2800">
                <a:effectLst/>
                <a:latin typeface="Arial" panose="020B0604020202020204" pitchFamily="34" charset="0"/>
                <a:ea typeface="Calibri" panose="020F0502020204030204" pitchFamily="34" charset="0"/>
                <a:cs typeface="Arial" panose="020B0604020202020204" pitchFamily="34" charset="0"/>
              </a:rPr>
              <a:t>.</a:t>
            </a:r>
            <a:endParaRPr lang="vi-VN" sz="280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FontTx/>
              <a:buChar char="-"/>
            </a:pPr>
            <a:r>
              <a:rPr lang="vi-VN" sz="2800">
                <a:effectLst/>
                <a:latin typeface="Arial" panose="020B0604020202020204" pitchFamily="34" charset="0"/>
                <a:ea typeface="Calibri" panose="020F0502020204030204" pitchFamily="34" charset="0"/>
                <a:cs typeface="Arial" panose="020B0604020202020204" pitchFamily="34" charset="0"/>
              </a:rPr>
              <a:t>Điêu khắc: Tượng Phật trên núi Lạc Sơn.</a:t>
            </a:r>
          </a:p>
          <a:p>
            <a:pPr marL="457200" indent="-457200" algn="just">
              <a:lnSpc>
                <a:spcPct val="150000"/>
              </a:lnSpc>
              <a:buFontTx/>
              <a:buChar char="-"/>
            </a:pPr>
            <a:r>
              <a:rPr lang="vi-VN" sz="2800">
                <a:effectLst/>
                <a:latin typeface="Arial" panose="020B0604020202020204" pitchFamily="34" charset="0"/>
                <a:ea typeface="Calibri" panose="020F0502020204030204" pitchFamily="34" charset="0"/>
                <a:cs typeface="Arial" panose="020B0604020202020204" pitchFamily="34" charset="0"/>
              </a:rPr>
              <a:t>Hội hoạ: tranh thuỷ mặc.</a:t>
            </a:r>
          </a:p>
        </p:txBody>
      </p:sp>
      <p:sp>
        <p:nvSpPr>
          <p:cNvPr id="4" name="TextBox 3">
            <a:extLst>
              <a:ext uri="{FF2B5EF4-FFF2-40B4-BE49-F238E27FC236}">
                <a16:creationId xmlns:a16="http://schemas.microsoft.com/office/drawing/2014/main" id="{477AF2A7-317F-AEC4-73ED-5D54FB3DEC33}"/>
              </a:ext>
            </a:extLst>
          </p:cNvPr>
          <p:cNvSpPr txBox="1"/>
          <p:nvPr/>
        </p:nvSpPr>
        <p:spPr>
          <a:xfrm>
            <a:off x="9904756" y="7734300"/>
            <a:ext cx="8017860" cy="1951496"/>
          </a:xfrm>
          <a:prstGeom prst="rect">
            <a:avLst/>
          </a:prstGeom>
          <a:noFill/>
        </p:spPr>
        <p:txBody>
          <a:bodyPr wrap="square">
            <a:spAutoFit/>
          </a:bodyPr>
          <a:lstStyle/>
          <a:p>
            <a:pPr marL="457200" indent="-457200" algn="just">
              <a:lnSpc>
                <a:spcPct val="150000"/>
              </a:lnSpc>
              <a:buFontTx/>
              <a:buChar char="-"/>
            </a:pPr>
            <a:r>
              <a:rPr lang="vi-VN" sz="2800">
                <a:effectLst/>
                <a:latin typeface="Arial" panose="020B0604020202020204" pitchFamily="34" charset="0"/>
                <a:ea typeface="Calibri" panose="020F0502020204030204" pitchFamily="34" charset="0"/>
                <a:cs typeface="Arial" panose="020B0604020202020204" pitchFamily="34" charset="0"/>
              </a:rPr>
              <a:t>Đạt đến trình độ cao trên tất cả các lĩnh vực, có ảnh hưởng cả đến các nước láng giềng (phong cách viết thư pháp; tranh thuỷ mặc,...).</a:t>
            </a:r>
          </a:p>
        </p:txBody>
      </p:sp>
    </p:spTree>
    <p:extLst>
      <p:ext uri="{BB962C8B-B14F-4D97-AF65-F5344CB8AC3E}">
        <p14:creationId xmlns:p14="http://schemas.microsoft.com/office/powerpoint/2010/main" val="457360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0-#ppt_w/2"/>
                                          </p:val>
                                        </p:tav>
                                        <p:tav tm="100000">
                                          <p:val>
                                            <p:strVal val="#ppt_x"/>
                                          </p:val>
                                        </p:tav>
                                      </p:tavLst>
                                    </p:anim>
                                    <p:anim calcmode="lin" valueType="num">
                                      <p:cBhvr additive="base">
                                        <p:cTn id="1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ppt_x"/>
                                          </p:val>
                                        </p:tav>
                                        <p:tav tm="100000">
                                          <p:val>
                                            <p:strVal val="#ppt_x"/>
                                          </p:val>
                                        </p:tav>
                                      </p:tavLst>
                                    </p:anim>
                                    <p:anim calcmode="lin" valueType="num">
                                      <p:cBhvr additive="base">
                                        <p:cTn id="1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1+#ppt_w/2"/>
                                          </p:val>
                                        </p:tav>
                                        <p:tav tm="100000">
                                          <p:val>
                                            <p:strVal val="#ppt_x"/>
                                          </p:val>
                                        </p:tav>
                                      </p:tavLst>
                                    </p:anim>
                                    <p:anim calcmode="lin" valueType="num">
                                      <p:cBhvr additive="base">
                                        <p:cTn id="25"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0-#ppt_w/2"/>
                                          </p:val>
                                        </p:tav>
                                        <p:tav tm="100000">
                                          <p:val>
                                            <p:strVal val="#ppt_x"/>
                                          </p:val>
                                        </p:tav>
                                      </p:tavLst>
                                    </p:anim>
                                    <p:anim calcmode="lin" valueType="num">
                                      <p:cBhvr additive="base">
                                        <p:cTn id="31"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500" fill="hold"/>
                                        <p:tgtEl>
                                          <p:spTgt spid="34"/>
                                        </p:tgtEl>
                                        <p:attrNameLst>
                                          <p:attrName>ppt_x</p:attrName>
                                        </p:attrNameLst>
                                      </p:cBhvr>
                                      <p:tavLst>
                                        <p:tav tm="0">
                                          <p:val>
                                            <p:strVal val="#ppt_x"/>
                                          </p:val>
                                        </p:tav>
                                        <p:tav tm="100000">
                                          <p:val>
                                            <p:strVal val="#ppt_x"/>
                                          </p:val>
                                        </p:tav>
                                      </p:tavLst>
                                    </p:anim>
                                    <p:anim calcmode="lin" valueType="num">
                                      <p:cBhvr additive="base">
                                        <p:cTn id="3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fill="hold"/>
                                        <p:tgtEl>
                                          <p:spTgt spid="35"/>
                                        </p:tgtEl>
                                        <p:attrNameLst>
                                          <p:attrName>ppt_x</p:attrName>
                                        </p:attrNameLst>
                                      </p:cBhvr>
                                      <p:tavLst>
                                        <p:tav tm="0">
                                          <p:val>
                                            <p:strVal val="1+#ppt_w/2"/>
                                          </p:val>
                                        </p:tav>
                                        <p:tav tm="100000">
                                          <p:val>
                                            <p:strVal val="#ppt_x"/>
                                          </p:val>
                                        </p:tav>
                                      </p:tavLst>
                                    </p:anim>
                                    <p:anim calcmode="lin" valueType="num">
                                      <p:cBhvr additive="base">
                                        <p:cTn id="43"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0-#ppt_w/2"/>
                                          </p:val>
                                        </p:tav>
                                        <p:tav tm="100000">
                                          <p:val>
                                            <p:strVal val="#ppt_x"/>
                                          </p:val>
                                        </p:tav>
                                      </p:tavLst>
                                    </p:anim>
                                    <p:anim calcmode="lin" valueType="num">
                                      <p:cBhvr additive="base">
                                        <p:cTn id="4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additive="base">
                                        <p:cTn id="54" dur="500" fill="hold"/>
                                        <p:tgtEl>
                                          <p:spTgt spid="3"/>
                                        </p:tgtEl>
                                        <p:attrNameLst>
                                          <p:attrName>ppt_x</p:attrName>
                                        </p:attrNameLst>
                                      </p:cBhvr>
                                      <p:tavLst>
                                        <p:tav tm="0">
                                          <p:val>
                                            <p:strVal val="#ppt_x"/>
                                          </p:val>
                                        </p:tav>
                                        <p:tav tm="100000">
                                          <p:val>
                                            <p:strVal val="#ppt_x"/>
                                          </p:val>
                                        </p:tav>
                                      </p:tavLst>
                                    </p:anim>
                                    <p:anim calcmode="lin" valueType="num">
                                      <p:cBhvr additive="base">
                                        <p:cTn id="5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additive="base">
                                        <p:cTn id="60" dur="500" fill="hold"/>
                                        <p:tgtEl>
                                          <p:spTgt spid="4"/>
                                        </p:tgtEl>
                                        <p:attrNameLst>
                                          <p:attrName>ppt_x</p:attrName>
                                        </p:attrNameLst>
                                      </p:cBhvr>
                                      <p:tavLst>
                                        <p:tav tm="0">
                                          <p:val>
                                            <p:strVal val="1+#ppt_w/2"/>
                                          </p:val>
                                        </p:tav>
                                        <p:tav tm="100000">
                                          <p:val>
                                            <p:strVal val="#ppt_x"/>
                                          </p:val>
                                        </p:tav>
                                      </p:tavLst>
                                    </p:anim>
                                    <p:anim calcmode="lin" valueType="num">
                                      <p:cBhvr additive="base">
                                        <p:cTn id="6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2" grpId="0"/>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C0CAC85D-3749-711F-AFD3-9502B98731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28849" y="19050"/>
            <a:ext cx="13430302" cy="10207028"/>
          </a:xfrm>
          <a:prstGeom prst="rect">
            <a:avLst/>
          </a:prstGeom>
        </p:spPr>
      </p:pic>
      <p:pic>
        <p:nvPicPr>
          <p:cNvPr id="5" name="Picture 5"/>
          <p:cNvPicPr>
            <a:picLocks noChangeAspect="1"/>
          </p:cNvPicPr>
          <p:nvPr/>
        </p:nvPicPr>
        <p:blipFill>
          <a:blip r:embed="rId4"/>
          <a:srcRect/>
          <a:stretch>
            <a:fillRect/>
          </a:stretch>
        </p:blipFill>
        <p:spPr>
          <a:xfrm>
            <a:off x="13063195" y="-1463525"/>
            <a:ext cx="4559747" cy="4250064"/>
          </a:xfrm>
          <a:prstGeom prst="rect">
            <a:avLst/>
          </a:prstGeom>
        </p:spPr>
      </p:pic>
      <p:pic>
        <p:nvPicPr>
          <p:cNvPr id="6" name="Picture 6"/>
          <p:cNvPicPr>
            <a:picLocks noChangeAspect="1"/>
          </p:cNvPicPr>
          <p:nvPr/>
        </p:nvPicPr>
        <p:blipFill>
          <a:blip r:embed="rId5"/>
          <a:srcRect/>
          <a:stretch>
            <a:fillRect/>
          </a:stretch>
        </p:blipFill>
        <p:spPr>
          <a:xfrm>
            <a:off x="-718341" y="6286500"/>
            <a:ext cx="6138113" cy="5721232"/>
          </a:xfrm>
          <a:prstGeom prst="rect">
            <a:avLst/>
          </a:prstGeom>
        </p:spPr>
      </p:pic>
      <p:pic>
        <p:nvPicPr>
          <p:cNvPr id="7" name="Picture 7"/>
          <p:cNvPicPr>
            <a:picLocks noChangeAspect="1"/>
          </p:cNvPicPr>
          <p:nvPr/>
        </p:nvPicPr>
        <p:blipFill>
          <a:blip r:embed="rId5"/>
          <a:srcRect/>
          <a:stretch>
            <a:fillRect/>
          </a:stretch>
        </p:blipFill>
        <p:spPr>
          <a:xfrm>
            <a:off x="-2138693" y="2578276"/>
            <a:ext cx="4138725" cy="385763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63195" y="124680"/>
            <a:ext cx="5858788" cy="3229657"/>
          </a:xfrm>
          <a:prstGeom prst="rect">
            <a:avLst/>
          </a:prstGeom>
        </p:spPr>
      </p:pic>
      <p:pic>
        <p:nvPicPr>
          <p:cNvPr id="9" name="Picture 9"/>
          <p:cNvPicPr>
            <a:picLocks noChangeAspect="1"/>
          </p:cNvPicPr>
          <p:nvPr/>
        </p:nvPicPr>
        <p:blipFill>
          <a:blip r:embed="rId4"/>
          <a:srcRect/>
          <a:stretch>
            <a:fillRect/>
          </a:stretch>
        </p:blipFill>
        <p:spPr>
          <a:xfrm>
            <a:off x="15468600" y="1638300"/>
            <a:ext cx="6906766" cy="6437681"/>
          </a:xfrm>
          <a:prstGeom prst="rect">
            <a:avLst/>
          </a:prstGeom>
        </p:spPr>
      </p:pic>
      <p:pic>
        <p:nvPicPr>
          <p:cNvPr id="11" name="Picture 11"/>
          <p:cNvPicPr>
            <a:picLocks noChangeAspect="1"/>
          </p:cNvPicPr>
          <p:nvPr/>
        </p:nvPicPr>
        <p:blipFill>
          <a:blip r:embed="rId8"/>
          <a:srcRect/>
          <a:stretch>
            <a:fillRect/>
          </a:stretch>
        </p:blipFill>
        <p:spPr>
          <a:xfrm>
            <a:off x="14589288" y="1739508"/>
            <a:ext cx="4052763" cy="3688014"/>
          </a:xfrm>
          <a:prstGeom prst="rect">
            <a:avLst/>
          </a:prstGeom>
        </p:spPr>
      </p:pic>
      <p:pic>
        <p:nvPicPr>
          <p:cNvPr id="12" name="Picture 12"/>
          <p:cNvPicPr>
            <a:picLocks noChangeAspect="1"/>
          </p:cNvPicPr>
          <p:nvPr/>
        </p:nvPicPr>
        <p:blipFill>
          <a:blip r:embed="rId8"/>
          <a:srcRect/>
          <a:stretch>
            <a:fillRect/>
          </a:stretch>
        </p:blipFill>
        <p:spPr>
          <a:xfrm flipH="1">
            <a:off x="-832131" y="5042362"/>
            <a:ext cx="4052763" cy="3688014"/>
          </a:xfrm>
          <a:prstGeom prst="rect">
            <a:avLst/>
          </a:prstGeom>
        </p:spPr>
      </p:pic>
      <p:sp>
        <p:nvSpPr>
          <p:cNvPr id="13" name="TextBox 13"/>
          <p:cNvSpPr txBox="1"/>
          <p:nvPr/>
        </p:nvSpPr>
        <p:spPr>
          <a:xfrm>
            <a:off x="4870135" y="4160940"/>
            <a:ext cx="8547730" cy="1015663"/>
          </a:xfrm>
          <a:prstGeom prst="rect">
            <a:avLst/>
          </a:prstGeom>
        </p:spPr>
        <p:txBody>
          <a:bodyPr lIns="0" tIns="0" rIns="0" bIns="0" rtlCol="0" anchor="t">
            <a:spAutoFit/>
          </a:bodyPr>
          <a:lstStyle/>
          <a:p>
            <a:pPr algn="ctr">
              <a:spcBef>
                <a:spcPct val="0"/>
              </a:spcBef>
            </a:pPr>
            <a:r>
              <a:rPr lang="en-US" sz="6600" b="1">
                <a:solidFill>
                  <a:srgbClr val="FFCB54"/>
                </a:solidFill>
                <a:latin typeface="Arial" panose="020B0604020202020204" pitchFamily="34" charset="0"/>
                <a:cs typeface="Arial" panose="020B0604020202020204" pitchFamily="34" charset="0"/>
              </a:rPr>
              <a:t>VẬN DỤNG</a:t>
            </a:r>
          </a:p>
        </p:txBody>
      </p:sp>
    </p:spTree>
    <p:extLst>
      <p:ext uri="{BB962C8B-B14F-4D97-AF65-F5344CB8AC3E}">
        <p14:creationId xmlns:p14="http://schemas.microsoft.com/office/powerpoint/2010/main" val="226444011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9F03662B-10B2-1C5A-42AD-4F7E9FE2348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3788" y="419100"/>
            <a:ext cx="15700423" cy="9448800"/>
          </a:xfrm>
          <a:prstGeom prst="rect">
            <a:avLst/>
          </a:prstGeom>
        </p:spPr>
      </p:pic>
      <p:sp>
        <p:nvSpPr>
          <p:cNvPr id="6" name="TextBox 5">
            <a:extLst>
              <a:ext uri="{FF2B5EF4-FFF2-40B4-BE49-F238E27FC236}">
                <a16:creationId xmlns:a16="http://schemas.microsoft.com/office/drawing/2014/main" id="{00E53493-20F2-7A2B-E670-525FC2187922}"/>
              </a:ext>
            </a:extLst>
          </p:cNvPr>
          <p:cNvSpPr txBox="1"/>
          <p:nvPr/>
        </p:nvSpPr>
        <p:spPr>
          <a:xfrm>
            <a:off x="1904999" y="419100"/>
            <a:ext cx="14478000" cy="2188997"/>
          </a:xfrm>
          <a:prstGeom prst="rect">
            <a:avLst/>
          </a:prstGeom>
          <a:noFill/>
        </p:spPr>
        <p:txBody>
          <a:bodyPr wrap="square">
            <a:spAutoFit/>
          </a:bodyPr>
          <a:lstStyle/>
          <a:p>
            <a:pPr algn="ctr">
              <a:lnSpc>
                <a:spcPct val="150000"/>
              </a:lnSpc>
              <a:spcBef>
                <a:spcPts val="100"/>
              </a:spcBef>
              <a:spcAft>
                <a:spcPts val="100"/>
              </a:spcAft>
            </a:pPr>
            <a:r>
              <a:rPr lang="vi-VN" sz="4800">
                <a:ea typeface="Times New Roman" panose="02020603050405020304" pitchFamily="18" charset="0"/>
              </a:rPr>
              <a:t>Hãy tìm một số công trình kiến trúc của Trung Quốc thời phong kiến mà em yêu thích.</a:t>
            </a:r>
            <a:endParaRPr lang="en-US" sz="4800">
              <a:effectLst/>
              <a:ea typeface="Calibri" panose="020F0502020204030204" pitchFamily="34" charset="0"/>
            </a:endParaRPr>
          </a:p>
        </p:txBody>
      </p:sp>
      <p:sp>
        <p:nvSpPr>
          <p:cNvPr id="4" name="TextBox 3">
            <a:extLst>
              <a:ext uri="{FF2B5EF4-FFF2-40B4-BE49-F238E27FC236}">
                <a16:creationId xmlns:a16="http://schemas.microsoft.com/office/drawing/2014/main" id="{29641305-FCF8-7FD9-591A-C92C9ACDBCAE}"/>
              </a:ext>
            </a:extLst>
          </p:cNvPr>
          <p:cNvSpPr txBox="1"/>
          <p:nvPr/>
        </p:nvSpPr>
        <p:spPr>
          <a:xfrm>
            <a:off x="1293788" y="2532144"/>
            <a:ext cx="15700423" cy="6492868"/>
          </a:xfrm>
          <a:prstGeom prst="rect">
            <a:avLst/>
          </a:prstGeom>
          <a:noFill/>
        </p:spPr>
        <p:txBody>
          <a:bodyPr wrap="square">
            <a:spAutoFit/>
          </a:bodyPr>
          <a:lstStyle/>
          <a:p>
            <a:pPr algn="just">
              <a:lnSpc>
                <a:spcPct val="150000"/>
              </a:lnSpc>
              <a:spcBef>
                <a:spcPts val="100"/>
              </a:spcBef>
              <a:spcAft>
                <a:spcPts val="100"/>
              </a:spcAft>
            </a:pPr>
            <a:r>
              <a:rPr lang="vi-VN" sz="40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Hướ</a:t>
            </a:r>
            <a:r>
              <a:rPr lang="en-US" sz="4000" b="1" i="1">
                <a:solidFill>
                  <a:srgbClr val="FF0000"/>
                </a:solidFill>
                <a:latin typeface="Arial" panose="020B0604020202020204" pitchFamily="34" charset="0"/>
                <a:ea typeface="Times New Roman" panose="02020603050405020304" pitchFamily="18" charset="0"/>
                <a:cs typeface="Arial" panose="020B0604020202020204" pitchFamily="34" charset="0"/>
              </a:rPr>
              <a:t>ng dẫn:</a:t>
            </a:r>
          </a:p>
          <a:p>
            <a:pPr marL="571500" indent="-571500" algn="just">
              <a:lnSpc>
                <a:spcPct val="150000"/>
              </a:lnSpc>
              <a:spcBef>
                <a:spcPts val="100"/>
              </a:spcBef>
              <a:spcAft>
                <a:spcPts val="100"/>
              </a:spcAft>
              <a:buFont typeface="Arial" panose="020B0604020202020204" pitchFamily="34" charset="0"/>
              <a:buChar char="•"/>
            </a:pPr>
            <a:r>
              <a:rPr lang="en-US" sz="4000">
                <a:latin typeface="Arial" panose="020B0604020202020204" pitchFamily="34" charset="0"/>
                <a:ea typeface="Times New Roman" panose="02020603050405020304" pitchFamily="18" charset="0"/>
                <a:cs typeface="Arial" panose="020B0604020202020204" pitchFamily="34" charset="0"/>
              </a:rPr>
              <a:t>T</a:t>
            </a:r>
            <a:r>
              <a:rPr lang="vi-VN" sz="4000">
                <a:effectLst/>
                <a:latin typeface="Arial" panose="020B0604020202020204" pitchFamily="34" charset="0"/>
                <a:ea typeface="Times New Roman" panose="02020603050405020304" pitchFamily="18" charset="0"/>
                <a:cs typeface="Arial" panose="020B0604020202020204" pitchFamily="34" charset="0"/>
              </a:rPr>
              <a:t>uỳ chọn 1 công trình kiến trúc mà em có ấn tượng nhất (Tử Cấm Thành, Vạn Lý Trường Thành, Thập Tam lăng, Di Hoà Viên,... </a:t>
            </a:r>
            <a:endParaRPr lang="en-US" sz="40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Đ</a:t>
            </a:r>
            <a:r>
              <a:rPr lang="vi-VN" sz="4000">
                <a:effectLst/>
                <a:latin typeface="Arial" panose="020B0604020202020204" pitchFamily="34" charset="0"/>
                <a:ea typeface="Times New Roman" panose="02020603050405020304" pitchFamily="18" charset="0"/>
                <a:cs typeface="Arial" panose="020B0604020202020204" pitchFamily="34" charset="0"/>
              </a:rPr>
              <a:t>ề cập lí do lựa chọn không phải do thích cảm tính mà ấn tượng do những đặc trưng của nó hoặc vai trò của nó trong lịch sử, trong hiện tại hoặc giá trị biểu tượng của quốc gia, giá trị kinh tế của nó trong phục vụ du lịch,...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23">
            <a:extLst>
              <a:ext uri="{FF2B5EF4-FFF2-40B4-BE49-F238E27FC236}">
                <a16:creationId xmlns:a16="http://schemas.microsoft.com/office/drawing/2014/main" id="{D90624BF-FCE8-8D70-EA80-8FD0FEDFA3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76150" y="7763024"/>
            <a:ext cx="5111850" cy="2523976"/>
          </a:xfrm>
          <a:prstGeom prst="rect">
            <a:avLst/>
          </a:prstGeom>
        </p:spPr>
      </p:pic>
    </p:spTree>
    <p:extLst>
      <p:ext uri="{BB962C8B-B14F-4D97-AF65-F5344CB8AC3E}">
        <p14:creationId xmlns:p14="http://schemas.microsoft.com/office/powerpoint/2010/main" val="4901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anim calcmode="lin" valueType="num">
                                      <p:cBhvr>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anim calcmode="lin" valueType="num">
                                      <p:cBhvr>
                                        <p:cTn id="2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pic>
        <p:nvPicPr>
          <p:cNvPr id="44" name="Picture 6">
            <a:extLst>
              <a:ext uri="{FF2B5EF4-FFF2-40B4-BE49-F238E27FC236}">
                <a16:creationId xmlns:a16="http://schemas.microsoft.com/office/drawing/2014/main" id="{BEF60DEF-7FC0-8A50-9C68-D6A3F0E9C4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61661" y="148098"/>
            <a:ext cx="10800850" cy="10179800"/>
          </a:xfrm>
          <a:prstGeom prst="rect">
            <a:avLst/>
          </a:prstGeom>
        </p:spPr>
      </p:pic>
      <p:sp>
        <p:nvSpPr>
          <p:cNvPr id="8" name="TextBox 8"/>
          <p:cNvSpPr txBox="1"/>
          <p:nvPr/>
        </p:nvSpPr>
        <p:spPr>
          <a:xfrm>
            <a:off x="2232420" y="1070699"/>
            <a:ext cx="13810911" cy="1269835"/>
          </a:xfrm>
          <a:prstGeom prst="rect">
            <a:avLst/>
          </a:prstGeom>
        </p:spPr>
        <p:txBody>
          <a:bodyPr lIns="0" tIns="0" rIns="0" bIns="0" rtlCol="0" anchor="t">
            <a:spAutoFit/>
          </a:bodyPr>
          <a:lstStyle/>
          <a:p>
            <a:pPr algn="ctr">
              <a:lnSpc>
                <a:spcPts val="11213"/>
              </a:lnSpc>
              <a:spcBef>
                <a:spcPct val="0"/>
              </a:spcBef>
            </a:pPr>
            <a:r>
              <a:rPr lang="en-US" sz="6600" b="1">
                <a:solidFill>
                  <a:srgbClr val="FFCB54"/>
                </a:solidFill>
                <a:latin typeface="Arial" panose="020B0604020202020204" pitchFamily="34" charset="0"/>
                <a:cs typeface="Arial" panose="020B0604020202020204" pitchFamily="34" charset="0"/>
              </a:rPr>
              <a:t>HƯỚNG DẪN VỀ NHÀ</a:t>
            </a:r>
          </a:p>
        </p:txBody>
      </p:sp>
      <p:grpSp>
        <p:nvGrpSpPr>
          <p:cNvPr id="18" name="Group 18"/>
          <p:cNvGrpSpPr/>
          <p:nvPr/>
        </p:nvGrpSpPr>
        <p:grpSpPr>
          <a:xfrm>
            <a:off x="-474667" y="0"/>
            <a:ext cx="19257966" cy="844143"/>
            <a:chOff x="0" y="0"/>
            <a:chExt cx="25677288" cy="1125524"/>
          </a:xfrm>
        </p:grpSpPr>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6431564" cy="1125524"/>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15241" y="0"/>
              <a:ext cx="6431564" cy="1125524"/>
            </a:xfrm>
            <a:prstGeom prst="rect">
              <a:avLst/>
            </a:prstGeom>
          </p:spPr>
        </p:pic>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30483" y="0"/>
              <a:ext cx="6431564" cy="1125524"/>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245724" y="0"/>
              <a:ext cx="6431564" cy="1125524"/>
            </a:xfrm>
            <a:prstGeom prst="rect">
              <a:avLst/>
            </a:prstGeom>
          </p:spPr>
        </p:pic>
      </p:grpSp>
      <p:grpSp>
        <p:nvGrpSpPr>
          <p:cNvPr id="23" name="Group 23"/>
          <p:cNvGrpSpPr/>
          <p:nvPr/>
        </p:nvGrpSpPr>
        <p:grpSpPr>
          <a:xfrm rot="-10800000">
            <a:off x="-484984" y="9483755"/>
            <a:ext cx="19257966" cy="844143"/>
            <a:chOff x="0" y="0"/>
            <a:chExt cx="25677288" cy="1125524"/>
          </a:xfrm>
        </p:grpSpPr>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6431564" cy="1125524"/>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15241" y="0"/>
              <a:ext cx="6431564" cy="1125524"/>
            </a:xfrm>
            <a:prstGeom prst="rect">
              <a:avLst/>
            </a:prstGeom>
          </p:spPr>
        </p:pic>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30483" y="0"/>
              <a:ext cx="6431564" cy="1125524"/>
            </a:xfrm>
            <a:prstGeom prst="rect">
              <a:avLst/>
            </a:prstGeom>
          </p:spPr>
        </p:pic>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245724" y="0"/>
              <a:ext cx="6431564" cy="1125524"/>
            </a:xfrm>
            <a:prstGeom prst="rect">
              <a:avLst/>
            </a:prstGeom>
          </p:spPr>
        </p:pic>
      </p:grpSp>
      <p:grpSp>
        <p:nvGrpSpPr>
          <p:cNvPr id="39" name="Group 38">
            <a:extLst>
              <a:ext uri="{FF2B5EF4-FFF2-40B4-BE49-F238E27FC236}">
                <a16:creationId xmlns:a16="http://schemas.microsoft.com/office/drawing/2014/main" id="{529767FF-65B7-11F7-6B03-8894A43DE7E4}"/>
              </a:ext>
            </a:extLst>
          </p:cNvPr>
          <p:cNvGrpSpPr/>
          <p:nvPr/>
        </p:nvGrpSpPr>
        <p:grpSpPr>
          <a:xfrm>
            <a:off x="1450411" y="2400300"/>
            <a:ext cx="5772706" cy="3660911"/>
            <a:chOff x="1450411" y="2511829"/>
            <a:chExt cx="5772706" cy="3660911"/>
          </a:xfrm>
        </p:grpSpPr>
        <p:pic>
          <p:nvPicPr>
            <p:cNvPr id="31" name="Picture 6">
              <a:extLst>
                <a:ext uri="{FF2B5EF4-FFF2-40B4-BE49-F238E27FC236}">
                  <a16:creationId xmlns:a16="http://schemas.microsoft.com/office/drawing/2014/main" id="{DFF37A80-878D-B94E-6BCF-1125042112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2506308" y="1455932"/>
              <a:ext cx="3660911" cy="5772706"/>
            </a:xfrm>
            <a:prstGeom prst="rect">
              <a:avLst/>
            </a:prstGeom>
          </p:spPr>
        </p:pic>
        <p:sp>
          <p:nvSpPr>
            <p:cNvPr id="34" name="TextBox 33">
              <a:extLst>
                <a:ext uri="{FF2B5EF4-FFF2-40B4-BE49-F238E27FC236}">
                  <a16:creationId xmlns:a16="http://schemas.microsoft.com/office/drawing/2014/main" id="{DD671247-34C7-9545-7161-E26E7F6E423B}"/>
                </a:ext>
              </a:extLst>
            </p:cNvPr>
            <p:cNvSpPr txBox="1"/>
            <p:nvPr/>
          </p:nvSpPr>
          <p:spPr>
            <a:xfrm>
              <a:off x="2238545" y="3455800"/>
              <a:ext cx="4010905" cy="1651671"/>
            </a:xfrm>
            <a:prstGeom prst="rect">
              <a:avLst/>
            </a:prstGeom>
            <a:noFill/>
          </p:spPr>
          <p:txBody>
            <a:bodyPr wrap="square">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Ôn tập kiến thức đã học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7" name="Group 36">
            <a:extLst>
              <a:ext uri="{FF2B5EF4-FFF2-40B4-BE49-F238E27FC236}">
                <a16:creationId xmlns:a16="http://schemas.microsoft.com/office/drawing/2014/main" id="{4C3EA022-B629-1A8F-2987-BF1326018F8B}"/>
              </a:ext>
            </a:extLst>
          </p:cNvPr>
          <p:cNvGrpSpPr/>
          <p:nvPr/>
        </p:nvGrpSpPr>
        <p:grpSpPr>
          <a:xfrm>
            <a:off x="1450411" y="6244915"/>
            <a:ext cx="5772706" cy="3660911"/>
            <a:chOff x="6251524" y="6054588"/>
            <a:chExt cx="5772706" cy="3660911"/>
          </a:xfrm>
        </p:grpSpPr>
        <p:pic>
          <p:nvPicPr>
            <p:cNvPr id="32" name="Picture 6">
              <a:extLst>
                <a:ext uri="{FF2B5EF4-FFF2-40B4-BE49-F238E27FC236}">
                  <a16:creationId xmlns:a16="http://schemas.microsoft.com/office/drawing/2014/main" id="{C683DB52-9389-106B-AB89-21532D5F44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7307421" y="4998691"/>
              <a:ext cx="3660911" cy="5772706"/>
            </a:xfrm>
            <a:prstGeom prst="rect">
              <a:avLst/>
            </a:prstGeom>
          </p:spPr>
        </p:pic>
        <p:sp>
          <p:nvSpPr>
            <p:cNvPr id="35" name="TextBox 34">
              <a:extLst>
                <a:ext uri="{FF2B5EF4-FFF2-40B4-BE49-F238E27FC236}">
                  <a16:creationId xmlns:a16="http://schemas.microsoft.com/office/drawing/2014/main" id="{C02F818B-FA55-81EA-1EDB-CB7CFACBE15D}"/>
                </a:ext>
              </a:extLst>
            </p:cNvPr>
            <p:cNvSpPr txBox="1"/>
            <p:nvPr/>
          </p:nvSpPr>
          <p:spPr>
            <a:xfrm>
              <a:off x="6989088" y="6615745"/>
              <a:ext cx="4297576" cy="2482667"/>
            </a:xfrm>
            <a:prstGeom prst="rect">
              <a:avLst/>
            </a:prstGeom>
            <a:noFill/>
          </p:spPr>
          <p:txBody>
            <a:bodyPr wrap="square">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Làm bài tập Bài 7 – SBT Lịch sử Địa lí 7 – Phần Lịch sử.</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8" name="Group 37">
            <a:extLst>
              <a:ext uri="{FF2B5EF4-FFF2-40B4-BE49-F238E27FC236}">
                <a16:creationId xmlns:a16="http://schemas.microsoft.com/office/drawing/2014/main" id="{21DBD478-AE6B-CB9F-9C8F-2506CED673AE}"/>
              </a:ext>
            </a:extLst>
          </p:cNvPr>
          <p:cNvGrpSpPr/>
          <p:nvPr/>
        </p:nvGrpSpPr>
        <p:grpSpPr>
          <a:xfrm>
            <a:off x="11062955" y="6244915"/>
            <a:ext cx="5772706" cy="3660911"/>
            <a:chOff x="11062956" y="2511829"/>
            <a:chExt cx="5772706" cy="3660911"/>
          </a:xfrm>
        </p:grpSpPr>
        <p:pic>
          <p:nvPicPr>
            <p:cNvPr id="33" name="Picture 6">
              <a:extLst>
                <a:ext uri="{FF2B5EF4-FFF2-40B4-BE49-F238E27FC236}">
                  <a16:creationId xmlns:a16="http://schemas.microsoft.com/office/drawing/2014/main" id="{AD79BEA4-D46B-E5DE-1644-791831622B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2118853" y="1455932"/>
              <a:ext cx="3660911" cy="5772706"/>
            </a:xfrm>
            <a:prstGeom prst="rect">
              <a:avLst/>
            </a:prstGeom>
          </p:spPr>
        </p:pic>
        <p:sp>
          <p:nvSpPr>
            <p:cNvPr id="36" name="TextBox 35">
              <a:extLst>
                <a:ext uri="{FF2B5EF4-FFF2-40B4-BE49-F238E27FC236}">
                  <a16:creationId xmlns:a16="http://schemas.microsoft.com/office/drawing/2014/main" id="{824DB636-6FCA-5DC5-F3EC-2764DAEC2BF2}"/>
                </a:ext>
              </a:extLst>
            </p:cNvPr>
            <p:cNvSpPr txBox="1"/>
            <p:nvPr/>
          </p:nvSpPr>
          <p:spPr>
            <a:xfrm>
              <a:off x="11506200" y="2994978"/>
              <a:ext cx="5029200" cy="2482667"/>
            </a:xfrm>
            <a:prstGeom prst="rect">
              <a:avLst/>
            </a:prstGeom>
            <a:noFill/>
          </p:spPr>
          <p:txBody>
            <a:bodyPr wrap="square">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vi-VN" sz="3600">
                  <a:solidFill>
                    <a:prstClr val="black"/>
                  </a:solidFill>
                  <a:latin typeface="Arial" panose="020B0604020202020204" pitchFamily="34" charset="0"/>
                  <a:cs typeface="Arial" panose="020B0604020202020204" pitchFamily="34" charset="0"/>
                </a:rPr>
                <a:t>Đọc và tìm hiểu trước </a:t>
              </a:r>
              <a:r>
                <a:rPr lang="vi-VN" sz="3600" b="1" i="1">
                  <a:solidFill>
                    <a:prstClr val="black"/>
                  </a:solidFill>
                  <a:latin typeface="Arial" panose="020B0604020202020204" pitchFamily="34" charset="0"/>
                  <a:cs typeface="Arial" panose="020B0604020202020204" pitchFamily="34" charset="0"/>
                </a:rPr>
                <a:t>Bài 8: Vương triều Gúp-ta. </a:t>
              </a:r>
              <a:endParaRPr kumimoji="0" lang="en-US" sz="3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0" name="Group 39">
            <a:extLst>
              <a:ext uri="{FF2B5EF4-FFF2-40B4-BE49-F238E27FC236}">
                <a16:creationId xmlns:a16="http://schemas.microsoft.com/office/drawing/2014/main" id="{2D2EEFF4-722D-D43D-5BB0-2A4F209FA5B1}"/>
              </a:ext>
            </a:extLst>
          </p:cNvPr>
          <p:cNvGrpSpPr/>
          <p:nvPr/>
        </p:nvGrpSpPr>
        <p:grpSpPr>
          <a:xfrm>
            <a:off x="11024854" y="2400300"/>
            <a:ext cx="5772706" cy="3660911"/>
            <a:chOff x="11062956" y="2511829"/>
            <a:chExt cx="5772706" cy="3660911"/>
          </a:xfrm>
        </p:grpSpPr>
        <p:pic>
          <p:nvPicPr>
            <p:cNvPr id="41" name="Picture 6">
              <a:extLst>
                <a:ext uri="{FF2B5EF4-FFF2-40B4-BE49-F238E27FC236}">
                  <a16:creationId xmlns:a16="http://schemas.microsoft.com/office/drawing/2014/main" id="{C7A0EC22-9B7B-0154-89AE-B258463411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2118853" y="1455932"/>
              <a:ext cx="3660911" cy="5772706"/>
            </a:xfrm>
            <a:prstGeom prst="rect">
              <a:avLst/>
            </a:prstGeom>
          </p:spPr>
        </p:pic>
        <p:sp>
          <p:nvSpPr>
            <p:cNvPr id="42" name="TextBox 41">
              <a:extLst>
                <a:ext uri="{FF2B5EF4-FFF2-40B4-BE49-F238E27FC236}">
                  <a16:creationId xmlns:a16="http://schemas.microsoft.com/office/drawing/2014/main" id="{6CAD3485-48E3-EA8B-1DB0-31ADFB6F02DE}"/>
                </a:ext>
              </a:extLst>
            </p:cNvPr>
            <p:cNvSpPr txBox="1"/>
            <p:nvPr/>
          </p:nvSpPr>
          <p:spPr>
            <a:xfrm>
              <a:off x="11868150" y="2998131"/>
              <a:ext cx="4381502" cy="2482667"/>
            </a:xfrm>
            <a:prstGeom prst="rect">
              <a:avLst/>
            </a:prstGeom>
            <a:noFill/>
          </p:spPr>
          <p:txBody>
            <a:bodyPr wrap="square">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Hoàn thành bài tập về nhà ở phần 2 theo nhóm đã chia</a:t>
              </a:r>
              <a:endParaRPr kumimoji="0" lang="en-US" sz="3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outVertical)">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outVertic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outVertical)">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out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97408">
            <a:off x="11808091" y="4341463"/>
            <a:ext cx="3168067" cy="4979281"/>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59966" y="4560063"/>
            <a:ext cx="3168067" cy="497928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70982">
            <a:off x="3300685" y="4339724"/>
            <a:ext cx="3168067" cy="4979281"/>
          </a:xfrm>
          <a:prstGeom prst="rect">
            <a:avLst/>
          </a:prstGeom>
        </p:spPr>
      </p:pic>
      <p:grpSp>
        <p:nvGrpSpPr>
          <p:cNvPr id="15" name="Group 14">
            <a:extLst>
              <a:ext uri="{FF2B5EF4-FFF2-40B4-BE49-F238E27FC236}">
                <a16:creationId xmlns:a16="http://schemas.microsoft.com/office/drawing/2014/main" id="{D98D9CE5-F4BC-2590-C90D-5A17634CDA38}"/>
              </a:ext>
            </a:extLst>
          </p:cNvPr>
          <p:cNvGrpSpPr/>
          <p:nvPr/>
        </p:nvGrpSpPr>
        <p:grpSpPr>
          <a:xfrm>
            <a:off x="-1371600" y="5965171"/>
            <a:ext cx="20590667" cy="6604016"/>
            <a:chOff x="-2836069" y="5970095"/>
            <a:chExt cx="25230891" cy="8001613"/>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32008" y="5970095"/>
              <a:ext cx="5862814" cy="609555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36069" y="5970095"/>
              <a:ext cx="7729539" cy="691442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522681" y="6354546"/>
              <a:ext cx="13558056" cy="7617162"/>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2718" y="7606355"/>
              <a:ext cx="8689154" cy="4091802"/>
            </a:xfrm>
            <a:prstGeom prst="rect">
              <a:avLst/>
            </a:prstGeom>
          </p:spPr>
        </p:pic>
      </p:grpSp>
      <p:pic>
        <p:nvPicPr>
          <p:cNvPr id="11" name="Picture 11"/>
          <p:cNvPicPr>
            <a:picLocks noChangeAspect="1"/>
          </p:cNvPicPr>
          <p:nvPr/>
        </p:nvPicPr>
        <p:blipFill>
          <a:blip r:embed="rId12"/>
          <a:srcRect/>
          <a:stretch>
            <a:fillRect/>
          </a:stretch>
        </p:blipFill>
        <p:spPr>
          <a:xfrm>
            <a:off x="14522156" y="-1397676"/>
            <a:ext cx="4052763" cy="3688014"/>
          </a:xfrm>
          <a:prstGeom prst="rect">
            <a:avLst/>
          </a:prstGeom>
        </p:spPr>
      </p:pic>
      <p:pic>
        <p:nvPicPr>
          <p:cNvPr id="13" name="Picture 13"/>
          <p:cNvPicPr>
            <a:picLocks noChangeAspect="1"/>
          </p:cNvPicPr>
          <p:nvPr/>
        </p:nvPicPr>
        <p:blipFill>
          <a:blip r:embed="rId12"/>
          <a:srcRect/>
          <a:stretch>
            <a:fillRect/>
          </a:stretch>
        </p:blipFill>
        <p:spPr>
          <a:xfrm flipH="1">
            <a:off x="-2091631" y="0"/>
            <a:ext cx="3874029" cy="3525367"/>
          </a:xfrm>
          <a:prstGeom prst="rect">
            <a:avLst/>
          </a:prstGeom>
        </p:spPr>
      </p:pic>
      <p:pic>
        <p:nvPicPr>
          <p:cNvPr id="14" name="Picture 14"/>
          <p:cNvPicPr>
            <a:picLocks noChangeAspect="1"/>
          </p:cNvPicPr>
          <p:nvPr/>
        </p:nvPicPr>
        <p:blipFill>
          <a:blip r:embed="rId12">
            <a:alphaModFix amt="47000"/>
          </a:blip>
          <a:srcRect/>
          <a:stretch>
            <a:fillRect/>
          </a:stretch>
        </p:blipFill>
        <p:spPr>
          <a:xfrm>
            <a:off x="4669463" y="-847467"/>
            <a:ext cx="2473853" cy="2251206"/>
          </a:xfrm>
          <a:prstGeom prst="rect">
            <a:avLst/>
          </a:prstGeom>
        </p:spPr>
      </p:pic>
      <p:sp>
        <p:nvSpPr>
          <p:cNvPr id="16" name="TextBox 2">
            <a:extLst>
              <a:ext uri="{FF2B5EF4-FFF2-40B4-BE49-F238E27FC236}">
                <a16:creationId xmlns:a16="http://schemas.microsoft.com/office/drawing/2014/main" id="{32AEF51F-94C1-27D0-EE18-E0F9398AE424}"/>
              </a:ext>
            </a:extLst>
          </p:cNvPr>
          <p:cNvSpPr txBox="1"/>
          <p:nvPr/>
        </p:nvSpPr>
        <p:spPr>
          <a:xfrm>
            <a:off x="1372074" y="2252698"/>
            <a:ext cx="15514735"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200"/>
              </a:spcAft>
              <a:buClrTx/>
              <a:buSzTx/>
              <a:buFontTx/>
              <a:buNone/>
              <a:tabLst/>
              <a:defRPr/>
            </a:pPr>
            <a:r>
              <a:rPr kumimoji="0" lang="vi-VN" sz="8000" b="1" i="0" u="none" strike="noStrike" kern="1200" cap="none" spc="0" normalizeH="0" baseline="0" noProof="0">
                <a:ln>
                  <a:noFill/>
                </a:ln>
                <a:solidFill>
                  <a:srgbClr val="FFB522"/>
                </a:solidFill>
                <a:effectLst/>
                <a:uLnTx/>
                <a:uFillTx/>
                <a:latin typeface="Arial" panose="020B0604020202020204" pitchFamily="34" charset="0"/>
                <a:ea typeface="+mn-ea"/>
                <a:cs typeface="Arial" panose="020B0604020202020204" pitchFamily="34" charset="0"/>
              </a:rPr>
              <a:t>CẢM ƠN CÁC EM ĐÃ </a:t>
            </a:r>
          </a:p>
          <a:p>
            <a:pPr marL="0" marR="0" lvl="0" indent="0" algn="ctr" defTabSz="914400" rtl="0" eaLnBrk="1" fontAlgn="auto" latinLnBrk="0" hangingPunct="1">
              <a:lnSpc>
                <a:spcPct val="150000"/>
              </a:lnSpc>
              <a:spcBef>
                <a:spcPct val="0"/>
              </a:spcBef>
              <a:spcAft>
                <a:spcPts val="200"/>
              </a:spcAft>
              <a:buClrTx/>
              <a:buSzTx/>
              <a:buFontTx/>
              <a:buNone/>
              <a:tabLst/>
              <a:defRPr/>
            </a:pPr>
            <a:r>
              <a:rPr kumimoji="0" lang="vi-VN" sz="8000" b="1" i="0" u="none" strike="noStrike" kern="1200" cap="none" spc="0" normalizeH="0" baseline="0" noProof="0">
                <a:ln>
                  <a:noFill/>
                </a:ln>
                <a:solidFill>
                  <a:srgbClr val="FFB522"/>
                </a:solidFill>
                <a:effectLst/>
                <a:uLnTx/>
                <a:uFillTx/>
                <a:latin typeface="Arial" panose="020B0604020202020204" pitchFamily="34" charset="0"/>
                <a:ea typeface="+mn-ea"/>
                <a:cs typeface="Arial" panose="020B0604020202020204" pitchFamily="34" charset="0"/>
              </a:rPr>
              <a:t>LẮNG NGHE BÀI GIẢNG!</a:t>
            </a:r>
          </a:p>
        </p:txBody>
      </p:sp>
    </p:spTree>
    <p:extLst>
      <p:ext uri="{BB962C8B-B14F-4D97-AF65-F5344CB8AC3E}">
        <p14:creationId xmlns:p14="http://schemas.microsoft.com/office/powerpoint/2010/main" val="1016731973"/>
      </p:ext>
    </p:extLst>
  </p:cSld>
  <p:clrMapOvr>
    <a:masterClrMapping/>
  </p:clrMapOvr>
  <p:transition>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5430300" y="-1485900"/>
            <a:ext cx="4559747" cy="4250064"/>
          </a:xfrm>
          <a:prstGeom prst="rect">
            <a:avLst/>
          </a:prstGeom>
        </p:spPr>
      </p:pic>
      <p:pic>
        <p:nvPicPr>
          <p:cNvPr id="6" name="Picture 6"/>
          <p:cNvPicPr>
            <a:picLocks noChangeAspect="1"/>
          </p:cNvPicPr>
          <p:nvPr/>
        </p:nvPicPr>
        <p:blipFill>
          <a:blip r:embed="rId3"/>
          <a:srcRect/>
          <a:stretch>
            <a:fillRect/>
          </a:stretch>
        </p:blipFill>
        <p:spPr>
          <a:xfrm>
            <a:off x="-2514600" y="7581900"/>
            <a:ext cx="6138113" cy="5721232"/>
          </a:xfrm>
          <a:prstGeom prst="rect">
            <a:avLst/>
          </a:prstGeom>
        </p:spPr>
      </p:pic>
      <p:pic>
        <p:nvPicPr>
          <p:cNvPr id="7" name="Picture 7"/>
          <p:cNvPicPr>
            <a:picLocks noChangeAspect="1"/>
          </p:cNvPicPr>
          <p:nvPr/>
        </p:nvPicPr>
        <p:blipFill>
          <a:blip r:embed="rId3"/>
          <a:srcRect/>
          <a:stretch>
            <a:fillRect/>
          </a:stretch>
        </p:blipFill>
        <p:spPr>
          <a:xfrm>
            <a:off x="-3181090" y="3805925"/>
            <a:ext cx="4138725" cy="385763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30300" y="102305"/>
            <a:ext cx="5858788" cy="3229657"/>
          </a:xfrm>
          <a:prstGeom prst="rect">
            <a:avLst/>
          </a:prstGeom>
        </p:spPr>
      </p:pic>
      <p:pic>
        <p:nvPicPr>
          <p:cNvPr id="9" name="Picture 9"/>
          <p:cNvPicPr>
            <a:picLocks noChangeAspect="1"/>
          </p:cNvPicPr>
          <p:nvPr/>
        </p:nvPicPr>
        <p:blipFill>
          <a:blip r:embed="rId2"/>
          <a:srcRect/>
          <a:stretch>
            <a:fillRect/>
          </a:stretch>
        </p:blipFill>
        <p:spPr>
          <a:xfrm>
            <a:off x="16536664" y="2343326"/>
            <a:ext cx="6906766" cy="6437681"/>
          </a:xfrm>
          <a:prstGeom prst="rect">
            <a:avLst/>
          </a:prstGeom>
        </p:spPr>
      </p:pic>
      <p:pic>
        <p:nvPicPr>
          <p:cNvPr id="11" name="Picture 11"/>
          <p:cNvPicPr>
            <a:picLocks noChangeAspect="1"/>
          </p:cNvPicPr>
          <p:nvPr/>
        </p:nvPicPr>
        <p:blipFill>
          <a:blip r:embed="rId6"/>
          <a:srcRect/>
          <a:stretch>
            <a:fillRect/>
          </a:stretch>
        </p:blipFill>
        <p:spPr>
          <a:xfrm>
            <a:off x="16261618" y="1717133"/>
            <a:ext cx="4052763" cy="3688014"/>
          </a:xfrm>
          <a:prstGeom prst="rect">
            <a:avLst/>
          </a:prstGeom>
        </p:spPr>
      </p:pic>
      <p:pic>
        <p:nvPicPr>
          <p:cNvPr id="12" name="Picture 12"/>
          <p:cNvPicPr>
            <a:picLocks noChangeAspect="1"/>
          </p:cNvPicPr>
          <p:nvPr/>
        </p:nvPicPr>
        <p:blipFill>
          <a:blip r:embed="rId6"/>
          <a:srcRect/>
          <a:stretch>
            <a:fillRect/>
          </a:stretch>
        </p:blipFill>
        <p:spPr>
          <a:xfrm flipH="1">
            <a:off x="-2628390" y="6337762"/>
            <a:ext cx="4052763" cy="3688014"/>
          </a:xfrm>
          <a:prstGeom prst="rect">
            <a:avLst/>
          </a:prstGeom>
        </p:spPr>
      </p:pic>
      <p:sp>
        <p:nvSpPr>
          <p:cNvPr id="16" name="Rectangle 15">
            <a:extLst>
              <a:ext uri="{FF2B5EF4-FFF2-40B4-BE49-F238E27FC236}">
                <a16:creationId xmlns:a16="http://schemas.microsoft.com/office/drawing/2014/main" id="{3FE452AC-C64A-195A-85E9-6801391CB0EE}"/>
              </a:ext>
            </a:extLst>
          </p:cNvPr>
          <p:cNvSpPr/>
          <p:nvPr/>
        </p:nvSpPr>
        <p:spPr>
          <a:xfrm>
            <a:off x="532090" y="567216"/>
            <a:ext cx="17223819" cy="915256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
            <a:extLst>
              <a:ext uri="{FF2B5EF4-FFF2-40B4-BE49-F238E27FC236}">
                <a16:creationId xmlns:a16="http://schemas.microsoft.com/office/drawing/2014/main" id="{AF19FAB4-68CB-571B-606B-F29D3CBB0E5F}"/>
              </a:ext>
            </a:extLst>
          </p:cNvPr>
          <p:cNvSpPr txBox="1"/>
          <p:nvPr/>
        </p:nvSpPr>
        <p:spPr>
          <a:xfrm>
            <a:off x="6139255" y="1180223"/>
            <a:ext cx="6009488"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Cố cung Bắc Kinh</a:t>
            </a:r>
            <a:endParaRPr lang="en-US" sz="4800" b="1" dirty="0">
              <a:solidFill>
                <a:srgbClr val="FF0000"/>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8233F577-0439-359E-64F0-8B23CC4C9E2F}"/>
              </a:ext>
            </a:extLst>
          </p:cNvPr>
          <p:cNvSpPr txBox="1"/>
          <p:nvPr/>
        </p:nvSpPr>
        <p:spPr>
          <a:xfrm>
            <a:off x="631075" y="2086321"/>
            <a:ext cx="9803308" cy="6637651"/>
          </a:xfrm>
          <a:prstGeom prst="rect">
            <a:avLst/>
          </a:prstGeom>
          <a:noFill/>
        </p:spPr>
        <p:txBody>
          <a:bodyPr wrap="square">
            <a:spAutoFit/>
          </a:bodyPr>
          <a:lstStyle/>
          <a:p>
            <a:pPr marL="824229" lvl="1" indent="-457200" algn="just">
              <a:lnSpc>
                <a:spcPct val="150000"/>
              </a:lnSpc>
              <a:buFont typeface="Arial" panose="020B0604020202020204" pitchFamily="34" charset="0"/>
              <a:buChar char="•"/>
            </a:pPr>
            <a:r>
              <a:rPr lang="en-US" sz="3600">
                <a:solidFill>
                  <a:srgbClr val="000000"/>
                </a:solidFill>
                <a:latin typeface="Arial" panose="020B0604020202020204" pitchFamily="34" charset="0"/>
                <a:cs typeface="Arial" panose="020B0604020202020204" pitchFamily="34" charset="0"/>
              </a:rPr>
              <a:t>Ý nghĩa:</a:t>
            </a:r>
          </a:p>
          <a:p>
            <a:pPr marL="938529" lvl="1" indent="-571500" algn="just">
              <a:lnSpc>
                <a:spcPct val="150000"/>
              </a:lnSpc>
              <a:buFont typeface="Wingdings" panose="05000000000000000000" pitchFamily="2" charset="2"/>
              <a:buChar char="ü"/>
            </a:pPr>
            <a:r>
              <a:rPr lang="en-US" sz="3600">
                <a:solidFill>
                  <a:srgbClr val="000000"/>
                </a:solidFill>
                <a:latin typeface="Arial" panose="020B0604020202020204" pitchFamily="34" charset="0"/>
                <a:cs typeface="Arial" panose="020B0604020202020204" pitchFamily="34" charset="0"/>
              </a:rPr>
              <a:t>L</a:t>
            </a:r>
            <a:r>
              <a:rPr lang="vi-VN" sz="3600">
                <a:solidFill>
                  <a:srgbClr val="000000"/>
                </a:solidFill>
                <a:latin typeface="Arial" panose="020B0604020202020204" pitchFamily="34" charset="0"/>
                <a:cs typeface="Arial" panose="020B0604020202020204" pitchFamily="34" charset="0"/>
              </a:rPr>
              <a:t>à báu vật lịch sử vô giá</a:t>
            </a:r>
            <a:r>
              <a:rPr lang="en-US" sz="3600">
                <a:solidFill>
                  <a:srgbClr val="000000"/>
                </a:solidFill>
                <a:latin typeface="Arial" panose="020B0604020202020204" pitchFamily="34" charset="0"/>
                <a:cs typeface="Arial" panose="020B0604020202020204" pitchFamily="34" charset="0"/>
              </a:rPr>
              <a:t>.</a:t>
            </a:r>
          </a:p>
          <a:p>
            <a:pPr marL="938529" lvl="1" indent="-571500" algn="just">
              <a:lnSpc>
                <a:spcPct val="150000"/>
              </a:lnSpc>
              <a:buFont typeface="Wingdings" panose="05000000000000000000" pitchFamily="2" charset="2"/>
              <a:buChar char="ü"/>
            </a:pPr>
            <a:r>
              <a:rPr lang="en-US" sz="3600">
                <a:solidFill>
                  <a:srgbClr val="000000"/>
                </a:solidFill>
                <a:latin typeface="Arial" panose="020B0604020202020204" pitchFamily="34" charset="0"/>
                <a:cs typeface="Arial" panose="020B0604020202020204" pitchFamily="34" charset="0"/>
              </a:rPr>
              <a:t>L</a:t>
            </a:r>
            <a:r>
              <a:rPr lang="vi-VN" sz="3600">
                <a:solidFill>
                  <a:srgbClr val="000000"/>
                </a:solidFill>
                <a:latin typeface="Arial" panose="020B0604020202020204" pitchFamily="34" charset="0"/>
                <a:cs typeface="Arial" panose="020B0604020202020204" pitchFamily="34" charset="0"/>
              </a:rPr>
              <a:t>à công trình lịch sử chứng kiến thời hoàng kim nhất của Trung Quốc thời phong kiến. </a:t>
            </a:r>
            <a:endParaRPr lang="en-US" sz="3600">
              <a:solidFill>
                <a:srgbClr val="000000"/>
              </a:solidFill>
              <a:latin typeface="Arial" panose="020B0604020202020204" pitchFamily="34" charset="0"/>
              <a:cs typeface="Arial" panose="020B0604020202020204" pitchFamily="34" charset="0"/>
            </a:endParaRPr>
          </a:p>
          <a:p>
            <a:pPr marL="938529" lvl="1" indent="-571500" algn="just">
              <a:lnSpc>
                <a:spcPct val="150000"/>
              </a:lnSpc>
              <a:buFont typeface="Wingdings" panose="05000000000000000000" pitchFamily="2" charset="2"/>
              <a:buChar char="ü"/>
            </a:pPr>
            <a:r>
              <a:rPr lang="en-US" sz="3600">
                <a:solidFill>
                  <a:srgbClr val="000000"/>
                </a:solidFill>
                <a:latin typeface="Arial" panose="020B0604020202020204" pitchFamily="34" charset="0"/>
                <a:cs typeface="Arial" panose="020B0604020202020204" pitchFamily="34" charset="0"/>
              </a:rPr>
              <a:t>M</a:t>
            </a:r>
            <a:r>
              <a:rPr lang="vi-VN" sz="3600">
                <a:solidFill>
                  <a:srgbClr val="000000"/>
                </a:solidFill>
                <a:latin typeface="Arial" panose="020B0604020202020204" pitchFamily="34" charset="0"/>
                <a:cs typeface="Arial" panose="020B0604020202020204" pitchFamily="34" charset="0"/>
              </a:rPr>
              <a:t>ang giá trị lịch sử</a:t>
            </a:r>
            <a:r>
              <a:rPr lang="en-US" sz="3600">
                <a:solidFill>
                  <a:srgbClr val="000000"/>
                </a:solidFill>
                <a:latin typeface="Arial" panose="020B0604020202020204" pitchFamily="34" charset="0"/>
                <a:cs typeface="Arial" panose="020B0604020202020204" pitchFamily="34" charset="0"/>
              </a:rPr>
              <a:t>, </a:t>
            </a:r>
            <a:r>
              <a:rPr lang="vi-VN" sz="3600">
                <a:solidFill>
                  <a:srgbClr val="000000"/>
                </a:solidFill>
                <a:latin typeface="Arial" panose="020B0604020202020204" pitchFamily="34" charset="0"/>
                <a:cs typeface="Arial" panose="020B0604020202020204" pitchFamily="34" charset="0"/>
              </a:rPr>
              <a:t>giá trị to lớn về mặt văn hóa đối với nhân dân Trung Hoa</a:t>
            </a:r>
            <a:r>
              <a:rPr lang="en-US" sz="3600">
                <a:solidFill>
                  <a:srgbClr val="000000"/>
                </a:solidFill>
                <a:latin typeface="Arial" panose="020B0604020202020204" pitchFamily="34" charset="0"/>
                <a:cs typeface="Arial" panose="020B0604020202020204" pitchFamily="34" charset="0"/>
              </a:rPr>
              <a:t>.</a:t>
            </a:r>
          </a:p>
          <a:p>
            <a:pPr marL="938529" lvl="1" indent="-571500" algn="just">
              <a:lnSpc>
                <a:spcPct val="150000"/>
              </a:lnSpc>
              <a:buFont typeface="Wingdings" panose="05000000000000000000" pitchFamily="2" charset="2"/>
              <a:buChar char="ü"/>
            </a:pPr>
            <a:r>
              <a:rPr lang="en-US" sz="3600">
                <a:solidFill>
                  <a:srgbClr val="000000"/>
                </a:solidFill>
                <a:latin typeface="Arial" panose="020B0604020202020204" pitchFamily="34" charset="0"/>
                <a:cs typeface="Arial" panose="020B0604020202020204" pitchFamily="34" charset="0"/>
              </a:rPr>
              <a:t>L</a:t>
            </a:r>
            <a:r>
              <a:rPr lang="vi-VN" sz="3600">
                <a:solidFill>
                  <a:srgbClr val="000000"/>
                </a:solidFill>
                <a:latin typeface="Arial" panose="020B0604020202020204" pitchFamily="34" charset="0"/>
                <a:cs typeface="Arial" panose="020B0604020202020204" pitchFamily="34" charset="0"/>
              </a:rPr>
              <a:t>à kiệt tác nghệ thuật ki</a:t>
            </a:r>
            <a:r>
              <a:rPr lang="en-US" sz="3600">
                <a:solidFill>
                  <a:srgbClr val="000000"/>
                </a:solidFill>
                <a:latin typeface="Arial" panose="020B0604020202020204" pitchFamily="34" charset="0"/>
                <a:cs typeface="Arial" panose="020B0604020202020204" pitchFamily="34" charset="0"/>
              </a:rPr>
              <a:t>ế</a:t>
            </a:r>
            <a:r>
              <a:rPr lang="vi-VN" sz="3600">
                <a:solidFill>
                  <a:srgbClr val="000000"/>
                </a:solidFill>
                <a:latin typeface="Arial" panose="020B0604020202020204" pitchFamily="34" charset="0"/>
                <a:cs typeface="Arial" panose="020B0604020202020204" pitchFamily="34" charset="0"/>
              </a:rPr>
              <a:t>n trúc Trung Hoa</a:t>
            </a:r>
            <a:r>
              <a:rPr lang="en-US" sz="3600">
                <a:solidFill>
                  <a:srgbClr val="000000"/>
                </a:solidFill>
                <a:latin typeface="Arial" panose="020B0604020202020204" pitchFamily="34" charset="0"/>
                <a:cs typeface="Arial" panose="020B0604020202020204" pitchFamily="34" charset="0"/>
              </a:rPr>
              <a:t>.</a:t>
            </a:r>
          </a:p>
        </p:txBody>
      </p:sp>
      <p:pic>
        <p:nvPicPr>
          <p:cNvPr id="47" name="Picture 46">
            <a:extLst>
              <a:ext uri="{FF2B5EF4-FFF2-40B4-BE49-F238E27FC236}">
                <a16:creationId xmlns:a16="http://schemas.microsoft.com/office/drawing/2014/main" id="{92C26DB7-87D3-9ED1-6C66-3B9B36C0E38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690379" y="2872549"/>
            <a:ext cx="6674700" cy="5099888"/>
          </a:xfrm>
          <a:prstGeom prst="rect">
            <a:avLst/>
          </a:prstGeom>
        </p:spPr>
      </p:pic>
    </p:spTree>
    <p:extLst>
      <p:ext uri="{BB962C8B-B14F-4D97-AF65-F5344CB8AC3E}">
        <p14:creationId xmlns:p14="http://schemas.microsoft.com/office/powerpoint/2010/main" val="3768021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wipe(left)">
                                      <p:cBhvr>
                                        <p:cTn id="7" dur="500"/>
                                        <p:tgtEl>
                                          <p:spTgt spid="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
                                            <p:txEl>
                                              <p:pRg st="1" end="1"/>
                                            </p:txEl>
                                          </p:spTgt>
                                        </p:tgtEl>
                                        <p:attrNameLst>
                                          <p:attrName>style.visibility</p:attrName>
                                        </p:attrNameLst>
                                      </p:cBhvr>
                                      <p:to>
                                        <p:strVal val="visible"/>
                                      </p:to>
                                    </p:set>
                                    <p:animEffect transition="in" filter="wipe(left)">
                                      <p:cBhvr>
                                        <p:cTn id="12" dur="500"/>
                                        <p:tgtEl>
                                          <p:spTgt spid="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xEl>
                                              <p:pRg st="2" end="2"/>
                                            </p:txEl>
                                          </p:spTgt>
                                        </p:tgtEl>
                                        <p:attrNameLst>
                                          <p:attrName>style.visibility</p:attrName>
                                        </p:attrNameLst>
                                      </p:cBhvr>
                                      <p:to>
                                        <p:strVal val="visible"/>
                                      </p:to>
                                    </p:set>
                                    <p:animEffect transition="in" filter="wipe(left)">
                                      <p:cBhvr>
                                        <p:cTn id="17" dur="500"/>
                                        <p:tgtEl>
                                          <p:spTgt spid="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
                                            <p:txEl>
                                              <p:pRg st="3" end="3"/>
                                            </p:txEl>
                                          </p:spTgt>
                                        </p:tgtEl>
                                        <p:attrNameLst>
                                          <p:attrName>style.visibility</p:attrName>
                                        </p:attrNameLst>
                                      </p:cBhvr>
                                      <p:to>
                                        <p:strVal val="visible"/>
                                      </p:to>
                                    </p:set>
                                    <p:animEffect transition="in" filter="wipe(left)">
                                      <p:cBhvr>
                                        <p:cTn id="22" dur="500"/>
                                        <p:tgtEl>
                                          <p:spTgt spid="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5">
                                            <p:txEl>
                                              <p:pRg st="4" end="4"/>
                                            </p:txEl>
                                          </p:spTgt>
                                        </p:tgtEl>
                                        <p:attrNameLst>
                                          <p:attrName>style.visibility</p:attrName>
                                        </p:attrNameLst>
                                      </p:cBhvr>
                                      <p:to>
                                        <p:strVal val="visible"/>
                                      </p:to>
                                    </p:set>
                                    <p:animEffect transition="in" filter="wipe(left)">
                                      <p:cBhvr>
                                        <p:cTn id="27" dur="500"/>
                                        <p:tgtEl>
                                          <p:spTgt spid="4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randombar(horizontal)">
                                      <p:cBhvr>
                                        <p:cTn id="3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70982">
            <a:off x="1068342" y="4829038"/>
            <a:ext cx="3168067" cy="4979281"/>
          </a:xfrm>
          <a:prstGeom prst="rect">
            <a:avLst/>
          </a:prstGeom>
        </p:spPr>
      </p:pic>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97408">
            <a:off x="13263691" y="4786495"/>
            <a:ext cx="3168067" cy="4979281"/>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88966" y="6075089"/>
            <a:ext cx="3168067" cy="4979281"/>
          </a:xfrm>
          <a:prstGeom prst="rect">
            <a:avLst/>
          </a:prstGeom>
        </p:spPr>
      </p:pic>
      <p:pic>
        <p:nvPicPr>
          <p:cNvPr id="11" name="Picture 11"/>
          <p:cNvPicPr>
            <a:picLocks noChangeAspect="1"/>
          </p:cNvPicPr>
          <p:nvPr/>
        </p:nvPicPr>
        <p:blipFill>
          <a:blip r:embed="rId4"/>
          <a:srcRect/>
          <a:stretch>
            <a:fillRect/>
          </a:stretch>
        </p:blipFill>
        <p:spPr>
          <a:xfrm>
            <a:off x="16671966" y="-999642"/>
            <a:ext cx="4052763" cy="3688014"/>
          </a:xfrm>
          <a:prstGeom prst="rect">
            <a:avLst/>
          </a:prstGeom>
        </p:spPr>
      </p:pic>
      <p:pic>
        <p:nvPicPr>
          <p:cNvPr id="13" name="Picture 13"/>
          <p:cNvPicPr>
            <a:picLocks noChangeAspect="1"/>
          </p:cNvPicPr>
          <p:nvPr/>
        </p:nvPicPr>
        <p:blipFill>
          <a:blip r:embed="rId4"/>
          <a:srcRect/>
          <a:stretch>
            <a:fillRect/>
          </a:stretch>
        </p:blipFill>
        <p:spPr>
          <a:xfrm flipH="1">
            <a:off x="-2469260" y="1403739"/>
            <a:ext cx="3874029" cy="3525367"/>
          </a:xfrm>
          <a:prstGeom prst="rect">
            <a:avLst/>
          </a:prstGeom>
        </p:spPr>
      </p:pic>
      <p:pic>
        <p:nvPicPr>
          <p:cNvPr id="14" name="Picture 14"/>
          <p:cNvPicPr>
            <a:picLocks noChangeAspect="1"/>
          </p:cNvPicPr>
          <p:nvPr/>
        </p:nvPicPr>
        <p:blipFill>
          <a:blip r:embed="rId4">
            <a:alphaModFix amt="47000"/>
          </a:blip>
          <a:srcRect/>
          <a:stretch>
            <a:fillRect/>
          </a:stretch>
        </p:blipFill>
        <p:spPr>
          <a:xfrm>
            <a:off x="4669463" y="-847467"/>
            <a:ext cx="2473853" cy="2251206"/>
          </a:xfrm>
          <a:prstGeom prst="rect">
            <a:avLst/>
          </a:prstGeom>
        </p:spPr>
      </p:pic>
      <p:sp>
        <p:nvSpPr>
          <p:cNvPr id="16" name="TextBox 2">
            <a:extLst>
              <a:ext uri="{FF2B5EF4-FFF2-40B4-BE49-F238E27FC236}">
                <a16:creationId xmlns:a16="http://schemas.microsoft.com/office/drawing/2014/main" id="{32AEF51F-94C1-27D0-EE18-E0F9398AE424}"/>
              </a:ext>
            </a:extLst>
          </p:cNvPr>
          <p:cNvSpPr txBox="1"/>
          <p:nvPr/>
        </p:nvSpPr>
        <p:spPr>
          <a:xfrm>
            <a:off x="1074316" y="816341"/>
            <a:ext cx="16139368" cy="670427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200"/>
              </a:spcAft>
              <a:buClrTx/>
              <a:buSzTx/>
              <a:buFontTx/>
              <a:buNone/>
              <a:tabLst/>
              <a:defRPr/>
            </a:pPr>
            <a:r>
              <a:rPr kumimoji="0" lang="en-US" sz="8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BÀI 7: </a:t>
            </a:r>
          </a:p>
          <a:p>
            <a:pPr marL="0" marR="0" lvl="0" indent="0" algn="ctr" defTabSz="914400" rtl="0" eaLnBrk="1" fontAlgn="auto" latinLnBrk="0" hangingPunct="1">
              <a:lnSpc>
                <a:spcPct val="150000"/>
              </a:lnSpc>
              <a:spcBef>
                <a:spcPct val="0"/>
              </a:spcBef>
              <a:spcAft>
                <a:spcPts val="200"/>
              </a:spcAft>
              <a:buClrTx/>
              <a:buSzTx/>
              <a:buFontTx/>
              <a:buNone/>
              <a:tabLst/>
              <a:defRPr/>
            </a:pPr>
            <a:r>
              <a:rPr kumimoji="0" lang="en-US" sz="7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CÁC THÀNH TỰU VĂN HÓA </a:t>
            </a:r>
          </a:p>
          <a:p>
            <a:pPr marL="0" marR="0" lvl="0" indent="0" algn="ctr" defTabSz="914400" rtl="0" eaLnBrk="1" fontAlgn="auto" latinLnBrk="0" hangingPunct="1">
              <a:lnSpc>
                <a:spcPct val="150000"/>
              </a:lnSpc>
              <a:spcBef>
                <a:spcPct val="0"/>
              </a:spcBef>
              <a:spcAft>
                <a:spcPts val="200"/>
              </a:spcAft>
              <a:buClrTx/>
              <a:buSzTx/>
              <a:buFontTx/>
              <a:buNone/>
              <a:tabLst/>
              <a:defRPr/>
            </a:pPr>
            <a:r>
              <a:rPr kumimoji="0" lang="en-US" sz="7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CHỦ YẾU CỦA TRUNG QUỐC </a:t>
            </a:r>
          </a:p>
          <a:p>
            <a:pPr marL="0" marR="0" lvl="0" indent="0" algn="ctr" defTabSz="914400" rtl="0" eaLnBrk="1" fontAlgn="auto" latinLnBrk="0" hangingPunct="1">
              <a:lnSpc>
                <a:spcPct val="150000"/>
              </a:lnSpc>
              <a:spcBef>
                <a:spcPct val="0"/>
              </a:spcBef>
              <a:spcAft>
                <a:spcPts val="200"/>
              </a:spcAft>
              <a:buClrTx/>
              <a:buSzTx/>
              <a:buFontTx/>
              <a:buNone/>
              <a:tabLst/>
              <a:defRPr/>
            </a:pPr>
            <a:r>
              <a:rPr kumimoji="0" lang="en-US" sz="7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TỪ THẾ KỈ VII ĐẾN GIỮA THẾ KỈ XIX</a:t>
            </a:r>
            <a:endParaRPr kumimoji="0" lang="en-US" sz="7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8" name="Picture 19">
            <a:extLst>
              <a:ext uri="{FF2B5EF4-FFF2-40B4-BE49-F238E27FC236}">
                <a16:creationId xmlns:a16="http://schemas.microsoft.com/office/drawing/2014/main" id="{56A360E3-5261-AF95-6B57-BE92721152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911899" y="8036854"/>
            <a:ext cx="5520133" cy="2599481"/>
          </a:xfrm>
          <a:prstGeom prst="rect">
            <a:avLst/>
          </a:prstGeom>
        </p:spPr>
      </p:pic>
      <p:pic>
        <p:nvPicPr>
          <p:cNvPr id="20" name="Picture 16">
            <a:extLst>
              <a:ext uri="{FF2B5EF4-FFF2-40B4-BE49-F238E27FC236}">
                <a16:creationId xmlns:a16="http://schemas.microsoft.com/office/drawing/2014/main" id="{7557911F-5880-684C-BFE1-A861B72A52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04694" y="7785087"/>
            <a:ext cx="9447312" cy="2679602"/>
          </a:xfrm>
          <a:prstGeom prst="rect">
            <a:avLst/>
          </a:prstGeom>
        </p:spPr>
      </p:pic>
    </p:spTree>
    <p:extLst>
      <p:ext uri="{BB962C8B-B14F-4D97-AF65-F5344CB8AC3E}">
        <p14:creationId xmlns:p14="http://schemas.microsoft.com/office/powerpoint/2010/main" val="362175612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041544" y="-1485900"/>
            <a:ext cx="4559747" cy="4250064"/>
          </a:xfrm>
          <a:prstGeom prst="rect">
            <a:avLst/>
          </a:prstGeom>
        </p:spPr>
      </p:pic>
      <p:pic>
        <p:nvPicPr>
          <p:cNvPr id="4" name="Picture 4"/>
          <p:cNvPicPr>
            <a:picLocks noChangeAspect="1"/>
          </p:cNvPicPr>
          <p:nvPr/>
        </p:nvPicPr>
        <p:blipFill>
          <a:blip r:embed="rId3"/>
          <a:srcRect/>
          <a:stretch>
            <a:fillRect/>
          </a:stretch>
        </p:blipFill>
        <p:spPr>
          <a:xfrm>
            <a:off x="-2590800" y="7886700"/>
            <a:ext cx="4138725" cy="385763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01800" y="-975697"/>
            <a:ext cx="5858788" cy="3229657"/>
          </a:xfrm>
          <a:prstGeom prst="rect">
            <a:avLst/>
          </a:prstGeom>
        </p:spPr>
      </p:pic>
      <p:sp>
        <p:nvSpPr>
          <p:cNvPr id="13" name="TextBox 13"/>
          <p:cNvSpPr txBox="1"/>
          <p:nvPr/>
        </p:nvSpPr>
        <p:spPr>
          <a:xfrm>
            <a:off x="3567911" y="1308437"/>
            <a:ext cx="11152178" cy="1015663"/>
          </a:xfrm>
          <a:prstGeom prst="rect">
            <a:avLst/>
          </a:prstGeom>
        </p:spPr>
        <p:txBody>
          <a:bodyPr lIns="0" tIns="0" rIns="0" bIns="0" rtlCol="0" anchor="t">
            <a:spAutoFit/>
          </a:bodyPr>
          <a:lstStyle/>
          <a:p>
            <a:pPr algn="ctr">
              <a:spcBef>
                <a:spcPct val="0"/>
              </a:spcBef>
            </a:pPr>
            <a:r>
              <a:rPr lang="en-US" sz="6600" b="1">
                <a:solidFill>
                  <a:srgbClr val="FFCB54"/>
                </a:solidFill>
                <a:latin typeface="Arial" panose="020B0604020202020204" pitchFamily="34" charset="0"/>
                <a:cs typeface="Arial" panose="020B0604020202020204" pitchFamily="34" charset="0"/>
              </a:rPr>
              <a:t>NỘI DUNG BÀI HỌC</a:t>
            </a:r>
          </a:p>
        </p:txBody>
      </p:sp>
      <p:grpSp>
        <p:nvGrpSpPr>
          <p:cNvPr id="45" name="Group 44">
            <a:extLst>
              <a:ext uri="{FF2B5EF4-FFF2-40B4-BE49-F238E27FC236}">
                <a16:creationId xmlns:a16="http://schemas.microsoft.com/office/drawing/2014/main" id="{182BEFFE-ACFD-0D9B-8142-B933021424A4}"/>
              </a:ext>
            </a:extLst>
          </p:cNvPr>
          <p:cNvGrpSpPr/>
          <p:nvPr/>
        </p:nvGrpSpPr>
        <p:grpSpPr>
          <a:xfrm>
            <a:off x="809138" y="3009900"/>
            <a:ext cx="5295900" cy="6045733"/>
            <a:chOff x="809138" y="2552700"/>
            <a:chExt cx="5295900" cy="6045733"/>
          </a:xfrm>
        </p:grpSpPr>
        <p:grpSp>
          <p:nvGrpSpPr>
            <p:cNvPr id="27" name="Group 26">
              <a:extLst>
                <a:ext uri="{FF2B5EF4-FFF2-40B4-BE49-F238E27FC236}">
                  <a16:creationId xmlns:a16="http://schemas.microsoft.com/office/drawing/2014/main" id="{5B2676BB-9024-AD4C-E1FC-6551003B345C}"/>
                </a:ext>
              </a:extLst>
            </p:cNvPr>
            <p:cNvGrpSpPr/>
            <p:nvPr/>
          </p:nvGrpSpPr>
          <p:grpSpPr>
            <a:xfrm>
              <a:off x="809138" y="2552700"/>
              <a:ext cx="5295900" cy="6045733"/>
              <a:chOff x="1066800" y="2552700"/>
              <a:chExt cx="5295900" cy="6045733"/>
            </a:xfrm>
          </p:grpSpPr>
          <p:grpSp>
            <p:nvGrpSpPr>
              <p:cNvPr id="23" name="Group 22">
                <a:extLst>
                  <a:ext uri="{FF2B5EF4-FFF2-40B4-BE49-F238E27FC236}">
                    <a16:creationId xmlns:a16="http://schemas.microsoft.com/office/drawing/2014/main" id="{B4CB47E8-094A-ECE9-8C35-FC664FDA80C2}"/>
                  </a:ext>
                </a:extLst>
              </p:cNvPr>
              <p:cNvGrpSpPr/>
              <p:nvPr/>
            </p:nvGrpSpPr>
            <p:grpSpPr>
              <a:xfrm>
                <a:off x="1066800" y="2552700"/>
                <a:ext cx="5295900" cy="6045733"/>
                <a:chOff x="713418" y="2221968"/>
                <a:chExt cx="5295900" cy="6045733"/>
              </a:xfrm>
            </p:grpSpPr>
            <p:sp>
              <p:nvSpPr>
                <p:cNvPr id="22" name="Rectangle: Rounded Corners 21">
                  <a:extLst>
                    <a:ext uri="{FF2B5EF4-FFF2-40B4-BE49-F238E27FC236}">
                      <a16:creationId xmlns:a16="http://schemas.microsoft.com/office/drawing/2014/main" id="{ACE229C0-972F-CDA8-90BA-AD7723FAA19D}"/>
                    </a:ext>
                  </a:extLst>
                </p:cNvPr>
                <p:cNvSpPr/>
                <p:nvPr/>
              </p:nvSpPr>
              <p:spPr>
                <a:xfrm>
                  <a:off x="713418" y="3314700"/>
                  <a:ext cx="5295900" cy="4953001"/>
                </a:xfrm>
                <a:prstGeom prst="roundRect">
                  <a:avLst>
                    <a:gd name="adj" fmla="val 62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46456" y="2221968"/>
                  <a:ext cx="2133600" cy="2133600"/>
                </a:xfrm>
                <a:prstGeom prst="rect">
                  <a:avLst/>
                </a:prstGeom>
              </p:spPr>
            </p:pic>
          </p:grpSp>
          <p:sp>
            <p:nvSpPr>
              <p:cNvPr id="24" name="TextBox 23">
                <a:extLst>
                  <a:ext uri="{FF2B5EF4-FFF2-40B4-BE49-F238E27FC236}">
                    <a16:creationId xmlns:a16="http://schemas.microsoft.com/office/drawing/2014/main" id="{B9724113-6F00-D26C-EC4B-82F20F8E270B}"/>
                  </a:ext>
                </a:extLst>
              </p:cNvPr>
              <p:cNvSpPr txBox="1"/>
              <p:nvPr/>
            </p:nvSpPr>
            <p:spPr>
              <a:xfrm>
                <a:off x="2971800" y="3028771"/>
                <a:ext cx="1278407" cy="1200329"/>
              </a:xfrm>
              <a:prstGeom prst="rect">
                <a:avLst/>
              </a:prstGeom>
              <a:noFill/>
            </p:spPr>
            <p:txBody>
              <a:bodyPr wrap="square">
                <a:spAutoFit/>
              </a:bodyPr>
              <a:lstStyle/>
              <a:p>
                <a:pPr algn="ctr">
                  <a:spcBef>
                    <a:spcPts val="100"/>
                  </a:spcBef>
                  <a:spcAft>
                    <a:spcPts val="100"/>
                  </a:spcAft>
                </a:pPr>
                <a:r>
                  <a:rPr lang="vi-VN" sz="7200" b="1">
                    <a:solidFill>
                      <a:schemeClr val="bg1"/>
                    </a:solidFill>
                    <a:effectLst/>
                    <a:ea typeface="Calibri" panose="020F0502020204030204" pitchFamily="34" charset="0"/>
                  </a:rPr>
                  <a:t>1</a:t>
                </a:r>
                <a:endParaRPr lang="en-US" sz="7200" b="1">
                  <a:solidFill>
                    <a:schemeClr val="bg1"/>
                  </a:solidFill>
                  <a:effectLst/>
                  <a:ea typeface="Calibri" panose="020F0502020204030204" pitchFamily="34" charset="0"/>
                </a:endParaRPr>
              </a:p>
            </p:txBody>
          </p:sp>
          <p:sp>
            <p:nvSpPr>
              <p:cNvPr id="25" name="TextBox 24">
                <a:extLst>
                  <a:ext uri="{FF2B5EF4-FFF2-40B4-BE49-F238E27FC236}">
                    <a16:creationId xmlns:a16="http://schemas.microsoft.com/office/drawing/2014/main" id="{01A255A2-0394-55B2-9E0C-F10E89E53A5B}"/>
                  </a:ext>
                </a:extLst>
              </p:cNvPr>
              <p:cNvSpPr txBox="1"/>
              <p:nvPr/>
            </p:nvSpPr>
            <p:spPr>
              <a:xfrm>
                <a:off x="2089465" y="4845761"/>
                <a:ext cx="3250569" cy="901593"/>
              </a:xfrm>
              <a:prstGeom prst="rect">
                <a:avLst/>
              </a:prstGeom>
              <a:noFill/>
            </p:spPr>
            <p:txBody>
              <a:bodyPr wrap="square">
                <a:spAutoFit/>
              </a:bodyPr>
              <a:lstStyle/>
              <a:p>
                <a:pPr algn="ctr">
                  <a:lnSpc>
                    <a:spcPct val="150000"/>
                  </a:lnSpc>
                  <a:spcBef>
                    <a:spcPts val="100"/>
                  </a:spcBef>
                  <a:spcAft>
                    <a:spcPts val="100"/>
                  </a:spcAft>
                </a:pPr>
                <a:r>
                  <a:rPr lang="en-US" sz="4000" b="1">
                    <a:effectLst/>
                    <a:latin typeface="Arial" panose="020B0604020202020204" pitchFamily="34" charset="0"/>
                    <a:ea typeface="Calibri" panose="020F0502020204030204" pitchFamily="34" charset="0"/>
                    <a:cs typeface="Arial" panose="020B0604020202020204" pitchFamily="34" charset="0"/>
                  </a:rPr>
                  <a:t>Nho giáo</a:t>
                </a:r>
              </a:p>
            </p:txBody>
          </p:sp>
        </p:grpSp>
        <p:pic>
          <p:nvPicPr>
            <p:cNvPr id="44" name="Picture 43" descr="A person with a beard&#10;&#10;Description automatically generated with low confidence">
              <a:extLst>
                <a:ext uri="{FF2B5EF4-FFF2-40B4-BE49-F238E27FC236}">
                  <a16:creationId xmlns:a16="http://schemas.microsoft.com/office/drawing/2014/main" id="{AB86AA7D-4D4C-8AE3-A916-AFC3B95CAA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6462" y="5905679"/>
              <a:ext cx="2381250" cy="2686050"/>
            </a:xfrm>
            <a:prstGeom prst="rect">
              <a:avLst/>
            </a:prstGeom>
          </p:spPr>
        </p:pic>
      </p:grpSp>
      <p:grpSp>
        <p:nvGrpSpPr>
          <p:cNvPr id="48" name="Group 47">
            <a:extLst>
              <a:ext uri="{FF2B5EF4-FFF2-40B4-BE49-F238E27FC236}">
                <a16:creationId xmlns:a16="http://schemas.microsoft.com/office/drawing/2014/main" id="{5AC4D5AE-7601-75EE-AE40-60E49E8563A4}"/>
              </a:ext>
            </a:extLst>
          </p:cNvPr>
          <p:cNvGrpSpPr/>
          <p:nvPr/>
        </p:nvGrpSpPr>
        <p:grpSpPr>
          <a:xfrm>
            <a:off x="6496050" y="3009900"/>
            <a:ext cx="5295900" cy="6045733"/>
            <a:chOff x="6496050" y="2552700"/>
            <a:chExt cx="5295900" cy="6045733"/>
          </a:xfrm>
        </p:grpSpPr>
        <p:grpSp>
          <p:nvGrpSpPr>
            <p:cNvPr id="28" name="Group 27">
              <a:extLst>
                <a:ext uri="{FF2B5EF4-FFF2-40B4-BE49-F238E27FC236}">
                  <a16:creationId xmlns:a16="http://schemas.microsoft.com/office/drawing/2014/main" id="{44E06A51-8580-67D6-C22F-13B58680EAE1}"/>
                </a:ext>
              </a:extLst>
            </p:cNvPr>
            <p:cNvGrpSpPr/>
            <p:nvPr/>
          </p:nvGrpSpPr>
          <p:grpSpPr>
            <a:xfrm>
              <a:off x="6496050" y="2552700"/>
              <a:ext cx="5295900" cy="6045733"/>
              <a:chOff x="1066800" y="2552700"/>
              <a:chExt cx="5295900" cy="6045733"/>
            </a:xfrm>
          </p:grpSpPr>
          <p:grpSp>
            <p:nvGrpSpPr>
              <p:cNvPr id="29" name="Group 28">
                <a:extLst>
                  <a:ext uri="{FF2B5EF4-FFF2-40B4-BE49-F238E27FC236}">
                    <a16:creationId xmlns:a16="http://schemas.microsoft.com/office/drawing/2014/main" id="{029C4CA1-6DF1-50CE-D291-A02BC269B297}"/>
                  </a:ext>
                </a:extLst>
              </p:cNvPr>
              <p:cNvGrpSpPr/>
              <p:nvPr/>
            </p:nvGrpSpPr>
            <p:grpSpPr>
              <a:xfrm>
                <a:off x="1066800" y="2552700"/>
                <a:ext cx="5295900" cy="6045733"/>
                <a:chOff x="713418" y="2221968"/>
                <a:chExt cx="5295900" cy="6045733"/>
              </a:xfrm>
            </p:grpSpPr>
            <p:sp>
              <p:nvSpPr>
                <p:cNvPr id="33" name="Rectangle: Rounded Corners 32">
                  <a:extLst>
                    <a:ext uri="{FF2B5EF4-FFF2-40B4-BE49-F238E27FC236}">
                      <a16:creationId xmlns:a16="http://schemas.microsoft.com/office/drawing/2014/main" id="{89D1E284-5E23-D0F2-C8E9-B47512571878}"/>
                    </a:ext>
                  </a:extLst>
                </p:cNvPr>
                <p:cNvSpPr/>
                <p:nvPr/>
              </p:nvSpPr>
              <p:spPr>
                <a:xfrm>
                  <a:off x="713418" y="3314700"/>
                  <a:ext cx="5295900" cy="4953001"/>
                </a:xfrm>
                <a:prstGeom prst="roundRect">
                  <a:avLst>
                    <a:gd name="adj" fmla="val 62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10">
                  <a:extLst>
                    <a:ext uri="{FF2B5EF4-FFF2-40B4-BE49-F238E27FC236}">
                      <a16:creationId xmlns:a16="http://schemas.microsoft.com/office/drawing/2014/main" id="{8ACA62E6-00F4-0981-E308-87BC07C0B3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46456" y="2221968"/>
                  <a:ext cx="2133600" cy="2133600"/>
                </a:xfrm>
                <a:prstGeom prst="rect">
                  <a:avLst/>
                </a:prstGeom>
              </p:spPr>
            </p:pic>
          </p:grpSp>
          <p:sp>
            <p:nvSpPr>
              <p:cNvPr id="30" name="TextBox 29">
                <a:extLst>
                  <a:ext uri="{FF2B5EF4-FFF2-40B4-BE49-F238E27FC236}">
                    <a16:creationId xmlns:a16="http://schemas.microsoft.com/office/drawing/2014/main" id="{7A506972-D403-E90B-90DE-6520D2C8243E}"/>
                  </a:ext>
                </a:extLst>
              </p:cNvPr>
              <p:cNvSpPr txBox="1"/>
              <p:nvPr/>
            </p:nvSpPr>
            <p:spPr>
              <a:xfrm>
                <a:off x="2971800" y="3028771"/>
                <a:ext cx="1278407" cy="1200329"/>
              </a:xfrm>
              <a:prstGeom prst="rect">
                <a:avLst/>
              </a:prstGeom>
              <a:noFill/>
            </p:spPr>
            <p:txBody>
              <a:bodyPr wrap="square">
                <a:spAutoFit/>
              </a:bodyPr>
              <a:lstStyle/>
              <a:p>
                <a:pPr algn="ctr">
                  <a:spcBef>
                    <a:spcPts val="100"/>
                  </a:spcBef>
                  <a:spcAft>
                    <a:spcPts val="100"/>
                  </a:spcAft>
                </a:pPr>
                <a:r>
                  <a:rPr lang="en-US" sz="7200" b="1">
                    <a:solidFill>
                      <a:schemeClr val="bg1"/>
                    </a:solidFill>
                    <a:latin typeface="Arial" panose="020B0604020202020204" pitchFamily="34" charset="0"/>
                    <a:ea typeface="Calibri" panose="020F0502020204030204" pitchFamily="34" charset="0"/>
                    <a:cs typeface="Arial" panose="020B0604020202020204" pitchFamily="34" charset="0"/>
                  </a:rPr>
                  <a:t>2</a:t>
                </a:r>
                <a:endParaRPr lang="en-US" sz="72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4B104A8F-3844-B94A-AA59-2912DA5BEA96}"/>
                  </a:ext>
                </a:extLst>
              </p:cNvPr>
              <p:cNvSpPr txBox="1"/>
              <p:nvPr/>
            </p:nvSpPr>
            <p:spPr>
              <a:xfrm>
                <a:off x="1296511" y="4868505"/>
                <a:ext cx="4957924" cy="901593"/>
              </a:xfrm>
              <a:prstGeom prst="rect">
                <a:avLst/>
              </a:prstGeom>
              <a:noFill/>
            </p:spPr>
            <p:txBody>
              <a:bodyPr wrap="square">
                <a:spAutoFit/>
              </a:bodyPr>
              <a:lstStyle/>
              <a:p>
                <a:pPr algn="ctr">
                  <a:lnSpc>
                    <a:spcPct val="150000"/>
                  </a:lnSpc>
                  <a:spcBef>
                    <a:spcPts val="100"/>
                  </a:spcBef>
                  <a:spcAft>
                    <a:spcPts val="100"/>
                  </a:spcAft>
                </a:pPr>
                <a:r>
                  <a:rPr lang="en-US" sz="4000" b="1">
                    <a:effectLst/>
                    <a:latin typeface="Arial" panose="020B0604020202020204" pitchFamily="34" charset="0"/>
                    <a:ea typeface="Calibri" panose="020F0502020204030204" pitchFamily="34" charset="0"/>
                    <a:cs typeface="Arial" panose="020B0604020202020204" pitchFamily="34" charset="0"/>
                  </a:rPr>
                  <a:t>Văn học, sử học</a:t>
                </a:r>
              </a:p>
            </p:txBody>
          </p:sp>
        </p:grpSp>
        <p:pic>
          <p:nvPicPr>
            <p:cNvPr id="47" name="Picture 46" descr="A picture containing text, ice&#10;&#10;Description automatically generated">
              <a:extLst>
                <a:ext uri="{FF2B5EF4-FFF2-40B4-BE49-F238E27FC236}">
                  <a16:creationId xmlns:a16="http://schemas.microsoft.com/office/drawing/2014/main" id="{56E69781-D0E0-5C4A-F6B3-1B3FAE0A14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4948" y="6179999"/>
              <a:ext cx="4019550" cy="2411730"/>
            </a:xfrm>
            <a:prstGeom prst="rect">
              <a:avLst/>
            </a:prstGeom>
          </p:spPr>
        </p:pic>
      </p:grpSp>
      <p:grpSp>
        <p:nvGrpSpPr>
          <p:cNvPr id="50" name="Group 49">
            <a:extLst>
              <a:ext uri="{FF2B5EF4-FFF2-40B4-BE49-F238E27FC236}">
                <a16:creationId xmlns:a16="http://schemas.microsoft.com/office/drawing/2014/main" id="{2D089E42-ED8C-945F-6C84-C563B527ED63}"/>
              </a:ext>
            </a:extLst>
          </p:cNvPr>
          <p:cNvGrpSpPr/>
          <p:nvPr/>
        </p:nvGrpSpPr>
        <p:grpSpPr>
          <a:xfrm>
            <a:off x="12021661" y="3009900"/>
            <a:ext cx="5765004" cy="6045733"/>
            <a:chOff x="12021661" y="2552700"/>
            <a:chExt cx="5765004" cy="6045733"/>
          </a:xfrm>
        </p:grpSpPr>
        <p:grpSp>
          <p:nvGrpSpPr>
            <p:cNvPr id="35" name="Group 34">
              <a:extLst>
                <a:ext uri="{FF2B5EF4-FFF2-40B4-BE49-F238E27FC236}">
                  <a16:creationId xmlns:a16="http://schemas.microsoft.com/office/drawing/2014/main" id="{2966298A-3EF2-DEE6-926C-19D381AEFC75}"/>
                </a:ext>
              </a:extLst>
            </p:cNvPr>
            <p:cNvGrpSpPr/>
            <p:nvPr/>
          </p:nvGrpSpPr>
          <p:grpSpPr>
            <a:xfrm>
              <a:off x="12021661" y="2552700"/>
              <a:ext cx="5765004" cy="6045733"/>
              <a:chOff x="905499" y="2552700"/>
              <a:chExt cx="5765004" cy="6045733"/>
            </a:xfrm>
          </p:grpSpPr>
          <p:grpSp>
            <p:nvGrpSpPr>
              <p:cNvPr id="36" name="Group 35">
                <a:extLst>
                  <a:ext uri="{FF2B5EF4-FFF2-40B4-BE49-F238E27FC236}">
                    <a16:creationId xmlns:a16="http://schemas.microsoft.com/office/drawing/2014/main" id="{1A02787C-D4B7-CB93-A228-5BEC708BC3E4}"/>
                  </a:ext>
                </a:extLst>
              </p:cNvPr>
              <p:cNvGrpSpPr/>
              <p:nvPr/>
            </p:nvGrpSpPr>
            <p:grpSpPr>
              <a:xfrm>
                <a:off x="1066800" y="2552700"/>
                <a:ext cx="5295900" cy="6045733"/>
                <a:chOff x="713418" y="2221968"/>
                <a:chExt cx="5295900" cy="6045733"/>
              </a:xfrm>
            </p:grpSpPr>
            <p:sp>
              <p:nvSpPr>
                <p:cNvPr id="40" name="Rectangle: Rounded Corners 39">
                  <a:extLst>
                    <a:ext uri="{FF2B5EF4-FFF2-40B4-BE49-F238E27FC236}">
                      <a16:creationId xmlns:a16="http://schemas.microsoft.com/office/drawing/2014/main" id="{D16457AE-81AE-31DF-4220-4A3E1903C8C6}"/>
                    </a:ext>
                  </a:extLst>
                </p:cNvPr>
                <p:cNvSpPr/>
                <p:nvPr/>
              </p:nvSpPr>
              <p:spPr>
                <a:xfrm>
                  <a:off x="713418" y="3314700"/>
                  <a:ext cx="5295900" cy="4953001"/>
                </a:xfrm>
                <a:prstGeom prst="roundRect">
                  <a:avLst>
                    <a:gd name="adj" fmla="val 62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10">
                  <a:extLst>
                    <a:ext uri="{FF2B5EF4-FFF2-40B4-BE49-F238E27FC236}">
                      <a16:creationId xmlns:a16="http://schemas.microsoft.com/office/drawing/2014/main" id="{CCA818D0-C8EB-B18B-1BB4-59190B9C21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46456" y="2221968"/>
                  <a:ext cx="2133600" cy="2133600"/>
                </a:xfrm>
                <a:prstGeom prst="rect">
                  <a:avLst/>
                </a:prstGeom>
              </p:spPr>
            </p:pic>
          </p:grpSp>
          <p:sp>
            <p:nvSpPr>
              <p:cNvPr id="37" name="TextBox 36">
                <a:extLst>
                  <a:ext uri="{FF2B5EF4-FFF2-40B4-BE49-F238E27FC236}">
                    <a16:creationId xmlns:a16="http://schemas.microsoft.com/office/drawing/2014/main" id="{A9A647C8-CEEB-90B7-A083-26B1FF07A90D}"/>
                  </a:ext>
                </a:extLst>
              </p:cNvPr>
              <p:cNvSpPr txBox="1"/>
              <p:nvPr/>
            </p:nvSpPr>
            <p:spPr>
              <a:xfrm>
                <a:off x="2971800" y="3028771"/>
                <a:ext cx="1278407" cy="1200329"/>
              </a:xfrm>
              <a:prstGeom prst="rect">
                <a:avLst/>
              </a:prstGeom>
              <a:noFill/>
            </p:spPr>
            <p:txBody>
              <a:bodyPr wrap="square">
                <a:spAutoFit/>
              </a:bodyPr>
              <a:lstStyle/>
              <a:p>
                <a:pPr algn="ctr">
                  <a:spcBef>
                    <a:spcPts val="100"/>
                  </a:spcBef>
                  <a:spcAft>
                    <a:spcPts val="100"/>
                  </a:spcAft>
                </a:pPr>
                <a:r>
                  <a:rPr lang="en-US" sz="7200" b="1">
                    <a:solidFill>
                      <a:schemeClr val="bg1"/>
                    </a:solidFill>
                    <a:latin typeface="Arial" panose="020B0604020202020204" pitchFamily="34" charset="0"/>
                    <a:ea typeface="Calibri" panose="020F0502020204030204" pitchFamily="34" charset="0"/>
                    <a:cs typeface="Arial" panose="020B0604020202020204" pitchFamily="34" charset="0"/>
                  </a:rPr>
                  <a:t>3</a:t>
                </a:r>
                <a:endParaRPr lang="en-US" sz="72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73EAD648-2BA0-CDD4-E656-49F340371464}"/>
                  </a:ext>
                </a:extLst>
              </p:cNvPr>
              <p:cNvSpPr txBox="1"/>
              <p:nvPr/>
            </p:nvSpPr>
            <p:spPr>
              <a:xfrm>
                <a:off x="905499" y="4868505"/>
                <a:ext cx="5765004" cy="1824923"/>
              </a:xfrm>
              <a:prstGeom prst="rect">
                <a:avLst/>
              </a:prstGeom>
              <a:noFill/>
            </p:spPr>
            <p:txBody>
              <a:bodyPr wrap="square">
                <a:spAutoFit/>
              </a:bodyPr>
              <a:lstStyle/>
              <a:p>
                <a:pPr algn="ctr">
                  <a:lnSpc>
                    <a:spcPct val="150000"/>
                  </a:lnSpc>
                  <a:spcBef>
                    <a:spcPts val="100"/>
                  </a:spcBef>
                  <a:spcAft>
                    <a:spcPts val="100"/>
                  </a:spcAft>
                </a:pPr>
                <a:r>
                  <a:rPr lang="en-US" sz="4000" b="1">
                    <a:effectLst/>
                    <a:latin typeface="Arial" panose="020B0604020202020204" pitchFamily="34" charset="0"/>
                    <a:ea typeface="Calibri" panose="020F0502020204030204" pitchFamily="34" charset="0"/>
                    <a:cs typeface="Arial" panose="020B0604020202020204" pitchFamily="34" charset="0"/>
                  </a:rPr>
                  <a:t>Kiến trúc, điêu khắc, hội họa</a:t>
                </a:r>
              </a:p>
            </p:txBody>
          </p:sp>
        </p:grpSp>
        <p:pic>
          <p:nvPicPr>
            <p:cNvPr id="49" name="Picture 5">
              <a:extLst>
                <a:ext uri="{FF2B5EF4-FFF2-40B4-BE49-F238E27FC236}">
                  <a16:creationId xmlns:a16="http://schemas.microsoft.com/office/drawing/2014/main" id="{CC6BB6BC-B2C6-52B6-EADC-13571E69FFE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075363" y="6769579"/>
              <a:ext cx="3657600" cy="1822150"/>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up)">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up)">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up)">
                                      <p:cBhvr>
                                        <p:cTn id="2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E1C66F3-F8FB-DA9C-0016-BCE2A18275E4}"/>
              </a:ext>
            </a:extLst>
          </p:cNvPr>
          <p:cNvSpPr/>
          <p:nvPr/>
        </p:nvSpPr>
        <p:spPr>
          <a:xfrm>
            <a:off x="1371600" y="1257300"/>
            <a:ext cx="15657957"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28A11DC2-DE39-AF71-334A-BD53F2E78472}"/>
              </a:ext>
            </a:extLst>
          </p:cNvPr>
          <p:cNvGrpSpPr/>
          <p:nvPr/>
        </p:nvGrpSpPr>
        <p:grpSpPr>
          <a:xfrm>
            <a:off x="5206016" y="2171700"/>
            <a:ext cx="7875968" cy="4682808"/>
            <a:chOff x="5199894" y="1910126"/>
            <a:chExt cx="7875968" cy="4682808"/>
          </a:xfrm>
        </p:grpSpPr>
        <p:pic>
          <p:nvPicPr>
            <p:cNvPr id="15" name="Picture 14">
              <a:extLst>
                <a:ext uri="{FF2B5EF4-FFF2-40B4-BE49-F238E27FC236}">
                  <a16:creationId xmlns:a16="http://schemas.microsoft.com/office/drawing/2014/main" id="{9F852ECE-1FAD-6D8F-12F7-7FFBA3C81C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99894" y="1910126"/>
              <a:ext cx="7875968" cy="3810000"/>
            </a:xfrm>
            <a:prstGeom prst="rect">
              <a:avLst/>
            </a:prstGeom>
          </p:spPr>
        </p:pic>
        <p:sp>
          <p:nvSpPr>
            <p:cNvPr id="18" name="TextBox 3">
              <a:extLst>
                <a:ext uri="{FF2B5EF4-FFF2-40B4-BE49-F238E27FC236}">
                  <a16:creationId xmlns:a16="http://schemas.microsoft.com/office/drawing/2014/main" id="{4E034886-2F1D-326C-F3F8-8E15900C4F46}"/>
                </a:ext>
              </a:extLst>
            </p:cNvPr>
            <p:cNvSpPr txBox="1"/>
            <p:nvPr/>
          </p:nvSpPr>
          <p:spPr>
            <a:xfrm>
              <a:off x="5889853" y="3773534"/>
              <a:ext cx="6496050" cy="2819400"/>
            </a:xfrm>
            <a:prstGeom prst="rect">
              <a:avLst/>
            </a:prstGeom>
          </p:spPr>
          <p:txBody>
            <a:bodyPr wrap="square" lIns="0" tIns="0" rIns="0" bIns="0" rtlCol="0" anchor="t">
              <a:prstTxWarp prst="textArchUp">
                <a:avLst>
                  <a:gd name="adj" fmla="val 12406451"/>
                </a:avLst>
              </a:prstTxWarp>
              <a:spAutoFit/>
            </a:bodyPr>
            <a:lstStyle/>
            <a:p>
              <a:pPr marL="0" lvl="0" indent="0" algn="ctr">
                <a:spcBef>
                  <a:spcPct val="0"/>
                </a:spcBef>
              </a:pPr>
              <a:r>
                <a:rPr lang="en-US" sz="6600" b="1" dirty="0">
                  <a:latin typeface="Arial" panose="020B0604020202020204" pitchFamily="34" charset="0"/>
                  <a:cs typeface="Arial" panose="020B0604020202020204" pitchFamily="34" charset="0"/>
                </a:rPr>
                <a:t>PHẦN 1</a:t>
              </a:r>
            </a:p>
          </p:txBody>
        </p:sp>
      </p:grpSp>
      <p:sp>
        <p:nvSpPr>
          <p:cNvPr id="19" name="TextBox 4">
            <a:extLst>
              <a:ext uri="{FF2B5EF4-FFF2-40B4-BE49-F238E27FC236}">
                <a16:creationId xmlns:a16="http://schemas.microsoft.com/office/drawing/2014/main" id="{D0C7CE3E-3B93-FBFF-53DA-158D80F71942}"/>
              </a:ext>
            </a:extLst>
          </p:cNvPr>
          <p:cNvSpPr txBox="1"/>
          <p:nvPr/>
        </p:nvSpPr>
        <p:spPr>
          <a:xfrm>
            <a:off x="6400800" y="6170462"/>
            <a:ext cx="5486400" cy="1335237"/>
          </a:xfrm>
          <a:prstGeom prst="rect">
            <a:avLst/>
          </a:prstGeom>
        </p:spPr>
        <p:txBody>
          <a:bodyPr wrap="square" lIns="0" tIns="0" rIns="0" bIns="0" rtlCol="0" anchor="t">
            <a:spAutoFit/>
          </a:bodyPr>
          <a:lstStyle/>
          <a:p>
            <a:pPr marL="0" lvl="0" indent="0" algn="ctr">
              <a:lnSpc>
                <a:spcPct val="150000"/>
              </a:lnSpc>
              <a:spcBef>
                <a:spcPct val="0"/>
              </a:spcBef>
            </a:pPr>
            <a:r>
              <a:rPr lang="en-US" sz="6600" b="1">
                <a:latin typeface="Arial" panose="020B0604020202020204" pitchFamily="34" charset="0"/>
                <a:cs typeface="Arial" panose="020B0604020202020204" pitchFamily="34" charset="0"/>
              </a:rPr>
              <a:t>NHO GIÁO</a:t>
            </a:r>
            <a:endParaRPr lang="vi-VN" sz="6600" b="1"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484983" y="-38100"/>
            <a:ext cx="19257966" cy="844143"/>
            <a:chOff x="0" y="0"/>
            <a:chExt cx="25677288" cy="1125524"/>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431564" cy="112552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15241" y="0"/>
              <a:ext cx="6431564" cy="112552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830483" y="0"/>
              <a:ext cx="6431564" cy="112552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245724" y="0"/>
              <a:ext cx="6431564" cy="1125524"/>
            </a:xfrm>
            <a:prstGeom prst="rect">
              <a:avLst/>
            </a:prstGeom>
          </p:spPr>
        </p:pic>
      </p:grpSp>
      <p:grpSp>
        <p:nvGrpSpPr>
          <p:cNvPr id="7" name="Group 7"/>
          <p:cNvGrpSpPr/>
          <p:nvPr/>
        </p:nvGrpSpPr>
        <p:grpSpPr>
          <a:xfrm rot="-10800000">
            <a:off x="-484983" y="9480957"/>
            <a:ext cx="19257966" cy="844143"/>
            <a:chOff x="0" y="0"/>
            <a:chExt cx="25677288" cy="1125524"/>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431564" cy="1125524"/>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15241" y="0"/>
              <a:ext cx="6431564" cy="1125524"/>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830483" y="0"/>
              <a:ext cx="6431564" cy="1125524"/>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245724" y="0"/>
              <a:ext cx="6431564" cy="1125524"/>
            </a:xfrm>
            <a:prstGeom prst="rect">
              <a:avLst/>
            </a:prstGeom>
          </p:spPr>
        </p:pic>
      </p:grpSp>
      <p:sp>
        <p:nvSpPr>
          <p:cNvPr id="22" name="TextBox 21">
            <a:extLst>
              <a:ext uri="{FF2B5EF4-FFF2-40B4-BE49-F238E27FC236}">
                <a16:creationId xmlns:a16="http://schemas.microsoft.com/office/drawing/2014/main" id="{3506F351-CA2A-3F36-DAC4-7382571D9502}"/>
              </a:ext>
            </a:extLst>
          </p:cNvPr>
          <p:cNvSpPr txBox="1"/>
          <p:nvPr/>
        </p:nvSpPr>
        <p:spPr>
          <a:xfrm>
            <a:off x="1545413" y="820633"/>
            <a:ext cx="11811000" cy="2748253"/>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Em hãy </a:t>
            </a:r>
            <a:r>
              <a:rPr lang="vi-VN" sz="4000" b="1" i="1">
                <a:solidFill>
                  <a:srgbClr val="FF0000"/>
                </a:solidFill>
                <a:latin typeface="Arial" panose="020B0604020202020204" pitchFamily="34" charset="0"/>
                <a:cs typeface="Arial" panose="020B0604020202020204" pitchFamily="34" charset="0"/>
              </a:rPr>
              <a:t>đọc thông tin mục 1, quan sát hình 7.1</a:t>
            </a:r>
            <a:r>
              <a:rPr lang="en-US" sz="4000" b="1" i="1">
                <a:solidFill>
                  <a:srgbClr val="FF0000"/>
                </a:solidFill>
                <a:latin typeface="Arial" panose="020B0604020202020204" pitchFamily="34" charset="0"/>
                <a:cs typeface="Arial" panose="020B0604020202020204" pitchFamily="34" charset="0"/>
              </a:rPr>
              <a:t>, đọc </a:t>
            </a:r>
            <a:r>
              <a:rPr lang="vi-VN" sz="4000" b="1" i="1">
                <a:solidFill>
                  <a:srgbClr val="FF0000"/>
                </a:solidFill>
                <a:latin typeface="Arial" panose="020B0604020202020204" pitchFamily="34" charset="0"/>
                <a:cs typeface="Arial" panose="020B0604020202020204" pitchFamily="34" charset="0"/>
              </a:rPr>
              <a:t>mục Em có biết SGK tr.30 và trả lời câu hỏi</a:t>
            </a:r>
            <a:r>
              <a:rPr lang="en-US" sz="4000" b="1" i="1">
                <a:solidFill>
                  <a:srgbClr val="FF0000"/>
                </a:solidFill>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Nêu những nội dung cơ bản của Nho giáo.</a:t>
            </a:r>
            <a:endParaRPr kumimoji="0" lang="en-US" sz="40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pic>
        <p:nvPicPr>
          <p:cNvPr id="23" name="Picture 2">
            <a:extLst>
              <a:ext uri="{FF2B5EF4-FFF2-40B4-BE49-F238E27FC236}">
                <a16:creationId xmlns:a16="http://schemas.microsoft.com/office/drawing/2014/main" id="{7F6A6661-C241-4B2E-97B2-3946289AF996}"/>
              </a:ext>
            </a:extLst>
          </p:cNvPr>
          <p:cNvPicPr>
            <a:picLocks noChangeAspect="1"/>
          </p:cNvPicPr>
          <p:nvPr/>
        </p:nvPicPr>
        <p:blipFill>
          <a:blip r:embed="rId4"/>
          <a:srcRect/>
          <a:stretch>
            <a:fillRect/>
          </a:stretch>
        </p:blipFill>
        <p:spPr>
          <a:xfrm>
            <a:off x="13196102" y="958388"/>
            <a:ext cx="3782996" cy="8901163"/>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70FC0201-7A98-08FC-DE5B-149358DD70E8}"/>
              </a:ext>
            </a:extLst>
          </p:cNvPr>
          <p:cNvPicPr>
            <a:picLocks noChangeAspect="1"/>
          </p:cNvPicPr>
          <p:nvPr/>
        </p:nvPicPr>
        <p:blipFill rotWithShape="1">
          <a:blip r:embed="rId5">
            <a:extLst>
              <a:ext uri="{28A0092B-C50C-407E-A947-70E740481C1C}">
                <a14:useLocalDpi xmlns:a14="http://schemas.microsoft.com/office/drawing/2010/main" val="0"/>
              </a:ext>
            </a:extLst>
          </a:blip>
          <a:srcRect l="2956" t="1852" r="1667" b="5556"/>
          <a:stretch/>
        </p:blipFill>
        <p:spPr>
          <a:xfrm>
            <a:off x="3200400" y="3721230"/>
            <a:ext cx="7772400" cy="560738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ircle(in)">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6022498" y="-1472765"/>
            <a:ext cx="4559747" cy="4250064"/>
          </a:xfrm>
          <a:prstGeom prst="rect">
            <a:avLst/>
          </a:prstGeom>
        </p:spPr>
      </p:pic>
      <p:pic>
        <p:nvPicPr>
          <p:cNvPr id="6" name="Picture 6"/>
          <p:cNvPicPr>
            <a:picLocks noChangeAspect="1"/>
          </p:cNvPicPr>
          <p:nvPr/>
        </p:nvPicPr>
        <p:blipFill>
          <a:blip r:embed="rId3"/>
          <a:srcRect/>
          <a:stretch>
            <a:fillRect/>
          </a:stretch>
        </p:blipFill>
        <p:spPr>
          <a:xfrm>
            <a:off x="-2514600" y="7581900"/>
            <a:ext cx="6138113" cy="5721232"/>
          </a:xfrm>
          <a:prstGeom prst="rect">
            <a:avLst/>
          </a:prstGeom>
        </p:spPr>
      </p:pic>
      <p:sp>
        <p:nvSpPr>
          <p:cNvPr id="16" name="Rectangle 15">
            <a:extLst>
              <a:ext uri="{FF2B5EF4-FFF2-40B4-BE49-F238E27FC236}">
                <a16:creationId xmlns:a16="http://schemas.microsoft.com/office/drawing/2014/main" id="{3FE452AC-C64A-195A-85E9-6801391CB0EE}"/>
              </a:ext>
            </a:extLst>
          </p:cNvPr>
          <p:cNvSpPr/>
          <p:nvPr/>
        </p:nvSpPr>
        <p:spPr>
          <a:xfrm>
            <a:off x="532090" y="567216"/>
            <a:ext cx="17223819" cy="915256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8233F577-0439-359E-64F0-8B23CC4C9E2F}"/>
              </a:ext>
            </a:extLst>
          </p:cNvPr>
          <p:cNvSpPr txBox="1"/>
          <p:nvPr/>
        </p:nvSpPr>
        <p:spPr>
          <a:xfrm>
            <a:off x="1003191" y="1525288"/>
            <a:ext cx="9803308" cy="6441572"/>
          </a:xfrm>
          <a:prstGeom prst="rect">
            <a:avLst/>
          </a:prstGeom>
          <a:noFill/>
        </p:spPr>
        <p:txBody>
          <a:bodyPr wrap="square">
            <a:spAutoFit/>
          </a:bodyPr>
          <a:lstStyle/>
          <a:p>
            <a:pPr marL="824229" lvl="1" indent="-457200" algn="just">
              <a:lnSpc>
                <a:spcPct val="150000"/>
              </a:lnSpc>
              <a:buFont typeface="Arial" panose="020B0604020202020204" pitchFamily="34" charset="0"/>
              <a:buChar char="•"/>
            </a:pPr>
            <a:r>
              <a:rPr lang="vi-VN" sz="4000">
                <a:solidFill>
                  <a:srgbClr val="000000"/>
                </a:solidFill>
                <a:latin typeface="Arial" panose="020B0604020202020204" pitchFamily="34" charset="0"/>
                <a:cs typeface="Arial" panose="020B0604020202020204" pitchFamily="34" charset="0"/>
              </a:rPr>
              <a:t>Từ thời Hán, Nho giáo đã trở thành hệ tư tưởng và đạo đức của giai cấp phong</a:t>
            </a:r>
            <a:r>
              <a:rPr lang="en-US" sz="4000">
                <a:solidFill>
                  <a:srgbClr val="000000"/>
                </a:solidFill>
                <a:latin typeface="Arial" panose="020B0604020202020204" pitchFamily="34" charset="0"/>
                <a:cs typeface="Arial" panose="020B0604020202020204" pitchFamily="34" charset="0"/>
              </a:rPr>
              <a:t> </a:t>
            </a:r>
            <a:r>
              <a:rPr lang="vi-VN" sz="4000">
                <a:solidFill>
                  <a:srgbClr val="000000"/>
                </a:solidFill>
                <a:latin typeface="Arial" panose="020B0604020202020204" pitchFamily="34" charset="0"/>
                <a:cs typeface="Arial" panose="020B0604020202020204" pitchFamily="34" charset="0"/>
              </a:rPr>
              <a:t>kiến. </a:t>
            </a:r>
          </a:p>
          <a:p>
            <a:pPr marL="824229" lvl="1"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Nội dung: </a:t>
            </a:r>
            <a:r>
              <a:rPr lang="vi-VN" sz="4000">
                <a:solidFill>
                  <a:srgbClr val="000000"/>
                </a:solidFill>
                <a:latin typeface="Arial" panose="020B0604020202020204" pitchFamily="34" charset="0"/>
                <a:cs typeface="Arial" panose="020B0604020202020204" pitchFamily="34" charset="0"/>
              </a:rPr>
              <a:t>chủ trương dùng đạo đức để cai trị và duy trì tôn ti trật tự xã hội</a:t>
            </a:r>
            <a:r>
              <a:rPr lang="en-US" sz="4000">
                <a:solidFill>
                  <a:srgbClr val="000000"/>
                </a:solidFill>
                <a:latin typeface="Arial" panose="020B0604020202020204" pitchFamily="34" charset="0"/>
                <a:cs typeface="Arial" panose="020B0604020202020204" pitchFamily="34" charset="0"/>
              </a:rPr>
              <a:t> trên cơ sở Tam cương, Ngũ thường, Tam tòng, Tứ đức</a:t>
            </a:r>
            <a:r>
              <a:rPr lang="vi-VN" sz="4000">
                <a:solidFill>
                  <a:srgbClr val="000000"/>
                </a:solidFill>
                <a:latin typeface="Arial" panose="020B0604020202020204" pitchFamily="34" charset="0"/>
                <a:cs typeface="Arial" panose="020B0604020202020204" pitchFamily="34" charset="0"/>
              </a:rPr>
              <a:t>.</a:t>
            </a:r>
          </a:p>
        </p:txBody>
      </p:sp>
      <p:grpSp>
        <p:nvGrpSpPr>
          <p:cNvPr id="3" name="Group 2">
            <a:extLst>
              <a:ext uri="{FF2B5EF4-FFF2-40B4-BE49-F238E27FC236}">
                <a16:creationId xmlns:a16="http://schemas.microsoft.com/office/drawing/2014/main" id="{315ADB6E-4E7D-29D4-E61D-0BEA0B852A22}"/>
              </a:ext>
            </a:extLst>
          </p:cNvPr>
          <p:cNvGrpSpPr/>
          <p:nvPr/>
        </p:nvGrpSpPr>
        <p:grpSpPr>
          <a:xfrm>
            <a:off x="10668000" y="785195"/>
            <a:ext cx="6853732" cy="8716609"/>
            <a:chOff x="10668000" y="999383"/>
            <a:chExt cx="6853732" cy="8716609"/>
          </a:xfrm>
        </p:grpSpPr>
        <p:pic>
          <p:nvPicPr>
            <p:cNvPr id="47" name="Picture 46">
              <a:extLst>
                <a:ext uri="{FF2B5EF4-FFF2-40B4-BE49-F238E27FC236}">
                  <a16:creationId xmlns:a16="http://schemas.microsoft.com/office/drawing/2014/main" id="{92C26DB7-87D3-9ED1-6C66-3B9B36C0E3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77600" y="999383"/>
              <a:ext cx="5808823" cy="7493383"/>
            </a:xfrm>
            <a:prstGeom prst="rect">
              <a:avLst/>
            </a:prstGeom>
          </p:spPr>
        </p:pic>
        <p:sp>
          <p:nvSpPr>
            <p:cNvPr id="2" name="TextBox 4">
              <a:extLst>
                <a:ext uri="{FF2B5EF4-FFF2-40B4-BE49-F238E27FC236}">
                  <a16:creationId xmlns:a16="http://schemas.microsoft.com/office/drawing/2014/main" id="{9A1833BC-142D-D02C-79D2-0A228E26DEF9}"/>
                </a:ext>
              </a:extLst>
            </p:cNvPr>
            <p:cNvSpPr txBox="1"/>
            <p:nvPr/>
          </p:nvSpPr>
          <p:spPr>
            <a:xfrm>
              <a:off x="10668000" y="8545351"/>
              <a:ext cx="6853732" cy="1170641"/>
            </a:xfrm>
            <a:prstGeom prst="rect">
              <a:avLst/>
            </a:prstGeom>
          </p:spPr>
          <p:txBody>
            <a:bodyPr wrap="square" lIns="0" tIns="0" rIns="0" bIns="0" rtlCol="0" anchor="t">
              <a:spAutoFit/>
            </a:bodyPr>
            <a:lstStyle/>
            <a:p>
              <a:pPr algn="ctr">
                <a:lnSpc>
                  <a:spcPts val="4759"/>
                </a:lnSpc>
              </a:pPr>
              <a:r>
                <a:rPr lang="en-US" sz="3200" i="1">
                  <a:solidFill>
                    <a:srgbClr val="000000"/>
                  </a:solidFill>
                  <a:latin typeface="Arial" panose="020B0604020202020204" pitchFamily="34" charset="0"/>
                  <a:cs typeface="Arial" panose="020B0604020202020204" pitchFamily="34" charset="0"/>
                </a:rPr>
                <a:t>Hán Vũ Đế - người đã đưa Nho giáo trở thành Quốc giáo thời Hán</a:t>
              </a:r>
              <a:endParaRPr lang="en-US" sz="3200" i="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71899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wipe(left)">
                                      <p:cBhvr>
                                        <p:cTn id="7" dur="500"/>
                                        <p:tgtEl>
                                          <p:spTgt spid="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
                                            <p:txEl>
                                              <p:pRg st="1" end="1"/>
                                            </p:txEl>
                                          </p:spTgt>
                                        </p:tgtEl>
                                        <p:attrNameLst>
                                          <p:attrName>style.visibility</p:attrName>
                                        </p:attrNameLst>
                                      </p:cBhvr>
                                      <p:to>
                                        <p:strVal val="visible"/>
                                      </p:to>
                                    </p:set>
                                    <p:animEffect transition="in" filter="wipe(left)">
                                      <p:cBhvr>
                                        <p:cTn id="12" dur="500"/>
                                        <p:tgtEl>
                                          <p:spTgt spid="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653</TotalTime>
  <Words>1821</Words>
  <Application>Microsoft Office PowerPoint</Application>
  <PresentationFormat>Custom</PresentationFormat>
  <Paragraphs>161</Paragraphs>
  <Slides>39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Hương Giang</cp:lastModifiedBy>
  <cp:revision>4</cp:revision>
  <dcterms:created xsi:type="dcterms:W3CDTF">2006-08-16T00:00:00Z</dcterms:created>
  <dcterms:modified xsi:type="dcterms:W3CDTF">2022-10-09T10:15:17Z</dcterms:modified>
  <dc:identifier>DAFOQQJJZHk</dc:identifier>
</cp:coreProperties>
</file>