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6" r:id="rId2"/>
    <p:sldId id="256" r:id="rId3"/>
    <p:sldId id="261" r:id="rId4"/>
    <p:sldId id="320" r:id="rId5"/>
    <p:sldId id="322" r:id="rId6"/>
    <p:sldId id="321" r:id="rId7"/>
    <p:sldId id="310" r:id="rId8"/>
    <p:sldId id="257" r:id="rId9"/>
    <p:sldId id="258" r:id="rId10"/>
    <p:sldId id="259" r:id="rId11"/>
    <p:sldId id="319" r:id="rId12"/>
    <p:sldId id="263" r:id="rId13"/>
    <p:sldId id="264" r:id="rId14"/>
    <p:sldId id="265" r:id="rId15"/>
    <p:sldId id="323" r:id="rId16"/>
    <p:sldId id="266" r:id="rId17"/>
    <p:sldId id="267" r:id="rId18"/>
    <p:sldId id="325" r:id="rId19"/>
    <p:sldId id="272" r:id="rId20"/>
    <p:sldId id="328" r:id="rId21"/>
    <p:sldId id="331" r:id="rId22"/>
    <p:sldId id="330" r:id="rId23"/>
    <p:sldId id="324" r:id="rId24"/>
    <p:sldId id="326" r:id="rId25"/>
    <p:sldId id="327" r:id="rId26"/>
    <p:sldId id="314" r:id="rId27"/>
    <p:sldId id="329" r:id="rId28"/>
    <p:sldId id="332" r:id="rId29"/>
    <p:sldId id="281" r:id="rId30"/>
    <p:sldId id="286" r:id="rId31"/>
    <p:sldId id="280" r:id="rId32"/>
    <p:sldId id="290" r:id="rId33"/>
    <p:sldId id="282" r:id="rId34"/>
    <p:sldId id="334" r:id="rId35"/>
    <p:sldId id="283" r:id="rId36"/>
    <p:sldId id="288" r:id="rId37"/>
    <p:sldId id="284" r:id="rId38"/>
    <p:sldId id="285" r:id="rId39"/>
    <p:sldId id="335" r:id="rId40"/>
    <p:sldId id="298" r:id="rId41"/>
    <p:sldId id="287" r:id="rId42"/>
    <p:sldId id="306" r:id="rId43"/>
    <p:sldId id="317" r:id="rId44"/>
    <p:sldId id="301" r:id="rId45"/>
  </p:sldIdLst>
  <p:sldSz cx="18288000" cy="10287000"/>
  <p:notesSz cx="6858000" cy="9144000"/>
  <p:embeddedFontLst>
    <p:embeddedFont>
      <p:font typeface="Calibri" panose="020F050202020403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EAC5BC"/>
    <a:srgbClr val="8B3E2C"/>
    <a:srgbClr val="FFFF99"/>
    <a:srgbClr val="F3ED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56" d="100"/>
          <a:sy n="56" d="100"/>
        </p:scale>
        <p:origin x="63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gif"/><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 Id="rId14"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6.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jpg"/></Relationships>
</file>

<file path=ppt/slides/_rels/slide2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svg"/><Relationship Id="rId7" Type="http://schemas.openxmlformats.org/officeDocument/2006/relationships/image" Target="../media/image87.sv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svg"/></Relationships>
</file>

<file path=ppt/slides/_rels/slide2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jpeg"/></Relationships>
</file>

<file path=ppt/slides/_rels/slide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svg"/></Relationships>
</file>

<file path=ppt/slides/_rels/slide37.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svg"/><Relationship Id="rId4" Type="http://schemas.openxmlformats.org/officeDocument/2006/relationships/image" Target="../media/image10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jfif"/></Relationships>
</file>

<file path=ppt/slides/_rels/slide40.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media/image110.sv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A3BA38CC-2F28-4EC5-84C3-92AA276BA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200" y="7200900"/>
            <a:ext cx="4750798" cy="2712274"/>
          </a:xfrm>
          <a:prstGeom prst="rect">
            <a:avLst/>
          </a:prstGeom>
        </p:spPr>
      </p:pic>
      <p:pic>
        <p:nvPicPr>
          <p:cNvPr id="8" name="Picture 14">
            <a:extLst>
              <a:ext uri="{FF2B5EF4-FFF2-40B4-BE49-F238E27FC236}">
                <a16:creationId xmlns:a16="http://schemas.microsoft.com/office/drawing/2014/main" id="{675FD0D0-B639-4E52-AB2D-49B0678914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191000" y="4806984"/>
            <a:ext cx="3374065" cy="5140542"/>
          </a:xfrm>
          <a:prstGeom prst="rect">
            <a:avLst/>
          </a:prstGeom>
        </p:spPr>
      </p:pic>
      <p:pic>
        <p:nvPicPr>
          <p:cNvPr id="9" name="Picture 2">
            <a:extLst>
              <a:ext uri="{FF2B5EF4-FFF2-40B4-BE49-F238E27FC236}">
                <a16:creationId xmlns:a16="http://schemas.microsoft.com/office/drawing/2014/main" id="{FFDF3B36-DDB9-4CB8-BD6A-1ED536EC6F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934200" y="5832726"/>
            <a:ext cx="3516284" cy="4114800"/>
          </a:xfrm>
          <a:prstGeom prst="rect">
            <a:avLst/>
          </a:prstGeom>
        </p:spPr>
      </p:pic>
      <p:pic>
        <p:nvPicPr>
          <p:cNvPr id="11" name="Picture 13">
            <a:extLst>
              <a:ext uri="{FF2B5EF4-FFF2-40B4-BE49-F238E27FC236}">
                <a16:creationId xmlns:a16="http://schemas.microsoft.com/office/drawing/2014/main" id="{B1DA96F5-4CCB-460D-86AE-06F41E6E35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4600" y="5981700"/>
            <a:ext cx="4310680" cy="3965826"/>
          </a:xfrm>
          <a:prstGeom prst="rect">
            <a:avLst/>
          </a:prstGeom>
        </p:spPr>
      </p:pic>
      <p:pic>
        <p:nvPicPr>
          <p:cNvPr id="12" name="Picture 9">
            <a:extLst>
              <a:ext uri="{FF2B5EF4-FFF2-40B4-BE49-F238E27FC236}">
                <a16:creationId xmlns:a16="http://schemas.microsoft.com/office/drawing/2014/main" id="{B98F0FAF-4210-452A-811F-16C2943065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173200" y="5775807"/>
            <a:ext cx="4114800" cy="4137368"/>
          </a:xfrm>
          <a:prstGeom prst="rect">
            <a:avLst/>
          </a:prstGeom>
        </p:spPr>
      </p:pic>
      <p:sp>
        <p:nvSpPr>
          <p:cNvPr id="14" name="TextBox 13">
            <a:extLst>
              <a:ext uri="{FF2B5EF4-FFF2-40B4-BE49-F238E27FC236}">
                <a16:creationId xmlns:a16="http://schemas.microsoft.com/office/drawing/2014/main" id="{04D84B5D-2FDD-4FCF-A8E8-90D10D202690}"/>
              </a:ext>
            </a:extLst>
          </p:cNvPr>
          <p:cNvSpPr txBox="1"/>
          <p:nvPr/>
        </p:nvSpPr>
        <p:spPr>
          <a:xfrm>
            <a:off x="190500" y="702501"/>
            <a:ext cx="17907000" cy="3583160"/>
          </a:xfrm>
          <a:prstGeom prst="rect">
            <a:avLst/>
          </a:prstGeom>
          <a:noFill/>
        </p:spPr>
        <p:txBody>
          <a:bodyPr wrap="square">
            <a:spAutoFit/>
          </a:bodyPr>
          <a:lstStyle/>
          <a:p>
            <a:pPr algn="ctr">
              <a:lnSpc>
                <a:spcPct val="150000"/>
              </a:lnSpc>
              <a:spcBef>
                <a:spcPct val="0"/>
              </a:spcBef>
              <a:spcAft>
                <a:spcPts val="200"/>
              </a:spcAft>
            </a:pPr>
            <a:r>
              <a:rPr lang="en-US" sz="8000" b="1" dirty="0">
                <a:latin typeface="Arial" panose="020B0604020202020204" pitchFamily="34" charset="0"/>
                <a:ea typeface="+mj-ea"/>
                <a:cs typeface="Arial" panose="020B0604020202020204" pitchFamily="34" charset="0"/>
              </a:rPr>
              <a:t>CHÀO MỪNG CÁC </a:t>
            </a:r>
            <a:r>
              <a:rPr lang="en-US" sz="8000" b="1">
                <a:latin typeface="Arial" panose="020B0604020202020204" pitchFamily="34" charset="0"/>
                <a:ea typeface="+mj-ea"/>
                <a:cs typeface="Arial" panose="020B0604020202020204" pitchFamily="34" charset="0"/>
              </a:rPr>
              <a:t>EM ĐẾN VỚI </a:t>
            </a:r>
          </a:p>
          <a:p>
            <a:pPr algn="ctr">
              <a:lnSpc>
                <a:spcPct val="150000"/>
              </a:lnSpc>
              <a:spcBef>
                <a:spcPct val="0"/>
              </a:spcBef>
              <a:spcAft>
                <a:spcPts val="200"/>
              </a:spcAft>
            </a:pPr>
            <a:r>
              <a:rPr lang="en-US" sz="8000" b="1">
                <a:latin typeface="Arial" panose="020B0604020202020204" pitchFamily="34" charset="0"/>
                <a:ea typeface="+mj-ea"/>
                <a:cs typeface="Arial" panose="020B0604020202020204" pitchFamily="34" charset="0"/>
              </a:rPr>
              <a:t>BÀI </a:t>
            </a:r>
            <a:r>
              <a:rPr lang="en-US" sz="8000" b="1" dirty="0">
                <a:latin typeface="Arial" panose="020B0604020202020204" pitchFamily="34" charset="0"/>
                <a:ea typeface="+mj-ea"/>
                <a:cs typeface="Arial" panose="020B0604020202020204" pitchFamily="34" charset="0"/>
              </a:rPr>
              <a:t>HỌC NGÀY HÔM NAY!</a:t>
            </a:r>
          </a:p>
        </p:txBody>
      </p:sp>
    </p:spTree>
    <p:extLst>
      <p:ext uri="{BB962C8B-B14F-4D97-AF65-F5344CB8AC3E}">
        <p14:creationId xmlns:p14="http://schemas.microsoft.com/office/powerpoint/2010/main" val="6325446"/>
      </p:ext>
    </p:extLst>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F0BADA-4413-01B4-4030-2B27FFE12433}"/>
              </a:ext>
            </a:extLst>
          </p:cNvPr>
          <p:cNvGrpSpPr/>
          <p:nvPr/>
        </p:nvGrpSpPr>
        <p:grpSpPr>
          <a:xfrm>
            <a:off x="5895975" y="837475"/>
            <a:ext cx="6496050" cy="4038600"/>
            <a:chOff x="5895975" y="647700"/>
            <a:chExt cx="6496050" cy="4038600"/>
          </a:xfrm>
        </p:grpSpPr>
        <p:pic>
          <p:nvPicPr>
            <p:cNvPr id="7" name="Picture 20">
              <a:extLst>
                <a:ext uri="{FF2B5EF4-FFF2-40B4-BE49-F238E27FC236}">
                  <a16:creationId xmlns:a16="http://schemas.microsoft.com/office/drawing/2014/main" id="{F18594D1-EA57-0A69-F0DD-FEE680146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81700" y="647700"/>
              <a:ext cx="6324600" cy="3628739"/>
            </a:xfrm>
            <a:prstGeom prst="rect">
              <a:avLst/>
            </a:prstGeom>
          </p:spPr>
        </p:pic>
        <p:sp>
          <p:nvSpPr>
            <p:cNvPr id="3" name="TextBox 3"/>
            <p:cNvSpPr txBox="1"/>
            <p:nvPr/>
          </p:nvSpPr>
          <p:spPr>
            <a:xfrm>
              <a:off x="5895975" y="1866900"/>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dirty="0">
                  <a:solidFill>
                    <a:schemeClr val="bg1"/>
                  </a:solidFill>
                  <a:latin typeface="Arial" panose="020B0604020202020204" pitchFamily="34" charset="0"/>
                  <a:cs typeface="Arial" panose="020B0604020202020204" pitchFamily="34" charset="0"/>
                </a:rPr>
                <a:t>PHẦN 1</a:t>
              </a:r>
            </a:p>
          </p:txBody>
        </p:sp>
      </p:grpSp>
      <p:sp>
        <p:nvSpPr>
          <p:cNvPr id="4" name="TextBox 4"/>
          <p:cNvSpPr txBox="1"/>
          <p:nvPr/>
        </p:nvSpPr>
        <p:spPr>
          <a:xfrm>
            <a:off x="1790700" y="4647475"/>
            <a:ext cx="14706600" cy="4382225"/>
          </a:xfrm>
          <a:prstGeom prst="rect">
            <a:avLst/>
          </a:prstGeom>
        </p:spPr>
        <p:txBody>
          <a:bodyPr wrap="square" lIns="0" tIns="0" rIns="0" bIns="0" rtlCol="0" anchor="t">
            <a:spAutoFit/>
          </a:bodyPr>
          <a:lstStyle/>
          <a:p>
            <a:pPr marL="0" lvl="0" indent="0" algn="ctr">
              <a:lnSpc>
                <a:spcPct val="150000"/>
              </a:lnSpc>
              <a:spcBef>
                <a:spcPct val="0"/>
              </a:spcBef>
            </a:pPr>
            <a:r>
              <a:rPr lang="vi-VN" sz="6600" b="1">
                <a:latin typeface="Arial" panose="020B0604020202020204" pitchFamily="34" charset="0"/>
                <a:cs typeface="Arial" panose="020B0604020202020204" pitchFamily="34" charset="0"/>
              </a:rPr>
              <a:t>TÌM HIỂU KHÁI LƯỢC TIẾN TRÌNH LỊCH SỬ CỦA TRUNG QUỐC </a:t>
            </a:r>
          </a:p>
          <a:p>
            <a:pPr marL="0" lvl="0" indent="0" algn="ctr">
              <a:lnSpc>
                <a:spcPct val="150000"/>
              </a:lnSpc>
              <a:spcBef>
                <a:spcPct val="0"/>
              </a:spcBef>
            </a:pPr>
            <a:r>
              <a:rPr lang="vi-VN" sz="6600" b="1">
                <a:latin typeface="Arial" panose="020B0604020202020204" pitchFamily="34" charset="0"/>
                <a:cs typeface="Arial" panose="020B0604020202020204" pitchFamily="34" charset="0"/>
              </a:rPr>
              <a:t>TỪ THẾ KỈ VII ĐẾN GIỮA THẾ KỈ XIX</a:t>
            </a:r>
            <a:endParaRPr lang="vi-VN" sz="6600" b="1" dirty="0">
              <a:latin typeface="Arial" panose="020B0604020202020204" pitchFamily="34" charset="0"/>
              <a:cs typeface="Arial" panose="020B0604020202020204" pitchFamily="34" charset="0"/>
            </a:endParaRPr>
          </a:p>
        </p:txBody>
      </p:sp>
      <p:pic>
        <p:nvPicPr>
          <p:cNvPr id="11" name="Picture 5">
            <a:extLst>
              <a:ext uri="{FF2B5EF4-FFF2-40B4-BE49-F238E27FC236}">
                <a16:creationId xmlns:a16="http://schemas.microsoft.com/office/drawing/2014/main" id="{85638B8B-E418-E1EF-4275-469A8DF541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 y="-1"/>
            <a:ext cx="5448300" cy="2914841"/>
          </a:xfrm>
          <a:prstGeom prst="rect">
            <a:avLst/>
          </a:prstGeom>
        </p:spPr>
      </p:pic>
      <p:pic>
        <p:nvPicPr>
          <p:cNvPr id="12" name="Picture 5">
            <a:extLst>
              <a:ext uri="{FF2B5EF4-FFF2-40B4-BE49-F238E27FC236}">
                <a16:creationId xmlns:a16="http://schemas.microsoft.com/office/drawing/2014/main" id="{93BBB66D-0804-971B-7A64-43909952D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77800" y="-76392"/>
            <a:ext cx="5448300" cy="29148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0" name="Picture 9">
            <a:extLst>
              <a:ext uri="{FF2B5EF4-FFF2-40B4-BE49-F238E27FC236}">
                <a16:creationId xmlns:a16="http://schemas.microsoft.com/office/drawing/2014/main" id="{101564CC-2BC0-8A54-504C-9BECEF6FC8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110" y="6210300"/>
            <a:ext cx="5414211" cy="4114800"/>
          </a:xfrm>
          <a:prstGeom prst="rect">
            <a:avLst/>
          </a:prstGeom>
        </p:spPr>
      </p:pic>
      <p:sp>
        <p:nvSpPr>
          <p:cNvPr id="8" name="TextBox 7">
            <a:extLst>
              <a:ext uri="{FF2B5EF4-FFF2-40B4-BE49-F238E27FC236}">
                <a16:creationId xmlns:a16="http://schemas.microsoft.com/office/drawing/2014/main" id="{8F8CE716-B1D2-1AD3-ED11-25964FADB3DC}"/>
              </a:ext>
            </a:extLst>
          </p:cNvPr>
          <p:cNvSpPr txBox="1"/>
          <p:nvPr/>
        </p:nvSpPr>
        <p:spPr>
          <a:xfrm>
            <a:off x="4166398" y="451588"/>
            <a:ext cx="13563600" cy="3313664"/>
          </a:xfrm>
          <a:prstGeom prst="rect">
            <a:avLst/>
          </a:prstGeom>
          <a:noFill/>
        </p:spPr>
        <p:txBody>
          <a:bodyPr wrap="square">
            <a:spAutoFit/>
          </a:bodyPr>
          <a:lstStyle/>
          <a:p>
            <a:pPr lvl="0" algn="just">
              <a:lnSpc>
                <a:spcPct val="150000"/>
              </a:lnSpc>
            </a:pPr>
            <a:r>
              <a:rPr lang="en-US" sz="3600" b="1" i="1">
                <a:solidFill>
                  <a:srgbClr val="FF0000"/>
                </a:solidFill>
                <a:latin typeface="Arial" panose="020B0604020202020204" pitchFamily="34" charset="0"/>
                <a:cs typeface="Arial" panose="020B0604020202020204" pitchFamily="34" charset="0"/>
              </a:rPr>
              <a:t>Em hãy đọc thông tin mục 1, quan sát hình 6.1 và thực hiện nhiệm vụ học tập vào Phiếu học tập số 1: </a:t>
            </a:r>
            <a:r>
              <a:rPr lang="vi-VN" sz="3600">
                <a:cs typeface="Arial" panose="020B0604020202020204" pitchFamily="34" charset="0"/>
              </a:rPr>
              <a:t>Hãy lập sơ đồ tiến trình phát triển của Trung Quốc từ thế kỉ VII đến giữa thế kỉ XIX (từ thời Đường đến thời Thanh). </a:t>
            </a:r>
            <a:endParaRPr kumimoji="0" lang="en-US" sz="360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45E8396-DBE7-1298-B8AE-BA74634046BE}"/>
              </a:ext>
            </a:extLst>
          </p:cNvPr>
          <p:cNvGrpSpPr/>
          <p:nvPr/>
        </p:nvGrpSpPr>
        <p:grpSpPr>
          <a:xfrm>
            <a:off x="-19051" y="0"/>
            <a:ext cx="3627452" cy="8267700"/>
            <a:chOff x="-19051" y="0"/>
            <a:chExt cx="3627452" cy="8267700"/>
          </a:xfrm>
        </p:grpSpPr>
        <p:pic>
          <p:nvPicPr>
            <p:cNvPr id="7" name="Picture 9">
              <a:extLst>
                <a:ext uri="{FF2B5EF4-FFF2-40B4-BE49-F238E27FC236}">
                  <a16:creationId xmlns:a16="http://schemas.microsoft.com/office/drawing/2014/main" id="{0A799699-1131-D295-33E0-BABA43A0F7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1" y="0"/>
              <a:ext cx="3627452" cy="8267700"/>
            </a:xfrm>
            <a:prstGeom prst="rect">
              <a:avLst/>
            </a:prstGeom>
          </p:spPr>
        </p:pic>
        <p:sp>
          <p:nvSpPr>
            <p:cNvPr id="4" name="TextBox 4"/>
            <p:cNvSpPr txBox="1"/>
            <p:nvPr/>
          </p:nvSpPr>
          <p:spPr>
            <a:xfrm>
              <a:off x="558002" y="1722851"/>
              <a:ext cx="2473345" cy="4124975"/>
            </a:xfrm>
            <a:prstGeom prst="rect">
              <a:avLst/>
            </a:prstGeom>
          </p:spPr>
          <p:txBody>
            <a:bodyPr wrap="square" lIns="0" tIns="0" rIns="0" bIns="0" rtlCol="0" anchor="t">
              <a:spAutoFit/>
            </a:bodyPr>
            <a:lstStyle/>
            <a:p>
              <a:pPr algn="ctr">
                <a:lnSpc>
                  <a:spcPts val="11200"/>
                </a:lnSpc>
              </a:pPr>
              <a:r>
                <a:rPr lang="en-US" sz="6000" b="1" dirty="0">
                  <a:latin typeface="Arial" panose="020B0604020202020204" pitchFamily="34" charset="0"/>
                  <a:cs typeface="Arial" panose="020B0604020202020204" pitchFamily="34" charset="0"/>
                </a:rPr>
                <a:t>THẢO LUẬN NHÓM</a:t>
              </a:r>
            </a:p>
          </p:txBody>
        </p:sp>
      </p:grpSp>
      <p:pic>
        <p:nvPicPr>
          <p:cNvPr id="11" name="Picture 10" descr="Map&#10;&#10;Description automatically generated">
            <a:extLst>
              <a:ext uri="{FF2B5EF4-FFF2-40B4-BE49-F238E27FC236}">
                <a16:creationId xmlns:a16="http://schemas.microsoft.com/office/drawing/2014/main" id="{F2336DBB-10E3-1525-BD6C-C959FB447B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1601" y="3955718"/>
            <a:ext cx="8131707" cy="5674082"/>
          </a:xfrm>
          <a:prstGeom prst="rect">
            <a:avLst/>
          </a:prstGeom>
        </p:spPr>
      </p:pic>
      <p:sp>
        <p:nvSpPr>
          <p:cNvPr id="22" name="TextBox 21">
            <a:extLst>
              <a:ext uri="{FF2B5EF4-FFF2-40B4-BE49-F238E27FC236}">
                <a16:creationId xmlns:a16="http://schemas.microsoft.com/office/drawing/2014/main" id="{275F9448-710C-55C2-4DA0-0A84B13DE5E4}"/>
              </a:ext>
            </a:extLst>
          </p:cNvPr>
          <p:cNvSpPr txBox="1"/>
          <p:nvPr/>
        </p:nvSpPr>
        <p:spPr>
          <a:xfrm>
            <a:off x="12003511" y="3746202"/>
            <a:ext cx="5726487" cy="5883598"/>
          </a:xfrm>
          <a:prstGeom prst="rect">
            <a:avLst/>
          </a:prstGeom>
          <a:noFill/>
        </p:spPr>
        <p:txBody>
          <a:bodyPr wrap="square">
            <a:spAutoFit/>
          </a:bodyPr>
          <a:lstStyle/>
          <a:p>
            <a:pPr algn="just">
              <a:lnSpc>
                <a:spcPct val="150000"/>
              </a:lnSpc>
              <a:spcBef>
                <a:spcPts val="100"/>
              </a:spcBef>
              <a:spcAft>
                <a:spcPts val="100"/>
              </a:spcAft>
            </a:pPr>
            <a:r>
              <a:rPr lang="en-US" sz="3600" b="1" i="1">
                <a:solidFill>
                  <a:srgbClr val="FF0000"/>
                </a:solidFill>
                <a:effectLst/>
                <a:latin typeface="Arial" panose="020B0604020202020204" pitchFamily="34" charset="0"/>
                <a:ea typeface="Calibri" panose="020F0502020204030204" pitchFamily="34" charset="0"/>
                <a:cs typeface="Arial" panose="020B0604020202020204" pitchFamily="34" charset="0"/>
              </a:rPr>
              <a:t>Gợi ý:</a:t>
            </a: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Thời kì này gắn liền với những triều đại nào?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bao nhiêu</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triều đại ngoại tộc?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Vì sao gọi là triều đại ngoại tộc?</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3472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right)">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4" name="TextBox 4"/>
          <p:cNvSpPr txBox="1"/>
          <p:nvPr/>
        </p:nvSpPr>
        <p:spPr>
          <a:xfrm>
            <a:off x="1384042" y="164213"/>
            <a:ext cx="15519916" cy="2159887"/>
          </a:xfrm>
          <a:prstGeom prst="rect">
            <a:avLst/>
          </a:prstGeom>
        </p:spPr>
        <p:txBody>
          <a:bodyPr wrap="square" lIns="0" tIns="0" rIns="0" bIns="0" rtlCol="0" anchor="t">
            <a:spAutoFit/>
          </a:bodyPr>
          <a:lstStyle/>
          <a:p>
            <a:pPr algn="ctr">
              <a:lnSpc>
                <a:spcPts val="8959"/>
              </a:lnSpc>
            </a:pPr>
            <a:r>
              <a:rPr lang="en-US" sz="4400" b="1">
                <a:solidFill>
                  <a:srgbClr val="000000"/>
                </a:solidFill>
                <a:latin typeface="Arial" panose="020B0604020202020204" pitchFamily="34" charset="0"/>
                <a:cs typeface="Arial" panose="020B0604020202020204" pitchFamily="34" charset="0"/>
              </a:rPr>
              <a:t>S</a:t>
            </a:r>
            <a:r>
              <a:rPr lang="vi-VN" sz="4400" b="1">
                <a:solidFill>
                  <a:srgbClr val="000000"/>
                </a:solidFill>
                <a:latin typeface="Arial" panose="020B0604020202020204" pitchFamily="34" charset="0"/>
                <a:cs typeface="Arial" panose="020B0604020202020204" pitchFamily="34" charset="0"/>
              </a:rPr>
              <a:t>ơ đồ tiến trình phát triển của Trung Quốc từ thế kỉ VII đến giữa thế kỉ XIX (từ thời Đường đến thời Thanh)</a:t>
            </a:r>
            <a:endParaRPr lang="en-US" sz="4400" b="1" dirty="0">
              <a:solidFill>
                <a:srgbClr val="00000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E504F362-7F23-4933-6099-5108CD79BB8B}"/>
              </a:ext>
            </a:extLst>
          </p:cNvPr>
          <p:cNvCxnSpPr>
            <a:cxnSpLocks/>
          </p:cNvCxnSpPr>
          <p:nvPr/>
        </p:nvCxnSpPr>
        <p:spPr>
          <a:xfrm>
            <a:off x="381000" y="6210300"/>
            <a:ext cx="17449800"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C468384F-423B-04DC-BED9-6BF8F16D80BC}"/>
              </a:ext>
            </a:extLst>
          </p:cNvPr>
          <p:cNvSpPr/>
          <p:nvPr/>
        </p:nvSpPr>
        <p:spPr>
          <a:xfrm>
            <a:off x="803970"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Arial" panose="020B0604020202020204" pitchFamily="34" charset="0"/>
                <a:cs typeface="Arial" panose="020B0604020202020204" pitchFamily="34" charset="0"/>
              </a:rPr>
              <a:t>618 – 907</a:t>
            </a:r>
            <a:endParaRPr kumimoji="0" lang="en-US" sz="32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38CA13A2-F1F1-EA9A-DAA6-F179118D6133}"/>
              </a:ext>
            </a:extLst>
          </p:cNvPr>
          <p:cNvSpPr/>
          <p:nvPr/>
        </p:nvSpPr>
        <p:spPr>
          <a:xfrm>
            <a:off x="3565575"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907 – 960</a:t>
            </a:r>
          </a:p>
        </p:txBody>
      </p:sp>
      <p:sp>
        <p:nvSpPr>
          <p:cNvPr id="20" name="Rectangle: Rounded Corners 19">
            <a:extLst>
              <a:ext uri="{FF2B5EF4-FFF2-40B4-BE49-F238E27FC236}">
                <a16:creationId xmlns:a16="http://schemas.microsoft.com/office/drawing/2014/main" id="{C81B74A8-EAB0-29F9-0BAF-C005ADCA2169}"/>
              </a:ext>
            </a:extLst>
          </p:cNvPr>
          <p:cNvSpPr/>
          <p:nvPr/>
        </p:nvSpPr>
        <p:spPr>
          <a:xfrm>
            <a:off x="9088785"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1271 - 1368</a:t>
            </a:r>
          </a:p>
        </p:txBody>
      </p:sp>
      <p:sp>
        <p:nvSpPr>
          <p:cNvPr id="26" name="Rectangle: Rounded Corners 25">
            <a:extLst>
              <a:ext uri="{FF2B5EF4-FFF2-40B4-BE49-F238E27FC236}">
                <a16:creationId xmlns:a16="http://schemas.microsoft.com/office/drawing/2014/main" id="{B4AE7E15-8F20-3584-2869-63FCBDB20964}"/>
              </a:ext>
            </a:extLst>
          </p:cNvPr>
          <p:cNvSpPr/>
          <p:nvPr/>
        </p:nvSpPr>
        <p:spPr>
          <a:xfrm>
            <a:off x="6327180"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960 - 1279</a:t>
            </a:r>
          </a:p>
        </p:txBody>
      </p:sp>
      <p:sp>
        <p:nvSpPr>
          <p:cNvPr id="30" name="Rectangle: Rounded Corners 29">
            <a:extLst>
              <a:ext uri="{FF2B5EF4-FFF2-40B4-BE49-F238E27FC236}">
                <a16:creationId xmlns:a16="http://schemas.microsoft.com/office/drawing/2014/main" id="{D80455E2-223B-915A-5E46-A1AAF8931099}"/>
              </a:ext>
            </a:extLst>
          </p:cNvPr>
          <p:cNvSpPr/>
          <p:nvPr/>
        </p:nvSpPr>
        <p:spPr>
          <a:xfrm>
            <a:off x="14611995"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1644 - 1911</a:t>
            </a:r>
          </a:p>
        </p:txBody>
      </p:sp>
      <p:sp>
        <p:nvSpPr>
          <p:cNvPr id="31" name="Rectangle: Rounded Corners 30">
            <a:extLst>
              <a:ext uri="{FF2B5EF4-FFF2-40B4-BE49-F238E27FC236}">
                <a16:creationId xmlns:a16="http://schemas.microsoft.com/office/drawing/2014/main" id="{CAFE8837-863C-8948-A11F-0DBF7E7EA0C2}"/>
              </a:ext>
            </a:extLst>
          </p:cNvPr>
          <p:cNvSpPr/>
          <p:nvPr/>
        </p:nvSpPr>
        <p:spPr>
          <a:xfrm>
            <a:off x="11850390" y="5753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1368 - 1644</a:t>
            </a:r>
          </a:p>
        </p:txBody>
      </p:sp>
      <p:grpSp>
        <p:nvGrpSpPr>
          <p:cNvPr id="38" name="Group 37">
            <a:extLst>
              <a:ext uri="{FF2B5EF4-FFF2-40B4-BE49-F238E27FC236}">
                <a16:creationId xmlns:a16="http://schemas.microsoft.com/office/drawing/2014/main" id="{FA1CA72C-28FD-B7B3-1731-6D9D87AB0175}"/>
              </a:ext>
            </a:extLst>
          </p:cNvPr>
          <p:cNvGrpSpPr/>
          <p:nvPr/>
        </p:nvGrpSpPr>
        <p:grpSpPr>
          <a:xfrm>
            <a:off x="728413" y="2400300"/>
            <a:ext cx="2760315" cy="3266185"/>
            <a:chOff x="728413" y="2400300"/>
            <a:chExt cx="2760315" cy="3266185"/>
          </a:xfrm>
        </p:grpSpPr>
        <p:grpSp>
          <p:nvGrpSpPr>
            <p:cNvPr id="34" name="Group 4">
              <a:extLst>
                <a:ext uri="{FF2B5EF4-FFF2-40B4-BE49-F238E27FC236}">
                  <a16:creationId xmlns:a16="http://schemas.microsoft.com/office/drawing/2014/main" id="{179BA34C-08D6-F411-3FF0-FD0C2B483DF3}"/>
                </a:ext>
              </a:extLst>
            </p:cNvPr>
            <p:cNvGrpSpPr/>
            <p:nvPr/>
          </p:nvGrpSpPr>
          <p:grpSpPr>
            <a:xfrm>
              <a:off x="728413" y="2400300"/>
              <a:ext cx="2760315" cy="2782009"/>
              <a:chOff x="-11623604" y="3595158"/>
              <a:chExt cx="3680420" cy="3709345"/>
            </a:xfrm>
          </p:grpSpPr>
          <p:pic>
            <p:nvPicPr>
              <p:cNvPr id="35" name="Picture 5">
                <a:extLst>
                  <a:ext uri="{FF2B5EF4-FFF2-40B4-BE49-F238E27FC236}">
                    <a16:creationId xmlns:a16="http://schemas.microsoft.com/office/drawing/2014/main" id="{59E9E271-85D7-3829-19D0-428081421431}"/>
                  </a:ext>
                </a:extLst>
              </p:cNvPr>
              <p:cNvPicPr>
                <a:picLocks noChangeAspect="1"/>
              </p:cNvPicPr>
              <p:nvPr/>
            </p:nvPicPr>
            <p:blipFill>
              <a:blip r:embed="rId2"/>
              <a:srcRect r="951" b="4402"/>
              <a:stretch>
                <a:fillRect/>
              </a:stretch>
            </p:blipFill>
            <p:spPr>
              <a:xfrm>
                <a:off x="-11623604" y="3595158"/>
                <a:ext cx="3680420" cy="3709345"/>
              </a:xfrm>
              <a:prstGeom prst="rect">
                <a:avLst/>
              </a:prstGeom>
            </p:spPr>
          </p:pic>
          <p:pic>
            <p:nvPicPr>
              <p:cNvPr id="36" name="Picture 6">
                <a:extLst>
                  <a:ext uri="{FF2B5EF4-FFF2-40B4-BE49-F238E27FC236}">
                    <a16:creationId xmlns:a16="http://schemas.microsoft.com/office/drawing/2014/main" id="{640460B8-2D35-794F-09CD-E48B9CE99ACB}"/>
                  </a:ext>
                </a:extLst>
              </p:cNvPr>
              <p:cNvPicPr>
                <a:picLocks noChangeAspect="1"/>
              </p:cNvPicPr>
              <p:nvPr/>
            </p:nvPicPr>
            <p:blipFill>
              <a:blip r:embed="rId3"/>
              <a:srcRect/>
              <a:stretch>
                <a:fillRect/>
              </a:stretch>
            </p:blipFill>
            <p:spPr>
              <a:xfrm>
                <a:off x="-11139243" y="4998453"/>
                <a:ext cx="1080961" cy="2306050"/>
              </a:xfrm>
              <a:prstGeom prst="rect">
                <a:avLst/>
              </a:prstGeom>
            </p:spPr>
          </p:pic>
        </p:grpSp>
        <p:sp>
          <p:nvSpPr>
            <p:cNvPr id="37" name="TextBox 7">
              <a:extLst>
                <a:ext uri="{FF2B5EF4-FFF2-40B4-BE49-F238E27FC236}">
                  <a16:creationId xmlns:a16="http://schemas.microsoft.com/office/drawing/2014/main" id="{7298F1C2-4EE6-B564-98A9-D42F61BC07B9}"/>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Đường</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AECF5AF5-BE84-C795-C244-3360BDA6CDED}"/>
              </a:ext>
            </a:extLst>
          </p:cNvPr>
          <p:cNvGrpSpPr/>
          <p:nvPr/>
        </p:nvGrpSpPr>
        <p:grpSpPr>
          <a:xfrm>
            <a:off x="3491953" y="6830315"/>
            <a:ext cx="2760315" cy="3266185"/>
            <a:chOff x="728413" y="2400300"/>
            <a:chExt cx="2760315" cy="3266185"/>
          </a:xfrm>
        </p:grpSpPr>
        <p:pic>
          <p:nvPicPr>
            <p:cNvPr id="42" name="Picture 5">
              <a:extLst>
                <a:ext uri="{FF2B5EF4-FFF2-40B4-BE49-F238E27FC236}">
                  <a16:creationId xmlns:a16="http://schemas.microsoft.com/office/drawing/2014/main" id="{A27AB2BA-DA3E-1F56-EFE6-947BBC075997}"/>
                </a:ext>
              </a:extLst>
            </p:cNvPr>
            <p:cNvPicPr>
              <a:picLocks noChangeAspect="1"/>
            </p:cNvPicPr>
            <p:nvPr/>
          </p:nvPicPr>
          <p:blipFill>
            <a:blip r:embed="rId4">
              <a:extLst>
                <a:ext uri="{28A0092B-C50C-407E-A947-70E740481C1C}">
                  <a14:useLocalDpi xmlns:a14="http://schemas.microsoft.com/office/drawing/2010/main" val="0"/>
                </a:ext>
              </a:extLst>
            </a:blip>
            <a:srcRect l="2085" r="2085"/>
            <a:stretch/>
          </p:blipFill>
          <p:spPr>
            <a:xfrm>
              <a:off x="728413" y="2400300"/>
              <a:ext cx="2760315" cy="2782009"/>
            </a:xfrm>
            <a:prstGeom prst="rect">
              <a:avLst/>
            </a:prstGeom>
          </p:spPr>
        </p:pic>
        <p:sp>
          <p:nvSpPr>
            <p:cNvPr id="41" name="TextBox 7">
              <a:extLst>
                <a:ext uri="{FF2B5EF4-FFF2-40B4-BE49-F238E27FC236}">
                  <a16:creationId xmlns:a16="http://schemas.microsoft.com/office/drawing/2014/main" id="{47050587-DF8C-2F2E-A5F1-6C7324DE6DCE}"/>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Thời Ngũ đại</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289FC61-C060-E54C-A38A-5A5B1EDF634C}"/>
              </a:ext>
            </a:extLst>
          </p:cNvPr>
          <p:cNvGrpSpPr/>
          <p:nvPr/>
        </p:nvGrpSpPr>
        <p:grpSpPr>
          <a:xfrm>
            <a:off x="5648014" y="2405507"/>
            <a:ext cx="3364569" cy="3266185"/>
            <a:chOff x="124159" y="2400300"/>
            <a:chExt cx="3364569" cy="3266185"/>
          </a:xfrm>
        </p:grpSpPr>
        <p:grpSp>
          <p:nvGrpSpPr>
            <p:cNvPr id="48" name="Group 4">
              <a:extLst>
                <a:ext uri="{FF2B5EF4-FFF2-40B4-BE49-F238E27FC236}">
                  <a16:creationId xmlns:a16="http://schemas.microsoft.com/office/drawing/2014/main" id="{CDE9384A-7F66-E8CE-AF63-BE768A666B19}"/>
                </a:ext>
              </a:extLst>
            </p:cNvPr>
            <p:cNvGrpSpPr/>
            <p:nvPr/>
          </p:nvGrpSpPr>
          <p:grpSpPr>
            <a:xfrm>
              <a:off x="124159" y="2400300"/>
              <a:ext cx="3364569" cy="2941138"/>
              <a:chOff x="-12429276" y="3595158"/>
              <a:chExt cx="4486092" cy="3921516"/>
            </a:xfrm>
          </p:grpSpPr>
          <p:pic>
            <p:nvPicPr>
              <p:cNvPr id="50" name="Picture 5">
                <a:extLst>
                  <a:ext uri="{FF2B5EF4-FFF2-40B4-BE49-F238E27FC236}">
                    <a16:creationId xmlns:a16="http://schemas.microsoft.com/office/drawing/2014/main" id="{C65530CB-CAB2-6EFF-8C15-CA3367293F3B}"/>
                  </a:ext>
                </a:extLst>
              </p:cNvPr>
              <p:cNvPicPr>
                <a:picLocks noChangeAspect="1"/>
              </p:cNvPicPr>
              <p:nvPr/>
            </p:nvPicPr>
            <p:blipFill>
              <a:blip r:embed="rId5" cstate="print">
                <a:extLst>
                  <a:ext uri="{28A0092B-C50C-407E-A947-70E740481C1C}">
                    <a14:useLocalDpi xmlns:a14="http://schemas.microsoft.com/office/drawing/2010/main" val="0"/>
                  </a:ext>
                </a:extLst>
              </a:blip>
              <a:srcRect l="1258" r="1258"/>
              <a:stretch/>
            </p:blipFill>
            <p:spPr>
              <a:xfrm>
                <a:off x="-11623604" y="3595158"/>
                <a:ext cx="3680420" cy="3709345"/>
              </a:xfrm>
              <a:prstGeom prst="rect">
                <a:avLst/>
              </a:prstGeom>
            </p:spPr>
          </p:pic>
          <p:pic>
            <p:nvPicPr>
              <p:cNvPr id="51" name="Picture 6">
                <a:extLst>
                  <a:ext uri="{FF2B5EF4-FFF2-40B4-BE49-F238E27FC236}">
                    <a16:creationId xmlns:a16="http://schemas.microsoft.com/office/drawing/2014/main" id="{9260A0ED-B4ED-15F3-DCFE-FD69CCBF211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429276" y="5612098"/>
                <a:ext cx="1695757" cy="1904576"/>
              </a:xfrm>
              <a:prstGeom prst="rect">
                <a:avLst/>
              </a:prstGeom>
            </p:spPr>
          </p:pic>
        </p:grpSp>
        <p:sp>
          <p:nvSpPr>
            <p:cNvPr id="49" name="TextBox 7">
              <a:extLst>
                <a:ext uri="{FF2B5EF4-FFF2-40B4-BE49-F238E27FC236}">
                  <a16:creationId xmlns:a16="http://schemas.microsoft.com/office/drawing/2014/main" id="{F347C851-8702-2E82-FE37-2607998C1D1F}"/>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Tống</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C455C9D7-565E-9280-3113-3FAB7CA839E2}"/>
              </a:ext>
            </a:extLst>
          </p:cNvPr>
          <p:cNvGrpSpPr/>
          <p:nvPr/>
        </p:nvGrpSpPr>
        <p:grpSpPr>
          <a:xfrm>
            <a:off x="8191422" y="6830315"/>
            <a:ext cx="3506568" cy="3266185"/>
            <a:chOff x="-17840" y="2400300"/>
            <a:chExt cx="3506568" cy="3266185"/>
          </a:xfrm>
        </p:grpSpPr>
        <p:grpSp>
          <p:nvGrpSpPr>
            <p:cNvPr id="53" name="Group 4">
              <a:extLst>
                <a:ext uri="{FF2B5EF4-FFF2-40B4-BE49-F238E27FC236}">
                  <a16:creationId xmlns:a16="http://schemas.microsoft.com/office/drawing/2014/main" id="{AFA2983F-5522-7D71-9B58-EE4A044AE2B6}"/>
                </a:ext>
              </a:extLst>
            </p:cNvPr>
            <p:cNvGrpSpPr/>
            <p:nvPr/>
          </p:nvGrpSpPr>
          <p:grpSpPr>
            <a:xfrm>
              <a:off x="-17840" y="2400300"/>
              <a:ext cx="3506568" cy="2797224"/>
              <a:chOff x="-12618608" y="3595158"/>
              <a:chExt cx="4675424" cy="3729631"/>
            </a:xfrm>
          </p:grpSpPr>
          <p:pic>
            <p:nvPicPr>
              <p:cNvPr id="55" name="Picture 5">
                <a:extLst>
                  <a:ext uri="{FF2B5EF4-FFF2-40B4-BE49-F238E27FC236}">
                    <a16:creationId xmlns:a16="http://schemas.microsoft.com/office/drawing/2014/main" id="{29754C85-84A8-5A6E-AD98-19119648F82E}"/>
                  </a:ext>
                </a:extLst>
              </p:cNvPr>
              <p:cNvPicPr>
                <a:picLocks noChangeAspect="1"/>
              </p:cNvPicPr>
              <p:nvPr/>
            </p:nvPicPr>
            <p:blipFill rotWithShape="1">
              <a:blip r:embed="rId7">
                <a:extLst>
                  <a:ext uri="{28A0092B-C50C-407E-A947-70E740481C1C}">
                    <a14:useLocalDpi xmlns:a14="http://schemas.microsoft.com/office/drawing/2010/main" val="0"/>
                  </a:ext>
                </a:extLst>
              </a:blip>
              <a:srcRect l="2040" r="2086"/>
              <a:stretch/>
            </p:blipFill>
            <p:spPr>
              <a:xfrm>
                <a:off x="-11625324" y="3595158"/>
                <a:ext cx="3682140" cy="3709345"/>
              </a:xfrm>
              <a:prstGeom prst="rect">
                <a:avLst/>
              </a:prstGeom>
            </p:spPr>
          </p:pic>
          <p:pic>
            <p:nvPicPr>
              <p:cNvPr id="56" name="Picture 6">
                <a:extLst>
                  <a:ext uri="{FF2B5EF4-FFF2-40B4-BE49-F238E27FC236}">
                    <a16:creationId xmlns:a16="http://schemas.microsoft.com/office/drawing/2014/main" id="{2C61E281-18A7-A121-29A6-DA98A3AE147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618608" y="4951340"/>
                <a:ext cx="1986568" cy="2373449"/>
              </a:xfrm>
              <a:prstGeom prst="rect">
                <a:avLst/>
              </a:prstGeom>
            </p:spPr>
          </p:pic>
        </p:grpSp>
        <p:sp>
          <p:nvSpPr>
            <p:cNvPr id="54" name="TextBox 7">
              <a:extLst>
                <a:ext uri="{FF2B5EF4-FFF2-40B4-BE49-F238E27FC236}">
                  <a16:creationId xmlns:a16="http://schemas.microsoft.com/office/drawing/2014/main" id="{FFB8063A-50B0-5E45-59D2-861FF28D3537}"/>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Nguyên</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680E500A-0B1E-07B9-76C8-E2860B671E24}"/>
              </a:ext>
            </a:extLst>
          </p:cNvPr>
          <p:cNvGrpSpPr/>
          <p:nvPr/>
        </p:nvGrpSpPr>
        <p:grpSpPr>
          <a:xfrm>
            <a:off x="11125200" y="2050257"/>
            <a:ext cx="3334395" cy="3621435"/>
            <a:chOff x="154333" y="2045050"/>
            <a:chExt cx="3334395" cy="3621435"/>
          </a:xfrm>
        </p:grpSpPr>
        <p:grpSp>
          <p:nvGrpSpPr>
            <p:cNvPr id="58" name="Group 4">
              <a:extLst>
                <a:ext uri="{FF2B5EF4-FFF2-40B4-BE49-F238E27FC236}">
                  <a16:creationId xmlns:a16="http://schemas.microsoft.com/office/drawing/2014/main" id="{7FE855A7-A37F-45D0-2364-6E5F5D991B2E}"/>
                </a:ext>
              </a:extLst>
            </p:cNvPr>
            <p:cNvGrpSpPr/>
            <p:nvPr/>
          </p:nvGrpSpPr>
          <p:grpSpPr>
            <a:xfrm>
              <a:off x="154333" y="2045050"/>
              <a:ext cx="3334395" cy="3137259"/>
              <a:chOff x="-12389044" y="3121491"/>
              <a:chExt cx="4445860" cy="4183011"/>
            </a:xfrm>
          </p:grpSpPr>
          <p:pic>
            <p:nvPicPr>
              <p:cNvPr id="60" name="Picture 5">
                <a:extLst>
                  <a:ext uri="{FF2B5EF4-FFF2-40B4-BE49-F238E27FC236}">
                    <a16:creationId xmlns:a16="http://schemas.microsoft.com/office/drawing/2014/main" id="{1756997D-6ACE-E668-EB42-8F5208040464}"/>
                  </a:ext>
                </a:extLst>
              </p:cNvPr>
              <p:cNvPicPr>
                <a:picLocks noChangeAspect="1"/>
              </p:cNvPicPr>
              <p:nvPr/>
            </p:nvPicPr>
            <p:blipFill>
              <a:blip r:embed="rId9">
                <a:extLst>
                  <a:ext uri="{28A0092B-C50C-407E-A947-70E740481C1C}">
                    <a14:useLocalDpi xmlns:a14="http://schemas.microsoft.com/office/drawing/2010/main" val="0"/>
                  </a:ext>
                </a:extLst>
              </a:blip>
              <a:srcRect l="2081" r="2081"/>
              <a:stretch/>
            </p:blipFill>
            <p:spPr>
              <a:xfrm>
                <a:off x="-11625324" y="3595158"/>
                <a:ext cx="3682140" cy="3709344"/>
              </a:xfrm>
              <a:prstGeom prst="rect">
                <a:avLst/>
              </a:prstGeom>
            </p:spPr>
          </p:pic>
          <p:pic>
            <p:nvPicPr>
              <p:cNvPr id="61" name="Picture 6">
                <a:extLst>
                  <a:ext uri="{FF2B5EF4-FFF2-40B4-BE49-F238E27FC236}">
                    <a16:creationId xmlns:a16="http://schemas.microsoft.com/office/drawing/2014/main" id="{E7686D79-C336-713D-2F6F-2A3D5B837C1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389044" y="3121491"/>
                <a:ext cx="2203269" cy="3589862"/>
              </a:xfrm>
              <a:prstGeom prst="rect">
                <a:avLst/>
              </a:prstGeom>
            </p:spPr>
          </p:pic>
        </p:grpSp>
        <p:sp>
          <p:nvSpPr>
            <p:cNvPr id="59" name="TextBox 7">
              <a:extLst>
                <a:ext uri="{FF2B5EF4-FFF2-40B4-BE49-F238E27FC236}">
                  <a16:creationId xmlns:a16="http://schemas.microsoft.com/office/drawing/2014/main" id="{68A3F28F-A8D0-5DBA-5E04-AF7BE6E9DE8F}"/>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Minh</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5D1FDBFB-F4E6-6865-C5A6-E55AA0F753C9}"/>
              </a:ext>
            </a:extLst>
          </p:cNvPr>
          <p:cNvGrpSpPr/>
          <p:nvPr/>
        </p:nvGrpSpPr>
        <p:grpSpPr>
          <a:xfrm>
            <a:off x="13824614" y="6817907"/>
            <a:ext cx="3412411" cy="3266184"/>
            <a:chOff x="76317" y="2400301"/>
            <a:chExt cx="3412411" cy="3266184"/>
          </a:xfrm>
        </p:grpSpPr>
        <p:grpSp>
          <p:nvGrpSpPr>
            <p:cNvPr id="63" name="Group 4">
              <a:extLst>
                <a:ext uri="{FF2B5EF4-FFF2-40B4-BE49-F238E27FC236}">
                  <a16:creationId xmlns:a16="http://schemas.microsoft.com/office/drawing/2014/main" id="{7B65BBCB-B588-82BB-C3D1-09948425F82E}"/>
                </a:ext>
              </a:extLst>
            </p:cNvPr>
            <p:cNvGrpSpPr/>
            <p:nvPr/>
          </p:nvGrpSpPr>
          <p:grpSpPr>
            <a:xfrm>
              <a:off x="76317" y="2400301"/>
              <a:ext cx="3412411" cy="3115640"/>
              <a:chOff x="-12493065" y="3595158"/>
              <a:chExt cx="4549881" cy="4154186"/>
            </a:xfrm>
          </p:grpSpPr>
          <p:pic>
            <p:nvPicPr>
              <p:cNvPr id="65" name="Picture 5">
                <a:extLst>
                  <a:ext uri="{FF2B5EF4-FFF2-40B4-BE49-F238E27FC236}">
                    <a16:creationId xmlns:a16="http://schemas.microsoft.com/office/drawing/2014/main" id="{6F1EF495-7594-C692-4378-19AA2533B72C}"/>
                  </a:ext>
                </a:extLst>
              </p:cNvPr>
              <p:cNvPicPr>
                <a:picLocks noChangeAspect="1"/>
              </p:cNvPicPr>
              <p:nvPr/>
            </p:nvPicPr>
            <p:blipFill>
              <a:blip r:embed="rId11">
                <a:extLst>
                  <a:ext uri="{28A0092B-C50C-407E-A947-70E740481C1C}">
                    <a14:useLocalDpi xmlns:a14="http://schemas.microsoft.com/office/drawing/2010/main" val="0"/>
                  </a:ext>
                </a:extLst>
              </a:blip>
              <a:srcRect l="2021" r="2021"/>
              <a:stretch/>
            </p:blipFill>
            <p:spPr>
              <a:xfrm>
                <a:off x="-11625324" y="3595158"/>
                <a:ext cx="3682140" cy="3709344"/>
              </a:xfrm>
              <a:prstGeom prst="rect">
                <a:avLst/>
              </a:prstGeom>
            </p:spPr>
          </p:pic>
          <p:pic>
            <p:nvPicPr>
              <p:cNvPr id="66" name="Picture 6">
                <a:extLst>
                  <a:ext uri="{FF2B5EF4-FFF2-40B4-BE49-F238E27FC236}">
                    <a16:creationId xmlns:a16="http://schemas.microsoft.com/office/drawing/2014/main" id="{4D3EE101-E2B5-84FB-E31E-E2DFC1A24DC8}"/>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2493065" y="4986483"/>
                <a:ext cx="1534007" cy="2762861"/>
              </a:xfrm>
              <a:prstGeom prst="rect">
                <a:avLst/>
              </a:prstGeom>
            </p:spPr>
          </p:pic>
        </p:grpSp>
        <p:sp>
          <p:nvSpPr>
            <p:cNvPr id="64" name="TextBox 7">
              <a:extLst>
                <a:ext uri="{FF2B5EF4-FFF2-40B4-BE49-F238E27FC236}">
                  <a16:creationId xmlns:a16="http://schemas.microsoft.com/office/drawing/2014/main" id="{E6704272-16A5-271D-5932-AC620D4F16D7}"/>
                </a:ext>
              </a:extLst>
            </p:cNvPr>
            <p:cNvSpPr txBox="1"/>
            <p:nvPr/>
          </p:nvSpPr>
          <p:spPr>
            <a:xfrm>
              <a:off x="819795" y="5111397"/>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Thanh</a:t>
              </a:r>
              <a:endParaRPr lang="en-US" sz="3200" i="1" dirty="0">
                <a:solidFill>
                  <a:srgbClr val="000000"/>
                </a:solidFill>
                <a:latin typeface="Arial" panose="020B0604020202020204" pitchFamily="34" charset="0"/>
                <a:cs typeface="Arial" panose="020B0604020202020204" pitchFamily="34" charset="0"/>
              </a:endParaRPr>
            </a:p>
          </p:txBody>
        </p:sp>
      </p:grpSp>
      <p:pic>
        <p:nvPicPr>
          <p:cNvPr id="67" name="Picture 10">
            <a:extLst>
              <a:ext uri="{FF2B5EF4-FFF2-40B4-BE49-F238E27FC236}">
                <a16:creationId xmlns:a16="http://schemas.microsoft.com/office/drawing/2014/main" id="{3343C158-B33E-6CD9-E122-68DBBB30DE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862712" y="4905469"/>
            <a:ext cx="1225678" cy="1091967"/>
          </a:xfrm>
          <a:prstGeom prst="rect">
            <a:avLst/>
          </a:prstGeom>
        </p:spPr>
      </p:pic>
      <p:pic>
        <p:nvPicPr>
          <p:cNvPr id="68" name="Picture 10">
            <a:extLst>
              <a:ext uri="{FF2B5EF4-FFF2-40B4-BE49-F238E27FC236}">
                <a16:creationId xmlns:a16="http://schemas.microsoft.com/office/drawing/2014/main" id="{08810E29-63BF-79C5-27E3-CCC96739208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402392" y="4873484"/>
            <a:ext cx="1225678" cy="1091967"/>
          </a:xfrm>
          <a:prstGeom prst="rect">
            <a:avLst/>
          </a:prstGeom>
        </p:spPr>
      </p:pic>
      <p:sp>
        <p:nvSpPr>
          <p:cNvPr id="70" name="TextBox 69">
            <a:extLst>
              <a:ext uri="{FF2B5EF4-FFF2-40B4-BE49-F238E27FC236}">
                <a16:creationId xmlns:a16="http://schemas.microsoft.com/office/drawing/2014/main" id="{772F7C0E-085A-2F25-0AB1-AB4DBDC33FA8}"/>
              </a:ext>
            </a:extLst>
          </p:cNvPr>
          <p:cNvSpPr txBox="1"/>
          <p:nvPr/>
        </p:nvSpPr>
        <p:spPr>
          <a:xfrm>
            <a:off x="15193423" y="3208605"/>
            <a:ext cx="1643615" cy="1664879"/>
          </a:xfrm>
          <a:prstGeom prst="rect">
            <a:avLst/>
          </a:prstGeom>
          <a:noFill/>
        </p:spPr>
        <p:txBody>
          <a:bodyPr wrap="square">
            <a:spAutoFit/>
          </a:bodyPr>
          <a:lstStyle/>
          <a:p>
            <a:pPr algn="ctr">
              <a:lnSpc>
                <a:spcPct val="150000"/>
              </a:lnSpc>
            </a:pPr>
            <a:r>
              <a:rPr lang="vi-VN" sz="3600" b="1">
                <a:solidFill>
                  <a:srgbClr val="FF0000"/>
                </a:solidFill>
                <a:effectLst/>
                <a:latin typeface="Arial" panose="020B0604020202020204" pitchFamily="34" charset="0"/>
                <a:ea typeface="Calibri" panose="020F0502020204030204" pitchFamily="34" charset="0"/>
                <a:cs typeface="Arial" panose="020B0604020202020204" pitchFamily="34" charset="0"/>
              </a:rPr>
              <a:t>người </a:t>
            </a:r>
            <a:r>
              <a:rPr lang="en-US" sz="3600" b="1">
                <a:solidFill>
                  <a:srgbClr val="FF0000"/>
                </a:solidFill>
                <a:effectLst/>
                <a:latin typeface="Arial" panose="020B0604020202020204" pitchFamily="34" charset="0"/>
                <a:ea typeface="Calibri" panose="020F0502020204030204" pitchFamily="34" charset="0"/>
                <a:cs typeface="Arial" panose="020B0604020202020204" pitchFamily="34" charset="0"/>
              </a:rPr>
              <a:t>Mãn</a:t>
            </a:r>
            <a:endParaRPr lang="en-US" sz="3600" b="1">
              <a:solidFill>
                <a:srgbClr val="FF0000"/>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0E8DB4A5-C93A-7DD3-0855-28E2487DEED8}"/>
              </a:ext>
            </a:extLst>
          </p:cNvPr>
          <p:cNvSpPr txBox="1"/>
          <p:nvPr/>
        </p:nvSpPr>
        <p:spPr>
          <a:xfrm>
            <a:off x="9481585" y="3085382"/>
            <a:ext cx="1643615" cy="1664879"/>
          </a:xfrm>
          <a:prstGeom prst="rect">
            <a:avLst/>
          </a:prstGeom>
          <a:noFill/>
        </p:spPr>
        <p:txBody>
          <a:bodyPr wrap="square">
            <a:spAutoFit/>
          </a:bodyPr>
          <a:lstStyle/>
          <a:p>
            <a:pPr algn="ctr">
              <a:lnSpc>
                <a:spcPct val="150000"/>
              </a:lnSpc>
            </a:pPr>
            <a:r>
              <a:rPr lang="vi-VN" sz="3600" b="1">
                <a:solidFill>
                  <a:srgbClr val="FF0000"/>
                </a:solidFill>
                <a:effectLst/>
                <a:latin typeface="Arial" panose="020B0604020202020204" pitchFamily="34" charset="0"/>
                <a:ea typeface="Calibri" panose="020F0502020204030204" pitchFamily="34" charset="0"/>
                <a:cs typeface="Arial" panose="020B0604020202020204" pitchFamily="34" charset="0"/>
              </a:rPr>
              <a:t>người </a:t>
            </a:r>
            <a:r>
              <a:rPr lang="en-US" sz="3600" b="1">
                <a:solidFill>
                  <a:srgbClr val="FF0000"/>
                </a:solidFill>
                <a:effectLst/>
                <a:latin typeface="Arial" panose="020B0604020202020204" pitchFamily="34" charset="0"/>
                <a:ea typeface="Calibri" panose="020F0502020204030204" pitchFamily="34" charset="0"/>
                <a:cs typeface="Arial" panose="020B0604020202020204" pitchFamily="34" charset="0"/>
              </a:rPr>
              <a:t>Mông</a:t>
            </a:r>
            <a:endParaRPr lang="en-US" sz="3600" b="1">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4" presetClass="entr" presetSubtype="1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randombar(horizont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4" presetClass="entr" presetSubtype="1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randombar(horizont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4" presetClass="entr" presetSubtype="1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par>
                                <p:cTn id="45" presetID="14" presetClass="entr" presetSubtype="10" fill="hold" nodeType="with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randombar(horizontal)">
                                      <p:cBhvr>
                                        <p:cTn id="47" dur="500"/>
                                        <p:tgtEl>
                                          <p:spTgt spid="5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par>
                                <p:cTn id="53" presetID="14" presetClass="entr" presetSubtype="1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randombar(horizontal)">
                                      <p:cBhvr>
                                        <p:cTn id="55" dur="500"/>
                                        <p:tgtEl>
                                          <p:spTgt spid="6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67"/>
                                        </p:tgtEl>
                                        <p:attrNameLst>
                                          <p:attrName>style.visibility</p:attrName>
                                        </p:attrNameLst>
                                      </p:cBhvr>
                                      <p:to>
                                        <p:strVal val="visible"/>
                                      </p:to>
                                    </p:set>
                                    <p:anim calcmode="lin" valueType="num">
                                      <p:cBhvr>
                                        <p:cTn id="60" dur="500" fill="hold"/>
                                        <p:tgtEl>
                                          <p:spTgt spid="67"/>
                                        </p:tgtEl>
                                        <p:attrNameLst>
                                          <p:attrName>ppt_w</p:attrName>
                                        </p:attrNameLst>
                                      </p:cBhvr>
                                      <p:tavLst>
                                        <p:tav tm="0">
                                          <p:val>
                                            <p:fltVal val="0"/>
                                          </p:val>
                                        </p:tav>
                                        <p:tav tm="100000">
                                          <p:val>
                                            <p:strVal val="#ppt_w"/>
                                          </p:val>
                                        </p:tav>
                                      </p:tavLst>
                                    </p:anim>
                                    <p:anim calcmode="lin" valueType="num">
                                      <p:cBhvr>
                                        <p:cTn id="61" dur="500" fill="hold"/>
                                        <p:tgtEl>
                                          <p:spTgt spid="67"/>
                                        </p:tgtEl>
                                        <p:attrNameLst>
                                          <p:attrName>ppt_h</p:attrName>
                                        </p:attrNameLst>
                                      </p:cBhvr>
                                      <p:tavLst>
                                        <p:tav tm="0">
                                          <p:val>
                                            <p:fltVal val="0"/>
                                          </p:val>
                                        </p:tav>
                                        <p:tav tm="100000">
                                          <p:val>
                                            <p:strVal val="#ppt_h"/>
                                          </p:val>
                                        </p:tav>
                                      </p:tavLst>
                                    </p:anim>
                                    <p:animEffect transition="in" filter="fade">
                                      <p:cBhvr>
                                        <p:cTn id="62" dur="500"/>
                                        <p:tgtEl>
                                          <p:spTgt spid="6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barn(inVertical)">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8"/>
                                        </p:tgtEl>
                                        <p:attrNameLst>
                                          <p:attrName>style.visibility</p:attrName>
                                        </p:attrNameLst>
                                      </p:cBhvr>
                                      <p:to>
                                        <p:strVal val="visible"/>
                                      </p:to>
                                    </p:set>
                                    <p:anim calcmode="lin" valueType="num">
                                      <p:cBhvr>
                                        <p:cTn id="70" dur="500" fill="hold"/>
                                        <p:tgtEl>
                                          <p:spTgt spid="68"/>
                                        </p:tgtEl>
                                        <p:attrNameLst>
                                          <p:attrName>ppt_w</p:attrName>
                                        </p:attrNameLst>
                                      </p:cBhvr>
                                      <p:tavLst>
                                        <p:tav tm="0">
                                          <p:val>
                                            <p:fltVal val="0"/>
                                          </p:val>
                                        </p:tav>
                                        <p:tav tm="100000">
                                          <p:val>
                                            <p:strVal val="#ppt_w"/>
                                          </p:val>
                                        </p:tav>
                                      </p:tavLst>
                                    </p:anim>
                                    <p:anim calcmode="lin" valueType="num">
                                      <p:cBhvr>
                                        <p:cTn id="71" dur="500" fill="hold"/>
                                        <p:tgtEl>
                                          <p:spTgt spid="68"/>
                                        </p:tgtEl>
                                        <p:attrNameLst>
                                          <p:attrName>ppt_h</p:attrName>
                                        </p:attrNameLst>
                                      </p:cBhvr>
                                      <p:tavLst>
                                        <p:tav tm="0">
                                          <p:val>
                                            <p:fltVal val="0"/>
                                          </p:val>
                                        </p:tav>
                                        <p:tav tm="100000">
                                          <p:val>
                                            <p:strVal val="#ppt_h"/>
                                          </p:val>
                                        </p:tav>
                                      </p:tavLst>
                                    </p:anim>
                                    <p:animEffect transition="in" filter="fade">
                                      <p:cBhvr>
                                        <p:cTn id="72" dur="500"/>
                                        <p:tgtEl>
                                          <p:spTgt spid="68"/>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barn(inVertical)">
                                      <p:cBhvr>
                                        <p:cTn id="7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6" grpId="0" animBg="1"/>
      <p:bldP spid="30" grpId="0" animBg="1"/>
      <p:bldP spid="31" grpId="0" animBg="1"/>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4A46D71D-A326-6CDC-91C0-74A8F3A98DF7}"/>
              </a:ext>
            </a:extLst>
          </p:cNvPr>
          <p:cNvPicPr>
            <a:picLocks noChangeAspect="1"/>
          </p:cNvPicPr>
          <p:nvPr/>
        </p:nvPicPr>
        <p:blipFill>
          <a:blip r:embed="rId2"/>
          <a:srcRect/>
          <a:stretch>
            <a:fillRect/>
          </a:stretch>
        </p:blipFill>
        <p:spPr>
          <a:xfrm flipH="1">
            <a:off x="8493044" y="8363522"/>
            <a:ext cx="9794956" cy="1943100"/>
          </a:xfrm>
          <a:prstGeom prst="rect">
            <a:avLst/>
          </a:prstGeom>
        </p:spPr>
      </p:pic>
      <p:sp>
        <p:nvSpPr>
          <p:cNvPr id="11" name="TextBox 10">
            <a:extLst>
              <a:ext uri="{FF2B5EF4-FFF2-40B4-BE49-F238E27FC236}">
                <a16:creationId xmlns:a16="http://schemas.microsoft.com/office/drawing/2014/main" id="{F9E1CD67-D2BB-3786-2373-1C7242FE2967}"/>
              </a:ext>
            </a:extLst>
          </p:cNvPr>
          <p:cNvSpPr txBox="1"/>
          <p:nvPr/>
        </p:nvSpPr>
        <p:spPr>
          <a:xfrm>
            <a:off x="1101644" y="1422577"/>
            <a:ext cx="8839200" cy="7441845"/>
          </a:xfrm>
          <a:prstGeom prst="rect">
            <a:avLst/>
          </a:prstGeom>
          <a:noFill/>
        </p:spPr>
        <p:txBody>
          <a:bodyPr wrap="square">
            <a:spAutoFit/>
          </a:bodyPr>
          <a:lstStyle/>
          <a:p>
            <a:pPr marL="571500" indent="-571500" algn="just">
              <a:lnSpc>
                <a:spcPct val="150000"/>
              </a:lnSpc>
              <a:spcBef>
                <a:spcPts val="100"/>
              </a:spcBef>
              <a:spcAft>
                <a:spcPts val="100"/>
              </a:spcAft>
              <a:buFontTx/>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Nhà Đường, nhà Tống và nhà Minh là những triều đại phát triển rực rỡ về cả chính trị, kinh tế và văn hoá.</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Nhà Thanh là triều đại phong kiến cuối cùng của Trung Quốc.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100"/>
              </a:spcBef>
              <a:spcAft>
                <a:spcPts val="100"/>
              </a:spcAft>
              <a:buFontTx/>
              <a:buChar char="-"/>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Giữa TK XIX: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Trung Quốc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suy yếu.</a:t>
            </a: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 nguy cơ thực dân phương Tây xâm lược.</a:t>
            </a:r>
            <a:endParaRPr lang="en-US" sz="4000">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56730D8E-177C-768C-6007-1B2E6EAB02E1}"/>
              </a:ext>
            </a:extLst>
          </p:cNvPr>
          <p:cNvGrpSpPr/>
          <p:nvPr/>
        </p:nvGrpSpPr>
        <p:grpSpPr>
          <a:xfrm>
            <a:off x="10591800" y="391002"/>
            <a:ext cx="6594556" cy="9504993"/>
            <a:chOff x="10527633" y="495300"/>
            <a:chExt cx="6594556" cy="9504993"/>
          </a:xfrm>
        </p:grpSpPr>
        <p:pic>
          <p:nvPicPr>
            <p:cNvPr id="18" name="Picture 17" descr="Map&#10;&#10;Description automatically generated">
              <a:extLst>
                <a:ext uri="{FF2B5EF4-FFF2-40B4-BE49-F238E27FC236}">
                  <a16:creationId xmlns:a16="http://schemas.microsoft.com/office/drawing/2014/main" id="{CD3B89CF-4E11-10B8-8F33-D8FD744DD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7633" y="495300"/>
              <a:ext cx="6594556" cy="4275073"/>
            </a:xfrm>
            <a:prstGeom prst="rect">
              <a:avLst/>
            </a:prstGeom>
          </p:spPr>
        </p:pic>
        <p:sp>
          <p:nvSpPr>
            <p:cNvPr id="19" name="TextBox 4">
              <a:extLst>
                <a:ext uri="{FF2B5EF4-FFF2-40B4-BE49-F238E27FC236}">
                  <a16:creationId xmlns:a16="http://schemas.microsoft.com/office/drawing/2014/main" id="{96EB1A60-08E8-E736-FD39-CA6164191E9C}"/>
                </a:ext>
              </a:extLst>
            </p:cNvPr>
            <p:cNvSpPr txBox="1"/>
            <p:nvPr/>
          </p:nvSpPr>
          <p:spPr>
            <a:xfrm>
              <a:off x="10626645" y="9439370"/>
              <a:ext cx="6396532" cy="560923"/>
            </a:xfrm>
            <a:prstGeom prst="rect">
              <a:avLst/>
            </a:prstGeom>
          </p:spPr>
          <p:txBody>
            <a:bodyPr wrap="square" lIns="0" tIns="0" rIns="0" bIns="0" rtlCol="0" anchor="t">
              <a:spAutoFit/>
            </a:bodyPr>
            <a:lstStyle/>
            <a:p>
              <a:pPr algn="ctr">
                <a:lnSpc>
                  <a:spcPts val="4759"/>
                </a:lnSpc>
              </a:pPr>
              <a:r>
                <a:rPr lang="en-US" sz="2800" i="1" dirty="0">
                  <a:solidFill>
                    <a:srgbClr val="000000"/>
                  </a:solidFill>
                  <a:latin typeface="Arial" panose="020B0604020202020204" pitchFamily="34" charset="0"/>
                  <a:cs typeface="Arial" panose="020B0604020202020204" pitchFamily="34" charset="0"/>
                </a:rPr>
                <a:t>Con </a:t>
              </a:r>
              <a:r>
                <a:rPr lang="en-US" sz="2800" i="1" dirty="0" err="1">
                  <a:solidFill>
                    <a:srgbClr val="000000"/>
                  </a:solidFill>
                  <a:latin typeface="Arial" panose="020B0604020202020204" pitchFamily="34" charset="0"/>
                  <a:cs typeface="Arial" panose="020B0604020202020204" pitchFamily="34" charset="0"/>
                </a:rPr>
                <a:t>đường</a:t>
              </a:r>
              <a:r>
                <a:rPr lang="en-US" sz="2800" i="1" dirty="0">
                  <a:solidFill>
                    <a:srgbClr val="000000"/>
                  </a:solidFill>
                  <a:latin typeface="Arial" panose="020B0604020202020204" pitchFamily="34" charset="0"/>
                  <a:cs typeface="Arial" panose="020B0604020202020204" pitchFamily="34" charset="0"/>
                </a:rPr>
                <a:t> </a:t>
              </a:r>
              <a:r>
                <a:rPr lang="en-US" sz="2800" i="1" err="1">
                  <a:solidFill>
                    <a:srgbClr val="000000"/>
                  </a:solidFill>
                  <a:latin typeface="Arial" panose="020B0604020202020204" pitchFamily="34" charset="0"/>
                  <a:cs typeface="Arial" panose="020B0604020202020204" pitchFamily="34" charset="0"/>
                </a:rPr>
                <a:t>tơ</a:t>
              </a:r>
              <a:r>
                <a:rPr lang="en-US" sz="2800" i="1">
                  <a:solidFill>
                    <a:srgbClr val="000000"/>
                  </a:solidFill>
                  <a:latin typeface="Arial" panose="020B0604020202020204" pitchFamily="34" charset="0"/>
                  <a:cs typeface="Arial" panose="020B0604020202020204" pitchFamily="34" charset="0"/>
                </a:rPr>
                <a:t> lụa trên cạn và trên biển</a:t>
              </a:r>
              <a:endParaRPr lang="en-US" sz="2800" i="1" dirty="0">
                <a:solidFill>
                  <a:srgbClr val="000000"/>
                </a:solidFill>
                <a:latin typeface="Arial" panose="020B0604020202020204" pitchFamily="34" charset="0"/>
                <a:cs typeface="Arial" panose="020B0604020202020204" pitchFamily="34" charset="0"/>
              </a:endParaRPr>
            </a:p>
          </p:txBody>
        </p:sp>
        <p:pic>
          <p:nvPicPr>
            <p:cNvPr id="21" name="Picture 20" descr="A picture containing text&#10;&#10;Description automatically generated">
              <a:extLst>
                <a:ext uri="{FF2B5EF4-FFF2-40B4-BE49-F238E27FC236}">
                  <a16:creationId xmlns:a16="http://schemas.microsoft.com/office/drawing/2014/main" id="{50499806-5A0F-BF8D-DF02-1914E829E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7633" y="4770373"/>
              <a:ext cx="6594556" cy="4668997"/>
            </a:xfrm>
            <a:prstGeom prst="rect">
              <a:avLst/>
            </a:prstGeom>
          </p:spPr>
        </p:pic>
      </p:grpSp>
      <p:pic>
        <p:nvPicPr>
          <p:cNvPr id="23" name="Picture 5">
            <a:extLst>
              <a:ext uri="{FF2B5EF4-FFF2-40B4-BE49-F238E27FC236}">
                <a16:creationId xmlns:a16="http://schemas.microsoft.com/office/drawing/2014/main" id="{6F9E20A3-7C5E-F06D-02BC-0115F75FA71A}"/>
              </a:ext>
            </a:extLst>
          </p:cNvPr>
          <p:cNvPicPr>
            <a:picLocks noChangeAspect="1"/>
          </p:cNvPicPr>
          <p:nvPr/>
        </p:nvPicPr>
        <p:blipFill>
          <a:blip r:embed="rId2"/>
          <a:srcRect/>
          <a:stretch>
            <a:fillRect/>
          </a:stretch>
        </p:blipFill>
        <p:spPr>
          <a:xfrm>
            <a:off x="0" y="8343901"/>
            <a:ext cx="9677400" cy="19431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4AF91937-CDC4-1F8F-5982-EB2E4453EF6F}"/>
              </a:ext>
            </a:extLst>
          </p:cNvPr>
          <p:cNvGrpSpPr/>
          <p:nvPr/>
        </p:nvGrpSpPr>
        <p:grpSpPr>
          <a:xfrm>
            <a:off x="800100" y="3771900"/>
            <a:ext cx="16325847" cy="5964928"/>
            <a:chOff x="800100" y="3771900"/>
            <a:chExt cx="16325847" cy="5964928"/>
          </a:xfrm>
        </p:grpSpPr>
        <p:cxnSp>
          <p:nvCxnSpPr>
            <p:cNvPr id="42" name="Straight Connector 41">
              <a:extLst>
                <a:ext uri="{FF2B5EF4-FFF2-40B4-BE49-F238E27FC236}">
                  <a16:creationId xmlns:a16="http://schemas.microsoft.com/office/drawing/2014/main" id="{2C9AFC95-1215-DD89-CA96-6CCCB737068D}"/>
                </a:ext>
              </a:extLst>
            </p:cNvPr>
            <p:cNvCxnSpPr>
              <a:cxnSpLocks/>
            </p:cNvCxnSpPr>
            <p:nvPr/>
          </p:nvCxnSpPr>
          <p:spPr>
            <a:xfrm>
              <a:off x="857247" y="9736828"/>
              <a:ext cx="16268700"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B7A632B-CC21-310E-6C8A-409F2EF62C60}"/>
                </a:ext>
              </a:extLst>
            </p:cNvPr>
            <p:cNvCxnSpPr>
              <a:cxnSpLocks/>
            </p:cNvCxnSpPr>
            <p:nvPr/>
          </p:nvCxnSpPr>
          <p:spPr>
            <a:xfrm>
              <a:off x="800100" y="3771900"/>
              <a:ext cx="16268700" cy="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2CD54CD-C371-134C-8E4E-38B165FCE8D1}"/>
                </a:ext>
              </a:extLst>
            </p:cNvPr>
            <p:cNvCxnSpPr>
              <a:cxnSpLocks/>
            </p:cNvCxnSpPr>
            <p:nvPr/>
          </p:nvCxnSpPr>
          <p:spPr>
            <a:xfrm flipV="1">
              <a:off x="857247" y="6553200"/>
              <a:ext cx="16230603" cy="1905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80F3BAE-D9DA-824E-9E7E-8E5151BC527C}"/>
                </a:ext>
              </a:extLst>
            </p:cNvPr>
            <p:cNvCxnSpPr>
              <a:cxnSpLocks/>
            </p:cNvCxnSpPr>
            <p:nvPr/>
          </p:nvCxnSpPr>
          <p:spPr>
            <a:xfrm>
              <a:off x="17068800" y="3771900"/>
              <a:ext cx="0" cy="2800350"/>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950E1BC-F78B-D967-196C-6758946E3C08}"/>
                </a:ext>
              </a:extLst>
            </p:cNvPr>
            <p:cNvCxnSpPr>
              <a:cxnSpLocks/>
            </p:cNvCxnSpPr>
            <p:nvPr/>
          </p:nvCxnSpPr>
          <p:spPr>
            <a:xfrm>
              <a:off x="857247" y="6572250"/>
              <a:ext cx="0" cy="3164578"/>
            </a:xfrm>
            <a:prstGeom prst="line">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4">
            <a:extLst>
              <a:ext uri="{FF2B5EF4-FFF2-40B4-BE49-F238E27FC236}">
                <a16:creationId xmlns:a16="http://schemas.microsoft.com/office/drawing/2014/main" id="{9FC60466-4803-4E6C-33A8-49ED9B6CDF2F}"/>
              </a:ext>
            </a:extLst>
          </p:cNvPr>
          <p:cNvSpPr txBox="1"/>
          <p:nvPr/>
        </p:nvSpPr>
        <p:spPr>
          <a:xfrm>
            <a:off x="7035194" y="294358"/>
            <a:ext cx="402764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a:t>
            </a:r>
            <a:endParaRPr lang="en-US" sz="4800" b="1" dirty="0">
              <a:solidFill>
                <a:srgbClr val="FF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AEB80522-93DC-F2CC-6834-FC90247E7BEA}"/>
              </a:ext>
            </a:extLst>
          </p:cNvPr>
          <p:cNvSpPr/>
          <p:nvPr/>
        </p:nvSpPr>
        <p:spPr>
          <a:xfrm>
            <a:off x="1648148" y="3314700"/>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618</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8ED3C07-ADB6-2D66-2C80-A668BFC09D15}"/>
              </a:ext>
            </a:extLst>
          </p:cNvPr>
          <p:cNvSpPr txBox="1"/>
          <p:nvPr/>
        </p:nvSpPr>
        <p:spPr>
          <a:xfrm>
            <a:off x="609600" y="971886"/>
            <a:ext cx="3480994" cy="2232021"/>
          </a:xfrm>
          <a:prstGeom prst="rect">
            <a:avLst/>
          </a:prstGeom>
          <a:noFill/>
        </p:spPr>
        <p:txBody>
          <a:bodyPr wrap="square">
            <a:spAutoFit/>
          </a:bodyPr>
          <a:lstStyle/>
          <a:p>
            <a:pPr algn="ctr">
              <a:lnSpc>
                <a:spcPct val="150000"/>
              </a:lnSpc>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Lý Uyên xưng Hoàng đế, </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lập ra nhà Đường</a:t>
            </a:r>
            <a:endParaRPr lang="en-US" sz="320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68FDCDA-2C90-2E75-AA33-D5AEE1569F47}"/>
              </a:ext>
            </a:extLst>
          </p:cNvPr>
          <p:cNvSpPr/>
          <p:nvPr/>
        </p:nvSpPr>
        <p:spPr>
          <a:xfrm>
            <a:off x="5136876" y="3314700"/>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847</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780C94B-514C-6F92-A2FF-7F7D776706C9}"/>
              </a:ext>
            </a:extLst>
          </p:cNvPr>
          <p:cNvSpPr txBox="1"/>
          <p:nvPr/>
        </p:nvSpPr>
        <p:spPr>
          <a:xfrm>
            <a:off x="4495800" y="1533728"/>
            <a:ext cx="2686050" cy="1478418"/>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Nhà Đường sụp đổ</a:t>
            </a:r>
            <a:endParaRPr lang="en-US" sz="320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91F4F173-8C85-168C-3415-6821F6CD27BE}"/>
              </a:ext>
            </a:extLst>
          </p:cNvPr>
          <p:cNvSpPr/>
          <p:nvPr/>
        </p:nvSpPr>
        <p:spPr>
          <a:xfrm>
            <a:off x="9144000" y="3314700"/>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960</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2CC907D-485F-D4A7-4A15-F90ABA009340}"/>
              </a:ext>
            </a:extLst>
          </p:cNvPr>
          <p:cNvSpPr txBox="1"/>
          <p:nvPr/>
        </p:nvSpPr>
        <p:spPr>
          <a:xfrm>
            <a:off x="7467600" y="937977"/>
            <a:ext cx="5210175" cy="2228815"/>
          </a:xfrm>
          <a:prstGeom prst="rect">
            <a:avLst/>
          </a:prstGeom>
          <a:noFill/>
        </p:spPr>
        <p:txBody>
          <a:bodyPr wrap="square">
            <a:spAutoFit/>
          </a:bodyPr>
          <a:lstStyle/>
          <a:p>
            <a:pPr algn="ctr">
              <a:lnSpc>
                <a:spcPct val="150000"/>
              </a:lnSpc>
              <a:spcBef>
                <a:spcPts val="100"/>
              </a:spcBef>
              <a:spcAft>
                <a:spcPts val="100"/>
              </a:spcAft>
            </a:pPr>
            <a:r>
              <a:rPr lang="vi-VN" sz="3200">
                <a:solidFill>
                  <a:srgbClr val="000000"/>
                </a:solidFill>
                <a:effectLst/>
                <a:ea typeface="Calibri" panose="020F0502020204030204" pitchFamily="34" charset="0"/>
              </a:rPr>
              <a:t>Triệu Khuông Dẫn dẹp tan các thế lực phong kiến đối lập, lập ra nhà Tống. </a:t>
            </a:r>
            <a:endParaRPr lang="en-US" sz="3200">
              <a:effectLst/>
              <a:ea typeface="Calibri" panose="020F0502020204030204" pitchFamily="34" charset="0"/>
            </a:endParaRPr>
          </a:p>
        </p:txBody>
      </p:sp>
      <p:sp>
        <p:nvSpPr>
          <p:cNvPr id="24" name="Rectangle: Rounded Corners 23">
            <a:extLst>
              <a:ext uri="{FF2B5EF4-FFF2-40B4-BE49-F238E27FC236}">
                <a16:creationId xmlns:a16="http://schemas.microsoft.com/office/drawing/2014/main" id="{49A72FF2-25EA-4C2B-2D18-463D48974D0B}"/>
              </a:ext>
            </a:extLst>
          </p:cNvPr>
          <p:cNvSpPr/>
          <p:nvPr/>
        </p:nvSpPr>
        <p:spPr>
          <a:xfrm>
            <a:off x="14363700" y="3314700"/>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1206</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4970A1E-4C95-9368-CF8F-F8EBB1F694BF}"/>
              </a:ext>
            </a:extLst>
          </p:cNvPr>
          <p:cNvSpPr txBox="1"/>
          <p:nvPr/>
        </p:nvSpPr>
        <p:spPr>
          <a:xfrm>
            <a:off x="12784411" y="937977"/>
            <a:ext cx="4589189" cy="2228815"/>
          </a:xfrm>
          <a:prstGeom prst="rect">
            <a:avLst/>
          </a:prstGeom>
          <a:noFill/>
        </p:spPr>
        <p:txBody>
          <a:bodyPr wrap="square">
            <a:spAutoFit/>
          </a:bodyPr>
          <a:lstStyle/>
          <a:p>
            <a:pPr algn="ctr">
              <a:lnSpc>
                <a:spcPct val="150000"/>
              </a:lnSpc>
            </a:pPr>
            <a:r>
              <a:rPr lang="vi-VN" sz="3200">
                <a:solidFill>
                  <a:srgbClr val="000000"/>
                </a:solidFill>
                <a:effectLst/>
                <a:ea typeface="Calibri" panose="020F0502020204030204" pitchFamily="34" charset="0"/>
              </a:rPr>
              <a:t>Thành Cát Tư Hãn lên ngôi Đại Hãn tiến đánh Bắc Trung Quốc. </a:t>
            </a:r>
            <a:endParaRPr lang="en-US" sz="3200"/>
          </a:p>
        </p:txBody>
      </p:sp>
      <p:sp>
        <p:nvSpPr>
          <p:cNvPr id="33" name="Rectangle: Rounded Corners 32">
            <a:extLst>
              <a:ext uri="{FF2B5EF4-FFF2-40B4-BE49-F238E27FC236}">
                <a16:creationId xmlns:a16="http://schemas.microsoft.com/office/drawing/2014/main" id="{A934B984-1213-B1BA-7B99-6B01DF75629B}"/>
              </a:ext>
            </a:extLst>
          </p:cNvPr>
          <p:cNvSpPr/>
          <p:nvPr/>
        </p:nvSpPr>
        <p:spPr>
          <a:xfrm>
            <a:off x="14036948" y="5967173"/>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1271</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2C55A03-DAEE-406D-1C65-F799EC110ABB}"/>
              </a:ext>
            </a:extLst>
          </p:cNvPr>
          <p:cNvSpPr txBox="1"/>
          <p:nvPr/>
        </p:nvSpPr>
        <p:spPr>
          <a:xfrm>
            <a:off x="13168203" y="4396821"/>
            <a:ext cx="3141388" cy="1493358"/>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Hốt Tất Liệt lập ra triều Nguyên</a:t>
            </a:r>
            <a:endParaRPr lang="en-US" sz="3200">
              <a:latin typeface="Arial" panose="020B0604020202020204" pitchFamily="34" charset="0"/>
              <a:cs typeface="Arial" panose="020B0604020202020204" pitchFamily="34" charset="0"/>
            </a:endParaRPr>
          </a:p>
        </p:txBody>
      </p:sp>
      <p:sp>
        <p:nvSpPr>
          <p:cNvPr id="37" name="Rectangle: Rounded Corners 36">
            <a:extLst>
              <a:ext uri="{FF2B5EF4-FFF2-40B4-BE49-F238E27FC236}">
                <a16:creationId xmlns:a16="http://schemas.microsoft.com/office/drawing/2014/main" id="{3AE39BDF-FDB3-541E-F6AA-51631873B18F}"/>
              </a:ext>
            </a:extLst>
          </p:cNvPr>
          <p:cNvSpPr/>
          <p:nvPr/>
        </p:nvSpPr>
        <p:spPr>
          <a:xfrm>
            <a:off x="9219763" y="6041129"/>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1279</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1C5BDA5-62C4-CF02-F466-C8713C7DF1CB}"/>
              </a:ext>
            </a:extLst>
          </p:cNvPr>
          <p:cNvSpPr txBox="1"/>
          <p:nvPr/>
        </p:nvSpPr>
        <p:spPr>
          <a:xfrm>
            <a:off x="7632398" y="4423341"/>
            <a:ext cx="4419600" cy="1478418"/>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Diệt Nam Tống, </a:t>
            </a:r>
          </a:p>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thống nhất Trung Quốc</a:t>
            </a:r>
            <a:endParaRPr lang="en-US" sz="3200">
              <a:latin typeface="Arial" panose="020B0604020202020204" pitchFamily="34" charset="0"/>
              <a:cs typeface="Arial" panose="020B0604020202020204" pitchFamily="34" charset="0"/>
            </a:endParaRPr>
          </a:p>
        </p:txBody>
      </p:sp>
      <p:sp>
        <p:nvSpPr>
          <p:cNvPr id="39" name="Rectangle: Rounded Corners 38">
            <a:extLst>
              <a:ext uri="{FF2B5EF4-FFF2-40B4-BE49-F238E27FC236}">
                <a16:creationId xmlns:a16="http://schemas.microsoft.com/office/drawing/2014/main" id="{7DE2D744-B6CF-D216-142A-B7346567922D}"/>
              </a:ext>
            </a:extLst>
          </p:cNvPr>
          <p:cNvSpPr/>
          <p:nvPr/>
        </p:nvSpPr>
        <p:spPr>
          <a:xfrm>
            <a:off x="3063873" y="6041129"/>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1368</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0" name="TextBox 5">
            <a:extLst>
              <a:ext uri="{FF2B5EF4-FFF2-40B4-BE49-F238E27FC236}">
                <a16:creationId xmlns:a16="http://schemas.microsoft.com/office/drawing/2014/main" id="{FCC0789D-FC9E-960E-F14D-DC8357572A76}"/>
              </a:ext>
            </a:extLst>
          </p:cNvPr>
          <p:cNvSpPr txBox="1"/>
          <p:nvPr/>
        </p:nvSpPr>
        <p:spPr>
          <a:xfrm>
            <a:off x="1218863" y="4491849"/>
            <a:ext cx="5816333" cy="1386085"/>
          </a:xfrm>
          <a:prstGeom prst="rect">
            <a:avLst/>
          </a:prstGeom>
        </p:spPr>
        <p:txBody>
          <a:bodyPr wrap="square" lIns="0" tIns="0" rIns="0" bIns="0" rtlCol="0" anchor="t">
            <a:spAutoFit/>
          </a:bodyPr>
          <a:lstStyle/>
          <a:p>
            <a:pPr marL="302259" lvl="1" algn="ctr">
              <a:lnSpc>
                <a:spcPct val="150000"/>
              </a:lnSpc>
            </a:pPr>
            <a:r>
              <a:rPr lang="en-US" sz="3200">
                <a:solidFill>
                  <a:srgbClr val="000000"/>
                </a:solidFill>
                <a:latin typeface="Arial" panose="020B0604020202020204" pitchFamily="34" charset="0"/>
                <a:cs typeface="Arial" panose="020B0604020202020204" pitchFamily="34" charset="0"/>
              </a:rPr>
              <a:t>Chu </a:t>
            </a:r>
            <a:r>
              <a:rPr lang="en-US" sz="3200" dirty="0" err="1">
                <a:solidFill>
                  <a:srgbClr val="000000"/>
                </a:solidFill>
                <a:latin typeface="Arial" panose="020B0604020202020204" pitchFamily="34" charset="0"/>
                <a:cs typeface="Arial" panose="020B0604020202020204" pitchFamily="34" charset="0"/>
              </a:rPr>
              <a:t>Nguyên</a:t>
            </a:r>
            <a:r>
              <a:rPr lang="en-US" sz="3200" dirty="0">
                <a:solidFill>
                  <a:srgbClr val="000000"/>
                </a:solidFill>
                <a:latin typeface="Arial" panose="020B0604020202020204" pitchFamily="34" charset="0"/>
                <a:cs typeface="Arial" panose="020B0604020202020204" pitchFamily="34" charset="0"/>
              </a:rPr>
              <a:t> </a:t>
            </a:r>
            <a:r>
              <a:rPr lang="en-US" sz="3200" err="1">
                <a:solidFill>
                  <a:srgbClr val="000000"/>
                </a:solidFill>
                <a:latin typeface="Arial" panose="020B0604020202020204" pitchFamily="34" charset="0"/>
                <a:cs typeface="Arial" panose="020B0604020202020204" pitchFamily="34" charset="0"/>
              </a:rPr>
              <a:t>Chương</a:t>
            </a:r>
            <a:r>
              <a:rPr lang="en-US" sz="3200">
                <a:solidFill>
                  <a:srgbClr val="000000"/>
                </a:solidFill>
                <a:latin typeface="Arial" panose="020B0604020202020204" pitchFamily="34" charset="0"/>
                <a:cs typeface="Arial" panose="020B0604020202020204" pitchFamily="34" charset="0"/>
              </a:rPr>
              <a:t> lên ngôi hoàng đế, </a:t>
            </a:r>
            <a:r>
              <a:rPr lang="en-US" sz="3200" dirty="0" err="1">
                <a:solidFill>
                  <a:srgbClr val="000000"/>
                </a:solidFill>
                <a:latin typeface="Arial" panose="020B0604020202020204" pitchFamily="34" charset="0"/>
                <a:cs typeface="Arial" panose="020B0604020202020204" pitchFamily="34" charset="0"/>
              </a:rPr>
              <a:t>lập</a:t>
            </a:r>
            <a:r>
              <a:rPr lang="en-US" sz="3200" dirty="0">
                <a:solidFill>
                  <a:srgbClr val="000000"/>
                </a:solidFill>
                <a:latin typeface="Arial" panose="020B0604020202020204" pitchFamily="34" charset="0"/>
                <a:cs typeface="Arial" panose="020B0604020202020204" pitchFamily="34" charset="0"/>
              </a:rPr>
              <a:t> ra </a:t>
            </a:r>
            <a:r>
              <a:rPr lang="en-US" sz="3200" dirty="0" err="1">
                <a:solidFill>
                  <a:srgbClr val="000000"/>
                </a:solidFill>
                <a:latin typeface="Arial" panose="020B0604020202020204" pitchFamily="34" charset="0"/>
                <a:cs typeface="Arial" panose="020B0604020202020204" pitchFamily="34" charset="0"/>
              </a:rPr>
              <a:t>nhà</a:t>
            </a:r>
            <a:r>
              <a:rPr lang="en-US" sz="3200" dirty="0">
                <a:solidFill>
                  <a:srgbClr val="000000"/>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Minh.</a:t>
            </a:r>
            <a:endParaRPr lang="en-US" sz="3200" dirty="0">
              <a:solidFill>
                <a:srgbClr val="000000"/>
              </a:solidFill>
              <a:latin typeface="Arial" panose="020B0604020202020204" pitchFamily="34" charset="0"/>
              <a:cs typeface="Arial" panose="020B0604020202020204" pitchFamily="34" charset="0"/>
            </a:endParaRPr>
          </a:p>
        </p:txBody>
      </p:sp>
      <p:sp>
        <p:nvSpPr>
          <p:cNvPr id="41" name="Rectangle: Rounded Corners 40">
            <a:extLst>
              <a:ext uri="{FF2B5EF4-FFF2-40B4-BE49-F238E27FC236}">
                <a16:creationId xmlns:a16="http://schemas.microsoft.com/office/drawing/2014/main" id="{BF92CFCB-D4AA-9AAE-7410-D291DB75E326}"/>
              </a:ext>
            </a:extLst>
          </p:cNvPr>
          <p:cNvSpPr/>
          <p:nvPr/>
        </p:nvSpPr>
        <p:spPr>
          <a:xfrm>
            <a:off x="2950720" y="9108126"/>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1644</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08B2C219-6E77-DBDC-F8E1-3188399A8A0B}"/>
              </a:ext>
            </a:extLst>
          </p:cNvPr>
          <p:cNvSpPr txBox="1"/>
          <p:nvPr/>
        </p:nvSpPr>
        <p:spPr>
          <a:xfrm>
            <a:off x="872247" y="6910039"/>
            <a:ext cx="5787153" cy="2217082"/>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ộc người Mãn ở phương Bắc kéo vào xâm lược nước Minh, lập ra nhà Thanh </a:t>
            </a:r>
            <a:endParaRPr lang="en-US" sz="3200">
              <a:latin typeface="Arial" panose="020B0604020202020204" pitchFamily="34"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ECF6F824-4445-CDBB-1F31-3645233F7946}"/>
              </a:ext>
            </a:extLst>
          </p:cNvPr>
          <p:cNvSpPr/>
          <p:nvPr/>
        </p:nvSpPr>
        <p:spPr>
          <a:xfrm>
            <a:off x="14075048" y="9108126"/>
            <a:ext cx="1403899" cy="914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Arial" panose="020B0604020202020204" pitchFamily="34" charset="0"/>
                <a:cs typeface="Arial" panose="020B0604020202020204" pitchFamily="34" charset="0"/>
              </a:rPr>
              <a:t>1911</a:t>
            </a:r>
            <a:endParaRPr kumimoji="0" lang="en-US"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70C0632-AA98-CE6F-ED0D-42531F0301D1}"/>
              </a:ext>
            </a:extLst>
          </p:cNvPr>
          <p:cNvSpPr txBox="1"/>
          <p:nvPr/>
        </p:nvSpPr>
        <p:spPr>
          <a:xfrm>
            <a:off x="12277284" y="7427759"/>
            <a:ext cx="4999426" cy="1478418"/>
          </a:xfrm>
          <a:prstGeom prst="rect">
            <a:avLst/>
          </a:prstGeom>
          <a:noFill/>
        </p:spPr>
        <p:txBody>
          <a:bodyPr wrap="square">
            <a:spAutoFit/>
          </a:bodyPr>
          <a:lstStyle/>
          <a:p>
            <a:pPr algn="ctr">
              <a:lnSpc>
                <a:spcPct val="150000"/>
              </a:lnSpc>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Nhà Thanh và chế độ phong kiến sụp đổ</a:t>
            </a:r>
            <a:endParaRPr lang="en-US" sz="3200">
              <a:latin typeface="Arial" panose="020B0604020202020204" pitchFamily="34" charset="0"/>
              <a:cs typeface="Arial" panose="020B0604020202020204" pitchFamily="34" charset="0"/>
            </a:endParaRPr>
          </a:p>
        </p:txBody>
      </p:sp>
      <p:sp>
        <p:nvSpPr>
          <p:cNvPr id="59" name="Right Brace 58">
            <a:extLst>
              <a:ext uri="{FF2B5EF4-FFF2-40B4-BE49-F238E27FC236}">
                <a16:creationId xmlns:a16="http://schemas.microsoft.com/office/drawing/2014/main" id="{4F0292D3-AF8B-EFC0-8A69-5ED5775F20A5}"/>
              </a:ext>
            </a:extLst>
          </p:cNvPr>
          <p:cNvSpPr/>
          <p:nvPr/>
        </p:nvSpPr>
        <p:spPr>
          <a:xfrm rot="16200000">
            <a:off x="8938794" y="4569826"/>
            <a:ext cx="578959" cy="9693550"/>
          </a:xfrm>
          <a:prstGeom prst="rightBrace">
            <a:avLst>
              <a:gd name="adj1" fmla="val 59076"/>
              <a:gd name="adj2" fmla="val 50000"/>
            </a:avLst>
          </a:prstGeom>
          <a:solidFill>
            <a:srgbClr val="FFFF00"/>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extBox 60">
            <a:extLst>
              <a:ext uri="{FF2B5EF4-FFF2-40B4-BE49-F238E27FC236}">
                <a16:creationId xmlns:a16="http://schemas.microsoft.com/office/drawing/2014/main" id="{4C1C5FB1-8537-E275-9A3D-3115C7E99996}"/>
              </a:ext>
            </a:extLst>
          </p:cNvPr>
          <p:cNvSpPr txBox="1"/>
          <p:nvPr/>
        </p:nvSpPr>
        <p:spPr>
          <a:xfrm>
            <a:off x="6685723" y="6940590"/>
            <a:ext cx="4999426" cy="2232021"/>
          </a:xfrm>
          <a:prstGeom prst="rect">
            <a:avLst/>
          </a:prstGeom>
          <a:noFill/>
        </p:spPr>
        <p:txBody>
          <a:bodyPr wrap="square">
            <a:spAutoFit/>
          </a:bodyPr>
          <a:lstStyle/>
          <a:p>
            <a:pPr algn="ctr">
              <a:lnSpc>
                <a:spcPct val="150000"/>
              </a:lnSpc>
            </a:pP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FF0000"/>
                </a:solidFill>
                <a:effectLst/>
                <a:latin typeface="Arial" panose="020B0604020202020204" pitchFamily="34" charset="0"/>
                <a:ea typeface="Calibri" panose="020F0502020204030204" pitchFamily="34" charset="0"/>
                <a:cs typeface="Arial" panose="020B0604020202020204" pitchFamily="34" charset="0"/>
              </a:rPr>
              <a:t>ác cuộc khởi nghĩa, chống đối ngày một nhiều</a:t>
            </a:r>
            <a:r>
              <a:rPr lang="en-US" sz="3200">
                <a:solidFill>
                  <a:srgbClr val="FF0000"/>
                </a:solidFill>
                <a:latin typeface="Arial" panose="020B0604020202020204" pitchFamily="34" charset="0"/>
                <a:ea typeface="Calibri" panose="020F0502020204030204" pitchFamily="34" charset="0"/>
                <a:cs typeface="Arial" panose="020B0604020202020204" pitchFamily="34" charset="0"/>
              </a:rPr>
              <a:t>, triệu đại suy yếu</a:t>
            </a:r>
            <a:endParaRPr lang="en-US" sz="320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randombar(horizont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barn(inVertical)">
                                      <p:cBhvr>
                                        <p:cTn id="50" dur="500"/>
                                        <p:tgtEl>
                                          <p:spTgt spid="3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randombar(horizontal)">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barn(inVertic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randombar(horizontal)">
                                      <p:cBhvr>
                                        <p:cTn id="61" dur="50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arn(inVertical)">
                                      <p:cBhvr>
                                        <p:cTn id="66" dur="500"/>
                                        <p:tgtEl>
                                          <p:spTgt spid="3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randombar(horizont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barn(inVertical)">
                                      <p:cBhvr>
                                        <p:cTn id="74" dur="500"/>
                                        <p:tgtEl>
                                          <p:spTgt spid="41"/>
                                        </p:tgtEl>
                                      </p:cBhvr>
                                    </p:animEffect>
                                  </p:childTnLst>
                                </p:cTn>
                              </p:par>
                              <p:par>
                                <p:cTn id="75" presetID="14" presetClass="entr" presetSubtype="1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randombar(horizontal)">
                                      <p:cBhvr>
                                        <p:cTn id="77" dur="500"/>
                                        <p:tgtEl>
                                          <p:spTgt spid="4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58"/>
                                        </p:tgtEl>
                                        <p:attrNameLst>
                                          <p:attrName>style.visibility</p:attrName>
                                        </p:attrNameLst>
                                      </p:cBhvr>
                                      <p:to>
                                        <p:strVal val="visible"/>
                                      </p:to>
                                    </p:set>
                                    <p:animEffect transition="in" filter="randombar(horizontal)">
                                      <p:cBhvr>
                                        <p:cTn id="85" dur="500"/>
                                        <p:tgtEl>
                                          <p:spTgt spid="58"/>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wipe(down)">
                                      <p:cBhvr>
                                        <p:cTn id="90" dur="500"/>
                                        <p:tgtEl>
                                          <p:spTgt spid="59"/>
                                        </p:tgtEl>
                                      </p:cBhvr>
                                    </p:animEffect>
                                  </p:childTnLst>
                                </p:cTn>
                              </p:par>
                              <p:par>
                                <p:cTn id="91" presetID="14" presetClass="entr" presetSubtype="1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Effect transition="in" filter="randombar(horizontal)">
                                      <p:cBhvr>
                                        <p:cTn id="9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8" grpId="0"/>
      <p:bldP spid="19" grpId="0" animBg="1"/>
      <p:bldP spid="20" grpId="0"/>
      <p:bldP spid="21" grpId="0" animBg="1"/>
      <p:bldP spid="23" grpId="0"/>
      <p:bldP spid="24" grpId="0" animBg="1"/>
      <p:bldP spid="26" grpId="0"/>
      <p:bldP spid="33" grpId="0" animBg="1"/>
      <p:bldP spid="36" grpId="0"/>
      <p:bldP spid="37" grpId="0" animBg="1"/>
      <p:bldP spid="38" grpId="0"/>
      <p:bldP spid="39" grpId="0" animBg="1"/>
      <p:bldP spid="40" grpId="0"/>
      <p:bldP spid="41" grpId="0" animBg="1"/>
      <p:bldP spid="45" grpId="0"/>
      <p:bldP spid="57" grpId="0" animBg="1"/>
      <p:bldP spid="58" grpId="0"/>
      <p:bldP spid="59" grpId="0" animBg="1"/>
      <p:bldP spid="6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06D5124-7701-9494-0EAB-64E9AEF58D4D}"/>
              </a:ext>
            </a:extLst>
          </p:cNvPr>
          <p:cNvPicPr>
            <a:picLocks noChangeAspect="1"/>
          </p:cNvPicPr>
          <p:nvPr/>
        </p:nvPicPr>
        <p:blipFill>
          <a:blip r:embed="rId2"/>
          <a:srcRect/>
          <a:stretch>
            <a:fillRect/>
          </a:stretch>
        </p:blipFill>
        <p:spPr>
          <a:xfrm>
            <a:off x="0" y="6615001"/>
            <a:ext cx="18288000" cy="3672000"/>
          </a:xfrm>
          <a:prstGeom prst="rect">
            <a:avLst/>
          </a:prstGeom>
        </p:spPr>
      </p:pic>
      <p:grpSp>
        <p:nvGrpSpPr>
          <p:cNvPr id="10" name="Group 9">
            <a:extLst>
              <a:ext uri="{FF2B5EF4-FFF2-40B4-BE49-F238E27FC236}">
                <a16:creationId xmlns:a16="http://schemas.microsoft.com/office/drawing/2014/main" id="{9AC6BDDD-DFDC-8F6D-C39B-08E5D72E165F}"/>
              </a:ext>
            </a:extLst>
          </p:cNvPr>
          <p:cNvGrpSpPr/>
          <p:nvPr/>
        </p:nvGrpSpPr>
        <p:grpSpPr>
          <a:xfrm>
            <a:off x="5705929" y="783682"/>
            <a:ext cx="6838042" cy="4434415"/>
            <a:chOff x="5705929" y="783682"/>
            <a:chExt cx="6838042" cy="4434415"/>
          </a:xfrm>
        </p:grpSpPr>
        <p:pic>
          <p:nvPicPr>
            <p:cNvPr id="9" name="Picture 14">
              <a:extLst>
                <a:ext uri="{FF2B5EF4-FFF2-40B4-BE49-F238E27FC236}">
                  <a16:creationId xmlns:a16="http://schemas.microsoft.com/office/drawing/2014/main" id="{DDDF132B-3090-E69F-5840-6A92BECF89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05929" y="783682"/>
              <a:ext cx="6838042" cy="3307904"/>
            </a:xfrm>
            <a:prstGeom prst="rect">
              <a:avLst/>
            </a:prstGeom>
          </p:spPr>
        </p:pic>
        <p:sp>
          <p:nvSpPr>
            <p:cNvPr id="3" name="TextBox 3"/>
            <p:cNvSpPr txBox="1"/>
            <p:nvPr/>
          </p:nvSpPr>
          <p:spPr>
            <a:xfrm>
              <a:off x="5895975" y="2398697"/>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latin typeface="Arial" panose="020B0604020202020204" pitchFamily="34" charset="0"/>
                  <a:cs typeface="Arial" panose="020B0604020202020204" pitchFamily="34" charset="0"/>
                </a:rPr>
                <a:t>PHẦN 2</a:t>
              </a:r>
              <a:endParaRPr lang="en-US" sz="6600" b="1" dirty="0">
                <a:latin typeface="Arial" panose="020B0604020202020204" pitchFamily="34" charset="0"/>
                <a:cs typeface="Arial" panose="020B0604020202020204" pitchFamily="34" charset="0"/>
              </a:endParaRPr>
            </a:p>
          </p:txBody>
        </p:sp>
      </p:grpSp>
      <p:sp>
        <p:nvSpPr>
          <p:cNvPr id="4" name="TextBox 4"/>
          <p:cNvSpPr txBox="1"/>
          <p:nvPr/>
        </p:nvSpPr>
        <p:spPr>
          <a:xfrm>
            <a:off x="1123950" y="4589823"/>
            <a:ext cx="16040100" cy="2858731"/>
          </a:xfrm>
          <a:prstGeom prst="rect">
            <a:avLst/>
          </a:prstGeom>
        </p:spPr>
        <p:txBody>
          <a:bodyPr wrap="square" lIns="0" tIns="0" rIns="0" bIns="0" rtlCol="0" anchor="t">
            <a:spAutoFit/>
          </a:bodyPr>
          <a:lstStyle/>
          <a:p>
            <a:pPr lvl="0" algn="ctr">
              <a:lnSpc>
                <a:spcPct val="150000"/>
              </a:lnSpc>
              <a:spcBef>
                <a:spcPct val="0"/>
              </a:spcBef>
            </a:pPr>
            <a:r>
              <a:rPr lang="vi-VN" sz="6600" b="1">
                <a:cs typeface="Arial" panose="020B0604020202020204" pitchFamily="34" charset="0"/>
              </a:rPr>
              <a:t>SỰ THỊNH VƯỢNG CỦA TRUNG QUỐC DƯỚI THỜI ĐƯỜNG</a:t>
            </a:r>
            <a:endParaRPr lang="vi-VN" sz="6600" b="1" dirty="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DC2C8A42-3DE1-FE39-AA65-1F7028BC210B}"/>
              </a:ext>
            </a:extLst>
          </p:cNvPr>
          <p:cNvPicPr>
            <a:picLocks noChangeAspect="1"/>
          </p:cNvPicPr>
          <p:nvPr/>
        </p:nvPicPr>
        <p:blipFill>
          <a:blip r:embed="rId2"/>
          <a:srcRect/>
          <a:stretch>
            <a:fillRect/>
          </a:stretch>
        </p:blipFill>
        <p:spPr>
          <a:xfrm flipH="1">
            <a:off x="0" y="6678692"/>
            <a:ext cx="18288000" cy="3627930"/>
          </a:xfrm>
          <a:prstGeom prst="rect">
            <a:avLst/>
          </a:prstGeom>
        </p:spPr>
      </p:pic>
      <p:pic>
        <p:nvPicPr>
          <p:cNvPr id="15" name="Picture 15">
            <a:extLst>
              <a:ext uri="{FF2B5EF4-FFF2-40B4-BE49-F238E27FC236}">
                <a16:creationId xmlns:a16="http://schemas.microsoft.com/office/drawing/2014/main" id="{380B9630-5D86-815E-E332-79AC7F7DB1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92918" y="-23214"/>
            <a:ext cx="1795082" cy="4114800"/>
          </a:xfrm>
          <a:prstGeom prst="rect">
            <a:avLst/>
          </a:prstGeom>
        </p:spPr>
      </p:pic>
      <p:pic>
        <p:nvPicPr>
          <p:cNvPr id="16" name="Picture 4">
            <a:extLst>
              <a:ext uri="{FF2B5EF4-FFF2-40B4-BE49-F238E27FC236}">
                <a16:creationId xmlns:a16="http://schemas.microsoft.com/office/drawing/2014/main" id="{35DAD767-2910-217E-3810-C2217C15059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3509" y="-303557"/>
            <a:ext cx="4237089" cy="2955370"/>
          </a:xfrm>
          <a:prstGeom prst="rect">
            <a:avLst/>
          </a:prstGeom>
        </p:spPr>
      </p:pic>
    </p:spTree>
    <p:extLst>
      <p:ext uri="{BB962C8B-B14F-4D97-AF65-F5344CB8AC3E}">
        <p14:creationId xmlns:p14="http://schemas.microsoft.com/office/powerpoint/2010/main" val="1268473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EB6048F-35AF-F2E4-B8B6-728E432F5F28}"/>
              </a:ext>
            </a:extLst>
          </p:cNvPr>
          <p:cNvGrpSpPr/>
          <p:nvPr/>
        </p:nvGrpSpPr>
        <p:grpSpPr>
          <a:xfrm>
            <a:off x="914400" y="870918"/>
            <a:ext cx="4838700" cy="8545164"/>
            <a:chOff x="1600200" y="870918"/>
            <a:chExt cx="4838700" cy="8545164"/>
          </a:xfrm>
        </p:grpSpPr>
        <p:pic>
          <p:nvPicPr>
            <p:cNvPr id="10" name="Picture 17">
              <a:extLst>
                <a:ext uri="{FF2B5EF4-FFF2-40B4-BE49-F238E27FC236}">
                  <a16:creationId xmlns:a16="http://schemas.microsoft.com/office/drawing/2014/main" id="{AEDD94B5-A5AD-2840-EE75-1ADE510359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200" y="870918"/>
              <a:ext cx="4838700" cy="8545164"/>
            </a:xfrm>
            <a:prstGeom prst="rect">
              <a:avLst/>
            </a:prstGeom>
          </p:spPr>
        </p:pic>
        <p:sp>
          <p:nvSpPr>
            <p:cNvPr id="12" name="TextBox 11">
              <a:extLst>
                <a:ext uri="{FF2B5EF4-FFF2-40B4-BE49-F238E27FC236}">
                  <a16:creationId xmlns:a16="http://schemas.microsoft.com/office/drawing/2014/main" id="{8F094C51-E361-3C76-76CB-21B1FE7604A6}"/>
                </a:ext>
              </a:extLst>
            </p:cNvPr>
            <p:cNvSpPr txBox="1"/>
            <p:nvPr/>
          </p:nvSpPr>
          <p:spPr>
            <a:xfrm>
              <a:off x="2876550" y="3917940"/>
              <a:ext cx="2286000" cy="2451120"/>
            </a:xfrm>
            <a:prstGeom prst="rect">
              <a:avLst/>
            </a:prstGeom>
            <a:noFill/>
          </p:spPr>
          <p:txBody>
            <a:bodyPr wrap="square">
              <a:spAutoFit/>
            </a:bodyPr>
            <a:lstStyle/>
            <a:p>
              <a:pPr algn="ctr">
                <a:lnSpc>
                  <a:spcPct val="150000"/>
                </a:lnSpc>
              </a:pPr>
              <a:r>
                <a:rPr lang="vi-VN" sz="5400">
                  <a:solidFill>
                    <a:srgbClr val="000000"/>
                  </a:solidFill>
                  <a:effectLst/>
                  <a:ea typeface="Calibri" panose="020F0502020204030204" pitchFamily="34" charset="0"/>
                </a:rPr>
                <a:t>thịnh </a:t>
              </a:r>
              <a:endParaRPr lang="en-US" sz="5400">
                <a:solidFill>
                  <a:srgbClr val="000000"/>
                </a:solidFill>
                <a:effectLst/>
                <a:ea typeface="Calibri" panose="020F0502020204030204" pitchFamily="34" charset="0"/>
              </a:endParaRPr>
            </a:p>
            <a:p>
              <a:pPr algn="ctr">
                <a:lnSpc>
                  <a:spcPct val="150000"/>
                </a:lnSpc>
              </a:pPr>
              <a:r>
                <a:rPr lang="vi-VN" sz="5400">
                  <a:solidFill>
                    <a:srgbClr val="000000"/>
                  </a:solidFill>
                  <a:effectLst/>
                  <a:ea typeface="Calibri" panose="020F0502020204030204" pitchFamily="34" charset="0"/>
                </a:rPr>
                <a:t>vượng</a:t>
              </a:r>
              <a:endParaRPr lang="en-US" sz="5400"/>
            </a:p>
          </p:txBody>
        </p:sp>
      </p:grpSp>
      <p:sp>
        <p:nvSpPr>
          <p:cNvPr id="14" name="TextBox 13">
            <a:extLst>
              <a:ext uri="{FF2B5EF4-FFF2-40B4-BE49-F238E27FC236}">
                <a16:creationId xmlns:a16="http://schemas.microsoft.com/office/drawing/2014/main" id="{3A29693C-40EE-3C07-9AE4-C720A825323D}"/>
              </a:ext>
            </a:extLst>
          </p:cNvPr>
          <p:cNvSpPr txBox="1"/>
          <p:nvPr/>
        </p:nvSpPr>
        <p:spPr>
          <a:xfrm>
            <a:off x="6553200" y="571500"/>
            <a:ext cx="10820400" cy="2014334"/>
          </a:xfrm>
          <a:prstGeom prst="rect">
            <a:avLst/>
          </a:prstGeom>
          <a:noFill/>
        </p:spPr>
        <p:txBody>
          <a:bodyPr wrap="square">
            <a:spAutoFit/>
          </a:bodyPr>
          <a:lstStyle/>
          <a:p>
            <a:pPr>
              <a:lnSpc>
                <a:spcPct val="150000"/>
              </a:lnSpc>
            </a:pPr>
            <a:r>
              <a:rPr lang="vi-VN" sz="4400">
                <a:solidFill>
                  <a:srgbClr val="000000"/>
                </a:solidFill>
                <a:effectLst/>
                <a:ea typeface="Calibri" panose="020F0502020204030204" pitchFamily="34" charset="0"/>
              </a:rPr>
              <a:t>là quốc gia có kinh tế, văn hóa phát triển, chính trị lành mạnh và xã hội yên ổn. </a:t>
            </a:r>
            <a:endParaRPr lang="en-US" sz="4400"/>
          </a:p>
        </p:txBody>
      </p:sp>
      <p:pic>
        <p:nvPicPr>
          <p:cNvPr id="17" name="Picture 16">
            <a:extLst>
              <a:ext uri="{FF2B5EF4-FFF2-40B4-BE49-F238E27FC236}">
                <a16:creationId xmlns:a16="http://schemas.microsoft.com/office/drawing/2014/main" id="{1F180852-25AD-4F5E-5321-39EF8BDCAE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2652712"/>
            <a:ext cx="10668000" cy="710088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CF180-CBEF-1EBE-9448-942DE3619A3B}"/>
              </a:ext>
            </a:extLst>
          </p:cNvPr>
          <p:cNvSpPr txBox="1"/>
          <p:nvPr/>
        </p:nvSpPr>
        <p:spPr>
          <a:xfrm>
            <a:off x="762000" y="3553215"/>
            <a:ext cx="7315200" cy="5518242"/>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quan sát Hình </a:t>
            </a:r>
            <a:r>
              <a:rPr lang="vi-VN" sz="4000" b="1" i="1">
                <a:solidFill>
                  <a:srgbClr val="FF0000"/>
                </a:solidFill>
                <a:latin typeface="Arial" panose="020B0604020202020204" pitchFamily="34" charset="0"/>
                <a:cs typeface="Arial" panose="020B0604020202020204" pitchFamily="34" charset="0"/>
              </a:rPr>
              <a:t>6.2</a:t>
            </a:r>
            <a:r>
              <a:rPr lang="en-US" sz="4000" b="1" i="1">
                <a:solidFill>
                  <a:srgbClr val="FF0000"/>
                </a:solidFill>
                <a:latin typeface="Arial" panose="020B0604020202020204" pitchFamily="34" charset="0"/>
                <a:cs typeface="Arial" panose="020B0604020202020204" pitchFamily="34" charset="0"/>
              </a:rPr>
              <a:t> </a:t>
            </a:r>
            <a:r>
              <a:rPr lang="vi-VN" sz="4000" b="1" i="1">
                <a:solidFill>
                  <a:srgbClr val="FF0000"/>
                </a:solidFill>
                <a:latin typeface="Arial" panose="020B0604020202020204" pitchFamily="34" charset="0"/>
                <a:cs typeface="Arial" panose="020B0604020202020204" pitchFamily="34" charset="0"/>
              </a:rPr>
              <a:t>và trả lời câu hỏi</a:t>
            </a:r>
            <a:r>
              <a:rPr lang="en-US" sz="4000" b="1" i="1">
                <a:solidFill>
                  <a:srgbClr val="FF0000"/>
                </a:solidFill>
                <a:latin typeface="Arial" panose="020B0604020202020204" pitchFamily="34" charset="0"/>
                <a:cs typeface="Arial" panose="020B0604020202020204" pitchFamily="34" charset="0"/>
              </a:rPr>
              <a:t>: </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Hãy mô tả những gì em thấy trong hình.</a:t>
            </a:r>
          </a:p>
          <a:p>
            <a:pPr marL="571500" lvl="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Em có nhận xét gì về những điều em quan sát được?</a:t>
            </a:r>
          </a:p>
        </p:txBody>
      </p:sp>
      <p:grpSp>
        <p:nvGrpSpPr>
          <p:cNvPr id="12" name="Group 11">
            <a:extLst>
              <a:ext uri="{FF2B5EF4-FFF2-40B4-BE49-F238E27FC236}">
                <a16:creationId xmlns:a16="http://schemas.microsoft.com/office/drawing/2014/main" id="{661DEFAF-5EC7-F89C-53BB-C0EDAA9E357A}"/>
              </a:ext>
            </a:extLst>
          </p:cNvPr>
          <p:cNvGrpSpPr/>
          <p:nvPr/>
        </p:nvGrpSpPr>
        <p:grpSpPr>
          <a:xfrm>
            <a:off x="4546201" y="190500"/>
            <a:ext cx="9195598" cy="2743200"/>
            <a:chOff x="4546201" y="190500"/>
            <a:chExt cx="9195598" cy="2743200"/>
          </a:xfrm>
        </p:grpSpPr>
        <p:pic>
          <p:nvPicPr>
            <p:cNvPr id="9" name="Picture 6">
              <a:extLst>
                <a:ext uri="{FF2B5EF4-FFF2-40B4-BE49-F238E27FC236}">
                  <a16:creationId xmlns:a16="http://schemas.microsoft.com/office/drawing/2014/main" id="{EC330FA0-F9F7-A381-68BD-F72D70DBE5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6201" y="190500"/>
              <a:ext cx="9195597" cy="2743200"/>
            </a:xfrm>
            <a:prstGeom prst="rect">
              <a:avLst/>
            </a:prstGeom>
          </p:spPr>
        </p:pic>
        <p:sp>
          <p:nvSpPr>
            <p:cNvPr id="11" name="TextBox 4">
              <a:extLst>
                <a:ext uri="{FF2B5EF4-FFF2-40B4-BE49-F238E27FC236}">
                  <a16:creationId xmlns:a16="http://schemas.microsoft.com/office/drawing/2014/main" id="{7E7342EC-ACB7-8BF8-CAA2-AF9C2ED61362}"/>
                </a:ext>
              </a:extLst>
            </p:cNvPr>
            <p:cNvSpPr txBox="1"/>
            <p:nvPr/>
          </p:nvSpPr>
          <p:spPr>
            <a:xfrm>
              <a:off x="4546201" y="827861"/>
              <a:ext cx="9195598" cy="1252394"/>
            </a:xfrm>
            <a:prstGeom prst="rect">
              <a:avLst/>
            </a:prstGeom>
          </p:spPr>
          <p:txBody>
            <a:bodyPr wrap="square" lIns="0" tIns="0" rIns="0" bIns="0" rtlCol="0" anchor="t">
              <a:spAutoFit/>
            </a:bodyPr>
            <a:lstStyle/>
            <a:p>
              <a:pPr algn="ctr">
                <a:lnSpc>
                  <a:spcPts val="11200"/>
                </a:lnSpc>
              </a:pPr>
              <a:r>
                <a:rPr lang="en-US" sz="5400" b="1" dirty="0">
                  <a:solidFill>
                    <a:schemeClr val="bg1"/>
                  </a:solidFill>
                  <a:latin typeface="Arial" panose="020B0604020202020204" pitchFamily="34" charset="0"/>
                  <a:cs typeface="Arial" panose="020B0604020202020204" pitchFamily="34" charset="0"/>
                </a:rPr>
                <a:t>THẢO </a:t>
              </a:r>
              <a:r>
                <a:rPr lang="en-US" sz="5400" b="1">
                  <a:solidFill>
                    <a:schemeClr val="bg1"/>
                  </a:solidFill>
                  <a:latin typeface="Arial" panose="020B0604020202020204" pitchFamily="34" charset="0"/>
                  <a:cs typeface="Arial" panose="020B0604020202020204" pitchFamily="34" charset="0"/>
                </a:rPr>
                <a:t>LUẬN NHÓM ĐÔI</a:t>
              </a:r>
              <a:endParaRPr lang="en-US" sz="5400" b="1" dirty="0">
                <a:solidFill>
                  <a:schemeClr val="bg1"/>
                </a:solidFill>
                <a:latin typeface="Arial" panose="020B0604020202020204" pitchFamily="34" charset="0"/>
                <a:cs typeface="Arial" panose="020B0604020202020204" pitchFamily="34" charset="0"/>
              </a:endParaRPr>
            </a:p>
          </p:txBody>
        </p:sp>
      </p:grpSp>
      <p:pic>
        <p:nvPicPr>
          <p:cNvPr id="20" name="Picture 19" descr="A picture containing table, dining table&#10;&#10;Description automatically generated">
            <a:extLst>
              <a:ext uri="{FF2B5EF4-FFF2-40B4-BE49-F238E27FC236}">
                <a16:creationId xmlns:a16="http://schemas.microsoft.com/office/drawing/2014/main" id="{7AD7A9BE-4D11-B26D-1702-8DC48672C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7397" y="3165533"/>
            <a:ext cx="9448800" cy="629360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 name="Picture 1" descr="A picture containing table, dining table&#10;&#10;Description automatically generated">
            <a:extLst>
              <a:ext uri="{FF2B5EF4-FFF2-40B4-BE49-F238E27FC236}">
                <a16:creationId xmlns:a16="http://schemas.microsoft.com/office/drawing/2014/main" id="{5E680682-181D-DF25-006E-6854A8B76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47700"/>
            <a:ext cx="10350500" cy="6894205"/>
          </a:xfrm>
          <a:prstGeom prst="rect">
            <a:avLst/>
          </a:prstGeom>
        </p:spPr>
      </p:pic>
      <p:sp>
        <p:nvSpPr>
          <p:cNvPr id="7" name="TextBox 6">
            <a:extLst>
              <a:ext uri="{FF2B5EF4-FFF2-40B4-BE49-F238E27FC236}">
                <a16:creationId xmlns:a16="http://schemas.microsoft.com/office/drawing/2014/main" id="{E6BF80E9-9B2E-A5B7-589A-D49C6F4D5866}"/>
              </a:ext>
            </a:extLst>
          </p:cNvPr>
          <p:cNvSpPr txBox="1"/>
          <p:nvPr/>
        </p:nvSpPr>
        <p:spPr>
          <a:xfrm>
            <a:off x="11277600" y="628650"/>
            <a:ext cx="6172200" cy="6726008"/>
          </a:xfrm>
          <a:prstGeom prst="rect">
            <a:avLst/>
          </a:prstGeom>
          <a:noFill/>
        </p:spPr>
        <p:txBody>
          <a:bodyPr wrap="square">
            <a:spAutoFit/>
          </a:bodyPr>
          <a:lstStyle/>
          <a:p>
            <a:pPr algn="just">
              <a:lnSpc>
                <a:spcPct val="150000"/>
              </a:lnSpc>
              <a:spcBef>
                <a:spcPts val="100"/>
              </a:spcBef>
              <a:spcAft>
                <a:spcPts val="100"/>
              </a:spcAft>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cho thấy</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hà cửa san sát với những cửa hàng bán các sản phẩm khác nhau</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Bef>
                <a:spcPts val="100"/>
              </a:spcBef>
              <a:spcAft>
                <a:spcPts val="100"/>
              </a:spcAft>
              <a:buFont typeface="Wingdings" panose="05000000000000000000" pitchFamily="2" charset="2"/>
              <a:buChar char="ü"/>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gười trong chợ đi lại tấp nập, có những</a:t>
            </a:r>
            <a:r>
              <a:rPr lang="en-US" sz="3200">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con ngựa thổ hàng, có cả những con lạc đà.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Nhiều cửa hàng bày hàng ra tận cửa để bán</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A7634B9C-A0D0-0951-87C3-C7F7BECBEDC4}"/>
              </a:ext>
            </a:extLst>
          </p:cNvPr>
          <p:cNvSpPr txBox="1"/>
          <p:nvPr/>
        </p:nvSpPr>
        <p:spPr>
          <a:xfrm>
            <a:off x="419100" y="7650818"/>
            <a:ext cx="17449800" cy="2217082"/>
          </a:xfrm>
          <a:prstGeom prst="rect">
            <a:avLst/>
          </a:prstGeom>
          <a:noFill/>
        </p:spPr>
        <p:txBody>
          <a:bodyPr wrap="square">
            <a:spAutoFit/>
          </a:bodyPr>
          <a:lstStyle/>
          <a:p>
            <a:pPr algn="just">
              <a:lnSpc>
                <a:spcPct val="150000"/>
              </a:lnSpc>
              <a:spcBef>
                <a:spcPts val="100"/>
              </a:spcBef>
              <a:spcAft>
                <a:spcPts val="100"/>
              </a:spcAft>
            </a:pPr>
            <a:r>
              <a:rPr lang="en-US" sz="3200" b="1" i="1">
                <a:solidFill>
                  <a:srgbClr val="000000"/>
                </a:solidFill>
                <a:latin typeface="Arial" panose="020B0604020202020204" pitchFamily="34" charset="0"/>
                <a:cs typeface="Arial" panose="020B0604020202020204" pitchFamily="34" charset="0"/>
              </a:rPr>
              <a:t>Nhận xét: </a:t>
            </a:r>
            <a:r>
              <a:rPr lang="vi-VN" sz="3200">
                <a:solidFill>
                  <a:srgbClr val="000000"/>
                </a:solidFill>
                <a:latin typeface="Arial" panose="020B0604020202020204" pitchFamily="34" charset="0"/>
                <a:cs typeface="Arial" panose="020B0604020202020204" pitchFamily="34" charset="0"/>
              </a:rPr>
              <a:t>Cho thấy Trường An thời bấy giờ thật sự rất phát triển</a:t>
            </a:r>
            <a:r>
              <a:rPr lang="en-US" sz="3200">
                <a:solidFill>
                  <a:srgbClr val="000000"/>
                </a:solidFill>
                <a:latin typeface="Arial" panose="020B0604020202020204" pitchFamily="34" charset="0"/>
                <a:cs typeface="Arial" panose="020B0604020202020204" pitchFamily="34" charset="0"/>
              </a:rPr>
              <a:t>; </a:t>
            </a:r>
            <a:r>
              <a:rPr lang="vi-VN" sz="3200">
                <a:solidFill>
                  <a:srgbClr val="000000"/>
                </a:solidFill>
                <a:latin typeface="Arial" panose="020B0604020202020204" pitchFamily="34" charset="0"/>
                <a:cs typeface="Arial" panose="020B0604020202020204" pitchFamily="34" charset="0"/>
              </a:rPr>
              <a:t>là trung tâm buôn bán, giao thương lớn nhất, nơi khởi đầu của con đường tơ lụa; không chỉ buôn bán với thương nhân trong nước mà cả với thương nhân nước ngoài.</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782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7" name="TextBox 7"/>
          <p:cNvSpPr txBox="1"/>
          <p:nvPr/>
        </p:nvSpPr>
        <p:spPr>
          <a:xfrm>
            <a:off x="5388947" y="266700"/>
            <a:ext cx="7510106" cy="1040798"/>
          </a:xfrm>
          <a:prstGeom prst="rect">
            <a:avLst/>
          </a:prstGeom>
        </p:spPr>
        <p:txBody>
          <a:bodyPr wrap="square" lIns="0" tIns="0" rIns="0" bIns="0" rtlCol="0" anchor="t">
            <a:spAutoFit/>
          </a:bodyPr>
          <a:lstStyle/>
          <a:p>
            <a:pPr algn="ctr">
              <a:lnSpc>
                <a:spcPts val="8959"/>
              </a:lnSpc>
            </a:pPr>
            <a:r>
              <a:rPr lang="en-US" sz="4800" b="1">
                <a:solidFill>
                  <a:srgbClr val="FF0000"/>
                </a:solidFill>
                <a:latin typeface="Arial" panose="020B0604020202020204" pitchFamily="34" charset="0"/>
                <a:cs typeface="Arial" panose="020B0604020202020204" pitchFamily="34" charset="0"/>
              </a:rPr>
              <a:t>Khai thác tư liệu</a:t>
            </a:r>
            <a:endParaRPr lang="en-US" sz="4800" b="1" dirty="0">
              <a:solidFill>
                <a:srgbClr val="FF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864162B1-60A2-C78D-8411-9F61F429FFE8}"/>
              </a:ext>
            </a:extLst>
          </p:cNvPr>
          <p:cNvPicPr>
            <a:picLocks noChangeAspect="1"/>
          </p:cNvPicPr>
          <p:nvPr/>
        </p:nvPicPr>
        <p:blipFill rotWithShape="1">
          <a:blip r:embed="rId2">
            <a:extLst>
              <a:ext uri="{28A0092B-C50C-407E-A947-70E740481C1C}">
                <a14:useLocalDpi xmlns:a14="http://schemas.microsoft.com/office/drawing/2010/main" val="0"/>
              </a:ext>
            </a:extLst>
          </a:blip>
          <a:srcRect b="4000"/>
          <a:stretch/>
        </p:blipFill>
        <p:spPr>
          <a:xfrm>
            <a:off x="10852705" y="3238500"/>
            <a:ext cx="6984445" cy="4683071"/>
          </a:xfrm>
          <a:prstGeom prst="rect">
            <a:avLst/>
          </a:prstGeom>
        </p:spPr>
      </p:pic>
      <p:sp>
        <p:nvSpPr>
          <p:cNvPr id="14" name="TextBox 13">
            <a:extLst>
              <a:ext uri="{FF2B5EF4-FFF2-40B4-BE49-F238E27FC236}">
                <a16:creationId xmlns:a16="http://schemas.microsoft.com/office/drawing/2014/main" id="{A7A666CA-E09A-A856-94EF-A5F412C7F755}"/>
              </a:ext>
            </a:extLst>
          </p:cNvPr>
          <p:cNvSpPr txBox="1"/>
          <p:nvPr/>
        </p:nvSpPr>
        <p:spPr>
          <a:xfrm>
            <a:off x="450850" y="1333500"/>
            <a:ext cx="9906000" cy="8376588"/>
          </a:xfrm>
          <a:prstGeom prst="rect">
            <a:avLst/>
          </a:prstGeom>
          <a:noFill/>
        </p:spPr>
        <p:txBody>
          <a:bodyPr wrap="square">
            <a:spAutoFit/>
          </a:bodyPr>
          <a:lstStyle/>
          <a:p>
            <a:pPr marL="457200" indent="-4572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Mô hình này nằm trong bảo tàng chợ Tây Trường An</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spcBef>
                <a:spcPts val="100"/>
              </a:spcBef>
              <a:spcAft>
                <a:spcPts val="1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iện tích trưng bày khoảng 8 000 m2</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457200" indent="-457200" algn="just">
              <a:lnSpc>
                <a:spcPct val="150000"/>
              </a:lnSpc>
              <a:spcBef>
                <a:spcPts val="100"/>
              </a:spcBef>
              <a:spcAft>
                <a:spcPts val="1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B</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ảo tàng có rất nhiều di vật văn hoá được khai quật từ khu chợ cổ, phản ánh sự buôn bán tấp nập, sự bùng nổ giao thương với nước ngoài trong thời nhà Đường và sự phát triển của con đường Tơ lụa. </a:t>
            </a:r>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Arial" panose="020B0604020202020204" pitchFamily="34" charset="0"/>
              <a:buChar char="•"/>
            </a:pP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Trong số các đồ vật trưng bày, có nhiều đồ gốm, đồ đồng, các sản phẩm lụa và tiền cổ.</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barn(inVertical)">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barn(inVertical)">
                                      <p:cBhvr>
                                        <p:cTn id="18" dur="500"/>
                                        <p:tgtEl>
                                          <p:spTgt spid="1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barn(inVertical)">
                                      <p:cBhvr>
                                        <p:cTn id="23" dur="500"/>
                                        <p:tgtEl>
                                          <p:spTgt spid="1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barn(inVertical)">
                                      <p:cBhvr>
                                        <p:cTn id="28" dur="500"/>
                                        <p:tgtEl>
                                          <p:spTgt spid="1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5"/>
          <p:cNvSpPr txBox="1"/>
          <p:nvPr/>
        </p:nvSpPr>
        <p:spPr>
          <a:xfrm>
            <a:off x="5904547" y="600104"/>
            <a:ext cx="6478905" cy="1269835"/>
          </a:xfrm>
          <a:prstGeom prst="rect">
            <a:avLst/>
          </a:prstGeom>
        </p:spPr>
        <p:txBody>
          <a:bodyPr lIns="0" tIns="0" rIns="0" bIns="0" rtlCol="0" anchor="t">
            <a:spAutoFit/>
          </a:bodyPr>
          <a:lstStyle/>
          <a:p>
            <a:pPr algn="ctr">
              <a:lnSpc>
                <a:spcPts val="11200"/>
              </a:lnSpc>
            </a:pPr>
            <a:r>
              <a:rPr lang="en-US" sz="6600" b="1" dirty="0">
                <a:solidFill>
                  <a:srgbClr val="8B3E2C"/>
                </a:solidFill>
                <a:latin typeface="Arial" panose="020B0604020202020204" pitchFamily="34" charset="0"/>
                <a:cs typeface="Arial" panose="020B0604020202020204" pitchFamily="34" charset="0"/>
              </a:rPr>
              <a:t>KHỞI ĐỘNG</a:t>
            </a:r>
          </a:p>
        </p:txBody>
      </p:sp>
      <p:sp>
        <p:nvSpPr>
          <p:cNvPr id="6" name="TextBox 6"/>
          <p:cNvSpPr txBox="1"/>
          <p:nvPr/>
        </p:nvSpPr>
        <p:spPr>
          <a:xfrm>
            <a:off x="533400" y="3848100"/>
            <a:ext cx="4566207" cy="4052328"/>
          </a:xfrm>
          <a:prstGeom prst="rect">
            <a:avLst/>
          </a:prstGeom>
        </p:spPr>
        <p:txBody>
          <a:bodyPr wrap="square" lIns="0" tIns="0" rIns="0" bIns="0" rtlCol="0" anchor="t">
            <a:spAutoFit/>
          </a:bodyPr>
          <a:lstStyle/>
          <a:p>
            <a:pPr algn="just">
              <a:lnSpc>
                <a:spcPct val="150000"/>
              </a:lnSpc>
            </a:pPr>
            <a:r>
              <a:rPr lang="vi-VN" sz="3600">
                <a:solidFill>
                  <a:srgbClr val="000000"/>
                </a:solidFill>
                <a:cs typeface="Arial" panose="020B0604020202020204" pitchFamily="34" charset="0"/>
              </a:rPr>
              <a:t>Hãy viết một điều em biết liên quan đến những từ, cụm từ về Trung Quốc thời phong kiến dưới đây:</a:t>
            </a:r>
            <a:endParaRPr lang="en-US" sz="3600" dirty="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2D671F46-62C4-5939-911E-609CAD2D1E04}"/>
              </a:ext>
            </a:extLst>
          </p:cNvPr>
          <p:cNvGrpSpPr/>
          <p:nvPr/>
        </p:nvGrpSpPr>
        <p:grpSpPr>
          <a:xfrm>
            <a:off x="5457282" y="2400300"/>
            <a:ext cx="12525918" cy="6965199"/>
            <a:chOff x="2881041" y="2810393"/>
            <a:chExt cx="12525918" cy="6965199"/>
          </a:xfrm>
        </p:grpSpPr>
        <p:sp>
          <p:nvSpPr>
            <p:cNvPr id="10" name="Rectangle: Rounded Corners 9">
              <a:extLst>
                <a:ext uri="{FF2B5EF4-FFF2-40B4-BE49-F238E27FC236}">
                  <a16:creationId xmlns:a16="http://schemas.microsoft.com/office/drawing/2014/main" id="{39FC4DED-55F0-381B-9537-A731BAF63589}"/>
                </a:ext>
              </a:extLst>
            </p:cNvPr>
            <p:cNvSpPr/>
            <p:nvPr/>
          </p:nvSpPr>
          <p:spPr>
            <a:xfrm>
              <a:off x="2881041" y="6859906"/>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TỬ CẤM THÀNH</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DE3A8A60-1AAB-B035-A075-4795D44DD758}"/>
                </a:ext>
              </a:extLst>
            </p:cNvPr>
            <p:cNvSpPr/>
            <p:nvPr/>
          </p:nvSpPr>
          <p:spPr>
            <a:xfrm>
              <a:off x="10375480" y="68489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GIẤY, THUỐC SÚNG, LA BÀN, KĨ THUẬT IN</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D2D12CD6-8D1B-9C3F-6DC4-0D7280028810}"/>
                </a:ext>
              </a:extLst>
            </p:cNvPr>
            <p:cNvSpPr/>
            <p:nvPr/>
          </p:nvSpPr>
          <p:spPr>
            <a:xfrm>
              <a:off x="2883316" y="28103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TÂY DU KÍ</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76886138-78C4-A37F-1C6C-253CA9CAE239}"/>
                </a:ext>
              </a:extLst>
            </p:cNvPr>
            <p:cNvSpPr/>
            <p:nvPr/>
          </p:nvSpPr>
          <p:spPr>
            <a:xfrm>
              <a:off x="10377755" y="2810393"/>
              <a:ext cx="5029204" cy="2915686"/>
            </a:xfrm>
            <a:prstGeom prst="roundRect">
              <a:avLst>
                <a:gd name="adj" fmla="val 800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VÕ TẮC THIÊN</a:t>
              </a:r>
            </a:p>
            <a:p>
              <a:pPr algn="ctr">
                <a:lnSpc>
                  <a:spcPct val="150000"/>
                </a:lnSpc>
              </a:pPr>
              <a:r>
                <a:rPr lang="en-US" sz="3600">
                  <a:solidFill>
                    <a:schemeClr val="tx1"/>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F343EFF6-F8AF-3E3E-4E5E-2B81C2C7B32C}"/>
                </a:ext>
              </a:extLst>
            </p:cNvPr>
            <p:cNvSpPr/>
            <p:nvPr/>
          </p:nvSpPr>
          <p:spPr>
            <a:xfrm>
              <a:off x="6894393" y="5524500"/>
              <a:ext cx="4496939" cy="1647648"/>
            </a:xfrm>
            <a:prstGeom prst="roundRect">
              <a:avLst>
                <a:gd name="adj" fmla="val 8001"/>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TRUNG QUỐC THỜI PHONG KIẾN</a:t>
              </a:r>
            </a:p>
          </p:txBody>
        </p:sp>
      </p:grpSp>
      <p:pic>
        <p:nvPicPr>
          <p:cNvPr id="13" name="Picture 20">
            <a:extLst>
              <a:ext uri="{FF2B5EF4-FFF2-40B4-BE49-F238E27FC236}">
                <a16:creationId xmlns:a16="http://schemas.microsoft.com/office/drawing/2014/main" id="{44200B82-27A9-10B1-2C89-38C10650F4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07465" y="6145"/>
            <a:ext cx="1580535" cy="3464185"/>
          </a:xfrm>
          <a:prstGeom prst="rect">
            <a:avLst/>
          </a:prstGeom>
        </p:spPr>
      </p:pic>
      <p:pic>
        <p:nvPicPr>
          <p:cNvPr id="14" name="Picture 20">
            <a:extLst>
              <a:ext uri="{FF2B5EF4-FFF2-40B4-BE49-F238E27FC236}">
                <a16:creationId xmlns:a16="http://schemas.microsoft.com/office/drawing/2014/main" id="{ED4D3A10-CE77-43E7-A94D-D0615F521F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8039100"/>
            <a:ext cx="2198854" cy="22479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9" name="TextBox 4">
            <a:extLst>
              <a:ext uri="{FF2B5EF4-FFF2-40B4-BE49-F238E27FC236}">
                <a16:creationId xmlns:a16="http://schemas.microsoft.com/office/drawing/2014/main" id="{2E54C361-3651-4141-9A9F-9D425686849B}"/>
              </a:ext>
            </a:extLst>
          </p:cNvPr>
          <p:cNvSpPr txBox="1"/>
          <p:nvPr/>
        </p:nvSpPr>
        <p:spPr>
          <a:xfrm>
            <a:off x="1563167" y="9350912"/>
            <a:ext cx="15161666"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Một số hình ảnh của mô hình phục dựng đô thị Trường An thời Đường</a:t>
            </a:r>
            <a:endParaRPr lang="en-US" sz="3200" i="1" dirty="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E4A2CF0-0684-B2D3-093A-C58A128D6F3D}"/>
              </a:ext>
            </a:extLst>
          </p:cNvPr>
          <p:cNvPicPr>
            <a:picLocks noChangeAspect="1"/>
          </p:cNvPicPr>
          <p:nvPr/>
        </p:nvPicPr>
        <p:blipFill rotWithShape="1">
          <a:blip r:embed="rId2">
            <a:extLst>
              <a:ext uri="{28A0092B-C50C-407E-A947-70E740481C1C}">
                <a14:useLocalDpi xmlns:a14="http://schemas.microsoft.com/office/drawing/2010/main" val="0"/>
              </a:ext>
            </a:extLst>
          </a:blip>
          <a:srcRect b="4698"/>
          <a:stretch/>
        </p:blipFill>
        <p:spPr>
          <a:xfrm>
            <a:off x="10067436" y="4742190"/>
            <a:ext cx="6739854" cy="4486216"/>
          </a:xfrm>
          <a:prstGeom prst="rect">
            <a:avLst/>
          </a:prstGeom>
        </p:spPr>
      </p:pic>
      <p:pic>
        <p:nvPicPr>
          <p:cNvPr id="10" name="Picture 9">
            <a:extLst>
              <a:ext uri="{FF2B5EF4-FFF2-40B4-BE49-F238E27FC236}">
                <a16:creationId xmlns:a16="http://schemas.microsoft.com/office/drawing/2014/main" id="{BACDBF0D-F79F-B02B-FB6A-AF0604C450DD}"/>
              </a:ext>
            </a:extLst>
          </p:cNvPr>
          <p:cNvPicPr>
            <a:picLocks noChangeAspect="1"/>
          </p:cNvPicPr>
          <p:nvPr/>
        </p:nvPicPr>
        <p:blipFill rotWithShape="1">
          <a:blip r:embed="rId3">
            <a:extLst>
              <a:ext uri="{28A0092B-C50C-407E-A947-70E740481C1C}">
                <a14:useLocalDpi xmlns:a14="http://schemas.microsoft.com/office/drawing/2010/main" val="0"/>
              </a:ext>
            </a:extLst>
          </a:blip>
          <a:srcRect b="4698"/>
          <a:stretch/>
        </p:blipFill>
        <p:spPr>
          <a:xfrm>
            <a:off x="1809750" y="4742190"/>
            <a:ext cx="6739854" cy="4486216"/>
          </a:xfrm>
          <a:prstGeom prst="rect">
            <a:avLst/>
          </a:prstGeom>
        </p:spPr>
      </p:pic>
      <p:pic>
        <p:nvPicPr>
          <p:cNvPr id="12" name="Picture 11">
            <a:extLst>
              <a:ext uri="{FF2B5EF4-FFF2-40B4-BE49-F238E27FC236}">
                <a16:creationId xmlns:a16="http://schemas.microsoft.com/office/drawing/2014/main" id="{73099609-FECF-C4D2-8CEB-377AEEC32F38}"/>
              </a:ext>
            </a:extLst>
          </p:cNvPr>
          <p:cNvPicPr>
            <a:picLocks noChangeAspect="1"/>
          </p:cNvPicPr>
          <p:nvPr/>
        </p:nvPicPr>
        <p:blipFill rotWithShape="1">
          <a:blip r:embed="rId4">
            <a:extLst>
              <a:ext uri="{28A0092B-C50C-407E-A947-70E740481C1C}">
                <a14:useLocalDpi xmlns:a14="http://schemas.microsoft.com/office/drawing/2010/main" val="0"/>
              </a:ext>
            </a:extLst>
          </a:blip>
          <a:srcRect b="4698"/>
          <a:stretch/>
        </p:blipFill>
        <p:spPr>
          <a:xfrm>
            <a:off x="10067436" y="275024"/>
            <a:ext cx="6739854" cy="448621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2F6F3EAF-0189-4802-534C-DE32EE75B09B}"/>
              </a:ext>
            </a:extLst>
          </p:cNvPr>
          <p:cNvPicPr>
            <a:picLocks noChangeAspect="1"/>
          </p:cNvPicPr>
          <p:nvPr/>
        </p:nvPicPr>
        <p:blipFill rotWithShape="1">
          <a:blip r:embed="rId5">
            <a:extLst>
              <a:ext uri="{28A0092B-C50C-407E-A947-70E740481C1C}">
                <a14:useLocalDpi xmlns:a14="http://schemas.microsoft.com/office/drawing/2010/main" val="0"/>
              </a:ext>
            </a:extLst>
          </a:blip>
          <a:srcRect b="4698"/>
          <a:stretch/>
        </p:blipFill>
        <p:spPr>
          <a:xfrm>
            <a:off x="1809750" y="236924"/>
            <a:ext cx="6739854" cy="4524316"/>
          </a:xfrm>
          <a:prstGeom prst="rect">
            <a:avLst/>
          </a:prstGeom>
        </p:spPr>
      </p:pic>
    </p:spTree>
    <p:extLst>
      <p:ext uri="{BB962C8B-B14F-4D97-AF65-F5344CB8AC3E}">
        <p14:creationId xmlns:p14="http://schemas.microsoft.com/office/powerpoint/2010/main" val="98759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0CF180-CBEF-1EBE-9448-942DE3619A3B}"/>
              </a:ext>
            </a:extLst>
          </p:cNvPr>
          <p:cNvSpPr txBox="1"/>
          <p:nvPr/>
        </p:nvSpPr>
        <p:spPr>
          <a:xfrm>
            <a:off x="1600199" y="2857500"/>
            <a:ext cx="15087600" cy="90159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đọc Tư liệu </a:t>
            </a:r>
            <a:r>
              <a:rPr lang="vi-VN" sz="4000" b="1" i="1">
                <a:solidFill>
                  <a:srgbClr val="FF0000"/>
                </a:solidFill>
                <a:latin typeface="Arial" panose="020B0604020202020204" pitchFamily="34" charset="0"/>
                <a:cs typeface="Arial" panose="020B0604020202020204" pitchFamily="34" charset="0"/>
              </a:rPr>
              <a:t>6.</a:t>
            </a:r>
            <a:r>
              <a:rPr lang="en-US" sz="4000" b="1" i="1">
                <a:solidFill>
                  <a:srgbClr val="FF0000"/>
                </a:solidFill>
                <a:latin typeface="Arial" panose="020B0604020202020204" pitchFamily="34" charset="0"/>
                <a:cs typeface="Arial" panose="020B0604020202020204" pitchFamily="34" charset="0"/>
              </a:rPr>
              <a:t>3 </a:t>
            </a:r>
            <a:r>
              <a:rPr lang="vi-VN" sz="4000" b="1" i="1">
                <a:solidFill>
                  <a:srgbClr val="FF0000"/>
                </a:solidFill>
                <a:latin typeface="Arial" panose="020B0604020202020204" pitchFamily="34" charset="0"/>
                <a:cs typeface="Arial" panose="020B0604020202020204" pitchFamily="34" charset="0"/>
              </a:rPr>
              <a:t>và trả lời câu hỏi</a:t>
            </a:r>
            <a:r>
              <a:rPr lang="en-US" sz="4000" b="1" i="1">
                <a:solidFill>
                  <a:srgbClr val="FF0000"/>
                </a:solidFill>
                <a:latin typeface="Arial" panose="020B060402020202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661DEFAF-5EC7-F89C-53BB-C0EDAA9E357A}"/>
              </a:ext>
            </a:extLst>
          </p:cNvPr>
          <p:cNvGrpSpPr/>
          <p:nvPr/>
        </p:nvGrpSpPr>
        <p:grpSpPr>
          <a:xfrm>
            <a:off x="4546201" y="190500"/>
            <a:ext cx="9195598" cy="2743200"/>
            <a:chOff x="4546201" y="190500"/>
            <a:chExt cx="9195598" cy="2743200"/>
          </a:xfrm>
        </p:grpSpPr>
        <p:pic>
          <p:nvPicPr>
            <p:cNvPr id="9" name="Picture 6">
              <a:extLst>
                <a:ext uri="{FF2B5EF4-FFF2-40B4-BE49-F238E27FC236}">
                  <a16:creationId xmlns:a16="http://schemas.microsoft.com/office/drawing/2014/main" id="{EC330FA0-F9F7-A381-68BD-F72D70DBE5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46201" y="190500"/>
              <a:ext cx="9195597" cy="2743200"/>
            </a:xfrm>
            <a:prstGeom prst="rect">
              <a:avLst/>
            </a:prstGeom>
          </p:spPr>
        </p:pic>
        <p:sp>
          <p:nvSpPr>
            <p:cNvPr id="11" name="TextBox 4">
              <a:extLst>
                <a:ext uri="{FF2B5EF4-FFF2-40B4-BE49-F238E27FC236}">
                  <a16:creationId xmlns:a16="http://schemas.microsoft.com/office/drawing/2014/main" id="{7E7342EC-ACB7-8BF8-CAA2-AF9C2ED61362}"/>
                </a:ext>
              </a:extLst>
            </p:cNvPr>
            <p:cNvSpPr txBox="1"/>
            <p:nvPr/>
          </p:nvSpPr>
          <p:spPr>
            <a:xfrm>
              <a:off x="4546201" y="827861"/>
              <a:ext cx="9195598" cy="1252394"/>
            </a:xfrm>
            <a:prstGeom prst="rect">
              <a:avLst/>
            </a:prstGeom>
          </p:spPr>
          <p:txBody>
            <a:bodyPr wrap="square" lIns="0" tIns="0" rIns="0" bIns="0" rtlCol="0" anchor="t">
              <a:spAutoFit/>
            </a:bodyPr>
            <a:lstStyle/>
            <a:p>
              <a:pPr algn="ctr">
                <a:lnSpc>
                  <a:spcPts val="11200"/>
                </a:lnSpc>
              </a:pPr>
              <a:r>
                <a:rPr lang="en-US" sz="5400" b="1" dirty="0">
                  <a:solidFill>
                    <a:schemeClr val="bg1"/>
                  </a:solidFill>
                  <a:latin typeface="Arial" panose="020B0604020202020204" pitchFamily="34" charset="0"/>
                  <a:cs typeface="Arial" panose="020B0604020202020204" pitchFamily="34" charset="0"/>
                </a:rPr>
                <a:t>THẢO </a:t>
              </a:r>
              <a:r>
                <a:rPr lang="en-US" sz="5400" b="1">
                  <a:solidFill>
                    <a:schemeClr val="bg1"/>
                  </a:solidFill>
                  <a:latin typeface="Arial" panose="020B0604020202020204" pitchFamily="34" charset="0"/>
                  <a:cs typeface="Arial" panose="020B0604020202020204" pitchFamily="34" charset="0"/>
                </a:rPr>
                <a:t>LUẬN NHÓM ĐÔI</a:t>
              </a:r>
              <a:endParaRPr lang="en-US" sz="5400" b="1" dirty="0">
                <a:solidFill>
                  <a:schemeClr val="bg1"/>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53DDB56F-EC4E-BDB3-2215-D4ED4A9BFD37}"/>
              </a:ext>
            </a:extLst>
          </p:cNvPr>
          <p:cNvSpPr txBox="1"/>
          <p:nvPr/>
        </p:nvSpPr>
        <p:spPr>
          <a:xfrm>
            <a:off x="609600" y="3695700"/>
            <a:ext cx="15087600" cy="90159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Cụm từ nào cho thấy nông nghiệp được mùa lớn</a:t>
            </a:r>
            <a:r>
              <a:rPr lang="en-US" sz="400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74414CF9-85E9-1084-0BE0-E53B3F39EA50}"/>
              </a:ext>
            </a:extLst>
          </p:cNvPr>
          <p:cNvSpPr txBox="1"/>
          <p:nvPr/>
        </p:nvSpPr>
        <p:spPr>
          <a:xfrm>
            <a:off x="609600" y="6223107"/>
            <a:ext cx="15087600" cy="90159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Cụm từ nào cho thấy chăn nuôi cũng phát triển</a:t>
            </a:r>
            <a:r>
              <a:rPr lang="en-US" sz="400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80AF05EB-448C-7ADF-AF8E-4DEC92FB1A68}"/>
              </a:ext>
            </a:extLst>
          </p:cNvPr>
          <p:cNvSpPr txBox="1"/>
          <p:nvPr/>
        </p:nvSpPr>
        <p:spPr>
          <a:xfrm>
            <a:off x="609600" y="7747107"/>
            <a:ext cx="15087600" cy="901593"/>
          </a:xfrm>
          <a:prstGeom prst="rect">
            <a:avLst/>
          </a:prstGeom>
          <a:noFill/>
        </p:spPr>
        <p:txBody>
          <a:bodyPr wrap="square">
            <a:spAutoFit/>
          </a:bodyPr>
          <a:lstStyle/>
          <a:p>
            <a:pPr marL="571500" lvl="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Cụm từ nào cho thấy xã hội yên bình, dân cư sống yên ổn</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D5DB07D-C412-0022-154E-CEF9B216A94A}"/>
              </a:ext>
            </a:extLst>
          </p:cNvPr>
          <p:cNvSpPr txBox="1"/>
          <p:nvPr/>
        </p:nvSpPr>
        <p:spPr>
          <a:xfrm>
            <a:off x="628650" y="4457700"/>
            <a:ext cx="16535400" cy="1824923"/>
          </a:xfrm>
          <a:prstGeom prst="rect">
            <a:avLst/>
          </a:prstGeom>
          <a:noFill/>
        </p:spPr>
        <p:txBody>
          <a:bodyPr wrap="square">
            <a:spAutoFit/>
          </a:bodyPr>
          <a:lstStyle/>
          <a:p>
            <a:pPr marL="285750" indent="-285750" algn="just">
              <a:lnSpc>
                <a:spcPct val="150000"/>
              </a:lnSpc>
              <a:buFont typeface="Wingdings" panose="05000000000000000000" pitchFamily="2" charset="2"/>
              <a:buChar char="ð"/>
            </a:pPr>
            <a:r>
              <a:rPr lang="vi-VN" sz="4000" i="1">
                <a:solidFill>
                  <a:srgbClr val="FF0000"/>
                </a:solidFill>
                <a:effectLst/>
                <a:latin typeface="Arial" panose="020B0604020202020204" pitchFamily="34" charset="0"/>
                <a:ea typeface="Calibri" panose="020F0502020204030204" pitchFamily="34" charset="0"/>
                <a:cs typeface="Arial" panose="020B0604020202020204" pitchFamily="34" charset="0"/>
              </a:rPr>
              <a:t>gạo mỗi đấu bốn năm tiên, khách đi đường mấy nghìn dặm không cần mang theo lương thực</a:t>
            </a:r>
            <a:endParaRPr lang="en-US" sz="400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B57A1F8-B15A-AC0F-60CA-4E1B254606C5}"/>
              </a:ext>
            </a:extLst>
          </p:cNvPr>
          <p:cNvSpPr txBox="1"/>
          <p:nvPr/>
        </p:nvSpPr>
        <p:spPr>
          <a:xfrm>
            <a:off x="609600" y="6985107"/>
            <a:ext cx="16535400" cy="901593"/>
          </a:xfrm>
          <a:prstGeom prst="rect">
            <a:avLst/>
          </a:prstGeom>
          <a:noFill/>
        </p:spPr>
        <p:txBody>
          <a:bodyPr wrap="square">
            <a:spAutoFit/>
          </a:bodyPr>
          <a:lstStyle/>
          <a:p>
            <a:pPr marL="285750" indent="-285750" algn="just">
              <a:lnSpc>
                <a:spcPct val="150000"/>
              </a:lnSpc>
              <a:buFont typeface="Wingdings" panose="05000000000000000000" pitchFamily="2" charset="2"/>
              <a:buChar char="ð"/>
            </a:pPr>
            <a:r>
              <a:rPr lang="vi-VN" sz="4000" i="1">
                <a:solidFill>
                  <a:srgbClr val="FF0000"/>
                </a:solidFill>
                <a:effectLst/>
                <a:latin typeface="Arial" panose="020B0604020202020204" pitchFamily="34" charset="0"/>
                <a:ea typeface="Calibri" panose="020F0502020204030204" pitchFamily="34" charset="0"/>
                <a:cs typeface="Arial" panose="020B0604020202020204" pitchFamily="34" charset="0"/>
              </a:rPr>
              <a:t>ngựa, bò đầy đồng</a:t>
            </a:r>
            <a:endParaRPr lang="en-US" sz="400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24C193C-462E-9DF0-7AB4-CCA0C77FD500}"/>
              </a:ext>
            </a:extLst>
          </p:cNvPr>
          <p:cNvSpPr txBox="1"/>
          <p:nvPr/>
        </p:nvSpPr>
        <p:spPr>
          <a:xfrm>
            <a:off x="628650" y="8585307"/>
            <a:ext cx="16535400" cy="901593"/>
          </a:xfrm>
          <a:prstGeom prst="rect">
            <a:avLst/>
          </a:prstGeom>
          <a:noFill/>
        </p:spPr>
        <p:txBody>
          <a:bodyPr wrap="square">
            <a:spAutoFit/>
          </a:bodyPr>
          <a:lstStyle/>
          <a:p>
            <a:pPr marL="285750" indent="-285750" algn="just">
              <a:lnSpc>
                <a:spcPct val="150000"/>
              </a:lnSpc>
              <a:buFont typeface="Wingdings" panose="05000000000000000000" pitchFamily="2" charset="2"/>
              <a:buChar char="ð"/>
            </a:pPr>
            <a:r>
              <a:rPr lang="vi-VN" sz="4000" i="1">
                <a:solidFill>
                  <a:srgbClr val="FF0000"/>
                </a:solidFill>
                <a:effectLst/>
                <a:latin typeface="Arial" panose="020B0604020202020204" pitchFamily="34" charset="0"/>
                <a:ea typeface="Calibri" panose="020F0502020204030204" pitchFamily="34" charset="0"/>
                <a:cs typeface="Arial" panose="020B0604020202020204" pitchFamily="34" charset="0"/>
              </a:rPr>
              <a:t>cổng ngoài mấy tháng không đóng</a:t>
            </a:r>
            <a:endParaRPr lang="en-US" sz="400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0225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BFE85DC7-D44C-7456-5506-C99DCD45E36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804" y="6797128"/>
            <a:ext cx="5408335" cy="3489871"/>
          </a:xfrm>
          <a:prstGeom prst="rect">
            <a:avLst/>
          </a:prstGeom>
        </p:spPr>
      </p:pic>
      <p:sp>
        <p:nvSpPr>
          <p:cNvPr id="5" name="TextBox 4">
            <a:extLst>
              <a:ext uri="{FF2B5EF4-FFF2-40B4-BE49-F238E27FC236}">
                <a16:creationId xmlns:a16="http://schemas.microsoft.com/office/drawing/2014/main" id="{610CF180-CBEF-1EBE-9448-942DE3619A3B}"/>
              </a:ext>
            </a:extLst>
          </p:cNvPr>
          <p:cNvSpPr txBox="1"/>
          <p:nvPr/>
        </p:nvSpPr>
        <p:spPr>
          <a:xfrm>
            <a:off x="4185454" y="373732"/>
            <a:ext cx="13691398" cy="1824923"/>
          </a:xfrm>
          <a:prstGeom prst="rect">
            <a:avLst/>
          </a:prstGeom>
          <a:noFill/>
        </p:spPr>
        <p:txBody>
          <a:bodyPr wrap="square">
            <a:spAutoFit/>
          </a:bodyPr>
          <a:lstStyle/>
          <a:p>
            <a:pPr lvl="0" algn="just">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2 – SGK tr.27 kết hợp với các dữ liệu vừa phân tích ở trên và thực hiện nhiệm vụ:</a:t>
            </a:r>
          </a:p>
        </p:txBody>
      </p:sp>
      <p:grpSp>
        <p:nvGrpSpPr>
          <p:cNvPr id="2" name="Group 1">
            <a:extLst>
              <a:ext uri="{FF2B5EF4-FFF2-40B4-BE49-F238E27FC236}">
                <a16:creationId xmlns:a16="http://schemas.microsoft.com/office/drawing/2014/main" id="{961F6F3A-ADE1-390F-BBCF-AB7B324986C6}"/>
              </a:ext>
            </a:extLst>
          </p:cNvPr>
          <p:cNvGrpSpPr/>
          <p:nvPr/>
        </p:nvGrpSpPr>
        <p:grpSpPr>
          <a:xfrm>
            <a:off x="-19051" y="0"/>
            <a:ext cx="3627452" cy="8267700"/>
            <a:chOff x="-19051" y="0"/>
            <a:chExt cx="3627452" cy="8267700"/>
          </a:xfrm>
        </p:grpSpPr>
        <p:pic>
          <p:nvPicPr>
            <p:cNvPr id="3" name="Picture 9">
              <a:extLst>
                <a:ext uri="{FF2B5EF4-FFF2-40B4-BE49-F238E27FC236}">
                  <a16:creationId xmlns:a16="http://schemas.microsoft.com/office/drawing/2014/main" id="{51216FAB-89FE-A586-84C0-48CFF66532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51" y="0"/>
              <a:ext cx="3627452" cy="8267700"/>
            </a:xfrm>
            <a:prstGeom prst="rect">
              <a:avLst/>
            </a:prstGeom>
          </p:spPr>
        </p:pic>
        <p:sp>
          <p:nvSpPr>
            <p:cNvPr id="4" name="TextBox 4">
              <a:extLst>
                <a:ext uri="{FF2B5EF4-FFF2-40B4-BE49-F238E27FC236}">
                  <a16:creationId xmlns:a16="http://schemas.microsoft.com/office/drawing/2014/main" id="{CC259DC2-E81D-0B5D-761E-D3B84DF5546A}"/>
                </a:ext>
              </a:extLst>
            </p:cNvPr>
            <p:cNvSpPr txBox="1"/>
            <p:nvPr/>
          </p:nvSpPr>
          <p:spPr>
            <a:xfrm>
              <a:off x="558002" y="1722851"/>
              <a:ext cx="2473345" cy="4124975"/>
            </a:xfrm>
            <a:prstGeom prst="rect">
              <a:avLst/>
            </a:prstGeom>
          </p:spPr>
          <p:txBody>
            <a:bodyPr wrap="square" lIns="0" tIns="0" rIns="0" bIns="0" rtlCol="0" anchor="t">
              <a:spAutoFit/>
            </a:bodyPr>
            <a:lstStyle/>
            <a:p>
              <a:pPr algn="ctr">
                <a:lnSpc>
                  <a:spcPts val="11200"/>
                </a:lnSpc>
              </a:pPr>
              <a:r>
                <a:rPr lang="en-US" sz="6000" b="1" dirty="0">
                  <a:latin typeface="Arial" panose="020B0604020202020204" pitchFamily="34" charset="0"/>
                  <a:cs typeface="Arial" panose="020B0604020202020204" pitchFamily="34" charset="0"/>
                </a:rPr>
                <a:t>THẢO LUẬN NHÓM</a:t>
              </a:r>
            </a:p>
          </p:txBody>
        </p:sp>
      </p:grpSp>
      <p:grpSp>
        <p:nvGrpSpPr>
          <p:cNvPr id="13" name="Group 12">
            <a:extLst>
              <a:ext uri="{FF2B5EF4-FFF2-40B4-BE49-F238E27FC236}">
                <a16:creationId xmlns:a16="http://schemas.microsoft.com/office/drawing/2014/main" id="{773440A8-75C3-B72F-D9C2-2064B2CC6BC9}"/>
              </a:ext>
            </a:extLst>
          </p:cNvPr>
          <p:cNvGrpSpPr/>
          <p:nvPr/>
        </p:nvGrpSpPr>
        <p:grpSpPr>
          <a:xfrm>
            <a:off x="4038600" y="2554792"/>
            <a:ext cx="6477000" cy="3489871"/>
            <a:chOff x="8674894" y="3848100"/>
            <a:chExt cx="7702194" cy="3489871"/>
          </a:xfrm>
        </p:grpSpPr>
        <p:grpSp>
          <p:nvGrpSpPr>
            <p:cNvPr id="7" name="Group 4">
              <a:extLst>
                <a:ext uri="{FF2B5EF4-FFF2-40B4-BE49-F238E27FC236}">
                  <a16:creationId xmlns:a16="http://schemas.microsoft.com/office/drawing/2014/main" id="{7F7206D2-F4AB-3376-109A-233EBDD1DA7A}"/>
                </a:ext>
              </a:extLst>
            </p:cNvPr>
            <p:cNvGrpSpPr/>
            <p:nvPr/>
          </p:nvGrpSpPr>
          <p:grpSpPr>
            <a:xfrm>
              <a:off x="8674894" y="3848100"/>
              <a:ext cx="7702194" cy="3489871"/>
              <a:chOff x="0" y="0"/>
              <a:chExt cx="22311143" cy="10109200"/>
            </a:xfrm>
          </p:grpSpPr>
          <p:sp>
            <p:nvSpPr>
              <p:cNvPr id="8" name="Freeform 5">
                <a:extLst>
                  <a:ext uri="{FF2B5EF4-FFF2-40B4-BE49-F238E27FC236}">
                    <a16:creationId xmlns:a16="http://schemas.microsoft.com/office/drawing/2014/main" id="{AB883781-5FEB-2A3C-9350-2E809B5A9597}"/>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0" name="TextBox 6">
              <a:extLst>
                <a:ext uri="{FF2B5EF4-FFF2-40B4-BE49-F238E27FC236}">
                  <a16:creationId xmlns:a16="http://schemas.microsoft.com/office/drawing/2014/main" id="{5627C627-94D6-412D-63B5-4449523904A7}"/>
                </a:ext>
              </a:extLst>
            </p:cNvPr>
            <p:cNvSpPr txBox="1"/>
            <p:nvPr/>
          </p:nvSpPr>
          <p:spPr>
            <a:xfrm>
              <a:off x="9235765" y="4265075"/>
              <a:ext cx="6580452" cy="2655920"/>
            </a:xfrm>
            <a:prstGeom prst="rect">
              <a:avLst/>
            </a:prstGeom>
          </p:spPr>
          <p:txBody>
            <a:bodyPr wrap="square" lIns="0" tIns="0" rIns="0" bIns="0" rtlCol="0" anchor="t">
              <a:spAutoFit/>
            </a:bodyPr>
            <a:lstStyle/>
            <a:p>
              <a:pPr algn="ctr">
                <a:lnSpc>
                  <a:spcPct val="150000"/>
                </a:lnSpc>
              </a:pPr>
              <a:r>
                <a:rPr lang="en-US" sz="4000" b="1" dirty="0">
                  <a:solidFill>
                    <a:srgbClr val="000000"/>
                  </a:solidFill>
                  <a:latin typeface="Arial" panose="020B0604020202020204" pitchFamily="34" charset="0"/>
                  <a:cs typeface="Arial" panose="020B0604020202020204" pitchFamily="34" charset="0"/>
                </a:rPr>
                <a:t>NHÓM 1:</a:t>
              </a:r>
            </a:p>
            <a:p>
              <a:pPr marL="302259" lvl="1" algn="ctr">
                <a:lnSpc>
                  <a:spcPct val="150000"/>
                </a:lnSpc>
              </a:pPr>
              <a:r>
                <a:rPr lang="en-US" sz="4000">
                  <a:solidFill>
                    <a:srgbClr val="000000"/>
                  </a:solidFill>
                  <a:latin typeface="Arial" panose="020B0604020202020204" pitchFamily="34" charset="0"/>
                  <a:cs typeface="Arial" panose="020B0604020202020204" pitchFamily="34" charset="0"/>
                </a:rPr>
                <a:t>Tìm hiểu về bộ máy nhà nước thời Đường.</a:t>
              </a:r>
              <a:endParaRPr lang="en-US" sz="4000" dirty="0">
                <a:solidFill>
                  <a:srgbClr val="00000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FE9BDC4B-DF17-4F6E-EE67-F673AF3619E3}"/>
              </a:ext>
            </a:extLst>
          </p:cNvPr>
          <p:cNvGrpSpPr/>
          <p:nvPr/>
        </p:nvGrpSpPr>
        <p:grpSpPr>
          <a:xfrm>
            <a:off x="11025353" y="2554792"/>
            <a:ext cx="6477000" cy="3489871"/>
            <a:chOff x="8674894" y="3848100"/>
            <a:chExt cx="7702194" cy="3489871"/>
          </a:xfrm>
        </p:grpSpPr>
        <p:grpSp>
          <p:nvGrpSpPr>
            <p:cNvPr id="15" name="Group 4">
              <a:extLst>
                <a:ext uri="{FF2B5EF4-FFF2-40B4-BE49-F238E27FC236}">
                  <a16:creationId xmlns:a16="http://schemas.microsoft.com/office/drawing/2014/main" id="{764B9774-A37E-CCFF-5AB3-ED7E4AF4C0CD}"/>
                </a:ext>
              </a:extLst>
            </p:cNvPr>
            <p:cNvGrpSpPr/>
            <p:nvPr/>
          </p:nvGrpSpPr>
          <p:grpSpPr>
            <a:xfrm>
              <a:off x="8674894" y="3848100"/>
              <a:ext cx="7702194" cy="3489871"/>
              <a:chOff x="0" y="0"/>
              <a:chExt cx="22311143" cy="10109200"/>
            </a:xfrm>
          </p:grpSpPr>
          <p:sp>
            <p:nvSpPr>
              <p:cNvPr id="17" name="Freeform 5">
                <a:extLst>
                  <a:ext uri="{FF2B5EF4-FFF2-40B4-BE49-F238E27FC236}">
                    <a16:creationId xmlns:a16="http://schemas.microsoft.com/office/drawing/2014/main" id="{FC776352-2B8C-6CFA-8DEC-1F0D00A2FFB3}"/>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16" name="TextBox 6">
              <a:extLst>
                <a:ext uri="{FF2B5EF4-FFF2-40B4-BE49-F238E27FC236}">
                  <a16:creationId xmlns:a16="http://schemas.microsoft.com/office/drawing/2014/main" id="{0CEE07AC-9EFF-BEF5-0050-8192DE93DA11}"/>
                </a:ext>
              </a:extLst>
            </p:cNvPr>
            <p:cNvSpPr txBox="1"/>
            <p:nvPr/>
          </p:nvSpPr>
          <p:spPr>
            <a:xfrm>
              <a:off x="8974856" y="4265075"/>
              <a:ext cx="6841361" cy="2655920"/>
            </a:xfrm>
            <a:prstGeom prst="rect">
              <a:avLst/>
            </a:prstGeom>
          </p:spPr>
          <p:txBody>
            <a:bodyPr wrap="square" lIns="0" tIns="0" rIns="0" bIns="0" rtlCol="0" anchor="t">
              <a:spAutoFit/>
            </a:bodyPr>
            <a:lstStyle/>
            <a:p>
              <a:pPr algn="ctr">
                <a:lnSpc>
                  <a:spcPct val="150000"/>
                </a:lnSpc>
              </a:pPr>
              <a:r>
                <a:rPr lang="en-US" sz="4000" b="1">
                  <a:solidFill>
                    <a:srgbClr val="000000"/>
                  </a:solidFill>
                  <a:latin typeface="Arial" panose="020B0604020202020204" pitchFamily="34" charset="0"/>
                  <a:cs typeface="Arial" panose="020B0604020202020204" pitchFamily="34" charset="0"/>
                </a:rPr>
                <a:t>NHÓM 2:</a:t>
              </a:r>
              <a:endParaRPr lang="en-US" sz="4000" b="1" dirty="0">
                <a:solidFill>
                  <a:srgbClr val="000000"/>
                </a:solidFill>
                <a:latin typeface="Arial" panose="020B0604020202020204" pitchFamily="34" charset="0"/>
                <a:cs typeface="Arial" panose="020B0604020202020204" pitchFamily="34" charset="0"/>
              </a:endParaRPr>
            </a:p>
            <a:p>
              <a:pPr marL="302259" lvl="1" algn="ctr">
                <a:lnSpc>
                  <a:spcPct val="150000"/>
                </a:lnSpc>
              </a:pPr>
              <a:r>
                <a:rPr lang="en-US" sz="4000">
                  <a:solidFill>
                    <a:srgbClr val="000000"/>
                  </a:solidFill>
                  <a:latin typeface="Arial" panose="020B0604020202020204" pitchFamily="34" charset="0"/>
                  <a:cs typeface="Arial" panose="020B0604020202020204" pitchFamily="34" charset="0"/>
                </a:rPr>
                <a:t>Tìm hiểu về chính sách đối ngoại thời Đường.</a:t>
              </a:r>
              <a:endParaRPr lang="en-US" sz="4000" dirty="0">
                <a:solidFill>
                  <a:srgbClr val="000000"/>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365B179F-C3A0-2152-B809-F3C424CA407C}"/>
              </a:ext>
            </a:extLst>
          </p:cNvPr>
          <p:cNvGrpSpPr/>
          <p:nvPr/>
        </p:nvGrpSpPr>
        <p:grpSpPr>
          <a:xfrm>
            <a:off x="7639050" y="6301829"/>
            <a:ext cx="6477000" cy="3489871"/>
            <a:chOff x="8674894" y="3848100"/>
            <a:chExt cx="7702194" cy="3489871"/>
          </a:xfrm>
        </p:grpSpPr>
        <p:grpSp>
          <p:nvGrpSpPr>
            <p:cNvPr id="19" name="Group 4">
              <a:extLst>
                <a:ext uri="{FF2B5EF4-FFF2-40B4-BE49-F238E27FC236}">
                  <a16:creationId xmlns:a16="http://schemas.microsoft.com/office/drawing/2014/main" id="{C75EA977-C3A2-E257-0825-DA829658CEF0}"/>
                </a:ext>
              </a:extLst>
            </p:cNvPr>
            <p:cNvGrpSpPr/>
            <p:nvPr/>
          </p:nvGrpSpPr>
          <p:grpSpPr>
            <a:xfrm>
              <a:off x="8674894" y="3848100"/>
              <a:ext cx="7702194" cy="3489871"/>
              <a:chOff x="0" y="0"/>
              <a:chExt cx="22311143" cy="10109200"/>
            </a:xfrm>
          </p:grpSpPr>
          <p:sp>
            <p:nvSpPr>
              <p:cNvPr id="22" name="Freeform 5">
                <a:extLst>
                  <a:ext uri="{FF2B5EF4-FFF2-40B4-BE49-F238E27FC236}">
                    <a16:creationId xmlns:a16="http://schemas.microsoft.com/office/drawing/2014/main" id="{9097AD74-3556-5B4B-D28E-25D5AA60786A}"/>
                  </a:ext>
                </a:extLst>
              </p:cNvPr>
              <p:cNvSpPr/>
              <p:nvPr/>
            </p:nvSpPr>
            <p:spPr>
              <a:xfrm>
                <a:off x="0" y="0"/>
                <a:ext cx="22311142" cy="10109200"/>
              </a:xfrm>
              <a:custGeom>
                <a:avLst/>
                <a:gdLst/>
                <a:ahLst/>
                <a:cxnLst/>
                <a:rect l="l" t="t" r="r" b="b"/>
                <a:pathLst>
                  <a:path w="22311142" h="10109200">
                    <a:moveTo>
                      <a:pt x="22284472" y="5650230"/>
                    </a:moveTo>
                    <a:cubicBezTo>
                      <a:pt x="22173983" y="5650230"/>
                      <a:pt x="22069842" y="5622290"/>
                      <a:pt x="21977133" y="5575300"/>
                    </a:cubicBezTo>
                    <a:cubicBezTo>
                      <a:pt x="22177792" y="5447030"/>
                      <a:pt x="22311142" y="5222240"/>
                      <a:pt x="22311142" y="4966970"/>
                    </a:cubicBezTo>
                    <a:cubicBezTo>
                      <a:pt x="22311142" y="4710430"/>
                      <a:pt x="22177792" y="4485640"/>
                      <a:pt x="21975863" y="4357370"/>
                    </a:cubicBezTo>
                    <a:cubicBezTo>
                      <a:pt x="22069842" y="4309110"/>
                      <a:pt x="22172713" y="4281170"/>
                      <a:pt x="22284472" y="4281170"/>
                    </a:cubicBezTo>
                    <a:cubicBezTo>
                      <a:pt x="22294633" y="4281170"/>
                      <a:pt x="22299713" y="4273550"/>
                      <a:pt x="22299713" y="4263390"/>
                    </a:cubicBezTo>
                    <a:lnTo>
                      <a:pt x="22299713" y="22860"/>
                    </a:lnTo>
                    <a:cubicBezTo>
                      <a:pt x="22299713" y="12700"/>
                      <a:pt x="22297172" y="0"/>
                      <a:pt x="22288283" y="0"/>
                    </a:cubicBezTo>
                    <a:lnTo>
                      <a:pt x="26670" y="0"/>
                    </a:lnTo>
                    <a:cubicBezTo>
                      <a:pt x="16510" y="0"/>
                      <a:pt x="2540" y="12700"/>
                      <a:pt x="2540" y="22860"/>
                    </a:cubicBezTo>
                    <a:lnTo>
                      <a:pt x="2540" y="4263390"/>
                    </a:lnTo>
                    <a:cubicBezTo>
                      <a:pt x="2540" y="4273550"/>
                      <a:pt x="13970" y="4281170"/>
                      <a:pt x="22860" y="4281170"/>
                    </a:cubicBezTo>
                    <a:cubicBezTo>
                      <a:pt x="134620" y="4281170"/>
                      <a:pt x="241300" y="4309110"/>
                      <a:pt x="335280" y="4356100"/>
                    </a:cubicBezTo>
                    <a:cubicBezTo>
                      <a:pt x="133350" y="4483100"/>
                      <a:pt x="0" y="4707890"/>
                      <a:pt x="0" y="4963160"/>
                    </a:cubicBezTo>
                    <a:cubicBezTo>
                      <a:pt x="0" y="5219700"/>
                      <a:pt x="135890" y="5444490"/>
                      <a:pt x="339090" y="5572760"/>
                    </a:cubicBezTo>
                    <a:cubicBezTo>
                      <a:pt x="245110" y="5621020"/>
                      <a:pt x="135890" y="5648960"/>
                      <a:pt x="22860" y="5650230"/>
                    </a:cubicBezTo>
                    <a:cubicBezTo>
                      <a:pt x="12700" y="5650230"/>
                      <a:pt x="2540" y="5657850"/>
                      <a:pt x="2540" y="5668010"/>
                    </a:cubicBezTo>
                    <a:lnTo>
                      <a:pt x="2540" y="10086340"/>
                    </a:lnTo>
                    <a:cubicBezTo>
                      <a:pt x="2540" y="10096500"/>
                      <a:pt x="16510" y="10109200"/>
                      <a:pt x="26670" y="10109200"/>
                    </a:cubicBezTo>
                    <a:lnTo>
                      <a:pt x="22288283" y="10109200"/>
                    </a:lnTo>
                    <a:cubicBezTo>
                      <a:pt x="22298444" y="10109200"/>
                      <a:pt x="22299713" y="10096500"/>
                      <a:pt x="22299713" y="10086340"/>
                    </a:cubicBezTo>
                    <a:lnTo>
                      <a:pt x="22299713" y="5668010"/>
                    </a:lnTo>
                    <a:cubicBezTo>
                      <a:pt x="22299713" y="5657850"/>
                      <a:pt x="22294633" y="5650230"/>
                      <a:pt x="22284472" y="5650230"/>
                    </a:cubicBezTo>
                    <a:lnTo>
                      <a:pt x="22284472" y="5650230"/>
                    </a:lnTo>
                    <a:close/>
                    <a:moveTo>
                      <a:pt x="22276853" y="4968240"/>
                    </a:moveTo>
                    <a:cubicBezTo>
                      <a:pt x="22276853" y="5217160"/>
                      <a:pt x="22143503" y="5436870"/>
                      <a:pt x="21942844" y="5556250"/>
                    </a:cubicBezTo>
                    <a:cubicBezTo>
                      <a:pt x="21740913" y="5435600"/>
                      <a:pt x="21605022" y="5215890"/>
                      <a:pt x="21605022" y="4965700"/>
                    </a:cubicBezTo>
                    <a:cubicBezTo>
                      <a:pt x="21605022" y="4715510"/>
                      <a:pt x="21739644" y="4497070"/>
                      <a:pt x="21940303" y="4377690"/>
                    </a:cubicBezTo>
                    <a:cubicBezTo>
                      <a:pt x="22140963" y="4497070"/>
                      <a:pt x="22276853" y="4716780"/>
                      <a:pt x="22276853" y="4968240"/>
                    </a:cubicBezTo>
                    <a:lnTo>
                      <a:pt x="22276853" y="4968240"/>
                    </a:lnTo>
                    <a:close/>
                    <a:moveTo>
                      <a:pt x="22261613" y="38100"/>
                    </a:moveTo>
                    <a:lnTo>
                      <a:pt x="22261613" y="4245610"/>
                    </a:lnTo>
                    <a:cubicBezTo>
                      <a:pt x="22160013" y="4248150"/>
                      <a:pt x="22045713" y="4277360"/>
                      <a:pt x="21944113" y="4326890"/>
                    </a:cubicBezTo>
                    <a:lnTo>
                      <a:pt x="21944113" y="367030"/>
                    </a:lnTo>
                    <a:cubicBezTo>
                      <a:pt x="21944113" y="361950"/>
                      <a:pt x="21949194" y="358140"/>
                      <a:pt x="21946653" y="354330"/>
                    </a:cubicBezTo>
                    <a:cubicBezTo>
                      <a:pt x="21944113" y="350520"/>
                      <a:pt x="21936494" y="349250"/>
                      <a:pt x="21932683" y="349250"/>
                    </a:cubicBezTo>
                    <a:lnTo>
                      <a:pt x="21602483" y="349250"/>
                    </a:lnTo>
                    <a:lnTo>
                      <a:pt x="21602483" y="38100"/>
                    </a:lnTo>
                    <a:cubicBezTo>
                      <a:pt x="21602483" y="38100"/>
                      <a:pt x="22261613" y="38100"/>
                      <a:pt x="22261613" y="38100"/>
                    </a:cubicBezTo>
                    <a:close/>
                    <a:moveTo>
                      <a:pt x="21601213" y="384810"/>
                    </a:moveTo>
                    <a:lnTo>
                      <a:pt x="21906013" y="384810"/>
                    </a:lnTo>
                    <a:lnTo>
                      <a:pt x="21906013" y="4326890"/>
                    </a:lnTo>
                    <a:cubicBezTo>
                      <a:pt x="21817113" y="4278630"/>
                      <a:pt x="21728213" y="4249420"/>
                      <a:pt x="21601213" y="4245610"/>
                    </a:cubicBezTo>
                    <a:lnTo>
                      <a:pt x="21601213" y="384810"/>
                    </a:lnTo>
                    <a:lnTo>
                      <a:pt x="21601213" y="384810"/>
                    </a:lnTo>
                    <a:close/>
                    <a:moveTo>
                      <a:pt x="727710" y="38100"/>
                    </a:moveTo>
                    <a:lnTo>
                      <a:pt x="21563113" y="38100"/>
                    </a:lnTo>
                    <a:lnTo>
                      <a:pt x="21563113" y="349250"/>
                    </a:lnTo>
                    <a:lnTo>
                      <a:pt x="14103124" y="349250"/>
                    </a:lnTo>
                    <a:lnTo>
                      <a:pt x="14103124" y="350520"/>
                    </a:lnTo>
                    <a:lnTo>
                      <a:pt x="727710" y="350520"/>
                    </a:lnTo>
                    <a:cubicBezTo>
                      <a:pt x="727710" y="350520"/>
                      <a:pt x="727710" y="38100"/>
                      <a:pt x="727710" y="38100"/>
                    </a:cubicBezTo>
                    <a:close/>
                    <a:moveTo>
                      <a:pt x="332740" y="368300"/>
                    </a:moveTo>
                    <a:lnTo>
                      <a:pt x="332740" y="4324350"/>
                    </a:lnTo>
                    <a:cubicBezTo>
                      <a:pt x="243840" y="4276090"/>
                      <a:pt x="154940" y="4248150"/>
                      <a:pt x="40640" y="4245610"/>
                    </a:cubicBezTo>
                    <a:lnTo>
                      <a:pt x="40640" y="38100"/>
                    </a:lnTo>
                    <a:lnTo>
                      <a:pt x="688340" y="38100"/>
                    </a:lnTo>
                    <a:lnTo>
                      <a:pt x="688340" y="350520"/>
                    </a:lnTo>
                    <a:lnTo>
                      <a:pt x="353060" y="350520"/>
                    </a:lnTo>
                    <a:cubicBezTo>
                      <a:pt x="344170" y="350520"/>
                      <a:pt x="332740" y="359410"/>
                      <a:pt x="332740" y="368300"/>
                    </a:cubicBezTo>
                    <a:close/>
                    <a:moveTo>
                      <a:pt x="688340" y="386080"/>
                    </a:moveTo>
                    <a:lnTo>
                      <a:pt x="688340" y="4245610"/>
                    </a:lnTo>
                    <a:cubicBezTo>
                      <a:pt x="586740" y="4248150"/>
                      <a:pt x="485140" y="4278630"/>
                      <a:pt x="370840" y="4326890"/>
                    </a:cubicBezTo>
                    <a:lnTo>
                      <a:pt x="370840" y="386080"/>
                    </a:lnTo>
                    <a:cubicBezTo>
                      <a:pt x="370840" y="386080"/>
                      <a:pt x="688340" y="386080"/>
                      <a:pt x="688340" y="386080"/>
                    </a:cubicBezTo>
                    <a:close/>
                    <a:moveTo>
                      <a:pt x="36830" y="4963160"/>
                    </a:moveTo>
                    <a:cubicBezTo>
                      <a:pt x="36830" y="4712970"/>
                      <a:pt x="172720" y="4494530"/>
                      <a:pt x="373380" y="4375150"/>
                    </a:cubicBezTo>
                    <a:cubicBezTo>
                      <a:pt x="574040" y="4495800"/>
                      <a:pt x="709930" y="4714240"/>
                      <a:pt x="709930" y="4965700"/>
                    </a:cubicBezTo>
                    <a:cubicBezTo>
                      <a:pt x="709930" y="5214620"/>
                      <a:pt x="575310" y="5434330"/>
                      <a:pt x="375920" y="5553710"/>
                    </a:cubicBezTo>
                    <a:cubicBezTo>
                      <a:pt x="172720" y="5434330"/>
                      <a:pt x="36830" y="5214620"/>
                      <a:pt x="36830" y="4963160"/>
                    </a:cubicBezTo>
                    <a:close/>
                    <a:moveTo>
                      <a:pt x="688340" y="10071100"/>
                    </a:moveTo>
                    <a:lnTo>
                      <a:pt x="40640" y="10071100"/>
                    </a:lnTo>
                    <a:lnTo>
                      <a:pt x="40640" y="5684520"/>
                    </a:lnTo>
                    <a:cubicBezTo>
                      <a:pt x="154940" y="5681980"/>
                      <a:pt x="243840" y="5654040"/>
                      <a:pt x="332740" y="5605780"/>
                    </a:cubicBezTo>
                    <a:lnTo>
                      <a:pt x="332740" y="5604510"/>
                    </a:lnTo>
                    <a:lnTo>
                      <a:pt x="337820" y="5603240"/>
                    </a:lnTo>
                    <a:cubicBezTo>
                      <a:pt x="336550" y="5604510"/>
                      <a:pt x="358140" y="5604510"/>
                      <a:pt x="332740" y="5605780"/>
                    </a:cubicBezTo>
                    <a:lnTo>
                      <a:pt x="332740" y="9739630"/>
                    </a:lnTo>
                    <a:cubicBezTo>
                      <a:pt x="332740" y="9749790"/>
                      <a:pt x="363220" y="9766300"/>
                      <a:pt x="373380" y="9766300"/>
                    </a:cubicBezTo>
                    <a:lnTo>
                      <a:pt x="688340" y="9766300"/>
                    </a:lnTo>
                    <a:lnTo>
                      <a:pt x="688340" y="10071100"/>
                    </a:lnTo>
                    <a:close/>
                    <a:moveTo>
                      <a:pt x="688340" y="9728200"/>
                    </a:moveTo>
                    <a:lnTo>
                      <a:pt x="370840" y="9728200"/>
                    </a:lnTo>
                    <a:lnTo>
                      <a:pt x="370840" y="5605780"/>
                    </a:lnTo>
                    <a:cubicBezTo>
                      <a:pt x="370840" y="5604510"/>
                      <a:pt x="373380" y="5603240"/>
                      <a:pt x="373380" y="5600700"/>
                    </a:cubicBezTo>
                    <a:cubicBezTo>
                      <a:pt x="467360" y="5648960"/>
                      <a:pt x="586740" y="5678170"/>
                      <a:pt x="688340" y="5681980"/>
                    </a:cubicBezTo>
                    <a:lnTo>
                      <a:pt x="688340" y="9728200"/>
                    </a:lnTo>
                    <a:close/>
                    <a:moveTo>
                      <a:pt x="21563113" y="10071100"/>
                    </a:moveTo>
                    <a:lnTo>
                      <a:pt x="726440" y="10071100"/>
                    </a:lnTo>
                    <a:lnTo>
                      <a:pt x="726440" y="9766300"/>
                    </a:lnTo>
                    <a:lnTo>
                      <a:pt x="21563113" y="9766300"/>
                    </a:lnTo>
                    <a:lnTo>
                      <a:pt x="21563113" y="10071100"/>
                    </a:lnTo>
                    <a:close/>
                    <a:moveTo>
                      <a:pt x="21561842" y="5670550"/>
                    </a:moveTo>
                    <a:lnTo>
                      <a:pt x="21561842" y="9728200"/>
                    </a:lnTo>
                    <a:lnTo>
                      <a:pt x="726440" y="9728200"/>
                    </a:lnTo>
                    <a:lnTo>
                      <a:pt x="726440" y="5664200"/>
                    </a:lnTo>
                    <a:cubicBezTo>
                      <a:pt x="726440" y="5654040"/>
                      <a:pt x="723900" y="5646420"/>
                      <a:pt x="713740" y="5646420"/>
                    </a:cubicBezTo>
                    <a:cubicBezTo>
                      <a:pt x="603250" y="5646420"/>
                      <a:pt x="500380" y="5619750"/>
                      <a:pt x="407670" y="5572760"/>
                    </a:cubicBezTo>
                    <a:cubicBezTo>
                      <a:pt x="609600" y="5444490"/>
                      <a:pt x="744220" y="5219700"/>
                      <a:pt x="744220" y="4965700"/>
                    </a:cubicBezTo>
                    <a:cubicBezTo>
                      <a:pt x="744220" y="4709160"/>
                      <a:pt x="610870" y="4484370"/>
                      <a:pt x="408940" y="4356100"/>
                    </a:cubicBezTo>
                    <a:cubicBezTo>
                      <a:pt x="502920" y="4307840"/>
                      <a:pt x="603250" y="4281170"/>
                      <a:pt x="715010" y="4281170"/>
                    </a:cubicBezTo>
                    <a:cubicBezTo>
                      <a:pt x="725170" y="4281170"/>
                      <a:pt x="727710" y="4273550"/>
                      <a:pt x="727710" y="4263390"/>
                    </a:cubicBezTo>
                    <a:lnTo>
                      <a:pt x="727710" y="386080"/>
                    </a:lnTo>
                    <a:lnTo>
                      <a:pt x="14103124" y="386080"/>
                    </a:lnTo>
                    <a:lnTo>
                      <a:pt x="14103124" y="384810"/>
                    </a:lnTo>
                    <a:lnTo>
                      <a:pt x="21563113" y="384810"/>
                    </a:lnTo>
                    <a:lnTo>
                      <a:pt x="21563113" y="4263390"/>
                    </a:lnTo>
                    <a:cubicBezTo>
                      <a:pt x="21563113" y="4273550"/>
                      <a:pt x="21578353" y="4281170"/>
                      <a:pt x="21587244" y="4281170"/>
                    </a:cubicBezTo>
                    <a:cubicBezTo>
                      <a:pt x="21699003" y="4281170"/>
                      <a:pt x="21808222" y="4309110"/>
                      <a:pt x="21900933" y="4357370"/>
                    </a:cubicBezTo>
                    <a:cubicBezTo>
                      <a:pt x="21699003" y="4485640"/>
                      <a:pt x="21566922" y="4710430"/>
                      <a:pt x="21566922" y="4965700"/>
                    </a:cubicBezTo>
                    <a:cubicBezTo>
                      <a:pt x="21566922" y="5222240"/>
                      <a:pt x="21702813" y="5448300"/>
                      <a:pt x="21906013" y="5575300"/>
                    </a:cubicBezTo>
                    <a:cubicBezTo>
                      <a:pt x="21812033" y="5624830"/>
                      <a:pt x="21699003" y="5652770"/>
                      <a:pt x="21585972" y="5652770"/>
                    </a:cubicBezTo>
                    <a:cubicBezTo>
                      <a:pt x="21575813" y="5652770"/>
                      <a:pt x="21561842" y="5660390"/>
                      <a:pt x="21561842" y="5670550"/>
                    </a:cubicBezTo>
                    <a:lnTo>
                      <a:pt x="21561842" y="5670550"/>
                    </a:lnTo>
                    <a:close/>
                    <a:moveTo>
                      <a:pt x="21918713" y="5607050"/>
                    </a:moveTo>
                    <a:lnTo>
                      <a:pt x="21918713" y="9728200"/>
                    </a:lnTo>
                    <a:lnTo>
                      <a:pt x="21601213" y="9728200"/>
                    </a:lnTo>
                    <a:lnTo>
                      <a:pt x="21601213" y="5688330"/>
                    </a:lnTo>
                    <a:cubicBezTo>
                      <a:pt x="21728213" y="5685790"/>
                      <a:pt x="21817113" y="5655310"/>
                      <a:pt x="21918713" y="5607050"/>
                    </a:cubicBezTo>
                    <a:close/>
                    <a:moveTo>
                      <a:pt x="22261613" y="10071100"/>
                    </a:moveTo>
                    <a:lnTo>
                      <a:pt x="21601213" y="10071100"/>
                    </a:lnTo>
                    <a:lnTo>
                      <a:pt x="21601213" y="9766300"/>
                    </a:lnTo>
                    <a:lnTo>
                      <a:pt x="21942844" y="9766300"/>
                    </a:lnTo>
                    <a:cubicBezTo>
                      <a:pt x="21953003" y="9766300"/>
                      <a:pt x="21956813" y="9749790"/>
                      <a:pt x="21956813" y="9739630"/>
                    </a:cubicBezTo>
                    <a:lnTo>
                      <a:pt x="21956813" y="5604510"/>
                    </a:lnTo>
                    <a:cubicBezTo>
                      <a:pt x="22045713" y="5652770"/>
                      <a:pt x="22160013" y="5681980"/>
                      <a:pt x="22261613" y="5684520"/>
                    </a:cubicBezTo>
                    <a:lnTo>
                      <a:pt x="22261613" y="10071100"/>
                    </a:lnTo>
                    <a:close/>
                  </a:path>
                </a:pathLst>
              </a:custGeom>
              <a:solidFill>
                <a:srgbClr val="8B3E2C"/>
              </a:solidFill>
            </p:spPr>
          </p:sp>
        </p:grpSp>
        <p:sp>
          <p:nvSpPr>
            <p:cNvPr id="21" name="TextBox 6">
              <a:extLst>
                <a:ext uri="{FF2B5EF4-FFF2-40B4-BE49-F238E27FC236}">
                  <a16:creationId xmlns:a16="http://schemas.microsoft.com/office/drawing/2014/main" id="{31EE475D-E044-E5AE-41A9-9B7564853A28}"/>
                </a:ext>
              </a:extLst>
            </p:cNvPr>
            <p:cNvSpPr txBox="1"/>
            <p:nvPr/>
          </p:nvSpPr>
          <p:spPr>
            <a:xfrm>
              <a:off x="8974856" y="4265075"/>
              <a:ext cx="6841361" cy="2655920"/>
            </a:xfrm>
            <a:prstGeom prst="rect">
              <a:avLst/>
            </a:prstGeom>
          </p:spPr>
          <p:txBody>
            <a:bodyPr wrap="square" lIns="0" tIns="0" rIns="0" bIns="0" rtlCol="0" anchor="t">
              <a:spAutoFit/>
            </a:bodyPr>
            <a:lstStyle/>
            <a:p>
              <a:pPr algn="ctr">
                <a:lnSpc>
                  <a:spcPct val="150000"/>
                </a:lnSpc>
              </a:pPr>
              <a:r>
                <a:rPr lang="en-US" sz="4000" b="1">
                  <a:solidFill>
                    <a:srgbClr val="000000"/>
                  </a:solidFill>
                  <a:latin typeface="Arial" panose="020B0604020202020204" pitchFamily="34" charset="0"/>
                  <a:cs typeface="Arial" panose="020B0604020202020204" pitchFamily="34" charset="0"/>
                </a:rPr>
                <a:t>NHÓM 3, 4:</a:t>
              </a:r>
              <a:endParaRPr lang="en-US" sz="4000" b="1" dirty="0">
                <a:solidFill>
                  <a:srgbClr val="000000"/>
                </a:solidFill>
                <a:latin typeface="Arial" panose="020B0604020202020204" pitchFamily="34" charset="0"/>
                <a:cs typeface="Arial" panose="020B0604020202020204" pitchFamily="34" charset="0"/>
              </a:endParaRPr>
            </a:p>
            <a:p>
              <a:pPr marL="302259" lvl="1" algn="ctr">
                <a:lnSpc>
                  <a:spcPct val="150000"/>
                </a:lnSpc>
              </a:pPr>
              <a:r>
                <a:rPr lang="en-US" sz="4000">
                  <a:solidFill>
                    <a:srgbClr val="000000"/>
                  </a:solidFill>
                  <a:latin typeface="Arial" panose="020B0604020202020204" pitchFamily="34" charset="0"/>
                  <a:cs typeface="Arial" panose="020B0604020202020204" pitchFamily="34" charset="0"/>
                </a:rPr>
                <a:t>Tìm hiểu về chính sách kinh tế thời Đường.</a:t>
              </a:r>
              <a:endParaRPr lang="en-US" sz="4000"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58191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396056" y="634284"/>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Chính trị</a:t>
            </a:r>
            <a:endParaRPr lang="en-US" sz="48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344CFD-722A-3E7F-905F-40AB27C8D534}"/>
              </a:ext>
            </a:extLst>
          </p:cNvPr>
          <p:cNvSpPr txBox="1"/>
          <p:nvPr/>
        </p:nvSpPr>
        <p:spPr>
          <a:xfrm>
            <a:off x="228600" y="2171700"/>
            <a:ext cx="8610599" cy="6441572"/>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Bộ máy nhà nước được củng cố và hoàn thiện từ trung ương đến địa phương. </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C</a:t>
            </a:r>
            <a:r>
              <a:rPr lang="vi-VN" sz="4000">
                <a:solidFill>
                  <a:srgbClr val="000000"/>
                </a:solidFill>
                <a:latin typeface="Arial" panose="020B0604020202020204" pitchFamily="34" charset="0"/>
                <a:cs typeface="Arial" panose="020B0604020202020204" pitchFamily="34" charset="0"/>
              </a:rPr>
              <a:t>ử người thân tín cai quản các địa phương</a:t>
            </a:r>
            <a:r>
              <a:rPr lang="en-US" sz="4000">
                <a:solidFill>
                  <a:srgbClr val="000000"/>
                </a:solidFill>
                <a:latin typeface="Arial" panose="020B0604020202020204" pitchFamily="34" charset="0"/>
                <a:cs typeface="Arial" panose="020B0604020202020204" pitchFamily="34" charset="0"/>
              </a:rPr>
              <a:t>.</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Mở khoa thi để </a:t>
            </a:r>
            <a:r>
              <a:rPr lang="vi-VN" sz="4000">
                <a:solidFill>
                  <a:srgbClr val="000000"/>
                </a:solidFill>
                <a:latin typeface="Arial" panose="020B0604020202020204" pitchFamily="34" charset="0"/>
                <a:cs typeface="Arial" panose="020B0604020202020204" pitchFamily="34" charset="0"/>
              </a:rPr>
              <a:t>tuyển chọn nhân tài làm quan. </a:t>
            </a:r>
          </a:p>
        </p:txBody>
      </p:sp>
      <p:pic>
        <p:nvPicPr>
          <p:cNvPr id="6" name="Picture 5">
            <a:extLst>
              <a:ext uri="{FF2B5EF4-FFF2-40B4-BE49-F238E27FC236}">
                <a16:creationId xmlns:a16="http://schemas.microsoft.com/office/drawing/2014/main" id="{B51C822F-1FEC-C648-81D4-EEADC3AA27C0}"/>
              </a:ext>
            </a:extLst>
          </p:cNvPr>
          <p:cNvPicPr>
            <a:picLocks noChangeAspect="1"/>
          </p:cNvPicPr>
          <p:nvPr/>
        </p:nvPicPr>
        <p:blipFill rotWithShape="1">
          <a:blip r:embed="rId2">
            <a:extLst>
              <a:ext uri="{28A0092B-C50C-407E-A947-70E740481C1C}">
                <a14:useLocalDpi xmlns:a14="http://schemas.microsoft.com/office/drawing/2010/main" val="0"/>
              </a:ext>
            </a:extLst>
          </a:blip>
          <a:srcRect b="6485"/>
          <a:stretch/>
        </p:blipFill>
        <p:spPr>
          <a:xfrm>
            <a:off x="9143999" y="2890923"/>
            <a:ext cx="8651253" cy="5605375"/>
          </a:xfrm>
          <a:prstGeom prst="rect">
            <a:avLst/>
          </a:prstGeom>
        </p:spPr>
      </p:pic>
    </p:spTree>
    <p:extLst>
      <p:ext uri="{BB962C8B-B14F-4D97-AF65-F5344CB8AC3E}">
        <p14:creationId xmlns:p14="http://schemas.microsoft.com/office/powerpoint/2010/main" val="13773049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396055" y="1052038"/>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Đối ngoại</a:t>
            </a:r>
            <a:endParaRPr lang="en-US" sz="48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344CFD-722A-3E7F-905F-40AB27C8D534}"/>
              </a:ext>
            </a:extLst>
          </p:cNvPr>
          <p:cNvSpPr txBox="1"/>
          <p:nvPr/>
        </p:nvSpPr>
        <p:spPr>
          <a:xfrm>
            <a:off x="152400" y="3857818"/>
            <a:ext cx="8651254" cy="3671583"/>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cs typeface="Arial" panose="020B0604020202020204" pitchFamily="34" charset="0"/>
              </a:rPr>
              <a:t>Nhà Đường tiếp tục chính sách bành trướng và mở rộng lãnh thổ</a:t>
            </a:r>
          </a:p>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Cuối TK VII, lãnh thổ rộng gần gấp đôi nhà Hán.</a:t>
            </a:r>
            <a:endParaRPr lang="vi-VN" sz="4000">
              <a:solidFill>
                <a:srgbClr val="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51C822F-1FEC-C648-81D4-EEADC3AA27C0}"/>
              </a:ext>
            </a:extLst>
          </p:cNvPr>
          <p:cNvPicPr>
            <a:picLocks noChangeAspect="1"/>
          </p:cNvPicPr>
          <p:nvPr/>
        </p:nvPicPr>
        <p:blipFill>
          <a:blip r:embed="rId2">
            <a:extLst>
              <a:ext uri="{28A0092B-C50C-407E-A947-70E740481C1C}">
                <a14:useLocalDpi xmlns:a14="http://schemas.microsoft.com/office/drawing/2010/main" val="0"/>
              </a:ext>
            </a:extLst>
          </a:blip>
          <a:srcRect l="6592" r="6592"/>
          <a:stretch/>
        </p:blipFill>
        <p:spPr>
          <a:xfrm>
            <a:off x="9143999" y="2890923"/>
            <a:ext cx="8651253" cy="5605375"/>
          </a:xfrm>
          <a:prstGeom prst="rect">
            <a:avLst/>
          </a:prstGeom>
        </p:spPr>
      </p:pic>
    </p:spTree>
    <p:extLst>
      <p:ext uri="{BB962C8B-B14F-4D97-AF65-F5344CB8AC3E}">
        <p14:creationId xmlns:p14="http://schemas.microsoft.com/office/powerpoint/2010/main" val="3197789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F0DDC592-3F6E-2D18-3F3E-1E02105CD853}"/>
              </a:ext>
            </a:extLst>
          </p:cNvPr>
          <p:cNvSpPr txBox="1"/>
          <p:nvPr/>
        </p:nvSpPr>
        <p:spPr>
          <a:xfrm>
            <a:off x="3396055" y="1052038"/>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Kinh tế</a:t>
            </a:r>
            <a:endParaRPr lang="en-US" sz="48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8344CFD-722A-3E7F-905F-40AB27C8D534}"/>
              </a:ext>
            </a:extLst>
          </p:cNvPr>
          <p:cNvSpPr txBox="1"/>
          <p:nvPr/>
        </p:nvSpPr>
        <p:spPr>
          <a:xfrm>
            <a:off x="323850" y="2095500"/>
            <a:ext cx="8651254" cy="5518242"/>
          </a:xfrm>
          <a:prstGeom prst="rect">
            <a:avLst/>
          </a:prstGeom>
          <a:noFill/>
        </p:spPr>
        <p:txBody>
          <a:bodyPr wrap="square">
            <a:spAutoFit/>
          </a:bodyPr>
          <a:lstStyle/>
          <a:p>
            <a:pPr marL="938529" lvl="1" indent="-571500" algn="just">
              <a:lnSpc>
                <a:spcPct val="150000"/>
              </a:lnSpc>
              <a:buFontTx/>
              <a:buChar char="-"/>
            </a:pPr>
            <a:r>
              <a:rPr lang="en-US" sz="4000">
                <a:solidFill>
                  <a:srgbClr val="000000"/>
                </a:solidFill>
                <a:latin typeface="Arial" panose="020B0604020202020204" pitchFamily="34" charset="0"/>
                <a:cs typeface="Arial" panose="020B0604020202020204" pitchFamily="34" charset="0"/>
              </a:rPr>
              <a:t>Nông nghiệp: Ban hành những chính sách:</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Miễn giảm sưu thuế.</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Áp dụng chế độ quân điền.</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Lấy ruộng đất công và ruộng đất bỏ hoang chia cho nông dân.</a:t>
            </a:r>
            <a:endParaRPr lang="vi-VN" sz="4000">
              <a:solidFill>
                <a:srgbClr val="000000"/>
              </a:solidFill>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6B748C0C-193A-3A98-93BC-FA34EF6D5A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029200" y="7800524"/>
            <a:ext cx="4991100" cy="2486476"/>
          </a:xfrm>
          <a:prstGeom prst="rect">
            <a:avLst/>
          </a:prstGeom>
        </p:spPr>
      </p:pic>
      <p:sp>
        <p:nvSpPr>
          <p:cNvPr id="5" name="TextBox 4">
            <a:extLst>
              <a:ext uri="{FF2B5EF4-FFF2-40B4-BE49-F238E27FC236}">
                <a16:creationId xmlns:a16="http://schemas.microsoft.com/office/drawing/2014/main" id="{23CB1F24-E17B-D248-2121-3DB3CD3BA83C}"/>
              </a:ext>
            </a:extLst>
          </p:cNvPr>
          <p:cNvSpPr txBox="1"/>
          <p:nvPr/>
        </p:nvSpPr>
        <p:spPr>
          <a:xfrm>
            <a:off x="9312898" y="2095500"/>
            <a:ext cx="8382000" cy="7364901"/>
          </a:xfrm>
          <a:prstGeom prst="rect">
            <a:avLst/>
          </a:prstGeom>
          <a:noFill/>
        </p:spPr>
        <p:txBody>
          <a:bodyPr wrap="square">
            <a:spAutoFit/>
          </a:bodyPr>
          <a:lstStyle/>
          <a:p>
            <a:pPr marL="938529" lvl="1" indent="-571500" algn="just">
              <a:lnSpc>
                <a:spcPct val="150000"/>
              </a:lnSpc>
              <a:buFontTx/>
              <a:buChar char="-"/>
            </a:pPr>
            <a:r>
              <a:rPr lang="en-US" sz="4000">
                <a:solidFill>
                  <a:srgbClr val="000000"/>
                </a:solidFill>
                <a:latin typeface="Arial" panose="020B0604020202020204" pitchFamily="34" charset="0"/>
                <a:cs typeface="Arial" panose="020B0604020202020204" pitchFamily="34" charset="0"/>
              </a:rPr>
              <a:t>Thủ công nghiệp, thương nghiệp: phát triển</a:t>
            </a:r>
          </a:p>
          <a:p>
            <a:pPr marL="938529" lvl="1" indent="-571500" algn="just">
              <a:lnSpc>
                <a:spcPct val="150000"/>
              </a:lnSpc>
              <a:buFont typeface="Wingdings" panose="05000000000000000000" pitchFamily="2" charset="2"/>
              <a:buChar char="ü"/>
            </a:pPr>
            <a:r>
              <a:rPr lang="vi-VN" sz="4000">
                <a:solidFill>
                  <a:srgbClr val="000000"/>
                </a:solidFill>
                <a:cs typeface="Arial" panose="020B0604020202020204" pitchFamily="34" charset="0"/>
              </a:rPr>
              <a:t>Gốm sứ và tơ lụa đi đến phương Tây. </a:t>
            </a:r>
          </a:p>
          <a:p>
            <a:pPr marL="938529" lvl="1" indent="-571500" algn="just">
              <a:lnSpc>
                <a:spcPct val="150000"/>
              </a:lnSpc>
              <a:buFont typeface="Wingdings" panose="05000000000000000000" pitchFamily="2" charset="2"/>
              <a:buChar char="ü"/>
            </a:pPr>
            <a:r>
              <a:rPr lang="vi-VN" sz="4000">
                <a:solidFill>
                  <a:srgbClr val="000000"/>
                </a:solidFill>
                <a:cs typeface="Arial" panose="020B0604020202020204" pitchFamily="34" charset="0"/>
              </a:rPr>
              <a:t>Con đường tơ lụa trở thành tuyến đường buôn bán quốc tế với sự tham gia của thương nhân khắp thế giới. </a:t>
            </a:r>
          </a:p>
        </p:txBody>
      </p:sp>
      <p:cxnSp>
        <p:nvCxnSpPr>
          <p:cNvPr id="8" name="Straight Connector 7">
            <a:extLst>
              <a:ext uri="{FF2B5EF4-FFF2-40B4-BE49-F238E27FC236}">
                <a16:creationId xmlns:a16="http://schemas.microsoft.com/office/drawing/2014/main" id="{92A94552-A1CE-7C5A-CE8F-009867CFB9D4}"/>
              </a:ext>
            </a:extLst>
          </p:cNvPr>
          <p:cNvCxnSpPr/>
          <p:nvPr/>
        </p:nvCxnSpPr>
        <p:spPr>
          <a:xfrm>
            <a:off x="9312898" y="2095500"/>
            <a:ext cx="0" cy="6096000"/>
          </a:xfrm>
          <a:prstGeom prst="line">
            <a:avLst/>
          </a:prstGeom>
          <a:ln w="571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62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Effect transition="in" filter="barn(inVertical)">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barn(inVertical)">
                                      <p:cBhvr>
                                        <p:cTn id="43" dur="500"/>
                                        <p:tgtEl>
                                          <p:spTgt spid="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
                                            <p:txEl>
                                              <p:pRg st="2" end="2"/>
                                            </p:txEl>
                                          </p:spTgt>
                                        </p:tgtEl>
                                        <p:attrNameLst>
                                          <p:attrName>style.visibility</p:attrName>
                                        </p:attrNameLst>
                                      </p:cBhvr>
                                      <p:to>
                                        <p:strVal val="visible"/>
                                      </p:to>
                                    </p:set>
                                    <p:animEffect transition="in" filter="barn(inVertical)">
                                      <p:cBhvr>
                                        <p:cTn id="4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5"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3" name="Picture 2" descr="A group of people riding horses in the desert&#10;&#10;Description automatically generated with medium confidence">
            <a:extLst>
              <a:ext uri="{FF2B5EF4-FFF2-40B4-BE49-F238E27FC236}">
                <a16:creationId xmlns:a16="http://schemas.microsoft.com/office/drawing/2014/main" id="{87B9C9A5-D9AF-454D-B796-027AA5808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8668" y="4533899"/>
            <a:ext cx="9144000" cy="4931284"/>
          </a:xfrm>
          <a:prstGeom prst="rect">
            <a:avLst/>
          </a:prstGeom>
        </p:spPr>
      </p:pic>
      <p:pic>
        <p:nvPicPr>
          <p:cNvPr id="5" name="Picture 4" descr="Map&#10;&#10;Description automatically generated">
            <a:extLst>
              <a:ext uri="{FF2B5EF4-FFF2-40B4-BE49-F238E27FC236}">
                <a16:creationId xmlns:a16="http://schemas.microsoft.com/office/drawing/2014/main" id="{881DE344-4D26-488C-BD5F-6FE5B163D1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668" y="342900"/>
            <a:ext cx="9144000" cy="4240987"/>
          </a:xfrm>
          <a:prstGeom prst="rect">
            <a:avLst/>
          </a:prstGeom>
        </p:spPr>
      </p:pic>
      <p:pic>
        <p:nvPicPr>
          <p:cNvPr id="4" name="Picture 3" descr="A group of people riding horses in the desert&#10;&#10;Description automatically generated">
            <a:extLst>
              <a:ext uri="{FF2B5EF4-FFF2-40B4-BE49-F238E27FC236}">
                <a16:creationId xmlns:a16="http://schemas.microsoft.com/office/drawing/2014/main" id="{CEF979C5-695B-40EC-8F7F-A9771C75E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668" y="342900"/>
            <a:ext cx="7539532" cy="4240987"/>
          </a:xfrm>
          <a:prstGeom prst="rect">
            <a:avLst/>
          </a:prstGeom>
        </p:spPr>
      </p:pic>
      <p:pic>
        <p:nvPicPr>
          <p:cNvPr id="8" name="Picture 7">
            <a:extLst>
              <a:ext uri="{FF2B5EF4-FFF2-40B4-BE49-F238E27FC236}">
                <a16:creationId xmlns:a16="http://schemas.microsoft.com/office/drawing/2014/main" id="{827FB3F2-2B8B-4045-8101-797B7F0C11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062668" y="4583887"/>
            <a:ext cx="7529689" cy="4875490"/>
          </a:xfrm>
          <a:prstGeom prst="rect">
            <a:avLst/>
          </a:prstGeom>
        </p:spPr>
      </p:pic>
      <p:sp>
        <p:nvSpPr>
          <p:cNvPr id="9" name="TextBox 4">
            <a:extLst>
              <a:ext uri="{FF2B5EF4-FFF2-40B4-BE49-F238E27FC236}">
                <a16:creationId xmlns:a16="http://schemas.microsoft.com/office/drawing/2014/main" id="{2E54C361-3651-4141-9A9F-9D425686849B}"/>
              </a:ext>
            </a:extLst>
          </p:cNvPr>
          <p:cNvSpPr txBox="1"/>
          <p:nvPr/>
        </p:nvSpPr>
        <p:spPr>
          <a:xfrm>
            <a:off x="5945734" y="9459377"/>
            <a:ext cx="6396532" cy="560923"/>
          </a:xfrm>
          <a:prstGeom prst="rect">
            <a:avLst/>
          </a:prstGeom>
        </p:spPr>
        <p:txBody>
          <a:bodyPr wrap="square" lIns="0" tIns="0" rIns="0" bIns="0" rtlCol="0" anchor="t">
            <a:spAutoFit/>
          </a:bodyPr>
          <a:lstStyle/>
          <a:p>
            <a:pPr algn="ctr">
              <a:lnSpc>
                <a:spcPts val="4759"/>
              </a:lnSpc>
            </a:pPr>
            <a:r>
              <a:rPr lang="en-US" sz="3200" i="1" dirty="0">
                <a:solidFill>
                  <a:srgbClr val="000000"/>
                </a:solidFill>
                <a:latin typeface="Arial" panose="020B0604020202020204" pitchFamily="34" charset="0"/>
                <a:cs typeface="Arial" panose="020B0604020202020204" pitchFamily="34" charset="0"/>
              </a:rPr>
              <a:t>Con </a:t>
            </a:r>
            <a:r>
              <a:rPr lang="en-US" sz="3200" i="1" dirty="0" err="1">
                <a:solidFill>
                  <a:srgbClr val="000000"/>
                </a:solidFill>
                <a:latin typeface="Arial" panose="020B0604020202020204" pitchFamily="34" charset="0"/>
                <a:cs typeface="Arial" panose="020B0604020202020204" pitchFamily="34" charset="0"/>
              </a:rPr>
              <a:t>đường</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tơ</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lụa</a:t>
            </a:r>
            <a:endParaRPr lang="en-US" sz="3200" i="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97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1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977D9C-C55E-BCB6-513D-77BE9067C077}"/>
              </a:ext>
            </a:extLst>
          </p:cNvPr>
          <p:cNvSpPr/>
          <p:nvPr/>
        </p:nvSpPr>
        <p:spPr>
          <a:xfrm>
            <a:off x="2209800" y="3238500"/>
            <a:ext cx="13868400" cy="446225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E8DBD9-0684-AEE6-59A4-8A359FB18636}"/>
              </a:ext>
            </a:extLst>
          </p:cNvPr>
          <p:cNvSpPr txBox="1"/>
          <p:nvPr/>
        </p:nvSpPr>
        <p:spPr>
          <a:xfrm>
            <a:off x="2628900" y="5186149"/>
            <a:ext cx="13030200" cy="1998176"/>
          </a:xfrm>
          <a:prstGeom prst="rect">
            <a:avLst/>
          </a:prstGeom>
          <a:noFill/>
        </p:spPr>
        <p:txBody>
          <a:bodyPr wrap="square">
            <a:spAutoFit/>
          </a:bodyPr>
          <a:lstStyle/>
          <a:p>
            <a:pPr algn="ctr">
              <a:lnSpc>
                <a:spcPct val="150000"/>
              </a:lnSpc>
              <a:spcAft>
                <a:spcPts val="1000"/>
              </a:spcAft>
            </a:pPr>
            <a:r>
              <a:rPr lang="vi-VN" sz="4400">
                <a:solidFill>
                  <a:srgbClr val="000000"/>
                </a:solidFill>
                <a:ea typeface="Times New Roman" panose="02020603050405020304" pitchFamily="18" charset="0"/>
                <a:cs typeface="Arial" panose="020B0604020202020204" pitchFamily="34" charset="0"/>
              </a:rPr>
              <a:t>Buổi đầu thời Đường (thế kỉ VII đến thế kỉ VIII), Trung Quốc thực sự là một quốc gia lớn mạnh. </a:t>
            </a:r>
            <a:endParaRPr lang="en-US" sz="440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9AC4175-B0C0-F40A-1C38-AB669EDE877B}"/>
              </a:ext>
            </a:extLst>
          </p:cNvPr>
          <p:cNvSpPr txBox="1"/>
          <p:nvPr/>
        </p:nvSpPr>
        <p:spPr>
          <a:xfrm>
            <a:off x="7239000" y="3619886"/>
            <a:ext cx="3810000" cy="1184876"/>
          </a:xfrm>
          <a:prstGeom prst="rect">
            <a:avLst/>
          </a:prstGeom>
          <a:noFill/>
        </p:spPr>
        <p:txBody>
          <a:bodyPr wrap="square">
            <a:spAutoFit/>
          </a:bodyPr>
          <a:lstStyle/>
          <a:p>
            <a:pPr marL="685800" indent="-685800" algn="ctr">
              <a:lnSpc>
                <a:spcPct val="150000"/>
              </a:lnSpc>
              <a:spcBef>
                <a:spcPct val="0"/>
              </a:spcBef>
              <a:spcAft>
                <a:spcPts val="600"/>
              </a:spcAft>
            </a:pPr>
            <a:r>
              <a:rPr lang="en-US" sz="5400" b="1">
                <a:solidFill>
                  <a:srgbClr val="FF0000"/>
                </a:solidFill>
                <a:latin typeface="Arial" panose="020B0604020202020204" pitchFamily="34" charset="0"/>
                <a:ea typeface="+mj-ea"/>
                <a:cs typeface="Arial" panose="020B0604020202020204" pitchFamily="34" charset="0"/>
              </a:rPr>
              <a:t>Kết luận</a:t>
            </a:r>
          </a:p>
        </p:txBody>
      </p:sp>
    </p:spTree>
    <p:extLst>
      <p:ext uri="{BB962C8B-B14F-4D97-AF65-F5344CB8AC3E}">
        <p14:creationId xmlns:p14="http://schemas.microsoft.com/office/powerpoint/2010/main" val="1977829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91725FB-C26C-05D6-F07E-EC6DC68A96BE}"/>
              </a:ext>
            </a:extLst>
          </p:cNvPr>
          <p:cNvGrpSpPr/>
          <p:nvPr/>
        </p:nvGrpSpPr>
        <p:grpSpPr>
          <a:xfrm>
            <a:off x="5895974" y="1174128"/>
            <a:ext cx="6496050" cy="4179166"/>
            <a:chOff x="5895974" y="1174128"/>
            <a:chExt cx="6496050" cy="4179166"/>
          </a:xfrm>
        </p:grpSpPr>
        <p:pic>
          <p:nvPicPr>
            <p:cNvPr id="2" name="Picture 16">
              <a:extLst>
                <a:ext uri="{FF2B5EF4-FFF2-40B4-BE49-F238E27FC236}">
                  <a16:creationId xmlns:a16="http://schemas.microsoft.com/office/drawing/2014/main" id="{DB35BC44-0E9F-FA14-E02F-BF99C9F727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2792" y="1174128"/>
              <a:ext cx="4582415" cy="2514600"/>
            </a:xfrm>
            <a:prstGeom prst="rect">
              <a:avLst/>
            </a:prstGeom>
          </p:spPr>
        </p:pic>
        <p:sp>
          <p:nvSpPr>
            <p:cNvPr id="3" name="TextBox 3"/>
            <p:cNvSpPr txBox="1"/>
            <p:nvPr/>
          </p:nvSpPr>
          <p:spPr>
            <a:xfrm>
              <a:off x="5895974" y="2533894"/>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PHẦN 3</a:t>
              </a:r>
              <a:endParaRPr lang="en-US" sz="6600" b="1" dirty="0">
                <a:solidFill>
                  <a:schemeClr val="bg1"/>
                </a:solidFill>
                <a:latin typeface="Arial" panose="020B0604020202020204" pitchFamily="34" charset="0"/>
                <a:cs typeface="Arial" panose="020B0604020202020204" pitchFamily="34" charset="0"/>
              </a:endParaRPr>
            </a:p>
          </p:txBody>
        </p:sp>
      </p:grpSp>
      <p:sp>
        <p:nvSpPr>
          <p:cNvPr id="4" name="TextBox 4"/>
          <p:cNvSpPr txBox="1"/>
          <p:nvPr/>
        </p:nvSpPr>
        <p:spPr>
          <a:xfrm>
            <a:off x="3152774" y="3943594"/>
            <a:ext cx="11982450" cy="2858731"/>
          </a:xfrm>
          <a:prstGeom prst="rect">
            <a:avLst/>
          </a:prstGeom>
        </p:spPr>
        <p:txBody>
          <a:bodyPr wrap="square" lIns="0" tIns="0" rIns="0" bIns="0" rtlCol="0" anchor="t">
            <a:spAutoFit/>
          </a:bodyPr>
          <a:lstStyle/>
          <a:p>
            <a:pPr lvl="0" algn="ctr">
              <a:lnSpc>
                <a:spcPct val="150000"/>
              </a:lnSpc>
              <a:spcBef>
                <a:spcPct val="0"/>
              </a:spcBef>
            </a:pPr>
            <a:r>
              <a:rPr lang="vi-VN" sz="6600" b="1">
                <a:latin typeface="Arial" panose="020B0604020202020204" pitchFamily="34" charset="0"/>
                <a:cs typeface="Arial" panose="020B0604020202020204" pitchFamily="34" charset="0"/>
              </a:rPr>
              <a:t>SỰ </a:t>
            </a:r>
            <a:r>
              <a:rPr lang="en-US" sz="6600" b="1">
                <a:latin typeface="Arial" panose="020B0604020202020204" pitchFamily="34" charset="0"/>
                <a:cs typeface="Arial" panose="020B0604020202020204" pitchFamily="34" charset="0"/>
              </a:rPr>
              <a:t>PHÁT TRIỂN KINH TẾ THỜI MINH - THANH</a:t>
            </a:r>
            <a:endParaRPr lang="vi-VN" sz="6600" b="1" dirty="0">
              <a:latin typeface="Arial" panose="020B0604020202020204" pitchFamily="34" charset="0"/>
              <a:cs typeface="Arial" panose="020B0604020202020204" pitchFamily="34" charset="0"/>
            </a:endParaRPr>
          </a:p>
        </p:txBody>
      </p:sp>
      <p:pic>
        <p:nvPicPr>
          <p:cNvPr id="11" name="Picture 2">
            <a:extLst>
              <a:ext uri="{FF2B5EF4-FFF2-40B4-BE49-F238E27FC236}">
                <a16:creationId xmlns:a16="http://schemas.microsoft.com/office/drawing/2014/main" id="{3C0E3459-DDE9-BCF6-E81B-9EBF6D829D83}"/>
              </a:ext>
            </a:extLst>
          </p:cNvPr>
          <p:cNvPicPr>
            <a:picLocks noChangeAspect="1"/>
          </p:cNvPicPr>
          <p:nvPr/>
        </p:nvPicPr>
        <p:blipFill>
          <a:blip r:embed="rId4"/>
          <a:srcRect/>
          <a:stretch>
            <a:fillRect/>
          </a:stretch>
        </p:blipFill>
        <p:spPr>
          <a:xfrm>
            <a:off x="-1185863" y="5172501"/>
            <a:ext cx="6496049" cy="5204960"/>
          </a:xfrm>
          <a:prstGeom prst="rect">
            <a:avLst/>
          </a:prstGeom>
        </p:spPr>
      </p:pic>
      <p:pic>
        <p:nvPicPr>
          <p:cNvPr id="12" name="Picture 5">
            <a:extLst>
              <a:ext uri="{FF2B5EF4-FFF2-40B4-BE49-F238E27FC236}">
                <a16:creationId xmlns:a16="http://schemas.microsoft.com/office/drawing/2014/main" id="{30B3646C-B7AE-AF4B-63E0-AA639C93D455}"/>
              </a:ext>
            </a:extLst>
          </p:cNvPr>
          <p:cNvPicPr>
            <a:picLocks noChangeAspect="1"/>
          </p:cNvPicPr>
          <p:nvPr/>
        </p:nvPicPr>
        <p:blipFill>
          <a:blip r:embed="rId5"/>
          <a:srcRect/>
          <a:stretch>
            <a:fillRect/>
          </a:stretch>
        </p:blipFill>
        <p:spPr>
          <a:xfrm>
            <a:off x="13563600" y="3913411"/>
            <a:ext cx="4692555" cy="6373590"/>
          </a:xfrm>
          <a:prstGeom prst="rect">
            <a:avLst/>
          </a:prstGeom>
        </p:spPr>
      </p:pic>
      <p:pic>
        <p:nvPicPr>
          <p:cNvPr id="13" name="Picture 11">
            <a:extLst>
              <a:ext uri="{FF2B5EF4-FFF2-40B4-BE49-F238E27FC236}">
                <a16:creationId xmlns:a16="http://schemas.microsoft.com/office/drawing/2014/main" id="{5640BD48-467D-8B1A-B910-4B1F1D6B7D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990" y="0"/>
            <a:ext cx="1903095" cy="4114800"/>
          </a:xfrm>
          <a:prstGeom prst="rect">
            <a:avLst/>
          </a:prstGeom>
        </p:spPr>
      </p:pic>
      <p:pic>
        <p:nvPicPr>
          <p:cNvPr id="14" name="Picture 12">
            <a:extLst>
              <a:ext uri="{FF2B5EF4-FFF2-40B4-BE49-F238E27FC236}">
                <a16:creationId xmlns:a16="http://schemas.microsoft.com/office/drawing/2014/main" id="{4C0BD798-CBE4-1C4C-0848-E33C9E09EC0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10623" y="22706"/>
            <a:ext cx="1877377" cy="4114800"/>
          </a:xfrm>
          <a:prstGeom prst="rect">
            <a:avLst/>
          </a:prstGeom>
        </p:spPr>
      </p:pic>
    </p:spTree>
    <p:extLst>
      <p:ext uri="{BB962C8B-B14F-4D97-AF65-F5344CB8AC3E}">
        <p14:creationId xmlns:p14="http://schemas.microsoft.com/office/powerpoint/2010/main" val="91579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5" name="TextBox 5"/>
          <p:cNvSpPr txBox="1"/>
          <p:nvPr/>
        </p:nvSpPr>
        <p:spPr>
          <a:xfrm>
            <a:off x="419100" y="1105975"/>
            <a:ext cx="4953000" cy="2863413"/>
          </a:xfrm>
          <a:prstGeom prst="rect">
            <a:avLst/>
          </a:prstGeom>
        </p:spPr>
        <p:txBody>
          <a:bodyPr wrap="square" lIns="0" tIns="0" rIns="0" bIns="0" rtlCol="0" anchor="t">
            <a:spAutoFit/>
          </a:bodyPr>
          <a:lstStyle/>
          <a:p>
            <a:pPr marL="302259" lvl="1" algn="ctr">
              <a:lnSpc>
                <a:spcPct val="150000"/>
              </a:lnSpc>
            </a:pPr>
            <a:r>
              <a:rPr lang="en-US" sz="3200">
                <a:solidFill>
                  <a:srgbClr val="000000"/>
                </a:solidFill>
                <a:latin typeface="Arial" panose="020B0604020202020204" pitchFamily="34" charset="0"/>
                <a:cs typeface="Arial" panose="020B0604020202020204" pitchFamily="34" charset="0"/>
              </a:rPr>
              <a:t>Chu </a:t>
            </a:r>
            <a:r>
              <a:rPr lang="en-US" sz="3200" dirty="0" err="1">
                <a:solidFill>
                  <a:srgbClr val="000000"/>
                </a:solidFill>
                <a:latin typeface="Arial" panose="020B0604020202020204" pitchFamily="34" charset="0"/>
                <a:cs typeface="Arial" panose="020B0604020202020204" pitchFamily="34" charset="0"/>
              </a:rPr>
              <a:t>Nguyên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Chương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lãnh</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đạo</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khởi</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nghĩa</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nông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dân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thắng</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lợi</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lên</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ngôi</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và</a:t>
            </a:r>
            <a:r>
              <a:rPr lang="en-US" sz="3200" dirty="0">
                <a:solidFill>
                  <a:srgbClr val="000000"/>
                </a:solidFill>
                <a:latin typeface="Arial" panose="020B0604020202020204" pitchFamily="34" charset="0"/>
                <a:cs typeface="Arial" panose="020B0604020202020204" pitchFamily="34" charset="0"/>
              </a:rPr>
              <a:t> </a:t>
            </a:r>
            <a:r>
              <a:rPr lang="en-US" sz="3200" dirty="0" err="1">
                <a:solidFill>
                  <a:srgbClr val="000000"/>
                </a:solidFill>
                <a:latin typeface="Arial" panose="020B0604020202020204" pitchFamily="34" charset="0"/>
                <a:cs typeface="Arial" panose="020B0604020202020204" pitchFamily="34" charset="0"/>
              </a:rPr>
              <a:t>lập</a:t>
            </a:r>
            <a:r>
              <a:rPr lang="en-US" sz="3200" dirty="0">
                <a:solidFill>
                  <a:srgbClr val="000000"/>
                </a:solidFill>
                <a:latin typeface="Arial" panose="020B0604020202020204" pitchFamily="34" charset="0"/>
                <a:cs typeface="Arial" panose="020B0604020202020204" pitchFamily="34" charset="0"/>
              </a:rPr>
              <a:t> ra </a:t>
            </a:r>
            <a:r>
              <a:rPr lang="en-US" sz="3200" dirty="0" err="1">
                <a:solidFill>
                  <a:srgbClr val="000000"/>
                </a:solidFill>
                <a:latin typeface="Arial" panose="020B0604020202020204" pitchFamily="34" charset="0"/>
                <a:cs typeface="Arial" panose="020B0604020202020204" pitchFamily="34" charset="0"/>
              </a:rPr>
              <a:t>nhà</a:t>
            </a:r>
            <a:r>
              <a:rPr lang="en-US" sz="3200" dirty="0">
                <a:solidFill>
                  <a:srgbClr val="000000"/>
                </a:solidFill>
                <a:latin typeface="Arial" panose="020B0604020202020204" pitchFamily="34" charset="0"/>
                <a:cs typeface="Arial" panose="020B0604020202020204" pitchFamily="34" charset="0"/>
              </a:rPr>
              <a:t> </a:t>
            </a:r>
            <a:r>
              <a:rPr lang="en-US" sz="3200">
                <a:solidFill>
                  <a:srgbClr val="000000"/>
                </a:solidFill>
                <a:latin typeface="Arial" panose="020B0604020202020204" pitchFamily="34" charset="0"/>
                <a:cs typeface="Arial" panose="020B0604020202020204" pitchFamily="34" charset="0"/>
              </a:rPr>
              <a:t>Minh.</a:t>
            </a:r>
            <a:endParaRPr lang="en-US" sz="3200" dirty="0">
              <a:solidFill>
                <a:srgbClr val="000000"/>
              </a:solidFill>
              <a:latin typeface="Arial" panose="020B0604020202020204" pitchFamily="34" charset="0"/>
              <a:cs typeface="Arial" panose="020B0604020202020204" pitchFamily="34" charset="0"/>
            </a:endParaRPr>
          </a:p>
        </p:txBody>
      </p:sp>
      <p:pic>
        <p:nvPicPr>
          <p:cNvPr id="14" name="Picture 10">
            <a:extLst>
              <a:ext uri="{FF2B5EF4-FFF2-40B4-BE49-F238E27FC236}">
                <a16:creationId xmlns:a16="http://schemas.microsoft.com/office/drawing/2014/main" id="{59222DE8-7AB9-D157-7F12-41DCFE70074A}"/>
              </a:ext>
            </a:extLst>
          </p:cNvPr>
          <p:cNvPicPr>
            <a:picLocks noGrp="1" noRot="1" noChangeAspect="1" noMove="1" noResize="1" noEditPoints="1" noAdjustHandles="1" noChangeArrowheads="1" noChangeShapeType="1" noCrop="1"/>
          </p:cNvPicPr>
          <p:nvPr/>
        </p:nvPicPr>
        <p:blipFill>
          <a:blip r:embed="rId2">
            <a:alphaModFix amt="18000"/>
          </a:blip>
          <a:srcRect/>
          <a:stretch>
            <a:fillRect/>
          </a:stretch>
        </p:blipFill>
        <p:spPr>
          <a:xfrm>
            <a:off x="5334000" y="366495"/>
            <a:ext cx="8861343" cy="9554009"/>
          </a:xfrm>
          <a:prstGeom prst="rect">
            <a:avLst/>
          </a:prstGeom>
        </p:spPr>
      </p:pic>
      <p:cxnSp>
        <p:nvCxnSpPr>
          <p:cNvPr id="15" name="Straight Connector 14">
            <a:extLst>
              <a:ext uri="{FF2B5EF4-FFF2-40B4-BE49-F238E27FC236}">
                <a16:creationId xmlns:a16="http://schemas.microsoft.com/office/drawing/2014/main" id="{14C38C3D-1DF8-4425-0DB4-154835E695C8}"/>
              </a:ext>
            </a:extLst>
          </p:cNvPr>
          <p:cNvCxnSpPr>
            <a:cxnSpLocks/>
          </p:cNvCxnSpPr>
          <p:nvPr/>
        </p:nvCxnSpPr>
        <p:spPr>
          <a:xfrm>
            <a:off x="381000" y="4702393"/>
            <a:ext cx="17449800"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658E5A77-D3C6-76F3-D0D0-78C2842DE9C1}"/>
              </a:ext>
            </a:extLst>
          </p:cNvPr>
          <p:cNvSpPr/>
          <p:nvPr/>
        </p:nvSpPr>
        <p:spPr>
          <a:xfrm>
            <a:off x="13716000" y="4229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1911</a:t>
            </a:r>
          </a:p>
        </p:txBody>
      </p:sp>
      <p:sp>
        <p:nvSpPr>
          <p:cNvPr id="21" name="Rectangle: Rounded Corners 20">
            <a:extLst>
              <a:ext uri="{FF2B5EF4-FFF2-40B4-BE49-F238E27FC236}">
                <a16:creationId xmlns:a16="http://schemas.microsoft.com/office/drawing/2014/main" id="{85204B8B-9DC1-1AD0-86F5-306F76E52D3D}"/>
              </a:ext>
            </a:extLst>
          </p:cNvPr>
          <p:cNvSpPr/>
          <p:nvPr/>
        </p:nvSpPr>
        <p:spPr>
          <a:xfrm>
            <a:off x="1552898" y="4229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1368</a:t>
            </a:r>
          </a:p>
        </p:txBody>
      </p:sp>
      <p:sp>
        <p:nvSpPr>
          <p:cNvPr id="22" name="Rectangle: Rounded Corners 21">
            <a:extLst>
              <a:ext uri="{FF2B5EF4-FFF2-40B4-BE49-F238E27FC236}">
                <a16:creationId xmlns:a16="http://schemas.microsoft.com/office/drawing/2014/main" id="{5E3576B5-C96C-7CFF-E09B-5734B339E88B}"/>
              </a:ext>
            </a:extLst>
          </p:cNvPr>
          <p:cNvSpPr/>
          <p:nvPr/>
        </p:nvSpPr>
        <p:spPr>
          <a:xfrm>
            <a:off x="7467600" y="4229100"/>
            <a:ext cx="2609205" cy="914400"/>
          </a:xfrm>
          <a:prstGeom prst="roundRect">
            <a:avLst/>
          </a:prstGeom>
          <a:solidFill>
            <a:srgbClr val="9C1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1644</a:t>
            </a:r>
          </a:p>
        </p:txBody>
      </p:sp>
      <p:sp>
        <p:nvSpPr>
          <p:cNvPr id="23" name="TextBox 5">
            <a:extLst>
              <a:ext uri="{FF2B5EF4-FFF2-40B4-BE49-F238E27FC236}">
                <a16:creationId xmlns:a16="http://schemas.microsoft.com/office/drawing/2014/main" id="{FBD62E50-E8C9-4B5C-13EB-13490860C5B4}"/>
              </a:ext>
            </a:extLst>
          </p:cNvPr>
          <p:cNvSpPr txBox="1"/>
          <p:nvPr/>
        </p:nvSpPr>
        <p:spPr>
          <a:xfrm>
            <a:off x="6027133" y="1105975"/>
            <a:ext cx="5490138" cy="2863413"/>
          </a:xfrm>
          <a:prstGeom prst="rect">
            <a:avLst/>
          </a:prstGeom>
        </p:spPr>
        <p:txBody>
          <a:bodyPr wrap="square" lIns="0" tIns="0" rIns="0" bIns="0" rtlCol="0" anchor="t">
            <a:spAutoFit/>
          </a:bodyPr>
          <a:lstStyle/>
          <a:p>
            <a:pPr marL="302259" lvl="1" algn="ctr">
              <a:lnSpc>
                <a:spcPct val="150000"/>
              </a:lnSpc>
            </a:pPr>
            <a:r>
              <a:rPr lang="en-US" sz="3200">
                <a:solidFill>
                  <a:srgbClr val="000000"/>
                </a:solidFill>
                <a:latin typeface="Arial" panose="020B0604020202020204" pitchFamily="34" charset="0"/>
                <a:cs typeface="Arial" panose="020B0604020202020204" pitchFamily="34" charset="0"/>
              </a:rPr>
              <a:t>M</a:t>
            </a:r>
            <a:r>
              <a:rPr lang="vi-VN" sz="3200">
                <a:solidFill>
                  <a:srgbClr val="000000"/>
                </a:solidFill>
                <a:latin typeface="Arial" panose="020B0604020202020204" pitchFamily="34" charset="0"/>
                <a:cs typeface="Arial" panose="020B0604020202020204" pitchFamily="34" charset="0"/>
              </a:rPr>
              <a:t>ột bộ tộc người Mãn Thanh ở Đông Bắc tràn xuống, chiếm toàn bộ Trung Quốc, lập ra triều Thanh </a:t>
            </a:r>
            <a:endParaRPr lang="en-US" sz="3200" dirty="0">
              <a:solidFill>
                <a:srgbClr val="000000"/>
              </a:solidFill>
              <a:latin typeface="Arial" panose="020B0604020202020204" pitchFamily="34" charset="0"/>
              <a:cs typeface="Arial" panose="020B0604020202020204" pitchFamily="34" charset="0"/>
            </a:endParaRPr>
          </a:p>
        </p:txBody>
      </p:sp>
      <p:sp>
        <p:nvSpPr>
          <p:cNvPr id="24" name="TextBox 5">
            <a:extLst>
              <a:ext uri="{FF2B5EF4-FFF2-40B4-BE49-F238E27FC236}">
                <a16:creationId xmlns:a16="http://schemas.microsoft.com/office/drawing/2014/main" id="{2C4297FE-B73C-E572-75D3-4C326629E6A9}"/>
              </a:ext>
            </a:extLst>
          </p:cNvPr>
          <p:cNvSpPr txBox="1"/>
          <p:nvPr/>
        </p:nvSpPr>
        <p:spPr>
          <a:xfrm>
            <a:off x="12496800" y="2442432"/>
            <a:ext cx="4361805" cy="1386085"/>
          </a:xfrm>
          <a:prstGeom prst="rect">
            <a:avLst/>
          </a:prstGeom>
        </p:spPr>
        <p:txBody>
          <a:bodyPr wrap="square" lIns="0" tIns="0" rIns="0" bIns="0" rtlCol="0" anchor="t">
            <a:spAutoFit/>
          </a:bodyPr>
          <a:lstStyle/>
          <a:p>
            <a:pPr marL="302259" lvl="1" algn="ctr">
              <a:lnSpc>
                <a:spcPct val="150000"/>
              </a:lnSpc>
            </a:pPr>
            <a:r>
              <a:rPr lang="en-US" sz="3200">
                <a:solidFill>
                  <a:srgbClr val="000000"/>
                </a:solidFill>
                <a:latin typeface="Arial" panose="020B0604020202020204" pitchFamily="34" charset="0"/>
                <a:cs typeface="Arial" panose="020B0604020202020204" pitchFamily="34" charset="0"/>
              </a:rPr>
              <a:t>Nhà Thanh suy yếu và sụp đổ</a:t>
            </a:r>
            <a:endParaRPr lang="en-US" sz="3200" dirty="0">
              <a:solidFill>
                <a:srgbClr val="00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62023D7D-CF09-A5CE-355D-83206CB7EA16}"/>
              </a:ext>
            </a:extLst>
          </p:cNvPr>
          <p:cNvGrpSpPr/>
          <p:nvPr/>
        </p:nvGrpSpPr>
        <p:grpSpPr>
          <a:xfrm>
            <a:off x="0" y="4726843"/>
            <a:ext cx="4424543" cy="4998717"/>
            <a:chOff x="-341707" y="1387583"/>
            <a:chExt cx="4424543" cy="4998717"/>
          </a:xfrm>
        </p:grpSpPr>
        <p:grpSp>
          <p:nvGrpSpPr>
            <p:cNvPr id="26" name="Group 4">
              <a:extLst>
                <a:ext uri="{FF2B5EF4-FFF2-40B4-BE49-F238E27FC236}">
                  <a16:creationId xmlns:a16="http://schemas.microsoft.com/office/drawing/2014/main" id="{12F4A55F-C491-48F6-D66D-41623E4859DE}"/>
                </a:ext>
              </a:extLst>
            </p:cNvPr>
            <p:cNvGrpSpPr/>
            <p:nvPr/>
          </p:nvGrpSpPr>
          <p:grpSpPr>
            <a:xfrm>
              <a:off x="-341707" y="1387583"/>
              <a:ext cx="4424543" cy="4393226"/>
              <a:chOff x="-13050430" y="2244867"/>
              <a:chExt cx="5899391" cy="5857634"/>
            </a:xfrm>
          </p:grpSpPr>
          <p:pic>
            <p:nvPicPr>
              <p:cNvPr id="28" name="Picture 5">
                <a:extLst>
                  <a:ext uri="{FF2B5EF4-FFF2-40B4-BE49-F238E27FC236}">
                    <a16:creationId xmlns:a16="http://schemas.microsoft.com/office/drawing/2014/main" id="{AAED2F84-EFCC-273D-4684-3ADC44C914C2}"/>
                  </a:ext>
                </a:extLst>
              </p:cNvPr>
              <p:cNvPicPr>
                <a:picLocks noChangeAspect="1"/>
              </p:cNvPicPr>
              <p:nvPr/>
            </p:nvPicPr>
            <p:blipFill>
              <a:blip r:embed="rId3">
                <a:extLst>
                  <a:ext uri="{28A0092B-C50C-407E-A947-70E740481C1C}">
                    <a14:useLocalDpi xmlns:a14="http://schemas.microsoft.com/office/drawing/2010/main" val="0"/>
                  </a:ext>
                </a:extLst>
              </a:blip>
              <a:srcRect l="2081" r="2081"/>
              <a:stretch/>
            </p:blipFill>
            <p:spPr>
              <a:xfrm>
                <a:off x="-11625324" y="3595158"/>
                <a:ext cx="4474285" cy="4507343"/>
              </a:xfrm>
              <a:prstGeom prst="rect">
                <a:avLst/>
              </a:prstGeom>
            </p:spPr>
          </p:pic>
          <p:pic>
            <p:nvPicPr>
              <p:cNvPr id="29" name="Picture 6">
                <a:extLst>
                  <a:ext uri="{FF2B5EF4-FFF2-40B4-BE49-F238E27FC236}">
                    <a16:creationId xmlns:a16="http://schemas.microsoft.com/office/drawing/2014/main" id="{B84FF17C-EDEA-B9AF-5A7C-95C6A34A979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050430" y="2244867"/>
                <a:ext cx="3034740" cy="4944606"/>
              </a:xfrm>
              <a:prstGeom prst="rect">
                <a:avLst/>
              </a:prstGeom>
            </p:spPr>
          </p:pic>
        </p:grpSp>
        <p:sp>
          <p:nvSpPr>
            <p:cNvPr id="27" name="TextBox 7">
              <a:extLst>
                <a:ext uri="{FF2B5EF4-FFF2-40B4-BE49-F238E27FC236}">
                  <a16:creationId xmlns:a16="http://schemas.microsoft.com/office/drawing/2014/main" id="{2C797BB7-FDF2-DC1B-1E9F-91B830775006}"/>
                </a:ext>
              </a:extLst>
            </p:cNvPr>
            <p:cNvSpPr txBox="1"/>
            <p:nvPr/>
          </p:nvSpPr>
          <p:spPr>
            <a:xfrm>
              <a:off x="1176828" y="5831212"/>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Minh</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0DD74CDE-0E93-AD8A-5633-77554625A481}"/>
              </a:ext>
            </a:extLst>
          </p:cNvPr>
          <p:cNvGrpSpPr/>
          <p:nvPr/>
        </p:nvGrpSpPr>
        <p:grpSpPr>
          <a:xfrm>
            <a:off x="6172200" y="5675467"/>
            <a:ext cx="4158537" cy="4050093"/>
            <a:chOff x="-870497" y="1629841"/>
            <a:chExt cx="4158537" cy="4050093"/>
          </a:xfrm>
        </p:grpSpPr>
        <p:grpSp>
          <p:nvGrpSpPr>
            <p:cNvPr id="31" name="Group 4">
              <a:extLst>
                <a:ext uri="{FF2B5EF4-FFF2-40B4-BE49-F238E27FC236}">
                  <a16:creationId xmlns:a16="http://schemas.microsoft.com/office/drawing/2014/main" id="{3E5BF345-E106-5A0A-4D6C-77628A265F92}"/>
                </a:ext>
              </a:extLst>
            </p:cNvPr>
            <p:cNvGrpSpPr/>
            <p:nvPr/>
          </p:nvGrpSpPr>
          <p:grpSpPr>
            <a:xfrm>
              <a:off x="-870497" y="1629841"/>
              <a:ext cx="4158537" cy="3885282"/>
              <a:chOff x="-13755484" y="2567877"/>
              <a:chExt cx="5544716" cy="5180375"/>
            </a:xfrm>
          </p:grpSpPr>
          <p:pic>
            <p:nvPicPr>
              <p:cNvPr id="33" name="Picture 5">
                <a:extLst>
                  <a:ext uri="{FF2B5EF4-FFF2-40B4-BE49-F238E27FC236}">
                    <a16:creationId xmlns:a16="http://schemas.microsoft.com/office/drawing/2014/main" id="{955A9CBE-CF6D-452C-D562-2ADA60C21A4B}"/>
                  </a:ext>
                </a:extLst>
              </p:cNvPr>
              <p:cNvPicPr>
                <a:picLocks noChangeAspect="1"/>
              </p:cNvPicPr>
              <p:nvPr/>
            </p:nvPicPr>
            <p:blipFill>
              <a:blip r:embed="rId5">
                <a:extLst>
                  <a:ext uri="{28A0092B-C50C-407E-A947-70E740481C1C}">
                    <a14:useLocalDpi xmlns:a14="http://schemas.microsoft.com/office/drawing/2010/main" val="0"/>
                  </a:ext>
                </a:extLst>
              </a:blip>
              <a:srcRect l="2021" r="2021"/>
              <a:stretch/>
            </p:blipFill>
            <p:spPr>
              <a:xfrm>
                <a:off x="-12827823" y="2567877"/>
                <a:ext cx="4617055" cy="4651165"/>
              </a:xfrm>
              <a:prstGeom prst="rect">
                <a:avLst/>
              </a:prstGeom>
            </p:spPr>
          </p:pic>
          <p:pic>
            <p:nvPicPr>
              <p:cNvPr id="34" name="Picture 6">
                <a:extLst>
                  <a:ext uri="{FF2B5EF4-FFF2-40B4-BE49-F238E27FC236}">
                    <a16:creationId xmlns:a16="http://schemas.microsoft.com/office/drawing/2014/main" id="{A8246AE9-187F-C6B5-F272-0D87952C3EA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3755484" y="4985391"/>
                <a:ext cx="1534007" cy="2762861"/>
              </a:xfrm>
              <a:prstGeom prst="rect">
                <a:avLst/>
              </a:prstGeom>
            </p:spPr>
          </p:pic>
        </p:grpSp>
        <p:sp>
          <p:nvSpPr>
            <p:cNvPr id="32" name="TextBox 7">
              <a:extLst>
                <a:ext uri="{FF2B5EF4-FFF2-40B4-BE49-F238E27FC236}">
                  <a16:creationId xmlns:a16="http://schemas.microsoft.com/office/drawing/2014/main" id="{53CA3DDF-B3B4-09A5-5EC5-89AB2E51DADE}"/>
                </a:ext>
              </a:extLst>
            </p:cNvPr>
            <p:cNvSpPr txBox="1"/>
            <p:nvPr/>
          </p:nvSpPr>
          <p:spPr>
            <a:xfrm>
              <a:off x="355563" y="5124846"/>
              <a:ext cx="2609205" cy="555088"/>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Nhà Thanh</a:t>
              </a:r>
              <a:endParaRPr lang="en-US" sz="3200" i="1" dirty="0">
                <a:solidFill>
                  <a:srgbClr val="000000"/>
                </a:solidFill>
                <a:latin typeface="Arial" panose="020B0604020202020204" pitchFamily="34" charset="0"/>
                <a:cs typeface="Arial" panose="020B0604020202020204" pitchFamily="34" charset="0"/>
              </a:endParaRPr>
            </a:p>
          </p:txBody>
        </p:sp>
      </p:grpSp>
      <p:sp>
        <p:nvSpPr>
          <p:cNvPr id="35" name="Right Brace 34">
            <a:extLst>
              <a:ext uri="{FF2B5EF4-FFF2-40B4-BE49-F238E27FC236}">
                <a16:creationId xmlns:a16="http://schemas.microsoft.com/office/drawing/2014/main" id="{7E2C1CC5-5D26-BE32-08E1-4E2C6C936C0E}"/>
              </a:ext>
            </a:extLst>
          </p:cNvPr>
          <p:cNvSpPr/>
          <p:nvPr/>
        </p:nvSpPr>
        <p:spPr>
          <a:xfrm rot="5400000">
            <a:off x="5518606" y="3377851"/>
            <a:ext cx="632782" cy="3355715"/>
          </a:xfrm>
          <a:prstGeom prst="rightBrace">
            <a:avLst>
              <a:gd name="adj1" fmla="val 59076"/>
              <a:gd name="adj2" fmla="val 50000"/>
            </a:avLst>
          </a:prstGeom>
          <a:solidFill>
            <a:srgbClr val="FFFF00"/>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5">
            <a:extLst>
              <a:ext uri="{FF2B5EF4-FFF2-40B4-BE49-F238E27FC236}">
                <a16:creationId xmlns:a16="http://schemas.microsoft.com/office/drawing/2014/main" id="{122A0785-594E-52BC-4BC6-7D72A71AB2C9}"/>
              </a:ext>
            </a:extLst>
          </p:cNvPr>
          <p:cNvSpPr txBox="1"/>
          <p:nvPr/>
        </p:nvSpPr>
        <p:spPr>
          <a:xfrm>
            <a:off x="3934327" y="5197595"/>
            <a:ext cx="3118090" cy="728341"/>
          </a:xfrm>
          <a:prstGeom prst="rect">
            <a:avLst/>
          </a:prstGeom>
        </p:spPr>
        <p:txBody>
          <a:bodyPr wrap="square" lIns="0" tIns="0" rIns="0" bIns="0" rtlCol="0" anchor="t">
            <a:spAutoFit/>
          </a:bodyPr>
          <a:lstStyle/>
          <a:p>
            <a:pPr marL="302259" lvl="1" algn="ctr">
              <a:lnSpc>
                <a:spcPct val="150000"/>
              </a:lnSpc>
            </a:pPr>
            <a:r>
              <a:rPr lang="en-US" sz="3600" b="1">
                <a:solidFill>
                  <a:srgbClr val="FF0000"/>
                </a:solidFill>
                <a:latin typeface="Arial" panose="020B0604020202020204" pitchFamily="34" charset="0"/>
                <a:cs typeface="Arial" panose="020B0604020202020204" pitchFamily="34" charset="0"/>
              </a:rPr>
              <a:t>Triều Minh</a:t>
            </a:r>
            <a:endParaRPr lang="en-US" sz="3600" b="1" dirty="0">
              <a:solidFill>
                <a:srgbClr val="FF0000"/>
              </a:solidFill>
              <a:latin typeface="Arial" panose="020B0604020202020204" pitchFamily="34" charset="0"/>
              <a:cs typeface="Arial" panose="020B0604020202020204" pitchFamily="34" charset="0"/>
            </a:endParaRPr>
          </a:p>
        </p:txBody>
      </p:sp>
      <p:sp>
        <p:nvSpPr>
          <p:cNvPr id="37" name="Right Brace 36">
            <a:extLst>
              <a:ext uri="{FF2B5EF4-FFF2-40B4-BE49-F238E27FC236}">
                <a16:creationId xmlns:a16="http://schemas.microsoft.com/office/drawing/2014/main" id="{26A6DBD2-4CC2-BB8B-9087-03DB399E89E7}"/>
              </a:ext>
            </a:extLst>
          </p:cNvPr>
          <p:cNvSpPr/>
          <p:nvPr/>
        </p:nvSpPr>
        <p:spPr>
          <a:xfrm rot="5400000">
            <a:off x="11567885" y="3189148"/>
            <a:ext cx="632782" cy="3663447"/>
          </a:xfrm>
          <a:prstGeom prst="rightBrace">
            <a:avLst>
              <a:gd name="adj1" fmla="val 59076"/>
              <a:gd name="adj2" fmla="val 50000"/>
            </a:avLst>
          </a:prstGeom>
          <a:solidFill>
            <a:srgbClr val="FFFF00"/>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5">
            <a:extLst>
              <a:ext uri="{FF2B5EF4-FFF2-40B4-BE49-F238E27FC236}">
                <a16:creationId xmlns:a16="http://schemas.microsoft.com/office/drawing/2014/main" id="{28C83713-4317-5654-4614-222D4A1C6DC0}"/>
              </a:ext>
            </a:extLst>
          </p:cNvPr>
          <p:cNvSpPr txBox="1"/>
          <p:nvPr/>
        </p:nvSpPr>
        <p:spPr>
          <a:xfrm>
            <a:off x="10171365" y="5176113"/>
            <a:ext cx="3118090" cy="728341"/>
          </a:xfrm>
          <a:prstGeom prst="rect">
            <a:avLst/>
          </a:prstGeom>
        </p:spPr>
        <p:txBody>
          <a:bodyPr wrap="square" lIns="0" tIns="0" rIns="0" bIns="0" rtlCol="0" anchor="t">
            <a:spAutoFit/>
          </a:bodyPr>
          <a:lstStyle/>
          <a:p>
            <a:pPr marL="302259" lvl="1" algn="ctr">
              <a:lnSpc>
                <a:spcPct val="150000"/>
              </a:lnSpc>
            </a:pPr>
            <a:r>
              <a:rPr lang="en-US" sz="3600" b="1">
                <a:solidFill>
                  <a:srgbClr val="FF0000"/>
                </a:solidFill>
                <a:latin typeface="Arial" panose="020B0604020202020204" pitchFamily="34" charset="0"/>
                <a:cs typeface="Arial" panose="020B0604020202020204" pitchFamily="34" charset="0"/>
              </a:rPr>
              <a:t>Triều Thanh</a:t>
            </a:r>
            <a:endParaRPr lang="en-US" sz="36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14" presetClass="entr" presetSubtype="1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par>
                                <p:cTn id="31" presetID="14" presetClass="entr" presetSubtype="1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horizont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down)">
                                      <p:cBhvr>
                                        <p:cTn id="48" dur="500"/>
                                        <p:tgtEl>
                                          <p:spTgt spid="3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barn(inVertical)">
                                      <p:cBhvr>
                                        <p:cTn id="5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animBg="1"/>
      <p:bldP spid="21" grpId="0" animBg="1"/>
      <p:bldP spid="22" grpId="0" animBg="1"/>
      <p:bldP spid="23" grpId="0"/>
      <p:bldP spid="24" grpId="0"/>
      <p:bldP spid="35" grpId="0" animBg="1"/>
      <p:bldP spid="36" grpId="0"/>
      <p:bldP spid="37"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9025" y="7734300"/>
            <a:ext cx="5841229" cy="2814410"/>
          </a:xfrm>
          <a:prstGeom prst="rect">
            <a:avLst/>
          </a:prstGeom>
        </p:spPr>
      </p:pic>
      <p:sp>
        <p:nvSpPr>
          <p:cNvPr id="4" name="TextBox 4"/>
          <p:cNvSpPr txBox="1"/>
          <p:nvPr/>
        </p:nvSpPr>
        <p:spPr>
          <a:xfrm>
            <a:off x="7183427" y="592735"/>
            <a:ext cx="3921145"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Tây Du Ký</a:t>
            </a:r>
            <a:endParaRPr lang="en-US" sz="4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19C522F-8EE6-B230-4F35-9E599A7F5D9B}"/>
              </a:ext>
            </a:extLst>
          </p:cNvPr>
          <p:cNvSpPr txBox="1"/>
          <p:nvPr/>
        </p:nvSpPr>
        <p:spPr>
          <a:xfrm>
            <a:off x="228600" y="1406034"/>
            <a:ext cx="9642872" cy="8288231"/>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một trong những tác phẩm kinh điển trong văn học Trung Hoa.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Thời gian xuất bản: </a:t>
            </a:r>
            <a:r>
              <a:rPr lang="vi-VN" sz="4000">
                <a:solidFill>
                  <a:srgbClr val="000000"/>
                </a:solidFill>
                <a:latin typeface="Arial" panose="020B0604020202020204" pitchFamily="34" charset="0"/>
                <a:cs typeface="Arial" panose="020B0604020202020204" pitchFamily="34" charset="0"/>
              </a:rPr>
              <a:t>những năm 1590</a:t>
            </a:r>
            <a:r>
              <a:rPr lang="en-US" sz="4000">
                <a:solidFill>
                  <a:srgbClr val="000000"/>
                </a:solidFill>
                <a:latin typeface="Arial" panose="020B0604020202020204" pitchFamily="34" charset="0"/>
                <a:cs typeface="Arial" panose="020B0604020202020204" pitchFamily="34" charset="0"/>
              </a:rPr>
              <a:t>.</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T</a:t>
            </a:r>
            <a:r>
              <a:rPr lang="vi-VN" sz="4000">
                <a:solidFill>
                  <a:srgbClr val="000000"/>
                </a:solidFill>
                <a:latin typeface="Arial" panose="020B0604020202020204" pitchFamily="34" charset="0"/>
                <a:cs typeface="Arial" panose="020B0604020202020204" pitchFamily="34" charset="0"/>
              </a:rPr>
              <a:t>ác giả</a:t>
            </a:r>
            <a:r>
              <a:rPr lang="en-US" sz="4000">
                <a:solidFill>
                  <a:srgbClr val="00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Ngô Thừa Ân.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Nội dung: </a:t>
            </a:r>
            <a:r>
              <a:rPr lang="vi-VN" sz="4000">
                <a:solidFill>
                  <a:srgbClr val="000000"/>
                </a:solidFill>
                <a:latin typeface="Arial" panose="020B0604020202020204" pitchFamily="34" charset="0"/>
                <a:cs typeface="Arial" panose="020B0604020202020204" pitchFamily="34" charset="0"/>
              </a:rPr>
              <a:t>Tiểu thuyết thuật lại chuyến đi đến Ấn Độ của nhà sư Huyền Trang (Đường Tam Tạng) đi lấy kinh.</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1986: được chuyển thể thành phim cùng tên bởi Đạo diễn Dương Khiết</a:t>
            </a:r>
            <a:endParaRPr lang="en-US" sz="4000" dirty="0">
              <a:solidFill>
                <a:srgbClr val="00000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CA8E6339-6222-5374-5710-0D64ABB92B3B}"/>
              </a:ext>
            </a:extLst>
          </p:cNvPr>
          <p:cNvGrpSpPr/>
          <p:nvPr/>
        </p:nvGrpSpPr>
        <p:grpSpPr>
          <a:xfrm>
            <a:off x="10252472" y="2772783"/>
            <a:ext cx="7557292" cy="5835196"/>
            <a:chOff x="10252472" y="2772783"/>
            <a:chExt cx="7557292" cy="5835196"/>
          </a:xfrm>
        </p:grpSpPr>
        <p:sp>
          <p:nvSpPr>
            <p:cNvPr id="9" name="TextBox 7">
              <a:extLst>
                <a:ext uri="{FF2B5EF4-FFF2-40B4-BE49-F238E27FC236}">
                  <a16:creationId xmlns:a16="http://schemas.microsoft.com/office/drawing/2014/main" id="{AB7FAF91-0BC2-F355-5DAC-8AF9CAB8B125}"/>
                </a:ext>
              </a:extLst>
            </p:cNvPr>
            <p:cNvSpPr txBox="1"/>
            <p:nvPr/>
          </p:nvSpPr>
          <p:spPr>
            <a:xfrm>
              <a:off x="11582400" y="8047056"/>
              <a:ext cx="5147814" cy="560923"/>
            </a:xfrm>
            <a:prstGeom prst="rect">
              <a:avLst/>
            </a:prstGeom>
          </p:spPr>
          <p:txBody>
            <a:bodyPr wrap="square" lIns="0" tIns="0" rIns="0" bIns="0" rtlCol="0" anchor="t">
              <a:spAutoFit/>
            </a:bodyPr>
            <a:lstStyle/>
            <a:p>
              <a:pPr algn="ctr">
                <a:lnSpc>
                  <a:spcPts val="4759"/>
                </a:lnSpc>
              </a:pPr>
              <a:r>
                <a:rPr lang="en-US" sz="3200" i="1" dirty="0" err="1">
                  <a:solidFill>
                    <a:srgbClr val="000000"/>
                  </a:solidFill>
                  <a:latin typeface="Arial" panose="020B0604020202020204" pitchFamily="34" charset="0"/>
                  <a:cs typeface="Arial" panose="020B0604020202020204" pitchFamily="34" charset="0"/>
                </a:rPr>
                <a:t>Tây</a:t>
              </a:r>
              <a:r>
                <a:rPr lang="en-US" sz="3200" i="1" dirty="0">
                  <a:solidFill>
                    <a:srgbClr val="000000"/>
                  </a:solidFill>
                  <a:latin typeface="Arial" panose="020B0604020202020204" pitchFamily="34" charset="0"/>
                  <a:cs typeface="Arial" panose="020B0604020202020204" pitchFamily="34" charset="0"/>
                </a:rPr>
                <a:t> du </a:t>
              </a:r>
              <a:r>
                <a:rPr lang="en-US" sz="3200" i="1" dirty="0" err="1">
                  <a:solidFill>
                    <a:srgbClr val="000000"/>
                  </a:solidFill>
                  <a:latin typeface="Arial" panose="020B0604020202020204" pitchFamily="34" charset="0"/>
                  <a:cs typeface="Arial" panose="020B0604020202020204" pitchFamily="34" charset="0"/>
                </a:rPr>
                <a:t>ký</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Ngô</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Thừa</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Ân</a:t>
              </a:r>
              <a:r>
                <a:rPr lang="en-US" sz="3200" i="1" dirty="0">
                  <a:solidFill>
                    <a:srgbClr val="000000"/>
                  </a:solidFill>
                  <a:latin typeface="Arial" panose="020B0604020202020204" pitchFamily="34" charset="0"/>
                  <a:cs typeface="Arial" panose="020B0604020202020204" pitchFamily="34" charset="0"/>
                </a:rPr>
                <a:t>)</a:t>
              </a:r>
            </a:p>
          </p:txBody>
        </p:sp>
        <p:grpSp>
          <p:nvGrpSpPr>
            <p:cNvPr id="10" name="Group 9">
              <a:extLst>
                <a:ext uri="{FF2B5EF4-FFF2-40B4-BE49-F238E27FC236}">
                  <a16:creationId xmlns:a16="http://schemas.microsoft.com/office/drawing/2014/main" id="{87193054-56EF-9208-7C72-E2E3197C88A7}"/>
                </a:ext>
              </a:extLst>
            </p:cNvPr>
            <p:cNvGrpSpPr/>
            <p:nvPr/>
          </p:nvGrpSpPr>
          <p:grpSpPr>
            <a:xfrm>
              <a:off x="10252472" y="2772783"/>
              <a:ext cx="7557292" cy="5087005"/>
              <a:chOff x="1532478" y="2555616"/>
              <a:chExt cx="7068856" cy="4570337"/>
            </a:xfrm>
          </p:grpSpPr>
          <p:pic>
            <p:nvPicPr>
              <p:cNvPr id="11" name="Picture 10" descr="A picture containing text, person, person, suit&#10;&#10;Description automatically generated">
                <a:extLst>
                  <a:ext uri="{FF2B5EF4-FFF2-40B4-BE49-F238E27FC236}">
                    <a16:creationId xmlns:a16="http://schemas.microsoft.com/office/drawing/2014/main" id="{4E3D7D18-A41E-40DA-BEC4-28D740DD1D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2478" y="3514065"/>
                <a:ext cx="4109176" cy="3073663"/>
              </a:xfrm>
              <a:prstGeom prst="rect">
                <a:avLst/>
              </a:prstGeom>
            </p:spPr>
          </p:pic>
          <p:pic>
            <p:nvPicPr>
              <p:cNvPr id="12" name="Picture 11" descr="A picture containing text, sign, old&#10;&#10;Description automatically generated">
                <a:extLst>
                  <a:ext uri="{FF2B5EF4-FFF2-40B4-BE49-F238E27FC236}">
                    <a16:creationId xmlns:a16="http://schemas.microsoft.com/office/drawing/2014/main" id="{E09115D7-63CE-8914-0323-4D6906E5C8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9381" y="2555616"/>
                <a:ext cx="2981953" cy="4570337"/>
              </a:xfrm>
              <a:prstGeom prst="rect">
                <a:avLst/>
              </a:prstGeom>
            </p:spPr>
          </p:pic>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barn(inVertical)">
                                      <p:cBhvr>
                                        <p:cTn id="33" dur="500"/>
                                        <p:tgtEl>
                                          <p:spTgt spid="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10" name="Picture 20">
            <a:extLst>
              <a:ext uri="{FF2B5EF4-FFF2-40B4-BE49-F238E27FC236}">
                <a16:creationId xmlns:a16="http://schemas.microsoft.com/office/drawing/2014/main" id="{21AF0BFF-BF39-8BAE-A6D1-02B758B57B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73000" y="3910432"/>
            <a:ext cx="5715000" cy="6376568"/>
          </a:xfrm>
          <a:prstGeom prst="rect">
            <a:avLst/>
          </a:prstGeom>
        </p:spPr>
      </p:pic>
      <p:sp>
        <p:nvSpPr>
          <p:cNvPr id="11" name="Speech Bubble: Rectangle with Corners Rounded 10">
            <a:extLst>
              <a:ext uri="{FF2B5EF4-FFF2-40B4-BE49-F238E27FC236}">
                <a16:creationId xmlns:a16="http://schemas.microsoft.com/office/drawing/2014/main" id="{E179961D-2901-D243-500F-DA9A2D35D835}"/>
              </a:ext>
            </a:extLst>
          </p:cNvPr>
          <p:cNvSpPr/>
          <p:nvPr/>
        </p:nvSpPr>
        <p:spPr>
          <a:xfrm>
            <a:off x="1181100" y="740510"/>
            <a:ext cx="15925800" cy="2726590"/>
          </a:xfrm>
          <a:prstGeom prst="wedgeRoundRectCallout">
            <a:avLst>
              <a:gd name="adj1" fmla="val 31185"/>
              <a:gd name="adj2" fmla="val 72398"/>
              <a:gd name="adj3" fmla="val 16667"/>
            </a:avLst>
          </a:prstGeom>
          <a:solidFill>
            <a:srgbClr val="EA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3600" b="1" i="1">
                <a:solidFill>
                  <a:srgbClr val="FF0000"/>
                </a:solidFill>
                <a:latin typeface="Arial" panose="020B0604020202020204" pitchFamily="34" charset="0"/>
                <a:cs typeface="Arial" panose="020B0604020202020204" pitchFamily="34" charset="0"/>
              </a:rPr>
              <a:t>Em hãy quan sát Hình </a:t>
            </a:r>
            <a:r>
              <a:rPr lang="vi-VN" sz="3600" b="1" i="1">
                <a:solidFill>
                  <a:srgbClr val="FF0000"/>
                </a:solidFill>
                <a:latin typeface="Arial" panose="020B0604020202020204" pitchFamily="34" charset="0"/>
                <a:cs typeface="Arial" panose="020B0604020202020204" pitchFamily="34" charset="0"/>
              </a:rPr>
              <a:t>6.</a:t>
            </a:r>
            <a:r>
              <a:rPr lang="en-US" sz="3600" b="1" i="1">
                <a:solidFill>
                  <a:srgbClr val="FF0000"/>
                </a:solidFill>
                <a:latin typeface="Arial" panose="020B0604020202020204" pitchFamily="34" charset="0"/>
                <a:cs typeface="Arial" panose="020B0604020202020204" pitchFamily="34" charset="0"/>
              </a:rPr>
              <a:t>6 </a:t>
            </a:r>
            <a:r>
              <a:rPr lang="vi-VN" sz="3600" b="1" i="1">
                <a:solidFill>
                  <a:srgbClr val="FF0000"/>
                </a:solidFill>
                <a:latin typeface="Arial" panose="020B0604020202020204" pitchFamily="34" charset="0"/>
                <a:cs typeface="Arial" panose="020B0604020202020204" pitchFamily="34" charset="0"/>
              </a:rPr>
              <a:t>và trả lời câu hỏi</a:t>
            </a:r>
            <a:r>
              <a:rPr lang="en-US" sz="3600" b="1" i="1">
                <a:solidFill>
                  <a:srgbClr val="FF0000"/>
                </a:solidFill>
                <a:latin typeface="Arial" panose="020B0604020202020204" pitchFamily="34" charset="0"/>
                <a:cs typeface="Arial" panose="020B0604020202020204" pitchFamily="34" charset="0"/>
              </a:rPr>
              <a:t>: </a:t>
            </a:r>
          </a:p>
          <a:p>
            <a:pPr marL="571500" lvl="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Em thấy những gì trong bức tranh?</a:t>
            </a:r>
          </a:p>
          <a:p>
            <a:pPr marL="571500" lvl="0" indent="-571500" algn="just">
              <a:lnSpc>
                <a:spcPct val="150000"/>
              </a:lnSpc>
              <a:buFont typeface="Arial" panose="020B0604020202020204" pitchFamily="34" charset="0"/>
              <a:buChar char="•"/>
            </a:pPr>
            <a:r>
              <a:rPr lang="en-US" sz="3600">
                <a:solidFill>
                  <a:schemeClr val="tx1"/>
                </a:solidFill>
                <a:latin typeface="Arial" panose="020B0604020202020204" pitchFamily="34" charset="0"/>
                <a:cs typeface="Arial" panose="020B0604020202020204" pitchFamily="34" charset="0"/>
              </a:rPr>
              <a:t>Theo em, bức tranh cho biết điều gì?</a:t>
            </a:r>
          </a:p>
        </p:txBody>
      </p:sp>
      <p:pic>
        <p:nvPicPr>
          <p:cNvPr id="13" name="Picture 12" descr="An aerial view of a city&#10;&#10;Description automatically generated with medium confidence">
            <a:extLst>
              <a:ext uri="{FF2B5EF4-FFF2-40B4-BE49-F238E27FC236}">
                <a16:creationId xmlns:a16="http://schemas.microsoft.com/office/drawing/2014/main" id="{6B26200E-CF3A-6987-9453-3B3806BFAD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734588"/>
            <a:ext cx="9144000" cy="6170625"/>
          </a:xfrm>
          <a:prstGeom prst="rect">
            <a:avLst/>
          </a:prstGeom>
        </p:spPr>
      </p:pic>
      <p:pic>
        <p:nvPicPr>
          <p:cNvPr id="14" name="Picture 17">
            <a:extLst>
              <a:ext uri="{FF2B5EF4-FFF2-40B4-BE49-F238E27FC236}">
                <a16:creationId xmlns:a16="http://schemas.microsoft.com/office/drawing/2014/main" id="{414E7DB5-0663-D70F-AA99-4DBB74B7D0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845" y="7830762"/>
            <a:ext cx="2242828" cy="245453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7BD54A-C389-167A-1B8A-CFA455A4F6A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4316" y="800099"/>
            <a:ext cx="9759976" cy="7239000"/>
          </a:xfrm>
          <a:prstGeom prst="rect">
            <a:avLst/>
          </a:prstGeom>
        </p:spPr>
      </p:pic>
      <p:sp>
        <p:nvSpPr>
          <p:cNvPr id="12" name="TextBox 11">
            <a:extLst>
              <a:ext uri="{FF2B5EF4-FFF2-40B4-BE49-F238E27FC236}">
                <a16:creationId xmlns:a16="http://schemas.microsoft.com/office/drawing/2014/main" id="{EAD314A2-410E-D2DA-C02D-1377A2123ACE}"/>
              </a:ext>
            </a:extLst>
          </p:cNvPr>
          <p:cNvSpPr txBox="1"/>
          <p:nvPr/>
        </p:nvSpPr>
        <p:spPr>
          <a:xfrm>
            <a:off x="10820400" y="1820907"/>
            <a:ext cx="6864376" cy="5197385"/>
          </a:xfrm>
          <a:prstGeom prst="rect">
            <a:avLst/>
          </a:prstGeom>
          <a:noFill/>
        </p:spPr>
        <p:txBody>
          <a:bodyPr wrap="square">
            <a:spAutoFit/>
          </a:bodyPr>
          <a:lstStyle/>
          <a:p>
            <a:pPr algn="just">
              <a:lnSpc>
                <a:spcPct val="150000"/>
              </a:lnSpc>
              <a:spcBef>
                <a:spcPts val="100"/>
              </a:spcBef>
              <a:spcAft>
                <a:spcPts val="100"/>
              </a:spcAft>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cho thấy</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Dưới sông: hàng trăm thuyên lớn nhỏ, qua lại</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tấp nập kẹt cả một khúc sông, những người chèo</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thuyền dáng vẻ tất bật. </a:t>
            </a:r>
            <a:endParaRPr lang="en-US" sz="32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Wingdings" panose="05000000000000000000" pitchFamily="2" charset="2"/>
              <a:buChar char="ü"/>
            </a:pPr>
            <a:r>
              <a:rPr lang="vi-VN" sz="3200">
                <a:solidFill>
                  <a:srgbClr val="000000"/>
                </a:solidFill>
                <a:latin typeface="Arial" panose="020B0604020202020204" pitchFamily="34" charset="0"/>
                <a:ea typeface="Calibri" panose="020F0502020204030204" pitchFamily="34" charset="0"/>
                <a:cs typeface="Arial" panose="020B0604020202020204" pitchFamily="34" charset="0"/>
              </a:rPr>
              <a:t>Trên bờ: nhà cửa, cửa hàng khang trang, san sá</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a:t>
            </a:r>
            <a:endParaRPr lang="vi-VN" sz="32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C021A42-04C7-7EF2-F79F-EB8C7EECF8CA}"/>
              </a:ext>
            </a:extLst>
          </p:cNvPr>
          <p:cNvSpPr txBox="1"/>
          <p:nvPr/>
        </p:nvSpPr>
        <p:spPr>
          <a:xfrm>
            <a:off x="838201" y="8191500"/>
            <a:ext cx="16383000" cy="1478418"/>
          </a:xfrm>
          <a:prstGeom prst="rect">
            <a:avLst/>
          </a:prstGeom>
          <a:noFill/>
        </p:spPr>
        <p:txBody>
          <a:bodyPr wrap="square">
            <a:spAutoFit/>
          </a:bodyPr>
          <a:lstStyle/>
          <a:p>
            <a:pPr algn="just">
              <a:lnSpc>
                <a:spcPct val="150000"/>
              </a:lnSpc>
              <a:spcBef>
                <a:spcPts val="100"/>
              </a:spcBef>
              <a:spcAft>
                <a:spcPts val="100"/>
              </a:spcAft>
            </a:pPr>
            <a:r>
              <a:rPr lang="en-US" sz="3200" b="1" i="1">
                <a:solidFill>
                  <a:srgbClr val="000000"/>
                </a:solidFill>
                <a:latin typeface="Arial" panose="020B0604020202020204" pitchFamily="34" charset="0"/>
                <a:cs typeface="Arial" panose="020B0604020202020204" pitchFamily="34" charset="0"/>
              </a:rPr>
              <a:t>Nhận xét: </a:t>
            </a:r>
            <a:r>
              <a:rPr lang="vi-VN" sz="3200">
                <a:solidFill>
                  <a:srgbClr val="000000"/>
                </a:solidFill>
                <a:cs typeface="Arial" panose="020B0604020202020204" pitchFamily="34" charset="0"/>
              </a:rPr>
              <a:t>Cho thấy hoạt động nội thương thời Càn Long rất phát triển, mọi người được tự do đi lại, kinh doanh, buôn bán,...</a:t>
            </a:r>
            <a:endParaRPr lang="en-US" sz="320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A3828270-97B7-C5F4-5621-1FB406AE3D5D}"/>
              </a:ext>
            </a:extLst>
          </p:cNvPr>
          <p:cNvPicPr/>
          <p:nvPr/>
        </p:nvPicPr>
        <p:blipFill>
          <a:blip r:embed="rId2">
            <a:alphaModFix amt="18000"/>
          </a:blip>
          <a:srcRect/>
          <a:stretch>
            <a:fillRect/>
          </a:stretch>
        </p:blipFill>
        <p:spPr>
          <a:xfrm>
            <a:off x="5334000" y="366495"/>
            <a:ext cx="8861343" cy="9554009"/>
          </a:xfrm>
          <a:prstGeom prst="rect">
            <a:avLst/>
          </a:prstGeom>
        </p:spPr>
      </p:pic>
      <p:sp>
        <p:nvSpPr>
          <p:cNvPr id="3" name="TextBox 3"/>
          <p:cNvSpPr txBox="1"/>
          <p:nvPr/>
        </p:nvSpPr>
        <p:spPr>
          <a:xfrm>
            <a:off x="5062358" y="571500"/>
            <a:ext cx="8163283" cy="1052404"/>
          </a:xfrm>
          <a:prstGeom prst="rect">
            <a:avLst/>
          </a:prstGeom>
        </p:spPr>
        <p:txBody>
          <a:bodyPr lIns="0" tIns="0" rIns="0" bIns="0" rtlCol="0" anchor="t">
            <a:spAutoFit/>
          </a:bodyPr>
          <a:lstStyle/>
          <a:p>
            <a:pPr algn="ctr">
              <a:lnSpc>
                <a:spcPts val="8959"/>
              </a:lnSpc>
            </a:pPr>
            <a:r>
              <a:rPr lang="en-US" sz="5400" b="1" dirty="0">
                <a:solidFill>
                  <a:srgbClr val="000000"/>
                </a:solidFill>
                <a:latin typeface="Arial" panose="020B0604020202020204" pitchFamily="34" charset="0"/>
                <a:cs typeface="Arial" panose="020B0604020202020204" pitchFamily="34" charset="0"/>
              </a:rPr>
              <a:t>THẢO LUẬN NHÓM</a:t>
            </a:r>
          </a:p>
        </p:txBody>
      </p:sp>
      <p:sp>
        <p:nvSpPr>
          <p:cNvPr id="11" name="TextBox 10">
            <a:extLst>
              <a:ext uri="{FF2B5EF4-FFF2-40B4-BE49-F238E27FC236}">
                <a16:creationId xmlns:a16="http://schemas.microsoft.com/office/drawing/2014/main" id="{87D6A4A8-A167-4B5B-2D3B-E50D7BEB6464}"/>
              </a:ext>
            </a:extLst>
          </p:cNvPr>
          <p:cNvSpPr txBox="1"/>
          <p:nvPr/>
        </p:nvSpPr>
        <p:spPr>
          <a:xfrm>
            <a:off x="1981199" y="1585804"/>
            <a:ext cx="14325600" cy="2748253"/>
          </a:xfrm>
          <a:prstGeom prst="rect">
            <a:avLst/>
          </a:prstGeom>
          <a:noFill/>
        </p:spPr>
        <p:txBody>
          <a:bodyPr wrap="square">
            <a:spAutoFit/>
          </a:bodyPr>
          <a:lstStyle/>
          <a:p>
            <a:pPr lvl="0" algn="ctr">
              <a:lnSpc>
                <a:spcPct val="150000"/>
              </a:lnSpc>
            </a:pPr>
            <a:r>
              <a:rPr lang="en-US" sz="4000" b="1" i="1">
                <a:solidFill>
                  <a:srgbClr val="FF0000"/>
                </a:solidFill>
                <a:latin typeface="Arial" panose="020B0604020202020204" pitchFamily="34" charset="0"/>
                <a:cs typeface="Arial" panose="020B0604020202020204" pitchFamily="34" charset="0"/>
              </a:rPr>
              <a:t>Em hãy đọc thông tin mục 2, quan sát Hình 6,5 kết hợp với tư liệu vừa khai thác ở trên và thực hiện nhiệm vụ học tập vào Phiếu học tập số 2</a:t>
            </a:r>
          </a:p>
        </p:txBody>
      </p:sp>
      <p:graphicFrame>
        <p:nvGraphicFramePr>
          <p:cNvPr id="15" name="Table 14">
            <a:extLst>
              <a:ext uri="{FF2B5EF4-FFF2-40B4-BE49-F238E27FC236}">
                <a16:creationId xmlns:a16="http://schemas.microsoft.com/office/drawing/2014/main" id="{FA462B95-7C05-24F2-CED6-D7061FB88AF2}"/>
              </a:ext>
            </a:extLst>
          </p:cNvPr>
          <p:cNvGraphicFramePr>
            <a:graphicFrameLocks noGrp="1"/>
          </p:cNvGraphicFramePr>
          <p:nvPr>
            <p:extLst>
              <p:ext uri="{D42A27DB-BD31-4B8C-83A1-F6EECF244321}">
                <p14:modId xmlns:p14="http://schemas.microsoft.com/office/powerpoint/2010/main" val="967394414"/>
              </p:ext>
            </p:extLst>
          </p:nvPr>
        </p:nvGraphicFramePr>
        <p:xfrm>
          <a:off x="8250281" y="4574580"/>
          <a:ext cx="9258659" cy="5105400"/>
        </p:xfrm>
        <a:graphic>
          <a:graphicData uri="http://schemas.openxmlformats.org/drawingml/2006/table">
            <a:tbl>
              <a:tblPr bandRow="1">
                <a:tableStyleId>{7DF18680-E054-41AD-8BC1-D1AEF772440D}</a:tableStyleId>
              </a:tblPr>
              <a:tblGrid>
                <a:gridCol w="3543660">
                  <a:extLst>
                    <a:ext uri="{9D8B030D-6E8A-4147-A177-3AD203B41FA5}">
                      <a16:colId xmlns:a16="http://schemas.microsoft.com/office/drawing/2014/main" val="24177182"/>
                    </a:ext>
                  </a:extLst>
                </a:gridCol>
                <a:gridCol w="5714999">
                  <a:extLst>
                    <a:ext uri="{9D8B030D-6E8A-4147-A177-3AD203B41FA5}">
                      <a16:colId xmlns:a16="http://schemas.microsoft.com/office/drawing/2014/main" val="2095911816"/>
                    </a:ext>
                  </a:extLst>
                </a:gridCol>
              </a:tblGrid>
              <a:tr h="1021080">
                <a:tc>
                  <a:txBody>
                    <a:bodyPr/>
                    <a:lstStyle/>
                    <a:p>
                      <a:pPr algn="ctr">
                        <a:lnSpc>
                          <a:spcPct val="158000"/>
                        </a:lnSpc>
                        <a:spcBef>
                          <a:spcPts val="300"/>
                        </a:spcBef>
                        <a:spcAft>
                          <a:spcPts val="300"/>
                        </a:spcAft>
                      </a:pPr>
                      <a:r>
                        <a:rPr lang="vi-VN" sz="3600" b="1">
                          <a:effectLst/>
                        </a:rPr>
                        <a:t>Các lĩnh vực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b="1">
                          <a:effectLst/>
                        </a:rPr>
                        <a:t>Biểu hiện nổi bật</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2961227"/>
                  </a:ext>
                </a:extLst>
              </a:tr>
              <a:tr h="1021080">
                <a:tc>
                  <a:txBody>
                    <a:bodyPr/>
                    <a:lstStyle/>
                    <a:p>
                      <a:pPr algn="just">
                        <a:lnSpc>
                          <a:spcPct val="158000"/>
                        </a:lnSpc>
                        <a:spcBef>
                          <a:spcPts val="300"/>
                        </a:spcBef>
                        <a:spcAft>
                          <a:spcPts val="300"/>
                        </a:spcAft>
                      </a:pPr>
                      <a:r>
                        <a:rPr lang="vi-VN" sz="3600">
                          <a:effectLst/>
                        </a:rPr>
                        <a:t>Nông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262368"/>
                  </a:ext>
                </a:extLst>
              </a:tr>
              <a:tr h="1021080">
                <a:tc>
                  <a:txBody>
                    <a:bodyPr/>
                    <a:lstStyle/>
                    <a:p>
                      <a:pPr algn="just">
                        <a:lnSpc>
                          <a:spcPct val="158000"/>
                        </a:lnSpc>
                        <a:spcBef>
                          <a:spcPts val="300"/>
                        </a:spcBef>
                        <a:spcAft>
                          <a:spcPts val="300"/>
                        </a:spcAft>
                      </a:pPr>
                      <a:r>
                        <a:rPr lang="vi-VN" sz="3600">
                          <a:effectLst/>
                        </a:rPr>
                        <a:t>Thủ công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04226347"/>
                  </a:ext>
                </a:extLst>
              </a:tr>
              <a:tr h="1021080">
                <a:tc>
                  <a:txBody>
                    <a:bodyPr/>
                    <a:lstStyle/>
                    <a:p>
                      <a:pPr algn="just">
                        <a:lnSpc>
                          <a:spcPct val="158000"/>
                        </a:lnSpc>
                        <a:spcBef>
                          <a:spcPts val="300"/>
                        </a:spcBef>
                        <a:spcAft>
                          <a:spcPts val="300"/>
                        </a:spcAft>
                      </a:pPr>
                      <a:r>
                        <a:rPr lang="vi-VN" sz="3600">
                          <a:effectLst/>
                        </a:rPr>
                        <a:t>Thương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96018589"/>
                  </a:ext>
                </a:extLst>
              </a:tr>
              <a:tr h="1021080">
                <a:tc>
                  <a:txBody>
                    <a:bodyPr/>
                    <a:lstStyle/>
                    <a:p>
                      <a:pPr algn="just">
                        <a:lnSpc>
                          <a:spcPct val="158000"/>
                        </a:lnSpc>
                        <a:spcBef>
                          <a:spcPts val="300"/>
                        </a:spcBef>
                        <a:spcAft>
                          <a:spcPts val="300"/>
                        </a:spcAft>
                      </a:pPr>
                      <a:r>
                        <a:rPr lang="vi-VN" sz="3600">
                          <a:effectLst/>
                        </a:rPr>
                        <a:t>Ngoại thương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18592312"/>
                  </a:ext>
                </a:extLst>
              </a:tr>
            </a:tbl>
          </a:graphicData>
        </a:graphic>
      </p:graphicFrame>
      <p:pic>
        <p:nvPicPr>
          <p:cNvPr id="17" name="Picture 16" descr="A picture containing blue, plant, tableware, ceramic ware&#10;&#10;Description automatically generated">
            <a:extLst>
              <a:ext uri="{FF2B5EF4-FFF2-40B4-BE49-F238E27FC236}">
                <a16:creationId xmlns:a16="http://schemas.microsoft.com/office/drawing/2014/main" id="{BC510B80-9DB9-85F8-141C-3E109543F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552411"/>
            <a:ext cx="6882170" cy="536809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916C4C-0707-F2B4-3483-5495B7835B02}"/>
              </a:ext>
            </a:extLst>
          </p:cNvPr>
          <p:cNvGraphicFramePr>
            <a:graphicFrameLocks noGrp="1"/>
          </p:cNvGraphicFramePr>
          <p:nvPr>
            <p:extLst>
              <p:ext uri="{D42A27DB-BD31-4B8C-83A1-F6EECF244321}">
                <p14:modId xmlns:p14="http://schemas.microsoft.com/office/powerpoint/2010/main" val="2963131663"/>
              </p:ext>
            </p:extLst>
          </p:nvPr>
        </p:nvGraphicFramePr>
        <p:xfrm>
          <a:off x="228600" y="342899"/>
          <a:ext cx="17830800" cy="9601201"/>
        </p:xfrm>
        <a:graphic>
          <a:graphicData uri="http://schemas.openxmlformats.org/drawingml/2006/table">
            <a:tbl>
              <a:tblPr bandRow="1">
                <a:tableStyleId>{7DF18680-E054-41AD-8BC1-D1AEF772440D}</a:tableStyleId>
              </a:tblPr>
              <a:tblGrid>
                <a:gridCol w="3733800">
                  <a:extLst>
                    <a:ext uri="{9D8B030D-6E8A-4147-A177-3AD203B41FA5}">
                      <a16:colId xmlns:a16="http://schemas.microsoft.com/office/drawing/2014/main" val="24177182"/>
                    </a:ext>
                  </a:extLst>
                </a:gridCol>
                <a:gridCol w="14097000">
                  <a:extLst>
                    <a:ext uri="{9D8B030D-6E8A-4147-A177-3AD203B41FA5}">
                      <a16:colId xmlns:a16="http://schemas.microsoft.com/office/drawing/2014/main" val="2095911816"/>
                    </a:ext>
                  </a:extLst>
                </a:gridCol>
              </a:tblGrid>
              <a:tr h="1676413">
                <a:tc>
                  <a:txBody>
                    <a:bodyPr/>
                    <a:lstStyle/>
                    <a:p>
                      <a:pPr algn="ctr">
                        <a:lnSpc>
                          <a:spcPct val="158000"/>
                        </a:lnSpc>
                        <a:spcBef>
                          <a:spcPts val="300"/>
                        </a:spcBef>
                        <a:spcAft>
                          <a:spcPts val="300"/>
                        </a:spcAft>
                      </a:pPr>
                      <a:r>
                        <a:rPr lang="vi-VN" sz="3600" b="1">
                          <a:effectLst/>
                        </a:rPr>
                        <a:t>Các lĩnh vực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b="1">
                          <a:effectLst/>
                        </a:rPr>
                        <a:t>Biểu hiện nổi bật</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2961227"/>
                  </a:ext>
                </a:extLst>
              </a:tr>
              <a:tr h="3962394">
                <a:tc>
                  <a:txBody>
                    <a:bodyPr/>
                    <a:lstStyle/>
                    <a:p>
                      <a:pPr algn="just">
                        <a:lnSpc>
                          <a:spcPct val="158000"/>
                        </a:lnSpc>
                        <a:spcBef>
                          <a:spcPts val="300"/>
                        </a:spcBef>
                        <a:spcAft>
                          <a:spcPts val="300"/>
                        </a:spcAft>
                      </a:pPr>
                      <a:r>
                        <a:rPr lang="vi-VN" sz="3600">
                          <a:effectLst/>
                        </a:rPr>
                        <a:t>Nông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262368"/>
                  </a:ext>
                </a:extLst>
              </a:tr>
              <a:tr h="3962394">
                <a:tc>
                  <a:txBody>
                    <a:bodyPr/>
                    <a:lstStyle/>
                    <a:p>
                      <a:pPr algn="just">
                        <a:lnSpc>
                          <a:spcPct val="158000"/>
                        </a:lnSpc>
                        <a:spcBef>
                          <a:spcPts val="300"/>
                        </a:spcBef>
                        <a:spcAft>
                          <a:spcPts val="300"/>
                        </a:spcAft>
                      </a:pPr>
                      <a:r>
                        <a:rPr lang="vi-VN" sz="3600">
                          <a:effectLst/>
                        </a:rPr>
                        <a:t>Thủ công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04226347"/>
                  </a:ext>
                </a:extLst>
              </a:tr>
            </a:tbl>
          </a:graphicData>
        </a:graphic>
      </p:graphicFrame>
      <p:sp>
        <p:nvSpPr>
          <p:cNvPr id="8" name="TextBox 7">
            <a:extLst>
              <a:ext uri="{FF2B5EF4-FFF2-40B4-BE49-F238E27FC236}">
                <a16:creationId xmlns:a16="http://schemas.microsoft.com/office/drawing/2014/main" id="{3589322D-AE96-2BED-2F81-92F8EFF0EA63}"/>
              </a:ext>
            </a:extLst>
          </p:cNvPr>
          <p:cNvSpPr txBox="1"/>
          <p:nvPr/>
        </p:nvSpPr>
        <p:spPr>
          <a:xfrm>
            <a:off x="4109113" y="2171700"/>
            <a:ext cx="13868400" cy="3757439"/>
          </a:xfrm>
          <a:prstGeom prst="rect">
            <a:avLst/>
          </a:prstGeom>
          <a:noFill/>
        </p:spPr>
        <p:txBody>
          <a:bodyPr wrap="square">
            <a:spAutoFit/>
          </a:bodyPr>
          <a:lstStyle/>
          <a:p>
            <a:pPr marL="457200" indent="-457200" algn="just">
              <a:lnSpc>
                <a:spcPct val="150000"/>
              </a:lnSpc>
              <a:spcBef>
                <a:spcPts val="100"/>
              </a:spcBef>
              <a:spcAft>
                <a:spcPts val="100"/>
              </a:spcAft>
              <a:buFontTx/>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nông nghiệp gia tăng về diện tích, năng suất và sản lượng. </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G</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iảm thuế khoá, chia ruộng đất cho nông dân đồng thời chú trọng công tác thuỷ lợi. </a:t>
            </a:r>
            <a:endParaRPr lang="en-US" sz="3200">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Tx/>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Áp dụng luân canh cây trồng, nhập nhiều giống cây</a:t>
            </a: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trồng mới, xây dựng nhiều đồn điền chuyên canh.</a:t>
            </a:r>
            <a:endParaRPr lang="en-US" sz="32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DE6D32-4FD9-9057-2AB5-D9688A1A6843}"/>
              </a:ext>
            </a:extLst>
          </p:cNvPr>
          <p:cNvSpPr txBox="1"/>
          <p:nvPr/>
        </p:nvSpPr>
        <p:spPr>
          <a:xfrm>
            <a:off x="4109113" y="6057900"/>
            <a:ext cx="13868400" cy="3757439"/>
          </a:xfrm>
          <a:prstGeom prst="rect">
            <a:avLst/>
          </a:prstGeom>
          <a:noFill/>
        </p:spPr>
        <p:txBody>
          <a:bodyPr wrap="square">
            <a:spAutoFit/>
          </a:bodyPr>
          <a:lstStyle/>
          <a:p>
            <a:pPr marL="457200" indent="-457200" algn="just">
              <a:lnSpc>
                <a:spcPct val="150000"/>
              </a:lnSpc>
              <a:spcBef>
                <a:spcPts val="100"/>
              </a:spcBef>
              <a:spcAft>
                <a:spcPts val="100"/>
              </a:spcAft>
              <a:buFontTx/>
              <a:buChar char="-"/>
            </a:pPr>
            <a:r>
              <a:rPr lang="vi-VN" sz="3200">
                <a:solidFill>
                  <a:srgbClr val="000000"/>
                </a:solidFill>
                <a:effectLst/>
                <a:ea typeface="Calibri" panose="020F0502020204030204" pitchFamily="34" charset="0"/>
              </a:rPr>
              <a:t>Những nghề thủ công nổi tiếng nhất của Trung Quốc thời kì này là</a:t>
            </a:r>
            <a:r>
              <a:rPr lang="en-US" sz="3200">
                <a:solidFill>
                  <a:srgbClr val="000000"/>
                </a:solidFill>
                <a:effectLst/>
                <a:ea typeface="Calibri" panose="020F0502020204030204" pitchFamily="34" charset="0"/>
              </a:rPr>
              <a:t> </a:t>
            </a:r>
            <a:r>
              <a:rPr lang="vi-VN" sz="3200">
                <a:solidFill>
                  <a:srgbClr val="000000"/>
                </a:solidFill>
                <a:effectLst/>
                <a:ea typeface="Calibri" panose="020F0502020204030204" pitchFamily="34" charset="0"/>
              </a:rPr>
              <a:t>nghề dệt tơ lụa, làm đồ sứ, đóng thuyền, làm giấy,...</a:t>
            </a:r>
          </a:p>
          <a:p>
            <a:pPr marL="457200" indent="-457200" algn="just">
              <a:lnSpc>
                <a:spcPct val="150000"/>
              </a:lnSpc>
              <a:spcBef>
                <a:spcPts val="100"/>
              </a:spcBef>
              <a:spcAft>
                <a:spcPts val="100"/>
              </a:spcAft>
              <a:buFontTx/>
              <a:buChar char="-"/>
            </a:pPr>
            <a:r>
              <a:rPr lang="vi-VN" sz="3200">
                <a:solidFill>
                  <a:srgbClr val="000000"/>
                </a:solidFill>
                <a:effectLst/>
                <a:ea typeface="Calibri" panose="020F0502020204030204" pitchFamily="34" charset="0"/>
              </a:rPr>
              <a:t>Các xưởng thủ công xuất hiện khắp nơi, phần lớn tập trung ở thành thị. </a:t>
            </a:r>
          </a:p>
          <a:p>
            <a:pPr marL="457200" indent="-457200" algn="just">
              <a:lnSpc>
                <a:spcPct val="150000"/>
              </a:lnSpc>
              <a:spcBef>
                <a:spcPts val="100"/>
              </a:spcBef>
              <a:spcAft>
                <a:spcPts val="100"/>
              </a:spcAft>
              <a:buFontTx/>
              <a:buChar char="-"/>
            </a:pPr>
            <a:r>
              <a:rPr lang="vi-VN" sz="3200">
                <a:solidFill>
                  <a:srgbClr val="000000"/>
                </a:solidFill>
                <a:effectLst/>
                <a:ea typeface="Calibri" panose="020F0502020204030204" pitchFamily="34" charset="0"/>
              </a:rPr>
              <a:t>Hình thành nên những khu vực chuyên môn hoá sản xuất, đông đảo người làm thuê.</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6916C4C-0707-F2B4-3483-5495B7835B02}"/>
              </a:ext>
            </a:extLst>
          </p:cNvPr>
          <p:cNvGraphicFramePr>
            <a:graphicFrameLocks noGrp="1"/>
          </p:cNvGraphicFramePr>
          <p:nvPr>
            <p:extLst>
              <p:ext uri="{D42A27DB-BD31-4B8C-83A1-F6EECF244321}">
                <p14:modId xmlns:p14="http://schemas.microsoft.com/office/powerpoint/2010/main" val="4247794543"/>
              </p:ext>
            </p:extLst>
          </p:nvPr>
        </p:nvGraphicFramePr>
        <p:xfrm>
          <a:off x="228600" y="342899"/>
          <a:ext cx="17830800" cy="9601201"/>
        </p:xfrm>
        <a:graphic>
          <a:graphicData uri="http://schemas.openxmlformats.org/drawingml/2006/table">
            <a:tbl>
              <a:tblPr bandRow="1">
                <a:tableStyleId>{7DF18680-E054-41AD-8BC1-D1AEF772440D}</a:tableStyleId>
              </a:tblPr>
              <a:tblGrid>
                <a:gridCol w="3733800">
                  <a:extLst>
                    <a:ext uri="{9D8B030D-6E8A-4147-A177-3AD203B41FA5}">
                      <a16:colId xmlns:a16="http://schemas.microsoft.com/office/drawing/2014/main" val="24177182"/>
                    </a:ext>
                  </a:extLst>
                </a:gridCol>
                <a:gridCol w="14097000">
                  <a:extLst>
                    <a:ext uri="{9D8B030D-6E8A-4147-A177-3AD203B41FA5}">
                      <a16:colId xmlns:a16="http://schemas.microsoft.com/office/drawing/2014/main" val="2095911816"/>
                    </a:ext>
                  </a:extLst>
                </a:gridCol>
              </a:tblGrid>
              <a:tr h="1676413">
                <a:tc>
                  <a:txBody>
                    <a:bodyPr/>
                    <a:lstStyle/>
                    <a:p>
                      <a:pPr algn="ctr">
                        <a:lnSpc>
                          <a:spcPct val="158000"/>
                        </a:lnSpc>
                        <a:spcBef>
                          <a:spcPts val="300"/>
                        </a:spcBef>
                        <a:spcAft>
                          <a:spcPts val="300"/>
                        </a:spcAft>
                      </a:pPr>
                      <a:r>
                        <a:rPr lang="vi-VN" sz="3600" b="1">
                          <a:effectLst/>
                          <a:latin typeface="Arial" panose="020B0604020202020204" pitchFamily="34" charset="0"/>
                          <a:cs typeface="Arial" panose="020B0604020202020204" pitchFamily="34" charset="0"/>
                        </a:rPr>
                        <a:t>Các lĩnh vực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b="1">
                          <a:effectLst/>
                          <a:latin typeface="Arial" panose="020B0604020202020204" pitchFamily="34" charset="0"/>
                          <a:cs typeface="Arial" panose="020B0604020202020204" pitchFamily="34" charset="0"/>
                        </a:rPr>
                        <a:t>Biểu hiện nổi bật</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562961227"/>
                  </a:ext>
                </a:extLst>
              </a:tr>
              <a:tr h="3962394">
                <a:tc>
                  <a:txBody>
                    <a:bodyPr/>
                    <a:lstStyle/>
                    <a:p>
                      <a:pPr algn="just">
                        <a:lnSpc>
                          <a:spcPct val="158000"/>
                        </a:lnSpc>
                        <a:spcBef>
                          <a:spcPts val="300"/>
                        </a:spcBef>
                        <a:spcAft>
                          <a:spcPts val="300"/>
                        </a:spcAft>
                      </a:pPr>
                      <a:r>
                        <a:rPr lang="en-US" sz="3600">
                          <a:effectLst/>
                          <a:latin typeface="Arial" panose="020B0604020202020204" pitchFamily="34" charset="0"/>
                          <a:ea typeface="Calibri" panose="020F0502020204030204" pitchFamily="34" charset="0"/>
                          <a:cs typeface="Arial" panose="020B0604020202020204" pitchFamily="34" charset="0"/>
                        </a:rPr>
                        <a:t>Thương nghiệp</a:t>
                      </a:r>
                    </a:p>
                  </a:txBody>
                  <a:tcPr marL="68580" marR="68580" marT="0" marB="0" anchor="ctr"/>
                </a:tc>
                <a:tc>
                  <a:txBody>
                    <a:bodyPr/>
                    <a:lstStyle/>
                    <a:p>
                      <a:pPr algn="ctr">
                        <a:lnSpc>
                          <a:spcPct val="158000"/>
                        </a:lnSpc>
                        <a:spcBef>
                          <a:spcPts val="300"/>
                        </a:spcBef>
                        <a:spcAft>
                          <a:spcPts val="30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2262368"/>
                  </a:ext>
                </a:extLst>
              </a:tr>
              <a:tr h="3962394">
                <a:tc>
                  <a:txBody>
                    <a:bodyPr/>
                    <a:lstStyle/>
                    <a:p>
                      <a:pPr algn="just">
                        <a:lnSpc>
                          <a:spcPct val="158000"/>
                        </a:lnSpc>
                        <a:spcBef>
                          <a:spcPts val="300"/>
                        </a:spcBef>
                        <a:spcAft>
                          <a:spcPts val="300"/>
                        </a:spcAft>
                      </a:pPr>
                      <a:r>
                        <a:rPr lang="en-US" sz="3600">
                          <a:effectLst/>
                          <a:latin typeface="Arial" panose="020B0604020202020204" pitchFamily="34" charset="0"/>
                          <a:cs typeface="Arial" panose="020B0604020202020204" pitchFamily="34" charset="0"/>
                        </a:rPr>
                        <a:t>Ngoại thương</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8000"/>
                        </a:lnSpc>
                        <a:spcBef>
                          <a:spcPts val="300"/>
                        </a:spcBef>
                        <a:spcAft>
                          <a:spcPts val="30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04226347"/>
                  </a:ext>
                </a:extLst>
              </a:tr>
            </a:tbl>
          </a:graphicData>
        </a:graphic>
      </p:graphicFrame>
      <p:sp>
        <p:nvSpPr>
          <p:cNvPr id="8" name="TextBox 7">
            <a:extLst>
              <a:ext uri="{FF2B5EF4-FFF2-40B4-BE49-F238E27FC236}">
                <a16:creationId xmlns:a16="http://schemas.microsoft.com/office/drawing/2014/main" id="{3589322D-AE96-2BED-2F81-92F8EFF0EA63}"/>
              </a:ext>
            </a:extLst>
          </p:cNvPr>
          <p:cNvSpPr txBox="1"/>
          <p:nvPr/>
        </p:nvSpPr>
        <p:spPr>
          <a:xfrm>
            <a:off x="4135271" y="2019300"/>
            <a:ext cx="13868400" cy="3745705"/>
          </a:xfrm>
          <a:prstGeom prst="rect">
            <a:avLst/>
          </a:prstGeom>
          <a:noFill/>
        </p:spPr>
        <p:txBody>
          <a:bodyPr wrap="square">
            <a:spAutoFit/>
          </a:bodyPr>
          <a:lstStyle/>
          <a:p>
            <a:pPr marL="457200" indent="-457200" algn="just">
              <a:lnSpc>
                <a:spcPct val="150000"/>
              </a:lnSpc>
              <a:spcBef>
                <a:spcPts val="100"/>
              </a:spcBef>
              <a:spcAft>
                <a:spcPts val="1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Phát triển mạnh.</a:t>
            </a:r>
            <a:endPar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Tx/>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Quảng Châu trở thành thương cảng lớn nhất thu hút nhiều thương</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nhân nước ngoài đến buôn bán. </a:t>
            </a:r>
          </a:p>
          <a:p>
            <a:pPr marL="457200" indent="-457200" algn="just">
              <a:lnSpc>
                <a:spcPct val="150000"/>
              </a:lnSpc>
              <a:spcBef>
                <a:spcPts val="100"/>
              </a:spcBef>
              <a:spcAft>
                <a:spcPts val="100"/>
              </a:spcAft>
              <a:buFontTx/>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Thương nhân Trung Quốc đem hàng hoá, trao đổi buôn bán với thế giới, tập trung nhiều ở Ấn Độ, Ba Tư, A-rập và các nước Đông Nam Á.</a:t>
            </a:r>
          </a:p>
        </p:txBody>
      </p:sp>
      <p:sp>
        <p:nvSpPr>
          <p:cNvPr id="9" name="TextBox 8">
            <a:extLst>
              <a:ext uri="{FF2B5EF4-FFF2-40B4-BE49-F238E27FC236}">
                <a16:creationId xmlns:a16="http://schemas.microsoft.com/office/drawing/2014/main" id="{87DE6D32-4FD9-9057-2AB5-D9688A1A6843}"/>
              </a:ext>
            </a:extLst>
          </p:cNvPr>
          <p:cNvSpPr txBox="1"/>
          <p:nvPr/>
        </p:nvSpPr>
        <p:spPr>
          <a:xfrm>
            <a:off x="4135271" y="6134100"/>
            <a:ext cx="13768317" cy="3745705"/>
          </a:xfrm>
          <a:prstGeom prst="rect">
            <a:avLst/>
          </a:prstGeom>
          <a:noFill/>
        </p:spPr>
        <p:txBody>
          <a:bodyPr wrap="square">
            <a:spAutoFit/>
          </a:bodyPr>
          <a:lstStyle/>
          <a:p>
            <a:pPr marL="457200" indent="-457200" algn="just">
              <a:lnSpc>
                <a:spcPct val="150000"/>
              </a:lnSpc>
              <a:spcBef>
                <a:spcPts val="100"/>
              </a:spcBef>
              <a:spcAft>
                <a:spcPts val="100"/>
              </a:spcAft>
              <a:buFontTx/>
              <a:buChar char="-"/>
            </a:pP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Cuối triều Minh: áp dụng chính sách hạn chế ngoại thương, cấm buôn bán bằng đường biển.</a:t>
            </a:r>
          </a:p>
          <a:p>
            <a:pPr marL="457200" indent="-457200" algn="just">
              <a:lnSpc>
                <a:spcPct val="150000"/>
              </a:lnSpc>
              <a:spcBef>
                <a:spcPts val="100"/>
              </a:spcBef>
              <a:spcAft>
                <a:spcPts val="100"/>
              </a:spcAft>
              <a:buFontTx/>
              <a:buChar char="-"/>
            </a:pPr>
            <a:r>
              <a:rPr lang="en-US" sz="3200">
                <a:solidFill>
                  <a:srgbClr val="000000"/>
                </a:solidFill>
                <a:latin typeface="Arial" panose="020B0604020202020204" pitchFamily="34" charset="0"/>
                <a:ea typeface="Calibri" panose="020F0502020204030204" pitchFamily="34" charset="0"/>
                <a:cs typeface="Arial" panose="020B0604020202020204" pitchFamily="34" charset="0"/>
              </a:rPr>
              <a:t>Thời nhà Thanh: càng ngặt nghẽo hơn.</a:t>
            </a:r>
            <a:endPar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Tx/>
              <a:buChar char="-"/>
            </a:pP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Mầm mống kinh tế tư bản chủ nghĩa đã xuất hi</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ệ</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n nhưng không phát triển</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được</a:t>
            </a:r>
            <a:r>
              <a:rPr lang="vi-VN"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096958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2E2253-5480-757D-1765-7FCE49780E86}"/>
              </a:ext>
            </a:extLst>
          </p:cNvPr>
          <p:cNvPicPr>
            <a:picLocks noChangeAspect="1"/>
          </p:cNvPicPr>
          <p:nvPr/>
        </p:nvPicPr>
        <p:blipFill>
          <a:blip r:embed="rId2"/>
          <a:srcRect/>
          <a:stretch>
            <a:fillRect/>
          </a:stretch>
        </p:blipFill>
        <p:spPr>
          <a:xfrm>
            <a:off x="762000" y="750679"/>
            <a:ext cx="2895600" cy="8785639"/>
          </a:xfrm>
          <a:prstGeom prst="rect">
            <a:avLst/>
          </a:prstGeom>
        </p:spPr>
      </p:pic>
      <p:sp>
        <p:nvSpPr>
          <p:cNvPr id="9" name="Speech Bubble: Rectangle with Corners Rounded 8">
            <a:extLst>
              <a:ext uri="{FF2B5EF4-FFF2-40B4-BE49-F238E27FC236}">
                <a16:creationId xmlns:a16="http://schemas.microsoft.com/office/drawing/2014/main" id="{D72BC328-1DDC-31A9-8C46-7EE19EA05CC5}"/>
              </a:ext>
            </a:extLst>
          </p:cNvPr>
          <p:cNvSpPr/>
          <p:nvPr/>
        </p:nvSpPr>
        <p:spPr>
          <a:xfrm>
            <a:off x="4343400" y="1104900"/>
            <a:ext cx="12725400" cy="3429000"/>
          </a:xfrm>
          <a:prstGeom prst="wedgeRoundRectCallout">
            <a:avLst>
              <a:gd name="adj1" fmla="val -59839"/>
              <a:gd name="adj2" fmla="val -3472"/>
              <a:gd name="adj3" fmla="val 16667"/>
            </a:avLst>
          </a:prstGeom>
          <a:solidFill>
            <a:srgbClr val="EAC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600">
                <a:solidFill>
                  <a:schemeClr val="tx1"/>
                </a:solidFill>
                <a:cs typeface="Arial" panose="020B0604020202020204" pitchFamily="34" charset="0"/>
              </a:rPr>
              <a:t>Vì sao đến thời Minh - Thanh, mầm mống quan hệ tư bản chủ nghĩa bắt đầu xuất hiện ở Trung Quốc?</a:t>
            </a:r>
            <a:endParaRPr lang="en-US" sz="360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E677A374-B09C-E802-EB09-050DA695A5E8}"/>
              </a:ext>
            </a:extLst>
          </p:cNvPr>
          <p:cNvSpPr/>
          <p:nvPr/>
        </p:nvSpPr>
        <p:spPr>
          <a:xfrm>
            <a:off x="4337713" y="5143499"/>
            <a:ext cx="12725400" cy="4267200"/>
          </a:xfrm>
          <a:prstGeom prst="roundRect">
            <a:avLst>
              <a:gd name="adj" fmla="val 6104"/>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latin typeface="Arial" panose="020B0604020202020204" pitchFamily="34" charset="0"/>
                <a:cs typeface="Arial" panose="020B0604020202020204" pitchFamily="34" charset="0"/>
              </a:rPr>
              <a:t>Mầm mống kinh tế tư bản chủ nghĩa </a:t>
            </a:r>
            <a:r>
              <a:rPr lang="en-US" sz="3600">
                <a:solidFill>
                  <a:schemeClr val="tx1"/>
                </a:solidFill>
                <a:latin typeface="Arial" panose="020B0604020202020204" pitchFamily="34" charset="0"/>
                <a:cs typeface="Arial" panose="020B0604020202020204" pitchFamily="34" charset="0"/>
              </a:rPr>
              <a:t>xuất hiện theo đà phát triển của thủ công nghiệp </a:t>
            </a:r>
            <a:r>
              <a:rPr lang="vi-VN" sz="3600">
                <a:solidFill>
                  <a:schemeClr val="tx1"/>
                </a:solidFill>
                <a:latin typeface="Arial" panose="020B0604020202020204" pitchFamily="34" charset="0"/>
                <a:cs typeface="Arial" panose="020B0604020202020204" pitchFamily="34" charset="0"/>
              </a:rPr>
              <a:t>nhưng còn nhỏ bé, chưa đủ sức tạo nên ảnh hưởng, chi phối mạnh mẽ đối với nền kinh tế - xã hội Trung Quốc.</a:t>
            </a:r>
            <a:endParaRPr lang="en-US" sz="3600">
              <a:solidFill>
                <a:schemeClr val="tx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6" name="Picture 22">
            <a:extLst>
              <a:ext uri="{FF2B5EF4-FFF2-40B4-BE49-F238E27FC236}">
                <a16:creationId xmlns:a16="http://schemas.microsoft.com/office/drawing/2014/main" id="{6B2DE048-54C5-CBC8-6F83-9BAF7F89CEF4}"/>
              </a:ext>
            </a:extLst>
          </p:cNvPr>
          <p:cNvPicPr>
            <a:picLocks noChangeAspect="1"/>
          </p:cNvPicPr>
          <p:nvPr/>
        </p:nvPicPr>
        <p:blipFill>
          <a:blip r:embed="rId2"/>
          <a:srcRect/>
          <a:stretch>
            <a:fillRect/>
          </a:stretch>
        </p:blipFill>
        <p:spPr>
          <a:xfrm>
            <a:off x="0" y="0"/>
            <a:ext cx="18288000" cy="7124700"/>
          </a:xfrm>
          <a:prstGeom prst="rect">
            <a:avLst/>
          </a:prstGeom>
        </p:spPr>
      </p:pic>
      <p:grpSp>
        <p:nvGrpSpPr>
          <p:cNvPr id="9" name="Group 8">
            <a:extLst>
              <a:ext uri="{FF2B5EF4-FFF2-40B4-BE49-F238E27FC236}">
                <a16:creationId xmlns:a16="http://schemas.microsoft.com/office/drawing/2014/main" id="{DF6A8ACB-841F-D6CC-E66F-F02301573D7C}"/>
              </a:ext>
            </a:extLst>
          </p:cNvPr>
          <p:cNvGrpSpPr/>
          <p:nvPr/>
        </p:nvGrpSpPr>
        <p:grpSpPr>
          <a:xfrm>
            <a:off x="4953000" y="5829300"/>
            <a:ext cx="8382000" cy="5105400"/>
            <a:chOff x="4953000" y="5829300"/>
            <a:chExt cx="8382000" cy="5105400"/>
          </a:xfrm>
        </p:grpSpPr>
        <p:pic>
          <p:nvPicPr>
            <p:cNvPr id="7" name="Picture 15">
              <a:extLst>
                <a:ext uri="{FF2B5EF4-FFF2-40B4-BE49-F238E27FC236}">
                  <a16:creationId xmlns:a16="http://schemas.microsoft.com/office/drawing/2014/main" id="{E8C52D6E-A4C4-2F50-5282-EF869E9FFE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53000" y="5829300"/>
              <a:ext cx="8382000" cy="4081271"/>
            </a:xfrm>
            <a:prstGeom prst="rect">
              <a:avLst/>
            </a:prstGeom>
          </p:spPr>
        </p:pic>
        <p:sp>
          <p:nvSpPr>
            <p:cNvPr id="8" name="TextBox 3">
              <a:extLst>
                <a:ext uri="{FF2B5EF4-FFF2-40B4-BE49-F238E27FC236}">
                  <a16:creationId xmlns:a16="http://schemas.microsoft.com/office/drawing/2014/main" id="{3AEEEBF2-7308-2A87-73BC-A292DAC61DE8}"/>
                </a:ext>
              </a:extLst>
            </p:cNvPr>
            <p:cNvSpPr txBox="1"/>
            <p:nvPr/>
          </p:nvSpPr>
          <p:spPr>
            <a:xfrm>
              <a:off x="5895975" y="8115300"/>
              <a:ext cx="6496050" cy="2819400"/>
            </a:xfrm>
            <a:prstGeom prst="rect">
              <a:avLst/>
            </a:prstGeom>
          </p:spPr>
          <p:txBody>
            <a:bodyPr wrap="square" lIns="0" tIns="0" rIns="0" bIns="0" rtlCol="0" anchor="t">
              <a:prstTxWarp prst="textArchUp">
                <a:avLst>
                  <a:gd name="adj" fmla="val 12406451"/>
                </a:avLst>
              </a:prstTxWarp>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E0BE524-0459-DA8C-50C6-C0B29C4939D8}"/>
              </a:ext>
            </a:extLst>
          </p:cNvPr>
          <p:cNvGrpSpPr/>
          <p:nvPr/>
        </p:nvGrpSpPr>
        <p:grpSpPr>
          <a:xfrm>
            <a:off x="-272487" y="0"/>
            <a:ext cx="18762922" cy="1104900"/>
            <a:chOff x="29497" y="0"/>
            <a:chExt cx="18762922" cy="1104900"/>
          </a:xfrm>
        </p:grpSpPr>
        <p:pic>
          <p:nvPicPr>
            <p:cNvPr id="2" name="Picture 22">
              <a:extLst>
                <a:ext uri="{FF2B5EF4-FFF2-40B4-BE49-F238E27FC236}">
                  <a16:creationId xmlns:a16="http://schemas.microsoft.com/office/drawing/2014/main" id="{A1115B46-F875-C880-22D4-095B42A81B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97" y="0"/>
              <a:ext cx="6313710" cy="1104900"/>
            </a:xfrm>
            <a:prstGeom prst="rect">
              <a:avLst/>
            </a:prstGeom>
          </p:spPr>
        </p:pic>
        <p:pic>
          <p:nvPicPr>
            <p:cNvPr id="7" name="Picture 22">
              <a:extLst>
                <a:ext uri="{FF2B5EF4-FFF2-40B4-BE49-F238E27FC236}">
                  <a16:creationId xmlns:a16="http://schemas.microsoft.com/office/drawing/2014/main" id="{A41AB6AB-BD34-B65F-0CE0-92B7880DA1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54103" y="0"/>
              <a:ext cx="6313710" cy="1104900"/>
            </a:xfrm>
            <a:prstGeom prst="rect">
              <a:avLst/>
            </a:prstGeom>
          </p:spPr>
        </p:pic>
        <p:pic>
          <p:nvPicPr>
            <p:cNvPr id="8" name="Picture 22">
              <a:extLst>
                <a:ext uri="{FF2B5EF4-FFF2-40B4-BE49-F238E27FC236}">
                  <a16:creationId xmlns:a16="http://schemas.microsoft.com/office/drawing/2014/main" id="{3E23C2E4-1048-92AA-A9EA-324F43EF4A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78709" y="0"/>
              <a:ext cx="6313710" cy="1104900"/>
            </a:xfrm>
            <a:prstGeom prst="rect">
              <a:avLst/>
            </a:prstGeom>
          </p:spPr>
        </p:pic>
      </p:grpSp>
      <p:grpSp>
        <p:nvGrpSpPr>
          <p:cNvPr id="10" name="Group 9">
            <a:extLst>
              <a:ext uri="{FF2B5EF4-FFF2-40B4-BE49-F238E27FC236}">
                <a16:creationId xmlns:a16="http://schemas.microsoft.com/office/drawing/2014/main" id="{5D53E864-D12A-C6B2-0B4A-CA0F2BC7B5D0}"/>
              </a:ext>
            </a:extLst>
          </p:cNvPr>
          <p:cNvGrpSpPr/>
          <p:nvPr/>
        </p:nvGrpSpPr>
        <p:grpSpPr>
          <a:xfrm flipV="1">
            <a:off x="-267725" y="9182100"/>
            <a:ext cx="18823452" cy="1104900"/>
            <a:chOff x="29497" y="0"/>
            <a:chExt cx="18823452" cy="1104900"/>
          </a:xfrm>
        </p:grpSpPr>
        <p:pic>
          <p:nvPicPr>
            <p:cNvPr id="11" name="Picture 22">
              <a:extLst>
                <a:ext uri="{FF2B5EF4-FFF2-40B4-BE49-F238E27FC236}">
                  <a16:creationId xmlns:a16="http://schemas.microsoft.com/office/drawing/2014/main" id="{24BE8F40-6D4B-5712-AAA0-E2F0A6F1A1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497" y="0"/>
              <a:ext cx="6313710" cy="1104900"/>
            </a:xfrm>
            <a:prstGeom prst="rect">
              <a:avLst/>
            </a:prstGeom>
          </p:spPr>
        </p:pic>
        <p:pic>
          <p:nvPicPr>
            <p:cNvPr id="12" name="Picture 22">
              <a:extLst>
                <a:ext uri="{FF2B5EF4-FFF2-40B4-BE49-F238E27FC236}">
                  <a16:creationId xmlns:a16="http://schemas.microsoft.com/office/drawing/2014/main" id="{195D2C67-6B1F-B4C7-7133-FD853A8F88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89129" y="0"/>
              <a:ext cx="6313710" cy="1104900"/>
            </a:xfrm>
            <a:prstGeom prst="rect">
              <a:avLst/>
            </a:prstGeom>
          </p:spPr>
        </p:pic>
        <p:pic>
          <p:nvPicPr>
            <p:cNvPr id="13" name="Picture 22">
              <a:extLst>
                <a:ext uri="{FF2B5EF4-FFF2-40B4-BE49-F238E27FC236}">
                  <a16:creationId xmlns:a16="http://schemas.microsoft.com/office/drawing/2014/main" id="{655DC457-42A6-E792-3655-D3A924A4E2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39239" y="0"/>
              <a:ext cx="6313710" cy="1104900"/>
            </a:xfrm>
            <a:prstGeom prst="rect">
              <a:avLst/>
            </a:prstGeom>
          </p:spPr>
        </p:pic>
      </p:grpSp>
      <p:sp>
        <p:nvSpPr>
          <p:cNvPr id="15" name="TextBox 14">
            <a:extLst>
              <a:ext uri="{FF2B5EF4-FFF2-40B4-BE49-F238E27FC236}">
                <a16:creationId xmlns:a16="http://schemas.microsoft.com/office/drawing/2014/main" id="{A1F802D7-2F5A-56AE-CF62-23BD68A73C0A}"/>
              </a:ext>
            </a:extLst>
          </p:cNvPr>
          <p:cNvSpPr txBox="1"/>
          <p:nvPr/>
        </p:nvSpPr>
        <p:spPr>
          <a:xfrm>
            <a:off x="914400" y="1257300"/>
            <a:ext cx="13851731" cy="2495876"/>
          </a:xfrm>
          <a:prstGeom prst="rect">
            <a:avLst/>
          </a:prstGeom>
          <a:noFill/>
        </p:spPr>
        <p:txBody>
          <a:bodyPr wrap="square">
            <a:spAutoFit/>
          </a:bodyPr>
          <a:lstStyle/>
          <a:p>
            <a:pPr algn="just">
              <a:lnSpc>
                <a:spcPct val="150000"/>
              </a:lnSpc>
              <a:spcBef>
                <a:spcPts val="100"/>
              </a:spcBef>
              <a:spcAft>
                <a:spcPts val="100"/>
              </a:spcAft>
            </a:pPr>
            <a:r>
              <a:rPr lang="vi-VN" sz="3600">
                <a:effectLst/>
                <a:ea typeface="Times New Roman" panose="02020603050405020304" pitchFamily="18" charset="0"/>
              </a:rPr>
              <a:t>Hãy hoàn thành bảng thống kê về sự phát triển kinh tế thời Đường và thời Minh - Thanh theo mẫu dưới đây. Điểm khác biệt nổi bật nhất của kinh tế thời Minh – Thanh so với thời Đường là gì?</a:t>
            </a:r>
            <a:endParaRPr lang="en-US" sz="2800">
              <a:effectLst/>
              <a:ea typeface="Calibri" panose="020F0502020204030204" pitchFamily="34" charset="0"/>
            </a:endParaRPr>
          </a:p>
        </p:txBody>
      </p:sp>
      <p:graphicFrame>
        <p:nvGraphicFramePr>
          <p:cNvPr id="17" name="Table 16">
            <a:extLst>
              <a:ext uri="{FF2B5EF4-FFF2-40B4-BE49-F238E27FC236}">
                <a16:creationId xmlns:a16="http://schemas.microsoft.com/office/drawing/2014/main" id="{E0AF704E-DC72-8956-8538-895877AF7153}"/>
              </a:ext>
            </a:extLst>
          </p:cNvPr>
          <p:cNvGraphicFramePr>
            <a:graphicFrameLocks noGrp="1"/>
          </p:cNvGraphicFramePr>
          <p:nvPr>
            <p:extLst>
              <p:ext uri="{D42A27DB-BD31-4B8C-83A1-F6EECF244321}">
                <p14:modId xmlns:p14="http://schemas.microsoft.com/office/powerpoint/2010/main" val="4041164542"/>
              </p:ext>
            </p:extLst>
          </p:nvPr>
        </p:nvGraphicFramePr>
        <p:xfrm>
          <a:off x="1066800" y="3910337"/>
          <a:ext cx="12725400" cy="5005392"/>
        </p:xfrm>
        <a:graphic>
          <a:graphicData uri="http://schemas.openxmlformats.org/drawingml/2006/table">
            <a:tbl>
              <a:tblPr bandRow="1">
                <a:tableStyleId>{93296810-A885-4BE3-A3E7-6D5BEEA58F35}</a:tableStyleId>
              </a:tblPr>
              <a:tblGrid>
                <a:gridCol w="3962400">
                  <a:extLst>
                    <a:ext uri="{9D8B030D-6E8A-4147-A177-3AD203B41FA5}">
                      <a16:colId xmlns:a16="http://schemas.microsoft.com/office/drawing/2014/main" val="4242485215"/>
                    </a:ext>
                  </a:extLst>
                </a:gridCol>
                <a:gridCol w="3962400">
                  <a:extLst>
                    <a:ext uri="{9D8B030D-6E8A-4147-A177-3AD203B41FA5}">
                      <a16:colId xmlns:a16="http://schemas.microsoft.com/office/drawing/2014/main" val="2372669044"/>
                    </a:ext>
                  </a:extLst>
                </a:gridCol>
                <a:gridCol w="4800600">
                  <a:extLst>
                    <a:ext uri="{9D8B030D-6E8A-4147-A177-3AD203B41FA5}">
                      <a16:colId xmlns:a16="http://schemas.microsoft.com/office/drawing/2014/main" val="3707609139"/>
                    </a:ext>
                  </a:extLst>
                </a:gridCol>
              </a:tblGrid>
              <a:tr h="1251348">
                <a:tc>
                  <a:txBody>
                    <a:bodyPr/>
                    <a:lstStyle/>
                    <a:p>
                      <a:pPr algn="ctr">
                        <a:lnSpc>
                          <a:spcPct val="150000"/>
                        </a:lnSpc>
                        <a:spcBef>
                          <a:spcPts val="600"/>
                        </a:spcBef>
                        <a:spcAft>
                          <a:spcPts val="100"/>
                        </a:spcAft>
                      </a:pPr>
                      <a:r>
                        <a:rPr lang="vi-VN" sz="4000" b="1">
                          <a:effectLst/>
                        </a:rPr>
                        <a:t>Lĩnh vực</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4000" b="1">
                          <a:effectLst/>
                        </a:rPr>
                        <a:t>Thời Đường</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4000" b="1">
                          <a:effectLst/>
                        </a:rPr>
                        <a:t>Thời Minh - Thanh</a:t>
                      </a:r>
                      <a:endParaRPr lang="en-US" sz="40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19818547"/>
                  </a:ext>
                </a:extLst>
              </a:tr>
              <a:tr h="1251348">
                <a:tc>
                  <a:txBody>
                    <a:bodyPr/>
                    <a:lstStyle/>
                    <a:p>
                      <a:pPr algn="just">
                        <a:lnSpc>
                          <a:spcPct val="150000"/>
                        </a:lnSpc>
                        <a:spcBef>
                          <a:spcPts val="600"/>
                        </a:spcBef>
                        <a:spcAft>
                          <a:spcPts val="100"/>
                        </a:spcAft>
                      </a:pPr>
                      <a:r>
                        <a:rPr lang="vi-VN" sz="4000">
                          <a:effectLst/>
                        </a:rPr>
                        <a:t>Nông nghiệp</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29938891"/>
                  </a:ext>
                </a:extLst>
              </a:tr>
              <a:tr h="1251348">
                <a:tc>
                  <a:txBody>
                    <a:bodyPr/>
                    <a:lstStyle/>
                    <a:p>
                      <a:pPr algn="just">
                        <a:lnSpc>
                          <a:spcPct val="150000"/>
                        </a:lnSpc>
                        <a:spcBef>
                          <a:spcPts val="600"/>
                        </a:spcBef>
                        <a:spcAft>
                          <a:spcPts val="100"/>
                        </a:spcAft>
                      </a:pPr>
                      <a:r>
                        <a:rPr lang="vi-VN" sz="4000">
                          <a:effectLst/>
                        </a:rPr>
                        <a:t>Thủ công nghiệp</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148073"/>
                  </a:ext>
                </a:extLst>
              </a:tr>
              <a:tr h="1251348">
                <a:tc>
                  <a:txBody>
                    <a:bodyPr/>
                    <a:lstStyle/>
                    <a:p>
                      <a:pPr algn="just">
                        <a:lnSpc>
                          <a:spcPct val="150000"/>
                        </a:lnSpc>
                        <a:spcBef>
                          <a:spcPts val="600"/>
                        </a:spcBef>
                        <a:spcAft>
                          <a:spcPts val="100"/>
                        </a:spcAft>
                      </a:pPr>
                      <a:r>
                        <a:rPr lang="vi-VN" sz="4000">
                          <a:effectLst/>
                        </a:rPr>
                        <a:t>Thương nghiệp</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34984432"/>
                  </a:ext>
                </a:extLst>
              </a:tr>
            </a:tbl>
          </a:graphicData>
        </a:graphic>
      </p:graphicFrame>
      <p:pic>
        <p:nvPicPr>
          <p:cNvPr id="3" name="Picture 7">
            <a:extLst>
              <a:ext uri="{FF2B5EF4-FFF2-40B4-BE49-F238E27FC236}">
                <a16:creationId xmlns:a16="http://schemas.microsoft.com/office/drawing/2014/main" id="{9D8961F0-7A27-95BD-DDF4-74E9789274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554201" y="2924485"/>
            <a:ext cx="3358088" cy="694341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9CED158-F684-51D0-977B-4D1D3A040D39}"/>
              </a:ext>
            </a:extLst>
          </p:cNvPr>
          <p:cNvGraphicFramePr>
            <a:graphicFrameLocks noGrp="1"/>
          </p:cNvGraphicFramePr>
          <p:nvPr>
            <p:extLst>
              <p:ext uri="{D42A27DB-BD31-4B8C-83A1-F6EECF244321}">
                <p14:modId xmlns:p14="http://schemas.microsoft.com/office/powerpoint/2010/main" val="2008019139"/>
              </p:ext>
            </p:extLst>
          </p:nvPr>
        </p:nvGraphicFramePr>
        <p:xfrm>
          <a:off x="304800" y="202404"/>
          <a:ext cx="17678399" cy="9665496"/>
        </p:xfrm>
        <a:graphic>
          <a:graphicData uri="http://schemas.openxmlformats.org/drawingml/2006/table">
            <a:tbl>
              <a:tblPr bandRow="1">
                <a:tableStyleId>{93296810-A885-4BE3-A3E7-6D5BEEA58F35}</a:tableStyleId>
              </a:tblPr>
              <a:tblGrid>
                <a:gridCol w="3581400">
                  <a:extLst>
                    <a:ext uri="{9D8B030D-6E8A-4147-A177-3AD203B41FA5}">
                      <a16:colId xmlns:a16="http://schemas.microsoft.com/office/drawing/2014/main" val="4242485215"/>
                    </a:ext>
                  </a:extLst>
                </a:gridCol>
                <a:gridCol w="5181600">
                  <a:extLst>
                    <a:ext uri="{9D8B030D-6E8A-4147-A177-3AD203B41FA5}">
                      <a16:colId xmlns:a16="http://schemas.microsoft.com/office/drawing/2014/main" val="2372669044"/>
                    </a:ext>
                  </a:extLst>
                </a:gridCol>
                <a:gridCol w="8915399">
                  <a:extLst>
                    <a:ext uri="{9D8B030D-6E8A-4147-A177-3AD203B41FA5}">
                      <a16:colId xmlns:a16="http://schemas.microsoft.com/office/drawing/2014/main" val="3707609139"/>
                    </a:ext>
                  </a:extLst>
                </a:gridCol>
              </a:tblGrid>
              <a:tr h="1071987">
                <a:tc>
                  <a:txBody>
                    <a:bodyPr/>
                    <a:lstStyle/>
                    <a:p>
                      <a:pPr algn="ctr">
                        <a:lnSpc>
                          <a:spcPct val="150000"/>
                        </a:lnSpc>
                        <a:spcBef>
                          <a:spcPts val="600"/>
                        </a:spcBef>
                        <a:spcAft>
                          <a:spcPts val="100"/>
                        </a:spcAft>
                      </a:pPr>
                      <a:r>
                        <a:rPr lang="vi-VN" sz="3600" b="1">
                          <a:effectLst/>
                        </a:rPr>
                        <a:t>Lĩnh vực</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3600" b="1">
                          <a:effectLst/>
                        </a:rPr>
                        <a:t>Thời Đường</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r>
                        <a:rPr lang="vi-VN" sz="3600" b="1">
                          <a:effectLst/>
                        </a:rPr>
                        <a:t>Thời Minh - Thanh</a:t>
                      </a:r>
                      <a:endParaRPr lang="en-US" sz="3600" b="1">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19818547"/>
                  </a:ext>
                </a:extLst>
              </a:tr>
              <a:tr h="3335709">
                <a:tc>
                  <a:txBody>
                    <a:bodyPr/>
                    <a:lstStyle/>
                    <a:p>
                      <a:pPr algn="just">
                        <a:lnSpc>
                          <a:spcPct val="150000"/>
                        </a:lnSpc>
                        <a:spcBef>
                          <a:spcPts val="600"/>
                        </a:spcBef>
                        <a:spcAft>
                          <a:spcPts val="100"/>
                        </a:spcAft>
                      </a:pPr>
                      <a:r>
                        <a:rPr lang="vi-VN" sz="3600">
                          <a:effectLst/>
                        </a:rPr>
                        <a:t>Nông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629938891"/>
                  </a:ext>
                </a:extLst>
              </a:tr>
              <a:tr h="1600200">
                <a:tc>
                  <a:txBody>
                    <a:bodyPr/>
                    <a:lstStyle/>
                    <a:p>
                      <a:pPr algn="just">
                        <a:lnSpc>
                          <a:spcPct val="150000"/>
                        </a:lnSpc>
                        <a:spcBef>
                          <a:spcPts val="600"/>
                        </a:spcBef>
                        <a:spcAft>
                          <a:spcPts val="100"/>
                        </a:spcAft>
                      </a:pPr>
                      <a:r>
                        <a:rPr lang="vi-VN" sz="3600">
                          <a:effectLst/>
                        </a:rPr>
                        <a:t>Thủ công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6148073"/>
                  </a:ext>
                </a:extLst>
              </a:tr>
              <a:tr h="3657600">
                <a:tc>
                  <a:txBody>
                    <a:bodyPr/>
                    <a:lstStyle/>
                    <a:p>
                      <a:pPr algn="just">
                        <a:lnSpc>
                          <a:spcPct val="150000"/>
                        </a:lnSpc>
                        <a:spcBef>
                          <a:spcPts val="600"/>
                        </a:spcBef>
                        <a:spcAft>
                          <a:spcPts val="100"/>
                        </a:spcAft>
                      </a:pPr>
                      <a:r>
                        <a:rPr lang="vi-VN" sz="3600">
                          <a:effectLst/>
                        </a:rPr>
                        <a:t>Thương nghiệp</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50000"/>
                        </a:lnSpc>
                        <a:spcBef>
                          <a:spcPts val="600"/>
                        </a:spcBef>
                        <a:spcAft>
                          <a:spcPts val="100"/>
                        </a:spcAft>
                      </a:pP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34984432"/>
                  </a:ext>
                </a:extLst>
              </a:tr>
            </a:tbl>
          </a:graphicData>
        </a:graphic>
      </p:graphicFrame>
      <p:sp>
        <p:nvSpPr>
          <p:cNvPr id="6" name="TextBox 5">
            <a:extLst>
              <a:ext uri="{FF2B5EF4-FFF2-40B4-BE49-F238E27FC236}">
                <a16:creationId xmlns:a16="http://schemas.microsoft.com/office/drawing/2014/main" id="{27F1BBA1-DAF6-CC04-49E3-6E2D302436E7}"/>
              </a:ext>
            </a:extLst>
          </p:cNvPr>
          <p:cNvSpPr txBox="1"/>
          <p:nvPr/>
        </p:nvSpPr>
        <p:spPr>
          <a:xfrm>
            <a:off x="9296401" y="1257298"/>
            <a:ext cx="8496298" cy="3254417"/>
          </a:xfrm>
          <a:prstGeom prst="rect">
            <a:avLst/>
          </a:prstGeom>
          <a:noFill/>
        </p:spPr>
        <p:txBody>
          <a:bodyPr wrap="square">
            <a:spAutoFit/>
          </a:bodyPr>
          <a:lstStyle/>
          <a:p>
            <a:pPr algn="just">
              <a:lnSpc>
                <a:spcPct val="150000"/>
              </a:lnSpc>
            </a:pPr>
            <a:r>
              <a:rPr lang="en-US" sz="2800">
                <a:effectLst/>
                <a:latin typeface="Arial" panose="020B0604020202020204" pitchFamily="34" charset="0"/>
                <a:ea typeface="Calibri" panose="020F0502020204030204" pitchFamily="34" charset="0"/>
                <a:cs typeface="Arial" panose="020B0604020202020204" pitchFamily="34" charset="0"/>
              </a:rPr>
              <a:t>G</a:t>
            </a:r>
            <a:r>
              <a:rPr lang="vi-VN" sz="2800">
                <a:effectLst/>
                <a:latin typeface="Arial" panose="020B0604020202020204" pitchFamily="34" charset="0"/>
                <a:ea typeface="Calibri" panose="020F0502020204030204" pitchFamily="34" charset="0"/>
                <a:cs typeface="Arial" panose="020B0604020202020204" pitchFamily="34" charset="0"/>
              </a:rPr>
              <a:t>iảm sưu thuế, thực hiện quân điền</a:t>
            </a:r>
            <a:r>
              <a:rPr lang="en-US" sz="2800">
                <a:effectLst/>
                <a:latin typeface="Arial" panose="020B0604020202020204" pitchFamily="34" charset="0"/>
                <a:ea typeface="Calibri" panose="020F0502020204030204" pitchFamily="34" charset="0"/>
                <a:cs typeface="Arial" panose="020B0604020202020204" pitchFamily="34" charset="0"/>
              </a:rPr>
              <a:t>, </a:t>
            </a:r>
            <a:r>
              <a:rPr lang="vi-VN" sz="2800">
                <a:effectLst/>
                <a:latin typeface="Arial" panose="020B0604020202020204" pitchFamily="34" charset="0"/>
                <a:ea typeface="Calibri" panose="020F0502020204030204" pitchFamily="34" charset="0"/>
                <a:cs typeface="Arial" panose="020B0604020202020204" pitchFamily="34" charset="0"/>
              </a:rPr>
              <a:t>chú trọng thủy lợi, nhập nhiều giống cây trồng mới, xây dựng nhiều đồn điền</a:t>
            </a:r>
            <a:r>
              <a:rPr lang="en-US" sz="2800">
                <a:effectLst/>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a:t>
            </a:r>
            <a:r>
              <a:rPr lang="en-US" sz="2800">
                <a:effectLst/>
                <a:latin typeface="Arial" panose="020B0604020202020204" pitchFamily="34" charset="0"/>
                <a:ea typeface="Calibri" panose="020F0502020204030204" pitchFamily="34" charset="0"/>
                <a:cs typeface="Arial" panose="020B0604020202020204" pitchFamily="34" charset="0"/>
              </a:rPr>
              <a:t> </a:t>
            </a:r>
            <a:r>
              <a:rPr lang="vi-VN" sz="2800">
                <a:effectLst/>
                <a:latin typeface="Arial" panose="020B0604020202020204" pitchFamily="34" charset="0"/>
                <a:ea typeface="Calibri" panose="020F0502020204030204" pitchFamily="34" charset="0"/>
                <a:cs typeface="Arial" panose="020B0604020202020204" pitchFamily="34" charset="0"/>
              </a:rPr>
              <a:t>Nông nghiệp phát triển mạnh cả về diện tích, năng suất và sản lượng. </a:t>
            </a:r>
            <a:endParaRPr lang="en-US" sz="28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D198F2-A77C-C8C0-5DB8-B844F1CFB151}"/>
              </a:ext>
            </a:extLst>
          </p:cNvPr>
          <p:cNvSpPr txBox="1"/>
          <p:nvPr/>
        </p:nvSpPr>
        <p:spPr>
          <a:xfrm>
            <a:off x="3962400" y="1585592"/>
            <a:ext cx="4800600" cy="2597827"/>
          </a:xfrm>
          <a:prstGeom prst="rect">
            <a:avLst/>
          </a:prstGeom>
          <a:noFill/>
        </p:spPr>
        <p:txBody>
          <a:bodyPr wrap="square">
            <a:spAutoFit/>
          </a:bodyPr>
          <a:lstStyle/>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Miễn giảm sưu thuế, thực hiện chế độ quân điền</a:t>
            </a:r>
            <a:r>
              <a:rPr lang="en-US" sz="28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a:t>
            </a:r>
            <a:r>
              <a:rPr lang="en-US" sz="2800">
                <a:effectLst/>
                <a:latin typeface="Arial" panose="020B0604020202020204" pitchFamily="34" charset="0"/>
                <a:ea typeface="Calibri" panose="020F0502020204030204" pitchFamily="34" charset="0"/>
                <a:cs typeface="Arial" panose="020B0604020202020204" pitchFamily="34" charset="0"/>
              </a:rPr>
              <a:t> </a:t>
            </a:r>
            <a:r>
              <a:rPr lang="vi-VN" sz="2800">
                <a:effectLst/>
                <a:latin typeface="Arial" panose="020B0604020202020204" pitchFamily="34" charset="0"/>
                <a:ea typeface="Calibri" panose="020F0502020204030204" pitchFamily="34" charset="0"/>
                <a:cs typeface="Arial" panose="020B0604020202020204" pitchFamily="34" charset="0"/>
              </a:rPr>
              <a:t>Nông nghiệp liên tiếp được mùa.</a:t>
            </a:r>
            <a:endParaRPr lang="en-US" sz="2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11E941A-65F5-9B4C-8595-2CA2C57648CF}"/>
              </a:ext>
            </a:extLst>
          </p:cNvPr>
          <p:cNvSpPr txBox="1"/>
          <p:nvPr/>
        </p:nvSpPr>
        <p:spPr>
          <a:xfrm>
            <a:off x="4076700" y="4686300"/>
            <a:ext cx="4572000" cy="1305165"/>
          </a:xfrm>
          <a:prstGeom prst="rect">
            <a:avLst/>
          </a:prstGeom>
          <a:noFill/>
        </p:spPr>
        <p:txBody>
          <a:bodyPr wrap="square">
            <a:spAutoFit/>
          </a:bodyPr>
          <a:lstStyle/>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Nghề làm gốm sứ và sản xuất tơ lụa rất phát triển. </a:t>
            </a:r>
            <a:endParaRPr lang="en-US" sz="28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EC250E9-06B1-CD13-3F0F-B9B916C81890}"/>
              </a:ext>
            </a:extLst>
          </p:cNvPr>
          <p:cNvSpPr txBox="1"/>
          <p:nvPr/>
        </p:nvSpPr>
        <p:spPr>
          <a:xfrm>
            <a:off x="9296400" y="4686300"/>
            <a:ext cx="8496298" cy="1305165"/>
          </a:xfrm>
          <a:prstGeom prst="rect">
            <a:avLst/>
          </a:prstGeom>
          <a:noFill/>
        </p:spPr>
        <p:txBody>
          <a:bodyPr wrap="square">
            <a:spAutoFit/>
          </a:bodyPr>
          <a:lstStyle/>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Thủ công đa dạng nhiều ngành nghề, bắt đầu có sự chuyên môn hóa, tập trung đông người làm thuê. </a:t>
            </a:r>
            <a:endParaRPr lang="en-US" sz="28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1A21EAF-8AA0-5374-8A0D-A2F7FDCCACD4}"/>
              </a:ext>
            </a:extLst>
          </p:cNvPr>
          <p:cNvSpPr txBox="1"/>
          <p:nvPr/>
        </p:nvSpPr>
        <p:spPr>
          <a:xfrm>
            <a:off x="3962400" y="6395142"/>
            <a:ext cx="4572000" cy="3244158"/>
          </a:xfrm>
          <a:prstGeom prst="rect">
            <a:avLst/>
          </a:prstGeom>
          <a:noFill/>
        </p:spPr>
        <p:txBody>
          <a:bodyPr wrap="square">
            <a:spAutoFit/>
          </a:bodyPr>
          <a:lstStyle/>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Nội thương và ngoại thương đều phát đạt.</a:t>
            </a:r>
          </a:p>
          <a:p>
            <a:pPr marL="457200" indent="-457200" algn="just">
              <a:lnSpc>
                <a:spcPct val="150000"/>
              </a:lnSpc>
              <a:buFontTx/>
              <a:buChar char="-"/>
            </a:pPr>
            <a:r>
              <a:rPr lang="vi-VN" sz="2800">
                <a:effectLst/>
                <a:latin typeface="Arial" panose="020B0604020202020204" pitchFamily="34" charset="0"/>
                <a:ea typeface="Calibri" panose="020F0502020204030204" pitchFamily="34" charset="0"/>
                <a:cs typeface="Arial" panose="020B0604020202020204" pitchFamily="34" charset="0"/>
              </a:rPr>
              <a:t>Con đường tơ lụa trở thành tuyến đường buôn bán quốc tế. </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7D895C1-451A-C627-4B95-046B2D886AC0}"/>
              </a:ext>
            </a:extLst>
          </p:cNvPr>
          <p:cNvSpPr txBox="1"/>
          <p:nvPr/>
        </p:nvSpPr>
        <p:spPr>
          <a:xfrm>
            <a:off x="9228160" y="6408221"/>
            <a:ext cx="8496298" cy="1951496"/>
          </a:xfrm>
          <a:prstGeom prst="rect">
            <a:avLst/>
          </a:prstGeom>
          <a:noFill/>
        </p:spPr>
        <p:txBody>
          <a:bodyPr wrap="square">
            <a:spAutoFit/>
          </a:bodyPr>
          <a:lstStyle/>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 Nội thương và ngoại thương đều phát triển mạnh, đặc biệt thời nhà Minh và đầu thời nhà Thanh.</a:t>
            </a:r>
          </a:p>
          <a:p>
            <a:pPr algn="just">
              <a:lnSpc>
                <a:spcPct val="150000"/>
              </a:lnSpc>
            </a:pPr>
            <a:r>
              <a:rPr lang="vi-VN" sz="2800">
                <a:effectLst/>
                <a:latin typeface="Arial" panose="020B0604020202020204" pitchFamily="34" charset="0"/>
                <a:ea typeface="Calibri" panose="020F0502020204030204" pitchFamily="34" charset="0"/>
                <a:cs typeface="Arial" panose="020B0604020202020204" pitchFamily="34" charset="0"/>
              </a:rPr>
              <a:t>- Hình thành</a:t>
            </a:r>
            <a:r>
              <a:rPr lang="en-US" sz="2800">
                <a:effectLst/>
                <a:latin typeface="Arial" panose="020B0604020202020204" pitchFamily="34" charset="0"/>
                <a:ea typeface="Calibri" panose="020F0502020204030204" pitchFamily="34" charset="0"/>
                <a:cs typeface="Arial" panose="020B0604020202020204" pitchFamily="34" charset="0"/>
              </a:rPr>
              <a:t>,</a:t>
            </a:r>
            <a:r>
              <a:rPr lang="vi-VN" sz="2800">
                <a:effectLst/>
                <a:latin typeface="Arial" panose="020B0604020202020204" pitchFamily="34" charset="0"/>
                <a:ea typeface="Calibri" panose="020F0502020204030204" pitchFamily="34" charset="0"/>
                <a:cs typeface="Arial" panose="020B0604020202020204" pitchFamily="34" charset="0"/>
              </a:rPr>
              <a:t> phát triển con đường Tơ lụa trên biển.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977D9C-C55E-BCB6-513D-77BE9067C077}"/>
              </a:ext>
            </a:extLst>
          </p:cNvPr>
          <p:cNvSpPr/>
          <p:nvPr/>
        </p:nvSpPr>
        <p:spPr>
          <a:xfrm>
            <a:off x="2209800" y="2599187"/>
            <a:ext cx="13868400" cy="5088625"/>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B301FAC-43DB-BE85-01F9-AA5A2950B1B3}"/>
              </a:ext>
            </a:extLst>
          </p:cNvPr>
          <p:cNvSpPr txBox="1"/>
          <p:nvPr/>
        </p:nvSpPr>
        <p:spPr>
          <a:xfrm>
            <a:off x="3396056" y="3095818"/>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Điểm khác biệt</a:t>
            </a:r>
            <a:endParaRPr lang="en-US" sz="48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DD144E7-6B1D-32B7-11CC-30FF89D7BE96}"/>
              </a:ext>
            </a:extLst>
          </p:cNvPr>
          <p:cNvSpPr txBox="1"/>
          <p:nvPr/>
        </p:nvSpPr>
        <p:spPr>
          <a:xfrm>
            <a:off x="2438399" y="4310219"/>
            <a:ext cx="13411200" cy="2748253"/>
          </a:xfrm>
          <a:prstGeom prst="rect">
            <a:avLst/>
          </a:prstGeom>
          <a:noFill/>
        </p:spPr>
        <p:txBody>
          <a:bodyPr wrap="square">
            <a:spAutoFit/>
          </a:bodyPr>
          <a:lstStyle/>
          <a:p>
            <a:pPr marL="367029" lvl="1" algn="just">
              <a:lnSpc>
                <a:spcPct val="150000"/>
              </a:lnSpc>
            </a:pPr>
            <a:r>
              <a:rPr lang="en-US" sz="4000">
                <a:solidFill>
                  <a:srgbClr val="000000"/>
                </a:solidFill>
                <a:latin typeface="Arial" panose="020B0604020202020204" pitchFamily="34" charset="0"/>
                <a:cs typeface="Arial" panose="020B0604020202020204" pitchFamily="34" charset="0"/>
              </a:rPr>
              <a:t>Đ</a:t>
            </a:r>
            <a:r>
              <a:rPr lang="vi-VN" sz="4000">
                <a:solidFill>
                  <a:srgbClr val="000000"/>
                </a:solidFill>
                <a:latin typeface="Arial" panose="020B0604020202020204" pitchFamily="34" charset="0"/>
                <a:cs typeface="Arial" panose="020B0604020202020204" pitchFamily="34" charset="0"/>
              </a:rPr>
              <a:t>ã xuất hiện mầm mống kinh tế tư bản chủ nghĩa (nổi bật nhất thể hiện trong các xưởng thủ công được chuyên môn hoá cao, thuê lượng nhân công lớn).</a:t>
            </a:r>
          </a:p>
        </p:txBody>
      </p:sp>
    </p:spTree>
    <p:extLst>
      <p:ext uri="{BB962C8B-B14F-4D97-AF65-F5344CB8AC3E}">
        <p14:creationId xmlns:p14="http://schemas.microsoft.com/office/powerpoint/2010/main" val="934228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barn(inVertical)">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AF43AB-770E-F8A6-D7AD-38BE3DBABA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9025" y="7734300"/>
            <a:ext cx="5841229" cy="2814410"/>
          </a:xfrm>
          <a:prstGeom prst="rect">
            <a:avLst/>
          </a:prstGeom>
        </p:spPr>
      </p:pic>
      <p:sp>
        <p:nvSpPr>
          <p:cNvPr id="4" name="TextBox 4"/>
          <p:cNvSpPr txBox="1"/>
          <p:nvPr/>
        </p:nvSpPr>
        <p:spPr>
          <a:xfrm>
            <a:off x="6639713" y="573736"/>
            <a:ext cx="500857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Võ Tắc Thiên</a:t>
            </a:r>
            <a:endParaRPr lang="en-US" sz="4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19C522F-8EE6-B230-4F35-9E599A7F5D9B}"/>
              </a:ext>
            </a:extLst>
          </p:cNvPr>
          <p:cNvSpPr txBox="1"/>
          <p:nvPr/>
        </p:nvSpPr>
        <p:spPr>
          <a:xfrm>
            <a:off x="685800" y="1763214"/>
            <a:ext cx="9372600" cy="7364901"/>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637: L</a:t>
            </a:r>
            <a:r>
              <a:rPr lang="vi-VN" sz="4000">
                <a:solidFill>
                  <a:srgbClr val="000000"/>
                </a:solidFill>
                <a:latin typeface="Arial" panose="020B0604020202020204" pitchFamily="34" charset="0"/>
                <a:cs typeface="Arial" panose="020B0604020202020204" pitchFamily="34" charset="0"/>
              </a:rPr>
              <a:t>à một phi tần ở hậu cung của Đường Thái Tông Lý Thế Dâ</a:t>
            </a:r>
            <a:r>
              <a:rPr lang="en-US" sz="4000">
                <a:solidFill>
                  <a:srgbClr val="000000"/>
                </a:solidFill>
                <a:latin typeface="Arial" panose="020B0604020202020204" pitchFamily="34" charset="0"/>
                <a:cs typeface="Arial" panose="020B0604020202020204" pitchFamily="34" charset="0"/>
              </a:rPr>
              <a:t>n.</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655: </a:t>
            </a:r>
            <a:r>
              <a:rPr lang="vi-VN" sz="4000">
                <a:solidFill>
                  <a:srgbClr val="000000"/>
                </a:solidFill>
                <a:latin typeface="Arial" panose="020B0604020202020204" pitchFamily="34" charset="0"/>
                <a:cs typeface="Arial" panose="020B0604020202020204" pitchFamily="34" charset="0"/>
              </a:rPr>
              <a:t>trở thành Hoàng hậu thứ hai của Đường Cao Tông Lý Trị</a:t>
            </a:r>
            <a:r>
              <a:rPr lang="en-US" sz="4000">
                <a:solidFill>
                  <a:srgbClr val="000000"/>
                </a:solidFill>
                <a:latin typeface="Arial" panose="020B0604020202020204" pitchFamily="34" charset="0"/>
                <a:cs typeface="Arial" panose="020B0604020202020204" pitchFamily="34" charset="0"/>
              </a:rPr>
              <a:t>.</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690: </a:t>
            </a:r>
            <a:r>
              <a:rPr lang="vi-VN" sz="4000">
                <a:solidFill>
                  <a:srgbClr val="000000"/>
                </a:solidFill>
                <a:latin typeface="Arial" panose="020B0604020202020204" pitchFamily="34" charset="0"/>
                <a:cs typeface="Arial" panose="020B0604020202020204" pitchFamily="34" charset="0"/>
              </a:rPr>
              <a:t>trở thành Hoàng đế triều đại Võ Chu làm gián đoạn nhà Đường.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mẹ của 2 vị hoàng đế</a:t>
            </a:r>
            <a:r>
              <a:rPr lang="en-US" sz="4000">
                <a:solidFill>
                  <a:srgbClr val="000000"/>
                </a:solidFill>
                <a:latin typeface="Arial" panose="020B0604020202020204" pitchFamily="34" charset="0"/>
                <a:cs typeface="Arial" panose="020B0604020202020204" pitchFamily="34" charset="0"/>
              </a:rPr>
              <a:t>:</a:t>
            </a:r>
            <a:r>
              <a:rPr lang="vi-VN" sz="4000">
                <a:solidFill>
                  <a:srgbClr val="000000"/>
                </a:solidFill>
                <a:latin typeface="Arial" panose="020B0604020202020204" pitchFamily="34" charset="0"/>
                <a:cs typeface="Arial" panose="020B0604020202020204" pitchFamily="34" charset="0"/>
              </a:rPr>
              <a:t> Lý Hiển và Lý Đán.</a:t>
            </a:r>
            <a:endParaRPr lang="en-US" sz="4000" dirty="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866C10D-4251-1AF3-BF40-4826761F6D85}"/>
              </a:ext>
            </a:extLst>
          </p:cNvPr>
          <p:cNvGrpSpPr/>
          <p:nvPr/>
        </p:nvGrpSpPr>
        <p:grpSpPr>
          <a:xfrm>
            <a:off x="10668000" y="1562100"/>
            <a:ext cx="6858000" cy="8354322"/>
            <a:chOff x="10744200" y="1464901"/>
            <a:chExt cx="6858000" cy="8354322"/>
          </a:xfrm>
        </p:grpSpPr>
        <p:pic>
          <p:nvPicPr>
            <p:cNvPr id="3" name="Picture 2" descr="A person wearing a crown&#10;&#10;Description automatically generated with low confidence">
              <a:extLst>
                <a:ext uri="{FF2B5EF4-FFF2-40B4-BE49-F238E27FC236}">
                  <a16:creationId xmlns:a16="http://schemas.microsoft.com/office/drawing/2014/main" id="{6DA50D31-AE5F-7490-1BFD-2A9591B7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0" y="1464901"/>
              <a:ext cx="6858000" cy="7767130"/>
            </a:xfrm>
            <a:prstGeom prst="rect">
              <a:avLst/>
            </a:prstGeom>
          </p:spPr>
        </p:pic>
        <p:sp>
          <p:nvSpPr>
            <p:cNvPr id="9" name="TextBox 7">
              <a:extLst>
                <a:ext uri="{FF2B5EF4-FFF2-40B4-BE49-F238E27FC236}">
                  <a16:creationId xmlns:a16="http://schemas.microsoft.com/office/drawing/2014/main" id="{AB7FAF91-0BC2-F355-5DAC-8AF9CAB8B125}"/>
                </a:ext>
              </a:extLst>
            </p:cNvPr>
            <p:cNvSpPr txBox="1"/>
            <p:nvPr/>
          </p:nvSpPr>
          <p:spPr>
            <a:xfrm>
              <a:off x="11599293" y="9258300"/>
              <a:ext cx="5147814" cy="560923"/>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Chân dung Võ Tắc Thiên</a:t>
              </a:r>
              <a:endParaRPr lang="en-US" sz="3200" i="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36737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E2D2"/>
        </a:solidFill>
        <a:effectLst/>
      </p:bgPr>
    </p:bg>
    <p:spTree>
      <p:nvGrpSpPr>
        <p:cNvPr id="1" name=""/>
        <p:cNvGrpSpPr/>
        <p:nvPr/>
      </p:nvGrpSpPr>
      <p:grpSpPr>
        <a:xfrm>
          <a:off x="0" y="0"/>
          <a:ext cx="0" cy="0"/>
          <a:chOff x="0" y="0"/>
          <a:chExt cx="0" cy="0"/>
        </a:xfrm>
      </p:grpSpPr>
      <p:pic>
        <p:nvPicPr>
          <p:cNvPr id="4" name="Picture 22">
            <a:extLst>
              <a:ext uri="{FF2B5EF4-FFF2-40B4-BE49-F238E27FC236}">
                <a16:creationId xmlns:a16="http://schemas.microsoft.com/office/drawing/2014/main" id="{BB63F51B-1646-4238-BB2F-9057606CE92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89738" y="3548986"/>
            <a:ext cx="14308524" cy="6738014"/>
          </a:xfrm>
          <a:prstGeom prst="rect">
            <a:avLst/>
          </a:prstGeom>
        </p:spPr>
      </p:pic>
      <p:grpSp>
        <p:nvGrpSpPr>
          <p:cNvPr id="7" name="Group 6">
            <a:extLst>
              <a:ext uri="{FF2B5EF4-FFF2-40B4-BE49-F238E27FC236}">
                <a16:creationId xmlns:a16="http://schemas.microsoft.com/office/drawing/2014/main" id="{3043A4BE-EDD1-AF0D-9946-4675B02965E7}"/>
              </a:ext>
            </a:extLst>
          </p:cNvPr>
          <p:cNvGrpSpPr/>
          <p:nvPr/>
        </p:nvGrpSpPr>
        <p:grpSpPr>
          <a:xfrm>
            <a:off x="5895975" y="416975"/>
            <a:ext cx="6496050" cy="3132011"/>
            <a:chOff x="5895975" y="416975"/>
            <a:chExt cx="6496050" cy="3132011"/>
          </a:xfrm>
        </p:grpSpPr>
        <p:pic>
          <p:nvPicPr>
            <p:cNvPr id="5" name="Picture 16">
              <a:extLst>
                <a:ext uri="{FF2B5EF4-FFF2-40B4-BE49-F238E27FC236}">
                  <a16:creationId xmlns:a16="http://schemas.microsoft.com/office/drawing/2014/main" id="{3AB9C49A-1B10-3A65-43B9-77AD93816A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19800" y="416975"/>
              <a:ext cx="6248400" cy="3132011"/>
            </a:xfrm>
            <a:prstGeom prst="rect">
              <a:avLst/>
            </a:prstGeom>
          </p:spPr>
        </p:pic>
        <p:sp>
          <p:nvSpPr>
            <p:cNvPr id="6" name="TextBox 3">
              <a:extLst>
                <a:ext uri="{FF2B5EF4-FFF2-40B4-BE49-F238E27FC236}">
                  <a16:creationId xmlns:a16="http://schemas.microsoft.com/office/drawing/2014/main" id="{03F4A2BF-A4D4-334F-1D4C-20A394C4E9B0}"/>
                </a:ext>
              </a:extLst>
            </p:cNvPr>
            <p:cNvSpPr txBox="1"/>
            <p:nvPr/>
          </p:nvSpPr>
          <p:spPr>
            <a:xfrm>
              <a:off x="5895975" y="1475148"/>
              <a:ext cx="6496050" cy="1015663"/>
            </a:xfrm>
            <a:prstGeom prst="rect">
              <a:avLst/>
            </a:prstGeom>
          </p:spPr>
          <p:txBody>
            <a:bodyPr wrap="square" lIns="0" tIns="0" rIns="0" bIns="0" rtlCol="0" anchor="t">
              <a:spAutoFit/>
            </a:bodyPr>
            <a:lstStyle/>
            <a:p>
              <a:pPr marL="0" lvl="0" indent="0" algn="ctr">
                <a:spcBef>
                  <a:spcPct val="0"/>
                </a:spcBef>
              </a:pPr>
              <a:r>
                <a:rPr lang="en-US" sz="6600" b="1">
                  <a:solidFill>
                    <a:schemeClr val="bg1"/>
                  </a:solidFill>
                  <a:latin typeface="Arial" panose="020B0604020202020204" pitchFamily="34" charset="0"/>
                  <a:cs typeface="Arial" panose="020B0604020202020204" pitchFamily="34" charset="0"/>
                </a:rPr>
                <a:t>VẬN DỤNG</a:t>
              </a:r>
              <a:endParaRPr lang="en-US" sz="6600" b="1" dirty="0">
                <a:solidFill>
                  <a:schemeClr val="bg1"/>
                </a:solidFill>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7759737-2972-4804-7056-53C4B6DA229B}"/>
              </a:ext>
            </a:extLst>
          </p:cNvPr>
          <p:cNvGrpSpPr>
            <a:grpSpLocks noGrp="1" noUngrp="1" noRot="1" noMove="1" noResize="1"/>
          </p:cNvGrpSpPr>
          <p:nvPr/>
        </p:nvGrpSpPr>
        <p:grpSpPr>
          <a:xfrm>
            <a:off x="-19334" y="-1"/>
            <a:ext cx="18344205" cy="10273128"/>
            <a:chOff x="-19334" y="-1"/>
            <a:chExt cx="18344205" cy="10273128"/>
          </a:xfrm>
        </p:grpSpPr>
        <p:pic>
          <p:nvPicPr>
            <p:cNvPr id="17" name="Picture 12">
              <a:extLst>
                <a:ext uri="{FF2B5EF4-FFF2-40B4-BE49-F238E27FC236}">
                  <a16:creationId xmlns:a16="http://schemas.microsoft.com/office/drawing/2014/main" id="{F28E167D-CACD-9FF8-1767-1A5C703D39E8}"/>
                </a:ext>
              </a:extLst>
            </p:cNvPr>
            <p:cNvPicPr>
              <a:picLocks noGrp="1" noRot="1" noChangeAspect="1" noMove="1" noResize="1" noEditPoints="1" noAdjustHandles="1" noChangeArrowheads="1" noChangeShapeType="1" noCrop="1"/>
            </p:cNvPicPr>
            <p:nvPr/>
          </p:nvPicPr>
          <p:blipFill rotWithShape="1">
            <a:blip r:embed="rId2"/>
            <a:srcRect l="74780" r="1"/>
            <a:stretch/>
          </p:blipFill>
          <p:spPr>
            <a:xfrm>
              <a:off x="14630400" y="1"/>
              <a:ext cx="3694471" cy="10273126"/>
            </a:xfrm>
            <a:prstGeom prst="rect">
              <a:avLst/>
            </a:prstGeom>
          </p:spPr>
        </p:pic>
        <p:pic>
          <p:nvPicPr>
            <p:cNvPr id="16" name="Picture 12">
              <a:extLst>
                <a:ext uri="{FF2B5EF4-FFF2-40B4-BE49-F238E27FC236}">
                  <a16:creationId xmlns:a16="http://schemas.microsoft.com/office/drawing/2014/main" id="{D4890714-ED4B-499A-E3D6-32DA3D48C2AA}"/>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9334" y="-1"/>
              <a:ext cx="14649734" cy="10273127"/>
            </a:xfrm>
            <a:prstGeom prst="rect">
              <a:avLst/>
            </a:prstGeom>
          </p:spPr>
        </p:pic>
      </p:grpSp>
      <p:sp>
        <p:nvSpPr>
          <p:cNvPr id="15" name="TextBox 14">
            <a:extLst>
              <a:ext uri="{FF2B5EF4-FFF2-40B4-BE49-F238E27FC236}">
                <a16:creationId xmlns:a16="http://schemas.microsoft.com/office/drawing/2014/main" id="{7E2E6A26-E4DC-04D6-7558-4BCDEC60B80E}"/>
              </a:ext>
            </a:extLst>
          </p:cNvPr>
          <p:cNvSpPr txBox="1"/>
          <p:nvPr/>
        </p:nvSpPr>
        <p:spPr>
          <a:xfrm>
            <a:off x="1295400" y="952500"/>
            <a:ext cx="15697200" cy="2495876"/>
          </a:xfrm>
          <a:prstGeom prst="rect">
            <a:avLst/>
          </a:prstGeom>
          <a:noFill/>
        </p:spPr>
        <p:txBody>
          <a:bodyPr wrap="square">
            <a:spAutoFit/>
          </a:bodyPr>
          <a:lstStyle/>
          <a:p>
            <a:pPr algn="just">
              <a:lnSpc>
                <a:spcPct val="150000"/>
              </a:lnSpc>
              <a:spcBef>
                <a:spcPts val="100"/>
              </a:spcBef>
              <a:spcAft>
                <a:spcPts val="100"/>
              </a:spcAft>
            </a:pPr>
            <a:r>
              <a:rPr lang="vi-VN" sz="3600">
                <a:effectLst/>
                <a:ea typeface="Times New Roman" panose="02020603050405020304" pitchFamily="18" charset="0"/>
              </a:rPr>
              <a:t>Thời Minh - Thanh, trấn Cảnh Đức (Giang Tây) ở thành kinh đô đồ sứ của Trung Quốc. Em hãy sưu tầm tư liệu trên sách báo, trternet, viết 1 bài khoảng 15 dòng, giới thiệu về nghề làm đồ sứ ở Cảnh Đức.</a:t>
            </a:r>
            <a:endParaRPr lang="en-US" sz="2800">
              <a:effectLst/>
              <a:ea typeface="Calibri" panose="020F0502020204030204" pitchFamily="34" charset="0"/>
            </a:endParaRPr>
          </a:p>
        </p:txBody>
      </p:sp>
      <p:pic>
        <p:nvPicPr>
          <p:cNvPr id="22" name="Picture 21" descr="A picture containing dark, image, ceramic ware, porcelain&#10;&#10;Description automatically generated">
            <a:extLst>
              <a:ext uri="{FF2B5EF4-FFF2-40B4-BE49-F238E27FC236}">
                <a16:creationId xmlns:a16="http://schemas.microsoft.com/office/drawing/2014/main" id="{F22226D7-4ACB-A500-F2C1-AE9C2BC0D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3724176"/>
            <a:ext cx="6548950" cy="6548950"/>
          </a:xfrm>
          <a:prstGeom prst="rect">
            <a:avLst/>
          </a:prstGeom>
        </p:spPr>
      </p:pic>
      <p:pic>
        <p:nvPicPr>
          <p:cNvPr id="24" name="Picture 23" descr="A picture containing ceramic ware, vessel, dark, jar&#10;&#10;Description automatically generated">
            <a:extLst>
              <a:ext uri="{FF2B5EF4-FFF2-40B4-BE49-F238E27FC236}">
                <a16:creationId xmlns:a16="http://schemas.microsoft.com/office/drawing/2014/main" id="{008E5832-5E4A-C8DD-6CBD-12DB85E2C871}"/>
              </a:ext>
            </a:extLst>
          </p:cNvPr>
          <p:cNvPicPr>
            <a:picLocks noChangeAspect="1"/>
          </p:cNvPicPr>
          <p:nvPr/>
        </p:nvPicPr>
        <p:blipFill rotWithShape="1">
          <a:blip r:embed="rId4">
            <a:extLst>
              <a:ext uri="{28A0092B-C50C-407E-A947-70E740481C1C}">
                <a14:useLocalDpi xmlns:a14="http://schemas.microsoft.com/office/drawing/2010/main" val="0"/>
              </a:ext>
            </a:extLst>
          </a:blip>
          <a:srcRect l="7950" t="4145" r="33150"/>
          <a:stretch/>
        </p:blipFill>
        <p:spPr>
          <a:xfrm>
            <a:off x="13468075" y="2937553"/>
            <a:ext cx="4402950" cy="71652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par>
                                <p:cTn id="11" presetID="14" presetClass="entr" presetSubtype="1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89749B-2B1D-D4E2-C35C-6CE312E10E6A}"/>
              </a:ext>
            </a:extLst>
          </p:cNvPr>
          <p:cNvSpPr txBox="1"/>
          <p:nvPr/>
        </p:nvSpPr>
        <p:spPr>
          <a:xfrm>
            <a:off x="685800" y="1866900"/>
            <a:ext cx="10520154" cy="7490320"/>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Times New Roman" panose="02020603050405020304" pitchFamily="18" charset="0"/>
                <a:cs typeface="Arial" panose="020B0604020202020204" pitchFamily="34" charset="0"/>
              </a:rPr>
              <a:t>Trấn Cảnh Đức nằm ở phía đông bắc tỉnh Giang Tây</a:t>
            </a:r>
            <a:r>
              <a:rPr lang="en-US" sz="3200">
                <a:effectLst/>
                <a:latin typeface="Arial" panose="020B0604020202020204" pitchFamily="34" charset="0"/>
                <a:ea typeface="Times New Roman" panose="02020603050405020304" pitchFamily="18" charset="0"/>
                <a:cs typeface="Arial" panose="020B0604020202020204" pitchFamily="34" charset="0"/>
              </a:rPr>
              <a:t>, Trung Quốc</a:t>
            </a:r>
            <a:r>
              <a:rPr lang="en-US" sz="320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3200">
                <a:latin typeface="Arial" panose="020B0604020202020204" pitchFamily="34" charset="0"/>
                <a:ea typeface="Times New Roman" panose="02020603050405020304" pitchFamily="18" charset="0"/>
                <a:cs typeface="Arial" panose="020B0604020202020204" pitchFamily="34" charset="0"/>
              </a:rPr>
              <a:t>L</a:t>
            </a:r>
            <a:r>
              <a:rPr lang="vi-VN" sz="3200">
                <a:effectLst/>
                <a:latin typeface="Arial" panose="020B0604020202020204" pitchFamily="34" charset="0"/>
                <a:ea typeface="Times New Roman" panose="02020603050405020304" pitchFamily="18" charset="0"/>
                <a:cs typeface="Arial" panose="020B0604020202020204" pitchFamily="34" charset="0"/>
              </a:rPr>
              <a:t>à một nơi có lịch sử văn hoá lâu đời và là một trong những địa điểm thu hút du lịch của Trung Quốc. </a:t>
            </a:r>
            <a:endParaRPr lang="en-US" sz="32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Times New Roman" panose="02020603050405020304" pitchFamily="18" charset="0"/>
                <a:cs typeface="Arial" panose="020B0604020202020204" pitchFamily="34" charset="0"/>
              </a:rPr>
              <a:t>Gốm sứ ở đây có lịch sử hơn 1 700 năm</a:t>
            </a:r>
            <a:r>
              <a:rPr lang="en-US" sz="3200">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Times New Roman" panose="02020603050405020304" pitchFamily="18" charset="0"/>
                <a:cs typeface="Arial" panose="020B0604020202020204" pitchFamily="34" charset="0"/>
              </a:rPr>
              <a:t>Đồ sứ của trấn Cảnh Đức thường có chất lượng tốt, tạo hình tỉnh xảo, hoa văn trang trí đa dạng, chủng loại phong phú, phong cách độc đáo,</a:t>
            </a:r>
            <a:r>
              <a:rPr lang="en-US" sz="3200">
                <a:effectLst/>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vi-VN" sz="3200">
                <a:effectLst/>
                <a:latin typeface="Arial" panose="020B0604020202020204" pitchFamily="34" charset="0"/>
                <a:ea typeface="Times New Roman" panose="02020603050405020304" pitchFamily="18" charset="0"/>
                <a:cs typeface="Arial" panose="020B0604020202020204" pitchFamily="34" charset="0"/>
              </a:rPr>
              <a:t>Kĩ thuật sản xuất gốm ở trấn Cảnh Đức đã được Trung Quốc xếp hạng là Di sản phi vật thể quốc gia</a:t>
            </a:r>
            <a:r>
              <a:rPr lang="en-US" sz="3200">
                <a:effectLst/>
                <a:latin typeface="Arial" panose="020B0604020202020204" pitchFamily="34" charset="0"/>
                <a:ea typeface="Times New Roman" panose="02020603050405020304" pitchFamily="18" charset="0"/>
                <a:cs typeface="Arial" panose="020B0604020202020204" pitchFamily="34" charset="0"/>
              </a:rPr>
              <a:t>.</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plant, ceramic ware, painted, blue&#10;&#10;Description automatically generated">
            <a:extLst>
              <a:ext uri="{FF2B5EF4-FFF2-40B4-BE49-F238E27FC236}">
                <a16:creationId xmlns:a16="http://schemas.microsoft.com/office/drawing/2014/main" id="{90285824-2010-90B3-0464-80AA55DAB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6200" y="1623228"/>
            <a:ext cx="6403945" cy="7977664"/>
          </a:xfrm>
          <a:prstGeom prst="rect">
            <a:avLst/>
          </a:prstGeom>
        </p:spPr>
      </p:pic>
      <p:sp>
        <p:nvSpPr>
          <p:cNvPr id="10" name="TextBox 9">
            <a:extLst>
              <a:ext uri="{FF2B5EF4-FFF2-40B4-BE49-F238E27FC236}">
                <a16:creationId xmlns:a16="http://schemas.microsoft.com/office/drawing/2014/main" id="{7EEE9F0B-C4EB-37F8-0A9F-5B2B05E88D31}"/>
              </a:ext>
            </a:extLst>
          </p:cNvPr>
          <p:cNvSpPr txBox="1"/>
          <p:nvPr/>
        </p:nvSpPr>
        <p:spPr>
          <a:xfrm>
            <a:off x="3396056" y="785336"/>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Gợi ý</a:t>
            </a:r>
            <a:endParaRPr lang="en-US" sz="4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173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barn(inVertical)">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barn(inVertical)">
                                      <p:cBhvr>
                                        <p:cTn id="28" dur="500"/>
                                        <p:tgtEl>
                                          <p:spTgt spid="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barn(inVertical)">
                                      <p:cBhvr>
                                        <p:cTn id="33" dur="500"/>
                                        <p:tgtEl>
                                          <p:spTgt spid="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8EA44525-3C98-4AC1-A95F-957F78942F74}"/>
              </a:ext>
            </a:extLst>
          </p:cNvPr>
          <p:cNvSpPr txBox="1"/>
          <p:nvPr/>
        </p:nvSpPr>
        <p:spPr>
          <a:xfrm>
            <a:off x="1530615" y="800100"/>
            <a:ext cx="15226769" cy="948978"/>
          </a:xfrm>
          <a:prstGeom prst="rect">
            <a:avLst/>
          </a:prstGeom>
        </p:spPr>
        <p:txBody>
          <a:bodyPr lIns="0" tIns="0" rIns="0" bIns="0" rtlCol="0" anchor="t">
            <a:spAutoFit/>
          </a:bodyPr>
          <a:lstStyle/>
          <a:p>
            <a:pPr algn="ctr">
              <a:lnSpc>
                <a:spcPts val="7423"/>
              </a:lnSpc>
            </a:pPr>
            <a:r>
              <a:rPr lang="en-US" sz="6600" b="1" dirty="0">
                <a:solidFill>
                  <a:srgbClr val="C00000"/>
                </a:solidFill>
                <a:latin typeface="Arial" panose="020B0604020202020204" pitchFamily="34" charset="0"/>
                <a:cs typeface="Arial" panose="020B0604020202020204" pitchFamily="34" charset="0"/>
              </a:rPr>
              <a:t>HƯỚNG DẪN VỀ NHÀ</a:t>
            </a:r>
          </a:p>
        </p:txBody>
      </p:sp>
      <p:cxnSp>
        <p:nvCxnSpPr>
          <p:cNvPr id="8" name="Straight Connector 7">
            <a:extLst>
              <a:ext uri="{FF2B5EF4-FFF2-40B4-BE49-F238E27FC236}">
                <a16:creationId xmlns:a16="http://schemas.microsoft.com/office/drawing/2014/main" id="{41387D46-B9C2-07E3-97B4-3100E37EB8B7}"/>
              </a:ext>
            </a:extLst>
          </p:cNvPr>
          <p:cNvCxnSpPr>
            <a:cxnSpLocks/>
          </p:cNvCxnSpPr>
          <p:nvPr/>
        </p:nvCxnSpPr>
        <p:spPr>
          <a:xfrm>
            <a:off x="225218" y="5829300"/>
            <a:ext cx="17781143" cy="0"/>
          </a:xfrm>
          <a:prstGeom prst="line">
            <a:avLst/>
          </a:prstGeom>
          <a:ln w="57150">
            <a:solidFill>
              <a:srgbClr val="EAAE1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Flowchart: Terminator 8">
            <a:extLst>
              <a:ext uri="{FF2B5EF4-FFF2-40B4-BE49-F238E27FC236}">
                <a16:creationId xmlns:a16="http://schemas.microsoft.com/office/drawing/2014/main" id="{FB45EB84-1D7D-5778-10EF-8A6FB1F870F8}"/>
              </a:ext>
            </a:extLst>
          </p:cNvPr>
          <p:cNvSpPr/>
          <p:nvPr/>
        </p:nvSpPr>
        <p:spPr>
          <a:xfrm>
            <a:off x="149921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0" name="Flowchart: Terminator 9">
            <a:extLst>
              <a:ext uri="{FF2B5EF4-FFF2-40B4-BE49-F238E27FC236}">
                <a16:creationId xmlns:a16="http://schemas.microsoft.com/office/drawing/2014/main" id="{EEADA96F-AC5D-1296-B9DD-1B5D921FD17B}"/>
              </a:ext>
            </a:extLst>
          </p:cNvPr>
          <p:cNvSpPr/>
          <p:nvPr/>
        </p:nvSpPr>
        <p:spPr>
          <a:xfrm>
            <a:off x="573987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11" name="Flowchart: Terminator 10">
            <a:extLst>
              <a:ext uri="{FF2B5EF4-FFF2-40B4-BE49-F238E27FC236}">
                <a16:creationId xmlns:a16="http://schemas.microsoft.com/office/drawing/2014/main" id="{97C68BB7-F291-55EA-B1C7-4FB7E0E5F935}"/>
              </a:ext>
            </a:extLst>
          </p:cNvPr>
          <p:cNvSpPr/>
          <p:nvPr/>
        </p:nvSpPr>
        <p:spPr>
          <a:xfrm>
            <a:off x="998053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12" name="Flowchart: Terminator 11">
            <a:extLst>
              <a:ext uri="{FF2B5EF4-FFF2-40B4-BE49-F238E27FC236}">
                <a16:creationId xmlns:a16="http://schemas.microsoft.com/office/drawing/2014/main" id="{709F6951-048E-F059-FCA8-66F0913CB5F3}"/>
              </a:ext>
            </a:extLst>
          </p:cNvPr>
          <p:cNvSpPr/>
          <p:nvPr/>
        </p:nvSpPr>
        <p:spPr>
          <a:xfrm>
            <a:off x="14221198" y="5372100"/>
            <a:ext cx="1968243" cy="914400"/>
          </a:xfrm>
          <a:prstGeom prst="flowChartTerminator">
            <a:avLst/>
          </a:prstGeom>
          <a:solidFill>
            <a:srgbClr val="057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4</a:t>
            </a:r>
          </a:p>
        </p:txBody>
      </p:sp>
      <p:grpSp>
        <p:nvGrpSpPr>
          <p:cNvPr id="29" name="Group 28">
            <a:extLst>
              <a:ext uri="{FF2B5EF4-FFF2-40B4-BE49-F238E27FC236}">
                <a16:creationId xmlns:a16="http://schemas.microsoft.com/office/drawing/2014/main" id="{3431E9DD-CA76-9CB7-D73F-33E7858F7343}"/>
              </a:ext>
            </a:extLst>
          </p:cNvPr>
          <p:cNvGrpSpPr/>
          <p:nvPr/>
        </p:nvGrpSpPr>
        <p:grpSpPr>
          <a:xfrm>
            <a:off x="351645" y="1883178"/>
            <a:ext cx="5564260" cy="3318134"/>
            <a:chOff x="351645" y="1883178"/>
            <a:chExt cx="5564260" cy="3318134"/>
          </a:xfrm>
        </p:grpSpPr>
        <p:sp>
          <p:nvSpPr>
            <p:cNvPr id="14" name="TextBox 13">
              <a:extLst>
                <a:ext uri="{FF2B5EF4-FFF2-40B4-BE49-F238E27FC236}">
                  <a16:creationId xmlns:a16="http://schemas.microsoft.com/office/drawing/2014/main" id="{6BC6E09B-6117-2FA8-CB79-58C8B36F0582}"/>
                </a:ext>
              </a:extLst>
            </p:cNvPr>
            <p:cNvSpPr txBox="1"/>
            <p:nvPr/>
          </p:nvSpPr>
          <p:spPr>
            <a:xfrm>
              <a:off x="1905000" y="2027829"/>
              <a:ext cx="4010905" cy="1651671"/>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lang="en-US" sz="3600">
                  <a:solidFill>
                    <a:prstClr val="black"/>
                  </a:solidFill>
                  <a:latin typeface="Arial" panose="020B0604020202020204" pitchFamily="34" charset="0"/>
                  <a:cs typeface="Arial" panose="020B0604020202020204" pitchFamily="34" charset="0"/>
                </a:rPr>
                <a:t>Ôn tập kiến thức đã học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5" name="Picture 14">
              <a:extLst>
                <a:ext uri="{FF2B5EF4-FFF2-40B4-BE49-F238E27FC236}">
                  <a16:creationId xmlns:a16="http://schemas.microsoft.com/office/drawing/2014/main" id="{FF15ED99-29F7-2189-7DAE-E262D22B986F}"/>
                </a:ext>
              </a:extLst>
            </p:cNvPr>
            <p:cNvPicPr>
              <a:picLocks noChangeAspect="1"/>
            </p:cNvPicPr>
            <p:nvPr/>
          </p:nvPicPr>
          <p:blipFill>
            <a:blip r:embed="rId2"/>
            <a:srcRect/>
            <a:stretch>
              <a:fillRect/>
            </a:stretch>
          </p:blipFill>
          <p:spPr>
            <a:xfrm>
              <a:off x="351645" y="1883178"/>
              <a:ext cx="1858155" cy="3318134"/>
            </a:xfrm>
            <a:prstGeom prst="rect">
              <a:avLst/>
            </a:prstGeom>
          </p:spPr>
        </p:pic>
      </p:grpSp>
      <p:grpSp>
        <p:nvGrpSpPr>
          <p:cNvPr id="28" name="Group 27">
            <a:extLst>
              <a:ext uri="{FF2B5EF4-FFF2-40B4-BE49-F238E27FC236}">
                <a16:creationId xmlns:a16="http://schemas.microsoft.com/office/drawing/2014/main" id="{DB8B8BD8-F796-B5B3-0CC3-601EAC8E50AC}"/>
              </a:ext>
            </a:extLst>
          </p:cNvPr>
          <p:cNvGrpSpPr/>
          <p:nvPr/>
        </p:nvGrpSpPr>
        <p:grpSpPr>
          <a:xfrm>
            <a:off x="1134338" y="6497823"/>
            <a:ext cx="6383259" cy="3498579"/>
            <a:chOff x="1134338" y="6497823"/>
            <a:chExt cx="6383259" cy="3498579"/>
          </a:xfrm>
        </p:grpSpPr>
        <p:sp>
          <p:nvSpPr>
            <p:cNvPr id="18" name="TextBox 17">
              <a:extLst>
                <a:ext uri="{FF2B5EF4-FFF2-40B4-BE49-F238E27FC236}">
                  <a16:creationId xmlns:a16="http://schemas.microsoft.com/office/drawing/2014/main" id="{535DDD66-28D6-BB52-541B-7E3A4C1EF3AE}"/>
                </a:ext>
              </a:extLst>
            </p:cNvPr>
            <p:cNvSpPr txBox="1"/>
            <p:nvPr/>
          </p:nvSpPr>
          <p:spPr>
            <a:xfrm>
              <a:off x="1134338" y="7172663"/>
              <a:ext cx="4851555" cy="1651671"/>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 lời câu hỏi 1 phần Luyện tập SGK tr.20.</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26" name="Picture 16">
              <a:extLst>
                <a:ext uri="{FF2B5EF4-FFF2-40B4-BE49-F238E27FC236}">
                  <a16:creationId xmlns:a16="http://schemas.microsoft.com/office/drawing/2014/main" id="{266A3C6D-954B-0FE5-4F2D-C3E963ECB184}"/>
                </a:ext>
              </a:extLst>
            </p:cNvPr>
            <p:cNvPicPr>
              <a:picLocks noChangeAspect="1"/>
            </p:cNvPicPr>
            <p:nvPr/>
          </p:nvPicPr>
          <p:blipFill>
            <a:blip r:embed="rId3"/>
            <a:srcRect/>
            <a:stretch>
              <a:fillRect/>
            </a:stretch>
          </p:blipFill>
          <p:spPr>
            <a:xfrm>
              <a:off x="6129827" y="6497823"/>
              <a:ext cx="1387770" cy="3498579"/>
            </a:xfrm>
            <a:prstGeom prst="rect">
              <a:avLst/>
            </a:prstGeom>
          </p:spPr>
        </p:pic>
      </p:grpSp>
      <p:grpSp>
        <p:nvGrpSpPr>
          <p:cNvPr id="32" name="Group 31">
            <a:extLst>
              <a:ext uri="{FF2B5EF4-FFF2-40B4-BE49-F238E27FC236}">
                <a16:creationId xmlns:a16="http://schemas.microsoft.com/office/drawing/2014/main" id="{9789B475-05B8-6076-15C5-4AC2B6F0EFF0}"/>
              </a:ext>
            </a:extLst>
          </p:cNvPr>
          <p:cNvGrpSpPr/>
          <p:nvPr/>
        </p:nvGrpSpPr>
        <p:grpSpPr>
          <a:xfrm>
            <a:off x="7348536" y="1949468"/>
            <a:ext cx="10494717" cy="3480443"/>
            <a:chOff x="7348536" y="1949468"/>
            <a:chExt cx="10494717" cy="3480443"/>
          </a:xfrm>
        </p:grpSpPr>
        <p:sp>
          <p:nvSpPr>
            <p:cNvPr id="24" name="TextBox 23">
              <a:extLst>
                <a:ext uri="{FF2B5EF4-FFF2-40B4-BE49-F238E27FC236}">
                  <a16:creationId xmlns:a16="http://schemas.microsoft.com/office/drawing/2014/main" id="{76C1732C-31F8-6DC0-33D9-03DB8E179AC5}"/>
                </a:ext>
              </a:extLst>
            </p:cNvPr>
            <p:cNvSpPr txBox="1"/>
            <p:nvPr/>
          </p:nvSpPr>
          <p:spPr>
            <a:xfrm>
              <a:off x="7348536" y="2090656"/>
              <a:ext cx="8840905" cy="2482667"/>
            </a:xfrm>
            <a:prstGeom prst="rect">
              <a:avLst/>
            </a:prstGeom>
            <a:noFill/>
          </p:spPr>
          <p:txBody>
            <a:bodyPr wrap="square">
              <a:spAutoFit/>
            </a:bodyPr>
            <a:lstStyle/>
            <a:p>
              <a:pPr algn="ctr">
                <a:lnSpc>
                  <a:spcPct val="150000"/>
                </a:lnSpc>
                <a:spcAft>
                  <a:spcPts val="100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và tìm hiểu trước </a:t>
              </a:r>
              <a:r>
                <a:rPr lang="vi-VN" sz="3600" b="1"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Bài 7: Các thành tựu văn hóa chủ yếu của Trung Quốc từ thế kỉ VII đến giữa thế kỉ XIX.</a:t>
              </a:r>
              <a:endParaRPr lang="en-US" sz="3600" b="1" i="1">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17">
              <a:extLst>
                <a:ext uri="{FF2B5EF4-FFF2-40B4-BE49-F238E27FC236}">
                  <a16:creationId xmlns:a16="http://schemas.microsoft.com/office/drawing/2014/main" id="{28E50ED2-F08B-130E-A046-71A096FA99E4}"/>
                </a:ext>
              </a:extLst>
            </p:cNvPr>
            <p:cNvPicPr>
              <a:picLocks noChangeAspect="1"/>
            </p:cNvPicPr>
            <p:nvPr/>
          </p:nvPicPr>
          <p:blipFill>
            <a:blip r:embed="rId4"/>
            <a:srcRect/>
            <a:stretch>
              <a:fillRect/>
            </a:stretch>
          </p:blipFill>
          <p:spPr>
            <a:xfrm>
              <a:off x="16068227" y="1949468"/>
              <a:ext cx="1775026" cy="3480443"/>
            </a:xfrm>
            <a:prstGeom prst="rect">
              <a:avLst/>
            </a:prstGeom>
          </p:spPr>
        </p:pic>
      </p:grpSp>
      <p:grpSp>
        <p:nvGrpSpPr>
          <p:cNvPr id="31" name="Group 30">
            <a:extLst>
              <a:ext uri="{FF2B5EF4-FFF2-40B4-BE49-F238E27FC236}">
                <a16:creationId xmlns:a16="http://schemas.microsoft.com/office/drawing/2014/main" id="{0D218E65-2879-6B4F-9396-C0BD802A1258}"/>
              </a:ext>
            </a:extLst>
          </p:cNvPr>
          <p:cNvGrpSpPr/>
          <p:nvPr/>
        </p:nvGrpSpPr>
        <p:grpSpPr>
          <a:xfrm>
            <a:off x="9296400" y="6406757"/>
            <a:ext cx="7543410" cy="3515475"/>
            <a:chOff x="9296400" y="6406757"/>
            <a:chExt cx="7543410" cy="3515475"/>
          </a:xfrm>
        </p:grpSpPr>
        <p:sp>
          <p:nvSpPr>
            <p:cNvPr id="21" name="TextBox 20">
              <a:extLst>
                <a:ext uri="{FF2B5EF4-FFF2-40B4-BE49-F238E27FC236}">
                  <a16:creationId xmlns:a16="http://schemas.microsoft.com/office/drawing/2014/main" id="{61B79573-B798-D19F-8944-AEB872B298EE}"/>
                </a:ext>
              </a:extLst>
            </p:cNvPr>
            <p:cNvSpPr txBox="1"/>
            <p:nvPr/>
          </p:nvSpPr>
          <p:spPr>
            <a:xfrm>
              <a:off x="11602586" y="6757164"/>
              <a:ext cx="5237224" cy="2482667"/>
            </a:xfrm>
            <a:prstGeom prst="rect">
              <a:avLst/>
            </a:prstGeom>
            <a:noFill/>
          </p:spPr>
          <p:txBody>
            <a:bodyPr wrap="square">
              <a:spAutoFit/>
            </a:bodyPr>
            <a:lstStyle/>
            <a:p>
              <a:pPr algn="ctr">
                <a:lnSpc>
                  <a:spcPct val="150000"/>
                </a:lnSpc>
                <a:spcAft>
                  <a:spcPts val="1000"/>
                </a:spcAft>
              </a:pPr>
              <a:r>
                <a:rPr lang="fr-FR"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 bài tập Bài 6 – Sách bài tập Lịch sử Địa lí 7 – Phần Lịch sử.</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15">
              <a:extLst>
                <a:ext uri="{FF2B5EF4-FFF2-40B4-BE49-F238E27FC236}">
                  <a16:creationId xmlns:a16="http://schemas.microsoft.com/office/drawing/2014/main" id="{33B44686-F1A0-2773-3832-13B18F2262B5}"/>
                </a:ext>
              </a:extLst>
            </p:cNvPr>
            <p:cNvPicPr>
              <a:picLocks noChangeAspect="1"/>
            </p:cNvPicPr>
            <p:nvPr/>
          </p:nvPicPr>
          <p:blipFill>
            <a:blip r:embed="rId5"/>
            <a:srcRect/>
            <a:stretch>
              <a:fillRect/>
            </a:stretch>
          </p:blipFill>
          <p:spPr>
            <a:xfrm>
              <a:off x="9296400" y="6406757"/>
              <a:ext cx="2251369" cy="3515475"/>
            </a:xfrm>
            <a:prstGeom prst="rect">
              <a:avLst/>
            </a:prstGeom>
          </p:spPr>
        </p:pic>
      </p:grpSp>
    </p:spTree>
    <p:extLst>
      <p:ext uri="{BB962C8B-B14F-4D97-AF65-F5344CB8AC3E}">
        <p14:creationId xmlns:p14="http://schemas.microsoft.com/office/powerpoint/2010/main" val="3138646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53" presetClass="entr" presetSubtype="16"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fltVal val="0"/>
                                          </p:val>
                                        </p:tav>
                                        <p:tav tm="100000">
                                          <p:val>
                                            <p:strVal val="#ppt_w"/>
                                          </p:val>
                                        </p:tav>
                                      </p:tavLst>
                                    </p:anim>
                                    <p:anim calcmode="lin" valueType="num">
                                      <p:cBhvr>
                                        <p:cTn id="16" dur="500" fill="hold"/>
                                        <p:tgtEl>
                                          <p:spTgt spid="29"/>
                                        </p:tgtEl>
                                        <p:attrNameLst>
                                          <p:attrName>ppt_h</p:attrName>
                                        </p:attrNameLst>
                                      </p:cBhvr>
                                      <p:tavLst>
                                        <p:tav tm="0">
                                          <p:val>
                                            <p:fltVal val="0"/>
                                          </p:val>
                                        </p:tav>
                                        <p:tav tm="100000">
                                          <p:val>
                                            <p:strVal val="#ppt_h"/>
                                          </p:val>
                                        </p:tav>
                                      </p:tavLst>
                                    </p:anim>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53" presetClass="entr" presetSubtype="16"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500" fill="hold"/>
                                        <p:tgtEl>
                                          <p:spTgt spid="31"/>
                                        </p:tgtEl>
                                        <p:attrNameLst>
                                          <p:attrName>ppt_w</p:attrName>
                                        </p:attrNameLst>
                                      </p:cBhvr>
                                      <p:tavLst>
                                        <p:tav tm="0">
                                          <p:val>
                                            <p:fltVal val="0"/>
                                          </p:val>
                                        </p:tav>
                                        <p:tav tm="100000">
                                          <p:val>
                                            <p:strVal val="#ppt_w"/>
                                          </p:val>
                                        </p:tav>
                                      </p:tavLst>
                                    </p:anim>
                                    <p:anim calcmode="lin" valueType="num">
                                      <p:cBhvr>
                                        <p:cTn id="36" dur="500" fill="hold"/>
                                        <p:tgtEl>
                                          <p:spTgt spid="31"/>
                                        </p:tgtEl>
                                        <p:attrNameLst>
                                          <p:attrName>ppt_h</p:attrName>
                                        </p:attrNameLst>
                                      </p:cBhvr>
                                      <p:tavLst>
                                        <p:tav tm="0">
                                          <p:val>
                                            <p:fltVal val="0"/>
                                          </p:val>
                                        </p:tav>
                                        <p:tav tm="100000">
                                          <p:val>
                                            <p:strVal val="#ppt_h"/>
                                          </p:val>
                                        </p:tav>
                                      </p:tavLst>
                                    </p:anim>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par>
                                <p:cTn id="43" presetID="53" presetClass="entr" presetSubtype="16"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500" fill="hold"/>
                                        <p:tgtEl>
                                          <p:spTgt spid="32"/>
                                        </p:tgtEl>
                                        <p:attrNameLst>
                                          <p:attrName>ppt_w</p:attrName>
                                        </p:attrNameLst>
                                      </p:cBhvr>
                                      <p:tavLst>
                                        <p:tav tm="0">
                                          <p:val>
                                            <p:fltVal val="0"/>
                                          </p:val>
                                        </p:tav>
                                        <p:tav tm="100000">
                                          <p:val>
                                            <p:strVal val="#ppt_w"/>
                                          </p:val>
                                        </p:tav>
                                      </p:tavLst>
                                    </p:anim>
                                    <p:anim calcmode="lin" valueType="num">
                                      <p:cBhvr>
                                        <p:cTn id="46" dur="500" fill="hold"/>
                                        <p:tgtEl>
                                          <p:spTgt spid="32"/>
                                        </p:tgtEl>
                                        <p:attrNameLst>
                                          <p:attrName>ppt_h</p:attrName>
                                        </p:attrNameLst>
                                      </p:cBhvr>
                                      <p:tavLst>
                                        <p:tav tm="0">
                                          <p:val>
                                            <p:fltVal val="0"/>
                                          </p:val>
                                        </p:tav>
                                        <p:tav tm="100000">
                                          <p:val>
                                            <p:strVal val="#ppt_h"/>
                                          </p:val>
                                        </p:tav>
                                      </p:tavLst>
                                    </p:anim>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BFDD27-146F-7A97-2E98-F0F1931DCEB7}"/>
              </a:ext>
            </a:extLst>
          </p:cNvPr>
          <p:cNvPicPr>
            <a:picLocks noChangeAspect="1"/>
          </p:cNvPicPr>
          <p:nvPr/>
        </p:nvPicPr>
        <p:blipFill rotWithShape="1">
          <a:blip r:embed="rId2">
            <a:alphaModFix amt="50000"/>
          </a:blip>
          <a:srcRect t="23626" r="1" b="9193"/>
          <a:stretch/>
        </p:blipFill>
        <p:spPr>
          <a:xfrm>
            <a:off x="20" y="10"/>
            <a:ext cx="18283405" cy="10286990"/>
          </a:xfrm>
          <a:prstGeom prst="rect">
            <a:avLst/>
          </a:prstGeom>
        </p:spPr>
      </p:pic>
      <p:sp>
        <p:nvSpPr>
          <p:cNvPr id="2" name="TextBox 2"/>
          <p:cNvSpPr txBox="1"/>
          <p:nvPr/>
        </p:nvSpPr>
        <p:spPr>
          <a:xfrm>
            <a:off x="2286000" y="2873732"/>
            <a:ext cx="13716000" cy="3404672"/>
          </a:xfrm>
          <a:prstGeom prst="rect">
            <a:avLst/>
          </a:prstGeom>
        </p:spPr>
        <p:txBody>
          <a:bodyPr vert="horz" lIns="91440" tIns="45720" rIns="91440" bIns="45720" rtlCol="0" anchor="b">
            <a:normAutofit lnSpcReduction="10000"/>
          </a:bodyPr>
          <a:lstStyle/>
          <a:p>
            <a:pPr algn="ctr">
              <a:lnSpc>
                <a:spcPct val="150000"/>
              </a:lnSpc>
              <a:spcBef>
                <a:spcPct val="0"/>
              </a:spcBef>
              <a:spcAft>
                <a:spcPts val="200"/>
              </a:spcAft>
            </a:pPr>
            <a:r>
              <a:rPr lang="en-US" sz="8000" b="1">
                <a:solidFill>
                  <a:srgbClr val="FFFFFF"/>
                </a:solidFill>
                <a:latin typeface="Arial" panose="020B0604020202020204" pitchFamily="34" charset="0"/>
                <a:ea typeface="+mj-ea"/>
                <a:cs typeface="Arial" panose="020B0604020202020204" pitchFamily="34" charset="0"/>
              </a:rPr>
              <a:t>CẢM ƠN CÁC EM ĐÃ </a:t>
            </a:r>
          </a:p>
          <a:p>
            <a:pPr algn="ctr">
              <a:lnSpc>
                <a:spcPct val="150000"/>
              </a:lnSpc>
              <a:spcBef>
                <a:spcPct val="0"/>
              </a:spcBef>
              <a:spcAft>
                <a:spcPts val="200"/>
              </a:spcAft>
            </a:pPr>
            <a:r>
              <a:rPr lang="en-US" sz="8000" b="1">
                <a:solidFill>
                  <a:srgbClr val="FFFFFF"/>
                </a:solidFill>
                <a:latin typeface="Arial" panose="020B0604020202020204" pitchFamily="34" charset="0"/>
                <a:ea typeface="+mj-ea"/>
                <a:cs typeface="Arial" panose="020B0604020202020204" pitchFamily="34" charset="0"/>
              </a:rPr>
              <a:t>LẮNG NGHE BÀI GIẢNG!</a:t>
            </a:r>
          </a:p>
        </p:txBody>
      </p:sp>
      <p:sp>
        <p:nvSpPr>
          <p:cNvPr id="26"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552934"/>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09231 w 6365383"/>
              <a:gd name="connsiteY1" fmla="*/ 0 h 27432"/>
              <a:gd name="connsiteX2" fmla="*/ 954807 w 6365383"/>
              <a:gd name="connsiteY2" fmla="*/ 0 h 27432"/>
              <a:gd name="connsiteX3" fmla="*/ 1464038 w 6365383"/>
              <a:gd name="connsiteY3" fmla="*/ 0 h 27432"/>
              <a:gd name="connsiteX4" fmla="*/ 2100576 w 6365383"/>
              <a:gd name="connsiteY4" fmla="*/ 0 h 27432"/>
              <a:gd name="connsiteX5" fmla="*/ 2800769 w 6365383"/>
              <a:gd name="connsiteY5" fmla="*/ 0 h 27432"/>
              <a:gd name="connsiteX6" fmla="*/ 3564614 w 6365383"/>
              <a:gd name="connsiteY6" fmla="*/ 0 h 27432"/>
              <a:gd name="connsiteX7" fmla="*/ 4328460 w 6365383"/>
              <a:gd name="connsiteY7" fmla="*/ 0 h 27432"/>
              <a:gd name="connsiteX8" fmla="*/ 4901345 w 6365383"/>
              <a:gd name="connsiteY8" fmla="*/ 0 h 27432"/>
              <a:gd name="connsiteX9" fmla="*/ 5601537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455768 w 6365383"/>
              <a:gd name="connsiteY14" fmla="*/ 27432 h 27432"/>
              <a:gd name="connsiteX15" fmla="*/ 3882884 w 6365383"/>
              <a:gd name="connsiteY15" fmla="*/ 27432 h 27432"/>
              <a:gd name="connsiteX16" fmla="*/ 3119038 w 6365383"/>
              <a:gd name="connsiteY16" fmla="*/ 27432 h 27432"/>
              <a:gd name="connsiteX17" fmla="*/ 2609807 w 6365383"/>
              <a:gd name="connsiteY17" fmla="*/ 27432 h 27432"/>
              <a:gd name="connsiteX18" fmla="*/ 1909615 w 6365383"/>
              <a:gd name="connsiteY18" fmla="*/ 27432 h 27432"/>
              <a:gd name="connsiteX19" fmla="*/ 1464038 w 6365383"/>
              <a:gd name="connsiteY19" fmla="*/ 27432 h 27432"/>
              <a:gd name="connsiteX20" fmla="*/ 827500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139864" y="-13274"/>
                  <a:pt x="395058" y="31266"/>
                  <a:pt x="636538" y="0"/>
                </a:cubicBezTo>
                <a:cubicBezTo>
                  <a:pt x="865421" y="-30226"/>
                  <a:pt x="1115954" y="-15587"/>
                  <a:pt x="1336730" y="0"/>
                </a:cubicBezTo>
                <a:cubicBezTo>
                  <a:pt x="1576227" y="12258"/>
                  <a:pt x="1653566" y="-20128"/>
                  <a:pt x="1909615" y="0"/>
                </a:cubicBezTo>
                <a:cubicBezTo>
                  <a:pt x="2177382" y="24404"/>
                  <a:pt x="2285551" y="12186"/>
                  <a:pt x="2418846" y="0"/>
                </a:cubicBezTo>
                <a:cubicBezTo>
                  <a:pt x="2528927" y="19082"/>
                  <a:pt x="2738322" y="39620"/>
                  <a:pt x="2928076" y="0"/>
                </a:cubicBezTo>
                <a:cubicBezTo>
                  <a:pt x="3143030" y="-16600"/>
                  <a:pt x="3232468" y="-26735"/>
                  <a:pt x="3373653" y="0"/>
                </a:cubicBezTo>
                <a:cubicBezTo>
                  <a:pt x="3476986" y="29140"/>
                  <a:pt x="3904964" y="20265"/>
                  <a:pt x="4137499" y="0"/>
                </a:cubicBezTo>
                <a:cubicBezTo>
                  <a:pt x="4316057" y="-31678"/>
                  <a:pt x="4603238" y="57986"/>
                  <a:pt x="4901345" y="0"/>
                </a:cubicBezTo>
                <a:cubicBezTo>
                  <a:pt x="5188167" y="-16003"/>
                  <a:pt x="5460162" y="6613"/>
                  <a:pt x="5665191" y="0"/>
                </a:cubicBezTo>
                <a:cubicBezTo>
                  <a:pt x="5858106" y="8373"/>
                  <a:pt x="6057728" y="-36105"/>
                  <a:pt x="6365383" y="0"/>
                </a:cubicBezTo>
                <a:cubicBezTo>
                  <a:pt x="6366783" y="12212"/>
                  <a:pt x="6364136" y="20395"/>
                  <a:pt x="6365383" y="27432"/>
                </a:cubicBezTo>
                <a:cubicBezTo>
                  <a:pt x="6196030" y="28853"/>
                  <a:pt x="5906749" y="36029"/>
                  <a:pt x="5728845" y="27432"/>
                </a:cubicBezTo>
                <a:cubicBezTo>
                  <a:pt x="5554113" y="-15027"/>
                  <a:pt x="5178036" y="25909"/>
                  <a:pt x="5028653" y="27432"/>
                </a:cubicBezTo>
                <a:cubicBezTo>
                  <a:pt x="4891896" y="43795"/>
                  <a:pt x="4746237" y="37784"/>
                  <a:pt x="4583076" y="27432"/>
                </a:cubicBezTo>
                <a:cubicBezTo>
                  <a:pt x="4392571" y="37587"/>
                  <a:pt x="4312475" y="23043"/>
                  <a:pt x="4137499" y="27432"/>
                </a:cubicBezTo>
                <a:cubicBezTo>
                  <a:pt x="3979147" y="30659"/>
                  <a:pt x="3894684" y="27946"/>
                  <a:pt x="3691922" y="27432"/>
                </a:cubicBezTo>
                <a:cubicBezTo>
                  <a:pt x="3470223" y="38612"/>
                  <a:pt x="3364363" y="39145"/>
                  <a:pt x="3182692" y="27432"/>
                </a:cubicBezTo>
                <a:cubicBezTo>
                  <a:pt x="3020741" y="35057"/>
                  <a:pt x="2944258" y="54287"/>
                  <a:pt x="2673461" y="27432"/>
                </a:cubicBezTo>
                <a:cubicBezTo>
                  <a:pt x="2420261" y="11338"/>
                  <a:pt x="2407951" y="46030"/>
                  <a:pt x="2164230" y="27432"/>
                </a:cubicBezTo>
                <a:cubicBezTo>
                  <a:pt x="1925926" y="2609"/>
                  <a:pt x="1852591" y="40"/>
                  <a:pt x="1655000" y="27432"/>
                </a:cubicBezTo>
                <a:cubicBezTo>
                  <a:pt x="1452031" y="62810"/>
                  <a:pt x="1384098" y="47641"/>
                  <a:pt x="1145769" y="27432"/>
                </a:cubicBezTo>
                <a:cubicBezTo>
                  <a:pt x="918825" y="-10093"/>
                  <a:pt x="427875" y="23589"/>
                  <a:pt x="0" y="27432"/>
                </a:cubicBezTo>
                <a:cubicBezTo>
                  <a:pt x="-395" y="23124"/>
                  <a:pt x="1121" y="8148"/>
                  <a:pt x="0" y="0"/>
                </a:cubicBezTo>
                <a:close/>
              </a:path>
              <a:path w="6365383" h="27432" stroke="0" extrusionOk="0">
                <a:moveTo>
                  <a:pt x="0" y="0"/>
                </a:moveTo>
                <a:cubicBezTo>
                  <a:pt x="147179" y="14788"/>
                  <a:pt x="300981" y="1719"/>
                  <a:pt x="509231" y="0"/>
                </a:cubicBezTo>
                <a:cubicBezTo>
                  <a:pt x="711030" y="-3388"/>
                  <a:pt x="798609" y="-8246"/>
                  <a:pt x="954807" y="0"/>
                </a:cubicBezTo>
                <a:cubicBezTo>
                  <a:pt x="1101646" y="4056"/>
                  <a:pt x="1302660" y="11468"/>
                  <a:pt x="1464038" y="0"/>
                </a:cubicBezTo>
                <a:cubicBezTo>
                  <a:pt x="1594934" y="-11865"/>
                  <a:pt x="1936948" y="-38656"/>
                  <a:pt x="2100576" y="0"/>
                </a:cubicBezTo>
                <a:cubicBezTo>
                  <a:pt x="2251317" y="16246"/>
                  <a:pt x="2605202" y="-30006"/>
                  <a:pt x="2800769" y="0"/>
                </a:cubicBezTo>
                <a:cubicBezTo>
                  <a:pt x="2952324" y="59869"/>
                  <a:pt x="3353392" y="-26257"/>
                  <a:pt x="3564614" y="0"/>
                </a:cubicBezTo>
                <a:cubicBezTo>
                  <a:pt x="3785097" y="31132"/>
                  <a:pt x="4148552" y="11516"/>
                  <a:pt x="4328460" y="0"/>
                </a:cubicBezTo>
                <a:cubicBezTo>
                  <a:pt x="4524659" y="26272"/>
                  <a:pt x="4681746" y="-30210"/>
                  <a:pt x="4901345" y="0"/>
                </a:cubicBezTo>
                <a:cubicBezTo>
                  <a:pt x="5139281" y="-5228"/>
                  <a:pt x="5379645" y="48641"/>
                  <a:pt x="5601537" y="0"/>
                </a:cubicBezTo>
                <a:cubicBezTo>
                  <a:pt x="5772798" y="-17826"/>
                  <a:pt x="5986596" y="12703"/>
                  <a:pt x="6365383" y="0"/>
                </a:cubicBezTo>
                <a:cubicBezTo>
                  <a:pt x="6365646" y="13525"/>
                  <a:pt x="6366051" y="14381"/>
                  <a:pt x="6365383" y="27432"/>
                </a:cubicBezTo>
                <a:cubicBezTo>
                  <a:pt x="6203321" y="-970"/>
                  <a:pt x="5868898" y="67226"/>
                  <a:pt x="5728845" y="27432"/>
                </a:cubicBezTo>
                <a:cubicBezTo>
                  <a:pt x="5591780" y="9965"/>
                  <a:pt x="5264572" y="-28609"/>
                  <a:pt x="5028653" y="27432"/>
                </a:cubicBezTo>
                <a:cubicBezTo>
                  <a:pt x="4787665" y="58012"/>
                  <a:pt x="4687933" y="31160"/>
                  <a:pt x="4455768" y="27432"/>
                </a:cubicBezTo>
                <a:cubicBezTo>
                  <a:pt x="4246651" y="45673"/>
                  <a:pt x="4058997" y="24741"/>
                  <a:pt x="3882884" y="27432"/>
                </a:cubicBezTo>
                <a:cubicBezTo>
                  <a:pt x="3727448" y="49182"/>
                  <a:pt x="3285783" y="-46495"/>
                  <a:pt x="3119038" y="27432"/>
                </a:cubicBezTo>
                <a:cubicBezTo>
                  <a:pt x="2953443" y="68374"/>
                  <a:pt x="2785274" y="26827"/>
                  <a:pt x="2609807" y="27432"/>
                </a:cubicBezTo>
                <a:cubicBezTo>
                  <a:pt x="2437623" y="17494"/>
                  <a:pt x="2055549" y="12675"/>
                  <a:pt x="1909615" y="27432"/>
                </a:cubicBezTo>
                <a:cubicBezTo>
                  <a:pt x="1763049" y="30976"/>
                  <a:pt x="1662669" y="42757"/>
                  <a:pt x="1464038" y="27432"/>
                </a:cubicBezTo>
                <a:cubicBezTo>
                  <a:pt x="1260084" y="22226"/>
                  <a:pt x="1109619" y="28481"/>
                  <a:pt x="827500" y="27432"/>
                </a:cubicBezTo>
                <a:cubicBezTo>
                  <a:pt x="569713" y="109845"/>
                  <a:pt x="372632" y="34847"/>
                  <a:pt x="0" y="27432"/>
                </a:cubicBezTo>
                <a:cubicBezTo>
                  <a:pt x="171" y="21236"/>
                  <a:pt x="1539" y="7034"/>
                  <a:pt x="0" y="0"/>
                </a:cubicBezTo>
                <a:close/>
              </a:path>
              <a:path w="6365383" h="27432" fill="none" stroke="0" extrusionOk="0">
                <a:moveTo>
                  <a:pt x="0" y="0"/>
                </a:moveTo>
                <a:cubicBezTo>
                  <a:pt x="148114" y="-21488"/>
                  <a:pt x="370663" y="-8727"/>
                  <a:pt x="636538" y="0"/>
                </a:cubicBezTo>
                <a:cubicBezTo>
                  <a:pt x="871556" y="-17330"/>
                  <a:pt x="1052092" y="15989"/>
                  <a:pt x="1336730" y="0"/>
                </a:cubicBezTo>
                <a:cubicBezTo>
                  <a:pt x="1588412" y="2572"/>
                  <a:pt x="1638947" y="-17048"/>
                  <a:pt x="1909615" y="0"/>
                </a:cubicBezTo>
                <a:cubicBezTo>
                  <a:pt x="2172941" y="24803"/>
                  <a:pt x="2282833" y="9071"/>
                  <a:pt x="2418846" y="0"/>
                </a:cubicBezTo>
                <a:cubicBezTo>
                  <a:pt x="2579346" y="3160"/>
                  <a:pt x="2717736" y="1190"/>
                  <a:pt x="2928076" y="0"/>
                </a:cubicBezTo>
                <a:cubicBezTo>
                  <a:pt x="3134890" y="-30280"/>
                  <a:pt x="3231966" y="-8101"/>
                  <a:pt x="3373653" y="0"/>
                </a:cubicBezTo>
                <a:cubicBezTo>
                  <a:pt x="3520675" y="18506"/>
                  <a:pt x="3921804" y="-22426"/>
                  <a:pt x="4137499" y="0"/>
                </a:cubicBezTo>
                <a:cubicBezTo>
                  <a:pt x="4327702" y="-4501"/>
                  <a:pt x="4648089" y="-21054"/>
                  <a:pt x="4901345" y="0"/>
                </a:cubicBezTo>
                <a:cubicBezTo>
                  <a:pt x="5189079" y="-51139"/>
                  <a:pt x="5468836" y="-33950"/>
                  <a:pt x="5665191" y="0"/>
                </a:cubicBezTo>
                <a:cubicBezTo>
                  <a:pt x="5844792" y="63"/>
                  <a:pt x="6072101" y="-28741"/>
                  <a:pt x="6365383" y="0"/>
                </a:cubicBezTo>
                <a:cubicBezTo>
                  <a:pt x="6367575" y="13041"/>
                  <a:pt x="6363079" y="19728"/>
                  <a:pt x="6365383" y="27432"/>
                </a:cubicBezTo>
                <a:cubicBezTo>
                  <a:pt x="6168648" y="44849"/>
                  <a:pt x="5908689" y="57652"/>
                  <a:pt x="5728845" y="27432"/>
                </a:cubicBezTo>
                <a:cubicBezTo>
                  <a:pt x="5514647" y="19350"/>
                  <a:pt x="5183114" y="52441"/>
                  <a:pt x="5028653" y="27432"/>
                </a:cubicBezTo>
                <a:cubicBezTo>
                  <a:pt x="4886167" y="25261"/>
                  <a:pt x="4770301" y="25272"/>
                  <a:pt x="4583076" y="27432"/>
                </a:cubicBezTo>
                <a:cubicBezTo>
                  <a:pt x="4392628" y="11049"/>
                  <a:pt x="4297840" y="28137"/>
                  <a:pt x="4137499" y="27432"/>
                </a:cubicBezTo>
                <a:cubicBezTo>
                  <a:pt x="3979033" y="11832"/>
                  <a:pt x="3882658" y="26685"/>
                  <a:pt x="3691922" y="27432"/>
                </a:cubicBezTo>
                <a:cubicBezTo>
                  <a:pt x="3476522" y="54227"/>
                  <a:pt x="3338609" y="9824"/>
                  <a:pt x="3182692" y="27432"/>
                </a:cubicBezTo>
                <a:cubicBezTo>
                  <a:pt x="3007853" y="18413"/>
                  <a:pt x="2928857" y="26610"/>
                  <a:pt x="2673461" y="27432"/>
                </a:cubicBezTo>
                <a:cubicBezTo>
                  <a:pt x="2424071" y="7914"/>
                  <a:pt x="2403871" y="41450"/>
                  <a:pt x="2164230" y="27432"/>
                </a:cubicBezTo>
                <a:cubicBezTo>
                  <a:pt x="1915627" y="-2904"/>
                  <a:pt x="1835137" y="-6999"/>
                  <a:pt x="1655000" y="27432"/>
                </a:cubicBezTo>
                <a:cubicBezTo>
                  <a:pt x="1483520" y="44054"/>
                  <a:pt x="1385338" y="30109"/>
                  <a:pt x="1145769" y="27432"/>
                </a:cubicBezTo>
                <a:cubicBezTo>
                  <a:pt x="944537" y="-28238"/>
                  <a:pt x="362674" y="78873"/>
                  <a:pt x="0" y="27432"/>
                </a:cubicBezTo>
                <a:cubicBezTo>
                  <a:pt x="-1063" y="21428"/>
                  <a:pt x="-579" y="8264"/>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dk1" tx1="lt1" bg2="dk2" tx2="lt2" accent1="accent1" accent2="accent2" accent3="accent3" accent4="accent4" accent5="accent5" accent6="accent6" hlink="hlink" folHlink="folHlink"/>
  </p:clrMapOvr>
  <p:transition>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A88A84DC-E8EB-1917-B338-8ECCE853106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9025" y="7581900"/>
            <a:ext cx="5841229" cy="2814410"/>
          </a:xfrm>
          <a:prstGeom prst="rect">
            <a:avLst/>
          </a:prstGeom>
        </p:spPr>
      </p:pic>
      <p:sp>
        <p:nvSpPr>
          <p:cNvPr id="4" name="TextBox 4"/>
          <p:cNvSpPr txBox="1"/>
          <p:nvPr/>
        </p:nvSpPr>
        <p:spPr>
          <a:xfrm>
            <a:off x="6639713" y="573736"/>
            <a:ext cx="5008573"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Tử Cấm Thành</a:t>
            </a:r>
            <a:endParaRPr lang="en-US" sz="4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19C522F-8EE6-B230-4F35-9E599A7F5D9B}"/>
              </a:ext>
            </a:extLst>
          </p:cNvPr>
          <p:cNvSpPr txBox="1"/>
          <p:nvPr/>
        </p:nvSpPr>
        <p:spPr>
          <a:xfrm>
            <a:off x="152400" y="2224879"/>
            <a:ext cx="10287000" cy="6441572"/>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hoàng cung và nơi cư trú mùa đông của các Hoàng đế Trung Hoa từ năm 1420 đến năm 1924. </a:t>
            </a:r>
            <a:endParaRPr lang="en-US" sz="4000">
              <a:solidFill>
                <a:srgbClr val="000000"/>
              </a:solidFill>
              <a:latin typeface="Arial" panose="020B0604020202020204" pitchFamily="34" charset="0"/>
              <a:cs typeface="Arial" panose="020B0604020202020204" pitchFamily="34" charset="0"/>
            </a:endParaRP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Ý nghĩa:</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nhà của các Hoàng đế cùng gia đình</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trung tâm nghi lễ</a:t>
            </a:r>
            <a:r>
              <a:rPr lang="en-US" sz="4000">
                <a:solidFill>
                  <a:srgbClr val="000000"/>
                </a:solidFill>
                <a:latin typeface="Arial" panose="020B0604020202020204" pitchFamily="34" charset="0"/>
                <a:cs typeface="Arial" panose="020B0604020202020204" pitchFamily="34" charset="0"/>
              </a:rPr>
              <a:t>, </a:t>
            </a:r>
            <a:r>
              <a:rPr lang="vi-VN" sz="4000">
                <a:solidFill>
                  <a:srgbClr val="000000"/>
                </a:solidFill>
                <a:latin typeface="Arial" panose="020B0604020202020204" pitchFamily="34" charset="0"/>
                <a:cs typeface="Arial" panose="020B0604020202020204" pitchFamily="34" charset="0"/>
              </a:rPr>
              <a:t>chính trị của chính phủ Trung Quốc trong suốt 500 năm.</a:t>
            </a:r>
            <a:endParaRPr lang="en-US" sz="4000">
              <a:solidFill>
                <a:srgbClr val="00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866C10D-4251-1AF3-BF40-4826761F6D85}"/>
              </a:ext>
            </a:extLst>
          </p:cNvPr>
          <p:cNvGrpSpPr/>
          <p:nvPr/>
        </p:nvGrpSpPr>
        <p:grpSpPr>
          <a:xfrm>
            <a:off x="10668000" y="3180903"/>
            <a:ext cx="6858000" cy="5190520"/>
            <a:chOff x="10744200" y="3083704"/>
            <a:chExt cx="6858000" cy="5190520"/>
          </a:xfrm>
        </p:grpSpPr>
        <p:pic>
          <p:nvPicPr>
            <p:cNvPr id="3" name="Picture 2">
              <a:extLst>
                <a:ext uri="{FF2B5EF4-FFF2-40B4-BE49-F238E27FC236}">
                  <a16:creationId xmlns:a16="http://schemas.microsoft.com/office/drawing/2014/main" id="{6DA50D31-AE5F-7490-1BFD-2A9591B7C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44200" y="3083704"/>
              <a:ext cx="6858000" cy="4529523"/>
            </a:xfrm>
            <a:prstGeom prst="rect">
              <a:avLst/>
            </a:prstGeom>
          </p:spPr>
        </p:pic>
        <p:sp>
          <p:nvSpPr>
            <p:cNvPr id="9" name="TextBox 7">
              <a:extLst>
                <a:ext uri="{FF2B5EF4-FFF2-40B4-BE49-F238E27FC236}">
                  <a16:creationId xmlns:a16="http://schemas.microsoft.com/office/drawing/2014/main" id="{AB7FAF91-0BC2-F355-5DAC-8AF9CAB8B125}"/>
                </a:ext>
              </a:extLst>
            </p:cNvPr>
            <p:cNvSpPr txBox="1"/>
            <p:nvPr/>
          </p:nvSpPr>
          <p:spPr>
            <a:xfrm>
              <a:off x="11599293" y="7713301"/>
              <a:ext cx="5147814" cy="560923"/>
            </a:xfrm>
            <a:prstGeom prst="rect">
              <a:avLst/>
            </a:prstGeom>
          </p:spPr>
          <p:txBody>
            <a:bodyPr wrap="square" lIns="0" tIns="0" rIns="0" bIns="0" rtlCol="0" anchor="t">
              <a:spAutoFit/>
            </a:bodyPr>
            <a:lstStyle/>
            <a:p>
              <a:pPr algn="ctr">
                <a:lnSpc>
                  <a:spcPts val="4759"/>
                </a:lnSpc>
              </a:pPr>
              <a:r>
                <a:rPr lang="en-US" sz="3200" i="1">
                  <a:solidFill>
                    <a:srgbClr val="000000"/>
                  </a:solidFill>
                  <a:latin typeface="Arial" panose="020B0604020202020204" pitchFamily="34" charset="0"/>
                  <a:cs typeface="Arial" panose="020B0604020202020204" pitchFamily="34" charset="0"/>
                </a:rPr>
                <a:t>Tử Cấm Thành</a:t>
              </a:r>
              <a:endParaRPr lang="en-US" sz="3200" i="1" dirty="0">
                <a:solidFill>
                  <a:srgbClr val="0000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59476741-27C0-CA6F-9906-193262B17A11}"/>
              </a:ext>
            </a:extLst>
          </p:cNvPr>
          <p:cNvSpPr txBox="1"/>
          <p:nvPr/>
        </p:nvSpPr>
        <p:spPr>
          <a:xfrm>
            <a:off x="152400" y="8572500"/>
            <a:ext cx="11734800" cy="901593"/>
          </a:xfrm>
          <a:prstGeom prst="rect">
            <a:avLst/>
          </a:prstGeom>
          <a:noFill/>
        </p:spPr>
        <p:txBody>
          <a:bodyPr wrap="square">
            <a:spAutoFit/>
          </a:bodyPr>
          <a:lstStyle/>
          <a:p>
            <a:pPr marL="938529" lvl="1"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1987: UNESCO công nhận là di sản thế giới.</a:t>
            </a:r>
            <a:endParaRPr lang="en-US" sz="4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5915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arn(inVertic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barn(inVertical)">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barn(inVertical)">
                                      <p:cBhvr>
                                        <p:cTn id="28" dur="500"/>
                                        <p:tgtEl>
                                          <p:spTgt spid="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18D28F5-8A46-2999-FE92-F4FB2CB7F1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449025" y="7734300"/>
            <a:ext cx="5841229" cy="2814410"/>
          </a:xfrm>
          <a:prstGeom prst="rect">
            <a:avLst/>
          </a:prstGeom>
        </p:spPr>
      </p:pic>
      <p:sp>
        <p:nvSpPr>
          <p:cNvPr id="4" name="TextBox 4"/>
          <p:cNvSpPr txBox="1"/>
          <p:nvPr/>
        </p:nvSpPr>
        <p:spPr>
          <a:xfrm>
            <a:off x="3396056" y="634284"/>
            <a:ext cx="11495887" cy="738664"/>
          </a:xfrm>
          <a:prstGeom prst="rect">
            <a:avLst/>
          </a:prstGeom>
        </p:spPr>
        <p:txBody>
          <a:bodyPr wrap="square" lIns="0" tIns="0" rIns="0" bIns="0" rtlCol="0" anchor="t">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Giấy, thuốc súng, la bàn, kĩ thuật in</a:t>
            </a:r>
            <a:endParaRPr lang="en-US" sz="4800" b="1" dirty="0">
              <a:solidFill>
                <a:srgbClr val="FF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19C522F-8EE6-B230-4F35-9E599A7F5D9B}"/>
              </a:ext>
            </a:extLst>
          </p:cNvPr>
          <p:cNvSpPr txBox="1"/>
          <p:nvPr/>
        </p:nvSpPr>
        <p:spPr>
          <a:xfrm>
            <a:off x="378745" y="1485900"/>
            <a:ext cx="9525001" cy="8288231"/>
          </a:xfrm>
          <a:prstGeom prst="rect">
            <a:avLst/>
          </a:prstGeom>
          <a:noFill/>
        </p:spPr>
        <p:txBody>
          <a:bodyPr wrap="square">
            <a:spAutoFit/>
          </a:bodyPr>
          <a:lstStyle/>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L</a:t>
            </a:r>
            <a:r>
              <a:rPr lang="vi-VN" sz="4000">
                <a:solidFill>
                  <a:srgbClr val="000000"/>
                </a:solidFill>
                <a:latin typeface="Arial" panose="020B0604020202020204" pitchFamily="34" charset="0"/>
                <a:cs typeface="Arial" panose="020B0604020202020204" pitchFamily="34" charset="0"/>
              </a:rPr>
              <a:t>à 4 phát minh vĩ đại của Trung Quốc về khoa học kĩ thuật</a:t>
            </a:r>
            <a:r>
              <a:rPr lang="en-US" sz="4000">
                <a:solidFill>
                  <a:srgbClr val="000000"/>
                </a:solidFill>
                <a:latin typeface="Arial" panose="020B0604020202020204" pitchFamily="34" charset="0"/>
                <a:cs typeface="Arial" panose="020B0604020202020204" pitchFamily="34" charset="0"/>
              </a:rPr>
              <a:t>.</a:t>
            </a:r>
          </a:p>
          <a:p>
            <a:pPr marL="824229" lvl="1"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cs typeface="Arial" panose="020B0604020202020204" pitchFamily="34" charset="0"/>
              </a:rPr>
              <a:t>Ý nghĩa:</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T</a:t>
            </a:r>
            <a:r>
              <a:rPr lang="vi-VN" sz="4000">
                <a:solidFill>
                  <a:srgbClr val="000000"/>
                </a:solidFill>
                <a:latin typeface="Arial" panose="020B0604020202020204" pitchFamily="34" charset="0"/>
                <a:cs typeface="Arial" panose="020B0604020202020204" pitchFamily="34" charset="0"/>
              </a:rPr>
              <a:t>húc đẩy sự phát triển chính trị, kinh tế và văn hóa ở Trung Quốc cổ đại. </a:t>
            </a:r>
            <a:endParaRPr lang="en-US" sz="4000">
              <a:solidFill>
                <a:srgbClr val="000000"/>
              </a:solidFill>
              <a:latin typeface="Arial" panose="020B0604020202020204" pitchFamily="34" charset="0"/>
              <a:cs typeface="Arial" panose="020B0604020202020204" pitchFamily="34" charset="0"/>
            </a:endParaRP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Ả</a:t>
            </a:r>
            <a:r>
              <a:rPr lang="vi-VN" sz="4000">
                <a:solidFill>
                  <a:srgbClr val="000000"/>
                </a:solidFill>
                <a:latin typeface="Arial" panose="020B0604020202020204" pitchFamily="34" charset="0"/>
                <a:cs typeface="Arial" panose="020B0604020202020204" pitchFamily="34" charset="0"/>
              </a:rPr>
              <a:t>nh hưởng lớn đến lịch sử văn minh thế giới</a:t>
            </a:r>
            <a:r>
              <a:rPr lang="en-US" sz="4000">
                <a:solidFill>
                  <a:srgbClr val="000000"/>
                </a:solidFill>
                <a:latin typeface="Arial" panose="020B0604020202020204" pitchFamily="34" charset="0"/>
                <a:cs typeface="Arial" panose="020B0604020202020204" pitchFamily="34" charset="0"/>
              </a:rPr>
              <a:t>.</a:t>
            </a:r>
          </a:p>
          <a:p>
            <a:pPr marL="938529" lvl="1"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cs typeface="Arial" panose="020B0604020202020204" pitchFamily="34" charset="0"/>
              </a:rPr>
              <a:t>Đ</a:t>
            </a:r>
            <a:r>
              <a:rPr lang="vi-VN" sz="4000">
                <a:solidFill>
                  <a:srgbClr val="000000"/>
                </a:solidFill>
                <a:latin typeface="Arial" panose="020B0604020202020204" pitchFamily="34" charset="0"/>
                <a:cs typeface="Arial" panose="020B0604020202020204" pitchFamily="34" charset="0"/>
              </a:rPr>
              <a:t>óng góp cho nền văn minh toàn nhân loại.</a:t>
            </a:r>
            <a:endParaRPr lang="en-US" sz="4000" dirty="0">
              <a:solidFill>
                <a:srgbClr val="00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E50CC292-58D9-133F-10DA-1A71E2C167D7}"/>
              </a:ext>
            </a:extLst>
          </p:cNvPr>
          <p:cNvGrpSpPr/>
          <p:nvPr/>
        </p:nvGrpSpPr>
        <p:grpSpPr>
          <a:xfrm>
            <a:off x="10591800" y="1816234"/>
            <a:ext cx="7004771" cy="7331353"/>
            <a:chOff x="10591800" y="1816234"/>
            <a:chExt cx="7004771" cy="7331353"/>
          </a:xfrm>
        </p:grpSpPr>
        <p:pic>
          <p:nvPicPr>
            <p:cNvPr id="7" name="Picture 6" descr="A picture containing text, person&#10;&#10;Description automatically generated">
              <a:extLst>
                <a:ext uri="{FF2B5EF4-FFF2-40B4-BE49-F238E27FC236}">
                  <a16:creationId xmlns:a16="http://schemas.microsoft.com/office/drawing/2014/main" id="{4E04EB84-798E-1FE9-A72F-FBDC094DDF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1800" y="1816234"/>
              <a:ext cx="7004771" cy="6654532"/>
            </a:xfrm>
            <a:prstGeom prst="rect">
              <a:avLst/>
            </a:prstGeom>
          </p:spPr>
        </p:pic>
        <p:sp>
          <p:nvSpPr>
            <p:cNvPr id="10" name="TextBox 7">
              <a:extLst>
                <a:ext uri="{FF2B5EF4-FFF2-40B4-BE49-F238E27FC236}">
                  <a16:creationId xmlns:a16="http://schemas.microsoft.com/office/drawing/2014/main" id="{14176D21-0E75-45FD-11FC-88BABA08BB33}"/>
                </a:ext>
              </a:extLst>
            </p:cNvPr>
            <p:cNvSpPr txBox="1"/>
            <p:nvPr/>
          </p:nvSpPr>
          <p:spPr>
            <a:xfrm>
              <a:off x="11353800" y="8580829"/>
              <a:ext cx="5147814" cy="566758"/>
            </a:xfrm>
            <a:prstGeom prst="rect">
              <a:avLst/>
            </a:prstGeom>
          </p:spPr>
          <p:txBody>
            <a:bodyPr wrap="square" lIns="0" tIns="0" rIns="0" bIns="0" rtlCol="0" anchor="t">
              <a:spAutoFit/>
            </a:bodyPr>
            <a:lstStyle/>
            <a:p>
              <a:pPr algn="ctr">
                <a:lnSpc>
                  <a:spcPts val="4759"/>
                </a:lnSpc>
              </a:pPr>
              <a:r>
                <a:rPr lang="en-US" sz="3600" i="1" dirty="0" err="1">
                  <a:solidFill>
                    <a:srgbClr val="000000"/>
                  </a:solidFill>
                  <a:latin typeface="Arial" panose="020B0604020202020204" pitchFamily="34" charset="0"/>
                  <a:cs typeface="Arial" panose="020B0604020202020204" pitchFamily="34" charset="0"/>
                </a:rPr>
                <a:t>Kĩ</a:t>
              </a:r>
              <a:r>
                <a:rPr lang="en-US" sz="3600" i="1" dirty="0">
                  <a:solidFill>
                    <a:srgbClr val="000000"/>
                  </a:solidFill>
                  <a:latin typeface="Arial" panose="020B0604020202020204" pitchFamily="34" charset="0"/>
                  <a:cs typeface="Arial" panose="020B0604020202020204" pitchFamily="34" charset="0"/>
                </a:rPr>
                <a:t> </a:t>
              </a:r>
              <a:r>
                <a:rPr lang="en-US" sz="3600" i="1" dirty="0" err="1">
                  <a:solidFill>
                    <a:srgbClr val="000000"/>
                  </a:solidFill>
                  <a:latin typeface="Arial" panose="020B0604020202020204" pitchFamily="34" charset="0"/>
                  <a:cs typeface="Arial" panose="020B0604020202020204" pitchFamily="34" charset="0"/>
                </a:rPr>
                <a:t>thuật</a:t>
              </a:r>
              <a:r>
                <a:rPr lang="en-US" sz="3600" i="1" dirty="0">
                  <a:solidFill>
                    <a:srgbClr val="000000"/>
                  </a:solidFill>
                  <a:latin typeface="Arial" panose="020B0604020202020204" pitchFamily="34" charset="0"/>
                  <a:cs typeface="Arial" panose="020B0604020202020204" pitchFamily="34" charset="0"/>
                </a:rPr>
                <a:t> in</a:t>
              </a:r>
            </a:p>
          </p:txBody>
        </p:sp>
      </p:grpSp>
    </p:spTree>
    <p:extLst>
      <p:ext uri="{BB962C8B-B14F-4D97-AF65-F5344CB8AC3E}">
        <p14:creationId xmlns:p14="http://schemas.microsoft.com/office/powerpoint/2010/main" val="4109435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barn(inVertical)">
                                      <p:cBhvr>
                                        <p:cTn id="13" dur="500"/>
                                        <p:tgtEl>
                                          <p:spTgt spid="8">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barn(inVertical)">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barn(inVertical)">
                                      <p:cBhvr>
                                        <p:cTn id="31" dur="500"/>
                                        <p:tgtEl>
                                          <p:spTgt spid="8">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0196FD-3C68-8FE5-8B09-017EFB04B278}"/>
              </a:ext>
            </a:extLst>
          </p:cNvPr>
          <p:cNvGrpSpPr/>
          <p:nvPr/>
        </p:nvGrpSpPr>
        <p:grpSpPr>
          <a:xfrm>
            <a:off x="533401" y="419100"/>
            <a:ext cx="5985748" cy="5029201"/>
            <a:chOff x="533401" y="419100"/>
            <a:chExt cx="5985748" cy="5029201"/>
          </a:xfrm>
        </p:grpSpPr>
        <p:pic>
          <p:nvPicPr>
            <p:cNvPr id="11" name="Picture 10" descr="A picture containing text&#10;&#10;Description automatically generated">
              <a:extLst>
                <a:ext uri="{FF2B5EF4-FFF2-40B4-BE49-F238E27FC236}">
                  <a16:creationId xmlns:a16="http://schemas.microsoft.com/office/drawing/2014/main" id="{C3456C41-7AC5-42D4-8675-00427BBB27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1" y="419100"/>
              <a:ext cx="5985748" cy="4419600"/>
            </a:xfrm>
            <a:prstGeom prst="rect">
              <a:avLst/>
            </a:prstGeom>
          </p:spPr>
        </p:pic>
        <p:sp>
          <p:nvSpPr>
            <p:cNvPr id="15" name="TextBox 7">
              <a:extLst>
                <a:ext uri="{FF2B5EF4-FFF2-40B4-BE49-F238E27FC236}">
                  <a16:creationId xmlns:a16="http://schemas.microsoft.com/office/drawing/2014/main" id="{62F0A5E8-FC3A-4333-8F8C-4BE3A8A8AC58}"/>
                </a:ext>
              </a:extLst>
            </p:cNvPr>
            <p:cNvSpPr txBox="1"/>
            <p:nvPr/>
          </p:nvSpPr>
          <p:spPr>
            <a:xfrm>
              <a:off x="952368" y="4887378"/>
              <a:ext cx="5147814" cy="560923"/>
            </a:xfrm>
            <a:prstGeom prst="rect">
              <a:avLst/>
            </a:prstGeom>
          </p:spPr>
          <p:txBody>
            <a:bodyPr wrap="square" lIns="0" tIns="0" rIns="0" bIns="0" rtlCol="0" anchor="t">
              <a:spAutoFit/>
            </a:bodyPr>
            <a:lstStyle/>
            <a:p>
              <a:pPr algn="ctr">
                <a:lnSpc>
                  <a:spcPts val="4759"/>
                </a:lnSpc>
              </a:pPr>
              <a:r>
                <a:rPr lang="en-US" sz="3200" i="1" dirty="0" err="1">
                  <a:solidFill>
                    <a:srgbClr val="000000"/>
                  </a:solidFill>
                  <a:latin typeface="Arial" panose="020B0604020202020204" pitchFamily="34" charset="0"/>
                  <a:cs typeface="Arial" panose="020B0604020202020204" pitchFamily="34" charset="0"/>
                </a:rPr>
                <a:t>Làm</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thuốc</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súng</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931290F8-66B0-3172-2CDC-6333255E1A1E}"/>
              </a:ext>
            </a:extLst>
          </p:cNvPr>
          <p:cNvGrpSpPr/>
          <p:nvPr/>
        </p:nvGrpSpPr>
        <p:grpSpPr>
          <a:xfrm>
            <a:off x="6349856" y="2393086"/>
            <a:ext cx="5147814" cy="6206937"/>
            <a:chOff x="6349856" y="2393086"/>
            <a:chExt cx="5147814" cy="6206937"/>
          </a:xfrm>
        </p:grpSpPr>
        <p:pic>
          <p:nvPicPr>
            <p:cNvPr id="3" name="Picture 2" descr="A picture containing text&#10;&#10;Description automatically generated">
              <a:extLst>
                <a:ext uri="{FF2B5EF4-FFF2-40B4-BE49-F238E27FC236}">
                  <a16:creationId xmlns:a16="http://schemas.microsoft.com/office/drawing/2014/main" id="{8AB8F416-9662-6E58-CBAF-82154E866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9900" y="2393086"/>
              <a:ext cx="4648200" cy="5500828"/>
            </a:xfrm>
            <a:prstGeom prst="rect">
              <a:avLst/>
            </a:prstGeom>
          </p:spPr>
        </p:pic>
        <p:sp>
          <p:nvSpPr>
            <p:cNvPr id="4" name="TextBox 7">
              <a:extLst>
                <a:ext uri="{FF2B5EF4-FFF2-40B4-BE49-F238E27FC236}">
                  <a16:creationId xmlns:a16="http://schemas.microsoft.com/office/drawing/2014/main" id="{AD8C3FF9-0206-7983-02D7-341411128ECF}"/>
                </a:ext>
              </a:extLst>
            </p:cNvPr>
            <p:cNvSpPr txBox="1"/>
            <p:nvPr/>
          </p:nvSpPr>
          <p:spPr>
            <a:xfrm>
              <a:off x="6349856" y="8039100"/>
              <a:ext cx="5147814" cy="560923"/>
            </a:xfrm>
            <a:prstGeom prst="rect">
              <a:avLst/>
            </a:prstGeom>
          </p:spPr>
          <p:txBody>
            <a:bodyPr wrap="square" lIns="0" tIns="0" rIns="0" bIns="0" rtlCol="0" anchor="t">
              <a:spAutoFit/>
            </a:bodyPr>
            <a:lstStyle/>
            <a:p>
              <a:pPr algn="ctr">
                <a:lnSpc>
                  <a:spcPts val="4759"/>
                </a:lnSpc>
              </a:pPr>
              <a:r>
                <a:rPr lang="en-US" sz="3200" i="1" dirty="0" err="1">
                  <a:solidFill>
                    <a:srgbClr val="000000"/>
                  </a:solidFill>
                  <a:latin typeface="Arial" panose="020B0604020202020204" pitchFamily="34" charset="0"/>
                  <a:cs typeface="Arial" panose="020B0604020202020204" pitchFamily="34" charset="0"/>
                </a:rPr>
                <a:t>Làm</a:t>
              </a:r>
              <a:r>
                <a:rPr lang="en-US" sz="3200" i="1" dirty="0">
                  <a:solidFill>
                    <a:srgbClr val="000000"/>
                  </a:solidFill>
                  <a:latin typeface="Arial" panose="020B0604020202020204" pitchFamily="34" charset="0"/>
                  <a:cs typeface="Arial" panose="020B0604020202020204" pitchFamily="34" charset="0"/>
                </a:rPr>
                <a:t> </a:t>
              </a:r>
              <a:r>
                <a:rPr lang="en-US" sz="3200" i="1" dirty="0" err="1">
                  <a:solidFill>
                    <a:srgbClr val="000000"/>
                  </a:solidFill>
                  <a:latin typeface="Arial" panose="020B0604020202020204" pitchFamily="34" charset="0"/>
                  <a:cs typeface="Arial" panose="020B0604020202020204" pitchFamily="34" charset="0"/>
                </a:rPr>
                <a:t>giấy</a:t>
              </a:r>
              <a:endParaRPr lang="en-US" sz="3200" i="1" dirty="0">
                <a:solidFill>
                  <a:srgbClr val="000000"/>
                </a:solidFill>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CFA88741-815D-AC84-1EFA-EAE8DCA67DC2}"/>
              </a:ext>
            </a:extLst>
          </p:cNvPr>
          <p:cNvGrpSpPr/>
          <p:nvPr/>
        </p:nvGrpSpPr>
        <p:grpSpPr>
          <a:xfrm>
            <a:off x="11768851" y="5009398"/>
            <a:ext cx="6061949" cy="4733625"/>
            <a:chOff x="11768851" y="5009398"/>
            <a:chExt cx="6061949" cy="4733625"/>
          </a:xfrm>
        </p:grpSpPr>
        <p:sp>
          <p:nvSpPr>
            <p:cNvPr id="7" name="TextBox 7">
              <a:extLst>
                <a:ext uri="{FF2B5EF4-FFF2-40B4-BE49-F238E27FC236}">
                  <a16:creationId xmlns:a16="http://schemas.microsoft.com/office/drawing/2014/main" id="{9E45190F-B76E-602B-5C75-2198255BA15D}"/>
                </a:ext>
              </a:extLst>
            </p:cNvPr>
            <p:cNvSpPr txBox="1"/>
            <p:nvPr/>
          </p:nvSpPr>
          <p:spPr>
            <a:xfrm>
              <a:off x="12225918" y="9182100"/>
              <a:ext cx="5147814" cy="560923"/>
            </a:xfrm>
            <a:prstGeom prst="rect">
              <a:avLst/>
            </a:prstGeom>
          </p:spPr>
          <p:txBody>
            <a:bodyPr wrap="square" lIns="0" tIns="0" rIns="0" bIns="0" rtlCol="0" anchor="t">
              <a:spAutoFit/>
            </a:bodyPr>
            <a:lstStyle/>
            <a:p>
              <a:pPr algn="ctr">
                <a:lnSpc>
                  <a:spcPts val="4759"/>
                </a:lnSpc>
              </a:pPr>
              <a:r>
                <a:rPr lang="en-US" sz="2800" i="1" dirty="0">
                  <a:solidFill>
                    <a:srgbClr val="000000"/>
                  </a:solidFill>
                  <a:latin typeface="Arial" panose="020B0604020202020204" pitchFamily="34" charset="0"/>
                  <a:cs typeface="Arial" panose="020B0604020202020204" pitchFamily="34" charset="0"/>
                </a:rPr>
                <a:t>La </a:t>
              </a:r>
              <a:r>
                <a:rPr lang="en-US" sz="2800" i="1" dirty="0" err="1">
                  <a:solidFill>
                    <a:srgbClr val="000000"/>
                  </a:solidFill>
                  <a:latin typeface="Arial" panose="020B0604020202020204" pitchFamily="34" charset="0"/>
                  <a:cs typeface="Arial" panose="020B0604020202020204" pitchFamily="34" charset="0"/>
                </a:rPr>
                <a:t>bàn</a:t>
              </a:r>
              <a:endParaRPr lang="en-US" sz="2800" i="1" dirty="0">
                <a:solidFill>
                  <a:srgbClr val="00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D38E498-596E-590F-7EDB-350D96196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68851" y="5009398"/>
              <a:ext cx="6061949" cy="4041299"/>
            </a:xfrm>
            <a:prstGeom prst="rect">
              <a:avLst/>
            </a:prstGeom>
          </p:spPr>
        </p:pic>
      </p:grpSp>
    </p:spTree>
    <p:extLst>
      <p:ext uri="{BB962C8B-B14F-4D97-AF65-F5344CB8AC3E}">
        <p14:creationId xmlns:p14="http://schemas.microsoft.com/office/powerpoint/2010/main" val="1410691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20400" y="4076700"/>
            <a:ext cx="7924951" cy="7096090"/>
          </a:xfrm>
          <a:prstGeom prst="rect">
            <a:avLst/>
          </a:prstGeom>
        </p:spPr>
      </p:pic>
      <p:sp>
        <p:nvSpPr>
          <p:cNvPr id="5" name="TextBox 5"/>
          <p:cNvSpPr txBox="1"/>
          <p:nvPr/>
        </p:nvSpPr>
        <p:spPr>
          <a:xfrm>
            <a:off x="1207293" y="1119003"/>
            <a:ext cx="15873412" cy="3465179"/>
          </a:xfrm>
          <a:prstGeom prst="rect">
            <a:avLst/>
          </a:prstGeom>
        </p:spPr>
        <p:txBody>
          <a:bodyPr wrap="square" lIns="0" tIns="0" rIns="0" bIns="0" rtlCol="0" anchor="t">
            <a:spAutoFit/>
          </a:bodyPr>
          <a:lstStyle/>
          <a:p>
            <a:pPr algn="ctr">
              <a:lnSpc>
                <a:spcPct val="150000"/>
              </a:lnSpc>
            </a:pPr>
            <a:r>
              <a:rPr lang="en-US" sz="8000" b="1">
                <a:solidFill>
                  <a:srgbClr val="B83330"/>
                </a:solidFill>
                <a:latin typeface="Arial" panose="020B0604020202020204" pitchFamily="34" charset="0"/>
                <a:cs typeface="Arial" panose="020B0604020202020204" pitchFamily="34" charset="0"/>
              </a:rPr>
              <a:t>CHƯƠNG 2: TRUNG QUỐC TỪ THẾ KỈ VII ĐẾN GIỮA THẾ KỈ XIX</a:t>
            </a:r>
            <a:endParaRPr lang="en-US" sz="8000" b="1" dirty="0">
              <a:solidFill>
                <a:srgbClr val="B83330"/>
              </a:solidFill>
              <a:latin typeface="Arial" panose="020B06040202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9C8868EC-A104-49AC-8E52-15D1571D40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57350" y="4389515"/>
            <a:ext cx="7924951" cy="7096090"/>
          </a:xfrm>
          <a:prstGeom prst="rect">
            <a:avLst/>
          </a:prstGeom>
        </p:spPr>
      </p:pic>
      <p:sp>
        <p:nvSpPr>
          <p:cNvPr id="3" name="TextBox 3"/>
          <p:cNvSpPr txBox="1"/>
          <p:nvPr/>
        </p:nvSpPr>
        <p:spPr>
          <a:xfrm>
            <a:off x="1207293" y="952500"/>
            <a:ext cx="15873412" cy="6442661"/>
          </a:xfrm>
          <a:prstGeom prst="rect">
            <a:avLst/>
          </a:prstGeom>
        </p:spPr>
        <p:txBody>
          <a:bodyPr wrap="square" lIns="0" tIns="0" rIns="0" bIns="0" rtlCol="0" anchor="t">
            <a:spAutoFit/>
          </a:bodyPr>
          <a:lstStyle/>
          <a:p>
            <a:pPr algn="ctr">
              <a:lnSpc>
                <a:spcPct val="150000"/>
              </a:lnSpc>
            </a:pPr>
            <a:r>
              <a:rPr lang="en-US" sz="7200" b="1">
                <a:solidFill>
                  <a:srgbClr val="FF0000"/>
                </a:solidFill>
                <a:latin typeface="Arial" panose="020B0604020202020204" pitchFamily="34" charset="0"/>
                <a:cs typeface="Arial" panose="020B0604020202020204" pitchFamily="34" charset="0"/>
              </a:rPr>
              <a:t>BÀI 6: </a:t>
            </a:r>
          </a:p>
          <a:p>
            <a:pPr algn="ctr">
              <a:lnSpc>
                <a:spcPct val="150000"/>
              </a:lnSpc>
            </a:pPr>
            <a:r>
              <a:rPr lang="en-US" sz="7200" b="1">
                <a:latin typeface="Arial" panose="020B0604020202020204" pitchFamily="34" charset="0"/>
                <a:cs typeface="Arial" panose="020B0604020202020204" pitchFamily="34" charset="0"/>
              </a:rPr>
              <a:t>KHÁI LƯỢC VỀ TIẾN TRÌNH </a:t>
            </a:r>
          </a:p>
          <a:p>
            <a:pPr algn="ctr">
              <a:lnSpc>
                <a:spcPct val="150000"/>
              </a:lnSpc>
            </a:pPr>
            <a:r>
              <a:rPr lang="en-US" sz="7200" b="1">
                <a:latin typeface="Arial" panose="020B0604020202020204" pitchFamily="34" charset="0"/>
                <a:cs typeface="Arial" panose="020B0604020202020204" pitchFamily="34" charset="0"/>
              </a:rPr>
              <a:t>LỊCH SỬ TRUNG QUỐC </a:t>
            </a:r>
          </a:p>
          <a:p>
            <a:pPr algn="ctr">
              <a:lnSpc>
                <a:spcPct val="150000"/>
              </a:lnSpc>
            </a:pPr>
            <a:r>
              <a:rPr lang="en-US" sz="7200" b="1">
                <a:latin typeface="Arial" panose="020B0604020202020204" pitchFamily="34" charset="0"/>
                <a:cs typeface="Arial" panose="020B0604020202020204" pitchFamily="34" charset="0"/>
              </a:rPr>
              <a:t>TỪ THẾ KỈ VII ĐẾN GIỮA THẾ KỈ XIX</a:t>
            </a:r>
            <a:endParaRPr lang="en-US" sz="7200" b="1"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DE0"/>
        </a:solidFill>
        <a:effectLst/>
      </p:bgPr>
    </p:bg>
    <p:spTree>
      <p:nvGrpSpPr>
        <p:cNvPr id="1" name=""/>
        <p:cNvGrpSpPr/>
        <p:nvPr/>
      </p:nvGrpSpPr>
      <p:grpSpPr>
        <a:xfrm>
          <a:off x="0" y="0"/>
          <a:ext cx="0" cy="0"/>
          <a:chOff x="0" y="0"/>
          <a:chExt cx="0" cy="0"/>
        </a:xfrm>
      </p:grpSpPr>
      <p:sp>
        <p:nvSpPr>
          <p:cNvPr id="4" name="TextBox 4"/>
          <p:cNvSpPr txBox="1"/>
          <p:nvPr/>
        </p:nvSpPr>
        <p:spPr>
          <a:xfrm>
            <a:off x="4038600" y="647700"/>
            <a:ext cx="10210800" cy="1015663"/>
          </a:xfrm>
          <a:prstGeom prst="rect">
            <a:avLst/>
          </a:prstGeom>
        </p:spPr>
        <p:txBody>
          <a:bodyPr wrap="square" lIns="0" tIns="0" rIns="0" bIns="0" rtlCol="0" anchor="t">
            <a:spAutoFit/>
          </a:bodyPr>
          <a:lstStyle/>
          <a:p>
            <a:pPr algn="ctr"/>
            <a:r>
              <a:rPr lang="en-US" sz="6600" b="1" spc="239" dirty="0">
                <a:solidFill>
                  <a:srgbClr val="B83330"/>
                </a:solidFill>
                <a:latin typeface="Arial" panose="020B0604020202020204" pitchFamily="34" charset="0"/>
                <a:cs typeface="Arial" panose="020B0604020202020204" pitchFamily="34" charset="0"/>
              </a:rPr>
              <a:t>NỘI DUNG BÀI HỌC</a:t>
            </a:r>
          </a:p>
        </p:txBody>
      </p:sp>
      <p:grpSp>
        <p:nvGrpSpPr>
          <p:cNvPr id="24" name="Group 23">
            <a:extLst>
              <a:ext uri="{FF2B5EF4-FFF2-40B4-BE49-F238E27FC236}">
                <a16:creationId xmlns:a16="http://schemas.microsoft.com/office/drawing/2014/main" id="{D311A0C7-F3BE-257D-7991-652275469F7F}"/>
              </a:ext>
            </a:extLst>
          </p:cNvPr>
          <p:cNvGrpSpPr/>
          <p:nvPr/>
        </p:nvGrpSpPr>
        <p:grpSpPr>
          <a:xfrm>
            <a:off x="288426" y="3086100"/>
            <a:ext cx="9696101" cy="5126814"/>
            <a:chOff x="-23921" y="1544972"/>
            <a:chExt cx="9696101" cy="5126814"/>
          </a:xfrm>
        </p:grpSpPr>
        <p:pic>
          <p:nvPicPr>
            <p:cNvPr id="23" name="Picture 11">
              <a:extLst>
                <a:ext uri="{FF2B5EF4-FFF2-40B4-BE49-F238E27FC236}">
                  <a16:creationId xmlns:a16="http://schemas.microsoft.com/office/drawing/2014/main" id="{987EDAF4-F1C7-E53A-6141-E4744A242D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921" y="1544972"/>
              <a:ext cx="9696101" cy="5126814"/>
            </a:xfrm>
            <a:prstGeom prst="rect">
              <a:avLst/>
            </a:prstGeom>
          </p:spPr>
        </p:pic>
        <p:sp>
          <p:nvSpPr>
            <p:cNvPr id="11" name="TextBox 10">
              <a:extLst>
                <a:ext uri="{FF2B5EF4-FFF2-40B4-BE49-F238E27FC236}">
                  <a16:creationId xmlns:a16="http://schemas.microsoft.com/office/drawing/2014/main" id="{FD7DFDB6-3831-9976-5AB1-653A68B5C89A}"/>
                </a:ext>
              </a:extLst>
            </p:cNvPr>
            <p:cNvSpPr txBox="1"/>
            <p:nvPr/>
          </p:nvSpPr>
          <p:spPr>
            <a:xfrm>
              <a:off x="1009084" y="2896840"/>
              <a:ext cx="7829549" cy="2762936"/>
            </a:xfrm>
            <a:prstGeom prst="rect">
              <a:avLst/>
            </a:prstGeom>
            <a:noFill/>
          </p:spPr>
          <p:txBody>
            <a:bodyPr wrap="square">
              <a:spAutoFit/>
            </a:bodyPr>
            <a:lstStyle/>
            <a:p>
              <a:pPr algn="ctr">
                <a:lnSpc>
                  <a:spcPct val="150000"/>
                </a:lnSpc>
                <a:spcBef>
                  <a:spcPts val="100"/>
                </a:spcBef>
                <a:spcAft>
                  <a:spcPts val="100"/>
                </a:spcAft>
              </a:pPr>
              <a:r>
                <a:rPr lang="vi-VN" sz="4000" b="1">
                  <a:effectLst/>
                  <a:ea typeface="Calibri" panose="020F0502020204030204" pitchFamily="34" charset="0"/>
                </a:rPr>
                <a:t>1. Tìm hiểu khái lược tiến trình lịch sử của Trung Quốc </a:t>
              </a:r>
              <a:endParaRPr lang="en-US" sz="4000" b="1">
                <a:effectLst/>
                <a:ea typeface="Calibri" panose="020F0502020204030204" pitchFamily="34" charset="0"/>
              </a:endParaRPr>
            </a:p>
            <a:p>
              <a:pPr algn="ctr">
                <a:lnSpc>
                  <a:spcPct val="150000"/>
                </a:lnSpc>
                <a:spcBef>
                  <a:spcPts val="100"/>
                </a:spcBef>
                <a:spcAft>
                  <a:spcPts val="100"/>
                </a:spcAft>
              </a:pPr>
              <a:r>
                <a:rPr lang="vi-VN" sz="4000" b="1">
                  <a:effectLst/>
                  <a:ea typeface="Calibri" panose="020F0502020204030204" pitchFamily="34" charset="0"/>
                </a:rPr>
                <a:t>từ thế kỉ VII đến giữa thế kỉ XIX</a:t>
              </a:r>
              <a:endParaRPr lang="en-US" sz="4000" b="1">
                <a:effectLst/>
                <a:ea typeface="Calibri" panose="020F0502020204030204" pitchFamily="34" charset="0"/>
              </a:endParaRPr>
            </a:p>
          </p:txBody>
        </p:sp>
      </p:grpSp>
      <p:grpSp>
        <p:nvGrpSpPr>
          <p:cNvPr id="25" name="Group 24">
            <a:extLst>
              <a:ext uri="{FF2B5EF4-FFF2-40B4-BE49-F238E27FC236}">
                <a16:creationId xmlns:a16="http://schemas.microsoft.com/office/drawing/2014/main" id="{45F0C3B3-9D63-91AC-3E17-CEEFDF4E35F9}"/>
              </a:ext>
            </a:extLst>
          </p:cNvPr>
          <p:cNvGrpSpPr/>
          <p:nvPr/>
        </p:nvGrpSpPr>
        <p:grpSpPr>
          <a:xfrm>
            <a:off x="10363200" y="1940473"/>
            <a:ext cx="7210642" cy="3812627"/>
            <a:chOff x="938321" y="1725911"/>
            <a:chExt cx="7210642" cy="3812627"/>
          </a:xfrm>
        </p:grpSpPr>
        <p:pic>
          <p:nvPicPr>
            <p:cNvPr id="26" name="Picture 11">
              <a:extLst>
                <a:ext uri="{FF2B5EF4-FFF2-40B4-BE49-F238E27FC236}">
                  <a16:creationId xmlns:a16="http://schemas.microsoft.com/office/drawing/2014/main" id="{57828C55-2AFC-1430-7550-C4182FB00B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321" y="1725911"/>
              <a:ext cx="7210642" cy="3812627"/>
            </a:xfrm>
            <a:prstGeom prst="rect">
              <a:avLst/>
            </a:prstGeom>
          </p:spPr>
        </p:pic>
        <p:sp>
          <p:nvSpPr>
            <p:cNvPr id="27" name="TextBox 26">
              <a:extLst>
                <a:ext uri="{FF2B5EF4-FFF2-40B4-BE49-F238E27FC236}">
                  <a16:creationId xmlns:a16="http://schemas.microsoft.com/office/drawing/2014/main" id="{B0463767-0DB7-0CA2-12C8-B72782CC5097}"/>
                </a:ext>
              </a:extLst>
            </p:cNvPr>
            <p:cNvSpPr txBox="1"/>
            <p:nvPr/>
          </p:nvSpPr>
          <p:spPr>
            <a:xfrm>
              <a:off x="1819492" y="2251217"/>
              <a:ext cx="5448300" cy="2766911"/>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2. Sự thịnh vượng của Trung Quốc dưới thời Đường</a:t>
              </a:r>
            </a:p>
          </p:txBody>
        </p:sp>
      </p:grpSp>
      <p:grpSp>
        <p:nvGrpSpPr>
          <p:cNvPr id="28" name="Group 27">
            <a:extLst>
              <a:ext uri="{FF2B5EF4-FFF2-40B4-BE49-F238E27FC236}">
                <a16:creationId xmlns:a16="http://schemas.microsoft.com/office/drawing/2014/main" id="{51B611C3-44C4-2F94-0009-0208E31631B0}"/>
              </a:ext>
            </a:extLst>
          </p:cNvPr>
          <p:cNvGrpSpPr/>
          <p:nvPr/>
        </p:nvGrpSpPr>
        <p:grpSpPr>
          <a:xfrm>
            <a:off x="10363200" y="5979073"/>
            <a:ext cx="7210642" cy="3812627"/>
            <a:chOff x="938321" y="1725911"/>
            <a:chExt cx="7210642" cy="3812627"/>
          </a:xfrm>
        </p:grpSpPr>
        <p:pic>
          <p:nvPicPr>
            <p:cNvPr id="29" name="Picture 11">
              <a:extLst>
                <a:ext uri="{FF2B5EF4-FFF2-40B4-BE49-F238E27FC236}">
                  <a16:creationId xmlns:a16="http://schemas.microsoft.com/office/drawing/2014/main" id="{C2C48BA4-04C0-EE69-D605-58F2816EF3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8321" y="1725911"/>
              <a:ext cx="7210642" cy="3812627"/>
            </a:xfrm>
            <a:prstGeom prst="rect">
              <a:avLst/>
            </a:prstGeom>
          </p:spPr>
        </p:pic>
        <p:sp>
          <p:nvSpPr>
            <p:cNvPr id="30" name="TextBox 29">
              <a:extLst>
                <a:ext uri="{FF2B5EF4-FFF2-40B4-BE49-F238E27FC236}">
                  <a16:creationId xmlns:a16="http://schemas.microsoft.com/office/drawing/2014/main" id="{300B3F89-51D6-63BC-8B80-CE6CF2E3A833}"/>
                </a:ext>
              </a:extLst>
            </p:cNvPr>
            <p:cNvSpPr txBox="1"/>
            <p:nvPr/>
          </p:nvSpPr>
          <p:spPr>
            <a:xfrm>
              <a:off x="1695667" y="2817077"/>
              <a:ext cx="5695950" cy="1824923"/>
            </a:xfrm>
            <a:prstGeom prst="rect">
              <a:avLst/>
            </a:prstGeom>
            <a:noFill/>
          </p:spPr>
          <p:txBody>
            <a:bodyPr wrap="square">
              <a:spAutoFit/>
            </a:bodyPr>
            <a:lstStyle/>
            <a:p>
              <a:pPr algn="ctr">
                <a:lnSpc>
                  <a:spcPct val="150000"/>
                </a:lnSpc>
                <a:spcBef>
                  <a:spcPts val="100"/>
                </a:spcBef>
                <a:spcAft>
                  <a:spcPts val="100"/>
                </a:spcAft>
              </a:pPr>
              <a:r>
                <a:rPr lang="en-US" sz="4000" b="1">
                  <a:effectLst/>
                  <a:latin typeface="Arial" panose="020B0604020202020204" pitchFamily="34" charset="0"/>
                  <a:ea typeface="Calibri" panose="020F0502020204030204" pitchFamily="34" charset="0"/>
                  <a:cs typeface="Arial" panose="020B0604020202020204" pitchFamily="34" charset="0"/>
                </a:rPr>
                <a:t>3. Sự phát triển kinh tế thời Minh – Thanh</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up)">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up)">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Bai_5_Tiet 1+2_Trung_Quoc_thoi_phong_kien</Template>
  <TotalTime>1102</TotalTime>
  <Words>2546</Words>
  <Application>Microsoft Office PowerPoint</Application>
  <PresentationFormat>Custom</PresentationFormat>
  <Paragraphs>259</Paragraphs>
  <Slides>44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Wingdings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11</cp:revision>
  <dcterms:created xsi:type="dcterms:W3CDTF">2022-10-06T09:17:57Z</dcterms:created>
  <dcterms:modified xsi:type="dcterms:W3CDTF">2022-10-11T03:30:29Z</dcterms:modified>
  <dc:identifier>DAEnRgDJ4Jw</dc:identifier>
</cp:coreProperties>
</file>