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74" r:id="rId2"/>
    <p:sldId id="257" r:id="rId3"/>
    <p:sldId id="295" r:id="rId4"/>
    <p:sldId id="296" r:id="rId5"/>
    <p:sldId id="256" r:id="rId6"/>
    <p:sldId id="260" r:id="rId7"/>
    <p:sldId id="549" r:id="rId8"/>
    <p:sldId id="277" r:id="rId9"/>
    <p:sldId id="278" r:id="rId10"/>
    <p:sldId id="279" r:id="rId11"/>
    <p:sldId id="298" r:id="rId12"/>
    <p:sldId id="550" r:id="rId13"/>
    <p:sldId id="276" r:id="rId14"/>
    <p:sldId id="551" r:id="rId15"/>
    <p:sldId id="280" r:id="rId16"/>
    <p:sldId id="552" r:id="rId17"/>
    <p:sldId id="553" r:id="rId18"/>
    <p:sldId id="554" r:id="rId19"/>
    <p:sldId id="556" r:id="rId20"/>
    <p:sldId id="557" r:id="rId21"/>
    <p:sldId id="299" r:id="rId22"/>
    <p:sldId id="282" r:id="rId23"/>
    <p:sldId id="286" r:id="rId24"/>
    <p:sldId id="287" r:id="rId25"/>
    <p:sldId id="288" r:id="rId26"/>
    <p:sldId id="289" r:id="rId27"/>
    <p:sldId id="290" r:id="rId28"/>
    <p:sldId id="291" r:id="rId29"/>
    <p:sldId id="292" r:id="rId30"/>
    <p:sldId id="293" r:id="rId31"/>
    <p:sldId id="269" r:id="rId32"/>
    <p:sldId id="294" r:id="rId33"/>
    <p:sldId id="263" r:id="rId34"/>
    <p:sldId id="273" r:id="rId35"/>
    <p:sldId id="275" r:id="rId36"/>
  </p:sldIdLst>
  <p:sldSz cx="18288000" cy="10287000"/>
  <p:notesSz cx="6858000" cy="9144000"/>
  <p:embeddedFontLst>
    <p:embeddedFont>
      <p:font typeface="1FTV Akira Expanded" panose="02000800000000000000" pitchFamily="50"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B"/>
    <a:srgbClr val="0000FF"/>
    <a:srgbClr val="15ABA7"/>
    <a:srgbClr val="1AD4D0"/>
    <a:srgbClr val="FF0066"/>
    <a:srgbClr val="79EFEC"/>
    <a:srgbClr val="F0AE3C"/>
    <a:srgbClr val="F9E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24" autoAdjust="0"/>
    <p:restoredTop sz="94622" autoAdjust="0"/>
  </p:normalViewPr>
  <p:slideViewPr>
    <p:cSldViewPr>
      <p:cViewPr>
        <p:scale>
          <a:sx n="40" d="100"/>
          <a:sy n="40" d="100"/>
        </p:scale>
        <p:origin x="811" y="5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6B02F-F0B4-41A9-A293-54D1295A9EF7}"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494A7-DD04-4135-AF2F-6CBCD838F89D}" type="slidenum">
              <a:rPr lang="en-US" smtClean="0"/>
              <a:t>‹#›</a:t>
            </a:fld>
            <a:endParaRPr lang="en-US"/>
          </a:p>
        </p:txBody>
      </p:sp>
    </p:spTree>
    <p:extLst>
      <p:ext uri="{BB962C8B-B14F-4D97-AF65-F5344CB8AC3E}">
        <p14:creationId xmlns:p14="http://schemas.microsoft.com/office/powerpoint/2010/main" val="10050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0ED40AF1-241F-463A-8508-92C4EB2DF3E4}" type="slidenum">
              <a:rPr lang="en-US" smtClean="0"/>
              <a:t>25</a:t>
            </a:fld>
            <a:endParaRPr lang="en-US"/>
          </a:p>
        </p:txBody>
      </p:sp>
    </p:spTree>
    <p:extLst>
      <p:ext uri="{BB962C8B-B14F-4D97-AF65-F5344CB8AC3E}">
        <p14:creationId xmlns:p14="http://schemas.microsoft.com/office/powerpoint/2010/main" val="236211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97605-CA0B-41C0-A379-AE7C38122F99}" type="slidenum">
              <a:rPr lang="en-US" smtClean="0"/>
              <a:t>26</a:t>
            </a:fld>
            <a:endParaRPr lang="en-US"/>
          </a:p>
        </p:txBody>
      </p:sp>
    </p:spTree>
    <p:extLst>
      <p:ext uri="{BB962C8B-B14F-4D97-AF65-F5344CB8AC3E}">
        <p14:creationId xmlns:p14="http://schemas.microsoft.com/office/powerpoint/2010/main" val="209261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1.mp3"/><Relationship Id="rId7" Type="http://schemas.openxmlformats.org/officeDocument/2006/relationships/image" Target="../media/image62.png"/><Relationship Id="rId12" Type="http://schemas.openxmlformats.org/officeDocument/2006/relationships/image" Target="../media/image6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notesSlide" Target="../notesSlides/notesSlide1.xml"/><Relationship Id="rId10" Type="http://schemas.openxmlformats.org/officeDocument/2006/relationships/image" Target="../media/image65.png"/><Relationship Id="rId4" Type="http://schemas.openxmlformats.org/officeDocument/2006/relationships/slideLayout" Target="../slideLayouts/slideLayout7.xml"/><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2.emf"/><Relationship Id="rId18" Type="http://schemas.openxmlformats.org/officeDocument/2006/relationships/audio" Target="../media/audio2.wav"/><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71.png"/><Relationship Id="rId17"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66.png"/><Relationship Id="rId20" Type="http://schemas.openxmlformats.org/officeDocument/2006/relationships/audio" Target="../media/audio4.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0.png"/><Relationship Id="rId5" Type="http://schemas.openxmlformats.org/officeDocument/2006/relationships/audio" Target="../media/audio1.wav"/><Relationship Id="rId15" Type="http://schemas.openxmlformats.org/officeDocument/2006/relationships/image" Target="../media/image74.png"/><Relationship Id="rId10" Type="http://schemas.openxmlformats.org/officeDocument/2006/relationships/image" Target="../media/image69.emf"/><Relationship Id="rId19" Type="http://schemas.openxmlformats.org/officeDocument/2006/relationships/audio" Target="../media/audio3.wav"/><Relationship Id="rId4" Type="http://schemas.openxmlformats.org/officeDocument/2006/relationships/notesSlide" Target="../notesSlides/notesSlide2.xml"/><Relationship Id="rId9" Type="http://schemas.openxmlformats.org/officeDocument/2006/relationships/image" Target="../media/image68.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audio" Target="../media/audio3.wav"/><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image" Target="../media/image72.emf"/><Relationship Id="rId17" Type="http://schemas.openxmlformats.org/officeDocument/2006/relationships/audio" Target="../media/audio2.wav"/><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66.png"/><Relationship Id="rId10" Type="http://schemas.openxmlformats.org/officeDocument/2006/relationships/image" Target="../media/image70.png"/><Relationship Id="rId19"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69.emf"/><Relationship Id="rId1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slideLayout" Target="../slideLayouts/slideLayout7.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72.emf"/><Relationship Id="rId2" Type="http://schemas.openxmlformats.org/officeDocument/2006/relationships/audio" Target="../media/media2.mp3"/><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66.png"/><Relationship Id="rId23" Type="http://schemas.openxmlformats.org/officeDocument/2006/relationships/audio" Target="../media/audio4.wav"/><Relationship Id="rId10" Type="http://schemas.openxmlformats.org/officeDocument/2006/relationships/image" Target="../media/image70.png"/><Relationship Id="rId4" Type="http://schemas.openxmlformats.org/officeDocument/2006/relationships/audio" Target="../media/audio1.wav"/><Relationship Id="rId9" Type="http://schemas.openxmlformats.org/officeDocument/2006/relationships/image" Target="../media/image69.emf"/><Relationship Id="rId14" Type="http://schemas.openxmlformats.org/officeDocument/2006/relationships/image" Target="../media/image74.png"/><Relationship Id="rId22" Type="http://schemas.openxmlformats.org/officeDocument/2006/relationships/audio" Target="../media/audio3.wav"/></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audio" Target="../media/audio3.wav"/><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image" Target="../media/image72.emf"/><Relationship Id="rId17" Type="http://schemas.openxmlformats.org/officeDocument/2006/relationships/audio" Target="../media/audio2.wav"/><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66.png"/><Relationship Id="rId10" Type="http://schemas.openxmlformats.org/officeDocument/2006/relationships/image" Target="../media/image70.png"/><Relationship Id="rId19"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69.emf"/><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audio" Target="../media/audio3.wav"/><Relationship Id="rId3" Type="http://schemas.openxmlformats.org/officeDocument/2006/relationships/slideLayout" Target="../slideLayouts/slideLayout7.xml"/><Relationship Id="rId7" Type="http://schemas.openxmlformats.org/officeDocument/2006/relationships/audio" Target="../media/audio4.wav"/><Relationship Id="rId12" Type="http://schemas.openxmlformats.org/officeDocument/2006/relationships/image" Target="../media/image72.emf"/><Relationship Id="rId17" Type="http://schemas.openxmlformats.org/officeDocument/2006/relationships/audio" Target="../media/audio2.wav"/><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1.png"/><Relationship Id="rId5" Type="http://schemas.openxmlformats.org/officeDocument/2006/relationships/audio" Target="../media/audio2.wav"/><Relationship Id="rId15" Type="http://schemas.openxmlformats.org/officeDocument/2006/relationships/image" Target="../media/image66.png"/><Relationship Id="rId10" Type="http://schemas.openxmlformats.org/officeDocument/2006/relationships/image" Target="../media/image70.png"/><Relationship Id="rId19"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69.emf"/><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20.png"/><Relationship Id="rId7"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9.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0.sv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png"/><Relationship Id="rId3" Type="http://schemas.openxmlformats.org/officeDocument/2006/relationships/image" Target="../media/image82.png"/><Relationship Id="rId7" Type="http://schemas.openxmlformats.org/officeDocument/2006/relationships/image" Target="../media/image6.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10.png"/><Relationship Id="rId5" Type="http://schemas.openxmlformats.org/officeDocument/2006/relationships/image" Target="../media/image83.png"/><Relationship Id="rId15" Type="http://schemas.openxmlformats.org/officeDocument/2006/relationships/image" Target="../media/image9.png"/><Relationship Id="rId10" Type="http://schemas.openxmlformats.org/officeDocument/2006/relationships/image" Target="../media/image86.svg"/><Relationship Id="rId4" Type="http://schemas.openxmlformats.org/officeDocument/2006/relationships/image" Target="../media/image1.png"/><Relationship Id="rId9" Type="http://schemas.openxmlformats.org/officeDocument/2006/relationships/image" Target="../media/image85.png"/><Relationship Id="rId14"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3.png"/><Relationship Id="rId5" Type="http://schemas.openxmlformats.org/officeDocument/2006/relationships/image" Target="../media/image2.png"/><Relationship Id="rId10"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27.svg"/><Relationship Id="rId12"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12.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80350">
            <a:off x="15893443" y="3888844"/>
            <a:ext cx="4203842" cy="9554186"/>
          </a:xfrm>
          <a:prstGeom prst="rect">
            <a:avLst/>
          </a:prstGeom>
        </p:spPr>
      </p:pic>
      <p:pic>
        <p:nvPicPr>
          <p:cNvPr id="3" name="Picture 3"/>
          <p:cNvPicPr>
            <a:picLocks noChangeAspect="1"/>
          </p:cNvPicPr>
          <p:nvPr/>
        </p:nvPicPr>
        <p:blipFill>
          <a:blip r:embed="rId2"/>
          <a:srcRect/>
          <a:stretch>
            <a:fillRect/>
          </a:stretch>
        </p:blipFill>
        <p:spPr>
          <a:xfrm rot="-6740340">
            <a:off x="-19388" y="-2739827"/>
            <a:ext cx="2985015" cy="6784125"/>
          </a:xfrm>
          <a:prstGeom prst="rect">
            <a:avLst/>
          </a:prstGeom>
        </p:spPr>
      </p:pic>
      <p:sp>
        <p:nvSpPr>
          <p:cNvPr id="4" name="TextBox 4"/>
          <p:cNvSpPr txBox="1"/>
          <p:nvPr/>
        </p:nvSpPr>
        <p:spPr>
          <a:xfrm>
            <a:off x="1921047" y="3431891"/>
            <a:ext cx="14594600" cy="3352071"/>
          </a:xfrm>
          <a:prstGeom prst="rect">
            <a:avLst/>
          </a:prstGeom>
        </p:spPr>
        <p:txBody>
          <a:bodyPr lIns="0" tIns="0" rIns="0" bIns="0" rtlCol="0" anchor="t">
            <a:spAutoFit/>
          </a:bodyPr>
          <a:lstStyle/>
          <a:p>
            <a:pPr algn="ctr">
              <a:lnSpc>
                <a:spcPts val="14000"/>
              </a:lnSpc>
            </a:pPr>
            <a:r>
              <a:rPr lang="vi-VN" sz="7200" b="1" dirty="0">
                <a:solidFill>
                  <a:srgbClr val="925C39"/>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925C39"/>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8800" y="1327726"/>
            <a:ext cx="1481311" cy="142946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0046" y="442259"/>
            <a:ext cx="2113566" cy="32004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16110" y="7746178"/>
            <a:ext cx="1636000" cy="2333100"/>
          </a:xfrm>
          <a:prstGeom prst="rect">
            <a:avLst/>
          </a:prstGeom>
        </p:spPr>
      </p:pic>
      <p:pic>
        <p:nvPicPr>
          <p:cNvPr id="16" name="Picture 16"/>
          <p:cNvPicPr>
            <a:picLocks noChangeAspect="1"/>
          </p:cNvPicPr>
          <p:nvPr/>
        </p:nvPicPr>
        <p:blipFill>
          <a:blip r:embed="rId9"/>
          <a:srcRect b="10932"/>
          <a:stretch>
            <a:fillRect/>
          </a:stretch>
        </p:blipFill>
        <p:spPr>
          <a:xfrm rot="548015">
            <a:off x="-2306521" y="9052567"/>
            <a:ext cx="10100265" cy="1711921"/>
          </a:xfrm>
          <a:prstGeom prst="rect">
            <a:avLst/>
          </a:prstGeom>
        </p:spPr>
      </p:pic>
      <p:pic>
        <p:nvPicPr>
          <p:cNvPr id="17" name="Picture 17"/>
          <p:cNvPicPr>
            <a:picLocks noChangeAspect="1"/>
          </p:cNvPicPr>
          <p:nvPr/>
        </p:nvPicPr>
        <p:blipFill>
          <a:blip r:embed="rId10"/>
          <a:srcRect/>
          <a:stretch>
            <a:fillRect/>
          </a:stretch>
        </p:blipFill>
        <p:spPr>
          <a:xfrm>
            <a:off x="10744200" y="-1595985"/>
            <a:ext cx="9008811" cy="4076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7915" y="2317551"/>
            <a:ext cx="15952170" cy="191154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vi-VN" sz="4200" dirty="0">
                <a:solidFill>
                  <a:srgbClr val="000000"/>
                </a:solidFill>
                <a:ea typeface="Calibri" panose="020F0502020204030204" pitchFamily="34" charset="0"/>
                <a:cs typeface="Arial" panose="020B0604020202020204" pitchFamily="34" charset="0"/>
              </a:rPr>
              <a:t>Nền sản xuất hàng hóa và thương mại của Tây Âu ngày càng phát triển:</a:t>
            </a:r>
            <a:endParaRPr lang="en-US" sz="4200" dirty="0">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DAB01DF-E730-3072-5B2E-50083C4EEC2A}"/>
              </a:ext>
            </a:extLst>
          </p:cNvPr>
          <p:cNvGrpSpPr/>
          <p:nvPr/>
        </p:nvGrpSpPr>
        <p:grpSpPr>
          <a:xfrm>
            <a:off x="4945941" y="270878"/>
            <a:ext cx="8396118" cy="1802060"/>
            <a:chOff x="4500544" y="218262"/>
            <a:chExt cx="4198059" cy="901030"/>
          </a:xfrm>
        </p:grpSpPr>
        <p:sp>
          <p:nvSpPr>
            <p:cNvPr id="5" name="Rectangle: Diagonal Corners Rounded 4">
              <a:extLst>
                <a:ext uri="{FF2B5EF4-FFF2-40B4-BE49-F238E27FC236}">
                  <a16:creationId xmlns:a16="http://schemas.microsoft.com/office/drawing/2014/main" id="{F91D8185-708A-333A-873E-A91D904D84BA}"/>
                </a:ext>
              </a:extLst>
            </p:cNvPr>
            <p:cNvSpPr/>
            <p:nvPr/>
          </p:nvSpPr>
          <p:spPr>
            <a:xfrm>
              <a:off x="4564838" y="447438"/>
              <a:ext cx="3811128" cy="671854"/>
            </a:xfrm>
            <a:prstGeom prst="round2DiagRect">
              <a:avLst/>
            </a:prstGeom>
            <a:noFill/>
            <a:ln w="25400" cap="flat" cmpd="sng" algn="ctr">
              <a:solidFill>
                <a:srgbClr val="D32B2B">
                  <a:lumMod val="25000"/>
                </a:srgbClr>
              </a:solidFill>
              <a:prstDash val="dash"/>
            </a:ln>
            <a:effectLst/>
          </p:spPr>
          <p:txBody>
            <a:bodyPr rtlCol="0" anchor="ctr"/>
            <a:lstStyle/>
            <a:p>
              <a:pPr algn="ctr">
                <a:defRPr/>
              </a:pPr>
              <a:endParaRPr lang="en-US">
                <a:solidFill>
                  <a:prstClr val="white"/>
                </a:solidFill>
                <a:latin typeface="Calibri"/>
                <a:cs typeface="Arial"/>
                <a:sym typeface="Arial"/>
              </a:endParaRPr>
            </a:p>
          </p:txBody>
        </p:sp>
        <p:grpSp>
          <p:nvGrpSpPr>
            <p:cNvPr id="7" name="Group 6">
              <a:extLst>
                <a:ext uri="{FF2B5EF4-FFF2-40B4-BE49-F238E27FC236}">
                  <a16:creationId xmlns:a16="http://schemas.microsoft.com/office/drawing/2014/main" id="{C865F91B-E894-C9F8-5080-BADC49E52842}"/>
                </a:ext>
              </a:extLst>
            </p:cNvPr>
            <p:cNvGrpSpPr/>
            <p:nvPr/>
          </p:nvGrpSpPr>
          <p:grpSpPr>
            <a:xfrm>
              <a:off x="4500544" y="218262"/>
              <a:ext cx="4198059" cy="851118"/>
              <a:chOff x="9622756" y="1090935"/>
              <a:chExt cx="8396117" cy="2598804"/>
            </a:xfrm>
          </p:grpSpPr>
          <p:sp>
            <p:nvSpPr>
              <p:cNvPr id="8" name="Rectangle: Diagonal Corners Rounded 7">
                <a:extLst>
                  <a:ext uri="{FF2B5EF4-FFF2-40B4-BE49-F238E27FC236}">
                    <a16:creationId xmlns:a16="http://schemas.microsoft.com/office/drawing/2014/main" id="{70CDC8B6-D3F3-7046-4966-5B257C4AD74F}"/>
                  </a:ext>
                </a:extLst>
              </p:cNvPr>
              <p:cNvSpPr/>
              <p:nvPr/>
            </p:nvSpPr>
            <p:spPr>
              <a:xfrm>
                <a:off x="9622756" y="1638300"/>
                <a:ext cx="7622255" cy="2051439"/>
              </a:xfrm>
              <a:prstGeom prst="round2DiagRect">
                <a:avLst/>
              </a:prstGeom>
              <a:solidFill>
                <a:schemeClr val="accent1">
                  <a:lumMod val="75000"/>
                </a:schemeClr>
              </a:solidFill>
              <a:ln w="25400" cap="flat" cmpd="sng" algn="ctr">
                <a:noFill/>
                <a:prstDash val="solid"/>
              </a:ln>
              <a:effectLst/>
            </p:spPr>
            <p:txBody>
              <a:bodyPr rtlCol="0" anchor="ctr"/>
              <a:lstStyle/>
              <a:p>
                <a:pPr algn="ctr">
                  <a:defRPr/>
                </a:pPr>
                <a:r>
                  <a:rPr lang="en-US" sz="4800" b="1" i="1">
                    <a:solidFill>
                      <a:srgbClr val="FFFFFF"/>
                    </a:solidFill>
                    <a:latin typeface="Arial"/>
                    <a:cs typeface="Arial" panose="020B0604020202020204" pitchFamily="34" charset="0"/>
                    <a:sym typeface="Arial"/>
                  </a:rPr>
                  <a:t>a. Nguyên nhân:</a:t>
                </a:r>
                <a:endParaRPr lang="en-US" sz="4800">
                  <a:solidFill>
                    <a:srgbClr val="FFFFFF"/>
                  </a:solidFill>
                  <a:latin typeface="Arial"/>
                  <a:cs typeface="Arial" panose="020B0604020202020204" pitchFamily="34" charset="0"/>
                  <a:sym typeface="Arial"/>
                </a:endParaRPr>
              </a:p>
            </p:txBody>
          </p:sp>
          <p:sp>
            <p:nvSpPr>
              <p:cNvPr id="9" name="Freeform 4">
                <a:extLst>
                  <a:ext uri="{FF2B5EF4-FFF2-40B4-BE49-F238E27FC236}">
                    <a16:creationId xmlns:a16="http://schemas.microsoft.com/office/drawing/2014/main" id="{D858307F-39A9-0B4D-42CC-FDA2E7A7B775}"/>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defRPr/>
                </a:pPr>
                <a:endParaRPr lang="vi-VN" dirty="0">
                  <a:solidFill>
                    <a:prstClr val="black"/>
                  </a:solidFill>
                  <a:latin typeface="Arial" panose="020B0604020202020204" pitchFamily="34" charset="0"/>
                  <a:cs typeface="Arial"/>
                  <a:sym typeface="Arial"/>
                </a:endParaRPr>
              </a:p>
            </p:txBody>
          </p:sp>
        </p:grpSp>
      </p:grpSp>
      <p:sp>
        <p:nvSpPr>
          <p:cNvPr id="10" name="Rectangle: Rounded Corners 9">
            <a:extLst>
              <a:ext uri="{FF2B5EF4-FFF2-40B4-BE49-F238E27FC236}">
                <a16:creationId xmlns:a16="http://schemas.microsoft.com/office/drawing/2014/main" id="{F10FBA44-0606-4B09-657F-CB5577550642}"/>
              </a:ext>
            </a:extLst>
          </p:cNvPr>
          <p:cNvSpPr/>
          <p:nvPr/>
        </p:nvSpPr>
        <p:spPr>
          <a:xfrm>
            <a:off x="963859" y="4533900"/>
            <a:ext cx="8221340" cy="1295400"/>
          </a:xfrm>
          <a:prstGeom prst="roundRect">
            <a:avLst>
              <a:gd name="adj" fmla="val 818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Nhiều cảng biển trở nên sầm uất.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D651ABB-50F3-5B27-421C-EA19D8C049FC}"/>
              </a:ext>
            </a:extLst>
          </p:cNvPr>
          <p:cNvSpPr/>
          <p:nvPr/>
        </p:nvSpPr>
        <p:spPr>
          <a:xfrm>
            <a:off x="963859" y="6004480"/>
            <a:ext cx="8221340" cy="1295400"/>
          </a:xfrm>
          <a:prstGeom prst="roundRect">
            <a:avLst>
              <a:gd name="adj" fmla="val 818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300"/>
              </a:spcBef>
              <a:spcAft>
                <a:spcPts val="3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xưởng sản xuất quy mô lớn.</a:t>
            </a:r>
          </a:p>
        </p:txBody>
      </p:sp>
      <p:sp>
        <p:nvSpPr>
          <p:cNvPr id="12" name="Rectangle: Rounded Corners 11">
            <a:extLst>
              <a:ext uri="{FF2B5EF4-FFF2-40B4-BE49-F238E27FC236}">
                <a16:creationId xmlns:a16="http://schemas.microsoft.com/office/drawing/2014/main" id="{45D9E517-4BFA-C1AE-530E-45C1EB081A07}"/>
              </a:ext>
            </a:extLst>
          </p:cNvPr>
          <p:cNvSpPr/>
          <p:nvPr/>
        </p:nvSpPr>
        <p:spPr>
          <a:xfrm>
            <a:off x="963859" y="7475060"/>
            <a:ext cx="8221340" cy="1897540"/>
          </a:xfrm>
          <a:prstGeom prst="roundRect">
            <a:avLst>
              <a:gd name="adj" fmla="val 818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lnSpc>
                <a:spcPct val="150000"/>
              </a:lnSpc>
              <a:spcBef>
                <a:spcPts val="300"/>
              </a:spcBef>
              <a:spcAft>
                <a:spcPts val="3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công ty thương mại và những trang trại rộng lớn ra đời. </a:t>
            </a:r>
          </a:p>
        </p:txBody>
      </p:sp>
      <p:pic>
        <p:nvPicPr>
          <p:cNvPr id="15" name="Picture 14">
            <a:extLst>
              <a:ext uri="{FF2B5EF4-FFF2-40B4-BE49-F238E27FC236}">
                <a16:creationId xmlns:a16="http://schemas.microsoft.com/office/drawing/2014/main" id="{7BE6065F-24DD-38F9-B12E-2C13016DF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457" y="3390900"/>
            <a:ext cx="8018972" cy="6410029"/>
          </a:xfrm>
          <a:prstGeom prst="rect">
            <a:avLst/>
          </a:prstGeom>
        </p:spPr>
      </p:pic>
    </p:spTree>
    <p:extLst>
      <p:ext uri="{BB962C8B-B14F-4D97-AF65-F5344CB8AC3E}">
        <p14:creationId xmlns:p14="http://schemas.microsoft.com/office/powerpoint/2010/main" val="23054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B069-4D40-9061-0B43-9A43BBB4AD9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5DF2962-5157-A9BC-FA9C-DA28227C903B}"/>
              </a:ext>
            </a:extLst>
          </p:cNvPr>
          <p:cNvGrpSpPr/>
          <p:nvPr/>
        </p:nvGrpSpPr>
        <p:grpSpPr>
          <a:xfrm>
            <a:off x="609599" y="495300"/>
            <a:ext cx="8534401" cy="7207565"/>
            <a:chOff x="350380" y="897444"/>
            <a:chExt cx="8534401" cy="7207565"/>
          </a:xfrm>
        </p:grpSpPr>
        <p:pic>
          <p:nvPicPr>
            <p:cNvPr id="3" name="Picture 2">
              <a:extLst>
                <a:ext uri="{FF2B5EF4-FFF2-40B4-BE49-F238E27FC236}">
                  <a16:creationId xmlns:a16="http://schemas.microsoft.com/office/drawing/2014/main" id="{2E843E02-4833-6DE7-D6F2-7640B792EDC1}"/>
                </a:ext>
              </a:extLst>
            </p:cNvPr>
            <p:cNvPicPr>
              <a:picLocks noChangeAspect="1"/>
            </p:cNvPicPr>
            <p:nvPr/>
          </p:nvPicPr>
          <p:blipFill>
            <a:blip r:embed="rId2">
              <a:extLst>
                <a:ext uri="{28A0092B-C50C-407E-A947-70E740481C1C}">
                  <a14:useLocalDpi xmlns:a14="http://schemas.microsoft.com/office/drawing/2010/main" val="0"/>
                </a:ext>
              </a:extLst>
            </a:blip>
            <a:srcRect b="10787"/>
            <a:stretch>
              <a:fillRect/>
            </a:stretch>
          </p:blipFill>
          <p:spPr>
            <a:xfrm>
              <a:off x="350380" y="897444"/>
              <a:ext cx="8534401" cy="5629504"/>
            </a:xfrm>
            <a:prstGeom prst="rect">
              <a:avLst/>
            </a:prstGeom>
          </p:spPr>
        </p:pic>
        <p:sp>
          <p:nvSpPr>
            <p:cNvPr id="5" name="TextBox 4">
              <a:extLst>
                <a:ext uri="{FF2B5EF4-FFF2-40B4-BE49-F238E27FC236}">
                  <a16:creationId xmlns:a16="http://schemas.microsoft.com/office/drawing/2014/main" id="{AC05FAA8-5EB0-736B-649C-06CE744206F1}"/>
                </a:ext>
              </a:extLst>
            </p:cNvPr>
            <p:cNvSpPr txBox="1"/>
            <p:nvPr/>
          </p:nvSpPr>
          <p:spPr>
            <a:xfrm>
              <a:off x="959981" y="6440130"/>
              <a:ext cx="7315200" cy="1664879"/>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Một hội chợ ở Sam-pa-nhơ (Pháp) thời trung đại (tranh vẽ)</a:t>
              </a:r>
              <a:endParaRPr lang="vi-VN" sz="360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A847A52-AB68-1670-3E88-7DDACE754611}"/>
              </a:ext>
            </a:extLst>
          </p:cNvPr>
          <p:cNvGrpSpPr/>
          <p:nvPr/>
        </p:nvGrpSpPr>
        <p:grpSpPr>
          <a:xfrm>
            <a:off x="8686800" y="2019300"/>
            <a:ext cx="9144000" cy="7823871"/>
            <a:chOff x="-366037" y="342901"/>
            <a:chExt cx="9144000" cy="7823871"/>
          </a:xfrm>
        </p:grpSpPr>
        <p:pic>
          <p:nvPicPr>
            <p:cNvPr id="8" name="Picture 7">
              <a:extLst>
                <a:ext uri="{FF2B5EF4-FFF2-40B4-BE49-F238E27FC236}">
                  <a16:creationId xmlns:a16="http://schemas.microsoft.com/office/drawing/2014/main" id="{726A9E58-3026-F3F4-792B-5138C43003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5572" y="342901"/>
              <a:ext cx="8592391" cy="6172200"/>
            </a:xfrm>
            <a:prstGeom prst="rect">
              <a:avLst/>
            </a:prstGeom>
          </p:spPr>
        </p:pic>
        <p:sp>
          <p:nvSpPr>
            <p:cNvPr id="9" name="TextBox 8">
              <a:extLst>
                <a:ext uri="{FF2B5EF4-FFF2-40B4-BE49-F238E27FC236}">
                  <a16:creationId xmlns:a16="http://schemas.microsoft.com/office/drawing/2014/main" id="{EA18A7E8-187A-1C25-D7A1-B64CB792F5B1}"/>
                </a:ext>
              </a:extLst>
            </p:cNvPr>
            <p:cNvSpPr txBox="1"/>
            <p:nvPr/>
          </p:nvSpPr>
          <p:spPr>
            <a:xfrm>
              <a:off x="-366037" y="6515101"/>
              <a:ext cx="9144000" cy="1651671"/>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Cảnh sinh hoạt trong thành thị phương Tây thời trung đại</a:t>
              </a:r>
              <a:endParaRPr lang="vi-VN"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249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6DCF92-B37C-6AB5-504C-22AC22E4F99C}"/>
              </a:ext>
            </a:extLst>
          </p:cNvPr>
          <p:cNvGrpSpPr/>
          <p:nvPr/>
        </p:nvGrpSpPr>
        <p:grpSpPr>
          <a:xfrm>
            <a:off x="4275576" y="342900"/>
            <a:ext cx="9736848" cy="1802060"/>
            <a:chOff x="3830180" y="218262"/>
            <a:chExt cx="4868424" cy="901030"/>
          </a:xfrm>
        </p:grpSpPr>
        <p:sp>
          <p:nvSpPr>
            <p:cNvPr id="3" name="Rectangle: Diagonal Corners Rounded 2">
              <a:extLst>
                <a:ext uri="{FF2B5EF4-FFF2-40B4-BE49-F238E27FC236}">
                  <a16:creationId xmlns:a16="http://schemas.microsoft.com/office/drawing/2014/main" id="{B0FF8ACA-9E30-ADAA-258A-F4D94DF7DC32}"/>
                </a:ext>
              </a:extLst>
            </p:cNvPr>
            <p:cNvSpPr/>
            <p:nvPr/>
          </p:nvSpPr>
          <p:spPr>
            <a:xfrm>
              <a:off x="3894474" y="447438"/>
              <a:ext cx="4481493" cy="671854"/>
            </a:xfrm>
            <a:prstGeom prst="round2DiagRect">
              <a:avLst/>
            </a:prstGeom>
            <a:noFill/>
            <a:ln w="25400" cap="flat" cmpd="sng" algn="ctr">
              <a:solidFill>
                <a:srgbClr val="D32B2B">
                  <a:lumMod val="25000"/>
                </a:srgbClr>
              </a:solidFill>
              <a:prstDash val="dash"/>
            </a:ln>
            <a:effectLst/>
          </p:spPr>
          <p:txBody>
            <a:bodyPr rtlCol="0" anchor="ctr"/>
            <a:lstStyle/>
            <a:p>
              <a:pPr algn="ctr">
                <a:defRPr/>
              </a:pPr>
              <a:endParaRPr lang="en-US">
                <a:solidFill>
                  <a:prstClr val="white"/>
                </a:solidFill>
                <a:latin typeface="Calibri"/>
                <a:cs typeface="Arial"/>
                <a:sym typeface="Arial"/>
              </a:endParaRPr>
            </a:p>
          </p:txBody>
        </p:sp>
        <p:grpSp>
          <p:nvGrpSpPr>
            <p:cNvPr id="4" name="Group 3">
              <a:extLst>
                <a:ext uri="{FF2B5EF4-FFF2-40B4-BE49-F238E27FC236}">
                  <a16:creationId xmlns:a16="http://schemas.microsoft.com/office/drawing/2014/main" id="{7B0AAADE-DADC-7467-1D0A-83B131751977}"/>
                </a:ext>
              </a:extLst>
            </p:cNvPr>
            <p:cNvGrpSpPr/>
            <p:nvPr/>
          </p:nvGrpSpPr>
          <p:grpSpPr>
            <a:xfrm>
              <a:off x="3830180" y="218262"/>
              <a:ext cx="4868424" cy="851118"/>
              <a:chOff x="8282027" y="1090935"/>
              <a:chExt cx="9736846" cy="2598804"/>
            </a:xfrm>
          </p:grpSpPr>
          <p:sp>
            <p:nvSpPr>
              <p:cNvPr id="5" name="Rectangle: Diagonal Corners Rounded 4">
                <a:extLst>
                  <a:ext uri="{FF2B5EF4-FFF2-40B4-BE49-F238E27FC236}">
                    <a16:creationId xmlns:a16="http://schemas.microsoft.com/office/drawing/2014/main" id="{6B7BBA11-36E1-83E1-EAB3-14E3A8A5D1B2}"/>
                  </a:ext>
                </a:extLst>
              </p:cNvPr>
              <p:cNvSpPr/>
              <p:nvPr/>
            </p:nvSpPr>
            <p:spPr>
              <a:xfrm>
                <a:off x="8282027" y="1638300"/>
                <a:ext cx="8962984" cy="2051439"/>
              </a:xfrm>
              <a:prstGeom prst="round2DiagRect">
                <a:avLst/>
              </a:prstGeom>
              <a:solidFill>
                <a:schemeClr val="accent2">
                  <a:lumMod val="75000"/>
                </a:schemeClr>
              </a:solidFill>
              <a:ln w="25400" cap="flat" cmpd="sng" algn="ctr">
                <a:noFill/>
                <a:prstDash val="solid"/>
              </a:ln>
              <a:effectLst/>
            </p:spPr>
            <p:txBody>
              <a:bodyPr rtlCol="0" anchor="ctr"/>
              <a:lstStyle/>
              <a:p>
                <a:pPr algn="ctr">
                  <a:defRPr/>
                </a:pPr>
                <a:r>
                  <a:rPr lang="en-US" sz="4800" b="1" i="1">
                    <a:solidFill>
                      <a:srgbClr val="FFFFFF"/>
                    </a:solidFill>
                    <a:latin typeface="Arial"/>
                    <a:cs typeface="Arial" panose="020B0604020202020204" pitchFamily="34" charset="0"/>
                    <a:sym typeface="Arial"/>
                  </a:rPr>
                  <a:t>b. Những biến đổi chính</a:t>
                </a:r>
                <a:endParaRPr lang="en-US" sz="4800">
                  <a:solidFill>
                    <a:srgbClr val="FFFFFF"/>
                  </a:solidFill>
                  <a:latin typeface="Arial"/>
                  <a:cs typeface="Arial" panose="020B0604020202020204" pitchFamily="34" charset="0"/>
                  <a:sym typeface="Arial"/>
                </a:endParaRPr>
              </a:p>
            </p:txBody>
          </p:sp>
          <p:sp>
            <p:nvSpPr>
              <p:cNvPr id="6" name="Freeform 4">
                <a:extLst>
                  <a:ext uri="{FF2B5EF4-FFF2-40B4-BE49-F238E27FC236}">
                    <a16:creationId xmlns:a16="http://schemas.microsoft.com/office/drawing/2014/main" id="{B927A6D4-48FD-42E1-6F62-C334821B8ABF}"/>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defRPr/>
                </a:pPr>
                <a:endParaRPr lang="vi-VN" dirty="0">
                  <a:solidFill>
                    <a:prstClr val="black"/>
                  </a:solidFill>
                  <a:latin typeface="Arial" panose="020B0604020202020204" pitchFamily="34" charset="0"/>
                  <a:cs typeface="Arial"/>
                  <a:sym typeface="Arial"/>
                </a:endParaRPr>
              </a:p>
            </p:txBody>
          </p:sp>
        </p:grpSp>
      </p:grpSp>
      <p:pic>
        <p:nvPicPr>
          <p:cNvPr id="7" name="Picture 15">
            <a:extLst>
              <a:ext uri="{FF2B5EF4-FFF2-40B4-BE49-F238E27FC236}">
                <a16:creationId xmlns:a16="http://schemas.microsoft.com/office/drawing/2014/main" id="{59F24513-E647-2D1B-3333-980CC5D107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96800" y="2794003"/>
            <a:ext cx="5394958" cy="7492997"/>
          </a:xfrm>
          <a:prstGeom prst="rect">
            <a:avLst/>
          </a:prstGeom>
        </p:spPr>
      </p:pic>
      <p:sp>
        <p:nvSpPr>
          <p:cNvPr id="8" name="Speech Bubble: Rectangle with Corners Rounded 7">
            <a:extLst>
              <a:ext uri="{FF2B5EF4-FFF2-40B4-BE49-F238E27FC236}">
                <a16:creationId xmlns:a16="http://schemas.microsoft.com/office/drawing/2014/main" id="{2BBC4C42-3E4C-DF1A-8B20-D4B5ACB21B0D}"/>
              </a:ext>
            </a:extLst>
          </p:cNvPr>
          <p:cNvSpPr/>
          <p:nvPr/>
        </p:nvSpPr>
        <p:spPr>
          <a:xfrm>
            <a:off x="867345" y="2824846"/>
            <a:ext cx="11477055" cy="2928254"/>
          </a:xfrm>
          <a:prstGeom prst="wedgeRoundRectCallout">
            <a:avLst>
              <a:gd name="adj1" fmla="val 53170"/>
              <a:gd name="adj2" fmla="val 6453"/>
              <a:gd name="adj3" fmla="val 16667"/>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828800">
              <a:lnSpc>
                <a:spcPct val="150000"/>
              </a:lnSpc>
              <a:buClr>
                <a:srgbClr val="000000"/>
              </a:buClr>
            </a:pPr>
            <a:r>
              <a:rPr lang="en-US" sz="4000" b="1" i="1" kern="0">
                <a:solidFill>
                  <a:srgbClr val="FF0000"/>
                </a:solidFill>
                <a:latin typeface="Arial"/>
                <a:sym typeface="Arial"/>
              </a:rPr>
              <a:t>Em hãy đ</a:t>
            </a:r>
            <a:r>
              <a:rPr lang="vi-VN" sz="4000" b="1" i="1" kern="0">
                <a:solidFill>
                  <a:srgbClr val="FF0000"/>
                </a:solidFill>
                <a:latin typeface="Arial"/>
                <a:sym typeface="Arial"/>
              </a:rPr>
              <a:t>ọc thông tin, tư liệu 3.2 SGK tr.17, 18 và trả lời câu hỏi:</a:t>
            </a:r>
            <a:r>
              <a:rPr lang="en-US" sz="4000" b="1" i="1" kern="0">
                <a:solidFill>
                  <a:srgbClr val="FF0000"/>
                </a:solidFill>
                <a:latin typeface="Arial"/>
                <a:sym typeface="Arial"/>
              </a:rPr>
              <a:t> </a:t>
            </a:r>
            <a:r>
              <a:rPr lang="en-US" sz="4000" kern="0">
                <a:solidFill>
                  <a:srgbClr val="000000"/>
                </a:solidFill>
                <a:latin typeface="Arial"/>
                <a:sym typeface="Arial"/>
              </a:rPr>
              <a:t>Nêu những biến đổi chính trong xã hội Tây Âu trung đại. </a:t>
            </a:r>
          </a:p>
        </p:txBody>
      </p:sp>
      <p:sp>
        <p:nvSpPr>
          <p:cNvPr id="12" name="Rectangle 11">
            <a:extLst>
              <a:ext uri="{FF2B5EF4-FFF2-40B4-BE49-F238E27FC236}">
                <a16:creationId xmlns:a16="http://schemas.microsoft.com/office/drawing/2014/main" id="{8AA42A91-0BB2-B5DD-FB70-1CB9B7A3E2E6}"/>
              </a:ext>
            </a:extLst>
          </p:cNvPr>
          <p:cNvSpPr/>
          <p:nvPr/>
        </p:nvSpPr>
        <p:spPr>
          <a:xfrm>
            <a:off x="533400" y="5981700"/>
            <a:ext cx="11658600" cy="3962400"/>
          </a:xfrm>
          <a:prstGeom prst="rect">
            <a:avLst/>
          </a:prstGeom>
          <a:solidFill>
            <a:srgbClr val="F9ECDC"/>
          </a:solidFill>
          <a:ln w="38100">
            <a:solidFill>
              <a:srgbClr val="F0AE3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3.2. Các đạo luật của vua Anh, Hen-ri VIII (1509 – 1547) và Ét-uốc (1547 – 1553) về người lang thang và ăn xin năm 1530 và 1535 chỉ rõ: Những người khỏe mạnh mà đi lang thang thì bị phát đòn và bị tù. Nếu bị bắt lần thứ hai về tội lang thang thì lại bị đánh và bị cắt nửa tai. Nếu bị bắt lần thứ ba thì bị xử tử.</a:t>
            </a:r>
          </a:p>
        </p:txBody>
      </p:sp>
    </p:spTree>
    <p:extLst>
      <p:ext uri="{BB962C8B-B14F-4D97-AF65-F5344CB8AC3E}">
        <p14:creationId xmlns:p14="http://schemas.microsoft.com/office/powerpoint/2010/main" val="404026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b="19453"/>
          <a:stretch>
            <a:fillRect/>
          </a:stretch>
        </p:blipFill>
        <p:spPr>
          <a:xfrm>
            <a:off x="-304800" y="9872480"/>
            <a:ext cx="4311088" cy="829039"/>
          </a:xfrm>
          <a:prstGeom prst="rect">
            <a:avLst/>
          </a:prstGeom>
        </p:spPr>
      </p:pic>
      <p:sp>
        <p:nvSpPr>
          <p:cNvPr id="2" name="Rectangle 1"/>
          <p:cNvSpPr/>
          <p:nvPr/>
        </p:nvSpPr>
        <p:spPr>
          <a:xfrm>
            <a:off x="775684" y="819936"/>
            <a:ext cx="8685263" cy="738664"/>
          </a:xfrm>
          <a:prstGeom prst="rect">
            <a:avLst/>
          </a:prstGeom>
        </p:spPr>
        <p:txBody>
          <a:bodyPr wrap="none">
            <a:spAutoFit/>
          </a:bodyPr>
          <a:lstStyle/>
          <a:p>
            <a:pPr marL="571500" indent="-571500" algn="just">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sâu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p:txBody>
      </p:sp>
      <p:sp>
        <p:nvSpPr>
          <p:cNvPr id="12" name="Rounded Rectangle 11"/>
          <p:cNvSpPr/>
          <p:nvPr/>
        </p:nvSpPr>
        <p:spPr>
          <a:xfrm>
            <a:off x="1066802" y="2171700"/>
            <a:ext cx="6400799" cy="2971800"/>
          </a:xfrm>
          <a:prstGeom prst="roundRect">
            <a:avLst>
              <a:gd name="adj" fmla="val 8653"/>
            </a:avLst>
          </a:prstGeom>
          <a:solidFill>
            <a:schemeClr val="bg1"/>
          </a:solidFill>
          <a:ln w="5715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200" b="1" dirty="0">
                <a:solidFill>
                  <a:srgbClr val="FF0000"/>
                </a:solidFill>
                <a:cs typeface="Arial" panose="020B0604020202020204" pitchFamily="34" charset="0"/>
              </a:rPr>
              <a:t>Tầng lớp thương nhân, chủ xưởng, </a:t>
            </a:r>
            <a:r>
              <a:rPr lang="vi-VN" sz="4200" b="1">
                <a:solidFill>
                  <a:srgbClr val="FF0000"/>
                </a:solidFill>
                <a:cs typeface="Arial" panose="020B0604020202020204" pitchFamily="34" charset="0"/>
              </a:rPr>
              <a:t>ngân hàng</a:t>
            </a:r>
            <a:endParaRPr lang="en-US" sz="4200"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9220202" y="2171700"/>
            <a:ext cx="8305798" cy="2971800"/>
          </a:xfrm>
          <a:prstGeom prst="roundRect">
            <a:avLst>
              <a:gd name="adj" fmla="val 6650"/>
            </a:avLst>
          </a:prstGeom>
          <a:solidFill>
            <a:schemeClr val="bg1"/>
          </a:solidFill>
          <a:ln w="57150">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200" b="1" dirty="0">
                <a:solidFill>
                  <a:srgbClr val="FF0000"/>
                </a:solidFill>
                <a:latin typeface="Arial" panose="020B0604020202020204" pitchFamily="34" charset="0"/>
                <a:cs typeface="Arial" panose="020B0604020202020204" pitchFamily="34" charset="0"/>
              </a:rPr>
              <a:t>Đại đa số dân </a:t>
            </a:r>
            <a:r>
              <a:rPr lang="vi-VN" sz="4200" b="1">
                <a:solidFill>
                  <a:srgbClr val="FF0000"/>
                </a:solidFill>
                <a:latin typeface="Arial" panose="020B0604020202020204" pitchFamily="34" charset="0"/>
                <a:cs typeface="Arial" panose="020B0604020202020204" pitchFamily="34" charset="0"/>
              </a:rPr>
              <a:t>thành thị</a:t>
            </a:r>
            <a:r>
              <a:rPr lang="en-US" sz="4200" b="1">
                <a:solidFill>
                  <a:srgbClr val="FF0000"/>
                </a:solidFill>
                <a:latin typeface="Arial" panose="020B0604020202020204" pitchFamily="34" charset="0"/>
                <a:cs typeface="Arial" panose="020B0604020202020204" pitchFamily="34" charset="0"/>
              </a:rPr>
              <a:t>: thợ thủ công, người làm thuê, người ăn xin, nông dân mất đất</a:t>
            </a:r>
            <a:endParaRPr lang="en-US" sz="4200"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25169AA-237A-B212-2222-E66D9DE452F9}"/>
              </a:ext>
            </a:extLst>
          </p:cNvPr>
          <p:cNvCxnSpPr/>
          <p:nvPr/>
        </p:nvCxnSpPr>
        <p:spPr>
          <a:xfrm>
            <a:off x="8382002" y="2019300"/>
            <a:ext cx="0" cy="7585346"/>
          </a:xfrm>
          <a:prstGeom prst="line">
            <a:avLst/>
          </a:prstGeom>
          <a:ln w="762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DDB2F64-17A0-F658-E41A-11F5EEFA9297}"/>
              </a:ext>
            </a:extLst>
          </p:cNvPr>
          <p:cNvSpPr txBox="1"/>
          <p:nvPr/>
        </p:nvSpPr>
        <p:spPr>
          <a:xfrm>
            <a:off x="805888" y="5372100"/>
            <a:ext cx="6400799" cy="367158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Ngày càng giàu lên, chi phối toàn bộ xã hội.</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Có quyền công dân, giàu có và xa hoa.</a:t>
            </a:r>
          </a:p>
        </p:txBody>
      </p:sp>
      <p:sp>
        <p:nvSpPr>
          <p:cNvPr id="7" name="TextBox 6">
            <a:extLst>
              <a:ext uri="{FF2B5EF4-FFF2-40B4-BE49-F238E27FC236}">
                <a16:creationId xmlns:a16="http://schemas.microsoft.com/office/drawing/2014/main" id="{17EDD9CA-5488-FED0-B6DF-1800FD338748}"/>
              </a:ext>
            </a:extLst>
          </p:cNvPr>
          <p:cNvSpPr txBox="1"/>
          <p:nvPr/>
        </p:nvSpPr>
        <p:spPr>
          <a:xfrm>
            <a:off x="9144000" y="5372099"/>
            <a:ext cx="8381999" cy="182492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Không có quyền công dân.</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Nghèo đói và bị bần cùng hóa.</a:t>
            </a:r>
          </a:p>
        </p:txBody>
      </p:sp>
    </p:spTree>
    <p:extLst>
      <p:ext uri="{BB962C8B-B14F-4D97-AF65-F5344CB8AC3E}">
        <p14:creationId xmlns:p14="http://schemas.microsoft.com/office/powerpoint/2010/main" val="10847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99A9-4349-7FD5-E014-E5F28BC02426}"/>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F68AF862-7458-EA3C-D7AE-45505262A931}"/>
              </a:ext>
            </a:extLst>
          </p:cNvPr>
          <p:cNvGrpSpPr/>
          <p:nvPr/>
        </p:nvGrpSpPr>
        <p:grpSpPr>
          <a:xfrm>
            <a:off x="3352800" y="-2247901"/>
            <a:ext cx="14935200" cy="15650345"/>
            <a:chOff x="3352800" y="-2247901"/>
            <a:chExt cx="14935200" cy="15650345"/>
          </a:xfrm>
        </p:grpSpPr>
        <p:pic>
          <p:nvPicPr>
            <p:cNvPr id="20" name="Picture 2">
              <a:extLst>
                <a:ext uri="{FF2B5EF4-FFF2-40B4-BE49-F238E27FC236}">
                  <a16:creationId xmlns:a16="http://schemas.microsoft.com/office/drawing/2014/main" id="{7C8B345B-684A-1F11-86EE-A792A731408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45" t="2107" r="5360" b="15756"/>
            <a:stretch/>
          </p:blipFill>
          <p:spPr>
            <a:xfrm rot="16200000">
              <a:off x="2995227" y="-1890328"/>
              <a:ext cx="15650345" cy="14935200"/>
            </a:xfrm>
            <a:prstGeom prst="rect">
              <a:avLst/>
            </a:prstGeom>
          </p:spPr>
        </p:pic>
        <p:sp>
          <p:nvSpPr>
            <p:cNvPr id="22" name="TextBox 21">
              <a:extLst>
                <a:ext uri="{FF2B5EF4-FFF2-40B4-BE49-F238E27FC236}">
                  <a16:creationId xmlns:a16="http://schemas.microsoft.com/office/drawing/2014/main" id="{F3CBD89E-373A-D81B-210E-4864117DABFC}"/>
                </a:ext>
              </a:extLst>
            </p:cNvPr>
            <p:cNvSpPr txBox="1"/>
            <p:nvPr/>
          </p:nvSpPr>
          <p:spPr>
            <a:xfrm>
              <a:off x="5735909" y="3401521"/>
              <a:ext cx="11811000" cy="44745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SỰ NẢY SINH QUAN HỆ </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SẢN XUẤT TƯ BẢN </a:t>
              </a:r>
              <a:endPar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CHỦ NGHĨA Ở TÂY ÂU</a:t>
              </a:r>
            </a:p>
          </p:txBody>
        </p:sp>
      </p:grpSp>
      <p:pic>
        <p:nvPicPr>
          <p:cNvPr id="17" name="Picture 17">
            <a:extLst>
              <a:ext uri="{FF2B5EF4-FFF2-40B4-BE49-F238E27FC236}">
                <a16:creationId xmlns:a16="http://schemas.microsoft.com/office/drawing/2014/main" id="{99E175D8-AD1A-0E05-41A0-B6CB54375E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03895" y="419100"/>
            <a:ext cx="1632014" cy="1551897"/>
          </a:xfrm>
          <a:prstGeom prst="rect">
            <a:avLst/>
          </a:prstGeom>
        </p:spPr>
      </p:pic>
      <p:pic>
        <p:nvPicPr>
          <p:cNvPr id="21" name="Picture 4">
            <a:extLst>
              <a:ext uri="{FF2B5EF4-FFF2-40B4-BE49-F238E27FC236}">
                <a16:creationId xmlns:a16="http://schemas.microsoft.com/office/drawing/2014/main" id="{57719FA4-7B89-E87F-C057-D471F75D53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667000"/>
            <a:ext cx="4065795" cy="7581900"/>
          </a:xfrm>
          <a:prstGeom prst="rect">
            <a:avLst/>
          </a:prstGeom>
        </p:spPr>
      </p:pic>
      <p:sp>
        <p:nvSpPr>
          <p:cNvPr id="2" name="Rectangle 1">
            <a:extLst>
              <a:ext uri="{FF2B5EF4-FFF2-40B4-BE49-F238E27FC236}">
                <a16:creationId xmlns:a16="http://schemas.microsoft.com/office/drawing/2014/main" id="{1F60642C-5327-5884-1C1E-4338CBE57F43}"/>
              </a:ext>
            </a:extLst>
          </p:cNvPr>
          <p:cNvSpPr/>
          <p:nvPr/>
        </p:nvSpPr>
        <p:spPr>
          <a:xfrm>
            <a:off x="1143000" y="5067300"/>
            <a:ext cx="1536192" cy="1143000"/>
          </a:xfrm>
          <a:prstGeom prst="rect">
            <a:avLst/>
          </a:prstGeom>
          <a:solidFill>
            <a:srgbClr val="9F22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solidFill>
                  <a:prstClr val="white"/>
                </a:solidFill>
                <a:latin typeface="Arial" panose="020B0604020202020204" pitchFamily="34" charset="0"/>
                <a:cs typeface="Arial" panose="020B0604020202020204" pitchFamily="34" charset="0"/>
              </a:rPr>
              <a:t>1</a:t>
            </a:r>
            <a:endParaRPr kumimoji="0" lang="en-US" sz="8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24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rcRect/>
          <a:stretch>
            <a:fillRect/>
          </a:stretch>
        </p:blipFill>
        <p:spPr>
          <a:xfrm>
            <a:off x="11198653" y="1104900"/>
            <a:ext cx="7089347" cy="9182100"/>
          </a:xfrm>
          <a:prstGeom prst="rect">
            <a:avLst/>
          </a:prstGeom>
        </p:spPr>
      </p:pic>
      <p:grpSp>
        <p:nvGrpSpPr>
          <p:cNvPr id="2" name="Group 1">
            <a:extLst>
              <a:ext uri="{FF2B5EF4-FFF2-40B4-BE49-F238E27FC236}">
                <a16:creationId xmlns:a16="http://schemas.microsoft.com/office/drawing/2014/main" id="{619B24E3-9A54-CBA3-01DB-AB2424AC6C75}"/>
              </a:ext>
            </a:extLst>
          </p:cNvPr>
          <p:cNvGrpSpPr/>
          <p:nvPr/>
        </p:nvGrpSpPr>
        <p:grpSpPr>
          <a:xfrm>
            <a:off x="914400" y="1562100"/>
            <a:ext cx="9296400" cy="7162800"/>
            <a:chOff x="10820400" y="-656877"/>
            <a:chExt cx="9296400" cy="7162800"/>
          </a:xfrm>
        </p:grpSpPr>
        <p:sp>
          <p:nvSpPr>
            <p:cNvPr id="3" name="Rectangle: Rounded Corners 2">
              <a:extLst>
                <a:ext uri="{FF2B5EF4-FFF2-40B4-BE49-F238E27FC236}">
                  <a16:creationId xmlns:a16="http://schemas.microsoft.com/office/drawing/2014/main" id="{DB120D03-959D-02A6-74C0-48B792D3D802}"/>
                </a:ext>
              </a:extLst>
            </p:cNvPr>
            <p:cNvSpPr/>
            <p:nvPr/>
          </p:nvSpPr>
          <p:spPr>
            <a:xfrm>
              <a:off x="10820400" y="637739"/>
              <a:ext cx="9296400" cy="5868184"/>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Em hãy đ</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ọc thông tin SGK, khai thác tư liệu 3.3, 3.4, 3.6 SGK tr.18, 19 và trả lời câu hỏi: </a:t>
              </a:r>
              <a:r>
                <a:rPr lang="vi-VN" sz="4000">
                  <a:latin typeface="Arial" panose="020B0604020202020204" pitchFamily="34" charset="0"/>
                  <a:ea typeface="Calibri" panose="020F0502020204030204" pitchFamily="34" charset="0"/>
                  <a:cs typeface="Arial" panose="020B0604020202020204" pitchFamily="34" charset="0"/>
                </a:rPr>
                <a:t>Em hãy nêu những biểu hiện về sự nảy sinh quan hệ sản xuất tư bản chủ nghĩa trong lòng xã hội phong kiến ở Tây Âu.</a:t>
              </a:r>
            </a:p>
          </p:txBody>
        </p:sp>
        <p:pic>
          <p:nvPicPr>
            <p:cNvPr id="7" name="Picture 52">
              <a:extLst>
                <a:ext uri="{FF2B5EF4-FFF2-40B4-BE49-F238E27FC236}">
                  <a16:creationId xmlns:a16="http://schemas.microsoft.com/office/drawing/2014/main" id="{FF78419D-546C-3304-6879-CF96F4462ED8}"/>
                </a:ext>
              </a:extLst>
            </p:cNvPr>
            <p:cNvPicPr>
              <a:picLocks noChangeAspect="1"/>
            </p:cNvPicPr>
            <p:nvPr/>
          </p:nvPicPr>
          <p:blipFill>
            <a:blip r:embed="rId3"/>
            <a:srcRect/>
            <a:stretch>
              <a:fillRect/>
            </a:stretch>
          </p:blipFill>
          <p:spPr>
            <a:xfrm>
              <a:off x="14097000" y="-656877"/>
              <a:ext cx="2458472" cy="1842318"/>
            </a:xfrm>
            <a:prstGeom prst="rect">
              <a:avLst/>
            </a:prstGeom>
          </p:spPr>
        </p:pic>
      </p:grpSp>
    </p:spTree>
    <p:extLst>
      <p:ext uri="{BB962C8B-B14F-4D97-AF65-F5344CB8AC3E}">
        <p14:creationId xmlns:p14="http://schemas.microsoft.com/office/powerpoint/2010/main" val="9433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54301-3043-41F8-1181-C868C209D5C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B39F331-30EE-AEA2-FA73-75E061561AE8}"/>
              </a:ext>
            </a:extLst>
          </p:cNvPr>
          <p:cNvGrpSpPr/>
          <p:nvPr/>
        </p:nvGrpSpPr>
        <p:grpSpPr>
          <a:xfrm>
            <a:off x="338254" y="419100"/>
            <a:ext cx="8805746" cy="9193012"/>
            <a:chOff x="609600" y="419100"/>
            <a:chExt cx="8805746" cy="9193012"/>
          </a:xfrm>
        </p:grpSpPr>
        <p:pic>
          <p:nvPicPr>
            <p:cNvPr id="3" name="Picture 2">
              <a:extLst>
                <a:ext uri="{FF2B5EF4-FFF2-40B4-BE49-F238E27FC236}">
                  <a16:creationId xmlns:a16="http://schemas.microsoft.com/office/drawing/2014/main" id="{4BEA46F6-2484-4C32-09A9-E39AA8490350}"/>
                </a:ext>
              </a:extLst>
            </p:cNvPr>
            <p:cNvPicPr>
              <a:picLocks noChangeAspect="1"/>
            </p:cNvPicPr>
            <p:nvPr/>
          </p:nvPicPr>
          <p:blipFill>
            <a:blip r:embed="rId2">
              <a:extLst>
                <a:ext uri="{28A0092B-C50C-407E-A947-70E740481C1C}">
                  <a14:useLocalDpi xmlns:a14="http://schemas.microsoft.com/office/drawing/2010/main" val="0"/>
                </a:ext>
              </a:extLst>
            </a:blip>
            <a:srcRect b="9096"/>
            <a:stretch>
              <a:fillRect/>
            </a:stretch>
          </p:blipFill>
          <p:spPr>
            <a:xfrm>
              <a:off x="609600" y="419100"/>
              <a:ext cx="8805746" cy="7010401"/>
            </a:xfrm>
            <a:prstGeom prst="rect">
              <a:avLst/>
            </a:prstGeom>
          </p:spPr>
        </p:pic>
        <p:sp>
          <p:nvSpPr>
            <p:cNvPr id="6" name="TextBox 5">
              <a:extLst>
                <a:ext uri="{FF2B5EF4-FFF2-40B4-BE49-F238E27FC236}">
                  <a16:creationId xmlns:a16="http://schemas.microsoft.com/office/drawing/2014/main" id="{3A93634E-58AE-4764-2A41-D72BEC38A98C}"/>
                </a:ext>
              </a:extLst>
            </p:cNvPr>
            <p:cNvSpPr txBox="1"/>
            <p:nvPr/>
          </p:nvSpPr>
          <p:spPr>
            <a:xfrm>
              <a:off x="821473" y="7395030"/>
              <a:ext cx="8382000" cy="2217082"/>
            </a:xfrm>
            <a:prstGeom prst="rect">
              <a:avLst/>
            </a:prstGeom>
            <a:noFill/>
          </p:spPr>
          <p:txBody>
            <a:bodyPr wrap="square" rtlCol="0">
              <a:spAutoFit/>
            </a:bodyPr>
            <a:lstStyle/>
            <a:p>
              <a:pPr algn="ctr">
                <a:lnSpc>
                  <a:spcPct val="150000"/>
                </a:lnSpc>
              </a:pPr>
              <a:r>
                <a:rPr lang="en-US" sz="3200">
                  <a:latin typeface="Arial" panose="020B0604020202020204" pitchFamily="34" charset="0"/>
                  <a:cs typeface="Arial" panose="020B0604020202020204" pitchFamily="34" charset="0"/>
                </a:rPr>
                <a:t>Hình 3.4. Sản xuất mũ trong một công xưởng của công trường thủ công tập trung </a:t>
              </a:r>
            </a:p>
            <a:p>
              <a:pPr algn="ctr">
                <a:lnSpc>
                  <a:spcPct val="150000"/>
                </a:lnSpc>
              </a:pPr>
              <a:r>
                <a:rPr lang="en-US" sz="3200">
                  <a:latin typeface="Arial" panose="020B0604020202020204" pitchFamily="34" charset="0"/>
                  <a:cs typeface="Arial" panose="020B0604020202020204" pitchFamily="34" charset="0"/>
                </a:rPr>
                <a:t>(tranh khắc gỗ, thế kỉ XVI)</a:t>
              </a:r>
            </a:p>
          </p:txBody>
        </p:sp>
      </p:grpSp>
      <p:grpSp>
        <p:nvGrpSpPr>
          <p:cNvPr id="8" name="Group 7">
            <a:extLst>
              <a:ext uri="{FF2B5EF4-FFF2-40B4-BE49-F238E27FC236}">
                <a16:creationId xmlns:a16="http://schemas.microsoft.com/office/drawing/2014/main" id="{3C620F80-308D-78EA-A9FE-E483B6E0522A}"/>
              </a:ext>
            </a:extLst>
          </p:cNvPr>
          <p:cNvGrpSpPr/>
          <p:nvPr/>
        </p:nvGrpSpPr>
        <p:grpSpPr>
          <a:xfrm>
            <a:off x="9529558" y="2004835"/>
            <a:ext cx="8121138" cy="7607277"/>
            <a:chOff x="951904" y="2004835"/>
            <a:chExt cx="8121138" cy="7607277"/>
          </a:xfrm>
        </p:grpSpPr>
        <p:pic>
          <p:nvPicPr>
            <p:cNvPr id="9" name="Picture 8">
              <a:extLst>
                <a:ext uri="{FF2B5EF4-FFF2-40B4-BE49-F238E27FC236}">
                  <a16:creationId xmlns:a16="http://schemas.microsoft.com/office/drawing/2014/main" id="{C2ACF4AA-06C4-18B0-968C-D59C536DB2EE}"/>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951904" y="2004835"/>
              <a:ext cx="8121138" cy="5424666"/>
            </a:xfrm>
            <a:prstGeom prst="rect">
              <a:avLst/>
            </a:prstGeom>
          </p:spPr>
        </p:pic>
        <p:sp>
          <p:nvSpPr>
            <p:cNvPr id="10" name="TextBox 9">
              <a:extLst>
                <a:ext uri="{FF2B5EF4-FFF2-40B4-BE49-F238E27FC236}">
                  <a16:creationId xmlns:a16="http://schemas.microsoft.com/office/drawing/2014/main" id="{E08C9CB3-7E98-4A3D-C895-8363332E39DC}"/>
                </a:ext>
              </a:extLst>
            </p:cNvPr>
            <p:cNvSpPr txBox="1"/>
            <p:nvPr/>
          </p:nvSpPr>
          <p:spPr>
            <a:xfrm>
              <a:off x="1151363" y="7395030"/>
              <a:ext cx="7722219" cy="2217082"/>
            </a:xfrm>
            <a:prstGeom prst="rect">
              <a:avLst/>
            </a:prstGeom>
            <a:noFill/>
          </p:spPr>
          <p:txBody>
            <a:bodyPr wrap="square" rtlCol="0">
              <a:spAutoFit/>
            </a:bodyPr>
            <a:lstStyle/>
            <a:p>
              <a:pPr algn="ctr">
                <a:lnSpc>
                  <a:spcPct val="150000"/>
                </a:lnSpc>
              </a:pPr>
              <a:r>
                <a:rPr lang="en-US" sz="3200">
                  <a:latin typeface="Arial" panose="020B0604020202020204" pitchFamily="34" charset="0"/>
                  <a:cs typeface="Arial" panose="020B0604020202020204" pitchFamily="34" charset="0"/>
                </a:rPr>
                <a:t>Hình 3.5. Những công nhân đang tách lông cừu trong ngành công nghiệp len sợi ở Hà Lan (tranh vẽ, thế kỉ XVI)</a:t>
              </a:r>
            </a:p>
          </p:txBody>
        </p:sp>
      </p:grpSp>
    </p:spTree>
    <p:extLst>
      <p:ext uri="{BB962C8B-B14F-4D97-AF65-F5344CB8AC3E}">
        <p14:creationId xmlns:p14="http://schemas.microsoft.com/office/powerpoint/2010/main" val="6512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71D04FBF-81D0-5646-83BE-C56DE4BD7AE3}"/>
              </a:ext>
            </a:extLst>
          </p:cNvPr>
          <p:cNvSpPr/>
          <p:nvPr/>
        </p:nvSpPr>
        <p:spPr>
          <a:xfrm>
            <a:off x="773218" y="2933700"/>
            <a:ext cx="16741564" cy="6517083"/>
          </a:xfrm>
          <a:prstGeom prst="round2DiagRect">
            <a:avLst>
              <a:gd name="adj1" fmla="val 4793"/>
              <a:gd name="adj2" fmla="val 0"/>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kern="100">
                <a:solidFill>
                  <a:srgbClr val="0070C0"/>
                </a:solidFill>
                <a:effectLst/>
                <a:latin typeface="Times New Roman" panose="02020603050405020304" pitchFamily="18" charset="0"/>
                <a:ea typeface="Calibri" panose="020F0502020204030204" pitchFamily="34" charset="0"/>
              </a:rPr>
              <a:t>TƯ LIỆU</a:t>
            </a:r>
            <a:r>
              <a:rPr lang="en-US" sz="4000" b="1" kern="100">
                <a:solidFill>
                  <a:srgbClr val="0070C0"/>
                </a:solidFill>
                <a:effectLst/>
                <a:latin typeface="Times New Roman" panose="02020603050405020304" pitchFamily="18" charset="0"/>
                <a:ea typeface="Calibri" panose="020F0502020204030204" pitchFamily="34" charset="0"/>
              </a:rPr>
              <a:t> 3.3</a:t>
            </a:r>
            <a:r>
              <a:rPr lang="vi-VN" sz="4000" b="1" kern="100">
                <a:solidFill>
                  <a:srgbClr val="0070C0"/>
                </a:solidFill>
                <a:effectLst/>
                <a:latin typeface="Times New Roman" panose="02020603050405020304" pitchFamily="18" charset="0"/>
                <a:ea typeface="Calibri" panose="020F0502020204030204" pitchFamily="34" charset="0"/>
              </a:rPr>
              <a:t>:</a:t>
            </a:r>
            <a:r>
              <a:rPr lang="en-US" sz="4000" b="1" kern="100">
                <a:solidFill>
                  <a:srgbClr val="0070C0"/>
                </a:solidFill>
                <a:effectLst/>
                <a:latin typeface="Times New Roman" panose="02020603050405020304" pitchFamily="18" charset="0"/>
                <a:ea typeface="Calibri" panose="020F0502020204030204" pitchFamily="34" charset="0"/>
              </a:rPr>
              <a:t> </a:t>
            </a:r>
            <a:r>
              <a:rPr lang="en-US" sz="4000">
                <a:solidFill>
                  <a:srgbClr val="000000"/>
                </a:solidFill>
                <a:latin typeface="Times New Roman" panose="02020603050405020304" pitchFamily="18" charset="0"/>
                <a:ea typeface="Calibri" panose="020F0502020204030204" pitchFamily="34" charset="0"/>
              </a:rPr>
              <a:t>Công trường thủ công là hình thức sản xuất mang tính chất tư bản chủ nghĩa đầu tiên trong lĩnh vực công nghiệp gồm công trường thủ công phân tán và công trường thủ công tập trung. Sự phân công lao động trong công trường thủ công đã đạt đến mức tỉ mỉ, ở đó mỗi người thợ chỉ làm một thao tác trong một dây chuyền mà thôi. Ví dụ trong xưởng làm kim, sợi dây thép phải qua tay 72, thậm chí 92 người thợ, mới có thể trở thành những cây kim.</a:t>
            </a:r>
          </a:p>
          <a:p>
            <a:pPr algn="r">
              <a:lnSpc>
                <a:spcPct val="150000"/>
              </a:lnSpc>
            </a:pPr>
            <a:r>
              <a:rPr lang="en-US" sz="2800">
                <a:solidFill>
                  <a:srgbClr val="000000"/>
                </a:solidFill>
                <a:latin typeface="Times New Roman" panose="02020603050405020304" pitchFamily="18" charset="0"/>
                <a:ea typeface="Calibri" panose="020F0502020204030204" pitchFamily="34" charset="0"/>
              </a:rPr>
              <a:t>(Nguyễn Gai Phu, </a:t>
            </a:r>
            <a:r>
              <a:rPr lang="en-US" sz="2800" i="1">
                <a:solidFill>
                  <a:srgbClr val="000000"/>
                </a:solidFill>
                <a:latin typeface="Times New Roman" panose="02020603050405020304" pitchFamily="18" charset="0"/>
                <a:ea typeface="Calibri" panose="020F0502020204030204" pitchFamily="34" charset="0"/>
              </a:rPr>
              <a:t>Lịch sử thế giới trung đại</a:t>
            </a:r>
            <a:r>
              <a:rPr lang="en-US" sz="2800">
                <a:solidFill>
                  <a:srgbClr val="000000"/>
                </a:solidFill>
                <a:latin typeface="Times New Roman" panose="02020603050405020304" pitchFamily="18" charset="0"/>
                <a:ea typeface="Calibri" panose="020F0502020204030204" pitchFamily="34" charset="0"/>
              </a:rPr>
              <a:t>, Sđd, trang 77)</a:t>
            </a:r>
            <a:endParaRPr lang="vi-VN" sz="2800">
              <a:solidFill>
                <a:srgbClr val="000000"/>
              </a:solidFill>
              <a:latin typeface="Times New Roman" panose="02020603050405020304" pitchFamily="18" charset="0"/>
              <a:ea typeface="Times New Roman" panose="02020603050405020304" pitchFamily="18" charset="0"/>
            </a:endParaRPr>
          </a:p>
        </p:txBody>
      </p:sp>
      <p:cxnSp>
        <p:nvCxnSpPr>
          <p:cNvPr id="4" name="Straight Connector 3">
            <a:extLst>
              <a:ext uri="{FF2B5EF4-FFF2-40B4-BE49-F238E27FC236}">
                <a16:creationId xmlns:a16="http://schemas.microsoft.com/office/drawing/2014/main" id="{AE5E8F1C-689A-7A9A-15F9-D77AC81BDF41}"/>
              </a:ext>
            </a:extLst>
          </p:cNvPr>
          <p:cNvCxnSpPr>
            <a:cxnSpLocks/>
          </p:cNvCxnSpPr>
          <p:nvPr/>
        </p:nvCxnSpPr>
        <p:spPr>
          <a:xfrm>
            <a:off x="9067800" y="4076700"/>
            <a:ext cx="830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CD71E47-50C1-06B1-492C-CD62C4CA71F0}"/>
              </a:ext>
            </a:extLst>
          </p:cNvPr>
          <p:cNvGrpSpPr/>
          <p:nvPr/>
        </p:nvGrpSpPr>
        <p:grpSpPr>
          <a:xfrm>
            <a:off x="1720967" y="537277"/>
            <a:ext cx="14846065" cy="1824923"/>
            <a:chOff x="1066800" y="280731"/>
            <a:chExt cx="14846065" cy="1824923"/>
          </a:xfrm>
        </p:grpSpPr>
        <p:pic>
          <p:nvPicPr>
            <p:cNvPr id="5" name="Picture 24">
              <a:extLst>
                <a:ext uri="{FF2B5EF4-FFF2-40B4-BE49-F238E27FC236}">
                  <a16:creationId xmlns:a16="http://schemas.microsoft.com/office/drawing/2014/main" id="{7C51B6CD-1239-6F8F-C9EA-C8D991DFC5F0}"/>
                </a:ext>
              </a:extLst>
            </p:cNvPr>
            <p:cNvPicPr>
              <a:picLocks noChangeAspect="1"/>
            </p:cNvPicPr>
            <p:nvPr/>
          </p:nvPicPr>
          <p:blipFill>
            <a:blip r:embed="rId2"/>
            <a:srcRect/>
            <a:stretch>
              <a:fillRect/>
            </a:stretch>
          </p:blipFill>
          <p:spPr>
            <a:xfrm>
              <a:off x="1066800" y="419100"/>
              <a:ext cx="1883248" cy="1548186"/>
            </a:xfrm>
            <a:prstGeom prst="rect">
              <a:avLst/>
            </a:prstGeom>
          </p:spPr>
        </p:pic>
        <p:sp>
          <p:nvSpPr>
            <p:cNvPr id="6" name="TextBox 5">
              <a:extLst>
                <a:ext uri="{FF2B5EF4-FFF2-40B4-BE49-F238E27FC236}">
                  <a16:creationId xmlns:a16="http://schemas.microsoft.com/office/drawing/2014/main" id="{D552D50C-0EE7-2D70-A44C-7542C6A8DCBB}"/>
                </a:ext>
              </a:extLst>
            </p:cNvPr>
            <p:cNvSpPr txBox="1"/>
            <p:nvPr/>
          </p:nvSpPr>
          <p:spPr>
            <a:xfrm>
              <a:off x="3124201" y="280731"/>
              <a:ext cx="12788664" cy="1824923"/>
            </a:xfrm>
            <a:prstGeom prst="rect">
              <a:avLst/>
            </a:prstGeom>
            <a:noFill/>
          </p:spPr>
          <p:txBody>
            <a:bodyPr wrap="square" rtlCol="0">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Đọc thông tin mục Em có biết SGK tr.18 và cho biết: </a:t>
              </a:r>
              <a:r>
                <a:rPr lang="en-US" sz="4000">
                  <a:latin typeface="Arial" panose="020B0604020202020204" pitchFamily="34" charset="0"/>
                  <a:cs typeface="Arial" panose="020B0604020202020204" pitchFamily="34" charset="0"/>
                </a:rPr>
                <a:t>Công trường thủ công là gì?</a:t>
              </a:r>
            </a:p>
          </p:txBody>
        </p:sp>
      </p:grpSp>
      <p:cxnSp>
        <p:nvCxnSpPr>
          <p:cNvPr id="10" name="Straight Connector 9">
            <a:extLst>
              <a:ext uri="{FF2B5EF4-FFF2-40B4-BE49-F238E27FC236}">
                <a16:creationId xmlns:a16="http://schemas.microsoft.com/office/drawing/2014/main" id="{0C0203CF-A321-417A-7BC8-229B43A132D7}"/>
              </a:ext>
            </a:extLst>
          </p:cNvPr>
          <p:cNvCxnSpPr>
            <a:cxnSpLocks/>
          </p:cNvCxnSpPr>
          <p:nvPr/>
        </p:nvCxnSpPr>
        <p:spPr>
          <a:xfrm>
            <a:off x="990600" y="4991100"/>
            <a:ext cx="16383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D4E4E9-F289-1250-7032-2E8C1D080073}"/>
              </a:ext>
            </a:extLst>
          </p:cNvPr>
          <p:cNvCxnSpPr>
            <a:cxnSpLocks/>
          </p:cNvCxnSpPr>
          <p:nvPr/>
        </p:nvCxnSpPr>
        <p:spPr>
          <a:xfrm>
            <a:off x="952500" y="5905500"/>
            <a:ext cx="9029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69A6DE-C339-9182-9A73-794F6C56B95C}"/>
              </a:ext>
            </a:extLst>
          </p:cNvPr>
          <p:cNvCxnSpPr>
            <a:cxnSpLocks/>
          </p:cNvCxnSpPr>
          <p:nvPr/>
        </p:nvCxnSpPr>
        <p:spPr>
          <a:xfrm>
            <a:off x="10172700" y="5905500"/>
            <a:ext cx="7200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8FAA249-7E5E-3CCD-D071-94F2729E87A5}"/>
              </a:ext>
            </a:extLst>
          </p:cNvPr>
          <p:cNvCxnSpPr>
            <a:cxnSpLocks/>
          </p:cNvCxnSpPr>
          <p:nvPr/>
        </p:nvCxnSpPr>
        <p:spPr>
          <a:xfrm>
            <a:off x="990600" y="6819900"/>
            <a:ext cx="7696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2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EDAA-440B-EA6F-4E39-B2FC8C63D74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4D4F2F1-884C-8186-E94D-BD94B6C24FB7}"/>
              </a:ext>
            </a:extLst>
          </p:cNvPr>
          <p:cNvSpPr/>
          <p:nvPr/>
        </p:nvSpPr>
        <p:spPr>
          <a:xfrm>
            <a:off x="1998778" y="2095500"/>
            <a:ext cx="5334000" cy="1219200"/>
          </a:xfrm>
          <a:prstGeom prst="roundRect">
            <a:avLst>
              <a:gd name="adj" fmla="val 50000"/>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Chủ xưởng</a:t>
            </a:r>
          </a:p>
        </p:txBody>
      </p:sp>
      <p:sp>
        <p:nvSpPr>
          <p:cNvPr id="7" name="Rectangle: Rounded Corners 6">
            <a:extLst>
              <a:ext uri="{FF2B5EF4-FFF2-40B4-BE49-F238E27FC236}">
                <a16:creationId xmlns:a16="http://schemas.microsoft.com/office/drawing/2014/main" id="{A8889C63-4FF0-C579-36DA-A2773BC8B121}"/>
              </a:ext>
            </a:extLst>
          </p:cNvPr>
          <p:cNvSpPr/>
          <p:nvPr/>
        </p:nvSpPr>
        <p:spPr>
          <a:xfrm>
            <a:off x="11049000" y="2095500"/>
            <a:ext cx="5334000" cy="1219200"/>
          </a:xfrm>
          <a:prstGeom prst="roundRect">
            <a:avLst>
              <a:gd name="adj" fmla="val 50000"/>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Người lao động</a:t>
            </a:r>
          </a:p>
        </p:txBody>
      </p:sp>
      <p:sp>
        <p:nvSpPr>
          <p:cNvPr id="8" name="Multiplication Sign 7">
            <a:extLst>
              <a:ext uri="{FF2B5EF4-FFF2-40B4-BE49-F238E27FC236}">
                <a16:creationId xmlns:a16="http://schemas.microsoft.com/office/drawing/2014/main" id="{26F32FE7-9B74-9F0C-BAC4-E367F15B01F0}"/>
              </a:ext>
            </a:extLst>
          </p:cNvPr>
          <p:cNvSpPr/>
          <p:nvPr/>
        </p:nvSpPr>
        <p:spPr>
          <a:xfrm>
            <a:off x="8229600" y="1790700"/>
            <a:ext cx="1828800" cy="182880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96FFA3-6974-EE5C-603A-609D8AADB025}"/>
              </a:ext>
            </a:extLst>
          </p:cNvPr>
          <p:cNvSpPr txBox="1"/>
          <p:nvPr/>
        </p:nvSpPr>
        <p:spPr>
          <a:xfrm>
            <a:off x="4578822" y="807303"/>
            <a:ext cx="9119035" cy="830997"/>
          </a:xfrm>
          <a:prstGeom prst="rect">
            <a:avLst/>
          </a:prstGeom>
          <a:noFill/>
        </p:spPr>
        <p:txBody>
          <a:bodyPr wrap="none" rtlCol="0">
            <a:spAutoFit/>
          </a:bodyPr>
          <a:lstStyle/>
          <a:p>
            <a:pPr algn="ctr"/>
            <a:r>
              <a:rPr lang="en-US" sz="4800">
                <a:solidFill>
                  <a:schemeClr val="accent3">
                    <a:lumMod val="75000"/>
                  </a:schemeClr>
                </a:solidFill>
                <a:latin typeface="1FTV Akira Expanded" panose="02000800000000000000" pitchFamily="50" charset="0"/>
              </a:rPr>
              <a:t>TRONG NÔNG NGHIỆP</a:t>
            </a:r>
          </a:p>
        </p:txBody>
      </p:sp>
      <p:sp>
        <p:nvSpPr>
          <p:cNvPr id="27" name="TextBox 26">
            <a:extLst>
              <a:ext uri="{FF2B5EF4-FFF2-40B4-BE49-F238E27FC236}">
                <a16:creationId xmlns:a16="http://schemas.microsoft.com/office/drawing/2014/main" id="{9F83B516-76F0-3B8F-8A5B-66ADB68971DA}"/>
              </a:ext>
            </a:extLst>
          </p:cNvPr>
          <p:cNvSpPr txBox="1"/>
          <p:nvPr/>
        </p:nvSpPr>
        <p:spPr>
          <a:xfrm>
            <a:off x="762000" y="3695700"/>
            <a:ext cx="86868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Tổ chức phường hội được thay thế bằng các công trường thủ công.</a:t>
            </a:r>
          </a:p>
          <a:p>
            <a:pPr marL="571500" indent="-571500" algn="just">
              <a:lnSpc>
                <a:spcPct val="150000"/>
              </a:lnSpc>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lao động: làm thuê và bán sức lao động cho chủ xưởng. </a:t>
            </a:r>
            <a:endParaRPr lang="en-US" sz="40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96A7C746-2CE7-5AA7-A502-0657978E3044}"/>
              </a:ext>
            </a:extLst>
          </p:cNvPr>
          <p:cNvGrpSpPr/>
          <p:nvPr/>
        </p:nvGrpSpPr>
        <p:grpSpPr>
          <a:xfrm>
            <a:off x="937442" y="7590386"/>
            <a:ext cx="9273358" cy="2050197"/>
            <a:chOff x="873842" y="-76200"/>
            <a:chExt cx="9273358" cy="2050197"/>
          </a:xfrm>
        </p:grpSpPr>
        <p:sp>
          <p:nvSpPr>
            <p:cNvPr id="30" name="Arrow: Right 29">
              <a:extLst>
                <a:ext uri="{FF2B5EF4-FFF2-40B4-BE49-F238E27FC236}">
                  <a16:creationId xmlns:a16="http://schemas.microsoft.com/office/drawing/2014/main" id="{3C475CEE-7A7E-2B21-A192-764040BCAA0A}"/>
                </a:ext>
              </a:extLst>
            </p:cNvPr>
            <p:cNvSpPr/>
            <p:nvPr/>
          </p:nvSpPr>
          <p:spPr>
            <a:xfrm>
              <a:off x="873842" y="567898"/>
              <a:ext cx="990600" cy="762000"/>
            </a:xfrm>
            <a:prstGeom prst="rightArrow">
              <a:avLst/>
            </a:prstGeom>
            <a:solidFill>
              <a:srgbClr val="FFE67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E0362354-1C39-C51F-DA5D-6FC818207FEE}"/>
                </a:ext>
              </a:extLst>
            </p:cNvPr>
            <p:cNvSpPr/>
            <p:nvPr/>
          </p:nvSpPr>
          <p:spPr>
            <a:xfrm>
              <a:off x="2067570" y="-76200"/>
              <a:ext cx="8079630" cy="2050197"/>
            </a:xfrm>
            <a:prstGeom prst="roundRect">
              <a:avLst>
                <a:gd name="adj" fmla="val 11938"/>
              </a:avLst>
            </a:prstGeom>
            <a:solidFill>
              <a:srgbClr val="FFE6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vi-VN"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Quan hệ giữa chủ xưởng (tư sản) và người lao động (vô sản).</a:t>
              </a:r>
            </a:p>
          </p:txBody>
        </p:sp>
      </p:grpSp>
      <p:pic>
        <p:nvPicPr>
          <p:cNvPr id="33" name="Picture 32">
            <a:extLst>
              <a:ext uri="{FF2B5EF4-FFF2-40B4-BE49-F238E27FC236}">
                <a16:creationId xmlns:a16="http://schemas.microsoft.com/office/drawing/2014/main" id="{F0E6B1A0-0806-B447-E567-33247D1018C1}"/>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9096"/>
          <a:stretch>
            <a:fillRect/>
          </a:stretch>
        </p:blipFill>
        <p:spPr>
          <a:xfrm>
            <a:off x="10036629" y="3338287"/>
            <a:ext cx="7916297" cy="6302296"/>
          </a:xfrm>
          <a:prstGeom prst="rect">
            <a:avLst/>
          </a:prstGeom>
        </p:spPr>
      </p:pic>
    </p:spTree>
    <p:extLst>
      <p:ext uri="{BB962C8B-B14F-4D97-AF65-F5344CB8AC3E}">
        <p14:creationId xmlns:p14="http://schemas.microsoft.com/office/powerpoint/2010/main" val="3058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29AD8F-BB28-8BF7-1F8A-DF14068CE955}"/>
              </a:ext>
            </a:extLst>
          </p:cNvPr>
          <p:cNvSpPr/>
          <p:nvPr/>
        </p:nvSpPr>
        <p:spPr>
          <a:xfrm>
            <a:off x="1998778" y="1943100"/>
            <a:ext cx="5334000" cy="1219200"/>
          </a:xfrm>
          <a:prstGeom prst="roundRect">
            <a:avLst>
              <a:gd name="adj" fmla="val 50000"/>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Chủ đất</a:t>
            </a:r>
          </a:p>
        </p:txBody>
      </p:sp>
      <p:sp>
        <p:nvSpPr>
          <p:cNvPr id="3" name="Rectangle: Rounded Corners 2">
            <a:extLst>
              <a:ext uri="{FF2B5EF4-FFF2-40B4-BE49-F238E27FC236}">
                <a16:creationId xmlns:a16="http://schemas.microsoft.com/office/drawing/2014/main" id="{1B9873F8-534E-3612-F591-015403147C74}"/>
              </a:ext>
            </a:extLst>
          </p:cNvPr>
          <p:cNvSpPr/>
          <p:nvPr/>
        </p:nvSpPr>
        <p:spPr>
          <a:xfrm>
            <a:off x="11049000" y="1943100"/>
            <a:ext cx="5334000" cy="1219200"/>
          </a:xfrm>
          <a:prstGeom prst="roundRect">
            <a:avLst>
              <a:gd name="adj" fmla="val 50000"/>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Nông dân</a:t>
            </a:r>
          </a:p>
        </p:txBody>
      </p:sp>
      <p:sp>
        <p:nvSpPr>
          <p:cNvPr id="4" name="Multiplication Sign 3">
            <a:extLst>
              <a:ext uri="{FF2B5EF4-FFF2-40B4-BE49-F238E27FC236}">
                <a16:creationId xmlns:a16="http://schemas.microsoft.com/office/drawing/2014/main" id="{BB469AAE-918A-0A23-FA9D-7D7F87409BC0}"/>
              </a:ext>
            </a:extLst>
          </p:cNvPr>
          <p:cNvSpPr/>
          <p:nvPr/>
        </p:nvSpPr>
        <p:spPr>
          <a:xfrm>
            <a:off x="8229600" y="1638300"/>
            <a:ext cx="1828800" cy="182880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30DFA5A-B0B1-5009-1DA3-EFAEAF83ECDC}"/>
              </a:ext>
            </a:extLst>
          </p:cNvPr>
          <p:cNvSpPr/>
          <p:nvPr/>
        </p:nvSpPr>
        <p:spPr>
          <a:xfrm>
            <a:off x="820058" y="3543303"/>
            <a:ext cx="2667000" cy="2895597"/>
          </a:xfrm>
          <a:prstGeom prst="roundRect">
            <a:avLst>
              <a:gd name="adj" fmla="val 10074"/>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Chủ đất</a:t>
            </a:r>
          </a:p>
        </p:txBody>
      </p:sp>
      <p:sp>
        <p:nvSpPr>
          <p:cNvPr id="6" name="Rectangle: Rounded Corners 5">
            <a:extLst>
              <a:ext uri="{FF2B5EF4-FFF2-40B4-BE49-F238E27FC236}">
                <a16:creationId xmlns:a16="http://schemas.microsoft.com/office/drawing/2014/main" id="{23B0146F-9908-48E2-BAB5-E329E7B33859}"/>
              </a:ext>
            </a:extLst>
          </p:cNvPr>
          <p:cNvSpPr/>
          <p:nvPr/>
        </p:nvSpPr>
        <p:spPr>
          <a:xfrm>
            <a:off x="820058" y="6743703"/>
            <a:ext cx="2667000" cy="2895597"/>
          </a:xfrm>
          <a:prstGeom prst="roundRect">
            <a:avLst>
              <a:gd name="adj" fmla="val 9411"/>
            </a:avLst>
          </a:prstGeom>
          <a:solidFill>
            <a:srgbClr val="FF006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Nông dân</a:t>
            </a:r>
          </a:p>
        </p:txBody>
      </p:sp>
      <p:cxnSp>
        <p:nvCxnSpPr>
          <p:cNvPr id="8" name="Straight Arrow Connector 7">
            <a:extLst>
              <a:ext uri="{FF2B5EF4-FFF2-40B4-BE49-F238E27FC236}">
                <a16:creationId xmlns:a16="http://schemas.microsoft.com/office/drawing/2014/main" id="{ACE84E89-C05A-4EB5-2736-6D553712066B}"/>
              </a:ext>
            </a:extLst>
          </p:cNvPr>
          <p:cNvCxnSpPr>
            <a:cxnSpLocks/>
          </p:cNvCxnSpPr>
          <p:nvPr/>
        </p:nvCxnSpPr>
        <p:spPr>
          <a:xfrm>
            <a:off x="3733800" y="4610104"/>
            <a:ext cx="10363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F5EAC8A-4FCC-8B82-9525-303D1774D169}"/>
              </a:ext>
            </a:extLst>
          </p:cNvPr>
          <p:cNvSpPr txBox="1"/>
          <p:nvPr/>
        </p:nvSpPr>
        <p:spPr>
          <a:xfrm>
            <a:off x="3537857" y="3738775"/>
            <a:ext cx="10883107" cy="707886"/>
          </a:xfrm>
          <a:prstGeom prst="rect">
            <a:avLst/>
          </a:prstGeom>
          <a:noFill/>
        </p:spPr>
        <p:txBody>
          <a:bodyPr wrap="none" rtlCol="0">
            <a:spAutoFit/>
          </a:bodyPr>
          <a:lstStyle/>
          <a:p>
            <a:pPr algn="ctr"/>
            <a:r>
              <a:rPr lang="en-US" sz="4000">
                <a:latin typeface="Arial" panose="020B0604020202020204" pitchFamily="34" charset="0"/>
                <a:cs typeface="Arial" panose="020B0604020202020204" pitchFamily="34" charset="0"/>
              </a:rPr>
              <a:t>chuyển dần sang kinh doanh tư bản chủ nghĩa</a:t>
            </a:r>
          </a:p>
        </p:txBody>
      </p:sp>
      <p:sp>
        <p:nvSpPr>
          <p:cNvPr id="12" name="Rectangle: Rounded Corners 11">
            <a:extLst>
              <a:ext uri="{FF2B5EF4-FFF2-40B4-BE49-F238E27FC236}">
                <a16:creationId xmlns:a16="http://schemas.microsoft.com/office/drawing/2014/main" id="{3BB21258-25A3-159C-4E5C-6CCE2567FE71}"/>
              </a:ext>
            </a:extLst>
          </p:cNvPr>
          <p:cNvSpPr/>
          <p:nvPr/>
        </p:nvSpPr>
        <p:spPr>
          <a:xfrm>
            <a:off x="14420964" y="3543303"/>
            <a:ext cx="3163093" cy="2895597"/>
          </a:xfrm>
          <a:prstGeom prst="roundRect">
            <a:avLst>
              <a:gd name="adj" fmla="val 8608"/>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bg1"/>
                </a:solidFill>
                <a:latin typeface="Arial" panose="020B0604020202020204" pitchFamily="34" charset="0"/>
                <a:cs typeface="Arial" panose="020B0604020202020204" pitchFamily="34" charset="0"/>
              </a:rPr>
              <a:t>Tư sản nông nghiệp</a:t>
            </a:r>
          </a:p>
        </p:txBody>
      </p:sp>
      <p:sp>
        <p:nvSpPr>
          <p:cNvPr id="13" name="TextBox 12">
            <a:extLst>
              <a:ext uri="{FF2B5EF4-FFF2-40B4-BE49-F238E27FC236}">
                <a16:creationId xmlns:a16="http://schemas.microsoft.com/office/drawing/2014/main" id="{21BE76BE-488E-D9AA-B31F-88BB638F75B6}"/>
              </a:ext>
            </a:extLst>
          </p:cNvPr>
          <p:cNvSpPr txBox="1"/>
          <p:nvPr/>
        </p:nvSpPr>
        <p:spPr>
          <a:xfrm>
            <a:off x="3697514" y="4610103"/>
            <a:ext cx="10363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lập các đồn điền, trang trại lớn, thuê mướn nhân công</a:t>
            </a:r>
          </a:p>
        </p:txBody>
      </p:sp>
      <p:sp>
        <p:nvSpPr>
          <p:cNvPr id="14" name="Rectangle: Rounded Corners 13">
            <a:extLst>
              <a:ext uri="{FF2B5EF4-FFF2-40B4-BE49-F238E27FC236}">
                <a16:creationId xmlns:a16="http://schemas.microsoft.com/office/drawing/2014/main" id="{098FA073-EFA7-F390-0AC4-84D322D2703E}"/>
              </a:ext>
            </a:extLst>
          </p:cNvPr>
          <p:cNvSpPr/>
          <p:nvPr/>
        </p:nvSpPr>
        <p:spPr>
          <a:xfrm>
            <a:off x="14420964" y="6743703"/>
            <a:ext cx="3163092" cy="2895597"/>
          </a:xfrm>
          <a:prstGeom prst="roundRect">
            <a:avLst>
              <a:gd name="adj" fmla="val 9411"/>
            </a:avLst>
          </a:prstGeom>
          <a:solidFill>
            <a:srgbClr val="FF006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bg1"/>
                </a:solidFill>
                <a:latin typeface="Arial" panose="020B0604020202020204" pitchFamily="34" charset="0"/>
                <a:cs typeface="Arial" panose="020B0604020202020204" pitchFamily="34" charset="0"/>
              </a:rPr>
              <a:t>Công nhân nông nghiệp</a:t>
            </a:r>
          </a:p>
        </p:txBody>
      </p:sp>
      <p:cxnSp>
        <p:nvCxnSpPr>
          <p:cNvPr id="15" name="Straight Arrow Connector 14">
            <a:extLst>
              <a:ext uri="{FF2B5EF4-FFF2-40B4-BE49-F238E27FC236}">
                <a16:creationId xmlns:a16="http://schemas.microsoft.com/office/drawing/2014/main" id="{70553290-7256-6644-ADEA-409A90BA4FD8}"/>
              </a:ext>
            </a:extLst>
          </p:cNvPr>
          <p:cNvCxnSpPr>
            <a:cxnSpLocks/>
          </p:cNvCxnSpPr>
          <p:nvPr/>
        </p:nvCxnSpPr>
        <p:spPr>
          <a:xfrm>
            <a:off x="3733800" y="7695217"/>
            <a:ext cx="10363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E80B052-1608-5AE0-AF31-DF019E91133C}"/>
              </a:ext>
            </a:extLst>
          </p:cNvPr>
          <p:cNvSpPr txBox="1"/>
          <p:nvPr/>
        </p:nvSpPr>
        <p:spPr>
          <a:xfrm>
            <a:off x="7959755" y="6823888"/>
            <a:ext cx="2039340" cy="707886"/>
          </a:xfrm>
          <a:prstGeom prst="rect">
            <a:avLst/>
          </a:prstGeom>
          <a:noFill/>
        </p:spPr>
        <p:txBody>
          <a:bodyPr wrap="none" rtlCol="0">
            <a:spAutoFit/>
          </a:bodyPr>
          <a:lstStyle/>
          <a:p>
            <a:pPr algn="ctr"/>
            <a:r>
              <a:rPr lang="en-US" sz="4000">
                <a:latin typeface="Arial" panose="020B0604020202020204" pitchFamily="34" charset="0"/>
                <a:cs typeface="Arial" panose="020B0604020202020204" pitchFamily="34" charset="0"/>
              </a:rPr>
              <a:t>mất đất </a:t>
            </a:r>
          </a:p>
        </p:txBody>
      </p:sp>
      <p:sp>
        <p:nvSpPr>
          <p:cNvPr id="17" name="TextBox 16">
            <a:extLst>
              <a:ext uri="{FF2B5EF4-FFF2-40B4-BE49-F238E27FC236}">
                <a16:creationId xmlns:a16="http://schemas.microsoft.com/office/drawing/2014/main" id="{D2696D87-51A5-CDD4-FECF-8D3A9CB55860}"/>
              </a:ext>
            </a:extLst>
          </p:cNvPr>
          <p:cNvSpPr txBox="1"/>
          <p:nvPr/>
        </p:nvSpPr>
        <p:spPr>
          <a:xfrm>
            <a:off x="3697514" y="7738177"/>
            <a:ext cx="103632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phải làm thuê trong trang trại, đồn điền, bán sức lao động</a:t>
            </a:r>
          </a:p>
        </p:txBody>
      </p:sp>
      <p:sp>
        <p:nvSpPr>
          <p:cNvPr id="18" name="TextBox 17">
            <a:extLst>
              <a:ext uri="{FF2B5EF4-FFF2-40B4-BE49-F238E27FC236}">
                <a16:creationId xmlns:a16="http://schemas.microsoft.com/office/drawing/2014/main" id="{A75319E3-48DA-447E-6BFE-151AF5971130}"/>
              </a:ext>
            </a:extLst>
          </p:cNvPr>
          <p:cNvSpPr txBox="1"/>
          <p:nvPr/>
        </p:nvSpPr>
        <p:spPr>
          <a:xfrm>
            <a:off x="4578822" y="654903"/>
            <a:ext cx="9119035" cy="830997"/>
          </a:xfrm>
          <a:prstGeom prst="rect">
            <a:avLst/>
          </a:prstGeom>
          <a:noFill/>
        </p:spPr>
        <p:txBody>
          <a:bodyPr wrap="none" rtlCol="0">
            <a:spAutoFit/>
          </a:bodyPr>
          <a:lstStyle/>
          <a:p>
            <a:pPr algn="ctr"/>
            <a:r>
              <a:rPr lang="en-US" sz="4800">
                <a:solidFill>
                  <a:schemeClr val="accent6">
                    <a:lumMod val="75000"/>
                  </a:schemeClr>
                </a:solidFill>
                <a:latin typeface="1FTV Akira Expanded" panose="02000800000000000000" pitchFamily="50" charset="0"/>
              </a:rPr>
              <a:t>TRONG NÔNG NGHIỆP</a:t>
            </a:r>
          </a:p>
        </p:txBody>
      </p:sp>
    </p:spTree>
    <p:extLst>
      <p:ext uri="{BB962C8B-B14F-4D97-AF65-F5344CB8AC3E}">
        <p14:creationId xmlns:p14="http://schemas.microsoft.com/office/powerpoint/2010/main" val="1115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animBg="1"/>
      <p:bldP spid="13" grpId="0"/>
      <p:bldP spid="14"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a:off x="-2335508" y="-1062650"/>
            <a:ext cx="4213421" cy="1180423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9722" y="-232835"/>
            <a:ext cx="2101718" cy="2101718"/>
          </a:xfrm>
          <a:prstGeom prst="rect">
            <a:avLst/>
          </a:prstGeom>
        </p:spPr>
      </p:pic>
      <p:pic>
        <p:nvPicPr>
          <p:cNvPr id="12" name="Picture 12"/>
          <p:cNvPicPr>
            <a:picLocks noChangeAspect="1"/>
          </p:cNvPicPr>
          <p:nvPr/>
        </p:nvPicPr>
        <p:blipFill>
          <a:blip r:embed="rId5"/>
          <a:srcRect/>
          <a:stretch>
            <a:fillRect/>
          </a:stretch>
        </p:blipFill>
        <p:spPr>
          <a:xfrm rot="-2201316">
            <a:off x="-2248681" y="4547479"/>
            <a:ext cx="4203842" cy="9554186"/>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85069" y="7658100"/>
            <a:ext cx="1702931" cy="2179752"/>
          </a:xfrm>
          <a:prstGeom prst="rect">
            <a:avLst/>
          </a:prstGeom>
        </p:spPr>
      </p:pic>
      <p:sp>
        <p:nvSpPr>
          <p:cNvPr id="16" name="TextBox 16"/>
          <p:cNvSpPr txBox="1"/>
          <p:nvPr/>
        </p:nvSpPr>
        <p:spPr>
          <a:xfrm>
            <a:off x="7235825" y="553087"/>
            <a:ext cx="5218023" cy="1346522"/>
          </a:xfrm>
          <a:prstGeom prst="rect">
            <a:avLst/>
          </a:prstGeom>
        </p:spPr>
        <p:txBody>
          <a:bodyPr wrap="square" lIns="0" tIns="0" rIns="0" bIns="0" rtlCol="0" anchor="t">
            <a:spAutoFit/>
          </a:bodyPr>
          <a:lstStyle/>
          <a:p>
            <a:pPr>
              <a:lnSpc>
                <a:spcPts val="10500"/>
              </a:lnSpc>
            </a:pPr>
            <a:r>
              <a:rPr lang="vi-VN" sz="6400" b="1" dirty="0">
                <a:solidFill>
                  <a:srgbClr val="FF0000"/>
                </a:solidFill>
                <a:latin typeface="Arial" panose="020B0604020202020204" pitchFamily="34" charset="0"/>
                <a:cs typeface="Arial" panose="020B0604020202020204" pitchFamily="34" charset="0"/>
              </a:rPr>
              <a:t>KHỞI ĐỘNG</a:t>
            </a:r>
            <a:endParaRPr lang="en-US" sz="6400" b="1" dirty="0">
              <a:solidFill>
                <a:srgbClr val="FF0000"/>
              </a:solidFill>
              <a:latin typeface="Arial" panose="020B0604020202020204" pitchFamily="34" charset="0"/>
              <a:cs typeface="Arial" panose="020B0604020202020204" pitchFamily="34" charset="0"/>
            </a:endParaRPr>
          </a:p>
        </p:txBody>
      </p:sp>
      <p:grpSp>
        <p:nvGrpSpPr>
          <p:cNvPr id="25" name="Google Shape;2579;p68"/>
          <p:cNvGrpSpPr/>
          <p:nvPr/>
        </p:nvGrpSpPr>
        <p:grpSpPr>
          <a:xfrm>
            <a:off x="5887945" y="694562"/>
            <a:ext cx="990333" cy="1000783"/>
            <a:chOff x="4107345" y="2155802"/>
            <a:chExt cx="337656" cy="337612"/>
          </a:xfrm>
        </p:grpSpPr>
        <p:sp>
          <p:nvSpPr>
            <p:cNvPr id="26" name="Google Shape;2580;p68"/>
            <p:cNvSpPr/>
            <p:nvPr/>
          </p:nvSpPr>
          <p:spPr>
            <a:xfrm>
              <a:off x="4139006" y="2250696"/>
              <a:ext cx="274378" cy="231839"/>
            </a:xfrm>
            <a:custGeom>
              <a:avLst/>
              <a:gdLst/>
              <a:ahLst/>
              <a:cxnLst/>
              <a:rect l="l" t="t" r="r" b="b"/>
              <a:pathLst>
                <a:path w="6179" h="5221" extrusionOk="0">
                  <a:moveTo>
                    <a:pt x="3095" y="0"/>
                  </a:moveTo>
                  <a:cubicBezTo>
                    <a:pt x="1392" y="0"/>
                    <a:pt x="0" y="1380"/>
                    <a:pt x="0" y="3083"/>
                  </a:cubicBezTo>
                  <a:cubicBezTo>
                    <a:pt x="0" y="3283"/>
                    <a:pt x="22" y="3484"/>
                    <a:pt x="67" y="3684"/>
                  </a:cubicBezTo>
                  <a:cubicBezTo>
                    <a:pt x="134" y="4018"/>
                    <a:pt x="257" y="4341"/>
                    <a:pt x="423" y="4631"/>
                  </a:cubicBezTo>
                  <a:lnTo>
                    <a:pt x="2372" y="4631"/>
                  </a:lnTo>
                  <a:cubicBezTo>
                    <a:pt x="2405" y="4631"/>
                    <a:pt x="2438" y="4641"/>
                    <a:pt x="2471" y="4664"/>
                  </a:cubicBezTo>
                  <a:cubicBezTo>
                    <a:pt x="2494" y="4686"/>
                    <a:pt x="2516" y="4720"/>
                    <a:pt x="2527" y="4753"/>
                  </a:cubicBezTo>
                  <a:cubicBezTo>
                    <a:pt x="2550" y="4898"/>
                    <a:pt x="2627" y="5009"/>
                    <a:pt x="2728" y="5087"/>
                  </a:cubicBezTo>
                  <a:cubicBezTo>
                    <a:pt x="2827" y="5176"/>
                    <a:pt x="2950" y="5220"/>
                    <a:pt x="3095" y="5220"/>
                  </a:cubicBezTo>
                  <a:cubicBezTo>
                    <a:pt x="3228" y="5220"/>
                    <a:pt x="3362" y="5176"/>
                    <a:pt x="3462" y="5087"/>
                  </a:cubicBezTo>
                  <a:cubicBezTo>
                    <a:pt x="3562" y="5009"/>
                    <a:pt x="3629" y="4898"/>
                    <a:pt x="3663" y="4753"/>
                  </a:cubicBezTo>
                  <a:cubicBezTo>
                    <a:pt x="3673" y="4686"/>
                    <a:pt x="3740" y="4631"/>
                    <a:pt x="3819" y="4631"/>
                  </a:cubicBezTo>
                  <a:lnTo>
                    <a:pt x="5766" y="4631"/>
                  </a:lnTo>
                  <a:cubicBezTo>
                    <a:pt x="5934" y="4341"/>
                    <a:pt x="6056" y="4018"/>
                    <a:pt x="6122" y="3684"/>
                  </a:cubicBezTo>
                  <a:cubicBezTo>
                    <a:pt x="6156" y="3484"/>
                    <a:pt x="6178" y="3283"/>
                    <a:pt x="6178" y="3083"/>
                  </a:cubicBezTo>
                  <a:cubicBezTo>
                    <a:pt x="6178" y="1380"/>
                    <a:pt x="4798" y="0"/>
                    <a:pt x="3095"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81;p68"/>
            <p:cNvSpPr/>
            <p:nvPr/>
          </p:nvSpPr>
          <p:spPr>
            <a:xfrm>
              <a:off x="4276395" y="2250696"/>
              <a:ext cx="136989" cy="231839"/>
            </a:xfrm>
            <a:custGeom>
              <a:avLst/>
              <a:gdLst/>
              <a:ahLst/>
              <a:cxnLst/>
              <a:rect l="l" t="t" r="r" b="b"/>
              <a:pathLst>
                <a:path w="3085" h="5221" extrusionOk="0">
                  <a:moveTo>
                    <a:pt x="1" y="0"/>
                  </a:moveTo>
                  <a:lnTo>
                    <a:pt x="1" y="5220"/>
                  </a:lnTo>
                  <a:cubicBezTo>
                    <a:pt x="134" y="5220"/>
                    <a:pt x="268" y="5176"/>
                    <a:pt x="368" y="5087"/>
                  </a:cubicBezTo>
                  <a:cubicBezTo>
                    <a:pt x="468" y="5009"/>
                    <a:pt x="535" y="4898"/>
                    <a:pt x="569" y="4753"/>
                  </a:cubicBezTo>
                  <a:cubicBezTo>
                    <a:pt x="579" y="4686"/>
                    <a:pt x="646" y="4631"/>
                    <a:pt x="725" y="4631"/>
                  </a:cubicBezTo>
                  <a:lnTo>
                    <a:pt x="2672" y="4631"/>
                  </a:lnTo>
                  <a:cubicBezTo>
                    <a:pt x="2840" y="4341"/>
                    <a:pt x="2962" y="4018"/>
                    <a:pt x="3028" y="3684"/>
                  </a:cubicBezTo>
                  <a:cubicBezTo>
                    <a:pt x="3062" y="3484"/>
                    <a:pt x="3084" y="3283"/>
                    <a:pt x="3084" y="3083"/>
                  </a:cubicBezTo>
                  <a:cubicBezTo>
                    <a:pt x="3084" y="1380"/>
                    <a:pt x="1704" y="0"/>
                    <a:pt x="1"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82;p68"/>
            <p:cNvSpPr/>
            <p:nvPr/>
          </p:nvSpPr>
          <p:spPr>
            <a:xfrm>
              <a:off x="4129103" y="2240793"/>
              <a:ext cx="294183" cy="251599"/>
            </a:xfrm>
            <a:custGeom>
              <a:avLst/>
              <a:gdLst/>
              <a:ahLst/>
              <a:cxnLst/>
              <a:rect l="l" t="t" r="r" b="b"/>
              <a:pathLst>
                <a:path w="6625" h="5666" extrusionOk="0">
                  <a:moveTo>
                    <a:pt x="3318" y="446"/>
                  </a:moveTo>
                  <a:cubicBezTo>
                    <a:pt x="4898" y="446"/>
                    <a:pt x="6179" y="1725"/>
                    <a:pt x="6179" y="3306"/>
                  </a:cubicBezTo>
                  <a:cubicBezTo>
                    <a:pt x="6179" y="3496"/>
                    <a:pt x="6167" y="3685"/>
                    <a:pt x="6123" y="3863"/>
                  </a:cubicBezTo>
                  <a:cubicBezTo>
                    <a:pt x="6078" y="4130"/>
                    <a:pt x="5989" y="4386"/>
                    <a:pt x="5856" y="4631"/>
                  </a:cubicBezTo>
                  <a:lnTo>
                    <a:pt x="4042" y="4631"/>
                  </a:lnTo>
                  <a:cubicBezTo>
                    <a:pt x="3864" y="4631"/>
                    <a:pt x="3696" y="4765"/>
                    <a:pt x="3663" y="4931"/>
                  </a:cubicBezTo>
                  <a:cubicBezTo>
                    <a:pt x="3652" y="5020"/>
                    <a:pt x="3607" y="5087"/>
                    <a:pt x="3540" y="5143"/>
                  </a:cubicBezTo>
                  <a:cubicBezTo>
                    <a:pt x="3473" y="5198"/>
                    <a:pt x="3396" y="5221"/>
                    <a:pt x="3318" y="5221"/>
                  </a:cubicBezTo>
                  <a:cubicBezTo>
                    <a:pt x="3229" y="5221"/>
                    <a:pt x="3151" y="5198"/>
                    <a:pt x="3084" y="5143"/>
                  </a:cubicBezTo>
                  <a:cubicBezTo>
                    <a:pt x="3028" y="5087"/>
                    <a:pt x="2984" y="5020"/>
                    <a:pt x="2961" y="4931"/>
                  </a:cubicBezTo>
                  <a:cubicBezTo>
                    <a:pt x="2951" y="4854"/>
                    <a:pt x="2906" y="4775"/>
                    <a:pt x="2828" y="4720"/>
                  </a:cubicBezTo>
                  <a:cubicBezTo>
                    <a:pt x="2761" y="4664"/>
                    <a:pt x="2684" y="4631"/>
                    <a:pt x="2595" y="4631"/>
                  </a:cubicBezTo>
                  <a:lnTo>
                    <a:pt x="769" y="4631"/>
                  </a:lnTo>
                  <a:cubicBezTo>
                    <a:pt x="646" y="4386"/>
                    <a:pt x="557" y="4130"/>
                    <a:pt x="502" y="3863"/>
                  </a:cubicBezTo>
                  <a:cubicBezTo>
                    <a:pt x="468" y="3685"/>
                    <a:pt x="446" y="3496"/>
                    <a:pt x="446" y="3306"/>
                  </a:cubicBezTo>
                  <a:cubicBezTo>
                    <a:pt x="446" y="1725"/>
                    <a:pt x="1737" y="446"/>
                    <a:pt x="3318" y="446"/>
                  </a:cubicBezTo>
                  <a:close/>
                  <a:moveTo>
                    <a:pt x="3318" y="1"/>
                  </a:moveTo>
                  <a:cubicBezTo>
                    <a:pt x="2427" y="1"/>
                    <a:pt x="1603" y="345"/>
                    <a:pt x="980" y="969"/>
                  </a:cubicBezTo>
                  <a:cubicBezTo>
                    <a:pt x="346" y="1592"/>
                    <a:pt x="1" y="2427"/>
                    <a:pt x="1" y="3306"/>
                  </a:cubicBezTo>
                  <a:cubicBezTo>
                    <a:pt x="1" y="3518"/>
                    <a:pt x="23" y="3741"/>
                    <a:pt x="67" y="3941"/>
                  </a:cubicBezTo>
                  <a:cubicBezTo>
                    <a:pt x="134" y="4308"/>
                    <a:pt x="268" y="4642"/>
                    <a:pt x="446" y="4965"/>
                  </a:cubicBezTo>
                  <a:cubicBezTo>
                    <a:pt x="490" y="5032"/>
                    <a:pt x="557" y="5076"/>
                    <a:pt x="646" y="5076"/>
                  </a:cubicBezTo>
                  <a:lnTo>
                    <a:pt x="2538" y="5076"/>
                  </a:lnTo>
                  <a:cubicBezTo>
                    <a:pt x="2583" y="5232"/>
                    <a:pt x="2684" y="5376"/>
                    <a:pt x="2806" y="5488"/>
                  </a:cubicBezTo>
                  <a:cubicBezTo>
                    <a:pt x="2951" y="5599"/>
                    <a:pt x="3129" y="5666"/>
                    <a:pt x="3318" y="5666"/>
                  </a:cubicBezTo>
                  <a:cubicBezTo>
                    <a:pt x="3496" y="5666"/>
                    <a:pt x="3685" y="5599"/>
                    <a:pt x="3819" y="5488"/>
                  </a:cubicBezTo>
                  <a:cubicBezTo>
                    <a:pt x="3953" y="5376"/>
                    <a:pt x="4042" y="5232"/>
                    <a:pt x="4086" y="5076"/>
                  </a:cubicBezTo>
                  <a:lnTo>
                    <a:pt x="5989" y="5076"/>
                  </a:lnTo>
                  <a:cubicBezTo>
                    <a:pt x="6067" y="5076"/>
                    <a:pt x="6145" y="5032"/>
                    <a:pt x="6179" y="4965"/>
                  </a:cubicBezTo>
                  <a:cubicBezTo>
                    <a:pt x="6368" y="4642"/>
                    <a:pt x="6490" y="4308"/>
                    <a:pt x="6568" y="3941"/>
                  </a:cubicBezTo>
                  <a:cubicBezTo>
                    <a:pt x="6602" y="3741"/>
                    <a:pt x="6624" y="3518"/>
                    <a:pt x="6624" y="3306"/>
                  </a:cubicBezTo>
                  <a:cubicBezTo>
                    <a:pt x="6624" y="2427"/>
                    <a:pt x="6279" y="1592"/>
                    <a:pt x="5655" y="969"/>
                  </a:cubicBezTo>
                  <a:cubicBezTo>
                    <a:pt x="5032" y="345"/>
                    <a:pt x="4197" y="1"/>
                    <a:pt x="3318"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83;p68"/>
            <p:cNvSpPr/>
            <p:nvPr/>
          </p:nvSpPr>
          <p:spPr>
            <a:xfrm>
              <a:off x="4276395" y="2240793"/>
              <a:ext cx="146892" cy="251599"/>
            </a:xfrm>
            <a:custGeom>
              <a:avLst/>
              <a:gdLst/>
              <a:ahLst/>
              <a:cxnLst/>
              <a:rect l="l" t="t" r="r" b="b"/>
              <a:pathLst>
                <a:path w="3308" h="5666" extrusionOk="0">
                  <a:moveTo>
                    <a:pt x="1" y="1"/>
                  </a:moveTo>
                  <a:lnTo>
                    <a:pt x="1" y="446"/>
                  </a:lnTo>
                  <a:cubicBezTo>
                    <a:pt x="1581" y="446"/>
                    <a:pt x="2862" y="1725"/>
                    <a:pt x="2862" y="3306"/>
                  </a:cubicBezTo>
                  <a:cubicBezTo>
                    <a:pt x="2862" y="3496"/>
                    <a:pt x="2850" y="3685"/>
                    <a:pt x="2806" y="3863"/>
                  </a:cubicBezTo>
                  <a:cubicBezTo>
                    <a:pt x="2761" y="4130"/>
                    <a:pt x="2672" y="4386"/>
                    <a:pt x="2539" y="4631"/>
                  </a:cubicBezTo>
                  <a:lnTo>
                    <a:pt x="725" y="4631"/>
                  </a:lnTo>
                  <a:cubicBezTo>
                    <a:pt x="547" y="4631"/>
                    <a:pt x="379" y="4765"/>
                    <a:pt x="346" y="4931"/>
                  </a:cubicBezTo>
                  <a:cubicBezTo>
                    <a:pt x="335" y="5020"/>
                    <a:pt x="290" y="5087"/>
                    <a:pt x="223" y="5143"/>
                  </a:cubicBezTo>
                  <a:cubicBezTo>
                    <a:pt x="156" y="5198"/>
                    <a:pt x="79" y="5221"/>
                    <a:pt x="1" y="5221"/>
                  </a:cubicBezTo>
                  <a:lnTo>
                    <a:pt x="1" y="5666"/>
                  </a:lnTo>
                  <a:cubicBezTo>
                    <a:pt x="179" y="5666"/>
                    <a:pt x="368" y="5599"/>
                    <a:pt x="502" y="5488"/>
                  </a:cubicBezTo>
                  <a:cubicBezTo>
                    <a:pt x="636" y="5376"/>
                    <a:pt x="725" y="5232"/>
                    <a:pt x="769" y="5076"/>
                  </a:cubicBezTo>
                  <a:lnTo>
                    <a:pt x="2672" y="5076"/>
                  </a:lnTo>
                  <a:cubicBezTo>
                    <a:pt x="2750" y="5076"/>
                    <a:pt x="2828" y="5032"/>
                    <a:pt x="2862" y="4965"/>
                  </a:cubicBezTo>
                  <a:cubicBezTo>
                    <a:pt x="3051" y="4642"/>
                    <a:pt x="3173" y="4308"/>
                    <a:pt x="3251" y="3941"/>
                  </a:cubicBezTo>
                  <a:cubicBezTo>
                    <a:pt x="3285" y="3741"/>
                    <a:pt x="3307" y="3518"/>
                    <a:pt x="3307" y="3306"/>
                  </a:cubicBezTo>
                  <a:cubicBezTo>
                    <a:pt x="3307" y="2427"/>
                    <a:pt x="2962" y="1592"/>
                    <a:pt x="2338" y="969"/>
                  </a:cubicBezTo>
                  <a:cubicBezTo>
                    <a:pt x="1715" y="345"/>
                    <a:pt x="880" y="1"/>
                    <a:pt x="1"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84;p68"/>
            <p:cNvSpPr/>
            <p:nvPr/>
          </p:nvSpPr>
          <p:spPr>
            <a:xfrm>
              <a:off x="4181502" y="2292658"/>
              <a:ext cx="189831" cy="189876"/>
            </a:xfrm>
            <a:custGeom>
              <a:avLst/>
              <a:gdLst/>
              <a:ahLst/>
              <a:cxnLst/>
              <a:rect l="l" t="t" r="r" b="b"/>
              <a:pathLst>
                <a:path w="4275" h="4276" extrusionOk="0">
                  <a:moveTo>
                    <a:pt x="2138" y="1"/>
                  </a:moveTo>
                  <a:cubicBezTo>
                    <a:pt x="958" y="1"/>
                    <a:pt x="0" y="958"/>
                    <a:pt x="0" y="2138"/>
                  </a:cubicBezTo>
                  <a:cubicBezTo>
                    <a:pt x="0" y="2350"/>
                    <a:pt x="23" y="2550"/>
                    <a:pt x="79" y="2739"/>
                  </a:cubicBezTo>
                  <a:cubicBezTo>
                    <a:pt x="190" y="3107"/>
                    <a:pt x="391" y="3429"/>
                    <a:pt x="658" y="3686"/>
                  </a:cubicBezTo>
                  <a:lnTo>
                    <a:pt x="1415" y="3686"/>
                  </a:lnTo>
                  <a:cubicBezTo>
                    <a:pt x="1448" y="3686"/>
                    <a:pt x="1481" y="3696"/>
                    <a:pt x="1514" y="3719"/>
                  </a:cubicBezTo>
                  <a:cubicBezTo>
                    <a:pt x="1537" y="3741"/>
                    <a:pt x="1559" y="3775"/>
                    <a:pt x="1570" y="3808"/>
                  </a:cubicBezTo>
                  <a:cubicBezTo>
                    <a:pt x="1593" y="3953"/>
                    <a:pt x="1670" y="4064"/>
                    <a:pt x="1771" y="4142"/>
                  </a:cubicBezTo>
                  <a:cubicBezTo>
                    <a:pt x="1870" y="4231"/>
                    <a:pt x="1993" y="4275"/>
                    <a:pt x="2138" y="4275"/>
                  </a:cubicBezTo>
                  <a:cubicBezTo>
                    <a:pt x="2271" y="4275"/>
                    <a:pt x="2405" y="4231"/>
                    <a:pt x="2505" y="4142"/>
                  </a:cubicBezTo>
                  <a:cubicBezTo>
                    <a:pt x="2605" y="4064"/>
                    <a:pt x="2672" y="3953"/>
                    <a:pt x="2706" y="3808"/>
                  </a:cubicBezTo>
                  <a:cubicBezTo>
                    <a:pt x="2716" y="3741"/>
                    <a:pt x="2783" y="3686"/>
                    <a:pt x="2862" y="3686"/>
                  </a:cubicBezTo>
                  <a:lnTo>
                    <a:pt x="3619" y="3686"/>
                  </a:lnTo>
                  <a:cubicBezTo>
                    <a:pt x="3886" y="3429"/>
                    <a:pt x="4086" y="3107"/>
                    <a:pt x="4186" y="2739"/>
                  </a:cubicBezTo>
                  <a:cubicBezTo>
                    <a:pt x="4242" y="2550"/>
                    <a:pt x="4275" y="2350"/>
                    <a:pt x="4275" y="2138"/>
                  </a:cubicBezTo>
                  <a:cubicBezTo>
                    <a:pt x="4275" y="958"/>
                    <a:pt x="3318" y="1"/>
                    <a:pt x="2138"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85;p68"/>
            <p:cNvSpPr/>
            <p:nvPr/>
          </p:nvSpPr>
          <p:spPr>
            <a:xfrm>
              <a:off x="4276395" y="2292658"/>
              <a:ext cx="94938" cy="189876"/>
            </a:xfrm>
            <a:custGeom>
              <a:avLst/>
              <a:gdLst/>
              <a:ahLst/>
              <a:cxnLst/>
              <a:rect l="l" t="t" r="r" b="b"/>
              <a:pathLst>
                <a:path w="2138" h="4276" extrusionOk="0">
                  <a:moveTo>
                    <a:pt x="1" y="1"/>
                  </a:moveTo>
                  <a:lnTo>
                    <a:pt x="1" y="4275"/>
                  </a:lnTo>
                  <a:cubicBezTo>
                    <a:pt x="134" y="4275"/>
                    <a:pt x="268" y="4231"/>
                    <a:pt x="368" y="4142"/>
                  </a:cubicBezTo>
                  <a:cubicBezTo>
                    <a:pt x="468" y="4064"/>
                    <a:pt x="535" y="3953"/>
                    <a:pt x="569" y="3808"/>
                  </a:cubicBezTo>
                  <a:cubicBezTo>
                    <a:pt x="579" y="3741"/>
                    <a:pt x="646" y="3686"/>
                    <a:pt x="725" y="3686"/>
                  </a:cubicBezTo>
                  <a:lnTo>
                    <a:pt x="1482" y="3686"/>
                  </a:lnTo>
                  <a:cubicBezTo>
                    <a:pt x="1749" y="3429"/>
                    <a:pt x="1949" y="3107"/>
                    <a:pt x="2049" y="2739"/>
                  </a:cubicBezTo>
                  <a:cubicBezTo>
                    <a:pt x="2105" y="2550"/>
                    <a:pt x="2138" y="2350"/>
                    <a:pt x="2138" y="2138"/>
                  </a:cubicBezTo>
                  <a:cubicBezTo>
                    <a:pt x="2138" y="958"/>
                    <a:pt x="1181" y="1"/>
                    <a:pt x="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86;p68"/>
            <p:cNvSpPr/>
            <p:nvPr/>
          </p:nvSpPr>
          <p:spPr>
            <a:xfrm>
              <a:off x="4171599" y="2282800"/>
              <a:ext cx="209636" cy="209592"/>
            </a:xfrm>
            <a:custGeom>
              <a:avLst/>
              <a:gdLst/>
              <a:ahLst/>
              <a:cxnLst/>
              <a:rect l="l" t="t" r="r" b="b"/>
              <a:pathLst>
                <a:path w="4721" h="4720" extrusionOk="0">
                  <a:moveTo>
                    <a:pt x="2361" y="446"/>
                  </a:moveTo>
                  <a:cubicBezTo>
                    <a:pt x="3419" y="446"/>
                    <a:pt x="4275" y="1303"/>
                    <a:pt x="4275" y="2360"/>
                  </a:cubicBezTo>
                  <a:cubicBezTo>
                    <a:pt x="4275" y="2550"/>
                    <a:pt x="4253" y="2728"/>
                    <a:pt x="4198" y="2894"/>
                  </a:cubicBezTo>
                  <a:cubicBezTo>
                    <a:pt x="4109" y="3195"/>
                    <a:pt x="3953" y="3463"/>
                    <a:pt x="3741" y="3685"/>
                  </a:cubicBezTo>
                  <a:lnTo>
                    <a:pt x="3085" y="3685"/>
                  </a:lnTo>
                  <a:cubicBezTo>
                    <a:pt x="2907" y="3685"/>
                    <a:pt x="2739" y="3819"/>
                    <a:pt x="2706" y="3985"/>
                  </a:cubicBezTo>
                  <a:cubicBezTo>
                    <a:pt x="2695" y="4074"/>
                    <a:pt x="2650" y="4141"/>
                    <a:pt x="2583" y="4197"/>
                  </a:cubicBezTo>
                  <a:cubicBezTo>
                    <a:pt x="2516" y="4252"/>
                    <a:pt x="2439" y="4275"/>
                    <a:pt x="2361" y="4275"/>
                  </a:cubicBezTo>
                  <a:cubicBezTo>
                    <a:pt x="2272" y="4275"/>
                    <a:pt x="2194" y="4252"/>
                    <a:pt x="2127" y="4197"/>
                  </a:cubicBezTo>
                  <a:cubicBezTo>
                    <a:pt x="2071" y="4141"/>
                    <a:pt x="2027" y="4074"/>
                    <a:pt x="2004" y="3985"/>
                  </a:cubicBezTo>
                  <a:cubicBezTo>
                    <a:pt x="1994" y="3908"/>
                    <a:pt x="1949" y="3829"/>
                    <a:pt x="1871" y="3774"/>
                  </a:cubicBezTo>
                  <a:cubicBezTo>
                    <a:pt x="1804" y="3718"/>
                    <a:pt x="1727" y="3685"/>
                    <a:pt x="1638" y="3685"/>
                  </a:cubicBezTo>
                  <a:lnTo>
                    <a:pt x="970" y="3685"/>
                  </a:lnTo>
                  <a:cubicBezTo>
                    <a:pt x="758" y="3463"/>
                    <a:pt x="602" y="3195"/>
                    <a:pt x="524" y="2894"/>
                  </a:cubicBezTo>
                  <a:cubicBezTo>
                    <a:pt x="468" y="2728"/>
                    <a:pt x="446" y="2550"/>
                    <a:pt x="446" y="2360"/>
                  </a:cubicBezTo>
                  <a:cubicBezTo>
                    <a:pt x="446" y="1303"/>
                    <a:pt x="1304" y="446"/>
                    <a:pt x="2361" y="446"/>
                  </a:cubicBezTo>
                  <a:close/>
                  <a:moveTo>
                    <a:pt x="2361" y="0"/>
                  </a:moveTo>
                  <a:cubicBezTo>
                    <a:pt x="1059" y="0"/>
                    <a:pt x="1" y="1058"/>
                    <a:pt x="1" y="2360"/>
                  </a:cubicBezTo>
                  <a:cubicBezTo>
                    <a:pt x="1" y="2583"/>
                    <a:pt x="35" y="2805"/>
                    <a:pt x="90" y="3017"/>
                  </a:cubicBezTo>
                  <a:cubicBezTo>
                    <a:pt x="201" y="3418"/>
                    <a:pt x="424" y="3774"/>
                    <a:pt x="725" y="4064"/>
                  </a:cubicBezTo>
                  <a:cubicBezTo>
                    <a:pt x="769" y="4108"/>
                    <a:pt x="825" y="4130"/>
                    <a:pt x="881" y="4130"/>
                  </a:cubicBezTo>
                  <a:lnTo>
                    <a:pt x="1581" y="4130"/>
                  </a:lnTo>
                  <a:cubicBezTo>
                    <a:pt x="1626" y="4286"/>
                    <a:pt x="1727" y="4430"/>
                    <a:pt x="1849" y="4542"/>
                  </a:cubicBezTo>
                  <a:cubicBezTo>
                    <a:pt x="1994" y="4653"/>
                    <a:pt x="2172" y="4720"/>
                    <a:pt x="2361" y="4720"/>
                  </a:cubicBezTo>
                  <a:cubicBezTo>
                    <a:pt x="2539" y="4720"/>
                    <a:pt x="2728" y="4653"/>
                    <a:pt x="2862" y="4542"/>
                  </a:cubicBezTo>
                  <a:cubicBezTo>
                    <a:pt x="2996" y="4430"/>
                    <a:pt x="3085" y="4286"/>
                    <a:pt x="3129" y="4130"/>
                  </a:cubicBezTo>
                  <a:lnTo>
                    <a:pt x="3842" y="4130"/>
                  </a:lnTo>
                  <a:cubicBezTo>
                    <a:pt x="3897" y="4130"/>
                    <a:pt x="3953" y="4108"/>
                    <a:pt x="3986" y="4064"/>
                  </a:cubicBezTo>
                  <a:cubicBezTo>
                    <a:pt x="4287" y="3774"/>
                    <a:pt x="4509" y="3418"/>
                    <a:pt x="4631" y="3017"/>
                  </a:cubicBezTo>
                  <a:cubicBezTo>
                    <a:pt x="4687" y="2805"/>
                    <a:pt x="4720" y="2583"/>
                    <a:pt x="4720" y="2360"/>
                  </a:cubicBezTo>
                  <a:cubicBezTo>
                    <a:pt x="4720" y="1058"/>
                    <a:pt x="3663" y="0"/>
                    <a:pt x="236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87;p68"/>
            <p:cNvSpPr/>
            <p:nvPr/>
          </p:nvSpPr>
          <p:spPr>
            <a:xfrm>
              <a:off x="4276395" y="2282800"/>
              <a:ext cx="104840" cy="209592"/>
            </a:xfrm>
            <a:custGeom>
              <a:avLst/>
              <a:gdLst/>
              <a:ahLst/>
              <a:cxnLst/>
              <a:rect l="l" t="t" r="r" b="b"/>
              <a:pathLst>
                <a:path w="2361" h="4720" extrusionOk="0">
                  <a:moveTo>
                    <a:pt x="1" y="0"/>
                  </a:moveTo>
                  <a:lnTo>
                    <a:pt x="1" y="446"/>
                  </a:lnTo>
                  <a:cubicBezTo>
                    <a:pt x="1059" y="446"/>
                    <a:pt x="1915" y="1303"/>
                    <a:pt x="1915" y="2360"/>
                  </a:cubicBezTo>
                  <a:cubicBezTo>
                    <a:pt x="1915" y="2550"/>
                    <a:pt x="1893" y="2728"/>
                    <a:pt x="1838" y="2894"/>
                  </a:cubicBezTo>
                  <a:cubicBezTo>
                    <a:pt x="1749" y="3195"/>
                    <a:pt x="1593" y="3463"/>
                    <a:pt x="1381" y="3685"/>
                  </a:cubicBezTo>
                  <a:lnTo>
                    <a:pt x="725" y="3685"/>
                  </a:lnTo>
                  <a:cubicBezTo>
                    <a:pt x="547" y="3685"/>
                    <a:pt x="379" y="3819"/>
                    <a:pt x="346" y="3985"/>
                  </a:cubicBezTo>
                  <a:cubicBezTo>
                    <a:pt x="335" y="4074"/>
                    <a:pt x="290" y="4141"/>
                    <a:pt x="223" y="4197"/>
                  </a:cubicBezTo>
                  <a:cubicBezTo>
                    <a:pt x="156" y="4252"/>
                    <a:pt x="79" y="4275"/>
                    <a:pt x="1" y="4275"/>
                  </a:cubicBezTo>
                  <a:lnTo>
                    <a:pt x="1" y="4720"/>
                  </a:lnTo>
                  <a:cubicBezTo>
                    <a:pt x="179" y="4720"/>
                    <a:pt x="368" y="4653"/>
                    <a:pt x="502" y="4542"/>
                  </a:cubicBezTo>
                  <a:cubicBezTo>
                    <a:pt x="636" y="4430"/>
                    <a:pt x="725" y="4286"/>
                    <a:pt x="769" y="4130"/>
                  </a:cubicBezTo>
                  <a:lnTo>
                    <a:pt x="1482" y="4130"/>
                  </a:lnTo>
                  <a:cubicBezTo>
                    <a:pt x="1537" y="4130"/>
                    <a:pt x="1593" y="4108"/>
                    <a:pt x="1626" y="4064"/>
                  </a:cubicBezTo>
                  <a:cubicBezTo>
                    <a:pt x="1927" y="3774"/>
                    <a:pt x="2149" y="3418"/>
                    <a:pt x="2271" y="3017"/>
                  </a:cubicBezTo>
                  <a:cubicBezTo>
                    <a:pt x="2327" y="2805"/>
                    <a:pt x="2360" y="2583"/>
                    <a:pt x="2360" y="2360"/>
                  </a:cubicBezTo>
                  <a:cubicBezTo>
                    <a:pt x="2360" y="1058"/>
                    <a:pt x="1303" y="0"/>
                    <a:pt x="1"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88;p68"/>
            <p:cNvSpPr/>
            <p:nvPr/>
          </p:nvSpPr>
          <p:spPr>
            <a:xfrm>
              <a:off x="4223553" y="2335199"/>
              <a:ext cx="105284" cy="105329"/>
            </a:xfrm>
            <a:custGeom>
              <a:avLst/>
              <a:gdLst/>
              <a:ahLst/>
              <a:cxnLst/>
              <a:rect l="l" t="t" r="r" b="b"/>
              <a:pathLst>
                <a:path w="2371" h="2372" extrusionOk="0">
                  <a:moveTo>
                    <a:pt x="1191" y="0"/>
                  </a:moveTo>
                  <a:cubicBezTo>
                    <a:pt x="534" y="0"/>
                    <a:pt x="0" y="524"/>
                    <a:pt x="0" y="1180"/>
                  </a:cubicBezTo>
                  <a:cubicBezTo>
                    <a:pt x="0" y="1837"/>
                    <a:pt x="534" y="2372"/>
                    <a:pt x="1191" y="2372"/>
                  </a:cubicBezTo>
                  <a:cubicBezTo>
                    <a:pt x="1848" y="2372"/>
                    <a:pt x="2371" y="1837"/>
                    <a:pt x="2371" y="1180"/>
                  </a:cubicBezTo>
                  <a:cubicBezTo>
                    <a:pt x="2371" y="524"/>
                    <a:pt x="1848" y="0"/>
                    <a:pt x="1191"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89;p68"/>
            <p:cNvSpPr/>
            <p:nvPr/>
          </p:nvSpPr>
          <p:spPr>
            <a:xfrm>
              <a:off x="4276395" y="2335199"/>
              <a:ext cx="52442" cy="105329"/>
            </a:xfrm>
            <a:custGeom>
              <a:avLst/>
              <a:gdLst/>
              <a:ahLst/>
              <a:cxnLst/>
              <a:rect l="l" t="t" r="r" b="b"/>
              <a:pathLst>
                <a:path w="1181" h="2372" extrusionOk="0">
                  <a:moveTo>
                    <a:pt x="1" y="0"/>
                  </a:moveTo>
                  <a:lnTo>
                    <a:pt x="1" y="2372"/>
                  </a:lnTo>
                  <a:cubicBezTo>
                    <a:pt x="658" y="2372"/>
                    <a:pt x="1181" y="1837"/>
                    <a:pt x="1181" y="1180"/>
                  </a:cubicBezTo>
                  <a:cubicBezTo>
                    <a:pt x="1181" y="524"/>
                    <a:pt x="658" y="0"/>
                    <a:pt x="1"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90;p68"/>
            <p:cNvSpPr/>
            <p:nvPr/>
          </p:nvSpPr>
          <p:spPr>
            <a:xfrm>
              <a:off x="4213651" y="2325296"/>
              <a:ext cx="125089" cy="125133"/>
            </a:xfrm>
            <a:custGeom>
              <a:avLst/>
              <a:gdLst/>
              <a:ahLst/>
              <a:cxnLst/>
              <a:rect l="l" t="t" r="r" b="b"/>
              <a:pathLst>
                <a:path w="2817" h="2818" extrusionOk="0">
                  <a:moveTo>
                    <a:pt x="1414" y="446"/>
                  </a:moveTo>
                  <a:cubicBezTo>
                    <a:pt x="1948" y="446"/>
                    <a:pt x="2371" y="869"/>
                    <a:pt x="2371" y="1403"/>
                  </a:cubicBezTo>
                  <a:cubicBezTo>
                    <a:pt x="2371" y="1937"/>
                    <a:pt x="1948" y="2372"/>
                    <a:pt x="1414" y="2372"/>
                  </a:cubicBezTo>
                  <a:cubicBezTo>
                    <a:pt x="879" y="2372"/>
                    <a:pt x="446" y="1937"/>
                    <a:pt x="446" y="1403"/>
                  </a:cubicBezTo>
                  <a:cubicBezTo>
                    <a:pt x="446" y="869"/>
                    <a:pt x="879" y="446"/>
                    <a:pt x="1414" y="446"/>
                  </a:cubicBezTo>
                  <a:close/>
                  <a:moveTo>
                    <a:pt x="1414" y="1"/>
                  </a:moveTo>
                  <a:cubicBezTo>
                    <a:pt x="634" y="1"/>
                    <a:pt x="0" y="624"/>
                    <a:pt x="0" y="1403"/>
                  </a:cubicBezTo>
                  <a:cubicBezTo>
                    <a:pt x="0" y="2182"/>
                    <a:pt x="634" y="2817"/>
                    <a:pt x="1414" y="2817"/>
                  </a:cubicBezTo>
                  <a:cubicBezTo>
                    <a:pt x="2193" y="2817"/>
                    <a:pt x="2816" y="2182"/>
                    <a:pt x="2816" y="1403"/>
                  </a:cubicBezTo>
                  <a:cubicBezTo>
                    <a:pt x="2816" y="624"/>
                    <a:pt x="2193" y="1"/>
                    <a:pt x="1414"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91;p68"/>
            <p:cNvSpPr/>
            <p:nvPr/>
          </p:nvSpPr>
          <p:spPr>
            <a:xfrm>
              <a:off x="4276395" y="2325296"/>
              <a:ext cx="62345" cy="125133"/>
            </a:xfrm>
            <a:custGeom>
              <a:avLst/>
              <a:gdLst/>
              <a:ahLst/>
              <a:cxnLst/>
              <a:rect l="l" t="t" r="r" b="b"/>
              <a:pathLst>
                <a:path w="1404" h="2818" extrusionOk="0">
                  <a:moveTo>
                    <a:pt x="1" y="1"/>
                  </a:moveTo>
                  <a:lnTo>
                    <a:pt x="1" y="446"/>
                  </a:lnTo>
                  <a:cubicBezTo>
                    <a:pt x="535" y="446"/>
                    <a:pt x="958" y="869"/>
                    <a:pt x="958" y="1403"/>
                  </a:cubicBezTo>
                  <a:cubicBezTo>
                    <a:pt x="958" y="1937"/>
                    <a:pt x="535" y="2372"/>
                    <a:pt x="1" y="2372"/>
                  </a:cubicBezTo>
                  <a:lnTo>
                    <a:pt x="1" y="2817"/>
                  </a:lnTo>
                  <a:cubicBezTo>
                    <a:pt x="780" y="2817"/>
                    <a:pt x="1403" y="2182"/>
                    <a:pt x="1403" y="1403"/>
                  </a:cubicBezTo>
                  <a:cubicBezTo>
                    <a:pt x="1403" y="624"/>
                    <a:pt x="780" y="1"/>
                    <a:pt x="1"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92;p68"/>
            <p:cNvSpPr/>
            <p:nvPr/>
          </p:nvSpPr>
          <p:spPr>
            <a:xfrm>
              <a:off x="4118757" y="2367348"/>
              <a:ext cx="314876" cy="93428"/>
            </a:xfrm>
            <a:custGeom>
              <a:avLst/>
              <a:gdLst/>
              <a:ahLst/>
              <a:cxnLst/>
              <a:rect l="l" t="t" r="r" b="b"/>
              <a:pathLst>
                <a:path w="7091" h="2104" extrusionOk="0">
                  <a:moveTo>
                    <a:pt x="2727" y="0"/>
                  </a:moveTo>
                  <a:cubicBezTo>
                    <a:pt x="2616" y="0"/>
                    <a:pt x="2504" y="22"/>
                    <a:pt x="2405" y="55"/>
                  </a:cubicBezTo>
                  <a:lnTo>
                    <a:pt x="2282" y="89"/>
                  </a:lnTo>
                  <a:cubicBezTo>
                    <a:pt x="2015" y="178"/>
                    <a:pt x="1747" y="245"/>
                    <a:pt x="1480" y="290"/>
                  </a:cubicBezTo>
                  <a:cubicBezTo>
                    <a:pt x="1213" y="334"/>
                    <a:pt x="946" y="356"/>
                    <a:pt x="668" y="356"/>
                  </a:cubicBezTo>
                  <a:cubicBezTo>
                    <a:pt x="300" y="356"/>
                    <a:pt x="0" y="656"/>
                    <a:pt x="0" y="1024"/>
                  </a:cubicBezTo>
                  <a:lnTo>
                    <a:pt x="0" y="1525"/>
                  </a:lnTo>
                  <a:cubicBezTo>
                    <a:pt x="0" y="1648"/>
                    <a:pt x="100" y="1747"/>
                    <a:pt x="223" y="1747"/>
                  </a:cubicBezTo>
                  <a:lnTo>
                    <a:pt x="2694" y="1747"/>
                  </a:lnTo>
                  <a:cubicBezTo>
                    <a:pt x="2950" y="1747"/>
                    <a:pt x="3206" y="1859"/>
                    <a:pt x="3395" y="2037"/>
                  </a:cubicBezTo>
                  <a:cubicBezTo>
                    <a:pt x="3429" y="2081"/>
                    <a:pt x="3495" y="2103"/>
                    <a:pt x="3551" y="2103"/>
                  </a:cubicBezTo>
                  <a:cubicBezTo>
                    <a:pt x="3607" y="2103"/>
                    <a:pt x="3662" y="2081"/>
                    <a:pt x="3706" y="2037"/>
                  </a:cubicBezTo>
                  <a:cubicBezTo>
                    <a:pt x="3796" y="1948"/>
                    <a:pt x="3907" y="1881"/>
                    <a:pt x="4030" y="1826"/>
                  </a:cubicBezTo>
                  <a:cubicBezTo>
                    <a:pt x="4152" y="1781"/>
                    <a:pt x="4275" y="1747"/>
                    <a:pt x="4408" y="1747"/>
                  </a:cubicBezTo>
                  <a:lnTo>
                    <a:pt x="6868" y="1747"/>
                  </a:lnTo>
                  <a:cubicBezTo>
                    <a:pt x="7001" y="1747"/>
                    <a:pt x="7090" y="1648"/>
                    <a:pt x="7090" y="1525"/>
                  </a:cubicBezTo>
                  <a:lnTo>
                    <a:pt x="7090" y="1024"/>
                  </a:lnTo>
                  <a:cubicBezTo>
                    <a:pt x="7090" y="656"/>
                    <a:pt x="6801" y="356"/>
                    <a:pt x="6422" y="356"/>
                  </a:cubicBezTo>
                  <a:cubicBezTo>
                    <a:pt x="6155" y="356"/>
                    <a:pt x="5877" y="334"/>
                    <a:pt x="5610" y="290"/>
                  </a:cubicBezTo>
                  <a:cubicBezTo>
                    <a:pt x="5343" y="245"/>
                    <a:pt x="5076" y="178"/>
                    <a:pt x="4820" y="89"/>
                  </a:cubicBezTo>
                  <a:lnTo>
                    <a:pt x="4698" y="55"/>
                  </a:lnTo>
                  <a:cubicBezTo>
                    <a:pt x="4586" y="22"/>
                    <a:pt x="4475" y="0"/>
                    <a:pt x="4364" y="0"/>
                  </a:cubicBezTo>
                  <a:cubicBezTo>
                    <a:pt x="4085" y="0"/>
                    <a:pt x="3829" y="111"/>
                    <a:pt x="3629" y="300"/>
                  </a:cubicBezTo>
                  <a:cubicBezTo>
                    <a:pt x="3607" y="334"/>
                    <a:pt x="3573" y="367"/>
                    <a:pt x="3551" y="401"/>
                  </a:cubicBezTo>
                  <a:cubicBezTo>
                    <a:pt x="3528" y="367"/>
                    <a:pt x="3495" y="334"/>
                    <a:pt x="3462" y="300"/>
                  </a:cubicBezTo>
                  <a:cubicBezTo>
                    <a:pt x="3273" y="111"/>
                    <a:pt x="3006" y="0"/>
                    <a:pt x="2727" y="0"/>
                  </a:cubicBez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93;p68"/>
            <p:cNvSpPr/>
            <p:nvPr/>
          </p:nvSpPr>
          <p:spPr>
            <a:xfrm>
              <a:off x="4276395" y="2367348"/>
              <a:ext cx="157238" cy="93428"/>
            </a:xfrm>
            <a:custGeom>
              <a:avLst/>
              <a:gdLst/>
              <a:ahLst/>
              <a:cxnLst/>
              <a:rect l="l" t="t" r="r" b="b"/>
              <a:pathLst>
                <a:path w="3541" h="2104" extrusionOk="0">
                  <a:moveTo>
                    <a:pt x="814" y="0"/>
                  </a:moveTo>
                  <a:cubicBezTo>
                    <a:pt x="535" y="0"/>
                    <a:pt x="279" y="111"/>
                    <a:pt x="79" y="300"/>
                  </a:cubicBezTo>
                  <a:cubicBezTo>
                    <a:pt x="57" y="334"/>
                    <a:pt x="23" y="367"/>
                    <a:pt x="1" y="401"/>
                  </a:cubicBezTo>
                  <a:lnTo>
                    <a:pt x="1" y="2103"/>
                  </a:lnTo>
                  <a:cubicBezTo>
                    <a:pt x="57" y="2103"/>
                    <a:pt x="112" y="2081"/>
                    <a:pt x="156" y="2037"/>
                  </a:cubicBezTo>
                  <a:cubicBezTo>
                    <a:pt x="246" y="1948"/>
                    <a:pt x="357" y="1881"/>
                    <a:pt x="480" y="1826"/>
                  </a:cubicBezTo>
                  <a:cubicBezTo>
                    <a:pt x="602" y="1781"/>
                    <a:pt x="725" y="1747"/>
                    <a:pt x="858" y="1747"/>
                  </a:cubicBezTo>
                  <a:lnTo>
                    <a:pt x="3318" y="1747"/>
                  </a:lnTo>
                  <a:cubicBezTo>
                    <a:pt x="3451" y="1747"/>
                    <a:pt x="3540" y="1648"/>
                    <a:pt x="3540" y="1525"/>
                  </a:cubicBezTo>
                  <a:lnTo>
                    <a:pt x="3540" y="1024"/>
                  </a:lnTo>
                  <a:cubicBezTo>
                    <a:pt x="3540" y="656"/>
                    <a:pt x="3251" y="356"/>
                    <a:pt x="2872" y="356"/>
                  </a:cubicBezTo>
                  <a:cubicBezTo>
                    <a:pt x="2605" y="356"/>
                    <a:pt x="2327" y="334"/>
                    <a:pt x="2060" y="290"/>
                  </a:cubicBezTo>
                  <a:cubicBezTo>
                    <a:pt x="1793" y="245"/>
                    <a:pt x="1526" y="178"/>
                    <a:pt x="1270" y="89"/>
                  </a:cubicBezTo>
                  <a:lnTo>
                    <a:pt x="1148" y="55"/>
                  </a:lnTo>
                  <a:cubicBezTo>
                    <a:pt x="1036" y="22"/>
                    <a:pt x="925" y="0"/>
                    <a:pt x="814"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94;p68"/>
            <p:cNvSpPr/>
            <p:nvPr/>
          </p:nvSpPr>
          <p:spPr>
            <a:xfrm>
              <a:off x="4107345" y="2430092"/>
              <a:ext cx="337656" cy="63322"/>
            </a:xfrm>
            <a:custGeom>
              <a:avLst/>
              <a:gdLst/>
              <a:ahLst/>
              <a:cxnLst/>
              <a:rect l="l" t="t" r="r" b="b"/>
              <a:pathLst>
                <a:path w="7604" h="1426" extrusionOk="0">
                  <a:moveTo>
                    <a:pt x="223" y="0"/>
                  </a:moveTo>
                  <a:cubicBezTo>
                    <a:pt x="101" y="0"/>
                    <a:pt x="1" y="101"/>
                    <a:pt x="1" y="223"/>
                  </a:cubicBezTo>
                  <a:lnTo>
                    <a:pt x="1" y="591"/>
                  </a:lnTo>
                  <a:cubicBezTo>
                    <a:pt x="1" y="713"/>
                    <a:pt x="101" y="813"/>
                    <a:pt x="223" y="813"/>
                  </a:cubicBezTo>
                  <a:lnTo>
                    <a:pt x="3028" y="813"/>
                  </a:lnTo>
                  <a:cubicBezTo>
                    <a:pt x="3118" y="1170"/>
                    <a:pt x="3441" y="1425"/>
                    <a:pt x="3808" y="1425"/>
                  </a:cubicBezTo>
                  <a:cubicBezTo>
                    <a:pt x="4175" y="1425"/>
                    <a:pt x="4498" y="1170"/>
                    <a:pt x="4587" y="813"/>
                  </a:cubicBezTo>
                  <a:lnTo>
                    <a:pt x="7381" y="813"/>
                  </a:lnTo>
                  <a:cubicBezTo>
                    <a:pt x="7503" y="813"/>
                    <a:pt x="7604" y="713"/>
                    <a:pt x="7604" y="591"/>
                  </a:cubicBezTo>
                  <a:lnTo>
                    <a:pt x="7604" y="223"/>
                  </a:lnTo>
                  <a:cubicBezTo>
                    <a:pt x="7604" y="101"/>
                    <a:pt x="7503" y="0"/>
                    <a:pt x="7381" y="0"/>
                  </a:cubicBezTo>
                  <a:lnTo>
                    <a:pt x="4665" y="0"/>
                  </a:lnTo>
                  <a:cubicBezTo>
                    <a:pt x="4354" y="0"/>
                    <a:pt x="4053" y="101"/>
                    <a:pt x="3808" y="279"/>
                  </a:cubicBezTo>
                  <a:cubicBezTo>
                    <a:pt x="3563" y="101"/>
                    <a:pt x="3263" y="0"/>
                    <a:pt x="295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95;p68"/>
            <p:cNvSpPr/>
            <p:nvPr/>
          </p:nvSpPr>
          <p:spPr>
            <a:xfrm>
              <a:off x="4276395" y="2430092"/>
              <a:ext cx="168606" cy="63322"/>
            </a:xfrm>
            <a:custGeom>
              <a:avLst/>
              <a:gdLst/>
              <a:ahLst/>
              <a:cxnLst/>
              <a:rect l="l" t="t" r="r" b="b"/>
              <a:pathLst>
                <a:path w="3797" h="1426" extrusionOk="0">
                  <a:moveTo>
                    <a:pt x="858" y="0"/>
                  </a:moveTo>
                  <a:cubicBezTo>
                    <a:pt x="547" y="0"/>
                    <a:pt x="246" y="101"/>
                    <a:pt x="1" y="279"/>
                  </a:cubicBezTo>
                  <a:lnTo>
                    <a:pt x="1" y="1425"/>
                  </a:lnTo>
                  <a:cubicBezTo>
                    <a:pt x="368" y="1425"/>
                    <a:pt x="691" y="1170"/>
                    <a:pt x="780" y="813"/>
                  </a:cubicBezTo>
                  <a:lnTo>
                    <a:pt x="3574" y="813"/>
                  </a:lnTo>
                  <a:cubicBezTo>
                    <a:pt x="3696" y="813"/>
                    <a:pt x="3797" y="713"/>
                    <a:pt x="3797" y="591"/>
                  </a:cubicBezTo>
                  <a:lnTo>
                    <a:pt x="3797" y="223"/>
                  </a:lnTo>
                  <a:cubicBezTo>
                    <a:pt x="3797" y="101"/>
                    <a:pt x="3696" y="0"/>
                    <a:pt x="3574"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96;p68"/>
            <p:cNvSpPr/>
            <p:nvPr/>
          </p:nvSpPr>
          <p:spPr>
            <a:xfrm>
              <a:off x="4107345" y="2155802"/>
              <a:ext cx="84103" cy="94405"/>
            </a:xfrm>
            <a:custGeom>
              <a:avLst/>
              <a:gdLst/>
              <a:ahLst/>
              <a:cxnLst/>
              <a:rect l="l" t="t" r="r" b="b"/>
              <a:pathLst>
                <a:path w="1894" h="2126" extrusionOk="0">
                  <a:moveTo>
                    <a:pt x="958" y="0"/>
                  </a:moveTo>
                  <a:cubicBezTo>
                    <a:pt x="847" y="0"/>
                    <a:pt x="758" y="78"/>
                    <a:pt x="735" y="178"/>
                  </a:cubicBezTo>
                  <a:lnTo>
                    <a:pt x="735" y="189"/>
                  </a:lnTo>
                  <a:cubicBezTo>
                    <a:pt x="680" y="490"/>
                    <a:pt x="468" y="735"/>
                    <a:pt x="190" y="846"/>
                  </a:cubicBezTo>
                  <a:lnTo>
                    <a:pt x="146" y="857"/>
                  </a:lnTo>
                  <a:cubicBezTo>
                    <a:pt x="68" y="891"/>
                    <a:pt x="1" y="980"/>
                    <a:pt x="1" y="1069"/>
                  </a:cubicBezTo>
                  <a:cubicBezTo>
                    <a:pt x="1" y="1158"/>
                    <a:pt x="68" y="1247"/>
                    <a:pt x="146" y="1280"/>
                  </a:cubicBezTo>
                  <a:lnTo>
                    <a:pt x="190" y="1291"/>
                  </a:lnTo>
                  <a:cubicBezTo>
                    <a:pt x="480" y="1403"/>
                    <a:pt x="680" y="1647"/>
                    <a:pt x="735" y="1937"/>
                  </a:cubicBezTo>
                  <a:cubicBezTo>
                    <a:pt x="758" y="2048"/>
                    <a:pt x="847" y="2126"/>
                    <a:pt x="958" y="2126"/>
                  </a:cubicBezTo>
                  <a:cubicBezTo>
                    <a:pt x="1059" y="2126"/>
                    <a:pt x="1158" y="2048"/>
                    <a:pt x="1170" y="1948"/>
                  </a:cubicBezTo>
                  <a:lnTo>
                    <a:pt x="1181" y="1937"/>
                  </a:lnTo>
                  <a:cubicBezTo>
                    <a:pt x="1237" y="1647"/>
                    <a:pt x="1437" y="1403"/>
                    <a:pt x="1715" y="1291"/>
                  </a:cubicBezTo>
                  <a:lnTo>
                    <a:pt x="1749" y="1269"/>
                  </a:lnTo>
                  <a:cubicBezTo>
                    <a:pt x="1838" y="1235"/>
                    <a:pt x="1893" y="1158"/>
                    <a:pt x="1893" y="1069"/>
                  </a:cubicBezTo>
                  <a:cubicBezTo>
                    <a:pt x="1893" y="980"/>
                    <a:pt x="1838" y="891"/>
                    <a:pt x="1749" y="857"/>
                  </a:cubicBezTo>
                  <a:lnTo>
                    <a:pt x="1715" y="846"/>
                  </a:lnTo>
                  <a:cubicBezTo>
                    <a:pt x="1437" y="735"/>
                    <a:pt x="1237" y="490"/>
                    <a:pt x="1181" y="200"/>
                  </a:cubicBezTo>
                  <a:lnTo>
                    <a:pt x="1170" y="178"/>
                  </a:lnTo>
                  <a:cubicBezTo>
                    <a:pt x="1158" y="78"/>
                    <a:pt x="1059" y="0"/>
                    <a:pt x="95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97;p68"/>
            <p:cNvSpPr/>
            <p:nvPr/>
          </p:nvSpPr>
          <p:spPr>
            <a:xfrm>
              <a:off x="4361431" y="2177028"/>
              <a:ext cx="83570" cy="93961"/>
            </a:xfrm>
            <a:custGeom>
              <a:avLst/>
              <a:gdLst/>
              <a:ahLst/>
              <a:cxnLst/>
              <a:rect l="l" t="t" r="r" b="b"/>
              <a:pathLst>
                <a:path w="1882" h="2116" extrusionOk="0">
                  <a:moveTo>
                    <a:pt x="935" y="0"/>
                  </a:moveTo>
                  <a:cubicBezTo>
                    <a:pt x="824" y="0"/>
                    <a:pt x="735" y="67"/>
                    <a:pt x="713" y="178"/>
                  </a:cubicBezTo>
                  <a:lnTo>
                    <a:pt x="713" y="190"/>
                  </a:lnTo>
                  <a:cubicBezTo>
                    <a:pt x="657" y="490"/>
                    <a:pt x="457" y="735"/>
                    <a:pt x="168" y="846"/>
                  </a:cubicBezTo>
                  <a:lnTo>
                    <a:pt x="134" y="858"/>
                  </a:lnTo>
                  <a:cubicBezTo>
                    <a:pt x="56" y="891"/>
                    <a:pt x="0" y="969"/>
                    <a:pt x="0" y="1069"/>
                  </a:cubicBezTo>
                  <a:cubicBezTo>
                    <a:pt x="0" y="1158"/>
                    <a:pt x="56" y="1236"/>
                    <a:pt x="134" y="1269"/>
                  </a:cubicBezTo>
                  <a:lnTo>
                    <a:pt x="178" y="1281"/>
                  </a:lnTo>
                  <a:cubicBezTo>
                    <a:pt x="457" y="1392"/>
                    <a:pt x="657" y="1637"/>
                    <a:pt x="713" y="1937"/>
                  </a:cubicBezTo>
                  <a:cubicBezTo>
                    <a:pt x="735" y="2048"/>
                    <a:pt x="824" y="2115"/>
                    <a:pt x="935" y="2115"/>
                  </a:cubicBezTo>
                  <a:cubicBezTo>
                    <a:pt x="1036" y="2115"/>
                    <a:pt x="1136" y="2048"/>
                    <a:pt x="1147" y="1937"/>
                  </a:cubicBezTo>
                  <a:cubicBezTo>
                    <a:pt x="1214" y="1637"/>
                    <a:pt x="1414" y="1403"/>
                    <a:pt x="1692" y="1291"/>
                  </a:cubicBezTo>
                  <a:lnTo>
                    <a:pt x="1737" y="1269"/>
                  </a:lnTo>
                  <a:cubicBezTo>
                    <a:pt x="1826" y="1236"/>
                    <a:pt x="1882" y="1158"/>
                    <a:pt x="1882" y="1069"/>
                  </a:cubicBezTo>
                  <a:cubicBezTo>
                    <a:pt x="1882" y="969"/>
                    <a:pt x="1826" y="891"/>
                    <a:pt x="1737" y="858"/>
                  </a:cubicBezTo>
                  <a:lnTo>
                    <a:pt x="1704" y="836"/>
                  </a:lnTo>
                  <a:cubicBezTo>
                    <a:pt x="1414" y="735"/>
                    <a:pt x="1214" y="490"/>
                    <a:pt x="1158" y="190"/>
                  </a:cubicBezTo>
                  <a:lnTo>
                    <a:pt x="1147" y="178"/>
                  </a:lnTo>
                  <a:cubicBezTo>
                    <a:pt x="1136" y="67"/>
                    <a:pt x="1036" y="0"/>
                    <a:pt x="935"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2579;p68"/>
          <p:cNvGrpSpPr/>
          <p:nvPr/>
        </p:nvGrpSpPr>
        <p:grpSpPr>
          <a:xfrm>
            <a:off x="12362291" y="697592"/>
            <a:ext cx="990333" cy="1000783"/>
            <a:chOff x="4107345" y="2155802"/>
            <a:chExt cx="337656" cy="337612"/>
          </a:xfrm>
        </p:grpSpPr>
        <p:sp>
          <p:nvSpPr>
            <p:cNvPr id="45" name="Google Shape;2580;p68"/>
            <p:cNvSpPr/>
            <p:nvPr/>
          </p:nvSpPr>
          <p:spPr>
            <a:xfrm>
              <a:off x="4139006" y="2250696"/>
              <a:ext cx="274378" cy="231839"/>
            </a:xfrm>
            <a:custGeom>
              <a:avLst/>
              <a:gdLst/>
              <a:ahLst/>
              <a:cxnLst/>
              <a:rect l="l" t="t" r="r" b="b"/>
              <a:pathLst>
                <a:path w="6179" h="5221" extrusionOk="0">
                  <a:moveTo>
                    <a:pt x="3095" y="0"/>
                  </a:moveTo>
                  <a:cubicBezTo>
                    <a:pt x="1392" y="0"/>
                    <a:pt x="0" y="1380"/>
                    <a:pt x="0" y="3083"/>
                  </a:cubicBezTo>
                  <a:cubicBezTo>
                    <a:pt x="0" y="3283"/>
                    <a:pt x="22" y="3484"/>
                    <a:pt x="67" y="3684"/>
                  </a:cubicBezTo>
                  <a:cubicBezTo>
                    <a:pt x="134" y="4018"/>
                    <a:pt x="257" y="4341"/>
                    <a:pt x="423" y="4631"/>
                  </a:cubicBezTo>
                  <a:lnTo>
                    <a:pt x="2372" y="4631"/>
                  </a:lnTo>
                  <a:cubicBezTo>
                    <a:pt x="2405" y="4631"/>
                    <a:pt x="2438" y="4641"/>
                    <a:pt x="2471" y="4664"/>
                  </a:cubicBezTo>
                  <a:cubicBezTo>
                    <a:pt x="2494" y="4686"/>
                    <a:pt x="2516" y="4720"/>
                    <a:pt x="2527" y="4753"/>
                  </a:cubicBezTo>
                  <a:cubicBezTo>
                    <a:pt x="2550" y="4898"/>
                    <a:pt x="2627" y="5009"/>
                    <a:pt x="2728" y="5087"/>
                  </a:cubicBezTo>
                  <a:cubicBezTo>
                    <a:pt x="2827" y="5176"/>
                    <a:pt x="2950" y="5220"/>
                    <a:pt x="3095" y="5220"/>
                  </a:cubicBezTo>
                  <a:cubicBezTo>
                    <a:pt x="3228" y="5220"/>
                    <a:pt x="3362" y="5176"/>
                    <a:pt x="3462" y="5087"/>
                  </a:cubicBezTo>
                  <a:cubicBezTo>
                    <a:pt x="3562" y="5009"/>
                    <a:pt x="3629" y="4898"/>
                    <a:pt x="3663" y="4753"/>
                  </a:cubicBezTo>
                  <a:cubicBezTo>
                    <a:pt x="3673" y="4686"/>
                    <a:pt x="3740" y="4631"/>
                    <a:pt x="3819" y="4631"/>
                  </a:cubicBezTo>
                  <a:lnTo>
                    <a:pt x="5766" y="4631"/>
                  </a:lnTo>
                  <a:cubicBezTo>
                    <a:pt x="5934" y="4341"/>
                    <a:pt x="6056" y="4018"/>
                    <a:pt x="6122" y="3684"/>
                  </a:cubicBezTo>
                  <a:cubicBezTo>
                    <a:pt x="6156" y="3484"/>
                    <a:pt x="6178" y="3283"/>
                    <a:pt x="6178" y="3083"/>
                  </a:cubicBezTo>
                  <a:cubicBezTo>
                    <a:pt x="6178" y="1380"/>
                    <a:pt x="4798" y="0"/>
                    <a:pt x="3095"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81;p68"/>
            <p:cNvSpPr/>
            <p:nvPr/>
          </p:nvSpPr>
          <p:spPr>
            <a:xfrm>
              <a:off x="4276395" y="2250696"/>
              <a:ext cx="136989" cy="231839"/>
            </a:xfrm>
            <a:custGeom>
              <a:avLst/>
              <a:gdLst/>
              <a:ahLst/>
              <a:cxnLst/>
              <a:rect l="l" t="t" r="r" b="b"/>
              <a:pathLst>
                <a:path w="3085" h="5221" extrusionOk="0">
                  <a:moveTo>
                    <a:pt x="1" y="0"/>
                  </a:moveTo>
                  <a:lnTo>
                    <a:pt x="1" y="5220"/>
                  </a:lnTo>
                  <a:cubicBezTo>
                    <a:pt x="134" y="5220"/>
                    <a:pt x="268" y="5176"/>
                    <a:pt x="368" y="5087"/>
                  </a:cubicBezTo>
                  <a:cubicBezTo>
                    <a:pt x="468" y="5009"/>
                    <a:pt x="535" y="4898"/>
                    <a:pt x="569" y="4753"/>
                  </a:cubicBezTo>
                  <a:cubicBezTo>
                    <a:pt x="579" y="4686"/>
                    <a:pt x="646" y="4631"/>
                    <a:pt x="725" y="4631"/>
                  </a:cubicBezTo>
                  <a:lnTo>
                    <a:pt x="2672" y="4631"/>
                  </a:lnTo>
                  <a:cubicBezTo>
                    <a:pt x="2840" y="4341"/>
                    <a:pt x="2962" y="4018"/>
                    <a:pt x="3028" y="3684"/>
                  </a:cubicBezTo>
                  <a:cubicBezTo>
                    <a:pt x="3062" y="3484"/>
                    <a:pt x="3084" y="3283"/>
                    <a:pt x="3084" y="3083"/>
                  </a:cubicBezTo>
                  <a:cubicBezTo>
                    <a:pt x="3084" y="1380"/>
                    <a:pt x="1704" y="0"/>
                    <a:pt x="1"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82;p68"/>
            <p:cNvSpPr/>
            <p:nvPr/>
          </p:nvSpPr>
          <p:spPr>
            <a:xfrm>
              <a:off x="4129103" y="2240793"/>
              <a:ext cx="294183" cy="251599"/>
            </a:xfrm>
            <a:custGeom>
              <a:avLst/>
              <a:gdLst/>
              <a:ahLst/>
              <a:cxnLst/>
              <a:rect l="l" t="t" r="r" b="b"/>
              <a:pathLst>
                <a:path w="6625" h="5666" extrusionOk="0">
                  <a:moveTo>
                    <a:pt x="3318" y="446"/>
                  </a:moveTo>
                  <a:cubicBezTo>
                    <a:pt x="4898" y="446"/>
                    <a:pt x="6179" y="1725"/>
                    <a:pt x="6179" y="3306"/>
                  </a:cubicBezTo>
                  <a:cubicBezTo>
                    <a:pt x="6179" y="3496"/>
                    <a:pt x="6167" y="3685"/>
                    <a:pt x="6123" y="3863"/>
                  </a:cubicBezTo>
                  <a:cubicBezTo>
                    <a:pt x="6078" y="4130"/>
                    <a:pt x="5989" y="4386"/>
                    <a:pt x="5856" y="4631"/>
                  </a:cubicBezTo>
                  <a:lnTo>
                    <a:pt x="4042" y="4631"/>
                  </a:lnTo>
                  <a:cubicBezTo>
                    <a:pt x="3864" y="4631"/>
                    <a:pt x="3696" y="4765"/>
                    <a:pt x="3663" y="4931"/>
                  </a:cubicBezTo>
                  <a:cubicBezTo>
                    <a:pt x="3652" y="5020"/>
                    <a:pt x="3607" y="5087"/>
                    <a:pt x="3540" y="5143"/>
                  </a:cubicBezTo>
                  <a:cubicBezTo>
                    <a:pt x="3473" y="5198"/>
                    <a:pt x="3396" y="5221"/>
                    <a:pt x="3318" y="5221"/>
                  </a:cubicBezTo>
                  <a:cubicBezTo>
                    <a:pt x="3229" y="5221"/>
                    <a:pt x="3151" y="5198"/>
                    <a:pt x="3084" y="5143"/>
                  </a:cubicBezTo>
                  <a:cubicBezTo>
                    <a:pt x="3028" y="5087"/>
                    <a:pt x="2984" y="5020"/>
                    <a:pt x="2961" y="4931"/>
                  </a:cubicBezTo>
                  <a:cubicBezTo>
                    <a:pt x="2951" y="4854"/>
                    <a:pt x="2906" y="4775"/>
                    <a:pt x="2828" y="4720"/>
                  </a:cubicBezTo>
                  <a:cubicBezTo>
                    <a:pt x="2761" y="4664"/>
                    <a:pt x="2684" y="4631"/>
                    <a:pt x="2595" y="4631"/>
                  </a:cubicBezTo>
                  <a:lnTo>
                    <a:pt x="769" y="4631"/>
                  </a:lnTo>
                  <a:cubicBezTo>
                    <a:pt x="646" y="4386"/>
                    <a:pt x="557" y="4130"/>
                    <a:pt x="502" y="3863"/>
                  </a:cubicBezTo>
                  <a:cubicBezTo>
                    <a:pt x="468" y="3685"/>
                    <a:pt x="446" y="3496"/>
                    <a:pt x="446" y="3306"/>
                  </a:cubicBezTo>
                  <a:cubicBezTo>
                    <a:pt x="446" y="1725"/>
                    <a:pt x="1737" y="446"/>
                    <a:pt x="3318" y="446"/>
                  </a:cubicBezTo>
                  <a:close/>
                  <a:moveTo>
                    <a:pt x="3318" y="1"/>
                  </a:moveTo>
                  <a:cubicBezTo>
                    <a:pt x="2427" y="1"/>
                    <a:pt x="1603" y="345"/>
                    <a:pt x="980" y="969"/>
                  </a:cubicBezTo>
                  <a:cubicBezTo>
                    <a:pt x="346" y="1592"/>
                    <a:pt x="1" y="2427"/>
                    <a:pt x="1" y="3306"/>
                  </a:cubicBezTo>
                  <a:cubicBezTo>
                    <a:pt x="1" y="3518"/>
                    <a:pt x="23" y="3741"/>
                    <a:pt x="67" y="3941"/>
                  </a:cubicBezTo>
                  <a:cubicBezTo>
                    <a:pt x="134" y="4308"/>
                    <a:pt x="268" y="4642"/>
                    <a:pt x="446" y="4965"/>
                  </a:cubicBezTo>
                  <a:cubicBezTo>
                    <a:pt x="490" y="5032"/>
                    <a:pt x="557" y="5076"/>
                    <a:pt x="646" y="5076"/>
                  </a:cubicBezTo>
                  <a:lnTo>
                    <a:pt x="2538" y="5076"/>
                  </a:lnTo>
                  <a:cubicBezTo>
                    <a:pt x="2583" y="5232"/>
                    <a:pt x="2684" y="5376"/>
                    <a:pt x="2806" y="5488"/>
                  </a:cubicBezTo>
                  <a:cubicBezTo>
                    <a:pt x="2951" y="5599"/>
                    <a:pt x="3129" y="5666"/>
                    <a:pt x="3318" y="5666"/>
                  </a:cubicBezTo>
                  <a:cubicBezTo>
                    <a:pt x="3496" y="5666"/>
                    <a:pt x="3685" y="5599"/>
                    <a:pt x="3819" y="5488"/>
                  </a:cubicBezTo>
                  <a:cubicBezTo>
                    <a:pt x="3953" y="5376"/>
                    <a:pt x="4042" y="5232"/>
                    <a:pt x="4086" y="5076"/>
                  </a:cubicBezTo>
                  <a:lnTo>
                    <a:pt x="5989" y="5076"/>
                  </a:lnTo>
                  <a:cubicBezTo>
                    <a:pt x="6067" y="5076"/>
                    <a:pt x="6145" y="5032"/>
                    <a:pt x="6179" y="4965"/>
                  </a:cubicBezTo>
                  <a:cubicBezTo>
                    <a:pt x="6368" y="4642"/>
                    <a:pt x="6490" y="4308"/>
                    <a:pt x="6568" y="3941"/>
                  </a:cubicBezTo>
                  <a:cubicBezTo>
                    <a:pt x="6602" y="3741"/>
                    <a:pt x="6624" y="3518"/>
                    <a:pt x="6624" y="3306"/>
                  </a:cubicBezTo>
                  <a:cubicBezTo>
                    <a:pt x="6624" y="2427"/>
                    <a:pt x="6279" y="1592"/>
                    <a:pt x="5655" y="969"/>
                  </a:cubicBezTo>
                  <a:cubicBezTo>
                    <a:pt x="5032" y="345"/>
                    <a:pt x="4197" y="1"/>
                    <a:pt x="3318"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83;p68"/>
            <p:cNvSpPr/>
            <p:nvPr/>
          </p:nvSpPr>
          <p:spPr>
            <a:xfrm>
              <a:off x="4276395" y="2240793"/>
              <a:ext cx="146892" cy="251599"/>
            </a:xfrm>
            <a:custGeom>
              <a:avLst/>
              <a:gdLst/>
              <a:ahLst/>
              <a:cxnLst/>
              <a:rect l="l" t="t" r="r" b="b"/>
              <a:pathLst>
                <a:path w="3308" h="5666" extrusionOk="0">
                  <a:moveTo>
                    <a:pt x="1" y="1"/>
                  </a:moveTo>
                  <a:lnTo>
                    <a:pt x="1" y="446"/>
                  </a:lnTo>
                  <a:cubicBezTo>
                    <a:pt x="1581" y="446"/>
                    <a:pt x="2862" y="1725"/>
                    <a:pt x="2862" y="3306"/>
                  </a:cubicBezTo>
                  <a:cubicBezTo>
                    <a:pt x="2862" y="3496"/>
                    <a:pt x="2850" y="3685"/>
                    <a:pt x="2806" y="3863"/>
                  </a:cubicBezTo>
                  <a:cubicBezTo>
                    <a:pt x="2761" y="4130"/>
                    <a:pt x="2672" y="4386"/>
                    <a:pt x="2539" y="4631"/>
                  </a:cubicBezTo>
                  <a:lnTo>
                    <a:pt x="725" y="4631"/>
                  </a:lnTo>
                  <a:cubicBezTo>
                    <a:pt x="547" y="4631"/>
                    <a:pt x="379" y="4765"/>
                    <a:pt x="346" y="4931"/>
                  </a:cubicBezTo>
                  <a:cubicBezTo>
                    <a:pt x="335" y="5020"/>
                    <a:pt x="290" y="5087"/>
                    <a:pt x="223" y="5143"/>
                  </a:cubicBezTo>
                  <a:cubicBezTo>
                    <a:pt x="156" y="5198"/>
                    <a:pt x="79" y="5221"/>
                    <a:pt x="1" y="5221"/>
                  </a:cubicBezTo>
                  <a:lnTo>
                    <a:pt x="1" y="5666"/>
                  </a:lnTo>
                  <a:cubicBezTo>
                    <a:pt x="179" y="5666"/>
                    <a:pt x="368" y="5599"/>
                    <a:pt x="502" y="5488"/>
                  </a:cubicBezTo>
                  <a:cubicBezTo>
                    <a:pt x="636" y="5376"/>
                    <a:pt x="725" y="5232"/>
                    <a:pt x="769" y="5076"/>
                  </a:cubicBezTo>
                  <a:lnTo>
                    <a:pt x="2672" y="5076"/>
                  </a:lnTo>
                  <a:cubicBezTo>
                    <a:pt x="2750" y="5076"/>
                    <a:pt x="2828" y="5032"/>
                    <a:pt x="2862" y="4965"/>
                  </a:cubicBezTo>
                  <a:cubicBezTo>
                    <a:pt x="3051" y="4642"/>
                    <a:pt x="3173" y="4308"/>
                    <a:pt x="3251" y="3941"/>
                  </a:cubicBezTo>
                  <a:cubicBezTo>
                    <a:pt x="3285" y="3741"/>
                    <a:pt x="3307" y="3518"/>
                    <a:pt x="3307" y="3306"/>
                  </a:cubicBezTo>
                  <a:cubicBezTo>
                    <a:pt x="3307" y="2427"/>
                    <a:pt x="2962" y="1592"/>
                    <a:pt x="2338" y="969"/>
                  </a:cubicBezTo>
                  <a:cubicBezTo>
                    <a:pt x="1715" y="345"/>
                    <a:pt x="880" y="1"/>
                    <a:pt x="1"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84;p68"/>
            <p:cNvSpPr/>
            <p:nvPr/>
          </p:nvSpPr>
          <p:spPr>
            <a:xfrm>
              <a:off x="4181502" y="2292658"/>
              <a:ext cx="189831" cy="189876"/>
            </a:xfrm>
            <a:custGeom>
              <a:avLst/>
              <a:gdLst/>
              <a:ahLst/>
              <a:cxnLst/>
              <a:rect l="l" t="t" r="r" b="b"/>
              <a:pathLst>
                <a:path w="4275" h="4276" extrusionOk="0">
                  <a:moveTo>
                    <a:pt x="2138" y="1"/>
                  </a:moveTo>
                  <a:cubicBezTo>
                    <a:pt x="958" y="1"/>
                    <a:pt x="0" y="958"/>
                    <a:pt x="0" y="2138"/>
                  </a:cubicBezTo>
                  <a:cubicBezTo>
                    <a:pt x="0" y="2350"/>
                    <a:pt x="23" y="2550"/>
                    <a:pt x="79" y="2739"/>
                  </a:cubicBezTo>
                  <a:cubicBezTo>
                    <a:pt x="190" y="3107"/>
                    <a:pt x="391" y="3429"/>
                    <a:pt x="658" y="3686"/>
                  </a:cubicBezTo>
                  <a:lnTo>
                    <a:pt x="1415" y="3686"/>
                  </a:lnTo>
                  <a:cubicBezTo>
                    <a:pt x="1448" y="3686"/>
                    <a:pt x="1481" y="3696"/>
                    <a:pt x="1514" y="3719"/>
                  </a:cubicBezTo>
                  <a:cubicBezTo>
                    <a:pt x="1537" y="3741"/>
                    <a:pt x="1559" y="3775"/>
                    <a:pt x="1570" y="3808"/>
                  </a:cubicBezTo>
                  <a:cubicBezTo>
                    <a:pt x="1593" y="3953"/>
                    <a:pt x="1670" y="4064"/>
                    <a:pt x="1771" y="4142"/>
                  </a:cubicBezTo>
                  <a:cubicBezTo>
                    <a:pt x="1870" y="4231"/>
                    <a:pt x="1993" y="4275"/>
                    <a:pt x="2138" y="4275"/>
                  </a:cubicBezTo>
                  <a:cubicBezTo>
                    <a:pt x="2271" y="4275"/>
                    <a:pt x="2405" y="4231"/>
                    <a:pt x="2505" y="4142"/>
                  </a:cubicBezTo>
                  <a:cubicBezTo>
                    <a:pt x="2605" y="4064"/>
                    <a:pt x="2672" y="3953"/>
                    <a:pt x="2706" y="3808"/>
                  </a:cubicBezTo>
                  <a:cubicBezTo>
                    <a:pt x="2716" y="3741"/>
                    <a:pt x="2783" y="3686"/>
                    <a:pt x="2862" y="3686"/>
                  </a:cubicBezTo>
                  <a:lnTo>
                    <a:pt x="3619" y="3686"/>
                  </a:lnTo>
                  <a:cubicBezTo>
                    <a:pt x="3886" y="3429"/>
                    <a:pt x="4086" y="3107"/>
                    <a:pt x="4186" y="2739"/>
                  </a:cubicBezTo>
                  <a:cubicBezTo>
                    <a:pt x="4242" y="2550"/>
                    <a:pt x="4275" y="2350"/>
                    <a:pt x="4275" y="2138"/>
                  </a:cubicBezTo>
                  <a:cubicBezTo>
                    <a:pt x="4275" y="958"/>
                    <a:pt x="3318" y="1"/>
                    <a:pt x="2138" y="1"/>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85;p68"/>
            <p:cNvSpPr/>
            <p:nvPr/>
          </p:nvSpPr>
          <p:spPr>
            <a:xfrm>
              <a:off x="4276395" y="2292658"/>
              <a:ext cx="94938" cy="189876"/>
            </a:xfrm>
            <a:custGeom>
              <a:avLst/>
              <a:gdLst/>
              <a:ahLst/>
              <a:cxnLst/>
              <a:rect l="l" t="t" r="r" b="b"/>
              <a:pathLst>
                <a:path w="2138" h="4276" extrusionOk="0">
                  <a:moveTo>
                    <a:pt x="1" y="1"/>
                  </a:moveTo>
                  <a:lnTo>
                    <a:pt x="1" y="4275"/>
                  </a:lnTo>
                  <a:cubicBezTo>
                    <a:pt x="134" y="4275"/>
                    <a:pt x="268" y="4231"/>
                    <a:pt x="368" y="4142"/>
                  </a:cubicBezTo>
                  <a:cubicBezTo>
                    <a:pt x="468" y="4064"/>
                    <a:pt x="535" y="3953"/>
                    <a:pt x="569" y="3808"/>
                  </a:cubicBezTo>
                  <a:cubicBezTo>
                    <a:pt x="579" y="3741"/>
                    <a:pt x="646" y="3686"/>
                    <a:pt x="725" y="3686"/>
                  </a:cubicBezTo>
                  <a:lnTo>
                    <a:pt x="1482" y="3686"/>
                  </a:lnTo>
                  <a:cubicBezTo>
                    <a:pt x="1749" y="3429"/>
                    <a:pt x="1949" y="3107"/>
                    <a:pt x="2049" y="2739"/>
                  </a:cubicBezTo>
                  <a:cubicBezTo>
                    <a:pt x="2105" y="2550"/>
                    <a:pt x="2138" y="2350"/>
                    <a:pt x="2138" y="2138"/>
                  </a:cubicBezTo>
                  <a:cubicBezTo>
                    <a:pt x="2138" y="958"/>
                    <a:pt x="1181" y="1"/>
                    <a:pt x="1" y="1"/>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86;p68"/>
            <p:cNvSpPr/>
            <p:nvPr/>
          </p:nvSpPr>
          <p:spPr>
            <a:xfrm>
              <a:off x="4171599" y="2282800"/>
              <a:ext cx="209636" cy="209592"/>
            </a:xfrm>
            <a:custGeom>
              <a:avLst/>
              <a:gdLst/>
              <a:ahLst/>
              <a:cxnLst/>
              <a:rect l="l" t="t" r="r" b="b"/>
              <a:pathLst>
                <a:path w="4721" h="4720" extrusionOk="0">
                  <a:moveTo>
                    <a:pt x="2361" y="446"/>
                  </a:moveTo>
                  <a:cubicBezTo>
                    <a:pt x="3419" y="446"/>
                    <a:pt x="4275" y="1303"/>
                    <a:pt x="4275" y="2360"/>
                  </a:cubicBezTo>
                  <a:cubicBezTo>
                    <a:pt x="4275" y="2550"/>
                    <a:pt x="4253" y="2728"/>
                    <a:pt x="4198" y="2894"/>
                  </a:cubicBezTo>
                  <a:cubicBezTo>
                    <a:pt x="4109" y="3195"/>
                    <a:pt x="3953" y="3463"/>
                    <a:pt x="3741" y="3685"/>
                  </a:cubicBezTo>
                  <a:lnTo>
                    <a:pt x="3085" y="3685"/>
                  </a:lnTo>
                  <a:cubicBezTo>
                    <a:pt x="2907" y="3685"/>
                    <a:pt x="2739" y="3819"/>
                    <a:pt x="2706" y="3985"/>
                  </a:cubicBezTo>
                  <a:cubicBezTo>
                    <a:pt x="2695" y="4074"/>
                    <a:pt x="2650" y="4141"/>
                    <a:pt x="2583" y="4197"/>
                  </a:cubicBezTo>
                  <a:cubicBezTo>
                    <a:pt x="2516" y="4252"/>
                    <a:pt x="2439" y="4275"/>
                    <a:pt x="2361" y="4275"/>
                  </a:cubicBezTo>
                  <a:cubicBezTo>
                    <a:pt x="2272" y="4275"/>
                    <a:pt x="2194" y="4252"/>
                    <a:pt x="2127" y="4197"/>
                  </a:cubicBezTo>
                  <a:cubicBezTo>
                    <a:pt x="2071" y="4141"/>
                    <a:pt x="2027" y="4074"/>
                    <a:pt x="2004" y="3985"/>
                  </a:cubicBezTo>
                  <a:cubicBezTo>
                    <a:pt x="1994" y="3908"/>
                    <a:pt x="1949" y="3829"/>
                    <a:pt x="1871" y="3774"/>
                  </a:cubicBezTo>
                  <a:cubicBezTo>
                    <a:pt x="1804" y="3718"/>
                    <a:pt x="1727" y="3685"/>
                    <a:pt x="1638" y="3685"/>
                  </a:cubicBezTo>
                  <a:lnTo>
                    <a:pt x="970" y="3685"/>
                  </a:lnTo>
                  <a:cubicBezTo>
                    <a:pt x="758" y="3463"/>
                    <a:pt x="602" y="3195"/>
                    <a:pt x="524" y="2894"/>
                  </a:cubicBezTo>
                  <a:cubicBezTo>
                    <a:pt x="468" y="2728"/>
                    <a:pt x="446" y="2550"/>
                    <a:pt x="446" y="2360"/>
                  </a:cubicBezTo>
                  <a:cubicBezTo>
                    <a:pt x="446" y="1303"/>
                    <a:pt x="1304" y="446"/>
                    <a:pt x="2361" y="446"/>
                  </a:cubicBezTo>
                  <a:close/>
                  <a:moveTo>
                    <a:pt x="2361" y="0"/>
                  </a:moveTo>
                  <a:cubicBezTo>
                    <a:pt x="1059" y="0"/>
                    <a:pt x="1" y="1058"/>
                    <a:pt x="1" y="2360"/>
                  </a:cubicBezTo>
                  <a:cubicBezTo>
                    <a:pt x="1" y="2583"/>
                    <a:pt x="35" y="2805"/>
                    <a:pt x="90" y="3017"/>
                  </a:cubicBezTo>
                  <a:cubicBezTo>
                    <a:pt x="201" y="3418"/>
                    <a:pt x="424" y="3774"/>
                    <a:pt x="725" y="4064"/>
                  </a:cubicBezTo>
                  <a:cubicBezTo>
                    <a:pt x="769" y="4108"/>
                    <a:pt x="825" y="4130"/>
                    <a:pt x="881" y="4130"/>
                  </a:cubicBezTo>
                  <a:lnTo>
                    <a:pt x="1581" y="4130"/>
                  </a:lnTo>
                  <a:cubicBezTo>
                    <a:pt x="1626" y="4286"/>
                    <a:pt x="1727" y="4430"/>
                    <a:pt x="1849" y="4542"/>
                  </a:cubicBezTo>
                  <a:cubicBezTo>
                    <a:pt x="1994" y="4653"/>
                    <a:pt x="2172" y="4720"/>
                    <a:pt x="2361" y="4720"/>
                  </a:cubicBezTo>
                  <a:cubicBezTo>
                    <a:pt x="2539" y="4720"/>
                    <a:pt x="2728" y="4653"/>
                    <a:pt x="2862" y="4542"/>
                  </a:cubicBezTo>
                  <a:cubicBezTo>
                    <a:pt x="2996" y="4430"/>
                    <a:pt x="3085" y="4286"/>
                    <a:pt x="3129" y="4130"/>
                  </a:cubicBezTo>
                  <a:lnTo>
                    <a:pt x="3842" y="4130"/>
                  </a:lnTo>
                  <a:cubicBezTo>
                    <a:pt x="3897" y="4130"/>
                    <a:pt x="3953" y="4108"/>
                    <a:pt x="3986" y="4064"/>
                  </a:cubicBezTo>
                  <a:cubicBezTo>
                    <a:pt x="4287" y="3774"/>
                    <a:pt x="4509" y="3418"/>
                    <a:pt x="4631" y="3017"/>
                  </a:cubicBezTo>
                  <a:cubicBezTo>
                    <a:pt x="4687" y="2805"/>
                    <a:pt x="4720" y="2583"/>
                    <a:pt x="4720" y="2360"/>
                  </a:cubicBezTo>
                  <a:cubicBezTo>
                    <a:pt x="4720" y="1058"/>
                    <a:pt x="3663" y="0"/>
                    <a:pt x="2361" y="0"/>
                  </a:cubicBezTo>
                  <a:close/>
                </a:path>
              </a:pathLst>
            </a:custGeom>
            <a:solidFill>
              <a:srgbClr val="103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87;p68"/>
            <p:cNvSpPr/>
            <p:nvPr/>
          </p:nvSpPr>
          <p:spPr>
            <a:xfrm>
              <a:off x="4276395" y="2282800"/>
              <a:ext cx="104840" cy="209592"/>
            </a:xfrm>
            <a:custGeom>
              <a:avLst/>
              <a:gdLst/>
              <a:ahLst/>
              <a:cxnLst/>
              <a:rect l="l" t="t" r="r" b="b"/>
              <a:pathLst>
                <a:path w="2361" h="4720" extrusionOk="0">
                  <a:moveTo>
                    <a:pt x="1" y="0"/>
                  </a:moveTo>
                  <a:lnTo>
                    <a:pt x="1" y="446"/>
                  </a:lnTo>
                  <a:cubicBezTo>
                    <a:pt x="1059" y="446"/>
                    <a:pt x="1915" y="1303"/>
                    <a:pt x="1915" y="2360"/>
                  </a:cubicBezTo>
                  <a:cubicBezTo>
                    <a:pt x="1915" y="2550"/>
                    <a:pt x="1893" y="2728"/>
                    <a:pt x="1838" y="2894"/>
                  </a:cubicBezTo>
                  <a:cubicBezTo>
                    <a:pt x="1749" y="3195"/>
                    <a:pt x="1593" y="3463"/>
                    <a:pt x="1381" y="3685"/>
                  </a:cubicBezTo>
                  <a:lnTo>
                    <a:pt x="725" y="3685"/>
                  </a:lnTo>
                  <a:cubicBezTo>
                    <a:pt x="547" y="3685"/>
                    <a:pt x="379" y="3819"/>
                    <a:pt x="346" y="3985"/>
                  </a:cubicBezTo>
                  <a:cubicBezTo>
                    <a:pt x="335" y="4074"/>
                    <a:pt x="290" y="4141"/>
                    <a:pt x="223" y="4197"/>
                  </a:cubicBezTo>
                  <a:cubicBezTo>
                    <a:pt x="156" y="4252"/>
                    <a:pt x="79" y="4275"/>
                    <a:pt x="1" y="4275"/>
                  </a:cubicBezTo>
                  <a:lnTo>
                    <a:pt x="1" y="4720"/>
                  </a:lnTo>
                  <a:cubicBezTo>
                    <a:pt x="179" y="4720"/>
                    <a:pt x="368" y="4653"/>
                    <a:pt x="502" y="4542"/>
                  </a:cubicBezTo>
                  <a:cubicBezTo>
                    <a:pt x="636" y="4430"/>
                    <a:pt x="725" y="4286"/>
                    <a:pt x="769" y="4130"/>
                  </a:cubicBezTo>
                  <a:lnTo>
                    <a:pt x="1482" y="4130"/>
                  </a:lnTo>
                  <a:cubicBezTo>
                    <a:pt x="1537" y="4130"/>
                    <a:pt x="1593" y="4108"/>
                    <a:pt x="1626" y="4064"/>
                  </a:cubicBezTo>
                  <a:cubicBezTo>
                    <a:pt x="1927" y="3774"/>
                    <a:pt x="2149" y="3418"/>
                    <a:pt x="2271" y="3017"/>
                  </a:cubicBezTo>
                  <a:cubicBezTo>
                    <a:pt x="2327" y="2805"/>
                    <a:pt x="2360" y="2583"/>
                    <a:pt x="2360" y="2360"/>
                  </a:cubicBezTo>
                  <a:cubicBezTo>
                    <a:pt x="2360" y="1058"/>
                    <a:pt x="1303" y="0"/>
                    <a:pt x="1" y="0"/>
                  </a:cubicBezTo>
                  <a:close/>
                </a:path>
              </a:pathLst>
            </a:custGeom>
            <a:solidFill>
              <a:srgbClr val="214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88;p68"/>
            <p:cNvSpPr/>
            <p:nvPr/>
          </p:nvSpPr>
          <p:spPr>
            <a:xfrm>
              <a:off x="4223553" y="2335199"/>
              <a:ext cx="105284" cy="105329"/>
            </a:xfrm>
            <a:custGeom>
              <a:avLst/>
              <a:gdLst/>
              <a:ahLst/>
              <a:cxnLst/>
              <a:rect l="l" t="t" r="r" b="b"/>
              <a:pathLst>
                <a:path w="2371" h="2372" extrusionOk="0">
                  <a:moveTo>
                    <a:pt x="1191" y="0"/>
                  </a:moveTo>
                  <a:cubicBezTo>
                    <a:pt x="534" y="0"/>
                    <a:pt x="0" y="524"/>
                    <a:pt x="0" y="1180"/>
                  </a:cubicBezTo>
                  <a:cubicBezTo>
                    <a:pt x="0" y="1837"/>
                    <a:pt x="534" y="2372"/>
                    <a:pt x="1191" y="2372"/>
                  </a:cubicBezTo>
                  <a:cubicBezTo>
                    <a:pt x="1848" y="2372"/>
                    <a:pt x="2371" y="1837"/>
                    <a:pt x="2371" y="1180"/>
                  </a:cubicBezTo>
                  <a:cubicBezTo>
                    <a:pt x="2371" y="524"/>
                    <a:pt x="1848" y="0"/>
                    <a:pt x="1191"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9;p68"/>
            <p:cNvSpPr/>
            <p:nvPr/>
          </p:nvSpPr>
          <p:spPr>
            <a:xfrm>
              <a:off x="4276395" y="2335199"/>
              <a:ext cx="52442" cy="105329"/>
            </a:xfrm>
            <a:custGeom>
              <a:avLst/>
              <a:gdLst/>
              <a:ahLst/>
              <a:cxnLst/>
              <a:rect l="l" t="t" r="r" b="b"/>
              <a:pathLst>
                <a:path w="1181" h="2372" extrusionOk="0">
                  <a:moveTo>
                    <a:pt x="1" y="0"/>
                  </a:moveTo>
                  <a:lnTo>
                    <a:pt x="1" y="2372"/>
                  </a:lnTo>
                  <a:cubicBezTo>
                    <a:pt x="658" y="2372"/>
                    <a:pt x="1181" y="1837"/>
                    <a:pt x="1181" y="1180"/>
                  </a:cubicBezTo>
                  <a:cubicBezTo>
                    <a:pt x="1181" y="524"/>
                    <a:pt x="658" y="0"/>
                    <a:pt x="1"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0;p68"/>
            <p:cNvSpPr/>
            <p:nvPr/>
          </p:nvSpPr>
          <p:spPr>
            <a:xfrm>
              <a:off x="4213651" y="2325296"/>
              <a:ext cx="125089" cy="125133"/>
            </a:xfrm>
            <a:custGeom>
              <a:avLst/>
              <a:gdLst/>
              <a:ahLst/>
              <a:cxnLst/>
              <a:rect l="l" t="t" r="r" b="b"/>
              <a:pathLst>
                <a:path w="2817" h="2818" extrusionOk="0">
                  <a:moveTo>
                    <a:pt x="1414" y="446"/>
                  </a:moveTo>
                  <a:cubicBezTo>
                    <a:pt x="1948" y="446"/>
                    <a:pt x="2371" y="869"/>
                    <a:pt x="2371" y="1403"/>
                  </a:cubicBezTo>
                  <a:cubicBezTo>
                    <a:pt x="2371" y="1937"/>
                    <a:pt x="1948" y="2372"/>
                    <a:pt x="1414" y="2372"/>
                  </a:cubicBezTo>
                  <a:cubicBezTo>
                    <a:pt x="879" y="2372"/>
                    <a:pt x="446" y="1937"/>
                    <a:pt x="446" y="1403"/>
                  </a:cubicBezTo>
                  <a:cubicBezTo>
                    <a:pt x="446" y="869"/>
                    <a:pt x="879" y="446"/>
                    <a:pt x="1414" y="446"/>
                  </a:cubicBezTo>
                  <a:close/>
                  <a:moveTo>
                    <a:pt x="1414" y="1"/>
                  </a:moveTo>
                  <a:cubicBezTo>
                    <a:pt x="634" y="1"/>
                    <a:pt x="0" y="624"/>
                    <a:pt x="0" y="1403"/>
                  </a:cubicBezTo>
                  <a:cubicBezTo>
                    <a:pt x="0" y="2182"/>
                    <a:pt x="634" y="2817"/>
                    <a:pt x="1414" y="2817"/>
                  </a:cubicBezTo>
                  <a:cubicBezTo>
                    <a:pt x="2193" y="2817"/>
                    <a:pt x="2816" y="2182"/>
                    <a:pt x="2816" y="1403"/>
                  </a:cubicBezTo>
                  <a:cubicBezTo>
                    <a:pt x="2816" y="624"/>
                    <a:pt x="2193" y="1"/>
                    <a:pt x="1414" y="1"/>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91;p68"/>
            <p:cNvSpPr/>
            <p:nvPr/>
          </p:nvSpPr>
          <p:spPr>
            <a:xfrm>
              <a:off x="4276395" y="2325296"/>
              <a:ext cx="62345" cy="125133"/>
            </a:xfrm>
            <a:custGeom>
              <a:avLst/>
              <a:gdLst/>
              <a:ahLst/>
              <a:cxnLst/>
              <a:rect l="l" t="t" r="r" b="b"/>
              <a:pathLst>
                <a:path w="1404" h="2818" extrusionOk="0">
                  <a:moveTo>
                    <a:pt x="1" y="1"/>
                  </a:moveTo>
                  <a:lnTo>
                    <a:pt x="1" y="446"/>
                  </a:lnTo>
                  <a:cubicBezTo>
                    <a:pt x="535" y="446"/>
                    <a:pt x="958" y="869"/>
                    <a:pt x="958" y="1403"/>
                  </a:cubicBezTo>
                  <a:cubicBezTo>
                    <a:pt x="958" y="1937"/>
                    <a:pt x="535" y="2372"/>
                    <a:pt x="1" y="2372"/>
                  </a:cubicBezTo>
                  <a:lnTo>
                    <a:pt x="1" y="2817"/>
                  </a:lnTo>
                  <a:cubicBezTo>
                    <a:pt x="780" y="2817"/>
                    <a:pt x="1403" y="2182"/>
                    <a:pt x="1403" y="1403"/>
                  </a:cubicBezTo>
                  <a:cubicBezTo>
                    <a:pt x="1403" y="624"/>
                    <a:pt x="780" y="1"/>
                    <a:pt x="1" y="1"/>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2;p68"/>
            <p:cNvSpPr/>
            <p:nvPr/>
          </p:nvSpPr>
          <p:spPr>
            <a:xfrm>
              <a:off x="4118757" y="2367348"/>
              <a:ext cx="314876" cy="93428"/>
            </a:xfrm>
            <a:custGeom>
              <a:avLst/>
              <a:gdLst/>
              <a:ahLst/>
              <a:cxnLst/>
              <a:rect l="l" t="t" r="r" b="b"/>
              <a:pathLst>
                <a:path w="7091" h="2104" extrusionOk="0">
                  <a:moveTo>
                    <a:pt x="2727" y="0"/>
                  </a:moveTo>
                  <a:cubicBezTo>
                    <a:pt x="2616" y="0"/>
                    <a:pt x="2504" y="22"/>
                    <a:pt x="2405" y="55"/>
                  </a:cubicBezTo>
                  <a:lnTo>
                    <a:pt x="2282" y="89"/>
                  </a:lnTo>
                  <a:cubicBezTo>
                    <a:pt x="2015" y="178"/>
                    <a:pt x="1747" y="245"/>
                    <a:pt x="1480" y="290"/>
                  </a:cubicBezTo>
                  <a:cubicBezTo>
                    <a:pt x="1213" y="334"/>
                    <a:pt x="946" y="356"/>
                    <a:pt x="668" y="356"/>
                  </a:cubicBezTo>
                  <a:cubicBezTo>
                    <a:pt x="300" y="356"/>
                    <a:pt x="0" y="656"/>
                    <a:pt x="0" y="1024"/>
                  </a:cubicBezTo>
                  <a:lnTo>
                    <a:pt x="0" y="1525"/>
                  </a:lnTo>
                  <a:cubicBezTo>
                    <a:pt x="0" y="1648"/>
                    <a:pt x="100" y="1747"/>
                    <a:pt x="223" y="1747"/>
                  </a:cubicBezTo>
                  <a:lnTo>
                    <a:pt x="2694" y="1747"/>
                  </a:lnTo>
                  <a:cubicBezTo>
                    <a:pt x="2950" y="1747"/>
                    <a:pt x="3206" y="1859"/>
                    <a:pt x="3395" y="2037"/>
                  </a:cubicBezTo>
                  <a:cubicBezTo>
                    <a:pt x="3429" y="2081"/>
                    <a:pt x="3495" y="2103"/>
                    <a:pt x="3551" y="2103"/>
                  </a:cubicBezTo>
                  <a:cubicBezTo>
                    <a:pt x="3607" y="2103"/>
                    <a:pt x="3662" y="2081"/>
                    <a:pt x="3706" y="2037"/>
                  </a:cubicBezTo>
                  <a:cubicBezTo>
                    <a:pt x="3796" y="1948"/>
                    <a:pt x="3907" y="1881"/>
                    <a:pt x="4030" y="1826"/>
                  </a:cubicBezTo>
                  <a:cubicBezTo>
                    <a:pt x="4152" y="1781"/>
                    <a:pt x="4275" y="1747"/>
                    <a:pt x="4408" y="1747"/>
                  </a:cubicBezTo>
                  <a:lnTo>
                    <a:pt x="6868" y="1747"/>
                  </a:lnTo>
                  <a:cubicBezTo>
                    <a:pt x="7001" y="1747"/>
                    <a:pt x="7090" y="1648"/>
                    <a:pt x="7090" y="1525"/>
                  </a:cubicBezTo>
                  <a:lnTo>
                    <a:pt x="7090" y="1024"/>
                  </a:lnTo>
                  <a:cubicBezTo>
                    <a:pt x="7090" y="656"/>
                    <a:pt x="6801" y="356"/>
                    <a:pt x="6422" y="356"/>
                  </a:cubicBezTo>
                  <a:cubicBezTo>
                    <a:pt x="6155" y="356"/>
                    <a:pt x="5877" y="334"/>
                    <a:pt x="5610" y="290"/>
                  </a:cubicBezTo>
                  <a:cubicBezTo>
                    <a:pt x="5343" y="245"/>
                    <a:pt x="5076" y="178"/>
                    <a:pt x="4820" y="89"/>
                  </a:cubicBezTo>
                  <a:lnTo>
                    <a:pt x="4698" y="55"/>
                  </a:lnTo>
                  <a:cubicBezTo>
                    <a:pt x="4586" y="22"/>
                    <a:pt x="4475" y="0"/>
                    <a:pt x="4364" y="0"/>
                  </a:cubicBezTo>
                  <a:cubicBezTo>
                    <a:pt x="4085" y="0"/>
                    <a:pt x="3829" y="111"/>
                    <a:pt x="3629" y="300"/>
                  </a:cubicBezTo>
                  <a:cubicBezTo>
                    <a:pt x="3607" y="334"/>
                    <a:pt x="3573" y="367"/>
                    <a:pt x="3551" y="401"/>
                  </a:cubicBezTo>
                  <a:cubicBezTo>
                    <a:pt x="3528" y="367"/>
                    <a:pt x="3495" y="334"/>
                    <a:pt x="3462" y="300"/>
                  </a:cubicBezTo>
                  <a:cubicBezTo>
                    <a:pt x="3273" y="111"/>
                    <a:pt x="3006" y="0"/>
                    <a:pt x="2727" y="0"/>
                  </a:cubicBezTo>
                  <a:close/>
                </a:path>
              </a:pathLst>
            </a:custGeom>
            <a:solidFill>
              <a:srgbClr val="CCB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93;p68"/>
            <p:cNvSpPr/>
            <p:nvPr/>
          </p:nvSpPr>
          <p:spPr>
            <a:xfrm>
              <a:off x="4276395" y="2367348"/>
              <a:ext cx="157238" cy="93428"/>
            </a:xfrm>
            <a:custGeom>
              <a:avLst/>
              <a:gdLst/>
              <a:ahLst/>
              <a:cxnLst/>
              <a:rect l="l" t="t" r="r" b="b"/>
              <a:pathLst>
                <a:path w="3541" h="2104" extrusionOk="0">
                  <a:moveTo>
                    <a:pt x="814" y="0"/>
                  </a:moveTo>
                  <a:cubicBezTo>
                    <a:pt x="535" y="0"/>
                    <a:pt x="279" y="111"/>
                    <a:pt x="79" y="300"/>
                  </a:cubicBezTo>
                  <a:cubicBezTo>
                    <a:pt x="57" y="334"/>
                    <a:pt x="23" y="367"/>
                    <a:pt x="1" y="401"/>
                  </a:cubicBezTo>
                  <a:lnTo>
                    <a:pt x="1" y="2103"/>
                  </a:lnTo>
                  <a:cubicBezTo>
                    <a:pt x="57" y="2103"/>
                    <a:pt x="112" y="2081"/>
                    <a:pt x="156" y="2037"/>
                  </a:cubicBezTo>
                  <a:cubicBezTo>
                    <a:pt x="246" y="1948"/>
                    <a:pt x="357" y="1881"/>
                    <a:pt x="480" y="1826"/>
                  </a:cubicBezTo>
                  <a:cubicBezTo>
                    <a:pt x="602" y="1781"/>
                    <a:pt x="725" y="1747"/>
                    <a:pt x="858" y="1747"/>
                  </a:cubicBezTo>
                  <a:lnTo>
                    <a:pt x="3318" y="1747"/>
                  </a:lnTo>
                  <a:cubicBezTo>
                    <a:pt x="3451" y="1747"/>
                    <a:pt x="3540" y="1648"/>
                    <a:pt x="3540" y="1525"/>
                  </a:cubicBezTo>
                  <a:lnTo>
                    <a:pt x="3540" y="1024"/>
                  </a:lnTo>
                  <a:cubicBezTo>
                    <a:pt x="3540" y="656"/>
                    <a:pt x="3251" y="356"/>
                    <a:pt x="2872" y="356"/>
                  </a:cubicBezTo>
                  <a:cubicBezTo>
                    <a:pt x="2605" y="356"/>
                    <a:pt x="2327" y="334"/>
                    <a:pt x="2060" y="290"/>
                  </a:cubicBezTo>
                  <a:cubicBezTo>
                    <a:pt x="1793" y="245"/>
                    <a:pt x="1526" y="178"/>
                    <a:pt x="1270" y="89"/>
                  </a:cubicBezTo>
                  <a:lnTo>
                    <a:pt x="1148" y="55"/>
                  </a:lnTo>
                  <a:cubicBezTo>
                    <a:pt x="1036" y="22"/>
                    <a:pt x="925" y="0"/>
                    <a:pt x="814" y="0"/>
                  </a:cubicBezTo>
                  <a:close/>
                </a:path>
              </a:pathLst>
            </a:custGeom>
            <a:solidFill>
              <a:srgbClr val="B5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94;p68"/>
            <p:cNvSpPr/>
            <p:nvPr/>
          </p:nvSpPr>
          <p:spPr>
            <a:xfrm>
              <a:off x="4107345" y="2430092"/>
              <a:ext cx="337656" cy="63322"/>
            </a:xfrm>
            <a:custGeom>
              <a:avLst/>
              <a:gdLst/>
              <a:ahLst/>
              <a:cxnLst/>
              <a:rect l="l" t="t" r="r" b="b"/>
              <a:pathLst>
                <a:path w="7604" h="1426" extrusionOk="0">
                  <a:moveTo>
                    <a:pt x="223" y="0"/>
                  </a:moveTo>
                  <a:cubicBezTo>
                    <a:pt x="101" y="0"/>
                    <a:pt x="1" y="101"/>
                    <a:pt x="1" y="223"/>
                  </a:cubicBezTo>
                  <a:lnTo>
                    <a:pt x="1" y="591"/>
                  </a:lnTo>
                  <a:cubicBezTo>
                    <a:pt x="1" y="713"/>
                    <a:pt x="101" y="813"/>
                    <a:pt x="223" y="813"/>
                  </a:cubicBezTo>
                  <a:lnTo>
                    <a:pt x="3028" y="813"/>
                  </a:lnTo>
                  <a:cubicBezTo>
                    <a:pt x="3118" y="1170"/>
                    <a:pt x="3441" y="1425"/>
                    <a:pt x="3808" y="1425"/>
                  </a:cubicBezTo>
                  <a:cubicBezTo>
                    <a:pt x="4175" y="1425"/>
                    <a:pt x="4498" y="1170"/>
                    <a:pt x="4587" y="813"/>
                  </a:cubicBezTo>
                  <a:lnTo>
                    <a:pt x="7381" y="813"/>
                  </a:lnTo>
                  <a:cubicBezTo>
                    <a:pt x="7503" y="813"/>
                    <a:pt x="7604" y="713"/>
                    <a:pt x="7604" y="591"/>
                  </a:cubicBezTo>
                  <a:lnTo>
                    <a:pt x="7604" y="223"/>
                  </a:lnTo>
                  <a:cubicBezTo>
                    <a:pt x="7604" y="101"/>
                    <a:pt x="7503" y="0"/>
                    <a:pt x="7381" y="0"/>
                  </a:cubicBezTo>
                  <a:lnTo>
                    <a:pt x="4665" y="0"/>
                  </a:lnTo>
                  <a:cubicBezTo>
                    <a:pt x="4354" y="0"/>
                    <a:pt x="4053" y="101"/>
                    <a:pt x="3808" y="279"/>
                  </a:cubicBezTo>
                  <a:cubicBezTo>
                    <a:pt x="3563" y="101"/>
                    <a:pt x="3263" y="0"/>
                    <a:pt x="2951" y="0"/>
                  </a:cubicBezTo>
                  <a:close/>
                </a:path>
              </a:pathLst>
            </a:custGeom>
            <a:solidFill>
              <a:srgbClr val="BF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95;p68"/>
            <p:cNvSpPr/>
            <p:nvPr/>
          </p:nvSpPr>
          <p:spPr>
            <a:xfrm>
              <a:off x="4276395" y="2430092"/>
              <a:ext cx="168606" cy="63322"/>
            </a:xfrm>
            <a:custGeom>
              <a:avLst/>
              <a:gdLst/>
              <a:ahLst/>
              <a:cxnLst/>
              <a:rect l="l" t="t" r="r" b="b"/>
              <a:pathLst>
                <a:path w="3797" h="1426" extrusionOk="0">
                  <a:moveTo>
                    <a:pt x="858" y="0"/>
                  </a:moveTo>
                  <a:cubicBezTo>
                    <a:pt x="547" y="0"/>
                    <a:pt x="246" y="101"/>
                    <a:pt x="1" y="279"/>
                  </a:cubicBezTo>
                  <a:lnTo>
                    <a:pt x="1" y="1425"/>
                  </a:lnTo>
                  <a:cubicBezTo>
                    <a:pt x="368" y="1425"/>
                    <a:pt x="691" y="1170"/>
                    <a:pt x="780" y="813"/>
                  </a:cubicBezTo>
                  <a:lnTo>
                    <a:pt x="3574" y="813"/>
                  </a:lnTo>
                  <a:cubicBezTo>
                    <a:pt x="3696" y="813"/>
                    <a:pt x="3797" y="713"/>
                    <a:pt x="3797" y="591"/>
                  </a:cubicBezTo>
                  <a:lnTo>
                    <a:pt x="3797" y="223"/>
                  </a:lnTo>
                  <a:cubicBezTo>
                    <a:pt x="3797" y="101"/>
                    <a:pt x="3696" y="0"/>
                    <a:pt x="3574" y="0"/>
                  </a:cubicBezTo>
                  <a:close/>
                </a:path>
              </a:pathLst>
            </a:custGeom>
            <a:solidFill>
              <a:srgbClr val="A05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96;p68"/>
            <p:cNvSpPr/>
            <p:nvPr/>
          </p:nvSpPr>
          <p:spPr>
            <a:xfrm>
              <a:off x="4107345" y="2155802"/>
              <a:ext cx="84103" cy="94405"/>
            </a:xfrm>
            <a:custGeom>
              <a:avLst/>
              <a:gdLst/>
              <a:ahLst/>
              <a:cxnLst/>
              <a:rect l="l" t="t" r="r" b="b"/>
              <a:pathLst>
                <a:path w="1894" h="2126" extrusionOk="0">
                  <a:moveTo>
                    <a:pt x="958" y="0"/>
                  </a:moveTo>
                  <a:cubicBezTo>
                    <a:pt x="847" y="0"/>
                    <a:pt x="758" y="78"/>
                    <a:pt x="735" y="178"/>
                  </a:cubicBezTo>
                  <a:lnTo>
                    <a:pt x="735" y="189"/>
                  </a:lnTo>
                  <a:cubicBezTo>
                    <a:pt x="680" y="490"/>
                    <a:pt x="468" y="735"/>
                    <a:pt x="190" y="846"/>
                  </a:cubicBezTo>
                  <a:lnTo>
                    <a:pt x="146" y="857"/>
                  </a:lnTo>
                  <a:cubicBezTo>
                    <a:pt x="68" y="891"/>
                    <a:pt x="1" y="980"/>
                    <a:pt x="1" y="1069"/>
                  </a:cubicBezTo>
                  <a:cubicBezTo>
                    <a:pt x="1" y="1158"/>
                    <a:pt x="68" y="1247"/>
                    <a:pt x="146" y="1280"/>
                  </a:cubicBezTo>
                  <a:lnTo>
                    <a:pt x="190" y="1291"/>
                  </a:lnTo>
                  <a:cubicBezTo>
                    <a:pt x="480" y="1403"/>
                    <a:pt x="680" y="1647"/>
                    <a:pt x="735" y="1937"/>
                  </a:cubicBezTo>
                  <a:cubicBezTo>
                    <a:pt x="758" y="2048"/>
                    <a:pt x="847" y="2126"/>
                    <a:pt x="958" y="2126"/>
                  </a:cubicBezTo>
                  <a:cubicBezTo>
                    <a:pt x="1059" y="2126"/>
                    <a:pt x="1158" y="2048"/>
                    <a:pt x="1170" y="1948"/>
                  </a:cubicBezTo>
                  <a:lnTo>
                    <a:pt x="1181" y="1937"/>
                  </a:lnTo>
                  <a:cubicBezTo>
                    <a:pt x="1237" y="1647"/>
                    <a:pt x="1437" y="1403"/>
                    <a:pt x="1715" y="1291"/>
                  </a:cubicBezTo>
                  <a:lnTo>
                    <a:pt x="1749" y="1269"/>
                  </a:lnTo>
                  <a:cubicBezTo>
                    <a:pt x="1838" y="1235"/>
                    <a:pt x="1893" y="1158"/>
                    <a:pt x="1893" y="1069"/>
                  </a:cubicBezTo>
                  <a:cubicBezTo>
                    <a:pt x="1893" y="980"/>
                    <a:pt x="1838" y="891"/>
                    <a:pt x="1749" y="857"/>
                  </a:cubicBezTo>
                  <a:lnTo>
                    <a:pt x="1715" y="846"/>
                  </a:lnTo>
                  <a:cubicBezTo>
                    <a:pt x="1437" y="735"/>
                    <a:pt x="1237" y="490"/>
                    <a:pt x="1181" y="200"/>
                  </a:cubicBezTo>
                  <a:lnTo>
                    <a:pt x="1170" y="178"/>
                  </a:lnTo>
                  <a:cubicBezTo>
                    <a:pt x="1158" y="78"/>
                    <a:pt x="1059" y="0"/>
                    <a:pt x="958" y="0"/>
                  </a:cubicBezTo>
                  <a:close/>
                </a:path>
              </a:pathLst>
            </a:custGeom>
            <a:solidFill>
              <a:srgbClr val="E1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97;p68"/>
            <p:cNvSpPr/>
            <p:nvPr/>
          </p:nvSpPr>
          <p:spPr>
            <a:xfrm>
              <a:off x="4361431" y="2177028"/>
              <a:ext cx="83570" cy="93961"/>
            </a:xfrm>
            <a:custGeom>
              <a:avLst/>
              <a:gdLst/>
              <a:ahLst/>
              <a:cxnLst/>
              <a:rect l="l" t="t" r="r" b="b"/>
              <a:pathLst>
                <a:path w="1882" h="2116" extrusionOk="0">
                  <a:moveTo>
                    <a:pt x="935" y="0"/>
                  </a:moveTo>
                  <a:cubicBezTo>
                    <a:pt x="824" y="0"/>
                    <a:pt x="735" y="67"/>
                    <a:pt x="713" y="178"/>
                  </a:cubicBezTo>
                  <a:lnTo>
                    <a:pt x="713" y="190"/>
                  </a:lnTo>
                  <a:cubicBezTo>
                    <a:pt x="657" y="490"/>
                    <a:pt x="457" y="735"/>
                    <a:pt x="168" y="846"/>
                  </a:cubicBezTo>
                  <a:lnTo>
                    <a:pt x="134" y="858"/>
                  </a:lnTo>
                  <a:cubicBezTo>
                    <a:pt x="56" y="891"/>
                    <a:pt x="0" y="969"/>
                    <a:pt x="0" y="1069"/>
                  </a:cubicBezTo>
                  <a:cubicBezTo>
                    <a:pt x="0" y="1158"/>
                    <a:pt x="56" y="1236"/>
                    <a:pt x="134" y="1269"/>
                  </a:cubicBezTo>
                  <a:lnTo>
                    <a:pt x="178" y="1281"/>
                  </a:lnTo>
                  <a:cubicBezTo>
                    <a:pt x="457" y="1392"/>
                    <a:pt x="657" y="1637"/>
                    <a:pt x="713" y="1937"/>
                  </a:cubicBezTo>
                  <a:cubicBezTo>
                    <a:pt x="735" y="2048"/>
                    <a:pt x="824" y="2115"/>
                    <a:pt x="935" y="2115"/>
                  </a:cubicBezTo>
                  <a:cubicBezTo>
                    <a:pt x="1036" y="2115"/>
                    <a:pt x="1136" y="2048"/>
                    <a:pt x="1147" y="1937"/>
                  </a:cubicBezTo>
                  <a:cubicBezTo>
                    <a:pt x="1214" y="1637"/>
                    <a:pt x="1414" y="1403"/>
                    <a:pt x="1692" y="1291"/>
                  </a:cubicBezTo>
                  <a:lnTo>
                    <a:pt x="1737" y="1269"/>
                  </a:lnTo>
                  <a:cubicBezTo>
                    <a:pt x="1826" y="1236"/>
                    <a:pt x="1882" y="1158"/>
                    <a:pt x="1882" y="1069"/>
                  </a:cubicBezTo>
                  <a:cubicBezTo>
                    <a:pt x="1882" y="969"/>
                    <a:pt x="1826" y="891"/>
                    <a:pt x="1737" y="858"/>
                  </a:cubicBezTo>
                  <a:lnTo>
                    <a:pt x="1704" y="836"/>
                  </a:lnTo>
                  <a:cubicBezTo>
                    <a:pt x="1414" y="735"/>
                    <a:pt x="1214" y="490"/>
                    <a:pt x="1158" y="190"/>
                  </a:cubicBezTo>
                  <a:lnTo>
                    <a:pt x="1147" y="178"/>
                  </a:lnTo>
                  <a:cubicBezTo>
                    <a:pt x="1136" y="67"/>
                    <a:pt x="1036" y="0"/>
                    <a:pt x="935" y="0"/>
                  </a:cubicBezTo>
                  <a:close/>
                </a:path>
              </a:pathLst>
            </a:custGeom>
            <a:solidFill>
              <a:srgbClr val="C49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Rectangle 63"/>
          <p:cNvSpPr/>
          <p:nvPr/>
        </p:nvSpPr>
        <p:spPr>
          <a:xfrm>
            <a:off x="1752600" y="1899609"/>
            <a:ext cx="16008826" cy="2308324"/>
          </a:xfrm>
          <a:prstGeom prst="rect">
            <a:avLst/>
          </a:prstGeom>
        </p:spPr>
        <p:txBody>
          <a:bodyPr wrap="square">
            <a:spAutoFit/>
          </a:bodyPr>
          <a:lstStyle/>
          <a:p>
            <a:pPr algn="just">
              <a:lnSpc>
                <a:spcPct val="150000"/>
              </a:lnSpc>
              <a:spcBef>
                <a:spcPts val="300"/>
              </a:spcBef>
              <a:spcAft>
                <a:spcPts val="300"/>
              </a:spcAft>
            </a:pPr>
            <a:r>
              <a:rPr lang="vi-VN" sz="4800" b="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Thảo luận cặp đôi: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cụm</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8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biến đổi xã hội</a:t>
            </a:r>
            <a:r>
              <a:rPr lang="nl-NL" sz="4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quan hệ sản xuất</a:t>
            </a:r>
            <a:r>
              <a:rPr lang="nl-NL" sz="4800" dirty="0">
                <a:solidFill>
                  <a:srgbClr val="000000"/>
                </a:solidFill>
                <a:latin typeface="Arial" panose="020B0604020202020204" pitchFamily="34" charset="0"/>
                <a:ea typeface="Calibri" panose="020F0502020204030204" pitchFamily="34" charset="0"/>
                <a:cs typeface="Arial" panose="020B0604020202020204" pitchFamily="34" charset="0"/>
              </a:rPr>
              <a:t>” như thế nào?</a:t>
            </a:r>
            <a:endParaRPr lang="en-US" sz="4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5" name="Picture 27"/>
          <p:cNvPicPr>
            <a:picLocks noChangeAspect="1"/>
          </p:cNvPicPr>
          <p:nvPr/>
        </p:nvPicPr>
        <p:blipFill>
          <a:blip r:embed="rId8"/>
          <a:srcRect/>
          <a:stretch>
            <a:fillRect/>
          </a:stretch>
        </p:blipFill>
        <p:spPr>
          <a:xfrm>
            <a:off x="8821191" y="5085337"/>
            <a:ext cx="4666764" cy="4758642"/>
          </a:xfrm>
          <a:prstGeom prst="rect">
            <a:avLst/>
          </a:prstGeom>
        </p:spPr>
      </p:pic>
      <p:pic>
        <p:nvPicPr>
          <p:cNvPr id="66" name="Picture 28"/>
          <p:cNvPicPr>
            <a:picLocks noChangeAspect="1"/>
          </p:cNvPicPr>
          <p:nvPr/>
        </p:nvPicPr>
        <p:blipFill>
          <a:blip r:embed="rId9"/>
          <a:srcRect/>
          <a:stretch>
            <a:fillRect/>
          </a:stretch>
        </p:blipFill>
        <p:spPr>
          <a:xfrm>
            <a:off x="5724077" y="4426003"/>
            <a:ext cx="2746950" cy="5496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500"/>
                                        <p:tgtEl>
                                          <p:spTgt spid="64"/>
                                        </p:tgtEl>
                                      </p:cBhvr>
                                    </p:animEffect>
                                  </p:childTnLst>
                                </p:cTn>
                              </p:par>
                              <p:par>
                                <p:cTn id="8" presetID="6" presetClass="entr" presetSubtype="16"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circle(in)">
                                      <p:cBhvr>
                                        <p:cTn id="10" dur="500"/>
                                        <p:tgtEl>
                                          <p:spTgt spid="66"/>
                                        </p:tgtEl>
                                      </p:cBhvr>
                                    </p:animEffect>
                                  </p:childTnLst>
                                </p:cTn>
                              </p:par>
                              <p:par>
                                <p:cTn id="11" presetID="6" presetClass="entr" presetSubtype="16"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circle(in)">
                                      <p:cBhvr>
                                        <p:cTn id="1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3F7261-8093-5CA0-554F-67A4E27A7605}"/>
              </a:ext>
            </a:extLst>
          </p:cNvPr>
          <p:cNvSpPr txBox="1"/>
          <p:nvPr/>
        </p:nvSpPr>
        <p:spPr>
          <a:xfrm>
            <a:off x="4745568" y="807303"/>
            <a:ext cx="8785547" cy="830997"/>
          </a:xfrm>
          <a:prstGeom prst="rect">
            <a:avLst/>
          </a:prstGeom>
          <a:noFill/>
        </p:spPr>
        <p:txBody>
          <a:bodyPr wrap="none" rtlCol="0">
            <a:spAutoFit/>
          </a:bodyPr>
          <a:lstStyle/>
          <a:p>
            <a:pPr algn="ctr"/>
            <a:r>
              <a:rPr lang="en-US" sz="4800">
                <a:solidFill>
                  <a:schemeClr val="accent5">
                    <a:lumMod val="75000"/>
                  </a:schemeClr>
                </a:solidFill>
                <a:latin typeface="1FTV Akira Expanded" panose="02000800000000000000" pitchFamily="50" charset="0"/>
              </a:rPr>
              <a:t>TRONG THƯƠNG MẠI</a:t>
            </a:r>
          </a:p>
        </p:txBody>
      </p:sp>
      <p:sp>
        <p:nvSpPr>
          <p:cNvPr id="3" name="Rectangle: Rounded Corners 2">
            <a:extLst>
              <a:ext uri="{FF2B5EF4-FFF2-40B4-BE49-F238E27FC236}">
                <a16:creationId xmlns:a16="http://schemas.microsoft.com/office/drawing/2014/main" id="{B2D6E5D3-A158-C949-B9C3-AED1E577DC1A}"/>
              </a:ext>
            </a:extLst>
          </p:cNvPr>
          <p:cNvSpPr/>
          <p:nvPr/>
        </p:nvSpPr>
        <p:spPr>
          <a:xfrm>
            <a:off x="4930870" y="2019300"/>
            <a:ext cx="8414941" cy="1219200"/>
          </a:xfrm>
          <a:prstGeom prst="roundRect">
            <a:avLst>
              <a:gd name="adj" fmla="val 50000"/>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Các thương nhân, chủ ngân hàng</a:t>
            </a:r>
          </a:p>
        </p:txBody>
      </p:sp>
      <p:sp>
        <p:nvSpPr>
          <p:cNvPr id="7" name="Rectangle 6">
            <a:extLst>
              <a:ext uri="{FF2B5EF4-FFF2-40B4-BE49-F238E27FC236}">
                <a16:creationId xmlns:a16="http://schemas.microsoft.com/office/drawing/2014/main" id="{BB7EE0C1-8409-9EB6-4F84-E8D852C6FD3C}"/>
              </a:ext>
            </a:extLst>
          </p:cNvPr>
          <p:cNvSpPr/>
          <p:nvPr/>
        </p:nvSpPr>
        <p:spPr>
          <a:xfrm>
            <a:off x="762000" y="3543300"/>
            <a:ext cx="7391400" cy="3748527"/>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rở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thành những nhà tư bản có thế lực lớn trong xã hội</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 XVII: các công ty thương mại ra đời.</a:t>
            </a:r>
            <a:endParaRPr lang="en-US" sz="4000" dirty="0">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2BE314E-83C2-9A83-F050-FBFAE2BF6628}"/>
              </a:ext>
            </a:extLst>
          </p:cNvPr>
          <p:cNvGrpSpPr/>
          <p:nvPr/>
        </p:nvGrpSpPr>
        <p:grpSpPr>
          <a:xfrm>
            <a:off x="1258608" y="7665303"/>
            <a:ext cx="6673160" cy="2050197"/>
            <a:chOff x="873842" y="-76200"/>
            <a:chExt cx="6673160" cy="2050197"/>
          </a:xfrm>
        </p:grpSpPr>
        <p:sp>
          <p:nvSpPr>
            <p:cNvPr id="9" name="Arrow: Right 8">
              <a:extLst>
                <a:ext uri="{FF2B5EF4-FFF2-40B4-BE49-F238E27FC236}">
                  <a16:creationId xmlns:a16="http://schemas.microsoft.com/office/drawing/2014/main" id="{063F65BC-A40F-A153-B766-81BBE14A0498}"/>
                </a:ext>
              </a:extLst>
            </p:cNvPr>
            <p:cNvSpPr/>
            <p:nvPr/>
          </p:nvSpPr>
          <p:spPr>
            <a:xfrm>
              <a:off x="873842" y="567898"/>
              <a:ext cx="990600" cy="762000"/>
            </a:xfrm>
            <a:prstGeom prst="rightArrow">
              <a:avLst/>
            </a:prstGeom>
            <a:solidFill>
              <a:srgbClr val="FFE67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9BBA39DC-0CCC-9A5E-20CF-B2B130F2B161}"/>
                </a:ext>
              </a:extLst>
            </p:cNvPr>
            <p:cNvSpPr/>
            <p:nvPr/>
          </p:nvSpPr>
          <p:spPr>
            <a:xfrm>
              <a:off x="2067570" y="-76200"/>
              <a:ext cx="5479432" cy="2050197"/>
            </a:xfrm>
            <a:prstGeom prst="roundRect">
              <a:avLst>
                <a:gd name="adj" fmla="val 11938"/>
              </a:avLst>
            </a:prstGeom>
            <a:solidFill>
              <a:srgbClr val="FFE6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Thúc đẩy buôn bán giữa các quốc gia.</a:t>
              </a:r>
            </a:p>
          </p:txBody>
        </p:sp>
      </p:grpSp>
      <p:grpSp>
        <p:nvGrpSpPr>
          <p:cNvPr id="11" name="Group 10">
            <a:extLst>
              <a:ext uri="{FF2B5EF4-FFF2-40B4-BE49-F238E27FC236}">
                <a16:creationId xmlns:a16="http://schemas.microsoft.com/office/drawing/2014/main" id="{30E68D3F-F0FC-9A99-C92A-EC07BBEDEE3E}"/>
              </a:ext>
            </a:extLst>
          </p:cNvPr>
          <p:cNvGrpSpPr/>
          <p:nvPr/>
        </p:nvGrpSpPr>
        <p:grpSpPr>
          <a:xfrm>
            <a:off x="8312768" y="7665302"/>
            <a:ext cx="8298832" cy="2050197"/>
            <a:chOff x="873842" y="-76200"/>
            <a:chExt cx="8298832" cy="2050197"/>
          </a:xfrm>
        </p:grpSpPr>
        <p:sp>
          <p:nvSpPr>
            <p:cNvPr id="12" name="Arrow: Right 11">
              <a:extLst>
                <a:ext uri="{FF2B5EF4-FFF2-40B4-BE49-F238E27FC236}">
                  <a16:creationId xmlns:a16="http://schemas.microsoft.com/office/drawing/2014/main" id="{9E645738-E55D-60F8-7103-9D5757846971}"/>
                </a:ext>
              </a:extLst>
            </p:cNvPr>
            <p:cNvSpPr/>
            <p:nvPr/>
          </p:nvSpPr>
          <p:spPr>
            <a:xfrm>
              <a:off x="873842" y="567898"/>
              <a:ext cx="990600" cy="762000"/>
            </a:xfrm>
            <a:prstGeom prst="rightArrow">
              <a:avLst/>
            </a:prstGeom>
            <a:solidFill>
              <a:srgbClr val="FFE67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7498232F-F5FC-B981-7208-B0ED0DDEC0DD}"/>
                </a:ext>
              </a:extLst>
            </p:cNvPr>
            <p:cNvSpPr/>
            <p:nvPr/>
          </p:nvSpPr>
          <p:spPr>
            <a:xfrm>
              <a:off x="2067570" y="-76200"/>
              <a:ext cx="7105104" cy="2050197"/>
            </a:xfrm>
            <a:prstGeom prst="roundRect">
              <a:avLst>
                <a:gd name="adj" fmla="val 11938"/>
              </a:avLst>
            </a:prstGeom>
            <a:solidFill>
              <a:srgbClr val="FFE6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lang="en-US" sz="4000">
                  <a:solidFill>
                    <a:schemeClr val="tx1"/>
                  </a:solidFill>
                  <a:latin typeface="Arial" panose="020B0604020202020204" pitchFamily="34" charset="0"/>
                  <a:cs typeface="Arial" panose="020B0604020202020204" pitchFamily="34" charset="0"/>
                </a:rPr>
                <a:t>Đem lại quyền lợi kinh tế và chính trị cho giai cấp tư sản.</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D04A3697-8D1D-4CF4-13FE-3BF527FDFBC7}"/>
              </a:ext>
            </a:extLst>
          </p:cNvPr>
          <p:cNvGrpSpPr/>
          <p:nvPr/>
        </p:nvGrpSpPr>
        <p:grpSpPr>
          <a:xfrm>
            <a:off x="9303368" y="3577637"/>
            <a:ext cx="8045538" cy="3748527"/>
            <a:chOff x="9138340" y="3619500"/>
            <a:chExt cx="8045538" cy="3748527"/>
          </a:xfrm>
        </p:grpSpPr>
        <p:pic>
          <p:nvPicPr>
            <p:cNvPr id="15" name="Picture 14">
              <a:extLst>
                <a:ext uri="{FF2B5EF4-FFF2-40B4-BE49-F238E27FC236}">
                  <a16:creationId xmlns:a16="http://schemas.microsoft.com/office/drawing/2014/main" id="{34A97E50-B66A-118F-8234-D266906DC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340" y="3619500"/>
              <a:ext cx="4902288" cy="3748527"/>
            </a:xfrm>
            <a:prstGeom prst="rect">
              <a:avLst/>
            </a:prstGeom>
          </p:spPr>
        </p:pic>
        <p:sp>
          <p:nvSpPr>
            <p:cNvPr id="17" name="TextBox 16">
              <a:extLst>
                <a:ext uri="{FF2B5EF4-FFF2-40B4-BE49-F238E27FC236}">
                  <a16:creationId xmlns:a16="http://schemas.microsoft.com/office/drawing/2014/main" id="{6A1BAE8E-6177-EF01-2D0E-28347363C41C}"/>
                </a:ext>
              </a:extLst>
            </p:cNvPr>
            <p:cNvSpPr txBox="1"/>
            <p:nvPr/>
          </p:nvSpPr>
          <p:spPr>
            <a:xfrm>
              <a:off x="14059678" y="4047669"/>
              <a:ext cx="3124200" cy="3244158"/>
            </a:xfrm>
            <a:prstGeom prst="rect">
              <a:avLst/>
            </a:prstGeom>
            <a:noFill/>
          </p:spPr>
          <p:txBody>
            <a:bodyPr wrap="square">
              <a:spAutoFit/>
            </a:bodyPr>
            <a:lstStyle/>
            <a:p>
              <a:pPr algn="just">
                <a:lnSpc>
                  <a:spcPct val="150000"/>
                </a:lnSpc>
              </a:pPr>
              <a:r>
                <a:rPr lang="en-US" sz="2800">
                  <a:latin typeface="Arial" panose="020B0604020202020204" pitchFamily="34" charset="0"/>
                  <a:cs typeface="Arial" panose="020B0604020202020204" pitchFamily="34" charset="0"/>
                </a:rPr>
                <a:t>Tàu Đông Ấn Bồ Đào Nha neo đậu tại cảng đảo St Helena vào tháng 5 năm 1589.</a:t>
              </a:r>
            </a:p>
          </p:txBody>
        </p:sp>
      </p:grpSp>
    </p:spTree>
    <p:extLst>
      <p:ext uri="{BB962C8B-B14F-4D97-AF65-F5344CB8AC3E}">
        <p14:creationId xmlns:p14="http://schemas.microsoft.com/office/powerpoint/2010/main" val="41816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1A00-101B-5049-4896-BA980030AFB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377100D-E2CF-A48E-D1EB-5B38032E2745}"/>
              </a:ext>
            </a:extLst>
          </p:cNvPr>
          <p:cNvGrpSpPr/>
          <p:nvPr/>
        </p:nvGrpSpPr>
        <p:grpSpPr>
          <a:xfrm>
            <a:off x="609599" y="495300"/>
            <a:ext cx="8534401" cy="7207565"/>
            <a:chOff x="350380" y="897444"/>
            <a:chExt cx="8534401" cy="7207565"/>
          </a:xfrm>
        </p:grpSpPr>
        <p:pic>
          <p:nvPicPr>
            <p:cNvPr id="3" name="Picture 2">
              <a:extLst>
                <a:ext uri="{FF2B5EF4-FFF2-40B4-BE49-F238E27FC236}">
                  <a16:creationId xmlns:a16="http://schemas.microsoft.com/office/drawing/2014/main" id="{B1478B41-6AF6-BDCD-E7C1-027D33DD9CBC}"/>
                </a:ext>
              </a:extLst>
            </p:cNvPr>
            <p:cNvPicPr>
              <a:picLocks noChangeAspect="1"/>
            </p:cNvPicPr>
            <p:nvPr/>
          </p:nvPicPr>
          <p:blipFill>
            <a:blip r:embed="rId2">
              <a:extLst>
                <a:ext uri="{28A0092B-C50C-407E-A947-70E740481C1C}">
                  <a14:useLocalDpi xmlns:a14="http://schemas.microsoft.com/office/drawing/2010/main" val="0"/>
                </a:ext>
              </a:extLst>
            </a:blip>
            <a:srcRect l="8217" r="8217"/>
            <a:stretch/>
          </p:blipFill>
          <p:spPr>
            <a:xfrm>
              <a:off x="350380" y="897444"/>
              <a:ext cx="8534401" cy="5629504"/>
            </a:xfrm>
            <a:prstGeom prst="rect">
              <a:avLst/>
            </a:prstGeom>
          </p:spPr>
        </p:pic>
        <p:sp>
          <p:nvSpPr>
            <p:cNvPr id="5" name="TextBox 4">
              <a:extLst>
                <a:ext uri="{FF2B5EF4-FFF2-40B4-BE49-F238E27FC236}">
                  <a16:creationId xmlns:a16="http://schemas.microsoft.com/office/drawing/2014/main" id="{A32817BB-BE11-C4EE-5391-4D4DA502CDD0}"/>
                </a:ext>
              </a:extLst>
            </p:cNvPr>
            <p:cNvSpPr txBox="1"/>
            <p:nvPr/>
          </p:nvSpPr>
          <p:spPr>
            <a:xfrm>
              <a:off x="959981" y="6440130"/>
              <a:ext cx="7315200" cy="1664879"/>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Điểm giao dịch của Công ty Đông Ấn Anh quốc tại Surat, Ấn Độ.</a:t>
              </a:r>
              <a:endParaRPr lang="vi-VN" sz="360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A7BC9CD-6E50-CE1E-45B3-2E5E03AD8583}"/>
              </a:ext>
            </a:extLst>
          </p:cNvPr>
          <p:cNvGrpSpPr/>
          <p:nvPr/>
        </p:nvGrpSpPr>
        <p:grpSpPr>
          <a:xfrm>
            <a:off x="8686800" y="2267409"/>
            <a:ext cx="9144000" cy="7575762"/>
            <a:chOff x="-366037" y="591010"/>
            <a:chExt cx="9144000" cy="7575762"/>
          </a:xfrm>
        </p:grpSpPr>
        <p:pic>
          <p:nvPicPr>
            <p:cNvPr id="8" name="Picture 7">
              <a:extLst>
                <a:ext uri="{FF2B5EF4-FFF2-40B4-BE49-F238E27FC236}">
                  <a16:creationId xmlns:a16="http://schemas.microsoft.com/office/drawing/2014/main" id="{BF1FC47F-D71A-DF17-42E1-6365927C1C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882" y="591010"/>
              <a:ext cx="7925682" cy="5921041"/>
            </a:xfrm>
            <a:prstGeom prst="rect">
              <a:avLst/>
            </a:prstGeom>
          </p:spPr>
        </p:pic>
        <p:sp>
          <p:nvSpPr>
            <p:cNvPr id="9" name="TextBox 8">
              <a:extLst>
                <a:ext uri="{FF2B5EF4-FFF2-40B4-BE49-F238E27FC236}">
                  <a16:creationId xmlns:a16="http://schemas.microsoft.com/office/drawing/2014/main" id="{610D393D-57F8-DD09-F4FD-0CFABF732FD9}"/>
                </a:ext>
              </a:extLst>
            </p:cNvPr>
            <p:cNvSpPr txBox="1"/>
            <p:nvPr/>
          </p:nvSpPr>
          <p:spPr>
            <a:xfrm>
              <a:off x="-366037" y="6515101"/>
              <a:ext cx="9144000" cy="1651671"/>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Trụ sở của </a:t>
              </a:r>
              <a:r>
                <a:rPr lang="vi-VN" sz="3600">
                  <a:latin typeface="Arial" panose="020B0604020202020204" pitchFamily="34" charset="0"/>
                  <a:cs typeface="Arial" panose="020B0604020202020204" pitchFamily="34" charset="0"/>
                </a:rPr>
                <a:t>Sở Giao dịch Chứng khoán Amsterdam</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Hà Lan, vào những năm 1600. </a:t>
              </a:r>
            </a:p>
          </p:txBody>
        </p:sp>
      </p:grpSp>
    </p:spTree>
    <p:extLst>
      <p:ext uri="{BB962C8B-B14F-4D97-AF65-F5344CB8AC3E}">
        <p14:creationId xmlns:p14="http://schemas.microsoft.com/office/powerpoint/2010/main" val="389457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D7B58F-741F-DB54-133D-65F4196EBFF2}"/>
              </a:ext>
            </a:extLst>
          </p:cNvPr>
          <p:cNvGrpSpPr/>
          <p:nvPr/>
        </p:nvGrpSpPr>
        <p:grpSpPr>
          <a:xfrm>
            <a:off x="1955519" y="1719943"/>
            <a:ext cx="5664481" cy="2830152"/>
            <a:chOff x="2806558" y="2231734"/>
            <a:chExt cx="5664481" cy="2830152"/>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5667" t="19200" r="14643" b="29600"/>
            <a:stretch/>
          </p:blipFill>
          <p:spPr>
            <a:xfrm>
              <a:off x="2806558" y="2231734"/>
              <a:ext cx="5664481" cy="2830152"/>
            </a:xfrm>
            <a:prstGeom prst="rect">
              <a:avLst/>
            </a:prstGeom>
          </p:spPr>
        </p:pic>
        <p:sp>
          <p:nvSpPr>
            <p:cNvPr id="3" name="TextBox 2"/>
            <p:cNvSpPr txBox="1"/>
            <p:nvPr/>
          </p:nvSpPr>
          <p:spPr>
            <a:xfrm>
              <a:off x="4569434" y="3471011"/>
              <a:ext cx="2068195" cy="769441"/>
            </a:xfrm>
            <a:prstGeom prst="rect">
              <a:avLst/>
            </a:prstGeom>
            <a:noFill/>
          </p:spPr>
          <p:txBody>
            <a:bodyPr wrap="none" rtlCol="0">
              <a:spAutoFit/>
            </a:bodyPr>
            <a:lstStyle/>
            <a:p>
              <a:r>
                <a:rPr lang="vi-VN" sz="4400" b="1" dirty="0">
                  <a:solidFill>
                    <a:srgbClr val="FF0000"/>
                  </a:solidFill>
                </a:rPr>
                <a:t>Tư sản</a:t>
              </a:r>
              <a:endParaRPr lang="en-US" sz="4400" b="1" dirty="0">
                <a:solidFill>
                  <a:srgbClr val="FF0000"/>
                </a:solidFill>
              </a:endParaRPr>
            </a:p>
          </p:txBody>
        </p:sp>
      </p:grpSp>
      <p:grpSp>
        <p:nvGrpSpPr>
          <p:cNvPr id="5" name="Group 4">
            <a:extLst>
              <a:ext uri="{FF2B5EF4-FFF2-40B4-BE49-F238E27FC236}">
                <a16:creationId xmlns:a16="http://schemas.microsoft.com/office/drawing/2014/main" id="{EE70E25E-2621-798A-A1C3-702D9CA3AD62}"/>
              </a:ext>
            </a:extLst>
          </p:cNvPr>
          <p:cNvGrpSpPr/>
          <p:nvPr/>
        </p:nvGrpSpPr>
        <p:grpSpPr>
          <a:xfrm>
            <a:off x="10668000" y="1714500"/>
            <a:ext cx="5664481" cy="2830152"/>
            <a:chOff x="9374112" y="2084749"/>
            <a:chExt cx="5664481" cy="2830152"/>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5667" t="19200" r="14643" b="29600"/>
            <a:stretch/>
          </p:blipFill>
          <p:spPr>
            <a:xfrm>
              <a:off x="9374112" y="2084749"/>
              <a:ext cx="5664481" cy="2830152"/>
            </a:xfrm>
            <a:prstGeom prst="rect">
              <a:avLst/>
            </a:prstGeom>
          </p:spPr>
        </p:pic>
        <p:sp>
          <p:nvSpPr>
            <p:cNvPr id="17" name="TextBox 16"/>
            <p:cNvSpPr txBox="1"/>
            <p:nvPr/>
          </p:nvSpPr>
          <p:spPr>
            <a:xfrm>
              <a:off x="11136988" y="3324026"/>
              <a:ext cx="2036135" cy="769441"/>
            </a:xfrm>
            <a:prstGeom prst="rect">
              <a:avLst/>
            </a:prstGeom>
            <a:noFill/>
          </p:spPr>
          <p:txBody>
            <a:bodyPr wrap="none" rtlCol="0">
              <a:spAutoFit/>
            </a:bodyPr>
            <a:lstStyle/>
            <a:p>
              <a:r>
                <a:rPr lang="vi-VN" sz="4400" b="1" dirty="0">
                  <a:solidFill>
                    <a:srgbClr val="FF0000"/>
                  </a:solidFill>
                </a:rPr>
                <a:t>Vô sản</a:t>
              </a:r>
              <a:endParaRPr lang="en-US" sz="4400" b="1" dirty="0">
                <a:solidFill>
                  <a:srgbClr val="FF0000"/>
                </a:solidFill>
              </a:endParaRPr>
            </a:p>
          </p:txBody>
        </p:sp>
      </p:grpSp>
      <p:sp>
        <p:nvSpPr>
          <p:cNvPr id="7" name="Rectangle: Rounded Corners 6">
            <a:extLst>
              <a:ext uri="{FF2B5EF4-FFF2-40B4-BE49-F238E27FC236}">
                <a16:creationId xmlns:a16="http://schemas.microsoft.com/office/drawing/2014/main" id="{F0433BDB-158E-AE22-9F87-60584D9EDE39}"/>
              </a:ext>
            </a:extLst>
          </p:cNvPr>
          <p:cNvSpPr/>
          <p:nvPr/>
        </p:nvSpPr>
        <p:spPr>
          <a:xfrm>
            <a:off x="1875690" y="4767884"/>
            <a:ext cx="3385741" cy="1219200"/>
          </a:xfrm>
          <a:prstGeom prst="roundRect">
            <a:avLst>
              <a:gd name="adj" fmla="val 50000"/>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Chủ xưởng</a:t>
            </a:r>
          </a:p>
        </p:txBody>
      </p:sp>
      <p:sp>
        <p:nvSpPr>
          <p:cNvPr id="8" name="Rectangle: Rounded Corners 7">
            <a:extLst>
              <a:ext uri="{FF2B5EF4-FFF2-40B4-BE49-F238E27FC236}">
                <a16:creationId xmlns:a16="http://schemas.microsoft.com/office/drawing/2014/main" id="{8392387E-A82F-6D0B-80A8-5EBF0D8E0A69}"/>
              </a:ext>
            </a:extLst>
          </p:cNvPr>
          <p:cNvSpPr/>
          <p:nvPr/>
        </p:nvSpPr>
        <p:spPr>
          <a:xfrm>
            <a:off x="10922281" y="4762500"/>
            <a:ext cx="5334000" cy="1219200"/>
          </a:xfrm>
          <a:prstGeom prst="roundRect">
            <a:avLst>
              <a:gd name="adj" fmla="val 50000"/>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Người lao động</a:t>
            </a:r>
          </a:p>
        </p:txBody>
      </p:sp>
      <p:sp>
        <p:nvSpPr>
          <p:cNvPr id="9" name="Rectangle: Rounded Corners 8">
            <a:extLst>
              <a:ext uri="{FF2B5EF4-FFF2-40B4-BE49-F238E27FC236}">
                <a16:creationId xmlns:a16="http://schemas.microsoft.com/office/drawing/2014/main" id="{2B7BE372-A809-9C9C-5344-E1BD449231EC}"/>
              </a:ext>
            </a:extLst>
          </p:cNvPr>
          <p:cNvSpPr/>
          <p:nvPr/>
        </p:nvSpPr>
        <p:spPr>
          <a:xfrm>
            <a:off x="5682059" y="4767884"/>
            <a:ext cx="3385741" cy="1219200"/>
          </a:xfrm>
          <a:prstGeom prst="roundRect">
            <a:avLst>
              <a:gd name="adj" fmla="val 50000"/>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Chủ đất</a:t>
            </a:r>
          </a:p>
        </p:txBody>
      </p:sp>
      <p:sp>
        <p:nvSpPr>
          <p:cNvPr id="10" name="Rectangle: Rounded Corners 9">
            <a:extLst>
              <a:ext uri="{FF2B5EF4-FFF2-40B4-BE49-F238E27FC236}">
                <a16:creationId xmlns:a16="http://schemas.microsoft.com/office/drawing/2014/main" id="{87C2359D-FAF3-D650-C9D6-562F43C351AF}"/>
              </a:ext>
            </a:extLst>
          </p:cNvPr>
          <p:cNvSpPr/>
          <p:nvPr/>
        </p:nvSpPr>
        <p:spPr>
          <a:xfrm>
            <a:off x="10922281" y="6224755"/>
            <a:ext cx="5334000" cy="1219200"/>
          </a:xfrm>
          <a:prstGeom prst="roundRect">
            <a:avLst>
              <a:gd name="adj" fmla="val 50000"/>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Nông dân</a:t>
            </a:r>
          </a:p>
        </p:txBody>
      </p:sp>
      <p:sp>
        <p:nvSpPr>
          <p:cNvPr id="11" name="Rectangle: Rounded Corners 10">
            <a:extLst>
              <a:ext uri="{FF2B5EF4-FFF2-40B4-BE49-F238E27FC236}">
                <a16:creationId xmlns:a16="http://schemas.microsoft.com/office/drawing/2014/main" id="{773BD640-5076-98BC-C6FA-6BB736F152FB}"/>
              </a:ext>
            </a:extLst>
          </p:cNvPr>
          <p:cNvSpPr/>
          <p:nvPr/>
        </p:nvSpPr>
        <p:spPr>
          <a:xfrm>
            <a:off x="1143000" y="6224755"/>
            <a:ext cx="8414941" cy="1219200"/>
          </a:xfrm>
          <a:prstGeom prst="roundRect">
            <a:avLst>
              <a:gd name="adj" fmla="val 50000"/>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Các thương nhân, chủ ngân hàng</a:t>
            </a:r>
          </a:p>
        </p:txBody>
      </p:sp>
      <p:grpSp>
        <p:nvGrpSpPr>
          <p:cNvPr id="18" name="Group 17">
            <a:extLst>
              <a:ext uri="{FF2B5EF4-FFF2-40B4-BE49-F238E27FC236}">
                <a16:creationId xmlns:a16="http://schemas.microsoft.com/office/drawing/2014/main" id="{420B4645-DF53-EB4B-63CC-1CB21B971619}"/>
              </a:ext>
            </a:extLst>
          </p:cNvPr>
          <p:cNvGrpSpPr/>
          <p:nvPr/>
        </p:nvGrpSpPr>
        <p:grpSpPr>
          <a:xfrm>
            <a:off x="4419600" y="489857"/>
            <a:ext cx="9448800" cy="1616590"/>
            <a:chOff x="4419600" y="489857"/>
            <a:chExt cx="9448800" cy="1616590"/>
          </a:xfrm>
        </p:grpSpPr>
        <p:sp>
          <p:nvSpPr>
            <p:cNvPr id="14" name="Arrow: Right 13">
              <a:extLst>
                <a:ext uri="{FF2B5EF4-FFF2-40B4-BE49-F238E27FC236}">
                  <a16:creationId xmlns:a16="http://schemas.microsoft.com/office/drawing/2014/main" id="{16C14A66-3601-0F8E-7A8C-161915A06699}"/>
                </a:ext>
              </a:extLst>
            </p:cNvPr>
            <p:cNvSpPr/>
            <p:nvPr/>
          </p:nvSpPr>
          <p:spPr>
            <a:xfrm rot="16200000" flipH="1">
              <a:off x="8763000" y="527115"/>
              <a:ext cx="762000" cy="68748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CC7B8C6-4B04-AA5C-E6B1-CFB6FBED3A1D}"/>
                </a:ext>
              </a:extLst>
            </p:cNvPr>
            <p:cNvSpPr txBox="1"/>
            <p:nvPr/>
          </p:nvSpPr>
          <p:spPr>
            <a:xfrm>
              <a:off x="4419600" y="1337006"/>
              <a:ext cx="9448800"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Hình thành của các giai cấp mới </a:t>
              </a:r>
            </a:p>
          </p:txBody>
        </p:sp>
      </p:grpSp>
      <p:grpSp>
        <p:nvGrpSpPr>
          <p:cNvPr id="21" name="Group 20">
            <a:extLst>
              <a:ext uri="{FF2B5EF4-FFF2-40B4-BE49-F238E27FC236}">
                <a16:creationId xmlns:a16="http://schemas.microsoft.com/office/drawing/2014/main" id="{2F8FBDC7-DA6E-1CAA-3FF6-F3E8BBA60661}"/>
              </a:ext>
            </a:extLst>
          </p:cNvPr>
          <p:cNvGrpSpPr/>
          <p:nvPr/>
        </p:nvGrpSpPr>
        <p:grpSpPr>
          <a:xfrm>
            <a:off x="1525533" y="7841526"/>
            <a:ext cx="15236933" cy="1901356"/>
            <a:chOff x="836899" y="-76200"/>
            <a:chExt cx="15236933" cy="1901356"/>
          </a:xfrm>
        </p:grpSpPr>
        <p:sp>
          <p:nvSpPr>
            <p:cNvPr id="22" name="Arrow: Right 21">
              <a:extLst>
                <a:ext uri="{FF2B5EF4-FFF2-40B4-BE49-F238E27FC236}">
                  <a16:creationId xmlns:a16="http://schemas.microsoft.com/office/drawing/2014/main" id="{AF19E3C6-DF41-04C1-9E90-AF5434DDB4D9}"/>
                </a:ext>
              </a:extLst>
            </p:cNvPr>
            <p:cNvSpPr/>
            <p:nvPr/>
          </p:nvSpPr>
          <p:spPr>
            <a:xfrm>
              <a:off x="836899" y="493478"/>
              <a:ext cx="990600" cy="762000"/>
            </a:xfrm>
            <a:prstGeom prst="rightArrow">
              <a:avLst/>
            </a:prstGeom>
            <a:solidFill>
              <a:srgbClr val="FFE67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C08BB9E4-6E3E-E14E-28E9-EF295D351681}"/>
                </a:ext>
              </a:extLst>
            </p:cNvPr>
            <p:cNvSpPr/>
            <p:nvPr/>
          </p:nvSpPr>
          <p:spPr>
            <a:xfrm>
              <a:off x="2067570" y="-76200"/>
              <a:ext cx="14006262" cy="1901356"/>
            </a:xfrm>
            <a:prstGeom prst="roundRect">
              <a:avLst>
                <a:gd name="adj" fmla="val 11938"/>
              </a:avLst>
            </a:prstGeom>
            <a:solidFill>
              <a:srgbClr val="FFE6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Quan hệ sản xuất tư bản chủ nghĩa đã nảy sinh trong lòng xã hội phong kiến ở Tây Âu</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3448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0-#ppt_w/2"/>
                                          </p:val>
                                        </p:tav>
                                        <p:tav tm="100000">
                                          <p:val>
                                            <p:strVal val="#ppt_x"/>
                                          </p:val>
                                        </p:tav>
                                      </p:tavLst>
                                    </p:anim>
                                    <p:anim calcmode="lin" valueType="num">
                                      <p:cBhvr additive="base">
                                        <p:cTn id="4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b="19453"/>
          <a:stretch>
            <a:fillRect/>
          </a:stretch>
        </p:blipFill>
        <p:spPr>
          <a:xfrm>
            <a:off x="-304800" y="9872480"/>
            <a:ext cx="4311088" cy="829039"/>
          </a:xfrm>
          <a:prstGeom prst="rect">
            <a:avLst/>
          </a:prstGeom>
        </p:spPr>
      </p:pic>
      <p:pic>
        <p:nvPicPr>
          <p:cNvPr id="23" name="Picture 14"/>
          <p:cNvPicPr>
            <a:picLocks noChangeAspect="1"/>
          </p:cNvPicPr>
          <p:nvPr/>
        </p:nvPicPr>
        <p:blipFill>
          <a:blip r:embed="rId3"/>
          <a:srcRect b="10932"/>
          <a:stretch>
            <a:fillRect/>
          </a:stretch>
        </p:blipFill>
        <p:spPr>
          <a:xfrm rot="-224317">
            <a:off x="5660496" y="-671686"/>
            <a:ext cx="8223592" cy="933882"/>
          </a:xfrm>
          <a:prstGeom prst="rect">
            <a:avLst/>
          </a:prstGeom>
        </p:spPr>
      </p:pic>
      <p:pic>
        <p:nvPicPr>
          <p:cNvPr id="24" name="Picture 15"/>
          <p:cNvPicPr>
            <a:picLocks noChangeAspect="1"/>
          </p:cNvPicPr>
          <p:nvPr/>
        </p:nvPicPr>
        <p:blipFill>
          <a:blip r:embed="rId4"/>
          <a:srcRect/>
          <a:stretch>
            <a:fillRect/>
          </a:stretch>
        </p:blipFill>
        <p:spPr>
          <a:xfrm rot="1077133">
            <a:off x="-3796407" y="-2314107"/>
            <a:ext cx="11570439" cy="3702540"/>
          </a:xfrm>
          <a:prstGeom prst="rect">
            <a:avLst/>
          </a:prstGeom>
        </p:spPr>
      </p:pic>
      <p:pic>
        <p:nvPicPr>
          <p:cNvPr id="25" name="Picture 17"/>
          <p:cNvPicPr>
            <a:picLocks noChangeAspect="1"/>
          </p:cNvPicPr>
          <p:nvPr/>
        </p:nvPicPr>
        <p:blipFill>
          <a:blip r:embed="rId5"/>
          <a:srcRect/>
          <a:stretch>
            <a:fillRect/>
          </a:stretch>
        </p:blipFill>
        <p:spPr>
          <a:xfrm rot="480350">
            <a:off x="17002670" y="5122386"/>
            <a:ext cx="3542992" cy="8052254"/>
          </a:xfrm>
          <a:prstGeom prst="rect">
            <a:avLst/>
          </a:prstGeom>
        </p:spPr>
      </p:pic>
      <p:grpSp>
        <p:nvGrpSpPr>
          <p:cNvPr id="4" name="Group 3">
            <a:extLst>
              <a:ext uri="{FF2B5EF4-FFF2-40B4-BE49-F238E27FC236}">
                <a16:creationId xmlns:a16="http://schemas.microsoft.com/office/drawing/2014/main" id="{DB617BDD-0A5B-2984-2D4C-F2546139FA11}"/>
              </a:ext>
            </a:extLst>
          </p:cNvPr>
          <p:cNvGrpSpPr/>
          <p:nvPr/>
        </p:nvGrpSpPr>
        <p:grpSpPr>
          <a:xfrm>
            <a:off x="11125200" y="1989122"/>
            <a:ext cx="6105396" cy="6308756"/>
            <a:chOff x="9601200" y="119380"/>
            <a:chExt cx="6105396" cy="6308756"/>
          </a:xfrm>
        </p:grpSpPr>
        <p:sp>
          <p:nvSpPr>
            <p:cNvPr id="5" name="Rectangle: Rounded Corners 4">
              <a:extLst>
                <a:ext uri="{FF2B5EF4-FFF2-40B4-BE49-F238E27FC236}">
                  <a16:creationId xmlns:a16="http://schemas.microsoft.com/office/drawing/2014/main" id="{5A0A0C55-9DE2-511D-6045-6D70D7286187}"/>
                </a:ext>
              </a:extLst>
            </p:cNvPr>
            <p:cNvSpPr/>
            <p:nvPr/>
          </p:nvSpPr>
          <p:spPr>
            <a:xfrm>
              <a:off x="9601200" y="637739"/>
              <a:ext cx="6105396" cy="5790397"/>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algn="just">
                <a:lnSpc>
                  <a:spcPct val="15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Vẽ sơ đồ tư duy mô tả sự chuyển biến quan hệ sản xuất phong kiến và quan hệ sản xuất tư bản chủ nghĩa ở Tây Âu.</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52">
              <a:extLst>
                <a:ext uri="{FF2B5EF4-FFF2-40B4-BE49-F238E27FC236}">
                  <a16:creationId xmlns:a16="http://schemas.microsoft.com/office/drawing/2014/main" id="{37116EFD-5DF7-9094-5B42-8A1825184EC1}"/>
                </a:ext>
              </a:extLst>
            </p:cNvPr>
            <p:cNvPicPr>
              <a:picLocks noChangeAspect="1"/>
            </p:cNvPicPr>
            <p:nvPr/>
          </p:nvPicPr>
          <p:blipFill>
            <a:blip r:embed="rId6"/>
            <a:srcRect/>
            <a:stretch>
              <a:fillRect/>
            </a:stretch>
          </p:blipFill>
          <p:spPr>
            <a:xfrm>
              <a:off x="11795626" y="119380"/>
              <a:ext cx="1716543" cy="1286335"/>
            </a:xfrm>
            <a:prstGeom prst="rect">
              <a:avLst/>
            </a:prstGeom>
          </p:spPr>
        </p:pic>
      </p:grpSp>
      <p:pic>
        <p:nvPicPr>
          <p:cNvPr id="15" name="Picture 14">
            <a:extLst>
              <a:ext uri="{FF2B5EF4-FFF2-40B4-BE49-F238E27FC236}">
                <a16:creationId xmlns:a16="http://schemas.microsoft.com/office/drawing/2014/main" id="{61079D30-831A-D03C-5D5E-846DC6439026}"/>
              </a:ext>
            </a:extLst>
          </p:cNvPr>
          <p:cNvPicPr>
            <a:picLocks noChangeAspect="1"/>
          </p:cNvPicPr>
          <p:nvPr/>
        </p:nvPicPr>
        <p:blipFill>
          <a:blip r:embed="rId7"/>
          <a:stretch>
            <a:fillRect/>
          </a:stretch>
        </p:blipFill>
        <p:spPr>
          <a:xfrm>
            <a:off x="155781" y="449353"/>
            <a:ext cx="10069243" cy="9828575"/>
          </a:xfrm>
          <a:prstGeom prst="rect">
            <a:avLst/>
          </a:prstGeom>
        </p:spPr>
      </p:pic>
    </p:spTree>
    <p:extLst>
      <p:ext uri="{BB962C8B-B14F-4D97-AF65-F5344CB8AC3E}">
        <p14:creationId xmlns:p14="http://schemas.microsoft.com/office/powerpoint/2010/main" val="255885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50F03055-E3D7-BD1A-33B4-43C5E44FE489}"/>
              </a:ext>
            </a:extLst>
          </p:cNvPr>
          <p:cNvGrpSpPr/>
          <p:nvPr/>
        </p:nvGrpSpPr>
        <p:grpSpPr>
          <a:xfrm>
            <a:off x="485003" y="374650"/>
            <a:ext cx="17317994" cy="9537700"/>
            <a:chOff x="589006" y="330200"/>
            <a:chExt cx="17317994" cy="9537700"/>
          </a:xfrm>
        </p:grpSpPr>
        <p:sp>
          <p:nvSpPr>
            <p:cNvPr id="2" name="Rectangle 1">
              <a:extLst>
                <a:ext uri="{FF2B5EF4-FFF2-40B4-BE49-F238E27FC236}">
                  <a16:creationId xmlns:a16="http://schemas.microsoft.com/office/drawing/2014/main" id="{F038285E-D2F2-28FD-7B69-4DE9B09B9D7A}"/>
                </a:ext>
              </a:extLst>
            </p:cNvPr>
            <p:cNvSpPr/>
            <p:nvPr/>
          </p:nvSpPr>
          <p:spPr>
            <a:xfrm>
              <a:off x="589006" y="330200"/>
              <a:ext cx="3473450" cy="3581400"/>
            </a:xfrm>
            <a:prstGeom prst="rect">
              <a:avLst/>
            </a:prstGeom>
            <a:solidFill>
              <a:srgbClr val="FFFF8B"/>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Thương nhân, thợ cả, dân thành thị giàu có, chủ xưởng, chủ đất nông thôn</a:t>
              </a:r>
            </a:p>
          </p:txBody>
        </p:sp>
        <p:sp>
          <p:nvSpPr>
            <p:cNvPr id="3" name="Rectangle 2">
              <a:extLst>
                <a:ext uri="{FF2B5EF4-FFF2-40B4-BE49-F238E27FC236}">
                  <a16:creationId xmlns:a16="http://schemas.microsoft.com/office/drawing/2014/main" id="{C12AE8C3-5935-6E9B-3B48-0C0135617F0C}"/>
                </a:ext>
              </a:extLst>
            </p:cNvPr>
            <p:cNvSpPr/>
            <p:nvPr/>
          </p:nvSpPr>
          <p:spPr>
            <a:xfrm>
              <a:off x="589006" y="4152900"/>
              <a:ext cx="3473450" cy="914400"/>
            </a:xfrm>
            <a:prstGeom prst="rect">
              <a:avLst/>
            </a:prstGeom>
            <a:solidFill>
              <a:srgbClr val="FFFF8B"/>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Lãnh chúa</a:t>
              </a:r>
            </a:p>
          </p:txBody>
        </p:sp>
        <p:sp>
          <p:nvSpPr>
            <p:cNvPr id="4" name="Rectangle 3">
              <a:extLst>
                <a:ext uri="{FF2B5EF4-FFF2-40B4-BE49-F238E27FC236}">
                  <a16:creationId xmlns:a16="http://schemas.microsoft.com/office/drawing/2014/main" id="{7E979BDC-CCB6-F62C-B3BB-A8695D3818CC}"/>
                </a:ext>
              </a:extLst>
            </p:cNvPr>
            <p:cNvSpPr/>
            <p:nvPr/>
          </p:nvSpPr>
          <p:spPr>
            <a:xfrm>
              <a:off x="589006" y="7810500"/>
              <a:ext cx="3473450" cy="914400"/>
            </a:xfrm>
            <a:prstGeom prst="rect">
              <a:avLst/>
            </a:prstGeom>
            <a:solidFill>
              <a:srgbClr val="FFFF8B"/>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Nông nô</a:t>
              </a:r>
            </a:p>
          </p:txBody>
        </p:sp>
        <p:sp>
          <p:nvSpPr>
            <p:cNvPr id="5" name="Rectangle 4">
              <a:extLst>
                <a:ext uri="{FF2B5EF4-FFF2-40B4-BE49-F238E27FC236}">
                  <a16:creationId xmlns:a16="http://schemas.microsoft.com/office/drawing/2014/main" id="{1D755AD2-37DB-FA1A-4C28-3222D68246AA}"/>
                </a:ext>
              </a:extLst>
            </p:cNvPr>
            <p:cNvSpPr/>
            <p:nvPr/>
          </p:nvSpPr>
          <p:spPr>
            <a:xfrm>
              <a:off x="589006" y="8953500"/>
              <a:ext cx="3473450" cy="914400"/>
            </a:xfrm>
            <a:prstGeom prst="rect">
              <a:avLst/>
            </a:prstGeom>
            <a:solidFill>
              <a:srgbClr val="FFFF8B"/>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Thợ thủ công</a:t>
              </a:r>
            </a:p>
          </p:txBody>
        </p:sp>
        <p:sp>
          <p:nvSpPr>
            <p:cNvPr id="8" name="Rectangle 7">
              <a:extLst>
                <a:ext uri="{FF2B5EF4-FFF2-40B4-BE49-F238E27FC236}">
                  <a16:creationId xmlns:a16="http://schemas.microsoft.com/office/drawing/2014/main" id="{4F4662FC-AA21-A928-86C4-3D93E27EC834}"/>
                </a:ext>
              </a:extLst>
            </p:cNvPr>
            <p:cNvSpPr/>
            <p:nvPr/>
          </p:nvSpPr>
          <p:spPr>
            <a:xfrm>
              <a:off x="3027860" y="5664199"/>
              <a:ext cx="3223578" cy="1580821"/>
            </a:xfrm>
            <a:prstGeom prst="rect">
              <a:avLst/>
            </a:prstGeom>
            <a:solidFill>
              <a:srgbClr val="FFFF8B"/>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Quan hệ sản xuất phong kiến</a:t>
              </a:r>
            </a:p>
          </p:txBody>
        </p:sp>
        <p:sp>
          <p:nvSpPr>
            <p:cNvPr id="9" name="Rectangle 8">
              <a:extLst>
                <a:ext uri="{FF2B5EF4-FFF2-40B4-BE49-F238E27FC236}">
                  <a16:creationId xmlns:a16="http://schemas.microsoft.com/office/drawing/2014/main" id="{C98DD9E1-7DD0-7DAB-4294-D9FD01E3EFDA}"/>
                </a:ext>
              </a:extLst>
            </p:cNvPr>
            <p:cNvSpPr/>
            <p:nvPr/>
          </p:nvSpPr>
          <p:spPr>
            <a:xfrm>
              <a:off x="6747236" y="4152900"/>
              <a:ext cx="3938270" cy="91440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Quý tộc phong kiến</a:t>
              </a:r>
            </a:p>
          </p:txBody>
        </p:sp>
        <p:sp>
          <p:nvSpPr>
            <p:cNvPr id="12" name="Rectangle 11">
              <a:extLst>
                <a:ext uri="{FF2B5EF4-FFF2-40B4-BE49-F238E27FC236}">
                  <a16:creationId xmlns:a16="http://schemas.microsoft.com/office/drawing/2014/main" id="{D010E87F-30DA-7176-7901-79E3F1ED4065}"/>
                </a:ext>
              </a:extLst>
            </p:cNvPr>
            <p:cNvSpPr/>
            <p:nvPr/>
          </p:nvSpPr>
          <p:spPr>
            <a:xfrm>
              <a:off x="7281906" y="5588000"/>
              <a:ext cx="3938270" cy="91440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Quý tộc tư sản hóa</a:t>
              </a:r>
            </a:p>
          </p:txBody>
        </p:sp>
        <p:sp>
          <p:nvSpPr>
            <p:cNvPr id="13" name="Rectangle 12">
              <a:extLst>
                <a:ext uri="{FF2B5EF4-FFF2-40B4-BE49-F238E27FC236}">
                  <a16:creationId xmlns:a16="http://schemas.microsoft.com/office/drawing/2014/main" id="{B79B12A3-F925-6761-A48B-63F32C06DBDB}"/>
                </a:ext>
              </a:extLst>
            </p:cNvPr>
            <p:cNvSpPr/>
            <p:nvPr/>
          </p:nvSpPr>
          <p:spPr>
            <a:xfrm>
              <a:off x="7281906" y="7264400"/>
              <a:ext cx="3429000" cy="914400"/>
            </a:xfrm>
            <a:prstGeom prst="rect">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Tá điền</a:t>
              </a:r>
            </a:p>
          </p:txBody>
        </p:sp>
        <p:sp>
          <p:nvSpPr>
            <p:cNvPr id="14" name="Rectangle 13">
              <a:extLst>
                <a:ext uri="{FF2B5EF4-FFF2-40B4-BE49-F238E27FC236}">
                  <a16:creationId xmlns:a16="http://schemas.microsoft.com/office/drawing/2014/main" id="{DF639D92-18E8-778C-94B5-78834B0A5363}"/>
                </a:ext>
              </a:extLst>
            </p:cNvPr>
            <p:cNvSpPr/>
            <p:nvPr/>
          </p:nvSpPr>
          <p:spPr>
            <a:xfrm>
              <a:off x="13543006" y="4152900"/>
              <a:ext cx="2133600" cy="914400"/>
            </a:xfrm>
            <a:prstGeom prst="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Tư sản</a:t>
              </a:r>
            </a:p>
          </p:txBody>
        </p:sp>
        <p:sp>
          <p:nvSpPr>
            <p:cNvPr id="15" name="Rectangle 14">
              <a:extLst>
                <a:ext uri="{FF2B5EF4-FFF2-40B4-BE49-F238E27FC236}">
                  <a16:creationId xmlns:a16="http://schemas.microsoft.com/office/drawing/2014/main" id="{69898DCA-E5B6-8BE9-2DDA-1B3025F9AA0F}"/>
                </a:ext>
              </a:extLst>
            </p:cNvPr>
            <p:cNvSpPr/>
            <p:nvPr/>
          </p:nvSpPr>
          <p:spPr>
            <a:xfrm>
              <a:off x="13543006" y="7810500"/>
              <a:ext cx="2133600" cy="914400"/>
            </a:xfrm>
            <a:prstGeom prst="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Vô sản</a:t>
              </a:r>
            </a:p>
          </p:txBody>
        </p:sp>
        <p:sp>
          <p:nvSpPr>
            <p:cNvPr id="16" name="Rectangle 15">
              <a:extLst>
                <a:ext uri="{FF2B5EF4-FFF2-40B4-BE49-F238E27FC236}">
                  <a16:creationId xmlns:a16="http://schemas.microsoft.com/office/drawing/2014/main" id="{662854EE-5907-2D04-B158-FB49541B8221}"/>
                </a:ext>
              </a:extLst>
            </p:cNvPr>
            <p:cNvSpPr/>
            <p:nvPr/>
          </p:nvSpPr>
          <p:spPr>
            <a:xfrm>
              <a:off x="15219406" y="5303489"/>
              <a:ext cx="2687594" cy="2270822"/>
            </a:xfrm>
            <a:prstGeom prst="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Quan hệ sản xuất tư bản chủ nghĩa</a:t>
              </a:r>
            </a:p>
          </p:txBody>
        </p:sp>
        <p:sp>
          <p:nvSpPr>
            <p:cNvPr id="18" name="TextBox 17">
              <a:extLst>
                <a:ext uri="{FF2B5EF4-FFF2-40B4-BE49-F238E27FC236}">
                  <a16:creationId xmlns:a16="http://schemas.microsoft.com/office/drawing/2014/main" id="{7B27E73F-C8D0-37EA-5112-17FE9CE65B62}"/>
                </a:ext>
              </a:extLst>
            </p:cNvPr>
            <p:cNvSpPr txBox="1"/>
            <p:nvPr/>
          </p:nvSpPr>
          <p:spPr>
            <a:xfrm>
              <a:off x="11820268" y="8079032"/>
              <a:ext cx="167640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Rào đất</a:t>
              </a:r>
            </a:p>
          </p:txBody>
        </p:sp>
        <p:cxnSp>
          <p:nvCxnSpPr>
            <p:cNvPr id="21" name="Connector: Elbow 20">
              <a:extLst>
                <a:ext uri="{FF2B5EF4-FFF2-40B4-BE49-F238E27FC236}">
                  <a16:creationId xmlns:a16="http://schemas.microsoft.com/office/drawing/2014/main" id="{ED87E2CB-E7FD-D2B5-1D61-9811A40A8396}"/>
                </a:ext>
              </a:extLst>
            </p:cNvPr>
            <p:cNvCxnSpPr>
              <a:cxnSpLocks/>
              <a:stCxn id="2" idx="3"/>
              <a:endCxn id="14" idx="0"/>
            </p:cNvCxnSpPr>
            <p:nvPr/>
          </p:nvCxnSpPr>
          <p:spPr>
            <a:xfrm>
              <a:off x="4062456" y="2120900"/>
              <a:ext cx="10547350" cy="2032000"/>
            </a:xfrm>
            <a:prstGeom prst="bentConnector2">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A5ED13-CCF2-A031-0120-572FE63F411F}"/>
                </a:ext>
              </a:extLst>
            </p:cNvPr>
            <p:cNvCxnSpPr>
              <a:cxnSpLocks/>
              <a:stCxn id="3" idx="3"/>
              <a:endCxn id="9" idx="1"/>
            </p:cNvCxnSpPr>
            <p:nvPr/>
          </p:nvCxnSpPr>
          <p:spPr>
            <a:xfrm>
              <a:off x="4062456" y="4610100"/>
              <a:ext cx="268478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0CF8CE-1EF2-2EB1-F664-44C7D0A5BF9A}"/>
                </a:ext>
              </a:extLst>
            </p:cNvPr>
            <p:cNvCxnSpPr>
              <a:cxnSpLocks/>
              <a:stCxn id="3" idx="3"/>
              <a:endCxn id="12" idx="1"/>
            </p:cNvCxnSpPr>
            <p:nvPr/>
          </p:nvCxnSpPr>
          <p:spPr>
            <a:xfrm>
              <a:off x="4062456" y="4610100"/>
              <a:ext cx="3219450" cy="14351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D2657D4-EEB7-DD9B-D375-E28FCE26A9B9}"/>
                </a:ext>
              </a:extLst>
            </p:cNvPr>
            <p:cNvGrpSpPr/>
            <p:nvPr/>
          </p:nvGrpSpPr>
          <p:grpSpPr>
            <a:xfrm>
              <a:off x="10936966" y="3629680"/>
              <a:ext cx="2438400" cy="1562080"/>
              <a:chOff x="11109960" y="2727980"/>
              <a:chExt cx="2438400" cy="1562080"/>
            </a:xfrm>
          </p:grpSpPr>
          <p:sp>
            <p:nvSpPr>
              <p:cNvPr id="22" name="TextBox 21">
                <a:extLst>
                  <a:ext uri="{FF2B5EF4-FFF2-40B4-BE49-F238E27FC236}">
                    <a16:creationId xmlns:a16="http://schemas.microsoft.com/office/drawing/2014/main" id="{AF354D24-FE20-ABD8-D902-10D70DC2278F}"/>
                  </a:ext>
                </a:extLst>
              </p:cNvPr>
              <p:cNvSpPr txBox="1"/>
              <p:nvPr/>
            </p:nvSpPr>
            <p:spPr>
              <a:xfrm>
                <a:off x="11109960" y="2727980"/>
                <a:ext cx="243840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Mâu thuẫn</a:t>
                </a:r>
              </a:p>
            </p:txBody>
          </p:sp>
          <p:sp>
            <p:nvSpPr>
              <p:cNvPr id="34" name="Multiplication Sign 33">
                <a:extLst>
                  <a:ext uri="{FF2B5EF4-FFF2-40B4-BE49-F238E27FC236}">
                    <a16:creationId xmlns:a16="http://schemas.microsoft.com/office/drawing/2014/main" id="{799A098A-54B0-FF25-F136-FDDE30AEE31D}"/>
                  </a:ext>
                </a:extLst>
              </p:cNvPr>
              <p:cNvSpPr/>
              <p:nvPr/>
            </p:nvSpPr>
            <p:spPr>
              <a:xfrm>
                <a:off x="11780520" y="3009900"/>
                <a:ext cx="1097280" cy="1280160"/>
              </a:xfrm>
              <a:prstGeom prst="mathMultiply">
                <a:avLst>
                  <a:gd name="adj1" fmla="val 5187"/>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40" name="Group 39">
              <a:extLst>
                <a:ext uri="{FF2B5EF4-FFF2-40B4-BE49-F238E27FC236}">
                  <a16:creationId xmlns:a16="http://schemas.microsoft.com/office/drawing/2014/main" id="{91EA547C-F0F9-A26E-19A4-8B11228D5C3F}"/>
                </a:ext>
              </a:extLst>
            </p:cNvPr>
            <p:cNvGrpSpPr/>
            <p:nvPr/>
          </p:nvGrpSpPr>
          <p:grpSpPr>
            <a:xfrm>
              <a:off x="11421833" y="5148724"/>
              <a:ext cx="2057465" cy="921547"/>
              <a:chOff x="11594827" y="4247024"/>
              <a:chExt cx="2057465" cy="921547"/>
            </a:xfrm>
          </p:grpSpPr>
          <p:sp>
            <p:nvSpPr>
              <p:cNvPr id="26" name="TextBox 25">
                <a:extLst>
                  <a:ext uri="{FF2B5EF4-FFF2-40B4-BE49-F238E27FC236}">
                    <a16:creationId xmlns:a16="http://schemas.microsoft.com/office/drawing/2014/main" id="{AC5F49E3-5DBD-EA65-56AB-DEE7A588BD80}"/>
                  </a:ext>
                </a:extLst>
              </p:cNvPr>
              <p:cNvSpPr txBox="1"/>
              <p:nvPr/>
            </p:nvSpPr>
            <p:spPr>
              <a:xfrm rot="20689382">
                <a:off x="11594827" y="4583796"/>
                <a:ext cx="2057465"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Liên minh</a:t>
                </a:r>
              </a:p>
            </p:txBody>
          </p:sp>
          <p:cxnSp>
            <p:nvCxnSpPr>
              <p:cNvPr id="38" name="Straight Connector 37">
                <a:extLst>
                  <a:ext uri="{FF2B5EF4-FFF2-40B4-BE49-F238E27FC236}">
                    <a16:creationId xmlns:a16="http://schemas.microsoft.com/office/drawing/2014/main" id="{B47E18AB-0F03-5E2D-E1D3-1368148E8FDF}"/>
                  </a:ext>
                </a:extLst>
              </p:cNvPr>
              <p:cNvCxnSpPr>
                <a:cxnSpLocks/>
              </p:cNvCxnSpPr>
              <p:nvPr/>
            </p:nvCxnSpPr>
            <p:spPr>
              <a:xfrm flipV="1">
                <a:off x="11598910" y="4247024"/>
                <a:ext cx="1997710" cy="555317"/>
              </a:xfrm>
              <a:prstGeom prst="line">
                <a:avLst/>
              </a:prstGeom>
              <a:ln w="38100">
                <a:solidFill>
                  <a:srgbClr val="0070C0"/>
                </a:solidFill>
                <a:prstDash val="lgDash"/>
              </a:ln>
            </p:spPr>
            <p:style>
              <a:lnRef idx="1">
                <a:schemeClr val="accent1"/>
              </a:lnRef>
              <a:fillRef idx="0">
                <a:schemeClr val="accent1"/>
              </a:fillRef>
              <a:effectRef idx="0">
                <a:schemeClr val="accent1"/>
              </a:effectRef>
              <a:fontRef idx="minor">
                <a:schemeClr val="tx1"/>
              </a:fontRef>
            </p:style>
          </p:cxnSp>
        </p:grpSp>
        <p:sp>
          <p:nvSpPr>
            <p:cNvPr id="41" name="Arrow: Up-Down 40">
              <a:extLst>
                <a:ext uri="{FF2B5EF4-FFF2-40B4-BE49-F238E27FC236}">
                  <a16:creationId xmlns:a16="http://schemas.microsoft.com/office/drawing/2014/main" id="{F0A61A58-242A-CBC7-1A99-FECF0DD7167D}"/>
                </a:ext>
              </a:extLst>
            </p:cNvPr>
            <p:cNvSpPr/>
            <p:nvPr/>
          </p:nvSpPr>
          <p:spPr>
            <a:xfrm>
              <a:off x="1949811" y="4888593"/>
              <a:ext cx="703580" cy="3111500"/>
            </a:xfrm>
            <a:prstGeom prst="upDownArrow">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Arrow: Up-Down 41">
              <a:extLst>
                <a:ext uri="{FF2B5EF4-FFF2-40B4-BE49-F238E27FC236}">
                  <a16:creationId xmlns:a16="http://schemas.microsoft.com/office/drawing/2014/main" id="{487D146F-0213-9809-9229-099DCDC55B7C}"/>
                </a:ext>
              </a:extLst>
            </p:cNvPr>
            <p:cNvSpPr/>
            <p:nvPr/>
          </p:nvSpPr>
          <p:spPr>
            <a:xfrm>
              <a:off x="14308953" y="5067300"/>
              <a:ext cx="703580" cy="2743200"/>
            </a:xfrm>
            <a:prstGeom prst="upDownArrow">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43" name="Straight Connector 42">
              <a:extLst>
                <a:ext uri="{FF2B5EF4-FFF2-40B4-BE49-F238E27FC236}">
                  <a16:creationId xmlns:a16="http://schemas.microsoft.com/office/drawing/2014/main" id="{4C0FEAE2-B4CC-9FF3-D981-DE0ED5284923}"/>
                </a:ext>
              </a:extLst>
            </p:cNvPr>
            <p:cNvCxnSpPr>
              <a:cxnSpLocks/>
              <a:endCxn id="13" idx="1"/>
            </p:cNvCxnSpPr>
            <p:nvPr/>
          </p:nvCxnSpPr>
          <p:spPr>
            <a:xfrm flipV="1">
              <a:off x="4081506" y="7721600"/>
              <a:ext cx="3200400" cy="310985"/>
            </a:xfrm>
            <a:prstGeom prst="line">
              <a:avLst/>
            </a:prstGeom>
            <a:ln w="38100">
              <a:solidFill>
                <a:srgbClr val="0070C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FEAA2C4-9EFB-A062-8DE8-3BE0AD21E235}"/>
                </a:ext>
              </a:extLst>
            </p:cNvPr>
            <p:cNvCxnSpPr>
              <a:cxnSpLocks/>
            </p:cNvCxnSpPr>
            <p:nvPr/>
          </p:nvCxnSpPr>
          <p:spPr>
            <a:xfrm>
              <a:off x="10879953" y="7706421"/>
              <a:ext cx="2663053" cy="326164"/>
            </a:xfrm>
            <a:prstGeom prst="line">
              <a:avLst/>
            </a:prstGeom>
            <a:ln w="38100">
              <a:solidFill>
                <a:srgbClr val="0070C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200E31-38E6-E872-DFBE-1E36C6EC88D3}"/>
                </a:ext>
              </a:extLst>
            </p:cNvPr>
            <p:cNvCxnSpPr>
              <a:cxnSpLocks/>
            </p:cNvCxnSpPr>
            <p:nvPr/>
          </p:nvCxnSpPr>
          <p:spPr>
            <a:xfrm>
              <a:off x="4062456" y="8724900"/>
              <a:ext cx="9480550" cy="6513"/>
            </a:xfrm>
            <a:prstGeom prst="line">
              <a:avLst/>
            </a:prstGeom>
            <a:ln w="38100">
              <a:solidFill>
                <a:srgbClr val="0070C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D1D01E99-DBD1-2CB2-F81A-DBC38A86BF08}"/>
                </a:ext>
              </a:extLst>
            </p:cNvPr>
            <p:cNvCxnSpPr>
              <a:cxnSpLocks/>
              <a:stCxn id="5" idx="3"/>
              <a:endCxn id="15" idx="2"/>
            </p:cNvCxnSpPr>
            <p:nvPr/>
          </p:nvCxnSpPr>
          <p:spPr>
            <a:xfrm flipV="1">
              <a:off x="4062456" y="8724900"/>
              <a:ext cx="10547350" cy="685800"/>
            </a:xfrm>
            <a:prstGeom prst="bentConnector2">
              <a:avLst/>
            </a:prstGeom>
            <a:ln w="38100">
              <a:prstDash val="lg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15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213590" y="4046865"/>
            <a:ext cx="3756599" cy="13761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6579858" y="874885"/>
            <a:ext cx="5156861" cy="1246495"/>
          </a:xfrm>
          <a:prstGeom prst="rect">
            <a:avLst/>
          </a:prstGeom>
          <a:noFill/>
        </p:spPr>
        <p:txBody>
          <a:bodyPr wrap="none" lIns="0" tIns="0" rIns="0" bIns="0" rtlCol="0">
            <a:spAutoFit/>
          </a:bodyPr>
          <a:lstStyle/>
          <a:p>
            <a:pPr algn="ctr"/>
            <a:r>
              <a:rPr lang="en-US" sz="8100" b="1" dirty="0">
                <a:ln w="31750">
                  <a:solidFill>
                    <a:schemeClr val="bg1"/>
                  </a:solidFill>
                </a:ln>
                <a:solidFill>
                  <a:schemeClr val="bg2">
                    <a:lumMod val="75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14973301" y="800100"/>
            <a:ext cx="4343777" cy="1591194"/>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13872804" y="3886502"/>
            <a:ext cx="2143878" cy="785337"/>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3836" y="2286001"/>
            <a:ext cx="5176382" cy="2798333"/>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9445237" y="2286000"/>
            <a:ext cx="4882589" cy="2664645"/>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28302" y="5198112"/>
            <a:ext cx="12231396" cy="2917188"/>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4429" y="1"/>
            <a:ext cx="1242776" cy="1242776"/>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7558168" y="8312449"/>
            <a:ext cx="3164099" cy="116138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2392122" y="1514460"/>
            <a:ext cx="1327286" cy="415498"/>
          </a:xfrm>
          <a:prstGeom prst="rect">
            <a:avLst/>
          </a:prstGeom>
          <a:noFill/>
        </p:spPr>
        <p:txBody>
          <a:bodyPr wrap="none" lIns="0" tIns="0" rIns="0" bIns="0" rtlCol="0">
            <a:spAutoFit/>
          </a:bodyPr>
          <a:lstStyle/>
          <a:p>
            <a:pPr algn="ctr"/>
            <a:r>
              <a:rPr lang="en-US" sz="2700">
                <a:solidFill>
                  <a:schemeClr val="tx1">
                    <a:lumMod val="50000"/>
                    <a:lumOff val="50000"/>
                  </a:schemeClr>
                </a:solidFill>
              </a:rPr>
              <a:t>Nhạc nền</a:t>
            </a:r>
          </a:p>
        </p:txBody>
      </p:sp>
    </p:spTree>
    <p:custDataLst>
      <p:tags r:id="rId1"/>
    </p:custDataLst>
    <p:extLst>
      <p:ext uri="{BB962C8B-B14F-4D97-AF65-F5344CB8AC3E}">
        <p14:creationId xmlns:p14="http://schemas.microsoft.com/office/powerpoint/2010/main" val="14467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14:presetBounceEnd="6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60000">
                                          <p:cBhvr additive="base">
                                            <p:cTn id="20"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14:presetBounceEnd="60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0000">
                                          <p:cBhvr additive="base">
                                            <p:cTn id="25"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ppt_x"/>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ppt_x"/>
                                              </p:val>
                                            </p:tav>
                                            <p:tav tm="100000">
                                              <p:val>
                                                <p:strVal val="#ppt_x"/>
                                              </p:val>
                                            </p:tav>
                                          </p:tavLst>
                                        </p:anim>
                                        <p:anim calcmode="lin" valueType="num">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9"/>
            <a:ext cx="14230352" cy="3859822"/>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624659"/>
            </a:xfrm>
            <a:prstGeom prst="rect">
              <a:avLst/>
            </a:prstGeom>
            <a:noFill/>
          </p:spPr>
          <p:txBody>
            <a:bodyPr wrap="square" lIns="0" tIns="0" rIns="0" bIns="0" rtlCol="0">
              <a:spAutoFit/>
            </a:bodyPr>
            <a:lstStyle/>
            <a:p>
              <a:pPr algn="ctr">
                <a:lnSpc>
                  <a:spcPct val="121000"/>
                </a:lnSpc>
              </a:pPr>
              <a:r>
                <a:rPr lang="en-US" sz="5400" b="1" dirty="0">
                  <a:solidFill>
                    <a:schemeClr val="accent6"/>
                  </a:solidFill>
                  <a:latin typeface="Arial" panose="020B0604020202020204" pitchFamily="34" charset="0"/>
                  <a:cs typeface="Arial" panose="020B0604020202020204" pitchFamily="34" charset="0"/>
                </a:rPr>
                <a:t>Hệ quả của các </a:t>
              </a:r>
              <a:r>
                <a:rPr lang="en-US" sz="5400" b="1" dirty="0" err="1">
                  <a:solidFill>
                    <a:schemeClr val="accent6"/>
                  </a:solidFill>
                  <a:latin typeface="Arial" panose="020B0604020202020204" pitchFamily="34" charset="0"/>
                  <a:cs typeface="Arial" panose="020B0604020202020204" pitchFamily="34" charset="0"/>
                </a:rPr>
                <a:t>cuộc</a:t>
              </a:r>
              <a:r>
                <a:rPr lang="en-US" sz="5400" b="1" dirty="0">
                  <a:solidFill>
                    <a:schemeClr val="accent6"/>
                  </a:solidFill>
                  <a:latin typeface="Arial" panose="020B0604020202020204" pitchFamily="34" charset="0"/>
                  <a:cs typeface="Arial" panose="020B0604020202020204" pitchFamily="34" charset="0"/>
                </a:rPr>
                <a:t> phát </a:t>
              </a:r>
              <a:r>
                <a:rPr lang="en-US" sz="5400" b="1" dirty="0" err="1">
                  <a:solidFill>
                    <a:schemeClr val="accent6"/>
                  </a:solidFill>
                  <a:latin typeface="Arial" panose="020B0604020202020204" pitchFamily="34" charset="0"/>
                  <a:cs typeface="Arial" panose="020B0604020202020204" pitchFamily="34" charset="0"/>
                </a:rPr>
                <a:t>kiến</a:t>
              </a:r>
              <a:r>
                <a:rPr lang="en-US" sz="5400" b="1" dirty="0">
                  <a:solidFill>
                    <a:schemeClr val="accent6"/>
                  </a:solidFill>
                  <a:latin typeface="Arial" panose="020B0604020202020204" pitchFamily="34" charset="0"/>
                  <a:cs typeface="Arial" panose="020B0604020202020204" pitchFamily="34" charset="0"/>
                </a:rPr>
                <a:t> địa </a:t>
              </a:r>
              <a:r>
                <a:rPr lang="en-US" sz="5400" b="1" dirty="0" err="1">
                  <a:solidFill>
                    <a:schemeClr val="accent6"/>
                  </a:solidFill>
                  <a:latin typeface="Arial" panose="020B0604020202020204" pitchFamily="34" charset="0"/>
                  <a:cs typeface="Arial" panose="020B0604020202020204" pitchFamily="34" charset="0"/>
                </a:rPr>
                <a:t>lí</a:t>
              </a:r>
              <a:r>
                <a:rPr lang="en-US" sz="5400" b="1" dirty="0">
                  <a:solidFill>
                    <a:schemeClr val="accent6"/>
                  </a:solidFill>
                  <a:latin typeface="Arial" panose="020B0604020202020204" pitchFamily="34" charset="0"/>
                  <a:cs typeface="Arial" panose="020B0604020202020204" pitchFamily="34" charset="0"/>
                </a:rPr>
                <a:t> là:</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795533" y="4572810"/>
            <a:ext cx="6515100" cy="2685240"/>
            <a:chOff x="2590800" y="3642361"/>
            <a:chExt cx="4343400" cy="1495526"/>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TextBox 33">
              <a:extLst>
                <a:ext uri="{FF2B5EF4-FFF2-40B4-BE49-F238E27FC236}">
                  <a16:creationId xmlns:a16="http://schemas.microsoft.com/office/drawing/2014/main" id="{7974302B-8BF6-442B-A767-DCF07F5816C6}"/>
                </a:ext>
              </a:extLst>
            </p:cNvPr>
            <p:cNvSpPr txBox="1"/>
            <p:nvPr/>
          </p:nvSpPr>
          <p:spPr>
            <a:xfrm>
              <a:off x="2805437" y="3728142"/>
              <a:ext cx="3914126" cy="1409745"/>
            </a:xfrm>
            <a:prstGeom prst="rect">
              <a:avLst/>
            </a:prstGeom>
            <a:noFill/>
          </p:spPr>
          <p:txBody>
            <a:bodyPr wrap="square" lIns="0" tIns="0" rIns="0" bIns="0" rtlCol="0">
              <a:spAutoFit/>
            </a:bodyPr>
            <a:lstStyle/>
            <a:p>
              <a:pPr algn="just">
                <a:lnSpc>
                  <a:spcPct val="135000"/>
                </a:lnSpc>
              </a:pPr>
              <a:r>
                <a:rPr lang="vi-VN" sz="3500" dirty="0"/>
                <a:t>A. Các quý tộc, thương nhân Tây Âu ngày càng giàu lên nhanh chóng</a:t>
              </a:r>
              <a:endParaRPr lang="en-US" sz="3500" dirty="0"/>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1041766" y="4547630"/>
            <a:ext cx="6515100" cy="2816167"/>
            <a:chOff x="7391400" y="3672841"/>
            <a:chExt cx="4343400" cy="1553070"/>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TextBox 34">
              <a:extLst>
                <a:ext uri="{FF2B5EF4-FFF2-40B4-BE49-F238E27FC236}">
                  <a16:creationId xmlns:a16="http://schemas.microsoft.com/office/drawing/2014/main" id="{30405B9B-8989-4F0C-8CCF-4509B3A6EECA}"/>
                </a:ext>
              </a:extLst>
            </p:cNvPr>
            <p:cNvSpPr txBox="1"/>
            <p:nvPr/>
          </p:nvSpPr>
          <p:spPr>
            <a:xfrm>
              <a:off x="7572913" y="3771667"/>
              <a:ext cx="4040820" cy="1454244"/>
            </a:xfrm>
            <a:prstGeom prst="rect">
              <a:avLst/>
            </a:prstGeom>
            <a:noFill/>
          </p:spPr>
          <p:txBody>
            <a:bodyPr wrap="square" lIns="0" tIns="0" rIns="0" bIns="0" rtlCol="0">
              <a:spAutoFit/>
            </a:bodyPr>
            <a:lstStyle/>
            <a:p>
              <a:pPr algn="just">
                <a:lnSpc>
                  <a:spcPct val="135000"/>
                </a:lnSpc>
              </a:pPr>
              <a:r>
                <a:rPr lang="vi-VN" sz="3500" dirty="0"/>
                <a:t>B. Nền sản xuất hàng hóa và thương mại Tây Âu ngày càng phát triển.</a:t>
              </a:r>
              <a:endParaRPr lang="en-US" sz="3500" dirty="0"/>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886200" y="7562388"/>
            <a:ext cx="6515100" cy="2351819"/>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6" name="TextBox 35">
              <a:extLst>
                <a:ext uri="{FF2B5EF4-FFF2-40B4-BE49-F238E27FC236}">
                  <a16:creationId xmlns:a16="http://schemas.microsoft.com/office/drawing/2014/main" id="{37128BEF-07EE-4FEE-9225-7F18ADBAC7D5}"/>
                </a:ext>
              </a:extLst>
            </p:cNvPr>
            <p:cNvSpPr txBox="1"/>
            <p:nvPr/>
          </p:nvSpPr>
          <p:spPr>
            <a:xfrm>
              <a:off x="2735467" y="5346326"/>
              <a:ext cx="4101762" cy="1215648"/>
            </a:xfrm>
            <a:prstGeom prst="rect">
              <a:avLst/>
            </a:prstGeom>
            <a:noFill/>
          </p:spPr>
          <p:txBody>
            <a:bodyPr wrap="square" lIns="0" tIns="0" rIns="0" bIns="0" rtlCol="0">
              <a:spAutoFit/>
            </a:bodyPr>
            <a:lstStyle/>
            <a:p>
              <a:pPr algn="just">
                <a:lnSpc>
                  <a:spcPct val="135000"/>
                </a:lnSpc>
              </a:pPr>
              <a:r>
                <a:rPr lang="vi-VN" sz="3500" dirty="0"/>
                <a:t>C. Các công ty thương mại và những trang trại rộng lớn lần lượt ra đời. </a:t>
              </a:r>
              <a:endParaRPr lang="en-US" sz="3500" dirty="0"/>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1087101" y="7562389"/>
            <a:ext cx="6515101" cy="2351820"/>
            <a:chOff x="7391400" y="5298831"/>
            <a:chExt cx="4343400"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DA81D0B3-76A8-47AE-B788-8A81D806EC61}"/>
                </a:ext>
              </a:extLst>
            </p:cNvPr>
            <p:cNvSpPr txBox="1"/>
            <p:nvPr/>
          </p:nvSpPr>
          <p:spPr>
            <a:xfrm>
              <a:off x="8026399" y="5804069"/>
              <a:ext cx="3281411" cy="300160"/>
            </a:xfrm>
            <a:prstGeom prst="rect">
              <a:avLst/>
            </a:prstGeom>
            <a:noFill/>
          </p:spPr>
          <p:txBody>
            <a:bodyPr wrap="none" lIns="0" tIns="0" rIns="0" bIns="0" rtlCol="0">
              <a:spAutoFit/>
            </a:bodyPr>
            <a:lstStyle/>
            <a:p>
              <a:pPr algn="ctr"/>
              <a:r>
                <a:rPr lang="pt-BR" sz="3500" dirty="0">
                  <a:latin typeface="Arial" panose="020B0604020202020204" pitchFamily="34" charset="0"/>
                  <a:cs typeface="Arial" panose="020B0604020202020204" pitchFamily="34" charset="0"/>
                </a:rPr>
                <a:t>D. Cả A, B, C đều đúng. </a:t>
              </a:r>
              <a:endParaRPr lang="en-US" sz="3500" dirty="0">
                <a:latin typeface="Arial" panose="020B0604020202020204" pitchFamily="34" charset="0"/>
                <a:cs typeface="Arial" panose="020B0604020202020204" pitchFamily="34"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Khi đến mỗi Slide, thầy cô</a:t>
            </a:r>
            <a:br>
              <a:rPr lang="en-US" sz="3600">
                <a:solidFill>
                  <a:schemeClr val="tx1"/>
                </a:solidFill>
              </a:rPr>
            </a:br>
            <a:r>
              <a:rPr lang="en-US" sz="3600">
                <a:solidFill>
                  <a:schemeClr val="tx1"/>
                </a:solidFill>
              </a:rPr>
              <a:t>nhấp chuột trái 1 lần hoặc</a:t>
            </a:r>
            <a:br>
              <a:rPr lang="en-US" sz="3600">
                <a:solidFill>
                  <a:schemeClr val="tx1"/>
                </a:solidFill>
              </a:rPr>
            </a:br>
            <a:r>
              <a:rPr lang="en-US" sz="3600">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rPr>
              <a:t>Để chuyển sang câu hỏi tiếp theo, thầy cô nhấp phím mũi tên qua phải 2 lần hoặc</a:t>
            </a:r>
            <a:br>
              <a:rPr lang="en-US" sz="4200">
                <a:solidFill>
                  <a:schemeClr val="tx1"/>
                </a:solidFill>
              </a:rPr>
            </a:br>
            <a:r>
              <a:rPr lang="en-US" sz="4200">
                <a:solidFill>
                  <a:schemeClr val="tx1"/>
                </a:solidFill>
              </a:rPr>
              <a:t>nhấp chuột trái 2 lần.</a:t>
            </a:r>
          </a:p>
        </p:txBody>
      </p:sp>
    </p:spTree>
    <p:extLst>
      <p:ext uri="{BB962C8B-B14F-4D97-AF65-F5344CB8AC3E}">
        <p14:creationId xmlns:p14="http://schemas.microsoft.com/office/powerpoint/2010/main" val="36855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7"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18"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9"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0"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1020259"/>
              <a:ext cx="9029103" cy="1559359"/>
            </a:xfrm>
            <a:prstGeom prst="rect">
              <a:avLst/>
            </a:prstGeom>
            <a:noFill/>
          </p:spPr>
          <p:txBody>
            <a:bodyPr wrap="square" lIns="0" tIns="0" rIns="0" bIns="0" rtlCol="0">
              <a:spAutoFit/>
            </a:bodyPr>
            <a:lstStyle/>
            <a:p>
              <a:pPr algn="ctr">
                <a:lnSpc>
                  <a:spcPct val="150000"/>
                </a:lnSpc>
              </a:pPr>
              <a:r>
                <a:rPr lang="en-US" sz="5400" b="1" dirty="0" err="1">
                  <a:solidFill>
                    <a:schemeClr val="accent6"/>
                  </a:solidFill>
                  <a:latin typeface="Arial" panose="020B0604020202020204" pitchFamily="34" charset="0"/>
                  <a:cs typeface="Arial" panose="020B0604020202020204" pitchFamily="34" charset="0"/>
                </a:rPr>
                <a:t>Cảng</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biển</a:t>
              </a:r>
              <a:r>
                <a:rPr lang="en-US" sz="5400" b="1" dirty="0">
                  <a:solidFill>
                    <a:schemeClr val="accent6"/>
                  </a:solidFill>
                  <a:latin typeface="Arial" panose="020B0604020202020204" pitchFamily="34" charset="0"/>
                  <a:cs typeface="Arial" panose="020B0604020202020204" pitchFamily="34" charset="0"/>
                </a:rPr>
                <a:t> Li-</a:t>
              </a:r>
              <a:r>
                <a:rPr lang="en-US" sz="5400" b="1" dirty="0" err="1">
                  <a:solidFill>
                    <a:schemeClr val="accent6"/>
                  </a:solidFill>
                  <a:latin typeface="Arial" panose="020B0604020202020204" pitchFamily="34" charset="0"/>
                  <a:cs typeface="Arial" panose="020B0604020202020204" pitchFamily="34" charset="0"/>
                </a:rPr>
                <a:t>xbon</a:t>
              </a:r>
              <a:r>
                <a:rPr lang="en-US" sz="5400" b="1" dirty="0">
                  <a:solidFill>
                    <a:schemeClr val="accent6"/>
                  </a:solidFill>
                  <a:latin typeface="Arial" panose="020B0604020202020204" pitchFamily="34" charset="0"/>
                  <a:cs typeface="Arial" panose="020B0604020202020204" pitchFamily="34" charset="0"/>
                </a:rPr>
                <a:t> là </a:t>
              </a:r>
              <a:r>
                <a:rPr lang="en-US" sz="5400" b="1" dirty="0" err="1">
                  <a:solidFill>
                    <a:schemeClr val="accent6"/>
                  </a:solidFill>
                  <a:latin typeface="Arial" panose="020B0604020202020204" pitchFamily="34" charset="0"/>
                  <a:cs typeface="Arial" panose="020B0604020202020204" pitchFamily="34" charset="0"/>
                </a:rPr>
                <a:t>cảng</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biển</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tấp</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nập</a:t>
              </a:r>
              <a:r>
                <a:rPr lang="en-US" sz="5400" b="1" dirty="0">
                  <a:solidFill>
                    <a:schemeClr val="accent6"/>
                  </a:solidFill>
                  <a:latin typeface="Arial" panose="020B0604020202020204" pitchFamily="34" charset="0"/>
                  <a:cs typeface="Arial" panose="020B0604020202020204" pitchFamily="34" charset="0"/>
                </a:rPr>
                <a:t> vào thế </a:t>
              </a:r>
              <a:r>
                <a:rPr lang="en-US" sz="5400" b="1" dirty="0" err="1">
                  <a:solidFill>
                    <a:schemeClr val="accent6"/>
                  </a:solidFill>
                  <a:latin typeface="Arial" panose="020B0604020202020204" pitchFamily="34" charset="0"/>
                  <a:cs typeface="Arial" panose="020B0604020202020204" pitchFamily="34" charset="0"/>
                </a:rPr>
                <a:t>kỉ</a:t>
              </a:r>
              <a:r>
                <a:rPr lang="en-US" sz="5400" b="1" dirty="0">
                  <a:solidFill>
                    <a:schemeClr val="accent6"/>
                  </a:solidFill>
                  <a:latin typeface="Arial" panose="020B0604020202020204" pitchFamily="34" charset="0"/>
                  <a:cs typeface="Arial" panose="020B0604020202020204" pitchFamily="34" charset="0"/>
                </a:rPr>
                <a:t> XVI của:</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886200" y="5456707"/>
            <a:ext cx="6515100" cy="1965959"/>
            <a:chOff x="2590800" y="3642361"/>
            <a:chExt cx="4343400" cy="1310639"/>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TextBox 33">
              <a:extLst>
                <a:ext uri="{FF2B5EF4-FFF2-40B4-BE49-F238E27FC236}">
                  <a16:creationId xmlns:a16="http://schemas.microsoft.com/office/drawing/2014/main" id="{7974302B-8BF6-442B-A767-DCF07F5816C6}"/>
                </a:ext>
              </a:extLst>
            </p:cNvPr>
            <p:cNvSpPr txBox="1"/>
            <p:nvPr/>
          </p:nvSpPr>
          <p:spPr>
            <a:xfrm>
              <a:off x="3314195" y="4083016"/>
              <a:ext cx="3136543" cy="564257"/>
            </a:xfrm>
            <a:prstGeom prst="rect">
              <a:avLst/>
            </a:prstGeom>
            <a:noFill/>
          </p:spPr>
          <p:txBody>
            <a:bodyPr wrap="none" lIns="0" tIns="0" rIns="0" bIns="0" rtlCol="0">
              <a:spAutoFit/>
            </a:bodyPr>
            <a:lstStyle/>
            <a:p>
              <a:pPr algn="ctr"/>
              <a:r>
                <a:rPr lang="vi-VN" sz="5500" dirty="0"/>
                <a:t>A. Bồ Đào Nha</a:t>
              </a:r>
              <a:endParaRPr lang="en-US" sz="5500" dirty="0"/>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1087100" y="5497708"/>
            <a:ext cx="6575409" cy="1965959"/>
            <a:chOff x="7391400" y="3672841"/>
            <a:chExt cx="4343400" cy="1310639"/>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TextBox 34">
              <a:extLst>
                <a:ext uri="{FF2B5EF4-FFF2-40B4-BE49-F238E27FC236}">
                  <a16:creationId xmlns:a16="http://schemas.microsoft.com/office/drawing/2014/main" id="{30405B9B-8989-4F0C-8CCF-4509B3A6EECA}"/>
                </a:ext>
              </a:extLst>
            </p:cNvPr>
            <p:cNvSpPr txBox="1"/>
            <p:nvPr/>
          </p:nvSpPr>
          <p:spPr>
            <a:xfrm>
              <a:off x="8941545" y="4086162"/>
              <a:ext cx="1243109" cy="564257"/>
            </a:xfrm>
            <a:prstGeom prst="rect">
              <a:avLst/>
            </a:prstGeom>
            <a:noFill/>
          </p:spPr>
          <p:txBody>
            <a:bodyPr wrap="none" lIns="0" tIns="0" rIns="0" bIns="0" rtlCol="0">
              <a:spAutoFit/>
            </a:bodyPr>
            <a:lstStyle/>
            <a:p>
              <a:pPr algn="ctr"/>
              <a:r>
                <a:rPr lang="vi-VN" sz="5500" dirty="0"/>
                <a:t>B. </a:t>
              </a:r>
              <a:r>
                <a:rPr lang="en-US" sz="5500" dirty="0"/>
                <a:t> </a:t>
              </a:r>
              <a:r>
                <a:rPr lang="vi-VN" sz="5500" dirty="0"/>
                <a:t>Áo</a:t>
              </a:r>
              <a:endParaRPr lang="en-US" sz="5500" dirty="0"/>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886200" y="7948248"/>
            <a:ext cx="6515100" cy="1965959"/>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6" name="TextBox 35">
              <a:extLst>
                <a:ext uri="{FF2B5EF4-FFF2-40B4-BE49-F238E27FC236}">
                  <a16:creationId xmlns:a16="http://schemas.microsoft.com/office/drawing/2014/main" id="{37128BEF-07EE-4FEE-9225-7F18ADBAC7D5}"/>
                </a:ext>
              </a:extLst>
            </p:cNvPr>
            <p:cNvSpPr txBox="1"/>
            <p:nvPr/>
          </p:nvSpPr>
          <p:spPr>
            <a:xfrm>
              <a:off x="3927432" y="5686924"/>
              <a:ext cx="1699184" cy="564257"/>
            </a:xfrm>
            <a:prstGeom prst="rect">
              <a:avLst/>
            </a:prstGeom>
            <a:noFill/>
          </p:spPr>
          <p:txBody>
            <a:bodyPr wrap="none" lIns="0" tIns="0" rIns="0" bIns="0" rtlCol="0">
              <a:spAutoFit/>
            </a:bodyPr>
            <a:lstStyle/>
            <a:p>
              <a:pPr algn="ctr"/>
              <a:r>
                <a:rPr lang="vi-VN" sz="5500" dirty="0"/>
                <a:t>C. Pháp</a:t>
              </a:r>
              <a:endParaRPr lang="en-US" sz="5500" dirty="0"/>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1087100" y="7948249"/>
            <a:ext cx="6515100" cy="1965959"/>
            <a:chOff x="7391400" y="5298831"/>
            <a:chExt cx="4343400"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DA81D0B3-76A8-47AE-B788-8A81D806EC61}"/>
                </a:ext>
              </a:extLst>
            </p:cNvPr>
            <p:cNvSpPr txBox="1"/>
            <p:nvPr/>
          </p:nvSpPr>
          <p:spPr>
            <a:xfrm>
              <a:off x="8631301" y="5635627"/>
              <a:ext cx="2118101" cy="564257"/>
            </a:xfrm>
            <a:prstGeom prst="rect">
              <a:avLst/>
            </a:prstGeom>
            <a:noFill/>
          </p:spPr>
          <p:txBody>
            <a:bodyPr wrap="none" lIns="0" tIns="0" rIns="0" bIns="0" rtlCol="0">
              <a:spAutoFit/>
            </a:bodyPr>
            <a:lstStyle/>
            <a:p>
              <a:pPr algn="ctr"/>
              <a:r>
                <a:rPr lang="vi-VN" sz="5500" dirty="0"/>
                <a:t>D. Hà Lan</a:t>
              </a:r>
              <a:endParaRPr lang="en-US" sz="5500" dirty="0"/>
            </a:p>
          </p:txBody>
        </p:sp>
      </p:grpSp>
      <p:sp>
        <p:nvSpPr>
          <p:cNvPr id="29" name="Rectangle 28">
            <a:extLst>
              <a:ext uri="{FF2B5EF4-FFF2-40B4-BE49-F238E27FC236}">
                <a16:creationId xmlns:a16="http://schemas.microsoft.com/office/drawing/2014/main" id="{B792BB09-07F5-4F2A-A006-4A958E2892B1}"/>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Khi đến mỗi Slide, thầy cô</a:t>
            </a:r>
            <a:br>
              <a:rPr lang="en-US" sz="3600">
                <a:solidFill>
                  <a:schemeClr val="tx1"/>
                </a:solidFill>
              </a:rPr>
            </a:br>
            <a:r>
              <a:rPr lang="en-US" sz="3600">
                <a:solidFill>
                  <a:schemeClr val="tx1"/>
                </a:solidFill>
              </a:rPr>
              <a:t>nhấp chuột trái 1 lần hoặc</a:t>
            </a:r>
            <a:br>
              <a:rPr lang="en-US" sz="3600">
                <a:solidFill>
                  <a:schemeClr val="tx1"/>
                </a:solidFill>
              </a:rPr>
            </a:br>
            <a:r>
              <a:rPr lang="en-US" sz="36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rPr>
              <a:t>Để chuyển sang câu hỏi tiếp theo, thầy cô nhấp phím mũi tên qua phải 2 lần hoặc</a:t>
            </a:r>
            <a:br>
              <a:rPr lang="en-US" sz="4200">
                <a:solidFill>
                  <a:schemeClr val="tx1"/>
                </a:solidFill>
              </a:rPr>
            </a:br>
            <a:r>
              <a:rPr lang="en-US" sz="4200">
                <a:solidFill>
                  <a:schemeClr val="tx1"/>
                </a:solidFill>
              </a:rPr>
              <a:t>nhấp chuột trái 2 lần.</a:t>
            </a:r>
          </a:p>
        </p:txBody>
      </p:sp>
    </p:spTree>
    <p:extLst>
      <p:ext uri="{BB962C8B-B14F-4D97-AF65-F5344CB8AC3E}">
        <p14:creationId xmlns:p14="http://schemas.microsoft.com/office/powerpoint/2010/main" val="141684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6"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17"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8"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9"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847504" y="571091"/>
              <a:ext cx="8714486" cy="2492990"/>
            </a:xfrm>
            <a:prstGeom prst="rect">
              <a:avLst/>
            </a:prstGeom>
            <a:noFill/>
          </p:spPr>
          <p:txBody>
            <a:bodyPr wrap="square" lIns="0" tIns="0" rIns="0" bIns="0" rtlCol="0">
              <a:spAutoFit/>
            </a:bodyPr>
            <a:lstStyle/>
            <a:p>
              <a:pPr algn="just">
                <a:lnSpc>
                  <a:spcPct val="150000"/>
                </a:lnSpc>
              </a:pPr>
              <a:r>
                <a:rPr lang="en-US" sz="5400" b="1" dirty="0">
                  <a:solidFill>
                    <a:schemeClr val="accent6"/>
                  </a:solidFill>
                  <a:latin typeface="Arial" panose="020B0604020202020204" pitchFamily="34" charset="0"/>
                  <a:cs typeface="Arial" panose="020B0604020202020204" pitchFamily="34" charset="0"/>
                </a:rPr>
                <a:t>Đâu </a:t>
              </a:r>
              <a:r>
                <a:rPr lang="en-US" sz="5400" b="1" dirty="0" err="1">
                  <a:solidFill>
                    <a:schemeClr val="accent6"/>
                  </a:solidFill>
                  <a:latin typeface="Arial" panose="020B0604020202020204" pitchFamily="34" charset="0"/>
                  <a:cs typeface="Arial" panose="020B0604020202020204" pitchFamily="34" charset="0"/>
                </a:rPr>
                <a:t>không</a:t>
              </a:r>
              <a:r>
                <a:rPr lang="en-US" sz="5400" b="1" dirty="0">
                  <a:solidFill>
                    <a:schemeClr val="accent6"/>
                  </a:solidFill>
                  <a:latin typeface="Arial" panose="020B0604020202020204" pitchFamily="34" charset="0"/>
                  <a:cs typeface="Arial" panose="020B0604020202020204" pitchFamily="34" charset="0"/>
                </a:rPr>
                <a:t> phải là tầng lớp bị mất đất, </a:t>
              </a:r>
              <a:r>
                <a:rPr lang="en-US" sz="5400" b="1" dirty="0" err="1">
                  <a:solidFill>
                    <a:schemeClr val="accent6"/>
                  </a:solidFill>
                  <a:latin typeface="Arial" panose="020B0604020202020204" pitchFamily="34" charset="0"/>
                  <a:cs typeface="Arial" panose="020B0604020202020204" pitchFamily="34" charset="0"/>
                </a:rPr>
                <a:t>không</a:t>
              </a:r>
              <a:r>
                <a:rPr lang="en-US" sz="5400" b="1" dirty="0">
                  <a:solidFill>
                    <a:schemeClr val="accent6"/>
                  </a:solidFill>
                  <a:latin typeface="Arial" panose="020B0604020202020204" pitchFamily="34" charset="0"/>
                  <a:cs typeface="Arial" panose="020B0604020202020204" pitchFamily="34" charset="0"/>
                </a:rPr>
                <a:t> có </a:t>
              </a:r>
              <a:r>
                <a:rPr lang="en-US" sz="5400" b="1" dirty="0" err="1">
                  <a:solidFill>
                    <a:schemeClr val="accent6"/>
                  </a:solidFill>
                  <a:latin typeface="Arial" panose="020B0604020202020204" pitchFamily="34" charset="0"/>
                  <a:cs typeface="Arial" panose="020B0604020202020204" pitchFamily="34" charset="0"/>
                </a:rPr>
                <a:t>quyền</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công</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dân</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nghèo</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đói</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và</a:t>
              </a:r>
              <a:r>
                <a:rPr lang="en-US" sz="5400" b="1" dirty="0">
                  <a:solidFill>
                    <a:schemeClr val="accent6"/>
                  </a:solidFill>
                  <a:latin typeface="Arial" panose="020B0604020202020204" pitchFamily="34" charset="0"/>
                  <a:cs typeface="Arial" panose="020B0604020202020204" pitchFamily="34" charset="0"/>
                </a:rPr>
                <a:t> bị </a:t>
              </a:r>
              <a:r>
                <a:rPr lang="en-US" sz="5400" b="1" dirty="0" err="1">
                  <a:solidFill>
                    <a:schemeClr val="accent6"/>
                  </a:solidFill>
                  <a:latin typeface="Arial" panose="020B0604020202020204" pitchFamily="34" charset="0"/>
                  <a:cs typeface="Arial" panose="020B0604020202020204" pitchFamily="34" charset="0"/>
                </a:rPr>
                <a:t>bần</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cùng</a:t>
              </a:r>
              <a:r>
                <a:rPr lang="en-US" sz="5400" b="1" dirty="0">
                  <a:solidFill>
                    <a:schemeClr val="accent6"/>
                  </a:solidFill>
                  <a:latin typeface="Arial" panose="020B0604020202020204" pitchFamily="34" charset="0"/>
                  <a:cs typeface="Arial" panose="020B0604020202020204" pitchFamily="34" charset="0"/>
                </a:rPr>
                <a:t> hóa?</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886200" y="5456707"/>
            <a:ext cx="6515100" cy="1965959"/>
            <a:chOff x="2590800" y="3642361"/>
            <a:chExt cx="4343400" cy="1310639"/>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TextBox 33">
              <a:extLst>
                <a:ext uri="{FF2B5EF4-FFF2-40B4-BE49-F238E27FC236}">
                  <a16:creationId xmlns:a16="http://schemas.microsoft.com/office/drawing/2014/main" id="{7974302B-8BF6-442B-A767-DCF07F5816C6}"/>
                </a:ext>
              </a:extLst>
            </p:cNvPr>
            <p:cNvSpPr txBox="1"/>
            <p:nvPr/>
          </p:nvSpPr>
          <p:spPr>
            <a:xfrm>
              <a:off x="3196117" y="3989903"/>
              <a:ext cx="3372718" cy="564257"/>
            </a:xfrm>
            <a:prstGeom prst="rect">
              <a:avLst/>
            </a:prstGeom>
            <a:noFill/>
          </p:spPr>
          <p:txBody>
            <a:bodyPr wrap="none" lIns="0" tIns="0" rIns="0" bIns="0" rtlCol="0">
              <a:spAutoFit/>
            </a:bodyPr>
            <a:lstStyle/>
            <a:p>
              <a:pPr algn="ctr"/>
              <a:r>
                <a:rPr lang="vi-VN" sz="5500" dirty="0"/>
                <a:t>A. Dân thành thị</a:t>
              </a:r>
              <a:endParaRPr lang="en-US" sz="5500" dirty="0"/>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1087100" y="5509263"/>
            <a:ext cx="6515100" cy="1965959"/>
            <a:chOff x="7391400" y="3672841"/>
            <a:chExt cx="4343400" cy="1310639"/>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TextBox 34">
              <a:extLst>
                <a:ext uri="{FF2B5EF4-FFF2-40B4-BE49-F238E27FC236}">
                  <a16:creationId xmlns:a16="http://schemas.microsoft.com/office/drawing/2014/main" id="{30405B9B-8989-4F0C-8CCF-4509B3A6EECA}"/>
                </a:ext>
              </a:extLst>
            </p:cNvPr>
            <p:cNvSpPr txBox="1"/>
            <p:nvPr/>
          </p:nvSpPr>
          <p:spPr>
            <a:xfrm>
              <a:off x="8215069" y="3989903"/>
              <a:ext cx="2950594" cy="564257"/>
            </a:xfrm>
            <a:prstGeom prst="rect">
              <a:avLst/>
            </a:prstGeom>
            <a:noFill/>
          </p:spPr>
          <p:txBody>
            <a:bodyPr wrap="none" lIns="0" tIns="0" rIns="0" bIns="0" rtlCol="0">
              <a:spAutoFit/>
            </a:bodyPr>
            <a:lstStyle/>
            <a:p>
              <a:pPr algn="ctr"/>
              <a:r>
                <a:rPr lang="vi-VN" sz="5500" dirty="0"/>
                <a:t>B. Chủ xưởng</a:t>
              </a:r>
              <a:endParaRPr lang="en-US" sz="5500" dirty="0"/>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886200" y="7948248"/>
            <a:ext cx="6515100" cy="1965959"/>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6" name="TextBox 35">
              <a:extLst>
                <a:ext uri="{FF2B5EF4-FFF2-40B4-BE49-F238E27FC236}">
                  <a16:creationId xmlns:a16="http://schemas.microsoft.com/office/drawing/2014/main" id="{37128BEF-07EE-4FEE-9225-7F18ADBAC7D5}"/>
                </a:ext>
              </a:extLst>
            </p:cNvPr>
            <p:cNvSpPr txBox="1"/>
            <p:nvPr/>
          </p:nvSpPr>
          <p:spPr>
            <a:xfrm>
              <a:off x="3189685" y="5635627"/>
              <a:ext cx="3385585" cy="564257"/>
            </a:xfrm>
            <a:prstGeom prst="rect">
              <a:avLst/>
            </a:prstGeom>
            <a:noFill/>
          </p:spPr>
          <p:txBody>
            <a:bodyPr wrap="none" lIns="0" tIns="0" rIns="0" bIns="0" rtlCol="0">
              <a:spAutoFit/>
            </a:bodyPr>
            <a:lstStyle/>
            <a:p>
              <a:pPr algn="ctr"/>
              <a:r>
                <a:rPr lang="vi-VN" sz="5500" dirty="0"/>
                <a:t>C. Thợ thủ công</a:t>
              </a:r>
              <a:endParaRPr lang="en-US" sz="5500" dirty="0"/>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1087100" y="7948249"/>
            <a:ext cx="6515100" cy="1965959"/>
            <a:chOff x="7391400" y="5298831"/>
            <a:chExt cx="4343400"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DA81D0B3-76A8-47AE-B788-8A81D806EC61}"/>
                </a:ext>
              </a:extLst>
            </p:cNvPr>
            <p:cNvSpPr txBox="1"/>
            <p:nvPr/>
          </p:nvSpPr>
          <p:spPr>
            <a:xfrm>
              <a:off x="7757143" y="5635627"/>
              <a:ext cx="3866443" cy="564257"/>
            </a:xfrm>
            <a:prstGeom prst="rect">
              <a:avLst/>
            </a:prstGeom>
            <a:noFill/>
          </p:spPr>
          <p:txBody>
            <a:bodyPr wrap="none" lIns="0" tIns="0" rIns="0" bIns="0" rtlCol="0">
              <a:spAutoFit/>
            </a:bodyPr>
            <a:lstStyle/>
            <a:p>
              <a:pPr algn="ctr"/>
              <a:r>
                <a:rPr lang="vi-VN" sz="5500" dirty="0"/>
                <a:t>D. Người làm thuê</a:t>
              </a:r>
              <a:endParaRPr lang="en-US" sz="5500" dirty="0"/>
            </a:p>
          </p:txBody>
        </p:sp>
      </p:grpSp>
      <p:sp>
        <p:nvSpPr>
          <p:cNvPr id="29" name="Rectangle 28">
            <a:extLst>
              <a:ext uri="{FF2B5EF4-FFF2-40B4-BE49-F238E27FC236}">
                <a16:creationId xmlns:a16="http://schemas.microsoft.com/office/drawing/2014/main" id="{3E192980-6695-4603-9EB8-AB490E1EF6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Khi đến mỗi Slide, thầy cô</a:t>
            </a:r>
            <a:br>
              <a:rPr lang="en-US" sz="3600">
                <a:solidFill>
                  <a:schemeClr val="tx1"/>
                </a:solidFill>
              </a:rPr>
            </a:br>
            <a:r>
              <a:rPr lang="en-US" sz="3600">
                <a:solidFill>
                  <a:schemeClr val="tx1"/>
                </a:solidFill>
              </a:rPr>
              <a:t>nhấp chuột trái 1 lần hoặc</a:t>
            </a:r>
            <a:br>
              <a:rPr lang="en-US" sz="3600">
                <a:solidFill>
                  <a:schemeClr val="tx1"/>
                </a:solidFill>
              </a:rPr>
            </a:br>
            <a:r>
              <a:rPr lang="en-US" sz="36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rPr>
              <a:t>Để chuyển sang câu hỏi tiếp theo, thầy cô nhấp phím mũi tên qua phải 2 lần hoặc</a:t>
            </a:r>
            <a:br>
              <a:rPr lang="en-US" sz="4200">
                <a:solidFill>
                  <a:schemeClr val="tx1"/>
                </a:solidFill>
              </a:rPr>
            </a:br>
            <a:r>
              <a:rPr lang="en-US" sz="4200">
                <a:solidFill>
                  <a:schemeClr val="tx1"/>
                </a:solidFill>
              </a:rPr>
              <a:t>nhấp chuột trái 2 lần.</a:t>
            </a:r>
          </a:p>
        </p:txBody>
      </p:sp>
    </p:spTree>
    <p:extLst>
      <p:ext uri="{BB962C8B-B14F-4D97-AF65-F5344CB8AC3E}">
        <p14:creationId xmlns:p14="http://schemas.microsoft.com/office/powerpoint/2010/main" val="30354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9"/>
            <a:ext cx="14230352" cy="4012222"/>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727741"/>
              <a:ext cx="9029103" cy="1572525"/>
            </a:xfrm>
            <a:prstGeom prst="rect">
              <a:avLst/>
            </a:prstGeom>
            <a:noFill/>
          </p:spPr>
          <p:txBody>
            <a:bodyPr wrap="square" lIns="0" tIns="0" rIns="0" bIns="0" rtlCol="0">
              <a:spAutoFit/>
            </a:bodyPr>
            <a:lstStyle/>
            <a:p>
              <a:pPr algn="just">
                <a:lnSpc>
                  <a:spcPct val="150000"/>
                </a:lnSpc>
              </a:pPr>
              <a:r>
                <a:rPr lang="vi-VN" sz="5400" b="1" dirty="0">
                  <a:solidFill>
                    <a:schemeClr val="accent6"/>
                  </a:solidFill>
                </a:rPr>
                <a:t>Quan hệ giữa chủ và thợ trong xã hội Tây Âu thế kỉ XVI được thay thế bằng:</a:t>
              </a:r>
              <a:endParaRPr lang="en-US" sz="5400" b="1" dirty="0">
                <a:solidFill>
                  <a:schemeClr val="accent6"/>
                </a:solidFill>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886200" y="4832351"/>
            <a:ext cx="6515100" cy="2371954"/>
            <a:chOff x="2590800" y="3642361"/>
            <a:chExt cx="4343400" cy="1310639"/>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TextBox 33">
              <a:extLst>
                <a:ext uri="{FF2B5EF4-FFF2-40B4-BE49-F238E27FC236}">
                  <a16:creationId xmlns:a16="http://schemas.microsoft.com/office/drawing/2014/main" id="{7974302B-8BF6-442B-A767-DCF07F5816C6}"/>
                </a:ext>
              </a:extLst>
            </p:cNvPr>
            <p:cNvSpPr txBox="1"/>
            <p:nvPr/>
          </p:nvSpPr>
          <p:spPr>
            <a:xfrm>
              <a:off x="2797380" y="3886357"/>
              <a:ext cx="4039610" cy="872428"/>
            </a:xfrm>
            <a:prstGeom prst="rect">
              <a:avLst/>
            </a:prstGeom>
            <a:noFill/>
          </p:spPr>
          <p:txBody>
            <a:bodyPr wrap="square" lIns="0" tIns="0" rIns="0" bIns="0" rtlCol="0">
              <a:spAutoFit/>
            </a:bodyPr>
            <a:lstStyle/>
            <a:p>
              <a:pPr algn="just">
                <a:lnSpc>
                  <a:spcPct val="135000"/>
                </a:lnSpc>
              </a:pPr>
              <a:r>
                <a:rPr lang="en-US" sz="3800" dirty="0">
                  <a:latin typeface="Arial" panose="020B0604020202020204" pitchFamily="34" charset="0"/>
                  <a:cs typeface="Arial" panose="020B0604020202020204" pitchFamily="34" charset="0"/>
                </a:rPr>
                <a:t>A. </a:t>
              </a:r>
              <a:r>
                <a:rPr lang="vi-VN" sz="3800" dirty="0">
                  <a:cs typeface="Arial" panose="020B0604020202020204" pitchFamily="34" charset="0"/>
                </a:rPr>
                <a:t>Quan hệ giữa chủ xưởng và người lao động.</a:t>
              </a:r>
              <a:endParaRPr lang="en-US" sz="380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1087100" y="4832352"/>
            <a:ext cx="6515100" cy="2446754"/>
            <a:chOff x="7391400" y="3672841"/>
            <a:chExt cx="4343400" cy="1310639"/>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TextBox 34">
              <a:extLst>
                <a:ext uri="{FF2B5EF4-FFF2-40B4-BE49-F238E27FC236}">
                  <a16:creationId xmlns:a16="http://schemas.microsoft.com/office/drawing/2014/main" id="{30405B9B-8989-4F0C-8CCF-4509B3A6EECA}"/>
                </a:ext>
              </a:extLst>
            </p:cNvPr>
            <p:cNvSpPr txBox="1"/>
            <p:nvPr/>
          </p:nvSpPr>
          <p:spPr>
            <a:xfrm>
              <a:off x="7878141" y="3863557"/>
              <a:ext cx="3357218" cy="889138"/>
            </a:xfrm>
            <a:prstGeom prst="rect">
              <a:avLst/>
            </a:prstGeom>
            <a:noFill/>
          </p:spPr>
          <p:txBody>
            <a:bodyPr wrap="square" lIns="0" tIns="0" rIns="0" bIns="0" rtlCol="0">
              <a:spAutoFit/>
            </a:bodyPr>
            <a:lstStyle/>
            <a:p>
              <a:pPr algn="ctr">
                <a:lnSpc>
                  <a:spcPct val="150000"/>
                </a:lnSpc>
              </a:pPr>
              <a:r>
                <a:rPr lang="vi-VN" sz="3800" dirty="0"/>
                <a:t>B. Quan hệ giữa tư sản và vô sản.</a:t>
              </a:r>
              <a:endParaRPr lang="en-US" sz="3800" dirty="0"/>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886200" y="7464198"/>
            <a:ext cx="6515100" cy="2450010"/>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6" name="TextBox 35">
              <a:extLst>
                <a:ext uri="{FF2B5EF4-FFF2-40B4-BE49-F238E27FC236}">
                  <a16:creationId xmlns:a16="http://schemas.microsoft.com/office/drawing/2014/main" id="{37128BEF-07EE-4FEE-9225-7F18ADBAC7D5}"/>
                </a:ext>
              </a:extLst>
            </p:cNvPr>
            <p:cNvSpPr txBox="1"/>
            <p:nvPr/>
          </p:nvSpPr>
          <p:spPr>
            <a:xfrm>
              <a:off x="3465397" y="5797737"/>
              <a:ext cx="2652949" cy="312827"/>
            </a:xfrm>
            <a:prstGeom prst="rect">
              <a:avLst/>
            </a:prstGeom>
            <a:noFill/>
          </p:spPr>
          <p:txBody>
            <a:bodyPr wrap="none" lIns="0" tIns="0" rIns="0" bIns="0" rtlCol="0">
              <a:spAutoFit/>
            </a:bodyPr>
            <a:lstStyle/>
            <a:p>
              <a:pPr algn="ctr"/>
              <a:r>
                <a:rPr lang="vi-VN" sz="3800" dirty="0"/>
                <a:t>C. Cả A và B đúng</a:t>
              </a:r>
              <a:endParaRPr lang="en-US" sz="3800" dirty="0"/>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1087100" y="7464199"/>
            <a:ext cx="6515100" cy="2450010"/>
            <a:chOff x="7391400" y="5298831"/>
            <a:chExt cx="4343400"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DA81D0B3-76A8-47AE-B788-8A81D806EC61}"/>
                </a:ext>
              </a:extLst>
            </p:cNvPr>
            <p:cNvSpPr txBox="1"/>
            <p:nvPr/>
          </p:nvSpPr>
          <p:spPr>
            <a:xfrm>
              <a:off x="8485591" y="5797736"/>
              <a:ext cx="2346241" cy="312827"/>
            </a:xfrm>
            <a:prstGeom prst="rect">
              <a:avLst/>
            </a:prstGeom>
            <a:noFill/>
          </p:spPr>
          <p:txBody>
            <a:bodyPr wrap="none" lIns="0" tIns="0" rIns="0" bIns="0" rtlCol="0">
              <a:spAutoFit/>
            </a:bodyPr>
            <a:lstStyle/>
            <a:p>
              <a:pPr algn="ctr"/>
              <a:r>
                <a:rPr lang="vi-VN" sz="3800" dirty="0"/>
                <a:t>D. Cả A và B sai</a:t>
              </a:r>
              <a:endParaRPr lang="en-US" sz="3800" dirty="0"/>
            </a:p>
          </p:txBody>
        </p:sp>
      </p:grpSp>
      <p:sp>
        <p:nvSpPr>
          <p:cNvPr id="29" name="Rectangle 28">
            <a:extLst>
              <a:ext uri="{FF2B5EF4-FFF2-40B4-BE49-F238E27FC236}">
                <a16:creationId xmlns:a16="http://schemas.microsoft.com/office/drawing/2014/main"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Khi đến mỗi Slide, thầy cô</a:t>
            </a:r>
            <a:br>
              <a:rPr lang="en-US" sz="3600">
                <a:solidFill>
                  <a:schemeClr val="tx1"/>
                </a:solidFill>
              </a:rPr>
            </a:br>
            <a:r>
              <a:rPr lang="en-US" sz="3600">
                <a:solidFill>
                  <a:schemeClr val="tx1"/>
                </a:solidFill>
              </a:rPr>
              <a:t>nhấp chuột trái 1 lần hoặc</a:t>
            </a:r>
            <a:br>
              <a:rPr lang="en-US" sz="3600">
                <a:solidFill>
                  <a:schemeClr val="tx1"/>
                </a:solidFill>
              </a:rPr>
            </a:br>
            <a:r>
              <a:rPr lang="en-US" sz="36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rPr>
              <a:t>Để chuyển sang câu hỏi tiếp theo, thầy cô nhấp phím mũi tên qua phải 2 lần hoặc</a:t>
            </a:r>
            <a:br>
              <a:rPr lang="en-US" sz="4200">
                <a:solidFill>
                  <a:schemeClr val="tx1"/>
                </a:solidFill>
              </a:rPr>
            </a:br>
            <a:r>
              <a:rPr lang="en-US" sz="4200">
                <a:solidFill>
                  <a:schemeClr val="tx1"/>
                </a:solidFill>
              </a:rPr>
              <a:t>nhấp chuột trái 2 lần.</a:t>
            </a:r>
          </a:p>
        </p:txBody>
      </p:sp>
    </p:spTree>
    <p:extLst>
      <p:ext uri="{BB962C8B-B14F-4D97-AF65-F5344CB8AC3E}">
        <p14:creationId xmlns:p14="http://schemas.microsoft.com/office/powerpoint/2010/main" val="134176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16"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17"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8"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9"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B36064-B831-EA84-29A3-AA90057C9286}"/>
              </a:ext>
            </a:extLst>
          </p:cNvPr>
          <p:cNvGrpSpPr/>
          <p:nvPr/>
        </p:nvGrpSpPr>
        <p:grpSpPr>
          <a:xfrm>
            <a:off x="1011756" y="2533176"/>
            <a:ext cx="8970444" cy="6671914"/>
            <a:chOff x="642748" y="1658233"/>
            <a:chExt cx="4378161" cy="3246977"/>
          </a:xfrm>
        </p:grpSpPr>
        <p:grpSp>
          <p:nvGrpSpPr>
            <p:cNvPr id="3" name="Group 2">
              <a:extLst>
                <a:ext uri="{FF2B5EF4-FFF2-40B4-BE49-F238E27FC236}">
                  <a16:creationId xmlns:a16="http://schemas.microsoft.com/office/drawing/2014/main" id="{241735F1-711F-EDD5-485A-388F869B84B9}"/>
                </a:ext>
              </a:extLst>
            </p:cNvPr>
            <p:cNvGrpSpPr/>
            <p:nvPr/>
          </p:nvGrpSpPr>
          <p:grpSpPr>
            <a:xfrm>
              <a:off x="642748" y="1658233"/>
              <a:ext cx="4378161" cy="3246977"/>
              <a:chOff x="733835" y="1442476"/>
              <a:chExt cx="4479862" cy="3246977"/>
            </a:xfrm>
          </p:grpSpPr>
          <p:sp>
            <p:nvSpPr>
              <p:cNvPr id="5" name="Rounded Rectangle 18">
                <a:extLst>
                  <a:ext uri="{FF2B5EF4-FFF2-40B4-BE49-F238E27FC236}">
                    <a16:creationId xmlns:a16="http://schemas.microsoft.com/office/drawing/2014/main" id="{63FBC3E7-691C-D049-5A87-93EB70DB6971}"/>
                  </a:ext>
                </a:extLst>
              </p:cNvPr>
              <p:cNvSpPr/>
              <p:nvPr/>
            </p:nvSpPr>
            <p:spPr>
              <a:xfrm>
                <a:off x="809945" y="1600674"/>
                <a:ext cx="4403752" cy="3088779"/>
              </a:xfrm>
              <a:prstGeom prst="roundRect">
                <a:avLst>
                  <a:gd name="adj" fmla="val 14305"/>
                </a:avLst>
              </a:prstGeom>
              <a:solidFill>
                <a:schemeClr val="accent2">
                  <a:lumMod val="2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FAE5A"/>
                  </a:solidFill>
                  <a:latin typeface="Arial"/>
                  <a:sym typeface="Arial"/>
                </a:endParaRPr>
              </a:p>
            </p:txBody>
          </p:sp>
          <p:sp>
            <p:nvSpPr>
              <p:cNvPr id="6" name="Rounded Rectangle 17">
                <a:extLst>
                  <a:ext uri="{FF2B5EF4-FFF2-40B4-BE49-F238E27FC236}">
                    <a16:creationId xmlns:a16="http://schemas.microsoft.com/office/drawing/2014/main" id="{271F75D2-3769-A43F-A4AA-4D2D0258F237}"/>
                  </a:ext>
                </a:extLst>
              </p:cNvPr>
              <p:cNvSpPr/>
              <p:nvPr/>
            </p:nvSpPr>
            <p:spPr>
              <a:xfrm>
                <a:off x="733835" y="1442476"/>
                <a:ext cx="4403753" cy="3172809"/>
              </a:xfrm>
              <a:prstGeom prst="roundRect">
                <a:avLst>
                  <a:gd name="adj" fmla="val 14305"/>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FFAE5A"/>
                  </a:solidFill>
                  <a:latin typeface="Arial"/>
                  <a:sym typeface="Arial"/>
                </a:endParaRPr>
              </a:p>
            </p:txBody>
          </p:sp>
        </p:grpSp>
        <p:sp>
          <p:nvSpPr>
            <p:cNvPr id="4" name="Rectangle 3">
              <a:extLst>
                <a:ext uri="{FF2B5EF4-FFF2-40B4-BE49-F238E27FC236}">
                  <a16:creationId xmlns:a16="http://schemas.microsoft.com/office/drawing/2014/main" id="{DEAC135A-053D-7718-3283-A270CE64962C}"/>
                </a:ext>
              </a:extLst>
            </p:cNvPr>
            <p:cNvSpPr/>
            <p:nvPr/>
          </p:nvSpPr>
          <p:spPr>
            <a:xfrm>
              <a:off x="949979" y="1901872"/>
              <a:ext cx="3736215" cy="2685527"/>
            </a:xfrm>
            <a:prstGeom prst="rect">
              <a:avLst/>
            </a:prstGeom>
          </p:spPr>
          <p:txBody>
            <a:bodyPr wrap="square" anchor="ctr">
              <a:spAutoFit/>
            </a:bodyPr>
            <a:lstStyle/>
            <a:p>
              <a:pPr algn="just" defTabSz="1828800">
                <a:lnSpc>
                  <a:spcPct val="150000"/>
                </a:lnSpc>
                <a:buClr>
                  <a:srgbClr val="000000"/>
                </a:buClr>
              </a:pPr>
              <a:r>
                <a:rPr lang="en-US" sz="4000" b="1" i="1"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Biến đổi xã hội: </a:t>
              </a:r>
              <a:r>
                <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L</a:t>
              </a:r>
              <a:r>
                <a:rPr lang="vi-VN"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à một quá trình qua đó những khuôn mẫu của các hành vi xã hội, các quan hệ xã hội, các thiết chế xã hội và các hệ thống phân tầng xã hội được thay đổi theo thời gian.</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DEBFB8D9-83B5-C46F-EAF2-0613465C7100}"/>
              </a:ext>
            </a:extLst>
          </p:cNvPr>
          <p:cNvGrpSpPr/>
          <p:nvPr/>
        </p:nvGrpSpPr>
        <p:grpSpPr>
          <a:xfrm>
            <a:off x="5819829" y="316417"/>
            <a:ext cx="6648342" cy="1524166"/>
            <a:chOff x="2846649" y="162888"/>
            <a:chExt cx="3324171" cy="762083"/>
          </a:xfrm>
        </p:grpSpPr>
        <p:sp>
          <p:nvSpPr>
            <p:cNvPr id="8" name="TextBox 7">
              <a:extLst>
                <a:ext uri="{FF2B5EF4-FFF2-40B4-BE49-F238E27FC236}">
                  <a16:creationId xmlns:a16="http://schemas.microsoft.com/office/drawing/2014/main" id="{22B6140B-C7A8-6486-1BEF-EA08247BB119}"/>
                </a:ext>
              </a:extLst>
            </p:cNvPr>
            <p:cNvSpPr txBox="1"/>
            <p:nvPr/>
          </p:nvSpPr>
          <p:spPr>
            <a:xfrm>
              <a:off x="3589105" y="386362"/>
              <a:ext cx="2581715" cy="538609"/>
            </a:xfrm>
            <a:prstGeom prst="rect">
              <a:avLst/>
            </a:prstGeom>
            <a:noFill/>
          </p:spPr>
          <p:txBody>
            <a:bodyPr wrap="square" rtlCol="0">
              <a:spAutoFit/>
            </a:bodyPr>
            <a:lstStyle/>
            <a:p>
              <a:pPr algn="ctr" defTabSz="1828800">
                <a:defRPr/>
              </a:pPr>
              <a:r>
                <a:rPr lang="en-US" sz="6400" b="1" kern="0">
                  <a:solidFill>
                    <a:srgbClr val="B94F6B"/>
                  </a:solidFill>
                  <a:latin typeface="Arial"/>
                  <a:cs typeface="Arial"/>
                  <a:sym typeface="Arial"/>
                </a:rPr>
                <a:t>KHÁI NIỆM</a:t>
              </a:r>
              <a:endParaRPr lang="en-US" sz="6400" b="1" kern="0" dirty="0">
                <a:solidFill>
                  <a:srgbClr val="B94F6B"/>
                </a:solidFill>
                <a:latin typeface="Arial"/>
                <a:cs typeface="Arial"/>
                <a:sym typeface="Arial"/>
              </a:endParaRPr>
            </a:p>
          </p:txBody>
        </p:sp>
        <p:pic>
          <p:nvPicPr>
            <p:cNvPr id="9" name="Picture 8">
              <a:extLst>
                <a:ext uri="{FF2B5EF4-FFF2-40B4-BE49-F238E27FC236}">
                  <a16:creationId xmlns:a16="http://schemas.microsoft.com/office/drawing/2014/main" id="{047B13D1-F3CD-C096-7D70-AEC1A2848CE0}"/>
                </a:ext>
              </a:extLst>
            </p:cNvPr>
            <p:cNvPicPr>
              <a:picLocks noChangeAspect="1"/>
            </p:cNvPicPr>
            <p:nvPr/>
          </p:nvPicPr>
          <p:blipFill>
            <a:blip r:embed="rId2"/>
            <a:stretch>
              <a:fillRect/>
            </a:stretch>
          </p:blipFill>
          <p:spPr>
            <a:xfrm>
              <a:off x="2846649" y="162888"/>
              <a:ext cx="742456" cy="720114"/>
            </a:xfrm>
            <a:prstGeom prst="rect">
              <a:avLst/>
            </a:prstGeom>
          </p:spPr>
        </p:pic>
      </p:grpSp>
      <p:grpSp>
        <p:nvGrpSpPr>
          <p:cNvPr id="12" name="Group 11">
            <a:extLst>
              <a:ext uri="{FF2B5EF4-FFF2-40B4-BE49-F238E27FC236}">
                <a16:creationId xmlns:a16="http://schemas.microsoft.com/office/drawing/2014/main" id="{907E6136-D741-CFA1-02FC-2D2E30AC9200}"/>
              </a:ext>
            </a:extLst>
          </p:cNvPr>
          <p:cNvGrpSpPr/>
          <p:nvPr/>
        </p:nvGrpSpPr>
        <p:grpSpPr>
          <a:xfrm>
            <a:off x="10591800" y="2010481"/>
            <a:ext cx="6934200" cy="7564893"/>
            <a:chOff x="11334904" y="3065206"/>
            <a:chExt cx="6934200" cy="7564893"/>
          </a:xfrm>
        </p:grpSpPr>
        <p:pic>
          <p:nvPicPr>
            <p:cNvPr id="1026" name="Picture 2" descr="undefined">
              <a:extLst>
                <a:ext uri="{FF2B5EF4-FFF2-40B4-BE49-F238E27FC236}">
                  <a16:creationId xmlns:a16="http://schemas.microsoft.com/office/drawing/2014/main" id="{2BE41FCA-099F-4449-DD48-F6FFAFAA8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4311" y="3065206"/>
              <a:ext cx="4550635" cy="6086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7DB1B6-DE53-F42F-C175-0DE0E5E0C80C}"/>
                </a:ext>
              </a:extLst>
            </p:cNvPr>
            <p:cNvSpPr txBox="1"/>
            <p:nvPr/>
          </p:nvSpPr>
          <p:spPr>
            <a:xfrm>
              <a:off x="11334904" y="9151681"/>
              <a:ext cx="6934200" cy="1478418"/>
            </a:xfrm>
            <a:prstGeom prst="rect">
              <a:avLst/>
            </a:prstGeom>
            <a:noFill/>
          </p:spPr>
          <p:txBody>
            <a:bodyPr wrap="square">
              <a:spAutoFit/>
            </a:bodyPr>
            <a:lstStyle/>
            <a:p>
              <a:pPr algn="ctr">
                <a:lnSpc>
                  <a:spcPct val="150000"/>
                </a:lnSpc>
              </a:pPr>
              <a:r>
                <a:rPr lang="vi-VN" sz="3200"/>
                <a:t>Chân dung ba thanh niên, hai người mặc trang phục thổ dân</a:t>
              </a:r>
            </a:p>
          </p:txBody>
        </p:sp>
      </p:grpSp>
    </p:spTree>
    <p:extLst>
      <p:ext uri="{BB962C8B-B14F-4D97-AF65-F5344CB8AC3E}">
        <p14:creationId xmlns:p14="http://schemas.microsoft.com/office/powerpoint/2010/main" val="287417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920475" y="591097"/>
              <a:ext cx="8515048" cy="2492990"/>
            </a:xfrm>
            <a:prstGeom prst="rect">
              <a:avLst/>
            </a:prstGeom>
            <a:noFill/>
          </p:spPr>
          <p:txBody>
            <a:bodyPr wrap="square" lIns="0" tIns="0" rIns="0" bIns="0" rtlCol="0">
              <a:spAutoFit/>
            </a:bodyPr>
            <a:lstStyle/>
            <a:p>
              <a:pPr algn="just">
                <a:lnSpc>
                  <a:spcPct val="150000"/>
                </a:lnSpc>
              </a:pPr>
              <a:r>
                <a:rPr lang="en-US" sz="5400" b="1" dirty="0" err="1">
                  <a:solidFill>
                    <a:schemeClr val="accent6"/>
                  </a:solidFill>
                  <a:latin typeface="Arial" panose="020B0604020202020204" pitchFamily="34" charset="0"/>
                  <a:cs typeface="Arial" panose="020B0604020202020204" pitchFamily="34" charset="0"/>
                </a:rPr>
                <a:t>Nông</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dân</a:t>
              </a:r>
              <a:r>
                <a:rPr lang="en-US" sz="5400" b="1" dirty="0">
                  <a:solidFill>
                    <a:schemeClr val="accent6"/>
                  </a:solidFill>
                  <a:latin typeface="Arial" panose="020B0604020202020204" pitchFamily="34" charset="0"/>
                  <a:cs typeface="Arial" panose="020B0604020202020204" pitchFamily="34" charset="0"/>
                </a:rPr>
                <a:t> mất đất, phải vào làm </a:t>
              </a:r>
              <a:r>
                <a:rPr lang="en-US" sz="5400" b="1" dirty="0" err="1">
                  <a:solidFill>
                    <a:schemeClr val="accent6"/>
                  </a:solidFill>
                  <a:latin typeface="Arial" panose="020B0604020202020204" pitchFamily="34" charset="0"/>
                  <a:cs typeface="Arial" panose="020B0604020202020204" pitchFamily="34" charset="0"/>
                </a:rPr>
                <a:t>thuê</a:t>
              </a:r>
              <a:r>
                <a:rPr lang="en-US" sz="5400" b="1" dirty="0">
                  <a:solidFill>
                    <a:schemeClr val="accent6"/>
                  </a:solidFill>
                  <a:latin typeface="Arial" panose="020B0604020202020204" pitchFamily="34" charset="0"/>
                  <a:cs typeface="Arial" panose="020B0604020202020204" pitchFamily="34" charset="0"/>
                </a:rPr>
                <a:t> trong các </a:t>
              </a:r>
              <a:r>
                <a:rPr lang="en-US" sz="5400" b="1" dirty="0" err="1">
                  <a:solidFill>
                    <a:schemeClr val="accent6"/>
                  </a:solidFill>
                  <a:latin typeface="Arial" panose="020B0604020202020204" pitchFamily="34" charset="0"/>
                  <a:cs typeface="Arial" panose="020B0604020202020204" pitchFamily="34" charset="0"/>
                </a:rPr>
                <a:t>trang</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trại</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đồn</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điền</a:t>
              </a:r>
              <a:r>
                <a:rPr lang="en-US" sz="5400" b="1" dirty="0">
                  <a:solidFill>
                    <a:schemeClr val="accent6"/>
                  </a:solidFill>
                  <a:latin typeface="Arial" panose="020B0604020202020204" pitchFamily="34" charset="0"/>
                  <a:cs typeface="Arial" panose="020B0604020202020204" pitchFamily="34" charset="0"/>
                </a:rPr>
                <a:t>, bán </a:t>
              </a:r>
              <a:r>
                <a:rPr lang="en-US" sz="5400" b="1" dirty="0" err="1">
                  <a:solidFill>
                    <a:schemeClr val="accent6"/>
                  </a:solidFill>
                  <a:latin typeface="Arial" panose="020B0604020202020204" pitchFamily="34" charset="0"/>
                  <a:cs typeface="Arial" panose="020B0604020202020204" pitchFamily="34" charset="0"/>
                </a:rPr>
                <a:t>sức</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lao</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động</a:t>
              </a:r>
              <a:r>
                <a:rPr lang="en-US" sz="5400" b="1" dirty="0">
                  <a:solidFill>
                    <a:schemeClr val="accent6"/>
                  </a:solidFill>
                  <a:latin typeface="Arial" panose="020B0604020202020204" pitchFamily="34" charset="0"/>
                  <a:cs typeface="Arial" panose="020B0604020202020204" pitchFamily="34" charset="0"/>
                </a:rPr>
                <a:t>, </a:t>
              </a:r>
              <a:r>
                <a:rPr lang="en-US" sz="5400" b="1" dirty="0" err="1">
                  <a:solidFill>
                    <a:schemeClr val="accent6"/>
                  </a:solidFill>
                  <a:latin typeface="Arial" panose="020B0604020202020204" pitchFamily="34" charset="0"/>
                  <a:cs typeface="Arial" panose="020B0604020202020204" pitchFamily="34" charset="0"/>
                </a:rPr>
                <a:t>trở</a:t>
              </a:r>
              <a:r>
                <a:rPr lang="en-US" sz="5400" b="1" dirty="0">
                  <a:solidFill>
                    <a:schemeClr val="accent6"/>
                  </a:solidFill>
                  <a:latin typeface="Arial" panose="020B0604020202020204" pitchFamily="34" charset="0"/>
                  <a:cs typeface="Arial" panose="020B0604020202020204" pitchFamily="34" charset="0"/>
                </a:rPr>
                <a:t> thành:</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886200" y="5456707"/>
            <a:ext cx="6515100" cy="1965959"/>
            <a:chOff x="2590800" y="3642361"/>
            <a:chExt cx="4343400" cy="1310639"/>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TextBox 33">
              <a:extLst>
                <a:ext uri="{FF2B5EF4-FFF2-40B4-BE49-F238E27FC236}">
                  <a16:creationId xmlns:a16="http://schemas.microsoft.com/office/drawing/2014/main" id="{7974302B-8BF6-442B-A767-DCF07F5816C6}"/>
                </a:ext>
              </a:extLst>
            </p:cNvPr>
            <p:cNvSpPr txBox="1"/>
            <p:nvPr/>
          </p:nvSpPr>
          <p:spPr>
            <a:xfrm>
              <a:off x="2834935" y="4015552"/>
              <a:ext cx="3839727" cy="564257"/>
            </a:xfrm>
            <a:prstGeom prst="rect">
              <a:avLst/>
            </a:prstGeom>
            <a:noFill/>
          </p:spPr>
          <p:txBody>
            <a:bodyPr wrap="none" lIns="0" tIns="0" rIns="0" bIns="0" rtlCol="0">
              <a:spAutoFit/>
            </a:bodyPr>
            <a:lstStyle/>
            <a:p>
              <a:pPr algn="ctr"/>
              <a:r>
                <a:rPr lang="vi-VN" sz="5500" dirty="0"/>
                <a:t>A. Người làm thuê</a:t>
              </a:r>
              <a:endParaRPr lang="en-US" sz="5500" dirty="0"/>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1097224" y="5333118"/>
            <a:ext cx="6515100" cy="2285240"/>
            <a:chOff x="7391400" y="3566414"/>
            <a:chExt cx="4343400" cy="1523493"/>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TextBox 34">
              <a:extLst>
                <a:ext uri="{FF2B5EF4-FFF2-40B4-BE49-F238E27FC236}">
                  <a16:creationId xmlns:a16="http://schemas.microsoft.com/office/drawing/2014/main" id="{30405B9B-8989-4F0C-8CCF-4509B3A6EECA}"/>
                </a:ext>
              </a:extLst>
            </p:cNvPr>
            <p:cNvSpPr txBox="1"/>
            <p:nvPr/>
          </p:nvSpPr>
          <p:spPr>
            <a:xfrm>
              <a:off x="7638618" y="3566414"/>
              <a:ext cx="3835465" cy="1523493"/>
            </a:xfrm>
            <a:prstGeom prst="rect">
              <a:avLst/>
            </a:prstGeom>
            <a:noFill/>
          </p:spPr>
          <p:txBody>
            <a:bodyPr wrap="square" lIns="0" tIns="0" rIns="0" bIns="0" rtlCol="0">
              <a:spAutoFit/>
            </a:bodyPr>
            <a:lstStyle/>
            <a:p>
              <a:pPr algn="ctr">
                <a:lnSpc>
                  <a:spcPct val="135000"/>
                </a:lnSpc>
              </a:pPr>
              <a:r>
                <a:rPr lang="en-US" sz="5500" dirty="0">
                  <a:latin typeface="Arial" panose="020B0604020202020204" pitchFamily="34" charset="0"/>
                  <a:cs typeface="Arial" panose="020B0604020202020204" pitchFamily="34" charset="0"/>
                </a:rPr>
                <a:t>B. </a:t>
              </a:r>
              <a:r>
                <a:rPr lang="en-US" sz="5500" dirty="0" err="1">
                  <a:latin typeface="Arial" panose="020B0604020202020204" pitchFamily="34" charset="0"/>
                  <a:cs typeface="Arial" panose="020B0604020202020204" pitchFamily="34" charset="0"/>
                </a:rPr>
                <a:t>Công</a:t>
              </a:r>
              <a:r>
                <a:rPr lang="en-US" sz="5500" dirty="0">
                  <a:latin typeface="Arial" panose="020B0604020202020204" pitchFamily="34" charset="0"/>
                  <a:cs typeface="Arial" panose="020B0604020202020204" pitchFamily="34" charset="0"/>
                </a:rPr>
                <a:t> </a:t>
              </a:r>
              <a:r>
                <a:rPr lang="en-US" sz="5500" dirty="0" err="1">
                  <a:latin typeface="Arial" panose="020B0604020202020204" pitchFamily="34" charset="0"/>
                  <a:cs typeface="Arial" panose="020B0604020202020204" pitchFamily="34" charset="0"/>
                </a:rPr>
                <a:t>nhân</a:t>
              </a:r>
              <a:r>
                <a:rPr lang="en-US" sz="5500" dirty="0">
                  <a:latin typeface="Arial" panose="020B0604020202020204" pitchFamily="34" charset="0"/>
                  <a:cs typeface="Arial" panose="020B0604020202020204" pitchFamily="34" charset="0"/>
                </a:rPr>
                <a:t> </a:t>
              </a:r>
              <a:r>
                <a:rPr lang="en-US" sz="5500" dirty="0" err="1">
                  <a:latin typeface="Arial" panose="020B0604020202020204" pitchFamily="34" charset="0"/>
                  <a:cs typeface="Arial" panose="020B0604020202020204" pitchFamily="34" charset="0"/>
                </a:rPr>
                <a:t>nông</a:t>
              </a:r>
              <a:r>
                <a:rPr lang="en-US" sz="5500" dirty="0">
                  <a:latin typeface="Arial" panose="020B0604020202020204" pitchFamily="34" charset="0"/>
                  <a:cs typeface="Arial" panose="020B0604020202020204" pitchFamily="34" charset="0"/>
                </a:rPr>
                <a:t> nghiệp</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886200" y="7948248"/>
            <a:ext cx="6515100" cy="1965959"/>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6" name="TextBox 35">
              <a:extLst>
                <a:ext uri="{FF2B5EF4-FFF2-40B4-BE49-F238E27FC236}">
                  <a16:creationId xmlns:a16="http://schemas.microsoft.com/office/drawing/2014/main" id="{37128BEF-07EE-4FEE-9225-7F18ADBAC7D5}"/>
                </a:ext>
              </a:extLst>
            </p:cNvPr>
            <p:cNvSpPr txBox="1"/>
            <p:nvPr/>
          </p:nvSpPr>
          <p:spPr>
            <a:xfrm>
              <a:off x="3035471" y="5672022"/>
              <a:ext cx="3447525" cy="564257"/>
            </a:xfrm>
            <a:prstGeom prst="rect">
              <a:avLst/>
            </a:prstGeom>
            <a:noFill/>
          </p:spPr>
          <p:txBody>
            <a:bodyPr wrap="none" lIns="0" tIns="0" rIns="0" bIns="0" rtlCol="0">
              <a:spAutoFit/>
            </a:bodyPr>
            <a:lstStyle/>
            <a:p>
              <a:pPr algn="ctr"/>
              <a:r>
                <a:rPr lang="vi-VN" sz="5500" dirty="0"/>
                <a:t>C. Người ăn xin</a:t>
              </a:r>
              <a:endParaRPr lang="en-US" sz="5500" dirty="0"/>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1087101" y="7807975"/>
            <a:ext cx="6515100" cy="2180341"/>
            <a:chOff x="7391400" y="5205314"/>
            <a:chExt cx="4343400" cy="1453560"/>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TextBox 36">
              <a:extLst>
                <a:ext uri="{FF2B5EF4-FFF2-40B4-BE49-F238E27FC236}">
                  <a16:creationId xmlns:a16="http://schemas.microsoft.com/office/drawing/2014/main" id="{DA81D0B3-76A8-47AE-B788-8A81D806EC61}"/>
                </a:ext>
              </a:extLst>
            </p:cNvPr>
            <p:cNvSpPr txBox="1"/>
            <p:nvPr/>
          </p:nvSpPr>
          <p:spPr>
            <a:xfrm>
              <a:off x="8279212" y="5205314"/>
              <a:ext cx="2567774" cy="1453560"/>
            </a:xfrm>
            <a:prstGeom prst="rect">
              <a:avLst/>
            </a:prstGeom>
            <a:noFill/>
          </p:spPr>
          <p:txBody>
            <a:bodyPr wrap="square" lIns="0" tIns="0" rIns="0" bIns="0" rtlCol="0">
              <a:spAutoFit/>
            </a:bodyPr>
            <a:lstStyle/>
            <a:p>
              <a:pPr algn="ctr">
                <a:lnSpc>
                  <a:spcPct val="135000"/>
                </a:lnSpc>
              </a:pPr>
              <a:r>
                <a:rPr lang="vi-VN" sz="5500" dirty="0"/>
                <a:t>D. Tư sản nông nghiệp</a:t>
              </a:r>
              <a:endParaRPr lang="en-US" sz="5500" dirty="0"/>
            </a:p>
          </p:txBody>
        </p:sp>
      </p:grpSp>
      <p:sp>
        <p:nvSpPr>
          <p:cNvPr id="29" name="Rectangle 28">
            <a:extLst>
              <a:ext uri="{FF2B5EF4-FFF2-40B4-BE49-F238E27FC236}">
                <a16:creationId xmlns:a16="http://schemas.microsoft.com/office/drawing/2014/main" id="{3E192980-6695-4603-9EB8-AB490E1EF6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Khi đến mỗi Slide, thầy cô</a:t>
            </a:r>
            <a:br>
              <a:rPr lang="en-US" sz="3600">
                <a:solidFill>
                  <a:schemeClr val="tx1"/>
                </a:solidFill>
              </a:rPr>
            </a:br>
            <a:r>
              <a:rPr lang="en-US" sz="3600">
                <a:solidFill>
                  <a:schemeClr val="tx1"/>
                </a:solidFill>
              </a:rPr>
              <a:t>nhấp chuột trái 1 lần hoặc</a:t>
            </a:r>
            <a:br>
              <a:rPr lang="en-US" sz="3600">
                <a:solidFill>
                  <a:schemeClr val="tx1"/>
                </a:solidFill>
              </a:rPr>
            </a:br>
            <a:r>
              <a:rPr lang="en-US" sz="36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rPr>
              <a:t>Để chuyển sang câu hỏi tiếp theo, thầy cô nhấp phím mũi tên qua phải 2 lần hoặc</a:t>
            </a:r>
            <a:br>
              <a:rPr lang="en-US" sz="4200">
                <a:solidFill>
                  <a:schemeClr val="tx1"/>
                </a:solidFill>
              </a:rPr>
            </a:br>
            <a:r>
              <a:rPr lang="en-US" sz="4200">
                <a:solidFill>
                  <a:schemeClr val="tx1"/>
                </a:solidFill>
              </a:rPr>
              <a:t>nhấp chuột trái 2 lần.</a:t>
            </a:r>
          </a:p>
        </p:txBody>
      </p:sp>
    </p:spTree>
    <p:extLst>
      <p:ext uri="{BB962C8B-B14F-4D97-AF65-F5344CB8AC3E}">
        <p14:creationId xmlns:p14="http://schemas.microsoft.com/office/powerpoint/2010/main" val="42590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6"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17"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18"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9"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613334">
            <a:off x="14677718" y="-1290521"/>
            <a:ext cx="2781304" cy="6321147"/>
          </a:xfrm>
          <a:prstGeom prst="rect">
            <a:avLst/>
          </a:prstGeom>
        </p:spPr>
      </p:pic>
      <p:pic>
        <p:nvPicPr>
          <p:cNvPr id="3" name="Picture 3"/>
          <p:cNvPicPr>
            <a:picLocks noChangeAspect="1"/>
          </p:cNvPicPr>
          <p:nvPr/>
        </p:nvPicPr>
        <p:blipFill>
          <a:blip r:embed="rId3"/>
          <a:srcRect t="6340" b="6340"/>
          <a:stretch>
            <a:fillRect/>
          </a:stretch>
        </p:blipFill>
        <p:spPr>
          <a:xfrm>
            <a:off x="0" y="-1919138"/>
            <a:ext cx="18587496" cy="5286076"/>
          </a:xfrm>
          <a:prstGeom prst="rect">
            <a:avLst/>
          </a:prstGeom>
        </p:spPr>
      </p:pic>
      <p:pic>
        <p:nvPicPr>
          <p:cNvPr id="4" name="Picture 4"/>
          <p:cNvPicPr>
            <a:picLocks noChangeAspect="1"/>
          </p:cNvPicPr>
          <p:nvPr/>
        </p:nvPicPr>
        <p:blipFill>
          <a:blip r:embed="rId4"/>
          <a:srcRect b="10932"/>
          <a:stretch>
            <a:fillRect/>
          </a:stretch>
        </p:blipFill>
        <p:spPr>
          <a:xfrm rot="-94437">
            <a:off x="-2399090" y="-479939"/>
            <a:ext cx="8223592" cy="933882"/>
          </a:xfrm>
          <a:prstGeom prst="rect">
            <a:avLst/>
          </a:prstGeom>
        </p:spPr>
      </p:pic>
      <p:sp>
        <p:nvSpPr>
          <p:cNvPr id="5" name="TextBox 5"/>
          <p:cNvSpPr txBox="1"/>
          <p:nvPr/>
        </p:nvSpPr>
        <p:spPr>
          <a:xfrm>
            <a:off x="6721998" y="723900"/>
            <a:ext cx="5143500" cy="984885"/>
          </a:xfrm>
          <a:prstGeom prst="rect">
            <a:avLst/>
          </a:prstGeom>
        </p:spPr>
        <p:txBody>
          <a:bodyPr wrap="square" lIns="0" tIns="0" rIns="0" bIns="0" rtlCol="0" anchor="t">
            <a:spAutoFit/>
          </a:bodyPr>
          <a:lstStyle/>
          <a:p>
            <a:pPr algn="ctr"/>
            <a:r>
              <a:rPr lang="vi-VN" sz="6400" b="1" dirty="0">
                <a:solidFill>
                  <a:srgbClr val="925C39"/>
                </a:solidFill>
              </a:rPr>
              <a:t>LUYỆN TẬP</a:t>
            </a:r>
            <a:endParaRPr lang="en-US" sz="6400" b="1" dirty="0">
              <a:solidFill>
                <a:srgbClr val="925C39"/>
              </a:solidFill>
            </a:endParaRPr>
          </a:p>
        </p:txBody>
      </p:sp>
      <p:pic>
        <p:nvPicPr>
          <p:cNvPr id="7" name="Picture 7"/>
          <p:cNvPicPr>
            <a:picLocks noChangeAspect="1"/>
          </p:cNvPicPr>
          <p:nvPr/>
        </p:nvPicPr>
        <p:blipFill>
          <a:blip r:embed="rId2"/>
          <a:srcRect/>
          <a:stretch>
            <a:fillRect/>
          </a:stretch>
        </p:blipFill>
        <p:spPr>
          <a:xfrm rot="480350" flipH="1">
            <a:off x="-2756233" y="1821011"/>
            <a:ext cx="3601587" cy="9554186"/>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27398" y="669983"/>
            <a:ext cx="1481311" cy="1429466"/>
          </a:xfrm>
          <a:prstGeom prst="rect">
            <a:avLst/>
          </a:prstGeom>
        </p:spPr>
      </p:pic>
      <p:pic>
        <p:nvPicPr>
          <p:cNvPr id="12"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28459" y="645338"/>
            <a:ext cx="1481311" cy="1429466"/>
          </a:xfrm>
          <a:prstGeom prst="rect">
            <a:avLst/>
          </a:prstGeom>
        </p:spPr>
      </p:pic>
      <p:sp>
        <p:nvSpPr>
          <p:cNvPr id="13" name="Rectangle 12"/>
          <p:cNvSpPr/>
          <p:nvPr/>
        </p:nvSpPr>
        <p:spPr>
          <a:xfrm>
            <a:off x="1219200" y="3209745"/>
            <a:ext cx="15697200" cy="2308324"/>
          </a:xfrm>
          <a:prstGeom prst="rect">
            <a:avLst/>
          </a:prstGeom>
        </p:spPr>
        <p:txBody>
          <a:bodyPr wrap="square">
            <a:spAutoFit/>
          </a:bodyPr>
          <a:lstStyle/>
          <a:p>
            <a:pPr algn="just">
              <a:lnSpc>
                <a:spcPct val="150000"/>
              </a:lnSpc>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Hãy kể tên những giai cấp mới trong xã hội Tây Âu. Địa vị của các giai cấp này</a:t>
            </a: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 trong xã hội như thế nào?</a:t>
            </a: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800" b="1" dirty="0">
              <a:latin typeface="Arial" panose="020B0604020202020204" pitchFamily="34" charset="0"/>
              <a:cs typeface="Arial" panose="020B0604020202020204" pitchFamily="34" charset="0"/>
            </a:endParaRPr>
          </a:p>
        </p:txBody>
      </p:sp>
      <p:pic>
        <p:nvPicPr>
          <p:cNvPr id="14"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66349" y="5913949"/>
            <a:ext cx="7596941" cy="4494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613334">
            <a:off x="14677718" y="-1290521"/>
            <a:ext cx="2781304" cy="6321147"/>
          </a:xfrm>
          <a:prstGeom prst="rect">
            <a:avLst/>
          </a:prstGeom>
        </p:spPr>
      </p:pic>
      <p:pic>
        <p:nvPicPr>
          <p:cNvPr id="3" name="Picture 3"/>
          <p:cNvPicPr>
            <a:picLocks noChangeAspect="1"/>
          </p:cNvPicPr>
          <p:nvPr/>
        </p:nvPicPr>
        <p:blipFill>
          <a:blip r:embed="rId3"/>
          <a:srcRect t="6340" b="6340"/>
          <a:stretch>
            <a:fillRect/>
          </a:stretch>
        </p:blipFill>
        <p:spPr>
          <a:xfrm>
            <a:off x="0" y="-1919138"/>
            <a:ext cx="18587496" cy="5286076"/>
          </a:xfrm>
          <a:prstGeom prst="rect">
            <a:avLst/>
          </a:prstGeom>
        </p:spPr>
      </p:pic>
      <p:pic>
        <p:nvPicPr>
          <p:cNvPr id="4" name="Picture 4"/>
          <p:cNvPicPr>
            <a:picLocks noChangeAspect="1"/>
          </p:cNvPicPr>
          <p:nvPr/>
        </p:nvPicPr>
        <p:blipFill>
          <a:blip r:embed="rId4"/>
          <a:srcRect b="10932"/>
          <a:stretch>
            <a:fillRect/>
          </a:stretch>
        </p:blipFill>
        <p:spPr>
          <a:xfrm rot="-94437">
            <a:off x="-2399090" y="-479939"/>
            <a:ext cx="8223592" cy="933882"/>
          </a:xfrm>
          <a:prstGeom prst="rect">
            <a:avLst/>
          </a:prstGeom>
        </p:spPr>
      </p:pic>
      <p:sp>
        <p:nvSpPr>
          <p:cNvPr id="5" name="TextBox 5"/>
          <p:cNvSpPr txBox="1"/>
          <p:nvPr/>
        </p:nvSpPr>
        <p:spPr>
          <a:xfrm>
            <a:off x="6721998" y="723900"/>
            <a:ext cx="5143500" cy="984885"/>
          </a:xfrm>
          <a:prstGeom prst="rect">
            <a:avLst/>
          </a:prstGeom>
        </p:spPr>
        <p:txBody>
          <a:bodyPr wrap="square" lIns="0" tIns="0" rIns="0" bIns="0" rtlCol="0" anchor="t">
            <a:spAutoFit/>
          </a:bodyPr>
          <a:lstStyle/>
          <a:p>
            <a:pPr algn="ctr"/>
            <a:r>
              <a:rPr lang="vi-VN" sz="6400" b="1" dirty="0">
                <a:solidFill>
                  <a:srgbClr val="925C39"/>
                </a:solidFill>
              </a:rPr>
              <a:t>LUYỆN TẬP</a:t>
            </a:r>
            <a:endParaRPr lang="en-US" sz="6400" b="1" dirty="0">
              <a:solidFill>
                <a:srgbClr val="925C39"/>
              </a:solidFill>
            </a:endParaRPr>
          </a:p>
        </p:txBody>
      </p:sp>
      <p:pic>
        <p:nvPicPr>
          <p:cNvPr id="7" name="Picture 7"/>
          <p:cNvPicPr>
            <a:picLocks noChangeAspect="1"/>
          </p:cNvPicPr>
          <p:nvPr/>
        </p:nvPicPr>
        <p:blipFill>
          <a:blip r:embed="rId2"/>
          <a:srcRect/>
          <a:stretch>
            <a:fillRect/>
          </a:stretch>
        </p:blipFill>
        <p:spPr>
          <a:xfrm rot="480350" flipH="1">
            <a:off x="-2756233" y="1821011"/>
            <a:ext cx="3601587" cy="9554186"/>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827398" y="669983"/>
            <a:ext cx="1481311" cy="1429466"/>
          </a:xfrm>
          <a:prstGeom prst="rect">
            <a:avLst/>
          </a:prstGeom>
        </p:spPr>
      </p:pic>
      <p:pic>
        <p:nvPicPr>
          <p:cNvPr id="12"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28459" y="645338"/>
            <a:ext cx="1481311" cy="1429466"/>
          </a:xfrm>
          <a:prstGeom prst="rect">
            <a:avLst/>
          </a:prstGeom>
        </p:spPr>
      </p:pic>
      <p:sp>
        <p:nvSpPr>
          <p:cNvPr id="6" name="Rectangle 5"/>
          <p:cNvSpPr/>
          <p:nvPr/>
        </p:nvSpPr>
        <p:spPr>
          <a:xfrm>
            <a:off x="1493128" y="2965976"/>
            <a:ext cx="13747702" cy="6478697"/>
          </a:xfrm>
          <a:prstGeom prst="rect">
            <a:avLst/>
          </a:prstGeom>
        </p:spPr>
        <p:txBody>
          <a:bodyPr wrap="square">
            <a:spAutoFit/>
          </a:bodyPr>
          <a:lstStyle/>
          <a:p>
            <a:pPr algn="just">
              <a:lnSpc>
                <a:spcPct val="150000"/>
              </a:lnSpc>
              <a:spcBef>
                <a:spcPts val="300"/>
              </a:spcBef>
              <a:spcAft>
                <a:spcPts val="300"/>
              </a:spcAft>
            </a:pP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b="1"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giàu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thống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nắm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sẵn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300"/>
              </a:spcBef>
              <a:spcAft>
                <a:spcPts val="300"/>
              </a:spcAft>
              <a:buFont typeface="Wingdings" panose="05000000000000000000" pitchFamily="2" charset="2"/>
              <a:buChar char="v"/>
            </a:pP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Vô</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nghèo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khổ</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vị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nhưng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nắm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thuê</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5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28"/>
          <p:cNvPicPr>
            <a:picLocks noChangeAspect="1"/>
          </p:cNvPicPr>
          <p:nvPr/>
        </p:nvPicPr>
        <p:blipFill>
          <a:blip r:embed="rId7"/>
          <a:srcRect/>
          <a:stretch>
            <a:fillRect/>
          </a:stretch>
        </p:blipFill>
        <p:spPr>
          <a:xfrm>
            <a:off x="15790762" y="5372100"/>
            <a:ext cx="2630998" cy="4944711"/>
          </a:xfrm>
          <a:prstGeom prst="rect">
            <a:avLst/>
          </a:prstGeom>
        </p:spPr>
      </p:pic>
    </p:spTree>
    <p:extLst>
      <p:ext uri="{BB962C8B-B14F-4D97-AF65-F5344CB8AC3E}">
        <p14:creationId xmlns:p14="http://schemas.microsoft.com/office/powerpoint/2010/main" val="368953849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out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480350">
            <a:off x="16075104" y="45208"/>
            <a:ext cx="5175779" cy="1176313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81176" y="8915439"/>
            <a:ext cx="2101718" cy="2101718"/>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79658" y="5429238"/>
            <a:ext cx="1875205" cy="2674231"/>
          </a:xfrm>
          <a:prstGeom prst="rect">
            <a:avLst/>
          </a:prstGeom>
        </p:spPr>
      </p:pic>
      <p:grpSp>
        <p:nvGrpSpPr>
          <p:cNvPr id="15" name="Group 15"/>
          <p:cNvGrpSpPr/>
          <p:nvPr/>
        </p:nvGrpSpPr>
        <p:grpSpPr>
          <a:xfrm>
            <a:off x="3962400" y="484498"/>
            <a:ext cx="7992936" cy="1642142"/>
            <a:chOff x="0" y="0"/>
            <a:chExt cx="2476859" cy="315425"/>
          </a:xfrm>
        </p:grpSpPr>
        <p:sp>
          <p:nvSpPr>
            <p:cNvPr id="16" name="Freeform 16"/>
            <p:cNvSpPr/>
            <p:nvPr/>
          </p:nvSpPr>
          <p:spPr>
            <a:xfrm>
              <a:off x="0" y="0"/>
              <a:ext cx="2476859" cy="315425"/>
            </a:xfrm>
            <a:custGeom>
              <a:avLst/>
              <a:gdLst/>
              <a:ahLst/>
              <a:cxnLst/>
              <a:rect l="l" t="t" r="r" b="b"/>
              <a:pathLst>
                <a:path w="2476859" h="315425">
                  <a:moveTo>
                    <a:pt x="0" y="0"/>
                  </a:moveTo>
                  <a:lnTo>
                    <a:pt x="2476859" y="0"/>
                  </a:lnTo>
                  <a:lnTo>
                    <a:pt x="2476859" y="315425"/>
                  </a:lnTo>
                  <a:lnTo>
                    <a:pt x="0" y="315425"/>
                  </a:lnTo>
                  <a:close/>
                </a:path>
              </a:pathLst>
            </a:custGeom>
            <a:solidFill>
              <a:srgbClr val="A3D1CF"/>
            </a:solidFill>
          </p:spPr>
          <p:txBody>
            <a:bodyPr/>
            <a:lstStyle/>
            <a:p>
              <a:endParaRPr lang="en-US"/>
            </a:p>
          </p:txBody>
        </p:sp>
      </p:grpSp>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33600" y="717605"/>
            <a:ext cx="1218578" cy="1175928"/>
          </a:xfrm>
          <a:prstGeom prst="rect">
            <a:avLst/>
          </a:prstGeom>
        </p:spPr>
      </p:pic>
      <p:pic>
        <p:nvPicPr>
          <p:cNvPr id="21"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365492" y="717605"/>
            <a:ext cx="1218578" cy="1175928"/>
          </a:xfrm>
          <a:prstGeom prst="rect">
            <a:avLst/>
          </a:prstGeom>
        </p:spPr>
      </p:pic>
      <p:sp>
        <p:nvSpPr>
          <p:cNvPr id="22" name="TextBox 21"/>
          <p:cNvSpPr txBox="1"/>
          <p:nvPr/>
        </p:nvSpPr>
        <p:spPr>
          <a:xfrm>
            <a:off x="5676833" y="766960"/>
            <a:ext cx="4564070" cy="1077218"/>
          </a:xfrm>
          <a:prstGeom prst="rect">
            <a:avLst/>
          </a:prstGeom>
          <a:noFill/>
        </p:spPr>
        <p:txBody>
          <a:bodyPr wrap="none" rtlCol="0">
            <a:spAutoFit/>
          </a:bodyPr>
          <a:lstStyle/>
          <a:p>
            <a:r>
              <a:rPr lang="vi-VN" sz="6400" b="1" dirty="0">
                <a:solidFill>
                  <a:srgbClr val="FF0000"/>
                </a:solidFill>
              </a:rPr>
              <a:t>VẬN DỤNG</a:t>
            </a:r>
            <a:endParaRPr lang="en-US" sz="6400" b="1" dirty="0">
              <a:solidFill>
                <a:srgbClr val="FF0000"/>
              </a:solidFill>
            </a:endParaRPr>
          </a:p>
        </p:txBody>
      </p:sp>
      <p:sp>
        <p:nvSpPr>
          <p:cNvPr id="23" name="Rectangle 22"/>
          <p:cNvSpPr/>
          <p:nvPr/>
        </p:nvSpPr>
        <p:spPr>
          <a:xfrm>
            <a:off x="895635" y="2228925"/>
            <a:ext cx="14984023" cy="4247317"/>
          </a:xfrm>
          <a:prstGeom prst="rect">
            <a:avLst/>
          </a:prstGeom>
        </p:spPr>
        <p:txBody>
          <a:bodyPr wrap="square">
            <a:spAutoFit/>
          </a:bodyPr>
          <a:lstStyle/>
          <a:p>
            <a:pPr algn="just">
              <a:lnSpc>
                <a:spcPct val="150000"/>
              </a:lnSpc>
            </a:pPr>
            <a:r>
              <a:rPr lang="vi-VN" sz="4500" dirty="0">
                <a:latin typeface="Arial" panose="020B0604020202020204" pitchFamily="34" charset="0"/>
                <a:ea typeface="Calibri" panose="020F0502020204030204" pitchFamily="34" charset="0"/>
                <a:cs typeface="Arial" panose="020B0604020202020204" pitchFamily="34" charset="0"/>
              </a:rPr>
              <a:t>	</a:t>
            </a:r>
            <a:r>
              <a:rPr lang="en-US" sz="4500" dirty="0" err="1">
                <a:latin typeface="Arial" panose="020B0604020202020204" pitchFamily="34" charset="0"/>
                <a:ea typeface="Calibri" panose="020F0502020204030204" pitchFamily="34" charset="0"/>
                <a:cs typeface="Arial" panose="020B0604020202020204" pitchFamily="34" charset="0"/>
              </a:rPr>
              <a:t>Tìm</a:t>
            </a:r>
            <a:r>
              <a:rPr lang="en-US" sz="4500" dirty="0">
                <a:latin typeface="Arial" panose="020B0604020202020204" pitchFamily="34" charset="0"/>
                <a:ea typeface="Calibri" panose="020F0502020204030204" pitchFamily="34" charset="0"/>
                <a:cs typeface="Arial" panose="020B0604020202020204" pitchFamily="34" charset="0"/>
              </a:rPr>
              <a:t> hiểu thêm về </a:t>
            </a:r>
            <a:r>
              <a:rPr lang="en-US" sz="4500" dirty="0" err="1">
                <a:latin typeface="Arial" panose="020B0604020202020204" pitchFamily="34" charset="0"/>
                <a:ea typeface="Calibri" panose="020F0502020204030204" pitchFamily="34" charset="0"/>
                <a:cs typeface="Arial" panose="020B0604020202020204" pitchFamily="34" charset="0"/>
              </a:rPr>
              <a:t>sự</a:t>
            </a:r>
            <a:r>
              <a:rPr lang="en-US" sz="4500" dirty="0">
                <a:latin typeface="Arial" panose="020B0604020202020204" pitchFamily="34" charset="0"/>
                <a:ea typeface="Calibri" panose="020F0502020204030204" pitchFamily="34" charset="0"/>
                <a:cs typeface="Arial" panose="020B0604020202020204" pitchFamily="34" charset="0"/>
              </a:rPr>
              <a:t> </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thay đổi trong cuộc sống của dân nghèo thành thị và người nông dân trong xã hội Tây Âu sau các cuộc phát kiến địa lí và viết một đoạn văn ngắn khoảng 15 dòng về sự thay đổi đó. </a:t>
            </a:r>
            <a:endParaRPr lang="en-US" sz="4500" dirty="0">
              <a:latin typeface="Arial" panose="020B0604020202020204" pitchFamily="34" charset="0"/>
              <a:cs typeface="Arial" panose="020B0604020202020204" pitchFamily="34" charset="0"/>
            </a:endParaRPr>
          </a:p>
        </p:txBody>
      </p:sp>
      <p:pic>
        <p:nvPicPr>
          <p:cNvPr id="24" name="Picture 12"/>
          <p:cNvPicPr>
            <a:picLocks noChangeAspect="1"/>
          </p:cNvPicPr>
          <p:nvPr/>
        </p:nvPicPr>
        <p:blipFill>
          <a:blip r:embed="rId9"/>
          <a:srcRect/>
          <a:stretch>
            <a:fillRect/>
          </a:stretch>
        </p:blipFill>
        <p:spPr>
          <a:xfrm>
            <a:off x="4952999" y="6541722"/>
            <a:ext cx="5287903" cy="4104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340" b="6340"/>
          <a:stretch>
            <a:fillRect/>
          </a:stretch>
        </p:blipFill>
        <p:spPr>
          <a:xfrm>
            <a:off x="-149748" y="8924665"/>
            <a:ext cx="18587496" cy="6066187"/>
          </a:xfrm>
          <a:prstGeom prst="rect">
            <a:avLst/>
          </a:prstGeom>
        </p:spPr>
      </p:pic>
      <p:pic>
        <p:nvPicPr>
          <p:cNvPr id="3" name="Picture 3"/>
          <p:cNvPicPr>
            <a:picLocks noChangeAspect="1"/>
          </p:cNvPicPr>
          <p:nvPr/>
        </p:nvPicPr>
        <p:blipFill>
          <a:blip r:embed="rId3"/>
          <a:srcRect/>
          <a:stretch>
            <a:fillRect/>
          </a:stretch>
        </p:blipFill>
        <p:spPr>
          <a:xfrm>
            <a:off x="-4046630" y="7051074"/>
            <a:ext cx="11375850" cy="5147572"/>
          </a:xfrm>
          <a:prstGeom prst="rect">
            <a:avLst/>
          </a:prstGeom>
        </p:spPr>
      </p:pic>
      <p:pic>
        <p:nvPicPr>
          <p:cNvPr id="4" name="Picture 4"/>
          <p:cNvPicPr>
            <a:picLocks noChangeAspect="1"/>
          </p:cNvPicPr>
          <p:nvPr/>
        </p:nvPicPr>
        <p:blipFill>
          <a:blip r:embed="rId4"/>
          <a:srcRect/>
          <a:stretch>
            <a:fillRect/>
          </a:stretch>
        </p:blipFill>
        <p:spPr>
          <a:xfrm rot="480350">
            <a:off x="16208526" y="4448213"/>
            <a:ext cx="3542992" cy="8052254"/>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53283" y="8816608"/>
            <a:ext cx="1481311" cy="1429466"/>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72559" y="7817290"/>
            <a:ext cx="1636000" cy="2333100"/>
          </a:xfrm>
          <a:prstGeom prst="rect">
            <a:avLst/>
          </a:prstGeom>
        </p:spPr>
      </p:pic>
      <p:pic>
        <p:nvPicPr>
          <p:cNvPr id="19" name="Picture 19"/>
          <p:cNvPicPr>
            <a:picLocks noChangeAspect="1"/>
          </p:cNvPicPr>
          <p:nvPr/>
        </p:nvPicPr>
        <p:blipFill>
          <a:blip r:embed="rId4"/>
          <a:srcRect/>
          <a:stretch>
            <a:fillRect/>
          </a:stretch>
        </p:blipFill>
        <p:spPr>
          <a:xfrm rot="-5745177">
            <a:off x="3335639" y="-8188616"/>
            <a:ext cx="5641303" cy="12821143"/>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30719" y="7817290"/>
            <a:ext cx="2439967" cy="3056906"/>
          </a:xfrm>
          <a:prstGeom prst="rect">
            <a:avLst/>
          </a:prstGeom>
        </p:spPr>
      </p:pic>
      <p:sp>
        <p:nvSpPr>
          <p:cNvPr id="22" name="TextBox 22"/>
          <p:cNvSpPr txBox="1"/>
          <p:nvPr/>
        </p:nvSpPr>
        <p:spPr>
          <a:xfrm rot="26790">
            <a:off x="5261496" y="1311846"/>
            <a:ext cx="9367590" cy="984885"/>
          </a:xfrm>
          <a:prstGeom prst="rect">
            <a:avLst/>
          </a:prstGeom>
        </p:spPr>
        <p:txBody>
          <a:bodyPr wrap="square" lIns="0" tIns="0" rIns="0" bIns="0" rtlCol="0" anchor="t">
            <a:spAutoFit/>
          </a:bodyPr>
          <a:lstStyle/>
          <a:p>
            <a:pPr algn="ctr"/>
            <a:r>
              <a:rPr lang="vi-VN" sz="6400" b="1" dirty="0">
                <a:solidFill>
                  <a:srgbClr val="FF0000"/>
                </a:solidFill>
              </a:rPr>
              <a:t>HƯỚNG DẪN VỀ NHÀ</a:t>
            </a:r>
            <a:endParaRPr lang="en-US" sz="6400" b="1" dirty="0">
              <a:solidFill>
                <a:srgbClr val="FF0000"/>
              </a:solidFill>
            </a:endParaRPr>
          </a:p>
        </p:txBody>
      </p:sp>
      <p:pic>
        <p:nvPicPr>
          <p:cNvPr id="23" name="Picture 4"/>
          <p:cNvPicPr>
            <a:picLocks noChangeAspect="1"/>
          </p:cNvPicPr>
          <p:nvPr/>
        </p:nvPicPr>
        <p:blipFill>
          <a:blip r:embed="rId11"/>
          <a:srcRect/>
          <a:stretch>
            <a:fillRect/>
          </a:stretch>
        </p:blipFill>
        <p:spPr>
          <a:xfrm>
            <a:off x="-3442750" y="-896263"/>
            <a:ext cx="6728415" cy="11804237"/>
          </a:xfrm>
          <a:prstGeom prst="rect">
            <a:avLst/>
          </a:prstGeom>
        </p:spPr>
      </p:pic>
      <p:pic>
        <p:nvPicPr>
          <p:cNvPr id="24" name="Picture 6"/>
          <p:cNvPicPr>
            <a:picLocks noChangeAspect="1"/>
          </p:cNvPicPr>
          <p:nvPr/>
        </p:nvPicPr>
        <p:blipFill>
          <a:blip r:embed="rId12"/>
          <a:srcRect/>
          <a:stretch>
            <a:fillRect/>
          </a:stretch>
        </p:blipFill>
        <p:spPr>
          <a:xfrm rot="535489">
            <a:off x="653960" y="-326148"/>
            <a:ext cx="3622923" cy="3020612"/>
          </a:xfrm>
          <a:prstGeom prst="rect">
            <a:avLst/>
          </a:prstGeom>
        </p:spPr>
      </p:pic>
      <p:pic>
        <p:nvPicPr>
          <p:cNvPr id="25" name="Picture 8"/>
          <p:cNvPicPr>
            <a:picLocks noChangeAspect="1"/>
          </p:cNvPicPr>
          <p:nvPr/>
        </p:nvPicPr>
        <p:blipFill>
          <a:blip r:embed="rId13"/>
          <a:srcRect/>
          <a:stretch>
            <a:fillRect/>
          </a:stretch>
        </p:blipFill>
        <p:spPr>
          <a:xfrm rot="-2201316">
            <a:off x="-2180464" y="4713866"/>
            <a:ext cx="4203842" cy="9554186"/>
          </a:xfrm>
          <a:prstGeom prst="rect">
            <a:avLst/>
          </a:prstGeom>
        </p:spPr>
      </p:pic>
      <p:pic>
        <p:nvPicPr>
          <p:cNvPr id="26" name="Picture 9"/>
          <p:cNvPicPr>
            <a:picLocks noChangeAspect="1"/>
          </p:cNvPicPr>
          <p:nvPr/>
        </p:nvPicPr>
        <p:blipFill>
          <a:blip r:embed="rId14"/>
          <a:srcRect b="10932"/>
          <a:stretch>
            <a:fillRect/>
          </a:stretch>
        </p:blipFill>
        <p:spPr>
          <a:xfrm rot="-5278487">
            <a:off x="-4043578" y="717217"/>
            <a:ext cx="8223592" cy="933882"/>
          </a:xfrm>
          <a:prstGeom prst="rect">
            <a:avLst/>
          </a:prstGeom>
        </p:spPr>
      </p:pic>
      <p:sp>
        <p:nvSpPr>
          <p:cNvPr id="27" name="Rectangle 26"/>
          <p:cNvSpPr/>
          <p:nvPr/>
        </p:nvSpPr>
        <p:spPr>
          <a:xfrm>
            <a:off x="3993691" y="2500253"/>
            <a:ext cx="11030013" cy="5786199"/>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v"/>
            </a:pPr>
            <a:r>
              <a:rPr lang="en-US" sz="4800" dirty="0" err="1">
                <a:latin typeface="Arial" panose="020B0604020202020204" pitchFamily="34" charset="0"/>
                <a:ea typeface="Calibri" panose="020F0502020204030204" pitchFamily="34" charset="0"/>
                <a:cs typeface="Arial" panose="020B0604020202020204" pitchFamily="34" charset="0"/>
              </a:rPr>
              <a:t>Ôn</a:t>
            </a:r>
            <a:r>
              <a:rPr lang="en-US" sz="4800" dirty="0">
                <a:latin typeface="Arial" panose="020B0604020202020204" pitchFamily="34" charset="0"/>
                <a:ea typeface="Calibri" panose="020F0502020204030204" pitchFamily="34" charset="0"/>
                <a:cs typeface="Arial" panose="020B0604020202020204" pitchFamily="34" charset="0"/>
              </a:rPr>
              <a:t> lại </a:t>
            </a:r>
            <a:r>
              <a:rPr lang="en-US" sz="4800" dirty="0" err="1">
                <a:latin typeface="Arial" panose="020B0604020202020204" pitchFamily="34" charset="0"/>
                <a:ea typeface="Calibri" panose="020F0502020204030204" pitchFamily="34" charset="0"/>
                <a:cs typeface="Arial" panose="020B0604020202020204" pitchFamily="34" charset="0"/>
              </a:rPr>
              <a:t>kiến</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thức</a:t>
            </a:r>
            <a:r>
              <a:rPr lang="en-US" sz="4800" dirty="0">
                <a:latin typeface="Arial" panose="020B0604020202020204" pitchFamily="34" charset="0"/>
                <a:ea typeface="Calibri" panose="020F0502020204030204" pitchFamily="34" charset="0"/>
                <a:cs typeface="Arial" panose="020B0604020202020204" pitchFamily="34" charset="0"/>
              </a:rPr>
              <a:t> đã học.</a:t>
            </a:r>
          </a:p>
          <a:p>
            <a:pPr marL="685800" indent="-685800" algn="just">
              <a:lnSpc>
                <a:spcPct val="150000"/>
              </a:lnSpc>
              <a:spcBef>
                <a:spcPts val="300"/>
              </a:spcBef>
              <a:spcAft>
                <a:spcPts val="300"/>
              </a:spcAft>
              <a:buFont typeface="Wingdings" panose="05000000000000000000" pitchFamily="2" charset="2"/>
              <a:buChar char="v"/>
            </a:pPr>
            <a:r>
              <a:rPr lang="en-US" sz="4800" dirty="0">
                <a:latin typeface="Arial" panose="020B0604020202020204" pitchFamily="34" charset="0"/>
                <a:ea typeface="Calibri" panose="020F0502020204030204" pitchFamily="34" charset="0"/>
                <a:cs typeface="Arial" panose="020B0604020202020204" pitchFamily="34" charset="0"/>
              </a:rPr>
              <a:t>Làm bài </a:t>
            </a:r>
            <a:r>
              <a:rPr lang="en-US" sz="4800" dirty="0" err="1">
                <a:latin typeface="Arial" panose="020B0604020202020204" pitchFamily="34" charset="0"/>
                <a:ea typeface="Calibri" panose="020F0502020204030204" pitchFamily="34" charset="0"/>
                <a:cs typeface="Arial" panose="020B0604020202020204" pitchFamily="34" charset="0"/>
              </a:rPr>
              <a:t>tập</a:t>
            </a:r>
            <a:r>
              <a:rPr lang="en-US" sz="4800" dirty="0">
                <a:latin typeface="Arial" panose="020B0604020202020204" pitchFamily="34" charset="0"/>
                <a:ea typeface="Calibri" panose="020F0502020204030204" pitchFamily="34" charset="0"/>
                <a:cs typeface="Arial" panose="020B0604020202020204" pitchFamily="34" charset="0"/>
              </a:rPr>
              <a:t> trong </a:t>
            </a:r>
            <a:r>
              <a:rPr lang="en-US" sz="4800" dirty="0" err="1">
                <a:latin typeface="Arial" panose="020B0604020202020204" pitchFamily="34" charset="0"/>
                <a:ea typeface="Calibri" panose="020F0502020204030204" pitchFamily="34" charset="0"/>
                <a:cs typeface="Arial" panose="020B0604020202020204" pitchFamily="34" charset="0"/>
              </a:rPr>
              <a:t>Sách</a:t>
            </a:r>
            <a:r>
              <a:rPr lang="en-US" sz="4800" dirty="0">
                <a:latin typeface="Arial" panose="020B0604020202020204" pitchFamily="34" charset="0"/>
                <a:ea typeface="Calibri" panose="020F0502020204030204" pitchFamily="34" charset="0"/>
                <a:cs typeface="Arial" panose="020B0604020202020204" pitchFamily="34" charset="0"/>
              </a:rPr>
              <a:t> bài </a:t>
            </a:r>
            <a:r>
              <a:rPr lang="en-US" sz="4800" dirty="0" err="1">
                <a:latin typeface="Arial" panose="020B0604020202020204" pitchFamily="34" charset="0"/>
                <a:ea typeface="Calibri" panose="020F0502020204030204" pitchFamily="34" charset="0"/>
                <a:cs typeface="Arial" panose="020B0604020202020204" pitchFamily="34" charset="0"/>
              </a:rPr>
              <a:t>tập</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Lịch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sử</a:t>
            </a:r>
            <a:r>
              <a:rPr lang="en-US" sz="4800" dirty="0">
                <a:latin typeface="Arial" panose="020B0604020202020204" pitchFamily="34" charset="0"/>
                <a:ea typeface="Calibri" panose="020F0502020204030204" pitchFamily="34" charset="0"/>
                <a:cs typeface="Arial" panose="020B0604020202020204" pitchFamily="34" charset="0"/>
              </a:rPr>
              <a:t> Địa </a:t>
            </a:r>
            <a:r>
              <a:rPr lang="en-US" sz="4800" dirty="0" err="1">
                <a:latin typeface="Arial" panose="020B0604020202020204" pitchFamily="34" charset="0"/>
                <a:ea typeface="Calibri" panose="020F0502020204030204" pitchFamily="34" charset="0"/>
                <a:cs typeface="Arial" panose="020B0604020202020204" pitchFamily="34" charset="0"/>
              </a:rPr>
              <a:t>lí</a:t>
            </a:r>
            <a:r>
              <a:rPr lang="en-US" sz="4800" dirty="0">
                <a:latin typeface="Arial" panose="020B0604020202020204" pitchFamily="34" charset="0"/>
                <a:ea typeface="Calibri" panose="020F0502020204030204" pitchFamily="34" charset="0"/>
                <a:cs typeface="Arial" panose="020B0604020202020204" pitchFamily="34" charset="0"/>
              </a:rPr>
              <a:t> 7.</a:t>
            </a:r>
          </a:p>
          <a:p>
            <a:pPr marL="685800" indent="-685800" algn="just">
              <a:lnSpc>
                <a:spcPct val="150000"/>
              </a:lnSpc>
              <a:spcBef>
                <a:spcPts val="300"/>
              </a:spcBef>
              <a:spcAft>
                <a:spcPts val="300"/>
              </a:spcAft>
              <a:buFont typeface="Wingdings" panose="05000000000000000000" pitchFamily="2" charset="2"/>
              <a:buChar char="v"/>
            </a:pPr>
            <a:r>
              <a:rPr lang="en-US" sz="4800" dirty="0">
                <a:latin typeface="Arial" panose="020B0604020202020204" pitchFamily="34" charset="0"/>
                <a:ea typeface="Calibri" panose="020F0502020204030204" pitchFamily="34" charset="0"/>
                <a:cs typeface="Arial" panose="020B0604020202020204" pitchFamily="34" charset="0"/>
              </a:rPr>
              <a:t>Đọc </a:t>
            </a:r>
            <a:r>
              <a:rPr lang="en-US" sz="4800" dirty="0" err="1">
                <a:latin typeface="Arial" panose="020B0604020202020204" pitchFamily="34" charset="0"/>
                <a:ea typeface="Calibri" panose="020F0502020204030204" pitchFamily="34" charset="0"/>
                <a:cs typeface="Arial" panose="020B0604020202020204" pitchFamily="34" charset="0"/>
              </a:rPr>
              <a:t>và</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tìm</a:t>
            </a:r>
            <a:r>
              <a:rPr lang="en-US" sz="4800" dirty="0">
                <a:latin typeface="Arial" panose="020B0604020202020204" pitchFamily="34" charset="0"/>
                <a:ea typeface="Calibri" panose="020F0502020204030204" pitchFamily="34" charset="0"/>
                <a:cs typeface="Arial" panose="020B0604020202020204" pitchFamily="34" charset="0"/>
              </a:rPr>
              <a:t> hiểu </a:t>
            </a:r>
            <a:r>
              <a:rPr lang="en-US" sz="4800" dirty="0" err="1">
                <a:latin typeface="Arial" panose="020B0604020202020204" pitchFamily="34" charset="0"/>
                <a:ea typeface="Calibri" panose="020F0502020204030204" pitchFamily="34" charset="0"/>
                <a:cs typeface="Arial" panose="020B0604020202020204" pitchFamily="34" charset="0"/>
              </a:rPr>
              <a:t>trước</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b="1" i="1" dirty="0">
                <a:latin typeface="Arial" panose="020B0604020202020204" pitchFamily="34" charset="0"/>
                <a:ea typeface="Calibri" panose="020F0502020204030204" pitchFamily="34" charset="0"/>
                <a:cs typeface="Arial" panose="020B0604020202020204" pitchFamily="34" charset="0"/>
              </a:rPr>
              <a:t>Bài 4:</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b="1" dirty="0">
                <a:latin typeface="Arial" panose="020B0604020202020204" pitchFamily="34" charset="0"/>
                <a:ea typeface="Calibri" panose="020F0502020204030204" pitchFamily="34" charset="0"/>
                <a:cs typeface="Arial" panose="020B0604020202020204" pitchFamily="34" charset="0"/>
              </a:rPr>
              <a:t>Văn hóa </a:t>
            </a:r>
            <a:r>
              <a:rPr lang="en-US" sz="4800" b="1" dirty="0" err="1">
                <a:latin typeface="Arial" panose="020B0604020202020204" pitchFamily="34" charset="0"/>
                <a:ea typeface="Calibri" panose="020F0502020204030204" pitchFamily="34" charset="0"/>
                <a:cs typeface="Arial" panose="020B0604020202020204" pitchFamily="34" charset="0"/>
              </a:rPr>
              <a:t>Phục</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hưng</a:t>
            </a:r>
            <a:r>
              <a:rPr lang="en-US" sz="4800" b="1" dirty="0">
                <a:latin typeface="Arial" panose="020B0604020202020204" pitchFamily="34" charset="0"/>
                <a:ea typeface="Calibri" panose="020F0502020204030204" pitchFamily="34" charset="0"/>
                <a:cs typeface="Arial" panose="020B0604020202020204" pitchFamily="34" charset="0"/>
              </a:rPr>
              <a:t>. </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4"/>
          <p:cNvPicPr>
            <a:picLocks noChangeAspect="1"/>
          </p:cNvPicPr>
          <p:nvPr/>
        </p:nvPicPr>
        <p:blipFill>
          <a:blip r:embed="rId15"/>
          <a:srcRect/>
          <a:stretch>
            <a:fillRect/>
          </a:stretch>
        </p:blipFill>
        <p:spPr>
          <a:xfrm>
            <a:off x="9753600" y="-1919951"/>
            <a:ext cx="9008811" cy="4076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80350">
            <a:off x="15893443" y="3888844"/>
            <a:ext cx="4203842" cy="9554186"/>
          </a:xfrm>
          <a:prstGeom prst="rect">
            <a:avLst/>
          </a:prstGeom>
        </p:spPr>
      </p:pic>
      <p:pic>
        <p:nvPicPr>
          <p:cNvPr id="3" name="Picture 3"/>
          <p:cNvPicPr>
            <a:picLocks noChangeAspect="1"/>
          </p:cNvPicPr>
          <p:nvPr/>
        </p:nvPicPr>
        <p:blipFill>
          <a:blip r:embed="rId2"/>
          <a:srcRect/>
          <a:stretch>
            <a:fillRect/>
          </a:stretch>
        </p:blipFill>
        <p:spPr>
          <a:xfrm rot="-6740340">
            <a:off x="-19388" y="-2739827"/>
            <a:ext cx="2985015" cy="6784125"/>
          </a:xfrm>
          <a:prstGeom prst="rect">
            <a:avLst/>
          </a:prstGeom>
        </p:spPr>
      </p:pic>
      <p:sp>
        <p:nvSpPr>
          <p:cNvPr id="4" name="TextBox 4"/>
          <p:cNvSpPr txBox="1"/>
          <p:nvPr/>
        </p:nvSpPr>
        <p:spPr>
          <a:xfrm>
            <a:off x="1921047" y="3431891"/>
            <a:ext cx="14594600" cy="3352071"/>
          </a:xfrm>
          <a:prstGeom prst="rect">
            <a:avLst/>
          </a:prstGeom>
        </p:spPr>
        <p:txBody>
          <a:bodyPr lIns="0" tIns="0" rIns="0" bIns="0" rtlCol="0" anchor="t">
            <a:spAutoFit/>
          </a:bodyPr>
          <a:lstStyle/>
          <a:p>
            <a:pPr algn="ctr">
              <a:lnSpc>
                <a:spcPts val="14000"/>
              </a:lnSpc>
            </a:pPr>
            <a:r>
              <a:rPr lang="vi-VN" sz="7200" b="1" dirty="0">
                <a:solidFill>
                  <a:srgbClr val="925C39"/>
                </a:solidFill>
                <a:latin typeface="Arial" panose="020B0604020202020204" pitchFamily="34" charset="0"/>
                <a:cs typeface="Arial" panose="020B0604020202020204" pitchFamily="34" charset="0"/>
              </a:rPr>
              <a:t>CẢM ƠN CÁC EM ĐÃ </a:t>
            </a:r>
          </a:p>
          <a:p>
            <a:pPr algn="ctr">
              <a:lnSpc>
                <a:spcPts val="14000"/>
              </a:lnSpc>
            </a:pPr>
            <a:r>
              <a:rPr lang="vi-VN" sz="7200" b="1" dirty="0">
                <a:solidFill>
                  <a:srgbClr val="925C39"/>
                </a:solidFill>
                <a:latin typeface="Arial" panose="020B0604020202020204" pitchFamily="34" charset="0"/>
                <a:cs typeface="Arial" panose="020B0604020202020204" pitchFamily="34" charset="0"/>
              </a:rPr>
              <a:t>LẮNG NGHE BÀI GIẢNG!</a:t>
            </a:r>
            <a:endParaRPr lang="en-US" sz="7200" b="1" dirty="0">
              <a:solidFill>
                <a:srgbClr val="925C39"/>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8800" y="1327726"/>
            <a:ext cx="1481311" cy="142946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0046" y="442259"/>
            <a:ext cx="2113566" cy="32004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16110" y="7746178"/>
            <a:ext cx="1636000" cy="2333100"/>
          </a:xfrm>
          <a:prstGeom prst="rect">
            <a:avLst/>
          </a:prstGeom>
        </p:spPr>
      </p:pic>
      <p:pic>
        <p:nvPicPr>
          <p:cNvPr id="16" name="Picture 16"/>
          <p:cNvPicPr>
            <a:picLocks noChangeAspect="1"/>
          </p:cNvPicPr>
          <p:nvPr/>
        </p:nvPicPr>
        <p:blipFill>
          <a:blip r:embed="rId9"/>
          <a:srcRect b="10932"/>
          <a:stretch>
            <a:fillRect/>
          </a:stretch>
        </p:blipFill>
        <p:spPr>
          <a:xfrm rot="548015">
            <a:off x="-2306521" y="9052567"/>
            <a:ext cx="10100265" cy="1711921"/>
          </a:xfrm>
          <a:prstGeom prst="rect">
            <a:avLst/>
          </a:prstGeom>
        </p:spPr>
      </p:pic>
      <p:pic>
        <p:nvPicPr>
          <p:cNvPr id="17" name="Picture 17"/>
          <p:cNvPicPr>
            <a:picLocks noChangeAspect="1"/>
          </p:cNvPicPr>
          <p:nvPr/>
        </p:nvPicPr>
        <p:blipFill>
          <a:blip r:embed="rId10"/>
          <a:srcRect/>
          <a:stretch>
            <a:fillRect/>
          </a:stretch>
        </p:blipFill>
        <p:spPr>
          <a:xfrm>
            <a:off x="10744200" y="-1595985"/>
            <a:ext cx="9008811" cy="4076487"/>
          </a:xfrm>
          <a:prstGeom prst="rect">
            <a:avLst/>
          </a:prstGeom>
        </p:spPr>
      </p:pic>
    </p:spTree>
    <p:extLst>
      <p:ext uri="{BB962C8B-B14F-4D97-AF65-F5344CB8AC3E}">
        <p14:creationId xmlns:p14="http://schemas.microsoft.com/office/powerpoint/2010/main" val="1070269490"/>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A16A-7926-9067-2BDB-9943981706EC}"/>
            </a:ext>
          </a:extLst>
        </p:cNvPr>
        <p:cNvGrpSpPr/>
        <p:nvPr/>
      </p:nvGrpSpPr>
      <p:grpSpPr>
        <a:xfrm>
          <a:off x="0" y="0"/>
          <a:ext cx="0" cy="0"/>
          <a:chOff x="0" y="0"/>
          <a:chExt cx="0" cy="0"/>
        </a:xfrm>
      </p:grpSpPr>
      <p:sp>
        <p:nvSpPr>
          <p:cNvPr id="10" name="Arrow: Pentagon 9">
            <a:extLst>
              <a:ext uri="{FF2B5EF4-FFF2-40B4-BE49-F238E27FC236}">
                <a16:creationId xmlns:a16="http://schemas.microsoft.com/office/drawing/2014/main" id="{FB39EE1B-C050-BF5C-FB9B-88702483595C}"/>
              </a:ext>
            </a:extLst>
          </p:cNvPr>
          <p:cNvSpPr/>
          <p:nvPr/>
        </p:nvSpPr>
        <p:spPr>
          <a:xfrm>
            <a:off x="0" y="647700"/>
            <a:ext cx="6781800" cy="1219200"/>
          </a:xfrm>
          <a:prstGeom prst="homePlate">
            <a:avLst/>
          </a:prstGeom>
          <a:solidFill>
            <a:srgbClr val="E21100"/>
          </a:solidFill>
          <a:ln>
            <a:solidFill>
              <a:srgbClr val="E211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Quan hệ sản xuất</a:t>
            </a:r>
          </a:p>
        </p:txBody>
      </p:sp>
      <p:sp>
        <p:nvSpPr>
          <p:cNvPr id="13" name="Rectangle: Rounded Corners 12">
            <a:extLst>
              <a:ext uri="{FF2B5EF4-FFF2-40B4-BE49-F238E27FC236}">
                <a16:creationId xmlns:a16="http://schemas.microsoft.com/office/drawing/2014/main" id="{990A01F0-00FE-C069-88DE-0C63A74F417E}"/>
              </a:ext>
            </a:extLst>
          </p:cNvPr>
          <p:cNvSpPr/>
          <p:nvPr/>
        </p:nvSpPr>
        <p:spPr>
          <a:xfrm>
            <a:off x="838200" y="2245445"/>
            <a:ext cx="7696200" cy="1828800"/>
          </a:xfrm>
          <a:prstGeom prst="roundRect">
            <a:avLst>
              <a:gd name="adj" fmla="val 752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hỉ mối quan hệ giữa người với người trong quá trình sản xuất</a:t>
            </a:r>
            <a:r>
              <a:rPr lang="en-US" sz="4000">
                <a:solidFill>
                  <a:schemeClr val="tx1"/>
                </a:solidFill>
                <a:latin typeface="Arial" panose="020B0604020202020204" pitchFamily="34" charset="0"/>
                <a:cs typeface="Arial" panose="020B0604020202020204" pitchFamily="34" charset="0"/>
              </a:rPr>
              <a:t>.</a:t>
            </a:r>
          </a:p>
        </p:txBody>
      </p:sp>
      <p:sp>
        <p:nvSpPr>
          <p:cNvPr id="14" name="Rectangle: Rounded Corners 13">
            <a:extLst>
              <a:ext uri="{FF2B5EF4-FFF2-40B4-BE49-F238E27FC236}">
                <a16:creationId xmlns:a16="http://schemas.microsoft.com/office/drawing/2014/main" id="{1F4FC6FC-EA1F-A25B-5B9B-C71C881A49AE}"/>
              </a:ext>
            </a:extLst>
          </p:cNvPr>
          <p:cNvSpPr/>
          <p:nvPr/>
        </p:nvSpPr>
        <p:spPr>
          <a:xfrm>
            <a:off x="838200" y="4229100"/>
            <a:ext cx="7696200" cy="1828800"/>
          </a:xfrm>
          <a:prstGeom prst="roundRect">
            <a:avLst>
              <a:gd name="adj" fmla="val 6245"/>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Là một trong những biểu hiện của quan hệ xã hội.</a:t>
            </a:r>
          </a:p>
        </p:txBody>
      </p:sp>
      <p:sp>
        <p:nvSpPr>
          <p:cNvPr id="15" name="Rectangle: Rounded Corners 14">
            <a:extLst>
              <a:ext uri="{FF2B5EF4-FFF2-40B4-BE49-F238E27FC236}">
                <a16:creationId xmlns:a16="http://schemas.microsoft.com/office/drawing/2014/main" id="{993D9837-C982-C8CF-77A9-9F0797647AEE}"/>
              </a:ext>
            </a:extLst>
          </p:cNvPr>
          <p:cNvSpPr/>
          <p:nvPr/>
        </p:nvSpPr>
        <p:spPr>
          <a:xfrm>
            <a:off x="838200" y="6233649"/>
            <a:ext cx="7696200" cy="3657600"/>
          </a:xfrm>
          <a:prstGeom prst="roundRect">
            <a:avLst>
              <a:gd name="adj" fmla="val 6931"/>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Giữ vai trò xuyên suốt trong quan hệ xã hội vì quan hệ sản xuất là quan hệ đầu tiên, quyết định những quan hệ khác.</a:t>
            </a:r>
          </a:p>
        </p:txBody>
      </p:sp>
      <p:sp>
        <p:nvSpPr>
          <p:cNvPr id="16" name="TextBox 15">
            <a:extLst>
              <a:ext uri="{FF2B5EF4-FFF2-40B4-BE49-F238E27FC236}">
                <a16:creationId xmlns:a16="http://schemas.microsoft.com/office/drawing/2014/main" id="{9B1517FD-A8BB-1100-D956-50A7B56EBD1A}"/>
              </a:ext>
            </a:extLst>
          </p:cNvPr>
          <p:cNvSpPr txBox="1"/>
          <p:nvPr/>
        </p:nvSpPr>
        <p:spPr>
          <a:xfrm>
            <a:off x="11887199" y="2476500"/>
            <a:ext cx="3134191" cy="769441"/>
          </a:xfrm>
          <a:prstGeom prst="rect">
            <a:avLst/>
          </a:prstGeom>
          <a:noFill/>
        </p:spPr>
        <p:txBody>
          <a:bodyPr wrap="none" rtlCol="0">
            <a:spAutoFit/>
          </a:bodyPr>
          <a:lstStyle/>
          <a:p>
            <a:pPr algn="ctr"/>
            <a:r>
              <a:rPr lang="en-US" sz="4400">
                <a:latin typeface="Arial" panose="020B0604020202020204" pitchFamily="34" charset="0"/>
                <a:cs typeface="Arial" panose="020B0604020202020204" pitchFamily="34" charset="0"/>
              </a:rPr>
              <a:t>Gồm 3 mặt:</a:t>
            </a:r>
          </a:p>
        </p:txBody>
      </p:sp>
      <p:sp>
        <p:nvSpPr>
          <p:cNvPr id="17" name="Rectangle: Rounded Corners 16">
            <a:extLst>
              <a:ext uri="{FF2B5EF4-FFF2-40B4-BE49-F238E27FC236}">
                <a16:creationId xmlns:a16="http://schemas.microsoft.com/office/drawing/2014/main" id="{F3529CF3-A631-B662-E114-770D4D1A5441}"/>
              </a:ext>
            </a:extLst>
          </p:cNvPr>
          <p:cNvSpPr/>
          <p:nvPr/>
        </p:nvSpPr>
        <p:spPr>
          <a:xfrm>
            <a:off x="9220200" y="4377813"/>
            <a:ext cx="2743200" cy="4038600"/>
          </a:xfrm>
          <a:prstGeom prst="roundRect">
            <a:avLst>
              <a:gd name="adj" fmla="val 620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Quan hệ sở hữu đối với tư liệu sản xuất</a:t>
            </a:r>
            <a:r>
              <a:rPr lang="en-US" sz="4000">
                <a:solidFill>
                  <a:schemeClr val="tx1"/>
                </a:solidFill>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4067146B-8A61-9AB3-3974-6BA97BA7E555}"/>
              </a:ext>
            </a:extLst>
          </p:cNvPr>
          <p:cNvSpPr/>
          <p:nvPr/>
        </p:nvSpPr>
        <p:spPr>
          <a:xfrm>
            <a:off x="12268200" y="4377813"/>
            <a:ext cx="2372191" cy="4038600"/>
          </a:xfrm>
          <a:prstGeom prst="roundRect">
            <a:avLst>
              <a:gd name="adj" fmla="val 620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Quan hệ tổ chức lao động sản xuất</a:t>
            </a:r>
            <a:r>
              <a:rPr lang="en-US" sz="4000">
                <a:solidFill>
                  <a:schemeClr val="tx1"/>
                </a:solidFill>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0CC3518C-FFC3-1692-D77C-79DDC8D8AD4D}"/>
              </a:ext>
            </a:extLst>
          </p:cNvPr>
          <p:cNvSpPr/>
          <p:nvPr/>
        </p:nvSpPr>
        <p:spPr>
          <a:xfrm>
            <a:off x="14945191" y="4381500"/>
            <a:ext cx="2743200" cy="4038600"/>
          </a:xfrm>
          <a:prstGeom prst="roundRect">
            <a:avLst>
              <a:gd name="adj" fmla="val 6208"/>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Quan hệ phân phối sản phẩm lao động.</a:t>
            </a:r>
            <a:endParaRPr lang="en-US" sz="4000">
              <a:solidFill>
                <a:schemeClr val="tx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4CA0771A-75DE-299F-39C4-BD613B066CA6}"/>
              </a:ext>
            </a:extLst>
          </p:cNvPr>
          <p:cNvCxnSpPr>
            <a:cxnSpLocks/>
            <a:stCxn id="16" idx="2"/>
          </p:cNvCxnSpPr>
          <p:nvPr/>
        </p:nvCxnSpPr>
        <p:spPr>
          <a:xfrm flipH="1">
            <a:off x="10608353" y="3245941"/>
            <a:ext cx="2845942" cy="11318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C791A9-095D-1A52-EF81-92CD2918C9A3}"/>
              </a:ext>
            </a:extLst>
          </p:cNvPr>
          <p:cNvCxnSpPr>
            <a:cxnSpLocks/>
            <a:stCxn id="16" idx="2"/>
            <a:endCxn id="18" idx="0"/>
          </p:cNvCxnSpPr>
          <p:nvPr/>
        </p:nvCxnSpPr>
        <p:spPr>
          <a:xfrm>
            <a:off x="13454295" y="3245941"/>
            <a:ext cx="1" cy="11318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984C725-688A-42A1-F304-C74CAF47D024}"/>
              </a:ext>
            </a:extLst>
          </p:cNvPr>
          <p:cNvCxnSpPr>
            <a:cxnSpLocks/>
            <a:stCxn id="16" idx="2"/>
            <a:endCxn id="19" idx="0"/>
          </p:cNvCxnSpPr>
          <p:nvPr/>
        </p:nvCxnSpPr>
        <p:spPr>
          <a:xfrm>
            <a:off x="13454295" y="3245941"/>
            <a:ext cx="2862496" cy="11355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1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ppt_x</p:attrName>
                                        </p:attrNameLst>
                                      </p:cBhvr>
                                      <p:tavLst>
                                        <p:tav tm="0">
                                          <p:val>
                                            <p:strVal val="#ppt_x-#ppt_w*1.125000"/>
                                          </p:val>
                                        </p:tav>
                                        <p:tav tm="100000">
                                          <p:val>
                                            <p:strVal val="#ppt_x"/>
                                          </p:val>
                                        </p:tav>
                                      </p:tavLst>
                                    </p:anim>
                                    <p:animEffect transition="in" filter="wipe(righ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p:tgtEl>
                                          <p:spTgt spid="14"/>
                                        </p:tgtEl>
                                        <p:attrNameLst>
                                          <p:attrName>ppt_x</p:attrName>
                                        </p:attrNameLst>
                                      </p:cBhvr>
                                      <p:tavLst>
                                        <p:tav tm="0">
                                          <p:val>
                                            <p:strVal val="#ppt_x-#ppt_w*1.125000"/>
                                          </p:val>
                                        </p:tav>
                                        <p:tav tm="100000">
                                          <p:val>
                                            <p:strVal val="#ppt_x"/>
                                          </p:val>
                                        </p:tav>
                                      </p:tavLst>
                                    </p:anim>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righ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up)">
                                      <p:cBhvr>
                                        <p:cTn id="44" dur="500"/>
                                        <p:tgtEl>
                                          <p:spTgt spid="23"/>
                                        </p:tgtEl>
                                      </p:cBhvr>
                                    </p:animEffec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500"/>
                                        <p:tgtEl>
                                          <p:spTgt spid="26"/>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613334">
            <a:off x="5447150" y="4581241"/>
            <a:ext cx="2781304" cy="6321147"/>
          </a:xfrm>
          <a:prstGeom prst="rect">
            <a:avLst/>
          </a:prstGeom>
        </p:spPr>
      </p:pic>
      <p:pic>
        <p:nvPicPr>
          <p:cNvPr id="3" name="Picture 3"/>
          <p:cNvPicPr>
            <a:picLocks noChangeAspect="1"/>
          </p:cNvPicPr>
          <p:nvPr/>
        </p:nvPicPr>
        <p:blipFill>
          <a:blip r:embed="rId2"/>
          <a:srcRect/>
          <a:stretch>
            <a:fillRect/>
          </a:stretch>
        </p:blipFill>
        <p:spPr>
          <a:xfrm rot="480350">
            <a:off x="15582864" y="2530248"/>
            <a:ext cx="4203842" cy="9554186"/>
          </a:xfrm>
          <a:prstGeom prst="rect">
            <a:avLst/>
          </a:prstGeom>
        </p:spPr>
      </p:pic>
      <p:pic>
        <p:nvPicPr>
          <p:cNvPr id="4" name="Picture 4"/>
          <p:cNvPicPr>
            <a:picLocks noChangeAspect="1"/>
          </p:cNvPicPr>
          <p:nvPr/>
        </p:nvPicPr>
        <p:blipFill>
          <a:blip r:embed="rId2"/>
          <a:srcRect/>
          <a:stretch>
            <a:fillRect/>
          </a:stretch>
        </p:blipFill>
        <p:spPr>
          <a:xfrm rot="-5745177">
            <a:off x="127079" y="-3911902"/>
            <a:ext cx="2985015" cy="6784125"/>
          </a:xfrm>
          <a:prstGeom prst="rect">
            <a:avLst/>
          </a:prstGeom>
        </p:spPr>
      </p:pic>
      <p:pic>
        <p:nvPicPr>
          <p:cNvPr id="5" name="Picture 5"/>
          <p:cNvPicPr>
            <a:picLocks noChangeAspect="1"/>
          </p:cNvPicPr>
          <p:nvPr/>
        </p:nvPicPr>
        <p:blipFill>
          <a:blip r:embed="rId3"/>
          <a:srcRect b="10932"/>
          <a:stretch>
            <a:fillRect/>
          </a:stretch>
        </p:blipFill>
        <p:spPr>
          <a:xfrm rot="-94437">
            <a:off x="9791710" y="1981793"/>
            <a:ext cx="8223592" cy="933882"/>
          </a:xfrm>
          <a:prstGeom prst="rect">
            <a:avLst/>
          </a:prstGeom>
        </p:spPr>
      </p:pic>
      <p:pic>
        <p:nvPicPr>
          <p:cNvPr id="7" name="Picture 7"/>
          <p:cNvPicPr>
            <a:picLocks noChangeAspect="1"/>
          </p:cNvPicPr>
          <p:nvPr/>
        </p:nvPicPr>
        <p:blipFill rotWithShape="1">
          <a:blip r:embed="rId4"/>
          <a:srcRect t="12091" b="6340"/>
          <a:stretch/>
        </p:blipFill>
        <p:spPr>
          <a:xfrm>
            <a:off x="0" y="1991871"/>
            <a:ext cx="18587496" cy="7288431"/>
          </a:xfrm>
          <a:prstGeom prst="rect">
            <a:avLst/>
          </a:prstGeom>
        </p:spPr>
      </p:pic>
      <p:sp>
        <p:nvSpPr>
          <p:cNvPr id="8" name="TextBox 8"/>
          <p:cNvSpPr txBox="1"/>
          <p:nvPr/>
        </p:nvSpPr>
        <p:spPr>
          <a:xfrm>
            <a:off x="1058359" y="2689028"/>
            <a:ext cx="16173611" cy="5262979"/>
          </a:xfrm>
          <a:prstGeom prst="rect">
            <a:avLst/>
          </a:prstGeom>
        </p:spPr>
        <p:txBody>
          <a:bodyPr wrap="square" lIns="0" tIns="0" rIns="0" bIns="0" rtlCol="0" anchor="t">
            <a:spAutoFit/>
          </a:bodyPr>
          <a:lstStyle/>
          <a:p>
            <a:pPr algn="ctr">
              <a:lnSpc>
                <a:spcPct val="150000"/>
              </a:lnSpc>
            </a:pPr>
            <a:r>
              <a:rPr lang="vi-VN" sz="7600" b="1" dirty="0">
                <a:solidFill>
                  <a:srgbClr val="925C39"/>
                </a:solidFill>
              </a:rPr>
              <a:t>SỰ HÌNH THÀNH QUAN HỆ </a:t>
            </a:r>
          </a:p>
          <a:p>
            <a:pPr algn="ctr">
              <a:lnSpc>
                <a:spcPct val="150000"/>
              </a:lnSpc>
            </a:pPr>
            <a:r>
              <a:rPr lang="vi-VN" sz="7600" b="1" dirty="0">
                <a:solidFill>
                  <a:srgbClr val="925C39"/>
                </a:solidFill>
              </a:rPr>
              <a:t>SẢN XUẤT TƯ BẢN CHỦ NGHĨA Ở TÂY ÂU TRUNG ĐẠI</a:t>
            </a:r>
          </a:p>
        </p:txBody>
      </p:sp>
      <p:sp>
        <p:nvSpPr>
          <p:cNvPr id="9" name="AutoShape 9"/>
          <p:cNvSpPr/>
          <p:nvPr/>
        </p:nvSpPr>
        <p:spPr>
          <a:xfrm>
            <a:off x="8210631" y="1737201"/>
            <a:ext cx="1869069" cy="0"/>
          </a:xfrm>
          <a:prstGeom prst="line">
            <a:avLst/>
          </a:prstGeom>
          <a:ln w="47625" cap="rnd">
            <a:solidFill>
              <a:srgbClr val="925C39"/>
            </a:solidFill>
            <a:prstDash val="solid"/>
            <a:headEnd type="none" w="sm" len="sm"/>
            <a:tailEnd type="none" w="sm" len="sm"/>
          </a:ln>
        </p:spPr>
        <p:txBody>
          <a:bodyPr/>
          <a:lstStyle/>
          <a:p>
            <a:endParaRPr lang="en-US"/>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30400" y="7158881"/>
            <a:ext cx="1823747" cy="1759917"/>
          </a:xfrm>
          <a:prstGeom prst="rect">
            <a:avLst/>
          </a:prstGeom>
        </p:spPr>
      </p:pic>
      <p:sp>
        <p:nvSpPr>
          <p:cNvPr id="11" name="TextBox 11"/>
          <p:cNvSpPr txBox="1"/>
          <p:nvPr/>
        </p:nvSpPr>
        <p:spPr>
          <a:xfrm>
            <a:off x="7916893" y="468841"/>
            <a:ext cx="2753710" cy="1107996"/>
          </a:xfrm>
          <a:prstGeom prst="rect">
            <a:avLst/>
          </a:prstGeom>
        </p:spPr>
        <p:txBody>
          <a:bodyPr wrap="square" lIns="0" tIns="0" rIns="0" bIns="0" rtlCol="0" anchor="t">
            <a:spAutoFit/>
          </a:bodyPr>
          <a:lstStyle/>
          <a:p>
            <a:pPr algn="ctr"/>
            <a:r>
              <a:rPr lang="vi-VN" sz="7200" b="1" dirty="0">
                <a:solidFill>
                  <a:srgbClr val="FF0000"/>
                </a:solidFill>
              </a:rPr>
              <a:t>BÀI 3</a:t>
            </a:r>
            <a:endParaRPr lang="en-US" sz="7200" b="1" dirty="0">
              <a:solidFill>
                <a:srgbClr val="FF0000"/>
              </a:solidFill>
            </a:endParaRPr>
          </a:p>
        </p:txBody>
      </p:sp>
      <p:pic>
        <p:nvPicPr>
          <p:cNvPr id="16"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4394" y="7224080"/>
            <a:ext cx="2101718" cy="2101718"/>
          </a:xfrm>
          <a:prstGeom prst="rect">
            <a:avLst/>
          </a:prstGeom>
        </p:spPr>
      </p:pic>
      <p:pic>
        <p:nvPicPr>
          <p:cNvPr id="17"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7299" y="1037126"/>
            <a:ext cx="2249334" cy="2711880"/>
          </a:xfrm>
          <a:prstGeom prst="rect">
            <a:avLst/>
          </a:prstGeom>
        </p:spPr>
      </p:pic>
      <p:pic>
        <p:nvPicPr>
          <p:cNvPr id="18" name="Picture 3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800863" y="871045"/>
            <a:ext cx="1797587" cy="2528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4919916" y="-921595"/>
            <a:ext cx="6728415" cy="1180423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652" y="6819035"/>
            <a:ext cx="2101718" cy="2101718"/>
          </a:xfrm>
          <a:prstGeom prst="rect">
            <a:avLst/>
          </a:prstGeom>
        </p:spPr>
      </p:pic>
      <p:pic>
        <p:nvPicPr>
          <p:cNvPr id="6" name="Picture 6"/>
          <p:cNvPicPr>
            <a:picLocks noChangeAspect="1"/>
          </p:cNvPicPr>
          <p:nvPr/>
        </p:nvPicPr>
        <p:blipFill>
          <a:blip r:embed="rId5"/>
          <a:srcRect/>
          <a:stretch>
            <a:fillRect/>
          </a:stretch>
        </p:blipFill>
        <p:spPr>
          <a:xfrm rot="535489">
            <a:off x="-1518809" y="-533898"/>
            <a:ext cx="3622923" cy="302061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78" y="2287193"/>
            <a:ext cx="2022911" cy="2579479"/>
          </a:xfrm>
          <a:prstGeom prst="rect">
            <a:avLst/>
          </a:prstGeom>
        </p:spPr>
      </p:pic>
      <p:pic>
        <p:nvPicPr>
          <p:cNvPr id="8" name="Picture 8"/>
          <p:cNvPicPr>
            <a:picLocks noChangeAspect="1"/>
          </p:cNvPicPr>
          <p:nvPr/>
        </p:nvPicPr>
        <p:blipFill>
          <a:blip r:embed="rId8"/>
          <a:srcRect/>
          <a:stretch>
            <a:fillRect/>
          </a:stretch>
        </p:blipFill>
        <p:spPr>
          <a:xfrm rot="-2201316">
            <a:off x="-2439053" y="4580337"/>
            <a:ext cx="4203842" cy="9554186"/>
          </a:xfrm>
          <a:prstGeom prst="rect">
            <a:avLst/>
          </a:prstGeom>
        </p:spPr>
      </p:pic>
      <p:pic>
        <p:nvPicPr>
          <p:cNvPr id="9" name="Picture 9"/>
          <p:cNvPicPr>
            <a:picLocks noChangeAspect="1"/>
          </p:cNvPicPr>
          <p:nvPr/>
        </p:nvPicPr>
        <p:blipFill>
          <a:blip r:embed="rId9"/>
          <a:srcRect b="10932"/>
          <a:stretch>
            <a:fillRect/>
          </a:stretch>
        </p:blipFill>
        <p:spPr>
          <a:xfrm rot="-5278487">
            <a:off x="-4043578" y="717217"/>
            <a:ext cx="8223592" cy="933882"/>
          </a:xfrm>
          <a:prstGeom prst="rect">
            <a:avLst/>
          </a:prstGeom>
        </p:spPr>
      </p:pic>
      <p:grpSp>
        <p:nvGrpSpPr>
          <p:cNvPr id="13" name="Group 13"/>
          <p:cNvGrpSpPr/>
          <p:nvPr/>
        </p:nvGrpSpPr>
        <p:grpSpPr>
          <a:xfrm rot="14349">
            <a:off x="4879732" y="515645"/>
            <a:ext cx="9751841" cy="1424868"/>
            <a:chOff x="0" y="0"/>
            <a:chExt cx="2476859" cy="315425"/>
          </a:xfrm>
        </p:grpSpPr>
        <p:sp>
          <p:nvSpPr>
            <p:cNvPr id="14" name="Freeform 14"/>
            <p:cNvSpPr/>
            <p:nvPr/>
          </p:nvSpPr>
          <p:spPr>
            <a:xfrm>
              <a:off x="0" y="0"/>
              <a:ext cx="2476859" cy="315425"/>
            </a:xfrm>
            <a:custGeom>
              <a:avLst/>
              <a:gdLst/>
              <a:ahLst/>
              <a:cxnLst/>
              <a:rect l="l" t="t" r="r" b="b"/>
              <a:pathLst>
                <a:path w="2476859" h="315425">
                  <a:moveTo>
                    <a:pt x="0" y="0"/>
                  </a:moveTo>
                  <a:lnTo>
                    <a:pt x="2476859" y="0"/>
                  </a:lnTo>
                  <a:lnTo>
                    <a:pt x="2476859" y="315425"/>
                  </a:lnTo>
                  <a:lnTo>
                    <a:pt x="0" y="315425"/>
                  </a:lnTo>
                  <a:close/>
                </a:path>
              </a:pathLst>
            </a:custGeom>
            <a:solidFill>
              <a:srgbClr val="F7C548"/>
            </a:solidFill>
          </p:spPr>
          <p:txBody>
            <a:bodyPr/>
            <a:lstStyle/>
            <a:p>
              <a:endParaRPr lang="en-US"/>
            </a:p>
          </p:txBody>
        </p:sp>
      </p:grpSp>
      <p:sp>
        <p:nvSpPr>
          <p:cNvPr id="18" name="TextBox 10"/>
          <p:cNvSpPr txBox="1"/>
          <p:nvPr/>
        </p:nvSpPr>
        <p:spPr>
          <a:xfrm>
            <a:off x="5421662" y="576266"/>
            <a:ext cx="8667979" cy="1196738"/>
          </a:xfrm>
          <a:prstGeom prst="rect">
            <a:avLst/>
          </a:prstGeom>
        </p:spPr>
        <p:txBody>
          <a:bodyPr wrap="square" lIns="0" tIns="0" rIns="0" bIns="0" rtlCol="0" anchor="t">
            <a:spAutoFit/>
          </a:bodyPr>
          <a:lstStyle/>
          <a:p>
            <a:pPr algn="ctr">
              <a:lnSpc>
                <a:spcPts val="10500"/>
              </a:lnSpc>
            </a:pPr>
            <a:r>
              <a:rPr lang="en-US" sz="6400" b="1" dirty="0">
                <a:solidFill>
                  <a:srgbClr val="FF0000"/>
                </a:solidFill>
                <a:latin typeface="Arial" panose="020B0604020202020204" pitchFamily="34" charset="0"/>
                <a:cs typeface="Arial" panose="020B0604020202020204" pitchFamily="34" charset="0"/>
              </a:rPr>
              <a:t>NỘI DUNG BÀI HỌC</a:t>
            </a:r>
          </a:p>
        </p:txBody>
      </p:sp>
      <p:pic>
        <p:nvPicPr>
          <p:cNvPr id="19"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85791" y="794456"/>
            <a:ext cx="1218578" cy="1175928"/>
          </a:xfrm>
          <a:prstGeom prst="rect">
            <a:avLst/>
          </a:prstGeom>
        </p:spPr>
      </p:pic>
      <p:pic>
        <p:nvPicPr>
          <p:cNvPr id="20"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87228" y="775406"/>
            <a:ext cx="1218578" cy="1175928"/>
          </a:xfrm>
          <a:prstGeom prst="rect">
            <a:avLst/>
          </a:prstGeom>
        </p:spPr>
      </p:pic>
      <p:sp>
        <p:nvSpPr>
          <p:cNvPr id="21" name="TextBox 20"/>
          <p:cNvSpPr txBox="1"/>
          <p:nvPr/>
        </p:nvSpPr>
        <p:spPr>
          <a:xfrm>
            <a:off x="2995943" y="2365339"/>
            <a:ext cx="14064930" cy="3279424"/>
          </a:xfrm>
          <a:prstGeom prst="rect">
            <a:avLst/>
          </a:prstGeom>
          <a:noFill/>
        </p:spPr>
        <p:txBody>
          <a:bodyPr wrap="square" rtlCol="0">
            <a:spAutoFit/>
          </a:bodyPr>
          <a:lstStyle/>
          <a:p>
            <a:pPr marL="342900" indent="-342900" algn="just">
              <a:lnSpc>
                <a:spcPct val="150000"/>
              </a:lnSpc>
              <a:buAutoNum type="arabicPeriod"/>
            </a:pP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Những</a:t>
            </a:r>
            <a:r>
              <a:rPr lang="en-US" sz="4800" b="1" dirty="0">
                <a:latin typeface="Arial" panose="020B0604020202020204" pitchFamily="34" charset="0"/>
                <a:cs typeface="Arial" panose="020B0604020202020204" pitchFamily="34" charset="0"/>
              </a:rPr>
              <a:t> </a:t>
            </a:r>
            <a:r>
              <a:rPr lang="en-US" sz="4800" b="1" err="1">
                <a:latin typeface="Arial" panose="020B0604020202020204" pitchFamily="34" charset="0"/>
                <a:cs typeface="Arial" panose="020B0604020202020204" pitchFamily="34" charset="0"/>
              </a:rPr>
              <a:t>biến</a:t>
            </a:r>
            <a:r>
              <a:rPr lang="en-US" sz="4800" b="1">
                <a:latin typeface="Arial" panose="020B0604020202020204" pitchFamily="34" charset="0"/>
                <a:cs typeface="Arial" panose="020B0604020202020204" pitchFamily="34" charset="0"/>
              </a:rPr>
              <a:t> đổi trong xã hội Tây Âu.</a:t>
            </a:r>
          </a:p>
          <a:p>
            <a:pPr algn="just">
              <a:lnSpc>
                <a:spcPct val="150000"/>
              </a:lnSpc>
            </a:pPr>
            <a:r>
              <a:rPr lang="en-US" sz="4800" b="1">
                <a:latin typeface="Arial" panose="020B0604020202020204" pitchFamily="34" charset="0"/>
                <a:cs typeface="Arial" panose="020B0604020202020204" pitchFamily="34" charset="0"/>
              </a:rPr>
              <a:t>2. Sự </a:t>
            </a:r>
            <a:r>
              <a:rPr lang="en-US" sz="4800" b="1" dirty="0" err="1">
                <a:latin typeface="Arial" panose="020B0604020202020204" pitchFamily="34" charset="0"/>
                <a:cs typeface="Arial" panose="020B0604020202020204" pitchFamily="34" charset="0"/>
              </a:rPr>
              <a:t>nảy</a:t>
            </a:r>
            <a:r>
              <a:rPr lang="en-US" sz="4800" b="1" dirty="0">
                <a:latin typeface="Arial" panose="020B0604020202020204" pitchFamily="34" charset="0"/>
                <a:cs typeface="Arial" panose="020B0604020202020204" pitchFamily="34" charset="0"/>
              </a:rPr>
              <a:t> sinh </a:t>
            </a:r>
            <a:r>
              <a:rPr lang="en-US" sz="4800" b="1" dirty="0" err="1">
                <a:latin typeface="Arial" panose="020B0604020202020204" pitchFamily="34" charset="0"/>
                <a:cs typeface="Arial" panose="020B0604020202020204" pitchFamily="34" charset="0"/>
              </a:rPr>
              <a:t>quan</a:t>
            </a:r>
            <a:r>
              <a:rPr lang="en-US" sz="4800" b="1" dirty="0">
                <a:latin typeface="Arial" panose="020B0604020202020204" pitchFamily="34" charset="0"/>
                <a:cs typeface="Arial" panose="020B0604020202020204" pitchFamily="34" charset="0"/>
              </a:rPr>
              <a:t> hệ </a:t>
            </a:r>
            <a:r>
              <a:rPr lang="en-US" sz="4800" b="1" dirty="0" err="1">
                <a:latin typeface="Arial" panose="020B0604020202020204" pitchFamily="34" charset="0"/>
                <a:cs typeface="Arial" panose="020B0604020202020204" pitchFamily="34" charset="0"/>
              </a:rPr>
              <a:t>sản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xuất</a:t>
            </a:r>
            <a:r>
              <a:rPr lang="en-US" sz="4800" b="1" dirty="0">
                <a:latin typeface="Arial" panose="020B0604020202020204" pitchFamily="34" charset="0"/>
                <a:cs typeface="Arial" panose="020B0604020202020204" pitchFamily="34" charset="0"/>
              </a:rPr>
              <a:t> tư bản </a:t>
            </a:r>
            <a:r>
              <a:rPr lang="en-US" sz="4800" b="1" dirty="0" err="1">
                <a:latin typeface="Arial" panose="020B0604020202020204" pitchFamily="34" charset="0"/>
                <a:cs typeface="Arial" panose="020B0604020202020204" pitchFamily="34" charset="0"/>
              </a:rPr>
              <a:t>chủ</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nghĩa</a:t>
            </a:r>
            <a:r>
              <a:rPr lang="en-US" sz="4800" b="1" dirty="0">
                <a:latin typeface="Arial" panose="020B0604020202020204" pitchFamily="34" charset="0"/>
                <a:cs typeface="Arial" panose="020B0604020202020204" pitchFamily="34" charset="0"/>
              </a:rPr>
              <a:t> ở Tây </a:t>
            </a:r>
            <a:r>
              <a:rPr lang="en-US" sz="4800" b="1" dirty="0" err="1">
                <a:latin typeface="Arial" panose="020B0604020202020204" pitchFamily="34" charset="0"/>
                <a:cs typeface="Arial" panose="020B0604020202020204" pitchFamily="34" charset="0"/>
              </a:rPr>
              <a:t>Âu</a:t>
            </a:r>
            <a:endParaRPr lang="en-US" sz="4800" b="1" dirty="0">
              <a:latin typeface="Arial" panose="020B0604020202020204" pitchFamily="34" charset="0"/>
              <a:cs typeface="Arial" panose="020B0604020202020204" pitchFamily="34" charset="0"/>
            </a:endParaRPr>
          </a:p>
        </p:txBody>
      </p:sp>
      <p:pic>
        <p:nvPicPr>
          <p:cNvPr id="22"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58400" y="6134100"/>
            <a:ext cx="7620000" cy="4267199"/>
          </a:xfrm>
          <a:prstGeom prst="rect">
            <a:avLst/>
          </a:prstGeom>
        </p:spPr>
      </p:pic>
    </p:spTree>
  </p:cSld>
  <p:clrMapOvr>
    <a:masterClrMapping/>
  </p:clrMapOvr>
  <p:transition spd="slow">
    <p:strip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1A87316-782C-4DB8-913B-6BC935E939AA}"/>
              </a:ext>
            </a:extLst>
          </p:cNvPr>
          <p:cNvGrpSpPr/>
          <p:nvPr/>
        </p:nvGrpSpPr>
        <p:grpSpPr>
          <a:xfrm>
            <a:off x="3352800" y="-2247901"/>
            <a:ext cx="14935200" cy="15650345"/>
            <a:chOff x="3352800" y="-2247901"/>
            <a:chExt cx="14935200" cy="15650345"/>
          </a:xfrm>
        </p:grpSpPr>
        <p:pic>
          <p:nvPicPr>
            <p:cNvPr id="20" name="Picture 2">
              <a:extLst>
                <a:ext uri="{FF2B5EF4-FFF2-40B4-BE49-F238E27FC236}">
                  <a16:creationId xmlns:a16="http://schemas.microsoft.com/office/drawing/2014/main" id="{1D6A5ECB-9B61-4474-8726-4ECAC12571E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945" t="2107" r="5360" b="15756"/>
            <a:stretch/>
          </p:blipFill>
          <p:spPr>
            <a:xfrm rot="16200000">
              <a:off x="2995227" y="-1890328"/>
              <a:ext cx="15650345" cy="14935200"/>
            </a:xfrm>
            <a:prstGeom prst="rect">
              <a:avLst/>
            </a:prstGeom>
          </p:spPr>
        </p:pic>
        <p:sp>
          <p:nvSpPr>
            <p:cNvPr id="22" name="TextBox 21">
              <a:extLst>
                <a:ext uri="{FF2B5EF4-FFF2-40B4-BE49-F238E27FC236}">
                  <a16:creationId xmlns:a16="http://schemas.microsoft.com/office/drawing/2014/main" id="{7F31AE32-B08D-4585-990C-B00CD1E8F98A}"/>
                </a:ext>
              </a:extLst>
            </p:cNvPr>
            <p:cNvSpPr txBox="1"/>
            <p:nvPr/>
          </p:nvSpPr>
          <p:spPr>
            <a:xfrm>
              <a:off x="5750423" y="3924300"/>
              <a:ext cx="11811000" cy="29510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NHỮNG BIẾN ĐỔI TRONG XÃ HỘI TÂY ÂU</a:t>
              </a:r>
              <a:endPar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03895" y="419100"/>
            <a:ext cx="1632014" cy="1551897"/>
          </a:xfrm>
          <a:prstGeom prst="rect">
            <a:avLst/>
          </a:prstGeom>
        </p:spPr>
      </p:pic>
      <p:pic>
        <p:nvPicPr>
          <p:cNvPr id="21" name="Picture 4">
            <a:extLst>
              <a:ext uri="{FF2B5EF4-FFF2-40B4-BE49-F238E27FC236}">
                <a16:creationId xmlns:a16="http://schemas.microsoft.com/office/drawing/2014/main" id="{BCE3B898-04B5-4CF0-A119-61489D9132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667000"/>
            <a:ext cx="4065795" cy="7581900"/>
          </a:xfrm>
          <a:prstGeom prst="rect">
            <a:avLst/>
          </a:prstGeom>
        </p:spPr>
      </p:pic>
      <p:sp>
        <p:nvSpPr>
          <p:cNvPr id="2" name="Rectangle 1">
            <a:extLst>
              <a:ext uri="{FF2B5EF4-FFF2-40B4-BE49-F238E27FC236}">
                <a16:creationId xmlns:a16="http://schemas.microsoft.com/office/drawing/2014/main" id="{3DF2B094-35EC-87BF-F0B9-01D5F5479DE7}"/>
              </a:ext>
            </a:extLst>
          </p:cNvPr>
          <p:cNvSpPr/>
          <p:nvPr/>
        </p:nvSpPr>
        <p:spPr>
          <a:xfrm>
            <a:off x="1143000" y="5067300"/>
            <a:ext cx="1536192" cy="1143000"/>
          </a:xfrm>
          <a:prstGeom prst="rect">
            <a:avLst/>
          </a:prstGeom>
          <a:solidFill>
            <a:srgbClr val="9F22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solidFill>
                  <a:prstClr val="white"/>
                </a:solidFill>
                <a:latin typeface="Arial" panose="020B0604020202020204" pitchFamily="34" charset="0"/>
                <a:cs typeface="Arial" panose="020B0604020202020204" pitchFamily="34" charset="0"/>
              </a:rPr>
              <a:t>1</a:t>
            </a:r>
            <a:endParaRPr kumimoji="0" lang="en-US" sz="8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55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029741-A9E8-A1C2-628E-DB305E78FD4B}"/>
              </a:ext>
            </a:extLst>
          </p:cNvPr>
          <p:cNvGrpSpPr/>
          <p:nvPr/>
        </p:nvGrpSpPr>
        <p:grpSpPr>
          <a:xfrm>
            <a:off x="381000" y="647700"/>
            <a:ext cx="17086709" cy="9639300"/>
            <a:chOff x="381000" y="647700"/>
            <a:chExt cx="17086709" cy="9639300"/>
          </a:xfrm>
        </p:grpSpPr>
        <p:sp>
          <p:nvSpPr>
            <p:cNvPr id="4" name="Speech Bubble: Rectangle with Corners Rounded 3">
              <a:extLst>
                <a:ext uri="{FF2B5EF4-FFF2-40B4-BE49-F238E27FC236}">
                  <a16:creationId xmlns:a16="http://schemas.microsoft.com/office/drawing/2014/main" id="{4356F014-E0D4-7B7C-8543-9E2C9271CCD1}"/>
                </a:ext>
              </a:extLst>
            </p:cNvPr>
            <p:cNvSpPr/>
            <p:nvPr/>
          </p:nvSpPr>
          <p:spPr>
            <a:xfrm>
              <a:off x="914400" y="647700"/>
              <a:ext cx="16553309" cy="1981200"/>
            </a:xfrm>
            <a:prstGeom prst="wedgeRoundRectCallout">
              <a:avLst>
                <a:gd name="adj1" fmla="val -26249"/>
                <a:gd name="adj2" fmla="val 70889"/>
                <a:gd name="adj3" fmla="val 16667"/>
              </a:avLst>
            </a:prstGeom>
            <a:solidFill>
              <a:schemeClr val="bg1"/>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828800">
                <a:lnSpc>
                  <a:spcPct val="150000"/>
                </a:lnSpc>
                <a:buClr>
                  <a:srgbClr val="000000"/>
                </a:buClr>
              </a:pPr>
              <a:r>
                <a:rPr lang="en-US" sz="4000" b="1" i="1" kern="0">
                  <a:solidFill>
                    <a:srgbClr val="FF0000"/>
                  </a:solidFill>
                  <a:latin typeface="Arial"/>
                  <a:sym typeface="Arial"/>
                </a:rPr>
                <a:t>Em hãy q</a:t>
              </a:r>
              <a:r>
                <a:rPr lang="vi-VN" sz="4000" b="1" i="1" kern="0">
                  <a:solidFill>
                    <a:srgbClr val="FF0000"/>
                  </a:solidFill>
                  <a:latin typeface="Arial"/>
                  <a:sym typeface="Arial"/>
                </a:rPr>
                <a:t>uan </a:t>
              </a:r>
              <a:r>
                <a:rPr lang="en-US" sz="4000" b="1" i="1" kern="0">
                  <a:solidFill>
                    <a:srgbClr val="FF0000"/>
                  </a:solidFill>
                  <a:latin typeface="Arial"/>
                  <a:sym typeface="Arial"/>
                </a:rPr>
                <a:t>sát Hình </a:t>
              </a:r>
              <a:r>
                <a:rPr lang="vi-VN" sz="4000" b="1" i="1" kern="0">
                  <a:solidFill>
                    <a:srgbClr val="FF0000"/>
                  </a:solidFill>
                  <a:latin typeface="Arial"/>
                  <a:sym typeface="Arial"/>
                </a:rPr>
                <a:t>3.1 SGK tr.17 và trả lời câu hỏi:</a:t>
              </a:r>
              <a:r>
                <a:rPr lang="en-US" sz="4000" b="1" i="1" kern="0">
                  <a:solidFill>
                    <a:srgbClr val="FF0000"/>
                  </a:solidFill>
                  <a:latin typeface="Arial"/>
                  <a:sym typeface="Arial"/>
                </a:rPr>
                <a:t> </a:t>
              </a:r>
              <a:r>
                <a:rPr lang="en-US" sz="4000" kern="0">
                  <a:solidFill>
                    <a:srgbClr val="000000"/>
                  </a:solidFill>
                  <a:latin typeface="Arial"/>
                  <a:sym typeface="Arial"/>
                </a:rPr>
                <a:t>Nêu nguyên nhân gây ra những biến đổi trong xã hội Tây Âu trung đại.</a:t>
              </a:r>
            </a:p>
          </p:txBody>
        </p:sp>
        <p:pic>
          <p:nvPicPr>
            <p:cNvPr id="2" name="Picture 14">
              <a:extLst>
                <a:ext uri="{FF2B5EF4-FFF2-40B4-BE49-F238E27FC236}">
                  <a16:creationId xmlns:a16="http://schemas.microsoft.com/office/drawing/2014/main" id="{B53076B5-0B0C-0D5D-0663-6CE95117D0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2495909"/>
              <a:ext cx="5638800" cy="7791091"/>
            </a:xfrm>
            <a:prstGeom prst="rect">
              <a:avLst/>
            </a:prstGeom>
          </p:spPr>
        </p:pic>
      </p:grpSp>
      <p:grpSp>
        <p:nvGrpSpPr>
          <p:cNvPr id="10" name="Group 9">
            <a:extLst>
              <a:ext uri="{FF2B5EF4-FFF2-40B4-BE49-F238E27FC236}">
                <a16:creationId xmlns:a16="http://schemas.microsoft.com/office/drawing/2014/main" id="{87F38533-69C4-10FA-213C-225061762D7E}"/>
              </a:ext>
            </a:extLst>
          </p:cNvPr>
          <p:cNvGrpSpPr/>
          <p:nvPr/>
        </p:nvGrpSpPr>
        <p:grpSpPr>
          <a:xfrm>
            <a:off x="6400800" y="3143249"/>
            <a:ext cx="11355307" cy="6629401"/>
            <a:chOff x="6858000" y="3162300"/>
            <a:chExt cx="11355307" cy="6629401"/>
          </a:xfrm>
        </p:grpSpPr>
        <p:pic>
          <p:nvPicPr>
            <p:cNvPr id="8" name="Picture 7">
              <a:extLst>
                <a:ext uri="{FF2B5EF4-FFF2-40B4-BE49-F238E27FC236}">
                  <a16:creationId xmlns:a16="http://schemas.microsoft.com/office/drawing/2014/main" id="{971BE11B-05E5-07BF-ED45-23E2D1CE4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62300"/>
              <a:ext cx="8293407" cy="6629401"/>
            </a:xfrm>
            <a:prstGeom prst="rect">
              <a:avLst/>
            </a:prstGeom>
          </p:spPr>
        </p:pic>
        <p:sp>
          <p:nvSpPr>
            <p:cNvPr id="9" name="TextBox 8">
              <a:extLst>
                <a:ext uri="{FF2B5EF4-FFF2-40B4-BE49-F238E27FC236}">
                  <a16:creationId xmlns:a16="http://schemas.microsoft.com/office/drawing/2014/main" id="{482122FE-17BB-A1E9-E28E-989581D6CFF7}"/>
                </a:ext>
              </a:extLst>
            </p:cNvPr>
            <p:cNvSpPr txBox="1"/>
            <p:nvPr/>
          </p:nvSpPr>
          <p:spPr>
            <a:xfrm>
              <a:off x="15316200" y="5254882"/>
              <a:ext cx="2897107" cy="4536819"/>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Hình 3.1. Cảng biển Li-xbon (Lisbon) ở Đồ Đào Nha tấp nập vào thế kỉ XVI (tranh khắc đồng, năm 1547)</a:t>
              </a:r>
            </a:p>
          </p:txBody>
        </p:sp>
      </p:grpSp>
    </p:spTree>
    <p:extLst>
      <p:ext uri="{BB962C8B-B14F-4D97-AF65-F5344CB8AC3E}">
        <p14:creationId xmlns:p14="http://schemas.microsoft.com/office/powerpoint/2010/main" val="203389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631342"/>
            <a:ext cx="9732232" cy="191154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lý</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nhờ</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vơ</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vét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cướp</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bóc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thuộc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địa</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6808AE4-F455-8AC9-6639-5D1AA945CCFC}"/>
              </a:ext>
            </a:extLst>
          </p:cNvPr>
          <p:cNvGrpSpPr/>
          <p:nvPr/>
        </p:nvGrpSpPr>
        <p:grpSpPr>
          <a:xfrm>
            <a:off x="989729" y="4790430"/>
            <a:ext cx="9580703" cy="4086870"/>
            <a:chOff x="989729" y="4790430"/>
            <a:chExt cx="9580703" cy="4086870"/>
          </a:xfrm>
        </p:grpSpPr>
        <p:sp>
          <p:nvSpPr>
            <p:cNvPr id="4" name="Down Arrow 3"/>
            <p:cNvSpPr/>
            <p:nvPr/>
          </p:nvSpPr>
          <p:spPr>
            <a:xfrm>
              <a:off x="5502240" y="4790430"/>
              <a:ext cx="838200" cy="990600"/>
            </a:xfrm>
            <a:prstGeom prst="down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9729" y="5996255"/>
              <a:ext cx="9580703" cy="2881045"/>
            </a:xfrm>
            <a:prstGeom prst="rect">
              <a:avLst/>
            </a:prstGeom>
            <a:solidFill>
              <a:schemeClr val="accent5">
                <a:lumMod val="20000"/>
                <a:lumOff val="80000"/>
              </a:schemeClr>
            </a:solidFill>
          </p:spPr>
          <p:txBody>
            <a:bodyPr wrap="square">
              <a:spAutoFit/>
            </a:bodyPr>
            <a:lstStyle/>
            <a:p>
              <a:pPr algn="just">
                <a:lnSpc>
                  <a:spcPct val="150000"/>
                </a:lnSpc>
                <a:spcBef>
                  <a:spcPts val="300"/>
                </a:spcBef>
                <a:spcAft>
                  <a:spcPts val="300"/>
                </a:spcAft>
              </a:pPr>
              <a:r>
                <a:rPr lang="vi-VN" sz="420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quý</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tộc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thương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giàu</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lên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nhanh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chóng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tích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lũy</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được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vố</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ban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đầu</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5AEA4DC2-1205-878E-C37E-720848CCA76A}"/>
              </a:ext>
            </a:extLst>
          </p:cNvPr>
          <p:cNvGrpSpPr/>
          <p:nvPr/>
        </p:nvGrpSpPr>
        <p:grpSpPr>
          <a:xfrm>
            <a:off x="4945941" y="270878"/>
            <a:ext cx="8396118" cy="1802060"/>
            <a:chOff x="4500544" y="218262"/>
            <a:chExt cx="4198059" cy="901030"/>
          </a:xfrm>
        </p:grpSpPr>
        <p:sp>
          <p:nvSpPr>
            <p:cNvPr id="7" name="Rectangle: Diagonal Corners Rounded 6">
              <a:extLst>
                <a:ext uri="{FF2B5EF4-FFF2-40B4-BE49-F238E27FC236}">
                  <a16:creationId xmlns:a16="http://schemas.microsoft.com/office/drawing/2014/main" id="{CB41B5B7-3D2A-E8E0-BBC8-8B5045A1DBAB}"/>
                </a:ext>
              </a:extLst>
            </p:cNvPr>
            <p:cNvSpPr/>
            <p:nvPr/>
          </p:nvSpPr>
          <p:spPr>
            <a:xfrm>
              <a:off x="4564838" y="447438"/>
              <a:ext cx="3811128" cy="671854"/>
            </a:xfrm>
            <a:prstGeom prst="round2DiagRect">
              <a:avLst/>
            </a:prstGeom>
            <a:noFill/>
            <a:ln w="25400" cap="flat" cmpd="sng" algn="ctr">
              <a:solidFill>
                <a:srgbClr val="D32B2B">
                  <a:lumMod val="25000"/>
                </a:srgbClr>
              </a:solidFill>
              <a:prstDash val="dash"/>
            </a:ln>
            <a:effectLst/>
          </p:spPr>
          <p:txBody>
            <a:bodyPr rtlCol="0" anchor="ctr"/>
            <a:lstStyle/>
            <a:p>
              <a:pPr algn="ctr">
                <a:defRPr/>
              </a:pPr>
              <a:endParaRPr lang="en-US">
                <a:solidFill>
                  <a:prstClr val="white"/>
                </a:solidFill>
                <a:latin typeface="Calibri"/>
                <a:cs typeface="Arial"/>
                <a:sym typeface="Arial"/>
              </a:endParaRPr>
            </a:p>
          </p:txBody>
        </p:sp>
        <p:grpSp>
          <p:nvGrpSpPr>
            <p:cNvPr id="8" name="Group 7">
              <a:extLst>
                <a:ext uri="{FF2B5EF4-FFF2-40B4-BE49-F238E27FC236}">
                  <a16:creationId xmlns:a16="http://schemas.microsoft.com/office/drawing/2014/main" id="{0190AC59-9015-A778-6C34-90189F0ED15C}"/>
                </a:ext>
              </a:extLst>
            </p:cNvPr>
            <p:cNvGrpSpPr/>
            <p:nvPr/>
          </p:nvGrpSpPr>
          <p:grpSpPr>
            <a:xfrm>
              <a:off x="4500544" y="218262"/>
              <a:ext cx="4198059" cy="851118"/>
              <a:chOff x="9622756" y="1090935"/>
              <a:chExt cx="8396117" cy="2598804"/>
            </a:xfrm>
          </p:grpSpPr>
          <p:sp>
            <p:nvSpPr>
              <p:cNvPr id="9" name="Rectangle: Diagonal Corners Rounded 8">
                <a:extLst>
                  <a:ext uri="{FF2B5EF4-FFF2-40B4-BE49-F238E27FC236}">
                    <a16:creationId xmlns:a16="http://schemas.microsoft.com/office/drawing/2014/main" id="{0D7BD843-CA5D-AE01-1FE0-010F6BA4330C}"/>
                  </a:ext>
                </a:extLst>
              </p:cNvPr>
              <p:cNvSpPr/>
              <p:nvPr/>
            </p:nvSpPr>
            <p:spPr>
              <a:xfrm>
                <a:off x="9622756" y="1638300"/>
                <a:ext cx="7622255" cy="2051439"/>
              </a:xfrm>
              <a:prstGeom prst="round2DiagRect">
                <a:avLst/>
              </a:prstGeom>
              <a:solidFill>
                <a:schemeClr val="accent1">
                  <a:lumMod val="75000"/>
                </a:schemeClr>
              </a:solidFill>
              <a:ln w="25400" cap="flat" cmpd="sng" algn="ctr">
                <a:noFill/>
                <a:prstDash val="solid"/>
              </a:ln>
              <a:effectLst/>
            </p:spPr>
            <p:txBody>
              <a:bodyPr rtlCol="0" anchor="ctr"/>
              <a:lstStyle/>
              <a:p>
                <a:pPr algn="ctr">
                  <a:defRPr/>
                </a:pPr>
                <a:r>
                  <a:rPr lang="en-US" sz="4800" b="1" i="1">
                    <a:solidFill>
                      <a:srgbClr val="FFFFFF"/>
                    </a:solidFill>
                    <a:latin typeface="Arial"/>
                    <a:cs typeface="Arial" panose="020B0604020202020204" pitchFamily="34" charset="0"/>
                    <a:sym typeface="Arial"/>
                  </a:rPr>
                  <a:t>a. Nguyên nhân:</a:t>
                </a:r>
                <a:endParaRPr lang="en-US" sz="4800">
                  <a:solidFill>
                    <a:srgbClr val="FFFFFF"/>
                  </a:solidFill>
                  <a:latin typeface="Arial"/>
                  <a:cs typeface="Arial" panose="020B0604020202020204" pitchFamily="34" charset="0"/>
                  <a:sym typeface="Arial"/>
                </a:endParaRPr>
              </a:p>
            </p:txBody>
          </p:sp>
          <p:sp>
            <p:nvSpPr>
              <p:cNvPr id="10" name="Freeform 4">
                <a:extLst>
                  <a:ext uri="{FF2B5EF4-FFF2-40B4-BE49-F238E27FC236}">
                    <a16:creationId xmlns:a16="http://schemas.microsoft.com/office/drawing/2014/main" id="{505A9ED5-4DF8-3F05-A938-C596324AB5F0}"/>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defRPr/>
                </a:pPr>
                <a:endParaRPr lang="vi-VN" dirty="0">
                  <a:solidFill>
                    <a:prstClr val="black"/>
                  </a:solidFill>
                  <a:latin typeface="Arial" panose="020B0604020202020204" pitchFamily="34" charset="0"/>
                  <a:cs typeface="Arial"/>
                  <a:sym typeface="Arial"/>
                </a:endParaRPr>
              </a:p>
            </p:txBody>
          </p:sp>
        </p:grpSp>
      </p:grpSp>
      <p:grpSp>
        <p:nvGrpSpPr>
          <p:cNvPr id="14" name="Group 13">
            <a:extLst>
              <a:ext uri="{FF2B5EF4-FFF2-40B4-BE49-F238E27FC236}">
                <a16:creationId xmlns:a16="http://schemas.microsoft.com/office/drawing/2014/main" id="{AED644F9-C75F-208A-7B2C-1228A002ABB3}"/>
              </a:ext>
            </a:extLst>
          </p:cNvPr>
          <p:cNvGrpSpPr/>
          <p:nvPr/>
        </p:nvGrpSpPr>
        <p:grpSpPr>
          <a:xfrm>
            <a:off x="10972800" y="2894230"/>
            <a:ext cx="6761522" cy="6204049"/>
            <a:chOff x="10972800" y="3340311"/>
            <a:chExt cx="6761522" cy="6204049"/>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p:blipFill>
          <p:spPr>
            <a:xfrm>
              <a:off x="10972800" y="3340311"/>
              <a:ext cx="6761522" cy="4507680"/>
            </a:xfrm>
            <a:prstGeom prst="rect">
              <a:avLst/>
            </a:prstGeom>
          </p:spPr>
        </p:pic>
        <p:sp>
          <p:nvSpPr>
            <p:cNvPr id="12" name="TextBox 11">
              <a:extLst>
                <a:ext uri="{FF2B5EF4-FFF2-40B4-BE49-F238E27FC236}">
                  <a16:creationId xmlns:a16="http://schemas.microsoft.com/office/drawing/2014/main" id="{0B4896E3-C67D-1CC0-F43E-5626384D9420}"/>
                </a:ext>
              </a:extLst>
            </p:cNvPr>
            <p:cNvSpPr txBox="1"/>
            <p:nvPr/>
          </p:nvSpPr>
          <p:spPr>
            <a:xfrm>
              <a:off x="11177520" y="7892689"/>
              <a:ext cx="6352082" cy="1651671"/>
            </a:xfrm>
            <a:prstGeom prst="rect">
              <a:avLst/>
            </a:prstGeom>
            <a:noFill/>
          </p:spPr>
          <p:txBody>
            <a:bodyPr wrap="square">
              <a:spAutoFit/>
            </a:bodyPr>
            <a:lstStyle/>
            <a:p>
              <a:pPr algn="ctr">
                <a:lnSpc>
                  <a:spcPct val="150000"/>
                </a:lnSpc>
              </a:pPr>
              <a:r>
                <a:rPr lang="vi-VN" sz="3600">
                  <a:latin typeface="Arial" panose="020B0604020202020204" pitchFamily="34" charset="0"/>
                  <a:cs typeface="Arial" panose="020B0604020202020204" pitchFamily="34" charset="0"/>
                </a:rPr>
                <a:t>Một thị trấn </a:t>
              </a:r>
              <a:r>
                <a:rPr lang="en-US" sz="3600">
                  <a:latin typeface="Arial" panose="020B0604020202020204" pitchFamily="34" charset="0"/>
                  <a:cs typeface="Arial" panose="020B0604020202020204" pitchFamily="34" charset="0"/>
                </a:rPr>
                <a:t>của Pháp – thuộc địa của Anh </a:t>
              </a:r>
              <a:r>
                <a:rPr lang="vi-VN" sz="3600">
                  <a:latin typeface="Arial" panose="020B0604020202020204" pitchFamily="34" charset="0"/>
                  <a:cs typeface="Arial" panose="020B0604020202020204" pitchFamily="34" charset="0"/>
                </a:rPr>
                <a:t>đang bị cướp phá</a:t>
              </a:r>
            </a:p>
          </p:txBody>
        </p:sp>
      </p:grpSp>
    </p:spTree>
    <p:extLst>
      <p:ext uri="{BB962C8B-B14F-4D97-AF65-F5344CB8AC3E}">
        <p14:creationId xmlns:p14="http://schemas.microsoft.com/office/powerpoint/2010/main" val="340719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2143</Words>
  <Application>Microsoft Office PowerPoint</Application>
  <PresentationFormat>Custom</PresentationFormat>
  <Paragraphs>165</Paragraphs>
  <Slides>35</Slides>
  <Notes>2</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1FTV Akira Expanded</vt:lpstr>
      <vt:lpstr>Times New Roman</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Giang Hương</cp:lastModifiedBy>
  <cp:revision>21</cp:revision>
  <dcterms:created xsi:type="dcterms:W3CDTF">2006-08-16T00:00:00Z</dcterms:created>
  <dcterms:modified xsi:type="dcterms:W3CDTF">2025-09-16T08:06:26Z</dcterms:modified>
  <dc:identifier>DAEswOIwa4E</dc:identifier>
</cp:coreProperties>
</file>