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6858000" cx="12192000"/>
  <p:notesSz cx="6858000" cy="9144000"/>
  <p:embeddedFontLst>
    <p:embeddedFont>
      <p:font typeface="Great Vibes"/>
      <p:regular r:id="rId38"/>
    </p:embeddedFont>
    <p:embeddedFont>
      <p:font typeface="Poppins"/>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3" roundtripDataSignature="AMtx7mgqYs2m5wuY/FB+eYdAQb8xRcO1T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3D0E080-5307-42B2-90EB-75D7FBE1C7BA}">
  <a:tblStyle styleId="{53D0E080-5307-42B2-90EB-75D7FBE1C7BA}"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oppins-bold.fntdata"/><Relationship Id="rId20" Type="http://schemas.openxmlformats.org/officeDocument/2006/relationships/slide" Target="slides/slide14.xml"/><Relationship Id="rId42" Type="http://schemas.openxmlformats.org/officeDocument/2006/relationships/font" Target="fonts/Poppins-boldItalic.fntdata"/><Relationship Id="rId41" Type="http://schemas.openxmlformats.org/officeDocument/2006/relationships/font" Target="fonts/Poppins-italic.fntdata"/><Relationship Id="rId22" Type="http://schemas.openxmlformats.org/officeDocument/2006/relationships/slide" Target="slides/slide16.xml"/><Relationship Id="rId21" Type="http://schemas.openxmlformats.org/officeDocument/2006/relationships/slide" Target="slides/slide15.xml"/><Relationship Id="rId43" Type="http://customschemas.google.com/relationships/presentationmetadata" Target="meta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Poppins-regular.fntdata"/><Relationship Id="rId16" Type="http://schemas.openxmlformats.org/officeDocument/2006/relationships/slide" Target="slides/slide10.xml"/><Relationship Id="rId38" Type="http://schemas.openxmlformats.org/officeDocument/2006/relationships/font" Target="fonts/GreatVibes-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6" name="Shape 86"/>
        <p:cNvGrpSpPr/>
        <p:nvPr/>
      </p:nvGrpSpPr>
      <p:grpSpPr>
        <a:xfrm>
          <a:off x="0" y="0"/>
          <a:ext cx="0" cy="0"/>
          <a:chOff x="0" y="0"/>
          <a:chExt cx="0" cy="0"/>
        </a:xfrm>
      </p:grpSpPr>
      <p:sp>
        <p:nvSpPr>
          <p:cNvPr id="87" name="Google Shape;87;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89" name="Google Shape;89;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 name="Shape 23"/>
        <p:cNvGrpSpPr/>
        <p:nvPr/>
      </p:nvGrpSpPr>
      <p:grpSpPr>
        <a:xfrm>
          <a:off x="0" y="0"/>
          <a:ext cx="0" cy="0"/>
          <a:chOff x="0" y="0"/>
          <a:chExt cx="0" cy="0"/>
        </a:xfrm>
      </p:grpSpPr>
      <p:sp>
        <p:nvSpPr>
          <p:cNvPr id="24" name="Google Shape;24;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4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4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4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43"/>
          <p:cNvSpPr/>
          <p:nvPr>
            <p:ph idx="2" type="pic"/>
          </p:nvPr>
        </p:nvSpPr>
        <p:spPr>
          <a:xfrm>
            <a:off x="5183188" y="987425"/>
            <a:ext cx="6172200" cy="4873625"/>
          </a:xfrm>
          <a:prstGeom prst="rect">
            <a:avLst/>
          </a:prstGeom>
          <a:noFill/>
          <a:ln>
            <a:noFill/>
          </a:ln>
        </p:spPr>
      </p:sp>
      <p:sp>
        <p:nvSpPr>
          <p:cNvPr id="64" name="Google Shape;64;p4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0" name="Shape 80"/>
        <p:cNvGrpSpPr/>
        <p:nvPr/>
      </p:nvGrpSpPr>
      <p:grpSpPr>
        <a:xfrm>
          <a:off x="0" y="0"/>
          <a:ext cx="0" cy="0"/>
          <a:chOff x="0" y="0"/>
          <a:chExt cx="0" cy="0"/>
        </a:xfrm>
      </p:grpSpPr>
      <p:sp>
        <p:nvSpPr>
          <p:cNvPr id="81" name="Google Shape;81;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83" name="Google Shape;83;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4" name="Google Shape;84;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5" name="Google Shape;85;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jpg"/><Relationship Id="rId4" Type="http://schemas.openxmlformats.org/officeDocument/2006/relationships/image" Target="../media/image21.png"/><Relationship Id="rId5"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26.jpg"/><Relationship Id="rId5" Type="http://schemas.openxmlformats.org/officeDocument/2006/relationships/image" Target="../media/image29.jpg"/><Relationship Id="rId6"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15.png"/><Relationship Id="rId6" Type="http://schemas.openxmlformats.org/officeDocument/2006/relationships/image" Target="../media/image6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15.png"/><Relationship Id="rId6" Type="http://schemas.openxmlformats.org/officeDocument/2006/relationships/image" Target="../media/image34.png"/><Relationship Id="rId7"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8.png"/><Relationship Id="rId4" Type="http://schemas.openxmlformats.org/officeDocument/2006/relationships/image" Target="../media/image32.png"/><Relationship Id="rId5"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43.jpg"/><Relationship Id="rId6"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5.jpg"/><Relationship Id="rId5" Type="http://schemas.openxmlformats.org/officeDocument/2006/relationships/image" Target="../media/image4.jpg"/><Relationship Id="rId6"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9.jpg"/><Relationship Id="rId4" Type="http://schemas.openxmlformats.org/officeDocument/2006/relationships/image" Target="../media/image41.jpg"/><Relationship Id="rId5" Type="http://schemas.openxmlformats.org/officeDocument/2006/relationships/image" Target="../media/image45.jpg"/><Relationship Id="rId6" Type="http://schemas.openxmlformats.org/officeDocument/2006/relationships/image" Target="../media/image4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9.png"/><Relationship Id="rId4" Type="http://schemas.openxmlformats.org/officeDocument/2006/relationships/image" Target="../media/image53.png"/><Relationship Id="rId5" Type="http://schemas.openxmlformats.org/officeDocument/2006/relationships/image" Target="../media/image20.png"/><Relationship Id="rId6"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8.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0.png"/><Relationship Id="rId4" Type="http://schemas.openxmlformats.org/officeDocument/2006/relationships/image" Target="../media/image54.png"/><Relationship Id="rId5" Type="http://schemas.openxmlformats.org/officeDocument/2006/relationships/image" Target="../media/image57.png"/><Relationship Id="rId6" Type="http://schemas.openxmlformats.org/officeDocument/2006/relationships/image" Target="../media/image61.png"/><Relationship Id="rId7"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0.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4.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4.png"/><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7.jpg"/><Relationship Id="rId4"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2.jp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11.jp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Present around the world" id="96" name="Google Shape;96;p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97" name="Google Shape;97;p1"/>
          <p:cNvSpPr txBox="1"/>
          <p:nvPr>
            <p:ph type="ctrTitle"/>
          </p:nvPr>
        </p:nvSpPr>
        <p:spPr>
          <a:xfrm>
            <a:off x="0" y="86043"/>
            <a:ext cx="12192000" cy="105187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600"/>
              <a:buFont typeface="Great Vibes"/>
              <a:buNone/>
            </a:pPr>
            <a:r>
              <a:rPr b="1" lang="en-US" sz="6600">
                <a:latin typeface="Great Vibes"/>
                <a:ea typeface="Great Vibes"/>
                <a:cs typeface="Great Vibes"/>
                <a:sym typeface="Great Vibes"/>
              </a:rPr>
              <a:t>Chào mừng các em cùng đến với chuyến</a:t>
            </a:r>
            <a:endParaRPr b="1" sz="6600">
              <a:latin typeface="Great Vibes"/>
              <a:ea typeface="Great Vibes"/>
              <a:cs typeface="Great Vibes"/>
              <a:sym typeface="Great Vibes"/>
            </a:endParaRPr>
          </a:p>
        </p:txBody>
      </p:sp>
      <p:sp>
        <p:nvSpPr>
          <p:cNvPr id="98" name="Google Shape;98;p1"/>
          <p:cNvSpPr txBox="1"/>
          <p:nvPr>
            <p:ph idx="1" type="subTitle"/>
          </p:nvPr>
        </p:nvSpPr>
        <p:spPr>
          <a:xfrm>
            <a:off x="0" y="1773238"/>
            <a:ext cx="12192000" cy="165576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6600"/>
              <a:buNone/>
            </a:pPr>
            <a:r>
              <a:rPr lang="en-US" sz="6600">
                <a:solidFill>
                  <a:srgbClr val="FF0000"/>
                </a:solidFill>
                <a:latin typeface="Arial"/>
                <a:ea typeface="Arial"/>
                <a:cs typeface="Arial"/>
                <a:sym typeface="Arial"/>
              </a:rPr>
              <a:t>DU LỊCH VÒNG QUANH THẾ GIỚI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500"/>
                                        <p:tgtEl>
                                          <p:spTgt spid="97"/>
                                        </p:tgtEl>
                                      </p:cBhvr>
                                    </p:animEffect>
                                  </p:childTnLst>
                                </p:cTn>
                              </p:par>
                              <p:par>
                                <p:cTn fill="hold" nodeType="withEffect" presetClass="entr" presetID="10" presetSubtype="0">
                                  <p:stCondLst>
                                    <p:cond delay="0"/>
                                  </p:stCondLst>
                                  <p:childTnLst>
                                    <p:set>
                                      <p:cBhvr>
                                        <p:cTn dur="1" fill="hold">
                                          <p:stCondLst>
                                            <p:cond delay="0"/>
                                          </p:stCondLst>
                                        </p:cTn>
                                        <p:tgtEl>
                                          <p:spTgt spid="98">
                                            <p:txEl>
                                              <p:pRg end="0" st="0"/>
                                            </p:txEl>
                                          </p:spTgt>
                                        </p:tgtEl>
                                        <p:attrNameLst>
                                          <p:attrName>style.visibility</p:attrName>
                                        </p:attrNameLst>
                                      </p:cBhvr>
                                      <p:to>
                                        <p:strVal val="visible"/>
                                      </p:to>
                                    </p:set>
                                    <p:animEffect filter="fade" transition="in">
                                      <p:cBhvr>
                                        <p:cTn dur="500"/>
                                        <p:tgtEl>
                                          <p:spTgt spid="9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10"/>
          <p:cNvSpPr/>
          <p:nvPr/>
        </p:nvSpPr>
        <p:spPr>
          <a:xfrm>
            <a:off x="0" y="0"/>
            <a:ext cx="12192000" cy="6858000"/>
          </a:xfrm>
          <a:prstGeom prst="rect">
            <a:avLst/>
          </a:prstGeom>
          <a:solidFill>
            <a:srgbClr val="766D5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5" name="Google Shape;205;p10"/>
          <p:cNvSpPr/>
          <p:nvPr/>
        </p:nvSpPr>
        <p:spPr>
          <a:xfrm>
            <a:off x="477012" y="480060"/>
            <a:ext cx="11237976" cy="589788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a ubicación de la Polinesia Francesa" id="206" name="Google Shape;206;p10"/>
          <p:cNvPicPr preferRelativeResize="0"/>
          <p:nvPr/>
        </p:nvPicPr>
        <p:blipFill rotWithShape="1">
          <a:blip r:embed="rId3">
            <a:alphaModFix/>
          </a:blip>
          <a:srcRect b="0" l="124" r="124" t="0"/>
          <a:stretch/>
        </p:blipFill>
        <p:spPr>
          <a:xfrm>
            <a:off x="1143941" y="643467"/>
            <a:ext cx="9879659" cy="5571066"/>
          </a:xfrm>
          <a:prstGeom prst="rect">
            <a:avLst/>
          </a:prstGeom>
          <a:noFill/>
          <a:ln>
            <a:noFill/>
          </a:ln>
        </p:spPr>
      </p:pic>
      <p:sp>
        <p:nvSpPr>
          <p:cNvPr id="207" name="Google Shape;207;p10"/>
          <p:cNvSpPr/>
          <p:nvPr/>
        </p:nvSpPr>
        <p:spPr>
          <a:xfrm>
            <a:off x="558800" y="643467"/>
            <a:ext cx="1432560" cy="1185333"/>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chemeClr val="lt1"/>
                </a:solidFill>
                <a:latin typeface="Poppins"/>
                <a:ea typeface="Poppins"/>
                <a:cs typeface="Poppins"/>
                <a:sym typeface="Poppins"/>
              </a:rPr>
              <a:t>Các bộ phận chính của Châu Đại Dương</a:t>
            </a:r>
            <a:endParaRPr b="1" i="0" sz="1800" u="none" cap="none" strike="noStrike">
              <a:solidFill>
                <a:schemeClr val="lt1"/>
              </a:solidFill>
              <a:latin typeface="Poppins"/>
              <a:ea typeface="Poppins"/>
              <a:cs typeface="Poppins"/>
              <a:sym typeface="Poppins"/>
            </a:endParaRPr>
          </a:p>
        </p:txBody>
      </p:sp>
    </p:spTree>
  </p:cSld>
  <p:clrMapOvr>
    <a:masterClrMapping/>
  </p:clrMapOvr>
  <p:transition spd="slow">
    <p:wipe dir="l"/>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1" name="Shape 211"/>
        <p:cNvGrpSpPr/>
        <p:nvPr/>
      </p:nvGrpSpPr>
      <p:grpSpPr>
        <a:xfrm>
          <a:off x="0" y="0"/>
          <a:ext cx="0" cy="0"/>
          <a:chOff x="0" y="0"/>
          <a:chExt cx="0" cy="0"/>
        </a:xfrm>
      </p:grpSpPr>
      <p:sp>
        <p:nvSpPr>
          <p:cNvPr id="212" name="Google Shape;212;p11"/>
          <p:cNvSpPr/>
          <p:nvPr/>
        </p:nvSpPr>
        <p:spPr>
          <a:xfrm>
            <a:off x="0" y="0"/>
            <a:ext cx="12192000" cy="6858000"/>
          </a:xfrm>
          <a:prstGeom prst="rect">
            <a:avLst/>
          </a:prstGeom>
          <a:solidFill>
            <a:srgbClr val="2F6B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3" name="Google Shape;213;p11"/>
          <p:cNvSpPr/>
          <p:nvPr/>
        </p:nvSpPr>
        <p:spPr>
          <a:xfrm>
            <a:off x="477012" y="480060"/>
            <a:ext cx="11237976" cy="589788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Polinesia francese, un sogno che ti aspetta - Sothra" id="214" name="Google Shape;214;p11"/>
          <p:cNvPicPr preferRelativeResize="0"/>
          <p:nvPr>
            <p:ph idx="1" type="body"/>
          </p:nvPr>
        </p:nvPicPr>
        <p:blipFill rotWithShape="1">
          <a:blip r:embed="rId3">
            <a:alphaModFix/>
          </a:blip>
          <a:srcRect b="0" l="0" r="0" t="0"/>
          <a:stretch/>
        </p:blipFill>
        <p:spPr>
          <a:xfrm>
            <a:off x="764836" y="643467"/>
            <a:ext cx="10662327" cy="5571066"/>
          </a:xfrm>
          <a:prstGeom prst="rect">
            <a:avLst/>
          </a:prstGeom>
          <a:noFill/>
          <a:ln>
            <a:noFill/>
          </a:ln>
        </p:spPr>
      </p:pic>
      <p:sp>
        <p:nvSpPr>
          <p:cNvPr id="215" name="Google Shape;215;p11"/>
          <p:cNvSpPr/>
          <p:nvPr/>
        </p:nvSpPr>
        <p:spPr>
          <a:xfrm>
            <a:off x="6095999" y="562187"/>
            <a:ext cx="5783264" cy="8128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lt1"/>
                </a:solidFill>
                <a:latin typeface="Poppins"/>
                <a:ea typeface="Poppins"/>
                <a:cs typeface="Poppins"/>
                <a:sym typeface="Poppins"/>
              </a:rPr>
              <a:t>Pô-li-nê-di quần đảo thiên đường</a:t>
            </a:r>
            <a:endParaRPr b="0" i="0" sz="2400" u="none" cap="none" strike="noStrike">
              <a:solidFill>
                <a:schemeClr val="lt1"/>
              </a:solidFill>
              <a:latin typeface="Poppins"/>
              <a:ea typeface="Poppins"/>
              <a:cs typeface="Poppins"/>
              <a:sym typeface="Poppins"/>
            </a:endParaRPr>
          </a:p>
        </p:txBody>
      </p:sp>
    </p:spTree>
  </p:cSld>
  <p:clrMapOvr>
    <a:masterClrMapping/>
  </p:clrMapOvr>
  <p:transition spd="slow">
    <p:wipe dir="l"/>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2"/>
          <p:cNvSpPr/>
          <p:nvPr/>
        </p:nvSpPr>
        <p:spPr>
          <a:xfrm>
            <a:off x="0" y="0"/>
            <a:ext cx="12192000" cy="6858000"/>
          </a:xfrm>
          <a:prstGeom prst="rect">
            <a:avLst/>
          </a:prstGeom>
          <a:noFill/>
          <a:ln cap="flat" cmpd="sng" w="2286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21" name="Google Shape;221;p12"/>
          <p:cNvSpPr txBox="1"/>
          <p:nvPr/>
        </p:nvSpPr>
        <p:spPr>
          <a:xfrm>
            <a:off x="121920" y="239080"/>
            <a:ext cx="11948160" cy="858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7030A0"/>
              </a:buClr>
              <a:buSzPts val="4800"/>
              <a:buFont typeface="Arial"/>
              <a:buNone/>
            </a:pPr>
            <a:r>
              <a:rPr b="0" i="0" lang="en-US" sz="4800" u="none" cap="none" strike="noStrike">
                <a:solidFill>
                  <a:srgbClr val="7030A0"/>
                </a:solidFill>
                <a:latin typeface="Arial"/>
                <a:ea typeface="Arial"/>
                <a:cs typeface="Arial"/>
                <a:sym typeface="Arial"/>
              </a:rPr>
              <a:t>CHUYÊN GIA CHÂU ĐẠI DƯƠNG</a:t>
            </a:r>
            <a:endParaRPr/>
          </a:p>
        </p:txBody>
      </p:sp>
      <p:sp>
        <p:nvSpPr>
          <p:cNvPr id="222" name="Google Shape;222;p12"/>
          <p:cNvSpPr txBox="1"/>
          <p:nvPr/>
        </p:nvSpPr>
        <p:spPr>
          <a:xfrm>
            <a:off x="264160" y="1097280"/>
            <a:ext cx="5669280" cy="1706880"/>
          </a:xfrm>
          <a:prstGeom prst="rect">
            <a:avLst/>
          </a:prstGeom>
          <a:solidFill>
            <a:srgbClr val="E1EFD8"/>
          </a:solidFill>
          <a:ln>
            <a:noFill/>
          </a:ln>
        </p:spPr>
        <p:txBody>
          <a:bodyPr anchorCtr="0" anchor="ctr" bIns="45700" lIns="91425" spcFirstLastPara="1" rIns="91425" wrap="square" tIns="45700">
            <a:normAutofit lnSpcReduction="10000"/>
          </a:bodyPr>
          <a:lstStyle/>
          <a:p>
            <a:pPr indent="0" lvl="0" marL="0" marR="0" rtl="0" algn="just">
              <a:lnSpc>
                <a:spcPct val="120000"/>
              </a:lnSpc>
              <a:spcBef>
                <a:spcPts val="0"/>
              </a:spcBef>
              <a:spcAft>
                <a:spcPts val="0"/>
              </a:spcAft>
              <a:buClr>
                <a:schemeClr val="dk1"/>
              </a:buClr>
              <a:buSzPts val="2400"/>
              <a:buFont typeface="Arial"/>
              <a:buNone/>
            </a:pPr>
            <a:r>
              <a:rPr b="0" i="0" lang="en-US" sz="2400" u="none" cap="none" strike="noStrike">
                <a:solidFill>
                  <a:schemeClr val="dk1"/>
                </a:solidFill>
                <a:latin typeface="Poppins"/>
                <a:ea typeface="Poppins"/>
                <a:cs typeface="Poppins"/>
                <a:sym typeface="Poppins"/>
              </a:rPr>
              <a:t>Là một chuyên gia nghiên cứu về châu Đại Dương, em cần thiết kế sơ đồ tư duy, mô tả đặc điểm tự nhiên của châu lục và chia sẻ với du khách</a:t>
            </a:r>
            <a:endParaRPr b="0" i="0" sz="2400" u="none" cap="none" strike="noStrike">
              <a:solidFill>
                <a:schemeClr val="dk1"/>
              </a:solidFill>
              <a:latin typeface="Poppins"/>
              <a:ea typeface="Poppins"/>
              <a:cs typeface="Poppins"/>
              <a:sym typeface="Poppins"/>
            </a:endParaRPr>
          </a:p>
        </p:txBody>
      </p:sp>
      <p:graphicFrame>
        <p:nvGraphicFramePr>
          <p:cNvPr id="223" name="Google Shape;223;p12"/>
          <p:cNvGraphicFramePr/>
          <p:nvPr/>
        </p:nvGraphicFramePr>
        <p:xfrm>
          <a:off x="345440" y="2937958"/>
          <a:ext cx="3000000" cy="3000000"/>
        </p:xfrm>
        <a:graphic>
          <a:graphicData uri="http://schemas.openxmlformats.org/drawingml/2006/table">
            <a:tbl>
              <a:tblPr bandRow="1" firstCol="1" firstRow="1">
                <a:noFill/>
                <a:tableStyleId>{53D0E080-5307-42B2-90EB-75D7FBE1C7BA}</a:tableStyleId>
              </a:tblPr>
              <a:tblGrid>
                <a:gridCol w="9151450"/>
                <a:gridCol w="606950"/>
                <a:gridCol w="570275"/>
                <a:gridCol w="533600"/>
                <a:gridCol w="638875"/>
              </a:tblGrid>
              <a:tr h="376875">
                <a:tc>
                  <a:txBody>
                    <a:bodyPr/>
                    <a:lstStyle/>
                    <a:p>
                      <a:pPr indent="0" lvl="0" marL="0" marR="0" rtl="0" algn="ctr">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Tiêu chí</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1</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2</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3</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4</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379275">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Tên sơ đồ, biểu tượng đẹp, ấn tượng, thu hút</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02600">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Các nhánh kiến thức thể hiện rõ, chuẩn mindmap</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r>
              <a:tr h="442300">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Thông tin ngắn gọn, dùng các từ khóa ngắn, đầy đủ ND theo tài liệu</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9275">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Có các hình vẽ /icon minh họa sinh động</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r>
              <a:tr h="379275">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Thông tin viết bằng chữ rõ nét, màu sắc thu hút</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02600">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Bố cục cân đối, hài hòa, thể hiện khoa học, trực quan</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r>
              <a:tr h="379275">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Thông tin cá nhân và nhóm đầy đủ</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02600">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Nhóm làm việc có trách nhiệm, nghiêm túc, hợp tác tốt</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c>
                  <a:txBody>
                    <a:bodyPr/>
                    <a:lstStyle/>
                    <a:p>
                      <a:pPr indent="0" lvl="0" marL="0" marR="0" rtl="0" algn="just">
                        <a:lnSpc>
                          <a:spcPct val="120000"/>
                        </a:lnSpc>
                        <a:spcBef>
                          <a:spcPts val="0"/>
                        </a:spcBef>
                        <a:spcAft>
                          <a:spcPts val="0"/>
                        </a:spcAft>
                        <a:buNone/>
                      </a:pPr>
                      <a:r>
                        <a:rPr lang="en-US" sz="2000" u="none" cap="none" strike="noStrike">
                          <a:solidFill>
                            <a:srgbClr val="262626"/>
                          </a:solidFill>
                          <a:latin typeface="Poppins"/>
                          <a:ea typeface="Poppins"/>
                          <a:cs typeface="Poppins"/>
                          <a:sym typeface="Poppins"/>
                        </a:rPr>
                        <a:t> </a:t>
                      </a:r>
                      <a:endParaRPr sz="1400" u="none" cap="none" strike="noStrike">
                        <a:solidFill>
                          <a:srgbClr val="262626"/>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DEAF6"/>
                    </a:solidFill>
                  </a:tcPr>
                </a:tc>
              </a:tr>
            </a:tbl>
          </a:graphicData>
        </a:graphic>
      </p:graphicFrame>
      <p:sp>
        <p:nvSpPr>
          <p:cNvPr id="224" name="Google Shape;224;p12"/>
          <p:cNvSpPr txBox="1"/>
          <p:nvPr/>
        </p:nvSpPr>
        <p:spPr>
          <a:xfrm>
            <a:off x="6096000" y="1097280"/>
            <a:ext cx="5750560" cy="1706880"/>
          </a:xfrm>
          <a:prstGeom prst="rect">
            <a:avLst/>
          </a:prstGeom>
          <a:solidFill>
            <a:srgbClr val="FBE4D4"/>
          </a:solidFill>
          <a:ln>
            <a:noFill/>
          </a:ln>
        </p:spPr>
        <p:txBody>
          <a:bodyPr anchorCtr="0" anchor="ctr" bIns="45700" lIns="91425" spcFirstLastPara="1" rIns="91425" wrap="square" tIns="45700">
            <a:normAutofit fontScale="92500"/>
          </a:bodyPr>
          <a:lstStyle/>
          <a:p>
            <a:pPr indent="-228600" lvl="0" marL="228600" marR="0" rtl="0" algn="just">
              <a:lnSpc>
                <a:spcPct val="120000"/>
              </a:lnSpc>
              <a:spcBef>
                <a:spcPts val="0"/>
              </a:spcBef>
              <a:spcAft>
                <a:spcPts val="0"/>
              </a:spcAft>
              <a:buClr>
                <a:schemeClr val="dk1"/>
              </a:buClr>
              <a:buSzPct val="100000"/>
              <a:buFont typeface="Noto Sans Symbols"/>
              <a:buChar char="✔"/>
            </a:pPr>
            <a:r>
              <a:rPr b="0" i="0" lang="en-US" sz="2400" u="none" cap="none" strike="noStrike">
                <a:solidFill>
                  <a:schemeClr val="dk1"/>
                </a:solidFill>
                <a:latin typeface="Poppins"/>
                <a:ea typeface="Poppins"/>
                <a:cs typeface="Poppins"/>
                <a:sym typeface="Poppins"/>
              </a:rPr>
              <a:t>5 phút đọc tài liệu, tìm từ khóa</a:t>
            </a:r>
            <a:endParaRPr b="0" i="0" sz="2400" u="none" cap="none" strike="noStrike">
              <a:solidFill>
                <a:schemeClr val="dk1"/>
              </a:solidFill>
              <a:latin typeface="Poppins"/>
              <a:ea typeface="Poppins"/>
              <a:cs typeface="Poppins"/>
              <a:sym typeface="Poppins"/>
            </a:endParaRPr>
          </a:p>
          <a:p>
            <a:pPr indent="-228600" lvl="0" marL="228600" marR="0" rtl="0" algn="just">
              <a:lnSpc>
                <a:spcPct val="120000"/>
              </a:lnSpc>
              <a:spcBef>
                <a:spcPts val="1000"/>
              </a:spcBef>
              <a:spcAft>
                <a:spcPts val="0"/>
              </a:spcAft>
              <a:buClr>
                <a:schemeClr val="dk1"/>
              </a:buClr>
              <a:buSzPct val="100000"/>
              <a:buFont typeface="Noto Sans Symbols"/>
              <a:buChar char="✔"/>
            </a:pPr>
            <a:r>
              <a:rPr b="0" i="0" lang="en-US" sz="2400" u="none" cap="none" strike="noStrike">
                <a:solidFill>
                  <a:schemeClr val="dk1"/>
                </a:solidFill>
                <a:latin typeface="Poppins"/>
                <a:ea typeface="Poppins"/>
                <a:cs typeface="Poppins"/>
                <a:sym typeface="Poppins"/>
              </a:rPr>
              <a:t>Thảo luận thống nhất phương án thể hiện</a:t>
            </a:r>
            <a:endParaRPr b="0" i="0" sz="2400" u="none" cap="none" strike="noStrike">
              <a:solidFill>
                <a:schemeClr val="dk1"/>
              </a:solidFill>
              <a:latin typeface="Poppins"/>
              <a:ea typeface="Poppins"/>
              <a:cs typeface="Poppins"/>
              <a:sym typeface="Poppins"/>
            </a:endParaRPr>
          </a:p>
          <a:p>
            <a:pPr indent="-228600" lvl="0" marL="228600" marR="0" rtl="0" algn="just">
              <a:lnSpc>
                <a:spcPct val="120000"/>
              </a:lnSpc>
              <a:spcBef>
                <a:spcPts val="1000"/>
              </a:spcBef>
              <a:spcAft>
                <a:spcPts val="0"/>
              </a:spcAft>
              <a:buClr>
                <a:schemeClr val="dk1"/>
              </a:buClr>
              <a:buSzPct val="100000"/>
              <a:buFont typeface="Noto Sans Symbols"/>
              <a:buChar char="✔"/>
            </a:pPr>
            <a:r>
              <a:rPr b="0" i="0" lang="en-US" sz="2400" u="none" cap="none" strike="noStrike">
                <a:solidFill>
                  <a:schemeClr val="dk1"/>
                </a:solidFill>
                <a:latin typeface="Poppins"/>
                <a:ea typeface="Poppins"/>
                <a:cs typeface="Poppins"/>
                <a:sym typeface="Poppins"/>
              </a:rPr>
              <a:t>Cùng nhau tạo sản phẩm trong 20 phút, A3</a:t>
            </a:r>
            <a:endParaRPr/>
          </a:p>
        </p:txBody>
      </p:sp>
      <p:pic>
        <p:nvPicPr>
          <p:cNvPr id="225" name="Google Shape;225;p12"/>
          <p:cNvPicPr preferRelativeResize="0"/>
          <p:nvPr/>
        </p:nvPicPr>
        <p:blipFill rotWithShape="1">
          <a:blip r:embed="rId3">
            <a:alphaModFix/>
          </a:blip>
          <a:srcRect b="0" l="0" r="0" t="0"/>
          <a:stretch/>
        </p:blipFill>
        <p:spPr>
          <a:xfrm>
            <a:off x="10424160" y="239080"/>
            <a:ext cx="1309370" cy="735946"/>
          </a:xfrm>
          <a:prstGeom prst="rect">
            <a:avLst/>
          </a:prstGeom>
          <a:noFill/>
          <a:ln>
            <a:noFill/>
          </a:ln>
        </p:spPr>
      </p:pic>
      <p:pic>
        <p:nvPicPr>
          <p:cNvPr descr="How to Increase Teamwork to Ensure Project Success - LMA Consulting Group,  Inc. - Lisa Anderson" id="226" name="Google Shape;226;p12"/>
          <p:cNvPicPr preferRelativeResize="0"/>
          <p:nvPr/>
        </p:nvPicPr>
        <p:blipFill rotWithShape="1">
          <a:blip r:embed="rId4">
            <a:alphaModFix/>
          </a:blip>
          <a:srcRect b="10796" l="7524" r="7762" t="16038"/>
          <a:stretch/>
        </p:blipFill>
        <p:spPr>
          <a:xfrm>
            <a:off x="345440" y="144068"/>
            <a:ext cx="1788160" cy="9259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0" st="0"/>
                                            </p:txEl>
                                          </p:spTgt>
                                        </p:tgtEl>
                                        <p:attrNameLst>
                                          <p:attrName>style.visibility</p:attrName>
                                        </p:attrNameLst>
                                      </p:cBhvr>
                                      <p:to>
                                        <p:strVal val="visible"/>
                                      </p:to>
                                    </p:set>
                                    <p:animEffect filter="fade" transition="in">
                                      <p:cBhvr>
                                        <p:cTn dur="500"/>
                                        <p:tgtEl>
                                          <p:spTgt spid="2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0" st="0"/>
                                            </p:txEl>
                                          </p:spTgt>
                                        </p:tgtEl>
                                        <p:attrNameLst>
                                          <p:attrName>style.visibility</p:attrName>
                                        </p:attrNameLst>
                                      </p:cBhvr>
                                      <p:to>
                                        <p:strVal val="visible"/>
                                      </p:to>
                                    </p:set>
                                    <p:animEffect filter="fade" transition="in">
                                      <p:cBhvr>
                                        <p:cTn dur="500"/>
                                        <p:tgtEl>
                                          <p:spTgt spid="22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1" st="1"/>
                                            </p:txEl>
                                          </p:spTgt>
                                        </p:tgtEl>
                                        <p:attrNameLst>
                                          <p:attrName>style.visibility</p:attrName>
                                        </p:attrNameLst>
                                      </p:cBhvr>
                                      <p:to>
                                        <p:strVal val="visible"/>
                                      </p:to>
                                    </p:set>
                                    <p:animEffect filter="fade" transition="in">
                                      <p:cBhvr>
                                        <p:cTn dur="500"/>
                                        <p:tgtEl>
                                          <p:spTgt spid="22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2" st="2"/>
                                            </p:txEl>
                                          </p:spTgt>
                                        </p:tgtEl>
                                        <p:attrNameLst>
                                          <p:attrName>style.visibility</p:attrName>
                                        </p:attrNameLst>
                                      </p:cBhvr>
                                      <p:to>
                                        <p:strVal val="visible"/>
                                      </p:to>
                                    </p:set>
                                    <p:animEffect filter="fade" transition="in">
                                      <p:cBhvr>
                                        <p:cTn dur="500"/>
                                        <p:tgtEl>
                                          <p:spTgt spid="22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descr="Marriage requirement is very high in Igboland” – Lady says her brother  spent less than N50K on traditional marriage items to marry his wife from  Benue – G9IJA.com" id="231" name="Google Shape;231;p13"/>
          <p:cNvPicPr preferRelativeResize="0"/>
          <p:nvPr/>
        </p:nvPicPr>
        <p:blipFill rotWithShape="1">
          <a:blip r:embed="rId3">
            <a:alphaModFix/>
          </a:blip>
          <a:srcRect b="0" l="0" r="0" t="0"/>
          <a:stretch/>
        </p:blipFill>
        <p:spPr>
          <a:xfrm>
            <a:off x="584513" y="1275078"/>
            <a:ext cx="2295797" cy="2947353"/>
          </a:xfrm>
          <a:prstGeom prst="rect">
            <a:avLst/>
          </a:prstGeom>
          <a:noFill/>
          <a:ln>
            <a:noFill/>
          </a:ln>
        </p:spPr>
      </p:pic>
      <p:sp>
        <p:nvSpPr>
          <p:cNvPr id="232" name="Google Shape;232;p13"/>
          <p:cNvSpPr/>
          <p:nvPr/>
        </p:nvSpPr>
        <p:spPr>
          <a:xfrm>
            <a:off x="0" y="0"/>
            <a:ext cx="12192000" cy="6858000"/>
          </a:xfrm>
          <a:prstGeom prst="rect">
            <a:avLst/>
          </a:prstGeom>
          <a:noFill/>
          <a:ln cap="flat" cmpd="sng" w="2286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33" name="Google Shape;233;p13"/>
          <p:cNvSpPr txBox="1"/>
          <p:nvPr/>
        </p:nvSpPr>
        <p:spPr>
          <a:xfrm>
            <a:off x="2798828" y="239080"/>
            <a:ext cx="9271252" cy="858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7030A0"/>
              </a:buClr>
              <a:buSzPts val="4800"/>
              <a:buFont typeface="Arial"/>
              <a:buNone/>
            </a:pPr>
            <a:r>
              <a:rPr b="0" i="0" lang="en-US" sz="4800" u="none" cap="none" strike="noStrike">
                <a:solidFill>
                  <a:srgbClr val="7030A0"/>
                </a:solidFill>
                <a:latin typeface="Arial"/>
                <a:ea typeface="Arial"/>
                <a:cs typeface="Arial"/>
                <a:sym typeface="Arial"/>
              </a:rPr>
              <a:t>CHUYÊN GIA CHÂU ĐẠI DƯƠNG</a:t>
            </a:r>
            <a:endParaRPr/>
          </a:p>
        </p:txBody>
      </p:sp>
      <p:sp>
        <p:nvSpPr>
          <p:cNvPr id="234" name="Google Shape;234;p13"/>
          <p:cNvSpPr txBox="1"/>
          <p:nvPr/>
        </p:nvSpPr>
        <p:spPr>
          <a:xfrm>
            <a:off x="3474720" y="1168400"/>
            <a:ext cx="8366508" cy="5450520"/>
          </a:xfrm>
          <a:prstGeom prst="rect">
            <a:avLst/>
          </a:prstGeom>
          <a:noFill/>
          <a:ln>
            <a:noFill/>
          </a:ln>
        </p:spPr>
        <p:txBody>
          <a:bodyPr anchorCtr="0" anchor="ctr" bIns="45700" lIns="91425" spcFirstLastPara="1" rIns="91425" wrap="square" tIns="45700">
            <a:noAutofit/>
          </a:bodyPr>
          <a:lstStyle/>
          <a:p>
            <a:pPr indent="-228600" lvl="0" marL="228600" marR="0" rtl="0" algn="just">
              <a:lnSpc>
                <a:spcPct val="120000"/>
              </a:lnSpc>
              <a:spcBef>
                <a:spcPts val="0"/>
              </a:spcBef>
              <a:spcAft>
                <a:spcPts val="0"/>
              </a:spcAft>
              <a:buClr>
                <a:srgbClr val="FF0000"/>
              </a:buClr>
              <a:buSzPts val="2800"/>
              <a:buFont typeface="Noto Sans Symbols"/>
              <a:buChar char="✔"/>
            </a:pPr>
            <a:r>
              <a:rPr b="0" i="0" lang="en-US" sz="2800" u="none" cap="none" strike="noStrike">
                <a:solidFill>
                  <a:srgbClr val="FF0000"/>
                </a:solidFill>
                <a:latin typeface="Poppins"/>
                <a:ea typeface="Poppins"/>
                <a:cs typeface="Poppins"/>
                <a:sym typeface="Poppins"/>
              </a:rPr>
              <a:t>Dán sản phẩm </a:t>
            </a:r>
            <a:r>
              <a:rPr b="0" i="0" lang="en-US" sz="2800" u="none" cap="none" strike="noStrike">
                <a:solidFill>
                  <a:srgbClr val="0070C0"/>
                </a:solidFill>
                <a:latin typeface="Poppins"/>
                <a:ea typeface="Poppins"/>
                <a:cs typeface="Poppins"/>
                <a:sym typeface="Poppins"/>
              </a:rPr>
              <a:t>ở góc lớp tương ứng/để bàn</a:t>
            </a:r>
            <a:endParaRPr b="0" i="0" sz="2800" u="none" cap="none" strike="noStrike">
              <a:solidFill>
                <a:srgbClr val="0070C0"/>
              </a:solidFill>
              <a:latin typeface="Poppins"/>
              <a:ea typeface="Poppins"/>
              <a:cs typeface="Poppins"/>
              <a:sym typeface="Poppins"/>
            </a:endParaRPr>
          </a:p>
          <a:p>
            <a:pPr indent="-228600" lvl="0" marL="228600" marR="0" rtl="0" algn="just">
              <a:lnSpc>
                <a:spcPct val="120000"/>
              </a:lnSpc>
              <a:spcBef>
                <a:spcPts val="1000"/>
              </a:spcBef>
              <a:spcAft>
                <a:spcPts val="0"/>
              </a:spcAft>
              <a:buClr>
                <a:srgbClr val="0070C0"/>
              </a:buClr>
              <a:buSzPts val="2800"/>
              <a:buFont typeface="Noto Sans Symbols"/>
              <a:buChar char="✔"/>
            </a:pPr>
            <a:r>
              <a:rPr b="0" i="0" lang="en-US" sz="2800" u="none" cap="none" strike="noStrike">
                <a:solidFill>
                  <a:srgbClr val="0070C0"/>
                </a:solidFill>
                <a:latin typeface="Poppins"/>
                <a:ea typeface="Poppins"/>
                <a:cs typeface="Poppins"/>
                <a:sym typeface="Poppins"/>
              </a:rPr>
              <a:t>Di chuyển theo </a:t>
            </a:r>
            <a:r>
              <a:rPr b="0" i="0" lang="en-US" sz="2800" u="none" cap="none" strike="noStrike">
                <a:solidFill>
                  <a:srgbClr val="FF0000"/>
                </a:solidFill>
                <a:latin typeface="Poppins"/>
                <a:ea typeface="Poppins"/>
                <a:cs typeface="Poppins"/>
                <a:sym typeface="Poppins"/>
              </a:rPr>
              <a:t>ma trận </a:t>
            </a:r>
            <a:r>
              <a:rPr b="0" i="0" lang="en-US" sz="2800" u="none" cap="none" strike="noStrike">
                <a:solidFill>
                  <a:srgbClr val="0070C0"/>
                </a:solidFill>
                <a:latin typeface="Poppins"/>
                <a:ea typeface="Poppins"/>
                <a:cs typeface="Poppins"/>
                <a:sym typeface="Poppins"/>
              </a:rPr>
              <a:t>để quan sát và đánh giá</a:t>
            </a:r>
            <a:endParaRPr b="0" i="0" sz="2800" u="none" cap="none" strike="noStrike">
              <a:solidFill>
                <a:srgbClr val="0070C0"/>
              </a:solidFill>
              <a:latin typeface="Poppins"/>
              <a:ea typeface="Poppins"/>
              <a:cs typeface="Poppins"/>
              <a:sym typeface="Poppins"/>
            </a:endParaRPr>
          </a:p>
          <a:p>
            <a:pPr indent="-228600" lvl="0" marL="228600" marR="0" rtl="0" algn="just">
              <a:lnSpc>
                <a:spcPct val="120000"/>
              </a:lnSpc>
              <a:spcBef>
                <a:spcPts val="1000"/>
              </a:spcBef>
              <a:spcAft>
                <a:spcPts val="0"/>
              </a:spcAft>
              <a:buClr>
                <a:srgbClr val="0070C0"/>
              </a:buClr>
              <a:buSzPts val="2800"/>
              <a:buFont typeface="Noto Sans Symbols"/>
              <a:buChar char="✔"/>
            </a:pPr>
            <a:r>
              <a:rPr b="0" i="0" lang="en-US" sz="2800" u="none" cap="none" strike="noStrike">
                <a:solidFill>
                  <a:srgbClr val="0070C0"/>
                </a:solidFill>
                <a:latin typeface="Poppins"/>
                <a:ea typeface="Poppins"/>
                <a:cs typeface="Poppins"/>
                <a:sym typeface="Poppins"/>
              </a:rPr>
              <a:t>Sử dụng </a:t>
            </a:r>
            <a:r>
              <a:rPr b="0" i="0" lang="en-US" sz="2800" u="none" cap="none" strike="noStrike">
                <a:solidFill>
                  <a:srgbClr val="FF0000"/>
                </a:solidFill>
                <a:latin typeface="Poppins"/>
                <a:ea typeface="Poppins"/>
                <a:cs typeface="Poppins"/>
                <a:sym typeface="Poppins"/>
              </a:rPr>
              <a:t>bảng kiểm/tiêu chí </a:t>
            </a:r>
            <a:r>
              <a:rPr b="0" i="0" lang="en-US" sz="2800" u="none" cap="none" strike="noStrike">
                <a:solidFill>
                  <a:srgbClr val="0070C0"/>
                </a:solidFill>
                <a:latin typeface="Poppins"/>
                <a:ea typeface="Poppins"/>
                <a:cs typeface="Poppins"/>
                <a:sym typeface="Poppins"/>
              </a:rPr>
              <a:t>và cho điểm tổng</a:t>
            </a:r>
            <a:endParaRPr b="0" i="0" sz="2800" u="none" cap="none" strike="noStrike">
              <a:solidFill>
                <a:srgbClr val="0070C0"/>
              </a:solidFill>
              <a:latin typeface="Poppins"/>
              <a:ea typeface="Poppins"/>
              <a:cs typeface="Poppins"/>
              <a:sym typeface="Poppins"/>
            </a:endParaRPr>
          </a:p>
          <a:p>
            <a:pPr indent="-228600" lvl="0" marL="228600" marR="0" rtl="0" algn="just">
              <a:lnSpc>
                <a:spcPct val="120000"/>
              </a:lnSpc>
              <a:spcBef>
                <a:spcPts val="1000"/>
              </a:spcBef>
              <a:spcAft>
                <a:spcPts val="0"/>
              </a:spcAft>
              <a:buClr>
                <a:srgbClr val="0070C0"/>
              </a:buClr>
              <a:buSzPts val="2800"/>
              <a:buFont typeface="Noto Sans Symbols"/>
              <a:buChar char="✔"/>
            </a:pPr>
            <a:r>
              <a:rPr b="0" i="0" lang="en-US" sz="2800" u="none" cap="none" strike="noStrike">
                <a:solidFill>
                  <a:srgbClr val="0070C0"/>
                </a:solidFill>
                <a:latin typeface="Poppins"/>
                <a:ea typeface="Poppins"/>
                <a:cs typeface="Poppins"/>
                <a:sym typeface="Poppins"/>
              </a:rPr>
              <a:t>Góp ý thông tin</a:t>
            </a:r>
            <a:endParaRPr/>
          </a:p>
          <a:p>
            <a:pPr indent="-228600" lvl="0" marL="228600" marR="0" rtl="0" algn="just">
              <a:lnSpc>
                <a:spcPct val="120000"/>
              </a:lnSpc>
              <a:spcBef>
                <a:spcPts val="1000"/>
              </a:spcBef>
              <a:spcAft>
                <a:spcPts val="0"/>
              </a:spcAft>
              <a:buClr>
                <a:srgbClr val="0070C0"/>
              </a:buClr>
              <a:buSzPts val="2800"/>
              <a:buFont typeface="Noto Sans Symbols"/>
              <a:buChar char="✔"/>
            </a:pPr>
            <a:r>
              <a:rPr b="0" i="0" lang="en-US" sz="2800" u="none" cap="none" strike="noStrike">
                <a:solidFill>
                  <a:srgbClr val="0070C0"/>
                </a:solidFill>
                <a:latin typeface="Poppins"/>
                <a:ea typeface="Poppins"/>
                <a:cs typeface="Poppins"/>
                <a:sym typeface="Poppins"/>
              </a:rPr>
              <a:t>Mỗi trạm quan sát và đánh giá trong </a:t>
            </a:r>
            <a:r>
              <a:rPr b="0" i="0" lang="en-US" sz="2800" u="none" cap="none" strike="noStrike">
                <a:solidFill>
                  <a:srgbClr val="FF0000"/>
                </a:solidFill>
                <a:latin typeface="Poppins"/>
                <a:ea typeface="Poppins"/>
                <a:cs typeface="Poppins"/>
                <a:sym typeface="Poppins"/>
              </a:rPr>
              <a:t>2 phút</a:t>
            </a:r>
            <a:endParaRPr b="0" i="0" sz="2800" u="none" cap="none" strike="noStrike">
              <a:solidFill>
                <a:srgbClr val="FF0000"/>
              </a:solidFill>
              <a:latin typeface="Poppins"/>
              <a:ea typeface="Poppins"/>
              <a:cs typeface="Poppins"/>
              <a:sym typeface="Poppins"/>
            </a:endParaRPr>
          </a:p>
          <a:p>
            <a:pPr indent="-228600" lvl="0" marL="228600" marR="0" rtl="0" algn="just">
              <a:lnSpc>
                <a:spcPct val="120000"/>
              </a:lnSpc>
              <a:spcBef>
                <a:spcPts val="1000"/>
              </a:spcBef>
              <a:spcAft>
                <a:spcPts val="0"/>
              </a:spcAft>
              <a:buClr>
                <a:srgbClr val="0070C0"/>
              </a:buClr>
              <a:buSzPts val="2800"/>
              <a:buFont typeface="Noto Sans Symbols"/>
              <a:buChar char="✔"/>
            </a:pPr>
            <a:r>
              <a:rPr b="0" i="0" lang="en-US" sz="2800" u="none" cap="none" strike="noStrike">
                <a:solidFill>
                  <a:srgbClr val="0070C0"/>
                </a:solidFill>
                <a:latin typeface="Poppins"/>
                <a:ea typeface="Poppins"/>
                <a:cs typeface="Poppins"/>
                <a:sym typeface="Poppins"/>
              </a:rPr>
              <a:t>Hoàn thành nội dung </a:t>
            </a:r>
            <a:r>
              <a:rPr b="0" i="0" lang="en-US" sz="2800" u="none" cap="none" strike="noStrike">
                <a:solidFill>
                  <a:srgbClr val="FF0000"/>
                </a:solidFill>
                <a:latin typeface="Poppins"/>
                <a:ea typeface="Poppins"/>
                <a:cs typeface="Poppins"/>
                <a:sym typeface="Poppins"/>
              </a:rPr>
              <a:t>ghi bài </a:t>
            </a:r>
            <a:r>
              <a:rPr b="0" i="0" lang="en-US" sz="2800" u="none" cap="none" strike="noStrike">
                <a:solidFill>
                  <a:srgbClr val="0070C0"/>
                </a:solidFill>
                <a:latin typeface="Poppins"/>
                <a:ea typeface="Poppins"/>
                <a:cs typeface="Poppins"/>
                <a:sym typeface="Poppins"/>
              </a:rPr>
              <a:t>đầy đủ (sơ đồ tự vẽ)</a:t>
            </a:r>
            <a:endParaRPr/>
          </a:p>
          <a:p>
            <a:pPr indent="-228600" lvl="0" marL="228600" marR="0" rtl="0" algn="just">
              <a:lnSpc>
                <a:spcPct val="120000"/>
              </a:lnSpc>
              <a:spcBef>
                <a:spcPts val="1000"/>
              </a:spcBef>
              <a:spcAft>
                <a:spcPts val="0"/>
              </a:spcAft>
              <a:buClr>
                <a:srgbClr val="0070C0"/>
              </a:buClr>
              <a:buSzPts val="2800"/>
              <a:buFont typeface="Noto Sans Symbols"/>
              <a:buChar char="✔"/>
            </a:pPr>
            <a:r>
              <a:rPr b="0" i="0" lang="en-US" sz="2800" u="none" cap="none" strike="noStrike">
                <a:solidFill>
                  <a:srgbClr val="0070C0"/>
                </a:solidFill>
                <a:latin typeface="Poppins"/>
                <a:ea typeface="Poppins"/>
                <a:cs typeface="Poppins"/>
                <a:sym typeface="Poppins"/>
              </a:rPr>
              <a:t>Gửi kết quả điểm số tổng hợp</a:t>
            </a:r>
            <a:endParaRPr b="0" i="0" sz="2800" u="none" cap="none" strike="noStrike">
              <a:solidFill>
                <a:srgbClr val="0070C0"/>
              </a:solidFill>
              <a:latin typeface="Poppins"/>
              <a:ea typeface="Poppins"/>
              <a:cs typeface="Poppins"/>
              <a:sym typeface="Poppins"/>
            </a:endParaRPr>
          </a:p>
          <a:p>
            <a:pPr indent="-228600" lvl="0" marL="228600" marR="0" rtl="0" algn="just">
              <a:lnSpc>
                <a:spcPct val="120000"/>
              </a:lnSpc>
              <a:spcBef>
                <a:spcPts val="1000"/>
              </a:spcBef>
              <a:spcAft>
                <a:spcPts val="0"/>
              </a:spcAft>
              <a:buClr>
                <a:srgbClr val="0070C0"/>
              </a:buClr>
              <a:buSzPts val="2800"/>
              <a:buFont typeface="Noto Sans Symbols"/>
              <a:buChar char="✔"/>
            </a:pPr>
            <a:r>
              <a:rPr b="0" i="0" lang="en-US" sz="2800" u="none" cap="none" strike="noStrike">
                <a:solidFill>
                  <a:srgbClr val="0070C0"/>
                </a:solidFill>
                <a:latin typeface="Poppins"/>
                <a:ea typeface="Poppins"/>
                <a:cs typeface="Poppins"/>
                <a:sym typeface="Poppins"/>
              </a:rPr>
              <a:t>Tham gia phần </a:t>
            </a:r>
            <a:r>
              <a:rPr b="0" i="0" lang="en-US" sz="2800" u="none" cap="none" strike="noStrike">
                <a:solidFill>
                  <a:srgbClr val="FF0000"/>
                </a:solidFill>
                <a:latin typeface="Poppins"/>
                <a:ea typeface="Poppins"/>
                <a:cs typeface="Poppins"/>
                <a:sym typeface="Poppins"/>
              </a:rPr>
              <a:t>trình bày </a:t>
            </a:r>
            <a:r>
              <a:rPr b="0" i="0" lang="en-US" sz="2800" u="none" cap="none" strike="noStrike">
                <a:solidFill>
                  <a:srgbClr val="0070C0"/>
                </a:solidFill>
                <a:latin typeface="Poppins"/>
                <a:ea typeface="Poppins"/>
                <a:cs typeface="Poppins"/>
                <a:sym typeface="Poppins"/>
              </a:rPr>
              <a:t>trước lớp</a:t>
            </a:r>
            <a:endParaRPr b="0" i="0" sz="2800" u="none" cap="none" strike="noStrike">
              <a:solidFill>
                <a:srgbClr val="0070C0"/>
              </a:solidFill>
              <a:latin typeface="Poppins"/>
              <a:ea typeface="Poppins"/>
              <a:cs typeface="Poppins"/>
              <a:sym typeface="Poppins"/>
            </a:endParaRPr>
          </a:p>
        </p:txBody>
      </p:sp>
      <p:pic>
        <p:nvPicPr>
          <p:cNvPr id="235" name="Google Shape;235;p13"/>
          <p:cNvPicPr preferRelativeResize="0"/>
          <p:nvPr/>
        </p:nvPicPr>
        <p:blipFill rotWithShape="1">
          <a:blip r:embed="rId4">
            <a:alphaModFix/>
          </a:blip>
          <a:srcRect b="0" l="0" r="0" t="0"/>
          <a:stretch/>
        </p:blipFill>
        <p:spPr>
          <a:xfrm>
            <a:off x="772926" y="226875"/>
            <a:ext cx="1675130" cy="941525"/>
          </a:xfrm>
          <a:prstGeom prst="rect">
            <a:avLst/>
          </a:prstGeom>
          <a:noFill/>
          <a:ln>
            <a:noFill/>
          </a:ln>
        </p:spPr>
      </p:pic>
      <p:pic>
        <p:nvPicPr>
          <p:cNvPr descr="92 Woman Take A Decision Between Yes Or No Illustrations &amp; Clip Art - iStock" id="236" name="Google Shape;236;p13"/>
          <p:cNvPicPr preferRelativeResize="0"/>
          <p:nvPr/>
        </p:nvPicPr>
        <p:blipFill rotWithShape="1">
          <a:blip r:embed="rId5">
            <a:alphaModFix/>
          </a:blip>
          <a:srcRect b="0" l="0" r="0" t="0"/>
          <a:stretch/>
        </p:blipFill>
        <p:spPr>
          <a:xfrm>
            <a:off x="350772" y="4329109"/>
            <a:ext cx="2289810" cy="22898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xEl>
                                              <p:pRg end="0" st="0"/>
                                            </p:txEl>
                                          </p:spTgt>
                                        </p:tgtEl>
                                        <p:attrNameLst>
                                          <p:attrName>style.visibility</p:attrName>
                                        </p:attrNameLst>
                                      </p:cBhvr>
                                      <p:to>
                                        <p:strVal val="visible"/>
                                      </p:to>
                                    </p:set>
                                    <p:animEffect filter="fade" transition="in">
                                      <p:cBhvr>
                                        <p:cTn dur="500"/>
                                        <p:tgtEl>
                                          <p:spTgt spid="23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xEl>
                                              <p:pRg end="1" st="1"/>
                                            </p:txEl>
                                          </p:spTgt>
                                        </p:tgtEl>
                                        <p:attrNameLst>
                                          <p:attrName>style.visibility</p:attrName>
                                        </p:attrNameLst>
                                      </p:cBhvr>
                                      <p:to>
                                        <p:strVal val="visible"/>
                                      </p:to>
                                    </p:set>
                                    <p:animEffect filter="fade" transition="in">
                                      <p:cBhvr>
                                        <p:cTn dur="500"/>
                                        <p:tgtEl>
                                          <p:spTgt spid="23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xEl>
                                              <p:pRg end="2" st="2"/>
                                            </p:txEl>
                                          </p:spTgt>
                                        </p:tgtEl>
                                        <p:attrNameLst>
                                          <p:attrName>style.visibility</p:attrName>
                                        </p:attrNameLst>
                                      </p:cBhvr>
                                      <p:to>
                                        <p:strVal val="visible"/>
                                      </p:to>
                                    </p:set>
                                    <p:animEffect filter="fade" transition="in">
                                      <p:cBhvr>
                                        <p:cTn dur="500"/>
                                        <p:tgtEl>
                                          <p:spTgt spid="23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xEl>
                                              <p:pRg end="3" st="3"/>
                                            </p:txEl>
                                          </p:spTgt>
                                        </p:tgtEl>
                                        <p:attrNameLst>
                                          <p:attrName>style.visibility</p:attrName>
                                        </p:attrNameLst>
                                      </p:cBhvr>
                                      <p:to>
                                        <p:strVal val="visible"/>
                                      </p:to>
                                    </p:set>
                                    <p:animEffect filter="fade" transition="in">
                                      <p:cBhvr>
                                        <p:cTn dur="500"/>
                                        <p:tgtEl>
                                          <p:spTgt spid="23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xEl>
                                              <p:pRg end="4" st="4"/>
                                            </p:txEl>
                                          </p:spTgt>
                                        </p:tgtEl>
                                        <p:attrNameLst>
                                          <p:attrName>style.visibility</p:attrName>
                                        </p:attrNameLst>
                                      </p:cBhvr>
                                      <p:to>
                                        <p:strVal val="visible"/>
                                      </p:to>
                                    </p:set>
                                    <p:animEffect filter="fade" transition="in">
                                      <p:cBhvr>
                                        <p:cTn dur="500"/>
                                        <p:tgtEl>
                                          <p:spTgt spid="23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xEl>
                                              <p:pRg end="5" st="5"/>
                                            </p:txEl>
                                          </p:spTgt>
                                        </p:tgtEl>
                                        <p:attrNameLst>
                                          <p:attrName>style.visibility</p:attrName>
                                        </p:attrNameLst>
                                      </p:cBhvr>
                                      <p:to>
                                        <p:strVal val="visible"/>
                                      </p:to>
                                    </p:set>
                                    <p:animEffect filter="fade" transition="in">
                                      <p:cBhvr>
                                        <p:cTn dur="500"/>
                                        <p:tgtEl>
                                          <p:spTgt spid="23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xEl>
                                              <p:pRg end="6" st="6"/>
                                            </p:txEl>
                                          </p:spTgt>
                                        </p:tgtEl>
                                        <p:attrNameLst>
                                          <p:attrName>style.visibility</p:attrName>
                                        </p:attrNameLst>
                                      </p:cBhvr>
                                      <p:to>
                                        <p:strVal val="visible"/>
                                      </p:to>
                                    </p:set>
                                    <p:animEffect filter="fade" transition="in">
                                      <p:cBhvr>
                                        <p:cTn dur="500"/>
                                        <p:tgtEl>
                                          <p:spTgt spid="23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xEl>
                                              <p:pRg end="7" st="7"/>
                                            </p:txEl>
                                          </p:spTgt>
                                        </p:tgtEl>
                                        <p:attrNameLst>
                                          <p:attrName>style.visibility</p:attrName>
                                        </p:attrNameLst>
                                      </p:cBhvr>
                                      <p:to>
                                        <p:strVal val="visible"/>
                                      </p:to>
                                    </p:set>
                                    <p:animEffect filter="fade" transition="in">
                                      <p:cBhvr>
                                        <p:cTn dur="500"/>
                                        <p:tgtEl>
                                          <p:spTgt spid="23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4"/>
          <p:cNvSpPr/>
          <p:nvPr/>
        </p:nvSpPr>
        <p:spPr>
          <a:xfrm>
            <a:off x="0" y="0"/>
            <a:ext cx="12192000" cy="6858000"/>
          </a:xfrm>
          <a:prstGeom prst="rect">
            <a:avLst/>
          </a:prstGeom>
          <a:noFill/>
          <a:ln cap="flat" cmpd="sng" w="2286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42" name="Google Shape;242;p14"/>
          <p:cNvSpPr txBox="1"/>
          <p:nvPr/>
        </p:nvSpPr>
        <p:spPr>
          <a:xfrm>
            <a:off x="1460374" y="361000"/>
            <a:ext cx="9271252" cy="858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7030A0"/>
              </a:buClr>
              <a:buSzPts val="4800"/>
              <a:buFont typeface="Arial"/>
              <a:buNone/>
            </a:pPr>
            <a:r>
              <a:rPr b="0" i="0" lang="en-US" sz="4800" u="none" cap="none" strike="noStrike">
                <a:solidFill>
                  <a:srgbClr val="7030A0"/>
                </a:solidFill>
                <a:latin typeface="Arial"/>
                <a:ea typeface="Arial"/>
                <a:cs typeface="Arial"/>
                <a:sym typeface="Arial"/>
              </a:rPr>
              <a:t>2. ĐẶC ĐIỂM TỰ NHIÊN</a:t>
            </a:r>
            <a:endParaRPr/>
          </a:p>
        </p:txBody>
      </p:sp>
      <p:pic>
        <p:nvPicPr>
          <p:cNvPr id="243" name="Google Shape;243;p14"/>
          <p:cNvPicPr preferRelativeResize="0"/>
          <p:nvPr/>
        </p:nvPicPr>
        <p:blipFill rotWithShape="1">
          <a:blip r:embed="rId3">
            <a:alphaModFix/>
          </a:blip>
          <a:srcRect b="17491" l="5739" r="58644" t="40145"/>
          <a:stretch/>
        </p:blipFill>
        <p:spPr>
          <a:xfrm>
            <a:off x="392366" y="2071076"/>
            <a:ext cx="5189347" cy="3935048"/>
          </a:xfrm>
          <a:prstGeom prst="rect">
            <a:avLst/>
          </a:prstGeom>
          <a:noFill/>
          <a:ln>
            <a:noFill/>
          </a:ln>
          <a:effectLst>
            <a:outerShdw blurRad="292100" rotWithShape="0" algn="tl" dir="2700000" dist="139700">
              <a:srgbClr val="333333">
                <a:alpha val="64705"/>
              </a:srgbClr>
            </a:outerShdw>
          </a:effectLst>
        </p:spPr>
      </p:pic>
      <p:sp>
        <p:nvSpPr>
          <p:cNvPr id="244" name="Google Shape;244;p14"/>
          <p:cNvSpPr txBox="1"/>
          <p:nvPr/>
        </p:nvSpPr>
        <p:spPr>
          <a:xfrm>
            <a:off x="392366" y="1219200"/>
            <a:ext cx="4799394" cy="542357"/>
          </a:xfrm>
          <a:prstGeom prst="rect">
            <a:avLst/>
          </a:prstGeom>
          <a:noFill/>
          <a:ln>
            <a:noFill/>
          </a:ln>
        </p:spPr>
        <p:txBody>
          <a:bodyPr anchorCtr="0" anchor="ctr" bIns="45700" lIns="91425" spcFirstLastPara="1" rIns="91425" wrap="square" tIns="45700">
            <a:noAutofit/>
          </a:bodyPr>
          <a:lstStyle/>
          <a:p>
            <a:pPr indent="0" lvl="0" marL="0" marR="0" rtl="0" algn="just">
              <a:lnSpc>
                <a:spcPct val="120000"/>
              </a:lnSpc>
              <a:spcBef>
                <a:spcPts val="0"/>
              </a:spcBef>
              <a:spcAft>
                <a:spcPts val="0"/>
              </a:spcAft>
              <a:buClr>
                <a:srgbClr val="FF0000"/>
              </a:buClr>
              <a:buSzPts val="2800"/>
              <a:buFont typeface="Arial"/>
              <a:buNone/>
            </a:pPr>
            <a:r>
              <a:rPr b="0" i="0" lang="en-US" sz="2800" u="none" cap="none" strike="noStrike">
                <a:solidFill>
                  <a:srgbClr val="FF0000"/>
                </a:solidFill>
                <a:latin typeface="Poppins"/>
                <a:ea typeface="Poppins"/>
                <a:cs typeface="Poppins"/>
                <a:sym typeface="Poppins"/>
              </a:rPr>
              <a:t>a. Địa hình và khoáng sản</a:t>
            </a:r>
            <a:endParaRPr b="0" i="0" sz="2800" u="none" cap="none" strike="noStrike">
              <a:solidFill>
                <a:srgbClr val="FF0000"/>
              </a:solidFill>
              <a:latin typeface="Poppins"/>
              <a:ea typeface="Poppins"/>
              <a:cs typeface="Poppins"/>
              <a:sym typeface="Poppins"/>
            </a:endParaRPr>
          </a:p>
        </p:txBody>
      </p:sp>
      <p:sp>
        <p:nvSpPr>
          <p:cNvPr id="245" name="Google Shape;245;p14"/>
          <p:cNvSpPr txBox="1"/>
          <p:nvPr/>
        </p:nvSpPr>
        <p:spPr>
          <a:xfrm>
            <a:off x="5739066" y="1041930"/>
            <a:ext cx="6290373" cy="3660589"/>
          </a:xfrm>
          <a:prstGeom prst="rect">
            <a:avLst/>
          </a:prstGeom>
          <a:noFill/>
          <a:ln>
            <a:noFill/>
          </a:ln>
        </p:spPr>
        <p:txBody>
          <a:bodyPr anchorCtr="0" anchor="ctr" bIns="45700" lIns="91425" spcFirstLastPara="1" rIns="91425" wrap="square" tIns="45700">
            <a:normAutofit/>
          </a:bodyPr>
          <a:lstStyle/>
          <a:p>
            <a:pPr indent="-228600" lvl="0" marL="228600" marR="0" rtl="0" algn="just">
              <a:lnSpc>
                <a:spcPct val="120000"/>
              </a:lnSpc>
              <a:spcBef>
                <a:spcPts val="0"/>
              </a:spcBef>
              <a:spcAft>
                <a:spcPts val="0"/>
              </a:spcAft>
              <a:buClr>
                <a:srgbClr val="0070C0"/>
              </a:buClr>
              <a:buSzPts val="2400"/>
              <a:buFont typeface="Arial"/>
              <a:buChar char="-"/>
            </a:pPr>
            <a:r>
              <a:rPr b="0" i="0" lang="en-US" sz="2400" u="none" cap="none" strike="noStrike">
                <a:solidFill>
                  <a:srgbClr val="0070C0"/>
                </a:solidFill>
                <a:latin typeface="Poppins"/>
                <a:ea typeface="Poppins"/>
                <a:cs typeface="Poppins"/>
                <a:sym typeface="Poppins"/>
              </a:rPr>
              <a:t>Lục địa Ô-xtrây-li-a gồm 3 bộ phận:</a:t>
            </a:r>
            <a:endParaRPr/>
          </a:p>
          <a:p>
            <a:pPr indent="0" lvl="0" marL="0" marR="0" rtl="0" algn="just">
              <a:lnSpc>
                <a:spcPct val="120000"/>
              </a:lnSpc>
              <a:spcBef>
                <a:spcPts val="1000"/>
              </a:spcBef>
              <a:spcAft>
                <a:spcPts val="0"/>
              </a:spcAft>
              <a:buClr>
                <a:srgbClr val="0070C0"/>
              </a:buClr>
              <a:buSzPts val="2400"/>
              <a:buFont typeface="Arial"/>
              <a:buNone/>
            </a:pPr>
            <a:r>
              <a:rPr b="0" i="0" lang="en-US" sz="2400" u="none" cap="none" strike="noStrike">
                <a:solidFill>
                  <a:srgbClr val="0070C0"/>
                </a:solidFill>
                <a:latin typeface="Poppins"/>
                <a:ea typeface="Poppins"/>
                <a:cs typeface="Poppins"/>
                <a:sym typeface="Poppins"/>
              </a:rPr>
              <a:t>+ Phía tây: Cao &lt;500m, có cao nguyên và hoang mạc</a:t>
            </a:r>
            <a:endParaRPr b="0" i="0" sz="2400" u="none" cap="none" strike="noStrike">
              <a:solidFill>
                <a:srgbClr val="0070C0"/>
              </a:solidFill>
              <a:latin typeface="Poppins"/>
              <a:ea typeface="Poppins"/>
              <a:cs typeface="Poppins"/>
              <a:sym typeface="Poppins"/>
            </a:endParaRPr>
          </a:p>
          <a:p>
            <a:pPr indent="0" lvl="0" marL="0" marR="0" rtl="0" algn="just">
              <a:lnSpc>
                <a:spcPct val="120000"/>
              </a:lnSpc>
              <a:spcBef>
                <a:spcPts val="1000"/>
              </a:spcBef>
              <a:spcAft>
                <a:spcPts val="0"/>
              </a:spcAft>
              <a:buClr>
                <a:srgbClr val="0070C0"/>
              </a:buClr>
              <a:buSzPts val="2400"/>
              <a:buFont typeface="Arial"/>
              <a:buNone/>
            </a:pPr>
            <a:r>
              <a:rPr b="0" i="0" lang="en-US" sz="2400" u="none" cap="none" strike="noStrike">
                <a:solidFill>
                  <a:srgbClr val="0070C0"/>
                </a:solidFill>
                <a:latin typeface="Poppins"/>
                <a:ea typeface="Poppins"/>
                <a:cs typeface="Poppins"/>
                <a:sym typeface="Poppins"/>
              </a:rPr>
              <a:t>+ Khu vực trung tâm: bồn địa, đồng bằng thấp dưới 200m</a:t>
            </a:r>
            <a:endParaRPr/>
          </a:p>
          <a:p>
            <a:pPr indent="0" lvl="0" marL="0" marR="0" rtl="0" algn="just">
              <a:lnSpc>
                <a:spcPct val="120000"/>
              </a:lnSpc>
              <a:spcBef>
                <a:spcPts val="1000"/>
              </a:spcBef>
              <a:spcAft>
                <a:spcPts val="0"/>
              </a:spcAft>
              <a:buClr>
                <a:srgbClr val="0070C0"/>
              </a:buClr>
              <a:buSzPts val="2400"/>
              <a:buFont typeface="Arial"/>
              <a:buNone/>
            </a:pPr>
            <a:r>
              <a:rPr b="0" i="0" lang="en-US" sz="2400" u="none" cap="none" strike="noStrike">
                <a:solidFill>
                  <a:srgbClr val="0070C0"/>
                </a:solidFill>
                <a:latin typeface="Poppins"/>
                <a:ea typeface="Poppins"/>
                <a:cs typeface="Poppins"/>
                <a:sym typeface="Poppins"/>
              </a:rPr>
              <a:t>+ Phía đông: Dãy Trường Sơn Úc, bắc thấp, nam cao.</a:t>
            </a:r>
            <a:endParaRPr/>
          </a:p>
        </p:txBody>
      </p:sp>
      <p:pic>
        <p:nvPicPr>
          <p:cNvPr descr="Australia outback Vectors &amp; Illustrations for Free Download | Freepik" id="246" name="Google Shape;246;p14"/>
          <p:cNvPicPr preferRelativeResize="0"/>
          <p:nvPr/>
        </p:nvPicPr>
        <p:blipFill rotWithShape="1">
          <a:blip r:embed="rId4">
            <a:alphaModFix/>
          </a:blip>
          <a:srcRect b="0" l="0" r="0" t="0"/>
          <a:stretch/>
        </p:blipFill>
        <p:spPr>
          <a:xfrm>
            <a:off x="6398261" y="4703253"/>
            <a:ext cx="4982271" cy="1793747"/>
          </a:xfrm>
          <a:prstGeom prst="rect">
            <a:avLst/>
          </a:prstGeom>
          <a:noFill/>
          <a:ln>
            <a:noFill/>
          </a:ln>
          <a:effectLst>
            <a:outerShdw blurRad="292100" rotWithShape="0" algn="tl" dir="2700000" dist="139700">
              <a:srgbClr val="333333">
                <a:alpha val="64705"/>
              </a:srgbClr>
            </a:outerShdw>
          </a:effectLst>
        </p:spPr>
      </p:pic>
      <p:pic>
        <p:nvPicPr>
          <p:cNvPr descr="Drought desert isolated icon Royalty Free Vector Image" id="247" name="Google Shape;247;p14"/>
          <p:cNvPicPr preferRelativeResize="0"/>
          <p:nvPr/>
        </p:nvPicPr>
        <p:blipFill rotWithShape="1">
          <a:blip r:embed="rId5">
            <a:alphaModFix/>
          </a:blip>
          <a:srcRect b="20296" l="10960" r="10579" t="12421"/>
          <a:stretch/>
        </p:blipFill>
        <p:spPr>
          <a:xfrm>
            <a:off x="392366" y="197385"/>
            <a:ext cx="952639" cy="882262"/>
          </a:xfrm>
          <a:prstGeom prst="rect">
            <a:avLst/>
          </a:prstGeom>
          <a:noFill/>
          <a:ln>
            <a:noFill/>
          </a:ln>
        </p:spPr>
      </p:pic>
      <p:pic>
        <p:nvPicPr>
          <p:cNvPr descr="Drought desert isolated icon Royalty Free Vector Image" id="248" name="Google Shape;248;p14"/>
          <p:cNvPicPr preferRelativeResize="0"/>
          <p:nvPr/>
        </p:nvPicPr>
        <p:blipFill rotWithShape="1">
          <a:blip r:embed="rId5">
            <a:alphaModFix/>
          </a:blip>
          <a:srcRect b="20296" l="10960" r="10579" t="12421"/>
          <a:stretch/>
        </p:blipFill>
        <p:spPr>
          <a:xfrm>
            <a:off x="1737371" y="214719"/>
            <a:ext cx="952639" cy="882262"/>
          </a:xfrm>
          <a:prstGeom prst="rect">
            <a:avLst/>
          </a:prstGeom>
          <a:noFill/>
          <a:ln>
            <a:noFill/>
          </a:ln>
        </p:spPr>
      </p:pic>
      <p:pic>
        <p:nvPicPr>
          <p:cNvPr descr="Drought isolated icon dry earth and tree desert Vector Image" id="249" name="Google Shape;249;p14"/>
          <p:cNvPicPr preferRelativeResize="0"/>
          <p:nvPr/>
        </p:nvPicPr>
        <p:blipFill rotWithShape="1">
          <a:blip r:embed="rId6">
            <a:alphaModFix/>
          </a:blip>
          <a:srcRect b="28593" l="11120" r="10082" t="6519"/>
          <a:stretch/>
        </p:blipFill>
        <p:spPr>
          <a:xfrm>
            <a:off x="10798948" y="214719"/>
            <a:ext cx="1163169" cy="10344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xEl>
                                              <p:pRg end="0" st="0"/>
                                            </p:txEl>
                                          </p:spTgt>
                                        </p:tgtEl>
                                        <p:attrNameLst>
                                          <p:attrName>style.visibility</p:attrName>
                                        </p:attrNameLst>
                                      </p:cBhvr>
                                      <p:to>
                                        <p:strVal val="visible"/>
                                      </p:to>
                                    </p:set>
                                    <p:animEffect filter="fade" transition="in">
                                      <p:cBhvr>
                                        <p:cTn dur="500"/>
                                        <p:tgtEl>
                                          <p:spTgt spid="24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xEl>
                                              <p:pRg end="0" st="0"/>
                                            </p:txEl>
                                          </p:spTgt>
                                        </p:tgtEl>
                                        <p:attrNameLst>
                                          <p:attrName>style.visibility</p:attrName>
                                        </p:attrNameLst>
                                      </p:cBhvr>
                                      <p:to>
                                        <p:strVal val="visible"/>
                                      </p:to>
                                    </p:set>
                                    <p:animEffect filter="fade" transition="in">
                                      <p:cBhvr>
                                        <p:cTn dur="500"/>
                                        <p:tgtEl>
                                          <p:spTgt spid="2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xEl>
                                              <p:pRg end="1" st="1"/>
                                            </p:txEl>
                                          </p:spTgt>
                                        </p:tgtEl>
                                        <p:attrNameLst>
                                          <p:attrName>style.visibility</p:attrName>
                                        </p:attrNameLst>
                                      </p:cBhvr>
                                      <p:to>
                                        <p:strVal val="visible"/>
                                      </p:to>
                                    </p:set>
                                    <p:animEffect filter="fade" transition="in">
                                      <p:cBhvr>
                                        <p:cTn dur="500"/>
                                        <p:tgtEl>
                                          <p:spTgt spid="2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xEl>
                                              <p:pRg end="2" st="2"/>
                                            </p:txEl>
                                          </p:spTgt>
                                        </p:tgtEl>
                                        <p:attrNameLst>
                                          <p:attrName>style.visibility</p:attrName>
                                        </p:attrNameLst>
                                      </p:cBhvr>
                                      <p:to>
                                        <p:strVal val="visible"/>
                                      </p:to>
                                    </p:set>
                                    <p:animEffect filter="fade" transition="in">
                                      <p:cBhvr>
                                        <p:cTn dur="500"/>
                                        <p:tgtEl>
                                          <p:spTgt spid="24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xEl>
                                              <p:pRg end="3" st="3"/>
                                            </p:txEl>
                                          </p:spTgt>
                                        </p:tgtEl>
                                        <p:attrNameLst>
                                          <p:attrName>style.visibility</p:attrName>
                                        </p:attrNameLst>
                                      </p:cBhvr>
                                      <p:to>
                                        <p:strVal val="visible"/>
                                      </p:to>
                                    </p:set>
                                    <p:animEffect filter="fade" transition="in">
                                      <p:cBhvr>
                                        <p:cTn dur="500"/>
                                        <p:tgtEl>
                                          <p:spTgt spid="24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5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p15"/>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ustralia Mountains" id="255" name="Google Shape;255;p15"/>
          <p:cNvPicPr preferRelativeResize="0"/>
          <p:nvPr/>
        </p:nvPicPr>
        <p:blipFill rotWithShape="1">
          <a:blip r:embed="rId3">
            <a:alphaModFix/>
          </a:blip>
          <a:srcRect b="7390" l="0" r="0" t="8355"/>
          <a:stretch/>
        </p:blipFill>
        <p:spPr>
          <a:xfrm>
            <a:off x="20" y="1282"/>
            <a:ext cx="12191980" cy="6856718"/>
          </a:xfrm>
          <a:prstGeom prst="rect">
            <a:avLst/>
          </a:prstGeom>
          <a:noFill/>
          <a:ln>
            <a:noFill/>
          </a:ln>
        </p:spPr>
      </p:pic>
      <p:sp>
        <p:nvSpPr>
          <p:cNvPr id="256" name="Google Shape;256;p15"/>
          <p:cNvSpPr txBox="1"/>
          <p:nvPr/>
        </p:nvSpPr>
        <p:spPr>
          <a:xfrm>
            <a:off x="984285" y="0"/>
            <a:ext cx="9271252" cy="117993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0000"/>
              </a:buClr>
              <a:buSzPts val="4400"/>
              <a:buFont typeface="Arial"/>
              <a:buNone/>
            </a:pPr>
            <a:r>
              <a:rPr b="0" i="0" lang="en-US" sz="4400" u="none" cap="none" strike="noStrike">
                <a:solidFill>
                  <a:srgbClr val="FF0000"/>
                </a:solidFill>
                <a:latin typeface="Arial"/>
                <a:ea typeface="Arial"/>
                <a:cs typeface="Arial"/>
                <a:sym typeface="Arial"/>
              </a:rPr>
              <a:t>THIÊN NHIÊN HÙNG VĨ</a:t>
            </a:r>
            <a:endParaRPr/>
          </a:p>
        </p:txBody>
      </p:sp>
    </p:spTree>
  </p:cSld>
  <p:clrMapOvr>
    <a:masterClrMapping/>
  </p:clrMapOvr>
  <p:transition spd="slow">
    <p:wipe dir="l"/>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6"/>
          <p:cNvSpPr/>
          <p:nvPr/>
        </p:nvSpPr>
        <p:spPr>
          <a:xfrm>
            <a:off x="0" y="0"/>
            <a:ext cx="12192000" cy="6858000"/>
          </a:xfrm>
          <a:prstGeom prst="rect">
            <a:avLst/>
          </a:prstGeom>
          <a:noFill/>
          <a:ln cap="flat" cmpd="sng" w="2286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62" name="Google Shape;262;p16"/>
          <p:cNvSpPr txBox="1"/>
          <p:nvPr/>
        </p:nvSpPr>
        <p:spPr>
          <a:xfrm>
            <a:off x="1460374" y="361000"/>
            <a:ext cx="9271252" cy="858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7030A0"/>
              </a:buClr>
              <a:buSzPts val="4800"/>
              <a:buFont typeface="Arial"/>
              <a:buNone/>
            </a:pPr>
            <a:r>
              <a:rPr b="0" i="0" lang="en-US" sz="4800" u="none" cap="none" strike="noStrike">
                <a:solidFill>
                  <a:srgbClr val="7030A0"/>
                </a:solidFill>
                <a:latin typeface="Arial"/>
                <a:ea typeface="Arial"/>
                <a:cs typeface="Arial"/>
                <a:sym typeface="Arial"/>
              </a:rPr>
              <a:t>2. ĐẶC ĐIỂM TỰ NHIÊN</a:t>
            </a:r>
            <a:endParaRPr/>
          </a:p>
        </p:txBody>
      </p:sp>
      <p:sp>
        <p:nvSpPr>
          <p:cNvPr id="263" name="Google Shape;263;p16"/>
          <p:cNvSpPr txBox="1"/>
          <p:nvPr/>
        </p:nvSpPr>
        <p:spPr>
          <a:xfrm>
            <a:off x="392366" y="1219200"/>
            <a:ext cx="4799394" cy="542357"/>
          </a:xfrm>
          <a:prstGeom prst="rect">
            <a:avLst/>
          </a:prstGeom>
          <a:noFill/>
          <a:ln>
            <a:noFill/>
          </a:ln>
        </p:spPr>
        <p:txBody>
          <a:bodyPr anchorCtr="0" anchor="ctr" bIns="45700" lIns="91425" spcFirstLastPara="1" rIns="91425" wrap="square" tIns="45700">
            <a:noAutofit/>
          </a:bodyPr>
          <a:lstStyle/>
          <a:p>
            <a:pPr indent="0" lvl="0" marL="0" marR="0" rtl="0" algn="just">
              <a:lnSpc>
                <a:spcPct val="120000"/>
              </a:lnSpc>
              <a:spcBef>
                <a:spcPts val="0"/>
              </a:spcBef>
              <a:spcAft>
                <a:spcPts val="0"/>
              </a:spcAft>
              <a:buClr>
                <a:srgbClr val="FF0000"/>
              </a:buClr>
              <a:buSzPts val="2800"/>
              <a:buFont typeface="Arial"/>
              <a:buNone/>
            </a:pPr>
            <a:r>
              <a:rPr b="0" i="0" lang="en-US" sz="2800" u="none" cap="none" strike="noStrike">
                <a:solidFill>
                  <a:srgbClr val="FF0000"/>
                </a:solidFill>
                <a:latin typeface="Poppins"/>
                <a:ea typeface="Poppins"/>
                <a:cs typeface="Poppins"/>
                <a:sym typeface="Poppins"/>
              </a:rPr>
              <a:t>a. Địa hình và khoáng sản</a:t>
            </a:r>
            <a:endParaRPr b="0" i="0" sz="2800" u="none" cap="none" strike="noStrike">
              <a:solidFill>
                <a:srgbClr val="FF0000"/>
              </a:solidFill>
              <a:latin typeface="Poppins"/>
              <a:ea typeface="Poppins"/>
              <a:cs typeface="Poppins"/>
              <a:sym typeface="Poppins"/>
            </a:endParaRPr>
          </a:p>
        </p:txBody>
      </p:sp>
      <p:sp>
        <p:nvSpPr>
          <p:cNvPr id="264" name="Google Shape;264;p16"/>
          <p:cNvSpPr txBox="1"/>
          <p:nvPr/>
        </p:nvSpPr>
        <p:spPr>
          <a:xfrm>
            <a:off x="7654262" y="1204021"/>
            <a:ext cx="4245895" cy="3195259"/>
          </a:xfrm>
          <a:prstGeom prst="rect">
            <a:avLst/>
          </a:prstGeom>
          <a:noFill/>
          <a:ln>
            <a:noFill/>
          </a:ln>
        </p:spPr>
        <p:txBody>
          <a:bodyPr anchorCtr="0" anchor="ctr" bIns="45700" lIns="91425" spcFirstLastPara="1" rIns="91425" wrap="square" tIns="45700">
            <a:normAutofit/>
          </a:bodyPr>
          <a:lstStyle/>
          <a:p>
            <a:pPr indent="-228600" lvl="0" marL="228600" marR="0" rtl="0" algn="just">
              <a:lnSpc>
                <a:spcPct val="120000"/>
              </a:lnSpc>
              <a:spcBef>
                <a:spcPts val="0"/>
              </a:spcBef>
              <a:spcAft>
                <a:spcPts val="0"/>
              </a:spcAft>
              <a:buClr>
                <a:srgbClr val="0070C0"/>
              </a:buClr>
              <a:buSzPts val="2400"/>
              <a:buFont typeface="Arial"/>
              <a:buChar char="-"/>
            </a:pPr>
            <a:r>
              <a:rPr b="0" i="0" lang="en-US" sz="2400" u="none" cap="none" strike="noStrike">
                <a:solidFill>
                  <a:srgbClr val="0070C0"/>
                </a:solidFill>
                <a:latin typeface="Poppins"/>
                <a:ea typeface="Poppins"/>
                <a:cs typeface="Poppins"/>
                <a:sym typeface="Poppins"/>
              </a:rPr>
              <a:t>Các đảo và quần đảo:</a:t>
            </a:r>
            <a:endParaRPr/>
          </a:p>
          <a:p>
            <a:pPr indent="0" lvl="0" marL="0" marR="0" rtl="0" algn="just">
              <a:lnSpc>
                <a:spcPct val="120000"/>
              </a:lnSpc>
              <a:spcBef>
                <a:spcPts val="1000"/>
              </a:spcBef>
              <a:spcAft>
                <a:spcPts val="0"/>
              </a:spcAft>
              <a:buClr>
                <a:srgbClr val="0070C0"/>
              </a:buClr>
              <a:buSzPts val="2400"/>
              <a:buFont typeface="Arial"/>
              <a:buNone/>
            </a:pPr>
            <a:r>
              <a:rPr b="0" i="0" lang="en-US" sz="2400" u="none" cap="none" strike="noStrike">
                <a:solidFill>
                  <a:srgbClr val="0070C0"/>
                </a:solidFill>
                <a:latin typeface="Poppins"/>
                <a:ea typeface="Poppins"/>
                <a:cs typeface="Poppins"/>
                <a:sym typeface="Poppins"/>
              </a:rPr>
              <a:t>+ Chuỗi đảo Niu-di-len và Mê-la-nê-di: Núi cao</a:t>
            </a:r>
            <a:endParaRPr b="0" i="0" sz="2400" u="none" cap="none" strike="noStrike">
              <a:solidFill>
                <a:srgbClr val="0070C0"/>
              </a:solidFill>
              <a:latin typeface="Poppins"/>
              <a:ea typeface="Poppins"/>
              <a:cs typeface="Poppins"/>
              <a:sym typeface="Poppins"/>
            </a:endParaRPr>
          </a:p>
          <a:p>
            <a:pPr indent="0" lvl="0" marL="0" marR="0" rtl="0" algn="just">
              <a:lnSpc>
                <a:spcPct val="120000"/>
              </a:lnSpc>
              <a:spcBef>
                <a:spcPts val="1000"/>
              </a:spcBef>
              <a:spcAft>
                <a:spcPts val="0"/>
              </a:spcAft>
              <a:buClr>
                <a:srgbClr val="0070C0"/>
              </a:buClr>
              <a:buSzPts val="2400"/>
              <a:buFont typeface="Arial"/>
              <a:buNone/>
            </a:pPr>
            <a:r>
              <a:rPr b="0" i="0" lang="en-US" sz="2400" u="none" cap="none" strike="noStrike">
                <a:solidFill>
                  <a:srgbClr val="0070C0"/>
                </a:solidFill>
                <a:latin typeface="Poppins"/>
                <a:ea typeface="Poppins"/>
                <a:cs typeface="Poppins"/>
                <a:sym typeface="Poppins"/>
              </a:rPr>
              <a:t>+ Chuỗi đảo: Pô-li-nê-di và Mi-cro-nê-di, đảo san hô thấp, đảo núi lửa cao.</a:t>
            </a:r>
            <a:endParaRPr/>
          </a:p>
        </p:txBody>
      </p:sp>
      <p:pic>
        <p:nvPicPr>
          <p:cNvPr descr="Drought desert isolated icon Royalty Free Vector Image" id="265" name="Google Shape;265;p16"/>
          <p:cNvPicPr preferRelativeResize="0"/>
          <p:nvPr/>
        </p:nvPicPr>
        <p:blipFill rotWithShape="1">
          <a:blip r:embed="rId3">
            <a:alphaModFix/>
          </a:blip>
          <a:srcRect b="20296" l="10960" r="10579" t="12421"/>
          <a:stretch/>
        </p:blipFill>
        <p:spPr>
          <a:xfrm>
            <a:off x="392366" y="197385"/>
            <a:ext cx="952639" cy="882262"/>
          </a:xfrm>
          <a:prstGeom prst="rect">
            <a:avLst/>
          </a:prstGeom>
          <a:noFill/>
          <a:ln>
            <a:noFill/>
          </a:ln>
        </p:spPr>
      </p:pic>
      <p:pic>
        <p:nvPicPr>
          <p:cNvPr descr="Drought desert isolated icon Royalty Free Vector Image" id="266" name="Google Shape;266;p16"/>
          <p:cNvPicPr preferRelativeResize="0"/>
          <p:nvPr/>
        </p:nvPicPr>
        <p:blipFill rotWithShape="1">
          <a:blip r:embed="rId3">
            <a:alphaModFix/>
          </a:blip>
          <a:srcRect b="20296" l="10960" r="10579" t="12421"/>
          <a:stretch/>
        </p:blipFill>
        <p:spPr>
          <a:xfrm>
            <a:off x="1737371" y="214719"/>
            <a:ext cx="952639" cy="882262"/>
          </a:xfrm>
          <a:prstGeom prst="rect">
            <a:avLst/>
          </a:prstGeom>
          <a:noFill/>
          <a:ln>
            <a:noFill/>
          </a:ln>
        </p:spPr>
      </p:pic>
      <p:pic>
        <p:nvPicPr>
          <p:cNvPr descr="Drought isolated icon dry earth and tree desert Vector Image" id="267" name="Google Shape;267;p16"/>
          <p:cNvPicPr preferRelativeResize="0"/>
          <p:nvPr/>
        </p:nvPicPr>
        <p:blipFill rotWithShape="1">
          <a:blip r:embed="rId4">
            <a:alphaModFix/>
          </a:blip>
          <a:srcRect b="28593" l="11120" r="10082" t="6519"/>
          <a:stretch/>
        </p:blipFill>
        <p:spPr>
          <a:xfrm>
            <a:off x="10798948" y="214719"/>
            <a:ext cx="1163169" cy="1034484"/>
          </a:xfrm>
          <a:prstGeom prst="rect">
            <a:avLst/>
          </a:prstGeom>
          <a:noFill/>
          <a:ln>
            <a:noFill/>
          </a:ln>
        </p:spPr>
      </p:pic>
      <p:pic>
        <p:nvPicPr>
          <p:cNvPr id="268" name="Google Shape;268;p16"/>
          <p:cNvPicPr preferRelativeResize="0"/>
          <p:nvPr/>
        </p:nvPicPr>
        <p:blipFill rotWithShape="1">
          <a:blip r:embed="rId5">
            <a:alphaModFix/>
          </a:blip>
          <a:srcRect b="5527" l="0" r="0" t="0"/>
          <a:stretch/>
        </p:blipFill>
        <p:spPr>
          <a:xfrm>
            <a:off x="219779" y="1901110"/>
            <a:ext cx="7343986" cy="4423190"/>
          </a:xfrm>
          <a:prstGeom prst="rect">
            <a:avLst/>
          </a:prstGeom>
          <a:noFill/>
          <a:ln>
            <a:noFill/>
          </a:ln>
        </p:spPr>
      </p:pic>
      <p:pic>
        <p:nvPicPr>
          <p:cNvPr descr="MicronesiaTour.com - Micronesia's Official Travel and Tour Website | Guam,  Northern Mariana Islands CNMI: Saipan Tinian Rota, Palau, Federated States  of Micronesia FSM: Yap Chuuk Pohnpei Kosrae, Marshall Islands RMI" id="269" name="Google Shape;269;p16"/>
          <p:cNvPicPr preferRelativeResize="0"/>
          <p:nvPr/>
        </p:nvPicPr>
        <p:blipFill rotWithShape="1">
          <a:blip r:embed="rId6">
            <a:alphaModFix/>
          </a:blip>
          <a:srcRect b="0" l="0" r="0" t="0"/>
          <a:stretch/>
        </p:blipFill>
        <p:spPr>
          <a:xfrm>
            <a:off x="7571649" y="4658162"/>
            <a:ext cx="4411120" cy="174434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0" st="0"/>
                                            </p:txEl>
                                          </p:spTgt>
                                        </p:tgtEl>
                                        <p:attrNameLst>
                                          <p:attrName>style.visibility</p:attrName>
                                        </p:attrNameLst>
                                      </p:cBhvr>
                                      <p:to>
                                        <p:strVal val="visible"/>
                                      </p:to>
                                    </p:set>
                                    <p:animEffect filter="fade" transition="in">
                                      <p:cBhvr>
                                        <p:cTn dur="500"/>
                                        <p:tgtEl>
                                          <p:spTgt spid="2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0" st="0"/>
                                            </p:txEl>
                                          </p:spTgt>
                                        </p:tgtEl>
                                        <p:attrNameLst>
                                          <p:attrName>style.visibility</p:attrName>
                                        </p:attrNameLst>
                                      </p:cBhvr>
                                      <p:to>
                                        <p:strVal val="visible"/>
                                      </p:to>
                                    </p:set>
                                    <p:animEffect filter="fade" transition="in">
                                      <p:cBhvr>
                                        <p:cTn dur="500"/>
                                        <p:tgtEl>
                                          <p:spTgt spid="2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1" st="1"/>
                                            </p:txEl>
                                          </p:spTgt>
                                        </p:tgtEl>
                                        <p:attrNameLst>
                                          <p:attrName>style.visibility</p:attrName>
                                        </p:attrNameLst>
                                      </p:cBhvr>
                                      <p:to>
                                        <p:strVal val="visible"/>
                                      </p:to>
                                    </p:set>
                                    <p:animEffect filter="fade" transition="in">
                                      <p:cBhvr>
                                        <p:cTn dur="500"/>
                                        <p:tgtEl>
                                          <p:spTgt spid="26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2" st="2"/>
                                            </p:txEl>
                                          </p:spTgt>
                                        </p:tgtEl>
                                        <p:attrNameLst>
                                          <p:attrName>style.visibility</p:attrName>
                                        </p:attrNameLst>
                                      </p:cBhvr>
                                      <p:to>
                                        <p:strVal val="visible"/>
                                      </p:to>
                                    </p:set>
                                    <p:animEffect filter="fade" transition="in">
                                      <p:cBhvr>
                                        <p:cTn dur="500"/>
                                        <p:tgtEl>
                                          <p:spTgt spid="26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7"/>
          <p:cNvSpPr/>
          <p:nvPr/>
        </p:nvSpPr>
        <p:spPr>
          <a:xfrm>
            <a:off x="0" y="0"/>
            <a:ext cx="12192000" cy="6858000"/>
          </a:xfrm>
          <a:prstGeom prst="rect">
            <a:avLst/>
          </a:prstGeom>
          <a:noFill/>
          <a:ln cap="flat" cmpd="sng" w="2286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75" name="Google Shape;275;p17"/>
          <p:cNvSpPr txBox="1"/>
          <p:nvPr/>
        </p:nvSpPr>
        <p:spPr>
          <a:xfrm>
            <a:off x="1460374" y="361000"/>
            <a:ext cx="9271252" cy="858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7030A0"/>
              </a:buClr>
              <a:buSzPts val="4800"/>
              <a:buFont typeface="Arial"/>
              <a:buNone/>
            </a:pPr>
            <a:r>
              <a:rPr b="0" i="0" lang="en-US" sz="4800" u="none" cap="none" strike="noStrike">
                <a:solidFill>
                  <a:srgbClr val="7030A0"/>
                </a:solidFill>
                <a:latin typeface="Arial"/>
                <a:ea typeface="Arial"/>
                <a:cs typeface="Arial"/>
                <a:sym typeface="Arial"/>
              </a:rPr>
              <a:t>2. ĐẶC ĐIỂM TỰ NHIÊN</a:t>
            </a:r>
            <a:endParaRPr/>
          </a:p>
        </p:txBody>
      </p:sp>
      <p:sp>
        <p:nvSpPr>
          <p:cNvPr id="276" name="Google Shape;276;p17"/>
          <p:cNvSpPr txBox="1"/>
          <p:nvPr/>
        </p:nvSpPr>
        <p:spPr>
          <a:xfrm>
            <a:off x="392366" y="1219200"/>
            <a:ext cx="4799394" cy="542357"/>
          </a:xfrm>
          <a:prstGeom prst="rect">
            <a:avLst/>
          </a:prstGeom>
          <a:noFill/>
          <a:ln>
            <a:noFill/>
          </a:ln>
        </p:spPr>
        <p:txBody>
          <a:bodyPr anchorCtr="0" anchor="ctr" bIns="45700" lIns="91425" spcFirstLastPara="1" rIns="91425" wrap="square" tIns="45700">
            <a:noAutofit/>
          </a:bodyPr>
          <a:lstStyle/>
          <a:p>
            <a:pPr indent="0" lvl="0" marL="0" marR="0" rtl="0" algn="just">
              <a:lnSpc>
                <a:spcPct val="120000"/>
              </a:lnSpc>
              <a:spcBef>
                <a:spcPts val="0"/>
              </a:spcBef>
              <a:spcAft>
                <a:spcPts val="0"/>
              </a:spcAft>
              <a:buClr>
                <a:srgbClr val="FF0000"/>
              </a:buClr>
              <a:buSzPts val="2800"/>
              <a:buFont typeface="Arial"/>
              <a:buNone/>
            </a:pPr>
            <a:r>
              <a:rPr b="0" i="0" lang="en-US" sz="2800" u="none" cap="none" strike="noStrike">
                <a:solidFill>
                  <a:srgbClr val="FF0000"/>
                </a:solidFill>
                <a:latin typeface="Poppins"/>
                <a:ea typeface="Poppins"/>
                <a:cs typeface="Poppins"/>
                <a:sym typeface="Poppins"/>
              </a:rPr>
              <a:t>a. Địa hình và khoáng sản</a:t>
            </a:r>
            <a:endParaRPr b="0" i="0" sz="2800" u="none" cap="none" strike="noStrike">
              <a:solidFill>
                <a:srgbClr val="FF0000"/>
              </a:solidFill>
              <a:latin typeface="Poppins"/>
              <a:ea typeface="Poppins"/>
              <a:cs typeface="Poppins"/>
              <a:sym typeface="Poppins"/>
            </a:endParaRPr>
          </a:p>
        </p:txBody>
      </p:sp>
      <p:pic>
        <p:nvPicPr>
          <p:cNvPr descr="Drought desert isolated icon Royalty Free Vector Image" id="277" name="Google Shape;277;p17"/>
          <p:cNvPicPr preferRelativeResize="0"/>
          <p:nvPr/>
        </p:nvPicPr>
        <p:blipFill rotWithShape="1">
          <a:blip r:embed="rId3">
            <a:alphaModFix/>
          </a:blip>
          <a:srcRect b="20296" l="10960" r="10579" t="12421"/>
          <a:stretch/>
        </p:blipFill>
        <p:spPr>
          <a:xfrm>
            <a:off x="392366" y="197385"/>
            <a:ext cx="952639" cy="882262"/>
          </a:xfrm>
          <a:prstGeom prst="rect">
            <a:avLst/>
          </a:prstGeom>
          <a:noFill/>
          <a:ln>
            <a:noFill/>
          </a:ln>
        </p:spPr>
      </p:pic>
      <p:pic>
        <p:nvPicPr>
          <p:cNvPr descr="Drought desert isolated icon Royalty Free Vector Image" id="278" name="Google Shape;278;p17"/>
          <p:cNvPicPr preferRelativeResize="0"/>
          <p:nvPr/>
        </p:nvPicPr>
        <p:blipFill rotWithShape="1">
          <a:blip r:embed="rId3">
            <a:alphaModFix/>
          </a:blip>
          <a:srcRect b="20296" l="10960" r="10579" t="12421"/>
          <a:stretch/>
        </p:blipFill>
        <p:spPr>
          <a:xfrm>
            <a:off x="1737371" y="214719"/>
            <a:ext cx="952639" cy="882262"/>
          </a:xfrm>
          <a:prstGeom prst="rect">
            <a:avLst/>
          </a:prstGeom>
          <a:noFill/>
          <a:ln>
            <a:noFill/>
          </a:ln>
        </p:spPr>
      </p:pic>
      <p:pic>
        <p:nvPicPr>
          <p:cNvPr descr="Drought isolated icon dry earth and tree desert Vector Image" id="279" name="Google Shape;279;p17"/>
          <p:cNvPicPr preferRelativeResize="0"/>
          <p:nvPr/>
        </p:nvPicPr>
        <p:blipFill rotWithShape="1">
          <a:blip r:embed="rId4">
            <a:alphaModFix/>
          </a:blip>
          <a:srcRect b="28593" l="11120" r="10082" t="6519"/>
          <a:stretch/>
        </p:blipFill>
        <p:spPr>
          <a:xfrm>
            <a:off x="10798948" y="214719"/>
            <a:ext cx="1163169" cy="1034484"/>
          </a:xfrm>
          <a:prstGeom prst="rect">
            <a:avLst/>
          </a:prstGeom>
          <a:noFill/>
          <a:ln>
            <a:noFill/>
          </a:ln>
        </p:spPr>
      </p:pic>
      <p:pic>
        <p:nvPicPr>
          <p:cNvPr id="280" name="Google Shape;280;p17"/>
          <p:cNvPicPr preferRelativeResize="0"/>
          <p:nvPr/>
        </p:nvPicPr>
        <p:blipFill rotWithShape="1">
          <a:blip r:embed="rId5">
            <a:alphaModFix/>
          </a:blip>
          <a:srcRect b="5527" l="0" r="0" t="0"/>
          <a:stretch/>
        </p:blipFill>
        <p:spPr>
          <a:xfrm>
            <a:off x="219779" y="1901110"/>
            <a:ext cx="7343986" cy="4423190"/>
          </a:xfrm>
          <a:prstGeom prst="rect">
            <a:avLst/>
          </a:prstGeom>
          <a:noFill/>
          <a:ln>
            <a:noFill/>
          </a:ln>
        </p:spPr>
      </p:pic>
      <p:sp>
        <p:nvSpPr>
          <p:cNvPr id="281" name="Google Shape;281;p17"/>
          <p:cNvSpPr txBox="1"/>
          <p:nvPr/>
        </p:nvSpPr>
        <p:spPr>
          <a:xfrm>
            <a:off x="7715902" y="1406834"/>
            <a:ext cx="4201034" cy="3143425"/>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0" i="0" lang="en-US" sz="2800" u="none" cap="none" strike="noStrike">
                <a:solidFill>
                  <a:schemeClr val="dk1"/>
                </a:solidFill>
                <a:latin typeface="Poppins"/>
                <a:ea typeface="Poppins"/>
                <a:cs typeface="Poppins"/>
                <a:sym typeface="Poppins"/>
              </a:rPr>
              <a:t>- Khoáng sản: có nhiều tài nguyên khoáng sản có giá trị như </a:t>
            </a:r>
            <a:r>
              <a:rPr b="0" i="0" lang="en-US" sz="2800" u="none" cap="none" strike="noStrike">
                <a:solidFill>
                  <a:srgbClr val="FF0000"/>
                </a:solidFill>
                <a:latin typeface="Poppins"/>
                <a:ea typeface="Poppins"/>
                <a:cs typeface="Poppins"/>
                <a:sym typeface="Poppins"/>
              </a:rPr>
              <a:t>sắt, đồng, vàng, than và dầu mỏ</a:t>
            </a:r>
            <a:r>
              <a:rPr b="0" i="0" lang="en-US" sz="2800" u="none" cap="none" strike="noStrike">
                <a:solidFill>
                  <a:schemeClr val="dk1"/>
                </a:solidFill>
                <a:latin typeface="Poppins"/>
                <a:ea typeface="Poppins"/>
                <a:cs typeface="Poppins"/>
                <a:sym typeface="Poppins"/>
              </a:rPr>
              <a:t>; phân bố tập trung ở Ô-xtrây-li-a, Niu Di-len</a:t>
            </a:r>
            <a:endParaRPr b="0" i="0" sz="2800" u="none" cap="none" strike="noStrike">
              <a:solidFill>
                <a:schemeClr val="dk1"/>
              </a:solidFill>
              <a:latin typeface="Poppins"/>
              <a:ea typeface="Poppins"/>
              <a:cs typeface="Poppins"/>
              <a:sym typeface="Poppins"/>
            </a:endParaRPr>
          </a:p>
        </p:txBody>
      </p:sp>
      <p:pic>
        <p:nvPicPr>
          <p:cNvPr id="282" name="Google Shape;282;p17"/>
          <p:cNvPicPr preferRelativeResize="0"/>
          <p:nvPr/>
        </p:nvPicPr>
        <p:blipFill rotWithShape="1">
          <a:blip r:embed="rId6">
            <a:alphaModFix/>
          </a:blip>
          <a:srcRect b="0" l="0" r="0" t="0"/>
          <a:stretch/>
        </p:blipFill>
        <p:spPr>
          <a:xfrm>
            <a:off x="7639833" y="4707890"/>
            <a:ext cx="2718775" cy="1860215"/>
          </a:xfrm>
          <a:prstGeom prst="rect">
            <a:avLst/>
          </a:prstGeom>
          <a:noFill/>
          <a:ln>
            <a:noFill/>
          </a:ln>
        </p:spPr>
      </p:pic>
      <p:pic>
        <p:nvPicPr>
          <p:cNvPr id="283" name="Google Shape;283;p17"/>
          <p:cNvPicPr preferRelativeResize="0"/>
          <p:nvPr/>
        </p:nvPicPr>
        <p:blipFill rotWithShape="1">
          <a:blip r:embed="rId7">
            <a:alphaModFix/>
          </a:blip>
          <a:srcRect b="0" l="0" r="0" t="0"/>
          <a:stretch/>
        </p:blipFill>
        <p:spPr>
          <a:xfrm>
            <a:off x="10434677" y="4697790"/>
            <a:ext cx="1390819" cy="194549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xEl>
                                              <p:pRg end="0" st="0"/>
                                            </p:txEl>
                                          </p:spTgt>
                                        </p:tgtEl>
                                        <p:attrNameLst>
                                          <p:attrName>style.visibility</p:attrName>
                                        </p:attrNameLst>
                                      </p:cBhvr>
                                      <p:to>
                                        <p:strVal val="visible"/>
                                      </p:to>
                                    </p:set>
                                    <p:animEffect filter="fade" transition="in">
                                      <p:cBhvr>
                                        <p:cTn dur="500"/>
                                        <p:tgtEl>
                                          <p:spTgt spid="27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8"/>
          <p:cNvSpPr/>
          <p:nvPr/>
        </p:nvSpPr>
        <p:spPr>
          <a:xfrm>
            <a:off x="0" y="0"/>
            <a:ext cx="12192000" cy="6858000"/>
          </a:xfrm>
          <a:prstGeom prst="rect">
            <a:avLst/>
          </a:prstGeom>
          <a:noFill/>
          <a:ln cap="flat" cmpd="sng" w="2286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89" name="Google Shape;289;p18"/>
          <p:cNvSpPr txBox="1"/>
          <p:nvPr/>
        </p:nvSpPr>
        <p:spPr>
          <a:xfrm>
            <a:off x="1460374" y="361000"/>
            <a:ext cx="9271252" cy="858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7030A0"/>
              </a:buClr>
              <a:buSzPts val="4800"/>
              <a:buFont typeface="Arial"/>
              <a:buNone/>
            </a:pPr>
            <a:r>
              <a:rPr b="0" i="0" lang="en-US" sz="4800" u="none" cap="none" strike="noStrike">
                <a:solidFill>
                  <a:srgbClr val="7030A0"/>
                </a:solidFill>
                <a:latin typeface="Arial"/>
                <a:ea typeface="Arial"/>
                <a:cs typeface="Arial"/>
                <a:sym typeface="Arial"/>
              </a:rPr>
              <a:t>2. ĐẶC ĐIỂM TỰ NHIÊN</a:t>
            </a:r>
            <a:endParaRPr/>
          </a:p>
        </p:txBody>
      </p:sp>
      <p:sp>
        <p:nvSpPr>
          <p:cNvPr id="290" name="Google Shape;290;p18"/>
          <p:cNvSpPr txBox="1"/>
          <p:nvPr/>
        </p:nvSpPr>
        <p:spPr>
          <a:xfrm>
            <a:off x="284955" y="2764723"/>
            <a:ext cx="4799394" cy="542357"/>
          </a:xfrm>
          <a:prstGeom prst="rect">
            <a:avLst/>
          </a:prstGeom>
          <a:noFill/>
          <a:ln>
            <a:noFill/>
          </a:ln>
        </p:spPr>
        <p:txBody>
          <a:bodyPr anchorCtr="0" anchor="ctr" bIns="45700" lIns="91425" spcFirstLastPara="1" rIns="91425" wrap="square" tIns="45700">
            <a:noAutofit/>
          </a:bodyPr>
          <a:lstStyle/>
          <a:p>
            <a:pPr indent="0" lvl="0" marL="0" marR="0" rtl="0" algn="just">
              <a:lnSpc>
                <a:spcPct val="120000"/>
              </a:lnSpc>
              <a:spcBef>
                <a:spcPts val="0"/>
              </a:spcBef>
              <a:spcAft>
                <a:spcPts val="0"/>
              </a:spcAft>
              <a:buClr>
                <a:srgbClr val="FF0000"/>
              </a:buClr>
              <a:buSzPts val="2800"/>
              <a:buFont typeface="Arial"/>
              <a:buNone/>
            </a:pPr>
            <a:r>
              <a:rPr b="0" i="0" lang="en-US" sz="2800" u="none" cap="none" strike="noStrike">
                <a:solidFill>
                  <a:srgbClr val="FF0000"/>
                </a:solidFill>
                <a:latin typeface="Poppins"/>
                <a:ea typeface="Poppins"/>
                <a:cs typeface="Poppins"/>
                <a:sym typeface="Poppins"/>
              </a:rPr>
              <a:t>b. Khí hậu và sinh vật</a:t>
            </a:r>
            <a:endParaRPr b="0" i="0" sz="2800" u="none" cap="none" strike="noStrike">
              <a:solidFill>
                <a:srgbClr val="FF0000"/>
              </a:solidFill>
              <a:latin typeface="Poppins"/>
              <a:ea typeface="Poppins"/>
              <a:cs typeface="Poppins"/>
              <a:sym typeface="Poppins"/>
            </a:endParaRPr>
          </a:p>
        </p:txBody>
      </p:sp>
      <p:pic>
        <p:nvPicPr>
          <p:cNvPr id="291" name="Google Shape;291;p18"/>
          <p:cNvPicPr preferRelativeResize="0"/>
          <p:nvPr/>
        </p:nvPicPr>
        <p:blipFill rotWithShape="1">
          <a:blip r:embed="rId3">
            <a:alphaModFix/>
          </a:blip>
          <a:srcRect b="0" l="0" r="0" t="0"/>
          <a:stretch/>
        </p:blipFill>
        <p:spPr>
          <a:xfrm>
            <a:off x="5584126" y="1216128"/>
            <a:ext cx="6435154" cy="5280872"/>
          </a:xfrm>
          <a:prstGeom prst="rect">
            <a:avLst/>
          </a:prstGeom>
          <a:noFill/>
          <a:ln>
            <a:noFill/>
          </a:ln>
        </p:spPr>
      </p:pic>
      <p:sp>
        <p:nvSpPr>
          <p:cNvPr id="292" name="Google Shape;292;p18"/>
          <p:cNvSpPr txBox="1"/>
          <p:nvPr/>
        </p:nvSpPr>
        <p:spPr>
          <a:xfrm>
            <a:off x="278931" y="5190557"/>
            <a:ext cx="5019040" cy="1545523"/>
          </a:xfrm>
          <a:prstGeom prst="rect">
            <a:avLst/>
          </a:prstGeom>
          <a:noFill/>
          <a:ln>
            <a:noFill/>
          </a:ln>
        </p:spPr>
        <p:txBody>
          <a:bodyPr anchorCtr="0" anchor="ctr" bIns="45700" lIns="91425" spcFirstLastPara="1" rIns="91425" wrap="square" tIns="45700">
            <a:normAutofit/>
          </a:bodyPr>
          <a:lstStyle/>
          <a:p>
            <a:pPr indent="0" lvl="0" marL="0" marR="0" rtl="0" algn="just">
              <a:lnSpc>
                <a:spcPct val="120000"/>
              </a:lnSpc>
              <a:spcBef>
                <a:spcPts val="0"/>
              </a:spcBef>
              <a:spcAft>
                <a:spcPts val="0"/>
              </a:spcAft>
              <a:buClr>
                <a:srgbClr val="0070C0"/>
              </a:buClr>
              <a:buSzPts val="2400"/>
              <a:buFont typeface="Arial"/>
              <a:buNone/>
            </a:pPr>
            <a:r>
              <a:rPr b="0" i="0" lang="en-US" sz="2400" u="none" cap="none" strike="noStrike">
                <a:solidFill>
                  <a:srgbClr val="0070C0"/>
                </a:solidFill>
                <a:latin typeface="Poppins"/>
                <a:ea typeface="Poppins"/>
                <a:cs typeface="Poppins"/>
                <a:sym typeface="Poppins"/>
              </a:rPr>
              <a:t>+ Thay đổi từ đông sang tây và theo độ cao. Càng vào sâu lục địa, khí hậu càng khô hạn.</a:t>
            </a:r>
            <a:endParaRPr/>
          </a:p>
        </p:txBody>
      </p:sp>
      <p:pic>
        <p:nvPicPr>
          <p:cNvPr descr="Cloud With Lightning And Rain with solid fill" id="293" name="Google Shape;293;p18"/>
          <p:cNvPicPr preferRelativeResize="0"/>
          <p:nvPr/>
        </p:nvPicPr>
        <p:blipFill rotWithShape="1">
          <a:blip r:embed="rId4">
            <a:alphaModFix/>
          </a:blip>
          <a:srcRect b="0" l="0" r="0" t="0"/>
          <a:stretch/>
        </p:blipFill>
        <p:spPr>
          <a:xfrm>
            <a:off x="8858312" y="1407160"/>
            <a:ext cx="914400" cy="914400"/>
          </a:xfrm>
          <a:prstGeom prst="rect">
            <a:avLst/>
          </a:prstGeom>
          <a:noFill/>
          <a:ln>
            <a:noFill/>
          </a:ln>
        </p:spPr>
      </p:pic>
      <p:pic>
        <p:nvPicPr>
          <p:cNvPr descr="Cloud With Lightning And Rain with solid fill" id="294" name="Google Shape;294;p18"/>
          <p:cNvPicPr preferRelativeResize="0"/>
          <p:nvPr/>
        </p:nvPicPr>
        <p:blipFill rotWithShape="1">
          <a:blip r:embed="rId4">
            <a:alphaModFix/>
          </a:blip>
          <a:srcRect b="0" l="0" r="0" t="0"/>
          <a:stretch/>
        </p:blipFill>
        <p:spPr>
          <a:xfrm>
            <a:off x="10999404" y="3856564"/>
            <a:ext cx="914400" cy="914400"/>
          </a:xfrm>
          <a:prstGeom prst="rect">
            <a:avLst/>
          </a:prstGeom>
          <a:noFill/>
          <a:ln>
            <a:noFill/>
          </a:ln>
        </p:spPr>
      </p:pic>
      <p:pic>
        <p:nvPicPr>
          <p:cNvPr descr="Dim (Medium Sun) with solid fill" id="295" name="Google Shape;295;p18"/>
          <p:cNvPicPr preferRelativeResize="0"/>
          <p:nvPr/>
        </p:nvPicPr>
        <p:blipFill rotWithShape="1">
          <a:blip r:embed="rId5">
            <a:alphaModFix/>
          </a:blip>
          <a:srcRect b="0" l="0" r="0" t="0"/>
          <a:stretch/>
        </p:blipFill>
        <p:spPr>
          <a:xfrm>
            <a:off x="6583680" y="2942164"/>
            <a:ext cx="914400" cy="914400"/>
          </a:xfrm>
          <a:prstGeom prst="rect">
            <a:avLst/>
          </a:prstGeom>
          <a:noFill/>
          <a:ln>
            <a:noFill/>
          </a:ln>
        </p:spPr>
      </p:pic>
      <p:sp>
        <p:nvSpPr>
          <p:cNvPr id="296" name="Google Shape;296;p18"/>
          <p:cNvSpPr txBox="1"/>
          <p:nvPr/>
        </p:nvSpPr>
        <p:spPr>
          <a:xfrm>
            <a:off x="283277" y="3429000"/>
            <a:ext cx="5301583" cy="182114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20000"/>
              </a:lnSpc>
              <a:spcBef>
                <a:spcPts val="0"/>
              </a:spcBef>
              <a:spcAft>
                <a:spcPts val="0"/>
              </a:spcAft>
              <a:buClr>
                <a:srgbClr val="00B050"/>
              </a:buClr>
              <a:buSzPts val="2400"/>
              <a:buFont typeface="Poppins"/>
              <a:buChar char="-"/>
            </a:pPr>
            <a:r>
              <a:rPr b="0" i="0" lang="en-US" sz="2400" u="sng" cap="none" strike="noStrike">
                <a:solidFill>
                  <a:srgbClr val="00B050"/>
                </a:solidFill>
                <a:latin typeface="Poppins"/>
                <a:ea typeface="Poppins"/>
                <a:cs typeface="Poppins"/>
                <a:sym typeface="Poppins"/>
              </a:rPr>
              <a:t>Khí hậu: </a:t>
            </a:r>
            <a:endParaRPr/>
          </a:p>
          <a:p>
            <a:pPr indent="0" lvl="0" marL="0" marR="0" rtl="0" algn="just">
              <a:lnSpc>
                <a:spcPct val="120000"/>
              </a:lnSpc>
              <a:spcBef>
                <a:spcPts val="0"/>
              </a:spcBef>
              <a:spcAft>
                <a:spcPts val="0"/>
              </a:spcAft>
              <a:buNone/>
            </a:pPr>
            <a:r>
              <a:rPr b="0" i="0" lang="en-US" sz="2400" u="none" cap="none" strike="noStrike">
                <a:solidFill>
                  <a:schemeClr val="dk1"/>
                </a:solidFill>
                <a:latin typeface="Poppins"/>
                <a:ea typeface="Poppins"/>
                <a:cs typeface="Poppins"/>
                <a:sym typeface="Poppins"/>
              </a:rPr>
              <a:t>+ Khô hạn và phân hoá từ bắc xuống nam, từ khí hậu nhiệt đới đến khí hậu cận nhiệt đới và khí hậu ôn đới</a:t>
            </a:r>
            <a:endParaRPr b="0" i="0" sz="2400" u="none" cap="none" strike="noStrike">
              <a:solidFill>
                <a:schemeClr val="dk1"/>
              </a:solidFill>
              <a:latin typeface="Poppins"/>
              <a:ea typeface="Poppins"/>
              <a:cs typeface="Poppins"/>
              <a:sym typeface="Poppins"/>
            </a:endParaRPr>
          </a:p>
        </p:txBody>
      </p:sp>
      <p:sp>
        <p:nvSpPr>
          <p:cNvPr id="297" name="Google Shape;297;p18"/>
          <p:cNvSpPr txBox="1"/>
          <p:nvPr/>
        </p:nvSpPr>
        <p:spPr>
          <a:xfrm>
            <a:off x="315198" y="1101303"/>
            <a:ext cx="5191522" cy="1545523"/>
          </a:xfrm>
          <a:prstGeom prst="rect">
            <a:avLst/>
          </a:prstGeom>
          <a:noFill/>
          <a:ln>
            <a:noFill/>
          </a:ln>
        </p:spPr>
        <p:txBody>
          <a:bodyPr anchorCtr="0" anchor="ctr" bIns="45700" lIns="91425" spcFirstLastPara="1" rIns="91425" wrap="square" tIns="45700">
            <a:normAutofit/>
          </a:bodyPr>
          <a:lstStyle/>
          <a:p>
            <a:pPr indent="0" lvl="0" marL="0" marR="0" rtl="0" algn="just">
              <a:lnSpc>
                <a:spcPct val="120000"/>
              </a:lnSpc>
              <a:spcBef>
                <a:spcPts val="0"/>
              </a:spcBef>
              <a:spcAft>
                <a:spcPts val="0"/>
              </a:spcAft>
              <a:buClr>
                <a:srgbClr val="00B050"/>
              </a:buClr>
              <a:buSzPts val="2400"/>
              <a:buFont typeface="Arial"/>
              <a:buNone/>
            </a:pPr>
            <a:r>
              <a:rPr b="0" i="0" lang="en-US" sz="2400" u="none" cap="none" strike="noStrike">
                <a:solidFill>
                  <a:srgbClr val="00B050"/>
                </a:solidFill>
                <a:latin typeface="Poppins"/>
                <a:ea typeface="Poppins"/>
                <a:cs typeface="Poppins"/>
                <a:sym typeface="Poppins"/>
              </a:rPr>
              <a:t>Hãy xác định tên và phạm vi các kiểu khí hậu. Kiểu nào có diện tích lớn nhất?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0" st="0"/>
                                            </p:txEl>
                                          </p:spTgt>
                                        </p:tgtEl>
                                        <p:attrNameLst>
                                          <p:attrName>style.visibility</p:attrName>
                                        </p:attrNameLst>
                                      </p:cBhvr>
                                      <p:to>
                                        <p:strVal val="visible"/>
                                      </p:to>
                                    </p:set>
                                    <p:animEffect filter="fade" transition="in">
                                      <p:cBhvr>
                                        <p:cTn dur="500"/>
                                        <p:tgtEl>
                                          <p:spTgt spid="2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0" st="0"/>
                                            </p:txEl>
                                          </p:spTgt>
                                        </p:tgtEl>
                                        <p:attrNameLst>
                                          <p:attrName>style.visibility</p:attrName>
                                        </p:attrNameLst>
                                      </p:cBhvr>
                                      <p:to>
                                        <p:strVal val="visible"/>
                                      </p:to>
                                    </p:set>
                                    <p:animEffect filter="fade" transition="in">
                                      <p:cBhvr>
                                        <p:cTn dur="500"/>
                                        <p:tgtEl>
                                          <p:spTgt spid="2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0" st="0"/>
                                            </p:txEl>
                                          </p:spTgt>
                                        </p:tgtEl>
                                        <p:attrNameLst>
                                          <p:attrName>style.visibility</p:attrName>
                                        </p:attrNameLst>
                                      </p:cBhvr>
                                      <p:to>
                                        <p:strVal val="visible"/>
                                      </p:to>
                                    </p:set>
                                    <p:animEffect filter="fade" transition="in">
                                      <p:cBhvr>
                                        <p:cTn dur="500"/>
                                        <p:tgtEl>
                                          <p:spTgt spid="29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1" name="Shape 301"/>
        <p:cNvGrpSpPr/>
        <p:nvPr/>
      </p:nvGrpSpPr>
      <p:grpSpPr>
        <a:xfrm>
          <a:off x="0" y="0"/>
          <a:ext cx="0" cy="0"/>
          <a:chOff x="0" y="0"/>
          <a:chExt cx="0" cy="0"/>
        </a:xfrm>
      </p:grpSpPr>
      <p:sp>
        <p:nvSpPr>
          <p:cNvPr id="302" name="Google Shape;302;p19"/>
          <p:cNvSpPr/>
          <p:nvPr/>
        </p:nvSpPr>
        <p:spPr>
          <a:xfrm>
            <a:off x="1524"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Why You Should Go to New Zealand in the Spring or Fall | Goway" id="303" name="Google Shape;303;p19"/>
          <p:cNvPicPr preferRelativeResize="0"/>
          <p:nvPr/>
        </p:nvPicPr>
        <p:blipFill rotWithShape="1">
          <a:blip r:embed="rId3">
            <a:alphaModFix/>
          </a:blip>
          <a:srcRect b="-1" l="14439" r="17427" t="0"/>
          <a:stretch/>
        </p:blipFill>
        <p:spPr>
          <a:xfrm>
            <a:off x="321734" y="321733"/>
            <a:ext cx="3084025" cy="3021406"/>
          </a:xfrm>
          <a:prstGeom prst="rect">
            <a:avLst/>
          </a:prstGeom>
          <a:noFill/>
          <a:ln>
            <a:noFill/>
          </a:ln>
        </p:spPr>
      </p:pic>
      <p:pic>
        <p:nvPicPr>
          <p:cNvPr descr="autumn in new zealand" id="304" name="Google Shape;304;p19"/>
          <p:cNvPicPr preferRelativeResize="0"/>
          <p:nvPr/>
        </p:nvPicPr>
        <p:blipFill rotWithShape="1">
          <a:blip r:embed="rId4">
            <a:alphaModFix/>
          </a:blip>
          <a:srcRect b="3" l="9110" r="16447" t="0"/>
          <a:stretch/>
        </p:blipFill>
        <p:spPr>
          <a:xfrm>
            <a:off x="321734" y="3514854"/>
            <a:ext cx="3084025" cy="2785952"/>
          </a:xfrm>
          <a:prstGeom prst="rect">
            <a:avLst/>
          </a:prstGeom>
          <a:noFill/>
          <a:ln>
            <a:noFill/>
          </a:ln>
        </p:spPr>
      </p:pic>
      <p:pic>
        <p:nvPicPr>
          <p:cNvPr descr="The 30 Most Picturesque Winter Towns From Around The World | Queenstown new  zealand, Queenstown, Winter travel" id="305" name="Google Shape;305;p19"/>
          <p:cNvPicPr preferRelativeResize="0"/>
          <p:nvPr/>
        </p:nvPicPr>
        <p:blipFill rotWithShape="1">
          <a:blip r:embed="rId5">
            <a:alphaModFix/>
          </a:blip>
          <a:srcRect b="2" l="22851" r="32349" t="0"/>
          <a:stretch/>
        </p:blipFill>
        <p:spPr>
          <a:xfrm>
            <a:off x="3598286" y="321733"/>
            <a:ext cx="4043250" cy="5979074"/>
          </a:xfrm>
          <a:prstGeom prst="rect">
            <a:avLst/>
          </a:prstGeom>
          <a:noFill/>
          <a:ln>
            <a:noFill/>
          </a:ln>
        </p:spPr>
      </p:pic>
      <p:pic>
        <p:nvPicPr>
          <p:cNvPr descr="The dark side of New Zealand summer | Stuff.co.nz" id="306" name="Google Shape;306;p19"/>
          <p:cNvPicPr preferRelativeResize="0"/>
          <p:nvPr/>
        </p:nvPicPr>
        <p:blipFill rotWithShape="1">
          <a:blip r:embed="rId6">
            <a:alphaModFix/>
          </a:blip>
          <a:srcRect b="2" l="33576" r="21365" t="0"/>
          <a:stretch/>
        </p:blipFill>
        <p:spPr>
          <a:xfrm>
            <a:off x="7834063" y="321733"/>
            <a:ext cx="4036201" cy="5979074"/>
          </a:xfrm>
          <a:prstGeom prst="rect">
            <a:avLst/>
          </a:prstGeom>
          <a:noFill/>
          <a:ln>
            <a:noFill/>
          </a:ln>
        </p:spPr>
      </p:pic>
      <p:sp>
        <p:nvSpPr>
          <p:cNvPr id="307" name="Google Shape;307;p19"/>
          <p:cNvSpPr txBox="1"/>
          <p:nvPr/>
        </p:nvSpPr>
        <p:spPr>
          <a:xfrm>
            <a:off x="984285" y="321733"/>
            <a:ext cx="9271252" cy="858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Arial"/>
              <a:buNone/>
            </a:pPr>
            <a:r>
              <a:rPr b="0" i="0" lang="en-US" sz="2800" u="none" cap="none" strike="noStrike">
                <a:solidFill>
                  <a:schemeClr val="lt1"/>
                </a:solidFill>
                <a:latin typeface="Arial"/>
                <a:ea typeface="Arial"/>
                <a:cs typeface="Arial"/>
                <a:sym typeface="Arial"/>
              </a:rPr>
              <a:t>4 mùa ở niu – di – len </a:t>
            </a:r>
            <a:endParaRPr/>
          </a:p>
        </p:txBody>
      </p:sp>
    </p:spTree>
  </p:cSld>
  <p:clrMapOvr>
    <a:masterClrMapping/>
  </p:clrMapOvr>
  <p:transition spd="slow">
    <p:wipe dir="l"/>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102" name="Shape 102"/>
        <p:cNvGrpSpPr/>
        <p:nvPr/>
      </p:nvGrpSpPr>
      <p:grpSpPr>
        <a:xfrm>
          <a:off x="0" y="0"/>
          <a:ext cx="0" cy="0"/>
          <a:chOff x="0" y="0"/>
          <a:chExt cx="0" cy="0"/>
        </a:xfrm>
      </p:grpSpPr>
      <p:sp>
        <p:nvSpPr>
          <p:cNvPr id="103" name="Google Shape;103;p2"/>
          <p:cNvSpPr txBox="1"/>
          <p:nvPr>
            <p:ph type="title"/>
          </p:nvPr>
        </p:nvSpPr>
        <p:spPr>
          <a:xfrm>
            <a:off x="7025034" y="452999"/>
            <a:ext cx="4882486" cy="1650121"/>
          </a:xfrm>
          <a:prstGeom prst="rect">
            <a:avLst/>
          </a:prstGeom>
          <a:noFill/>
          <a:ln>
            <a:noFill/>
          </a:ln>
        </p:spPr>
        <p:txBody>
          <a:bodyPr anchorCtr="0" anchor="ctr" bIns="45700" lIns="91425" spcFirstLastPara="1" rIns="91425" wrap="square" tIns="45700">
            <a:normAutofit/>
          </a:bodyPr>
          <a:lstStyle/>
          <a:p>
            <a:pPr indent="0" lvl="0" marL="0" rtl="0" algn="ctr">
              <a:lnSpc>
                <a:spcPct val="120000"/>
              </a:lnSpc>
              <a:spcBef>
                <a:spcPts val="0"/>
              </a:spcBef>
              <a:spcAft>
                <a:spcPts val="0"/>
              </a:spcAft>
              <a:buClr>
                <a:srgbClr val="00FFFF"/>
              </a:buClr>
              <a:buSzPts val="4400"/>
              <a:buFont typeface="Arial"/>
              <a:buNone/>
            </a:pPr>
            <a:r>
              <a:rPr lang="en-US">
                <a:solidFill>
                  <a:srgbClr val="00FFFF"/>
                </a:solidFill>
                <a:latin typeface="Arial"/>
                <a:ea typeface="Arial"/>
                <a:cs typeface="Arial"/>
                <a:sym typeface="Arial"/>
              </a:rPr>
              <a:t>NHÀ SINH VẬT </a:t>
            </a:r>
            <a:br>
              <a:rPr lang="en-US">
                <a:solidFill>
                  <a:srgbClr val="00FFFF"/>
                </a:solidFill>
                <a:latin typeface="Arial"/>
                <a:ea typeface="Arial"/>
                <a:cs typeface="Arial"/>
                <a:sym typeface="Arial"/>
              </a:rPr>
            </a:br>
            <a:r>
              <a:rPr lang="en-US">
                <a:solidFill>
                  <a:srgbClr val="00FFFF"/>
                </a:solidFill>
                <a:latin typeface="Arial"/>
                <a:ea typeface="Arial"/>
                <a:cs typeface="Arial"/>
                <a:sym typeface="Arial"/>
              </a:rPr>
              <a:t>TÍ HON</a:t>
            </a:r>
            <a:endParaRPr/>
          </a:p>
        </p:txBody>
      </p:sp>
      <p:sp>
        <p:nvSpPr>
          <p:cNvPr id="104" name="Google Shape;104;p2"/>
          <p:cNvSpPr/>
          <p:nvPr/>
        </p:nvSpPr>
        <p:spPr>
          <a:xfrm>
            <a:off x="1" y="0"/>
            <a:ext cx="4067397" cy="3481744"/>
          </a:xfrm>
          <a:custGeom>
            <a:rect b="b" l="l" r="r" t="t"/>
            <a:pathLst>
              <a:path extrusionOk="0" h="3481744" w="4067397">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5" name="Google Shape;105;p2"/>
          <p:cNvSpPr/>
          <p:nvPr/>
        </p:nvSpPr>
        <p:spPr>
          <a:xfrm>
            <a:off x="4535804" y="452999"/>
            <a:ext cx="2020824" cy="2020824"/>
          </a:xfrm>
          <a:prstGeom prst="ellipse">
            <a:avLst/>
          </a:pr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Chuột túi có khả năng giao tiếp với con người?" id="106" name="Google Shape;106;p2"/>
          <p:cNvPicPr preferRelativeResize="0"/>
          <p:nvPr/>
        </p:nvPicPr>
        <p:blipFill rotWithShape="1">
          <a:blip r:embed="rId3">
            <a:alphaModFix/>
          </a:blip>
          <a:srcRect b="6" l="19752" r="14752" t="0"/>
          <a:stretch/>
        </p:blipFill>
        <p:spPr>
          <a:xfrm>
            <a:off x="4700396" y="617591"/>
            <a:ext cx="1691640" cy="1691640"/>
          </a:xfrm>
          <a:custGeom>
            <a:rect b="b" l="l" r="r" t="t"/>
            <a:pathLst>
              <a:path extrusionOk="0" h="1645920" w="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noFill/>
          <a:ln>
            <a:noFill/>
          </a:ln>
        </p:spPr>
      </p:pic>
      <p:sp>
        <p:nvSpPr>
          <p:cNvPr id="107" name="Google Shape;107;p2"/>
          <p:cNvSpPr/>
          <p:nvPr/>
        </p:nvSpPr>
        <p:spPr>
          <a:xfrm>
            <a:off x="-1" y="4041056"/>
            <a:ext cx="3216344" cy="2816945"/>
          </a:xfrm>
          <a:custGeom>
            <a:rect b="b" l="l" r="r" t="t"/>
            <a:pathLst>
              <a:path extrusionOk="0" h="2816945" w="3216344">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8" name="Google Shape;108;p2"/>
          <p:cNvSpPr/>
          <p:nvPr/>
        </p:nvSpPr>
        <p:spPr>
          <a:xfrm>
            <a:off x="3380935" y="2871982"/>
            <a:ext cx="2834640" cy="2834640"/>
          </a:xfrm>
          <a:prstGeom prst="ellipse">
            <a:avLst/>
          </a:pr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Koala-bear · Tin Tức Nước Úc Mới Nhất" id="109" name="Google Shape;109;p2"/>
          <p:cNvPicPr preferRelativeResize="0"/>
          <p:nvPr/>
        </p:nvPicPr>
        <p:blipFill rotWithShape="1">
          <a:blip r:embed="rId4">
            <a:alphaModFix/>
          </a:blip>
          <a:srcRect b="-3" l="15729" r="28018" t="0"/>
          <a:stretch/>
        </p:blipFill>
        <p:spPr>
          <a:xfrm>
            <a:off x="3545527" y="3036574"/>
            <a:ext cx="2505456" cy="2505456"/>
          </a:xfrm>
          <a:custGeom>
            <a:rect b="b" l="l" r="r" t="t"/>
            <a:pathLst>
              <a:path extrusionOk="0" h="2505456" w="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a:noFill/>
          <a:ln>
            <a:noFill/>
          </a:ln>
        </p:spPr>
      </p:pic>
      <p:pic>
        <p:nvPicPr>
          <p:cNvPr descr="Phát hiện bất ngờ về bộ gen của thú mỏ vịt" id="110" name="Google Shape;110;p2"/>
          <p:cNvPicPr preferRelativeResize="0"/>
          <p:nvPr/>
        </p:nvPicPr>
        <p:blipFill rotWithShape="1">
          <a:blip r:embed="rId5">
            <a:alphaModFix/>
          </a:blip>
          <a:srcRect b="-1" l="477" r="20993" t="0"/>
          <a:stretch/>
        </p:blipFill>
        <p:spPr>
          <a:xfrm>
            <a:off x="20" y="10"/>
            <a:ext cx="3904480" cy="3318836"/>
          </a:xfrm>
          <a:custGeom>
            <a:rect b="b" l="l" r="r" t="t"/>
            <a:pathLst>
              <a:path extrusionOk="0" h="3318846" w="3904500">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a:noFill/>
          <a:ln>
            <a:noFill/>
          </a:ln>
        </p:spPr>
      </p:pic>
      <p:pic>
        <p:nvPicPr>
          <p:cNvPr descr="How climate change threatens New Zealand's kiwis - BirdWatching" id="111" name="Google Shape;111;p2"/>
          <p:cNvPicPr preferRelativeResize="0"/>
          <p:nvPr/>
        </p:nvPicPr>
        <p:blipFill rotWithShape="1">
          <a:blip r:embed="rId6">
            <a:alphaModFix/>
          </a:blip>
          <a:srcRect b="4" l="0" r="23303" t="0"/>
          <a:stretch/>
        </p:blipFill>
        <p:spPr>
          <a:xfrm>
            <a:off x="1" y="4207014"/>
            <a:ext cx="3050387" cy="2654675"/>
          </a:xfrm>
          <a:custGeom>
            <a:rect b="b" l="l" r="r" t="t"/>
            <a:pathLst>
              <a:path extrusionOk="0" h="2654675" w="3050387">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a:noFill/>
          <a:ln>
            <a:noFill/>
          </a:ln>
        </p:spPr>
      </p:pic>
      <p:sp>
        <p:nvSpPr>
          <p:cNvPr id="112" name="Google Shape;112;p2"/>
          <p:cNvSpPr txBox="1"/>
          <p:nvPr>
            <p:ph idx="1" type="body"/>
          </p:nvPr>
        </p:nvSpPr>
        <p:spPr>
          <a:xfrm>
            <a:off x="6953914" y="1969086"/>
            <a:ext cx="5045046" cy="4309794"/>
          </a:xfrm>
          <a:prstGeom prst="rect">
            <a:avLst/>
          </a:prstGeom>
          <a:noFill/>
          <a:ln>
            <a:noFill/>
          </a:ln>
        </p:spPr>
        <p:txBody>
          <a:bodyPr anchorCtr="0" anchor="ctr" bIns="45700" lIns="91425" spcFirstLastPara="1" rIns="91425" wrap="square" tIns="45700">
            <a:normAutofit fontScale="92500"/>
          </a:bodyPr>
          <a:lstStyle/>
          <a:p>
            <a:pPr indent="-228600" lvl="0" marL="228600" rtl="0" algn="just">
              <a:lnSpc>
                <a:spcPct val="120000"/>
              </a:lnSpc>
              <a:spcBef>
                <a:spcPts val="0"/>
              </a:spcBef>
              <a:spcAft>
                <a:spcPts val="0"/>
              </a:spcAft>
              <a:buClr>
                <a:schemeClr val="lt1"/>
              </a:buClr>
              <a:buSzPct val="100000"/>
              <a:buChar char="•"/>
            </a:pPr>
            <a:r>
              <a:rPr lang="en-US" sz="2400">
                <a:latin typeface="Poppins"/>
                <a:ea typeface="Poppins"/>
                <a:cs typeface="Poppins"/>
                <a:sym typeface="Poppins"/>
              </a:rPr>
              <a:t>Việt và Nam cùng đi vào sở thú. Các em thấy những con vật rất lạ mắt mà ở Việt Nam không có. Việt hỏi Nam, Nam nhìn Việt mà không bạn nào biết. Các em hãy giúp bạn nhé!</a:t>
            </a:r>
            <a:endParaRPr/>
          </a:p>
          <a:p>
            <a:pPr indent="-228600" lvl="0" marL="228600" rtl="0" algn="just">
              <a:lnSpc>
                <a:spcPct val="120000"/>
              </a:lnSpc>
              <a:spcBef>
                <a:spcPts val="1000"/>
              </a:spcBef>
              <a:spcAft>
                <a:spcPts val="0"/>
              </a:spcAft>
              <a:buClr>
                <a:schemeClr val="lt1"/>
              </a:buClr>
              <a:buSzPct val="100000"/>
              <a:buChar char="•"/>
            </a:pPr>
            <a:r>
              <a:rPr lang="en-US" sz="2400">
                <a:latin typeface="Poppins"/>
                <a:ea typeface="Poppins"/>
                <a:cs typeface="Poppins"/>
                <a:sym typeface="Poppins"/>
              </a:rPr>
              <a:t>Ghi ra note tên các con vật trong 1p</a:t>
            </a:r>
            <a:endParaRPr/>
          </a:p>
          <a:p>
            <a:pPr indent="-228600" lvl="0" marL="228600" rtl="0" algn="just">
              <a:lnSpc>
                <a:spcPct val="120000"/>
              </a:lnSpc>
              <a:spcBef>
                <a:spcPts val="1000"/>
              </a:spcBef>
              <a:spcAft>
                <a:spcPts val="0"/>
              </a:spcAft>
              <a:buClr>
                <a:schemeClr val="lt1"/>
              </a:buClr>
              <a:buSzPct val="100000"/>
              <a:buChar char="•"/>
            </a:pPr>
            <a:r>
              <a:rPr lang="en-US" sz="2400">
                <a:latin typeface="Poppins"/>
                <a:ea typeface="Poppins"/>
                <a:cs typeface="Poppins"/>
                <a:sym typeface="Poppins"/>
              </a:rPr>
              <a:t>Mỗi đáp án đúng được 5 điểm thi đua</a:t>
            </a:r>
            <a:endParaRPr sz="2400">
              <a:latin typeface="Poppins"/>
              <a:ea typeface="Poppins"/>
              <a:cs typeface="Poppins"/>
              <a:sym typeface="Poppins"/>
            </a:endParaRPr>
          </a:p>
          <a:p>
            <a:pPr indent="-228600" lvl="0" marL="228600" rtl="0" algn="just">
              <a:lnSpc>
                <a:spcPct val="120000"/>
              </a:lnSpc>
              <a:spcBef>
                <a:spcPts val="1000"/>
              </a:spcBef>
              <a:spcAft>
                <a:spcPts val="0"/>
              </a:spcAft>
              <a:buClr>
                <a:schemeClr val="lt1"/>
              </a:buClr>
              <a:buSzPct val="100000"/>
              <a:buChar char="•"/>
            </a:pPr>
            <a:r>
              <a:rPr lang="en-US" sz="2400">
                <a:latin typeface="Poppins"/>
                <a:ea typeface="Poppins"/>
                <a:cs typeface="Poppins"/>
                <a:sym typeface="Poppins"/>
              </a:rPr>
              <a:t>Tự tổng kết điểm cá nhân</a:t>
            </a:r>
            <a:endParaRPr sz="2400">
              <a:latin typeface="Poppins"/>
              <a:ea typeface="Poppins"/>
              <a:cs typeface="Poppins"/>
              <a:sym typeface="Poppins"/>
            </a:endParaRPr>
          </a:p>
        </p:txBody>
      </p:sp>
      <p:sp>
        <p:nvSpPr>
          <p:cNvPr id="113" name="Google Shape;113;p2"/>
          <p:cNvSpPr/>
          <p:nvPr/>
        </p:nvSpPr>
        <p:spPr>
          <a:xfrm>
            <a:off x="1310640" y="2661920"/>
            <a:ext cx="1076960" cy="49784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4000" u="none" cap="none" strike="noStrike">
                <a:solidFill>
                  <a:schemeClr val="lt1"/>
                </a:solidFill>
                <a:latin typeface="Arial"/>
                <a:ea typeface="Arial"/>
                <a:cs typeface="Arial"/>
                <a:sym typeface="Arial"/>
              </a:rPr>
              <a:t>1</a:t>
            </a:r>
            <a:endParaRPr/>
          </a:p>
        </p:txBody>
      </p:sp>
      <p:sp>
        <p:nvSpPr>
          <p:cNvPr id="114" name="Google Shape;114;p2"/>
          <p:cNvSpPr/>
          <p:nvPr/>
        </p:nvSpPr>
        <p:spPr>
          <a:xfrm>
            <a:off x="772160" y="4951688"/>
            <a:ext cx="1076960" cy="49784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4000" u="none" cap="none" strike="noStrike">
                <a:solidFill>
                  <a:schemeClr val="lt1"/>
                </a:solidFill>
                <a:latin typeface="Arial"/>
                <a:ea typeface="Arial"/>
                <a:cs typeface="Arial"/>
                <a:sym typeface="Arial"/>
              </a:rPr>
              <a:t>2</a:t>
            </a:r>
            <a:endParaRPr/>
          </a:p>
        </p:txBody>
      </p:sp>
      <p:sp>
        <p:nvSpPr>
          <p:cNvPr id="115" name="Google Shape;115;p2"/>
          <p:cNvSpPr/>
          <p:nvPr/>
        </p:nvSpPr>
        <p:spPr>
          <a:xfrm>
            <a:off x="5315076" y="703932"/>
            <a:ext cx="1076960" cy="49784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4000" u="none" cap="none" strike="noStrike">
                <a:solidFill>
                  <a:schemeClr val="lt1"/>
                </a:solidFill>
                <a:latin typeface="Arial"/>
                <a:ea typeface="Arial"/>
                <a:cs typeface="Arial"/>
                <a:sym typeface="Arial"/>
              </a:rPr>
              <a:t>3</a:t>
            </a:r>
            <a:endParaRPr/>
          </a:p>
        </p:txBody>
      </p:sp>
      <p:sp>
        <p:nvSpPr>
          <p:cNvPr id="116" name="Google Shape;116;p2"/>
          <p:cNvSpPr/>
          <p:nvPr/>
        </p:nvSpPr>
        <p:spPr>
          <a:xfrm>
            <a:off x="3613628" y="3661037"/>
            <a:ext cx="829351" cy="49784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4000" u="none" cap="none" strike="noStrike">
                <a:solidFill>
                  <a:schemeClr val="lt1"/>
                </a:solidFill>
                <a:latin typeface="Arial"/>
                <a:ea typeface="Arial"/>
                <a:cs typeface="Arial"/>
                <a:sym typeface="Arial"/>
              </a:rPr>
              <a:t>4</a:t>
            </a:r>
            <a:endParaRPr/>
          </a:p>
        </p:txBody>
      </p:sp>
      <p:sp>
        <p:nvSpPr>
          <p:cNvPr id="117" name="Google Shape;117;p2"/>
          <p:cNvSpPr txBox="1"/>
          <p:nvPr/>
        </p:nvSpPr>
        <p:spPr>
          <a:xfrm>
            <a:off x="3624774" y="5917533"/>
            <a:ext cx="8374186" cy="1051877"/>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00"/>
              </a:buClr>
              <a:buSzPts val="3200"/>
              <a:buFont typeface="Great Vibes"/>
              <a:buNone/>
            </a:pPr>
            <a:r>
              <a:rPr b="1" i="0" lang="en-US" sz="3200" u="none" cap="none" strike="noStrike">
                <a:solidFill>
                  <a:srgbClr val="FFFF00"/>
                </a:solidFill>
                <a:latin typeface="Great Vibes"/>
                <a:ea typeface="Great Vibes"/>
                <a:cs typeface="Great Vibes"/>
                <a:sym typeface="Great Vibes"/>
              </a:rPr>
              <a:t>Những loài vật này đến từ đâu? Vì sao chúng nhìn lạ như thế?</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500"/>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xEl>
                                              <p:pRg end="0" st="0"/>
                                            </p:txEl>
                                          </p:spTgt>
                                        </p:tgtEl>
                                        <p:attrNameLst>
                                          <p:attrName>style.visibility</p:attrName>
                                        </p:attrNameLst>
                                      </p:cBhvr>
                                      <p:to>
                                        <p:strVal val="visible"/>
                                      </p:to>
                                    </p:set>
                                    <p:animEffect filter="fade" transition="in">
                                      <p:cBhvr>
                                        <p:cTn dur="500"/>
                                        <p:tgtEl>
                                          <p:spTgt spid="1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xEl>
                                              <p:pRg end="1" st="1"/>
                                            </p:txEl>
                                          </p:spTgt>
                                        </p:tgtEl>
                                        <p:attrNameLst>
                                          <p:attrName>style.visibility</p:attrName>
                                        </p:attrNameLst>
                                      </p:cBhvr>
                                      <p:to>
                                        <p:strVal val="visible"/>
                                      </p:to>
                                    </p:set>
                                    <p:animEffect filter="fade" transition="in">
                                      <p:cBhvr>
                                        <p:cTn dur="500"/>
                                        <p:tgtEl>
                                          <p:spTgt spid="1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xEl>
                                              <p:pRg end="2" st="2"/>
                                            </p:txEl>
                                          </p:spTgt>
                                        </p:tgtEl>
                                        <p:attrNameLst>
                                          <p:attrName>style.visibility</p:attrName>
                                        </p:attrNameLst>
                                      </p:cBhvr>
                                      <p:to>
                                        <p:strVal val="visible"/>
                                      </p:to>
                                    </p:set>
                                    <p:animEffect filter="fade" transition="in">
                                      <p:cBhvr>
                                        <p:cTn dur="500"/>
                                        <p:tgtEl>
                                          <p:spTgt spid="11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xEl>
                                              <p:pRg end="3" st="3"/>
                                            </p:txEl>
                                          </p:spTgt>
                                        </p:tgtEl>
                                        <p:attrNameLst>
                                          <p:attrName>style.visibility</p:attrName>
                                        </p:attrNameLst>
                                      </p:cBhvr>
                                      <p:to>
                                        <p:strVal val="visible"/>
                                      </p:to>
                                    </p:set>
                                    <p:animEffect filter="fade" transition="in">
                                      <p:cBhvr>
                                        <p:cTn dur="500"/>
                                        <p:tgtEl>
                                          <p:spTgt spid="11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par>
                                <p:cTn fill="hold" nodeType="with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000"/>
                                        <p:tgtEl>
                                          <p:spTgt spid="111"/>
                                        </p:tgtEl>
                                      </p:cBhvr>
                                    </p:animEffect>
                                  </p:childTnLst>
                                </p:cTn>
                              </p:par>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500"/>
                                        <p:tgtEl>
                                          <p:spTgt spid="106"/>
                                        </p:tgtEl>
                                      </p:cBhvr>
                                    </p:animEffect>
                                  </p:childTnLst>
                                </p:cTn>
                              </p:par>
                              <p:par>
                                <p:cTn fill="hold" nodeType="with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500"/>
                                        <p:tgtEl>
                                          <p:spTgt spid="1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500"/>
                                        <p:tgtEl>
                                          <p:spTgt spid="109"/>
                                        </p:tgtEl>
                                      </p:cBhvr>
                                    </p:animEffect>
                                  </p:childTnLst>
                                </p:cTn>
                              </p:par>
                              <p:par>
                                <p:cTn fill="hold" nodeType="with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500"/>
                                        <p:tgtEl>
                                          <p:spTgt spid="1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0"/>
          <p:cNvSpPr/>
          <p:nvPr/>
        </p:nvSpPr>
        <p:spPr>
          <a:xfrm>
            <a:off x="0" y="0"/>
            <a:ext cx="12192000" cy="6858000"/>
          </a:xfrm>
          <a:prstGeom prst="rect">
            <a:avLst/>
          </a:prstGeom>
          <a:noFill/>
          <a:ln cap="flat" cmpd="sng" w="2286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13" name="Google Shape;313;p20"/>
          <p:cNvSpPr txBox="1"/>
          <p:nvPr/>
        </p:nvSpPr>
        <p:spPr>
          <a:xfrm>
            <a:off x="1460374" y="361000"/>
            <a:ext cx="9271252" cy="858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7030A0"/>
              </a:buClr>
              <a:buSzPts val="4800"/>
              <a:buFont typeface="Arial"/>
              <a:buNone/>
            </a:pPr>
            <a:r>
              <a:rPr b="0" i="0" lang="en-US" sz="4800" u="none" cap="none" strike="noStrike">
                <a:solidFill>
                  <a:srgbClr val="7030A0"/>
                </a:solidFill>
                <a:latin typeface="Arial"/>
                <a:ea typeface="Arial"/>
                <a:cs typeface="Arial"/>
                <a:sym typeface="Arial"/>
              </a:rPr>
              <a:t>2. ĐẶC ĐIỂM TỰ NHIÊN</a:t>
            </a:r>
            <a:endParaRPr/>
          </a:p>
        </p:txBody>
      </p:sp>
      <p:sp>
        <p:nvSpPr>
          <p:cNvPr id="314" name="Google Shape;314;p20"/>
          <p:cNvSpPr txBox="1"/>
          <p:nvPr/>
        </p:nvSpPr>
        <p:spPr>
          <a:xfrm>
            <a:off x="615886" y="1285971"/>
            <a:ext cx="4799394" cy="542357"/>
          </a:xfrm>
          <a:prstGeom prst="rect">
            <a:avLst/>
          </a:prstGeom>
          <a:noFill/>
          <a:ln>
            <a:noFill/>
          </a:ln>
        </p:spPr>
        <p:txBody>
          <a:bodyPr anchorCtr="0" anchor="ctr" bIns="45700" lIns="91425" spcFirstLastPara="1" rIns="91425" wrap="square" tIns="45700">
            <a:noAutofit/>
          </a:bodyPr>
          <a:lstStyle/>
          <a:p>
            <a:pPr indent="0" lvl="0" marL="0" marR="0" rtl="0" algn="just">
              <a:lnSpc>
                <a:spcPct val="120000"/>
              </a:lnSpc>
              <a:spcBef>
                <a:spcPts val="0"/>
              </a:spcBef>
              <a:spcAft>
                <a:spcPts val="0"/>
              </a:spcAft>
              <a:buClr>
                <a:srgbClr val="00B050"/>
              </a:buClr>
              <a:buSzPts val="2800"/>
              <a:buFont typeface="Arial"/>
              <a:buNone/>
            </a:pPr>
            <a:r>
              <a:rPr b="0" i="0" lang="en-US" sz="2800" u="sng" cap="none" strike="noStrike">
                <a:solidFill>
                  <a:srgbClr val="00B050"/>
                </a:solidFill>
                <a:latin typeface="Poppins"/>
                <a:ea typeface="Poppins"/>
                <a:cs typeface="Poppins"/>
                <a:sym typeface="Poppins"/>
              </a:rPr>
              <a:t>- Sinh vật</a:t>
            </a:r>
            <a:endParaRPr b="0" i="0" sz="2800" u="sng" cap="none" strike="noStrike">
              <a:solidFill>
                <a:srgbClr val="00B050"/>
              </a:solidFill>
              <a:latin typeface="Poppins"/>
              <a:ea typeface="Poppins"/>
              <a:cs typeface="Poppins"/>
              <a:sym typeface="Poppins"/>
            </a:endParaRPr>
          </a:p>
        </p:txBody>
      </p:sp>
      <p:sp>
        <p:nvSpPr>
          <p:cNvPr id="315" name="Google Shape;315;p20"/>
          <p:cNvSpPr txBox="1"/>
          <p:nvPr/>
        </p:nvSpPr>
        <p:spPr>
          <a:xfrm>
            <a:off x="392366" y="1973394"/>
            <a:ext cx="4159314" cy="4208707"/>
          </a:xfrm>
          <a:prstGeom prst="rect">
            <a:avLst/>
          </a:prstGeom>
          <a:noFill/>
          <a:ln>
            <a:noFill/>
          </a:ln>
        </p:spPr>
        <p:txBody>
          <a:bodyPr anchorCtr="0" anchor="ctr" bIns="45700" lIns="91425" spcFirstLastPara="1" rIns="91425" wrap="square" tIns="45700">
            <a:normAutofit lnSpcReduction="10000"/>
          </a:bodyPr>
          <a:lstStyle/>
          <a:p>
            <a:pPr indent="-228600" lvl="0" marL="228600" marR="0" rtl="0" algn="just">
              <a:lnSpc>
                <a:spcPct val="120000"/>
              </a:lnSpc>
              <a:spcBef>
                <a:spcPts val="0"/>
              </a:spcBef>
              <a:spcAft>
                <a:spcPts val="0"/>
              </a:spcAft>
              <a:buClr>
                <a:srgbClr val="0070C0"/>
              </a:buClr>
              <a:buSzPts val="2800"/>
              <a:buFont typeface="Arial"/>
              <a:buChar char="-"/>
            </a:pPr>
            <a:r>
              <a:rPr b="0" i="0" lang="en-US" sz="2800" u="none" cap="none" strike="noStrike">
                <a:solidFill>
                  <a:srgbClr val="0070C0"/>
                </a:solidFill>
                <a:latin typeface="Poppins"/>
                <a:ea typeface="Poppins"/>
                <a:cs typeface="Poppins"/>
                <a:sym typeface="Poppins"/>
              </a:rPr>
              <a:t>Phong phú và độc đáo</a:t>
            </a:r>
            <a:endParaRPr b="0" i="0" sz="2800" u="none" cap="none" strike="noStrike">
              <a:solidFill>
                <a:srgbClr val="0070C0"/>
              </a:solidFill>
              <a:latin typeface="Poppins"/>
              <a:ea typeface="Poppins"/>
              <a:cs typeface="Poppins"/>
              <a:sym typeface="Poppins"/>
            </a:endParaRPr>
          </a:p>
          <a:p>
            <a:pPr indent="-228600" lvl="0" marL="228600" marR="0" rtl="0" algn="just">
              <a:lnSpc>
                <a:spcPct val="120000"/>
              </a:lnSpc>
              <a:spcBef>
                <a:spcPts val="1000"/>
              </a:spcBef>
              <a:spcAft>
                <a:spcPts val="0"/>
              </a:spcAft>
              <a:buClr>
                <a:srgbClr val="0070C0"/>
              </a:buClr>
              <a:buSzPts val="2800"/>
              <a:buFont typeface="Arial"/>
              <a:buChar char="-"/>
            </a:pPr>
            <a:r>
              <a:rPr b="0" i="0" lang="en-US" sz="2800" u="none" cap="none" strike="noStrike">
                <a:solidFill>
                  <a:srgbClr val="0070C0"/>
                </a:solidFill>
                <a:latin typeface="Poppins"/>
                <a:ea typeface="Poppins"/>
                <a:cs typeface="Poppins"/>
                <a:sym typeface="Poppins"/>
              </a:rPr>
              <a:t>Động vật tiêu biểu: Thú mỏ vịt, đà điểu, gấu túi chuột túi</a:t>
            </a:r>
            <a:endParaRPr b="0" i="0" sz="2800" u="none" cap="none" strike="noStrike">
              <a:solidFill>
                <a:srgbClr val="0070C0"/>
              </a:solidFill>
              <a:latin typeface="Poppins"/>
              <a:ea typeface="Poppins"/>
              <a:cs typeface="Poppins"/>
              <a:sym typeface="Poppins"/>
            </a:endParaRPr>
          </a:p>
          <a:p>
            <a:pPr indent="-228600" lvl="0" marL="228600" marR="0" rtl="0" algn="just">
              <a:lnSpc>
                <a:spcPct val="120000"/>
              </a:lnSpc>
              <a:spcBef>
                <a:spcPts val="1000"/>
              </a:spcBef>
              <a:spcAft>
                <a:spcPts val="0"/>
              </a:spcAft>
              <a:buClr>
                <a:srgbClr val="0070C0"/>
              </a:buClr>
              <a:buSzPts val="2800"/>
              <a:buFont typeface="Arial"/>
              <a:buChar char="-"/>
            </a:pPr>
            <a:r>
              <a:rPr b="0" i="0" lang="en-US" sz="2800" u="none" cap="none" strike="noStrike">
                <a:solidFill>
                  <a:srgbClr val="0070C0"/>
                </a:solidFill>
                <a:latin typeface="Poppins"/>
                <a:ea typeface="Poppins"/>
                <a:cs typeface="Poppins"/>
                <a:sym typeface="Poppins"/>
              </a:rPr>
              <a:t>Cây tiêu biểu: Keo và bạch đàn</a:t>
            </a:r>
            <a:endParaRPr b="0" i="0" sz="2800" u="none" cap="none" strike="noStrike">
              <a:solidFill>
                <a:srgbClr val="0070C0"/>
              </a:solidFill>
              <a:latin typeface="Poppins"/>
              <a:ea typeface="Poppins"/>
              <a:cs typeface="Poppins"/>
              <a:sym typeface="Poppins"/>
            </a:endParaRPr>
          </a:p>
          <a:p>
            <a:pPr indent="-228600" lvl="0" marL="228600" marR="0" rtl="0" algn="just">
              <a:lnSpc>
                <a:spcPct val="120000"/>
              </a:lnSpc>
              <a:spcBef>
                <a:spcPts val="1000"/>
              </a:spcBef>
              <a:spcAft>
                <a:spcPts val="0"/>
              </a:spcAft>
              <a:buClr>
                <a:srgbClr val="0070C0"/>
              </a:buClr>
              <a:buSzPts val="2800"/>
              <a:buFont typeface="Arial"/>
              <a:buChar char="-"/>
            </a:pPr>
            <a:r>
              <a:rPr b="0" i="0" lang="en-US" sz="2800" u="none" cap="none" strike="noStrike">
                <a:solidFill>
                  <a:srgbClr val="0070C0"/>
                </a:solidFill>
                <a:latin typeface="Poppins"/>
                <a:ea typeface="Poppins"/>
                <a:cs typeface="Poppins"/>
                <a:sym typeface="Poppins"/>
              </a:rPr>
              <a:t>Rừng ở phía nam và trên đảo Tasmania</a:t>
            </a:r>
            <a:endParaRPr/>
          </a:p>
        </p:txBody>
      </p:sp>
      <p:pic>
        <p:nvPicPr>
          <p:cNvPr descr="The Story of the Eucalyptus Tree - ABC" id="316" name="Google Shape;316;p20"/>
          <p:cNvPicPr preferRelativeResize="0"/>
          <p:nvPr/>
        </p:nvPicPr>
        <p:blipFill rotWithShape="1">
          <a:blip r:embed="rId3">
            <a:alphaModFix/>
          </a:blip>
          <a:srcRect b="0" l="0" r="0" t="0"/>
          <a:stretch/>
        </p:blipFill>
        <p:spPr>
          <a:xfrm>
            <a:off x="5144199" y="1761557"/>
            <a:ext cx="6655435" cy="3744647"/>
          </a:xfrm>
          <a:prstGeom prst="rect">
            <a:avLst/>
          </a:prstGeom>
          <a:noFill/>
          <a:ln>
            <a:noFill/>
          </a:ln>
          <a:effectLst>
            <a:outerShdw blurRad="292100" rotWithShape="0" algn="tl" dir="2700000" dist="139700">
              <a:srgbClr val="333333">
                <a:alpha val="64705"/>
              </a:srgbClr>
            </a:outerShdw>
          </a:effectLst>
        </p:spPr>
      </p:pic>
      <p:sp>
        <p:nvSpPr>
          <p:cNvPr id="317" name="Google Shape;317;p20"/>
          <p:cNvSpPr txBox="1"/>
          <p:nvPr/>
        </p:nvSpPr>
        <p:spPr>
          <a:xfrm>
            <a:off x="6096000" y="5639744"/>
            <a:ext cx="4799394" cy="542357"/>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FF0000"/>
              </a:buClr>
              <a:buSzPts val="2800"/>
              <a:buFont typeface="Arial"/>
              <a:buNone/>
            </a:pPr>
            <a:r>
              <a:rPr b="0" i="0" lang="en-US" sz="2800" u="none" cap="none" strike="noStrike">
                <a:solidFill>
                  <a:srgbClr val="FF0000"/>
                </a:solidFill>
                <a:latin typeface="Poppins"/>
                <a:ea typeface="Poppins"/>
                <a:cs typeface="Poppins"/>
                <a:sym typeface="Poppins"/>
              </a:rPr>
              <a:t>Cây bạch đàn ở nước Úc</a:t>
            </a:r>
            <a:endParaRPr b="0" i="0" sz="2800" u="none" cap="none" strike="noStrike">
              <a:solidFill>
                <a:srgbClr val="FF0000"/>
              </a:solidFill>
              <a:latin typeface="Poppins"/>
              <a:ea typeface="Poppins"/>
              <a:cs typeface="Poppins"/>
              <a:sym typeface="Poppins"/>
            </a:endParaRPr>
          </a:p>
        </p:txBody>
      </p:sp>
      <p:sp>
        <p:nvSpPr>
          <p:cNvPr id="318" name="Google Shape;318;p20"/>
          <p:cNvSpPr txBox="1"/>
          <p:nvPr/>
        </p:nvSpPr>
        <p:spPr>
          <a:xfrm>
            <a:off x="6096000" y="1080617"/>
            <a:ext cx="4799394" cy="542357"/>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FF0000"/>
              </a:buClr>
              <a:buSzPts val="2800"/>
              <a:buFont typeface="Arial"/>
              <a:buNone/>
            </a:pPr>
            <a:r>
              <a:rPr b="0" i="0" lang="en-US" sz="2800" u="none" cap="none" strike="noStrike">
                <a:solidFill>
                  <a:srgbClr val="FF0000"/>
                </a:solidFill>
                <a:latin typeface="Poppins"/>
                <a:ea typeface="Poppins"/>
                <a:cs typeface="Poppins"/>
                <a:sym typeface="Poppins"/>
              </a:rPr>
              <a:t>Cây gì đây?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xEl>
                                              <p:pRg end="0" st="0"/>
                                            </p:txEl>
                                          </p:spTgt>
                                        </p:tgtEl>
                                        <p:attrNameLst>
                                          <p:attrName>style.visibility</p:attrName>
                                        </p:attrNameLst>
                                      </p:cBhvr>
                                      <p:to>
                                        <p:strVal val="visible"/>
                                      </p:to>
                                    </p:set>
                                    <p:animEffect filter="fade" transition="in">
                                      <p:cBhvr>
                                        <p:cTn dur="500"/>
                                        <p:tgtEl>
                                          <p:spTgt spid="3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xEl>
                                              <p:pRg end="0" st="0"/>
                                            </p:txEl>
                                          </p:spTgt>
                                        </p:tgtEl>
                                        <p:attrNameLst>
                                          <p:attrName>style.visibility</p:attrName>
                                        </p:attrNameLst>
                                      </p:cBhvr>
                                      <p:to>
                                        <p:strVal val="visible"/>
                                      </p:to>
                                    </p:set>
                                    <p:animEffect filter="fade" transition="in">
                                      <p:cBhvr>
                                        <p:cTn dur="500"/>
                                        <p:tgtEl>
                                          <p:spTgt spid="3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xEl>
                                              <p:pRg end="1" st="1"/>
                                            </p:txEl>
                                          </p:spTgt>
                                        </p:tgtEl>
                                        <p:attrNameLst>
                                          <p:attrName>style.visibility</p:attrName>
                                        </p:attrNameLst>
                                      </p:cBhvr>
                                      <p:to>
                                        <p:strVal val="visible"/>
                                      </p:to>
                                    </p:set>
                                    <p:animEffect filter="fade" transition="in">
                                      <p:cBhvr>
                                        <p:cTn dur="500"/>
                                        <p:tgtEl>
                                          <p:spTgt spid="3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xEl>
                                              <p:pRg end="2" st="2"/>
                                            </p:txEl>
                                          </p:spTgt>
                                        </p:tgtEl>
                                        <p:attrNameLst>
                                          <p:attrName>style.visibility</p:attrName>
                                        </p:attrNameLst>
                                      </p:cBhvr>
                                      <p:to>
                                        <p:strVal val="visible"/>
                                      </p:to>
                                    </p:set>
                                    <p:animEffect filter="fade" transition="in">
                                      <p:cBhvr>
                                        <p:cTn dur="500"/>
                                        <p:tgtEl>
                                          <p:spTgt spid="3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xEl>
                                              <p:pRg end="3" st="3"/>
                                            </p:txEl>
                                          </p:spTgt>
                                        </p:tgtEl>
                                        <p:attrNameLst>
                                          <p:attrName>style.visibility</p:attrName>
                                        </p:attrNameLst>
                                      </p:cBhvr>
                                      <p:to>
                                        <p:strVal val="visible"/>
                                      </p:to>
                                    </p:set>
                                    <p:animEffect filter="fade" transition="in">
                                      <p:cBhvr>
                                        <p:cTn dur="500"/>
                                        <p:tgtEl>
                                          <p:spTgt spid="3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xEl>
                                              <p:pRg end="0" st="0"/>
                                            </p:txEl>
                                          </p:spTgt>
                                        </p:tgtEl>
                                        <p:attrNameLst>
                                          <p:attrName>style.visibility</p:attrName>
                                        </p:attrNameLst>
                                      </p:cBhvr>
                                      <p:to>
                                        <p:strVal val="visible"/>
                                      </p:to>
                                    </p:set>
                                    <p:animEffect filter="fade" transition="in">
                                      <p:cBhvr>
                                        <p:cTn dur="500"/>
                                        <p:tgtEl>
                                          <p:spTgt spid="31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2" name="Shape 322"/>
        <p:cNvGrpSpPr/>
        <p:nvPr/>
      </p:nvGrpSpPr>
      <p:grpSpPr>
        <a:xfrm>
          <a:off x="0" y="0"/>
          <a:ext cx="0" cy="0"/>
          <a:chOff x="0" y="0"/>
          <a:chExt cx="0" cy="0"/>
        </a:xfrm>
      </p:grpSpPr>
      <p:sp>
        <p:nvSpPr>
          <p:cNvPr id="323" name="Google Shape;323;p21"/>
          <p:cNvSpPr/>
          <p:nvPr/>
        </p:nvSpPr>
        <p:spPr>
          <a:xfrm>
            <a:off x="1524"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Đại chiến Emu năm 1932, sự kiện hy hữu chỉ có thể xảy ta tại Úc" id="324" name="Google Shape;324;p21"/>
          <p:cNvPicPr preferRelativeResize="0"/>
          <p:nvPr/>
        </p:nvPicPr>
        <p:blipFill rotWithShape="1">
          <a:blip r:embed="rId3">
            <a:alphaModFix/>
          </a:blip>
          <a:srcRect b="16474" l="0" r="-2" t="3513"/>
          <a:stretch/>
        </p:blipFill>
        <p:spPr>
          <a:xfrm>
            <a:off x="321734" y="321733"/>
            <a:ext cx="5674894" cy="3030842"/>
          </a:xfrm>
          <a:prstGeom prst="rect">
            <a:avLst/>
          </a:prstGeom>
          <a:noFill/>
          <a:ln>
            <a:noFill/>
          </a:ln>
        </p:spPr>
      </p:pic>
      <p:pic>
        <p:nvPicPr>
          <p:cNvPr descr="Thú mỏ vịt đáng yêu, những điều bạn chưa biết! - BlogAnChoi" id="325" name="Google Shape;325;p21"/>
          <p:cNvPicPr preferRelativeResize="0"/>
          <p:nvPr/>
        </p:nvPicPr>
        <p:blipFill rotWithShape="1">
          <a:blip r:embed="rId4">
            <a:alphaModFix/>
          </a:blip>
          <a:srcRect b="4" l="15020" r="20152" t="0"/>
          <a:stretch/>
        </p:blipFill>
        <p:spPr>
          <a:xfrm>
            <a:off x="321735" y="3524289"/>
            <a:ext cx="2676579" cy="2776517"/>
          </a:xfrm>
          <a:prstGeom prst="rect">
            <a:avLst/>
          </a:prstGeom>
          <a:noFill/>
          <a:ln>
            <a:noFill/>
          </a:ln>
        </p:spPr>
      </p:pic>
      <p:pic>
        <p:nvPicPr>
          <p:cNvPr descr="Khám phá điều đặc biệt bên trong túi của kangaroo mẹ" id="326" name="Google Shape;326;p21"/>
          <p:cNvPicPr preferRelativeResize="0"/>
          <p:nvPr/>
        </p:nvPicPr>
        <p:blipFill rotWithShape="1">
          <a:blip r:embed="rId5">
            <a:alphaModFix/>
          </a:blip>
          <a:srcRect b="0" l="18761" r="23957" t="0"/>
          <a:stretch/>
        </p:blipFill>
        <p:spPr>
          <a:xfrm>
            <a:off x="3159553" y="3514855"/>
            <a:ext cx="2837076" cy="2785951"/>
          </a:xfrm>
          <a:prstGeom prst="rect">
            <a:avLst/>
          </a:prstGeom>
          <a:noFill/>
          <a:ln>
            <a:noFill/>
          </a:ln>
        </p:spPr>
      </p:pic>
      <p:pic>
        <p:nvPicPr>
          <p:cNvPr descr="Prolonged Drought Causes Koala, Australia's Icon To Be Endangered!" id="327" name="Google Shape;327;p21"/>
          <p:cNvPicPr preferRelativeResize="0"/>
          <p:nvPr/>
        </p:nvPicPr>
        <p:blipFill rotWithShape="1">
          <a:blip r:embed="rId6">
            <a:alphaModFix/>
          </a:blip>
          <a:srcRect b="1" l="30736" r="15877" t="0"/>
          <a:stretch/>
        </p:blipFill>
        <p:spPr>
          <a:xfrm>
            <a:off x="6195373" y="321733"/>
            <a:ext cx="5674892" cy="5979074"/>
          </a:xfrm>
          <a:prstGeom prst="rect">
            <a:avLst/>
          </a:prstGeom>
          <a:noFill/>
          <a:ln>
            <a:noFill/>
          </a:ln>
        </p:spPr>
      </p:pic>
      <p:sp>
        <p:nvSpPr>
          <p:cNvPr id="328" name="Google Shape;328;p21"/>
          <p:cNvSpPr txBox="1"/>
          <p:nvPr/>
        </p:nvSpPr>
        <p:spPr>
          <a:xfrm>
            <a:off x="321734" y="321733"/>
            <a:ext cx="5674893" cy="858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Arial"/>
              <a:buNone/>
            </a:pPr>
            <a:r>
              <a:rPr b="0" i="0" lang="en-US" sz="2800" u="none" cap="none" strike="noStrike">
                <a:solidFill>
                  <a:schemeClr val="lt1"/>
                </a:solidFill>
                <a:latin typeface="Arial"/>
                <a:ea typeface="Arial"/>
                <a:cs typeface="Arial"/>
                <a:sym typeface="Arial"/>
              </a:rPr>
              <a:t>Những loài vật đáng yêu</a:t>
            </a:r>
            <a:endParaRPr b="0" i="0" sz="2800" u="none" cap="none" strike="noStrike">
              <a:solidFill>
                <a:schemeClr val="lt1"/>
              </a:solidFill>
              <a:latin typeface="Arial"/>
              <a:ea typeface="Arial"/>
              <a:cs typeface="Arial"/>
              <a:sym typeface="Arial"/>
            </a:endParaRPr>
          </a:p>
        </p:txBody>
      </p:sp>
    </p:spTree>
  </p:cSld>
  <p:clrMapOvr>
    <a:masterClrMapping/>
  </p:clrMapOvr>
  <p:transition spd="slow">
    <p:wipe dir="l"/>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332" name="Shape 332"/>
        <p:cNvGrpSpPr/>
        <p:nvPr/>
      </p:nvGrpSpPr>
      <p:grpSpPr>
        <a:xfrm>
          <a:off x="0" y="0"/>
          <a:ext cx="0" cy="0"/>
          <a:chOff x="0" y="0"/>
          <a:chExt cx="0" cy="0"/>
        </a:xfrm>
      </p:grpSpPr>
      <p:sp>
        <p:nvSpPr>
          <p:cNvPr id="333" name="Google Shape;333;p22"/>
          <p:cNvSpPr txBox="1"/>
          <p:nvPr>
            <p:ph type="title"/>
          </p:nvPr>
        </p:nvSpPr>
        <p:spPr>
          <a:xfrm>
            <a:off x="7423974" y="1097280"/>
            <a:ext cx="4554666" cy="4866639"/>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00FFFF"/>
              </a:buClr>
              <a:buSzPct val="100000"/>
              <a:buFont typeface="Arial"/>
              <a:buNone/>
            </a:pPr>
            <a:r>
              <a:rPr lang="en-US" sz="6600">
                <a:solidFill>
                  <a:srgbClr val="00FFFF"/>
                </a:solidFill>
                <a:latin typeface="Arial"/>
                <a:ea typeface="Arial"/>
                <a:cs typeface="Arial"/>
                <a:sym typeface="Arial"/>
              </a:rPr>
              <a:t>Cây keo hoa vàng</a:t>
            </a:r>
            <a:br>
              <a:rPr lang="en-US" sz="6600">
                <a:solidFill>
                  <a:srgbClr val="00FFFF"/>
                </a:solidFill>
                <a:latin typeface="Arial"/>
                <a:ea typeface="Arial"/>
                <a:cs typeface="Arial"/>
                <a:sym typeface="Arial"/>
              </a:rPr>
            </a:br>
            <a:r>
              <a:rPr lang="en-US" sz="6600">
                <a:solidFill>
                  <a:srgbClr val="00FFFF"/>
                </a:solidFill>
                <a:latin typeface="Arial"/>
                <a:ea typeface="Arial"/>
                <a:cs typeface="Arial"/>
                <a:sym typeface="Arial"/>
              </a:rPr>
              <a:t> – </a:t>
            </a:r>
            <a:br>
              <a:rPr lang="en-US" sz="6600">
                <a:solidFill>
                  <a:srgbClr val="00FFFF"/>
                </a:solidFill>
                <a:latin typeface="Arial"/>
                <a:ea typeface="Arial"/>
                <a:cs typeface="Arial"/>
                <a:sym typeface="Arial"/>
              </a:rPr>
            </a:br>
            <a:r>
              <a:rPr lang="en-US" sz="6600">
                <a:solidFill>
                  <a:srgbClr val="00FFFF"/>
                </a:solidFill>
                <a:latin typeface="Arial"/>
                <a:ea typeface="Arial"/>
                <a:cs typeface="Arial"/>
                <a:sym typeface="Arial"/>
              </a:rPr>
              <a:t>Loại cây rất phổ biến ở nước Úc</a:t>
            </a:r>
            <a:endParaRPr sz="6600">
              <a:solidFill>
                <a:srgbClr val="00FFFF"/>
              </a:solidFill>
              <a:latin typeface="Arial"/>
              <a:ea typeface="Arial"/>
              <a:cs typeface="Arial"/>
              <a:sym typeface="Arial"/>
            </a:endParaRPr>
          </a:p>
        </p:txBody>
      </p:sp>
      <p:sp>
        <p:nvSpPr>
          <p:cNvPr id="334" name="Google Shape;334;p22"/>
          <p:cNvSpPr/>
          <p:nvPr/>
        </p:nvSpPr>
        <p:spPr>
          <a:xfrm rot="10800000">
            <a:off x="1" y="0"/>
            <a:ext cx="7188051" cy="6858000"/>
          </a:xfrm>
          <a:custGeom>
            <a:rect b="b" l="l" r="r" t="t"/>
            <a:pathLst>
              <a:path extrusionOk="0" h="6858000" w="7188051">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Displaying the acacia family tree - CSIRO" id="335" name="Google Shape;335;p22"/>
          <p:cNvPicPr preferRelativeResize="0"/>
          <p:nvPr/>
        </p:nvPicPr>
        <p:blipFill rotWithShape="1">
          <a:blip r:embed="rId3">
            <a:alphaModFix/>
          </a:blip>
          <a:srcRect b="0" l="22421" r="16086" t="0"/>
          <a:stretch/>
        </p:blipFill>
        <p:spPr>
          <a:xfrm>
            <a:off x="1" y="10"/>
            <a:ext cx="7028495" cy="6857990"/>
          </a:xfrm>
          <a:custGeom>
            <a:rect b="b" l="l" r="r" t="t"/>
            <a:pathLst>
              <a:path extrusionOk="0" h="6858000" w="7028495">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Tree>
  </p:cSld>
  <p:clrMapOvr>
    <a:masterClrMapping/>
  </p:clrMapOvr>
  <p:transition spd="slow">
    <p:wipe dir="l"/>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3"/>
          <p:cNvSpPr/>
          <p:nvPr/>
        </p:nvSpPr>
        <p:spPr>
          <a:xfrm>
            <a:off x="0" y="0"/>
            <a:ext cx="12192000" cy="6858000"/>
          </a:xfrm>
          <a:prstGeom prst="frame">
            <a:avLst>
              <a:gd fmla="val 2856" name="adj1"/>
            </a:avLst>
          </a:prstGeom>
          <a:solidFill>
            <a:srgbClr val="0070C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41" name="Google Shape;341;p23"/>
          <p:cNvSpPr txBox="1"/>
          <p:nvPr/>
        </p:nvSpPr>
        <p:spPr>
          <a:xfrm>
            <a:off x="433273" y="3467166"/>
            <a:ext cx="3841481" cy="28763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0" i="0" lang="en-US" sz="3200" u="none" cap="none" strike="noStrike">
                <a:solidFill>
                  <a:schemeClr val="dk1"/>
                </a:solidFill>
                <a:latin typeface="Arial"/>
                <a:ea typeface="Arial"/>
                <a:cs typeface="Arial"/>
                <a:sym typeface="Arial"/>
              </a:rPr>
              <a:t>+ 1 phút suy nghĩ cá nhân viết ra GÓC</a:t>
            </a:r>
            <a:endParaRPr b="0" i="0" sz="28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None/>
            </a:pPr>
            <a:r>
              <a:rPr b="0" i="0" lang="en-US" sz="3200" u="none" cap="none" strike="noStrike">
                <a:solidFill>
                  <a:schemeClr val="dk1"/>
                </a:solidFill>
                <a:latin typeface="Arial"/>
                <a:ea typeface="Arial"/>
                <a:cs typeface="Arial"/>
                <a:sym typeface="Arial"/>
              </a:rPr>
              <a:t>+ 2 phút chia sẻ nhóm</a:t>
            </a:r>
            <a:endParaRPr b="0" i="0" sz="28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None/>
            </a:pPr>
            <a:r>
              <a:rPr b="0" i="0" lang="en-US" sz="3200" u="none" cap="none" strike="noStrike">
                <a:solidFill>
                  <a:schemeClr val="dk1"/>
                </a:solidFill>
                <a:latin typeface="Arial"/>
                <a:ea typeface="Arial"/>
                <a:cs typeface="Arial"/>
                <a:sym typeface="Arial"/>
              </a:rPr>
              <a:t>+ 1 phút trình bày trước lớp thông tin</a:t>
            </a:r>
            <a:endParaRPr b="0" i="0" sz="2800" u="none" cap="none" strike="noStrike">
              <a:solidFill>
                <a:schemeClr val="dk1"/>
              </a:solidFill>
              <a:latin typeface="Arial"/>
              <a:ea typeface="Arial"/>
              <a:cs typeface="Arial"/>
              <a:sym typeface="Arial"/>
            </a:endParaRPr>
          </a:p>
        </p:txBody>
      </p:sp>
      <p:sp>
        <p:nvSpPr>
          <p:cNvPr id="342" name="Google Shape;342;p23"/>
          <p:cNvSpPr/>
          <p:nvPr/>
        </p:nvSpPr>
        <p:spPr>
          <a:xfrm>
            <a:off x="4207587" y="211612"/>
            <a:ext cx="7573285" cy="983453"/>
          </a:xfrm>
          <a:prstGeom prst="rect">
            <a:avLst/>
          </a:prstGeom>
          <a:noFill/>
          <a:ln>
            <a:noFill/>
          </a:ln>
        </p:spPr>
        <p:txBody>
          <a:bodyPr anchorCtr="0" anchor="ctr" bIns="45700" lIns="91425" spcFirstLastPara="1" rIns="91425" wrap="square" tIns="45700">
            <a:noAutofit/>
          </a:bodyPr>
          <a:lstStyle/>
          <a:p>
            <a:pPr indent="180340" lvl="0" marL="0" marR="0" rtl="0" algn="ctr">
              <a:lnSpc>
                <a:spcPct val="115000"/>
              </a:lnSpc>
              <a:spcBef>
                <a:spcPts val="0"/>
              </a:spcBef>
              <a:spcAft>
                <a:spcPts val="0"/>
              </a:spcAft>
              <a:buNone/>
            </a:pPr>
            <a:r>
              <a:rPr b="0" i="0" lang="en-US" sz="4800" u="none" cap="none" strike="noStrike">
                <a:solidFill>
                  <a:srgbClr val="FF0000"/>
                </a:solidFill>
                <a:latin typeface="Arial"/>
                <a:ea typeface="Arial"/>
                <a:cs typeface="Arial"/>
                <a:sym typeface="Arial"/>
              </a:rPr>
              <a:t>TỚ BIẾT TUỐT</a:t>
            </a:r>
            <a:endParaRPr b="0" i="0" sz="4800" u="none" cap="none" strike="noStrike">
              <a:solidFill>
                <a:srgbClr val="FF0000"/>
              </a:solidFill>
              <a:latin typeface="Arial"/>
              <a:ea typeface="Arial"/>
              <a:cs typeface="Arial"/>
              <a:sym typeface="Arial"/>
            </a:endParaRPr>
          </a:p>
        </p:txBody>
      </p:sp>
      <p:sp>
        <p:nvSpPr>
          <p:cNvPr id="343" name="Google Shape;343;p23"/>
          <p:cNvSpPr/>
          <p:nvPr/>
        </p:nvSpPr>
        <p:spPr>
          <a:xfrm>
            <a:off x="4912242" y="1230425"/>
            <a:ext cx="6677246" cy="912732"/>
          </a:xfrm>
          <a:prstGeom prst="roundRect">
            <a:avLst>
              <a:gd fmla="val 16667" name="adj"/>
            </a:avLst>
          </a:prstGeom>
          <a:solidFill>
            <a:srgbClr val="1E4E79"/>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4000" u="none" cap="none" strike="noStrike">
                <a:solidFill>
                  <a:srgbClr val="FFFF00"/>
                </a:solidFill>
                <a:latin typeface="Arial"/>
                <a:ea typeface="Arial"/>
                <a:cs typeface="Arial"/>
                <a:sym typeface="Arial"/>
              </a:rPr>
              <a:t>TẠI SAO nước úc nhiều hoang mạc?</a:t>
            </a:r>
            <a:endParaRPr/>
          </a:p>
        </p:txBody>
      </p:sp>
      <p:pic>
        <p:nvPicPr>
          <p:cNvPr descr="Paper Post-it Note Notebook PNG, Clipart, Blog, Clip Art, Clipboard, Loose  Leaf, Musical Note Free" id="344" name="Google Shape;344;p23"/>
          <p:cNvPicPr preferRelativeResize="0"/>
          <p:nvPr/>
        </p:nvPicPr>
        <p:blipFill rotWithShape="1">
          <a:blip r:embed="rId3">
            <a:alphaModFix/>
          </a:blip>
          <a:srcRect b="0" l="0" r="0" t="0"/>
          <a:stretch/>
        </p:blipFill>
        <p:spPr>
          <a:xfrm>
            <a:off x="4708027" y="2397092"/>
            <a:ext cx="7202232" cy="4206972"/>
          </a:xfrm>
          <a:prstGeom prst="rect">
            <a:avLst/>
          </a:prstGeom>
          <a:noFill/>
          <a:ln>
            <a:noFill/>
          </a:ln>
        </p:spPr>
      </p:pic>
      <p:sp>
        <p:nvSpPr>
          <p:cNvPr id="345" name="Google Shape;345;p23"/>
          <p:cNvSpPr txBox="1"/>
          <p:nvPr/>
        </p:nvSpPr>
        <p:spPr>
          <a:xfrm>
            <a:off x="5880688" y="2900857"/>
            <a:ext cx="5464252" cy="3233193"/>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15000"/>
              </a:lnSpc>
              <a:spcBef>
                <a:spcPts val="0"/>
              </a:spcBef>
              <a:spcAft>
                <a:spcPts val="0"/>
              </a:spcAft>
              <a:buClr>
                <a:schemeClr val="dk1"/>
              </a:buClr>
              <a:buSzPts val="3000"/>
              <a:buFont typeface="Noto Sans Symbols"/>
              <a:buChar char="⮚"/>
            </a:pPr>
            <a:r>
              <a:rPr b="0" i="0" lang="en-US" sz="3000" u="none" cap="none" strike="noStrike">
                <a:solidFill>
                  <a:schemeClr val="dk1"/>
                </a:solidFill>
                <a:latin typeface="Arial"/>
                <a:ea typeface="Arial"/>
                <a:cs typeface="Arial"/>
                <a:sym typeface="Arial"/>
              </a:rPr>
              <a:t>Lãnh thổ hình khối, rộng lớn</a:t>
            </a:r>
            <a:endParaRPr b="0" i="0" sz="3000" u="none" cap="none" strike="noStrike">
              <a:solidFill>
                <a:schemeClr val="dk1"/>
              </a:solidFill>
              <a:latin typeface="Arial"/>
              <a:ea typeface="Arial"/>
              <a:cs typeface="Arial"/>
              <a:sym typeface="Arial"/>
            </a:endParaRPr>
          </a:p>
          <a:p>
            <a:pPr indent="-457200" lvl="0" marL="457200" marR="0" rtl="0" algn="just">
              <a:lnSpc>
                <a:spcPct val="115000"/>
              </a:lnSpc>
              <a:spcBef>
                <a:spcPts val="0"/>
              </a:spcBef>
              <a:spcAft>
                <a:spcPts val="0"/>
              </a:spcAft>
              <a:buClr>
                <a:schemeClr val="dk1"/>
              </a:buClr>
              <a:buSzPts val="3000"/>
              <a:buFont typeface="Noto Sans Symbols"/>
              <a:buChar char="⮚"/>
            </a:pPr>
            <a:r>
              <a:rPr b="0" i="0" lang="en-US" sz="3000" u="none" cap="none" strike="noStrike">
                <a:solidFill>
                  <a:schemeClr val="dk1"/>
                </a:solidFill>
                <a:latin typeface="Arial"/>
                <a:ea typeface="Arial"/>
                <a:cs typeface="Arial"/>
                <a:sym typeface="Arial"/>
              </a:rPr>
              <a:t>Nằm khu vực có đường chí tuyến đi qua</a:t>
            </a:r>
            <a:endParaRPr/>
          </a:p>
          <a:p>
            <a:pPr indent="-457200" lvl="0" marL="457200" marR="0" rtl="0" algn="just">
              <a:lnSpc>
                <a:spcPct val="115000"/>
              </a:lnSpc>
              <a:spcBef>
                <a:spcPts val="0"/>
              </a:spcBef>
              <a:spcAft>
                <a:spcPts val="0"/>
              </a:spcAft>
              <a:buClr>
                <a:schemeClr val="dk1"/>
              </a:buClr>
              <a:buSzPts val="3000"/>
              <a:buFont typeface="Noto Sans Symbols"/>
              <a:buChar char="⮚"/>
            </a:pPr>
            <a:r>
              <a:rPr b="0" i="0" lang="en-US" sz="3000" u="none" cap="none" strike="noStrike">
                <a:solidFill>
                  <a:schemeClr val="dk1"/>
                </a:solidFill>
                <a:latin typeface="Arial"/>
                <a:ea typeface="Arial"/>
                <a:cs typeface="Arial"/>
                <a:sym typeface="Arial"/>
              </a:rPr>
              <a:t>Có dòng biển lạnh phía tây</a:t>
            </a:r>
            <a:endParaRPr b="0" i="0" sz="3000" u="none" cap="none" strike="noStrike">
              <a:solidFill>
                <a:schemeClr val="dk1"/>
              </a:solidFill>
              <a:latin typeface="Arial"/>
              <a:ea typeface="Arial"/>
              <a:cs typeface="Arial"/>
              <a:sym typeface="Arial"/>
            </a:endParaRPr>
          </a:p>
          <a:p>
            <a:pPr indent="-457200" lvl="0" marL="457200" marR="0" rtl="0" algn="just">
              <a:lnSpc>
                <a:spcPct val="115000"/>
              </a:lnSpc>
              <a:spcBef>
                <a:spcPts val="0"/>
              </a:spcBef>
              <a:spcAft>
                <a:spcPts val="0"/>
              </a:spcAft>
              <a:buClr>
                <a:schemeClr val="dk1"/>
              </a:buClr>
              <a:buSzPts val="3000"/>
              <a:buFont typeface="Noto Sans Symbols"/>
              <a:buChar char="⮚"/>
            </a:pPr>
            <a:r>
              <a:rPr b="0" i="0" lang="en-US" sz="3000" u="none" cap="none" strike="noStrike">
                <a:solidFill>
                  <a:schemeClr val="dk1"/>
                </a:solidFill>
                <a:latin typeface="Arial"/>
                <a:ea typeface="Arial"/>
                <a:cs typeface="Arial"/>
                <a:sym typeface="Arial"/>
              </a:rPr>
              <a:t>Địa hình phân hóa, phía tây sơn nguyên, đông là núi, ở giữa trũng</a:t>
            </a:r>
            <a:endParaRPr b="0" i="0" sz="3000" u="none" cap="none" strike="noStrike">
              <a:solidFill>
                <a:schemeClr val="dk1"/>
              </a:solidFill>
              <a:latin typeface="Arial"/>
              <a:ea typeface="Arial"/>
              <a:cs typeface="Arial"/>
              <a:sym typeface="Arial"/>
            </a:endParaRPr>
          </a:p>
        </p:txBody>
      </p:sp>
      <p:pic>
        <p:nvPicPr>
          <p:cNvPr descr="A picture containing shape&#10;&#10;Description automatically generated" id="346" name="Google Shape;346;p23"/>
          <p:cNvPicPr preferRelativeResize="0"/>
          <p:nvPr/>
        </p:nvPicPr>
        <p:blipFill rotWithShape="1">
          <a:blip r:embed="rId4">
            <a:alphaModFix/>
          </a:blip>
          <a:srcRect b="0" l="0" r="0" t="0"/>
          <a:stretch/>
        </p:blipFill>
        <p:spPr>
          <a:xfrm>
            <a:off x="528774" y="514534"/>
            <a:ext cx="3594448" cy="2827209"/>
          </a:xfrm>
          <a:prstGeom prst="rect">
            <a:avLst/>
          </a:prstGeom>
          <a:noFill/>
          <a:ln>
            <a:noFill/>
          </a:ln>
        </p:spPr>
      </p:pic>
      <p:pic>
        <p:nvPicPr>
          <p:cNvPr id="347" name="Google Shape;347;p23"/>
          <p:cNvPicPr preferRelativeResize="0"/>
          <p:nvPr/>
        </p:nvPicPr>
        <p:blipFill rotWithShape="1">
          <a:blip r:embed="rId5">
            <a:alphaModFix/>
          </a:blip>
          <a:srcRect b="0" l="0" r="0" t="0"/>
          <a:stretch/>
        </p:blipFill>
        <p:spPr>
          <a:xfrm>
            <a:off x="10433509" y="335365"/>
            <a:ext cx="1309370" cy="735946"/>
          </a:xfrm>
          <a:prstGeom prst="rect">
            <a:avLst/>
          </a:prstGeom>
          <a:noFill/>
          <a:ln>
            <a:noFill/>
          </a:ln>
        </p:spPr>
      </p:pic>
      <p:pic>
        <p:nvPicPr>
          <p:cNvPr descr="UPSC Notes Only Pack" id="348" name="Google Shape;348;p23"/>
          <p:cNvPicPr preferRelativeResize="0"/>
          <p:nvPr/>
        </p:nvPicPr>
        <p:blipFill rotWithShape="1">
          <a:blip r:embed="rId6">
            <a:alphaModFix/>
          </a:blip>
          <a:srcRect b="0" l="0" r="0" t="0"/>
          <a:stretch/>
        </p:blipFill>
        <p:spPr>
          <a:xfrm>
            <a:off x="4912242" y="153001"/>
            <a:ext cx="1100673" cy="11006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
                                        <p:tgtEl>
                                          <p:spTgt spid="3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0"/>
                                        <p:tgtEl>
                                          <p:spTgt spid="3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2" name="Shape 352"/>
        <p:cNvGrpSpPr/>
        <p:nvPr/>
      </p:nvGrpSpPr>
      <p:grpSpPr>
        <a:xfrm>
          <a:off x="0" y="0"/>
          <a:ext cx="0" cy="0"/>
          <a:chOff x="0" y="0"/>
          <a:chExt cx="0" cy="0"/>
        </a:xfrm>
      </p:grpSpPr>
      <p:sp>
        <p:nvSpPr>
          <p:cNvPr id="353" name="Google Shape;353;p24"/>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Humans braved Australia's hostile desert interior thousands of years  earlier than thought | Science | AAAS" id="354" name="Google Shape;354;p24"/>
          <p:cNvPicPr preferRelativeResize="0"/>
          <p:nvPr>
            <p:ph idx="1" type="body"/>
          </p:nvPr>
        </p:nvPicPr>
        <p:blipFill rotWithShape="1">
          <a:blip r:embed="rId3">
            <a:alphaModFix/>
          </a:blip>
          <a:srcRect b="0" l="0" r="0" t="19"/>
          <a:stretch/>
        </p:blipFill>
        <p:spPr>
          <a:xfrm>
            <a:off x="0" y="0"/>
            <a:ext cx="12192000" cy="6858000"/>
          </a:xfrm>
          <a:prstGeom prst="rect">
            <a:avLst/>
          </a:prstGeom>
          <a:noFill/>
          <a:ln>
            <a:noFill/>
          </a:ln>
        </p:spPr>
      </p:pic>
      <p:sp>
        <p:nvSpPr>
          <p:cNvPr id="355" name="Google Shape;355;p24"/>
          <p:cNvSpPr txBox="1"/>
          <p:nvPr>
            <p:ph type="title"/>
          </p:nvPr>
        </p:nvSpPr>
        <p:spPr>
          <a:xfrm>
            <a:off x="81280" y="77079"/>
            <a:ext cx="11917680" cy="114212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FFFF"/>
              </a:buClr>
              <a:buSzPts val="6600"/>
              <a:buFont typeface="Arial"/>
              <a:buNone/>
            </a:pPr>
            <a:r>
              <a:rPr b="1" lang="en-US" sz="6600">
                <a:solidFill>
                  <a:srgbClr val="00FFFF"/>
                </a:solidFill>
                <a:latin typeface="Arial"/>
                <a:ea typeface="Arial"/>
                <a:cs typeface="Arial"/>
                <a:sym typeface="Arial"/>
              </a:rPr>
              <a:t>Hoang mạc Australia</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5"/>
          <p:cNvSpPr/>
          <p:nvPr/>
        </p:nvSpPr>
        <p:spPr>
          <a:xfrm>
            <a:off x="1075158" y="129944"/>
            <a:ext cx="9125482" cy="832055"/>
          </a:xfrm>
          <a:prstGeom prst="roundRect">
            <a:avLst>
              <a:gd fmla="val 16667" name="adj"/>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4400" u="none" cap="none" strike="noStrike">
                <a:solidFill>
                  <a:srgbClr val="FF0000"/>
                </a:solidFill>
                <a:latin typeface="Arial"/>
                <a:ea typeface="Arial"/>
                <a:cs typeface="Arial"/>
                <a:sym typeface="Arial"/>
              </a:rPr>
              <a:t>Vùng hoang mạc rất rộng lớn</a:t>
            </a:r>
            <a:endParaRPr b="0" i="0" sz="4400" u="none" cap="none" strike="noStrike">
              <a:solidFill>
                <a:srgbClr val="FF0000"/>
              </a:solidFill>
              <a:latin typeface="Arial"/>
              <a:ea typeface="Arial"/>
              <a:cs typeface="Arial"/>
              <a:sym typeface="Arial"/>
            </a:endParaRPr>
          </a:p>
        </p:txBody>
      </p:sp>
      <p:pic>
        <p:nvPicPr>
          <p:cNvPr descr="Map of Australia showing Birdsville location. | Download Scientific Diagram" id="361" name="Google Shape;361;p25"/>
          <p:cNvPicPr preferRelativeResize="0"/>
          <p:nvPr/>
        </p:nvPicPr>
        <p:blipFill rotWithShape="1">
          <a:blip r:embed="rId3">
            <a:alphaModFix/>
          </a:blip>
          <a:srcRect b="0" l="0" r="0" t="0"/>
          <a:stretch/>
        </p:blipFill>
        <p:spPr>
          <a:xfrm>
            <a:off x="4187651" y="1091943"/>
            <a:ext cx="7630094" cy="5385314"/>
          </a:xfrm>
          <a:prstGeom prst="rect">
            <a:avLst/>
          </a:prstGeom>
          <a:noFill/>
          <a:ln>
            <a:noFill/>
          </a:ln>
          <a:effectLst>
            <a:outerShdw blurRad="292100" rotWithShape="0" algn="tl" dir="2700000" dist="139700">
              <a:srgbClr val="333333">
                <a:alpha val="64705"/>
              </a:srgbClr>
            </a:outerShdw>
          </a:effectLst>
        </p:spPr>
      </p:pic>
      <p:sp>
        <p:nvSpPr>
          <p:cNvPr id="362" name="Google Shape;362;p25"/>
          <p:cNvSpPr/>
          <p:nvPr/>
        </p:nvSpPr>
        <p:spPr>
          <a:xfrm>
            <a:off x="0" y="0"/>
            <a:ext cx="12192000" cy="6858000"/>
          </a:xfrm>
          <a:prstGeom prst="frame">
            <a:avLst>
              <a:gd fmla="val 2856" name="adj1"/>
            </a:avLst>
          </a:prstGeom>
          <a:solidFill>
            <a:srgbClr val="0070C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descr="Paper Post-it Note Notebook PNG, Clipart, Blog, Clip Art, Clipboard, Loose  Leaf, Musical Note Free" id="363" name="Google Shape;363;p25"/>
          <p:cNvPicPr preferRelativeResize="0"/>
          <p:nvPr/>
        </p:nvPicPr>
        <p:blipFill rotWithShape="1">
          <a:blip r:embed="rId4">
            <a:alphaModFix/>
          </a:blip>
          <a:srcRect b="0" l="0" r="0" t="0"/>
          <a:stretch/>
        </p:blipFill>
        <p:spPr>
          <a:xfrm>
            <a:off x="299719" y="1091943"/>
            <a:ext cx="3887931" cy="5502263"/>
          </a:xfrm>
          <a:prstGeom prst="rect">
            <a:avLst/>
          </a:prstGeom>
          <a:noFill/>
          <a:ln>
            <a:noFill/>
          </a:ln>
        </p:spPr>
      </p:pic>
      <p:sp>
        <p:nvSpPr>
          <p:cNvPr id="364" name="Google Shape;364;p25"/>
          <p:cNvSpPr txBox="1"/>
          <p:nvPr/>
        </p:nvSpPr>
        <p:spPr>
          <a:xfrm>
            <a:off x="608739" y="1654798"/>
            <a:ext cx="3218213" cy="4510402"/>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15000"/>
              </a:lnSpc>
              <a:spcBef>
                <a:spcPts val="0"/>
              </a:spcBef>
              <a:spcAft>
                <a:spcPts val="0"/>
              </a:spcAft>
              <a:buClr>
                <a:srgbClr val="FF0000"/>
              </a:buClr>
              <a:buSzPts val="2800"/>
              <a:buFont typeface="Noto Sans Symbols"/>
              <a:buChar char="⮚"/>
            </a:pPr>
            <a:r>
              <a:rPr b="0" i="0" lang="en-US" sz="2800" u="none" cap="none" strike="noStrike">
                <a:solidFill>
                  <a:srgbClr val="FF0000"/>
                </a:solidFill>
                <a:latin typeface="Arial"/>
                <a:ea typeface="Arial"/>
                <a:cs typeface="Arial"/>
                <a:sym typeface="Arial"/>
              </a:rPr>
              <a:t>Nhân tố tự nhiên</a:t>
            </a:r>
            <a:r>
              <a:rPr b="0" i="0" lang="en-US" sz="2800" u="none" cap="none" strike="noStrike">
                <a:solidFill>
                  <a:schemeClr val="dk1"/>
                </a:solidFill>
                <a:latin typeface="Arial"/>
                <a:ea typeface="Arial"/>
                <a:cs typeface="Arial"/>
                <a:sym typeface="Arial"/>
              </a:rPr>
              <a:t>: Địa hình, dòng biển, lãnh thổ, gió</a:t>
            </a:r>
            <a:endParaRPr b="0" i="0" sz="2800" u="none" cap="none" strike="noStrike">
              <a:solidFill>
                <a:schemeClr val="dk1"/>
              </a:solidFill>
              <a:latin typeface="Arial"/>
              <a:ea typeface="Arial"/>
              <a:cs typeface="Arial"/>
              <a:sym typeface="Arial"/>
            </a:endParaRPr>
          </a:p>
          <a:p>
            <a:pPr indent="-457200" lvl="0" marL="457200" marR="0" rtl="0" algn="just">
              <a:lnSpc>
                <a:spcPct val="115000"/>
              </a:lnSpc>
              <a:spcBef>
                <a:spcPts val="0"/>
              </a:spcBef>
              <a:spcAft>
                <a:spcPts val="0"/>
              </a:spcAft>
              <a:buClr>
                <a:srgbClr val="FF0000"/>
              </a:buClr>
              <a:buSzPts val="2800"/>
              <a:buFont typeface="Noto Sans Symbols"/>
              <a:buChar char="⮚"/>
            </a:pPr>
            <a:r>
              <a:rPr b="0" i="0" lang="en-US" sz="2800" u="none" cap="none" strike="noStrike">
                <a:solidFill>
                  <a:srgbClr val="FF0000"/>
                </a:solidFill>
                <a:latin typeface="Arial"/>
                <a:ea typeface="Arial"/>
                <a:cs typeface="Arial"/>
                <a:sym typeface="Arial"/>
              </a:rPr>
              <a:t>Nhân tố kinh tế - xã hội: </a:t>
            </a:r>
            <a:r>
              <a:rPr b="0" i="0" lang="en-US" sz="2800" u="none" cap="none" strike="noStrike">
                <a:solidFill>
                  <a:schemeClr val="dk1"/>
                </a:solidFill>
                <a:latin typeface="Arial"/>
                <a:ea typeface="Arial"/>
                <a:cs typeface="Arial"/>
                <a:sym typeface="Arial"/>
              </a:rPr>
              <a:t>Hoạt động kinh tế, khai thác của con người &gt;&gt;&gt; Biến đổi khí hậu &gt;&gt; Hoang mạc mở rộng</a:t>
            </a:r>
            <a:endParaRPr b="0" i="0" sz="28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26"/>
          <p:cNvPicPr preferRelativeResize="0"/>
          <p:nvPr/>
        </p:nvPicPr>
        <p:blipFill rotWithShape="1">
          <a:blip r:embed="rId3">
            <a:alphaModFix/>
          </a:blip>
          <a:srcRect b="0" l="0" r="0" t="0"/>
          <a:stretch/>
        </p:blipFill>
        <p:spPr>
          <a:xfrm>
            <a:off x="7569762" y="596313"/>
            <a:ext cx="2222750" cy="2642603"/>
          </a:xfrm>
          <a:prstGeom prst="rect">
            <a:avLst/>
          </a:prstGeom>
          <a:noFill/>
          <a:ln>
            <a:noFill/>
          </a:ln>
        </p:spPr>
      </p:pic>
      <p:sp>
        <p:nvSpPr>
          <p:cNvPr id="370" name="Google Shape;370;p26"/>
          <p:cNvSpPr txBox="1"/>
          <p:nvPr>
            <p:ph type="title"/>
          </p:nvPr>
        </p:nvSpPr>
        <p:spPr>
          <a:xfrm>
            <a:off x="1330959" y="319008"/>
            <a:ext cx="6062065" cy="94551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0B050"/>
              </a:buClr>
              <a:buSzPct val="100000"/>
              <a:buFont typeface="Arial"/>
              <a:buNone/>
            </a:pPr>
            <a:r>
              <a:rPr lang="en-US" sz="6600">
                <a:solidFill>
                  <a:srgbClr val="00B050"/>
                </a:solidFill>
                <a:latin typeface="Arial"/>
                <a:ea typeface="Arial"/>
                <a:cs typeface="Arial"/>
                <a:sym typeface="Arial"/>
              </a:rPr>
              <a:t>AI NHANH HƠN</a:t>
            </a:r>
            <a:endParaRPr/>
          </a:p>
        </p:txBody>
      </p:sp>
      <p:graphicFrame>
        <p:nvGraphicFramePr>
          <p:cNvPr id="371" name="Google Shape;371;p26"/>
          <p:cNvGraphicFramePr/>
          <p:nvPr/>
        </p:nvGraphicFramePr>
        <p:xfrm>
          <a:off x="272854" y="2806589"/>
          <a:ext cx="3000000" cy="3000000"/>
        </p:xfrm>
        <a:graphic>
          <a:graphicData uri="http://schemas.openxmlformats.org/drawingml/2006/table">
            <a:tbl>
              <a:tblPr bandRow="1" firstCol="1" firstRow="1">
                <a:noFill/>
                <a:tableStyleId>{53D0E080-5307-42B2-90EB-75D7FBE1C7BA}</a:tableStyleId>
              </a:tblPr>
              <a:tblGrid>
                <a:gridCol w="1227275"/>
                <a:gridCol w="989075"/>
                <a:gridCol w="1270000"/>
                <a:gridCol w="1422775"/>
                <a:gridCol w="1491325"/>
                <a:gridCol w="964675"/>
              </a:tblGrid>
              <a:tr h="1176975">
                <a:tc>
                  <a:txBody>
                    <a:bodyPr/>
                    <a:lstStyle/>
                    <a:p>
                      <a:pPr indent="0" lvl="0" marL="0" marR="0" rtl="0" algn="ctr">
                        <a:lnSpc>
                          <a:spcPct val="120000"/>
                        </a:lnSpc>
                        <a:spcBef>
                          <a:spcPts val="0"/>
                        </a:spcBef>
                        <a:spcAft>
                          <a:spcPts val="0"/>
                        </a:spcAft>
                        <a:buNone/>
                      </a:pPr>
                      <a:r>
                        <a:rPr lang="en-US" sz="2400" u="none" cap="none" strike="noStrike">
                          <a:latin typeface="Poppins"/>
                          <a:ea typeface="Poppins"/>
                          <a:cs typeface="Poppins"/>
                          <a:sym typeface="Poppins"/>
                        </a:rPr>
                        <a:t>Trạm</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rPr lang="en-US" sz="2400" u="none" cap="none" strike="noStrike">
                          <a:latin typeface="Poppins"/>
                          <a:ea typeface="Poppins"/>
                          <a:cs typeface="Poppins"/>
                          <a:sym typeface="Poppins"/>
                        </a:rPr>
                        <a:t>Hình</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rPr lang="en-US" sz="2400" u="none" cap="none" strike="noStrike">
                          <a:latin typeface="Poppins"/>
                          <a:ea typeface="Poppins"/>
                          <a:cs typeface="Poppins"/>
                          <a:sym typeface="Poppins"/>
                        </a:rPr>
                        <a:t>Kiểu khí hậu</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rPr lang="en-US" sz="2400" u="none" cap="none" strike="noStrike">
                          <a:latin typeface="Poppins"/>
                          <a:ea typeface="Poppins"/>
                          <a:cs typeface="Poppins"/>
                          <a:sym typeface="Poppins"/>
                        </a:rPr>
                        <a:t>Nhiệt độ cao nhất</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rPr lang="en-US" sz="2400" u="none" cap="none" strike="noStrike">
                          <a:latin typeface="Poppins"/>
                          <a:ea typeface="Poppins"/>
                          <a:cs typeface="Poppins"/>
                          <a:sym typeface="Poppins"/>
                        </a:rPr>
                        <a:t>Nhiệt độ thấp nhất</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rPr lang="en-US" sz="2400" u="none" cap="none" strike="noStrike">
                          <a:latin typeface="Poppins"/>
                          <a:ea typeface="Poppins"/>
                          <a:cs typeface="Poppins"/>
                          <a:sym typeface="Poppins"/>
                        </a:rPr>
                        <a:t>Mưa</a:t>
                      </a:r>
                      <a:endParaRPr sz="2000" u="none" cap="none" strike="noStrike">
                        <a:latin typeface="Poppins"/>
                        <a:ea typeface="Poppins"/>
                        <a:cs typeface="Poppins"/>
                        <a:sym typeface="Poppins"/>
                      </a:endParaRPr>
                    </a:p>
                  </a:txBody>
                  <a:tcPr marT="0" marB="0" marR="68575" marL="68575" anchor="ctr"/>
                </a:tc>
              </a:tr>
              <a:tr h="771225">
                <a:tc>
                  <a:txBody>
                    <a:bodyPr/>
                    <a:lstStyle/>
                    <a:p>
                      <a:pPr indent="0" lvl="0" marL="0" marR="0" rtl="0" algn="ctr">
                        <a:lnSpc>
                          <a:spcPct val="120000"/>
                        </a:lnSpc>
                        <a:spcBef>
                          <a:spcPts val="0"/>
                        </a:spcBef>
                        <a:spcAft>
                          <a:spcPts val="0"/>
                        </a:spcAft>
                        <a:buNone/>
                      </a:pPr>
                      <a:r>
                        <a:rPr lang="en-US" sz="2400" u="none" cap="none" strike="noStrike">
                          <a:latin typeface="Poppins"/>
                          <a:ea typeface="Poppins"/>
                          <a:cs typeface="Poppins"/>
                          <a:sym typeface="Poppins"/>
                        </a:rPr>
                        <a:t>Đac-Uyn</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l">
                        <a:lnSpc>
                          <a:spcPct val="120000"/>
                        </a:lnSpc>
                        <a:spcBef>
                          <a:spcPts val="0"/>
                        </a:spcBef>
                        <a:spcAft>
                          <a:spcPts val="0"/>
                        </a:spcAft>
                        <a:buNone/>
                      </a:pPr>
                      <a:r>
                        <a:t/>
                      </a:r>
                      <a:endParaRPr sz="2400" u="none" cap="none" strike="noStrike">
                        <a:latin typeface="Poppins"/>
                        <a:ea typeface="Poppins"/>
                        <a:cs typeface="Poppins"/>
                        <a:sym typeface="Poppins"/>
                      </a:endParaRPr>
                    </a:p>
                  </a:txBody>
                  <a:tcPr marT="0" marB="0" marR="68575" marL="68575"/>
                </a:tc>
                <a:tc>
                  <a:txBody>
                    <a:bodyPr/>
                    <a:lstStyle/>
                    <a:p>
                      <a:pPr indent="0" lvl="0" marL="0" marR="0" rtl="0" algn="ctr">
                        <a:lnSpc>
                          <a:spcPct val="120000"/>
                        </a:lnSpc>
                        <a:spcBef>
                          <a:spcPts val="0"/>
                        </a:spcBef>
                        <a:spcAft>
                          <a:spcPts val="0"/>
                        </a:spcAft>
                        <a:buNone/>
                      </a:pPr>
                      <a:r>
                        <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t/>
                      </a:r>
                      <a:endParaRPr sz="2000" u="none" cap="none" strike="noStrike">
                        <a:latin typeface="Poppins"/>
                        <a:ea typeface="Poppins"/>
                        <a:cs typeface="Poppins"/>
                        <a:sym typeface="Poppins"/>
                      </a:endParaRPr>
                    </a:p>
                  </a:txBody>
                  <a:tcPr marT="0" marB="0" marR="68575" marL="68575" anchor="ctr"/>
                </a:tc>
              </a:tr>
              <a:tr h="771225">
                <a:tc>
                  <a:txBody>
                    <a:bodyPr/>
                    <a:lstStyle/>
                    <a:p>
                      <a:pPr indent="0" lvl="0" marL="0" marR="0" rtl="0" algn="ctr">
                        <a:lnSpc>
                          <a:spcPct val="120000"/>
                        </a:lnSpc>
                        <a:spcBef>
                          <a:spcPts val="0"/>
                        </a:spcBef>
                        <a:spcAft>
                          <a:spcPts val="0"/>
                        </a:spcAft>
                        <a:buNone/>
                      </a:pPr>
                      <a:r>
                        <a:rPr lang="en-US" sz="2400" u="none" cap="none" strike="noStrike">
                          <a:latin typeface="Poppins"/>
                          <a:ea typeface="Poppins"/>
                          <a:cs typeface="Poppins"/>
                          <a:sym typeface="Poppins"/>
                        </a:rPr>
                        <a:t>A-li-xơ Xpring</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l">
                        <a:lnSpc>
                          <a:spcPct val="120000"/>
                        </a:lnSpc>
                        <a:spcBef>
                          <a:spcPts val="0"/>
                        </a:spcBef>
                        <a:spcAft>
                          <a:spcPts val="0"/>
                        </a:spcAft>
                        <a:buNone/>
                      </a:pPr>
                      <a:r>
                        <a:t/>
                      </a:r>
                      <a:endParaRPr sz="2400" u="none" cap="none" strike="noStrike">
                        <a:latin typeface="Poppins"/>
                        <a:ea typeface="Poppins"/>
                        <a:cs typeface="Poppins"/>
                        <a:sym typeface="Poppins"/>
                      </a:endParaRPr>
                    </a:p>
                  </a:txBody>
                  <a:tcPr marT="0" marB="0" marR="68575" marL="68575"/>
                </a:tc>
                <a:tc>
                  <a:txBody>
                    <a:bodyPr/>
                    <a:lstStyle/>
                    <a:p>
                      <a:pPr indent="0" lvl="0" marL="0" marR="0" rtl="0" algn="ctr">
                        <a:lnSpc>
                          <a:spcPct val="120000"/>
                        </a:lnSpc>
                        <a:spcBef>
                          <a:spcPts val="0"/>
                        </a:spcBef>
                        <a:spcAft>
                          <a:spcPts val="0"/>
                        </a:spcAft>
                        <a:buNone/>
                      </a:pPr>
                      <a:r>
                        <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t/>
                      </a:r>
                      <a:endParaRPr sz="2000" u="none" cap="none" strike="noStrike">
                        <a:latin typeface="Poppins"/>
                        <a:ea typeface="Poppins"/>
                        <a:cs typeface="Poppins"/>
                        <a:sym typeface="Poppins"/>
                      </a:endParaRPr>
                    </a:p>
                  </a:txBody>
                  <a:tcPr marT="0" marB="0" marR="68575" marL="68575" anchor="ctr"/>
                </a:tc>
              </a:tr>
              <a:tr h="365475">
                <a:tc>
                  <a:txBody>
                    <a:bodyPr/>
                    <a:lstStyle/>
                    <a:p>
                      <a:pPr indent="0" lvl="0" marL="0" marR="0" rtl="0" algn="ctr">
                        <a:lnSpc>
                          <a:spcPct val="120000"/>
                        </a:lnSpc>
                        <a:spcBef>
                          <a:spcPts val="0"/>
                        </a:spcBef>
                        <a:spcAft>
                          <a:spcPts val="0"/>
                        </a:spcAft>
                        <a:buNone/>
                      </a:pPr>
                      <a:r>
                        <a:rPr lang="en-US" sz="2400" u="none" cap="none" strike="noStrike">
                          <a:latin typeface="Poppins"/>
                          <a:ea typeface="Poppins"/>
                          <a:cs typeface="Poppins"/>
                          <a:sym typeface="Poppins"/>
                        </a:rPr>
                        <a:t>Pớc</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l">
                        <a:lnSpc>
                          <a:spcPct val="120000"/>
                        </a:lnSpc>
                        <a:spcBef>
                          <a:spcPts val="0"/>
                        </a:spcBef>
                        <a:spcAft>
                          <a:spcPts val="0"/>
                        </a:spcAft>
                        <a:buNone/>
                      </a:pPr>
                      <a:r>
                        <a:t/>
                      </a:r>
                      <a:endParaRPr sz="2400" u="none" cap="none" strike="noStrike">
                        <a:latin typeface="Poppins"/>
                        <a:ea typeface="Poppins"/>
                        <a:cs typeface="Poppins"/>
                        <a:sym typeface="Poppins"/>
                      </a:endParaRPr>
                    </a:p>
                  </a:txBody>
                  <a:tcPr marT="0" marB="0" marR="68575" marL="68575"/>
                </a:tc>
                <a:tc>
                  <a:txBody>
                    <a:bodyPr/>
                    <a:lstStyle/>
                    <a:p>
                      <a:pPr indent="0" lvl="0" marL="0" marR="0" rtl="0" algn="ctr">
                        <a:lnSpc>
                          <a:spcPct val="120000"/>
                        </a:lnSpc>
                        <a:spcBef>
                          <a:spcPts val="0"/>
                        </a:spcBef>
                        <a:spcAft>
                          <a:spcPts val="0"/>
                        </a:spcAft>
                        <a:buNone/>
                      </a:pPr>
                      <a:r>
                        <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t/>
                      </a:r>
                      <a:endParaRPr sz="2000" u="none" cap="none" strike="noStrike">
                        <a:latin typeface="Poppins"/>
                        <a:ea typeface="Poppins"/>
                        <a:cs typeface="Poppins"/>
                        <a:sym typeface="Poppins"/>
                      </a:endParaRPr>
                    </a:p>
                  </a:txBody>
                  <a:tcPr marT="0" marB="0" marR="68575" marL="68575" anchor="ctr"/>
                </a:tc>
              </a:tr>
              <a:tr h="365475">
                <a:tc>
                  <a:txBody>
                    <a:bodyPr/>
                    <a:lstStyle/>
                    <a:p>
                      <a:pPr indent="0" lvl="0" marL="0" marR="0" rtl="0" algn="ctr">
                        <a:lnSpc>
                          <a:spcPct val="120000"/>
                        </a:lnSpc>
                        <a:spcBef>
                          <a:spcPts val="0"/>
                        </a:spcBef>
                        <a:spcAft>
                          <a:spcPts val="0"/>
                        </a:spcAft>
                        <a:buNone/>
                      </a:pPr>
                      <a:r>
                        <a:rPr lang="en-US" sz="2400" u="none" cap="none" strike="noStrike">
                          <a:latin typeface="Poppins"/>
                          <a:ea typeface="Poppins"/>
                          <a:cs typeface="Poppins"/>
                          <a:sym typeface="Poppins"/>
                        </a:rPr>
                        <a:t>Hô-bat</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l">
                        <a:lnSpc>
                          <a:spcPct val="120000"/>
                        </a:lnSpc>
                        <a:spcBef>
                          <a:spcPts val="0"/>
                        </a:spcBef>
                        <a:spcAft>
                          <a:spcPts val="0"/>
                        </a:spcAft>
                        <a:buNone/>
                      </a:pPr>
                      <a:r>
                        <a:t/>
                      </a:r>
                      <a:endParaRPr sz="2400" u="none" cap="none" strike="noStrike">
                        <a:latin typeface="Poppins"/>
                        <a:ea typeface="Poppins"/>
                        <a:cs typeface="Poppins"/>
                        <a:sym typeface="Poppins"/>
                      </a:endParaRPr>
                    </a:p>
                  </a:txBody>
                  <a:tcPr marT="0" marB="0" marR="68575" marL="68575"/>
                </a:tc>
                <a:tc>
                  <a:txBody>
                    <a:bodyPr/>
                    <a:lstStyle/>
                    <a:p>
                      <a:pPr indent="0" lvl="0" marL="0" marR="0" rtl="0" algn="ctr">
                        <a:lnSpc>
                          <a:spcPct val="120000"/>
                        </a:lnSpc>
                        <a:spcBef>
                          <a:spcPts val="0"/>
                        </a:spcBef>
                        <a:spcAft>
                          <a:spcPts val="0"/>
                        </a:spcAft>
                        <a:buNone/>
                      </a:pPr>
                      <a:r>
                        <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t/>
                      </a:r>
                      <a:endParaRPr sz="2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t/>
                      </a:r>
                      <a:endParaRPr sz="2000" u="none" cap="none" strike="noStrike">
                        <a:latin typeface="Poppins"/>
                        <a:ea typeface="Poppins"/>
                        <a:cs typeface="Poppins"/>
                        <a:sym typeface="Poppins"/>
                      </a:endParaRPr>
                    </a:p>
                  </a:txBody>
                  <a:tcPr marT="0" marB="0" marR="68575" marL="68575" anchor="ctr"/>
                </a:tc>
              </a:tr>
            </a:tbl>
          </a:graphicData>
        </a:graphic>
      </p:graphicFrame>
      <p:pic>
        <p:nvPicPr>
          <p:cNvPr id="372" name="Google Shape;372;p26"/>
          <p:cNvPicPr preferRelativeResize="0"/>
          <p:nvPr/>
        </p:nvPicPr>
        <p:blipFill rotWithShape="1">
          <a:blip r:embed="rId4">
            <a:alphaModFix/>
          </a:blip>
          <a:srcRect b="0" l="0" r="0" t="0"/>
          <a:stretch/>
        </p:blipFill>
        <p:spPr>
          <a:xfrm>
            <a:off x="9822648" y="3549079"/>
            <a:ext cx="2034784" cy="2372042"/>
          </a:xfrm>
          <a:prstGeom prst="rect">
            <a:avLst/>
          </a:prstGeom>
          <a:noFill/>
          <a:ln>
            <a:noFill/>
          </a:ln>
        </p:spPr>
      </p:pic>
      <p:pic>
        <p:nvPicPr>
          <p:cNvPr id="373" name="Google Shape;373;p26"/>
          <p:cNvPicPr preferRelativeResize="0"/>
          <p:nvPr/>
        </p:nvPicPr>
        <p:blipFill rotWithShape="1">
          <a:blip r:embed="rId5">
            <a:alphaModFix/>
          </a:blip>
          <a:srcRect b="0" l="0" r="0" t="0"/>
          <a:stretch/>
        </p:blipFill>
        <p:spPr>
          <a:xfrm>
            <a:off x="7721420" y="3549079"/>
            <a:ext cx="2017796" cy="2448561"/>
          </a:xfrm>
          <a:prstGeom prst="rect">
            <a:avLst/>
          </a:prstGeom>
          <a:noFill/>
          <a:ln>
            <a:noFill/>
          </a:ln>
        </p:spPr>
      </p:pic>
      <p:pic>
        <p:nvPicPr>
          <p:cNvPr id="374" name="Google Shape;374;p26"/>
          <p:cNvPicPr preferRelativeResize="0"/>
          <p:nvPr/>
        </p:nvPicPr>
        <p:blipFill rotWithShape="1">
          <a:blip r:embed="rId6">
            <a:alphaModFix/>
          </a:blip>
          <a:srcRect b="0" l="0" r="0" t="0"/>
          <a:stretch/>
        </p:blipFill>
        <p:spPr>
          <a:xfrm>
            <a:off x="9728665" y="523780"/>
            <a:ext cx="2222749" cy="2579339"/>
          </a:xfrm>
          <a:prstGeom prst="rect">
            <a:avLst/>
          </a:prstGeom>
          <a:noFill/>
          <a:ln>
            <a:noFill/>
          </a:ln>
        </p:spPr>
      </p:pic>
      <p:sp>
        <p:nvSpPr>
          <p:cNvPr id="375" name="Google Shape;375;p26"/>
          <p:cNvSpPr/>
          <p:nvPr/>
        </p:nvSpPr>
        <p:spPr>
          <a:xfrm>
            <a:off x="0" y="0"/>
            <a:ext cx="12192000" cy="6858000"/>
          </a:xfrm>
          <a:prstGeom prst="frame">
            <a:avLst>
              <a:gd fmla="val 2856" name="adj1"/>
            </a:avLst>
          </a:prstGeom>
          <a:solidFill>
            <a:srgbClr val="FFC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76" name="Google Shape;376;p26"/>
          <p:cNvSpPr txBox="1"/>
          <p:nvPr/>
        </p:nvSpPr>
        <p:spPr>
          <a:xfrm>
            <a:off x="371781" y="1045774"/>
            <a:ext cx="6872299" cy="1743682"/>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0" i="0" lang="en-US" sz="3200" u="none" cap="none" strike="noStrike">
                <a:solidFill>
                  <a:schemeClr val="dk1"/>
                </a:solidFill>
                <a:latin typeface="Arial"/>
                <a:ea typeface="Arial"/>
                <a:cs typeface="Arial"/>
                <a:sym typeface="Arial"/>
              </a:rPr>
              <a:t>Quan sát các biểu đồ và hoàn thành PHT sau</a:t>
            </a:r>
            <a:endParaRPr b="0" i="0" sz="32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None/>
            </a:pPr>
            <a:r>
              <a:rPr b="0" i="0" lang="en-US" sz="3200" u="none" cap="none" strike="noStrike">
                <a:solidFill>
                  <a:schemeClr val="dk1"/>
                </a:solidFill>
                <a:latin typeface="Arial"/>
                <a:ea typeface="Arial"/>
                <a:cs typeface="Arial"/>
                <a:sym typeface="Arial"/>
              </a:rPr>
              <a:t>Nhóm lẻ: Pơc và Hô-bat</a:t>
            </a:r>
            <a:endParaRPr/>
          </a:p>
          <a:p>
            <a:pPr indent="0" lvl="0" marL="0" marR="0" rtl="0" algn="just">
              <a:lnSpc>
                <a:spcPct val="115000"/>
              </a:lnSpc>
              <a:spcBef>
                <a:spcPts val="0"/>
              </a:spcBef>
              <a:spcAft>
                <a:spcPts val="0"/>
              </a:spcAft>
              <a:buNone/>
            </a:pPr>
            <a:r>
              <a:rPr b="0" i="0" lang="en-US" sz="3200" u="none" cap="none" strike="noStrike">
                <a:solidFill>
                  <a:schemeClr val="dk1"/>
                </a:solidFill>
                <a:latin typeface="Arial"/>
                <a:ea typeface="Arial"/>
                <a:cs typeface="Arial"/>
                <a:sym typeface="Arial"/>
              </a:rPr>
              <a:t>Nhóm chẵn: Đac-Uyn và A-li-xơ Xpring </a:t>
            </a:r>
            <a:endParaRPr b="0" i="0" sz="2800" u="none" cap="none" strike="noStrike">
              <a:solidFill>
                <a:schemeClr val="dk1"/>
              </a:solidFill>
              <a:latin typeface="Arial"/>
              <a:ea typeface="Arial"/>
              <a:cs typeface="Arial"/>
              <a:sym typeface="Arial"/>
            </a:endParaRPr>
          </a:p>
        </p:txBody>
      </p:sp>
      <p:pic>
        <p:nvPicPr>
          <p:cNvPr id="377" name="Google Shape;377;p26"/>
          <p:cNvPicPr preferRelativeResize="0"/>
          <p:nvPr/>
        </p:nvPicPr>
        <p:blipFill rotWithShape="1">
          <a:blip r:embed="rId7">
            <a:alphaModFix/>
          </a:blip>
          <a:srcRect b="0" l="0" r="0" t="0"/>
          <a:stretch/>
        </p:blipFill>
        <p:spPr>
          <a:xfrm>
            <a:off x="371781" y="251143"/>
            <a:ext cx="1436528" cy="80741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0"/>
                                        <p:tgtEl>
                                          <p:spTgt spid="3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500"/>
                                        <p:tgtEl>
                                          <p:spTgt spid="369"/>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5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par>
                                <p:cTn fill="hold" nodeType="with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7"/>
          <p:cNvSpPr/>
          <p:nvPr/>
        </p:nvSpPr>
        <p:spPr>
          <a:xfrm>
            <a:off x="0" y="0"/>
            <a:ext cx="12192000" cy="6858000"/>
          </a:xfrm>
          <a:prstGeom prst="frame">
            <a:avLst>
              <a:gd fmla="val 2856" name="adj1"/>
            </a:avLst>
          </a:prstGeom>
          <a:solidFill>
            <a:srgbClr val="FFC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383" name="Google Shape;383;p27"/>
          <p:cNvPicPr preferRelativeResize="0"/>
          <p:nvPr/>
        </p:nvPicPr>
        <p:blipFill rotWithShape="1">
          <a:blip r:embed="rId3">
            <a:alphaModFix/>
          </a:blip>
          <a:srcRect b="0" l="0" r="0" t="0"/>
          <a:stretch/>
        </p:blipFill>
        <p:spPr>
          <a:xfrm>
            <a:off x="437441" y="332153"/>
            <a:ext cx="2654647" cy="3156081"/>
          </a:xfrm>
          <a:prstGeom prst="rect">
            <a:avLst/>
          </a:prstGeom>
          <a:noFill/>
          <a:ln>
            <a:noFill/>
          </a:ln>
        </p:spPr>
      </p:pic>
      <p:pic>
        <p:nvPicPr>
          <p:cNvPr id="384" name="Google Shape;384;p27"/>
          <p:cNvPicPr preferRelativeResize="0"/>
          <p:nvPr/>
        </p:nvPicPr>
        <p:blipFill rotWithShape="1">
          <a:blip r:embed="rId4">
            <a:alphaModFix/>
          </a:blip>
          <a:srcRect b="0" l="0" r="0" t="0"/>
          <a:stretch/>
        </p:blipFill>
        <p:spPr>
          <a:xfrm>
            <a:off x="466193" y="3537920"/>
            <a:ext cx="2625895" cy="3047161"/>
          </a:xfrm>
          <a:prstGeom prst="rect">
            <a:avLst/>
          </a:prstGeom>
          <a:noFill/>
          <a:ln>
            <a:noFill/>
          </a:ln>
        </p:spPr>
      </p:pic>
      <p:graphicFrame>
        <p:nvGraphicFramePr>
          <p:cNvPr id="385" name="Google Shape;385;p27"/>
          <p:cNvGraphicFramePr/>
          <p:nvPr/>
        </p:nvGraphicFramePr>
        <p:xfrm>
          <a:off x="3092088" y="441547"/>
          <a:ext cx="3000000" cy="3000000"/>
        </p:xfrm>
        <a:graphic>
          <a:graphicData uri="http://schemas.openxmlformats.org/drawingml/2006/table">
            <a:tbl>
              <a:tblPr bandRow="1" firstCol="1" firstRow="1">
                <a:noFill/>
                <a:tableStyleId>{53D0E080-5307-42B2-90EB-75D7FBE1C7BA}</a:tableStyleId>
              </a:tblPr>
              <a:tblGrid>
                <a:gridCol w="2134525"/>
                <a:gridCol w="2134525"/>
                <a:gridCol w="2135800"/>
                <a:gridCol w="2135800"/>
              </a:tblGrid>
              <a:tr h="2669650">
                <a:tc>
                  <a:txBody>
                    <a:bodyPr/>
                    <a:lstStyle/>
                    <a:p>
                      <a:pPr indent="0" lvl="0" marL="0" marR="0" rtl="0" algn="ctr">
                        <a:lnSpc>
                          <a:spcPct val="120000"/>
                        </a:lnSpc>
                        <a:spcBef>
                          <a:spcPts val="0"/>
                        </a:spcBef>
                        <a:spcAft>
                          <a:spcPts val="0"/>
                        </a:spcAft>
                        <a:buNone/>
                      </a:pPr>
                      <a:r>
                        <a:rPr lang="en-US" sz="2800" u="none" cap="none" strike="noStrike">
                          <a:latin typeface="Poppins"/>
                          <a:ea typeface="Poppins"/>
                          <a:cs typeface="Poppins"/>
                          <a:sym typeface="Poppins"/>
                        </a:rPr>
                        <a:t>Địa trung hải</a:t>
                      </a:r>
                      <a:endParaRPr sz="24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rPr lang="en-US" sz="2800" u="none" cap="none" strike="noStrike">
                          <a:latin typeface="Poppins"/>
                          <a:ea typeface="Poppins"/>
                          <a:cs typeface="Poppins"/>
                          <a:sym typeface="Poppins"/>
                        </a:rPr>
                        <a:t>Tháng 3, </a:t>
                      </a:r>
                      <a:endParaRPr/>
                    </a:p>
                    <a:p>
                      <a:pPr indent="0" lvl="0" marL="0" marR="0" rtl="0" algn="ctr">
                        <a:lnSpc>
                          <a:spcPct val="120000"/>
                        </a:lnSpc>
                        <a:spcBef>
                          <a:spcPts val="0"/>
                        </a:spcBef>
                        <a:spcAft>
                          <a:spcPts val="0"/>
                        </a:spcAft>
                        <a:buNone/>
                      </a:pPr>
                      <a:r>
                        <a:rPr lang="en-US" sz="2800" u="none" cap="none" strike="noStrike">
                          <a:latin typeface="Poppins"/>
                          <a:ea typeface="Poppins"/>
                          <a:cs typeface="Poppins"/>
                          <a:sym typeface="Poppins"/>
                        </a:rPr>
                        <a:t>24 độ C</a:t>
                      </a:r>
                      <a:endParaRPr sz="24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rPr lang="en-US" sz="2800" u="none" cap="none" strike="noStrike">
                          <a:latin typeface="Poppins"/>
                          <a:ea typeface="Poppins"/>
                          <a:cs typeface="Poppins"/>
                          <a:sym typeface="Poppins"/>
                        </a:rPr>
                        <a:t>Tháng 8, </a:t>
                      </a:r>
                      <a:endParaRPr/>
                    </a:p>
                    <a:p>
                      <a:pPr indent="0" lvl="0" marL="0" marR="0" rtl="0" algn="ctr">
                        <a:lnSpc>
                          <a:spcPct val="120000"/>
                        </a:lnSpc>
                        <a:spcBef>
                          <a:spcPts val="0"/>
                        </a:spcBef>
                        <a:spcAft>
                          <a:spcPts val="0"/>
                        </a:spcAft>
                        <a:buNone/>
                      </a:pPr>
                      <a:r>
                        <a:rPr lang="en-US" sz="2800" u="none" cap="none" strike="noStrike">
                          <a:latin typeface="Poppins"/>
                          <a:ea typeface="Poppins"/>
                          <a:cs typeface="Poppins"/>
                          <a:sym typeface="Poppins"/>
                        </a:rPr>
                        <a:t>14 độ C</a:t>
                      </a:r>
                      <a:endParaRPr sz="24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rPr lang="en-US" sz="2800" u="none" cap="none" strike="noStrike">
                          <a:latin typeface="Poppins"/>
                          <a:ea typeface="Poppins"/>
                          <a:cs typeface="Poppins"/>
                          <a:sym typeface="Poppins"/>
                        </a:rPr>
                        <a:t>Mưa trung bình, mưa vào mùa thu đông</a:t>
                      </a:r>
                      <a:endParaRPr sz="2400" u="none" cap="none" strike="noStrike">
                        <a:latin typeface="Poppins"/>
                        <a:ea typeface="Poppins"/>
                        <a:cs typeface="Poppins"/>
                        <a:sym typeface="Poppins"/>
                      </a:endParaRPr>
                    </a:p>
                  </a:txBody>
                  <a:tcPr marT="0" marB="0" marR="68575" marL="68575" anchor="ctr"/>
                </a:tc>
              </a:tr>
            </a:tbl>
          </a:graphicData>
        </a:graphic>
      </p:graphicFrame>
      <p:graphicFrame>
        <p:nvGraphicFramePr>
          <p:cNvPr id="386" name="Google Shape;386;p27"/>
          <p:cNvGraphicFramePr/>
          <p:nvPr/>
        </p:nvGraphicFramePr>
        <p:xfrm>
          <a:off x="3092088" y="3762653"/>
          <a:ext cx="3000000" cy="3000000"/>
        </p:xfrm>
        <a:graphic>
          <a:graphicData uri="http://schemas.openxmlformats.org/drawingml/2006/table">
            <a:tbl>
              <a:tblPr bandRow="1" firstCol="1" firstRow="1">
                <a:noFill/>
                <a:tableStyleId>{53D0E080-5307-42B2-90EB-75D7FBE1C7BA}</a:tableStyleId>
              </a:tblPr>
              <a:tblGrid>
                <a:gridCol w="2134525"/>
                <a:gridCol w="2134525"/>
                <a:gridCol w="2135800"/>
                <a:gridCol w="2135800"/>
              </a:tblGrid>
              <a:tr h="2526375">
                <a:tc>
                  <a:txBody>
                    <a:bodyPr/>
                    <a:lstStyle/>
                    <a:p>
                      <a:pPr indent="0" lvl="0" marL="0" marR="0" rtl="0" algn="ctr">
                        <a:lnSpc>
                          <a:spcPct val="120000"/>
                        </a:lnSpc>
                        <a:spcBef>
                          <a:spcPts val="0"/>
                        </a:spcBef>
                        <a:spcAft>
                          <a:spcPts val="0"/>
                        </a:spcAft>
                        <a:buNone/>
                      </a:pPr>
                      <a:r>
                        <a:rPr lang="en-US" sz="2800" u="none" cap="none" strike="noStrike">
                          <a:solidFill>
                            <a:schemeClr val="dk1"/>
                          </a:solidFill>
                          <a:latin typeface="Poppins"/>
                          <a:ea typeface="Poppins"/>
                          <a:cs typeface="Poppins"/>
                          <a:sym typeface="Poppins"/>
                        </a:rPr>
                        <a:t>Ôn đới hải dương</a:t>
                      </a:r>
                      <a:endParaRPr sz="2400" u="none" cap="none" strike="noStrike">
                        <a:solidFill>
                          <a:schemeClr val="dk1"/>
                        </a:solidFill>
                        <a:latin typeface="Poppins"/>
                        <a:ea typeface="Poppins"/>
                        <a:cs typeface="Poppins"/>
                        <a:sym typeface="Poppins"/>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lnSpc>
                          <a:spcPct val="120000"/>
                        </a:lnSpc>
                        <a:spcBef>
                          <a:spcPts val="0"/>
                        </a:spcBef>
                        <a:spcAft>
                          <a:spcPts val="0"/>
                        </a:spcAft>
                        <a:buNone/>
                      </a:pPr>
                      <a:r>
                        <a:rPr lang="en-US" sz="2800" u="none" cap="none" strike="noStrike">
                          <a:solidFill>
                            <a:schemeClr val="dk1"/>
                          </a:solidFill>
                          <a:latin typeface="Poppins"/>
                          <a:ea typeface="Poppins"/>
                          <a:cs typeface="Poppins"/>
                          <a:sym typeface="Poppins"/>
                        </a:rPr>
                        <a:t>Tháng 2, </a:t>
                      </a:r>
                      <a:endParaRPr/>
                    </a:p>
                    <a:p>
                      <a:pPr indent="0" lvl="0" marL="0" marR="0" rtl="0" algn="ctr">
                        <a:lnSpc>
                          <a:spcPct val="120000"/>
                        </a:lnSpc>
                        <a:spcBef>
                          <a:spcPts val="0"/>
                        </a:spcBef>
                        <a:spcAft>
                          <a:spcPts val="0"/>
                        </a:spcAft>
                        <a:buNone/>
                      </a:pPr>
                      <a:r>
                        <a:rPr lang="en-US" sz="2800" u="none" cap="none" strike="noStrike">
                          <a:solidFill>
                            <a:schemeClr val="dk1"/>
                          </a:solidFill>
                          <a:latin typeface="Poppins"/>
                          <a:ea typeface="Poppins"/>
                          <a:cs typeface="Poppins"/>
                          <a:sym typeface="Poppins"/>
                        </a:rPr>
                        <a:t>17 độ C</a:t>
                      </a:r>
                      <a:endParaRPr sz="2400" u="none" cap="none" strike="noStrike">
                        <a:solidFill>
                          <a:schemeClr val="dk1"/>
                        </a:solidFill>
                        <a:latin typeface="Poppins"/>
                        <a:ea typeface="Poppins"/>
                        <a:cs typeface="Poppins"/>
                        <a:sym typeface="Poppins"/>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lnSpc>
                          <a:spcPct val="120000"/>
                        </a:lnSpc>
                        <a:spcBef>
                          <a:spcPts val="0"/>
                        </a:spcBef>
                        <a:spcAft>
                          <a:spcPts val="0"/>
                        </a:spcAft>
                        <a:buNone/>
                      </a:pPr>
                      <a:r>
                        <a:rPr lang="en-US" sz="2800" u="none" cap="none" strike="noStrike">
                          <a:solidFill>
                            <a:schemeClr val="dk1"/>
                          </a:solidFill>
                          <a:latin typeface="Poppins"/>
                          <a:ea typeface="Poppins"/>
                          <a:cs typeface="Poppins"/>
                          <a:sym typeface="Poppins"/>
                        </a:rPr>
                        <a:t>Tháng 7, </a:t>
                      </a:r>
                      <a:endParaRPr/>
                    </a:p>
                    <a:p>
                      <a:pPr indent="0" lvl="0" marL="0" marR="0" rtl="0" algn="ctr">
                        <a:lnSpc>
                          <a:spcPct val="120000"/>
                        </a:lnSpc>
                        <a:spcBef>
                          <a:spcPts val="0"/>
                        </a:spcBef>
                        <a:spcAft>
                          <a:spcPts val="0"/>
                        </a:spcAft>
                        <a:buNone/>
                      </a:pPr>
                      <a:r>
                        <a:rPr lang="en-US" sz="2800" u="none" cap="none" strike="noStrike">
                          <a:solidFill>
                            <a:schemeClr val="dk1"/>
                          </a:solidFill>
                          <a:latin typeface="Poppins"/>
                          <a:ea typeface="Poppins"/>
                          <a:cs typeface="Poppins"/>
                          <a:sym typeface="Poppins"/>
                        </a:rPr>
                        <a:t>8 độ C</a:t>
                      </a:r>
                      <a:endParaRPr sz="2400" u="none" cap="none" strike="noStrike">
                        <a:solidFill>
                          <a:schemeClr val="dk1"/>
                        </a:solidFill>
                        <a:latin typeface="Poppins"/>
                        <a:ea typeface="Poppins"/>
                        <a:cs typeface="Poppins"/>
                        <a:sym typeface="Poppins"/>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lnSpc>
                          <a:spcPct val="120000"/>
                        </a:lnSpc>
                        <a:spcBef>
                          <a:spcPts val="0"/>
                        </a:spcBef>
                        <a:spcAft>
                          <a:spcPts val="0"/>
                        </a:spcAft>
                        <a:buNone/>
                      </a:pPr>
                      <a:r>
                        <a:rPr lang="en-US" sz="2800" u="none" cap="none" strike="noStrike">
                          <a:solidFill>
                            <a:schemeClr val="dk1"/>
                          </a:solidFill>
                          <a:latin typeface="Poppins"/>
                          <a:ea typeface="Poppins"/>
                          <a:cs typeface="Poppins"/>
                          <a:sym typeface="Poppins"/>
                        </a:rPr>
                        <a:t>Mưa trung bình, quanh năm</a:t>
                      </a:r>
                      <a:endParaRPr sz="2400" u="none" cap="none" strike="noStrike">
                        <a:solidFill>
                          <a:schemeClr val="dk1"/>
                        </a:solidFill>
                        <a:latin typeface="Poppins"/>
                        <a:ea typeface="Poppins"/>
                        <a:cs typeface="Poppins"/>
                        <a:sym typeface="Poppins"/>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5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28"/>
          <p:cNvSpPr/>
          <p:nvPr/>
        </p:nvSpPr>
        <p:spPr>
          <a:xfrm>
            <a:off x="0" y="0"/>
            <a:ext cx="12192000" cy="6858000"/>
          </a:xfrm>
          <a:prstGeom prst="frame">
            <a:avLst>
              <a:gd fmla="val 2856" name="adj1"/>
            </a:avLst>
          </a:prstGeom>
          <a:solidFill>
            <a:srgbClr val="FFC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392" name="Google Shape;392;p28"/>
          <p:cNvPicPr preferRelativeResize="0"/>
          <p:nvPr/>
        </p:nvPicPr>
        <p:blipFill rotWithShape="1">
          <a:blip r:embed="rId3">
            <a:alphaModFix/>
          </a:blip>
          <a:srcRect b="0" l="0" r="0" t="0"/>
          <a:stretch/>
        </p:blipFill>
        <p:spPr>
          <a:xfrm>
            <a:off x="304620" y="3621601"/>
            <a:ext cx="2458900" cy="2866454"/>
          </a:xfrm>
          <a:prstGeom prst="rect">
            <a:avLst/>
          </a:prstGeom>
          <a:noFill/>
          <a:ln>
            <a:noFill/>
          </a:ln>
        </p:spPr>
      </p:pic>
      <p:pic>
        <p:nvPicPr>
          <p:cNvPr id="393" name="Google Shape;393;p28"/>
          <p:cNvPicPr preferRelativeResize="0"/>
          <p:nvPr/>
        </p:nvPicPr>
        <p:blipFill rotWithShape="1">
          <a:blip r:embed="rId4">
            <a:alphaModFix/>
          </a:blip>
          <a:srcRect b="0" l="0" r="0" t="0"/>
          <a:stretch/>
        </p:blipFill>
        <p:spPr>
          <a:xfrm>
            <a:off x="304620" y="257239"/>
            <a:ext cx="2560500" cy="3107123"/>
          </a:xfrm>
          <a:prstGeom prst="rect">
            <a:avLst/>
          </a:prstGeom>
          <a:noFill/>
          <a:ln>
            <a:noFill/>
          </a:ln>
        </p:spPr>
      </p:pic>
      <p:graphicFrame>
        <p:nvGraphicFramePr>
          <p:cNvPr id="394" name="Google Shape;394;p28"/>
          <p:cNvGraphicFramePr/>
          <p:nvPr/>
        </p:nvGraphicFramePr>
        <p:xfrm>
          <a:off x="3169740" y="512667"/>
          <a:ext cx="3000000" cy="3000000"/>
        </p:xfrm>
        <a:graphic>
          <a:graphicData uri="http://schemas.openxmlformats.org/drawingml/2006/table">
            <a:tbl>
              <a:tblPr bandRow="1" firstCol="1" firstRow="1">
                <a:noFill/>
                <a:tableStyleId>{53D0E080-5307-42B2-90EB-75D7FBE1C7BA}</a:tableStyleId>
              </a:tblPr>
              <a:tblGrid>
                <a:gridCol w="2079700"/>
                <a:gridCol w="2079700"/>
                <a:gridCol w="2080925"/>
                <a:gridCol w="2080925"/>
              </a:tblGrid>
              <a:tr h="2768500">
                <a:tc>
                  <a:txBody>
                    <a:bodyPr/>
                    <a:lstStyle/>
                    <a:p>
                      <a:pPr indent="0" lvl="0" marL="0" marR="0" rtl="0" algn="ctr">
                        <a:lnSpc>
                          <a:spcPct val="120000"/>
                        </a:lnSpc>
                        <a:spcBef>
                          <a:spcPts val="0"/>
                        </a:spcBef>
                        <a:spcAft>
                          <a:spcPts val="0"/>
                        </a:spcAft>
                        <a:buNone/>
                      </a:pPr>
                      <a:r>
                        <a:rPr lang="en-US" sz="3200" u="none" cap="none" strike="noStrike">
                          <a:latin typeface="Poppins"/>
                          <a:ea typeface="Poppins"/>
                          <a:cs typeface="Poppins"/>
                          <a:sym typeface="Poppins"/>
                        </a:rPr>
                        <a:t>Nhiệt đới gió mùa</a:t>
                      </a:r>
                      <a:endParaRPr sz="28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rPr lang="en-US" sz="3200" u="none" cap="none" strike="noStrike">
                          <a:latin typeface="Poppins"/>
                          <a:ea typeface="Poppins"/>
                          <a:cs typeface="Poppins"/>
                          <a:sym typeface="Poppins"/>
                        </a:rPr>
                        <a:t>Tháng 12, 30 độ C</a:t>
                      </a:r>
                      <a:endParaRPr sz="28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rPr lang="en-US" sz="3200" u="none" cap="none" strike="noStrike">
                          <a:latin typeface="Poppins"/>
                          <a:ea typeface="Poppins"/>
                          <a:cs typeface="Poppins"/>
                          <a:sym typeface="Poppins"/>
                        </a:rPr>
                        <a:t>Tháng 7, 25 đô C</a:t>
                      </a:r>
                      <a:endParaRPr sz="28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20000"/>
                        </a:lnSpc>
                        <a:spcBef>
                          <a:spcPts val="0"/>
                        </a:spcBef>
                        <a:spcAft>
                          <a:spcPts val="0"/>
                        </a:spcAft>
                        <a:buNone/>
                      </a:pPr>
                      <a:r>
                        <a:rPr lang="en-US" sz="3200" u="none" cap="none" strike="noStrike">
                          <a:latin typeface="Poppins"/>
                          <a:ea typeface="Poppins"/>
                          <a:cs typeface="Poppins"/>
                          <a:sym typeface="Poppins"/>
                        </a:rPr>
                        <a:t>1533mm, thay đổi theo mùa</a:t>
                      </a:r>
                      <a:endParaRPr sz="2800" u="none" cap="none" strike="noStrike">
                        <a:latin typeface="Poppins"/>
                        <a:ea typeface="Poppins"/>
                        <a:cs typeface="Poppins"/>
                        <a:sym typeface="Poppins"/>
                      </a:endParaRPr>
                    </a:p>
                  </a:txBody>
                  <a:tcPr marT="0" marB="0" marR="68575" marL="68575" anchor="ctr"/>
                </a:tc>
              </a:tr>
            </a:tbl>
          </a:graphicData>
        </a:graphic>
      </p:graphicFrame>
      <p:graphicFrame>
        <p:nvGraphicFramePr>
          <p:cNvPr id="395" name="Google Shape;395;p28"/>
          <p:cNvGraphicFramePr/>
          <p:nvPr/>
        </p:nvGraphicFramePr>
        <p:xfrm>
          <a:off x="3169740" y="3982196"/>
          <a:ext cx="3000000" cy="3000000"/>
        </p:xfrm>
        <a:graphic>
          <a:graphicData uri="http://schemas.openxmlformats.org/drawingml/2006/table">
            <a:tbl>
              <a:tblPr bandRow="1" firstCol="1" firstRow="1">
                <a:noFill/>
                <a:tableStyleId>{53D0E080-5307-42B2-90EB-75D7FBE1C7BA}</a:tableStyleId>
              </a:tblPr>
              <a:tblGrid>
                <a:gridCol w="2100000"/>
                <a:gridCol w="2100000"/>
                <a:gridCol w="2101250"/>
                <a:gridCol w="2101250"/>
              </a:tblGrid>
              <a:tr h="2174775">
                <a:tc>
                  <a:txBody>
                    <a:bodyPr/>
                    <a:lstStyle/>
                    <a:p>
                      <a:pPr indent="0" lvl="0" marL="0" marR="0" rtl="0" algn="ctr">
                        <a:lnSpc>
                          <a:spcPct val="120000"/>
                        </a:lnSpc>
                        <a:spcBef>
                          <a:spcPts val="0"/>
                        </a:spcBef>
                        <a:spcAft>
                          <a:spcPts val="0"/>
                        </a:spcAft>
                        <a:buNone/>
                      </a:pPr>
                      <a:r>
                        <a:rPr lang="en-US" sz="3200" u="none" cap="none" strike="noStrike">
                          <a:solidFill>
                            <a:schemeClr val="dk1"/>
                          </a:solidFill>
                        </a:rPr>
                        <a:t>Nhiệt đới khô</a:t>
                      </a:r>
                      <a:endParaRPr sz="2800" u="none" cap="none" strike="noStrike">
                        <a:solidFill>
                          <a:schemeClr val="dk1"/>
                        </a:solidFill>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lnSpc>
                          <a:spcPct val="120000"/>
                        </a:lnSpc>
                        <a:spcBef>
                          <a:spcPts val="0"/>
                        </a:spcBef>
                        <a:spcAft>
                          <a:spcPts val="0"/>
                        </a:spcAft>
                        <a:buNone/>
                      </a:pPr>
                      <a:r>
                        <a:rPr lang="en-US" sz="3200" u="none" cap="none" strike="noStrike">
                          <a:solidFill>
                            <a:schemeClr val="dk1"/>
                          </a:solidFill>
                        </a:rPr>
                        <a:t>Tháng 1, </a:t>
                      </a:r>
                      <a:endParaRPr/>
                    </a:p>
                    <a:p>
                      <a:pPr indent="0" lvl="0" marL="0" marR="0" rtl="0" algn="ctr">
                        <a:lnSpc>
                          <a:spcPct val="120000"/>
                        </a:lnSpc>
                        <a:spcBef>
                          <a:spcPts val="0"/>
                        </a:spcBef>
                        <a:spcAft>
                          <a:spcPts val="0"/>
                        </a:spcAft>
                        <a:buNone/>
                      </a:pPr>
                      <a:r>
                        <a:rPr lang="en-US" sz="3200" u="none" cap="none" strike="noStrike">
                          <a:solidFill>
                            <a:schemeClr val="dk1"/>
                          </a:solidFill>
                        </a:rPr>
                        <a:t>29 độ C</a:t>
                      </a:r>
                      <a:endParaRPr sz="2800" u="none" cap="none" strike="noStrike">
                        <a:solidFill>
                          <a:schemeClr val="dk1"/>
                        </a:solidFill>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lnSpc>
                          <a:spcPct val="120000"/>
                        </a:lnSpc>
                        <a:spcBef>
                          <a:spcPts val="0"/>
                        </a:spcBef>
                        <a:spcAft>
                          <a:spcPts val="0"/>
                        </a:spcAft>
                        <a:buNone/>
                      </a:pPr>
                      <a:r>
                        <a:rPr lang="en-US" sz="3200" u="none" cap="none" strike="noStrike">
                          <a:solidFill>
                            <a:schemeClr val="dk1"/>
                          </a:solidFill>
                        </a:rPr>
                        <a:t>Tháng 6, </a:t>
                      </a:r>
                      <a:endParaRPr/>
                    </a:p>
                    <a:p>
                      <a:pPr indent="0" lvl="0" marL="0" marR="0" rtl="0" algn="ctr">
                        <a:lnSpc>
                          <a:spcPct val="120000"/>
                        </a:lnSpc>
                        <a:spcBef>
                          <a:spcPts val="0"/>
                        </a:spcBef>
                        <a:spcAft>
                          <a:spcPts val="0"/>
                        </a:spcAft>
                        <a:buNone/>
                      </a:pPr>
                      <a:r>
                        <a:rPr lang="en-US" sz="3200" u="none" cap="none" strike="noStrike">
                          <a:solidFill>
                            <a:schemeClr val="dk1"/>
                          </a:solidFill>
                        </a:rPr>
                        <a:t>12 độ C</a:t>
                      </a:r>
                      <a:endParaRPr sz="2800" u="none" cap="none" strike="noStrike">
                        <a:solidFill>
                          <a:schemeClr val="dk1"/>
                        </a:solidFill>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lnSpc>
                          <a:spcPct val="120000"/>
                        </a:lnSpc>
                        <a:spcBef>
                          <a:spcPts val="0"/>
                        </a:spcBef>
                        <a:spcAft>
                          <a:spcPts val="0"/>
                        </a:spcAft>
                        <a:buNone/>
                      </a:pPr>
                      <a:r>
                        <a:rPr lang="en-US" sz="3200" u="none" cap="none" strike="noStrike">
                          <a:solidFill>
                            <a:schemeClr val="dk1"/>
                          </a:solidFill>
                        </a:rPr>
                        <a:t>Mưa ít, 274mm</a:t>
                      </a:r>
                      <a:endParaRPr sz="2800" u="none" cap="none" strike="noStrike">
                        <a:solidFill>
                          <a:schemeClr val="dk1"/>
                        </a:solidFill>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500"/>
                                        <p:tgtEl>
                                          <p:spTgt spid="3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9"/>
          <p:cNvSpPr txBox="1"/>
          <p:nvPr>
            <p:ph type="title"/>
          </p:nvPr>
        </p:nvSpPr>
        <p:spPr>
          <a:xfrm>
            <a:off x="911860" y="279622"/>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B050"/>
              </a:buClr>
              <a:buSzPts val="5400"/>
              <a:buFont typeface="Arial"/>
              <a:buNone/>
            </a:pPr>
            <a:r>
              <a:rPr lang="en-US" sz="5400">
                <a:solidFill>
                  <a:srgbClr val="00B050"/>
                </a:solidFill>
                <a:latin typeface="Arial"/>
                <a:ea typeface="Arial"/>
                <a:cs typeface="Arial"/>
                <a:sym typeface="Arial"/>
              </a:rPr>
              <a:t>GHÉP NỐI SIÊU ĐẲNG</a:t>
            </a:r>
            <a:endParaRPr/>
          </a:p>
        </p:txBody>
      </p:sp>
      <p:sp>
        <p:nvSpPr>
          <p:cNvPr id="401" name="Google Shape;401;p29"/>
          <p:cNvSpPr txBox="1"/>
          <p:nvPr>
            <p:ph idx="1" type="body"/>
          </p:nvPr>
        </p:nvSpPr>
        <p:spPr>
          <a:xfrm>
            <a:off x="368302" y="1912203"/>
            <a:ext cx="3581400" cy="4270375"/>
          </a:xfrm>
          <a:prstGeom prst="rect">
            <a:avLst/>
          </a:prstGeom>
          <a:noFill/>
          <a:ln>
            <a:noFill/>
          </a:ln>
        </p:spPr>
        <p:txBody>
          <a:bodyPr anchorCtr="0" anchor="t" bIns="45700" lIns="91425" spcFirstLastPara="1" rIns="91425" wrap="square" tIns="45700">
            <a:normAutofit/>
          </a:bodyPr>
          <a:lstStyle/>
          <a:p>
            <a:pPr indent="-228600" lvl="0" marL="228600" rtl="0" algn="just">
              <a:lnSpc>
                <a:spcPct val="120000"/>
              </a:lnSpc>
              <a:spcBef>
                <a:spcPts val="0"/>
              </a:spcBef>
              <a:spcAft>
                <a:spcPts val="0"/>
              </a:spcAft>
              <a:buClr>
                <a:srgbClr val="0070C0"/>
              </a:buClr>
              <a:buSzPts val="2800"/>
              <a:buChar char="•"/>
            </a:pPr>
            <a:r>
              <a:rPr lang="en-US">
                <a:solidFill>
                  <a:srgbClr val="0070C0"/>
                </a:solidFill>
                <a:latin typeface="Poppins"/>
                <a:ea typeface="Poppins"/>
                <a:cs typeface="Poppins"/>
                <a:sym typeface="Poppins"/>
              </a:rPr>
              <a:t>Thời gian 3 phút</a:t>
            </a:r>
            <a:endParaRPr>
              <a:solidFill>
                <a:srgbClr val="0070C0"/>
              </a:solidFill>
              <a:latin typeface="Poppins"/>
              <a:ea typeface="Poppins"/>
              <a:cs typeface="Poppins"/>
              <a:sym typeface="Poppins"/>
            </a:endParaRPr>
          </a:p>
          <a:p>
            <a:pPr indent="-228600" lvl="0" marL="228600" rtl="0" algn="just">
              <a:lnSpc>
                <a:spcPct val="120000"/>
              </a:lnSpc>
              <a:spcBef>
                <a:spcPts val="1000"/>
              </a:spcBef>
              <a:spcAft>
                <a:spcPts val="0"/>
              </a:spcAft>
              <a:buClr>
                <a:srgbClr val="0070C0"/>
              </a:buClr>
              <a:buSzPts val="2800"/>
              <a:buChar char="•"/>
            </a:pPr>
            <a:r>
              <a:rPr lang="en-US">
                <a:solidFill>
                  <a:srgbClr val="0070C0"/>
                </a:solidFill>
                <a:latin typeface="Poppins"/>
                <a:ea typeface="Poppins"/>
                <a:cs typeface="Poppins"/>
                <a:sym typeface="Poppins"/>
              </a:rPr>
              <a:t>Ghép các thẻ kiến thức thành thông tin hoàn chỉnh</a:t>
            </a:r>
            <a:endParaRPr>
              <a:solidFill>
                <a:srgbClr val="0070C0"/>
              </a:solidFill>
              <a:latin typeface="Poppins"/>
              <a:ea typeface="Poppins"/>
              <a:cs typeface="Poppins"/>
              <a:sym typeface="Poppins"/>
            </a:endParaRPr>
          </a:p>
          <a:p>
            <a:pPr indent="-228600" lvl="0" marL="228600" rtl="0" algn="just">
              <a:lnSpc>
                <a:spcPct val="120000"/>
              </a:lnSpc>
              <a:spcBef>
                <a:spcPts val="1000"/>
              </a:spcBef>
              <a:spcAft>
                <a:spcPts val="0"/>
              </a:spcAft>
              <a:buClr>
                <a:srgbClr val="0070C0"/>
              </a:buClr>
              <a:buSzPts val="2800"/>
              <a:buChar char="•"/>
            </a:pPr>
            <a:r>
              <a:rPr lang="en-US">
                <a:solidFill>
                  <a:srgbClr val="0070C0"/>
                </a:solidFill>
                <a:latin typeface="Poppins"/>
                <a:ea typeface="Poppins"/>
                <a:cs typeface="Poppins"/>
                <a:sym typeface="Poppins"/>
              </a:rPr>
              <a:t>Ghi vào PHT</a:t>
            </a:r>
            <a:endParaRPr/>
          </a:p>
          <a:p>
            <a:pPr indent="-228600" lvl="0" marL="228600" rtl="0" algn="just">
              <a:lnSpc>
                <a:spcPct val="120000"/>
              </a:lnSpc>
              <a:spcBef>
                <a:spcPts val="1000"/>
              </a:spcBef>
              <a:spcAft>
                <a:spcPts val="0"/>
              </a:spcAft>
              <a:buClr>
                <a:srgbClr val="0070C0"/>
              </a:buClr>
              <a:buSzPts val="2800"/>
              <a:buChar char="•"/>
            </a:pPr>
            <a:r>
              <a:rPr lang="en-US">
                <a:solidFill>
                  <a:srgbClr val="0070C0"/>
                </a:solidFill>
                <a:latin typeface="Poppins"/>
                <a:ea typeface="Poppins"/>
                <a:cs typeface="Poppins"/>
                <a:sym typeface="Poppins"/>
              </a:rPr>
              <a:t>Trình bày vắn tắt trước lớp</a:t>
            </a:r>
            <a:endParaRPr>
              <a:solidFill>
                <a:srgbClr val="0070C0"/>
              </a:solidFill>
              <a:latin typeface="Poppins"/>
              <a:ea typeface="Poppins"/>
              <a:cs typeface="Poppins"/>
              <a:sym typeface="Poppins"/>
            </a:endParaRPr>
          </a:p>
        </p:txBody>
      </p:sp>
      <p:sp>
        <p:nvSpPr>
          <p:cNvPr id="402" name="Google Shape;402;p29"/>
          <p:cNvSpPr/>
          <p:nvPr/>
        </p:nvSpPr>
        <p:spPr>
          <a:xfrm>
            <a:off x="0" y="0"/>
            <a:ext cx="12192000" cy="6858000"/>
          </a:xfrm>
          <a:prstGeom prst="frame">
            <a:avLst>
              <a:gd fmla="val 2856" name="adj1"/>
            </a:avLst>
          </a:prstGeom>
          <a:solidFill>
            <a:srgbClr val="0070C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403" name="Google Shape;403;p29"/>
          <p:cNvPicPr preferRelativeResize="0"/>
          <p:nvPr/>
        </p:nvPicPr>
        <p:blipFill rotWithShape="1">
          <a:blip r:embed="rId3">
            <a:alphaModFix/>
          </a:blip>
          <a:srcRect b="0" l="0" r="0" t="0"/>
          <a:stretch/>
        </p:blipFill>
        <p:spPr>
          <a:xfrm>
            <a:off x="548640" y="417390"/>
            <a:ext cx="1868170" cy="1050025"/>
          </a:xfrm>
          <a:prstGeom prst="rect">
            <a:avLst/>
          </a:prstGeom>
          <a:noFill/>
          <a:ln>
            <a:noFill/>
          </a:ln>
        </p:spPr>
      </p:pic>
      <p:pic>
        <p:nvPicPr>
          <p:cNvPr descr="How to Increase Teamwork to Ensure Project Success - LMA Consulting Group,  Inc. - Lisa Anderson" id="404" name="Google Shape;404;p29"/>
          <p:cNvPicPr preferRelativeResize="0"/>
          <p:nvPr/>
        </p:nvPicPr>
        <p:blipFill rotWithShape="1">
          <a:blip r:embed="rId4">
            <a:alphaModFix/>
          </a:blip>
          <a:srcRect b="10796" l="7524" r="7762" t="16038"/>
          <a:stretch/>
        </p:blipFill>
        <p:spPr>
          <a:xfrm>
            <a:off x="9959340" y="561668"/>
            <a:ext cx="1788160" cy="925969"/>
          </a:xfrm>
          <a:prstGeom prst="rect">
            <a:avLst/>
          </a:prstGeom>
          <a:noFill/>
          <a:ln>
            <a:noFill/>
          </a:ln>
        </p:spPr>
      </p:pic>
      <p:graphicFrame>
        <p:nvGraphicFramePr>
          <p:cNvPr id="405" name="Google Shape;405;p29"/>
          <p:cNvGraphicFramePr/>
          <p:nvPr/>
        </p:nvGraphicFramePr>
        <p:xfrm>
          <a:off x="4161792" y="1605185"/>
          <a:ext cx="3000000" cy="3000000"/>
        </p:xfrm>
        <a:graphic>
          <a:graphicData uri="http://schemas.openxmlformats.org/drawingml/2006/table">
            <a:tbl>
              <a:tblPr bandRow="1" firstCol="1" firstRow="1">
                <a:noFill/>
                <a:tableStyleId>{53D0E080-5307-42B2-90EB-75D7FBE1C7BA}</a:tableStyleId>
              </a:tblPr>
              <a:tblGrid>
                <a:gridCol w="3407400"/>
                <a:gridCol w="4177025"/>
              </a:tblGrid>
              <a:tr h="296250">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Lục địa Úc</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Nằm ở tây nam Ấn Độ Dương</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603025">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Vùng đảo Châu Đại dương</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Có 4 khu vực</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250">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Địa hình Úc</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Chia làm 3 bộ phận</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296250">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Cấu tạo của các đảo</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Chủ yếu là đá núi lửa và đá san hô</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56750">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Chiếm phần lớn diện tích lục địa</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Là khí hậu nhiệt đới</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296250">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Khí hậu cận nhiêt đới</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Phân bố chủ yếu phía nam Úc</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250">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Thực vật bản địa</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Là keo và bạch đàn</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625175">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Động vật của châu Đại Dương</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Hơn 100 loài thú có túi</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250">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Vị trí của Australia</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10 độ Nam đến 39 độ Nam</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324100">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Diện tích lục địa Úc</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Nhỏ nhất thế giới</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250">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Úc là nước</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Xuất khẩu than lớn nhất thế giới</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296250">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Trạm A-li-xơ Xpring</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Có kiểu khí hậu hoang mạc</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250">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Nước Úc có</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l">
                        <a:lnSpc>
                          <a:spcPct val="120000"/>
                        </a:lnSpc>
                        <a:spcBef>
                          <a:spcPts val="0"/>
                        </a:spcBef>
                        <a:spcAft>
                          <a:spcPts val="0"/>
                        </a:spcAft>
                        <a:buNone/>
                      </a:pPr>
                      <a:r>
                        <a:rPr lang="en-US" sz="1800" u="none" cap="none" strike="noStrike">
                          <a:solidFill>
                            <a:schemeClr val="dk1"/>
                          </a:solidFill>
                          <a:latin typeface="Poppins"/>
                          <a:ea typeface="Poppins"/>
                          <a:cs typeface="Poppins"/>
                          <a:sym typeface="Poppins"/>
                        </a:rPr>
                        <a:t>7 kiểu khí hậu</a:t>
                      </a:r>
                      <a:endParaRPr sz="16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0"/>
                                        <p:tgtEl>
                                          <p:spTgt spid="4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xEl>
                                              <p:pRg end="0" st="0"/>
                                            </p:txEl>
                                          </p:spTgt>
                                        </p:tgtEl>
                                        <p:attrNameLst>
                                          <p:attrName>style.visibility</p:attrName>
                                        </p:attrNameLst>
                                      </p:cBhvr>
                                      <p:to>
                                        <p:strVal val="visible"/>
                                      </p:to>
                                    </p:set>
                                    <p:animEffect filter="fade" transition="in">
                                      <p:cBhvr>
                                        <p:cTn dur="500"/>
                                        <p:tgtEl>
                                          <p:spTgt spid="4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xEl>
                                              <p:pRg end="1" st="1"/>
                                            </p:txEl>
                                          </p:spTgt>
                                        </p:tgtEl>
                                        <p:attrNameLst>
                                          <p:attrName>style.visibility</p:attrName>
                                        </p:attrNameLst>
                                      </p:cBhvr>
                                      <p:to>
                                        <p:strVal val="visible"/>
                                      </p:to>
                                    </p:set>
                                    <p:animEffect filter="fade" transition="in">
                                      <p:cBhvr>
                                        <p:cTn dur="500"/>
                                        <p:tgtEl>
                                          <p:spTgt spid="4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xEl>
                                              <p:pRg end="2" st="2"/>
                                            </p:txEl>
                                          </p:spTgt>
                                        </p:tgtEl>
                                        <p:attrNameLst>
                                          <p:attrName>style.visibility</p:attrName>
                                        </p:attrNameLst>
                                      </p:cBhvr>
                                      <p:to>
                                        <p:strVal val="visible"/>
                                      </p:to>
                                    </p:set>
                                    <p:animEffect filter="fade" transition="in">
                                      <p:cBhvr>
                                        <p:cTn dur="500"/>
                                        <p:tgtEl>
                                          <p:spTgt spid="40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xEl>
                                              <p:pRg end="3" st="3"/>
                                            </p:txEl>
                                          </p:spTgt>
                                        </p:tgtEl>
                                        <p:attrNameLst>
                                          <p:attrName>style.visibility</p:attrName>
                                        </p:attrNameLst>
                                      </p:cBhvr>
                                      <p:to>
                                        <p:strVal val="visible"/>
                                      </p:to>
                                    </p:set>
                                    <p:animEffect filter="fade" transition="in">
                                      <p:cBhvr>
                                        <p:cTn dur="500"/>
                                        <p:tgtEl>
                                          <p:spTgt spid="40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descr="Australia: Rạn san hô Great Barrier bị đe dọa tẩy trắng trên diện rộng |  Môi trường | Vietnam+ (VietnamPlus)" id="122" name="Google Shape;122;p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3" name="Google Shape;123;p3"/>
          <p:cNvSpPr txBox="1"/>
          <p:nvPr>
            <p:ph idx="1" type="subTitle"/>
          </p:nvPr>
        </p:nvSpPr>
        <p:spPr>
          <a:xfrm>
            <a:off x="1402080" y="889318"/>
            <a:ext cx="9144000" cy="4393882"/>
          </a:xfrm>
          <a:prstGeom prst="rect">
            <a:avLst/>
          </a:prstGeom>
          <a:noFill/>
          <a:ln>
            <a:noFill/>
          </a:ln>
        </p:spPr>
        <p:txBody>
          <a:bodyPr anchorCtr="0" anchor="ctr" bIns="45700" lIns="91425" spcFirstLastPara="1" rIns="91425" wrap="square" tIns="45700">
            <a:normAutofit fontScale="85000" lnSpcReduction="10000"/>
          </a:bodyPr>
          <a:lstStyle/>
          <a:p>
            <a:pPr indent="0" lvl="0" marL="0" rtl="0" algn="ctr">
              <a:lnSpc>
                <a:spcPct val="130000"/>
              </a:lnSpc>
              <a:spcBef>
                <a:spcPts val="0"/>
              </a:spcBef>
              <a:spcAft>
                <a:spcPts val="0"/>
              </a:spcAft>
              <a:buClr>
                <a:srgbClr val="FFFF00"/>
              </a:buClr>
              <a:buSzPct val="100000"/>
              <a:buNone/>
            </a:pPr>
            <a:r>
              <a:rPr lang="en-US" sz="8800">
                <a:solidFill>
                  <a:srgbClr val="FFFF00"/>
                </a:solidFill>
                <a:latin typeface="Arial"/>
                <a:ea typeface="Arial"/>
                <a:cs typeface="Arial"/>
                <a:sym typeface="Arial"/>
              </a:rPr>
              <a:t>BÀI 19</a:t>
            </a:r>
            <a:endParaRPr/>
          </a:p>
          <a:p>
            <a:pPr indent="0" lvl="0" marL="0" rtl="0" algn="ctr">
              <a:lnSpc>
                <a:spcPct val="130000"/>
              </a:lnSpc>
              <a:spcBef>
                <a:spcPts val="1000"/>
              </a:spcBef>
              <a:spcAft>
                <a:spcPts val="0"/>
              </a:spcAft>
              <a:buClr>
                <a:srgbClr val="FFFF00"/>
              </a:buClr>
              <a:buSzPct val="100000"/>
              <a:buNone/>
            </a:pPr>
            <a:r>
              <a:rPr lang="en-US" sz="8800">
                <a:solidFill>
                  <a:srgbClr val="FFFF00"/>
                </a:solidFill>
                <a:latin typeface="Arial"/>
                <a:ea typeface="Arial"/>
                <a:cs typeface="Arial"/>
                <a:sym typeface="Arial"/>
              </a:rPr>
              <a:t>THIÊN NHIÊN </a:t>
            </a:r>
            <a:endParaRPr/>
          </a:p>
          <a:p>
            <a:pPr indent="0" lvl="0" marL="0" rtl="0" algn="ctr">
              <a:lnSpc>
                <a:spcPct val="130000"/>
              </a:lnSpc>
              <a:spcBef>
                <a:spcPts val="1000"/>
              </a:spcBef>
              <a:spcAft>
                <a:spcPts val="0"/>
              </a:spcAft>
              <a:buClr>
                <a:srgbClr val="FFFF00"/>
              </a:buClr>
              <a:buSzPct val="100000"/>
              <a:buNone/>
            </a:pPr>
            <a:r>
              <a:rPr lang="en-US" sz="8800">
                <a:solidFill>
                  <a:srgbClr val="FFFF00"/>
                </a:solidFill>
                <a:latin typeface="Arial"/>
                <a:ea typeface="Arial"/>
                <a:cs typeface="Arial"/>
                <a:sym typeface="Arial"/>
              </a:rPr>
              <a:t>CHÂU ĐẠI DƯƠNG</a:t>
            </a:r>
            <a:endParaRPr/>
          </a:p>
        </p:txBody>
      </p:sp>
    </p:spTree>
  </p:cSld>
  <p:clrMapOvr>
    <a:masterClrMapping/>
  </p:clrMapOvr>
  <p:transition spd="slow">
    <p:wipe dir="l"/>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0"/>
          <p:cNvSpPr/>
          <p:nvPr/>
        </p:nvSpPr>
        <p:spPr>
          <a:xfrm>
            <a:off x="0" y="0"/>
            <a:ext cx="12192000" cy="6858000"/>
          </a:xfrm>
          <a:prstGeom prst="frame">
            <a:avLst>
              <a:gd fmla="val 2917" name="adj1"/>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11" name="Google Shape;411;p30"/>
          <p:cNvSpPr txBox="1"/>
          <p:nvPr/>
        </p:nvSpPr>
        <p:spPr>
          <a:xfrm>
            <a:off x="859960" y="298207"/>
            <a:ext cx="4695105" cy="1084251"/>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2060"/>
              </a:buClr>
              <a:buSzPts val="5400"/>
              <a:buFont typeface="Arial"/>
              <a:buNone/>
            </a:pPr>
            <a:r>
              <a:rPr b="1" i="0" lang="en-US" sz="5400" u="none" cap="none" strike="noStrike">
                <a:solidFill>
                  <a:srgbClr val="002060"/>
                </a:solidFill>
                <a:latin typeface="Arial"/>
                <a:ea typeface="Arial"/>
                <a:cs typeface="Arial"/>
                <a:sym typeface="Arial"/>
              </a:rPr>
              <a:t>TÔI TÀI NĂNG</a:t>
            </a:r>
            <a:endParaRPr/>
          </a:p>
        </p:txBody>
      </p:sp>
      <p:sp>
        <p:nvSpPr>
          <p:cNvPr id="412" name="Google Shape;412;p30"/>
          <p:cNvSpPr txBox="1"/>
          <p:nvPr/>
        </p:nvSpPr>
        <p:spPr>
          <a:xfrm>
            <a:off x="315852" y="1274081"/>
            <a:ext cx="6174740" cy="492352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0" i="0" lang="en-US" sz="2400" u="none" cap="none" strike="noStrike">
                <a:solidFill>
                  <a:schemeClr val="dk1"/>
                </a:solidFill>
                <a:latin typeface="Poppins"/>
                <a:ea typeface="Poppins"/>
                <a:cs typeface="Poppins"/>
                <a:sym typeface="Poppins"/>
              </a:rPr>
              <a:t>- Nhiệm vụ:</a:t>
            </a:r>
            <a:r>
              <a:rPr b="0" i="0" lang="en-US" sz="2400" u="none" cap="none" strike="noStrike">
                <a:solidFill>
                  <a:srgbClr val="C00000"/>
                </a:solidFill>
                <a:latin typeface="Poppins"/>
                <a:ea typeface="Poppins"/>
                <a:cs typeface="Poppins"/>
                <a:sym typeface="Poppins"/>
              </a:rPr>
              <a:t> Sưu tầm tranh ảnh tự nhiên </a:t>
            </a:r>
            <a:r>
              <a:rPr b="0" i="0" lang="en-US" sz="2400" u="none" cap="none" strike="noStrike">
                <a:solidFill>
                  <a:schemeClr val="dk1"/>
                </a:solidFill>
                <a:latin typeface="Poppins"/>
                <a:ea typeface="Poppins"/>
                <a:cs typeface="Poppins"/>
                <a:sym typeface="Poppins"/>
              </a:rPr>
              <a:t>Châu Đại Dương</a:t>
            </a:r>
            <a:endParaRPr b="0" i="0" sz="2400" u="none" cap="none" strike="noStrike">
              <a:solidFill>
                <a:schemeClr val="dk1"/>
              </a:solidFill>
              <a:latin typeface="Poppins"/>
              <a:ea typeface="Poppins"/>
              <a:cs typeface="Poppins"/>
              <a:sym typeface="Poppins"/>
            </a:endParaRPr>
          </a:p>
          <a:p>
            <a:pPr indent="0" lvl="0" marL="0" marR="0" rtl="0" algn="l">
              <a:lnSpc>
                <a:spcPct val="120000"/>
              </a:lnSpc>
              <a:spcBef>
                <a:spcPts val="0"/>
              </a:spcBef>
              <a:spcAft>
                <a:spcPts val="0"/>
              </a:spcAft>
              <a:buNone/>
            </a:pPr>
            <a:r>
              <a:rPr b="0" i="0" lang="en-US" sz="2400" u="none" cap="none" strike="noStrike">
                <a:solidFill>
                  <a:schemeClr val="dk1"/>
                </a:solidFill>
                <a:latin typeface="Poppins"/>
                <a:ea typeface="Poppins"/>
                <a:cs typeface="Poppins"/>
                <a:sym typeface="Poppins"/>
              </a:rPr>
              <a:t>- </a:t>
            </a:r>
            <a:r>
              <a:rPr b="0" i="0" lang="en-US" sz="2400" u="none" cap="none" strike="noStrike">
                <a:solidFill>
                  <a:srgbClr val="C00000"/>
                </a:solidFill>
                <a:latin typeface="Poppins"/>
                <a:ea typeface="Poppins"/>
                <a:cs typeface="Poppins"/>
                <a:sym typeface="Poppins"/>
              </a:rPr>
              <a:t>Tiêu chí đánh giá:</a:t>
            </a:r>
            <a:endParaRPr/>
          </a:p>
          <a:p>
            <a:pPr indent="0" lvl="0" marL="0" marR="0" rtl="0" algn="l">
              <a:lnSpc>
                <a:spcPct val="120000"/>
              </a:lnSpc>
              <a:spcBef>
                <a:spcPts val="0"/>
              </a:spcBef>
              <a:spcAft>
                <a:spcPts val="0"/>
              </a:spcAft>
              <a:buNone/>
            </a:pPr>
            <a:r>
              <a:rPr b="0" i="0" lang="en-US" sz="2400" u="none" cap="none" strike="noStrike">
                <a:solidFill>
                  <a:srgbClr val="0070C0"/>
                </a:solidFill>
                <a:latin typeface="Poppins"/>
                <a:ea typeface="Poppins"/>
                <a:cs typeface="Poppins"/>
                <a:sym typeface="Poppins"/>
              </a:rPr>
              <a:t>+ Có độ phân giải cao, in ra không vỡ</a:t>
            </a:r>
            <a:endParaRPr b="0" i="0" sz="2400" u="none" cap="none" strike="noStrike">
              <a:solidFill>
                <a:srgbClr val="0070C0"/>
              </a:solidFill>
              <a:latin typeface="Poppins"/>
              <a:ea typeface="Poppins"/>
              <a:cs typeface="Poppins"/>
              <a:sym typeface="Poppins"/>
            </a:endParaRPr>
          </a:p>
          <a:p>
            <a:pPr indent="0" lvl="0" marL="0" marR="0" rtl="0" algn="l">
              <a:lnSpc>
                <a:spcPct val="120000"/>
              </a:lnSpc>
              <a:spcBef>
                <a:spcPts val="0"/>
              </a:spcBef>
              <a:spcAft>
                <a:spcPts val="0"/>
              </a:spcAft>
              <a:buNone/>
            </a:pPr>
            <a:r>
              <a:rPr b="0" i="0" lang="en-US" sz="2400" u="none" cap="none" strike="noStrike">
                <a:solidFill>
                  <a:srgbClr val="0070C0"/>
                </a:solidFill>
                <a:latin typeface="Poppins"/>
                <a:ea typeface="Poppins"/>
                <a:cs typeface="Poppins"/>
                <a:sym typeface="Poppins"/>
              </a:rPr>
              <a:t>+ Các hình sáng rõ, ấn tượng</a:t>
            </a:r>
            <a:endParaRPr b="0" i="0" sz="2400" u="none" cap="none" strike="noStrike">
              <a:solidFill>
                <a:srgbClr val="0070C0"/>
              </a:solidFill>
              <a:latin typeface="Poppins"/>
              <a:ea typeface="Poppins"/>
              <a:cs typeface="Poppins"/>
              <a:sym typeface="Poppins"/>
            </a:endParaRPr>
          </a:p>
          <a:p>
            <a:pPr indent="0" lvl="0" marL="0" marR="0" rtl="0" algn="l">
              <a:lnSpc>
                <a:spcPct val="120000"/>
              </a:lnSpc>
              <a:spcBef>
                <a:spcPts val="0"/>
              </a:spcBef>
              <a:spcAft>
                <a:spcPts val="0"/>
              </a:spcAft>
              <a:buNone/>
            </a:pPr>
            <a:r>
              <a:rPr b="0" i="0" lang="en-US" sz="2400" u="none" cap="none" strike="noStrike">
                <a:solidFill>
                  <a:srgbClr val="0070C0"/>
                </a:solidFill>
                <a:latin typeface="Poppins"/>
                <a:ea typeface="Poppins"/>
                <a:cs typeface="Poppins"/>
                <a:sym typeface="Poppins"/>
              </a:rPr>
              <a:t>+ Thông tin mô tả nội dung ảnh ngắn gọn, chỉ rõ tên và địa danh và 1 thông tin cơ bản đi kèm</a:t>
            </a:r>
            <a:endParaRPr b="0" i="0" sz="2400" u="none" cap="none" strike="noStrike">
              <a:solidFill>
                <a:srgbClr val="0070C0"/>
              </a:solidFill>
              <a:latin typeface="Poppins"/>
              <a:ea typeface="Poppins"/>
              <a:cs typeface="Poppins"/>
              <a:sym typeface="Poppins"/>
            </a:endParaRPr>
          </a:p>
          <a:p>
            <a:pPr indent="0" lvl="0" marL="0" marR="0" rtl="0" algn="l">
              <a:lnSpc>
                <a:spcPct val="120000"/>
              </a:lnSpc>
              <a:spcBef>
                <a:spcPts val="0"/>
              </a:spcBef>
              <a:spcAft>
                <a:spcPts val="0"/>
              </a:spcAft>
              <a:buNone/>
            </a:pPr>
            <a:r>
              <a:rPr b="0" i="0" lang="en-US" sz="2400" u="none" cap="none" strike="noStrike">
                <a:solidFill>
                  <a:srgbClr val="0070C0"/>
                </a:solidFill>
                <a:latin typeface="Poppins"/>
                <a:ea typeface="Poppins"/>
                <a:cs typeface="Poppins"/>
                <a:sym typeface="Poppins"/>
              </a:rPr>
              <a:t>+ Trình bày hài hòa, cân đối trên giấy A4 hoặc A3, sáng tạo</a:t>
            </a:r>
            <a:endParaRPr b="0" i="0" sz="2400" u="none" cap="none" strike="noStrike">
              <a:solidFill>
                <a:srgbClr val="0070C0"/>
              </a:solidFill>
              <a:latin typeface="Poppins"/>
              <a:ea typeface="Poppins"/>
              <a:cs typeface="Poppins"/>
              <a:sym typeface="Poppins"/>
            </a:endParaRPr>
          </a:p>
          <a:p>
            <a:pPr indent="0" lvl="0" marL="0" marR="0" rtl="0" algn="l">
              <a:lnSpc>
                <a:spcPct val="120000"/>
              </a:lnSpc>
              <a:spcBef>
                <a:spcPts val="0"/>
              </a:spcBef>
              <a:spcAft>
                <a:spcPts val="0"/>
              </a:spcAft>
              <a:buNone/>
            </a:pPr>
            <a:r>
              <a:rPr b="0" i="0" lang="en-US" sz="2400" u="none" cap="none" strike="noStrike">
                <a:solidFill>
                  <a:srgbClr val="C00000"/>
                </a:solidFill>
                <a:latin typeface="Poppins"/>
                <a:ea typeface="Poppins"/>
                <a:cs typeface="Poppins"/>
                <a:sym typeface="Poppins"/>
              </a:rPr>
              <a:t>- Có thể làm trên máy tính</a:t>
            </a:r>
            <a:endParaRPr b="0" i="0" sz="2400" u="none" cap="none" strike="noStrike">
              <a:solidFill>
                <a:srgbClr val="C00000"/>
              </a:solidFill>
              <a:latin typeface="Poppins"/>
              <a:ea typeface="Poppins"/>
              <a:cs typeface="Poppins"/>
              <a:sym typeface="Poppins"/>
            </a:endParaRPr>
          </a:p>
        </p:txBody>
      </p:sp>
      <p:pic>
        <p:nvPicPr>
          <p:cNvPr descr="The Largest Deserts In Australia - WorldAtlas" id="413" name="Google Shape;413;p30"/>
          <p:cNvPicPr preferRelativeResize="0"/>
          <p:nvPr/>
        </p:nvPicPr>
        <p:blipFill rotWithShape="1">
          <a:blip r:embed="rId3">
            <a:alphaModFix/>
          </a:blip>
          <a:srcRect b="0" l="0" r="0" t="0"/>
          <a:stretch/>
        </p:blipFill>
        <p:spPr>
          <a:xfrm>
            <a:off x="6809741" y="298207"/>
            <a:ext cx="5064760" cy="3335251"/>
          </a:xfrm>
          <a:prstGeom prst="rect">
            <a:avLst/>
          </a:prstGeom>
          <a:noFill/>
          <a:ln>
            <a:noFill/>
          </a:ln>
          <a:effectLst>
            <a:outerShdw blurRad="292100" rotWithShape="0" algn="tl" dir="2700000" dist="139700">
              <a:srgbClr val="333333">
                <a:alpha val="64705"/>
              </a:srgbClr>
            </a:outerShdw>
          </a:effectLst>
        </p:spPr>
      </p:pic>
      <p:pic>
        <p:nvPicPr>
          <p:cNvPr descr="Australia Mountains" id="414" name="Google Shape;414;p30"/>
          <p:cNvPicPr preferRelativeResize="0"/>
          <p:nvPr/>
        </p:nvPicPr>
        <p:blipFill rotWithShape="1">
          <a:blip r:embed="rId4">
            <a:alphaModFix/>
          </a:blip>
          <a:srcRect b="0" l="0" r="0" t="16582"/>
          <a:stretch/>
        </p:blipFill>
        <p:spPr>
          <a:xfrm>
            <a:off x="6808091" y="3735845"/>
            <a:ext cx="5068057" cy="2823948"/>
          </a:xfrm>
          <a:prstGeom prst="rect">
            <a:avLst/>
          </a:prstGeom>
          <a:noFill/>
          <a:ln>
            <a:noFill/>
          </a:ln>
          <a:effectLst>
            <a:outerShdw blurRad="292100" rotWithShape="0" algn="tl" dir="2700000" dist="139700">
              <a:srgbClr val="333333">
                <a:alpha val="6470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500"/>
                                        <p:tgtEl>
                                          <p:spTgt spid="4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5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descr="5 Powerful Ways to Give Thanks to Your People" id="419" name="Google Shape;419;p31"/>
          <p:cNvPicPr preferRelativeResize="0"/>
          <p:nvPr/>
        </p:nvPicPr>
        <p:blipFill rotWithShape="1">
          <a:blip r:embed="rId3">
            <a:alphaModFix/>
          </a:blip>
          <a:srcRect b="-1" l="0" r="-1" t="19383"/>
          <a:stretch/>
        </p:blipFill>
        <p:spPr>
          <a:xfrm>
            <a:off x="321733" y="321733"/>
            <a:ext cx="11548534" cy="6214534"/>
          </a:xfrm>
          <a:prstGeom prst="rect">
            <a:avLst/>
          </a:prstGeom>
          <a:noFill/>
          <a:ln>
            <a:noFill/>
          </a:ln>
        </p:spPr>
      </p:pic>
      <p:sp>
        <p:nvSpPr>
          <p:cNvPr id="420" name="Google Shape;420;p31"/>
          <p:cNvSpPr/>
          <p:nvPr/>
        </p:nvSpPr>
        <p:spPr>
          <a:xfrm>
            <a:off x="0" y="0"/>
            <a:ext cx="12192000" cy="6858000"/>
          </a:xfrm>
          <a:prstGeom prst="rect">
            <a:avLst/>
          </a:prstGeom>
          <a:noFill/>
          <a:ln cap="flat" cmpd="sng" w="2286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descr="Australia and Oceania Region. Colorful Map of Countries in South Pacific  Ocean. Vector Illustration Stock Vector - Illustration of geography, fiji:  138776806" id="128" name="Google Shape;128;p4"/>
          <p:cNvPicPr preferRelativeResize="0"/>
          <p:nvPr/>
        </p:nvPicPr>
        <p:blipFill rotWithShape="1">
          <a:blip r:embed="rId3">
            <a:alphaModFix/>
          </a:blip>
          <a:srcRect b="12988" l="0" r="0" t="0"/>
          <a:stretch/>
        </p:blipFill>
        <p:spPr>
          <a:xfrm>
            <a:off x="536950" y="1391898"/>
            <a:ext cx="3013329" cy="2621918"/>
          </a:xfrm>
          <a:prstGeom prst="rect">
            <a:avLst/>
          </a:prstGeom>
          <a:noFill/>
          <a:ln>
            <a:noFill/>
          </a:ln>
        </p:spPr>
      </p:pic>
      <p:pic>
        <p:nvPicPr>
          <p:cNvPr descr="Cách lập mục tiêu cá nhân để phát triển bản thân" id="129" name="Google Shape;129;p4"/>
          <p:cNvPicPr preferRelativeResize="0"/>
          <p:nvPr/>
        </p:nvPicPr>
        <p:blipFill rotWithShape="1">
          <a:blip r:embed="rId4">
            <a:alphaModFix/>
          </a:blip>
          <a:srcRect b="22839" l="0" r="0" t="21852"/>
          <a:stretch/>
        </p:blipFill>
        <p:spPr>
          <a:xfrm>
            <a:off x="2333468" y="78989"/>
            <a:ext cx="6086761" cy="2019903"/>
          </a:xfrm>
          <a:prstGeom prst="rect">
            <a:avLst/>
          </a:prstGeom>
          <a:noFill/>
          <a:ln>
            <a:noFill/>
          </a:ln>
        </p:spPr>
      </p:pic>
      <p:sp>
        <p:nvSpPr>
          <p:cNvPr id="130" name="Google Shape;130;p4"/>
          <p:cNvSpPr/>
          <p:nvPr/>
        </p:nvSpPr>
        <p:spPr>
          <a:xfrm>
            <a:off x="350980" y="4120318"/>
            <a:ext cx="3772980" cy="1985576"/>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20000"/>
              </a:lnSpc>
              <a:spcBef>
                <a:spcPts val="0"/>
              </a:spcBef>
              <a:spcAft>
                <a:spcPts val="0"/>
              </a:spcAft>
              <a:buNone/>
            </a:pPr>
            <a:r>
              <a:rPr b="0" i="0" lang="en-US" sz="2000" u="none" cap="none" strike="noStrike">
                <a:solidFill>
                  <a:schemeClr val="lt1"/>
                </a:solidFill>
                <a:latin typeface="Poppins"/>
                <a:ea typeface="Poppins"/>
                <a:cs typeface="Poppins"/>
                <a:sym typeface="Poppins"/>
              </a:rPr>
              <a:t>Xác định được các bộ phận của châu Đại Dương; vị trí địa lí, hình dạng và kích thước lục địa Ô-xtrây-li-a</a:t>
            </a:r>
            <a:endParaRPr b="0" i="0" sz="2000" u="none" cap="none" strike="noStrike">
              <a:solidFill>
                <a:schemeClr val="lt1"/>
              </a:solidFill>
              <a:latin typeface="Poppins"/>
              <a:ea typeface="Poppins"/>
              <a:cs typeface="Poppins"/>
              <a:sym typeface="Poppins"/>
            </a:endParaRPr>
          </a:p>
        </p:txBody>
      </p:sp>
      <p:sp>
        <p:nvSpPr>
          <p:cNvPr id="131" name="Google Shape;131;p4"/>
          <p:cNvSpPr/>
          <p:nvPr/>
        </p:nvSpPr>
        <p:spPr>
          <a:xfrm>
            <a:off x="4123960" y="2506805"/>
            <a:ext cx="3772981" cy="1538983"/>
          </a:xfrm>
          <a:prstGeom prst="roundRect">
            <a:avLst>
              <a:gd fmla="val 16667" name="adj"/>
            </a:avLst>
          </a:prstGeom>
          <a:solidFill>
            <a:srgbClr val="00206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20000"/>
              </a:lnSpc>
              <a:spcBef>
                <a:spcPts val="0"/>
              </a:spcBef>
              <a:spcAft>
                <a:spcPts val="0"/>
              </a:spcAft>
              <a:buNone/>
            </a:pPr>
            <a:r>
              <a:rPr b="0" i="0" lang="en-US" sz="2000" u="none" cap="none" strike="noStrike">
                <a:solidFill>
                  <a:schemeClr val="lt1"/>
                </a:solidFill>
                <a:latin typeface="Poppins"/>
                <a:ea typeface="Poppins"/>
                <a:cs typeface="Poppins"/>
                <a:sym typeface="Poppins"/>
              </a:rPr>
              <a:t>Xác định được trên bản đồ các khu vực địa hình và khoáng sản. </a:t>
            </a:r>
            <a:endParaRPr b="0" i="0" sz="2000" u="none" cap="none" strike="noStrike">
              <a:solidFill>
                <a:schemeClr val="lt1"/>
              </a:solidFill>
              <a:latin typeface="Poppins"/>
              <a:ea typeface="Poppins"/>
              <a:cs typeface="Poppins"/>
              <a:sym typeface="Poppins"/>
            </a:endParaRPr>
          </a:p>
        </p:txBody>
      </p:sp>
      <p:sp>
        <p:nvSpPr>
          <p:cNvPr id="132" name="Google Shape;132;p4"/>
          <p:cNvSpPr/>
          <p:nvPr/>
        </p:nvSpPr>
        <p:spPr>
          <a:xfrm>
            <a:off x="8178554" y="1948353"/>
            <a:ext cx="3606800" cy="1730898"/>
          </a:xfrm>
          <a:prstGeom prst="roundRect">
            <a:avLst>
              <a:gd fmla="val 16667" name="adj"/>
            </a:avLst>
          </a:prstGeom>
          <a:solidFill>
            <a:srgbClr val="833C0B"/>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20000"/>
              </a:lnSpc>
              <a:spcBef>
                <a:spcPts val="0"/>
              </a:spcBef>
              <a:spcAft>
                <a:spcPts val="0"/>
              </a:spcAft>
              <a:buNone/>
            </a:pPr>
            <a:r>
              <a:rPr b="0" i="0" lang="en-US" sz="2000" u="none" cap="none" strike="noStrike">
                <a:solidFill>
                  <a:schemeClr val="lt1"/>
                </a:solidFill>
                <a:latin typeface="Poppins"/>
                <a:ea typeface="Poppins"/>
                <a:cs typeface="Poppins"/>
                <a:sym typeface="Poppins"/>
              </a:rPr>
              <a:t>Tìm hiểu đặc điểm khí hậu và tài nguyên sinh vật Ô-xtrây-li-a</a:t>
            </a:r>
            <a:endParaRPr/>
          </a:p>
        </p:txBody>
      </p:sp>
      <p:sp>
        <p:nvSpPr>
          <p:cNvPr id="133" name="Google Shape;133;p4"/>
          <p:cNvSpPr/>
          <p:nvPr/>
        </p:nvSpPr>
        <p:spPr>
          <a:xfrm>
            <a:off x="0" y="0"/>
            <a:ext cx="12192000" cy="6858000"/>
          </a:xfrm>
          <a:prstGeom prst="rect">
            <a:avLst/>
          </a:prstGeom>
          <a:noFill/>
          <a:ln cap="flat" cmpd="sng" w="2286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descr="Kangaroo - Free animals icons" id="134" name="Google Shape;134;p4"/>
          <p:cNvPicPr preferRelativeResize="0"/>
          <p:nvPr/>
        </p:nvPicPr>
        <p:blipFill rotWithShape="1">
          <a:blip r:embed="rId5">
            <a:alphaModFix/>
          </a:blip>
          <a:srcRect b="0" l="0" r="0" t="0"/>
          <a:stretch/>
        </p:blipFill>
        <p:spPr>
          <a:xfrm>
            <a:off x="10500574" y="321206"/>
            <a:ext cx="1340446" cy="1340446"/>
          </a:xfrm>
          <a:prstGeom prst="rect">
            <a:avLst/>
          </a:prstGeom>
          <a:noFill/>
          <a:ln>
            <a:noFill/>
          </a:ln>
        </p:spPr>
      </p:pic>
      <p:pic>
        <p:nvPicPr>
          <p:cNvPr descr="Download Free Koala Face PNG Download Free ICON favicon | FreePNGImg" id="135" name="Google Shape;135;p4"/>
          <p:cNvPicPr preferRelativeResize="0"/>
          <p:nvPr/>
        </p:nvPicPr>
        <p:blipFill rotWithShape="1">
          <a:blip r:embed="rId6">
            <a:alphaModFix/>
          </a:blip>
          <a:srcRect b="0" l="0" r="0" t="0"/>
          <a:stretch/>
        </p:blipFill>
        <p:spPr>
          <a:xfrm>
            <a:off x="8648075" y="321206"/>
            <a:ext cx="1210457" cy="1288927"/>
          </a:xfrm>
          <a:prstGeom prst="rect">
            <a:avLst/>
          </a:prstGeom>
          <a:noFill/>
          <a:ln>
            <a:noFill/>
          </a:ln>
        </p:spPr>
      </p:pic>
      <p:sp>
        <p:nvSpPr>
          <p:cNvPr id="136" name="Google Shape;136;p4"/>
          <p:cNvSpPr txBox="1"/>
          <p:nvPr/>
        </p:nvSpPr>
        <p:spPr>
          <a:xfrm>
            <a:off x="5577840" y="5951308"/>
            <a:ext cx="6614160" cy="1013194"/>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7030A0"/>
              </a:buClr>
              <a:buSzPts val="4000"/>
              <a:buFont typeface="Arial"/>
              <a:buNone/>
            </a:pPr>
            <a:r>
              <a:rPr b="0" i="0" lang="en-US" sz="4000" u="none" cap="none" strike="noStrike">
                <a:solidFill>
                  <a:srgbClr val="7030A0"/>
                </a:solidFill>
                <a:latin typeface="Arial"/>
                <a:ea typeface="Arial"/>
                <a:cs typeface="Arial"/>
                <a:sym typeface="Arial"/>
              </a:rPr>
              <a:t>Khám phá CHÂU ĐẠI DƯƠNG</a:t>
            </a:r>
            <a:endParaRPr/>
          </a:p>
        </p:txBody>
      </p:sp>
      <p:pic>
        <p:nvPicPr>
          <p:cNvPr descr="Uluru SVG Cut file by Creative Fabrica Crafts · Creative Fabrica" id="137" name="Google Shape;137;p4"/>
          <p:cNvPicPr preferRelativeResize="0"/>
          <p:nvPr/>
        </p:nvPicPr>
        <p:blipFill rotWithShape="1">
          <a:blip r:embed="rId7">
            <a:alphaModFix/>
          </a:blip>
          <a:srcRect b="23759" l="0" r="0" t="22439"/>
          <a:stretch/>
        </p:blipFill>
        <p:spPr>
          <a:xfrm>
            <a:off x="4303839" y="4244872"/>
            <a:ext cx="3593102" cy="1286544"/>
          </a:xfrm>
          <a:prstGeom prst="rect">
            <a:avLst/>
          </a:prstGeom>
          <a:noFill/>
          <a:ln>
            <a:noFill/>
          </a:ln>
        </p:spPr>
      </p:pic>
      <p:pic>
        <p:nvPicPr>
          <p:cNvPr descr="Climate Change Icons - Climate Change And Vulnerable Population, HD Png  Download - kindpng" id="138" name="Google Shape;138;p4"/>
          <p:cNvPicPr preferRelativeResize="0"/>
          <p:nvPr/>
        </p:nvPicPr>
        <p:blipFill rotWithShape="1">
          <a:blip r:embed="rId8">
            <a:alphaModFix/>
          </a:blip>
          <a:srcRect b="0" l="0" r="0" t="0"/>
          <a:stretch/>
        </p:blipFill>
        <p:spPr>
          <a:xfrm>
            <a:off x="8470622" y="3762515"/>
            <a:ext cx="2907030" cy="22512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500"/>
                                        <p:tgtEl>
                                          <p:spTgt spid="130"/>
                                        </p:tgtEl>
                                      </p:cBhvr>
                                    </p:animEffect>
                                  </p:childTnLst>
                                </p:cTn>
                              </p:par>
                              <p:par>
                                <p:cTn fill="hold" nodeType="with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500"/>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500"/>
                                        <p:tgtEl>
                                          <p:spTgt spid="131"/>
                                        </p:tgtEl>
                                      </p:cBhvr>
                                    </p:animEffect>
                                  </p:childTnLst>
                                </p:cTn>
                              </p:par>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500"/>
                                        <p:tgtEl>
                                          <p:spTgt spid="132"/>
                                        </p:tgtEl>
                                      </p:cBhvr>
                                    </p:animEffec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5"/>
          <p:cNvSpPr/>
          <p:nvPr/>
        </p:nvSpPr>
        <p:spPr>
          <a:xfrm>
            <a:off x="0" y="0"/>
            <a:ext cx="12192000" cy="6858000"/>
          </a:xfrm>
          <a:prstGeom prst="rect">
            <a:avLst/>
          </a:prstGeom>
          <a:noFill/>
          <a:ln cap="flat" cmpd="sng" w="2286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44" name="Google Shape;144;p5"/>
          <p:cNvSpPr txBox="1"/>
          <p:nvPr/>
        </p:nvSpPr>
        <p:spPr>
          <a:xfrm>
            <a:off x="2641600" y="239080"/>
            <a:ext cx="9235440" cy="858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7030A0"/>
              </a:buClr>
              <a:buSzPts val="4800"/>
              <a:buFont typeface="Arial"/>
              <a:buNone/>
            </a:pPr>
            <a:r>
              <a:rPr b="0" i="0" lang="en-US" sz="4800" u="none" cap="none" strike="noStrike">
                <a:solidFill>
                  <a:srgbClr val="7030A0"/>
                </a:solidFill>
                <a:latin typeface="Arial"/>
                <a:ea typeface="Arial"/>
                <a:cs typeface="Arial"/>
                <a:sym typeface="Arial"/>
              </a:rPr>
              <a:t>Khám phá CHÂU ĐẠI DƯƠNG</a:t>
            </a:r>
            <a:endParaRPr/>
          </a:p>
        </p:txBody>
      </p:sp>
      <p:pic>
        <p:nvPicPr>
          <p:cNvPr id="145" name="Google Shape;145;p5"/>
          <p:cNvPicPr preferRelativeResize="0"/>
          <p:nvPr/>
        </p:nvPicPr>
        <p:blipFill rotWithShape="1">
          <a:blip r:embed="rId3">
            <a:alphaModFix/>
          </a:blip>
          <a:srcRect b="5093" l="0" r="0" t="0"/>
          <a:stretch/>
        </p:blipFill>
        <p:spPr>
          <a:xfrm>
            <a:off x="4653280" y="2131977"/>
            <a:ext cx="7343986" cy="4443510"/>
          </a:xfrm>
          <a:prstGeom prst="rect">
            <a:avLst/>
          </a:prstGeom>
          <a:noFill/>
          <a:ln>
            <a:noFill/>
          </a:ln>
        </p:spPr>
      </p:pic>
      <p:sp>
        <p:nvSpPr>
          <p:cNvPr id="146" name="Google Shape;146;p5"/>
          <p:cNvSpPr txBox="1"/>
          <p:nvPr>
            <p:ph idx="1" type="body"/>
          </p:nvPr>
        </p:nvSpPr>
        <p:spPr>
          <a:xfrm>
            <a:off x="194734" y="1737374"/>
            <a:ext cx="4381184" cy="1950705"/>
          </a:xfrm>
          <a:prstGeom prst="rect">
            <a:avLst/>
          </a:prstGeom>
          <a:noFill/>
          <a:ln>
            <a:noFill/>
          </a:ln>
        </p:spPr>
        <p:txBody>
          <a:bodyPr anchorCtr="0" anchor="ctr" bIns="45700" lIns="91425" spcFirstLastPara="1" rIns="91425" wrap="square" tIns="45700">
            <a:normAutofit fontScale="92500" lnSpcReduction="10000"/>
          </a:bodyPr>
          <a:lstStyle/>
          <a:p>
            <a:pPr indent="-228600" lvl="0" marL="228600" rtl="0" algn="just">
              <a:lnSpc>
                <a:spcPct val="120000"/>
              </a:lnSpc>
              <a:spcBef>
                <a:spcPts val="0"/>
              </a:spcBef>
              <a:spcAft>
                <a:spcPts val="0"/>
              </a:spcAft>
              <a:buClr>
                <a:schemeClr val="dk1"/>
              </a:buClr>
              <a:buSzPct val="100000"/>
              <a:buChar char="•"/>
            </a:pPr>
            <a:r>
              <a:rPr lang="en-US">
                <a:latin typeface="Poppins"/>
                <a:ea typeface="Poppins"/>
                <a:cs typeface="Poppins"/>
                <a:sym typeface="Poppins"/>
              </a:rPr>
              <a:t>Thời gian 3 phút</a:t>
            </a:r>
            <a:endParaRPr>
              <a:latin typeface="Poppins"/>
              <a:ea typeface="Poppins"/>
              <a:cs typeface="Poppins"/>
              <a:sym typeface="Poppins"/>
            </a:endParaRPr>
          </a:p>
          <a:p>
            <a:pPr indent="-228600" lvl="0" marL="228600" rtl="0" algn="just">
              <a:lnSpc>
                <a:spcPct val="120000"/>
              </a:lnSpc>
              <a:spcBef>
                <a:spcPts val="1000"/>
              </a:spcBef>
              <a:spcAft>
                <a:spcPts val="0"/>
              </a:spcAft>
              <a:buClr>
                <a:schemeClr val="dk1"/>
              </a:buClr>
              <a:buSzPct val="100000"/>
              <a:buChar char="•"/>
            </a:pPr>
            <a:r>
              <a:rPr lang="en-US">
                <a:latin typeface="Poppins"/>
                <a:ea typeface="Poppins"/>
                <a:cs typeface="Poppins"/>
                <a:sym typeface="Poppins"/>
              </a:rPr>
              <a:t>Đọc và hoàn thành PHT về vị trí, phạm vi châu Đại Dương</a:t>
            </a:r>
            <a:endParaRPr>
              <a:latin typeface="Poppins"/>
              <a:ea typeface="Poppins"/>
              <a:cs typeface="Poppins"/>
              <a:sym typeface="Poppins"/>
            </a:endParaRPr>
          </a:p>
        </p:txBody>
      </p:sp>
      <p:pic>
        <p:nvPicPr>
          <p:cNvPr id="147" name="Google Shape;147;p5"/>
          <p:cNvPicPr preferRelativeResize="0"/>
          <p:nvPr/>
        </p:nvPicPr>
        <p:blipFill rotWithShape="1">
          <a:blip r:embed="rId4">
            <a:alphaModFix/>
          </a:blip>
          <a:srcRect b="0" l="0" r="0" t="0"/>
          <a:stretch/>
        </p:blipFill>
        <p:spPr>
          <a:xfrm>
            <a:off x="411638" y="388324"/>
            <a:ext cx="2020570" cy="1135684"/>
          </a:xfrm>
          <a:prstGeom prst="rect">
            <a:avLst/>
          </a:prstGeom>
          <a:noFill/>
          <a:ln>
            <a:noFill/>
          </a:ln>
        </p:spPr>
      </p:pic>
      <p:sp>
        <p:nvSpPr>
          <p:cNvPr id="148" name="Google Shape;148;p5"/>
          <p:cNvSpPr txBox="1"/>
          <p:nvPr/>
        </p:nvSpPr>
        <p:spPr>
          <a:xfrm>
            <a:off x="3241040" y="936806"/>
            <a:ext cx="8786706" cy="1135684"/>
          </a:xfrm>
          <a:prstGeom prst="rect">
            <a:avLst/>
          </a:prstGeom>
          <a:noFill/>
          <a:ln>
            <a:noFill/>
          </a:ln>
        </p:spPr>
        <p:txBody>
          <a:bodyPr anchorCtr="0" anchor="ctr" bIns="45700" lIns="91425" spcFirstLastPara="1" rIns="91425" wrap="square" tIns="45700">
            <a:normAutofit/>
          </a:bodyPr>
          <a:lstStyle/>
          <a:p>
            <a:pPr indent="0" lvl="0" marL="0" marR="0" rtl="0" algn="just">
              <a:lnSpc>
                <a:spcPct val="120000"/>
              </a:lnSpc>
              <a:spcBef>
                <a:spcPts val="0"/>
              </a:spcBef>
              <a:spcAft>
                <a:spcPts val="0"/>
              </a:spcAft>
              <a:buClr>
                <a:srgbClr val="0070C0"/>
              </a:buClr>
              <a:buSzPts val="2400"/>
              <a:buFont typeface="Arial"/>
              <a:buNone/>
            </a:pPr>
            <a:r>
              <a:rPr b="0" i="0" lang="en-US" sz="2400" u="none" cap="none" strike="noStrike">
                <a:solidFill>
                  <a:srgbClr val="0070C0"/>
                </a:solidFill>
                <a:latin typeface="Poppins"/>
                <a:ea typeface="Poppins"/>
                <a:cs typeface="Poppins"/>
                <a:sym typeface="Poppins"/>
              </a:rPr>
              <a:t>Sử dụng bản đồ để xác định và trình bày vị trí, diện tích và đặc điểm các bộ phận</a:t>
            </a:r>
            <a:endParaRPr b="0" i="0" sz="2400" u="none" cap="none" strike="noStrike">
              <a:solidFill>
                <a:srgbClr val="0070C0"/>
              </a:solidFill>
              <a:latin typeface="Poppins"/>
              <a:ea typeface="Poppins"/>
              <a:cs typeface="Poppins"/>
              <a:sym typeface="Poppins"/>
            </a:endParaRPr>
          </a:p>
        </p:txBody>
      </p:sp>
      <p:graphicFrame>
        <p:nvGraphicFramePr>
          <p:cNvPr id="149" name="Google Shape;149;p5"/>
          <p:cNvGraphicFramePr/>
          <p:nvPr/>
        </p:nvGraphicFramePr>
        <p:xfrm>
          <a:off x="241616" y="3901446"/>
          <a:ext cx="3000000" cy="3000000"/>
        </p:xfrm>
        <a:graphic>
          <a:graphicData uri="http://schemas.openxmlformats.org/drawingml/2006/table">
            <a:tbl>
              <a:tblPr bandRow="1" firstCol="1" firstRow="1">
                <a:noFill/>
                <a:tableStyleId>{53D0E080-5307-42B2-90EB-75D7FBE1C7BA}</a:tableStyleId>
              </a:tblPr>
              <a:tblGrid>
                <a:gridCol w="2867350"/>
                <a:gridCol w="1513850"/>
              </a:tblGrid>
              <a:tr h="443075">
                <a:tc>
                  <a:txBody>
                    <a:bodyPr/>
                    <a:lstStyle/>
                    <a:p>
                      <a:pPr indent="0" lvl="0" marL="0" marR="0" rtl="0" algn="ctr">
                        <a:lnSpc>
                          <a:spcPct val="120000"/>
                        </a:lnSpc>
                        <a:spcBef>
                          <a:spcPts val="0"/>
                        </a:spcBef>
                        <a:spcAft>
                          <a:spcPts val="0"/>
                        </a:spcAft>
                        <a:buNone/>
                      </a:pPr>
                      <a:r>
                        <a:rPr lang="en-US" sz="2000" u="none" cap="none" strike="noStrike">
                          <a:latin typeface="Poppins"/>
                          <a:ea typeface="Poppins"/>
                          <a:cs typeface="Poppins"/>
                          <a:sym typeface="Poppins"/>
                        </a:rPr>
                        <a:t>Tiêu chí</a:t>
                      </a:r>
                      <a:endParaRPr sz="1400" u="none" cap="none" strike="noStrike">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lang="en-US" sz="2000" u="none" cap="none" strike="noStrike">
                          <a:latin typeface="Poppins"/>
                          <a:ea typeface="Poppins"/>
                          <a:cs typeface="Poppins"/>
                          <a:sym typeface="Poppins"/>
                        </a:rPr>
                        <a:t>Thông tin</a:t>
                      </a:r>
                      <a:endParaRPr sz="1400" u="none" cap="none" strike="noStrike">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43075">
                <a:tc>
                  <a:txBody>
                    <a:bodyPr/>
                    <a:lstStyle/>
                    <a:p>
                      <a:pPr indent="0" lvl="0" marL="0" marR="0" rtl="0" algn="just">
                        <a:lnSpc>
                          <a:spcPct val="120000"/>
                        </a:lnSpc>
                        <a:spcBef>
                          <a:spcPts val="0"/>
                        </a:spcBef>
                        <a:spcAft>
                          <a:spcPts val="0"/>
                        </a:spcAft>
                        <a:buNone/>
                      </a:pPr>
                      <a:r>
                        <a:rPr lang="en-US" sz="2000" u="none" cap="none" strike="noStrike">
                          <a:solidFill>
                            <a:schemeClr val="dk1"/>
                          </a:solidFill>
                          <a:latin typeface="Poppins"/>
                          <a:ea typeface="Poppins"/>
                          <a:cs typeface="Poppins"/>
                          <a:sym typeface="Poppins"/>
                        </a:rPr>
                        <a:t>Vị trí châu Đại Dương</a:t>
                      </a:r>
                      <a:endParaRPr sz="14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just">
                        <a:lnSpc>
                          <a:spcPct val="120000"/>
                        </a:lnSpc>
                        <a:spcBef>
                          <a:spcPts val="0"/>
                        </a:spcBef>
                        <a:spcAft>
                          <a:spcPts val="0"/>
                        </a:spcAft>
                        <a:buNone/>
                      </a:pPr>
                      <a:r>
                        <a:rPr lang="en-US" sz="2000" u="none" cap="none" strike="noStrike">
                          <a:latin typeface="Poppins"/>
                          <a:ea typeface="Poppins"/>
                          <a:cs typeface="Poppins"/>
                          <a:sym typeface="Poppins"/>
                        </a:rPr>
                        <a:t> </a:t>
                      </a:r>
                      <a:endParaRPr sz="1400" u="none" cap="none" strike="noStrike">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443075">
                <a:tc>
                  <a:txBody>
                    <a:bodyPr/>
                    <a:lstStyle/>
                    <a:p>
                      <a:pPr indent="0" lvl="0" marL="0" marR="0" rtl="0" algn="just">
                        <a:lnSpc>
                          <a:spcPct val="120000"/>
                        </a:lnSpc>
                        <a:spcBef>
                          <a:spcPts val="0"/>
                        </a:spcBef>
                        <a:spcAft>
                          <a:spcPts val="0"/>
                        </a:spcAft>
                        <a:buNone/>
                      </a:pPr>
                      <a:r>
                        <a:rPr lang="en-US" sz="2000" u="none" cap="none" strike="noStrike">
                          <a:solidFill>
                            <a:schemeClr val="dk1"/>
                          </a:solidFill>
                          <a:latin typeface="Poppins"/>
                          <a:ea typeface="Poppins"/>
                          <a:cs typeface="Poppins"/>
                          <a:sym typeface="Poppins"/>
                        </a:rPr>
                        <a:t>Các bộ phận hợp thành</a:t>
                      </a:r>
                      <a:endParaRPr sz="14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latin typeface="Poppins"/>
                          <a:ea typeface="Poppins"/>
                          <a:cs typeface="Poppins"/>
                          <a:sym typeface="Poppins"/>
                        </a:rPr>
                        <a:t> </a:t>
                      </a:r>
                      <a:endParaRPr sz="1400" u="none" cap="none" strike="noStrike">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43075">
                <a:tc>
                  <a:txBody>
                    <a:bodyPr/>
                    <a:lstStyle/>
                    <a:p>
                      <a:pPr indent="0" lvl="0" marL="0" marR="0" rtl="0" algn="just">
                        <a:lnSpc>
                          <a:spcPct val="120000"/>
                        </a:lnSpc>
                        <a:spcBef>
                          <a:spcPts val="0"/>
                        </a:spcBef>
                        <a:spcAft>
                          <a:spcPts val="0"/>
                        </a:spcAft>
                        <a:buNone/>
                      </a:pPr>
                      <a:r>
                        <a:rPr lang="en-US" sz="2000" u="none" cap="none" strike="noStrike">
                          <a:solidFill>
                            <a:schemeClr val="dk1"/>
                          </a:solidFill>
                          <a:latin typeface="Poppins"/>
                          <a:ea typeface="Poppins"/>
                          <a:cs typeface="Poppins"/>
                          <a:sym typeface="Poppins"/>
                        </a:rPr>
                        <a:t>Vị trí lục địa Ô-xtrây-li-a</a:t>
                      </a:r>
                      <a:endParaRPr sz="14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just">
                        <a:lnSpc>
                          <a:spcPct val="120000"/>
                        </a:lnSpc>
                        <a:spcBef>
                          <a:spcPts val="0"/>
                        </a:spcBef>
                        <a:spcAft>
                          <a:spcPts val="0"/>
                        </a:spcAft>
                        <a:buNone/>
                      </a:pPr>
                      <a:r>
                        <a:rPr lang="en-US" sz="2000" u="none" cap="none" strike="noStrike">
                          <a:latin typeface="Poppins"/>
                          <a:ea typeface="Poppins"/>
                          <a:cs typeface="Poppins"/>
                          <a:sym typeface="Poppins"/>
                        </a:rPr>
                        <a:t> </a:t>
                      </a:r>
                      <a:endParaRPr sz="1400" u="none" cap="none" strike="noStrike">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795950">
                <a:tc>
                  <a:txBody>
                    <a:bodyPr/>
                    <a:lstStyle/>
                    <a:p>
                      <a:pPr indent="0" lvl="0" marL="0" marR="0" rtl="0" algn="just">
                        <a:lnSpc>
                          <a:spcPct val="120000"/>
                        </a:lnSpc>
                        <a:spcBef>
                          <a:spcPts val="0"/>
                        </a:spcBef>
                        <a:spcAft>
                          <a:spcPts val="0"/>
                        </a:spcAft>
                        <a:buNone/>
                      </a:pPr>
                      <a:r>
                        <a:rPr lang="en-US" sz="2000" u="none" cap="none" strike="noStrike">
                          <a:solidFill>
                            <a:schemeClr val="dk1"/>
                          </a:solidFill>
                          <a:latin typeface="Poppins"/>
                          <a:ea typeface="Poppins"/>
                          <a:cs typeface="Poppins"/>
                          <a:sym typeface="Poppins"/>
                        </a:rPr>
                        <a:t>Kích thước và hình dáng Ô-xtrây-li-a</a:t>
                      </a:r>
                      <a:endParaRPr sz="1400" u="none" cap="none" strike="noStrike">
                        <a:solidFill>
                          <a:schemeClr val="dk1"/>
                        </a:solidFill>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20000"/>
                        </a:lnSpc>
                        <a:spcBef>
                          <a:spcPts val="0"/>
                        </a:spcBef>
                        <a:spcAft>
                          <a:spcPts val="0"/>
                        </a:spcAft>
                        <a:buNone/>
                      </a:pPr>
                      <a:r>
                        <a:rPr lang="en-US" sz="2000" u="none" cap="none" strike="noStrike">
                          <a:latin typeface="Poppins"/>
                          <a:ea typeface="Poppins"/>
                          <a:cs typeface="Poppins"/>
                          <a:sym typeface="Poppins"/>
                        </a:rPr>
                        <a:t> </a:t>
                      </a:r>
                      <a:endParaRPr sz="1400" u="none" cap="none" strike="noStrike">
                        <a:latin typeface="Poppins"/>
                        <a:ea typeface="Poppins"/>
                        <a:cs typeface="Poppins"/>
                        <a:sym typeface="Poppins"/>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xEl>
                                              <p:pRg end="0" st="0"/>
                                            </p:txEl>
                                          </p:spTgt>
                                        </p:tgtEl>
                                        <p:attrNameLst>
                                          <p:attrName>style.visibility</p:attrName>
                                        </p:attrNameLst>
                                      </p:cBhvr>
                                      <p:to>
                                        <p:strVal val="visible"/>
                                      </p:to>
                                    </p:set>
                                    <p:animEffect filter="fade" transition="in">
                                      <p:cBhvr>
                                        <p:cTn dur="500"/>
                                        <p:tgtEl>
                                          <p:spTgt spid="1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xEl>
                                              <p:pRg end="1" st="1"/>
                                            </p:txEl>
                                          </p:spTgt>
                                        </p:tgtEl>
                                        <p:attrNameLst>
                                          <p:attrName>style.visibility</p:attrName>
                                        </p:attrNameLst>
                                      </p:cBhvr>
                                      <p:to>
                                        <p:strVal val="visible"/>
                                      </p:to>
                                    </p:set>
                                    <p:animEffect filter="fade" transition="in">
                                      <p:cBhvr>
                                        <p:cTn dur="500"/>
                                        <p:tgtEl>
                                          <p:spTgt spid="1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0"/>
                                        <p:tgtEl>
                                          <p:spTgt spid="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0" st="0"/>
                                            </p:txEl>
                                          </p:spTgt>
                                        </p:tgtEl>
                                        <p:attrNameLst>
                                          <p:attrName>style.visibility</p:attrName>
                                        </p:attrNameLst>
                                      </p:cBhvr>
                                      <p:to>
                                        <p:strVal val="visible"/>
                                      </p:to>
                                    </p:set>
                                    <p:animEffect filter="fade" transition="in">
                                      <p:cBhvr>
                                        <p:cTn dur="500"/>
                                        <p:tgtEl>
                                          <p:spTgt spid="1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5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6"/>
          <p:cNvSpPr/>
          <p:nvPr/>
        </p:nvSpPr>
        <p:spPr>
          <a:xfrm>
            <a:off x="0" y="0"/>
            <a:ext cx="12192000" cy="6858000"/>
          </a:xfrm>
          <a:prstGeom prst="rect">
            <a:avLst/>
          </a:prstGeom>
          <a:noFill/>
          <a:ln cap="flat" cmpd="sng" w="2286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55" name="Google Shape;155;p6"/>
          <p:cNvSpPr txBox="1"/>
          <p:nvPr/>
        </p:nvSpPr>
        <p:spPr>
          <a:xfrm>
            <a:off x="2641600" y="239080"/>
            <a:ext cx="9235440" cy="858200"/>
          </a:xfrm>
          <a:prstGeom prst="rect">
            <a:avLst/>
          </a:prstGeom>
          <a:noFill/>
          <a:ln>
            <a:noFill/>
          </a:ln>
        </p:spPr>
        <p:txBody>
          <a:bodyPr anchorCtr="0" anchor="ctr" bIns="45700" lIns="91425" spcFirstLastPara="1" rIns="91425" wrap="square" tIns="45700">
            <a:normAutofit fontScale="85000" lnSpcReduction="10000"/>
          </a:bodyPr>
          <a:lstStyle/>
          <a:p>
            <a:pPr indent="0" lvl="0" marL="0" marR="0" rtl="0" algn="ctr">
              <a:lnSpc>
                <a:spcPct val="90000"/>
              </a:lnSpc>
              <a:spcBef>
                <a:spcPts val="0"/>
              </a:spcBef>
              <a:spcAft>
                <a:spcPts val="0"/>
              </a:spcAft>
              <a:buClr>
                <a:srgbClr val="7030A0"/>
              </a:buClr>
              <a:buSzPct val="100000"/>
              <a:buFont typeface="Arial"/>
              <a:buNone/>
            </a:pPr>
            <a:r>
              <a:rPr b="0" i="0" lang="en-US" sz="4800" u="none" cap="none" strike="noStrike">
                <a:solidFill>
                  <a:srgbClr val="7030A0"/>
                </a:solidFill>
                <a:latin typeface="Arial"/>
                <a:ea typeface="Arial"/>
                <a:cs typeface="Arial"/>
                <a:sym typeface="Arial"/>
              </a:rPr>
              <a:t>1. VỊ TRÍ ĐỊA LÍ VÀ PHẠM VI LÃNH THỔ</a:t>
            </a:r>
            <a:endParaRPr/>
          </a:p>
        </p:txBody>
      </p:sp>
      <p:pic>
        <p:nvPicPr>
          <p:cNvPr id="156" name="Google Shape;156;p6"/>
          <p:cNvPicPr preferRelativeResize="0"/>
          <p:nvPr/>
        </p:nvPicPr>
        <p:blipFill rotWithShape="1">
          <a:blip r:embed="rId3">
            <a:alphaModFix/>
          </a:blip>
          <a:srcRect b="5527" l="0" r="0" t="0"/>
          <a:stretch/>
        </p:blipFill>
        <p:spPr>
          <a:xfrm>
            <a:off x="4683760" y="1936970"/>
            <a:ext cx="7343986" cy="4423190"/>
          </a:xfrm>
          <a:prstGeom prst="rect">
            <a:avLst/>
          </a:prstGeom>
          <a:noFill/>
          <a:ln>
            <a:noFill/>
          </a:ln>
        </p:spPr>
      </p:pic>
      <p:sp>
        <p:nvSpPr>
          <p:cNvPr id="157" name="Google Shape;157;p6"/>
          <p:cNvSpPr txBox="1"/>
          <p:nvPr>
            <p:ph idx="1" type="body"/>
          </p:nvPr>
        </p:nvSpPr>
        <p:spPr>
          <a:xfrm>
            <a:off x="271186" y="1590017"/>
            <a:ext cx="4381184" cy="2661905"/>
          </a:xfrm>
          <a:prstGeom prst="rect">
            <a:avLst/>
          </a:prstGeom>
          <a:noFill/>
          <a:ln>
            <a:noFill/>
          </a:ln>
        </p:spPr>
        <p:txBody>
          <a:bodyPr anchorCtr="0" anchor="ctr" bIns="45700" lIns="91425" spcFirstLastPara="1" rIns="91425" wrap="square" tIns="45700">
            <a:normAutofit/>
          </a:bodyPr>
          <a:lstStyle/>
          <a:p>
            <a:pPr indent="-228600" lvl="0" marL="228600" rtl="0" algn="just">
              <a:lnSpc>
                <a:spcPct val="120000"/>
              </a:lnSpc>
              <a:spcBef>
                <a:spcPts val="0"/>
              </a:spcBef>
              <a:spcAft>
                <a:spcPts val="0"/>
              </a:spcAft>
              <a:buClr>
                <a:schemeClr val="dk1"/>
              </a:buClr>
              <a:buSzPts val="2800"/>
              <a:buFont typeface="Poppins"/>
              <a:buChar char="-"/>
            </a:pPr>
            <a:r>
              <a:rPr lang="en-US">
                <a:latin typeface="Poppins"/>
                <a:ea typeface="Poppins"/>
                <a:cs typeface="Poppins"/>
                <a:sym typeface="Poppins"/>
              </a:rPr>
              <a:t>Châu Đại Dương: </a:t>
            </a:r>
            <a:endParaRPr/>
          </a:p>
          <a:p>
            <a:pPr indent="0" lvl="0" marL="0" rtl="0" algn="just">
              <a:lnSpc>
                <a:spcPct val="120000"/>
              </a:lnSpc>
              <a:spcBef>
                <a:spcPts val="600"/>
              </a:spcBef>
              <a:spcAft>
                <a:spcPts val="0"/>
              </a:spcAft>
              <a:buClr>
                <a:schemeClr val="dk1"/>
              </a:buClr>
              <a:buSzPts val="2800"/>
              <a:buNone/>
            </a:pPr>
            <a:r>
              <a:rPr lang="en-US">
                <a:latin typeface="Poppins"/>
                <a:ea typeface="Poppins"/>
                <a:cs typeface="Poppins"/>
                <a:sym typeface="Poppins"/>
              </a:rPr>
              <a:t>+ Bán cầu nam</a:t>
            </a:r>
            <a:r>
              <a:rPr baseline="30000" lang="en-US">
                <a:latin typeface="Poppins"/>
                <a:ea typeface="Poppins"/>
                <a:cs typeface="Poppins"/>
                <a:sym typeface="Poppins"/>
              </a:rPr>
              <a:t> </a:t>
            </a:r>
            <a:endParaRPr/>
          </a:p>
          <a:p>
            <a:pPr indent="0" lvl="0" marL="0" rtl="0" algn="just">
              <a:lnSpc>
                <a:spcPct val="120000"/>
              </a:lnSpc>
              <a:spcBef>
                <a:spcPts val="600"/>
              </a:spcBef>
              <a:spcAft>
                <a:spcPts val="0"/>
              </a:spcAft>
              <a:buClr>
                <a:schemeClr val="dk1"/>
              </a:buClr>
              <a:buSzPts val="2800"/>
              <a:buNone/>
            </a:pPr>
            <a:r>
              <a:rPr lang="en-US">
                <a:latin typeface="Poppins"/>
                <a:ea typeface="Poppins"/>
                <a:cs typeface="Poppins"/>
                <a:sym typeface="Poppins"/>
              </a:rPr>
              <a:t>+ Các chuỗi đảo</a:t>
            </a:r>
            <a:endParaRPr>
              <a:latin typeface="Poppins"/>
              <a:ea typeface="Poppins"/>
              <a:cs typeface="Poppins"/>
              <a:sym typeface="Poppins"/>
            </a:endParaRPr>
          </a:p>
          <a:p>
            <a:pPr indent="0" lvl="0" marL="0" rtl="0" algn="just">
              <a:lnSpc>
                <a:spcPct val="120000"/>
              </a:lnSpc>
              <a:spcBef>
                <a:spcPts val="600"/>
              </a:spcBef>
              <a:spcAft>
                <a:spcPts val="0"/>
              </a:spcAft>
              <a:buClr>
                <a:schemeClr val="dk1"/>
              </a:buClr>
              <a:buSzPts val="2800"/>
              <a:buNone/>
            </a:pPr>
            <a:r>
              <a:rPr lang="en-US">
                <a:latin typeface="Poppins"/>
                <a:ea typeface="Poppins"/>
                <a:cs typeface="Poppins"/>
                <a:sym typeface="Poppins"/>
              </a:rPr>
              <a:t>+ Lục địa Ô-xtrây-li-a</a:t>
            </a:r>
            <a:endParaRPr/>
          </a:p>
        </p:txBody>
      </p:sp>
      <p:pic>
        <p:nvPicPr>
          <p:cNvPr id="158" name="Google Shape;158;p6"/>
          <p:cNvPicPr preferRelativeResize="0"/>
          <p:nvPr/>
        </p:nvPicPr>
        <p:blipFill rotWithShape="1">
          <a:blip r:embed="rId4">
            <a:alphaModFix/>
          </a:blip>
          <a:srcRect b="0" l="0" r="0" t="0"/>
          <a:stretch/>
        </p:blipFill>
        <p:spPr>
          <a:xfrm>
            <a:off x="411638" y="388324"/>
            <a:ext cx="2020570" cy="1135684"/>
          </a:xfrm>
          <a:prstGeom prst="rect">
            <a:avLst/>
          </a:prstGeom>
          <a:noFill/>
          <a:ln>
            <a:noFill/>
          </a:ln>
        </p:spPr>
      </p:pic>
      <p:sp>
        <p:nvSpPr>
          <p:cNvPr id="159" name="Google Shape;159;p6"/>
          <p:cNvSpPr txBox="1"/>
          <p:nvPr/>
        </p:nvSpPr>
        <p:spPr>
          <a:xfrm>
            <a:off x="2641600" y="803718"/>
            <a:ext cx="9386146" cy="1135684"/>
          </a:xfrm>
          <a:prstGeom prst="rect">
            <a:avLst/>
          </a:prstGeom>
          <a:noFill/>
          <a:ln>
            <a:noFill/>
          </a:ln>
        </p:spPr>
        <p:txBody>
          <a:bodyPr anchorCtr="0" anchor="ctr" bIns="45700" lIns="91425" spcFirstLastPara="1" rIns="91425" wrap="square" tIns="45700">
            <a:normAutofit/>
          </a:bodyPr>
          <a:lstStyle/>
          <a:p>
            <a:pPr indent="0" lvl="0" marL="0" marR="0" rtl="0" algn="just">
              <a:lnSpc>
                <a:spcPct val="120000"/>
              </a:lnSpc>
              <a:spcBef>
                <a:spcPts val="0"/>
              </a:spcBef>
              <a:spcAft>
                <a:spcPts val="0"/>
              </a:spcAft>
              <a:buClr>
                <a:srgbClr val="0070C0"/>
              </a:buClr>
              <a:buSzPts val="2400"/>
              <a:buFont typeface="Arial"/>
              <a:buNone/>
            </a:pPr>
            <a:r>
              <a:rPr b="0" i="0" lang="en-US" sz="2400" u="none" cap="none" strike="noStrike">
                <a:solidFill>
                  <a:srgbClr val="0070C0"/>
                </a:solidFill>
                <a:latin typeface="Poppins"/>
                <a:ea typeface="Poppins"/>
                <a:cs typeface="Poppins"/>
                <a:sym typeface="Poppins"/>
              </a:rPr>
              <a:t>Sử dụng bản đồ để xác định và trình bày vị trí, diện tích và đặc điểm các bộ phận</a:t>
            </a:r>
            <a:endParaRPr b="0" i="0" sz="2400" u="none" cap="none" strike="noStrike">
              <a:solidFill>
                <a:srgbClr val="0070C0"/>
              </a:solidFill>
              <a:latin typeface="Poppins"/>
              <a:ea typeface="Poppins"/>
              <a:cs typeface="Poppins"/>
              <a:sym typeface="Poppins"/>
            </a:endParaRPr>
          </a:p>
        </p:txBody>
      </p:sp>
      <p:sp>
        <p:nvSpPr>
          <p:cNvPr id="160" name="Google Shape;160;p6"/>
          <p:cNvSpPr/>
          <p:nvPr/>
        </p:nvSpPr>
        <p:spPr>
          <a:xfrm rot="1437732">
            <a:off x="6544591" y="2712746"/>
            <a:ext cx="2809084" cy="664303"/>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1" name="Google Shape;161;p6"/>
          <p:cNvSpPr/>
          <p:nvPr/>
        </p:nvSpPr>
        <p:spPr>
          <a:xfrm rot="1437732">
            <a:off x="6270272" y="3370993"/>
            <a:ext cx="2809084" cy="664303"/>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2" name="Google Shape;162;p6"/>
          <p:cNvSpPr/>
          <p:nvPr/>
        </p:nvSpPr>
        <p:spPr>
          <a:xfrm rot="4247664">
            <a:off x="9018771" y="3067549"/>
            <a:ext cx="2809084" cy="978062"/>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3" name="Google Shape;163;p6"/>
          <p:cNvSpPr/>
          <p:nvPr/>
        </p:nvSpPr>
        <p:spPr>
          <a:xfrm rot="-1495294">
            <a:off x="7314836" y="5157264"/>
            <a:ext cx="1880330" cy="1021114"/>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Premium Vector | Stylized simple outline map of australia icon. blue sketch  map of australia vector illustration" id="164" name="Google Shape;164;p6"/>
          <p:cNvPicPr preferRelativeResize="0"/>
          <p:nvPr/>
        </p:nvPicPr>
        <p:blipFill rotWithShape="1">
          <a:blip r:embed="rId5">
            <a:alphaModFix/>
          </a:blip>
          <a:srcRect b="0" l="0" r="0" t="0"/>
          <a:stretch/>
        </p:blipFill>
        <p:spPr>
          <a:xfrm>
            <a:off x="1034260" y="4251922"/>
            <a:ext cx="2397760" cy="23977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0" st="0"/>
                                            </p:txEl>
                                          </p:spTgt>
                                        </p:tgtEl>
                                        <p:attrNameLst>
                                          <p:attrName>style.visibility</p:attrName>
                                        </p:attrNameLst>
                                      </p:cBhvr>
                                      <p:to>
                                        <p:strVal val="visible"/>
                                      </p:to>
                                    </p:set>
                                    <p:animEffect filter="fade" transition="in">
                                      <p:cBhvr>
                                        <p:cTn dur="500"/>
                                        <p:tgtEl>
                                          <p:spTgt spid="1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1" st="1"/>
                                            </p:txEl>
                                          </p:spTgt>
                                        </p:tgtEl>
                                        <p:attrNameLst>
                                          <p:attrName>style.visibility</p:attrName>
                                        </p:attrNameLst>
                                      </p:cBhvr>
                                      <p:to>
                                        <p:strVal val="visible"/>
                                      </p:to>
                                    </p:set>
                                    <p:animEffect filter="fade" transition="in">
                                      <p:cBhvr>
                                        <p:cTn dur="500"/>
                                        <p:tgtEl>
                                          <p:spTgt spid="1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2" st="2"/>
                                            </p:txEl>
                                          </p:spTgt>
                                        </p:tgtEl>
                                        <p:attrNameLst>
                                          <p:attrName>style.visibility</p:attrName>
                                        </p:attrNameLst>
                                      </p:cBhvr>
                                      <p:to>
                                        <p:strVal val="visible"/>
                                      </p:to>
                                    </p:set>
                                    <p:animEffect filter="fade" transition="in">
                                      <p:cBhvr>
                                        <p:cTn dur="500"/>
                                        <p:tgtEl>
                                          <p:spTgt spid="1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3" st="3"/>
                                            </p:txEl>
                                          </p:spTgt>
                                        </p:tgtEl>
                                        <p:attrNameLst>
                                          <p:attrName>style.visibility</p:attrName>
                                        </p:attrNameLst>
                                      </p:cBhvr>
                                      <p:to>
                                        <p:strVal val="visible"/>
                                      </p:to>
                                    </p:set>
                                    <p:animEffect filter="fade" transition="in">
                                      <p:cBhvr>
                                        <p:cTn dur="500"/>
                                        <p:tgtEl>
                                          <p:spTgt spid="15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7"/>
          <p:cNvSpPr/>
          <p:nvPr/>
        </p:nvSpPr>
        <p:spPr>
          <a:xfrm>
            <a:off x="0" y="0"/>
            <a:ext cx="12192000" cy="6858000"/>
          </a:xfrm>
          <a:prstGeom prst="rect">
            <a:avLst/>
          </a:prstGeom>
          <a:noFill/>
          <a:ln cap="flat" cmpd="sng" w="2286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70" name="Google Shape;170;p7"/>
          <p:cNvSpPr txBox="1"/>
          <p:nvPr/>
        </p:nvSpPr>
        <p:spPr>
          <a:xfrm>
            <a:off x="2641600" y="239080"/>
            <a:ext cx="9235440" cy="858200"/>
          </a:xfrm>
          <a:prstGeom prst="rect">
            <a:avLst/>
          </a:prstGeom>
          <a:noFill/>
          <a:ln>
            <a:noFill/>
          </a:ln>
        </p:spPr>
        <p:txBody>
          <a:bodyPr anchorCtr="0" anchor="ctr" bIns="45700" lIns="91425" spcFirstLastPara="1" rIns="91425" wrap="square" tIns="45700">
            <a:normAutofit fontScale="85000" lnSpcReduction="10000"/>
          </a:bodyPr>
          <a:lstStyle/>
          <a:p>
            <a:pPr indent="0" lvl="0" marL="0" marR="0" rtl="0" algn="ctr">
              <a:lnSpc>
                <a:spcPct val="90000"/>
              </a:lnSpc>
              <a:spcBef>
                <a:spcPts val="0"/>
              </a:spcBef>
              <a:spcAft>
                <a:spcPts val="0"/>
              </a:spcAft>
              <a:buClr>
                <a:srgbClr val="7030A0"/>
              </a:buClr>
              <a:buSzPct val="100000"/>
              <a:buFont typeface="Arial"/>
              <a:buNone/>
            </a:pPr>
            <a:r>
              <a:rPr b="0" i="0" lang="en-US" sz="4800" u="none" cap="none" strike="noStrike">
                <a:solidFill>
                  <a:srgbClr val="7030A0"/>
                </a:solidFill>
                <a:latin typeface="Arial"/>
                <a:ea typeface="Arial"/>
                <a:cs typeface="Arial"/>
                <a:sym typeface="Arial"/>
              </a:rPr>
              <a:t>1. VỊ TRÍ ĐỊA LÍ VÀ PHẠM VI LÃNH THỔ</a:t>
            </a:r>
            <a:endParaRPr/>
          </a:p>
        </p:txBody>
      </p:sp>
      <p:pic>
        <p:nvPicPr>
          <p:cNvPr id="171" name="Google Shape;171;p7"/>
          <p:cNvPicPr preferRelativeResize="0"/>
          <p:nvPr/>
        </p:nvPicPr>
        <p:blipFill rotWithShape="1">
          <a:blip r:embed="rId3">
            <a:alphaModFix/>
          </a:blip>
          <a:srcRect b="5527" l="0" r="0" t="0"/>
          <a:stretch/>
        </p:blipFill>
        <p:spPr>
          <a:xfrm>
            <a:off x="4683760" y="1936970"/>
            <a:ext cx="7343986" cy="4423190"/>
          </a:xfrm>
          <a:prstGeom prst="rect">
            <a:avLst/>
          </a:prstGeom>
          <a:noFill/>
          <a:ln>
            <a:noFill/>
          </a:ln>
        </p:spPr>
      </p:pic>
      <p:sp>
        <p:nvSpPr>
          <p:cNvPr id="172" name="Google Shape;172;p7"/>
          <p:cNvSpPr txBox="1"/>
          <p:nvPr>
            <p:ph idx="1" type="body"/>
          </p:nvPr>
        </p:nvSpPr>
        <p:spPr>
          <a:xfrm>
            <a:off x="241616" y="1737375"/>
            <a:ext cx="4381184" cy="2418065"/>
          </a:xfrm>
          <a:prstGeom prst="rect">
            <a:avLst/>
          </a:prstGeom>
          <a:noFill/>
          <a:ln>
            <a:noFill/>
          </a:ln>
        </p:spPr>
        <p:txBody>
          <a:bodyPr anchorCtr="0" anchor="ctr" bIns="45700" lIns="91425" spcFirstLastPara="1" rIns="91425" wrap="square" tIns="45700">
            <a:normAutofit/>
          </a:bodyPr>
          <a:lstStyle/>
          <a:p>
            <a:pPr indent="0" lvl="0" marL="0" rtl="0" algn="ctr">
              <a:lnSpc>
                <a:spcPct val="120000"/>
              </a:lnSpc>
              <a:spcBef>
                <a:spcPts val="0"/>
              </a:spcBef>
              <a:spcAft>
                <a:spcPts val="0"/>
              </a:spcAft>
              <a:buClr>
                <a:srgbClr val="00B050"/>
              </a:buClr>
              <a:buSzPts val="2800"/>
              <a:buNone/>
            </a:pPr>
            <a:r>
              <a:rPr lang="en-US">
                <a:solidFill>
                  <a:srgbClr val="00B050"/>
                </a:solidFill>
                <a:latin typeface="Poppins"/>
                <a:ea typeface="Poppins"/>
                <a:cs typeface="Poppins"/>
                <a:sym typeface="Poppins"/>
              </a:rPr>
              <a:t>Em có biết?</a:t>
            </a:r>
            <a:endParaRPr/>
          </a:p>
          <a:p>
            <a:pPr indent="0" lvl="0" marL="0" rtl="0" algn="just">
              <a:lnSpc>
                <a:spcPct val="120000"/>
              </a:lnSpc>
              <a:spcBef>
                <a:spcPts val="1000"/>
              </a:spcBef>
              <a:spcAft>
                <a:spcPts val="0"/>
              </a:spcAft>
              <a:buClr>
                <a:schemeClr val="dk1"/>
              </a:buClr>
              <a:buSzPts val="2800"/>
              <a:buNone/>
            </a:pPr>
            <a:r>
              <a:rPr lang="en-US">
                <a:latin typeface="Poppins"/>
                <a:ea typeface="Poppins"/>
                <a:cs typeface="Poppins"/>
                <a:sym typeface="Poppins"/>
              </a:rPr>
              <a:t>+ </a:t>
            </a:r>
            <a:r>
              <a:rPr lang="en-US">
                <a:solidFill>
                  <a:srgbClr val="FF0000"/>
                </a:solidFill>
                <a:latin typeface="Poppins"/>
                <a:ea typeface="Poppins"/>
                <a:cs typeface="Poppins"/>
                <a:sym typeface="Poppins"/>
              </a:rPr>
              <a:t>Vùng đảo </a:t>
            </a:r>
            <a:r>
              <a:rPr lang="en-US">
                <a:latin typeface="Poppins"/>
                <a:ea typeface="Poppins"/>
                <a:cs typeface="Poppins"/>
                <a:sym typeface="Poppins"/>
              </a:rPr>
              <a:t>rộng lớn. Gồm </a:t>
            </a:r>
            <a:r>
              <a:rPr lang="en-US">
                <a:solidFill>
                  <a:srgbClr val="FF0000"/>
                </a:solidFill>
                <a:latin typeface="Poppins"/>
                <a:ea typeface="Poppins"/>
                <a:cs typeface="Poppins"/>
                <a:sym typeface="Poppins"/>
              </a:rPr>
              <a:t>4</a:t>
            </a:r>
            <a:r>
              <a:rPr lang="en-US">
                <a:latin typeface="Poppins"/>
                <a:ea typeface="Poppins"/>
                <a:cs typeface="Poppins"/>
                <a:sym typeface="Poppins"/>
              </a:rPr>
              <a:t> khu vực, diện tích </a:t>
            </a:r>
            <a:r>
              <a:rPr lang="en-US">
                <a:solidFill>
                  <a:srgbClr val="FF0000"/>
                </a:solidFill>
                <a:latin typeface="Poppins"/>
                <a:ea typeface="Poppins"/>
                <a:cs typeface="Poppins"/>
                <a:sym typeface="Poppins"/>
              </a:rPr>
              <a:t>1 triệu km</a:t>
            </a:r>
            <a:r>
              <a:rPr baseline="30000" lang="en-US">
                <a:solidFill>
                  <a:srgbClr val="FF0000"/>
                </a:solidFill>
                <a:latin typeface="Poppins"/>
                <a:ea typeface="Poppins"/>
                <a:cs typeface="Poppins"/>
                <a:sym typeface="Poppins"/>
              </a:rPr>
              <a:t>2</a:t>
            </a:r>
            <a:endParaRPr/>
          </a:p>
        </p:txBody>
      </p:sp>
      <p:pic>
        <p:nvPicPr>
          <p:cNvPr id="173" name="Google Shape;173;p7"/>
          <p:cNvPicPr preferRelativeResize="0"/>
          <p:nvPr/>
        </p:nvPicPr>
        <p:blipFill rotWithShape="1">
          <a:blip r:embed="rId4">
            <a:alphaModFix/>
          </a:blip>
          <a:srcRect b="0" l="0" r="0" t="0"/>
          <a:stretch/>
        </p:blipFill>
        <p:spPr>
          <a:xfrm>
            <a:off x="411638" y="388324"/>
            <a:ext cx="2020570" cy="1135684"/>
          </a:xfrm>
          <a:prstGeom prst="rect">
            <a:avLst/>
          </a:prstGeom>
          <a:noFill/>
          <a:ln>
            <a:noFill/>
          </a:ln>
        </p:spPr>
      </p:pic>
      <p:sp>
        <p:nvSpPr>
          <p:cNvPr id="174" name="Google Shape;174;p7"/>
          <p:cNvSpPr txBox="1"/>
          <p:nvPr/>
        </p:nvSpPr>
        <p:spPr>
          <a:xfrm>
            <a:off x="2641600" y="742805"/>
            <a:ext cx="9386146" cy="1135684"/>
          </a:xfrm>
          <a:prstGeom prst="rect">
            <a:avLst/>
          </a:prstGeom>
          <a:noFill/>
          <a:ln>
            <a:noFill/>
          </a:ln>
        </p:spPr>
        <p:txBody>
          <a:bodyPr anchorCtr="0" anchor="ctr" bIns="45700" lIns="91425" spcFirstLastPara="1" rIns="91425" wrap="square" tIns="45700">
            <a:normAutofit/>
          </a:bodyPr>
          <a:lstStyle/>
          <a:p>
            <a:pPr indent="0" lvl="0" marL="0" marR="0" rtl="0" algn="just">
              <a:lnSpc>
                <a:spcPct val="120000"/>
              </a:lnSpc>
              <a:spcBef>
                <a:spcPts val="0"/>
              </a:spcBef>
              <a:spcAft>
                <a:spcPts val="0"/>
              </a:spcAft>
              <a:buClr>
                <a:srgbClr val="0070C0"/>
              </a:buClr>
              <a:buSzPts val="2400"/>
              <a:buFont typeface="Arial"/>
              <a:buNone/>
            </a:pPr>
            <a:r>
              <a:rPr b="0" i="0" lang="en-US" sz="2400" u="none" cap="none" strike="noStrike">
                <a:solidFill>
                  <a:srgbClr val="0070C0"/>
                </a:solidFill>
                <a:latin typeface="Poppins"/>
                <a:ea typeface="Poppins"/>
                <a:cs typeface="Poppins"/>
                <a:sym typeface="Poppins"/>
              </a:rPr>
              <a:t>Sử dụng bản đồ để xác định và trình bày vị trí, diện tích và đặc điểm các bộ phận</a:t>
            </a:r>
            <a:endParaRPr b="0" i="0" sz="2400" u="none" cap="none" strike="noStrike">
              <a:solidFill>
                <a:srgbClr val="0070C0"/>
              </a:solidFill>
              <a:latin typeface="Poppins"/>
              <a:ea typeface="Poppins"/>
              <a:cs typeface="Poppins"/>
              <a:sym typeface="Poppins"/>
            </a:endParaRPr>
          </a:p>
        </p:txBody>
      </p:sp>
      <p:sp>
        <p:nvSpPr>
          <p:cNvPr id="175" name="Google Shape;175;p7"/>
          <p:cNvSpPr/>
          <p:nvPr/>
        </p:nvSpPr>
        <p:spPr>
          <a:xfrm>
            <a:off x="5292312" y="3850640"/>
            <a:ext cx="2124488" cy="1635800"/>
          </a:xfrm>
          <a:custGeom>
            <a:rect b="b" l="l" r="r" t="t"/>
            <a:pathLst>
              <a:path extrusionOk="0" h="1635800" w="2124488">
                <a:moveTo>
                  <a:pt x="1199928" y="71120"/>
                </a:moveTo>
                <a:cubicBezTo>
                  <a:pt x="1218555" y="67733"/>
                  <a:pt x="1234062" y="58207"/>
                  <a:pt x="1250728" y="50800"/>
                </a:cubicBezTo>
                <a:cubicBezTo>
                  <a:pt x="1264568" y="44649"/>
                  <a:pt x="1287695" y="15787"/>
                  <a:pt x="1291368" y="30480"/>
                </a:cubicBezTo>
                <a:cubicBezTo>
                  <a:pt x="1302897" y="76595"/>
                  <a:pt x="1286762" y="125511"/>
                  <a:pt x="1281208" y="172720"/>
                </a:cubicBezTo>
                <a:cubicBezTo>
                  <a:pt x="1279957" y="183356"/>
                  <a:pt x="1276989" y="194289"/>
                  <a:pt x="1271048" y="203200"/>
                </a:cubicBezTo>
                <a:cubicBezTo>
                  <a:pt x="1255402" y="226669"/>
                  <a:pt x="1232579" y="239006"/>
                  <a:pt x="1210088" y="254000"/>
                </a:cubicBezTo>
                <a:lnTo>
                  <a:pt x="1301528" y="264160"/>
                </a:lnTo>
                <a:cubicBezTo>
                  <a:pt x="1325290" y="267130"/>
                  <a:pt x="1350413" y="265426"/>
                  <a:pt x="1372648" y="274320"/>
                </a:cubicBezTo>
                <a:cubicBezTo>
                  <a:pt x="1417243" y="292158"/>
                  <a:pt x="1391983" y="322315"/>
                  <a:pt x="1433608" y="345440"/>
                </a:cubicBezTo>
                <a:cubicBezTo>
                  <a:pt x="1451616" y="355444"/>
                  <a:pt x="1474248" y="352213"/>
                  <a:pt x="1494568" y="355600"/>
                </a:cubicBezTo>
                <a:cubicBezTo>
                  <a:pt x="1508984" y="348392"/>
                  <a:pt x="1561569" y="327454"/>
                  <a:pt x="1565688" y="304800"/>
                </a:cubicBezTo>
                <a:cubicBezTo>
                  <a:pt x="1570572" y="277936"/>
                  <a:pt x="1559680" y="250507"/>
                  <a:pt x="1555528" y="223520"/>
                </a:cubicBezTo>
                <a:cubicBezTo>
                  <a:pt x="1550369" y="189984"/>
                  <a:pt x="1543298" y="164442"/>
                  <a:pt x="1535208" y="132080"/>
                </a:cubicBezTo>
                <a:cubicBezTo>
                  <a:pt x="1538595" y="98213"/>
                  <a:pt x="1533737" y="62466"/>
                  <a:pt x="1545368" y="30480"/>
                </a:cubicBezTo>
                <a:cubicBezTo>
                  <a:pt x="1549028" y="20415"/>
                  <a:pt x="1566269" y="25109"/>
                  <a:pt x="1575848" y="20320"/>
                </a:cubicBezTo>
                <a:cubicBezTo>
                  <a:pt x="1586770" y="14859"/>
                  <a:pt x="1596168" y="6773"/>
                  <a:pt x="1606328" y="0"/>
                </a:cubicBezTo>
                <a:cubicBezTo>
                  <a:pt x="1609715" y="10160"/>
                  <a:pt x="1614388" y="19978"/>
                  <a:pt x="1616488" y="30480"/>
                </a:cubicBezTo>
                <a:cubicBezTo>
                  <a:pt x="1627006" y="83068"/>
                  <a:pt x="1619593" y="91911"/>
                  <a:pt x="1636808" y="132080"/>
                </a:cubicBezTo>
                <a:cubicBezTo>
                  <a:pt x="1642774" y="146001"/>
                  <a:pt x="1647432" y="161085"/>
                  <a:pt x="1657128" y="172720"/>
                </a:cubicBezTo>
                <a:cubicBezTo>
                  <a:pt x="1672278" y="190900"/>
                  <a:pt x="1697284" y="196265"/>
                  <a:pt x="1718088" y="203200"/>
                </a:cubicBezTo>
                <a:cubicBezTo>
                  <a:pt x="1735519" y="272926"/>
                  <a:pt x="1729998" y="308932"/>
                  <a:pt x="1768888" y="355600"/>
                </a:cubicBezTo>
                <a:cubicBezTo>
                  <a:pt x="1778086" y="366638"/>
                  <a:pt x="1788459" y="376729"/>
                  <a:pt x="1799368" y="386080"/>
                </a:cubicBezTo>
                <a:cubicBezTo>
                  <a:pt x="1812225" y="397100"/>
                  <a:pt x="1825649" y="407585"/>
                  <a:pt x="1840008" y="416560"/>
                </a:cubicBezTo>
                <a:cubicBezTo>
                  <a:pt x="1852851" y="424587"/>
                  <a:pt x="1867101" y="430107"/>
                  <a:pt x="1880648" y="436880"/>
                </a:cubicBezTo>
                <a:cubicBezTo>
                  <a:pt x="1887421" y="447040"/>
                  <a:pt x="1891778" y="459319"/>
                  <a:pt x="1900968" y="467360"/>
                </a:cubicBezTo>
                <a:cubicBezTo>
                  <a:pt x="1919347" y="483442"/>
                  <a:pt x="1961928" y="508000"/>
                  <a:pt x="1961928" y="508000"/>
                </a:cubicBezTo>
                <a:cubicBezTo>
                  <a:pt x="1965315" y="518160"/>
                  <a:pt x="1966775" y="529181"/>
                  <a:pt x="1972088" y="538480"/>
                </a:cubicBezTo>
                <a:cubicBezTo>
                  <a:pt x="1980489" y="553182"/>
                  <a:pt x="1992726" y="565341"/>
                  <a:pt x="2002568" y="579120"/>
                </a:cubicBezTo>
                <a:cubicBezTo>
                  <a:pt x="2009665" y="589056"/>
                  <a:pt x="2016115" y="599440"/>
                  <a:pt x="2022888" y="609600"/>
                </a:cubicBezTo>
                <a:cubicBezTo>
                  <a:pt x="2048572" y="763702"/>
                  <a:pt x="2010216" y="591248"/>
                  <a:pt x="2063528" y="711200"/>
                </a:cubicBezTo>
                <a:cubicBezTo>
                  <a:pt x="2070541" y="726980"/>
                  <a:pt x="2070599" y="745010"/>
                  <a:pt x="2073688" y="762000"/>
                </a:cubicBezTo>
                <a:cubicBezTo>
                  <a:pt x="2100523" y="909592"/>
                  <a:pt x="2069580" y="763871"/>
                  <a:pt x="2094008" y="853440"/>
                </a:cubicBezTo>
                <a:cubicBezTo>
                  <a:pt x="2101356" y="880383"/>
                  <a:pt x="2107555" y="907627"/>
                  <a:pt x="2114328" y="934720"/>
                </a:cubicBezTo>
                <a:lnTo>
                  <a:pt x="2124488" y="975360"/>
                </a:lnTo>
                <a:cubicBezTo>
                  <a:pt x="2121101" y="1049867"/>
                  <a:pt x="2122877" y="1124788"/>
                  <a:pt x="2114328" y="1198880"/>
                </a:cubicBezTo>
                <a:cubicBezTo>
                  <a:pt x="2112592" y="1213926"/>
                  <a:pt x="2099326" y="1225339"/>
                  <a:pt x="2094008" y="1239520"/>
                </a:cubicBezTo>
                <a:cubicBezTo>
                  <a:pt x="2065778" y="1314800"/>
                  <a:pt x="2109814" y="1246292"/>
                  <a:pt x="2053368" y="1330960"/>
                </a:cubicBezTo>
                <a:cubicBezTo>
                  <a:pt x="2043975" y="1345049"/>
                  <a:pt x="2037690" y="1363376"/>
                  <a:pt x="2022888" y="1371600"/>
                </a:cubicBezTo>
                <a:cubicBezTo>
                  <a:pt x="2004880" y="1381604"/>
                  <a:pt x="1982248" y="1378373"/>
                  <a:pt x="1961928" y="1381760"/>
                </a:cubicBezTo>
                <a:lnTo>
                  <a:pt x="1931448" y="1473200"/>
                </a:lnTo>
                <a:cubicBezTo>
                  <a:pt x="1928061" y="1483360"/>
                  <a:pt x="1923885" y="1493290"/>
                  <a:pt x="1921288" y="1503680"/>
                </a:cubicBezTo>
                <a:cubicBezTo>
                  <a:pt x="1917901" y="1517227"/>
                  <a:pt x="1914964" y="1530894"/>
                  <a:pt x="1911128" y="1544320"/>
                </a:cubicBezTo>
                <a:cubicBezTo>
                  <a:pt x="1908186" y="1554618"/>
                  <a:pt x="1908541" y="1567227"/>
                  <a:pt x="1900968" y="1574800"/>
                </a:cubicBezTo>
                <a:cubicBezTo>
                  <a:pt x="1875110" y="1600658"/>
                  <a:pt x="1818082" y="1601155"/>
                  <a:pt x="1789208" y="1605280"/>
                </a:cubicBezTo>
                <a:cubicBezTo>
                  <a:pt x="1775661" y="1612053"/>
                  <a:pt x="1763075" y="1621248"/>
                  <a:pt x="1748568" y="1625600"/>
                </a:cubicBezTo>
                <a:cubicBezTo>
                  <a:pt x="1638463" y="1658631"/>
                  <a:pt x="1584126" y="1604265"/>
                  <a:pt x="1453928" y="1564640"/>
                </a:cubicBezTo>
                <a:cubicBezTo>
                  <a:pt x="1450625" y="1548123"/>
                  <a:pt x="1433608" y="1465879"/>
                  <a:pt x="1433608" y="1452880"/>
                </a:cubicBezTo>
                <a:cubicBezTo>
                  <a:pt x="1433608" y="1442170"/>
                  <a:pt x="1440381" y="1432560"/>
                  <a:pt x="1443768" y="1422400"/>
                </a:cubicBezTo>
                <a:cubicBezTo>
                  <a:pt x="1394671" y="1419816"/>
                  <a:pt x="1274753" y="1446425"/>
                  <a:pt x="1220248" y="1391920"/>
                </a:cubicBezTo>
                <a:cubicBezTo>
                  <a:pt x="1211614" y="1383286"/>
                  <a:pt x="1206701" y="1371600"/>
                  <a:pt x="1199928" y="1361440"/>
                </a:cubicBezTo>
                <a:cubicBezTo>
                  <a:pt x="1196541" y="1347893"/>
                  <a:pt x="1192797" y="1334431"/>
                  <a:pt x="1189768" y="1320800"/>
                </a:cubicBezTo>
                <a:cubicBezTo>
                  <a:pt x="1179386" y="1274081"/>
                  <a:pt x="1176535" y="1231788"/>
                  <a:pt x="1149128" y="1188720"/>
                </a:cubicBezTo>
                <a:cubicBezTo>
                  <a:pt x="1140037" y="1174434"/>
                  <a:pt x="1124119" y="1164753"/>
                  <a:pt x="1108488" y="1158240"/>
                </a:cubicBezTo>
                <a:cubicBezTo>
                  <a:pt x="1082709" y="1147499"/>
                  <a:pt x="1027208" y="1137920"/>
                  <a:pt x="1027208" y="1137920"/>
                </a:cubicBezTo>
                <a:cubicBezTo>
                  <a:pt x="1017048" y="1141307"/>
                  <a:pt x="1002953" y="1139365"/>
                  <a:pt x="996728" y="1148080"/>
                </a:cubicBezTo>
                <a:cubicBezTo>
                  <a:pt x="946427" y="1218502"/>
                  <a:pt x="1003180" y="1192428"/>
                  <a:pt x="956088" y="1239520"/>
                </a:cubicBezTo>
                <a:cubicBezTo>
                  <a:pt x="947454" y="1248154"/>
                  <a:pt x="937669" y="1257936"/>
                  <a:pt x="925608" y="1259840"/>
                </a:cubicBezTo>
                <a:cubicBezTo>
                  <a:pt x="871980" y="1268308"/>
                  <a:pt x="817235" y="1266613"/>
                  <a:pt x="763048" y="1270000"/>
                </a:cubicBezTo>
                <a:cubicBezTo>
                  <a:pt x="752888" y="1280160"/>
                  <a:pt x="741766" y="1289442"/>
                  <a:pt x="732568" y="1300480"/>
                </a:cubicBezTo>
                <a:cubicBezTo>
                  <a:pt x="703057" y="1335893"/>
                  <a:pt x="714836" y="1344707"/>
                  <a:pt x="671608" y="1381760"/>
                </a:cubicBezTo>
                <a:cubicBezTo>
                  <a:pt x="663477" y="1388730"/>
                  <a:pt x="651779" y="1390799"/>
                  <a:pt x="641128" y="1391920"/>
                </a:cubicBezTo>
                <a:cubicBezTo>
                  <a:pt x="587134" y="1397604"/>
                  <a:pt x="532755" y="1398693"/>
                  <a:pt x="478568" y="1402080"/>
                </a:cubicBezTo>
                <a:cubicBezTo>
                  <a:pt x="453301" y="1427347"/>
                  <a:pt x="428298" y="1454594"/>
                  <a:pt x="397288" y="1473200"/>
                </a:cubicBezTo>
                <a:cubicBezTo>
                  <a:pt x="381649" y="1482583"/>
                  <a:pt x="363421" y="1486747"/>
                  <a:pt x="346488" y="1493520"/>
                </a:cubicBezTo>
                <a:cubicBezTo>
                  <a:pt x="273926" y="1471193"/>
                  <a:pt x="221088" y="1485401"/>
                  <a:pt x="194088" y="1422400"/>
                </a:cubicBezTo>
                <a:cubicBezTo>
                  <a:pt x="188587" y="1409565"/>
                  <a:pt x="187315" y="1395307"/>
                  <a:pt x="183928" y="1381760"/>
                </a:cubicBezTo>
                <a:cubicBezTo>
                  <a:pt x="187315" y="1364827"/>
                  <a:pt x="190342" y="1347817"/>
                  <a:pt x="194088" y="1330960"/>
                </a:cubicBezTo>
                <a:cubicBezTo>
                  <a:pt x="197117" y="1317329"/>
                  <a:pt x="205119" y="1304256"/>
                  <a:pt x="204248" y="1290320"/>
                </a:cubicBezTo>
                <a:cubicBezTo>
                  <a:pt x="201678" y="1249200"/>
                  <a:pt x="194544" y="1208209"/>
                  <a:pt x="183928" y="1168400"/>
                </a:cubicBezTo>
                <a:cubicBezTo>
                  <a:pt x="177909" y="1145827"/>
                  <a:pt x="133133" y="1109139"/>
                  <a:pt x="122968" y="1097280"/>
                </a:cubicBezTo>
                <a:cubicBezTo>
                  <a:pt x="115021" y="1088009"/>
                  <a:pt x="109745" y="1076736"/>
                  <a:pt x="102648" y="1066800"/>
                </a:cubicBezTo>
                <a:cubicBezTo>
                  <a:pt x="92806" y="1053021"/>
                  <a:pt x="82010" y="1039939"/>
                  <a:pt x="72168" y="1026160"/>
                </a:cubicBezTo>
                <a:cubicBezTo>
                  <a:pt x="65071" y="1016224"/>
                  <a:pt x="59665" y="1005061"/>
                  <a:pt x="51848" y="995680"/>
                </a:cubicBezTo>
                <a:cubicBezTo>
                  <a:pt x="42650" y="984642"/>
                  <a:pt x="31528" y="975360"/>
                  <a:pt x="21368" y="965200"/>
                </a:cubicBezTo>
                <a:cubicBezTo>
                  <a:pt x="-4369" y="887989"/>
                  <a:pt x="-5710" y="913190"/>
                  <a:pt x="11208" y="822960"/>
                </a:cubicBezTo>
                <a:cubicBezTo>
                  <a:pt x="16355" y="795511"/>
                  <a:pt x="19039" y="766659"/>
                  <a:pt x="31528" y="741680"/>
                </a:cubicBezTo>
                <a:cubicBezTo>
                  <a:pt x="36989" y="730758"/>
                  <a:pt x="52072" y="728457"/>
                  <a:pt x="62008" y="721360"/>
                </a:cubicBezTo>
                <a:cubicBezTo>
                  <a:pt x="75787" y="711518"/>
                  <a:pt x="87946" y="699281"/>
                  <a:pt x="102648" y="690880"/>
                </a:cubicBezTo>
                <a:cubicBezTo>
                  <a:pt x="126292" y="677369"/>
                  <a:pt x="188612" y="672794"/>
                  <a:pt x="204248" y="670560"/>
                </a:cubicBezTo>
                <a:cubicBezTo>
                  <a:pt x="276080" y="622672"/>
                  <a:pt x="187153" y="682771"/>
                  <a:pt x="275368" y="619760"/>
                </a:cubicBezTo>
                <a:cubicBezTo>
                  <a:pt x="320788" y="587317"/>
                  <a:pt x="350370" y="579424"/>
                  <a:pt x="387128" y="518160"/>
                </a:cubicBezTo>
                <a:cubicBezTo>
                  <a:pt x="423890" y="456889"/>
                  <a:pt x="401177" y="478314"/>
                  <a:pt x="448088" y="447040"/>
                </a:cubicBezTo>
                <a:cubicBezTo>
                  <a:pt x="458665" y="404732"/>
                  <a:pt x="468780" y="341929"/>
                  <a:pt x="519208" y="325120"/>
                </a:cubicBezTo>
                <a:lnTo>
                  <a:pt x="549688" y="314960"/>
                </a:lnTo>
                <a:cubicBezTo>
                  <a:pt x="568879" y="286174"/>
                  <a:pt x="574831" y="269919"/>
                  <a:pt x="610648" y="254000"/>
                </a:cubicBezTo>
                <a:cubicBezTo>
                  <a:pt x="626428" y="246987"/>
                  <a:pt x="644515" y="247227"/>
                  <a:pt x="661448" y="243840"/>
                </a:cubicBezTo>
                <a:cubicBezTo>
                  <a:pt x="668221" y="233680"/>
                  <a:pt x="673656" y="222486"/>
                  <a:pt x="681768" y="213360"/>
                </a:cubicBezTo>
                <a:cubicBezTo>
                  <a:pt x="724141" y="165690"/>
                  <a:pt x="740454" y="148457"/>
                  <a:pt x="793528" y="121920"/>
                </a:cubicBezTo>
                <a:cubicBezTo>
                  <a:pt x="809840" y="113764"/>
                  <a:pt x="826403" y="104961"/>
                  <a:pt x="844328" y="101600"/>
                </a:cubicBezTo>
                <a:cubicBezTo>
                  <a:pt x="881094" y="94706"/>
                  <a:pt x="918835" y="94827"/>
                  <a:pt x="956088" y="91440"/>
                </a:cubicBezTo>
                <a:cubicBezTo>
                  <a:pt x="966248" y="84667"/>
                  <a:pt x="977934" y="79754"/>
                  <a:pt x="986568" y="71120"/>
                </a:cubicBezTo>
                <a:cubicBezTo>
                  <a:pt x="995202" y="62486"/>
                  <a:pt x="997353" y="48268"/>
                  <a:pt x="1006888" y="40640"/>
                </a:cubicBezTo>
                <a:cubicBezTo>
                  <a:pt x="1015251" y="33950"/>
                  <a:pt x="1027208" y="33867"/>
                  <a:pt x="1037368" y="30480"/>
                </a:cubicBezTo>
                <a:cubicBezTo>
                  <a:pt x="1050389" y="33735"/>
                  <a:pt x="1093912" y="43512"/>
                  <a:pt x="1108488" y="50800"/>
                </a:cubicBezTo>
                <a:cubicBezTo>
                  <a:pt x="1119410" y="56261"/>
                  <a:pt x="1128046" y="65659"/>
                  <a:pt x="1138968" y="71120"/>
                </a:cubicBezTo>
                <a:cubicBezTo>
                  <a:pt x="1148547" y="75909"/>
                  <a:pt x="1181301" y="74507"/>
                  <a:pt x="1199928" y="71120"/>
                </a:cubicBezTo>
                <a:close/>
              </a:path>
            </a:pathLst>
          </a:custGeom>
          <a:solidFill>
            <a:srgbClr val="FEE599"/>
          </a:solidFill>
          <a:ln cap="flat" cmpd="sng" w="5715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6" name="Google Shape;176;p7"/>
          <p:cNvSpPr/>
          <p:nvPr/>
        </p:nvSpPr>
        <p:spPr>
          <a:xfrm>
            <a:off x="325120" y="4155440"/>
            <a:ext cx="1991360" cy="812800"/>
          </a:xfrm>
          <a:prstGeom prst="roundRect">
            <a:avLst>
              <a:gd fmla="val 16667" name="adj"/>
            </a:avLst>
          </a:prstGeom>
          <a:solidFill>
            <a:srgbClr val="1E4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lt1"/>
                </a:solidFill>
                <a:latin typeface="Poppins"/>
                <a:ea typeface="Poppins"/>
                <a:cs typeface="Poppins"/>
                <a:sym typeface="Poppins"/>
              </a:rPr>
              <a:t>Mi-crô-nê-di</a:t>
            </a:r>
            <a:endParaRPr/>
          </a:p>
        </p:txBody>
      </p:sp>
      <p:sp>
        <p:nvSpPr>
          <p:cNvPr id="177" name="Google Shape;177;p7"/>
          <p:cNvSpPr/>
          <p:nvPr/>
        </p:nvSpPr>
        <p:spPr>
          <a:xfrm>
            <a:off x="325120" y="5313680"/>
            <a:ext cx="1991360" cy="812800"/>
          </a:xfrm>
          <a:prstGeom prst="roundRect">
            <a:avLst>
              <a:gd fmla="val 16667" name="adj"/>
            </a:avLst>
          </a:prstGeom>
          <a:solidFill>
            <a:srgbClr val="1E4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lt1"/>
                </a:solidFill>
                <a:latin typeface="Poppins"/>
                <a:ea typeface="Poppins"/>
                <a:cs typeface="Poppins"/>
                <a:sym typeface="Poppins"/>
              </a:rPr>
              <a:t>M</a:t>
            </a:r>
            <a:r>
              <a:rPr lang="en-US" sz="2400">
                <a:solidFill>
                  <a:schemeClr val="lt1"/>
                </a:solidFill>
                <a:latin typeface="Poppins"/>
                <a:ea typeface="Poppins"/>
                <a:cs typeface="Poppins"/>
                <a:sym typeface="Poppins"/>
              </a:rPr>
              <a:t>ê</a:t>
            </a:r>
            <a:r>
              <a:rPr b="0" i="0" lang="en-US" sz="2400" u="none" cap="none" strike="noStrike">
                <a:solidFill>
                  <a:schemeClr val="lt1"/>
                </a:solidFill>
                <a:latin typeface="Poppins"/>
                <a:ea typeface="Poppins"/>
                <a:cs typeface="Poppins"/>
                <a:sym typeface="Poppins"/>
              </a:rPr>
              <a:t>-la-nê-di</a:t>
            </a:r>
            <a:endParaRPr/>
          </a:p>
        </p:txBody>
      </p:sp>
      <p:sp>
        <p:nvSpPr>
          <p:cNvPr id="178" name="Google Shape;178;p7"/>
          <p:cNvSpPr/>
          <p:nvPr/>
        </p:nvSpPr>
        <p:spPr>
          <a:xfrm>
            <a:off x="2558096" y="4155440"/>
            <a:ext cx="1991360" cy="812800"/>
          </a:xfrm>
          <a:prstGeom prst="roundRect">
            <a:avLst>
              <a:gd fmla="val 16667" name="adj"/>
            </a:avLst>
          </a:prstGeom>
          <a:solidFill>
            <a:srgbClr val="1E4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lt1"/>
                </a:solidFill>
                <a:latin typeface="Poppins"/>
                <a:ea typeface="Poppins"/>
                <a:cs typeface="Poppins"/>
                <a:sym typeface="Poppins"/>
              </a:rPr>
              <a:t>Pô-li-nê-di</a:t>
            </a:r>
            <a:endParaRPr/>
          </a:p>
        </p:txBody>
      </p:sp>
      <p:sp>
        <p:nvSpPr>
          <p:cNvPr id="179" name="Google Shape;179;p7"/>
          <p:cNvSpPr/>
          <p:nvPr/>
        </p:nvSpPr>
        <p:spPr>
          <a:xfrm>
            <a:off x="2558096" y="5302395"/>
            <a:ext cx="1991360" cy="812800"/>
          </a:xfrm>
          <a:prstGeom prst="roundRect">
            <a:avLst>
              <a:gd fmla="val 16667" name="adj"/>
            </a:avLst>
          </a:prstGeom>
          <a:solidFill>
            <a:srgbClr val="1E4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lt1"/>
                </a:solidFill>
                <a:latin typeface="Poppins"/>
                <a:ea typeface="Poppins"/>
                <a:cs typeface="Poppins"/>
                <a:sym typeface="Poppins"/>
              </a:rPr>
              <a:t>Niu-di-len</a:t>
            </a:r>
            <a:endParaRPr b="0" i="0" sz="2400" u="none" cap="none" strike="noStrike">
              <a:solidFill>
                <a:schemeClr val="lt1"/>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0" st="0"/>
                                            </p:txEl>
                                          </p:spTgt>
                                        </p:tgtEl>
                                        <p:attrNameLst>
                                          <p:attrName>style.visibility</p:attrName>
                                        </p:attrNameLst>
                                      </p:cBhvr>
                                      <p:to>
                                        <p:strVal val="visible"/>
                                      </p:to>
                                    </p:set>
                                    <p:animEffect filter="fade" transition="in">
                                      <p:cBhvr>
                                        <p:cTn dur="500"/>
                                        <p:tgtEl>
                                          <p:spTgt spid="1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1" st="1"/>
                                            </p:txEl>
                                          </p:spTgt>
                                        </p:tgtEl>
                                        <p:attrNameLst>
                                          <p:attrName>style.visibility</p:attrName>
                                        </p:attrNameLst>
                                      </p:cBhvr>
                                      <p:to>
                                        <p:strVal val="visible"/>
                                      </p:to>
                                    </p:set>
                                    <p:animEffect filter="fade" transition="in">
                                      <p:cBhvr>
                                        <p:cTn dur="500"/>
                                        <p:tgtEl>
                                          <p:spTgt spid="1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500"/>
                                        <p:tgtEl>
                                          <p:spTgt spid="1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8"/>
          <p:cNvSpPr/>
          <p:nvPr/>
        </p:nvSpPr>
        <p:spPr>
          <a:xfrm>
            <a:off x="0" y="0"/>
            <a:ext cx="12192000" cy="6858000"/>
          </a:xfrm>
          <a:prstGeom prst="rect">
            <a:avLst/>
          </a:prstGeom>
          <a:noFill/>
          <a:ln cap="flat" cmpd="sng" w="2286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85" name="Google Shape;185;p8"/>
          <p:cNvSpPr txBox="1"/>
          <p:nvPr/>
        </p:nvSpPr>
        <p:spPr>
          <a:xfrm>
            <a:off x="2641600" y="239080"/>
            <a:ext cx="9235440" cy="858200"/>
          </a:xfrm>
          <a:prstGeom prst="rect">
            <a:avLst/>
          </a:prstGeom>
          <a:noFill/>
          <a:ln>
            <a:noFill/>
          </a:ln>
        </p:spPr>
        <p:txBody>
          <a:bodyPr anchorCtr="0" anchor="ctr" bIns="45700" lIns="91425" spcFirstLastPara="1" rIns="91425" wrap="square" tIns="45700">
            <a:normAutofit fontScale="85000" lnSpcReduction="10000"/>
          </a:bodyPr>
          <a:lstStyle/>
          <a:p>
            <a:pPr indent="0" lvl="0" marL="0" marR="0" rtl="0" algn="ctr">
              <a:lnSpc>
                <a:spcPct val="90000"/>
              </a:lnSpc>
              <a:spcBef>
                <a:spcPts val="0"/>
              </a:spcBef>
              <a:spcAft>
                <a:spcPts val="0"/>
              </a:spcAft>
              <a:buClr>
                <a:srgbClr val="7030A0"/>
              </a:buClr>
              <a:buSzPct val="100000"/>
              <a:buFont typeface="Arial"/>
              <a:buNone/>
            </a:pPr>
            <a:r>
              <a:rPr b="0" i="0" lang="en-US" sz="4800" u="none" cap="none" strike="noStrike">
                <a:solidFill>
                  <a:srgbClr val="7030A0"/>
                </a:solidFill>
                <a:latin typeface="Arial"/>
                <a:ea typeface="Arial"/>
                <a:cs typeface="Arial"/>
                <a:sym typeface="Arial"/>
              </a:rPr>
              <a:t>1. VỊ TRÍ ĐỊA LÍ VÀ PHẠM VI LÃNH THỔ</a:t>
            </a:r>
            <a:endParaRPr/>
          </a:p>
        </p:txBody>
      </p:sp>
      <p:pic>
        <p:nvPicPr>
          <p:cNvPr id="186" name="Google Shape;186;p8"/>
          <p:cNvPicPr preferRelativeResize="0"/>
          <p:nvPr/>
        </p:nvPicPr>
        <p:blipFill rotWithShape="1">
          <a:blip r:embed="rId3">
            <a:alphaModFix/>
          </a:blip>
          <a:srcRect b="5527" l="0" r="0" t="0"/>
          <a:stretch/>
        </p:blipFill>
        <p:spPr>
          <a:xfrm>
            <a:off x="4683760" y="1936970"/>
            <a:ext cx="7343986" cy="4423190"/>
          </a:xfrm>
          <a:prstGeom prst="rect">
            <a:avLst/>
          </a:prstGeom>
          <a:noFill/>
          <a:ln>
            <a:noFill/>
          </a:ln>
        </p:spPr>
      </p:pic>
      <p:sp>
        <p:nvSpPr>
          <p:cNvPr id="187" name="Google Shape;187;p8"/>
          <p:cNvSpPr txBox="1"/>
          <p:nvPr>
            <p:ph idx="1" type="body"/>
          </p:nvPr>
        </p:nvSpPr>
        <p:spPr>
          <a:xfrm>
            <a:off x="241616" y="1737375"/>
            <a:ext cx="4381184" cy="4732301"/>
          </a:xfrm>
          <a:prstGeom prst="rect">
            <a:avLst/>
          </a:prstGeom>
          <a:noFill/>
          <a:ln>
            <a:noFill/>
          </a:ln>
        </p:spPr>
        <p:txBody>
          <a:bodyPr anchorCtr="0" anchor="ctr" bIns="45700" lIns="91425" spcFirstLastPara="1" rIns="91425" wrap="square" tIns="45700">
            <a:normAutofit fontScale="92500"/>
          </a:bodyPr>
          <a:lstStyle/>
          <a:p>
            <a:pPr indent="0" lvl="0" marL="0" rtl="0" algn="just">
              <a:lnSpc>
                <a:spcPct val="120000"/>
              </a:lnSpc>
              <a:spcBef>
                <a:spcPts val="0"/>
              </a:spcBef>
              <a:spcAft>
                <a:spcPts val="0"/>
              </a:spcAft>
              <a:buClr>
                <a:srgbClr val="FF0000"/>
              </a:buClr>
              <a:buSzPct val="100000"/>
              <a:buNone/>
            </a:pPr>
            <a:r>
              <a:rPr lang="en-US">
                <a:solidFill>
                  <a:srgbClr val="FF0000"/>
                </a:solidFill>
                <a:latin typeface="Poppins"/>
                <a:ea typeface="Poppins"/>
                <a:cs typeface="Poppins"/>
                <a:sym typeface="Poppins"/>
              </a:rPr>
              <a:t>Lục địa Ô-xtrây-li-a </a:t>
            </a:r>
            <a:endParaRPr/>
          </a:p>
          <a:p>
            <a:pPr indent="0" lvl="0" marL="0" rtl="0" algn="just">
              <a:lnSpc>
                <a:spcPct val="120000"/>
              </a:lnSpc>
              <a:spcBef>
                <a:spcPts val="1000"/>
              </a:spcBef>
              <a:spcAft>
                <a:spcPts val="0"/>
              </a:spcAft>
              <a:buClr>
                <a:srgbClr val="FF0000"/>
              </a:buClr>
              <a:buSzPct val="100000"/>
              <a:buNone/>
            </a:pPr>
            <a:r>
              <a:rPr lang="en-US">
                <a:solidFill>
                  <a:srgbClr val="FF0000"/>
                </a:solidFill>
                <a:latin typeface="Poppins"/>
                <a:ea typeface="Poppins"/>
                <a:cs typeface="Poppins"/>
                <a:sym typeface="Poppins"/>
              </a:rPr>
              <a:t>+ </a:t>
            </a:r>
            <a:r>
              <a:rPr lang="en-US">
                <a:latin typeface="Poppins"/>
                <a:ea typeface="Poppins"/>
                <a:cs typeface="Poppins"/>
                <a:sym typeface="Poppins"/>
              </a:rPr>
              <a:t>Nằm ở tây nam Thái Bình Dương. </a:t>
            </a:r>
            <a:endParaRPr/>
          </a:p>
          <a:p>
            <a:pPr indent="0" lvl="0" marL="0" rtl="0" algn="just">
              <a:lnSpc>
                <a:spcPct val="120000"/>
              </a:lnSpc>
              <a:spcBef>
                <a:spcPts val="1000"/>
              </a:spcBef>
              <a:spcAft>
                <a:spcPts val="0"/>
              </a:spcAft>
              <a:buClr>
                <a:schemeClr val="dk1"/>
              </a:buClr>
              <a:buSzPct val="100000"/>
              <a:buNone/>
            </a:pPr>
            <a:r>
              <a:rPr lang="en-US">
                <a:latin typeface="Poppins"/>
                <a:ea typeface="Poppins"/>
                <a:cs typeface="Poppins"/>
                <a:sym typeface="Poppins"/>
              </a:rPr>
              <a:t>+ Lãnh thổ có dạng </a:t>
            </a:r>
            <a:r>
              <a:rPr lang="en-US">
                <a:solidFill>
                  <a:srgbClr val="FF0000"/>
                </a:solidFill>
                <a:latin typeface="Poppins"/>
                <a:ea typeface="Poppins"/>
                <a:cs typeface="Poppins"/>
                <a:sym typeface="Poppins"/>
              </a:rPr>
              <a:t>hình khối</a:t>
            </a:r>
            <a:r>
              <a:rPr lang="en-US">
                <a:latin typeface="Poppins"/>
                <a:ea typeface="Poppins"/>
                <a:cs typeface="Poppins"/>
                <a:sym typeface="Poppins"/>
              </a:rPr>
              <a:t>, đại dương bao quanh. </a:t>
            </a:r>
            <a:endParaRPr/>
          </a:p>
          <a:p>
            <a:pPr indent="0" lvl="0" marL="0" rtl="0" algn="just">
              <a:lnSpc>
                <a:spcPct val="120000"/>
              </a:lnSpc>
              <a:spcBef>
                <a:spcPts val="1000"/>
              </a:spcBef>
              <a:spcAft>
                <a:spcPts val="0"/>
              </a:spcAft>
              <a:buClr>
                <a:schemeClr val="dk1"/>
              </a:buClr>
              <a:buSzPct val="100000"/>
              <a:buNone/>
            </a:pPr>
            <a:r>
              <a:rPr lang="en-US">
                <a:latin typeface="Poppins"/>
                <a:ea typeface="Poppins"/>
                <a:cs typeface="Poppins"/>
                <a:sym typeface="Poppins"/>
              </a:rPr>
              <a:t>+ Bờ biển ít bị chia cắt. </a:t>
            </a:r>
            <a:endParaRPr/>
          </a:p>
          <a:p>
            <a:pPr indent="0" lvl="0" marL="0" rtl="0" algn="just">
              <a:lnSpc>
                <a:spcPct val="120000"/>
              </a:lnSpc>
              <a:spcBef>
                <a:spcPts val="1000"/>
              </a:spcBef>
              <a:spcAft>
                <a:spcPts val="0"/>
              </a:spcAft>
              <a:buClr>
                <a:schemeClr val="dk1"/>
              </a:buClr>
              <a:buSzPct val="100000"/>
              <a:buNone/>
            </a:pPr>
            <a:r>
              <a:rPr lang="en-US">
                <a:latin typeface="Poppins"/>
                <a:ea typeface="Poppins"/>
                <a:cs typeface="Poppins"/>
                <a:sym typeface="Poppins"/>
              </a:rPr>
              <a:t>+ Lục địa </a:t>
            </a:r>
            <a:r>
              <a:rPr lang="en-US">
                <a:solidFill>
                  <a:srgbClr val="FF0000"/>
                </a:solidFill>
                <a:latin typeface="Poppins"/>
                <a:ea typeface="Poppins"/>
                <a:cs typeface="Poppins"/>
                <a:sym typeface="Poppins"/>
              </a:rPr>
              <a:t>nhỏ nhất </a:t>
            </a:r>
            <a:r>
              <a:rPr lang="en-US">
                <a:latin typeface="Poppins"/>
                <a:ea typeface="Poppins"/>
                <a:cs typeface="Poppins"/>
                <a:sym typeface="Poppins"/>
              </a:rPr>
              <a:t>thế giới.</a:t>
            </a:r>
            <a:endParaRPr baseline="30000">
              <a:solidFill>
                <a:srgbClr val="FF0000"/>
              </a:solidFill>
              <a:latin typeface="Poppins"/>
              <a:ea typeface="Poppins"/>
              <a:cs typeface="Poppins"/>
              <a:sym typeface="Poppins"/>
            </a:endParaRPr>
          </a:p>
        </p:txBody>
      </p:sp>
      <p:pic>
        <p:nvPicPr>
          <p:cNvPr id="188" name="Google Shape;188;p8"/>
          <p:cNvPicPr preferRelativeResize="0"/>
          <p:nvPr/>
        </p:nvPicPr>
        <p:blipFill rotWithShape="1">
          <a:blip r:embed="rId4">
            <a:alphaModFix/>
          </a:blip>
          <a:srcRect b="0" l="0" r="0" t="0"/>
          <a:stretch/>
        </p:blipFill>
        <p:spPr>
          <a:xfrm>
            <a:off x="411638" y="388324"/>
            <a:ext cx="2020570" cy="1135684"/>
          </a:xfrm>
          <a:prstGeom prst="rect">
            <a:avLst/>
          </a:prstGeom>
          <a:noFill/>
          <a:ln>
            <a:noFill/>
          </a:ln>
        </p:spPr>
      </p:pic>
      <p:sp>
        <p:nvSpPr>
          <p:cNvPr id="189" name="Google Shape;189;p8"/>
          <p:cNvSpPr txBox="1"/>
          <p:nvPr/>
        </p:nvSpPr>
        <p:spPr>
          <a:xfrm>
            <a:off x="2641600" y="803718"/>
            <a:ext cx="9386146" cy="1135684"/>
          </a:xfrm>
          <a:prstGeom prst="rect">
            <a:avLst/>
          </a:prstGeom>
          <a:noFill/>
          <a:ln>
            <a:noFill/>
          </a:ln>
        </p:spPr>
        <p:txBody>
          <a:bodyPr anchorCtr="0" anchor="ctr" bIns="45700" lIns="91425" spcFirstLastPara="1" rIns="91425" wrap="square" tIns="45700">
            <a:normAutofit/>
          </a:bodyPr>
          <a:lstStyle/>
          <a:p>
            <a:pPr indent="0" lvl="0" marL="0" marR="0" rtl="0" algn="just">
              <a:lnSpc>
                <a:spcPct val="120000"/>
              </a:lnSpc>
              <a:spcBef>
                <a:spcPts val="0"/>
              </a:spcBef>
              <a:spcAft>
                <a:spcPts val="0"/>
              </a:spcAft>
              <a:buClr>
                <a:srgbClr val="0070C0"/>
              </a:buClr>
              <a:buSzPts val="2400"/>
              <a:buFont typeface="Arial"/>
              <a:buNone/>
            </a:pPr>
            <a:r>
              <a:rPr b="0" i="0" lang="en-US" sz="2400" u="none" cap="none" strike="noStrike">
                <a:solidFill>
                  <a:srgbClr val="0070C0"/>
                </a:solidFill>
                <a:latin typeface="Poppins"/>
                <a:ea typeface="Poppins"/>
                <a:cs typeface="Poppins"/>
                <a:sym typeface="Poppins"/>
              </a:rPr>
              <a:t>Sử dụng bản đồ để xác định và trình bày vị trí, diện tích và đặc điểm các bộ phận</a:t>
            </a:r>
            <a:endParaRPr b="0" i="0" sz="2400" u="none" cap="none" strike="noStrike">
              <a:solidFill>
                <a:srgbClr val="0070C0"/>
              </a:solidFill>
              <a:latin typeface="Poppins"/>
              <a:ea typeface="Poppins"/>
              <a:cs typeface="Poppins"/>
              <a:sym typeface="Poppins"/>
            </a:endParaRPr>
          </a:p>
        </p:txBody>
      </p:sp>
      <p:sp>
        <p:nvSpPr>
          <p:cNvPr id="190" name="Google Shape;190;p8"/>
          <p:cNvSpPr/>
          <p:nvPr/>
        </p:nvSpPr>
        <p:spPr>
          <a:xfrm>
            <a:off x="5292312" y="3850640"/>
            <a:ext cx="2124488" cy="1635800"/>
          </a:xfrm>
          <a:custGeom>
            <a:rect b="b" l="l" r="r" t="t"/>
            <a:pathLst>
              <a:path extrusionOk="0" h="1635800" w="2124488">
                <a:moveTo>
                  <a:pt x="1199928" y="71120"/>
                </a:moveTo>
                <a:cubicBezTo>
                  <a:pt x="1218555" y="67733"/>
                  <a:pt x="1234062" y="58207"/>
                  <a:pt x="1250728" y="50800"/>
                </a:cubicBezTo>
                <a:cubicBezTo>
                  <a:pt x="1264568" y="44649"/>
                  <a:pt x="1287695" y="15787"/>
                  <a:pt x="1291368" y="30480"/>
                </a:cubicBezTo>
                <a:cubicBezTo>
                  <a:pt x="1302897" y="76595"/>
                  <a:pt x="1286762" y="125511"/>
                  <a:pt x="1281208" y="172720"/>
                </a:cubicBezTo>
                <a:cubicBezTo>
                  <a:pt x="1279957" y="183356"/>
                  <a:pt x="1276989" y="194289"/>
                  <a:pt x="1271048" y="203200"/>
                </a:cubicBezTo>
                <a:cubicBezTo>
                  <a:pt x="1255402" y="226669"/>
                  <a:pt x="1232579" y="239006"/>
                  <a:pt x="1210088" y="254000"/>
                </a:cubicBezTo>
                <a:lnTo>
                  <a:pt x="1301528" y="264160"/>
                </a:lnTo>
                <a:cubicBezTo>
                  <a:pt x="1325290" y="267130"/>
                  <a:pt x="1350413" y="265426"/>
                  <a:pt x="1372648" y="274320"/>
                </a:cubicBezTo>
                <a:cubicBezTo>
                  <a:pt x="1417243" y="292158"/>
                  <a:pt x="1391983" y="322315"/>
                  <a:pt x="1433608" y="345440"/>
                </a:cubicBezTo>
                <a:cubicBezTo>
                  <a:pt x="1451616" y="355444"/>
                  <a:pt x="1474248" y="352213"/>
                  <a:pt x="1494568" y="355600"/>
                </a:cubicBezTo>
                <a:cubicBezTo>
                  <a:pt x="1508984" y="348392"/>
                  <a:pt x="1561569" y="327454"/>
                  <a:pt x="1565688" y="304800"/>
                </a:cubicBezTo>
                <a:cubicBezTo>
                  <a:pt x="1570572" y="277936"/>
                  <a:pt x="1559680" y="250507"/>
                  <a:pt x="1555528" y="223520"/>
                </a:cubicBezTo>
                <a:cubicBezTo>
                  <a:pt x="1550369" y="189984"/>
                  <a:pt x="1543298" y="164442"/>
                  <a:pt x="1535208" y="132080"/>
                </a:cubicBezTo>
                <a:cubicBezTo>
                  <a:pt x="1538595" y="98213"/>
                  <a:pt x="1533737" y="62466"/>
                  <a:pt x="1545368" y="30480"/>
                </a:cubicBezTo>
                <a:cubicBezTo>
                  <a:pt x="1549028" y="20415"/>
                  <a:pt x="1566269" y="25109"/>
                  <a:pt x="1575848" y="20320"/>
                </a:cubicBezTo>
                <a:cubicBezTo>
                  <a:pt x="1586770" y="14859"/>
                  <a:pt x="1596168" y="6773"/>
                  <a:pt x="1606328" y="0"/>
                </a:cubicBezTo>
                <a:cubicBezTo>
                  <a:pt x="1609715" y="10160"/>
                  <a:pt x="1614388" y="19978"/>
                  <a:pt x="1616488" y="30480"/>
                </a:cubicBezTo>
                <a:cubicBezTo>
                  <a:pt x="1627006" y="83068"/>
                  <a:pt x="1619593" y="91911"/>
                  <a:pt x="1636808" y="132080"/>
                </a:cubicBezTo>
                <a:cubicBezTo>
                  <a:pt x="1642774" y="146001"/>
                  <a:pt x="1647432" y="161085"/>
                  <a:pt x="1657128" y="172720"/>
                </a:cubicBezTo>
                <a:cubicBezTo>
                  <a:pt x="1672278" y="190900"/>
                  <a:pt x="1697284" y="196265"/>
                  <a:pt x="1718088" y="203200"/>
                </a:cubicBezTo>
                <a:cubicBezTo>
                  <a:pt x="1735519" y="272926"/>
                  <a:pt x="1729998" y="308932"/>
                  <a:pt x="1768888" y="355600"/>
                </a:cubicBezTo>
                <a:cubicBezTo>
                  <a:pt x="1778086" y="366638"/>
                  <a:pt x="1788459" y="376729"/>
                  <a:pt x="1799368" y="386080"/>
                </a:cubicBezTo>
                <a:cubicBezTo>
                  <a:pt x="1812225" y="397100"/>
                  <a:pt x="1825649" y="407585"/>
                  <a:pt x="1840008" y="416560"/>
                </a:cubicBezTo>
                <a:cubicBezTo>
                  <a:pt x="1852851" y="424587"/>
                  <a:pt x="1867101" y="430107"/>
                  <a:pt x="1880648" y="436880"/>
                </a:cubicBezTo>
                <a:cubicBezTo>
                  <a:pt x="1887421" y="447040"/>
                  <a:pt x="1891778" y="459319"/>
                  <a:pt x="1900968" y="467360"/>
                </a:cubicBezTo>
                <a:cubicBezTo>
                  <a:pt x="1919347" y="483442"/>
                  <a:pt x="1961928" y="508000"/>
                  <a:pt x="1961928" y="508000"/>
                </a:cubicBezTo>
                <a:cubicBezTo>
                  <a:pt x="1965315" y="518160"/>
                  <a:pt x="1966775" y="529181"/>
                  <a:pt x="1972088" y="538480"/>
                </a:cubicBezTo>
                <a:cubicBezTo>
                  <a:pt x="1980489" y="553182"/>
                  <a:pt x="1992726" y="565341"/>
                  <a:pt x="2002568" y="579120"/>
                </a:cubicBezTo>
                <a:cubicBezTo>
                  <a:pt x="2009665" y="589056"/>
                  <a:pt x="2016115" y="599440"/>
                  <a:pt x="2022888" y="609600"/>
                </a:cubicBezTo>
                <a:cubicBezTo>
                  <a:pt x="2048572" y="763702"/>
                  <a:pt x="2010216" y="591248"/>
                  <a:pt x="2063528" y="711200"/>
                </a:cubicBezTo>
                <a:cubicBezTo>
                  <a:pt x="2070541" y="726980"/>
                  <a:pt x="2070599" y="745010"/>
                  <a:pt x="2073688" y="762000"/>
                </a:cubicBezTo>
                <a:cubicBezTo>
                  <a:pt x="2100523" y="909592"/>
                  <a:pt x="2069580" y="763871"/>
                  <a:pt x="2094008" y="853440"/>
                </a:cubicBezTo>
                <a:cubicBezTo>
                  <a:pt x="2101356" y="880383"/>
                  <a:pt x="2107555" y="907627"/>
                  <a:pt x="2114328" y="934720"/>
                </a:cubicBezTo>
                <a:lnTo>
                  <a:pt x="2124488" y="975360"/>
                </a:lnTo>
                <a:cubicBezTo>
                  <a:pt x="2121101" y="1049867"/>
                  <a:pt x="2122877" y="1124788"/>
                  <a:pt x="2114328" y="1198880"/>
                </a:cubicBezTo>
                <a:cubicBezTo>
                  <a:pt x="2112592" y="1213926"/>
                  <a:pt x="2099326" y="1225339"/>
                  <a:pt x="2094008" y="1239520"/>
                </a:cubicBezTo>
                <a:cubicBezTo>
                  <a:pt x="2065778" y="1314800"/>
                  <a:pt x="2109814" y="1246292"/>
                  <a:pt x="2053368" y="1330960"/>
                </a:cubicBezTo>
                <a:cubicBezTo>
                  <a:pt x="2043975" y="1345049"/>
                  <a:pt x="2037690" y="1363376"/>
                  <a:pt x="2022888" y="1371600"/>
                </a:cubicBezTo>
                <a:cubicBezTo>
                  <a:pt x="2004880" y="1381604"/>
                  <a:pt x="1982248" y="1378373"/>
                  <a:pt x="1961928" y="1381760"/>
                </a:cubicBezTo>
                <a:lnTo>
                  <a:pt x="1931448" y="1473200"/>
                </a:lnTo>
                <a:cubicBezTo>
                  <a:pt x="1928061" y="1483360"/>
                  <a:pt x="1923885" y="1493290"/>
                  <a:pt x="1921288" y="1503680"/>
                </a:cubicBezTo>
                <a:cubicBezTo>
                  <a:pt x="1917901" y="1517227"/>
                  <a:pt x="1914964" y="1530894"/>
                  <a:pt x="1911128" y="1544320"/>
                </a:cubicBezTo>
                <a:cubicBezTo>
                  <a:pt x="1908186" y="1554618"/>
                  <a:pt x="1908541" y="1567227"/>
                  <a:pt x="1900968" y="1574800"/>
                </a:cubicBezTo>
                <a:cubicBezTo>
                  <a:pt x="1875110" y="1600658"/>
                  <a:pt x="1818082" y="1601155"/>
                  <a:pt x="1789208" y="1605280"/>
                </a:cubicBezTo>
                <a:cubicBezTo>
                  <a:pt x="1775661" y="1612053"/>
                  <a:pt x="1763075" y="1621248"/>
                  <a:pt x="1748568" y="1625600"/>
                </a:cubicBezTo>
                <a:cubicBezTo>
                  <a:pt x="1638463" y="1658631"/>
                  <a:pt x="1584126" y="1604265"/>
                  <a:pt x="1453928" y="1564640"/>
                </a:cubicBezTo>
                <a:cubicBezTo>
                  <a:pt x="1450625" y="1548123"/>
                  <a:pt x="1433608" y="1465879"/>
                  <a:pt x="1433608" y="1452880"/>
                </a:cubicBezTo>
                <a:cubicBezTo>
                  <a:pt x="1433608" y="1442170"/>
                  <a:pt x="1440381" y="1432560"/>
                  <a:pt x="1443768" y="1422400"/>
                </a:cubicBezTo>
                <a:cubicBezTo>
                  <a:pt x="1394671" y="1419816"/>
                  <a:pt x="1274753" y="1446425"/>
                  <a:pt x="1220248" y="1391920"/>
                </a:cubicBezTo>
                <a:cubicBezTo>
                  <a:pt x="1211614" y="1383286"/>
                  <a:pt x="1206701" y="1371600"/>
                  <a:pt x="1199928" y="1361440"/>
                </a:cubicBezTo>
                <a:cubicBezTo>
                  <a:pt x="1196541" y="1347893"/>
                  <a:pt x="1192797" y="1334431"/>
                  <a:pt x="1189768" y="1320800"/>
                </a:cubicBezTo>
                <a:cubicBezTo>
                  <a:pt x="1179386" y="1274081"/>
                  <a:pt x="1176535" y="1231788"/>
                  <a:pt x="1149128" y="1188720"/>
                </a:cubicBezTo>
                <a:cubicBezTo>
                  <a:pt x="1140037" y="1174434"/>
                  <a:pt x="1124119" y="1164753"/>
                  <a:pt x="1108488" y="1158240"/>
                </a:cubicBezTo>
                <a:cubicBezTo>
                  <a:pt x="1082709" y="1147499"/>
                  <a:pt x="1027208" y="1137920"/>
                  <a:pt x="1027208" y="1137920"/>
                </a:cubicBezTo>
                <a:cubicBezTo>
                  <a:pt x="1017048" y="1141307"/>
                  <a:pt x="1002953" y="1139365"/>
                  <a:pt x="996728" y="1148080"/>
                </a:cubicBezTo>
                <a:cubicBezTo>
                  <a:pt x="946427" y="1218502"/>
                  <a:pt x="1003180" y="1192428"/>
                  <a:pt x="956088" y="1239520"/>
                </a:cubicBezTo>
                <a:cubicBezTo>
                  <a:pt x="947454" y="1248154"/>
                  <a:pt x="937669" y="1257936"/>
                  <a:pt x="925608" y="1259840"/>
                </a:cubicBezTo>
                <a:cubicBezTo>
                  <a:pt x="871980" y="1268308"/>
                  <a:pt x="817235" y="1266613"/>
                  <a:pt x="763048" y="1270000"/>
                </a:cubicBezTo>
                <a:cubicBezTo>
                  <a:pt x="752888" y="1280160"/>
                  <a:pt x="741766" y="1289442"/>
                  <a:pt x="732568" y="1300480"/>
                </a:cubicBezTo>
                <a:cubicBezTo>
                  <a:pt x="703057" y="1335893"/>
                  <a:pt x="714836" y="1344707"/>
                  <a:pt x="671608" y="1381760"/>
                </a:cubicBezTo>
                <a:cubicBezTo>
                  <a:pt x="663477" y="1388730"/>
                  <a:pt x="651779" y="1390799"/>
                  <a:pt x="641128" y="1391920"/>
                </a:cubicBezTo>
                <a:cubicBezTo>
                  <a:pt x="587134" y="1397604"/>
                  <a:pt x="532755" y="1398693"/>
                  <a:pt x="478568" y="1402080"/>
                </a:cubicBezTo>
                <a:cubicBezTo>
                  <a:pt x="453301" y="1427347"/>
                  <a:pt x="428298" y="1454594"/>
                  <a:pt x="397288" y="1473200"/>
                </a:cubicBezTo>
                <a:cubicBezTo>
                  <a:pt x="381649" y="1482583"/>
                  <a:pt x="363421" y="1486747"/>
                  <a:pt x="346488" y="1493520"/>
                </a:cubicBezTo>
                <a:cubicBezTo>
                  <a:pt x="273926" y="1471193"/>
                  <a:pt x="221088" y="1485401"/>
                  <a:pt x="194088" y="1422400"/>
                </a:cubicBezTo>
                <a:cubicBezTo>
                  <a:pt x="188587" y="1409565"/>
                  <a:pt x="187315" y="1395307"/>
                  <a:pt x="183928" y="1381760"/>
                </a:cubicBezTo>
                <a:cubicBezTo>
                  <a:pt x="187315" y="1364827"/>
                  <a:pt x="190342" y="1347817"/>
                  <a:pt x="194088" y="1330960"/>
                </a:cubicBezTo>
                <a:cubicBezTo>
                  <a:pt x="197117" y="1317329"/>
                  <a:pt x="205119" y="1304256"/>
                  <a:pt x="204248" y="1290320"/>
                </a:cubicBezTo>
                <a:cubicBezTo>
                  <a:pt x="201678" y="1249200"/>
                  <a:pt x="194544" y="1208209"/>
                  <a:pt x="183928" y="1168400"/>
                </a:cubicBezTo>
                <a:cubicBezTo>
                  <a:pt x="177909" y="1145827"/>
                  <a:pt x="133133" y="1109139"/>
                  <a:pt x="122968" y="1097280"/>
                </a:cubicBezTo>
                <a:cubicBezTo>
                  <a:pt x="115021" y="1088009"/>
                  <a:pt x="109745" y="1076736"/>
                  <a:pt x="102648" y="1066800"/>
                </a:cubicBezTo>
                <a:cubicBezTo>
                  <a:pt x="92806" y="1053021"/>
                  <a:pt x="82010" y="1039939"/>
                  <a:pt x="72168" y="1026160"/>
                </a:cubicBezTo>
                <a:cubicBezTo>
                  <a:pt x="65071" y="1016224"/>
                  <a:pt x="59665" y="1005061"/>
                  <a:pt x="51848" y="995680"/>
                </a:cubicBezTo>
                <a:cubicBezTo>
                  <a:pt x="42650" y="984642"/>
                  <a:pt x="31528" y="975360"/>
                  <a:pt x="21368" y="965200"/>
                </a:cubicBezTo>
                <a:cubicBezTo>
                  <a:pt x="-4369" y="887989"/>
                  <a:pt x="-5710" y="913190"/>
                  <a:pt x="11208" y="822960"/>
                </a:cubicBezTo>
                <a:cubicBezTo>
                  <a:pt x="16355" y="795511"/>
                  <a:pt x="19039" y="766659"/>
                  <a:pt x="31528" y="741680"/>
                </a:cubicBezTo>
                <a:cubicBezTo>
                  <a:pt x="36989" y="730758"/>
                  <a:pt x="52072" y="728457"/>
                  <a:pt x="62008" y="721360"/>
                </a:cubicBezTo>
                <a:cubicBezTo>
                  <a:pt x="75787" y="711518"/>
                  <a:pt x="87946" y="699281"/>
                  <a:pt x="102648" y="690880"/>
                </a:cubicBezTo>
                <a:cubicBezTo>
                  <a:pt x="126292" y="677369"/>
                  <a:pt x="188612" y="672794"/>
                  <a:pt x="204248" y="670560"/>
                </a:cubicBezTo>
                <a:cubicBezTo>
                  <a:pt x="276080" y="622672"/>
                  <a:pt x="187153" y="682771"/>
                  <a:pt x="275368" y="619760"/>
                </a:cubicBezTo>
                <a:cubicBezTo>
                  <a:pt x="320788" y="587317"/>
                  <a:pt x="350370" y="579424"/>
                  <a:pt x="387128" y="518160"/>
                </a:cubicBezTo>
                <a:cubicBezTo>
                  <a:pt x="423890" y="456889"/>
                  <a:pt x="401177" y="478314"/>
                  <a:pt x="448088" y="447040"/>
                </a:cubicBezTo>
                <a:cubicBezTo>
                  <a:pt x="458665" y="404732"/>
                  <a:pt x="468780" y="341929"/>
                  <a:pt x="519208" y="325120"/>
                </a:cubicBezTo>
                <a:lnTo>
                  <a:pt x="549688" y="314960"/>
                </a:lnTo>
                <a:cubicBezTo>
                  <a:pt x="568879" y="286174"/>
                  <a:pt x="574831" y="269919"/>
                  <a:pt x="610648" y="254000"/>
                </a:cubicBezTo>
                <a:cubicBezTo>
                  <a:pt x="626428" y="246987"/>
                  <a:pt x="644515" y="247227"/>
                  <a:pt x="661448" y="243840"/>
                </a:cubicBezTo>
                <a:cubicBezTo>
                  <a:pt x="668221" y="233680"/>
                  <a:pt x="673656" y="222486"/>
                  <a:pt x="681768" y="213360"/>
                </a:cubicBezTo>
                <a:cubicBezTo>
                  <a:pt x="724141" y="165690"/>
                  <a:pt x="740454" y="148457"/>
                  <a:pt x="793528" y="121920"/>
                </a:cubicBezTo>
                <a:cubicBezTo>
                  <a:pt x="809840" y="113764"/>
                  <a:pt x="826403" y="104961"/>
                  <a:pt x="844328" y="101600"/>
                </a:cubicBezTo>
                <a:cubicBezTo>
                  <a:pt x="881094" y="94706"/>
                  <a:pt x="918835" y="94827"/>
                  <a:pt x="956088" y="91440"/>
                </a:cubicBezTo>
                <a:cubicBezTo>
                  <a:pt x="966248" y="84667"/>
                  <a:pt x="977934" y="79754"/>
                  <a:pt x="986568" y="71120"/>
                </a:cubicBezTo>
                <a:cubicBezTo>
                  <a:pt x="995202" y="62486"/>
                  <a:pt x="997353" y="48268"/>
                  <a:pt x="1006888" y="40640"/>
                </a:cubicBezTo>
                <a:cubicBezTo>
                  <a:pt x="1015251" y="33950"/>
                  <a:pt x="1027208" y="33867"/>
                  <a:pt x="1037368" y="30480"/>
                </a:cubicBezTo>
                <a:cubicBezTo>
                  <a:pt x="1050389" y="33735"/>
                  <a:pt x="1093912" y="43512"/>
                  <a:pt x="1108488" y="50800"/>
                </a:cubicBezTo>
                <a:cubicBezTo>
                  <a:pt x="1119410" y="56261"/>
                  <a:pt x="1128046" y="65659"/>
                  <a:pt x="1138968" y="71120"/>
                </a:cubicBezTo>
                <a:cubicBezTo>
                  <a:pt x="1148547" y="75909"/>
                  <a:pt x="1181301" y="74507"/>
                  <a:pt x="1199928" y="71120"/>
                </a:cubicBezTo>
                <a:close/>
              </a:path>
            </a:pathLst>
          </a:custGeom>
          <a:solidFill>
            <a:srgbClr val="FEE599"/>
          </a:solidFill>
          <a:ln cap="flat" cmpd="sng" w="5715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xEl>
                                              <p:pRg end="0" st="0"/>
                                            </p:txEl>
                                          </p:spTgt>
                                        </p:tgtEl>
                                        <p:attrNameLst>
                                          <p:attrName>style.visibility</p:attrName>
                                        </p:attrNameLst>
                                      </p:cBhvr>
                                      <p:to>
                                        <p:strVal val="visible"/>
                                      </p:to>
                                    </p:set>
                                    <p:animEffect filter="fade" transition="in">
                                      <p:cBhvr>
                                        <p:cTn dur="500"/>
                                        <p:tgtEl>
                                          <p:spTgt spid="1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xEl>
                                              <p:pRg end="1" st="1"/>
                                            </p:txEl>
                                          </p:spTgt>
                                        </p:tgtEl>
                                        <p:attrNameLst>
                                          <p:attrName>style.visibility</p:attrName>
                                        </p:attrNameLst>
                                      </p:cBhvr>
                                      <p:to>
                                        <p:strVal val="visible"/>
                                      </p:to>
                                    </p:set>
                                    <p:animEffect filter="fade" transition="in">
                                      <p:cBhvr>
                                        <p:cTn dur="500"/>
                                        <p:tgtEl>
                                          <p:spTgt spid="18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xEl>
                                              <p:pRg end="2" st="2"/>
                                            </p:txEl>
                                          </p:spTgt>
                                        </p:tgtEl>
                                        <p:attrNameLst>
                                          <p:attrName>style.visibility</p:attrName>
                                        </p:attrNameLst>
                                      </p:cBhvr>
                                      <p:to>
                                        <p:strVal val="visible"/>
                                      </p:to>
                                    </p:set>
                                    <p:animEffect filter="fade" transition="in">
                                      <p:cBhvr>
                                        <p:cTn dur="500"/>
                                        <p:tgtEl>
                                          <p:spTgt spid="18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xEl>
                                              <p:pRg end="3" st="3"/>
                                            </p:txEl>
                                          </p:spTgt>
                                        </p:tgtEl>
                                        <p:attrNameLst>
                                          <p:attrName>style.visibility</p:attrName>
                                        </p:attrNameLst>
                                      </p:cBhvr>
                                      <p:to>
                                        <p:strVal val="visible"/>
                                      </p:to>
                                    </p:set>
                                    <p:animEffect filter="fade" transition="in">
                                      <p:cBhvr>
                                        <p:cTn dur="500"/>
                                        <p:tgtEl>
                                          <p:spTgt spid="18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xEl>
                                              <p:pRg end="4" st="4"/>
                                            </p:txEl>
                                          </p:spTgt>
                                        </p:tgtEl>
                                        <p:attrNameLst>
                                          <p:attrName>style.visibility</p:attrName>
                                        </p:attrNameLst>
                                      </p:cBhvr>
                                      <p:to>
                                        <p:strVal val="visible"/>
                                      </p:to>
                                    </p:set>
                                    <p:animEffect filter="fade" transition="in">
                                      <p:cBhvr>
                                        <p:cTn dur="500"/>
                                        <p:tgtEl>
                                          <p:spTgt spid="18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0"/>
                                        <p:tgtEl>
                                          <p:spTgt spid="1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5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9"/>
          <p:cNvSpPr txBox="1"/>
          <p:nvPr>
            <p:ph type="title"/>
          </p:nvPr>
        </p:nvSpPr>
        <p:spPr>
          <a:xfrm>
            <a:off x="723900" y="252005"/>
            <a:ext cx="3652520" cy="133159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6600"/>
              <a:buFont typeface="Great Vibes"/>
              <a:buNone/>
            </a:pPr>
            <a:r>
              <a:rPr b="1" lang="en-US" sz="6600">
                <a:solidFill>
                  <a:srgbClr val="FF0000"/>
                </a:solidFill>
                <a:latin typeface="Great Vibes"/>
                <a:ea typeface="Great Vibes"/>
                <a:cs typeface="Great Vibes"/>
                <a:sym typeface="Great Vibes"/>
              </a:rPr>
              <a:t>Em có biết?</a:t>
            </a:r>
            <a:endParaRPr/>
          </a:p>
        </p:txBody>
      </p:sp>
      <p:sp>
        <p:nvSpPr>
          <p:cNvPr id="196" name="Google Shape;196;p9"/>
          <p:cNvSpPr/>
          <p:nvPr/>
        </p:nvSpPr>
        <p:spPr>
          <a:xfrm>
            <a:off x="0" y="0"/>
            <a:ext cx="12192000" cy="6858000"/>
          </a:xfrm>
          <a:prstGeom prst="rect">
            <a:avLst/>
          </a:prstGeom>
          <a:noFill/>
          <a:ln cap="flat" cmpd="sng" w="2286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descr="Lục địa 'mất tích' thứ 8 của Trái Đất lớn đến đâu? - Công nghệ" id="197" name="Google Shape;197;p9"/>
          <p:cNvPicPr preferRelativeResize="0"/>
          <p:nvPr/>
        </p:nvPicPr>
        <p:blipFill rotWithShape="1">
          <a:blip r:embed="rId3">
            <a:alphaModFix/>
          </a:blip>
          <a:srcRect b="0" l="0" r="0" t="0"/>
          <a:stretch/>
        </p:blipFill>
        <p:spPr>
          <a:xfrm>
            <a:off x="4987290" y="350409"/>
            <a:ext cx="6941820" cy="3828519"/>
          </a:xfrm>
          <a:prstGeom prst="rect">
            <a:avLst/>
          </a:prstGeom>
          <a:noFill/>
          <a:ln>
            <a:noFill/>
          </a:ln>
          <a:effectLst>
            <a:outerShdw blurRad="292100" rotWithShape="0" algn="tl" dir="2700000" dist="139700">
              <a:srgbClr val="333333">
                <a:alpha val="64705"/>
              </a:srgbClr>
            </a:outerShdw>
          </a:effectLst>
        </p:spPr>
      </p:pic>
      <p:sp>
        <p:nvSpPr>
          <p:cNvPr id="198" name="Google Shape;198;p9"/>
          <p:cNvSpPr txBox="1"/>
          <p:nvPr/>
        </p:nvSpPr>
        <p:spPr>
          <a:xfrm>
            <a:off x="262890" y="1583600"/>
            <a:ext cx="4574540" cy="4694619"/>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0" i="0" lang="en-US" sz="2800" u="none" cap="none" strike="noStrike">
                <a:solidFill>
                  <a:srgbClr val="000000"/>
                </a:solidFill>
                <a:latin typeface="Poppins"/>
                <a:ea typeface="Poppins"/>
                <a:cs typeface="Poppins"/>
                <a:sym typeface="Poppins"/>
              </a:rPr>
              <a:t>Vào năm 2017, giới khoa học đã khám phá thêm một lục địa thứ 8 của Trái Đất, gọi là Zealandia. Đây là lục địa nằm phía dưới quốc gia New Zealand hiện tại, sát châu Úc và được cho là đã chìm xuống dưới biển cách đây 75 triệu năm.</a:t>
            </a:r>
            <a:endParaRPr b="0" i="0" sz="2800" u="none" cap="none" strike="noStrike">
              <a:solidFill>
                <a:schemeClr val="dk1"/>
              </a:solidFill>
              <a:latin typeface="Poppins"/>
              <a:ea typeface="Poppins"/>
              <a:cs typeface="Poppins"/>
              <a:sym typeface="Poppins"/>
            </a:endParaRPr>
          </a:p>
        </p:txBody>
      </p:sp>
      <p:sp>
        <p:nvSpPr>
          <p:cNvPr id="199" name="Google Shape;199;p9"/>
          <p:cNvSpPr txBox="1"/>
          <p:nvPr/>
        </p:nvSpPr>
        <p:spPr>
          <a:xfrm>
            <a:off x="4987290" y="4318134"/>
            <a:ext cx="6941820" cy="224676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u="none" cap="none" strike="noStrike">
                <a:solidFill>
                  <a:srgbClr val="0070C0"/>
                </a:solidFill>
                <a:latin typeface="Arial"/>
                <a:ea typeface="Arial"/>
                <a:cs typeface="Arial"/>
                <a:sym typeface="Arial"/>
              </a:rPr>
              <a:t>Zealandia hội tụ đủ 4 đặc điểm của một lục địa: có độ cao cao hơn và độ đặc lớn hơn so với lớp vỏ đại dương, có sự hiện diện của 3 loại đá (đá núi lửa, đá biến chất và trầm tích), có diện tích lớn hơn 1 triệu dặm vuông và có giới hạn rõ ràng.</a:t>
            </a:r>
            <a:endParaRPr b="0" i="0" sz="2800" u="none" cap="none" strike="noStrike">
              <a:solidFill>
                <a:srgbClr val="0070C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500"/>
                                        <p:tgtEl>
                                          <p:spTgt spid="197"/>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5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5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2022-08-21T22:16:16Z</dcterms:created>
  <dc:creator>Nguyễn Chí Tuấn</dc:creator>
</cp:coreProperties>
</file>