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43" r:id="rId4"/>
    <p:sldId id="258" r:id="rId5"/>
    <p:sldId id="344" r:id="rId6"/>
    <p:sldId id="345" r:id="rId7"/>
    <p:sldId id="269" r:id="rId8"/>
    <p:sldId id="346" r:id="rId9"/>
    <p:sldId id="276" r:id="rId10"/>
    <p:sldId id="271" r:id="rId11"/>
    <p:sldId id="275" r:id="rId12"/>
    <p:sldId id="347" r:id="rId13"/>
    <p:sldId id="272" r:id="rId14"/>
    <p:sldId id="273" r:id="rId15"/>
    <p:sldId id="348" r:id="rId16"/>
    <p:sldId id="349" r:id="rId17"/>
    <p:sldId id="351" r:id="rId18"/>
    <p:sldId id="352" r:id="rId19"/>
    <p:sldId id="354" r:id="rId20"/>
    <p:sldId id="296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34D8-7E92-DBE2-5CFA-D3E57EC48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98066-8279-DF83-F7FD-554B7167A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E5762-6A21-7925-A3B9-47651BD2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CCEC-1A3F-2044-E141-FC663C81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3A4A7-C13E-BCC2-4471-5F472141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8388-76F9-A92E-CE04-CE497904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5F197-5A86-A079-A4D1-F131A695E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53340-2585-91C2-FE74-8AD49444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B2DE-B19A-7570-952C-169600CC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1A163-1E53-081A-5452-0A7E5E2F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85F59-489A-A0BD-A12D-C97D14826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8749E-F12A-5DE1-7364-69F81363C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B4A46-FF59-128A-0E80-B334E11E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9224B-E70F-CD1D-C3E5-F71BBCB7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B59E-2C29-C98D-1353-D701CC3D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0D092-9EE8-66F7-AF58-F5137AAC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79F31-30F5-466B-CF0B-281BED123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CD50F-2947-E330-02E3-9B99095E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3D067-E213-79F8-8583-694B751B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35F5-D5DD-B865-5DD9-0242D22E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1514-DF8C-9CBC-9CB6-E7138CF7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74CA5-A0CA-857F-29C5-64E232A47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72B7-8DFA-4877-9153-B3AE7E2F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237D0-3145-0D85-30EB-EFF69825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D1971-4F2D-17FB-2FF7-035D2833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A2D0-566C-561F-7FB7-599A18CA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26A79-4E80-A32C-D5DB-862F723F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94332-6985-3354-AA24-C515ED801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40027-FAC7-EEF9-87BD-156F94AA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8167D-5E37-0A93-2CC9-720CF6C0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FCF17-674C-4B65-1022-D87F4A815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2B66-58B5-E75A-7542-A24392D5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47AC-5E78-684D-BDAF-D36B61E0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F295C-342E-4178-5E3D-4633F1F5F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FC649-5384-4664-B5C5-22EBFD290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0844A-4EB1-37A9-0ED6-DC52C6A3D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697A3-1C5F-5D0D-D17A-26ED326F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6501C-FC8E-099D-E9FD-536EDEE8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89406-DDFE-00E4-B367-191BAFAD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8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AF92-DE1E-DAE5-83D2-6E5A4F7E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9C0BC-5F5B-0A57-27BB-AB220793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22F24-223E-6785-7673-CB5B771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56F2E-03C0-3C8C-5788-41DA1C6F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D83AF-941F-F9B1-3BD2-13EFFA8B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0880B-A0C3-01C1-C9AC-2084DBE5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72AE9-07C0-10D9-9E35-08DE865E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3FDEE-26D0-32AA-7E8F-B835F966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197D8-BABE-506B-6766-3C7B3127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CE8A-73C3-EC41-1DB1-134C4D9E5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083B8-1D29-7DC5-2C55-B42FF4E5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FE44F-DDF3-619E-3E1A-C13A8855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B3480-7894-3981-D090-B4BECBE3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4DDA-92ED-0057-2B42-3D1D2947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AFB88-73B3-095B-5134-8A2DF8FAD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136E5-8C37-12D6-FC48-5C4DC6FA5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68399-CC7E-14A3-8293-786A1916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96C14-6CE9-E5F8-7C63-7066404C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9A982-BD66-A1A8-CFD4-5108D246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70D91-CF10-207D-F585-FEB71AD7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0CCD4-D3A0-9EDB-E289-A2DFC2B0F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1A70-B32F-4874-4DD0-298E74741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BF559-9B77-4C19-B284-42C58646390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C5F1C-5C19-9300-4115-C6B2DD3F7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A246A-79F1-B515-854B-3BA7CC651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529E-F42C-4F52-B659-F1233C79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toring the Amazon rainforest while making an income. Here's How  Columbians are doing it | World Economic Forum">
            <a:extLst>
              <a:ext uri="{FF2B5EF4-FFF2-40B4-BE49-F238E27FC236}">
                <a16:creationId xmlns:a16="http://schemas.microsoft.com/office/drawing/2014/main" id="{44AE7A6E-66C8-06B3-A657-9B7F90BA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78EDD40-0DF6-0951-647E-9CD970DC19BB}"/>
              </a:ext>
            </a:extLst>
          </p:cNvPr>
          <p:cNvSpPr txBox="1">
            <a:spLocks/>
          </p:cNvSpPr>
          <p:nvPr/>
        </p:nvSpPr>
        <p:spPr>
          <a:xfrm>
            <a:off x="0" y="2291874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solidFill>
                  <a:schemeClr val="bg1"/>
                </a:solidFill>
                <a:latin typeface="#9Slide07 IcielBaliho Script" pitchFamily="2" charset="0"/>
              </a:rPr>
              <a:t>NHÀ ĐỊA LÍ LỪNG DANH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5D89F8-1606-56D0-F98A-0C94CCB80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9008" y="99106"/>
            <a:ext cx="12592594" cy="1346517"/>
          </a:xfrm>
        </p:spPr>
        <p:txBody>
          <a:bodyPr anchor="ctr">
            <a:no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#9Slide07 IcielBaliho Script" pitchFamily="2" charset="0"/>
              </a:rPr>
              <a:t>Hành</a:t>
            </a:r>
            <a:r>
              <a:rPr lang="en-US" sz="80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#9Slide07 IcielBaliho Script" pitchFamily="2" charset="0"/>
              </a:rPr>
              <a:t>trình</a:t>
            </a:r>
            <a:r>
              <a:rPr lang="en-US" sz="80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#9Slide07 IcielBaliho Script" pitchFamily="2" charset="0"/>
              </a:rPr>
              <a:t>khám</a:t>
            </a:r>
            <a:r>
              <a:rPr lang="en-US" sz="80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#9Slide07 IcielBaliho Script" pitchFamily="2" charset="0"/>
              </a:rPr>
              <a:t>phá</a:t>
            </a:r>
            <a:r>
              <a:rPr lang="en-US" sz="80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#9Slide07 IcielBaliho Script" pitchFamily="2" charset="0"/>
              </a:rPr>
              <a:t>của</a:t>
            </a:r>
            <a:r>
              <a:rPr lang="en-US" sz="8000" b="1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</a:p>
        </p:txBody>
      </p:sp>
      <p:pic>
        <p:nvPicPr>
          <p:cNvPr id="1028" name="Picture 4" descr="Powering student engagement with Promethean - Promethean World">
            <a:extLst>
              <a:ext uri="{FF2B5EF4-FFF2-40B4-BE49-F238E27FC236}">
                <a16:creationId xmlns:a16="http://schemas.microsoft.com/office/drawing/2014/main" id="{F7E4ACF0-B8BB-9348-3260-70CCE433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3786165"/>
            <a:ext cx="4409440" cy="31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6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0A5664-CFB3-2261-A43E-1E945DC8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52" y="165037"/>
            <a:ext cx="10835208" cy="311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10605-A650-9F21-6C77-E8A2DF13B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2" y="3429000"/>
            <a:ext cx="10835208" cy="32639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E1C71D-79DB-B867-5A45-B8921DA414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eforestation of Brazil's Amazon rainforest hits record in April | Daily  Sabah">
            <a:extLst>
              <a:ext uri="{FF2B5EF4-FFF2-40B4-BE49-F238E27FC236}">
                <a16:creationId xmlns:a16="http://schemas.microsoft.com/office/drawing/2014/main" id="{0002AB05-8E15-5890-E05F-A632EA689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12D22-0252-0853-61D1-CD935624DEFC}"/>
              </a:ext>
            </a:extLst>
          </p:cNvPr>
          <p:cNvSpPr txBox="1"/>
          <p:nvPr/>
        </p:nvSpPr>
        <p:spPr>
          <a:xfrm>
            <a:off x="137160" y="237174"/>
            <a:ext cx="119176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R</a:t>
            </a:r>
            <a:r>
              <a:rPr lang="en-US" sz="4400" dirty="0">
                <a:solidFill>
                  <a:srgbClr val="FFFF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ỪNG AMAZON BỊ TÀN PHÁ NGHIÊM TRỌNG</a:t>
            </a:r>
            <a:endParaRPr lang="en-US" sz="44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1636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014E43-E411-8012-5523-FBE95605E947}"/>
              </a:ext>
            </a:extLst>
          </p:cNvPr>
          <p:cNvSpPr txBox="1"/>
          <p:nvPr/>
        </p:nvSpPr>
        <p:spPr>
          <a:xfrm>
            <a:off x="137160" y="236767"/>
            <a:ext cx="11917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amazon</a:t>
            </a:r>
            <a:endParaRPr lang="en-US" sz="36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89A3B0E-4CA5-5E7E-7561-9FEF59186F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901F-D33C-B946-1DE9-B2FACB23CE4C}"/>
              </a:ext>
            </a:extLst>
          </p:cNvPr>
          <p:cNvSpPr txBox="1"/>
          <p:nvPr/>
        </p:nvSpPr>
        <p:spPr>
          <a:xfrm>
            <a:off x="264160" y="4579070"/>
            <a:ext cx="11287760" cy="18964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500" dirty="0">
                <a:latin typeface="#9Slide07 IcielBaliho Script" pitchFamily="2" charset="0"/>
              </a:rPr>
              <a:t>+ HS làm việc theo cặp với PHT. </a:t>
            </a:r>
          </a:p>
          <a:p>
            <a:pPr>
              <a:lnSpc>
                <a:spcPct val="120000"/>
              </a:lnSpc>
            </a:pPr>
            <a:r>
              <a:rPr lang="it-IT" sz="2500" dirty="0">
                <a:latin typeface="#9Slide07 IcielBaliho Script" pitchFamily="2" charset="0"/>
              </a:rPr>
              <a:t>+ 3 phút đọc thông tin trong SGK, xác định các từ khóa và nội dung chính. </a:t>
            </a:r>
          </a:p>
          <a:p>
            <a:pPr>
              <a:lnSpc>
                <a:spcPct val="120000"/>
              </a:lnSpc>
            </a:pPr>
            <a:r>
              <a:rPr lang="it-IT" sz="2500" dirty="0">
                <a:latin typeface="#9Slide07 IcielBaliho Script" pitchFamily="2" charset="0"/>
              </a:rPr>
              <a:t>+ 3 phút điền thông tin. </a:t>
            </a:r>
            <a:endParaRPr lang="en-US" sz="2500" dirty="0">
              <a:latin typeface="#9Slide07 IcielBaliho Script" pitchFamily="2" charset="0"/>
            </a:endParaRPr>
          </a:p>
          <a:p>
            <a:pPr>
              <a:lnSpc>
                <a:spcPct val="120000"/>
              </a:lnSpc>
            </a:pPr>
            <a:r>
              <a:rPr lang="it-IT" sz="2500" dirty="0">
                <a:latin typeface="#9Slide07 IcielBaliho Script" pitchFamily="2" charset="0"/>
              </a:rPr>
              <a:t>+ Chuyên gia sẽ trình bày, xác định trên lược đồ vị trí, phạm vi rừng A-ma-dôn</a:t>
            </a:r>
            <a:endParaRPr lang="en-US" sz="2500" dirty="0">
              <a:latin typeface="#9Slide07 IcielBaliho Script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233AD8-C1FF-F654-94C2-58F1F4102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42480"/>
              </p:ext>
            </p:extLst>
          </p:nvPr>
        </p:nvGraphicFramePr>
        <p:xfrm>
          <a:off x="264160" y="1029500"/>
          <a:ext cx="11551920" cy="3224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1524">
                  <a:extLst>
                    <a:ext uri="{9D8B030D-6E8A-4147-A177-3AD203B41FA5}">
                      <a16:colId xmlns:a16="http://schemas.microsoft.com/office/drawing/2014/main" val="2083425029"/>
                    </a:ext>
                  </a:extLst>
                </a:gridCol>
                <a:gridCol w="7080396">
                  <a:extLst>
                    <a:ext uri="{9D8B030D-6E8A-4147-A177-3AD203B41FA5}">
                      <a16:colId xmlns:a16="http://schemas.microsoft.com/office/drawing/2014/main" val="1147544247"/>
                    </a:ext>
                  </a:extLst>
                </a:gridCol>
              </a:tblGrid>
              <a:tr h="586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hỏi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Trả lời</a:t>
                      </a:r>
                      <a:endParaRPr lang="en-US" sz="16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69890"/>
                  </a:ext>
                </a:extLst>
              </a:tr>
              <a:tr h="5865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495079"/>
                  </a:ext>
                </a:extLst>
              </a:tr>
              <a:tr h="5865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662138"/>
                  </a:ext>
                </a:extLst>
              </a:tr>
              <a:tr h="5865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Hậu quả của suy thoái rừng</a:t>
                      </a:r>
                      <a:endParaRPr lang="en-US" sz="16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355941"/>
                  </a:ext>
                </a:extLst>
              </a:tr>
              <a:tr h="5865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Giải pháp bảo vệ rừng</a:t>
                      </a:r>
                      <a:endParaRPr lang="en-US" sz="16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437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2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mazon Deforestation | Amazon deforestation, Earth science lessons,  Infographic">
            <a:extLst>
              <a:ext uri="{FF2B5EF4-FFF2-40B4-BE49-F238E27FC236}">
                <a16:creationId xmlns:a16="http://schemas.microsoft.com/office/drawing/2014/main" id="{665C9226-DB19-5B26-38C4-D92E87680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r="1" b="19173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graphics] Gần 2 triệu hécta ở rừng Amazon bị “thiêu đốt” | Môi trường |  Vietnam+ (VietnamPlus)">
            <a:extLst>
              <a:ext uri="{FF2B5EF4-FFF2-40B4-BE49-F238E27FC236}">
                <a16:creationId xmlns:a16="http://schemas.microsoft.com/office/drawing/2014/main" id="{15BC17AA-C881-84AE-C4D4-0273FF35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9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8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fographic: Rừng mưa Amazon - “lá phổi xanh” của hành tinh kêu cứu | VOV.VN">
            <a:extLst>
              <a:ext uri="{FF2B5EF4-FFF2-40B4-BE49-F238E27FC236}">
                <a16:creationId xmlns:a16="http://schemas.microsoft.com/office/drawing/2014/main" id="{4A28B02B-6D00-FFE7-50D1-3676D839B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8" t="25571" r="2708" b="50102"/>
          <a:stretch/>
        </p:blipFill>
        <p:spPr bwMode="auto">
          <a:xfrm>
            <a:off x="17518" y="372869"/>
            <a:ext cx="4407678" cy="6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nfographic: Rừng mưa Amazon - “lá phổi xanh” của hành tinh kêu cứu | VOV.VN">
            <a:extLst>
              <a:ext uri="{FF2B5EF4-FFF2-40B4-BE49-F238E27FC236}">
                <a16:creationId xmlns:a16="http://schemas.microsoft.com/office/drawing/2014/main" id="{13C3F43B-6603-9213-197C-4C1594B67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4" b="20195"/>
          <a:stretch/>
        </p:blipFill>
        <p:spPr bwMode="auto">
          <a:xfrm>
            <a:off x="4532558" y="372870"/>
            <a:ext cx="3730732" cy="6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fographic: Rừng mưa Amazon - “lá phổi xanh” của hành tinh kêu cứu | VOV.VN">
            <a:extLst>
              <a:ext uri="{FF2B5EF4-FFF2-40B4-BE49-F238E27FC236}">
                <a16:creationId xmlns:a16="http://schemas.microsoft.com/office/drawing/2014/main" id="{CE320C40-F4FE-AB94-601D-85299D124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8" b="1241"/>
          <a:stretch/>
        </p:blipFill>
        <p:spPr bwMode="auto">
          <a:xfrm>
            <a:off x="8330012" y="372869"/>
            <a:ext cx="3730732" cy="6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07D2F9-FCEA-B128-8E49-C6809CB566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27ABEC-1882-F49D-F6CB-235FB3705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297692"/>
              </p:ext>
            </p:extLst>
          </p:nvPr>
        </p:nvGraphicFramePr>
        <p:xfrm>
          <a:off x="342344" y="1129411"/>
          <a:ext cx="11712496" cy="5296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9944">
                  <a:extLst>
                    <a:ext uri="{9D8B030D-6E8A-4147-A177-3AD203B41FA5}">
                      <a16:colId xmlns:a16="http://schemas.microsoft.com/office/drawing/2014/main" val="2948988859"/>
                    </a:ext>
                  </a:extLst>
                </a:gridCol>
                <a:gridCol w="6952552">
                  <a:extLst>
                    <a:ext uri="{9D8B030D-6E8A-4147-A177-3AD203B41FA5}">
                      <a16:colId xmlns:a16="http://schemas.microsoft.com/office/drawing/2014/main" val="3481639337"/>
                    </a:ext>
                  </a:extLst>
                </a:gridCol>
              </a:tblGrid>
              <a:tr h="408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hỏi</a:t>
                      </a:r>
                      <a:endParaRPr lang="en-US" sz="24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Trả lời</a:t>
                      </a:r>
                      <a:endParaRPr lang="en-US" sz="24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71379"/>
                  </a:ext>
                </a:extLst>
              </a:tr>
              <a:tr h="408776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trạng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endParaRPr lang="en-US" sz="24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    Amazon bị mất hàng triệu ha rừng mỗi năm</a:t>
                      </a:r>
                      <a:endParaRPr lang="en-US" sz="24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818193"/>
                  </a:ext>
                </a:extLst>
              </a:tr>
              <a:tr h="86259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endParaRPr lang="en-US" sz="24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Khai thác khoáng sản/Làm nông nghiệp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Lấy gỗ/Làm đường/Làm thủy điện</a:t>
                      </a:r>
                      <a:endParaRPr lang="en-US" sz="24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691292"/>
                  </a:ext>
                </a:extLst>
              </a:tr>
              <a:tr h="177022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Hậu quả của suy thoái rừng</a:t>
                      </a:r>
                      <a:endParaRPr lang="en-US" sz="24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giảm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loài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Biến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hậu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/Ô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trường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nước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gỗ</a:t>
                      </a:r>
                      <a:endParaRPr lang="en-US" sz="24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6856319"/>
                  </a:ext>
                </a:extLst>
              </a:tr>
              <a:tr h="177022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7 IcielBaliho Script" pitchFamily="2" charset="0"/>
                        </a:rPr>
                        <a:t>Giải pháp bảo vệ rừng</a:t>
                      </a:r>
                      <a:endParaRPr lang="en-US" sz="24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chính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Hạn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thác</a:t>
                      </a:r>
                      <a:endParaRPr lang="en-US" sz="2400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Trồng</a:t>
                      </a:r>
                      <a:r>
                        <a:rPr lang="en-US" sz="24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7 IcielBaliho Script" pitchFamily="2" charset="0"/>
                        </a:rPr>
                        <a:t>mới</a:t>
                      </a:r>
                      <a:endParaRPr lang="en-US" sz="24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1252602"/>
                  </a:ext>
                </a:extLst>
              </a:tr>
            </a:tbl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B3D579C9-3B68-EA4A-5E94-B76804528C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3FE5B-03C6-2DD5-465E-720E6A45CAE0}"/>
              </a:ext>
            </a:extLst>
          </p:cNvPr>
          <p:cNvSpPr txBox="1"/>
          <p:nvPr/>
        </p:nvSpPr>
        <p:spPr>
          <a:xfrm>
            <a:off x="137160" y="304800"/>
            <a:ext cx="11917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amazon</a:t>
            </a:r>
            <a:endParaRPr lang="en-US" sz="36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FEED-1845-10B6-ACB3-079C3D35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045" y="0"/>
            <a:ext cx="5422896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#9Slide07 IcielBaliho Script" pitchFamily="2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#9Slide07 IcielBaliho Script" pitchFamily="2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#9Slide07 IcielBaliho Script" pitchFamily="2" charset="0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latin typeface="#9Slide07 IcielBaliho Script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789BE-744B-A600-5D94-C4DD60A1CD57}"/>
              </a:ext>
            </a:extLst>
          </p:cNvPr>
          <p:cNvSpPr txBox="1"/>
          <p:nvPr/>
        </p:nvSpPr>
        <p:spPr>
          <a:xfrm>
            <a:off x="243837" y="3602509"/>
            <a:ext cx="49352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7030A0"/>
                </a:solidFill>
                <a:effectLst/>
                <a:latin typeface="#9Slide07 IcielBaliho Script" pitchFamily="2" charset="0"/>
              </a:rPr>
              <a:t>Năm 2021, cả nước trồng được 277.830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#9Slide07 IcielBaliho Script" pitchFamily="2" charset="0"/>
              </a:rPr>
              <a:t> 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#9Slide07 IcielBaliho Script" pitchFamily="2" charset="0"/>
              </a:rPr>
              <a:t>ha rừng, tỷ lệ che phủ rừng đạt 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42,02%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5E00FB1-8E3E-B30C-112A-0C3D12F3F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E4876-1FC4-9BE6-E6FF-650546891385}"/>
              </a:ext>
            </a:extLst>
          </p:cNvPr>
          <p:cNvSpPr txBox="1"/>
          <p:nvPr/>
        </p:nvSpPr>
        <p:spPr>
          <a:xfrm>
            <a:off x="243838" y="172547"/>
            <a:ext cx="49352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Trong giai đoạn từ năm 2011 đến nay, diện tích rừng bị thiệt hại ước hơn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22.800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ha</a:t>
            </a:r>
            <a:r>
              <a:rPr lang="vi-VN" sz="2400" b="1" i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, trong đó, rừng bị cháy khoảng 13.700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</a:t>
            </a:r>
            <a:r>
              <a:rPr lang="vi-VN" sz="2400" b="1" i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ha, còn lại do bị chặt phá trái phép. Bình quân mỗi năm nước ta suy giảm khoảng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2.500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7 IcielBaliho Script" pitchFamily="2" charset="0"/>
              </a:rPr>
              <a:t>ha</a:t>
            </a:r>
            <a:r>
              <a:rPr lang="vi-VN" sz="2400" b="1" i="0" dirty="0">
                <a:solidFill>
                  <a:srgbClr val="0070C0"/>
                </a:solidFill>
                <a:effectLst/>
                <a:latin typeface="#9Slide07 IcielBaliho Script" pitchFamily="2" charset="0"/>
              </a:rPr>
              <a:t> rừng.</a:t>
            </a:r>
            <a:endParaRPr lang="en-US" sz="2400" b="1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2050" name="Picture 2" descr="Liên hợp quốc: Vẫn có khoảng 10 triệu ha rừng biến mất mỗi năm | Môi trường  | Vietnam+ (VietnamPlus)">
            <a:extLst>
              <a:ext uri="{FF2B5EF4-FFF2-40B4-BE49-F238E27FC236}">
                <a16:creationId xmlns:a16="http://schemas.microsoft.com/office/drawing/2014/main" id="{9A274E53-4BBA-C346-E8DB-F2E2EBC3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95" y="1319212"/>
            <a:ext cx="6334125" cy="421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BDD2F3-F9C6-08BB-1857-B964F804F0D7}"/>
              </a:ext>
            </a:extLst>
          </p:cNvPr>
          <p:cNvSpPr txBox="1"/>
          <p:nvPr/>
        </p:nvSpPr>
        <p:spPr>
          <a:xfrm>
            <a:off x="5524679" y="5834537"/>
            <a:ext cx="638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vệ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rừng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pic>
        <p:nvPicPr>
          <p:cNvPr id="12" name="Picture 2" descr="Flat tree icon set. 1225984 Vector Art at Vecteezy">
            <a:extLst>
              <a:ext uri="{FF2B5EF4-FFF2-40B4-BE49-F238E27FC236}">
                <a16:creationId xmlns:a16="http://schemas.microsoft.com/office/drawing/2014/main" id="{09F93AEC-F71B-F26E-2612-8DD26CE75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48"/>
          <a:stretch/>
        </p:blipFill>
        <p:spPr bwMode="auto">
          <a:xfrm>
            <a:off x="357540" y="5110614"/>
            <a:ext cx="4606031" cy="13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ừng rậm Amazon: Vẻ đẹp mê đắm và sự tàn phá thảm khốc - Hànộimới">
            <a:extLst>
              <a:ext uri="{FF2B5EF4-FFF2-40B4-BE49-F238E27FC236}">
                <a16:creationId xmlns:a16="http://schemas.microsoft.com/office/drawing/2014/main" id="{4FEEB6A5-0BA2-497A-936A-9B10344EA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r="-3" b="5703"/>
          <a:stretch/>
        </p:blipFill>
        <p:spPr bwMode="auto">
          <a:xfrm>
            <a:off x="5099009" y="3203792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ừng rậm Amazon: Vẻ đẹp mê đắm và sự tàn phá thảm khốc - Hànộimới">
            <a:extLst>
              <a:ext uri="{FF2B5EF4-FFF2-40B4-BE49-F238E27FC236}">
                <a16:creationId xmlns:a16="http://schemas.microsoft.com/office/drawing/2014/main" id="{F4832A12-561C-42AD-9421-B5B10DE20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r="1" b="15638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vụ cháy rừng ở Úc: Lời xin lỗi muôn loài">
            <a:extLst>
              <a:ext uri="{FF2B5EF4-FFF2-40B4-BE49-F238E27FC236}">
                <a16:creationId xmlns:a16="http://schemas.microsoft.com/office/drawing/2014/main" id="{E7CA3769-1411-4D5D-8CC1-8808139C6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r="2" b="1359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ên những nẻo đường Tây Bắc (1): Hòa Bình – Sơn La &amp; Một chiều với Sơn La  | Sưphạm ÁO NÂU Đalat">
            <a:extLst>
              <a:ext uri="{FF2B5EF4-FFF2-40B4-BE49-F238E27FC236}">
                <a16:creationId xmlns:a16="http://schemas.microsoft.com/office/drawing/2014/main" id="{CDA7793B-1380-40A2-B9CC-6A2734428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4" b="-1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3265A-021F-453F-BB26-A0FD5C5E253B}"/>
              </a:ext>
            </a:extLst>
          </p:cNvPr>
          <p:cNvSpPr txBox="1"/>
          <p:nvPr/>
        </p:nvSpPr>
        <p:spPr>
          <a:xfrm>
            <a:off x="123826" y="91238"/>
            <a:ext cx="5153251" cy="1210716"/>
          </a:xfrm>
          <a:prstGeom prst="rect">
            <a:avLst/>
          </a:prstGeom>
          <a:solidFill>
            <a:srgbClr val="002060">
              <a:alpha val="27000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CHÚNG TA SẼ ĐỂ LẠI GÌ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CHO THẾ HỆ MAI SAU?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7A264-4917-46B9-B8C6-CC1576C9E998}"/>
              </a:ext>
            </a:extLst>
          </p:cNvPr>
          <p:cNvSpPr txBox="1"/>
          <p:nvPr/>
        </p:nvSpPr>
        <p:spPr>
          <a:xfrm>
            <a:off x="5108391" y="335181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0" dirty="0">
                <a:solidFill>
                  <a:schemeClr val="bg1"/>
                </a:solidFill>
                <a:effectLst/>
                <a:latin typeface="#9Slide07 IcielBaliho Script" pitchFamily="2" charset="0"/>
              </a:rPr>
              <a:t>cứ 6 giây, một diện tích rừng tương đương một sân bóng đá bị biến mất</a:t>
            </a:r>
            <a:endParaRPr lang="en-US" sz="32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s Is Why The US Needs To Lead The World's Reforestation Project">
            <a:extLst>
              <a:ext uri="{FF2B5EF4-FFF2-40B4-BE49-F238E27FC236}">
                <a16:creationId xmlns:a16="http://schemas.microsoft.com/office/drawing/2014/main" id="{44BA907A-646B-45E5-A848-0D605D05E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65" b="21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5C1663-BCFC-4B1F-803F-9779CBC4AC9A}"/>
              </a:ext>
            </a:extLst>
          </p:cNvPr>
          <p:cNvSpPr txBox="1">
            <a:spLocks/>
          </p:cNvSpPr>
          <p:nvPr/>
        </p:nvSpPr>
        <p:spPr>
          <a:xfrm>
            <a:off x="2154556" y="1784033"/>
            <a:ext cx="8747124" cy="3521708"/>
          </a:xfrm>
          <a:prstGeom prst="rect">
            <a:avLst/>
          </a:prstGeom>
          <a:solidFill>
            <a:srgbClr val="002060">
              <a:alpha val="31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chắn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3600" b="1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bão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endParaRPr lang="en-US" sz="3600" b="1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đồi</a:t>
            </a:r>
            <a:endParaRPr lang="en-US" sz="3600" b="1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muôn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ta</a:t>
            </a:r>
            <a:r>
              <a:rPr lang="en-US" sz="3600" b="1" dirty="0" smtClean="0">
                <a:solidFill>
                  <a:srgbClr val="FFFF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sz="3600" b="1" dirty="0">
              <a:solidFill>
                <a:srgbClr val="FFFF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0D8116-9601-4D6C-8BC9-9A88E779F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116366"/>
              </p:ext>
            </p:extLst>
          </p:nvPr>
        </p:nvGraphicFramePr>
        <p:xfrm>
          <a:off x="892325" y="2363695"/>
          <a:ext cx="10761195" cy="2698532"/>
        </p:xfrm>
        <a:graphic>
          <a:graphicData uri="http://schemas.openxmlformats.org/drawingml/2006/table">
            <a:tbl>
              <a:tblPr firstRow="1" firstCol="1" bandRow="1"/>
              <a:tblGrid>
                <a:gridCol w="3361544">
                  <a:extLst>
                    <a:ext uri="{9D8B030D-6E8A-4147-A177-3AD203B41FA5}">
                      <a16:colId xmlns:a16="http://schemas.microsoft.com/office/drawing/2014/main" val="1461457454"/>
                    </a:ext>
                  </a:extLst>
                </a:gridCol>
                <a:gridCol w="3786362">
                  <a:extLst>
                    <a:ext uri="{9D8B030D-6E8A-4147-A177-3AD203B41FA5}">
                      <a16:colId xmlns:a16="http://schemas.microsoft.com/office/drawing/2014/main" val="86830602"/>
                    </a:ext>
                  </a:extLst>
                </a:gridCol>
                <a:gridCol w="3613289">
                  <a:extLst>
                    <a:ext uri="{9D8B030D-6E8A-4147-A177-3AD203B41FA5}">
                      <a16:colId xmlns:a16="http://schemas.microsoft.com/office/drawing/2014/main" val="2592880460"/>
                    </a:ext>
                  </a:extLst>
                </a:gridCol>
              </a:tblGrid>
              <a:tr h="21278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A-ma-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dôn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A-ma-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dôn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10337"/>
                  </a:ext>
                </a:extLst>
              </a:tr>
              <a:tr h="547847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64495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887B18C-3B8B-3CA5-1373-94F998C66EEC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12442-3A65-B85E-22F2-61A76F0DCD84}"/>
              </a:ext>
            </a:extLst>
          </p:cNvPr>
          <p:cNvSpPr txBox="1"/>
          <p:nvPr/>
        </p:nvSpPr>
        <p:spPr>
          <a:xfrm>
            <a:off x="1640840" y="577433"/>
            <a:ext cx="8910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CHUYÊN</a:t>
            </a:r>
            <a:r>
              <a:rPr lang="en-US" sz="72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GIA</a:t>
            </a:r>
            <a:r>
              <a:rPr lang="en-US" sz="72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chốt</a:t>
            </a:r>
            <a:endParaRPr lang="en-US" sz="7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DDFBE-1117-8558-5C6E-6FDDCF4939A4}"/>
              </a:ext>
            </a:extLst>
          </p:cNvPr>
          <p:cNvSpPr txBox="1"/>
          <p:nvPr/>
        </p:nvSpPr>
        <p:spPr>
          <a:xfrm>
            <a:off x="439420" y="5163998"/>
            <a:ext cx="11600180" cy="1592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KWL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Amazon (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L)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Thời gian trả lời </a:t>
            </a:r>
            <a:r>
              <a:rPr lang="it-IT" sz="2800" dirty="0">
                <a:solidFill>
                  <a:srgbClr val="FF0000"/>
                </a:solidFill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it-IT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phút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Mỗi bạn chia sẻ 1 ý kiến và bổ sung thông tin vào vở nếu có</a:t>
            </a:r>
            <a:endParaRPr lang="en-US" sz="2800" dirty="0">
              <a:solidFill>
                <a:srgbClr val="7030A0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A4C0849-AC75-53A1-6D95-47ED004DE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3685" y="3126597"/>
            <a:ext cx="2086477" cy="11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C2636E-EDCF-44BB-B828-A7BF0938BE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325" y="625538"/>
            <a:ext cx="10407351" cy="1585757"/>
          </a:xfrm>
          <a:custGeom>
            <a:avLst/>
            <a:gdLst>
              <a:gd name="connsiteX0" fmla="*/ 0 w 10407351"/>
              <a:gd name="connsiteY0" fmla="*/ 0 h 1891626"/>
              <a:gd name="connsiteX1" fmla="*/ 10407351 w 10407351"/>
              <a:gd name="connsiteY1" fmla="*/ 0 h 1891626"/>
              <a:gd name="connsiteX2" fmla="*/ 10407351 w 10407351"/>
              <a:gd name="connsiteY2" fmla="*/ 1364684 h 1891626"/>
              <a:gd name="connsiteX3" fmla="*/ 10278187 w 10407351"/>
              <a:gd name="connsiteY3" fmla="*/ 1375369 h 1891626"/>
              <a:gd name="connsiteX4" fmla="*/ 10183452 w 10407351"/>
              <a:gd name="connsiteY4" fmla="*/ 1391690 h 1891626"/>
              <a:gd name="connsiteX5" fmla="*/ 9936834 w 10407351"/>
              <a:gd name="connsiteY5" fmla="*/ 1413567 h 1891626"/>
              <a:gd name="connsiteX6" fmla="*/ 9633679 w 10407351"/>
              <a:gd name="connsiteY6" fmla="*/ 1479227 h 1891626"/>
              <a:gd name="connsiteX7" fmla="*/ 9464371 w 10407351"/>
              <a:gd name="connsiteY7" fmla="*/ 1479341 h 1891626"/>
              <a:gd name="connsiteX8" fmla="*/ 9351136 w 10407351"/>
              <a:gd name="connsiteY8" fmla="*/ 1473048 h 1891626"/>
              <a:gd name="connsiteX9" fmla="*/ 9277477 w 10407351"/>
              <a:gd name="connsiteY9" fmla="*/ 1467445 h 1891626"/>
              <a:gd name="connsiteX10" fmla="*/ 9221081 w 10407351"/>
              <a:gd name="connsiteY10" fmla="*/ 1462245 h 1891626"/>
              <a:gd name="connsiteX11" fmla="*/ 9145968 w 10407351"/>
              <a:gd name="connsiteY11" fmla="*/ 1462282 h 1891626"/>
              <a:gd name="connsiteX12" fmla="*/ 9023280 w 10407351"/>
              <a:gd name="connsiteY12" fmla="*/ 1511217 h 1891626"/>
              <a:gd name="connsiteX13" fmla="*/ 8830925 w 10407351"/>
              <a:gd name="connsiteY13" fmla="*/ 1554093 h 1891626"/>
              <a:gd name="connsiteX14" fmla="*/ 8676048 w 10407351"/>
              <a:gd name="connsiteY14" fmla="*/ 1560374 h 1891626"/>
              <a:gd name="connsiteX15" fmla="*/ 8638989 w 10407351"/>
              <a:gd name="connsiteY15" fmla="*/ 1568839 h 1891626"/>
              <a:gd name="connsiteX16" fmla="*/ 8456861 w 10407351"/>
              <a:gd name="connsiteY16" fmla="*/ 1566972 h 1891626"/>
              <a:gd name="connsiteX17" fmla="*/ 8189198 w 10407351"/>
              <a:gd name="connsiteY17" fmla="*/ 1584307 h 1891626"/>
              <a:gd name="connsiteX18" fmla="*/ 7898401 w 10407351"/>
              <a:gd name="connsiteY18" fmla="*/ 1565768 h 1891626"/>
              <a:gd name="connsiteX19" fmla="*/ 7563813 w 10407351"/>
              <a:gd name="connsiteY19" fmla="*/ 1558454 h 1891626"/>
              <a:gd name="connsiteX20" fmla="*/ 7349063 w 10407351"/>
              <a:gd name="connsiteY20" fmla="*/ 1551966 h 1891626"/>
              <a:gd name="connsiteX21" fmla="*/ 7131024 w 10407351"/>
              <a:gd name="connsiteY21" fmla="*/ 1585911 h 1891626"/>
              <a:gd name="connsiteX22" fmla="*/ 6889291 w 10407351"/>
              <a:gd name="connsiteY22" fmla="*/ 1610925 h 1891626"/>
              <a:gd name="connsiteX23" fmla="*/ 6668938 w 10407351"/>
              <a:gd name="connsiteY23" fmla="*/ 1613148 h 1891626"/>
              <a:gd name="connsiteX24" fmla="*/ 6538541 w 10407351"/>
              <a:gd name="connsiteY24" fmla="*/ 1620507 h 1891626"/>
              <a:gd name="connsiteX25" fmla="*/ 6491279 w 10407351"/>
              <a:gd name="connsiteY25" fmla="*/ 1632773 h 1891626"/>
              <a:gd name="connsiteX26" fmla="*/ 6423751 w 10407351"/>
              <a:gd name="connsiteY26" fmla="*/ 1643536 h 1891626"/>
              <a:gd name="connsiteX27" fmla="*/ 6306336 w 10407351"/>
              <a:gd name="connsiteY27" fmla="*/ 1669857 h 1891626"/>
              <a:gd name="connsiteX28" fmla="*/ 6155679 w 10407351"/>
              <a:gd name="connsiteY28" fmla="*/ 1680409 h 1891626"/>
              <a:gd name="connsiteX29" fmla="*/ 6018716 w 10407351"/>
              <a:gd name="connsiteY29" fmla="*/ 1668513 h 1891626"/>
              <a:gd name="connsiteX30" fmla="*/ 5927081 w 10407351"/>
              <a:gd name="connsiteY30" fmla="*/ 1663779 h 1891626"/>
              <a:gd name="connsiteX31" fmla="*/ 5704857 w 10407351"/>
              <a:gd name="connsiteY31" fmla="*/ 1661355 h 1891626"/>
              <a:gd name="connsiteX32" fmla="*/ 5464353 w 10407351"/>
              <a:gd name="connsiteY32" fmla="*/ 1649361 h 1891626"/>
              <a:gd name="connsiteX33" fmla="*/ 5408840 w 10407351"/>
              <a:gd name="connsiteY33" fmla="*/ 1659913 h 1891626"/>
              <a:gd name="connsiteX34" fmla="*/ 5315720 w 10407351"/>
              <a:gd name="connsiteY34" fmla="*/ 1677105 h 1891626"/>
              <a:gd name="connsiteX35" fmla="*/ 5250566 w 10407351"/>
              <a:gd name="connsiteY35" fmla="*/ 1709327 h 1891626"/>
              <a:gd name="connsiteX36" fmla="*/ 5170942 w 10407351"/>
              <a:gd name="connsiteY36" fmla="*/ 1716026 h 1891626"/>
              <a:gd name="connsiteX37" fmla="*/ 5063388 w 10407351"/>
              <a:gd name="connsiteY37" fmla="*/ 1707824 h 1891626"/>
              <a:gd name="connsiteX38" fmla="*/ 4937644 w 10407351"/>
              <a:gd name="connsiteY38" fmla="*/ 1733778 h 1891626"/>
              <a:gd name="connsiteX39" fmla="*/ 4863636 w 10407351"/>
              <a:gd name="connsiteY39" fmla="*/ 1742276 h 1891626"/>
              <a:gd name="connsiteX40" fmla="*/ 4663097 w 10407351"/>
              <a:gd name="connsiteY40" fmla="*/ 1772517 h 1891626"/>
              <a:gd name="connsiteX41" fmla="*/ 4576142 w 10407351"/>
              <a:gd name="connsiteY41" fmla="*/ 1801338 h 1891626"/>
              <a:gd name="connsiteX42" fmla="*/ 4432728 w 10407351"/>
              <a:gd name="connsiteY42" fmla="*/ 1821550 h 1891626"/>
              <a:gd name="connsiteX43" fmla="*/ 4330325 w 10407351"/>
              <a:gd name="connsiteY43" fmla="*/ 1832397 h 1891626"/>
              <a:gd name="connsiteX44" fmla="*/ 4301301 w 10407351"/>
              <a:gd name="connsiteY44" fmla="*/ 1853709 h 1891626"/>
              <a:gd name="connsiteX45" fmla="*/ 4300886 w 10407351"/>
              <a:gd name="connsiteY45" fmla="*/ 1854105 h 1891626"/>
              <a:gd name="connsiteX46" fmla="*/ 4238651 w 10407351"/>
              <a:gd name="connsiteY46" fmla="*/ 1857049 h 1891626"/>
              <a:gd name="connsiteX47" fmla="*/ 4102292 w 10407351"/>
              <a:gd name="connsiteY47" fmla="*/ 1880193 h 1891626"/>
              <a:gd name="connsiteX48" fmla="*/ 4059333 w 10407351"/>
              <a:gd name="connsiteY48" fmla="*/ 1886249 h 1891626"/>
              <a:gd name="connsiteX49" fmla="*/ 4036441 w 10407351"/>
              <a:gd name="connsiteY49" fmla="*/ 1891626 h 1891626"/>
              <a:gd name="connsiteX50" fmla="*/ 4002125 w 10407351"/>
              <a:gd name="connsiteY50" fmla="*/ 1877697 h 1891626"/>
              <a:gd name="connsiteX51" fmla="*/ 3959209 w 10407351"/>
              <a:gd name="connsiteY51" fmla="*/ 1883738 h 1891626"/>
              <a:gd name="connsiteX52" fmla="*/ 3949215 w 10407351"/>
              <a:gd name="connsiteY52" fmla="*/ 1885692 h 1891626"/>
              <a:gd name="connsiteX53" fmla="*/ 3874146 w 10407351"/>
              <a:gd name="connsiteY53" fmla="*/ 1872130 h 1891626"/>
              <a:gd name="connsiteX54" fmla="*/ 3866827 w 10407351"/>
              <a:gd name="connsiteY54" fmla="*/ 1866688 h 1891626"/>
              <a:gd name="connsiteX55" fmla="*/ 3829184 w 10407351"/>
              <a:gd name="connsiteY55" fmla="*/ 1864322 h 1891626"/>
              <a:gd name="connsiteX56" fmla="*/ 3824903 w 10407351"/>
              <a:gd name="connsiteY56" fmla="*/ 1865766 h 1891626"/>
              <a:gd name="connsiteX57" fmla="*/ 3793706 w 10407351"/>
              <a:gd name="connsiteY57" fmla="*/ 1857436 h 1891626"/>
              <a:gd name="connsiteX58" fmla="*/ 3668616 w 10407351"/>
              <a:gd name="connsiteY58" fmla="*/ 1842745 h 1891626"/>
              <a:gd name="connsiteX59" fmla="*/ 3428086 w 10407351"/>
              <a:gd name="connsiteY59" fmla="*/ 1835034 h 1891626"/>
              <a:gd name="connsiteX60" fmla="*/ 3177594 w 10407351"/>
              <a:gd name="connsiteY60" fmla="*/ 1813026 h 1891626"/>
              <a:gd name="connsiteX61" fmla="*/ 2940077 w 10407351"/>
              <a:gd name="connsiteY61" fmla="*/ 1821546 h 1891626"/>
              <a:gd name="connsiteX62" fmla="*/ 2508536 w 10407351"/>
              <a:gd name="connsiteY62" fmla="*/ 1797990 h 1891626"/>
              <a:gd name="connsiteX63" fmla="*/ 2360486 w 10407351"/>
              <a:gd name="connsiteY63" fmla="*/ 1795882 h 1891626"/>
              <a:gd name="connsiteX64" fmla="*/ 2261294 w 10407351"/>
              <a:gd name="connsiteY64" fmla="*/ 1795084 h 1891626"/>
              <a:gd name="connsiteX65" fmla="*/ 2254419 w 10407351"/>
              <a:gd name="connsiteY65" fmla="*/ 1797320 h 1891626"/>
              <a:gd name="connsiteX66" fmla="*/ 2226713 w 10407351"/>
              <a:gd name="connsiteY66" fmla="*/ 1798641 h 1891626"/>
              <a:gd name="connsiteX67" fmla="*/ 2219128 w 10407351"/>
              <a:gd name="connsiteY67" fmla="*/ 1808552 h 1891626"/>
              <a:gd name="connsiteX68" fmla="*/ 2126538 w 10407351"/>
              <a:gd name="connsiteY68" fmla="*/ 1817143 h 1891626"/>
              <a:gd name="connsiteX69" fmla="*/ 1903694 w 10407351"/>
              <a:gd name="connsiteY69" fmla="*/ 1821035 h 1891626"/>
              <a:gd name="connsiteX70" fmla="*/ 1738778 w 10407351"/>
              <a:gd name="connsiteY70" fmla="*/ 1804426 h 1891626"/>
              <a:gd name="connsiteX71" fmla="*/ 1683603 w 10407351"/>
              <a:gd name="connsiteY71" fmla="*/ 1813609 h 1891626"/>
              <a:gd name="connsiteX72" fmla="*/ 1613964 w 10407351"/>
              <a:gd name="connsiteY72" fmla="*/ 1812650 h 1891626"/>
              <a:gd name="connsiteX73" fmla="*/ 1613403 w 10407351"/>
              <a:gd name="connsiteY73" fmla="*/ 1813209 h 1891626"/>
              <a:gd name="connsiteX74" fmla="*/ 1602061 w 10407351"/>
              <a:gd name="connsiteY74" fmla="*/ 1811331 h 1891626"/>
              <a:gd name="connsiteX75" fmla="*/ 1395632 w 10407351"/>
              <a:gd name="connsiteY75" fmla="*/ 1797257 h 1891626"/>
              <a:gd name="connsiteX76" fmla="*/ 1181443 w 10407351"/>
              <a:gd name="connsiteY76" fmla="*/ 1751614 h 1891626"/>
              <a:gd name="connsiteX77" fmla="*/ 974248 w 10407351"/>
              <a:gd name="connsiteY77" fmla="*/ 1721123 h 1891626"/>
              <a:gd name="connsiteX78" fmla="*/ 867706 w 10407351"/>
              <a:gd name="connsiteY78" fmla="*/ 1694653 h 1891626"/>
              <a:gd name="connsiteX79" fmla="*/ 841666 w 10407351"/>
              <a:gd name="connsiteY79" fmla="*/ 1683413 h 1891626"/>
              <a:gd name="connsiteX80" fmla="*/ 837797 w 10407351"/>
              <a:gd name="connsiteY80" fmla="*/ 1684443 h 1891626"/>
              <a:gd name="connsiteX81" fmla="*/ 805502 w 10407351"/>
              <a:gd name="connsiteY81" fmla="*/ 1678518 h 1891626"/>
              <a:gd name="connsiteX82" fmla="*/ 799788 w 10407351"/>
              <a:gd name="connsiteY82" fmla="*/ 1672416 h 1891626"/>
              <a:gd name="connsiteX83" fmla="*/ 736389 w 10407351"/>
              <a:gd name="connsiteY83" fmla="*/ 1651814 h 1891626"/>
              <a:gd name="connsiteX84" fmla="*/ 727522 w 10407351"/>
              <a:gd name="connsiteY84" fmla="*/ 1652807 h 1891626"/>
              <a:gd name="connsiteX85" fmla="*/ 689713 w 10407351"/>
              <a:gd name="connsiteY85" fmla="*/ 1654738 h 1891626"/>
              <a:gd name="connsiteX86" fmla="*/ 661608 w 10407351"/>
              <a:gd name="connsiteY86" fmla="*/ 1637638 h 1891626"/>
              <a:gd name="connsiteX87" fmla="*/ 641195 w 10407351"/>
              <a:gd name="connsiteY87" fmla="*/ 1640809 h 1891626"/>
              <a:gd name="connsiteX88" fmla="*/ 603348 w 10407351"/>
              <a:gd name="connsiteY88" fmla="*/ 1642751 h 1891626"/>
              <a:gd name="connsiteX89" fmla="*/ 482767 w 10407351"/>
              <a:gd name="connsiteY89" fmla="*/ 1652811 h 1891626"/>
              <a:gd name="connsiteX90" fmla="*/ 428597 w 10407351"/>
              <a:gd name="connsiteY90" fmla="*/ 1649830 h 1891626"/>
              <a:gd name="connsiteX91" fmla="*/ 428193 w 10407351"/>
              <a:gd name="connsiteY91" fmla="*/ 1650184 h 1891626"/>
              <a:gd name="connsiteX92" fmla="*/ 400669 w 10407351"/>
              <a:gd name="connsiteY92" fmla="*/ 1668609 h 1891626"/>
              <a:gd name="connsiteX93" fmla="*/ 310856 w 10407351"/>
              <a:gd name="connsiteY93" fmla="*/ 1669671 h 1891626"/>
              <a:gd name="connsiteX94" fmla="*/ 184505 w 10407351"/>
              <a:gd name="connsiteY94" fmla="*/ 1676148 h 1891626"/>
              <a:gd name="connsiteX95" fmla="*/ 106017 w 10407351"/>
              <a:gd name="connsiteY95" fmla="*/ 1696538 h 1891626"/>
              <a:gd name="connsiteX96" fmla="*/ 15107 w 10407351"/>
              <a:gd name="connsiteY96" fmla="*/ 1705860 h 1891626"/>
              <a:gd name="connsiteX97" fmla="*/ 0 w 10407351"/>
              <a:gd name="connsiteY97" fmla="*/ 1707056 h 18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407351" h="1891626">
                <a:moveTo>
                  <a:pt x="0" y="0"/>
                </a:moveTo>
                <a:lnTo>
                  <a:pt x="10407351" y="0"/>
                </a:lnTo>
                <a:lnTo>
                  <a:pt x="10407351" y="1364684"/>
                </a:lnTo>
                <a:lnTo>
                  <a:pt x="10278187" y="1375369"/>
                </a:lnTo>
                <a:cubicBezTo>
                  <a:pt x="10230814" y="1379006"/>
                  <a:pt x="10192985" y="1383268"/>
                  <a:pt x="10183452" y="1391690"/>
                </a:cubicBezTo>
                <a:cubicBezTo>
                  <a:pt x="10056050" y="1406552"/>
                  <a:pt x="10047372" y="1392862"/>
                  <a:pt x="9936834" y="1413567"/>
                </a:cubicBezTo>
                <a:cubicBezTo>
                  <a:pt x="9842543" y="1449236"/>
                  <a:pt x="9758704" y="1437289"/>
                  <a:pt x="9633679" y="1479227"/>
                </a:cubicBezTo>
                <a:cubicBezTo>
                  <a:pt x="9572087" y="1477856"/>
                  <a:pt x="9524044" y="1488294"/>
                  <a:pt x="9464371" y="1479341"/>
                </a:cubicBezTo>
                <a:cubicBezTo>
                  <a:pt x="9437979" y="1471131"/>
                  <a:pt x="9382095" y="1495583"/>
                  <a:pt x="9351136" y="1473048"/>
                </a:cubicBezTo>
                <a:cubicBezTo>
                  <a:pt x="9348834" y="1489421"/>
                  <a:pt x="9290403" y="1475047"/>
                  <a:pt x="9277477" y="1467445"/>
                </a:cubicBezTo>
                <a:cubicBezTo>
                  <a:pt x="9262484" y="1474590"/>
                  <a:pt x="9237294" y="1461551"/>
                  <a:pt x="9221081" y="1462245"/>
                </a:cubicBezTo>
                <a:cubicBezTo>
                  <a:pt x="9189009" y="1426438"/>
                  <a:pt x="9185445" y="1482627"/>
                  <a:pt x="9145968" y="1462282"/>
                </a:cubicBezTo>
                <a:cubicBezTo>
                  <a:pt x="9128623" y="1474438"/>
                  <a:pt x="9069817" y="1500224"/>
                  <a:pt x="9023280" y="1511217"/>
                </a:cubicBezTo>
                <a:cubicBezTo>
                  <a:pt x="8931735" y="1535229"/>
                  <a:pt x="8925405" y="1563795"/>
                  <a:pt x="8830925" y="1554093"/>
                </a:cubicBezTo>
                <a:cubicBezTo>
                  <a:pt x="8817633" y="1577274"/>
                  <a:pt x="8655791" y="1518891"/>
                  <a:pt x="8676048" y="1560374"/>
                </a:cubicBezTo>
                <a:cubicBezTo>
                  <a:pt x="8644516" y="1558347"/>
                  <a:pt x="8621413" y="1541838"/>
                  <a:pt x="8638989" y="1568839"/>
                </a:cubicBezTo>
                <a:lnTo>
                  <a:pt x="8456861" y="1566972"/>
                </a:lnTo>
                <a:cubicBezTo>
                  <a:pt x="8355907" y="1574502"/>
                  <a:pt x="8292865" y="1594374"/>
                  <a:pt x="8189198" y="1584307"/>
                </a:cubicBezTo>
                <a:cubicBezTo>
                  <a:pt x="8087659" y="1583101"/>
                  <a:pt x="8036427" y="1565402"/>
                  <a:pt x="7898401" y="1565768"/>
                </a:cubicBezTo>
                <a:cubicBezTo>
                  <a:pt x="7801198" y="1563426"/>
                  <a:pt x="7662139" y="1549692"/>
                  <a:pt x="7563813" y="1558454"/>
                </a:cubicBezTo>
                <a:cubicBezTo>
                  <a:pt x="7446107" y="1537502"/>
                  <a:pt x="7475233" y="1563414"/>
                  <a:pt x="7349063" y="1551966"/>
                </a:cubicBezTo>
                <a:cubicBezTo>
                  <a:pt x="7293901" y="1597253"/>
                  <a:pt x="7197687" y="1574689"/>
                  <a:pt x="7131024" y="1585911"/>
                </a:cubicBezTo>
                <a:cubicBezTo>
                  <a:pt x="7054397" y="1595738"/>
                  <a:pt x="6966306" y="1606385"/>
                  <a:pt x="6889291" y="1610925"/>
                </a:cubicBezTo>
                <a:cubicBezTo>
                  <a:pt x="6828293" y="1590519"/>
                  <a:pt x="6744624" y="1640610"/>
                  <a:pt x="6668938" y="1613148"/>
                </a:cubicBezTo>
                <a:cubicBezTo>
                  <a:pt x="6641091" y="1606533"/>
                  <a:pt x="6554865" y="1607368"/>
                  <a:pt x="6538541" y="1620507"/>
                </a:cubicBezTo>
                <a:cubicBezTo>
                  <a:pt x="6520561" y="1623357"/>
                  <a:pt x="6499589" y="1618703"/>
                  <a:pt x="6491279" y="1632773"/>
                </a:cubicBezTo>
                <a:cubicBezTo>
                  <a:pt x="6477549" y="1649705"/>
                  <a:pt x="6414822" y="1623561"/>
                  <a:pt x="6423751" y="1643536"/>
                </a:cubicBezTo>
                <a:cubicBezTo>
                  <a:pt x="6379212" y="1625620"/>
                  <a:pt x="6343784" y="1661091"/>
                  <a:pt x="6306336" y="1669857"/>
                </a:cubicBezTo>
                <a:cubicBezTo>
                  <a:pt x="6271255" y="1652084"/>
                  <a:pt x="6237427" y="1675939"/>
                  <a:pt x="6155679" y="1680409"/>
                </a:cubicBezTo>
                <a:cubicBezTo>
                  <a:pt x="6117102" y="1659854"/>
                  <a:pt x="6090477" y="1695769"/>
                  <a:pt x="6018716" y="1668513"/>
                </a:cubicBezTo>
                <a:cubicBezTo>
                  <a:pt x="5980616" y="1668349"/>
                  <a:pt x="5992558" y="1668233"/>
                  <a:pt x="5927081" y="1663779"/>
                </a:cubicBezTo>
                <a:cubicBezTo>
                  <a:pt x="5827173" y="1658997"/>
                  <a:pt x="5796898" y="1666984"/>
                  <a:pt x="5704857" y="1661355"/>
                </a:cubicBezTo>
                <a:cubicBezTo>
                  <a:pt x="5601589" y="1659346"/>
                  <a:pt x="5599375" y="1682928"/>
                  <a:pt x="5464353" y="1649361"/>
                </a:cubicBezTo>
                <a:cubicBezTo>
                  <a:pt x="5453726" y="1665362"/>
                  <a:pt x="5437668" y="1666580"/>
                  <a:pt x="5408840" y="1659913"/>
                </a:cubicBezTo>
                <a:cubicBezTo>
                  <a:pt x="5358895" y="1660103"/>
                  <a:pt x="5370707" y="1699223"/>
                  <a:pt x="5315720" y="1677105"/>
                </a:cubicBezTo>
                <a:cubicBezTo>
                  <a:pt x="5329008" y="1697915"/>
                  <a:pt x="5223140" y="1688103"/>
                  <a:pt x="5250566" y="1709327"/>
                </a:cubicBezTo>
                <a:cubicBezTo>
                  <a:pt x="5222116" y="1729504"/>
                  <a:pt x="5199669" y="1698367"/>
                  <a:pt x="5170942" y="1716026"/>
                </a:cubicBezTo>
                <a:cubicBezTo>
                  <a:pt x="5139745" y="1715775"/>
                  <a:pt x="5102270" y="1704865"/>
                  <a:pt x="5063388" y="1707824"/>
                </a:cubicBezTo>
                <a:cubicBezTo>
                  <a:pt x="5010058" y="1697604"/>
                  <a:pt x="5004778" y="1720109"/>
                  <a:pt x="4937644" y="1733778"/>
                </a:cubicBezTo>
                <a:cubicBezTo>
                  <a:pt x="4905985" y="1722536"/>
                  <a:pt x="4883924" y="1729474"/>
                  <a:pt x="4863636" y="1742276"/>
                </a:cubicBezTo>
                <a:cubicBezTo>
                  <a:pt x="4795354" y="1741736"/>
                  <a:pt x="4737536" y="1762242"/>
                  <a:pt x="4663097" y="1772517"/>
                </a:cubicBezTo>
                <a:cubicBezTo>
                  <a:pt x="4581331" y="1791410"/>
                  <a:pt x="4626382" y="1787132"/>
                  <a:pt x="4576142" y="1801338"/>
                </a:cubicBezTo>
                <a:lnTo>
                  <a:pt x="4432728" y="1821550"/>
                </a:lnTo>
                <a:lnTo>
                  <a:pt x="4330325" y="1832397"/>
                </a:lnTo>
                <a:lnTo>
                  <a:pt x="4301301" y="1853709"/>
                </a:lnTo>
                <a:lnTo>
                  <a:pt x="4300886" y="1854105"/>
                </a:lnTo>
                <a:lnTo>
                  <a:pt x="4238651" y="1857049"/>
                </a:lnTo>
                <a:cubicBezTo>
                  <a:pt x="4205553" y="1861397"/>
                  <a:pt x="4139860" y="1874675"/>
                  <a:pt x="4102292" y="1880193"/>
                </a:cubicBezTo>
                <a:cubicBezTo>
                  <a:pt x="4068199" y="1876181"/>
                  <a:pt x="4047224" y="1858325"/>
                  <a:pt x="4059333" y="1886249"/>
                </a:cubicBezTo>
                <a:cubicBezTo>
                  <a:pt x="4048134" y="1885724"/>
                  <a:pt x="4041292" y="1887993"/>
                  <a:pt x="4036441" y="1891626"/>
                </a:cubicBezTo>
                <a:lnTo>
                  <a:pt x="4002125" y="1877697"/>
                </a:lnTo>
                <a:lnTo>
                  <a:pt x="3959209" y="1883738"/>
                </a:lnTo>
                <a:lnTo>
                  <a:pt x="3949215" y="1885692"/>
                </a:lnTo>
                <a:lnTo>
                  <a:pt x="3874146" y="1872130"/>
                </a:lnTo>
                <a:lnTo>
                  <a:pt x="3866827" y="1866688"/>
                </a:lnTo>
                <a:cubicBezTo>
                  <a:pt x="3858976" y="1863338"/>
                  <a:pt x="3847802" y="1861787"/>
                  <a:pt x="3829184" y="1864322"/>
                </a:cubicBezTo>
                <a:lnTo>
                  <a:pt x="3824903" y="1865766"/>
                </a:lnTo>
                <a:lnTo>
                  <a:pt x="3793706" y="1857436"/>
                </a:lnTo>
                <a:cubicBezTo>
                  <a:pt x="3783639" y="1853644"/>
                  <a:pt x="3675915" y="1848872"/>
                  <a:pt x="3668616" y="1842745"/>
                </a:cubicBezTo>
                <a:cubicBezTo>
                  <a:pt x="3550655" y="1857913"/>
                  <a:pt x="3542534" y="1830996"/>
                  <a:pt x="3428086" y="1835034"/>
                </a:cubicBezTo>
                <a:cubicBezTo>
                  <a:pt x="3328965" y="1794018"/>
                  <a:pt x="3266446" y="1819001"/>
                  <a:pt x="3177594" y="1813026"/>
                </a:cubicBezTo>
                <a:cubicBezTo>
                  <a:pt x="3092965" y="1808822"/>
                  <a:pt x="3053780" y="1822095"/>
                  <a:pt x="2940077" y="1821546"/>
                </a:cubicBezTo>
                <a:cubicBezTo>
                  <a:pt x="2819604" y="1812601"/>
                  <a:pt x="2644050" y="1817354"/>
                  <a:pt x="2508536" y="1797990"/>
                </a:cubicBezTo>
                <a:cubicBezTo>
                  <a:pt x="2402062" y="1791757"/>
                  <a:pt x="2401694" y="1796365"/>
                  <a:pt x="2360486" y="1795882"/>
                </a:cubicBezTo>
                <a:cubicBezTo>
                  <a:pt x="2346784" y="1798538"/>
                  <a:pt x="2274412" y="1790769"/>
                  <a:pt x="2261294" y="1795084"/>
                </a:cubicBezTo>
                <a:lnTo>
                  <a:pt x="2254419" y="1797320"/>
                </a:lnTo>
                <a:lnTo>
                  <a:pt x="2226713" y="1798641"/>
                </a:lnTo>
                <a:lnTo>
                  <a:pt x="2219128" y="1808552"/>
                </a:lnTo>
                <a:lnTo>
                  <a:pt x="2126538" y="1817143"/>
                </a:lnTo>
                <a:cubicBezTo>
                  <a:pt x="2064983" y="1793016"/>
                  <a:pt x="2012426" y="1821800"/>
                  <a:pt x="1903694" y="1821035"/>
                </a:cubicBezTo>
                <a:cubicBezTo>
                  <a:pt x="1874879" y="1812700"/>
                  <a:pt x="1760206" y="1792415"/>
                  <a:pt x="1738778" y="1804426"/>
                </a:cubicBezTo>
                <a:cubicBezTo>
                  <a:pt x="1718271" y="1806115"/>
                  <a:pt x="1696479" y="1800166"/>
                  <a:pt x="1683603" y="1813609"/>
                </a:cubicBezTo>
                <a:cubicBezTo>
                  <a:pt x="1668912" y="1825566"/>
                  <a:pt x="1630407" y="1811717"/>
                  <a:pt x="1613964" y="1812650"/>
                </a:cubicBezTo>
                <a:lnTo>
                  <a:pt x="1613403" y="1813209"/>
                </a:lnTo>
                <a:lnTo>
                  <a:pt x="1602061" y="1811331"/>
                </a:lnTo>
                <a:cubicBezTo>
                  <a:pt x="1503765" y="1799996"/>
                  <a:pt x="1468364" y="1809467"/>
                  <a:pt x="1395632" y="1797257"/>
                </a:cubicBezTo>
                <a:cubicBezTo>
                  <a:pt x="1319449" y="1782888"/>
                  <a:pt x="1262534" y="1801782"/>
                  <a:pt x="1181443" y="1751614"/>
                </a:cubicBezTo>
                <a:cubicBezTo>
                  <a:pt x="1081982" y="1744765"/>
                  <a:pt x="1078010" y="1717244"/>
                  <a:pt x="974248" y="1721123"/>
                </a:cubicBezTo>
                <a:cubicBezTo>
                  <a:pt x="968629" y="1714342"/>
                  <a:pt x="875985" y="1699376"/>
                  <a:pt x="867706" y="1694653"/>
                </a:cubicBezTo>
                <a:lnTo>
                  <a:pt x="841666" y="1683413"/>
                </a:lnTo>
                <a:lnTo>
                  <a:pt x="837797" y="1684443"/>
                </a:lnTo>
                <a:cubicBezTo>
                  <a:pt x="821405" y="1685195"/>
                  <a:pt x="811914" y="1682594"/>
                  <a:pt x="805502" y="1678518"/>
                </a:cubicBezTo>
                <a:lnTo>
                  <a:pt x="799788" y="1672416"/>
                </a:lnTo>
                <a:lnTo>
                  <a:pt x="736389" y="1651814"/>
                </a:lnTo>
                <a:lnTo>
                  <a:pt x="727522" y="1652807"/>
                </a:lnTo>
                <a:lnTo>
                  <a:pt x="689713" y="1654738"/>
                </a:lnTo>
                <a:lnTo>
                  <a:pt x="661608" y="1637638"/>
                </a:lnTo>
                <a:cubicBezTo>
                  <a:pt x="657000" y="1640788"/>
                  <a:pt x="650823" y="1642394"/>
                  <a:pt x="641195" y="1640809"/>
                </a:cubicBezTo>
                <a:cubicBezTo>
                  <a:pt x="648504" y="1669709"/>
                  <a:pt x="632384" y="1649973"/>
                  <a:pt x="603348" y="1642751"/>
                </a:cubicBezTo>
                <a:cubicBezTo>
                  <a:pt x="570224" y="1644670"/>
                  <a:pt x="511891" y="1651631"/>
                  <a:pt x="482767" y="1652811"/>
                </a:cubicBezTo>
                <a:lnTo>
                  <a:pt x="428597" y="1649830"/>
                </a:lnTo>
                <a:lnTo>
                  <a:pt x="428193" y="1650184"/>
                </a:lnTo>
                <a:lnTo>
                  <a:pt x="400669" y="1668609"/>
                </a:lnTo>
                <a:lnTo>
                  <a:pt x="310856" y="1669671"/>
                </a:lnTo>
                <a:lnTo>
                  <a:pt x="184505" y="1676148"/>
                </a:lnTo>
                <a:cubicBezTo>
                  <a:pt x="139434" y="1685497"/>
                  <a:pt x="178890" y="1685521"/>
                  <a:pt x="106017" y="1696538"/>
                </a:cubicBezTo>
                <a:cubicBezTo>
                  <a:pt x="73238" y="1698110"/>
                  <a:pt x="43763" y="1702620"/>
                  <a:pt x="15107" y="1705860"/>
                </a:cubicBezTo>
                <a:lnTo>
                  <a:pt x="0" y="1707056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C83D7E7-7BB3-47ED-909C-BE9CDFFF4E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419766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0D8116-9601-4D6C-8BC9-9A88E779F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103152"/>
              </p:ext>
            </p:extLst>
          </p:nvPr>
        </p:nvGraphicFramePr>
        <p:xfrm>
          <a:off x="892325" y="2363695"/>
          <a:ext cx="10761195" cy="2698532"/>
        </p:xfrm>
        <a:graphic>
          <a:graphicData uri="http://schemas.openxmlformats.org/drawingml/2006/table">
            <a:tbl>
              <a:tblPr firstRow="1" firstCol="1" bandRow="1"/>
              <a:tblGrid>
                <a:gridCol w="3361544">
                  <a:extLst>
                    <a:ext uri="{9D8B030D-6E8A-4147-A177-3AD203B41FA5}">
                      <a16:colId xmlns:a16="http://schemas.microsoft.com/office/drawing/2014/main" val="1461457454"/>
                    </a:ext>
                  </a:extLst>
                </a:gridCol>
                <a:gridCol w="3786362">
                  <a:extLst>
                    <a:ext uri="{9D8B030D-6E8A-4147-A177-3AD203B41FA5}">
                      <a16:colId xmlns:a16="http://schemas.microsoft.com/office/drawing/2014/main" val="86830602"/>
                    </a:ext>
                  </a:extLst>
                </a:gridCol>
                <a:gridCol w="3613289">
                  <a:extLst>
                    <a:ext uri="{9D8B030D-6E8A-4147-A177-3AD203B41FA5}">
                      <a16:colId xmlns:a16="http://schemas.microsoft.com/office/drawing/2014/main" val="2592880460"/>
                    </a:ext>
                  </a:extLst>
                </a:gridCol>
              </a:tblGrid>
              <a:tr h="21278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A-ma-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dôn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A-ma-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dôn</a:t>
                      </a:r>
                      <a:endParaRPr lang="en-US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42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10337"/>
                  </a:ext>
                </a:extLst>
              </a:tr>
              <a:tr h="547847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8933" marR="158933" marT="220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64495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887B18C-3B8B-3CA5-1373-94F998C66EEC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12442-3A65-B85E-22F2-61A76F0DCD84}"/>
              </a:ext>
            </a:extLst>
          </p:cNvPr>
          <p:cNvSpPr txBox="1"/>
          <p:nvPr/>
        </p:nvSpPr>
        <p:spPr>
          <a:xfrm>
            <a:off x="1640840" y="577433"/>
            <a:ext cx="8910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CHUYÊN</a:t>
            </a:r>
            <a:r>
              <a:rPr lang="en-US" sz="72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GIA</a:t>
            </a:r>
            <a:r>
              <a:rPr lang="en-US" sz="72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TRỔ</a:t>
            </a:r>
            <a:r>
              <a:rPr lang="en-US" sz="72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TÀI</a:t>
            </a:r>
            <a:endParaRPr lang="en-US" sz="7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DDFBE-1117-8558-5C6E-6FDDCF4939A4}"/>
              </a:ext>
            </a:extLst>
          </p:cNvPr>
          <p:cNvSpPr txBox="1"/>
          <p:nvPr/>
        </p:nvSpPr>
        <p:spPr>
          <a:xfrm>
            <a:off x="439420" y="5163998"/>
            <a:ext cx="1160018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KWL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Amazon (K </a:t>
            </a:r>
            <a:r>
              <a:rPr lang="en-US" sz="2800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W)</a:t>
            </a:r>
            <a:endParaRPr lang="en-US" sz="2000" dirty="0">
              <a:solidFill>
                <a:srgbClr val="7030A0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Thời gian trả lời </a:t>
            </a:r>
            <a:r>
              <a:rPr lang="it-IT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3 phút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7030A0"/>
                </a:solidFill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Chia sẻ thông tin đã biết và muốn biết theo vòng tròn</a:t>
            </a:r>
            <a:endParaRPr lang="en-US" sz="2000" dirty="0">
              <a:solidFill>
                <a:srgbClr val="7030A0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A4C0849-AC75-53A1-6D95-47ED004DE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3045" y="3101283"/>
            <a:ext cx="2086477" cy="1172727"/>
          </a:xfrm>
          <a:prstGeom prst="rect">
            <a:avLst/>
          </a:prstGeom>
        </p:spPr>
      </p:pic>
      <p:pic>
        <p:nvPicPr>
          <p:cNvPr id="10" name="Picture 2" descr="Khởi Động Hack Tăng Trưởng Bắt Đầu - Ảnh miễn phí trên Pixabay">
            <a:extLst>
              <a:ext uri="{FF2B5EF4-FFF2-40B4-BE49-F238E27FC236}">
                <a16:creationId xmlns:a16="http://schemas.microsoft.com/office/drawing/2014/main" id="{B2B0421E-FB82-8763-235F-52B207EE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816" y="5374571"/>
            <a:ext cx="2764055" cy="12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8963849A-B427-4C6A-9DF2-0360C36BF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64D68-1FC9-494A-9057-0DF4C3D5A964}"/>
              </a:ext>
            </a:extLst>
          </p:cNvPr>
          <p:cNvSpPr txBox="1">
            <a:spLocks/>
          </p:cNvSpPr>
          <p:nvPr/>
        </p:nvSpPr>
        <p:spPr>
          <a:xfrm>
            <a:off x="271781" y="298208"/>
            <a:ext cx="5153660" cy="8309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Amazon – </a:t>
            </a:r>
            <a:r>
              <a:rPr lang="en-US" sz="2800" b="1" dirty="0" err="1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vô</a:t>
            </a:r>
            <a:r>
              <a:rPr lang="en-US" sz="28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giá</a:t>
            </a:r>
            <a:endParaRPr lang="en-US" sz="2800" b="1" dirty="0">
              <a:solidFill>
                <a:srgbClr val="00206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4B596-23C8-CA4D-F439-A400BC625EFE}"/>
              </a:ext>
            </a:extLst>
          </p:cNvPr>
          <p:cNvSpPr txBox="1"/>
          <p:nvPr/>
        </p:nvSpPr>
        <p:spPr>
          <a:xfrm>
            <a:off x="5722620" y="419234"/>
            <a:ext cx="610108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7 IcielBaliho Script" pitchFamily="2" charset="0"/>
              </a:rPr>
              <a:t>Sưu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tầm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thông</a:t>
            </a:r>
            <a:r>
              <a:rPr lang="en-US" sz="2400" dirty="0">
                <a:latin typeface="#9Slide07 IcielBaliho Script" pitchFamily="2" charset="0"/>
              </a:rPr>
              <a:t> tin, </a:t>
            </a:r>
            <a:r>
              <a:rPr lang="en-US" sz="2400" dirty="0" err="1">
                <a:latin typeface="#9Slide07 IcielBaliho Script" pitchFamily="2" charset="0"/>
              </a:rPr>
              <a:t>tranh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ảnh</a:t>
            </a:r>
            <a:r>
              <a:rPr lang="en-US" sz="2400" dirty="0">
                <a:latin typeface="#9Slide07 IcielBaliho Script" pitchFamily="2" charset="0"/>
              </a:rPr>
              <a:t>, </a:t>
            </a:r>
            <a:r>
              <a:rPr lang="en-US" sz="2400" dirty="0" err="1">
                <a:latin typeface="#9Slide07 IcielBaliho Script" pitchFamily="2" charset="0"/>
              </a:rPr>
              <a:t>biện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pháp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bảo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vệ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rừng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của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có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rừng</a:t>
            </a:r>
            <a:r>
              <a:rPr lang="en-US" sz="2400" dirty="0">
                <a:latin typeface="#9Slide07 IcielBaliho Script" pitchFamily="2" charset="0"/>
              </a:rPr>
              <a:t> A-ma-</a:t>
            </a:r>
            <a:r>
              <a:rPr lang="en-US" sz="2400" dirty="0" err="1">
                <a:latin typeface="#9Slide07 IcielBaliho Script" pitchFamily="2" charset="0"/>
              </a:rPr>
              <a:t>dôn</a:t>
            </a:r>
            <a:endParaRPr lang="en-US" sz="3200" b="1" dirty="0">
              <a:latin typeface="#9Slide07 IcielBaliho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72FD8-5D2C-98FB-17C0-BC8CD7883AD6}"/>
              </a:ext>
            </a:extLst>
          </p:cNvPr>
          <p:cNvSpPr txBox="1"/>
          <p:nvPr/>
        </p:nvSpPr>
        <p:spPr>
          <a:xfrm>
            <a:off x="368300" y="1147737"/>
            <a:ext cx="5057140" cy="46989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dung: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Amazon</a:t>
            </a:r>
          </a:p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6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điểm</a:t>
            </a:r>
            <a:endParaRPr lang="en-US" sz="2400" dirty="0">
              <a:solidFill>
                <a:srgbClr val="FF0000"/>
              </a:solidFill>
              <a:effectLst/>
              <a:latin typeface="#9Slide07 IcielBaliho Script" pitchFamily="2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A4,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điểm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điểm</a:t>
            </a:r>
            <a:endParaRPr lang="en-US" sz="2400" dirty="0">
              <a:solidFill>
                <a:srgbClr val="FF0000"/>
              </a:solidFill>
              <a:latin typeface="#9Slide07 IcielBaliho Script" pitchFamily="2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máy</a:t>
            </a:r>
            <a:endParaRPr lang="en-US" sz="2400" dirty="0">
              <a:effectLst/>
              <a:latin typeface="#9Slide07 IcielBaliho Script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C902A-35BD-3428-5F06-E7CCB62AFCC6}"/>
              </a:ext>
            </a:extLst>
          </p:cNvPr>
          <p:cNvSpPr txBox="1"/>
          <p:nvPr/>
        </p:nvSpPr>
        <p:spPr>
          <a:xfrm>
            <a:off x="5582779" y="5621177"/>
            <a:ext cx="638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Rừng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A-ma-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dôn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thiên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ẩn</a:t>
            </a:r>
            <a:r>
              <a:rPr lang="en-US" sz="28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IcielBaliho Script" pitchFamily="2" charset="0"/>
              </a:rPr>
              <a:t>giấu</a:t>
            </a:r>
            <a:endParaRPr lang="en-US" sz="28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pic>
        <p:nvPicPr>
          <p:cNvPr id="1026" name="Picture 2" descr="Amazon 4k - The World's Largest Tropical Rainforest Part 2 | Jungle Sounds  | Scenic Relaxation Film - YouTube">
            <a:extLst>
              <a:ext uri="{FF2B5EF4-FFF2-40B4-BE49-F238E27FC236}">
                <a16:creationId xmlns:a16="http://schemas.microsoft.com/office/drawing/2014/main" id="{B71AE6C9-8251-953B-1A3D-0820DA31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89" y="1824069"/>
            <a:ext cx="6195342" cy="348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20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1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Amazon Rainforest: An Interactive Experience | Nature | PBS">
            <a:extLst>
              <a:ext uri="{FF2B5EF4-FFF2-40B4-BE49-F238E27FC236}">
                <a16:creationId xmlns:a16="http://schemas.microsoft.com/office/drawing/2014/main" id="{EFC45533-6D7D-C46D-445A-CAA63627C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r="22331" b="-2"/>
          <a:stretch/>
        </p:blipFill>
        <p:spPr bwMode="auto"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 rainforest: deforestation at highest rate in more than a decade - Vox">
            <a:extLst>
              <a:ext uri="{FF2B5EF4-FFF2-40B4-BE49-F238E27FC236}">
                <a16:creationId xmlns:a16="http://schemas.microsoft.com/office/drawing/2014/main" id="{CA67FA46-32BA-6CB4-474C-B222ACA48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r="9029" b="-3"/>
          <a:stretch/>
        </p:blipFill>
        <p:spPr bwMode="auto"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ện Kỷ Lục Châu Mỹ (AMRI) - Đề Cử - P.37] - Amazon rainforest (Nam Mỹ):  Khu rừng mưa nhiệt đới lớn nhất thế giới - Viet World US">
            <a:extLst>
              <a:ext uri="{FF2B5EF4-FFF2-40B4-BE49-F238E27FC236}">
                <a16:creationId xmlns:a16="http://schemas.microsoft.com/office/drawing/2014/main" id="{D92389AC-FAA8-E642-44DD-B20CA70A4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r="20127" b="4"/>
          <a:stretch/>
        </p:blipFill>
        <p:spPr bwMode="auto"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892CF6-89EF-D244-E226-D3C1CDAE7FB0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D33461-EB02-B0DD-0C89-48CEE6BA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61" y="46462"/>
            <a:ext cx="4725797" cy="1817171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#9Slide07 IcielBaliho Script" pitchFamily="2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#9Slide07 IcielBaliho Script" pitchFamily="2" charset="0"/>
              </a:rPr>
              <a:t> 18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0AFC70-6673-41D5-7C00-D5A07BD0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4" y="5493896"/>
            <a:ext cx="10911839" cy="1239520"/>
          </a:xfrm>
        </p:spPr>
        <p:txBody>
          <a:bodyPr anchor="ctr">
            <a:normAutofit fontScale="92500" lnSpcReduction="20000"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kern="1400" spc="-50" dirty="0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A-MA-</a:t>
            </a:r>
            <a:r>
              <a:rPr lang="en-US" sz="4000" b="1" kern="1400" spc="-5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endParaRPr lang="en-US" sz="4000" b="1" kern="1400" spc="-50" dirty="0">
              <a:solidFill>
                <a:srgbClr val="0070C0"/>
              </a:solidFill>
              <a:effectLst/>
              <a:latin typeface="#9Slide07 IcielBaliho Scrip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Amazon Rainforest Conservancy | Conservation of the Amazon">
            <a:extLst>
              <a:ext uri="{FF2B5EF4-FFF2-40B4-BE49-F238E27FC236}">
                <a16:creationId xmlns:a16="http://schemas.microsoft.com/office/drawing/2014/main" id="{85CDFF28-AB04-8738-DFE4-F1E3FFA9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520" y="353718"/>
            <a:ext cx="26193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,899 Amazon Forest Illustrations &amp; Clip Art - iStock">
            <a:extLst>
              <a:ext uri="{FF2B5EF4-FFF2-40B4-BE49-F238E27FC236}">
                <a16:creationId xmlns:a16="http://schemas.microsoft.com/office/drawing/2014/main" id="{FE4B7560-790F-5F70-20EE-8A4AAFF3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0" y="5555743"/>
            <a:ext cx="1371765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8009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B8BFAF-11E0-59F0-546B-BFCE09149A45}"/>
              </a:ext>
            </a:extLst>
          </p:cNvPr>
          <p:cNvSpPr txBox="1"/>
          <p:nvPr/>
        </p:nvSpPr>
        <p:spPr>
          <a:xfrm>
            <a:off x="182880" y="196534"/>
            <a:ext cx="11917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CẬP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VẤN</a:t>
            </a:r>
            <a:r>
              <a:rPr lang="en-US" sz="54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ĐỀ</a:t>
            </a:r>
            <a:endParaRPr lang="en-US" sz="54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8594E347-6EF8-6FFE-F182-1EC19229E7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34210-853D-9C4A-418F-4AA25A3F3C4E}"/>
              </a:ext>
            </a:extLst>
          </p:cNvPr>
          <p:cNvSpPr txBox="1"/>
          <p:nvPr/>
        </p:nvSpPr>
        <p:spPr>
          <a:xfrm>
            <a:off x="443865" y="4531527"/>
            <a:ext cx="600392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HẬU QUẢ CỦA VẤN ĐỀ ĐÓ RA SAO? 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(về kinh tế, xã hội, tài nguyên và môi trường)</a:t>
            </a:r>
            <a:endParaRPr lang="en-US" sz="2000" dirty="0">
              <a:solidFill>
                <a:schemeClr val="bg1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Amazon Fires and the Horrifying Science of Deforestation | WIRED">
            <a:extLst>
              <a:ext uri="{FF2B5EF4-FFF2-40B4-BE49-F238E27FC236}">
                <a16:creationId xmlns:a16="http://schemas.microsoft.com/office/drawing/2014/main" id="{87465BE2-FB1F-8A20-00CE-BDB29538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79" y="1138054"/>
            <a:ext cx="5014832" cy="544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E47096-B644-C841-9039-FA3787A107FF}"/>
              </a:ext>
            </a:extLst>
          </p:cNvPr>
          <p:cNvSpPr/>
          <p:nvPr/>
        </p:nvSpPr>
        <p:spPr>
          <a:xfrm>
            <a:off x="443865" y="1391920"/>
            <a:ext cx="2123440" cy="72925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158313-9B81-E3A0-E7E1-E69443641FF7}"/>
              </a:ext>
            </a:extLst>
          </p:cNvPr>
          <p:cNvSpPr/>
          <p:nvPr/>
        </p:nvSpPr>
        <p:spPr>
          <a:xfrm>
            <a:off x="4162424" y="1391920"/>
            <a:ext cx="2313147" cy="72925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DIỄN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RA Ở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#9Slide03 SFU Futura_07" panose="00000900000000000000" pitchFamily="2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55D736-A545-B2B7-E35D-217AF285C143}"/>
              </a:ext>
            </a:extLst>
          </p:cNvPr>
          <p:cNvSpPr/>
          <p:nvPr/>
        </p:nvSpPr>
        <p:spPr>
          <a:xfrm>
            <a:off x="4091940" y="2820849"/>
            <a:ext cx="2383632" cy="119153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DIỄN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RA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TRẠNG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5709CB-23A3-E4E3-D3C8-CE8B435118B6}"/>
              </a:ext>
            </a:extLst>
          </p:cNvPr>
          <p:cNvSpPr/>
          <p:nvPr/>
        </p:nvSpPr>
        <p:spPr>
          <a:xfrm>
            <a:off x="443865" y="2750793"/>
            <a:ext cx="2123440" cy="119153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DẪN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VẤN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7 IcielBaliho Script" pitchFamily="2" charset="0"/>
              </a:rPr>
              <a:t>ĐÓ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097A1-55B8-9C6E-1601-3D1B7F159FF2}"/>
              </a:ext>
            </a:extLst>
          </p:cNvPr>
          <p:cNvSpPr txBox="1"/>
          <p:nvPr/>
        </p:nvSpPr>
        <p:spPr>
          <a:xfrm>
            <a:off x="374492" y="5845054"/>
            <a:ext cx="6101080" cy="7943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GIẢI PHÁP NÀO ĐỂ GIẢI QUYẾT VẤN ĐỀ ĐÓ? 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(giải pháp trước mắt, lâu dài...)</a:t>
            </a:r>
            <a:endParaRPr lang="en-US" sz="2000" dirty="0">
              <a:solidFill>
                <a:schemeClr val="bg1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96A6D33-E371-67A6-1E34-28F102BF6114}"/>
              </a:ext>
            </a:extLst>
          </p:cNvPr>
          <p:cNvSpPr/>
          <p:nvPr/>
        </p:nvSpPr>
        <p:spPr>
          <a:xfrm>
            <a:off x="3051809" y="1452107"/>
            <a:ext cx="749935" cy="60888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B8A5F6C-AEB2-7DF1-0178-781368C7300F}"/>
              </a:ext>
            </a:extLst>
          </p:cNvPr>
          <p:cNvSpPr/>
          <p:nvPr/>
        </p:nvSpPr>
        <p:spPr>
          <a:xfrm>
            <a:off x="2983705" y="3003910"/>
            <a:ext cx="749935" cy="60888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719763B-E406-F936-96FA-DB116F549AB6}"/>
              </a:ext>
            </a:extLst>
          </p:cNvPr>
          <p:cNvSpPr/>
          <p:nvPr/>
        </p:nvSpPr>
        <p:spPr>
          <a:xfrm>
            <a:off x="1216025" y="4064749"/>
            <a:ext cx="579120" cy="3295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B8E4546-1E89-560D-2989-C9413ACD69E8}"/>
              </a:ext>
            </a:extLst>
          </p:cNvPr>
          <p:cNvSpPr/>
          <p:nvPr/>
        </p:nvSpPr>
        <p:spPr>
          <a:xfrm>
            <a:off x="4994196" y="4107187"/>
            <a:ext cx="579120" cy="3295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9B521D4-3487-F612-84EC-04D6BBC193DA}"/>
              </a:ext>
            </a:extLst>
          </p:cNvPr>
          <p:cNvSpPr/>
          <p:nvPr/>
        </p:nvSpPr>
        <p:spPr>
          <a:xfrm>
            <a:off x="1216025" y="5446838"/>
            <a:ext cx="579120" cy="3295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E136050-B198-55B4-B63F-2679CA969EBF}"/>
              </a:ext>
            </a:extLst>
          </p:cNvPr>
          <p:cNvSpPr/>
          <p:nvPr/>
        </p:nvSpPr>
        <p:spPr>
          <a:xfrm>
            <a:off x="4994196" y="5489276"/>
            <a:ext cx="579120" cy="3295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8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014E43-E411-8012-5523-FBE95605E947}"/>
              </a:ext>
            </a:extLst>
          </p:cNvPr>
          <p:cNvSpPr txBox="1"/>
          <p:nvPr/>
        </p:nvSpPr>
        <p:spPr>
          <a:xfrm>
            <a:off x="182880" y="196534"/>
            <a:ext cx="11917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CHUYÊN</a:t>
            </a:r>
            <a:r>
              <a:rPr lang="en-US" sz="54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A-ma-</a:t>
            </a:r>
            <a:r>
              <a:rPr lang="en-US" sz="5400" dirty="0" err="1">
                <a:solidFill>
                  <a:srgbClr val="00B05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dôn</a:t>
            </a:r>
            <a:endParaRPr lang="en-US" sz="5400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89A3B0E-4CA5-5E7E-7561-9FEF59186F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901F-D33C-B946-1DE9-B2FACB23CE4C}"/>
              </a:ext>
            </a:extLst>
          </p:cNvPr>
          <p:cNvSpPr txBox="1"/>
          <p:nvPr/>
        </p:nvSpPr>
        <p:spPr>
          <a:xfrm>
            <a:off x="5740400" y="3540943"/>
            <a:ext cx="6268720" cy="27075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latin typeface="#9Slide07 IcielBaliho Script" pitchFamily="2" charset="0"/>
              </a:rPr>
              <a:t>+ HS làm việc theo cặp với PHT. 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latin typeface="#9Slide07 IcielBaliho Script" pitchFamily="2" charset="0"/>
              </a:rPr>
              <a:t>+ 3 phút đọc thông tin trong SGK, xác định các từ khóa và nội dung chính. 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latin typeface="#9Slide07 IcielBaliho Script" pitchFamily="2" charset="0"/>
              </a:rPr>
              <a:t>+ 3 phút điền thông tin. </a:t>
            </a:r>
            <a:endParaRPr lang="en-US" sz="2400" dirty="0">
              <a:latin typeface="#9Slide07 IcielBaliho Script" pitchFamily="2" charset="0"/>
            </a:endParaRPr>
          </a:p>
          <a:p>
            <a:pPr>
              <a:lnSpc>
                <a:spcPct val="120000"/>
              </a:lnSpc>
            </a:pPr>
            <a:r>
              <a:rPr lang="it-IT" sz="2400" dirty="0">
                <a:latin typeface="#9Slide07 IcielBaliho Script" pitchFamily="2" charset="0"/>
              </a:rPr>
              <a:t>+ Chuyên gia sẽ trình bày, xác định trên lược đồ vị trí, phạm vi rừng A-ma-dôn</a:t>
            </a:r>
            <a:endParaRPr lang="en-US" sz="2400" dirty="0">
              <a:latin typeface="#9Slide07 IcielBaliho Script" pitchFamily="2" charset="0"/>
            </a:endParaRPr>
          </a:p>
        </p:txBody>
      </p:sp>
      <p:pic>
        <p:nvPicPr>
          <p:cNvPr id="9" name="Picture 8" descr="Exploring The Amazon - Lessons - Blendspace">
            <a:extLst>
              <a:ext uri="{FF2B5EF4-FFF2-40B4-BE49-F238E27FC236}">
                <a16:creationId xmlns:a16="http://schemas.microsoft.com/office/drawing/2014/main" id="{56654523-EAA9-03B8-7DEF-41338145D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2" y="1119864"/>
            <a:ext cx="5417138" cy="541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E89B03-2EC4-3496-91DA-738B777D8E3B}"/>
              </a:ext>
            </a:extLst>
          </p:cNvPr>
          <p:cNvSpPr txBox="1"/>
          <p:nvPr/>
        </p:nvSpPr>
        <p:spPr>
          <a:xfrm>
            <a:off x="5740400" y="1221925"/>
            <a:ext cx="6268720" cy="18211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#9Slide07 IcielBaliho Script" pitchFamily="2" charset="0"/>
              </a:rPr>
              <a:t>1/ </a:t>
            </a:r>
            <a:r>
              <a:rPr lang="en-US" sz="2400" dirty="0" err="1">
                <a:latin typeface="#9Slide07 IcielBaliho Script" pitchFamily="2" charset="0"/>
              </a:rPr>
              <a:t>Rừng</a:t>
            </a:r>
            <a:r>
              <a:rPr lang="en-US" sz="2400" dirty="0">
                <a:latin typeface="#9Slide07 IcielBaliho Script" pitchFamily="2" charset="0"/>
              </a:rPr>
              <a:t> A-ma-</a:t>
            </a:r>
            <a:r>
              <a:rPr lang="en-US" sz="2400" dirty="0" err="1">
                <a:latin typeface="#9Slide07 IcielBaliho Script" pitchFamily="2" charset="0"/>
              </a:rPr>
              <a:t>dôn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nằm</a:t>
            </a:r>
            <a:r>
              <a:rPr lang="en-US" sz="2400" dirty="0">
                <a:latin typeface="#9Slide07 IcielBaliho Script" pitchFamily="2" charset="0"/>
              </a:rPr>
              <a:t> ở </a:t>
            </a:r>
            <a:r>
              <a:rPr lang="en-US" sz="2400" dirty="0" err="1">
                <a:latin typeface="#9Slide07 IcielBaliho Script" pitchFamily="2" charset="0"/>
              </a:rPr>
              <a:t>đâu</a:t>
            </a:r>
            <a:r>
              <a:rPr lang="en-US" sz="2400" dirty="0">
                <a:latin typeface="#9Slide07 IcielBaliho Script" pitchFamily="2" charset="0"/>
              </a:rPr>
              <a:t>? </a:t>
            </a:r>
            <a:r>
              <a:rPr lang="en-US" sz="2400" dirty="0" err="1">
                <a:latin typeface="#9Slide07 IcielBaliho Script" pitchFamily="2" charset="0"/>
              </a:rPr>
              <a:t>Thuộc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những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nào</a:t>
            </a:r>
            <a:r>
              <a:rPr lang="en-US" sz="2400" dirty="0">
                <a:latin typeface="#9Slide07 IcielBaliho Script" pitchFamily="2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#9Slide07 IcielBaliho Script" pitchFamily="2" charset="0"/>
              </a:rPr>
              <a:t>2/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nào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chiếm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tỉ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lệ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nhiều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nhất</a:t>
            </a:r>
            <a:r>
              <a:rPr lang="en-US" sz="2400" dirty="0">
                <a:latin typeface="#9Slide07 IcielBaliho Script" pitchFamily="2" charset="0"/>
              </a:rPr>
              <a:t>, </a:t>
            </a:r>
            <a:r>
              <a:rPr lang="en-US" sz="2400" dirty="0" err="1">
                <a:latin typeface="#9Slide07 IcielBaliho Script" pitchFamily="2" charset="0"/>
              </a:rPr>
              <a:t>ít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nhất</a:t>
            </a:r>
            <a:r>
              <a:rPr lang="en-US" sz="2400" dirty="0">
                <a:latin typeface="#9Slide07 IcielBaliho Script" pitchFamily="2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#9Slide07 IcielBaliho Script" pitchFamily="2" charset="0"/>
              </a:rPr>
              <a:t>3/ </a:t>
            </a:r>
            <a:r>
              <a:rPr lang="en-US" sz="2400" dirty="0" err="1">
                <a:latin typeface="#9Slide07 IcielBaliho Script" pitchFamily="2" charset="0"/>
              </a:rPr>
              <a:t>Rừng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có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đặc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điểm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gì</a:t>
            </a:r>
            <a:r>
              <a:rPr lang="en-US" sz="2400" dirty="0">
                <a:latin typeface="#9Slide07 IcielBaliho Script" pitchFamily="2" charset="0"/>
              </a:rPr>
              <a:t>? </a:t>
            </a:r>
            <a:r>
              <a:rPr lang="en-US" sz="2400" dirty="0" err="1">
                <a:latin typeface="#9Slide07 IcielBaliho Script" pitchFamily="2" charset="0"/>
              </a:rPr>
              <a:t>Vai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trò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ra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sao</a:t>
            </a:r>
            <a:r>
              <a:rPr lang="en-US" sz="2400" dirty="0">
                <a:latin typeface="#9Slide07 IcielBaliho Script" pitchFamily="2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1B255-78D9-3688-6AFA-C404E032F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3" y="1316398"/>
            <a:ext cx="5488316" cy="46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4BD3C9-0DA9-9175-AFF8-A26331442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65584"/>
            <a:ext cx="6421120" cy="5409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A9336C-B76B-A1E3-52AA-70558F5E6B42}"/>
              </a:ext>
            </a:extLst>
          </p:cNvPr>
          <p:cNvSpPr txBox="1"/>
          <p:nvPr/>
        </p:nvSpPr>
        <p:spPr>
          <a:xfrm>
            <a:off x="0" y="23601"/>
            <a:ext cx="121291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Hãy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mô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tả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đặc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điểm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của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rừng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mưa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đới</a:t>
            </a:r>
            <a:r>
              <a:rPr lang="en-US" sz="4400" b="1" dirty="0">
                <a:solidFill>
                  <a:srgbClr val="00B050"/>
                </a:solidFill>
                <a:latin typeface="#9Slide07 IcielBaliho Script" pitchFamily="2" charset="0"/>
              </a:rPr>
              <a:t> A-ma-</a:t>
            </a:r>
            <a:r>
              <a:rPr lang="en-US" sz="4400" b="1" dirty="0" err="1">
                <a:solidFill>
                  <a:srgbClr val="00B050"/>
                </a:solidFill>
                <a:latin typeface="#9Slide07 IcielBaliho Script" pitchFamily="2" charset="0"/>
              </a:rPr>
              <a:t>dôn</a:t>
            </a:r>
            <a:endParaRPr lang="en-US" sz="4400" b="1" dirty="0">
              <a:solidFill>
                <a:srgbClr val="00B050"/>
              </a:solidFill>
              <a:latin typeface="#9Slide07 IcielBaliho Script" pitchFamily="2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B615B2B-A62A-93F0-B4F8-A2B30B99A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82C90-7F62-1923-2BF6-CC84AB45A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57" y="1531348"/>
            <a:ext cx="4872543" cy="4117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718EB-A6B9-7768-350E-C595A0533CE5}"/>
              </a:ext>
            </a:extLst>
          </p:cNvPr>
          <p:cNvSpPr txBox="1"/>
          <p:nvPr/>
        </p:nvSpPr>
        <p:spPr>
          <a:xfrm>
            <a:off x="6963857" y="5720857"/>
            <a:ext cx="4776198" cy="9347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 err="1">
                <a:latin typeface="#9Slide07 IcielBaliho Script" pitchFamily="2" charset="0"/>
              </a:rPr>
              <a:t>Rừng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rậm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rạp</a:t>
            </a:r>
            <a:r>
              <a:rPr lang="en-US" sz="2400" dirty="0">
                <a:latin typeface="#9Slide07 IcielBaliho Script" pitchFamily="2" charset="0"/>
              </a:rPr>
              <a:t>, </a:t>
            </a:r>
            <a:r>
              <a:rPr lang="en-US" sz="2400" dirty="0" err="1">
                <a:latin typeface="#9Slide07 IcielBaliho Script" pitchFamily="2" charset="0"/>
              </a:rPr>
              <a:t>nhiều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tầng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tán</a:t>
            </a:r>
            <a:endParaRPr lang="en-US" sz="2400" dirty="0">
              <a:latin typeface="#9Slide07 IcielBaliho Script" pitchFamily="2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 err="1">
                <a:latin typeface="#9Slide07 IcielBaliho Script" pitchFamily="2" charset="0"/>
              </a:rPr>
              <a:t>Chủ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yếu</a:t>
            </a:r>
            <a:r>
              <a:rPr lang="en-US" sz="2400" dirty="0">
                <a:latin typeface="#9Slide07 IcielBaliho Script" pitchFamily="2" charset="0"/>
              </a:rPr>
              <a:t> ở Bra-</a:t>
            </a:r>
            <a:r>
              <a:rPr lang="en-US" sz="2400" dirty="0" err="1">
                <a:latin typeface="#9Slide07 IcielBaliho Script" pitchFamily="2" charset="0"/>
              </a:rPr>
              <a:t>xin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và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Pê-ru</a:t>
            </a:r>
            <a:endParaRPr lang="en-US" sz="2400" dirty="0"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12A18F-BEC4-17DB-7E92-7022B4B904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AFA83-02B1-CF9C-79CA-E6050F4D2C63}"/>
              </a:ext>
            </a:extLst>
          </p:cNvPr>
          <p:cNvSpPr txBox="1"/>
          <p:nvPr/>
        </p:nvSpPr>
        <p:spPr>
          <a:xfrm>
            <a:off x="0" y="196534"/>
            <a:ext cx="12100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đới</a:t>
            </a:r>
            <a:r>
              <a:rPr lang="en-US" sz="4000" dirty="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 A-MA-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</a:rPr>
              <a:t>DÔN</a:t>
            </a:r>
            <a:endParaRPr lang="en-US" sz="40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89E1B9-53EE-CBCA-76E7-9BA452FC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56528"/>
              </p:ext>
            </p:extLst>
          </p:nvPr>
        </p:nvGraphicFramePr>
        <p:xfrm>
          <a:off x="382269" y="1093570"/>
          <a:ext cx="11535411" cy="5185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966">
                  <a:extLst>
                    <a:ext uri="{9D8B030D-6E8A-4147-A177-3AD203B41FA5}">
                      <a16:colId xmlns:a16="http://schemas.microsoft.com/office/drawing/2014/main" val="1808726067"/>
                    </a:ext>
                  </a:extLst>
                </a:gridCol>
                <a:gridCol w="2310714">
                  <a:extLst>
                    <a:ext uri="{9D8B030D-6E8A-4147-A177-3AD203B41FA5}">
                      <a16:colId xmlns:a16="http://schemas.microsoft.com/office/drawing/2014/main" val="283528381"/>
                    </a:ext>
                  </a:extLst>
                </a:gridCol>
                <a:gridCol w="7331731">
                  <a:extLst>
                    <a:ext uri="{9D8B030D-6E8A-4147-A177-3AD203B41FA5}">
                      <a16:colId xmlns:a16="http://schemas.microsoft.com/office/drawing/2014/main" val="3467700865"/>
                    </a:ext>
                  </a:extLst>
                </a:gridCol>
              </a:tblGrid>
              <a:tr h="910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chí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7 IcielBaliho Script" pitchFamily="2" charset="0"/>
                        </a:rPr>
                        <a:t>Thông tin</a:t>
                      </a:r>
                      <a:endParaRPr lang="en-US" sz="18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7 IcielBaliho Script" pitchFamily="2" charset="0"/>
                        </a:rPr>
                        <a:t>Nội dung</a:t>
                      </a:r>
                      <a:endParaRPr lang="en-US" sz="18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427104"/>
                  </a:ext>
                </a:extLst>
              </a:tr>
              <a:tr h="120814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7 IcielBaliho Script" pitchFamily="2" charset="0"/>
                        </a:rPr>
                        <a:t>Đặc điểm</a:t>
                      </a:r>
                      <a:endParaRPr lang="en-US" sz="18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vi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5,5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triệu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km</a:t>
                      </a:r>
                      <a:r>
                        <a:rPr lang="en-US" sz="2800" baseline="30000" dirty="0">
                          <a:effectLst/>
                          <a:latin typeface="#9Slide07 IcielBaliho Script" pitchFamily="2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Brazil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Peru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146754"/>
                  </a:ext>
                </a:extLst>
              </a:tr>
              <a:tr h="1533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thái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hậu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nóng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ẩm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&gt;&gt;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&gt;&gt;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Rừng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tầng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tán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(5-6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tầng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)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860410"/>
                  </a:ext>
                </a:extLst>
              </a:tr>
              <a:tr h="1533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7 IcielBaliho Script" pitchFamily="2" charset="0"/>
                        </a:rPr>
                        <a:t>Vai trò</a:t>
                      </a:r>
                      <a:endParaRPr lang="en-US" sz="180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”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phổi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xanh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”;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;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Cân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;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7 IcielBaliho Script" pitchFamily="2" charset="0"/>
                        </a:rPr>
                        <a:t>hậu</a:t>
                      </a:r>
                      <a:r>
                        <a:rPr lang="en-US" sz="2800" dirty="0">
                          <a:effectLst/>
                          <a:latin typeface="#9Slide07 IcielBaliho Script" pitchFamily="2" charset="0"/>
                        </a:rPr>
                        <a:t>…</a:t>
                      </a:r>
                      <a:endParaRPr lang="en-US" sz="180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13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8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g set of vector amazon rainforest jungle animals (1817534) |  Illustrations | Design Bundles">
            <a:extLst>
              <a:ext uri="{FF2B5EF4-FFF2-40B4-BE49-F238E27FC236}">
                <a16:creationId xmlns:a16="http://schemas.microsoft.com/office/drawing/2014/main" id="{1D05B841-22C2-4464-B210-9961875E5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27000"/>
            <a:ext cx="9905999" cy="66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DFB1CFD6-2675-91B8-570B-DF8DBDDF42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05BE0-9B4F-94D4-E6BD-D76E43651BDA}"/>
              </a:ext>
            </a:extLst>
          </p:cNvPr>
          <p:cNvSpPr txBox="1"/>
          <p:nvPr/>
        </p:nvSpPr>
        <p:spPr>
          <a:xfrm>
            <a:off x="96520" y="2909459"/>
            <a:ext cx="11998960" cy="7577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schemeClr val="bg1"/>
                </a:solidFill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4000" dirty="0">
                <a:solidFill>
                  <a:schemeClr val="bg1"/>
                </a:solidFill>
                <a:effectLst/>
                <a:latin typeface="#9Slide07 IcielBaliho Script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iệt kê các loài động vật có trong bức ảnh này</a:t>
            </a:r>
            <a:endParaRPr lang="en-US" sz="4000" dirty="0">
              <a:solidFill>
                <a:schemeClr val="bg1"/>
              </a:solidFill>
              <a:effectLst/>
              <a:latin typeface="#9Slide07 IcielBaliho Script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iện tích rừng Amazon tại Brazil bị tàn phá trong 6 tháng đầu năm cao kỷ lục - VNEWS">
            <a:hlinkClick r:id="" action="ppaction://media"/>
            <a:extLst>
              <a:ext uri="{FF2B5EF4-FFF2-40B4-BE49-F238E27FC236}">
                <a16:creationId xmlns:a16="http://schemas.microsoft.com/office/drawing/2014/main" id="{829A69CC-5BB3-BFC9-0DF5-6D768F1996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4752A-E062-984B-2F34-907E3467C011}"/>
              </a:ext>
            </a:extLst>
          </p:cNvPr>
          <p:cNvSpPr txBox="1"/>
          <p:nvPr/>
        </p:nvSpPr>
        <p:spPr>
          <a:xfrm>
            <a:off x="0" y="-856"/>
            <a:ext cx="1191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video?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FF00"/>
                </a:solidFill>
                <a:latin typeface="#9Slide07 IcielBaliho Script" pitchFamily="2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10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861</Words>
  <Application>Microsoft Office PowerPoint</Application>
  <PresentationFormat>Widescreen</PresentationFormat>
  <Paragraphs>116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#9Slide03 SFU Futura_07</vt:lpstr>
      <vt:lpstr>#9Slide07 IcielBaliho Script</vt:lpstr>
      <vt:lpstr>Arial</vt:lpstr>
      <vt:lpstr>Calibri</vt:lpstr>
      <vt:lpstr>Calibri Light</vt:lpstr>
      <vt:lpstr>Tahoma</vt:lpstr>
      <vt:lpstr>Times New Roman</vt:lpstr>
      <vt:lpstr>Office Theme</vt:lpstr>
      <vt:lpstr>Hành trình khám phá của </vt:lpstr>
      <vt:lpstr>PowerPoint Presentation</vt:lpstr>
      <vt:lpstr>BÀI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khám phá của</dc:title>
  <dc:creator>Thiên Vũ 5244 Nguyễn Hoàng</dc:creator>
  <cp:lastModifiedBy>ROYAL SCHOOL</cp:lastModifiedBy>
  <cp:revision>36</cp:revision>
  <dcterms:created xsi:type="dcterms:W3CDTF">2022-09-06T13:09:05Z</dcterms:created>
  <dcterms:modified xsi:type="dcterms:W3CDTF">2025-04-23T08:30:51Z</dcterms:modified>
</cp:coreProperties>
</file>