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97" r:id="rId2"/>
    <p:sldId id="285" r:id="rId3"/>
    <p:sldId id="286" r:id="rId4"/>
    <p:sldId id="295" r:id="rId5"/>
    <p:sldId id="273" r:id="rId6"/>
    <p:sldId id="293" r:id="rId7"/>
    <p:sldId id="294" r:id="rId8"/>
    <p:sldId id="292" r:id="rId9"/>
    <p:sldId id="274" r:id="rId10"/>
    <p:sldId id="275" r:id="rId11"/>
    <p:sldId id="276" r:id="rId12"/>
    <p:sldId id="277" r:id="rId13"/>
    <p:sldId id="278" r:id="rId14"/>
    <p:sldId id="279" r:id="rId15"/>
    <p:sldId id="280" r:id="rId16"/>
    <p:sldId id="281" r:id="rId17"/>
    <p:sldId id="282" r:id="rId18"/>
    <p:sldId id="283"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C02"/>
    <a:srgbClr val="D8032E"/>
    <a:srgbClr val="640A55"/>
    <a:srgbClr val="110006"/>
    <a:srgbClr val="A8E1EA"/>
    <a:srgbClr val="91010B"/>
    <a:srgbClr val="9ECCEF"/>
    <a:srgbClr val="B9DA9E"/>
    <a:srgbClr val="F6931E"/>
    <a:srgbClr val="106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24"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9770C-B81B-4AD8-813C-CCBE451821A3}" type="datetimeFigureOut">
              <a:rPr lang="en-US" smtClean="0"/>
              <a:t>27-Jan-26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F00EB-7894-47D0-8EBB-93ACA6B25517}" type="slidenum">
              <a:rPr lang="en-US" smtClean="0"/>
              <a:t>‹#›</a:t>
            </a:fld>
            <a:endParaRPr lang="en-US"/>
          </a:p>
        </p:txBody>
      </p:sp>
    </p:spTree>
    <p:extLst>
      <p:ext uri="{BB962C8B-B14F-4D97-AF65-F5344CB8AC3E}">
        <p14:creationId xmlns:p14="http://schemas.microsoft.com/office/powerpoint/2010/main" val="38907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smtClean="0">
                <a:solidFill>
                  <a:schemeClr val="tx1"/>
                </a:solidFill>
                <a:effectLst/>
                <a:latin typeface="+mn-lt"/>
                <a:ea typeface="+mn-ea"/>
                <a:cs typeface="+mn-cs"/>
              </a:rPr>
              <a:t>Bước 4:</a:t>
            </a:r>
            <a:r>
              <a:rPr lang="vi-VN" sz="1200" kern="1200" dirty="0" smtClean="0">
                <a:solidFill>
                  <a:schemeClr val="tx1"/>
                </a:solidFill>
                <a:effectLst/>
                <a:latin typeface="+mn-lt"/>
                <a:ea typeface="+mn-ea"/>
                <a:cs typeface="+mn-cs"/>
              </a:rPr>
              <a:t> Giáo viên sẽ dùng random hay thẻ tên gọi ngẫu nhiên theo nhóm số và tên học sinh trong nhóm đứng dậy trình bày trước lớp bất kì nội dung kiến thức nào. Những học sinh còn lại kiểm tra phiếu học tập của bản thân và rà soát lại những gì mình học được qua hoạt động vừa rồi còn thiếu gì thì bổ sung.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788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7694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2634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F00EB-7894-47D0-8EBB-93ACA6B25517}" type="slidenum">
              <a:rPr lang="en-US" smtClean="0"/>
              <a:t>14</a:t>
            </a:fld>
            <a:endParaRPr lang="en-US"/>
          </a:p>
        </p:txBody>
      </p:sp>
    </p:spTree>
    <p:extLst>
      <p:ext uri="{BB962C8B-B14F-4D97-AF65-F5344CB8AC3E}">
        <p14:creationId xmlns:p14="http://schemas.microsoft.com/office/powerpoint/2010/main" val="133042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u="none" strike="noStrike" kern="1200" dirty="0" smtClean="0">
                <a:solidFill>
                  <a:schemeClr val="tx1"/>
                </a:solidFill>
                <a:effectLst/>
                <a:latin typeface="+mn-lt"/>
                <a:ea typeface="+mn-ea"/>
                <a:cs typeface="+mn-cs"/>
              </a:rPr>
              <a:t>+ Giao nhiệm vụ: Các em xem lại nội dung bài học và sơ đồ hóa lại sự phân hóa thiên nhiên của Trung và Nam Mỹ trên giấy A3, A4, các em có thể vẽ các hình minh họa cho dễ nhớ. </a:t>
            </a:r>
            <a:endParaRPr lang="vi-VN" b="0" dirty="0" smtClean="0">
              <a:effectLst/>
            </a:endParaRPr>
          </a:p>
          <a:p>
            <a:pPr rtl="0"/>
            <a:r>
              <a:rPr lang="vi-VN" sz="1200" b="0" i="0" u="none" strike="noStrike" kern="1200" dirty="0" smtClean="0">
                <a:solidFill>
                  <a:schemeClr val="tx1"/>
                </a:solidFill>
                <a:effectLst/>
                <a:latin typeface="+mn-lt"/>
                <a:ea typeface="+mn-ea"/>
                <a:cs typeface="+mn-cs"/>
              </a:rPr>
              <a:t>+ Thời gian làm việc: phân công, nhiệm vụ và phác thảo trên giấy (7 phút). Về nhà hoàn thành sản phẩm và nộp lại vào tiết sau. </a:t>
            </a:r>
            <a:endParaRPr lang="vi-VN" b="0" dirty="0" smtClean="0">
              <a:effectLst/>
            </a:endParaRPr>
          </a:p>
          <a:p>
            <a:pPr rtl="0"/>
            <a:r>
              <a:rPr lang="vi-VN" sz="1200" b="0" i="0" u="none" strike="noStrike" kern="1200" dirty="0" smtClean="0">
                <a:solidFill>
                  <a:schemeClr val="tx1"/>
                </a:solidFill>
                <a:effectLst/>
                <a:latin typeface="+mn-lt"/>
                <a:ea typeface="+mn-ea"/>
                <a:cs typeface="+mn-cs"/>
              </a:rPr>
              <a:t>+ Hình thức: Tự chọn cách trình bày (mindmap, infographic...); Cụ thể đánh giá theo tiêu chí.</a:t>
            </a:r>
            <a:endParaRPr lang="vi-VN" b="0" dirty="0" smtClean="0">
              <a:effectLst/>
            </a:endParaRPr>
          </a:p>
          <a:p>
            <a:r>
              <a:rPr lang="vi-VN" dirty="0" smtClean="0"/>
              <a:t/>
            </a:r>
            <a:br>
              <a:rPr lang="vi-VN" dirty="0" smtClean="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436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409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951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smtClean="0">
                <a:solidFill>
                  <a:schemeClr val="tx1"/>
                </a:solidFill>
                <a:effectLst/>
                <a:latin typeface="+mn-lt"/>
                <a:ea typeface="+mn-ea"/>
                <a:cs typeface="+mn-cs"/>
              </a:rPr>
              <a:t>Bước 4:</a:t>
            </a:r>
            <a:r>
              <a:rPr lang="vi-VN" sz="1200" kern="1200" dirty="0" smtClean="0">
                <a:solidFill>
                  <a:schemeClr val="tx1"/>
                </a:solidFill>
                <a:effectLst/>
                <a:latin typeface="+mn-lt"/>
                <a:ea typeface="+mn-ea"/>
                <a:cs typeface="+mn-cs"/>
              </a:rPr>
              <a:t> Giáo viên sẽ dùng random hay thẻ tên gọi ngẫu nhiên theo nhóm số và tên học sinh trong nhóm đứng dậy trình bày trước lớp bất kì nội dung kiến thức nào. Những học sinh còn lại kiểm tra phiếu học tập của bản thân và rà soát lại những gì mình học được qua hoạt động vừa rồi còn thiếu gì thì bổ sung.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7186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smtClean="0">
                <a:solidFill>
                  <a:schemeClr val="tx1"/>
                </a:solidFill>
                <a:effectLst/>
                <a:latin typeface="+mn-lt"/>
                <a:ea typeface="+mn-ea"/>
                <a:cs typeface="+mn-cs"/>
              </a:rPr>
              <a:t>Bước 4:</a:t>
            </a:r>
            <a:r>
              <a:rPr lang="vi-VN" sz="1200" kern="1200" dirty="0" smtClean="0">
                <a:solidFill>
                  <a:schemeClr val="tx1"/>
                </a:solidFill>
                <a:effectLst/>
                <a:latin typeface="+mn-lt"/>
                <a:ea typeface="+mn-ea"/>
                <a:cs typeface="+mn-cs"/>
              </a:rPr>
              <a:t> Giáo viên sẽ dùng random hay thẻ tên gọi ngẫu nhiên theo nhóm số và tên học sinh trong nhóm đứng dậy trình bày trước lớp bất kì nội dung kiến thức nào. Những học sinh còn lại kiểm tra phiếu học tập của bản thân và rà soát lại những gì mình học được qua hoạt động vừa rồi còn thiếu gì thì bổ sung.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4159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00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7739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3329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910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90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97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85205" y="1542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85205" y="2918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85205" y="4165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85205" y="5188511"/>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77080" y="1957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77080" y="3281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6" name="Text Placeholder 23"/>
          <p:cNvSpPr>
            <a:spLocks noGrp="1"/>
          </p:cNvSpPr>
          <p:nvPr>
            <p:ph type="body" sz="quarter" idx="16" hasCustomPrompt="1"/>
          </p:nvPr>
        </p:nvSpPr>
        <p:spPr>
          <a:xfrm>
            <a:off x="777080" y="5575619"/>
            <a:ext cx="4427379" cy="1068388"/>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7" name="Text Placeholder 23"/>
          <p:cNvSpPr>
            <a:spLocks noGrp="1"/>
          </p:cNvSpPr>
          <p:nvPr>
            <p:ph type="body" sz="quarter" idx="17" hasCustomPrompt="1"/>
          </p:nvPr>
        </p:nvSpPr>
        <p:spPr>
          <a:xfrm>
            <a:off x="777080" y="4526375"/>
            <a:ext cx="4427379" cy="657055"/>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17874727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72CC5B1-2D9D-416C-823D-D885C27ED5F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AA41255-B3F5-4CAF-809B-73695E8E44EC}"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852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365ABE2-87A2-41AE-8A2E-AAA8FDECEFE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0B51648B-630C-498E-B3E1-BF334A77428A}"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14882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933D70B-CD99-4E34-BC40-91E2F4EA7626}"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CC223D5-8F52-448D-9A4C-36EE52B0E54E}"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74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ru-RU"/>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0034B62-932E-4313-8651-9697B43F342C}"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EC895F2-7F7A-4E6A-8430-BB5CF9DE32A9}"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92890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B8AD563-EC72-445B-9E89-AD2151434F67}"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9EE78C-146D-4E96-93B4-9064C61C9197}"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15428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2F5903D-F226-4C80-8075-D4CF35CCE49E}"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C7D0515-E8ED-460A-A095-E3B57C3ED770}"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05801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5F38F91-2DCB-4F21-B24F-422DF50AE739}"/>
              </a:ext>
            </a:extLst>
          </p:cNvPr>
          <p:cNvSpPr>
            <a:spLocks noGrp="1"/>
          </p:cNvSpPr>
          <p:nvPr>
            <p:ph type="pic" sz="quarter" idx="10"/>
          </p:nvPr>
        </p:nvSpPr>
        <p:spPr>
          <a:xfrm>
            <a:off x="-386995" y="1298279"/>
            <a:ext cx="5464603" cy="3741557"/>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508804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F89D098-6F97-47C4-B01F-E712133916D3}" type="slidenum">
              <a:rPr kumimoji="0" lang="ru-RU" sz="1800" b="0" i="0" u="none" strike="noStrike" kern="1200" cap="none" spc="0" normalizeH="0" baseline="0" noProof="0" smtClean="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838971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2D5EB-D66E-41DF-9D0D-60A40540C5CB}"/>
              </a:ext>
            </a:extLst>
          </p:cNvPr>
          <p:cNvSpPr>
            <a:spLocks noGrp="1"/>
          </p:cNvSpPr>
          <p:nvPr>
            <p:ph type="body" sz="quarter" idx="10"/>
          </p:nvPr>
        </p:nvSpPr>
        <p:spPr>
          <a:xfrm>
            <a:off x="457200" y="390525"/>
            <a:ext cx="11164888" cy="928841"/>
          </a:xfrm>
          <a:prstGeom prst="rect">
            <a:avLst/>
          </a:prstGeom>
        </p:spPr>
        <p:txBody>
          <a:bodyPr/>
          <a:lstStyle>
            <a:lvl1pPr marL="0" indent="0" algn="ctr">
              <a:buNone/>
              <a:defRPr sz="4400">
                <a:latin typeface="+mj-lt"/>
              </a:defRPr>
            </a:lvl1pPr>
          </a:lstStyle>
          <a:p>
            <a:pPr lvl="0"/>
            <a:endParaRPr lang="en-ID" dirty="0"/>
          </a:p>
        </p:txBody>
      </p:sp>
      <p:sp>
        <p:nvSpPr>
          <p:cNvPr id="5" name="Text Placeholder 4">
            <a:extLst>
              <a:ext uri="{FF2B5EF4-FFF2-40B4-BE49-F238E27FC236}">
                <a16:creationId xmlns:a16="http://schemas.microsoft.com/office/drawing/2014/main" id="{25C06545-DCE5-4FAD-B94A-A71B6AA1A968}"/>
              </a:ext>
            </a:extLst>
          </p:cNvPr>
          <p:cNvSpPr>
            <a:spLocks noGrp="1"/>
          </p:cNvSpPr>
          <p:nvPr>
            <p:ph type="body" sz="quarter" idx="11"/>
          </p:nvPr>
        </p:nvSpPr>
        <p:spPr>
          <a:xfrm>
            <a:off x="457200" y="1066160"/>
            <a:ext cx="11164888" cy="354012"/>
          </a:xfrm>
          <a:prstGeom prst="rect">
            <a:avLst/>
          </a:prstGeom>
        </p:spPr>
        <p:txBody>
          <a:bodyPr anchor="ctr"/>
          <a:lstStyle>
            <a:lvl1pPr marL="0" indent="0" algn="ctr">
              <a:lnSpc>
                <a:spcPct val="150000"/>
              </a:lnSpc>
              <a:buNone/>
              <a:defRPr sz="1200">
                <a:solidFill>
                  <a:schemeClr val="tx1">
                    <a:lumMod val="50000"/>
                    <a:lumOff val="50000"/>
                  </a:schemeClr>
                </a:solidFill>
              </a:defRPr>
            </a:lvl1pPr>
          </a:lstStyle>
          <a:p>
            <a:pPr lvl="0"/>
            <a:endParaRPr lang="en-ID" dirty="0"/>
          </a:p>
        </p:txBody>
      </p:sp>
    </p:spTree>
    <p:extLst>
      <p:ext uri="{BB962C8B-B14F-4D97-AF65-F5344CB8AC3E}">
        <p14:creationId xmlns:p14="http://schemas.microsoft.com/office/powerpoint/2010/main" val="323503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687467" y="2304397"/>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687467" y="368048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687467" y="4927600"/>
            <a:ext cx="3872099"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158830" y="2719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158830" y="4043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158830" y="5325269"/>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32780248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lef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50410" y="2304397"/>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50410" y="368048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50410" y="4927600"/>
            <a:ext cx="3872099" cy="382027"/>
          </a:xfrm>
          <a:prstGeom prst="rect">
            <a:avLst/>
          </a:prstGeom>
        </p:spPr>
        <p:txBody>
          <a:bodyPr/>
          <a:lstStyle>
            <a:lvl1pPr marL="0" indent="0" algn="l">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4" name="Text Placeholder 23"/>
          <p:cNvSpPr>
            <a:spLocks noGrp="1"/>
          </p:cNvSpPr>
          <p:nvPr>
            <p:ph type="body" sz="quarter" idx="14" hasCustomPrompt="1"/>
          </p:nvPr>
        </p:nvSpPr>
        <p:spPr>
          <a:xfrm>
            <a:off x="750410" y="2719705"/>
            <a:ext cx="4427379" cy="955694"/>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a:t>
            </a:r>
            <a:endParaRPr lang="ru-RU" dirty="0"/>
          </a:p>
        </p:txBody>
      </p:sp>
      <p:sp>
        <p:nvSpPr>
          <p:cNvPr id="25" name="Text Placeholder 23"/>
          <p:cNvSpPr>
            <a:spLocks noGrp="1"/>
          </p:cNvSpPr>
          <p:nvPr>
            <p:ph type="body" sz="quarter" idx="15" hasCustomPrompt="1"/>
          </p:nvPr>
        </p:nvSpPr>
        <p:spPr>
          <a:xfrm>
            <a:off x="750410" y="4043363"/>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
        <p:nvSpPr>
          <p:cNvPr id="58" name="Text Placeholder 23"/>
          <p:cNvSpPr>
            <a:spLocks noGrp="1"/>
          </p:cNvSpPr>
          <p:nvPr>
            <p:ph type="body" sz="quarter" idx="19" hasCustomPrompt="1"/>
          </p:nvPr>
        </p:nvSpPr>
        <p:spPr>
          <a:xfrm>
            <a:off x="750410" y="5325269"/>
            <a:ext cx="4427379" cy="879156"/>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lvl="0"/>
            <a:r>
              <a:rPr lang="en-US" dirty="0" smtClean="0"/>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Tree>
    <p:extLst>
      <p:ext uri="{BB962C8B-B14F-4D97-AF65-F5344CB8AC3E}">
        <p14:creationId xmlns:p14="http://schemas.microsoft.com/office/powerpoint/2010/main" val="18901156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ight">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7125045" y="1542397"/>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01</a:t>
            </a:r>
            <a:endParaRPr lang="ru-RU" dirty="0"/>
          </a:p>
        </p:txBody>
      </p:sp>
      <p:sp>
        <p:nvSpPr>
          <p:cNvPr id="18" name="Text Placeholder 16"/>
          <p:cNvSpPr>
            <a:spLocks noGrp="1"/>
          </p:cNvSpPr>
          <p:nvPr>
            <p:ph type="body" sz="quarter" idx="11" hasCustomPrompt="1"/>
          </p:nvPr>
        </p:nvSpPr>
        <p:spPr>
          <a:xfrm>
            <a:off x="7125045" y="291848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02</a:t>
            </a:r>
            <a:endParaRPr lang="ru-RU" dirty="0"/>
          </a:p>
        </p:txBody>
      </p:sp>
      <p:sp>
        <p:nvSpPr>
          <p:cNvPr id="19" name="Text Placeholder 16"/>
          <p:cNvSpPr>
            <a:spLocks noGrp="1"/>
          </p:cNvSpPr>
          <p:nvPr>
            <p:ph type="body" sz="quarter" idx="12" hasCustomPrompt="1"/>
          </p:nvPr>
        </p:nvSpPr>
        <p:spPr>
          <a:xfrm>
            <a:off x="7125045" y="4165600"/>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03</a:t>
            </a:r>
            <a:endParaRPr lang="ru-RU" dirty="0"/>
          </a:p>
        </p:txBody>
      </p:sp>
      <p:sp>
        <p:nvSpPr>
          <p:cNvPr id="20" name="Text Placeholder 16"/>
          <p:cNvSpPr>
            <a:spLocks noGrp="1"/>
          </p:cNvSpPr>
          <p:nvPr>
            <p:ph type="body" sz="quarter" idx="13" hasCustomPrompt="1"/>
          </p:nvPr>
        </p:nvSpPr>
        <p:spPr>
          <a:xfrm>
            <a:off x="7125045" y="5188511"/>
            <a:ext cx="4419254" cy="382027"/>
          </a:xfrm>
          <a:prstGeom prst="rect">
            <a:avLst/>
          </a:prstGeom>
        </p:spPr>
        <p:txBody>
          <a:bodyPr/>
          <a:lstStyle>
            <a:lvl1pPr marL="0" indent="0" algn="r">
              <a:buNone/>
              <a:defRPr sz="23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300"/>
            </a:lvl2pPr>
            <a:lvl3pPr>
              <a:defRPr sz="2300"/>
            </a:lvl3pPr>
            <a:lvl4pPr>
              <a:defRPr sz="2300"/>
            </a:lvl4pPr>
            <a:lvl5pPr>
              <a:defRPr sz="2300"/>
            </a:lvl5pPr>
          </a:lstStyle>
          <a:p>
            <a:pPr lvl="0"/>
            <a:r>
              <a:rPr lang="en-US" dirty="0" smtClean="0"/>
              <a:t>Infodata 04</a:t>
            </a:r>
            <a:endParaRPr lang="ru-RU" dirty="0"/>
          </a:p>
        </p:txBody>
      </p:sp>
      <p:sp>
        <p:nvSpPr>
          <p:cNvPr id="24" name="Text Placeholder 23"/>
          <p:cNvSpPr>
            <a:spLocks noGrp="1"/>
          </p:cNvSpPr>
          <p:nvPr>
            <p:ph type="body" sz="quarter" idx="14" hasCustomPrompt="1"/>
          </p:nvPr>
        </p:nvSpPr>
        <p:spPr>
          <a:xfrm>
            <a:off x="7116920" y="1957705"/>
            <a:ext cx="4427379" cy="955694"/>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a:p>
        </p:txBody>
      </p:sp>
      <p:sp>
        <p:nvSpPr>
          <p:cNvPr id="25" name="Text Placeholder 23"/>
          <p:cNvSpPr>
            <a:spLocks noGrp="1"/>
          </p:cNvSpPr>
          <p:nvPr>
            <p:ph type="body" sz="quarter" idx="15" hasCustomPrompt="1"/>
          </p:nvPr>
        </p:nvSpPr>
        <p:spPr>
          <a:xfrm>
            <a:off x="7116920" y="3281363"/>
            <a:ext cx="4427379" cy="879156"/>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a:t>
            </a:r>
            <a:endParaRPr lang="ru-RU" dirty="0"/>
          </a:p>
        </p:txBody>
      </p:sp>
      <p:sp>
        <p:nvSpPr>
          <p:cNvPr id="26" name="Text Placeholder 23"/>
          <p:cNvSpPr>
            <a:spLocks noGrp="1"/>
          </p:cNvSpPr>
          <p:nvPr>
            <p:ph type="body" sz="quarter" idx="16" hasCustomPrompt="1"/>
          </p:nvPr>
        </p:nvSpPr>
        <p:spPr>
          <a:xfrm>
            <a:off x="7116920" y="5575619"/>
            <a:ext cx="4427379" cy="1068388"/>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a:t>
            </a:r>
            <a:endParaRPr lang="ru-RU" altLang="ru-RU" sz="1100" dirty="0" smtClean="0">
              <a:latin typeface="Open Sans" panose="020B0606030504020204" pitchFamily="34" charset="0"/>
              <a:cs typeface="Open Sans" panose="020B0606030504020204" pitchFamily="34" charset="0"/>
            </a:endParaRPr>
          </a:p>
          <a:p>
            <a:pPr lvl="0"/>
            <a:endParaRPr lang="ru-RU" dirty="0" smtClean="0"/>
          </a:p>
          <a:p>
            <a:pPr lvl="0"/>
            <a:endParaRPr lang="ru-RU" dirty="0"/>
          </a:p>
        </p:txBody>
      </p:sp>
      <p:sp>
        <p:nvSpPr>
          <p:cNvPr id="27" name="Text Placeholder 23"/>
          <p:cNvSpPr>
            <a:spLocks noGrp="1"/>
          </p:cNvSpPr>
          <p:nvPr>
            <p:ph type="body" sz="quarter" idx="17" hasCustomPrompt="1"/>
          </p:nvPr>
        </p:nvSpPr>
        <p:spPr>
          <a:xfrm>
            <a:off x="7116920" y="4526375"/>
            <a:ext cx="4427379" cy="657055"/>
          </a:xfrm>
          <a:prstGeom prst="rect">
            <a:avLst/>
          </a:prstGeom>
        </p:spPr>
        <p:txBody>
          <a:bodyPr/>
          <a:lstStyle>
            <a:lvl1pPr marL="0" marR="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sz="1100">
                <a:latin typeface="+mn-lt"/>
              </a:defRPr>
            </a:lvl1pPr>
            <a:lvl2pPr>
              <a:defRPr sz="1100">
                <a:latin typeface="+mn-lt"/>
              </a:defRPr>
            </a:lvl2pPr>
            <a:lvl3pPr>
              <a:defRPr sz="1100">
                <a:latin typeface="+mn-lt"/>
              </a:defRPr>
            </a:lvl3pPr>
            <a:lvl4pPr>
              <a:defRPr sz="1100">
                <a:latin typeface="+mn-lt"/>
              </a:defRPr>
            </a:lvl4pPr>
            <a:lvl5pPr>
              <a:defRPr sz="1100">
                <a:latin typeface="+mn-lt"/>
              </a:defRPr>
            </a:lvl5pPr>
          </a:lstStyle>
          <a:p>
            <a:pPr marL="0" marR="0" lvl="0" indent="0" algn="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altLang="ru-RU" sz="1100" dirty="0" smtClean="0">
                <a:latin typeface="Open Sans" panose="020B0606030504020204" pitchFamily="34" charset="0"/>
                <a:cs typeface="Open Sans" panose="020B0606030504020204" pitchFamily="34" charset="0"/>
              </a:rPr>
              <a:t>Lorem ipsum dolor sit amet, consectetur adipiscing elit, sed do eiusmod tempor incididunt ut labore et dolore magna aliqua. Ut enim ad minim veniam, quis nostrud exercitation ullamco laboris</a:t>
            </a:r>
            <a:endParaRPr lang="ru-RU" dirty="0"/>
          </a:p>
        </p:txBody>
      </p:sp>
      <p:sp>
        <p:nvSpPr>
          <p:cNvPr id="29" name="Text Placeholder 28"/>
          <p:cNvSpPr>
            <a:spLocks noGrp="1"/>
          </p:cNvSpPr>
          <p:nvPr>
            <p:ph type="body" sz="quarter" idx="18" hasCustomPrompt="1"/>
          </p:nvPr>
        </p:nvSpPr>
        <p:spPr>
          <a:xfrm>
            <a:off x="4885055" y="349250"/>
            <a:ext cx="2887980" cy="540067"/>
          </a:xfrm>
          <a:prstGeom prst="rect">
            <a:avLst/>
          </a:prstGeom>
        </p:spPr>
        <p:txBody>
          <a:bodyPr/>
          <a:lstStyle>
            <a:lvl1pPr marL="0" indent="0" algn="ctr">
              <a:buNone/>
              <a:defRPr sz="2800" b="1">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800"/>
            </a:lvl3pPr>
            <a:lvl4pPr>
              <a:defRPr sz="2800"/>
            </a:lvl4pPr>
            <a:lvl5pPr>
              <a:defRPr sz="2800"/>
            </a:lvl5pPr>
          </a:lstStyle>
          <a:p>
            <a:pPr lvl="0"/>
            <a:r>
              <a:rPr lang="en-US" dirty="0" smtClean="0"/>
              <a:t>COUNTRY</a:t>
            </a:r>
            <a:endParaRPr lang="ru-RU" dirty="0"/>
          </a:p>
        </p:txBody>
      </p:sp>
    </p:spTree>
    <p:extLst>
      <p:ext uri="{BB962C8B-B14F-4D97-AF65-F5344CB8AC3E}">
        <p14:creationId xmlns:p14="http://schemas.microsoft.com/office/powerpoint/2010/main" val="35003067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899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89BF4FA-A3FB-4859-82AB-02CF96F41B89}"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69B0887-B3D6-4B46-937B-32C85F804402}"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575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ru-R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0CB818-BC76-4EA8-BBA3-0885EEA5235A}"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C4AE2BF-A336-43A6-8F3E-842DC1CC04A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152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ru-R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7EF4AA-CCD2-432F-B892-67FE1DA021D1}"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5E4950-B422-4B71-87B4-6521AE4A42E3}"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33353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ru-R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5C75120-63BE-4063-9DFF-09D3B7884B64}" type="datetimeFigureOut">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27.01.2026</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6C0D590-D2B8-43DC-8DD8-9781638A4F95}" type="slidenum">
              <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ru-RU" sz="1800" b="0" i="0" u="none" strike="noStrike" kern="1200" cap="none" spc="0" normalizeH="0" baseline="0" noProof="0">
              <a:ln>
                <a:noFill/>
              </a:ln>
              <a:solidFill>
                <a:srgbClr val="41404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0617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664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9" r:id="rId17"/>
    <p:sldLayoutId id="2147483680" r:id="rId18"/>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FF0000"/>
                </a:solidFill>
              </a:rPr>
              <a:t>PHIẾU HỌC TẬP SỐ 2 </a:t>
            </a:r>
            <a:r>
              <a:rPr lang="en-US" sz="3600" dirty="0">
                <a:solidFill>
                  <a:srgbClr val="FF0000"/>
                </a:solidFill>
              </a:rPr>
              <a:t>- PHÂN HÓA BẮC – NAM</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8" name="Rectangle 6"/>
          <p:cNvSpPr>
            <a:spLocks noChangeArrowheads="1"/>
          </p:cNvSpPr>
          <p:nvPr/>
        </p:nvSpPr>
        <p:spPr bwMode="auto">
          <a:xfrm>
            <a:off x="2862263" y="26447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7"/>
          <p:cNvSpPr>
            <a:spLocks noChangeArrowheads="1"/>
          </p:cNvSpPr>
          <p:nvPr/>
        </p:nvSpPr>
        <p:spPr bwMode="auto">
          <a:xfrm>
            <a:off x="1817423" y="827214"/>
            <a:ext cx="855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solidFill>
                  <a:schemeClr val="accent6">
                    <a:lumMod val="50000"/>
                  </a:schemeClr>
                </a:solidFill>
                <a:latin typeface="+mn-lt"/>
                <a:ea typeface="Times New Roman" panose="02020603050405020304" pitchFamily="18" charset="0"/>
              </a:rPr>
              <a:t>(Kết hợp hình 16.1, 16.2 và kênh chữ trong SGK hoàn thành bảng thông tin)</a:t>
            </a:r>
            <a:endParaRPr kumimoji="0" lang="vi-VN" altLang="en-US" sz="3600" b="0" i="0" u="none" strike="noStrike" cap="none" normalizeH="0" baseline="0" dirty="0" smtClean="0">
              <a:ln>
                <a:noFill/>
              </a:ln>
              <a:solidFill>
                <a:schemeClr val="accent6">
                  <a:lumMod val="50000"/>
                </a:schemeClr>
              </a:solidFill>
              <a:effectLst/>
              <a:latin typeface="+mn-lt"/>
            </a:endParaRPr>
          </a:p>
        </p:txBody>
      </p:sp>
      <p:sp>
        <p:nvSpPr>
          <p:cNvPr id="20" name="Rectangle 9"/>
          <p:cNvSpPr>
            <a:spLocks noChangeArrowheads="1"/>
          </p:cNvSpPr>
          <p:nvPr/>
        </p:nvSpPr>
        <p:spPr bwMode="auto">
          <a:xfrm>
            <a:off x="-2" y="72426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282939359"/>
              </p:ext>
            </p:extLst>
          </p:nvPr>
        </p:nvGraphicFramePr>
        <p:xfrm>
          <a:off x="355597" y="1284414"/>
          <a:ext cx="11480802" cy="5815965"/>
        </p:xfrm>
        <a:graphic>
          <a:graphicData uri="http://schemas.openxmlformats.org/drawingml/2006/table">
            <a:tbl>
              <a:tblPr bandRow="1">
                <a:tableStyleId>{5C22544A-7EE6-4342-B048-85BDC9FD1C3A}</a:tableStyleId>
              </a:tblPr>
              <a:tblGrid>
                <a:gridCol w="1720809">
                  <a:extLst>
                    <a:ext uri="{9D8B030D-6E8A-4147-A177-3AD203B41FA5}">
                      <a16:colId xmlns:a16="http://schemas.microsoft.com/office/drawing/2014/main" val="4110059341"/>
                    </a:ext>
                  </a:extLst>
                </a:gridCol>
                <a:gridCol w="1895990">
                  <a:extLst>
                    <a:ext uri="{9D8B030D-6E8A-4147-A177-3AD203B41FA5}">
                      <a16:colId xmlns:a16="http://schemas.microsoft.com/office/drawing/2014/main" val="2735552755"/>
                    </a:ext>
                  </a:extLst>
                </a:gridCol>
                <a:gridCol w="3652549">
                  <a:extLst>
                    <a:ext uri="{9D8B030D-6E8A-4147-A177-3AD203B41FA5}">
                      <a16:colId xmlns:a16="http://schemas.microsoft.com/office/drawing/2014/main" val="387222543"/>
                    </a:ext>
                  </a:extLst>
                </a:gridCol>
                <a:gridCol w="4211454">
                  <a:extLst>
                    <a:ext uri="{9D8B030D-6E8A-4147-A177-3AD203B41FA5}">
                      <a16:colId xmlns:a16="http://schemas.microsoft.com/office/drawing/2014/main" val="1350707703"/>
                    </a:ext>
                  </a:extLst>
                </a:gridCol>
              </a:tblGrid>
              <a:tr h="752637">
                <a:tc>
                  <a:txBody>
                    <a:bodyPr/>
                    <a:lstStyle/>
                    <a:p>
                      <a:pPr marL="635" indent="-1905" algn="ctr">
                        <a:lnSpc>
                          <a:spcPct val="106000"/>
                        </a:lnSpc>
                        <a:spcAft>
                          <a:spcPts val="0"/>
                        </a:spcAft>
                      </a:pPr>
                      <a:r>
                        <a:rPr lang="vi-VN" sz="2400">
                          <a:solidFill>
                            <a:schemeClr val="accent5">
                              <a:lumMod val="75000"/>
                            </a:schemeClr>
                          </a:solidFill>
                          <a:effectLst/>
                        </a:rPr>
                        <a:t>ĐỚI KHÍ HẬU</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Đặc điểm khí hậu</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635" indent="-1905" algn="ctr">
                        <a:lnSpc>
                          <a:spcPct val="106000"/>
                        </a:lnSpc>
                        <a:spcAft>
                          <a:spcPts val="0"/>
                        </a:spcAft>
                      </a:pPr>
                      <a:r>
                        <a:rPr lang="vi-VN" sz="2400">
                          <a:solidFill>
                            <a:schemeClr val="accent5">
                              <a:lumMod val="75000"/>
                            </a:schemeClr>
                          </a:solidFill>
                          <a:effectLst/>
                        </a:rPr>
                        <a:t>Đặc điểm cảnh quan</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12210360"/>
                  </a:ext>
                </a:extLst>
              </a:tr>
              <a:tr h="752637">
                <a:tc>
                  <a:txBody>
                    <a:bodyPr/>
                    <a:lstStyle/>
                    <a:p>
                      <a:pPr marL="635" indent="-1905" algn="ctr">
                        <a:lnSpc>
                          <a:spcPct val="106000"/>
                        </a:lnSpc>
                        <a:spcAft>
                          <a:spcPts val="0"/>
                        </a:spcAft>
                      </a:pPr>
                      <a:r>
                        <a:rPr lang="vi-VN" sz="2400">
                          <a:solidFill>
                            <a:schemeClr val="accent5">
                              <a:lumMod val="75000"/>
                            </a:schemeClr>
                          </a:solidFill>
                          <a:effectLst/>
                        </a:rPr>
                        <a:t>Cận xích đạo</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endParaRPr lang="vi-VN" sz="2400">
                        <a:solidFill>
                          <a:schemeClr val="accent5">
                            <a:lumMod val="75000"/>
                          </a:schemeClr>
                        </a:solidFill>
                        <a:effectLst/>
                      </a:endParaRPr>
                    </a:p>
                    <a:p>
                      <a:pPr marL="635" indent="-1905" algn="ctr">
                        <a:lnSpc>
                          <a:spcPct val="106000"/>
                        </a:lnSpc>
                        <a:spcAft>
                          <a:spcPts val="0"/>
                        </a:spcAft>
                      </a:pPr>
                      <a:r>
                        <a:rPr lang="vi-VN" sz="2400">
                          <a:solidFill>
                            <a:schemeClr val="accent5">
                              <a:lumMod val="75000"/>
                            </a:schemeClr>
                          </a:solidFill>
                          <a:effectLst/>
                        </a:rPr>
                        <a:t>Rừng thưa nhiệt đới</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2997568"/>
                  </a:ext>
                </a:extLst>
              </a:tr>
              <a:tr h="1524650">
                <a:tc>
                  <a:txBody>
                    <a:bodyPr/>
                    <a:lstStyle/>
                    <a:p>
                      <a:pPr marL="635" indent="-1905" algn="ctr">
                        <a:lnSpc>
                          <a:spcPct val="106000"/>
                        </a:lnSpc>
                        <a:spcAft>
                          <a:spcPts val="0"/>
                        </a:spcAft>
                      </a:pPr>
                      <a:r>
                        <a:rPr lang="vi-VN" sz="2400">
                          <a:solidFill>
                            <a:schemeClr val="accent5">
                              <a:lumMod val="75000"/>
                            </a:schemeClr>
                          </a:solidFill>
                          <a:effectLst/>
                        </a:rPr>
                        <a:t>Xích đạo</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endParaRPr lang="vi-VN" sz="2400">
                        <a:solidFill>
                          <a:schemeClr val="accent5">
                            <a:lumMod val="75000"/>
                          </a:schemeClr>
                        </a:solidFill>
                        <a:effectLst/>
                      </a:endParaRPr>
                    </a:p>
                    <a:p>
                      <a:pPr marL="635" indent="-1905" algn="ctr">
                        <a:lnSpc>
                          <a:spcPct val="106000"/>
                        </a:lnSpc>
                        <a:spcAft>
                          <a:spcPts val="0"/>
                        </a:spcAft>
                      </a:pPr>
                      <a:r>
                        <a:rPr lang="vi-VN" sz="2400">
                          <a:solidFill>
                            <a:schemeClr val="accent5">
                              <a:lumMod val="75000"/>
                            </a:schemeClr>
                          </a:solidFill>
                          <a:effectLst/>
                        </a:rPr>
                        <a:t>Thảm thực vật rừng mưa nhiệt đới phát triển dọc theo bờ biển phía bắc của Ecuador.</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3557157"/>
                  </a:ext>
                </a:extLst>
              </a:tr>
              <a:tr h="752637">
                <a:tc>
                  <a:txBody>
                    <a:bodyPr/>
                    <a:lstStyle/>
                    <a:p>
                      <a:pPr marL="635" indent="-1905" algn="ctr">
                        <a:lnSpc>
                          <a:spcPct val="106000"/>
                        </a:lnSpc>
                        <a:spcAft>
                          <a:spcPts val="0"/>
                        </a:spcAft>
                      </a:pPr>
                      <a:r>
                        <a:rPr lang="vi-VN" sz="2400">
                          <a:solidFill>
                            <a:schemeClr val="accent5">
                              <a:lumMod val="75000"/>
                            </a:schemeClr>
                          </a:solidFill>
                          <a:effectLst/>
                        </a:rPr>
                        <a:t>Nhiệt đới</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endParaRPr lang="vi-VN" sz="2400">
                        <a:solidFill>
                          <a:schemeClr val="accent5">
                            <a:lumMod val="75000"/>
                          </a:schemeClr>
                        </a:solidFill>
                        <a:effectLst/>
                      </a:endParaRPr>
                    </a:p>
                    <a:p>
                      <a:pPr marL="635" indent="-1905" algn="ctr">
                        <a:lnSpc>
                          <a:spcPct val="106000"/>
                        </a:lnSpc>
                        <a:spcAft>
                          <a:spcPts val="0"/>
                        </a:spcAft>
                      </a:pPr>
                      <a:r>
                        <a:rPr lang="vi-VN" sz="2400">
                          <a:solidFill>
                            <a:schemeClr val="accent5">
                              <a:lumMod val="75000"/>
                            </a:schemeClr>
                          </a:solidFill>
                          <a:effectLst/>
                        </a:rPr>
                        <a:t>Xa van</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37527938"/>
                  </a:ext>
                </a:extLst>
              </a:tr>
              <a:tr h="752637">
                <a:tc>
                  <a:txBody>
                    <a:bodyPr/>
                    <a:lstStyle/>
                    <a:p>
                      <a:pPr marL="635" indent="-1905" algn="ctr">
                        <a:lnSpc>
                          <a:spcPct val="106000"/>
                        </a:lnSpc>
                        <a:spcAft>
                          <a:spcPts val="0"/>
                        </a:spcAft>
                      </a:pPr>
                      <a:r>
                        <a:rPr lang="vi-VN" sz="2400">
                          <a:solidFill>
                            <a:schemeClr val="accent5">
                              <a:lumMod val="75000"/>
                            </a:schemeClr>
                          </a:solidFill>
                          <a:effectLst/>
                        </a:rPr>
                        <a:t>Cận nhiệt</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endParaRPr lang="vi-VN" sz="2400">
                        <a:solidFill>
                          <a:schemeClr val="accent5">
                            <a:lumMod val="75000"/>
                          </a:schemeClr>
                        </a:solidFill>
                        <a:effectLst/>
                      </a:endParaRPr>
                    </a:p>
                    <a:p>
                      <a:pPr marL="635" indent="-1905" algn="ctr">
                        <a:lnSpc>
                          <a:spcPct val="106000"/>
                        </a:lnSpc>
                        <a:spcAft>
                          <a:spcPts val="0"/>
                        </a:spcAft>
                      </a:pPr>
                      <a:r>
                        <a:rPr lang="vi-VN" sz="2400">
                          <a:solidFill>
                            <a:schemeClr val="accent5">
                              <a:lumMod val="75000"/>
                            </a:schemeClr>
                          </a:solidFill>
                          <a:effectLst/>
                        </a:rPr>
                        <a:t>Hoang mạc</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50523156"/>
                  </a:ext>
                </a:extLst>
              </a:tr>
              <a:tr h="752637">
                <a:tc>
                  <a:txBody>
                    <a:bodyPr/>
                    <a:lstStyle/>
                    <a:p>
                      <a:pPr marL="635" indent="-1905" algn="ctr">
                        <a:lnSpc>
                          <a:spcPct val="106000"/>
                        </a:lnSpc>
                        <a:spcAft>
                          <a:spcPts val="0"/>
                        </a:spcAft>
                      </a:pPr>
                      <a:r>
                        <a:rPr lang="vi-VN" sz="2400">
                          <a:solidFill>
                            <a:schemeClr val="accent5">
                              <a:lumMod val="75000"/>
                            </a:schemeClr>
                          </a:solidFill>
                          <a:effectLst/>
                        </a:rPr>
                        <a:t>Ôn đới</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solidFill>
                            <a:schemeClr val="accent5">
                              <a:lumMod val="75000"/>
                            </a:schemeClr>
                          </a:solidFill>
                          <a:effectLst/>
                        </a:rPr>
                        <a:t> </a:t>
                      </a:r>
                      <a:endParaRPr lang="en-US" sz="240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dirty="0">
                          <a:solidFill>
                            <a:schemeClr val="accent5">
                              <a:lumMod val="75000"/>
                            </a:schemeClr>
                          </a:solidFill>
                          <a:effectLst/>
                        </a:rPr>
                        <a:t> </a:t>
                      </a:r>
                      <a:endParaRPr lang="en-US" sz="2400" dirty="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endParaRPr lang="vi-VN" sz="2400" dirty="0">
                        <a:solidFill>
                          <a:schemeClr val="accent5">
                            <a:lumMod val="75000"/>
                          </a:schemeClr>
                        </a:solidFill>
                        <a:effectLst/>
                      </a:endParaRPr>
                    </a:p>
                    <a:p>
                      <a:pPr marL="635" indent="-1905" algn="ctr">
                        <a:lnSpc>
                          <a:spcPct val="106000"/>
                        </a:lnSpc>
                        <a:spcAft>
                          <a:spcPts val="0"/>
                        </a:spcAft>
                      </a:pPr>
                      <a:r>
                        <a:rPr lang="vi-VN" sz="2400" dirty="0">
                          <a:solidFill>
                            <a:schemeClr val="accent5">
                              <a:lumMod val="75000"/>
                            </a:schemeClr>
                          </a:solidFill>
                          <a:effectLst/>
                        </a:rPr>
                        <a:t>Rừng hỗn hợp</a:t>
                      </a:r>
                      <a:endParaRPr lang="en-US" sz="2400" dirty="0">
                        <a:solidFill>
                          <a:schemeClr val="accent5">
                            <a:lumMod val="75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86074293"/>
                  </a:ext>
                </a:extLst>
              </a:tr>
            </a:tbl>
          </a:graphicData>
        </a:graphic>
      </p:graphicFrame>
    </p:spTree>
    <p:extLst>
      <p:ext uri="{BB962C8B-B14F-4D97-AF65-F5344CB8AC3E}">
        <p14:creationId xmlns:p14="http://schemas.microsoft.com/office/powerpoint/2010/main" val="3878556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813" b="7813"/>
          <a:stretch/>
        </p:blipFill>
        <p:spPr>
          <a:xfrm>
            <a:off x="0" y="-1"/>
            <a:ext cx="12153900" cy="6836569"/>
          </a:xfrm>
          <a:prstGeom prst="rect">
            <a:avLst/>
          </a:prstGeom>
        </p:spPr>
      </p:pic>
      <p:sp>
        <p:nvSpPr>
          <p:cNvPr id="39" name="Frame 38">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4" name="Rectangle 7"/>
          <p:cNvSpPr>
            <a:spLocks noChangeArrowheads="1"/>
          </p:cNvSpPr>
          <p:nvPr/>
        </p:nvSpPr>
        <p:spPr bwMode="auto">
          <a:xfrm>
            <a:off x="838200" y="338947"/>
            <a:ext cx="104775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C1C"/>
                </a:solidFill>
                <a:latin typeface="+mj-lt"/>
                <a:ea typeface="+mj-ea"/>
                <a:cs typeface="+mj-cs"/>
              </a:rPr>
              <a:t>Lạc đà không </a:t>
            </a:r>
            <a:r>
              <a:rPr lang="vi-VN" altLang="en-US" sz="3600" dirty="0" smtClean="0">
                <a:solidFill>
                  <a:srgbClr val="FFFC1C"/>
                </a:solidFill>
                <a:latin typeface="+mj-lt"/>
                <a:ea typeface="+mj-ea"/>
                <a:cs typeface="+mj-cs"/>
              </a:rPr>
              <a:t>bướu</a:t>
            </a:r>
            <a:r>
              <a:rPr lang="en-US" altLang="en-US" sz="3600" dirty="0" smtClean="0">
                <a:solidFill>
                  <a:srgbClr val="FFFC1C"/>
                </a:solidFill>
                <a:latin typeface="+mj-lt"/>
                <a:ea typeface="+mj-ea"/>
                <a:cs typeface="+mj-cs"/>
              </a:rPr>
              <a:t>          </a:t>
            </a:r>
            <a:r>
              <a:rPr lang="vi-VN" altLang="en-US" sz="3600" dirty="0" smtClean="0">
                <a:solidFill>
                  <a:srgbClr val="FFFC1C"/>
                </a:solidFill>
                <a:latin typeface="+mj-lt"/>
                <a:ea typeface="+mj-ea"/>
                <a:cs typeface="+mj-cs"/>
              </a:rPr>
              <a:t> </a:t>
            </a:r>
            <a:r>
              <a:rPr lang="vi-VN" altLang="en-US" sz="3600" dirty="0">
                <a:solidFill>
                  <a:srgbClr val="FFFC1C"/>
                </a:solidFill>
                <a:latin typeface="+mj-lt"/>
                <a:ea typeface="+mj-ea"/>
                <a:cs typeface="+mj-cs"/>
              </a:rPr>
              <a:t>(Alpaca</a:t>
            </a:r>
            <a:r>
              <a:rPr lang="vi-VN" altLang="en-US" sz="3600" dirty="0" smtClean="0">
                <a:solidFill>
                  <a:srgbClr val="FFFC1C"/>
                </a:solidFill>
                <a:latin typeface="+mj-lt"/>
                <a:ea typeface="+mj-ea"/>
                <a:cs typeface="+mj-cs"/>
              </a:rPr>
              <a:t>)</a:t>
            </a:r>
            <a:r>
              <a:rPr lang="en-US" altLang="en-US" sz="3600" dirty="0" smtClean="0">
                <a:solidFill>
                  <a:srgbClr val="FFFC1C"/>
                </a:solidFill>
                <a:latin typeface="+mj-lt"/>
                <a:ea typeface="+mj-ea"/>
                <a:cs typeface="+mj-cs"/>
              </a:rPr>
              <a:t> </a:t>
            </a:r>
            <a:r>
              <a:rPr lang="vi-VN" altLang="en-US" sz="3600" dirty="0" smtClean="0">
                <a:solidFill>
                  <a:srgbClr val="FFFC1C"/>
                </a:solidFill>
                <a:latin typeface="+mj-lt"/>
                <a:ea typeface="+mj-ea"/>
                <a:cs typeface="+mj-cs"/>
              </a:rPr>
              <a:t>ở </a:t>
            </a:r>
            <a:r>
              <a:rPr lang="vi-VN" altLang="en-US" sz="3600" dirty="0">
                <a:solidFill>
                  <a:srgbClr val="FFFC1C"/>
                </a:solidFill>
                <a:latin typeface="+mj-lt"/>
                <a:ea typeface="+mj-ea"/>
                <a:cs typeface="+mj-cs"/>
              </a:rPr>
              <a:t>dãy núi Andes, Peru</a:t>
            </a:r>
            <a:r>
              <a:rPr lang="vi-VN" altLang="en-US" sz="3600" dirty="0" smtClean="0">
                <a:solidFill>
                  <a:srgbClr val="FFFC1C"/>
                </a:solidFill>
                <a:latin typeface="+mj-lt"/>
                <a:ea typeface="+mj-ea"/>
                <a:cs typeface="+mj-cs"/>
              </a:rPr>
              <a:t>,</a:t>
            </a:r>
            <a:r>
              <a:rPr lang="en-US" altLang="en-US" sz="3600" dirty="0" smtClean="0">
                <a:solidFill>
                  <a:srgbClr val="FFFC1C"/>
                </a:solidFill>
                <a:latin typeface="+mj-lt"/>
                <a:ea typeface="+mj-ea"/>
                <a:cs typeface="+mj-cs"/>
              </a:rPr>
              <a:t>              </a:t>
            </a:r>
            <a:r>
              <a:rPr lang="vi-VN" altLang="en-US" sz="3600" dirty="0" smtClean="0">
                <a:solidFill>
                  <a:srgbClr val="FFFC1C"/>
                </a:solidFill>
                <a:latin typeface="+mj-lt"/>
                <a:ea typeface="+mj-ea"/>
                <a:cs typeface="+mj-cs"/>
              </a:rPr>
              <a:t> </a:t>
            </a:r>
            <a:r>
              <a:rPr lang="vi-VN" altLang="en-US" sz="3600" dirty="0">
                <a:solidFill>
                  <a:srgbClr val="FFFC1C"/>
                </a:solidFill>
                <a:latin typeface="+mj-lt"/>
                <a:ea typeface="+mj-ea"/>
                <a:cs typeface="+mj-cs"/>
              </a:rPr>
              <a:t>Nam </a:t>
            </a:r>
            <a:r>
              <a:rPr lang="vi-VN" altLang="en-US" sz="3600" dirty="0" smtClean="0">
                <a:solidFill>
                  <a:srgbClr val="FFFC1C"/>
                </a:solidFill>
                <a:latin typeface="+mj-lt"/>
                <a:ea typeface="+mj-ea"/>
                <a:cs typeface="+mj-cs"/>
              </a:rPr>
              <a:t>Mỹ </a:t>
            </a:r>
            <a:endParaRPr lang="vi-VN" altLang="en-US" sz="3600" dirty="0">
              <a:solidFill>
                <a:srgbClr val="FFFC1C"/>
              </a:solidFill>
              <a:latin typeface="+mj-lt"/>
              <a:ea typeface="+mj-ea"/>
              <a:cs typeface="+mj-cs"/>
            </a:endParaRPr>
          </a:p>
        </p:txBody>
      </p:sp>
    </p:spTree>
    <p:extLst>
      <p:ext uri="{BB962C8B-B14F-4D97-AF65-F5344CB8AC3E}">
        <p14:creationId xmlns:p14="http://schemas.microsoft.com/office/powerpoint/2010/main" val="19124891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udent Expert Tags by Miss Jacobs Little Learners | Tp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571" l="0" r="100000">
                        <a14:foregroundMark x1="15714" y1="75714" x2="15714" y2="58571"/>
                        <a14:foregroundMark x1="4857" y1="94000" x2="12571" y2="83714"/>
                        <a14:foregroundMark x1="5714" y1="66857" x2="10571" y2="58286"/>
                        <a14:foregroundMark x1="24000" y1="65143" x2="23714" y2="69714"/>
                        <a14:foregroundMark x1="40000" y1="53143" x2="91143" y2="87143"/>
                        <a14:foregroundMark x1="81143" y1="49429" x2="93714" y2="72571"/>
                        <a14:foregroundMark x1="44571" y1="89429" x2="78000" y2="81429"/>
                        <a14:foregroundMark x1="41143" y1="67714" x2="42571" y2="90286"/>
                        <a14:foregroundMark x1="40857" y1="51714" x2="72857" y2="50857"/>
                        <a14:foregroundMark x1="42286" y1="73143" x2="47714" y2="84857"/>
                      </a14:backgroundRemoval>
                    </a14:imgEffect>
                  </a14:imgLayer>
                </a14:imgProps>
              </a:ext>
              <a:ext uri="{28A0092B-C50C-407E-A947-70E740481C1C}">
                <a14:useLocalDpi xmlns:a14="http://schemas.microsoft.com/office/drawing/2010/main" val="0"/>
              </a:ext>
            </a:extLst>
          </a:blip>
          <a:srcRect/>
          <a:stretch>
            <a:fillRect/>
          </a:stretch>
        </p:blipFill>
        <p:spPr bwMode="auto">
          <a:xfrm>
            <a:off x="4722937" y="-4662485"/>
            <a:ext cx="2975733" cy="2975733"/>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9" name="Rectangle 18"/>
          <p:cNvSpPr/>
          <p:nvPr/>
        </p:nvSpPr>
        <p:spPr bwMode="auto">
          <a:xfrm>
            <a:off x="3301291" y="2493817"/>
            <a:ext cx="78921" cy="4119973"/>
          </a:xfrm>
          <a:prstGeom prst="rect">
            <a:avLst/>
          </a:prstGeom>
          <a:solidFill>
            <a:schemeClr val="accent6">
              <a:lumMod val="75000"/>
            </a:schemeClr>
          </a:solidFill>
          <a:ln w="9525">
            <a:solidFill>
              <a:schemeClr val="bg1"/>
            </a:solidFill>
            <a:miter lim="800000"/>
            <a:headEnd/>
            <a:tailEnd/>
          </a:ln>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34" name="Title 1"/>
          <p:cNvSpPr txBox="1">
            <a:spLocks/>
          </p:cNvSpPr>
          <p:nvPr/>
        </p:nvSpPr>
        <p:spPr>
          <a:xfrm>
            <a:off x="1383252" y="-2925635"/>
            <a:ext cx="5413829" cy="757237"/>
          </a:xfrm>
        </p:spPr>
        <p:txBody>
          <a:bodyPr anchor="b">
            <a:normAutofit fontScale="97500"/>
            <a:scene3d>
              <a:camera prst="orthographicFront">
                <a:rot lat="0" lon="0" rev="900000"/>
              </a:camera>
              <a:lightRig rig="threePt" dir="t"/>
            </a:scene3d>
            <a:sp3d prstMaterial="metal"/>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rPr>
              <a:t>GAME</a:t>
            </a:r>
            <a:endParaRPr kumimoji="0" lang="en-US" sz="4400" b="1" i="0" u="none" strike="noStrike" kern="1200" cap="none" spc="0" normalizeH="0" baseline="0" noProof="0" dirty="0">
              <a:ln>
                <a:noFill/>
              </a:ln>
              <a:solidFill>
                <a:srgbClr val="BD114D">
                  <a:lumMod val="75000"/>
                </a:srgbClr>
              </a:solidFill>
              <a:effectLst>
                <a:glow rad="127000">
                  <a:srgbClr val="FFC000"/>
                </a:glow>
                <a:outerShdw blurRad="60007" dist="310007" dir="7680000" sy="30000" kx="1300200" algn="ctr" rotWithShape="0">
                  <a:prstClr val="black">
                    <a:alpha val="32000"/>
                  </a:prstClr>
                </a:outerShdw>
              </a:effectLst>
              <a:uLnTx/>
              <a:uFillTx/>
              <a:latin typeface="#9Slide06 American Forkball Ero" pitchFamily="2" charset="-93"/>
              <a:ea typeface="+mj-ea"/>
              <a:cs typeface="+mj-cs"/>
            </a:endParaRPr>
          </a:p>
        </p:txBody>
      </p:sp>
      <p:sp>
        <p:nvSpPr>
          <p:cNvPr id="135" name="Title 1"/>
          <p:cNvSpPr txBox="1">
            <a:spLocks/>
          </p:cNvSpPr>
          <p:nvPr/>
        </p:nvSpPr>
        <p:spPr>
          <a:xfrm>
            <a:off x="4344488" y="-1553125"/>
            <a:ext cx="3822144"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6000" b="1" i="0" u="none" strike="noStrike" kern="1200" cap="none" spc="0" normalizeH="0" baseline="0" noProof="0" dirty="0" err="1"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Là</a:t>
            </a:r>
            <a:r>
              <a:rPr kumimoji="0" lang="en-US" sz="6000" b="1" i="0" u="none" strike="noStrike" kern="1200" cap="none" spc="0" normalizeH="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 </a:t>
            </a:r>
            <a:r>
              <a:rPr kumimoji="0" lang="en-US" sz="6000" b="1" i="0" u="none" strike="noStrike" kern="1200" cap="none" spc="0" normalizeH="0" noProof="0" dirty="0" err="1"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chuyên</a:t>
            </a:r>
            <a:r>
              <a:rPr kumimoji="0" lang="en-US" sz="6000" b="1" i="0" u="none" strike="noStrike" kern="1200" cap="none" spc="0" normalizeH="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 </a:t>
            </a:r>
            <a:r>
              <a:rPr kumimoji="0" lang="en-US" sz="6000" b="1" i="0" u="none" strike="noStrike" kern="1200" cap="none" spc="0" normalizeH="0" noProof="0" dirty="0" err="1"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rPr>
              <a:t>gia</a:t>
            </a:r>
            <a:endParaRPr kumimoji="0" lang="en-US" sz="60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3 Sympathique Alt" panose="02000506000000020002" pitchFamily="2" charset="-93"/>
              <a:ea typeface="+mj-ea"/>
              <a:cs typeface="+mj-cs"/>
            </a:endParaRPr>
          </a:p>
        </p:txBody>
      </p:sp>
      <p:sp>
        <p:nvSpPr>
          <p:cNvPr id="136" name="Title 1"/>
          <p:cNvSpPr txBox="1">
            <a:spLocks/>
          </p:cNvSpPr>
          <p:nvPr/>
        </p:nvSpPr>
        <p:spPr>
          <a:xfrm>
            <a:off x="1064845" y="-1346432"/>
            <a:ext cx="5413829"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9600" b="1" i="0" u="none" strike="noStrike" kern="1200" cap="none" spc="0" normalizeH="0" baseline="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TÔI</a:t>
            </a:r>
            <a:r>
              <a:rPr kumimoji="0" lang="en-US" sz="9600" b="1" i="0" u="none" strike="noStrike" kern="1200" cap="none" spc="0" normalizeH="0" noProof="0" dirty="0" smtClean="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 </a:t>
            </a:r>
            <a:endParaRPr kumimoji="0" lang="en-US" sz="9600" b="1" i="0" u="none" strike="noStrike" kern="1200" cap="none" spc="0" normalizeH="0" baseline="0" noProof="0" dirty="0">
              <a:ln>
                <a:noFill/>
              </a:ln>
              <a:solidFill>
                <a:srgbClr val="03A9F4">
                  <a:lumMod val="50000"/>
                </a:srgbClr>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endParaRPr>
          </a:p>
        </p:txBody>
      </p:sp>
      <p:pic>
        <p:nvPicPr>
          <p:cNvPr id="3" name="Picture 2"/>
          <p:cNvPicPr>
            <a:picLocks noChangeAspect="1"/>
          </p:cNvPicPr>
          <p:nvPr/>
        </p:nvPicPr>
        <p:blipFill>
          <a:blip r:embed="rId5"/>
          <a:stretch>
            <a:fillRect/>
          </a:stretch>
        </p:blipFill>
        <p:spPr>
          <a:xfrm>
            <a:off x="-662444" y="-225076"/>
            <a:ext cx="4185666" cy="2829005"/>
          </a:xfrm>
          <a:prstGeom prst="rect">
            <a:avLst/>
          </a:prstGeom>
        </p:spPr>
      </p:pic>
      <p:sp>
        <p:nvSpPr>
          <p:cNvPr id="129" name="Subtitle 2"/>
          <p:cNvSpPr>
            <a:spLocks noGrp="1"/>
          </p:cNvSpPr>
          <p:nvPr>
            <p:ph type="subTitle" idx="1"/>
          </p:nvPr>
        </p:nvSpPr>
        <p:spPr>
          <a:xfrm>
            <a:off x="5576975" y="321568"/>
            <a:ext cx="2382121" cy="1162050"/>
          </a:xfrm>
          <a:ln>
            <a:solidFill>
              <a:schemeClr val="tx1"/>
            </a:solidFill>
            <a:prstDash val="sysDot"/>
          </a:ln>
        </p:spPr>
        <p:txBody>
          <a:bodyPr anchor="ctr"/>
          <a:lstStyle/>
          <a:p>
            <a:r>
              <a:rPr lang="en-US" dirty="0" smtClean="0">
                <a:solidFill>
                  <a:srgbClr val="7030A0"/>
                </a:solidFill>
              </a:rPr>
              <a:t>HOẠT ĐỘNG NHÓM MẢNH GHÉP</a:t>
            </a:r>
          </a:p>
        </p:txBody>
      </p:sp>
      <p:sp>
        <p:nvSpPr>
          <p:cNvPr id="138" name="Rectangle 137"/>
          <p:cNvSpPr/>
          <p:nvPr/>
        </p:nvSpPr>
        <p:spPr bwMode="auto">
          <a:xfrm>
            <a:off x="5694967" y="335985"/>
            <a:ext cx="2003704"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39" name="Subtitle 2"/>
          <p:cNvSpPr txBox="1">
            <a:spLocks/>
          </p:cNvSpPr>
          <p:nvPr/>
        </p:nvSpPr>
        <p:spPr>
          <a:xfrm>
            <a:off x="9226364" y="311535"/>
            <a:ext cx="2037382"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7030A0"/>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smtClean="0">
                <a:solidFill>
                  <a:srgbClr val="7030A0"/>
                </a:solidFill>
                <a:latin typeface="#9Slide03 Cabin Condensed Bold"/>
              </a:rPr>
              <a:t>2</a:t>
            </a:r>
            <a:r>
              <a:rPr kumimoji="0" lang="en-US" sz="2400" b="0" i="0" u="none" strike="noStrike" kern="1200" cap="none" spc="0" normalizeH="0" baseline="0" noProof="0" dirty="0" smtClean="0">
                <a:ln>
                  <a:noFill/>
                </a:ln>
                <a:solidFill>
                  <a:srgbClr val="7030A0"/>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7030A0"/>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7030A0"/>
              </a:solidFill>
              <a:effectLst/>
              <a:uLnTx/>
              <a:uFillTx/>
              <a:latin typeface="#9Slide03 Cabin Condensed Bold"/>
              <a:ea typeface="+mn-ea"/>
              <a:cs typeface="+mn-cs"/>
            </a:endParaRPr>
          </a:p>
        </p:txBody>
      </p:sp>
      <p:sp>
        <p:nvSpPr>
          <p:cNvPr id="140" name="Rectangle 139"/>
          <p:cNvSpPr/>
          <p:nvPr/>
        </p:nvSpPr>
        <p:spPr bwMode="auto">
          <a:xfrm>
            <a:off x="9290656" y="305185"/>
            <a:ext cx="1973089"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141" name="Group 140"/>
          <p:cNvGrpSpPr/>
          <p:nvPr/>
        </p:nvGrpSpPr>
        <p:grpSpPr>
          <a:xfrm>
            <a:off x="7816663" y="159321"/>
            <a:ext cx="1473994" cy="1460127"/>
            <a:chOff x="676275" y="3204704"/>
            <a:chExt cx="1473994" cy="1460127"/>
          </a:xfrm>
        </p:grpSpPr>
        <p:pic>
          <p:nvPicPr>
            <p:cNvPr id="142" name="Picture 141"/>
            <p:cNvPicPr>
              <a:picLocks noChangeAspect="1"/>
            </p:cNvPicPr>
            <p:nvPr/>
          </p:nvPicPr>
          <p:blipFill rotWithShape="1">
            <a:blip r:embed="rId6"/>
            <a:srcRect b="10039"/>
            <a:stretch/>
          </p:blipFill>
          <p:spPr>
            <a:xfrm>
              <a:off x="676275" y="3204704"/>
              <a:ext cx="1409700" cy="1338721"/>
            </a:xfrm>
            <a:prstGeom prst="rect">
              <a:avLst/>
            </a:prstGeom>
          </p:spPr>
        </p:pic>
        <p:sp>
          <p:nvSpPr>
            <p:cNvPr id="143" name="Freeform 14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44" name="Rectangle 14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45" name="Freeform 14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46"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2</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147" name="Picture 146"/>
          <p:cNvPicPr>
            <a:picLocks noChangeAspect="1"/>
          </p:cNvPicPr>
          <p:nvPr/>
        </p:nvPicPr>
        <p:blipFill>
          <a:blip r:embed="rId7">
            <a:extLst>
              <a:ext uri="{BEBA8EAE-BF5A-486C-A8C5-ECC9F3942E4B}">
                <a14:imgProps xmlns:a14="http://schemas.microsoft.com/office/drawing/2010/main">
                  <a14:imgLayer r:embed="rId8">
                    <a14:imgEffect>
                      <a14:backgroundRemoval t="0" b="100000" l="0" r="99457">
                        <a14:foregroundMark x1="11304" y1="40257" x2="19783" y2="78801"/>
                        <a14:foregroundMark x1="19348" y1="84797" x2="80870" y2="88223"/>
                        <a14:foregroundMark x1="79783" y1="70664" x2="76522" y2="81799"/>
                        <a14:foregroundMark x1="45000" y1="90364" x2="51087" y2="95931"/>
                        <a14:foregroundMark x1="36304" y1="36831" x2="28696" y2="72805"/>
                        <a14:foregroundMark x1="27391" y1="51820" x2="46304" y2="63812"/>
                        <a14:foregroundMark x1="62391" y1="26981" x2="58913" y2="60385"/>
                        <a14:foregroundMark x1="69783" y1="37687" x2="76087" y2="58244"/>
                      </a14:backgroundRemoval>
                    </a14:imgEffect>
                  </a14:imgLayer>
                </a14:imgProps>
              </a:ext>
            </a:extLst>
          </a:blip>
          <a:stretch>
            <a:fillRect/>
          </a:stretch>
        </p:blipFill>
        <p:spPr>
          <a:xfrm>
            <a:off x="3564525" y="444752"/>
            <a:ext cx="1929843" cy="979605"/>
          </a:xfrm>
          <a:prstGeom prst="rect">
            <a:avLst/>
          </a:prstGeom>
        </p:spPr>
      </p:pic>
      <p:sp>
        <p:nvSpPr>
          <p:cNvPr id="148" name="Subtitle 2"/>
          <p:cNvSpPr txBox="1">
            <a:spLocks/>
          </p:cNvSpPr>
          <p:nvPr/>
        </p:nvSpPr>
        <p:spPr>
          <a:xfrm>
            <a:off x="655936" y="2405325"/>
            <a:ext cx="2382121" cy="1524065"/>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smtClean="0">
                <a:ln>
                  <a:noFill/>
                </a:ln>
                <a:solidFill>
                  <a:srgbClr val="7030A0"/>
                </a:solidFill>
                <a:effectLst/>
                <a:uLnTx/>
                <a:uFillTx/>
                <a:latin typeface="#9Slide03 Cabin Condensed Bold"/>
                <a:ea typeface="+mn-ea"/>
                <a:cs typeface="+mn-cs"/>
              </a:rPr>
              <a:t>Hết</a:t>
            </a:r>
            <a:r>
              <a:rPr kumimoji="0" lang="en-US" sz="2400" b="0" i="0" u="none" strike="noStrike" kern="1200" cap="none" spc="0" normalizeH="0" baseline="0" noProof="0" dirty="0" smtClean="0">
                <a:ln>
                  <a:noFill/>
                </a:ln>
                <a:solidFill>
                  <a:srgbClr val="7030A0"/>
                </a:solidFill>
                <a:effectLst/>
                <a:uLnTx/>
                <a:uFillTx/>
                <a:latin typeface="#9Slide03 Cabin Condensed Bold"/>
                <a:ea typeface="+mn-ea"/>
                <a:cs typeface="+mn-cs"/>
              </a:rPr>
              <a:t> 2 </a:t>
            </a:r>
            <a:r>
              <a:rPr kumimoji="0" lang="en-US" sz="2400" b="0" i="0" u="none" strike="noStrike" kern="1200" cap="none" spc="0" normalizeH="0" baseline="0" noProof="0" dirty="0" err="1" smtClean="0">
                <a:ln>
                  <a:noFill/>
                </a:ln>
                <a:solidFill>
                  <a:srgbClr val="7030A0"/>
                </a:solidFill>
                <a:effectLst/>
                <a:uLnTx/>
                <a:uFillTx/>
                <a:latin typeface="#9Slide03 Cabin Condensed Bold"/>
                <a:ea typeface="+mn-ea"/>
                <a:cs typeface="+mn-cs"/>
              </a:rPr>
              <a:t>phút</a:t>
            </a:r>
            <a:r>
              <a:rPr kumimoji="0" lang="en-US" sz="2400" b="0" i="0" u="none" strike="noStrike" kern="1200" cap="none" spc="0" normalizeH="0" baseline="0" noProof="0" dirty="0" smtClean="0">
                <a:ln>
                  <a:noFill/>
                </a:ln>
                <a:solidFill>
                  <a:srgbClr val="7030A0"/>
                </a:solidFill>
                <a:effectLst/>
                <a:uLnTx/>
                <a:uFillTx/>
                <a:latin typeface="#9Slide03 Cabin Condensed Bold"/>
                <a:ea typeface="+mn-ea"/>
                <a:cs typeface="+mn-cs"/>
              </a:rPr>
              <a:t> </a:t>
            </a:r>
            <a:r>
              <a:rPr lang="en-US" dirty="0">
                <a:solidFill>
                  <a:srgbClr val="7030A0"/>
                </a:solidFill>
                <a:latin typeface="#9Slide03 Cabin Condensed Bold"/>
              </a:rPr>
              <a:t>đ</a:t>
            </a:r>
            <a:r>
              <a:rPr lang="en-US" noProof="0" dirty="0" err="1" smtClean="0">
                <a:solidFill>
                  <a:srgbClr val="7030A0"/>
                </a:solidFill>
                <a:latin typeface="#9Slide03 Cabin Condensed Bold"/>
              </a:rPr>
              <a:t>ổi</a:t>
            </a:r>
            <a:r>
              <a:rPr lang="en-US" noProof="0" dirty="0" smtClean="0">
                <a:solidFill>
                  <a:srgbClr val="7030A0"/>
                </a:solidFill>
                <a:latin typeface="#9Slide03 Cabin Condensed Bold"/>
              </a:rPr>
              <a:t> PHT </a:t>
            </a:r>
            <a:r>
              <a:rPr lang="en-US" noProof="0" dirty="0" err="1" smtClean="0">
                <a:solidFill>
                  <a:srgbClr val="7030A0"/>
                </a:solidFill>
                <a:latin typeface="#9Slide03 Cabin Condensed Bold"/>
              </a:rPr>
              <a:t>theo</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sơ</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đồ</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đánh</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giá</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đồng</a:t>
            </a:r>
            <a:r>
              <a:rPr lang="en-US" noProof="0" dirty="0" smtClean="0">
                <a:solidFill>
                  <a:srgbClr val="7030A0"/>
                </a:solidFill>
                <a:latin typeface="#9Slide03 Cabin Condensed Bold"/>
              </a:rPr>
              <a:t> </a:t>
            </a:r>
            <a:r>
              <a:rPr lang="en-US" noProof="0" dirty="0" err="1" smtClean="0">
                <a:solidFill>
                  <a:srgbClr val="7030A0"/>
                </a:solidFill>
                <a:latin typeface="#9Slide03 Cabin Condensed Bold"/>
              </a:rPr>
              <a:t>đẳng</a:t>
            </a:r>
            <a:endParaRPr kumimoji="0" lang="en-US" sz="2400" b="0" i="0" u="none" strike="noStrike" kern="1200" cap="none" spc="0" normalizeH="0" baseline="0" noProof="0" dirty="0">
              <a:ln>
                <a:noFill/>
              </a:ln>
              <a:solidFill>
                <a:srgbClr val="7030A0"/>
              </a:solidFill>
              <a:effectLst/>
              <a:uLnTx/>
              <a:uFillTx/>
              <a:latin typeface="#9Slide03 Cabin Condensed Bold"/>
            </a:endParaRPr>
          </a:p>
        </p:txBody>
      </p:sp>
      <p:sp>
        <p:nvSpPr>
          <p:cNvPr id="149" name="Rectangle 148"/>
          <p:cNvSpPr/>
          <p:nvPr/>
        </p:nvSpPr>
        <p:spPr bwMode="auto">
          <a:xfrm>
            <a:off x="562074" y="2383848"/>
            <a:ext cx="2475983" cy="1545542"/>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aphicFrame>
        <p:nvGraphicFramePr>
          <p:cNvPr id="2" name="Table 1"/>
          <p:cNvGraphicFramePr>
            <a:graphicFrameLocks noGrp="1"/>
          </p:cNvGraphicFramePr>
          <p:nvPr>
            <p:extLst/>
          </p:nvPr>
        </p:nvGraphicFramePr>
        <p:xfrm>
          <a:off x="3583463" y="2698065"/>
          <a:ext cx="8363269" cy="3653624"/>
        </p:xfrm>
        <a:graphic>
          <a:graphicData uri="http://schemas.openxmlformats.org/drawingml/2006/table">
            <a:tbl>
              <a:tblPr/>
              <a:tblGrid>
                <a:gridCol w="2798964">
                  <a:extLst>
                    <a:ext uri="{9D8B030D-6E8A-4147-A177-3AD203B41FA5}">
                      <a16:colId xmlns:a16="http://schemas.microsoft.com/office/drawing/2014/main" val="4281699950"/>
                    </a:ext>
                  </a:extLst>
                </a:gridCol>
                <a:gridCol w="1795845">
                  <a:extLst>
                    <a:ext uri="{9D8B030D-6E8A-4147-A177-3AD203B41FA5}">
                      <a16:colId xmlns:a16="http://schemas.microsoft.com/office/drawing/2014/main" val="2683518273"/>
                    </a:ext>
                  </a:extLst>
                </a:gridCol>
                <a:gridCol w="2018687">
                  <a:extLst>
                    <a:ext uri="{9D8B030D-6E8A-4147-A177-3AD203B41FA5}">
                      <a16:colId xmlns:a16="http://schemas.microsoft.com/office/drawing/2014/main" val="2182763057"/>
                    </a:ext>
                  </a:extLst>
                </a:gridCol>
                <a:gridCol w="1749773">
                  <a:extLst>
                    <a:ext uri="{9D8B030D-6E8A-4147-A177-3AD203B41FA5}">
                      <a16:colId xmlns:a16="http://schemas.microsoft.com/office/drawing/2014/main" val="498734270"/>
                    </a:ext>
                  </a:extLst>
                </a:gridCol>
              </a:tblGrid>
              <a:tr h="303696">
                <a:tc rowSpan="2">
                  <a:txBody>
                    <a:bodyPr/>
                    <a:lstStyle/>
                    <a:p>
                      <a:pPr indent="-1905" algn="ctr" rtl="0" fontAlgn="t">
                        <a:spcBef>
                          <a:spcPts val="0"/>
                        </a:spcBef>
                        <a:spcAft>
                          <a:spcPts val="0"/>
                        </a:spcAft>
                      </a:pPr>
                      <a:r>
                        <a:rPr lang="vi-VN" sz="2400" b="1" i="0" u="none" strike="noStrike">
                          <a:solidFill>
                            <a:srgbClr val="C00000"/>
                          </a:solidFill>
                          <a:effectLst/>
                          <a:latin typeface="+mn-lt"/>
                        </a:rPr>
                        <a:t>Nhân tố ảnh hưởng</a:t>
                      </a:r>
                      <a:endParaRPr lang="vi-VN"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indent="-1905" algn="ctr" rtl="0" fontAlgn="t">
                        <a:spcBef>
                          <a:spcPts val="0"/>
                        </a:spcBef>
                        <a:spcAft>
                          <a:spcPts val="0"/>
                        </a:spcAft>
                      </a:pPr>
                      <a:r>
                        <a:rPr lang="en-US" sz="2400" b="1" i="0" u="none" strike="noStrike">
                          <a:solidFill>
                            <a:srgbClr val="C00000"/>
                          </a:solidFill>
                          <a:effectLst/>
                          <a:latin typeface="+mn-lt"/>
                        </a:rPr>
                        <a:t>THIÊN NHIÊN PHÂN HÓA</a:t>
                      </a:r>
                      <a:endParaRPr lang="en-US"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1361483"/>
                  </a:ext>
                </a:extLst>
              </a:tr>
              <a:tr h="303696">
                <a:tc vMerge="1">
                  <a:txBody>
                    <a:bodyPr/>
                    <a:lstStyle/>
                    <a:p>
                      <a:endParaRPr lang="en-US"/>
                    </a:p>
                  </a:txBody>
                  <a:tcPr/>
                </a:tc>
                <a:tc>
                  <a:txBody>
                    <a:bodyPr/>
                    <a:lstStyle/>
                    <a:p>
                      <a:pPr indent="-1905" algn="ctr" rtl="0" fontAlgn="t">
                        <a:spcBef>
                          <a:spcPts val="0"/>
                        </a:spcBef>
                        <a:spcAft>
                          <a:spcPts val="0"/>
                        </a:spcAft>
                      </a:pPr>
                      <a:r>
                        <a:rPr lang="en-US" sz="2400" b="1" i="0" u="none" strike="noStrike" dirty="0" err="1">
                          <a:solidFill>
                            <a:srgbClr val="C00000"/>
                          </a:solidFill>
                          <a:effectLst/>
                          <a:latin typeface="+mn-lt"/>
                        </a:rPr>
                        <a:t>Bắc</a:t>
                      </a:r>
                      <a:r>
                        <a:rPr lang="en-US" sz="2400" b="1" i="0" u="none" strike="noStrike" dirty="0">
                          <a:solidFill>
                            <a:srgbClr val="C00000"/>
                          </a:solidFill>
                          <a:effectLst/>
                          <a:latin typeface="+mn-lt"/>
                        </a:rPr>
                        <a:t> – Nam</a:t>
                      </a:r>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ctr" rtl="0" fontAlgn="t">
                        <a:spcBef>
                          <a:spcPts val="0"/>
                        </a:spcBef>
                        <a:spcAft>
                          <a:spcPts val="0"/>
                        </a:spcAft>
                      </a:pPr>
                      <a:r>
                        <a:rPr lang="en-US" sz="2400" b="1" i="0" u="none" strike="noStrike">
                          <a:solidFill>
                            <a:srgbClr val="C00000"/>
                          </a:solidFill>
                          <a:effectLst/>
                          <a:latin typeface="+mn-lt"/>
                        </a:rPr>
                        <a:t>Đông – Tây</a:t>
                      </a:r>
                      <a:endParaRPr lang="en-US"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ctr" rtl="0" fontAlgn="t">
                        <a:spcBef>
                          <a:spcPts val="0"/>
                        </a:spcBef>
                        <a:spcAft>
                          <a:spcPts val="0"/>
                        </a:spcAft>
                      </a:pPr>
                      <a:r>
                        <a:rPr lang="en-US" sz="2400" b="1" i="0" u="none" strike="noStrike" dirty="0" err="1">
                          <a:solidFill>
                            <a:srgbClr val="C00000"/>
                          </a:solidFill>
                          <a:effectLst/>
                          <a:latin typeface="+mn-lt"/>
                        </a:rPr>
                        <a:t>Chiều</a:t>
                      </a:r>
                      <a:r>
                        <a:rPr lang="en-US" sz="2400" b="1" i="0" u="none" strike="noStrike" dirty="0">
                          <a:solidFill>
                            <a:srgbClr val="C00000"/>
                          </a:solidFill>
                          <a:effectLst/>
                          <a:latin typeface="+mn-lt"/>
                        </a:rPr>
                        <a:t> </a:t>
                      </a:r>
                      <a:r>
                        <a:rPr lang="en-US" sz="2400" b="1" i="0" u="none" strike="noStrike" dirty="0" err="1">
                          <a:solidFill>
                            <a:srgbClr val="C00000"/>
                          </a:solidFill>
                          <a:effectLst/>
                          <a:latin typeface="+mn-lt"/>
                        </a:rPr>
                        <a:t>cao</a:t>
                      </a:r>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504225"/>
                  </a:ext>
                </a:extLst>
              </a:tr>
              <a:tr h="546652">
                <a:tc>
                  <a:txBody>
                    <a:bodyPr/>
                    <a:lstStyle/>
                    <a:p>
                      <a:pPr indent="-1905" algn="just" rtl="0" fontAlgn="t">
                        <a:spcBef>
                          <a:spcPts val="0"/>
                        </a:spcBef>
                        <a:spcAft>
                          <a:spcPts val="0"/>
                        </a:spcAft>
                      </a:pPr>
                      <a:r>
                        <a:rPr lang="en-US" sz="2400" b="0" i="0" u="none" strike="noStrike" dirty="0" err="1">
                          <a:solidFill>
                            <a:srgbClr val="000000"/>
                          </a:solidFill>
                          <a:effectLst/>
                          <a:latin typeface="+mn-lt"/>
                        </a:rPr>
                        <a:t>Lãnh</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thổ</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kéo</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dài</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trên</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nhiều</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vĩ</a:t>
                      </a:r>
                      <a:r>
                        <a:rPr lang="en-US" sz="2400" b="0" i="0" u="none" strike="noStrike" dirty="0">
                          <a:solidFill>
                            <a:srgbClr val="000000"/>
                          </a:solidFill>
                          <a:effectLst/>
                          <a:latin typeface="+mn-lt"/>
                        </a:rPr>
                        <a:t> </a:t>
                      </a:r>
                      <a:r>
                        <a:rPr lang="en-US" sz="2400" b="0" i="0" u="none" strike="noStrike" dirty="0" err="1">
                          <a:solidFill>
                            <a:srgbClr val="000000"/>
                          </a:solidFill>
                          <a:effectLst/>
                          <a:latin typeface="+mn-lt"/>
                        </a:rPr>
                        <a:t>tuyến</a:t>
                      </a:r>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just" rtl="0" fontAlgn="t">
                        <a:spcBef>
                          <a:spcPts val="0"/>
                        </a:spcBef>
                        <a:spcAft>
                          <a:spcPts val="0"/>
                        </a:spcAft>
                      </a:pPr>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795634"/>
                  </a:ext>
                </a:extLst>
              </a:tr>
              <a:tr h="546652">
                <a:tc>
                  <a:txBody>
                    <a:bodyPr/>
                    <a:lstStyle/>
                    <a:p>
                      <a:pPr indent="-1905" algn="just" rtl="0" fontAlgn="t">
                        <a:spcBef>
                          <a:spcPts val="0"/>
                        </a:spcBef>
                        <a:spcAft>
                          <a:spcPts val="0"/>
                        </a:spcAft>
                      </a:pPr>
                      <a:r>
                        <a:rPr lang="vi-VN" sz="2400" b="0" i="0" u="none" strike="noStrike" dirty="0">
                          <a:solidFill>
                            <a:srgbClr val="000000"/>
                          </a:solidFill>
                          <a:effectLst/>
                          <a:latin typeface="+mn-lt"/>
                        </a:rPr>
                        <a:t>Hướng của các dãy núi: đón gió/ chắn gió</a:t>
                      </a:r>
                      <a:endParaRPr lang="vi-VN"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just" rtl="0" fontAlgn="t">
                        <a:spcBef>
                          <a:spcPts val="0"/>
                        </a:spcBef>
                        <a:spcAft>
                          <a:spcPts val="0"/>
                        </a:spcAft>
                      </a:pPr>
                      <a:endParaRPr lang="en-US"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3093813"/>
                  </a:ext>
                </a:extLst>
              </a:tr>
              <a:tr h="546652">
                <a:tc>
                  <a:txBody>
                    <a:bodyPr/>
                    <a:lstStyle/>
                    <a:p>
                      <a:pPr indent="-1905" algn="just" rtl="0" fontAlgn="t">
                        <a:spcBef>
                          <a:spcPts val="0"/>
                        </a:spcBef>
                        <a:spcAft>
                          <a:spcPts val="0"/>
                        </a:spcAft>
                      </a:pPr>
                      <a:r>
                        <a:rPr lang="en-US" sz="2400" b="0" i="0" u="none" strike="noStrike" kern="1200" dirty="0" err="1">
                          <a:solidFill>
                            <a:srgbClr val="000000"/>
                          </a:solidFill>
                          <a:effectLst/>
                          <a:latin typeface="+mn-lt"/>
                          <a:ea typeface="+mn-ea"/>
                          <a:cs typeface="+mn-cs"/>
                        </a:rPr>
                        <a:t>Có</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nhiều</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dãy</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núi</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cao</a:t>
                      </a:r>
                      <a:endParaRPr lang="en-US" sz="2400" b="0" i="0" u="none" strike="noStrike" kern="1200" dirty="0">
                        <a:solidFill>
                          <a:srgbClr val="000000"/>
                        </a:solidFill>
                        <a:effectLst/>
                        <a:latin typeface="+mn-lt"/>
                        <a:ea typeface="+mn-ea"/>
                        <a:cs typeface="+mn-cs"/>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just" rtl="0" fontAlgn="t">
                        <a:spcBef>
                          <a:spcPts val="0"/>
                        </a:spcBef>
                        <a:spcAft>
                          <a:spcPts val="0"/>
                        </a:spcAft>
                      </a:pPr>
                      <a:endParaRPr lang="en-US" sz="240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681504"/>
                  </a:ext>
                </a:extLst>
              </a:tr>
              <a:tr h="546652">
                <a:tc>
                  <a:txBody>
                    <a:bodyPr/>
                    <a:lstStyle/>
                    <a:p>
                      <a:pPr indent="-1905" algn="just" rtl="0" fontAlgn="t">
                        <a:spcBef>
                          <a:spcPts val="0"/>
                        </a:spcBef>
                        <a:spcAft>
                          <a:spcPts val="0"/>
                        </a:spcAft>
                      </a:pPr>
                      <a:r>
                        <a:rPr lang="en-US" sz="2400" b="0" i="0" u="none" strike="noStrike" kern="1200" dirty="0" err="1">
                          <a:solidFill>
                            <a:srgbClr val="000000"/>
                          </a:solidFill>
                          <a:effectLst/>
                          <a:latin typeface="+mn-lt"/>
                          <a:ea typeface="+mn-ea"/>
                          <a:cs typeface="+mn-cs"/>
                        </a:rPr>
                        <a:t>Dòng</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biển</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nóng</a:t>
                      </a:r>
                      <a:r>
                        <a:rPr lang="en-US" sz="2400" b="0" i="0" u="none" strike="noStrike" kern="1200" dirty="0">
                          <a:solidFill>
                            <a:srgbClr val="000000"/>
                          </a:solidFill>
                          <a:effectLst/>
                          <a:latin typeface="+mn-lt"/>
                          <a:ea typeface="+mn-ea"/>
                          <a:cs typeface="+mn-cs"/>
                        </a:rPr>
                        <a:t>, </a:t>
                      </a:r>
                      <a:r>
                        <a:rPr lang="en-US" sz="2400" b="0" i="0" u="none" strike="noStrike" kern="1200" dirty="0" err="1">
                          <a:solidFill>
                            <a:srgbClr val="000000"/>
                          </a:solidFill>
                          <a:effectLst/>
                          <a:latin typeface="+mn-lt"/>
                          <a:ea typeface="+mn-ea"/>
                          <a:cs typeface="+mn-cs"/>
                        </a:rPr>
                        <a:t>lạnh</a:t>
                      </a:r>
                      <a:r>
                        <a:rPr lang="en-US" sz="2400" b="0" i="0" u="none" strike="noStrike" kern="1200" dirty="0">
                          <a:solidFill>
                            <a:srgbClr val="000000"/>
                          </a:solidFill>
                          <a:effectLst/>
                          <a:latin typeface="+mn-lt"/>
                          <a:ea typeface="+mn-ea"/>
                          <a:cs typeface="+mn-cs"/>
                        </a:rPr>
                        <a:t>)</a:t>
                      </a: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indent="-1905" algn="just" rtl="0" fontAlgn="t">
                        <a:spcBef>
                          <a:spcPts val="0"/>
                        </a:spcBef>
                        <a:spcAft>
                          <a:spcPts val="0"/>
                        </a:spcAft>
                      </a:pPr>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fontAlgn="t"/>
                      <a:endParaRPr lang="en-US" sz="2400" dirty="0">
                        <a:effectLst/>
                        <a:latin typeface="+mn-lt"/>
                      </a:endParaRPr>
                    </a:p>
                  </a:txBody>
                  <a:tcPr marL="73025" marR="7302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771941"/>
                  </a:ext>
                </a:extLst>
              </a:tr>
            </a:tbl>
          </a:graphicData>
        </a:graphic>
      </p:graphicFrame>
      <p:sp>
        <p:nvSpPr>
          <p:cNvPr id="5" name="Rectangle 1"/>
          <p:cNvSpPr>
            <a:spLocks noChangeArrowheads="1"/>
          </p:cNvSpPr>
          <p:nvPr/>
        </p:nvSpPr>
        <p:spPr bwMode="auto">
          <a:xfrm>
            <a:off x="3506555" y="1930667"/>
            <a:ext cx="844017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C00000"/>
                </a:solidFill>
                <a:effectLst/>
                <a:latin typeface="+mj-lt"/>
                <a:cs typeface="Times New Roman" panose="02020603050405020304" pitchFamily="18" charset="0"/>
              </a:rPr>
              <a:t>PHIẾU HỌC TẬP SỐ 4</a:t>
            </a:r>
            <a:endParaRPr kumimoji="0" lang="en-US" altLang="en-US" sz="2000" b="0" i="0" u="none" strike="noStrike" cap="none" normalizeH="0" baseline="0" dirty="0" smtClean="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Đánh</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dấu</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X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nguyên</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nhân</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gây</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sự</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phân</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hóa</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ở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Trung</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và</a:t>
            </a:r>
            <a:r>
              <a:rPr kumimoji="0" lang="en-US" altLang="en-US" sz="2400" b="0" i="1" u="none" strike="noStrike" cap="none" normalizeH="0" baseline="0" dirty="0" smtClean="0">
                <a:ln>
                  <a:noFill/>
                </a:ln>
                <a:solidFill>
                  <a:srgbClr val="000000"/>
                </a:solidFill>
                <a:effectLst/>
                <a:latin typeface="+mn-lt"/>
                <a:cs typeface="Times New Roman" panose="02020603050405020304" pitchFamily="18" charset="0"/>
              </a:rPr>
              <a:t> Nam </a:t>
            </a:r>
            <a:r>
              <a:rPr kumimoji="0" lang="en-US" altLang="en-US" sz="2400" b="0" i="1" u="none" strike="noStrike" cap="none" normalizeH="0" baseline="0" dirty="0" err="1" smtClean="0">
                <a:ln>
                  <a:noFill/>
                </a:ln>
                <a:solidFill>
                  <a:srgbClr val="000000"/>
                </a:solidFill>
                <a:effectLst/>
                <a:latin typeface="+mn-lt"/>
                <a:cs typeface="Times New Roman" panose="02020603050405020304" pitchFamily="18" charset="0"/>
              </a:rPr>
              <a:t>Mỹ</a:t>
            </a:r>
            <a:endParaRPr kumimoji="0" lang="en-US" altLang="en-US" sz="2000"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34" name="Rectangle 33"/>
          <p:cNvSpPr/>
          <p:nvPr/>
        </p:nvSpPr>
        <p:spPr>
          <a:xfrm>
            <a:off x="6424199" y="3779048"/>
            <a:ext cx="1742434" cy="461665"/>
          </a:xfrm>
          <a:prstGeom prst="rect">
            <a:avLst/>
          </a:prstGeom>
          <a:noFill/>
        </p:spPr>
        <p:txBody>
          <a:bodyPr wrap="square">
            <a:spAutoFit/>
          </a:bodyPr>
          <a:lstStyle/>
          <a:p>
            <a:pPr algn="ctr"/>
            <a:r>
              <a:rPr lang="en-US" sz="2400" dirty="0" smtClean="0">
                <a:solidFill>
                  <a:srgbClr val="2900BE"/>
                </a:solidFill>
              </a:rPr>
              <a:t>X</a:t>
            </a:r>
            <a:endParaRPr lang="en-US" sz="2400" dirty="0">
              <a:solidFill>
                <a:srgbClr val="2900BE"/>
              </a:solidFill>
            </a:endParaRPr>
          </a:p>
        </p:txBody>
      </p:sp>
      <p:sp>
        <p:nvSpPr>
          <p:cNvPr id="35" name="Rectangle 34"/>
          <p:cNvSpPr/>
          <p:nvPr/>
        </p:nvSpPr>
        <p:spPr>
          <a:xfrm>
            <a:off x="8320333" y="4553803"/>
            <a:ext cx="1742434" cy="461665"/>
          </a:xfrm>
          <a:prstGeom prst="rect">
            <a:avLst/>
          </a:prstGeom>
          <a:noFill/>
        </p:spPr>
        <p:txBody>
          <a:bodyPr wrap="square">
            <a:spAutoFit/>
          </a:bodyPr>
          <a:lstStyle/>
          <a:p>
            <a:pPr algn="ctr"/>
            <a:r>
              <a:rPr lang="en-US" sz="2400" dirty="0" smtClean="0">
                <a:solidFill>
                  <a:srgbClr val="2900BE"/>
                </a:solidFill>
              </a:rPr>
              <a:t>X</a:t>
            </a:r>
            <a:endParaRPr lang="en-US" sz="2400" dirty="0">
              <a:solidFill>
                <a:srgbClr val="2900BE"/>
              </a:solidFill>
            </a:endParaRPr>
          </a:p>
        </p:txBody>
      </p:sp>
      <p:sp>
        <p:nvSpPr>
          <p:cNvPr id="36" name="Rectangle 35"/>
          <p:cNvSpPr/>
          <p:nvPr/>
        </p:nvSpPr>
        <p:spPr>
          <a:xfrm>
            <a:off x="10204298" y="5294711"/>
            <a:ext cx="1742434" cy="461665"/>
          </a:xfrm>
          <a:prstGeom prst="rect">
            <a:avLst/>
          </a:prstGeom>
          <a:noFill/>
        </p:spPr>
        <p:txBody>
          <a:bodyPr wrap="square">
            <a:spAutoFit/>
          </a:bodyPr>
          <a:lstStyle/>
          <a:p>
            <a:pPr algn="ctr"/>
            <a:r>
              <a:rPr lang="en-US" sz="2400" dirty="0" smtClean="0">
                <a:solidFill>
                  <a:srgbClr val="2900BE"/>
                </a:solidFill>
              </a:rPr>
              <a:t>X</a:t>
            </a:r>
            <a:endParaRPr lang="en-US" sz="2400" dirty="0">
              <a:solidFill>
                <a:srgbClr val="2900BE"/>
              </a:solidFill>
            </a:endParaRPr>
          </a:p>
        </p:txBody>
      </p:sp>
      <p:sp>
        <p:nvSpPr>
          <p:cNvPr id="37" name="Rectangle 36"/>
          <p:cNvSpPr/>
          <p:nvPr/>
        </p:nvSpPr>
        <p:spPr>
          <a:xfrm>
            <a:off x="8320333" y="5808353"/>
            <a:ext cx="1742434" cy="461665"/>
          </a:xfrm>
          <a:prstGeom prst="rect">
            <a:avLst/>
          </a:prstGeom>
          <a:noFill/>
        </p:spPr>
        <p:txBody>
          <a:bodyPr wrap="square">
            <a:spAutoFit/>
          </a:bodyPr>
          <a:lstStyle/>
          <a:p>
            <a:pPr algn="ctr"/>
            <a:r>
              <a:rPr lang="en-US" sz="2400" dirty="0" smtClean="0">
                <a:solidFill>
                  <a:srgbClr val="2900BE"/>
                </a:solidFill>
              </a:rPr>
              <a:t>X</a:t>
            </a:r>
            <a:endParaRPr lang="en-US" sz="2400" dirty="0">
              <a:solidFill>
                <a:srgbClr val="2900BE"/>
              </a:solidFill>
            </a:endParaRPr>
          </a:p>
        </p:txBody>
      </p:sp>
      <p:pic>
        <p:nvPicPr>
          <p:cNvPr id="6" name="Picture 5"/>
          <p:cNvPicPr>
            <a:picLocks noChangeAspect="1"/>
          </p:cNvPicPr>
          <p:nvPr/>
        </p:nvPicPr>
        <p:blipFill>
          <a:blip r:embed="rId9"/>
          <a:stretch>
            <a:fillRect/>
          </a:stretch>
        </p:blipFill>
        <p:spPr>
          <a:xfrm>
            <a:off x="562074" y="4121346"/>
            <a:ext cx="2323779" cy="2346730"/>
          </a:xfrm>
          <a:prstGeom prst="rect">
            <a:avLst/>
          </a:prstGeom>
        </p:spPr>
      </p:pic>
    </p:spTree>
    <p:extLst>
      <p:ext uri="{BB962C8B-B14F-4D97-AF65-F5344CB8AC3E}">
        <p14:creationId xmlns:p14="http://schemas.microsoft.com/office/powerpoint/2010/main" val="7741322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9">
                                            <p:bg/>
                                          </p:spTgt>
                                        </p:tgtEl>
                                        <p:attrNameLst>
                                          <p:attrName>style.visibility</p:attrName>
                                        </p:attrNameLst>
                                      </p:cBhvr>
                                      <p:to>
                                        <p:strVal val="visible"/>
                                      </p:to>
                                    </p:set>
                                    <p:animEffect transition="in" filter="circle(in)">
                                      <p:cBhvr>
                                        <p:cTn id="17" dur="2000"/>
                                        <p:tgtEl>
                                          <p:spTgt spid="129">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9">
                                            <p:txEl>
                                              <p:pRg st="0" end="0"/>
                                            </p:txEl>
                                          </p:spTgt>
                                        </p:tgtEl>
                                        <p:attrNameLst>
                                          <p:attrName>style.visibility</p:attrName>
                                        </p:attrNameLst>
                                      </p:cBhvr>
                                      <p:to>
                                        <p:strVal val="visible"/>
                                      </p:to>
                                    </p:set>
                                    <p:animEffect transition="in" filter="circle(in)">
                                      <p:cBhvr>
                                        <p:cTn id="22" dur="2000"/>
                                        <p:tgtEl>
                                          <p:spTgt spid="129">
                                            <p:txEl>
                                              <p:pRg st="0" end="0"/>
                                            </p:tx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circle(in)">
                                      <p:cBhvr>
                                        <p:cTn id="25" dur="2000"/>
                                        <p:tgtEl>
                                          <p:spTgt spid="13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9"/>
                                        </p:tgtEl>
                                        <p:attrNameLst>
                                          <p:attrName>style.visibility</p:attrName>
                                        </p:attrNameLst>
                                      </p:cBhvr>
                                      <p:to>
                                        <p:strVal val="visible"/>
                                      </p:to>
                                    </p:set>
                                    <p:animEffect transition="in" filter="circle(in)">
                                      <p:cBhvr>
                                        <p:cTn id="28" dur="2000"/>
                                        <p:tgtEl>
                                          <p:spTgt spid="13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circle(in)">
                                      <p:cBhvr>
                                        <p:cTn id="31" dur="2000"/>
                                        <p:tgtEl>
                                          <p:spTgt spid="140"/>
                                        </p:tgtEl>
                                      </p:cBhvr>
                                    </p:animEffect>
                                  </p:childTnLst>
                                </p:cTn>
                              </p:par>
                              <p:par>
                                <p:cTn id="32" presetID="6" presetClass="entr" presetSubtype="16" fill="hold" nodeType="withEffect">
                                  <p:stCondLst>
                                    <p:cond delay="0"/>
                                  </p:stCondLst>
                                  <p:childTnLst>
                                    <p:set>
                                      <p:cBhvr>
                                        <p:cTn id="33" dur="1" fill="hold">
                                          <p:stCondLst>
                                            <p:cond delay="0"/>
                                          </p:stCondLst>
                                        </p:cTn>
                                        <p:tgtEl>
                                          <p:spTgt spid="141"/>
                                        </p:tgtEl>
                                        <p:attrNameLst>
                                          <p:attrName>style.visibility</p:attrName>
                                        </p:attrNameLst>
                                      </p:cBhvr>
                                      <p:to>
                                        <p:strVal val="visible"/>
                                      </p:to>
                                    </p:set>
                                    <p:animEffect transition="in" filter="circle(in)">
                                      <p:cBhvr>
                                        <p:cTn id="34" dur="2000"/>
                                        <p:tgtEl>
                                          <p:spTgt spid="141"/>
                                        </p:tgtEl>
                                      </p:cBhvr>
                                    </p:animEffect>
                                  </p:childTnLst>
                                </p:cTn>
                              </p:par>
                              <p:par>
                                <p:cTn id="35" presetID="6" presetClass="entr" presetSubtype="16" fill="hold" nodeType="with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circle(in)">
                                      <p:cBhvr>
                                        <p:cTn id="37" dur="2000"/>
                                        <p:tgtEl>
                                          <p:spTgt spid="14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9"/>
                                        </p:tgtEl>
                                        <p:attrNameLst>
                                          <p:attrName>style.visibility</p:attrName>
                                        </p:attrNameLst>
                                      </p:cBhvr>
                                      <p:to>
                                        <p:strVal val="visible"/>
                                      </p:to>
                                    </p:set>
                                    <p:animEffect transition="in" filter="circle(in)">
                                      <p:cBhvr>
                                        <p:cTn id="42" dur="2000"/>
                                        <p:tgtEl>
                                          <p:spTgt spid="14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circle(in)">
                                      <p:cBhvr>
                                        <p:cTn id="47" dur="2000"/>
                                        <p:tgtEl>
                                          <p:spTgt spid="1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10000"/>
                                  </p:iterate>
                                  <p:childTnLst>
                                    <p:set>
                                      <p:cBhvr>
                                        <p:cTn id="51" dur="1" fill="hold">
                                          <p:stCondLst>
                                            <p:cond delay="0"/>
                                          </p:stCondLst>
                                        </p:cTn>
                                        <p:tgtEl>
                                          <p:spTgt spid="34"/>
                                        </p:tgtEl>
                                        <p:attrNameLst>
                                          <p:attrName>style.visibility</p:attrName>
                                        </p:attrNameLst>
                                      </p:cBhvr>
                                      <p:to>
                                        <p:strVal val="visible"/>
                                      </p:to>
                                    </p:set>
                                    <p:animEffect transition="in" filter="wipe(left)">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10000"/>
                                  </p:iterate>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lt">
                                    <p:tmPct val="10000"/>
                                  </p:iterate>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lt">
                                    <p:tmPct val="10000"/>
                                  </p:iterate>
                                  <p:childTnLst>
                                    <p:set>
                                      <p:cBhvr>
                                        <p:cTn id="66" dur="1" fill="hold">
                                          <p:stCondLst>
                                            <p:cond delay="0"/>
                                          </p:stCondLst>
                                        </p:cTn>
                                        <p:tgtEl>
                                          <p:spTgt spid="37"/>
                                        </p:tgtEl>
                                        <p:attrNameLst>
                                          <p:attrName>style.visibility</p:attrName>
                                        </p:attrNameLst>
                                      </p:cBhvr>
                                      <p:to>
                                        <p:strVal val="visible"/>
                                      </p:to>
                                    </p:set>
                                    <p:animEffect transition="in" filter="wipe(left)">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9" grpId="0" build="p" animBg="1"/>
      <p:bldP spid="138" grpId="0" animBg="1"/>
      <p:bldP spid="139" grpId="0" animBg="1"/>
      <p:bldP spid="140" grpId="0" animBg="1"/>
      <p:bldP spid="148" grpId="0" animBg="1"/>
      <p:bldP spid="149" grpId="0" animBg="1"/>
      <p:bldP spid="34"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873" y="-1049224"/>
            <a:ext cx="11596253" cy="1909595"/>
          </a:xfrm>
        </p:spPr>
        <p:txBody>
          <a:bodyPr>
            <a:normAutofit/>
          </a:bodyPr>
          <a:lstStyle/>
          <a:p>
            <a:r>
              <a:rPr lang="en-US" sz="3200" dirty="0">
                <a:solidFill>
                  <a:srgbClr val="C00000"/>
                </a:solidFill>
              </a:rPr>
              <a:t>1/ </a:t>
            </a:r>
            <a:r>
              <a:rPr lang="en-US" sz="3200" dirty="0" err="1">
                <a:solidFill>
                  <a:srgbClr val="C00000"/>
                </a:solidFill>
              </a:rPr>
              <a:t>Sự</a:t>
            </a:r>
            <a:r>
              <a:rPr lang="en-US" sz="3200" dirty="0">
                <a:solidFill>
                  <a:srgbClr val="C00000"/>
                </a:solidFill>
              </a:rPr>
              <a:t> </a:t>
            </a:r>
            <a:r>
              <a:rPr lang="en-US" sz="3200" dirty="0" err="1">
                <a:solidFill>
                  <a:srgbClr val="C00000"/>
                </a:solidFill>
              </a:rPr>
              <a:t>phân</a:t>
            </a:r>
            <a:r>
              <a:rPr lang="en-US" sz="3200" dirty="0">
                <a:solidFill>
                  <a:srgbClr val="C00000"/>
                </a:solidFill>
              </a:rPr>
              <a:t> </a:t>
            </a:r>
            <a:r>
              <a:rPr lang="en-US" sz="3200" dirty="0" err="1">
                <a:solidFill>
                  <a:srgbClr val="C00000"/>
                </a:solidFill>
              </a:rPr>
              <a:t>hóa</a:t>
            </a:r>
            <a:r>
              <a:rPr lang="en-US" sz="3200" dirty="0">
                <a:solidFill>
                  <a:srgbClr val="C00000"/>
                </a:solidFill>
              </a:rPr>
              <a:t> </a:t>
            </a:r>
            <a:r>
              <a:rPr lang="en-US" sz="3200" dirty="0" err="1">
                <a:solidFill>
                  <a:srgbClr val="C00000"/>
                </a:solidFill>
              </a:rPr>
              <a:t>tự</a:t>
            </a:r>
            <a:r>
              <a:rPr lang="en-US" sz="3200" dirty="0">
                <a:solidFill>
                  <a:srgbClr val="C00000"/>
                </a:solidFill>
              </a:rPr>
              <a:t> </a:t>
            </a:r>
            <a:r>
              <a:rPr lang="en-US" sz="3200" dirty="0" err="1">
                <a:solidFill>
                  <a:srgbClr val="C00000"/>
                </a:solidFill>
              </a:rPr>
              <a:t>nhiên</a:t>
            </a:r>
            <a:r>
              <a:rPr lang="en-US" sz="3200" dirty="0">
                <a:solidFill>
                  <a:srgbClr val="C00000"/>
                </a:solidFill>
              </a:rPr>
              <a:t> </a:t>
            </a:r>
            <a:r>
              <a:rPr lang="en-US" sz="3200" dirty="0" err="1">
                <a:solidFill>
                  <a:srgbClr val="C00000"/>
                </a:solidFill>
              </a:rPr>
              <a:t>theo</a:t>
            </a:r>
            <a:r>
              <a:rPr lang="en-US" sz="3200" dirty="0">
                <a:solidFill>
                  <a:srgbClr val="C00000"/>
                </a:solidFill>
              </a:rPr>
              <a:t> </a:t>
            </a:r>
            <a:r>
              <a:rPr lang="en-US" sz="3200" dirty="0" err="1">
                <a:solidFill>
                  <a:srgbClr val="C00000"/>
                </a:solidFill>
              </a:rPr>
              <a:t>chiều</a:t>
            </a:r>
            <a:r>
              <a:rPr lang="en-US" sz="3200" dirty="0">
                <a:solidFill>
                  <a:srgbClr val="C00000"/>
                </a:solidFill>
              </a:rPr>
              <a:t> </a:t>
            </a:r>
            <a:r>
              <a:rPr lang="en-US" sz="3200" dirty="0" err="1">
                <a:solidFill>
                  <a:srgbClr val="C00000"/>
                </a:solidFill>
              </a:rPr>
              <a:t>bắc</a:t>
            </a:r>
            <a:r>
              <a:rPr lang="en-US" sz="3200" dirty="0">
                <a:solidFill>
                  <a:srgbClr val="C00000"/>
                </a:solidFill>
              </a:rPr>
              <a:t> – </a:t>
            </a:r>
            <a:r>
              <a:rPr lang="en-US" sz="3200" dirty="0" err="1">
                <a:solidFill>
                  <a:srgbClr val="C00000"/>
                </a:solidFill>
              </a:rPr>
              <a:t>nam</a:t>
            </a:r>
            <a:endParaRPr lang="en-US" sz="32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accent5">
                  <a:lumMod val="50000"/>
                </a:schemeClr>
              </a:solidFill>
              <a:effectLst/>
              <a:uLnTx/>
              <a:uFillTx/>
              <a:ea typeface="+mn-ea"/>
              <a:cs typeface="+mn-cs"/>
            </a:endParaRPr>
          </a:p>
        </p:txBody>
      </p:sp>
      <p:grpSp>
        <p:nvGrpSpPr>
          <p:cNvPr id="33" name="Group 5">
            <a:extLst>
              <a:ext uri="{FF2B5EF4-FFF2-40B4-BE49-F238E27FC236}">
                <a16:creationId xmlns:a16="http://schemas.microsoft.com/office/drawing/2014/main" id="{90787C8F-83AF-4085-8BB1-365979D3DF60}"/>
              </a:ext>
            </a:extLst>
          </p:cNvPr>
          <p:cNvGrpSpPr/>
          <p:nvPr/>
        </p:nvGrpSpPr>
        <p:grpSpPr>
          <a:xfrm>
            <a:off x="352358" y="2365952"/>
            <a:ext cx="2352742" cy="2570767"/>
            <a:chOff x="1846915" y="5975616"/>
            <a:chExt cx="1391772" cy="2398459"/>
          </a:xfrm>
        </p:grpSpPr>
        <p:sp>
          <p:nvSpPr>
            <p:cNvPr id="34"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4CBC5"/>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sp>
          <p:nvSpPr>
            <p:cNvPr id="35" name="Freeform 118">
              <a:extLst>
                <a:ext uri="{FF2B5EF4-FFF2-40B4-BE49-F238E27FC236}">
                  <a16:creationId xmlns:a16="http://schemas.microsoft.com/office/drawing/2014/main" id="{46B4F70F-9FDC-40F5-A394-ED1CF7258EB3}"/>
                </a:ext>
              </a:extLst>
            </p:cNvPr>
            <p:cNvSpPr/>
            <p:nvPr/>
          </p:nvSpPr>
          <p:spPr>
            <a:xfrm>
              <a:off x="1846915" y="5975616"/>
              <a:ext cx="1391772" cy="717606"/>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cxnSp>
          <p:nvCxnSpPr>
            <p:cNvPr id="36"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58" name="Group 141">
            <a:extLst>
              <a:ext uri="{FF2B5EF4-FFF2-40B4-BE49-F238E27FC236}">
                <a16:creationId xmlns:a16="http://schemas.microsoft.com/office/drawing/2014/main" id="{CFA936C6-9E5A-4BD3-A7EC-58E58B2C93CC}"/>
              </a:ext>
            </a:extLst>
          </p:cNvPr>
          <p:cNvGrpSpPr/>
          <p:nvPr/>
        </p:nvGrpSpPr>
        <p:grpSpPr>
          <a:xfrm>
            <a:off x="297873" y="2341564"/>
            <a:ext cx="2399260" cy="4383086"/>
            <a:chOff x="1047162" y="2935983"/>
            <a:chExt cx="4584513" cy="5913048"/>
          </a:xfrm>
        </p:grpSpPr>
        <p:sp>
          <p:nvSpPr>
            <p:cNvPr id="59" name="Rectangle 142">
              <a:extLst>
                <a:ext uri="{FF2B5EF4-FFF2-40B4-BE49-F238E27FC236}">
                  <a16:creationId xmlns:a16="http://schemas.microsoft.com/office/drawing/2014/main" id="{A3F06F88-DC55-4208-81BC-D2303C48145C}"/>
                </a:ext>
              </a:extLst>
            </p:cNvPr>
            <p:cNvSpPr/>
            <p:nvPr/>
          </p:nvSpPr>
          <p:spPr>
            <a:xfrm>
              <a:off x="1136046" y="2935983"/>
              <a:ext cx="4495627" cy="1246496"/>
            </a:xfrm>
            <a:prstGeom prst="rect">
              <a:avLst/>
            </a:prstGeom>
          </p:spPr>
          <p:txBody>
            <a:bodyPr wrap="square">
              <a:spAutoFit/>
            </a:bodyPr>
            <a:lstStyle/>
            <a:p>
              <a:pPr algn="ctr" defTabSz="914377"/>
              <a:r>
                <a:rPr lang="en-GB" sz="2400" dirty="0">
                  <a:solidFill>
                    <a:schemeClr val="accent5">
                      <a:lumMod val="50000"/>
                    </a:schemeClr>
                  </a:solidFill>
                  <a:sym typeface="Helvetica Light"/>
                </a:rPr>
                <a:t> </a:t>
              </a:r>
              <a:r>
                <a:rPr lang="en-GB" sz="2400" dirty="0" err="1">
                  <a:solidFill>
                    <a:schemeClr val="accent5">
                      <a:lumMod val="50000"/>
                    </a:schemeClr>
                  </a:solidFill>
                  <a:sym typeface="Helvetica Light"/>
                </a:rPr>
                <a:t>Đới</a:t>
              </a:r>
              <a:r>
                <a:rPr lang="en-GB" sz="2400" dirty="0">
                  <a:solidFill>
                    <a:schemeClr val="accent5">
                      <a:lumMod val="50000"/>
                    </a:schemeClr>
                  </a:solidFill>
                  <a:sym typeface="Helvetica Light"/>
                </a:rPr>
                <a:t> </a:t>
              </a:r>
              <a:r>
                <a:rPr lang="en-GB" sz="2400" dirty="0" err="1">
                  <a:solidFill>
                    <a:schemeClr val="accent5">
                      <a:lumMod val="50000"/>
                    </a:schemeClr>
                  </a:solidFill>
                  <a:sym typeface="Helvetica Light"/>
                </a:rPr>
                <a:t>khí</a:t>
              </a:r>
              <a:r>
                <a:rPr lang="en-GB" sz="2400" dirty="0">
                  <a:solidFill>
                    <a:schemeClr val="accent5">
                      <a:lumMod val="50000"/>
                    </a:schemeClr>
                  </a:solidFill>
                  <a:sym typeface="Helvetica Light"/>
                </a:rPr>
                <a:t> </a:t>
              </a:r>
              <a:r>
                <a:rPr lang="en-GB" sz="2400" dirty="0" err="1">
                  <a:solidFill>
                    <a:schemeClr val="accent5">
                      <a:lumMod val="50000"/>
                    </a:schemeClr>
                  </a:solidFill>
                  <a:sym typeface="Helvetica Light"/>
                </a:rPr>
                <a:t>hậu</a:t>
              </a:r>
              <a:r>
                <a:rPr lang="en-GB" sz="2400" dirty="0">
                  <a:solidFill>
                    <a:schemeClr val="accent5">
                      <a:lumMod val="50000"/>
                    </a:schemeClr>
                  </a:solidFill>
                  <a:sym typeface="Helvetica Light"/>
                </a:rPr>
                <a:t> </a:t>
              </a:r>
              <a:endParaRPr lang="en-GB" sz="2400" dirty="0" smtClean="0">
                <a:solidFill>
                  <a:schemeClr val="accent5">
                    <a:lumMod val="50000"/>
                  </a:schemeClr>
                </a:solidFill>
                <a:sym typeface="Helvetica Light"/>
              </a:endParaRPr>
            </a:p>
            <a:p>
              <a:pPr algn="ctr" defTabSz="914377"/>
              <a:r>
                <a:rPr lang="en-GB" sz="2400" dirty="0" err="1" smtClean="0">
                  <a:solidFill>
                    <a:schemeClr val="accent5">
                      <a:lumMod val="50000"/>
                    </a:schemeClr>
                  </a:solidFill>
                  <a:sym typeface="Helvetica Light"/>
                </a:rPr>
                <a:t>xích</a:t>
              </a:r>
              <a:r>
                <a:rPr lang="en-GB" sz="2400" dirty="0" smtClean="0">
                  <a:solidFill>
                    <a:schemeClr val="accent5">
                      <a:lumMod val="50000"/>
                    </a:schemeClr>
                  </a:solidFill>
                  <a:sym typeface="Helvetica Light"/>
                </a:rPr>
                <a:t> </a:t>
              </a:r>
              <a:r>
                <a:rPr lang="en-GB" sz="2400" dirty="0" err="1">
                  <a:solidFill>
                    <a:schemeClr val="accent5">
                      <a:lumMod val="50000"/>
                    </a:schemeClr>
                  </a:solidFill>
                  <a:sym typeface="Helvetica Light"/>
                </a:rPr>
                <a:t>đạo</a:t>
              </a:r>
              <a:r>
                <a:rPr lang="en-GB" sz="2400" dirty="0">
                  <a:solidFill>
                    <a:schemeClr val="accent5">
                      <a:lumMod val="50000"/>
                    </a:schemeClr>
                  </a:solidFill>
                  <a:sym typeface="Helvetica Light"/>
                </a:rPr>
                <a:t> </a:t>
              </a:r>
            </a:p>
          </p:txBody>
        </p:sp>
        <p:sp>
          <p:nvSpPr>
            <p:cNvPr id="60" name="Rectangle 143">
              <a:extLst>
                <a:ext uri="{FF2B5EF4-FFF2-40B4-BE49-F238E27FC236}">
                  <a16:creationId xmlns:a16="http://schemas.microsoft.com/office/drawing/2014/main" id="{8F20CD92-97AA-4150-99DD-748C5DB6691D}"/>
                </a:ext>
              </a:extLst>
            </p:cNvPr>
            <p:cNvSpPr/>
            <p:nvPr/>
          </p:nvSpPr>
          <p:spPr>
            <a:xfrm>
              <a:off x="1047162" y="6494541"/>
              <a:ext cx="4584513" cy="2354490"/>
            </a:xfrm>
            <a:prstGeom prst="rect">
              <a:avLst/>
            </a:prstGeom>
          </p:spPr>
          <p:txBody>
            <a:bodyPr wrap="square">
              <a:spAutoFit/>
            </a:bodyPr>
            <a:lstStyle/>
            <a:p>
              <a:pPr algn="ctr" defTabSz="914377"/>
              <a:r>
                <a:rPr lang="en-US" sz="2400" dirty="0" smtClean="0">
                  <a:solidFill>
                    <a:schemeClr val="accent5">
                      <a:lumMod val="50000"/>
                    </a:schemeClr>
                  </a:solidFill>
                  <a:cs typeface="Segoe UI Light" panose="020B0502040204020203" pitchFamily="34" charset="0"/>
                  <a:sym typeface="Helvetica Light"/>
                </a:rPr>
                <a:t>N</a:t>
              </a:r>
              <a:r>
                <a:rPr lang="vi-VN" sz="2400" dirty="0" smtClean="0">
                  <a:solidFill>
                    <a:schemeClr val="accent5">
                      <a:lumMod val="50000"/>
                    </a:schemeClr>
                  </a:solidFill>
                  <a:cs typeface="Segoe UI Light" panose="020B0502040204020203" pitchFamily="34" charset="0"/>
                  <a:sym typeface="Helvetica Light"/>
                </a:rPr>
                <a:t>óng </a:t>
              </a:r>
              <a:r>
                <a:rPr lang="vi-VN" sz="2400" dirty="0">
                  <a:solidFill>
                    <a:schemeClr val="accent5">
                      <a:lumMod val="50000"/>
                    </a:schemeClr>
                  </a:solidFill>
                  <a:cs typeface="Segoe UI Light" panose="020B0502040204020203" pitchFamily="34" charset="0"/>
                  <a:sym typeface="Helvetica Light"/>
                </a:rPr>
                <a:t>ẩm quanh năm, rừng mưa nhiệt đới phát triển trên diện rộng.</a:t>
              </a:r>
              <a:endParaRPr lang="en-GB" sz="2400" dirty="0">
                <a:solidFill>
                  <a:schemeClr val="accent5">
                    <a:lumMod val="50000"/>
                  </a:schemeClr>
                </a:solidFill>
                <a:cs typeface="Segoe UI Light" panose="020B0502040204020203" pitchFamily="34" charset="0"/>
                <a:sym typeface="Helvetica Light"/>
              </a:endParaRPr>
            </a:p>
          </p:txBody>
        </p:sp>
      </p:grpSp>
      <p:sp>
        <p:nvSpPr>
          <p:cNvPr id="5" name="Rectangle 4"/>
          <p:cNvSpPr/>
          <p:nvPr/>
        </p:nvSpPr>
        <p:spPr>
          <a:xfrm>
            <a:off x="2557300" y="864239"/>
            <a:ext cx="6412333" cy="461665"/>
          </a:xfrm>
          <a:prstGeom prst="rect">
            <a:avLst/>
          </a:prstGeom>
        </p:spPr>
        <p:txBody>
          <a:bodyPr wrap="none">
            <a:spAutoFit/>
          </a:bodyPr>
          <a:lstStyle/>
          <a:p>
            <a:r>
              <a:rPr lang="en-US" sz="2400" dirty="0">
                <a:solidFill>
                  <a:schemeClr val="accent5">
                    <a:lumMod val="50000"/>
                  </a:schemeClr>
                </a:solidFill>
              </a:rPr>
              <a:t> </a:t>
            </a:r>
            <a:r>
              <a:rPr lang="en-US" sz="2400" dirty="0" err="1">
                <a:solidFill>
                  <a:schemeClr val="accent5">
                    <a:lumMod val="50000"/>
                  </a:schemeClr>
                </a:solidFill>
              </a:rPr>
              <a:t>Thể</a:t>
            </a:r>
            <a:r>
              <a:rPr lang="en-US" sz="2400" dirty="0">
                <a:solidFill>
                  <a:schemeClr val="accent5">
                    <a:lumMod val="50000"/>
                  </a:schemeClr>
                </a:solidFill>
              </a:rPr>
              <a:t> </a:t>
            </a:r>
            <a:r>
              <a:rPr lang="en-US" sz="2400" dirty="0" err="1">
                <a:solidFill>
                  <a:schemeClr val="accent5">
                    <a:lumMod val="50000"/>
                  </a:schemeClr>
                </a:solidFill>
              </a:rPr>
              <a:t>hiện</a:t>
            </a:r>
            <a:r>
              <a:rPr lang="en-US" sz="2400" dirty="0">
                <a:solidFill>
                  <a:schemeClr val="accent5">
                    <a:lumMod val="50000"/>
                  </a:schemeClr>
                </a:solidFill>
              </a:rPr>
              <a:t> </a:t>
            </a:r>
            <a:r>
              <a:rPr lang="en-US" sz="2400" dirty="0" err="1">
                <a:solidFill>
                  <a:schemeClr val="accent5">
                    <a:lumMod val="50000"/>
                  </a:schemeClr>
                </a:solidFill>
              </a:rPr>
              <a:t>rõ</a:t>
            </a:r>
            <a:r>
              <a:rPr lang="en-US" sz="2400" dirty="0">
                <a:solidFill>
                  <a:schemeClr val="accent5">
                    <a:lumMod val="50000"/>
                  </a:schemeClr>
                </a:solidFill>
              </a:rPr>
              <a:t> </a:t>
            </a:r>
            <a:r>
              <a:rPr lang="en-US" sz="2400" dirty="0" err="1">
                <a:solidFill>
                  <a:schemeClr val="accent5">
                    <a:lumMod val="50000"/>
                  </a:schemeClr>
                </a:solidFill>
              </a:rPr>
              <a:t>nét</a:t>
            </a:r>
            <a:r>
              <a:rPr lang="en-US" sz="2400" dirty="0">
                <a:solidFill>
                  <a:schemeClr val="accent5">
                    <a:lumMod val="50000"/>
                  </a:schemeClr>
                </a:solidFill>
              </a:rPr>
              <a:t> ở </a:t>
            </a:r>
            <a:r>
              <a:rPr lang="en-US" sz="2400" dirty="0" err="1">
                <a:solidFill>
                  <a:schemeClr val="accent5">
                    <a:lumMod val="50000"/>
                  </a:schemeClr>
                </a:solidFill>
              </a:rPr>
              <a:t>sự</a:t>
            </a:r>
            <a:r>
              <a:rPr lang="en-US" sz="2400" dirty="0">
                <a:solidFill>
                  <a:schemeClr val="accent5">
                    <a:lumMod val="50000"/>
                  </a:schemeClr>
                </a:solidFill>
              </a:rPr>
              <a:t> </a:t>
            </a:r>
            <a:r>
              <a:rPr lang="en-US" sz="2400" dirty="0" err="1">
                <a:solidFill>
                  <a:schemeClr val="accent5">
                    <a:lumMod val="50000"/>
                  </a:schemeClr>
                </a:solidFill>
              </a:rPr>
              <a:t>khác</a:t>
            </a:r>
            <a:r>
              <a:rPr lang="en-US" sz="2400" dirty="0">
                <a:solidFill>
                  <a:schemeClr val="accent5">
                    <a:lumMod val="50000"/>
                  </a:schemeClr>
                </a:solidFill>
              </a:rPr>
              <a:t> </a:t>
            </a:r>
            <a:r>
              <a:rPr lang="en-US" sz="2400" dirty="0" err="1">
                <a:solidFill>
                  <a:schemeClr val="accent5">
                    <a:lumMod val="50000"/>
                  </a:schemeClr>
                </a:solidFill>
              </a:rPr>
              <a:t>biệt</a:t>
            </a:r>
            <a:r>
              <a:rPr lang="en-US" sz="2400" dirty="0">
                <a:solidFill>
                  <a:schemeClr val="accent5">
                    <a:lumMod val="50000"/>
                  </a:schemeClr>
                </a:solidFill>
              </a:rPr>
              <a:t> </a:t>
            </a:r>
            <a:r>
              <a:rPr lang="en-US" sz="2400" dirty="0" err="1">
                <a:solidFill>
                  <a:schemeClr val="accent5">
                    <a:lumMod val="50000"/>
                  </a:schemeClr>
                </a:solidFill>
              </a:rPr>
              <a:t>về</a:t>
            </a:r>
            <a:r>
              <a:rPr lang="en-US" sz="2400" dirty="0">
                <a:solidFill>
                  <a:schemeClr val="accent5">
                    <a:lumMod val="50000"/>
                  </a:schemeClr>
                </a:solidFill>
              </a:rPr>
              <a:t> </a:t>
            </a:r>
            <a:r>
              <a:rPr lang="en-US" sz="2400" dirty="0" err="1">
                <a:solidFill>
                  <a:schemeClr val="accent5">
                    <a:lumMod val="50000"/>
                  </a:schemeClr>
                </a:solidFill>
              </a:rPr>
              <a:t>khí</a:t>
            </a:r>
            <a:r>
              <a:rPr lang="en-US" sz="2400" dirty="0">
                <a:solidFill>
                  <a:schemeClr val="accent5">
                    <a:lumMod val="50000"/>
                  </a:schemeClr>
                </a:solidFill>
              </a:rPr>
              <a:t> </a:t>
            </a:r>
            <a:r>
              <a:rPr lang="en-US" sz="2400" dirty="0" err="1">
                <a:solidFill>
                  <a:schemeClr val="accent5">
                    <a:lumMod val="50000"/>
                  </a:schemeClr>
                </a:solidFill>
              </a:rPr>
              <a:t>hậu</a:t>
            </a:r>
            <a:r>
              <a:rPr lang="en-US" sz="2400" dirty="0">
                <a:solidFill>
                  <a:schemeClr val="accent5">
                    <a:lumMod val="50000"/>
                  </a:schemeClr>
                </a:solidFill>
              </a:rPr>
              <a:t> </a:t>
            </a:r>
            <a:r>
              <a:rPr lang="en-US" sz="2400" dirty="0" err="1">
                <a:solidFill>
                  <a:schemeClr val="accent5">
                    <a:lumMod val="50000"/>
                  </a:schemeClr>
                </a:solidFill>
              </a:rPr>
              <a:t>và</a:t>
            </a:r>
            <a:r>
              <a:rPr lang="en-US" sz="2400" dirty="0">
                <a:solidFill>
                  <a:schemeClr val="accent5">
                    <a:lumMod val="50000"/>
                  </a:schemeClr>
                </a:solidFill>
              </a:rPr>
              <a:t> </a:t>
            </a:r>
            <a:r>
              <a:rPr lang="en-US" sz="2400" dirty="0" err="1">
                <a:solidFill>
                  <a:schemeClr val="accent5">
                    <a:lumMod val="50000"/>
                  </a:schemeClr>
                </a:solidFill>
              </a:rPr>
              <a:t>cảnh</a:t>
            </a:r>
            <a:r>
              <a:rPr lang="en-US" sz="2400" dirty="0">
                <a:solidFill>
                  <a:schemeClr val="accent5">
                    <a:lumMod val="50000"/>
                  </a:schemeClr>
                </a:solidFill>
              </a:rPr>
              <a:t> </a:t>
            </a:r>
            <a:r>
              <a:rPr lang="en-US" sz="2400" dirty="0" err="1">
                <a:solidFill>
                  <a:schemeClr val="accent5">
                    <a:lumMod val="50000"/>
                  </a:schemeClr>
                </a:solidFill>
              </a:rPr>
              <a:t>quan</a:t>
            </a:r>
            <a:r>
              <a:rPr lang="en-US" sz="2400" dirty="0">
                <a:solidFill>
                  <a:schemeClr val="accent5">
                    <a:lumMod val="50000"/>
                  </a:schemeClr>
                </a:solidFill>
              </a:rPr>
              <a:t>.</a:t>
            </a:r>
          </a:p>
        </p:txBody>
      </p:sp>
      <p:grpSp>
        <p:nvGrpSpPr>
          <p:cNvPr id="90" name="Group 5">
            <a:extLst>
              <a:ext uri="{FF2B5EF4-FFF2-40B4-BE49-F238E27FC236}">
                <a16:creationId xmlns:a16="http://schemas.microsoft.com/office/drawing/2014/main" id="{90787C8F-83AF-4085-8BB1-365979D3DF60}"/>
              </a:ext>
            </a:extLst>
          </p:cNvPr>
          <p:cNvGrpSpPr/>
          <p:nvPr/>
        </p:nvGrpSpPr>
        <p:grpSpPr>
          <a:xfrm>
            <a:off x="2752658" y="1965742"/>
            <a:ext cx="2352742" cy="2570767"/>
            <a:chOff x="1846915" y="5975616"/>
            <a:chExt cx="1391772" cy="2398459"/>
          </a:xfrm>
        </p:grpSpPr>
        <p:sp>
          <p:nvSpPr>
            <p:cNvPr id="91"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F8D35E"/>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sp>
          <p:nvSpPr>
            <p:cNvPr id="92" name="Freeform 118">
              <a:extLst>
                <a:ext uri="{FF2B5EF4-FFF2-40B4-BE49-F238E27FC236}">
                  <a16:creationId xmlns:a16="http://schemas.microsoft.com/office/drawing/2014/main" id="{46B4F70F-9FDC-40F5-A394-ED1CF7258EB3}"/>
                </a:ext>
              </a:extLst>
            </p:cNvPr>
            <p:cNvSpPr/>
            <p:nvPr/>
          </p:nvSpPr>
          <p:spPr>
            <a:xfrm>
              <a:off x="1846915" y="5975616"/>
              <a:ext cx="1391772" cy="717606"/>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222A35">
                <a:alpha val="10000"/>
              </a:srgb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cxnSp>
          <p:nvCxnSpPr>
            <p:cNvPr id="93"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94" name="Group 141">
            <a:extLst>
              <a:ext uri="{FF2B5EF4-FFF2-40B4-BE49-F238E27FC236}">
                <a16:creationId xmlns:a16="http://schemas.microsoft.com/office/drawing/2014/main" id="{CFA936C6-9E5A-4BD3-A7EC-58E58B2C93CC}"/>
              </a:ext>
            </a:extLst>
          </p:cNvPr>
          <p:cNvGrpSpPr/>
          <p:nvPr/>
        </p:nvGrpSpPr>
        <p:grpSpPr>
          <a:xfrm>
            <a:off x="2698173" y="1941354"/>
            <a:ext cx="2399260" cy="4576796"/>
            <a:chOff x="1047162" y="2935983"/>
            <a:chExt cx="4584513" cy="6174375"/>
          </a:xfrm>
        </p:grpSpPr>
        <p:sp>
          <p:nvSpPr>
            <p:cNvPr id="95" name="Rectangle 142">
              <a:extLst>
                <a:ext uri="{FF2B5EF4-FFF2-40B4-BE49-F238E27FC236}">
                  <a16:creationId xmlns:a16="http://schemas.microsoft.com/office/drawing/2014/main" id="{A3F06F88-DC55-4208-81BC-D2303C48145C}"/>
                </a:ext>
              </a:extLst>
            </p:cNvPr>
            <p:cNvSpPr/>
            <p:nvPr/>
          </p:nvSpPr>
          <p:spPr>
            <a:xfrm>
              <a:off x="1136047" y="2935983"/>
              <a:ext cx="4495626" cy="1121065"/>
            </a:xfrm>
            <a:prstGeom prst="rect">
              <a:avLst/>
            </a:prstGeom>
          </p:spPr>
          <p:txBody>
            <a:bodyPr wrap="square">
              <a:spAutoFit/>
            </a:bodyPr>
            <a:lstStyle/>
            <a:p>
              <a:pPr algn="ctr" defTabSz="914377"/>
              <a:r>
                <a:rPr lang="en-GB" sz="2400" dirty="0">
                  <a:solidFill>
                    <a:schemeClr val="bg1"/>
                  </a:solidFill>
                  <a:sym typeface="Helvetica Light"/>
                </a:rPr>
                <a:t> </a:t>
              </a:r>
              <a:r>
                <a:rPr lang="en-GB" sz="2400" dirty="0" err="1">
                  <a:solidFill>
                    <a:schemeClr val="bg1"/>
                  </a:solidFill>
                  <a:sym typeface="Helvetica Light"/>
                </a:rPr>
                <a:t>Đới</a:t>
              </a:r>
              <a:r>
                <a:rPr lang="en-GB" sz="2400" dirty="0">
                  <a:solidFill>
                    <a:schemeClr val="bg1"/>
                  </a:solidFill>
                  <a:sym typeface="Helvetica Light"/>
                </a:rPr>
                <a:t> </a:t>
              </a:r>
              <a:r>
                <a:rPr lang="en-GB" sz="2400" dirty="0" err="1">
                  <a:solidFill>
                    <a:schemeClr val="bg1"/>
                  </a:solidFill>
                  <a:sym typeface="Helvetica Light"/>
                </a:rPr>
                <a:t>khí</a:t>
              </a:r>
              <a:r>
                <a:rPr lang="en-GB" sz="2400" dirty="0">
                  <a:solidFill>
                    <a:schemeClr val="bg1"/>
                  </a:solidFill>
                  <a:sym typeface="Helvetica Light"/>
                </a:rPr>
                <a:t> </a:t>
              </a:r>
              <a:r>
                <a:rPr lang="en-GB" sz="2400" dirty="0" err="1">
                  <a:solidFill>
                    <a:schemeClr val="bg1"/>
                  </a:solidFill>
                  <a:sym typeface="Helvetica Light"/>
                </a:rPr>
                <a:t>hậu</a:t>
              </a:r>
              <a:r>
                <a:rPr lang="en-GB" sz="2400" dirty="0">
                  <a:solidFill>
                    <a:schemeClr val="bg1"/>
                  </a:solidFill>
                  <a:sym typeface="Helvetica Light"/>
                </a:rPr>
                <a:t> </a:t>
              </a:r>
              <a:endParaRPr lang="en-GB" sz="2400" dirty="0" smtClean="0">
                <a:solidFill>
                  <a:schemeClr val="bg1"/>
                </a:solidFill>
                <a:sym typeface="Helvetica Light"/>
              </a:endParaRPr>
            </a:p>
            <a:p>
              <a:pPr algn="ctr" defTabSz="914377"/>
              <a:r>
                <a:rPr lang="en-GB" sz="2400" dirty="0" err="1">
                  <a:solidFill>
                    <a:schemeClr val="bg1"/>
                  </a:solidFill>
                  <a:sym typeface="Helvetica Light"/>
                </a:rPr>
                <a:t>c</a:t>
              </a:r>
              <a:r>
                <a:rPr lang="en-GB" sz="2400" dirty="0" err="1" smtClean="0">
                  <a:solidFill>
                    <a:schemeClr val="bg1"/>
                  </a:solidFill>
                  <a:sym typeface="Helvetica Light"/>
                </a:rPr>
                <a:t>ận</a:t>
              </a:r>
              <a:r>
                <a:rPr lang="en-GB" sz="2400" dirty="0" smtClean="0">
                  <a:solidFill>
                    <a:schemeClr val="bg1"/>
                  </a:solidFill>
                  <a:sym typeface="Helvetica Light"/>
                </a:rPr>
                <a:t> </a:t>
              </a:r>
              <a:r>
                <a:rPr lang="en-GB" sz="2400" dirty="0" err="1" smtClean="0">
                  <a:solidFill>
                    <a:schemeClr val="bg1"/>
                  </a:solidFill>
                  <a:sym typeface="Helvetica Light"/>
                </a:rPr>
                <a:t>xích</a:t>
              </a:r>
              <a:r>
                <a:rPr lang="en-GB" sz="2400" dirty="0" smtClean="0">
                  <a:solidFill>
                    <a:schemeClr val="bg1"/>
                  </a:solidFill>
                  <a:sym typeface="Helvetica Light"/>
                </a:rPr>
                <a:t> </a:t>
              </a:r>
              <a:r>
                <a:rPr lang="en-GB" sz="2400" dirty="0" err="1">
                  <a:solidFill>
                    <a:schemeClr val="bg1"/>
                  </a:solidFill>
                  <a:sym typeface="Helvetica Light"/>
                </a:rPr>
                <a:t>đạo</a:t>
              </a:r>
              <a:r>
                <a:rPr lang="en-GB" sz="2400" dirty="0">
                  <a:solidFill>
                    <a:schemeClr val="bg1"/>
                  </a:solidFill>
                  <a:sym typeface="Helvetica Light"/>
                </a:rPr>
                <a:t> </a:t>
              </a:r>
            </a:p>
          </p:txBody>
        </p:sp>
        <p:sp>
          <p:nvSpPr>
            <p:cNvPr id="96" name="Rectangle 143">
              <a:extLst>
                <a:ext uri="{FF2B5EF4-FFF2-40B4-BE49-F238E27FC236}">
                  <a16:creationId xmlns:a16="http://schemas.microsoft.com/office/drawing/2014/main" id="{8F20CD92-97AA-4150-99DD-748C5DB6691D}"/>
                </a:ext>
              </a:extLst>
            </p:cNvPr>
            <p:cNvSpPr/>
            <p:nvPr/>
          </p:nvSpPr>
          <p:spPr>
            <a:xfrm>
              <a:off x="1047162" y="6494541"/>
              <a:ext cx="4584513" cy="2615817"/>
            </a:xfrm>
            <a:prstGeom prst="rect">
              <a:avLst/>
            </a:prstGeom>
          </p:spPr>
          <p:txBody>
            <a:bodyPr wrap="square">
              <a:spAutoFit/>
            </a:bodyPr>
            <a:lstStyle/>
            <a:p>
              <a:pPr algn="ctr" defTabSz="914377"/>
              <a:r>
                <a:rPr lang="en-US" sz="2400" dirty="0" smtClean="0">
                  <a:solidFill>
                    <a:schemeClr val="accent5">
                      <a:lumMod val="50000"/>
                    </a:schemeClr>
                  </a:solidFill>
                  <a:cs typeface="Segoe UI Light" panose="020B0502040204020203" pitchFamily="34" charset="0"/>
                  <a:sym typeface="Helvetica Light"/>
                </a:rPr>
                <a:t>1</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năm có hai mùa (mùa mưa và mùa khô) rõ rệt, hệ thực vật điển hình là rừng thưa nhiệt đới.</a:t>
              </a:r>
              <a:endParaRPr lang="en-GB" sz="2400" dirty="0">
                <a:solidFill>
                  <a:schemeClr val="accent5">
                    <a:lumMod val="50000"/>
                  </a:schemeClr>
                </a:solidFill>
                <a:cs typeface="Segoe UI Light" panose="020B0502040204020203" pitchFamily="34" charset="0"/>
                <a:sym typeface="Helvetica Light"/>
              </a:endParaRPr>
            </a:p>
          </p:txBody>
        </p:sp>
      </p:grpSp>
      <p:grpSp>
        <p:nvGrpSpPr>
          <p:cNvPr id="97" name="Group 5">
            <a:extLst>
              <a:ext uri="{FF2B5EF4-FFF2-40B4-BE49-F238E27FC236}">
                <a16:creationId xmlns:a16="http://schemas.microsoft.com/office/drawing/2014/main" id="{90787C8F-83AF-4085-8BB1-365979D3DF60}"/>
              </a:ext>
            </a:extLst>
          </p:cNvPr>
          <p:cNvGrpSpPr/>
          <p:nvPr/>
        </p:nvGrpSpPr>
        <p:grpSpPr>
          <a:xfrm>
            <a:off x="5152958" y="1647231"/>
            <a:ext cx="2352742" cy="2570767"/>
            <a:chOff x="1846915" y="5975616"/>
            <a:chExt cx="1391772" cy="2398459"/>
          </a:xfrm>
        </p:grpSpPr>
        <p:sp>
          <p:nvSpPr>
            <p:cNvPr id="98"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F47264"/>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sp>
          <p:nvSpPr>
            <p:cNvPr id="99" name="Freeform 118">
              <a:extLst>
                <a:ext uri="{FF2B5EF4-FFF2-40B4-BE49-F238E27FC236}">
                  <a16:creationId xmlns:a16="http://schemas.microsoft.com/office/drawing/2014/main" id="{46B4F70F-9FDC-40F5-A394-ED1CF7258EB3}"/>
                </a:ext>
              </a:extLst>
            </p:cNvPr>
            <p:cNvSpPr/>
            <p:nvPr/>
          </p:nvSpPr>
          <p:spPr>
            <a:xfrm>
              <a:off x="1846915" y="5975616"/>
              <a:ext cx="1391772" cy="717606"/>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DE6A5F"/>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cxnSp>
          <p:nvCxnSpPr>
            <p:cNvPr id="100"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101" name="Group 141">
            <a:extLst>
              <a:ext uri="{FF2B5EF4-FFF2-40B4-BE49-F238E27FC236}">
                <a16:creationId xmlns:a16="http://schemas.microsoft.com/office/drawing/2014/main" id="{CFA936C6-9E5A-4BD3-A7EC-58E58B2C93CC}"/>
              </a:ext>
            </a:extLst>
          </p:cNvPr>
          <p:cNvGrpSpPr/>
          <p:nvPr/>
        </p:nvGrpSpPr>
        <p:grpSpPr>
          <a:xfrm>
            <a:off x="5098473" y="1622843"/>
            <a:ext cx="2399260" cy="5199348"/>
            <a:chOff x="1047162" y="2935983"/>
            <a:chExt cx="4584513" cy="7014237"/>
          </a:xfrm>
        </p:grpSpPr>
        <p:sp>
          <p:nvSpPr>
            <p:cNvPr id="102" name="Rectangle 142">
              <a:extLst>
                <a:ext uri="{FF2B5EF4-FFF2-40B4-BE49-F238E27FC236}">
                  <a16:creationId xmlns:a16="http://schemas.microsoft.com/office/drawing/2014/main" id="{A3F06F88-DC55-4208-81BC-D2303C48145C}"/>
                </a:ext>
              </a:extLst>
            </p:cNvPr>
            <p:cNvSpPr/>
            <p:nvPr/>
          </p:nvSpPr>
          <p:spPr>
            <a:xfrm>
              <a:off x="1136047" y="2935983"/>
              <a:ext cx="4495626" cy="1121065"/>
            </a:xfrm>
            <a:prstGeom prst="rect">
              <a:avLst/>
            </a:prstGeom>
          </p:spPr>
          <p:txBody>
            <a:bodyPr wrap="square">
              <a:spAutoFit/>
            </a:bodyPr>
            <a:lstStyle/>
            <a:p>
              <a:pPr algn="ctr" defTabSz="914377"/>
              <a:r>
                <a:rPr lang="en-GB" sz="2400" dirty="0">
                  <a:solidFill>
                    <a:schemeClr val="bg1"/>
                  </a:solidFill>
                  <a:sym typeface="Helvetica Light"/>
                </a:rPr>
                <a:t> </a:t>
              </a:r>
              <a:r>
                <a:rPr lang="en-GB" sz="2400" dirty="0" err="1">
                  <a:solidFill>
                    <a:schemeClr val="bg1"/>
                  </a:solidFill>
                  <a:sym typeface="Helvetica Light"/>
                </a:rPr>
                <a:t>Đới</a:t>
              </a:r>
              <a:r>
                <a:rPr lang="en-GB" sz="2400" dirty="0">
                  <a:solidFill>
                    <a:schemeClr val="bg1"/>
                  </a:solidFill>
                  <a:sym typeface="Helvetica Light"/>
                </a:rPr>
                <a:t> </a:t>
              </a:r>
              <a:r>
                <a:rPr lang="en-GB" sz="2400" dirty="0" err="1">
                  <a:solidFill>
                    <a:schemeClr val="bg1"/>
                  </a:solidFill>
                  <a:sym typeface="Helvetica Light"/>
                </a:rPr>
                <a:t>khí</a:t>
              </a:r>
              <a:r>
                <a:rPr lang="en-GB" sz="2400" dirty="0">
                  <a:solidFill>
                    <a:schemeClr val="bg1"/>
                  </a:solidFill>
                  <a:sym typeface="Helvetica Light"/>
                </a:rPr>
                <a:t> </a:t>
              </a:r>
              <a:r>
                <a:rPr lang="en-GB" sz="2400" dirty="0" err="1">
                  <a:solidFill>
                    <a:schemeClr val="bg1"/>
                  </a:solidFill>
                  <a:sym typeface="Helvetica Light"/>
                </a:rPr>
                <a:t>hậu</a:t>
              </a:r>
              <a:r>
                <a:rPr lang="en-GB" sz="2400" dirty="0">
                  <a:solidFill>
                    <a:schemeClr val="bg1"/>
                  </a:solidFill>
                  <a:sym typeface="Helvetica Light"/>
                </a:rPr>
                <a:t> </a:t>
              </a:r>
              <a:endParaRPr lang="en-GB" sz="2400" dirty="0" smtClean="0">
                <a:solidFill>
                  <a:schemeClr val="bg1"/>
                </a:solidFill>
                <a:sym typeface="Helvetica Light"/>
              </a:endParaRPr>
            </a:p>
            <a:p>
              <a:pPr algn="ctr" defTabSz="914377"/>
              <a:r>
                <a:rPr lang="en-GB" sz="2400" dirty="0" err="1">
                  <a:solidFill>
                    <a:schemeClr val="bg1"/>
                  </a:solidFill>
                  <a:sym typeface="Helvetica Light"/>
                </a:rPr>
                <a:t>nhiệt</a:t>
              </a:r>
              <a:r>
                <a:rPr lang="en-GB" sz="2400" dirty="0">
                  <a:solidFill>
                    <a:schemeClr val="bg1"/>
                  </a:solidFill>
                  <a:sym typeface="Helvetica Light"/>
                </a:rPr>
                <a:t> </a:t>
              </a:r>
              <a:r>
                <a:rPr lang="en-GB" sz="2400" dirty="0" err="1">
                  <a:solidFill>
                    <a:schemeClr val="bg1"/>
                  </a:solidFill>
                  <a:sym typeface="Helvetica Light"/>
                </a:rPr>
                <a:t>đới</a:t>
              </a:r>
              <a:r>
                <a:rPr lang="en-GB" sz="2400" dirty="0">
                  <a:solidFill>
                    <a:schemeClr val="bg1"/>
                  </a:solidFill>
                  <a:sym typeface="Helvetica Light"/>
                </a:rPr>
                <a:t> </a:t>
              </a:r>
            </a:p>
          </p:txBody>
        </p:sp>
        <p:sp>
          <p:nvSpPr>
            <p:cNvPr id="103" name="Rectangle 143">
              <a:extLst>
                <a:ext uri="{FF2B5EF4-FFF2-40B4-BE49-F238E27FC236}">
                  <a16:creationId xmlns:a16="http://schemas.microsoft.com/office/drawing/2014/main" id="{8F20CD92-97AA-4150-99DD-748C5DB6691D}"/>
                </a:ext>
              </a:extLst>
            </p:cNvPr>
            <p:cNvSpPr/>
            <p:nvPr/>
          </p:nvSpPr>
          <p:spPr>
            <a:xfrm>
              <a:off x="1047162" y="6337899"/>
              <a:ext cx="4584513" cy="3612321"/>
            </a:xfrm>
            <a:prstGeom prst="rect">
              <a:avLst/>
            </a:prstGeom>
          </p:spPr>
          <p:txBody>
            <a:bodyPr wrap="square">
              <a:spAutoFit/>
            </a:bodyPr>
            <a:lstStyle/>
            <a:p>
              <a:pPr algn="ctr" defTabSz="914377"/>
              <a:r>
                <a:rPr lang="en-US" sz="2400" dirty="0" smtClean="0">
                  <a:solidFill>
                    <a:schemeClr val="accent5">
                      <a:lumMod val="50000"/>
                    </a:schemeClr>
                  </a:solidFill>
                  <a:cs typeface="Segoe UI Light" panose="020B0502040204020203" pitchFamily="34" charset="0"/>
                  <a:sym typeface="Helvetica Light"/>
                </a:rPr>
                <a:t>N</a:t>
              </a:r>
              <a:r>
                <a:rPr lang="vi-VN" sz="2400" dirty="0" smtClean="0">
                  <a:solidFill>
                    <a:schemeClr val="accent5">
                      <a:lumMod val="50000"/>
                    </a:schemeClr>
                  </a:solidFill>
                  <a:cs typeface="Segoe UI Light" panose="020B0502040204020203" pitchFamily="34" charset="0"/>
                  <a:sym typeface="Helvetica Light"/>
                </a:rPr>
                <a:t>óng</a:t>
              </a:r>
              <a:r>
                <a:rPr lang="vi-VN" sz="2400" dirty="0">
                  <a:solidFill>
                    <a:schemeClr val="accent5">
                      <a:lumMod val="50000"/>
                    </a:schemeClr>
                  </a:solidFill>
                  <a:cs typeface="Segoe UI Light" panose="020B0502040204020203" pitchFamily="34" charset="0"/>
                  <a:sym typeface="Helvetica Light"/>
                </a:rPr>
                <a:t>, lượng mưa giảm dần từ đông </a:t>
              </a:r>
              <a:r>
                <a:rPr lang="en-US" sz="2400" dirty="0" smtClean="0">
                  <a:solidFill>
                    <a:schemeClr val="accent5">
                      <a:lumMod val="50000"/>
                    </a:schemeClr>
                  </a:solidFill>
                  <a:cs typeface="Segoe UI Light" panose="020B0502040204020203" pitchFamily="34" charset="0"/>
                  <a:sym typeface="Wingdings" panose="05000000000000000000" pitchFamily="2" charset="2"/>
                </a:rPr>
                <a:t></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tây. Cảnh quan thay đổi từ rừng nhiệt đới ẩm </a:t>
              </a:r>
              <a:r>
                <a:rPr lang="en-US" sz="2400" dirty="0" smtClean="0">
                  <a:solidFill>
                    <a:schemeClr val="accent5">
                      <a:lumMod val="50000"/>
                    </a:schemeClr>
                  </a:solidFill>
                  <a:cs typeface="Segoe UI Light" panose="020B0502040204020203" pitchFamily="34" charset="0"/>
                  <a:sym typeface="Wingdings" panose="05000000000000000000" pitchFamily="2" charset="2"/>
                </a:rPr>
                <a:t></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xa van, cây bụi và hoang mạc.</a:t>
              </a:r>
              <a:endParaRPr lang="en-GB" sz="2400" dirty="0">
                <a:solidFill>
                  <a:schemeClr val="accent5">
                    <a:lumMod val="50000"/>
                  </a:schemeClr>
                </a:solidFill>
                <a:cs typeface="Segoe UI Light" panose="020B0502040204020203" pitchFamily="34" charset="0"/>
                <a:sym typeface="Helvetica Light"/>
              </a:endParaRPr>
            </a:p>
          </p:txBody>
        </p:sp>
      </p:grpSp>
      <p:grpSp>
        <p:nvGrpSpPr>
          <p:cNvPr id="104" name="Group 5">
            <a:extLst>
              <a:ext uri="{FF2B5EF4-FFF2-40B4-BE49-F238E27FC236}">
                <a16:creationId xmlns:a16="http://schemas.microsoft.com/office/drawing/2014/main" id="{90787C8F-83AF-4085-8BB1-365979D3DF60}"/>
              </a:ext>
            </a:extLst>
          </p:cNvPr>
          <p:cNvGrpSpPr/>
          <p:nvPr/>
        </p:nvGrpSpPr>
        <p:grpSpPr>
          <a:xfrm>
            <a:off x="7542110" y="1393039"/>
            <a:ext cx="2352742" cy="2570767"/>
            <a:chOff x="1846915" y="5975616"/>
            <a:chExt cx="1391772" cy="2398459"/>
          </a:xfrm>
          <a:solidFill>
            <a:srgbClr val="7CC8EC"/>
          </a:solidFill>
        </p:grpSpPr>
        <p:sp>
          <p:nvSpPr>
            <p:cNvPr id="105"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grp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sp>
          <p:nvSpPr>
            <p:cNvPr id="106" name="Freeform 118">
              <a:extLst>
                <a:ext uri="{FF2B5EF4-FFF2-40B4-BE49-F238E27FC236}">
                  <a16:creationId xmlns:a16="http://schemas.microsoft.com/office/drawing/2014/main" id="{46B4F70F-9FDC-40F5-A394-ED1CF7258EB3}"/>
                </a:ext>
              </a:extLst>
            </p:cNvPr>
            <p:cNvSpPr/>
            <p:nvPr/>
          </p:nvSpPr>
          <p:spPr>
            <a:xfrm>
              <a:off x="1846915" y="5975616"/>
              <a:ext cx="1391772" cy="717606"/>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72B8D9"/>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cxnSp>
          <p:nvCxnSpPr>
            <p:cNvPr id="107"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grpFill/>
            <a:ln w="28575" cap="flat" cmpd="sng" algn="ctr">
              <a:solidFill>
                <a:srgbClr val="84CBC5"/>
              </a:solidFill>
              <a:prstDash val="sysDash"/>
              <a:miter lim="800000"/>
              <a:tailEnd type="oval"/>
            </a:ln>
            <a:effectLst/>
          </p:spPr>
        </p:cxnSp>
      </p:grpSp>
      <p:grpSp>
        <p:nvGrpSpPr>
          <p:cNvPr id="108" name="Group 141">
            <a:extLst>
              <a:ext uri="{FF2B5EF4-FFF2-40B4-BE49-F238E27FC236}">
                <a16:creationId xmlns:a16="http://schemas.microsoft.com/office/drawing/2014/main" id="{CFA936C6-9E5A-4BD3-A7EC-58E58B2C93CC}"/>
              </a:ext>
            </a:extLst>
          </p:cNvPr>
          <p:cNvGrpSpPr/>
          <p:nvPr/>
        </p:nvGrpSpPr>
        <p:grpSpPr>
          <a:xfrm>
            <a:off x="7487625" y="1368651"/>
            <a:ext cx="2399260" cy="5496109"/>
            <a:chOff x="1047162" y="2935983"/>
            <a:chExt cx="4584513" cy="7414587"/>
          </a:xfrm>
        </p:grpSpPr>
        <p:sp>
          <p:nvSpPr>
            <p:cNvPr id="109" name="Rectangle 142">
              <a:extLst>
                <a:ext uri="{FF2B5EF4-FFF2-40B4-BE49-F238E27FC236}">
                  <a16:creationId xmlns:a16="http://schemas.microsoft.com/office/drawing/2014/main" id="{A3F06F88-DC55-4208-81BC-D2303C48145C}"/>
                </a:ext>
              </a:extLst>
            </p:cNvPr>
            <p:cNvSpPr/>
            <p:nvPr/>
          </p:nvSpPr>
          <p:spPr>
            <a:xfrm>
              <a:off x="1136047" y="2935983"/>
              <a:ext cx="4495626" cy="1121065"/>
            </a:xfrm>
            <a:prstGeom prst="rect">
              <a:avLst/>
            </a:prstGeom>
          </p:spPr>
          <p:txBody>
            <a:bodyPr wrap="square">
              <a:spAutoFit/>
            </a:bodyPr>
            <a:lstStyle/>
            <a:p>
              <a:pPr algn="ctr" defTabSz="914377"/>
              <a:r>
                <a:rPr lang="en-GB" sz="2400" dirty="0">
                  <a:solidFill>
                    <a:schemeClr val="bg1"/>
                  </a:solidFill>
                  <a:sym typeface="Helvetica Light"/>
                </a:rPr>
                <a:t> </a:t>
              </a:r>
              <a:r>
                <a:rPr lang="en-GB" sz="2400" dirty="0" err="1">
                  <a:solidFill>
                    <a:schemeClr val="bg1"/>
                  </a:solidFill>
                  <a:sym typeface="Helvetica Light"/>
                </a:rPr>
                <a:t>Đới</a:t>
              </a:r>
              <a:r>
                <a:rPr lang="en-GB" sz="2400" dirty="0">
                  <a:solidFill>
                    <a:schemeClr val="bg1"/>
                  </a:solidFill>
                  <a:sym typeface="Helvetica Light"/>
                </a:rPr>
                <a:t> </a:t>
              </a:r>
              <a:r>
                <a:rPr lang="en-GB" sz="2400" dirty="0" err="1">
                  <a:solidFill>
                    <a:schemeClr val="bg1"/>
                  </a:solidFill>
                  <a:sym typeface="Helvetica Light"/>
                </a:rPr>
                <a:t>khí</a:t>
              </a:r>
              <a:r>
                <a:rPr lang="en-GB" sz="2400" dirty="0">
                  <a:solidFill>
                    <a:schemeClr val="bg1"/>
                  </a:solidFill>
                  <a:sym typeface="Helvetica Light"/>
                </a:rPr>
                <a:t> </a:t>
              </a:r>
              <a:r>
                <a:rPr lang="en-GB" sz="2400" dirty="0" err="1">
                  <a:solidFill>
                    <a:schemeClr val="bg1"/>
                  </a:solidFill>
                  <a:sym typeface="Helvetica Light"/>
                </a:rPr>
                <a:t>hậu</a:t>
              </a:r>
              <a:r>
                <a:rPr lang="en-GB" sz="2400" dirty="0">
                  <a:solidFill>
                    <a:schemeClr val="bg1"/>
                  </a:solidFill>
                  <a:sym typeface="Helvetica Light"/>
                </a:rPr>
                <a:t> </a:t>
              </a:r>
              <a:endParaRPr lang="en-GB" sz="2400" dirty="0" smtClean="0">
                <a:solidFill>
                  <a:schemeClr val="bg1"/>
                </a:solidFill>
                <a:sym typeface="Helvetica Light"/>
              </a:endParaRPr>
            </a:p>
            <a:p>
              <a:pPr algn="ctr" defTabSz="914377"/>
              <a:r>
                <a:rPr lang="en-GB" sz="2400" dirty="0" err="1">
                  <a:solidFill>
                    <a:schemeClr val="bg1"/>
                  </a:solidFill>
                  <a:sym typeface="Helvetica Light"/>
                </a:rPr>
                <a:t>cận</a:t>
              </a:r>
              <a:r>
                <a:rPr lang="en-GB" sz="2400" dirty="0">
                  <a:solidFill>
                    <a:schemeClr val="bg1"/>
                  </a:solidFill>
                  <a:sym typeface="Helvetica Light"/>
                </a:rPr>
                <a:t> </a:t>
              </a:r>
              <a:r>
                <a:rPr lang="en-GB" sz="2400" dirty="0" err="1">
                  <a:solidFill>
                    <a:schemeClr val="bg1"/>
                  </a:solidFill>
                  <a:sym typeface="Helvetica Light"/>
                </a:rPr>
                <a:t>nhiệt</a:t>
              </a:r>
              <a:r>
                <a:rPr lang="en-GB" sz="2400" dirty="0">
                  <a:solidFill>
                    <a:schemeClr val="bg1"/>
                  </a:solidFill>
                  <a:sym typeface="Helvetica Light"/>
                </a:rPr>
                <a:t> </a:t>
              </a:r>
            </a:p>
          </p:txBody>
        </p:sp>
        <p:sp>
          <p:nvSpPr>
            <p:cNvPr id="110" name="Rectangle 143">
              <a:extLst>
                <a:ext uri="{FF2B5EF4-FFF2-40B4-BE49-F238E27FC236}">
                  <a16:creationId xmlns:a16="http://schemas.microsoft.com/office/drawing/2014/main" id="{8F20CD92-97AA-4150-99DD-748C5DB6691D}"/>
                </a:ext>
              </a:extLst>
            </p:cNvPr>
            <p:cNvSpPr/>
            <p:nvPr/>
          </p:nvSpPr>
          <p:spPr>
            <a:xfrm>
              <a:off x="1047162" y="6239997"/>
              <a:ext cx="4584513" cy="4110573"/>
            </a:xfrm>
            <a:prstGeom prst="rect">
              <a:avLst/>
            </a:prstGeom>
          </p:spPr>
          <p:txBody>
            <a:bodyPr wrap="square">
              <a:spAutoFit/>
            </a:bodyPr>
            <a:lstStyle/>
            <a:p>
              <a:pPr algn="ctr" defTabSz="914377"/>
              <a:r>
                <a:rPr lang="en-US" sz="2400" dirty="0" smtClean="0">
                  <a:solidFill>
                    <a:schemeClr val="accent5">
                      <a:lumMod val="50000"/>
                    </a:schemeClr>
                  </a:solidFill>
                  <a:cs typeface="Segoe UI Light" panose="020B0502040204020203" pitchFamily="34" charset="0"/>
                  <a:sym typeface="Helvetica Light"/>
                </a:rPr>
                <a:t>M</a:t>
              </a:r>
              <a:r>
                <a:rPr lang="vi-VN" sz="2400" dirty="0" smtClean="0">
                  <a:solidFill>
                    <a:schemeClr val="accent5">
                      <a:lumMod val="50000"/>
                    </a:schemeClr>
                  </a:solidFill>
                  <a:cs typeface="Segoe UI Light" panose="020B0502040204020203" pitchFamily="34" charset="0"/>
                  <a:sym typeface="Helvetica Light"/>
                </a:rPr>
                <a:t>ùa </a:t>
              </a:r>
              <a:r>
                <a:rPr lang="vi-VN" sz="2400" dirty="0">
                  <a:solidFill>
                    <a:schemeClr val="accent5">
                      <a:lumMod val="50000"/>
                    </a:schemeClr>
                  </a:solidFill>
                  <a:cs typeface="Segoe UI Light" panose="020B0502040204020203" pitchFamily="34" charset="0"/>
                  <a:sym typeface="Helvetica Light"/>
                </a:rPr>
                <a:t>hạ nóng, mùa đông ấm. Cảnh quan điển </a:t>
              </a:r>
              <a:r>
                <a:rPr lang="vi-VN" sz="2400" dirty="0" smtClean="0">
                  <a:solidFill>
                    <a:schemeClr val="accent5">
                      <a:lumMod val="50000"/>
                    </a:schemeClr>
                  </a:solidFill>
                  <a:cs typeface="Segoe UI Light" panose="020B0502040204020203" pitchFamily="34" charset="0"/>
                  <a:sym typeface="Helvetica Light"/>
                </a:rPr>
                <a:t>hình</a:t>
              </a:r>
              <a:r>
                <a:rPr lang="en-US" sz="2400" dirty="0" smtClean="0">
                  <a:solidFill>
                    <a:schemeClr val="accent5">
                      <a:lumMod val="50000"/>
                    </a:schemeClr>
                  </a:solidFill>
                  <a:cs typeface="Segoe UI Light" panose="020B0502040204020203" pitchFamily="34" charset="0"/>
                  <a:sym typeface="Helvetica Light"/>
                </a:rPr>
                <a:t>:</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rừng cận </a:t>
              </a:r>
              <a:r>
                <a:rPr lang="vi-VN" sz="2400" dirty="0" smtClean="0">
                  <a:solidFill>
                    <a:schemeClr val="accent5">
                      <a:lumMod val="50000"/>
                    </a:schemeClr>
                  </a:solidFill>
                  <a:cs typeface="Segoe UI Light" panose="020B0502040204020203" pitchFamily="34" charset="0"/>
                  <a:sym typeface="Helvetica Light"/>
                </a:rPr>
                <a:t>nhiệt</a:t>
              </a:r>
              <a:r>
                <a:rPr lang="en-US" sz="2400" dirty="0" smtClean="0">
                  <a:solidFill>
                    <a:schemeClr val="accent5">
                      <a:lumMod val="50000"/>
                    </a:schemeClr>
                  </a:solidFill>
                  <a:cs typeface="Segoe UI Light" panose="020B0502040204020203" pitchFamily="34" charset="0"/>
                  <a:sym typeface="Helvetica Light"/>
                </a:rPr>
                <a:t>,</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thảo nguyên rừng </a:t>
              </a:r>
              <a:r>
                <a:rPr lang="vi-VN" sz="2400" dirty="0" smtClean="0">
                  <a:solidFill>
                    <a:schemeClr val="accent5">
                      <a:lumMod val="50000"/>
                    </a:schemeClr>
                  </a:solidFill>
                  <a:cs typeface="Segoe UI Light" panose="020B0502040204020203" pitchFamily="34" charset="0"/>
                  <a:sym typeface="Helvetica Light"/>
                </a:rPr>
                <a:t>(mưa </a:t>
              </a:r>
              <a:r>
                <a:rPr lang="vi-VN" sz="2400" dirty="0">
                  <a:solidFill>
                    <a:schemeClr val="accent5">
                      <a:lumMod val="50000"/>
                    </a:schemeClr>
                  </a:solidFill>
                  <a:cs typeface="Segoe UI Light" panose="020B0502040204020203" pitchFamily="34" charset="0"/>
                  <a:sym typeface="Helvetica Light"/>
                </a:rPr>
                <a:t>nhiều); bán hoang </a:t>
              </a:r>
              <a:r>
                <a:rPr lang="vi-VN" sz="2400" dirty="0" smtClean="0">
                  <a:solidFill>
                    <a:schemeClr val="accent5">
                      <a:lumMod val="50000"/>
                    </a:schemeClr>
                  </a:solidFill>
                  <a:cs typeface="Segoe UI Light" panose="020B0502040204020203" pitchFamily="34" charset="0"/>
                  <a:sym typeface="Helvetica Light"/>
                </a:rPr>
                <a:t>mạc</a:t>
              </a:r>
              <a:r>
                <a:rPr lang="en-US" sz="2400" dirty="0" smtClean="0">
                  <a:solidFill>
                    <a:schemeClr val="accent5">
                      <a:lumMod val="50000"/>
                    </a:schemeClr>
                  </a:solidFill>
                  <a:cs typeface="Segoe UI Light" panose="020B0502040204020203" pitchFamily="34" charset="0"/>
                  <a:sym typeface="Helvetica Light"/>
                </a:rPr>
                <a:t>.</a:t>
              </a:r>
              <a:r>
                <a:rPr lang="vi-VN" sz="2400" dirty="0" smtClean="0">
                  <a:solidFill>
                    <a:schemeClr val="accent5">
                      <a:lumMod val="50000"/>
                    </a:schemeClr>
                  </a:solidFill>
                  <a:cs typeface="Segoe UI Light" panose="020B0502040204020203" pitchFamily="34" charset="0"/>
                  <a:sym typeface="Helvetica Light"/>
                </a:rPr>
                <a:t> </a:t>
              </a:r>
              <a:r>
                <a:rPr lang="vi-VN" sz="2400" dirty="0">
                  <a:solidFill>
                    <a:schemeClr val="accent5">
                      <a:lumMod val="50000"/>
                    </a:schemeClr>
                  </a:solidFill>
                  <a:cs typeface="Segoe UI Light" panose="020B0502040204020203" pitchFamily="34" charset="0"/>
                  <a:sym typeface="Helvetica Light"/>
                </a:rPr>
                <a:t>hoang mạc </a:t>
              </a:r>
              <a:r>
                <a:rPr lang="vi-VN" sz="2400" dirty="0" smtClean="0">
                  <a:solidFill>
                    <a:schemeClr val="accent5">
                      <a:lumMod val="50000"/>
                    </a:schemeClr>
                  </a:solidFill>
                  <a:cs typeface="Segoe UI Light" panose="020B0502040204020203" pitchFamily="34" charset="0"/>
                  <a:sym typeface="Helvetica Light"/>
                </a:rPr>
                <a:t>(mưa </a:t>
              </a:r>
              <a:r>
                <a:rPr lang="vi-VN" sz="2400" dirty="0">
                  <a:solidFill>
                    <a:schemeClr val="accent5">
                      <a:lumMod val="50000"/>
                    </a:schemeClr>
                  </a:solidFill>
                  <a:cs typeface="Segoe UI Light" panose="020B0502040204020203" pitchFamily="34" charset="0"/>
                  <a:sym typeface="Helvetica Light"/>
                </a:rPr>
                <a:t>ít).</a:t>
              </a:r>
              <a:endParaRPr lang="en-GB" sz="2400" dirty="0">
                <a:solidFill>
                  <a:schemeClr val="accent5">
                    <a:lumMod val="50000"/>
                  </a:schemeClr>
                </a:solidFill>
                <a:cs typeface="Segoe UI Light" panose="020B0502040204020203" pitchFamily="34" charset="0"/>
                <a:sym typeface="Helvetica Light"/>
              </a:endParaRPr>
            </a:p>
          </p:txBody>
        </p:sp>
      </p:grpSp>
      <p:grpSp>
        <p:nvGrpSpPr>
          <p:cNvPr id="111" name="Group 5">
            <a:extLst>
              <a:ext uri="{FF2B5EF4-FFF2-40B4-BE49-F238E27FC236}">
                <a16:creationId xmlns:a16="http://schemas.microsoft.com/office/drawing/2014/main" id="{90787C8F-83AF-4085-8BB1-365979D3DF60}"/>
              </a:ext>
            </a:extLst>
          </p:cNvPr>
          <p:cNvGrpSpPr/>
          <p:nvPr/>
        </p:nvGrpSpPr>
        <p:grpSpPr>
          <a:xfrm>
            <a:off x="9934508" y="1051665"/>
            <a:ext cx="2105092" cy="2570767"/>
            <a:chOff x="1846915" y="5975616"/>
            <a:chExt cx="1391772" cy="2398459"/>
          </a:xfrm>
        </p:grpSpPr>
        <p:sp>
          <p:nvSpPr>
            <p:cNvPr id="112" name="Freeform 117">
              <a:extLst>
                <a:ext uri="{FF2B5EF4-FFF2-40B4-BE49-F238E27FC236}">
                  <a16:creationId xmlns:a16="http://schemas.microsoft.com/office/drawing/2014/main" id="{53962AD4-AC61-4830-8A04-A9AAA34EACD5}"/>
                </a:ext>
              </a:extLst>
            </p:cNvPr>
            <p:cNvSpPr/>
            <p:nvPr/>
          </p:nvSpPr>
          <p:spPr>
            <a:xfrm>
              <a:off x="1846915" y="5976510"/>
              <a:ext cx="1391772" cy="2049658"/>
            </a:xfrm>
            <a:custGeom>
              <a:avLst/>
              <a:gdLst>
                <a:gd name="connsiteX0" fmla="*/ 120749 w 1391772"/>
                <a:gd name="connsiteY0" fmla="*/ 0 h 2049658"/>
                <a:gd name="connsiteX1" fmla="*/ 1271022 w 1391772"/>
                <a:gd name="connsiteY1" fmla="*/ 0 h 2049658"/>
                <a:gd name="connsiteX2" fmla="*/ 1391771 w 1391772"/>
                <a:gd name="connsiteY2" fmla="*/ 120749 h 2049658"/>
                <a:gd name="connsiteX3" fmla="*/ 1391771 w 1391772"/>
                <a:gd name="connsiteY3" fmla="*/ 273200 h 2049658"/>
                <a:gd name="connsiteX4" fmla="*/ 1391772 w 1391772"/>
                <a:gd name="connsiteY4" fmla="*/ 273200 h 2049658"/>
                <a:gd name="connsiteX5" fmla="*/ 1391772 w 1391772"/>
                <a:gd name="connsiteY5" fmla="*/ 1417490 h 2049658"/>
                <a:gd name="connsiteX6" fmla="*/ 1390078 w 1391772"/>
                <a:gd name="connsiteY6" fmla="*/ 1450741 h 2049658"/>
                <a:gd name="connsiteX7" fmla="*/ 1385000 w 1391772"/>
                <a:gd name="connsiteY7" fmla="*/ 1482860 h 2049658"/>
                <a:gd name="connsiteX8" fmla="*/ 1377212 w 1391772"/>
                <a:gd name="connsiteY8" fmla="*/ 1514601 h 2049658"/>
                <a:gd name="connsiteX9" fmla="*/ 1366714 w 1391772"/>
                <a:gd name="connsiteY9" fmla="*/ 1544830 h 2049658"/>
                <a:gd name="connsiteX10" fmla="*/ 1353167 w 1391772"/>
                <a:gd name="connsiteY10" fmla="*/ 1573926 h 2049658"/>
                <a:gd name="connsiteX11" fmla="*/ 1336913 w 1391772"/>
                <a:gd name="connsiteY11" fmla="*/ 1601132 h 2049658"/>
                <a:gd name="connsiteX12" fmla="*/ 1317952 w 1391772"/>
                <a:gd name="connsiteY12" fmla="*/ 1625693 h 2049658"/>
                <a:gd name="connsiteX13" fmla="*/ 1297294 w 1391772"/>
                <a:gd name="connsiteY13" fmla="*/ 1648742 h 2049658"/>
                <a:gd name="connsiteX14" fmla="*/ 1273252 w 1391772"/>
                <a:gd name="connsiteY14" fmla="*/ 1669148 h 2049658"/>
                <a:gd name="connsiteX15" fmla="*/ 854027 w 1391772"/>
                <a:gd name="connsiteY15" fmla="*/ 1995245 h 2049658"/>
                <a:gd name="connsiteX16" fmla="*/ 827614 w 1391772"/>
                <a:gd name="connsiteY16" fmla="*/ 2013761 h 2049658"/>
                <a:gd name="connsiteX17" fmla="*/ 799846 w 1391772"/>
                <a:gd name="connsiteY17" fmla="*/ 2028120 h 2049658"/>
                <a:gd name="connsiteX18" fmla="*/ 771063 w 1391772"/>
                <a:gd name="connsiteY18" fmla="*/ 2038701 h 2049658"/>
                <a:gd name="connsiteX19" fmla="*/ 741602 w 1391772"/>
                <a:gd name="connsiteY19" fmla="*/ 2046258 h 2049658"/>
                <a:gd name="connsiteX20" fmla="*/ 711803 w 1391772"/>
                <a:gd name="connsiteY20" fmla="*/ 2049658 h 2049658"/>
                <a:gd name="connsiteX21" fmla="*/ 682003 w 1391772"/>
                <a:gd name="connsiteY21" fmla="*/ 2049658 h 2049658"/>
                <a:gd name="connsiteX22" fmla="*/ 651865 w 1391772"/>
                <a:gd name="connsiteY22" fmla="*/ 2046258 h 2049658"/>
                <a:gd name="connsiteX23" fmla="*/ 622742 w 1391772"/>
                <a:gd name="connsiteY23" fmla="*/ 2038701 h 2049658"/>
                <a:gd name="connsiteX24" fmla="*/ 593959 w 1391772"/>
                <a:gd name="connsiteY24" fmla="*/ 2028120 h 2049658"/>
                <a:gd name="connsiteX25" fmla="*/ 565853 w 1391772"/>
                <a:gd name="connsiteY25" fmla="*/ 2013761 h 2049658"/>
                <a:gd name="connsiteX26" fmla="*/ 539778 w 1391772"/>
                <a:gd name="connsiteY26" fmla="*/ 1995245 h 2049658"/>
                <a:gd name="connsiteX27" fmla="*/ 118521 w 1391772"/>
                <a:gd name="connsiteY27" fmla="*/ 1669148 h 2049658"/>
                <a:gd name="connsiteX28" fmla="*/ 95156 w 1391772"/>
                <a:gd name="connsiteY28" fmla="*/ 1648742 h 2049658"/>
                <a:gd name="connsiteX29" fmla="*/ 73823 w 1391772"/>
                <a:gd name="connsiteY29" fmla="*/ 1625693 h 2049658"/>
                <a:gd name="connsiteX30" fmla="*/ 54859 w 1391772"/>
                <a:gd name="connsiteY30" fmla="*/ 1600376 h 2049658"/>
                <a:gd name="connsiteX31" fmla="*/ 39282 w 1391772"/>
                <a:gd name="connsiteY31" fmla="*/ 1573926 h 2049658"/>
                <a:gd name="connsiteX32" fmla="*/ 25059 w 1391772"/>
                <a:gd name="connsiteY32" fmla="*/ 1544830 h 2049658"/>
                <a:gd name="connsiteX33" fmla="*/ 14563 w 1391772"/>
                <a:gd name="connsiteY33" fmla="*/ 1514601 h 2049658"/>
                <a:gd name="connsiteX34" fmla="*/ 6773 w 1391772"/>
                <a:gd name="connsiteY34" fmla="*/ 1482860 h 2049658"/>
                <a:gd name="connsiteX35" fmla="*/ 2034 w 1391772"/>
                <a:gd name="connsiteY35" fmla="*/ 1449985 h 2049658"/>
                <a:gd name="connsiteX36" fmla="*/ 1 w 1391772"/>
                <a:gd name="connsiteY36" fmla="*/ 1417490 h 2049658"/>
                <a:gd name="connsiteX37" fmla="*/ 1 w 1391772"/>
                <a:gd name="connsiteY37" fmla="*/ 946601 h 2049658"/>
                <a:gd name="connsiteX38" fmla="*/ 0 w 1391772"/>
                <a:gd name="connsiteY38" fmla="*/ 946596 h 2049658"/>
                <a:gd name="connsiteX39" fmla="*/ 0 w 1391772"/>
                <a:gd name="connsiteY39" fmla="*/ 120749 h 2049658"/>
                <a:gd name="connsiteX40" fmla="*/ 120749 w 1391772"/>
                <a:gd name="connsiteY40" fmla="*/ 0 h 204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391772" h="2049658">
                  <a:moveTo>
                    <a:pt x="120749" y="0"/>
                  </a:moveTo>
                  <a:lnTo>
                    <a:pt x="1271022" y="0"/>
                  </a:lnTo>
                  <a:cubicBezTo>
                    <a:pt x="1337710" y="0"/>
                    <a:pt x="1391771" y="54061"/>
                    <a:pt x="1391771" y="120749"/>
                  </a:cubicBezTo>
                  <a:lnTo>
                    <a:pt x="1391771" y="273200"/>
                  </a:lnTo>
                  <a:lnTo>
                    <a:pt x="1391772" y="273200"/>
                  </a:lnTo>
                  <a:lnTo>
                    <a:pt x="1391772" y="1417490"/>
                  </a:lnTo>
                  <a:lnTo>
                    <a:pt x="1390078" y="1450741"/>
                  </a:lnTo>
                  <a:lnTo>
                    <a:pt x="1385000" y="1482860"/>
                  </a:lnTo>
                  <a:lnTo>
                    <a:pt x="1377212" y="1514601"/>
                  </a:lnTo>
                  <a:lnTo>
                    <a:pt x="1366714" y="1544830"/>
                  </a:lnTo>
                  <a:lnTo>
                    <a:pt x="1353167" y="1573926"/>
                  </a:lnTo>
                  <a:lnTo>
                    <a:pt x="1336913" y="1601132"/>
                  </a:lnTo>
                  <a:lnTo>
                    <a:pt x="1317952" y="1625693"/>
                  </a:lnTo>
                  <a:lnTo>
                    <a:pt x="1297294" y="1648742"/>
                  </a:lnTo>
                  <a:lnTo>
                    <a:pt x="1273252" y="1669148"/>
                  </a:lnTo>
                  <a:lnTo>
                    <a:pt x="854027" y="1995245"/>
                  </a:lnTo>
                  <a:lnTo>
                    <a:pt x="827614" y="2013761"/>
                  </a:lnTo>
                  <a:lnTo>
                    <a:pt x="799846" y="2028120"/>
                  </a:lnTo>
                  <a:lnTo>
                    <a:pt x="771063" y="2038701"/>
                  </a:lnTo>
                  <a:lnTo>
                    <a:pt x="741602" y="2046258"/>
                  </a:lnTo>
                  <a:lnTo>
                    <a:pt x="711803" y="2049658"/>
                  </a:lnTo>
                  <a:lnTo>
                    <a:pt x="682003" y="2049658"/>
                  </a:lnTo>
                  <a:lnTo>
                    <a:pt x="651865" y="2046258"/>
                  </a:lnTo>
                  <a:lnTo>
                    <a:pt x="622742" y="2038701"/>
                  </a:lnTo>
                  <a:lnTo>
                    <a:pt x="593959" y="2028120"/>
                  </a:lnTo>
                  <a:lnTo>
                    <a:pt x="565853" y="2013761"/>
                  </a:lnTo>
                  <a:lnTo>
                    <a:pt x="539778" y="1995245"/>
                  </a:lnTo>
                  <a:lnTo>
                    <a:pt x="118521" y="1669148"/>
                  </a:lnTo>
                  <a:lnTo>
                    <a:pt x="95156" y="1648742"/>
                  </a:lnTo>
                  <a:lnTo>
                    <a:pt x="73823" y="1625693"/>
                  </a:lnTo>
                  <a:lnTo>
                    <a:pt x="54859" y="1600376"/>
                  </a:lnTo>
                  <a:lnTo>
                    <a:pt x="39282" y="1573926"/>
                  </a:lnTo>
                  <a:lnTo>
                    <a:pt x="25059" y="1544830"/>
                  </a:lnTo>
                  <a:lnTo>
                    <a:pt x="14563" y="1514601"/>
                  </a:lnTo>
                  <a:lnTo>
                    <a:pt x="6773" y="1482860"/>
                  </a:lnTo>
                  <a:lnTo>
                    <a:pt x="2034" y="1449985"/>
                  </a:lnTo>
                  <a:lnTo>
                    <a:pt x="1" y="1417490"/>
                  </a:lnTo>
                  <a:lnTo>
                    <a:pt x="1" y="946601"/>
                  </a:lnTo>
                  <a:lnTo>
                    <a:pt x="0" y="946596"/>
                  </a:lnTo>
                  <a:lnTo>
                    <a:pt x="0" y="120749"/>
                  </a:lnTo>
                  <a:cubicBezTo>
                    <a:pt x="0" y="54061"/>
                    <a:pt x="54061" y="0"/>
                    <a:pt x="120749" y="0"/>
                  </a:cubicBezTo>
                  <a:close/>
                </a:path>
              </a:pathLst>
            </a:custGeom>
            <a:solidFill>
              <a:srgbClr val="868AD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sp>
          <p:nvSpPr>
            <p:cNvPr id="113" name="Freeform 118">
              <a:extLst>
                <a:ext uri="{FF2B5EF4-FFF2-40B4-BE49-F238E27FC236}">
                  <a16:creationId xmlns:a16="http://schemas.microsoft.com/office/drawing/2014/main" id="{46B4F70F-9FDC-40F5-A394-ED1CF7258EB3}"/>
                </a:ext>
              </a:extLst>
            </p:cNvPr>
            <p:cNvSpPr/>
            <p:nvPr/>
          </p:nvSpPr>
          <p:spPr>
            <a:xfrm>
              <a:off x="1846915" y="5975616"/>
              <a:ext cx="1391772" cy="717606"/>
            </a:xfrm>
            <a:custGeom>
              <a:avLst/>
              <a:gdLst>
                <a:gd name="connsiteX0" fmla="*/ 105157 w 1391772"/>
                <a:gd name="connsiteY0" fmla="*/ 0 h 385058"/>
                <a:gd name="connsiteX1" fmla="*/ 1286615 w 1391772"/>
                <a:gd name="connsiteY1" fmla="*/ 0 h 385058"/>
                <a:gd name="connsiteX2" fmla="*/ 1391772 w 1391772"/>
                <a:gd name="connsiteY2" fmla="*/ 105157 h 385058"/>
                <a:gd name="connsiteX3" fmla="*/ 1391772 w 1391772"/>
                <a:gd name="connsiteY3" fmla="*/ 385058 h 385058"/>
                <a:gd name="connsiteX4" fmla="*/ 0 w 1391772"/>
                <a:gd name="connsiteY4" fmla="*/ 385058 h 385058"/>
                <a:gd name="connsiteX5" fmla="*/ 0 w 1391772"/>
                <a:gd name="connsiteY5" fmla="*/ 105157 h 385058"/>
                <a:gd name="connsiteX6" fmla="*/ 105157 w 1391772"/>
                <a:gd name="connsiteY6" fmla="*/ 0 h 3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772" h="385058">
                  <a:moveTo>
                    <a:pt x="105157" y="0"/>
                  </a:moveTo>
                  <a:lnTo>
                    <a:pt x="1286615" y="0"/>
                  </a:lnTo>
                  <a:cubicBezTo>
                    <a:pt x="1344692" y="0"/>
                    <a:pt x="1391772" y="47080"/>
                    <a:pt x="1391772" y="105157"/>
                  </a:cubicBezTo>
                  <a:lnTo>
                    <a:pt x="1391772" y="385058"/>
                  </a:lnTo>
                  <a:lnTo>
                    <a:pt x="0" y="385058"/>
                  </a:lnTo>
                  <a:lnTo>
                    <a:pt x="0" y="105157"/>
                  </a:lnTo>
                  <a:cubicBezTo>
                    <a:pt x="0" y="47080"/>
                    <a:pt x="47080" y="0"/>
                    <a:pt x="105157" y="0"/>
                  </a:cubicBezTo>
                  <a:close/>
                </a:path>
              </a:pathLst>
            </a:custGeom>
            <a:solidFill>
              <a:srgbClr val="7B80C1"/>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accent5">
                    <a:lumMod val="50000"/>
                  </a:schemeClr>
                </a:solidFill>
                <a:effectLst/>
                <a:uLnTx/>
                <a:uFillTx/>
                <a:ea typeface="+mn-ea"/>
                <a:cs typeface="+mn-cs"/>
                <a:sym typeface="Helvetica Light"/>
              </a:endParaRPr>
            </a:p>
          </p:txBody>
        </p:sp>
        <p:cxnSp>
          <p:nvCxnSpPr>
            <p:cNvPr id="114" name="Straight Connector 119">
              <a:extLst>
                <a:ext uri="{FF2B5EF4-FFF2-40B4-BE49-F238E27FC236}">
                  <a16:creationId xmlns:a16="http://schemas.microsoft.com/office/drawing/2014/main" id="{28F11806-14CD-4C22-8A92-C5DC49130837}"/>
                </a:ext>
              </a:extLst>
            </p:cNvPr>
            <p:cNvCxnSpPr/>
            <p:nvPr/>
          </p:nvCxnSpPr>
          <p:spPr>
            <a:xfrm>
              <a:off x="2538600" y="7951995"/>
              <a:ext cx="0" cy="422080"/>
            </a:xfrm>
            <a:prstGeom prst="line">
              <a:avLst/>
            </a:prstGeom>
            <a:noFill/>
            <a:ln w="28575" cap="flat" cmpd="sng" algn="ctr">
              <a:solidFill>
                <a:srgbClr val="84CBC5"/>
              </a:solidFill>
              <a:prstDash val="sysDash"/>
              <a:miter lim="800000"/>
              <a:tailEnd type="oval"/>
            </a:ln>
            <a:effectLst/>
          </p:spPr>
        </p:cxnSp>
      </p:grpSp>
      <p:grpSp>
        <p:nvGrpSpPr>
          <p:cNvPr id="115" name="Group 141">
            <a:extLst>
              <a:ext uri="{FF2B5EF4-FFF2-40B4-BE49-F238E27FC236}">
                <a16:creationId xmlns:a16="http://schemas.microsoft.com/office/drawing/2014/main" id="{CFA936C6-9E5A-4BD3-A7EC-58E58B2C93CC}"/>
              </a:ext>
            </a:extLst>
          </p:cNvPr>
          <p:cNvGrpSpPr/>
          <p:nvPr/>
        </p:nvGrpSpPr>
        <p:grpSpPr>
          <a:xfrm>
            <a:off x="9880023" y="1027277"/>
            <a:ext cx="2146714" cy="4576796"/>
            <a:chOff x="1047162" y="2935983"/>
            <a:chExt cx="4584513" cy="6174375"/>
          </a:xfrm>
        </p:grpSpPr>
        <p:sp>
          <p:nvSpPr>
            <p:cNvPr id="116" name="Rectangle 142">
              <a:extLst>
                <a:ext uri="{FF2B5EF4-FFF2-40B4-BE49-F238E27FC236}">
                  <a16:creationId xmlns:a16="http://schemas.microsoft.com/office/drawing/2014/main" id="{A3F06F88-DC55-4208-81BC-D2303C48145C}"/>
                </a:ext>
              </a:extLst>
            </p:cNvPr>
            <p:cNvSpPr/>
            <p:nvPr/>
          </p:nvSpPr>
          <p:spPr>
            <a:xfrm>
              <a:off x="1136047" y="2935983"/>
              <a:ext cx="4495626" cy="1121065"/>
            </a:xfrm>
            <a:prstGeom prst="rect">
              <a:avLst/>
            </a:prstGeom>
          </p:spPr>
          <p:txBody>
            <a:bodyPr wrap="square">
              <a:spAutoFit/>
            </a:bodyPr>
            <a:lstStyle/>
            <a:p>
              <a:pPr algn="ctr" defTabSz="914377"/>
              <a:r>
                <a:rPr lang="en-GB" sz="2400" dirty="0">
                  <a:solidFill>
                    <a:schemeClr val="bg1"/>
                  </a:solidFill>
                  <a:sym typeface="Helvetica Light"/>
                </a:rPr>
                <a:t> </a:t>
              </a:r>
              <a:r>
                <a:rPr lang="en-GB" sz="2400" dirty="0" err="1">
                  <a:solidFill>
                    <a:schemeClr val="bg1"/>
                  </a:solidFill>
                  <a:sym typeface="Helvetica Light"/>
                </a:rPr>
                <a:t>Đới</a:t>
              </a:r>
              <a:r>
                <a:rPr lang="en-GB" sz="2400" dirty="0">
                  <a:solidFill>
                    <a:schemeClr val="bg1"/>
                  </a:solidFill>
                  <a:sym typeface="Helvetica Light"/>
                </a:rPr>
                <a:t> </a:t>
              </a:r>
              <a:r>
                <a:rPr lang="en-GB" sz="2400" dirty="0" err="1">
                  <a:solidFill>
                    <a:schemeClr val="bg1"/>
                  </a:solidFill>
                  <a:sym typeface="Helvetica Light"/>
                </a:rPr>
                <a:t>khí</a:t>
              </a:r>
              <a:r>
                <a:rPr lang="en-GB" sz="2400" dirty="0">
                  <a:solidFill>
                    <a:schemeClr val="bg1"/>
                  </a:solidFill>
                  <a:sym typeface="Helvetica Light"/>
                </a:rPr>
                <a:t> </a:t>
              </a:r>
              <a:r>
                <a:rPr lang="en-GB" sz="2400" dirty="0" err="1">
                  <a:solidFill>
                    <a:schemeClr val="bg1"/>
                  </a:solidFill>
                  <a:sym typeface="Helvetica Light"/>
                </a:rPr>
                <a:t>hậu</a:t>
              </a:r>
              <a:r>
                <a:rPr lang="en-GB" sz="2400" dirty="0">
                  <a:solidFill>
                    <a:schemeClr val="bg1"/>
                  </a:solidFill>
                  <a:sym typeface="Helvetica Light"/>
                </a:rPr>
                <a:t> </a:t>
              </a:r>
              <a:endParaRPr lang="en-GB" sz="2400" dirty="0" smtClean="0">
                <a:solidFill>
                  <a:schemeClr val="bg1"/>
                </a:solidFill>
                <a:sym typeface="Helvetica Light"/>
              </a:endParaRPr>
            </a:p>
            <a:p>
              <a:pPr algn="ctr" defTabSz="914377"/>
              <a:r>
                <a:rPr lang="en-GB" sz="2400" dirty="0" err="1">
                  <a:solidFill>
                    <a:schemeClr val="bg1"/>
                  </a:solidFill>
                  <a:sym typeface="Helvetica Light"/>
                </a:rPr>
                <a:t>ôn</a:t>
              </a:r>
              <a:r>
                <a:rPr lang="en-GB" sz="2400" dirty="0">
                  <a:solidFill>
                    <a:schemeClr val="bg1"/>
                  </a:solidFill>
                  <a:sym typeface="Helvetica Light"/>
                </a:rPr>
                <a:t> </a:t>
              </a:r>
              <a:r>
                <a:rPr lang="en-GB" sz="2400" dirty="0" err="1">
                  <a:solidFill>
                    <a:schemeClr val="bg1"/>
                  </a:solidFill>
                  <a:sym typeface="Helvetica Light"/>
                </a:rPr>
                <a:t>đới</a:t>
              </a:r>
              <a:endParaRPr lang="en-GB" sz="2400" dirty="0">
                <a:solidFill>
                  <a:schemeClr val="bg1"/>
                </a:solidFill>
                <a:sym typeface="Helvetica Light"/>
              </a:endParaRPr>
            </a:p>
          </p:txBody>
        </p:sp>
        <p:sp>
          <p:nvSpPr>
            <p:cNvPr id="117" name="Rectangle 143">
              <a:extLst>
                <a:ext uri="{FF2B5EF4-FFF2-40B4-BE49-F238E27FC236}">
                  <a16:creationId xmlns:a16="http://schemas.microsoft.com/office/drawing/2014/main" id="{8F20CD92-97AA-4150-99DD-748C5DB6691D}"/>
                </a:ext>
              </a:extLst>
            </p:cNvPr>
            <p:cNvSpPr/>
            <p:nvPr/>
          </p:nvSpPr>
          <p:spPr>
            <a:xfrm>
              <a:off x="1047162" y="6494541"/>
              <a:ext cx="4584513" cy="2615817"/>
            </a:xfrm>
            <a:prstGeom prst="rect">
              <a:avLst/>
            </a:prstGeom>
          </p:spPr>
          <p:txBody>
            <a:bodyPr wrap="square">
              <a:spAutoFit/>
            </a:bodyPr>
            <a:lstStyle/>
            <a:p>
              <a:pPr algn="ctr" defTabSz="914377"/>
              <a:r>
                <a:rPr lang="en-US" sz="2400" dirty="0" err="1" smtClean="0">
                  <a:solidFill>
                    <a:schemeClr val="accent5">
                      <a:lumMod val="50000"/>
                    </a:schemeClr>
                  </a:solidFill>
                  <a:cs typeface="Segoe UI Light" panose="020B0502040204020203" pitchFamily="34" charset="0"/>
                  <a:sym typeface="Helvetica Light"/>
                </a:rPr>
                <a:t>Mát</a:t>
              </a:r>
              <a:r>
                <a:rPr lang="en-US" sz="2400" dirty="0" smtClean="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mẻ</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quanh</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năm</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Cảnh</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quan</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điển</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hình</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là</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rừng</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hỗn</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hợp</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và</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bán</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hoang</a:t>
              </a:r>
              <a:r>
                <a:rPr lang="en-US" sz="2400" dirty="0">
                  <a:solidFill>
                    <a:schemeClr val="accent5">
                      <a:lumMod val="50000"/>
                    </a:schemeClr>
                  </a:solidFill>
                  <a:cs typeface="Segoe UI Light" panose="020B0502040204020203" pitchFamily="34" charset="0"/>
                  <a:sym typeface="Helvetica Light"/>
                </a:rPr>
                <a:t> </a:t>
              </a:r>
              <a:r>
                <a:rPr lang="en-US" sz="2400" dirty="0" err="1">
                  <a:solidFill>
                    <a:schemeClr val="accent5">
                      <a:lumMod val="50000"/>
                    </a:schemeClr>
                  </a:solidFill>
                  <a:cs typeface="Segoe UI Light" panose="020B0502040204020203" pitchFamily="34" charset="0"/>
                  <a:sym typeface="Helvetica Light"/>
                </a:rPr>
                <a:t>mạc</a:t>
              </a:r>
              <a:r>
                <a:rPr lang="en-US" sz="2400" dirty="0">
                  <a:solidFill>
                    <a:schemeClr val="accent5">
                      <a:lumMod val="50000"/>
                    </a:schemeClr>
                  </a:solidFill>
                  <a:cs typeface="Segoe UI Light" panose="020B0502040204020203" pitchFamily="34" charset="0"/>
                  <a:sym typeface="Helvetica Light"/>
                </a:rPr>
                <a:t>.</a:t>
              </a:r>
              <a:endParaRPr lang="en-GB" sz="2400" dirty="0">
                <a:solidFill>
                  <a:schemeClr val="accent5">
                    <a:lumMod val="50000"/>
                  </a:schemeClr>
                </a:solidFill>
                <a:cs typeface="Segoe UI Light" panose="020B0502040204020203" pitchFamily="34" charset="0"/>
                <a:sym typeface="Helvetica Light"/>
              </a:endParaRPr>
            </a:p>
          </p:txBody>
        </p:sp>
      </p:grpSp>
    </p:spTree>
    <p:extLst>
      <p:ext uri="{BB962C8B-B14F-4D97-AF65-F5344CB8AC3E}">
        <p14:creationId xmlns:p14="http://schemas.microsoft.com/office/powerpoint/2010/main" val="15833501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up)">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up)">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up)">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up)">
                                      <p:cBhvr>
                                        <p:cTn id="27" dur="5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up)">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wipe(up)">
                                      <p:cBhvr>
                                        <p:cTn id="37" dur="500"/>
                                        <p:tgtEl>
                                          <p:spTgt spid="10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up)">
                                      <p:cBhvr>
                                        <p:cTn id="42" dur="500"/>
                                        <p:tgtEl>
                                          <p:spTgt spid="10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wipe(up)">
                                      <p:cBhvr>
                                        <p:cTn id="47" dur="500"/>
                                        <p:tgtEl>
                                          <p:spTgt spid="1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5"/>
                                        </p:tgtEl>
                                        <p:attrNameLst>
                                          <p:attrName>style.visibility</p:attrName>
                                        </p:attrNameLst>
                                      </p:cBhvr>
                                      <p:to>
                                        <p:strVal val="visible"/>
                                      </p:to>
                                    </p:set>
                                    <p:animEffect transition="in" filter="wipe(up)">
                                      <p:cBhvr>
                                        <p:cTn id="5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873" y="-1049224"/>
            <a:ext cx="11596253" cy="1909595"/>
          </a:xfrm>
        </p:spPr>
        <p:txBody>
          <a:bodyPr>
            <a:normAutofit/>
          </a:bodyPr>
          <a:lstStyle/>
          <a:p>
            <a:r>
              <a:rPr lang="en-US" sz="3200" dirty="0">
                <a:solidFill>
                  <a:srgbClr val="C00000"/>
                </a:solidFill>
              </a:rPr>
              <a:t>2/ </a:t>
            </a:r>
            <a:r>
              <a:rPr lang="en-US" sz="3200" dirty="0" err="1">
                <a:solidFill>
                  <a:srgbClr val="C00000"/>
                </a:solidFill>
              </a:rPr>
              <a:t>Sự</a:t>
            </a:r>
            <a:r>
              <a:rPr lang="en-US" sz="3200" dirty="0">
                <a:solidFill>
                  <a:srgbClr val="C00000"/>
                </a:solidFill>
              </a:rPr>
              <a:t> </a:t>
            </a:r>
            <a:r>
              <a:rPr lang="en-US" sz="3200" dirty="0" err="1">
                <a:solidFill>
                  <a:srgbClr val="C00000"/>
                </a:solidFill>
              </a:rPr>
              <a:t>phân</a:t>
            </a:r>
            <a:r>
              <a:rPr lang="en-US" sz="3200" dirty="0">
                <a:solidFill>
                  <a:srgbClr val="C00000"/>
                </a:solidFill>
              </a:rPr>
              <a:t> </a:t>
            </a:r>
            <a:r>
              <a:rPr lang="en-US" sz="3200" dirty="0" err="1">
                <a:solidFill>
                  <a:srgbClr val="C00000"/>
                </a:solidFill>
              </a:rPr>
              <a:t>hóa</a:t>
            </a:r>
            <a:r>
              <a:rPr lang="en-US" sz="3200" dirty="0">
                <a:solidFill>
                  <a:srgbClr val="C00000"/>
                </a:solidFill>
              </a:rPr>
              <a:t> </a:t>
            </a:r>
            <a:r>
              <a:rPr lang="en-US" sz="3200" dirty="0" err="1">
                <a:solidFill>
                  <a:srgbClr val="C00000"/>
                </a:solidFill>
              </a:rPr>
              <a:t>tự</a:t>
            </a:r>
            <a:r>
              <a:rPr lang="en-US" sz="3200" dirty="0">
                <a:solidFill>
                  <a:srgbClr val="C00000"/>
                </a:solidFill>
              </a:rPr>
              <a:t> </a:t>
            </a:r>
            <a:r>
              <a:rPr lang="en-US" sz="3200" dirty="0" err="1">
                <a:solidFill>
                  <a:srgbClr val="C00000"/>
                </a:solidFill>
              </a:rPr>
              <a:t>nhiên</a:t>
            </a:r>
            <a:r>
              <a:rPr lang="en-US" sz="3200" dirty="0">
                <a:solidFill>
                  <a:srgbClr val="C00000"/>
                </a:solidFill>
              </a:rPr>
              <a:t> </a:t>
            </a:r>
            <a:r>
              <a:rPr lang="en-US" sz="3200" dirty="0" err="1">
                <a:solidFill>
                  <a:srgbClr val="C00000"/>
                </a:solidFill>
              </a:rPr>
              <a:t>theo</a:t>
            </a:r>
            <a:r>
              <a:rPr lang="en-US" sz="3200" dirty="0">
                <a:solidFill>
                  <a:srgbClr val="C00000"/>
                </a:solidFill>
              </a:rPr>
              <a:t> </a:t>
            </a:r>
            <a:r>
              <a:rPr lang="en-US" sz="3200" dirty="0" err="1">
                <a:solidFill>
                  <a:srgbClr val="C00000"/>
                </a:solidFill>
              </a:rPr>
              <a:t>chiều</a:t>
            </a:r>
            <a:r>
              <a:rPr lang="en-US" sz="3200" dirty="0">
                <a:solidFill>
                  <a:srgbClr val="C00000"/>
                </a:solidFill>
              </a:rPr>
              <a:t> </a:t>
            </a:r>
            <a:r>
              <a:rPr lang="en-US" sz="3200" dirty="0" err="1">
                <a:solidFill>
                  <a:srgbClr val="C00000"/>
                </a:solidFill>
              </a:rPr>
              <a:t>đông-tây</a:t>
            </a:r>
            <a:endParaRPr lang="en-US" sz="32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accent5">
                  <a:lumMod val="50000"/>
                </a:schemeClr>
              </a:solidFill>
              <a:effectLst/>
              <a:uLnTx/>
              <a:uFillTx/>
              <a:ea typeface="+mn-ea"/>
              <a:cs typeface="+mn-cs"/>
            </a:endParaRPr>
          </a:p>
        </p:txBody>
      </p:sp>
      <p:sp>
        <p:nvSpPr>
          <p:cNvPr id="5" name="Rectangle 4"/>
          <p:cNvSpPr/>
          <p:nvPr/>
        </p:nvSpPr>
        <p:spPr>
          <a:xfrm>
            <a:off x="5055843" y="948407"/>
            <a:ext cx="2026517" cy="523220"/>
          </a:xfrm>
          <a:prstGeom prst="rect">
            <a:avLst/>
          </a:prstGeom>
        </p:spPr>
        <p:txBody>
          <a:bodyPr wrap="none">
            <a:spAutoFit/>
          </a:bodyPr>
          <a:lstStyle/>
          <a:p>
            <a:r>
              <a:rPr lang="en-US" sz="2800" dirty="0">
                <a:solidFill>
                  <a:schemeClr val="accent5">
                    <a:lumMod val="50000"/>
                  </a:schemeClr>
                </a:solidFill>
              </a:rPr>
              <a:t>- Ở </a:t>
            </a:r>
            <a:r>
              <a:rPr lang="en-US" sz="2800" dirty="0" err="1">
                <a:solidFill>
                  <a:schemeClr val="accent5">
                    <a:lumMod val="50000"/>
                  </a:schemeClr>
                </a:solidFill>
              </a:rPr>
              <a:t>Trung</a:t>
            </a:r>
            <a:r>
              <a:rPr lang="en-US" sz="2800" dirty="0">
                <a:solidFill>
                  <a:schemeClr val="accent5">
                    <a:lumMod val="50000"/>
                  </a:schemeClr>
                </a:solidFill>
              </a:rPr>
              <a:t> </a:t>
            </a:r>
            <a:r>
              <a:rPr lang="en-US" sz="2800" dirty="0" err="1">
                <a:solidFill>
                  <a:schemeClr val="accent5">
                    <a:lumMod val="50000"/>
                  </a:schemeClr>
                </a:solidFill>
              </a:rPr>
              <a:t>Mỹ</a:t>
            </a:r>
            <a:r>
              <a:rPr lang="en-US" sz="2800" dirty="0">
                <a:solidFill>
                  <a:schemeClr val="accent5">
                    <a:lumMod val="50000"/>
                  </a:schemeClr>
                </a:solidFill>
              </a:rPr>
              <a:t>:</a:t>
            </a:r>
          </a:p>
        </p:txBody>
      </p:sp>
      <p:grpSp>
        <p:nvGrpSpPr>
          <p:cNvPr id="40" name="Group 39"/>
          <p:cNvGrpSpPr/>
          <p:nvPr/>
        </p:nvGrpSpPr>
        <p:grpSpPr>
          <a:xfrm>
            <a:off x="6044484" y="1801090"/>
            <a:ext cx="45719" cy="5056909"/>
            <a:chOff x="6044485" y="0"/>
            <a:chExt cx="41084" cy="6858000"/>
          </a:xfrm>
        </p:grpSpPr>
        <p:cxnSp>
          <p:nvCxnSpPr>
            <p:cNvPr id="41" name="Straight Connector 40"/>
            <p:cNvCxnSpPr/>
            <p:nvPr/>
          </p:nvCxnSpPr>
          <p:spPr>
            <a:xfrm>
              <a:off x="6044485" y="0"/>
              <a:ext cx="0" cy="6858000"/>
            </a:xfrm>
            <a:prstGeom prst="line">
              <a:avLst/>
            </a:prstGeom>
            <a:ln w="28575">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85569" y="0"/>
              <a:ext cx="0" cy="6858000"/>
            </a:xfrm>
            <a:prstGeom prst="line">
              <a:avLst/>
            </a:prstGeom>
            <a:ln w="28575">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43" name="Oval 42"/>
          <p:cNvSpPr/>
          <p:nvPr/>
        </p:nvSpPr>
        <p:spPr>
          <a:xfrm>
            <a:off x="5986816" y="6392029"/>
            <a:ext cx="206773" cy="206773"/>
          </a:xfrm>
          <a:prstGeom prst="ellipse">
            <a:avLst/>
          </a:prstGeom>
          <a:solidFill>
            <a:schemeClr val="accent4"/>
          </a:solid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Times New Roman" panose="02020603050405020304" pitchFamily="18" charset="0"/>
            </a:endParaRPr>
          </a:p>
        </p:txBody>
      </p:sp>
      <p:sp>
        <p:nvSpPr>
          <p:cNvPr id="46" name="TextBox 45"/>
          <p:cNvSpPr txBox="1"/>
          <p:nvPr/>
        </p:nvSpPr>
        <p:spPr>
          <a:xfrm>
            <a:off x="8392333" y="1473098"/>
            <a:ext cx="3481850"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sz="2400" b="1" i="1" dirty="0" smtClean="0">
                <a:solidFill>
                  <a:srgbClr val="1C789F"/>
                </a:solidFill>
                <a:cs typeface="Times New Roman" panose="02020603050405020304" pitchFamily="18" charset="0"/>
              </a:rPr>
              <a:t>Lượng mưa nhiều</a:t>
            </a:r>
            <a:endParaRPr lang="en-US" sz="2400" b="1" i="1" dirty="0" smtClean="0">
              <a:solidFill>
                <a:srgbClr val="1C789F"/>
              </a:solidFill>
              <a:cs typeface="Times New Roman" panose="02020603050405020304" pitchFamily="18" charset="0"/>
            </a:endParaRPr>
          </a:p>
          <a:p>
            <a:pPr marL="342900" lvl="0" indent="-342900">
              <a:buFont typeface="Arial" panose="020B0604020202020204" pitchFamily="34" charset="0"/>
              <a:buChar char="•"/>
              <a:defRPr/>
            </a:pPr>
            <a:r>
              <a:rPr lang="vi-VN" sz="2400" b="1" i="1" dirty="0" smtClean="0">
                <a:solidFill>
                  <a:srgbClr val="1C789F"/>
                </a:solidFill>
                <a:cs typeface="Times New Roman" panose="02020603050405020304" pitchFamily="18" charset="0"/>
              </a:rPr>
              <a:t>Thảm rừng mưa nhiệt đới phát triển</a:t>
            </a:r>
            <a:endParaRPr kumimoji="0" lang="en-US" sz="2400" b="0" i="0" u="none" strike="noStrike" kern="1200" cap="none" spc="0" normalizeH="0" baseline="0" noProof="0" dirty="0">
              <a:ln>
                <a:noFill/>
              </a:ln>
              <a:solidFill>
                <a:srgbClr val="21221F">
                  <a:lumMod val="75000"/>
                  <a:lumOff val="25000"/>
                </a:srgbClr>
              </a:solidFill>
              <a:effectLst/>
              <a:uLnTx/>
              <a:uFillTx/>
              <a:cs typeface="Times New Roman" panose="02020603050405020304" pitchFamily="18" charset="0"/>
            </a:endParaRPr>
          </a:p>
        </p:txBody>
      </p:sp>
      <p:sp>
        <p:nvSpPr>
          <p:cNvPr id="49" name="TextBox 48"/>
          <p:cNvSpPr txBox="1"/>
          <p:nvPr/>
        </p:nvSpPr>
        <p:spPr>
          <a:xfrm>
            <a:off x="848027" y="4885303"/>
            <a:ext cx="2727608"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sz="2400" b="1" i="1" dirty="0" smtClean="0">
                <a:solidFill>
                  <a:srgbClr val="D05126"/>
                </a:solidFill>
                <a:cs typeface="Times New Roman" panose="02020603050405020304" pitchFamily="18" charset="0"/>
              </a:rPr>
              <a:t>Khô hạn</a:t>
            </a:r>
            <a:endParaRPr lang="en-US" sz="2400" b="1" i="1" dirty="0" smtClean="0">
              <a:solidFill>
                <a:srgbClr val="D05126"/>
              </a:solidFill>
              <a:cs typeface="Times New Roman" panose="02020603050405020304" pitchFamily="18" charset="0"/>
            </a:endParaRPr>
          </a:p>
          <a:p>
            <a:pPr marL="342900" lvl="0" indent="-342900">
              <a:buFont typeface="Arial" panose="020B0604020202020204" pitchFamily="34" charset="0"/>
              <a:buChar char="•"/>
              <a:defRPr/>
            </a:pPr>
            <a:r>
              <a:rPr lang="vi-VN" sz="2400" b="1" i="1" dirty="0" smtClean="0">
                <a:solidFill>
                  <a:srgbClr val="D05126"/>
                </a:solidFill>
                <a:cs typeface="Times New Roman" panose="02020603050405020304" pitchFamily="18" charset="0"/>
              </a:rPr>
              <a:t>Chủ yếu là xa van, rừng thưa.</a:t>
            </a:r>
            <a:endParaRPr kumimoji="0" lang="en-US" sz="2400" b="0" i="0" u="none" strike="noStrike" kern="1200" cap="none" spc="0" normalizeH="0" baseline="0" noProof="0" dirty="0">
              <a:ln>
                <a:noFill/>
              </a:ln>
              <a:solidFill>
                <a:srgbClr val="21221F">
                  <a:lumMod val="75000"/>
                  <a:lumOff val="25000"/>
                </a:srgbClr>
              </a:solidFill>
              <a:effectLst/>
              <a:uLnTx/>
              <a:uFillTx/>
              <a:cs typeface="Times New Roman" panose="02020603050405020304" pitchFamily="18" charset="0"/>
            </a:endParaRPr>
          </a:p>
        </p:txBody>
      </p:sp>
      <p:grpSp>
        <p:nvGrpSpPr>
          <p:cNvPr id="50" name="Group 49"/>
          <p:cNvGrpSpPr/>
          <p:nvPr/>
        </p:nvGrpSpPr>
        <p:grpSpPr>
          <a:xfrm>
            <a:off x="6560857" y="1316416"/>
            <a:ext cx="1824891" cy="1824891"/>
            <a:chOff x="6560857" y="295687"/>
            <a:chExt cx="1824891" cy="1824891"/>
          </a:xfrm>
        </p:grpSpPr>
        <p:sp>
          <p:nvSpPr>
            <p:cNvPr id="51" name="Oval Callout 50"/>
            <p:cNvSpPr/>
            <p:nvPr/>
          </p:nvSpPr>
          <p:spPr>
            <a:xfrm>
              <a:off x="6560857" y="295687"/>
              <a:ext cx="1824891" cy="1824891"/>
            </a:xfrm>
            <a:prstGeom prst="wedgeEllipseCallout">
              <a:avLst>
                <a:gd name="adj1" fmla="val -64163"/>
                <a:gd name="adj2" fmla="val 49104"/>
              </a:avLst>
            </a:prstGeom>
            <a:gradFill>
              <a:gsLst>
                <a:gs pos="0">
                  <a:schemeClr val="bg2"/>
                </a:gs>
                <a:gs pos="62000">
                  <a:schemeClr val="bg2"/>
                </a:gs>
                <a:gs pos="62000">
                  <a:schemeClr val="accent1"/>
                </a:gs>
                <a:gs pos="100000">
                  <a:schemeClr val="accent1"/>
                </a:gs>
              </a:gsLst>
              <a:lin ang="5400000" scaled="1"/>
            </a:gra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Times New Roman" panose="02020603050405020304" pitchFamily="18" charset="0"/>
              </a:endParaRPr>
            </a:p>
          </p:txBody>
        </p:sp>
        <p:sp>
          <p:nvSpPr>
            <p:cNvPr id="52" name="Rectangle 51"/>
            <p:cNvSpPr/>
            <p:nvPr/>
          </p:nvSpPr>
          <p:spPr>
            <a:xfrm>
              <a:off x="7358354" y="1525070"/>
              <a:ext cx="184730"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cs typeface="Times New Roman" panose="02020603050405020304" pitchFamily="18" charset="0"/>
              </a:endParaRPr>
            </a:p>
          </p:txBody>
        </p:sp>
        <p:sp>
          <p:nvSpPr>
            <p:cNvPr id="53" name="TextBox 52"/>
            <p:cNvSpPr txBox="1"/>
            <p:nvPr/>
          </p:nvSpPr>
          <p:spPr>
            <a:xfrm>
              <a:off x="6714139" y="626111"/>
              <a:ext cx="1518325" cy="830997"/>
            </a:xfrm>
            <a:prstGeom prst="rect">
              <a:avLst/>
            </a:prstGeom>
            <a:noFill/>
          </p:spPr>
          <p:txBody>
            <a:bodyPr wrap="square" rtlCol="0">
              <a:spAutoFit/>
            </a:bodyPr>
            <a:lstStyle/>
            <a:p>
              <a:pPr lvl="0" algn="ctr">
                <a:defRPr/>
              </a:pPr>
              <a:r>
                <a:rPr lang="en-US" sz="2400" dirty="0" err="1">
                  <a:solidFill>
                    <a:srgbClr val="21221F">
                      <a:lumMod val="75000"/>
                      <a:lumOff val="25000"/>
                    </a:srgbClr>
                  </a:solidFill>
                  <a:cs typeface="Times New Roman" panose="02020603050405020304" pitchFamily="18" charset="0"/>
                </a:rPr>
                <a:t>Phía</a:t>
              </a:r>
              <a:r>
                <a:rPr lang="en-US" sz="2400" dirty="0">
                  <a:solidFill>
                    <a:srgbClr val="21221F">
                      <a:lumMod val="75000"/>
                      <a:lumOff val="25000"/>
                    </a:srgbClr>
                  </a:solidFill>
                  <a:cs typeface="Times New Roman" panose="02020603050405020304" pitchFamily="18" charset="0"/>
                </a:rPr>
                <a:t> </a:t>
              </a:r>
              <a:r>
                <a:rPr lang="en-US" sz="2400" dirty="0" err="1">
                  <a:solidFill>
                    <a:srgbClr val="21221F">
                      <a:lumMod val="75000"/>
                      <a:lumOff val="25000"/>
                    </a:srgbClr>
                  </a:solidFill>
                  <a:cs typeface="Times New Roman" panose="02020603050405020304" pitchFamily="18" charset="0"/>
                </a:rPr>
                <a:t>đông</a:t>
              </a:r>
              <a:r>
                <a:rPr lang="en-US" sz="2400" dirty="0">
                  <a:solidFill>
                    <a:srgbClr val="21221F">
                      <a:lumMod val="75000"/>
                      <a:lumOff val="25000"/>
                    </a:srgbClr>
                  </a:solidFill>
                  <a:cs typeface="Times New Roman" panose="02020603050405020304" pitchFamily="18" charset="0"/>
                </a:rPr>
                <a:t> </a:t>
              </a:r>
              <a:r>
                <a:rPr lang="en-US" sz="2400" dirty="0" err="1">
                  <a:solidFill>
                    <a:srgbClr val="21221F">
                      <a:lumMod val="75000"/>
                      <a:lumOff val="25000"/>
                    </a:srgbClr>
                  </a:solidFill>
                  <a:cs typeface="Times New Roman" panose="02020603050405020304" pitchFamily="18" charset="0"/>
                </a:rPr>
                <a:t>và</a:t>
              </a:r>
              <a:r>
                <a:rPr lang="en-US" sz="2400" dirty="0">
                  <a:solidFill>
                    <a:srgbClr val="21221F">
                      <a:lumMod val="75000"/>
                      <a:lumOff val="25000"/>
                    </a:srgbClr>
                  </a:solidFill>
                  <a:cs typeface="Times New Roman" panose="02020603050405020304" pitchFamily="18" charset="0"/>
                </a:rPr>
                <a:t> </a:t>
              </a:r>
              <a:r>
                <a:rPr lang="en-US" sz="2400" dirty="0" err="1">
                  <a:solidFill>
                    <a:srgbClr val="21221F">
                      <a:lumMod val="75000"/>
                      <a:lumOff val="25000"/>
                    </a:srgbClr>
                  </a:solidFill>
                  <a:cs typeface="Times New Roman" panose="02020603050405020304" pitchFamily="18" charset="0"/>
                </a:rPr>
                <a:t>các</a:t>
              </a:r>
              <a:r>
                <a:rPr lang="en-US" sz="2400" dirty="0">
                  <a:solidFill>
                    <a:srgbClr val="21221F">
                      <a:lumMod val="75000"/>
                      <a:lumOff val="25000"/>
                    </a:srgbClr>
                  </a:solidFill>
                  <a:cs typeface="Times New Roman" panose="02020603050405020304" pitchFamily="18" charset="0"/>
                </a:rPr>
                <a:t> </a:t>
              </a:r>
              <a:r>
                <a:rPr lang="en-US" sz="2400" dirty="0" err="1">
                  <a:solidFill>
                    <a:srgbClr val="21221F">
                      <a:lumMod val="75000"/>
                      <a:lumOff val="25000"/>
                    </a:srgbClr>
                  </a:solidFill>
                  <a:cs typeface="Times New Roman" panose="02020603050405020304" pitchFamily="18" charset="0"/>
                </a:rPr>
                <a:t>đảo</a:t>
              </a:r>
              <a:endParaRPr kumimoji="0" lang="en-US" sz="2400" b="0" i="0" u="none" strike="noStrike" kern="1200" cap="none" spc="0" normalizeH="0" baseline="0" noProof="0" dirty="0">
                <a:ln>
                  <a:noFill/>
                </a:ln>
                <a:solidFill>
                  <a:srgbClr val="21221F">
                    <a:lumMod val="75000"/>
                    <a:lumOff val="25000"/>
                  </a:srgbClr>
                </a:solidFill>
                <a:effectLst/>
                <a:uLnTx/>
                <a:uFillTx/>
                <a:cs typeface="Times New Roman" panose="02020603050405020304" pitchFamily="18" charset="0"/>
              </a:endParaRPr>
            </a:p>
          </p:txBody>
        </p:sp>
      </p:grpSp>
      <p:grpSp>
        <p:nvGrpSpPr>
          <p:cNvPr id="54" name="Group 53"/>
          <p:cNvGrpSpPr/>
          <p:nvPr/>
        </p:nvGrpSpPr>
        <p:grpSpPr>
          <a:xfrm>
            <a:off x="3694456" y="4553927"/>
            <a:ext cx="1941489" cy="1941489"/>
            <a:chOff x="3668793" y="4309261"/>
            <a:chExt cx="1941489" cy="1941489"/>
          </a:xfrm>
        </p:grpSpPr>
        <p:sp>
          <p:nvSpPr>
            <p:cNvPr id="55" name="Oval Callout 54"/>
            <p:cNvSpPr/>
            <p:nvPr/>
          </p:nvSpPr>
          <p:spPr>
            <a:xfrm>
              <a:off x="3668793" y="4309261"/>
              <a:ext cx="1941489" cy="1941489"/>
            </a:xfrm>
            <a:prstGeom prst="wedgeEllipseCallout">
              <a:avLst>
                <a:gd name="adj1" fmla="val 63270"/>
                <a:gd name="adj2" fmla="val 47750"/>
              </a:avLst>
            </a:prstGeom>
            <a:gradFill>
              <a:gsLst>
                <a:gs pos="0">
                  <a:schemeClr val="bg2"/>
                </a:gs>
                <a:gs pos="62000">
                  <a:schemeClr val="bg2"/>
                </a:gs>
                <a:gs pos="62000">
                  <a:schemeClr val="accent4"/>
                </a:gs>
                <a:gs pos="100000">
                  <a:schemeClr val="accent4"/>
                </a:gs>
              </a:gsLst>
              <a:lin ang="5400000" scaled="1"/>
            </a:gra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Times New Roman" panose="02020603050405020304" pitchFamily="18" charset="0"/>
              </a:endParaRPr>
            </a:p>
          </p:txBody>
        </p:sp>
        <p:sp>
          <p:nvSpPr>
            <p:cNvPr id="56" name="Rectangle 55"/>
            <p:cNvSpPr/>
            <p:nvPr/>
          </p:nvSpPr>
          <p:spPr>
            <a:xfrm>
              <a:off x="4582605" y="5630764"/>
              <a:ext cx="184730"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cs typeface="Times New Roman" panose="02020603050405020304" pitchFamily="18" charset="0"/>
              </a:endParaRPr>
            </a:p>
          </p:txBody>
        </p:sp>
        <p:sp>
          <p:nvSpPr>
            <p:cNvPr id="57" name="TextBox 56"/>
            <p:cNvSpPr txBox="1"/>
            <p:nvPr/>
          </p:nvSpPr>
          <p:spPr>
            <a:xfrm>
              <a:off x="3819237" y="4686803"/>
              <a:ext cx="1518325" cy="461665"/>
            </a:xfrm>
            <a:prstGeom prst="rect">
              <a:avLst/>
            </a:prstGeom>
            <a:noFill/>
          </p:spPr>
          <p:txBody>
            <a:bodyPr wrap="square" rtlCol="0">
              <a:spAutoFit/>
            </a:bodyPr>
            <a:lstStyle/>
            <a:p>
              <a:pPr lvl="0" algn="ctr">
                <a:defRPr/>
              </a:pPr>
              <a:r>
                <a:rPr lang="en-US" sz="2400" dirty="0" err="1">
                  <a:solidFill>
                    <a:srgbClr val="21221F">
                      <a:lumMod val="75000"/>
                      <a:lumOff val="25000"/>
                    </a:srgbClr>
                  </a:solidFill>
                  <a:cs typeface="Times New Roman" panose="02020603050405020304" pitchFamily="18" charset="0"/>
                </a:rPr>
                <a:t>Phía</a:t>
              </a:r>
              <a:r>
                <a:rPr lang="en-US" sz="2400" dirty="0">
                  <a:solidFill>
                    <a:srgbClr val="21221F">
                      <a:lumMod val="75000"/>
                      <a:lumOff val="25000"/>
                    </a:srgbClr>
                  </a:solidFill>
                  <a:cs typeface="Times New Roman" panose="02020603050405020304" pitchFamily="18" charset="0"/>
                </a:rPr>
                <a:t> </a:t>
              </a:r>
              <a:r>
                <a:rPr lang="en-US" sz="2400" dirty="0" err="1">
                  <a:solidFill>
                    <a:srgbClr val="21221F">
                      <a:lumMod val="75000"/>
                      <a:lumOff val="25000"/>
                    </a:srgbClr>
                  </a:solidFill>
                  <a:cs typeface="Times New Roman" panose="02020603050405020304" pitchFamily="18" charset="0"/>
                </a:rPr>
                <a:t>tây</a:t>
              </a:r>
              <a:r>
                <a:rPr lang="en-US" sz="2400" dirty="0">
                  <a:solidFill>
                    <a:srgbClr val="21221F">
                      <a:lumMod val="75000"/>
                      <a:lumOff val="25000"/>
                    </a:srgbClr>
                  </a:solidFill>
                  <a:cs typeface="Times New Roman" panose="02020603050405020304" pitchFamily="18" charset="0"/>
                </a:rPr>
                <a:t> </a:t>
              </a:r>
              <a:endParaRPr kumimoji="0" lang="en-US" sz="2400" b="0" i="0" u="none" strike="noStrike" kern="1200" cap="none" spc="0" normalizeH="0" baseline="0" noProof="0" dirty="0">
                <a:ln>
                  <a:noFill/>
                </a:ln>
                <a:solidFill>
                  <a:srgbClr val="21221F">
                    <a:lumMod val="75000"/>
                    <a:lumOff val="25000"/>
                  </a:srgbClr>
                </a:solidFill>
                <a:effectLst/>
                <a:uLnTx/>
                <a:uFillTx/>
                <a:cs typeface="Times New Roman" panose="02020603050405020304" pitchFamily="18" charset="0"/>
              </a:endParaRPr>
            </a:p>
          </p:txBody>
        </p:sp>
      </p:grpSp>
      <p:sp>
        <p:nvSpPr>
          <p:cNvPr id="61" name="Oval 60"/>
          <p:cNvSpPr/>
          <p:nvPr/>
        </p:nvSpPr>
        <p:spPr>
          <a:xfrm>
            <a:off x="5941097" y="3161334"/>
            <a:ext cx="206773" cy="206773"/>
          </a:xfrm>
          <a:prstGeom prst="ellipse">
            <a:avLst/>
          </a:prstGeom>
          <a:solidFill>
            <a:schemeClr val="accent1"/>
          </a:solidFill>
          <a:ln w="381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cs typeface="Times New Roman" panose="02020603050405020304" pitchFamily="18" charset="0"/>
            </a:endParaRPr>
          </a:p>
        </p:txBody>
      </p:sp>
      <p:pic>
        <p:nvPicPr>
          <p:cNvPr id="3" name="Picture 2"/>
          <p:cNvPicPr>
            <a:picLocks noChangeAspect="1"/>
          </p:cNvPicPr>
          <p:nvPr/>
        </p:nvPicPr>
        <p:blipFill rotWithShape="1">
          <a:blip r:embed="rId3"/>
          <a:srcRect l="9151" t="25000" r="29502" b="17708"/>
          <a:stretch/>
        </p:blipFill>
        <p:spPr>
          <a:xfrm>
            <a:off x="528060" y="1646840"/>
            <a:ext cx="5161303" cy="2709992"/>
          </a:xfrm>
          <a:prstGeom prst="rect">
            <a:avLst/>
          </a:prstGeom>
        </p:spPr>
      </p:pic>
      <p:pic>
        <p:nvPicPr>
          <p:cNvPr id="6" name="Picture 5"/>
          <p:cNvPicPr>
            <a:picLocks noChangeAspect="1"/>
          </p:cNvPicPr>
          <p:nvPr/>
        </p:nvPicPr>
        <p:blipFill rotWithShape="1">
          <a:blip r:embed="rId4"/>
          <a:srcRect l="28705" t="22656" r="13543" b="17968"/>
          <a:stretch/>
        </p:blipFill>
        <p:spPr>
          <a:xfrm>
            <a:off x="6443663" y="3429000"/>
            <a:ext cx="5574618" cy="3222321"/>
          </a:xfrm>
          <a:prstGeom prst="rect">
            <a:avLst/>
          </a:prstGeom>
        </p:spPr>
      </p:pic>
    </p:spTree>
    <p:extLst>
      <p:ext uri="{BB962C8B-B14F-4D97-AF65-F5344CB8AC3E}">
        <p14:creationId xmlns:p14="http://schemas.microsoft.com/office/powerpoint/2010/main" val="3888184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p:bldP spid="49" grpId="0"/>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ame 5">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7" name="Title 1"/>
          <p:cNvSpPr>
            <a:spLocks noGrp="1"/>
          </p:cNvSpPr>
          <p:nvPr>
            <p:ph type="ctrTitle"/>
          </p:nvPr>
        </p:nvSpPr>
        <p:spPr>
          <a:xfrm>
            <a:off x="297873" y="-1049224"/>
            <a:ext cx="11596253" cy="1909595"/>
          </a:xfrm>
        </p:spPr>
        <p:txBody>
          <a:bodyPr>
            <a:normAutofit/>
          </a:bodyPr>
          <a:lstStyle/>
          <a:p>
            <a:r>
              <a:rPr lang="en-US" sz="3200" dirty="0">
                <a:solidFill>
                  <a:srgbClr val="C00000"/>
                </a:solidFill>
              </a:rPr>
              <a:t>2/ </a:t>
            </a:r>
            <a:r>
              <a:rPr lang="en-US" sz="3200" dirty="0" err="1">
                <a:solidFill>
                  <a:srgbClr val="C00000"/>
                </a:solidFill>
              </a:rPr>
              <a:t>Sự</a:t>
            </a:r>
            <a:r>
              <a:rPr lang="en-US" sz="3200" dirty="0">
                <a:solidFill>
                  <a:srgbClr val="C00000"/>
                </a:solidFill>
              </a:rPr>
              <a:t> </a:t>
            </a:r>
            <a:r>
              <a:rPr lang="en-US" sz="3200" dirty="0" err="1">
                <a:solidFill>
                  <a:srgbClr val="C00000"/>
                </a:solidFill>
              </a:rPr>
              <a:t>phân</a:t>
            </a:r>
            <a:r>
              <a:rPr lang="en-US" sz="3200" dirty="0">
                <a:solidFill>
                  <a:srgbClr val="C00000"/>
                </a:solidFill>
              </a:rPr>
              <a:t> </a:t>
            </a:r>
            <a:r>
              <a:rPr lang="en-US" sz="3200" dirty="0" err="1">
                <a:solidFill>
                  <a:srgbClr val="C00000"/>
                </a:solidFill>
              </a:rPr>
              <a:t>hóa</a:t>
            </a:r>
            <a:r>
              <a:rPr lang="en-US" sz="3200" dirty="0">
                <a:solidFill>
                  <a:srgbClr val="C00000"/>
                </a:solidFill>
              </a:rPr>
              <a:t> </a:t>
            </a:r>
            <a:r>
              <a:rPr lang="en-US" sz="3200" dirty="0" err="1">
                <a:solidFill>
                  <a:srgbClr val="C00000"/>
                </a:solidFill>
              </a:rPr>
              <a:t>tự</a:t>
            </a:r>
            <a:r>
              <a:rPr lang="en-US" sz="3200" dirty="0">
                <a:solidFill>
                  <a:srgbClr val="C00000"/>
                </a:solidFill>
              </a:rPr>
              <a:t> </a:t>
            </a:r>
            <a:r>
              <a:rPr lang="en-US" sz="3200" dirty="0" err="1">
                <a:solidFill>
                  <a:srgbClr val="C00000"/>
                </a:solidFill>
              </a:rPr>
              <a:t>nhiên</a:t>
            </a:r>
            <a:r>
              <a:rPr lang="en-US" sz="3200" dirty="0">
                <a:solidFill>
                  <a:srgbClr val="C00000"/>
                </a:solidFill>
              </a:rPr>
              <a:t> </a:t>
            </a:r>
            <a:r>
              <a:rPr lang="en-US" sz="3200" dirty="0" err="1">
                <a:solidFill>
                  <a:srgbClr val="C00000"/>
                </a:solidFill>
              </a:rPr>
              <a:t>theo</a:t>
            </a:r>
            <a:r>
              <a:rPr lang="en-US" sz="3200" dirty="0">
                <a:solidFill>
                  <a:srgbClr val="C00000"/>
                </a:solidFill>
              </a:rPr>
              <a:t> </a:t>
            </a:r>
            <a:r>
              <a:rPr lang="en-US" sz="3200" dirty="0" err="1">
                <a:solidFill>
                  <a:srgbClr val="C00000"/>
                </a:solidFill>
              </a:rPr>
              <a:t>chiều</a:t>
            </a:r>
            <a:r>
              <a:rPr lang="en-US" sz="3200" dirty="0">
                <a:solidFill>
                  <a:srgbClr val="C00000"/>
                </a:solidFill>
              </a:rPr>
              <a:t> </a:t>
            </a:r>
            <a:r>
              <a:rPr lang="en-US" sz="3200" dirty="0" err="1">
                <a:solidFill>
                  <a:srgbClr val="C00000"/>
                </a:solidFill>
              </a:rPr>
              <a:t>đông-tây</a:t>
            </a:r>
            <a:endParaRPr lang="en-US" sz="3200" dirty="0">
              <a:solidFill>
                <a:srgbClr val="C00000"/>
              </a:solidFill>
            </a:endParaRPr>
          </a:p>
        </p:txBody>
      </p:sp>
      <p:sp>
        <p:nvSpPr>
          <p:cNvPr id="8" name="Rectangle 7"/>
          <p:cNvSpPr/>
          <p:nvPr/>
        </p:nvSpPr>
        <p:spPr>
          <a:xfrm>
            <a:off x="5278750" y="948407"/>
            <a:ext cx="6615376" cy="1569660"/>
          </a:xfrm>
          <a:prstGeom prst="rect">
            <a:avLst/>
          </a:prstGeom>
        </p:spPr>
        <p:txBody>
          <a:bodyPr wrap="square">
            <a:spAutoFit/>
          </a:bodyPr>
          <a:lstStyle/>
          <a:p>
            <a:pPr algn="ctr"/>
            <a:r>
              <a:rPr lang="en-US" sz="2400" dirty="0">
                <a:solidFill>
                  <a:schemeClr val="accent5">
                    <a:lumMod val="50000"/>
                  </a:schemeClr>
                </a:solidFill>
              </a:rPr>
              <a:t>Ở Nam </a:t>
            </a:r>
            <a:r>
              <a:rPr lang="en-US" sz="2400" dirty="0" err="1" smtClean="0">
                <a:solidFill>
                  <a:schemeClr val="accent5">
                    <a:lumMod val="50000"/>
                  </a:schemeClr>
                </a:solidFill>
              </a:rPr>
              <a:t>Mỹ</a:t>
            </a:r>
            <a:endParaRPr lang="en-US" sz="2400" dirty="0" smtClean="0">
              <a:solidFill>
                <a:schemeClr val="accent5">
                  <a:lumMod val="50000"/>
                </a:schemeClr>
              </a:solidFill>
            </a:endParaRPr>
          </a:p>
          <a:p>
            <a:pPr algn="ctr"/>
            <a:r>
              <a:rPr lang="en-US" sz="2400" dirty="0" err="1" smtClean="0">
                <a:solidFill>
                  <a:schemeClr val="accent5">
                    <a:lumMod val="50000"/>
                  </a:schemeClr>
                </a:solidFill>
              </a:rPr>
              <a:t>Sự</a:t>
            </a:r>
            <a:r>
              <a:rPr lang="en-US" sz="2400" dirty="0" smtClean="0">
                <a:solidFill>
                  <a:schemeClr val="accent5">
                    <a:lumMod val="50000"/>
                  </a:schemeClr>
                </a:solidFill>
              </a:rPr>
              <a:t> </a:t>
            </a:r>
            <a:r>
              <a:rPr lang="en-US" sz="2400" dirty="0" err="1" smtClean="0">
                <a:solidFill>
                  <a:schemeClr val="accent5">
                    <a:lumMod val="50000"/>
                  </a:schemeClr>
                </a:solidFill>
              </a:rPr>
              <a:t>phân</a:t>
            </a:r>
            <a:r>
              <a:rPr lang="en-US" sz="2400" dirty="0" smtClean="0">
                <a:solidFill>
                  <a:schemeClr val="accent5">
                    <a:lumMod val="50000"/>
                  </a:schemeClr>
                </a:solidFill>
              </a:rPr>
              <a:t> </a:t>
            </a:r>
            <a:r>
              <a:rPr lang="en-US" sz="2400" dirty="0" err="1">
                <a:solidFill>
                  <a:schemeClr val="accent5">
                    <a:lumMod val="50000"/>
                  </a:schemeClr>
                </a:solidFill>
              </a:rPr>
              <a:t>hóa</a:t>
            </a:r>
            <a:r>
              <a:rPr lang="en-US" sz="2400" dirty="0">
                <a:solidFill>
                  <a:schemeClr val="accent5">
                    <a:lumMod val="50000"/>
                  </a:schemeClr>
                </a:solidFill>
              </a:rPr>
              <a:t> </a:t>
            </a:r>
            <a:r>
              <a:rPr lang="en-US" sz="2400" dirty="0" err="1">
                <a:solidFill>
                  <a:schemeClr val="accent5">
                    <a:lumMod val="50000"/>
                  </a:schemeClr>
                </a:solidFill>
              </a:rPr>
              <a:t>tự</a:t>
            </a:r>
            <a:r>
              <a:rPr lang="en-US" sz="2400" dirty="0">
                <a:solidFill>
                  <a:schemeClr val="accent5">
                    <a:lumMod val="50000"/>
                  </a:schemeClr>
                </a:solidFill>
              </a:rPr>
              <a:t> </a:t>
            </a:r>
            <a:r>
              <a:rPr lang="en-US" sz="2400" dirty="0" err="1">
                <a:solidFill>
                  <a:schemeClr val="accent5">
                    <a:lumMod val="50000"/>
                  </a:schemeClr>
                </a:solidFill>
              </a:rPr>
              <a:t>nhiên</a:t>
            </a:r>
            <a:r>
              <a:rPr lang="en-US" sz="2400" dirty="0">
                <a:solidFill>
                  <a:schemeClr val="accent5">
                    <a:lumMod val="50000"/>
                  </a:schemeClr>
                </a:solidFill>
              </a:rPr>
              <a:t> </a:t>
            </a:r>
            <a:r>
              <a:rPr lang="en-US" sz="2400" dirty="0" err="1">
                <a:solidFill>
                  <a:schemeClr val="accent5">
                    <a:lumMod val="50000"/>
                  </a:schemeClr>
                </a:solidFill>
              </a:rPr>
              <a:t>theo</a:t>
            </a:r>
            <a:r>
              <a:rPr lang="en-US" sz="2400" dirty="0">
                <a:solidFill>
                  <a:schemeClr val="accent5">
                    <a:lumMod val="50000"/>
                  </a:schemeClr>
                </a:solidFill>
              </a:rPr>
              <a:t> </a:t>
            </a:r>
            <a:r>
              <a:rPr lang="en-US" sz="2400" dirty="0" err="1">
                <a:solidFill>
                  <a:schemeClr val="accent5">
                    <a:lumMod val="50000"/>
                  </a:schemeClr>
                </a:solidFill>
              </a:rPr>
              <a:t>chiều</a:t>
            </a:r>
            <a:r>
              <a:rPr lang="en-US" sz="2400" dirty="0">
                <a:solidFill>
                  <a:schemeClr val="accent5">
                    <a:lumMod val="50000"/>
                  </a:schemeClr>
                </a:solidFill>
              </a:rPr>
              <a:t> </a:t>
            </a:r>
            <a:r>
              <a:rPr lang="en-US" sz="2400" dirty="0" err="1">
                <a:solidFill>
                  <a:schemeClr val="accent6"/>
                </a:solidFill>
              </a:rPr>
              <a:t>đông</a:t>
            </a:r>
            <a:r>
              <a:rPr lang="en-US" sz="2400" dirty="0">
                <a:solidFill>
                  <a:schemeClr val="accent6"/>
                </a:solidFill>
              </a:rPr>
              <a:t> - </a:t>
            </a:r>
            <a:r>
              <a:rPr lang="en-US" sz="2400" dirty="0" err="1">
                <a:solidFill>
                  <a:schemeClr val="accent6"/>
                </a:solidFill>
              </a:rPr>
              <a:t>tây</a:t>
            </a:r>
            <a:r>
              <a:rPr lang="en-US" sz="2400" dirty="0">
                <a:solidFill>
                  <a:schemeClr val="accent6"/>
                </a:solidFill>
              </a:rPr>
              <a:t> </a:t>
            </a:r>
            <a:r>
              <a:rPr lang="en-US" sz="2400" dirty="0" err="1">
                <a:solidFill>
                  <a:schemeClr val="accent5">
                    <a:lumMod val="50000"/>
                  </a:schemeClr>
                </a:solidFill>
              </a:rPr>
              <a:t>thể</a:t>
            </a:r>
            <a:r>
              <a:rPr lang="en-US" sz="2400" dirty="0">
                <a:solidFill>
                  <a:schemeClr val="accent5">
                    <a:lumMod val="50000"/>
                  </a:schemeClr>
                </a:solidFill>
              </a:rPr>
              <a:t> </a:t>
            </a:r>
            <a:r>
              <a:rPr lang="en-US" sz="2400" dirty="0" err="1">
                <a:solidFill>
                  <a:schemeClr val="accent5">
                    <a:lumMod val="50000"/>
                  </a:schemeClr>
                </a:solidFill>
              </a:rPr>
              <a:t>hiện</a:t>
            </a:r>
            <a:r>
              <a:rPr lang="en-US" sz="2400" dirty="0">
                <a:solidFill>
                  <a:schemeClr val="accent5">
                    <a:lumMod val="50000"/>
                  </a:schemeClr>
                </a:solidFill>
              </a:rPr>
              <a:t> </a:t>
            </a:r>
            <a:r>
              <a:rPr lang="en-US" sz="2400" dirty="0" err="1">
                <a:solidFill>
                  <a:schemeClr val="accent5">
                    <a:lumMod val="50000"/>
                  </a:schemeClr>
                </a:solidFill>
              </a:rPr>
              <a:t>rõ</a:t>
            </a:r>
            <a:r>
              <a:rPr lang="en-US" sz="2400" dirty="0">
                <a:solidFill>
                  <a:schemeClr val="accent5">
                    <a:lumMod val="50000"/>
                  </a:schemeClr>
                </a:solidFill>
              </a:rPr>
              <a:t> </a:t>
            </a:r>
            <a:r>
              <a:rPr lang="en-US" sz="2400" dirty="0" err="1">
                <a:solidFill>
                  <a:schemeClr val="accent5">
                    <a:lumMod val="50000"/>
                  </a:schemeClr>
                </a:solidFill>
              </a:rPr>
              <a:t>nhất</a:t>
            </a:r>
            <a:r>
              <a:rPr lang="en-US" sz="2400" dirty="0">
                <a:solidFill>
                  <a:schemeClr val="accent5">
                    <a:lumMod val="50000"/>
                  </a:schemeClr>
                </a:solidFill>
              </a:rPr>
              <a:t> ở </a:t>
            </a:r>
            <a:r>
              <a:rPr lang="en-US" sz="2400" dirty="0" err="1">
                <a:solidFill>
                  <a:schemeClr val="accent6"/>
                </a:solidFill>
              </a:rPr>
              <a:t>địa</a:t>
            </a:r>
            <a:r>
              <a:rPr lang="en-US" sz="2400" dirty="0">
                <a:solidFill>
                  <a:schemeClr val="accent6"/>
                </a:solidFill>
              </a:rPr>
              <a:t> </a:t>
            </a:r>
            <a:r>
              <a:rPr lang="en-US" sz="2400" dirty="0" err="1">
                <a:solidFill>
                  <a:schemeClr val="accent6"/>
                </a:solidFill>
              </a:rPr>
              <a:t>hình</a:t>
            </a:r>
            <a:r>
              <a:rPr lang="en-US" sz="2400" dirty="0">
                <a:solidFill>
                  <a:schemeClr val="accent5">
                    <a:lumMod val="50000"/>
                  </a:schemeClr>
                </a:solidFill>
              </a:rPr>
              <a:t>, </a:t>
            </a:r>
            <a:r>
              <a:rPr lang="en-US" sz="2400" dirty="0" err="1">
                <a:solidFill>
                  <a:schemeClr val="accent5">
                    <a:lumMod val="50000"/>
                  </a:schemeClr>
                </a:solidFill>
              </a:rPr>
              <a:t>mỗi</a:t>
            </a:r>
            <a:r>
              <a:rPr lang="en-US" sz="2400" dirty="0">
                <a:solidFill>
                  <a:schemeClr val="accent5">
                    <a:lumMod val="50000"/>
                  </a:schemeClr>
                </a:solidFill>
              </a:rPr>
              <a:t> </a:t>
            </a:r>
            <a:r>
              <a:rPr lang="en-US" sz="2400" dirty="0" err="1">
                <a:solidFill>
                  <a:schemeClr val="accent5">
                    <a:lumMod val="50000"/>
                  </a:schemeClr>
                </a:solidFill>
              </a:rPr>
              <a:t>dạng</a:t>
            </a:r>
            <a:r>
              <a:rPr lang="en-US" sz="2400" dirty="0">
                <a:solidFill>
                  <a:schemeClr val="accent5">
                    <a:lumMod val="50000"/>
                  </a:schemeClr>
                </a:solidFill>
              </a:rPr>
              <a:t> </a:t>
            </a:r>
            <a:r>
              <a:rPr lang="en-US" sz="2400" dirty="0" err="1">
                <a:solidFill>
                  <a:schemeClr val="accent5">
                    <a:lumMod val="50000"/>
                  </a:schemeClr>
                </a:solidFill>
              </a:rPr>
              <a:t>địa</a:t>
            </a:r>
            <a:r>
              <a:rPr lang="en-US" sz="2400" dirty="0">
                <a:solidFill>
                  <a:schemeClr val="accent5">
                    <a:lumMod val="50000"/>
                  </a:schemeClr>
                </a:solidFill>
              </a:rPr>
              <a:t> </a:t>
            </a:r>
            <a:r>
              <a:rPr lang="en-US" sz="2400" dirty="0" err="1" smtClean="0">
                <a:solidFill>
                  <a:schemeClr val="accent5">
                    <a:lumMod val="50000"/>
                  </a:schemeClr>
                </a:solidFill>
              </a:rPr>
              <a:t>hình</a:t>
            </a:r>
            <a:r>
              <a:rPr lang="en-US" sz="2400" dirty="0" smtClean="0">
                <a:solidFill>
                  <a:schemeClr val="accent5">
                    <a:lumMod val="50000"/>
                  </a:schemeClr>
                </a:solidFill>
              </a:rPr>
              <a:t> </a:t>
            </a:r>
            <a:r>
              <a:rPr lang="en-US" sz="2400" dirty="0" err="1">
                <a:solidFill>
                  <a:schemeClr val="accent5">
                    <a:lumMod val="50000"/>
                  </a:schemeClr>
                </a:solidFill>
              </a:rPr>
              <a:t>lại</a:t>
            </a:r>
            <a:r>
              <a:rPr lang="en-US" sz="2400" dirty="0">
                <a:solidFill>
                  <a:schemeClr val="accent5">
                    <a:lumMod val="50000"/>
                  </a:schemeClr>
                </a:solidFill>
              </a:rPr>
              <a:t> </a:t>
            </a:r>
            <a:r>
              <a:rPr lang="en-US" sz="2400" dirty="0" err="1">
                <a:solidFill>
                  <a:schemeClr val="accent5">
                    <a:lumMod val="50000"/>
                  </a:schemeClr>
                </a:solidFill>
              </a:rPr>
              <a:t>có</a:t>
            </a:r>
            <a:r>
              <a:rPr lang="en-US" sz="2400" dirty="0">
                <a:solidFill>
                  <a:schemeClr val="accent5">
                    <a:lumMod val="50000"/>
                  </a:schemeClr>
                </a:solidFill>
              </a:rPr>
              <a:t> </a:t>
            </a:r>
            <a:r>
              <a:rPr lang="en-US" sz="2400" dirty="0" err="1">
                <a:solidFill>
                  <a:schemeClr val="accent5">
                    <a:lumMod val="50000"/>
                  </a:schemeClr>
                </a:solidFill>
              </a:rPr>
              <a:t>sự</a:t>
            </a:r>
            <a:r>
              <a:rPr lang="en-US" sz="2400" dirty="0">
                <a:solidFill>
                  <a:schemeClr val="accent5">
                    <a:lumMod val="50000"/>
                  </a:schemeClr>
                </a:solidFill>
              </a:rPr>
              <a:t> </a:t>
            </a:r>
            <a:r>
              <a:rPr lang="en-US" sz="2400" dirty="0" err="1">
                <a:solidFill>
                  <a:schemeClr val="accent5">
                    <a:lumMod val="50000"/>
                  </a:schemeClr>
                </a:solidFill>
              </a:rPr>
              <a:t>phân</a:t>
            </a:r>
            <a:r>
              <a:rPr lang="en-US" sz="2400" dirty="0">
                <a:solidFill>
                  <a:schemeClr val="accent5">
                    <a:lumMod val="50000"/>
                  </a:schemeClr>
                </a:solidFill>
              </a:rPr>
              <a:t> </a:t>
            </a:r>
            <a:r>
              <a:rPr lang="en-US" sz="2400" dirty="0" err="1">
                <a:solidFill>
                  <a:schemeClr val="accent5">
                    <a:lumMod val="50000"/>
                  </a:schemeClr>
                </a:solidFill>
              </a:rPr>
              <a:t>hóa</a:t>
            </a:r>
            <a:r>
              <a:rPr lang="en-US" sz="2400" dirty="0">
                <a:solidFill>
                  <a:schemeClr val="accent5">
                    <a:lumMod val="50000"/>
                  </a:schemeClr>
                </a:solidFill>
              </a:rPr>
              <a:t> </a:t>
            </a:r>
            <a:r>
              <a:rPr lang="en-US" sz="2400" dirty="0" err="1">
                <a:solidFill>
                  <a:schemeClr val="accent5">
                    <a:lumMod val="50000"/>
                  </a:schemeClr>
                </a:solidFill>
              </a:rPr>
              <a:t>rõ</a:t>
            </a:r>
            <a:r>
              <a:rPr lang="en-US" sz="2400" dirty="0">
                <a:solidFill>
                  <a:schemeClr val="accent5">
                    <a:lumMod val="50000"/>
                  </a:schemeClr>
                </a:solidFill>
              </a:rPr>
              <a:t> </a:t>
            </a:r>
            <a:r>
              <a:rPr lang="en-US" sz="2400" dirty="0" err="1">
                <a:solidFill>
                  <a:schemeClr val="accent5">
                    <a:lumMod val="50000"/>
                  </a:schemeClr>
                </a:solidFill>
              </a:rPr>
              <a:t>rệt</a:t>
            </a:r>
            <a:r>
              <a:rPr lang="en-US" sz="2400" dirty="0">
                <a:solidFill>
                  <a:schemeClr val="accent5">
                    <a:lumMod val="50000"/>
                  </a:schemeClr>
                </a:solidFill>
              </a:rPr>
              <a:t> </a:t>
            </a:r>
            <a:r>
              <a:rPr lang="en-US" sz="2400" dirty="0" err="1">
                <a:solidFill>
                  <a:schemeClr val="accent5">
                    <a:lumMod val="50000"/>
                  </a:schemeClr>
                </a:solidFill>
              </a:rPr>
              <a:t>về</a:t>
            </a:r>
            <a:r>
              <a:rPr lang="en-US" sz="2400" dirty="0">
                <a:solidFill>
                  <a:schemeClr val="accent5">
                    <a:lumMod val="50000"/>
                  </a:schemeClr>
                </a:solidFill>
              </a:rPr>
              <a:t> </a:t>
            </a:r>
            <a:r>
              <a:rPr lang="en-US" sz="2400" dirty="0" err="1">
                <a:solidFill>
                  <a:schemeClr val="accent6"/>
                </a:solidFill>
              </a:rPr>
              <a:t>cảnh</a:t>
            </a:r>
            <a:r>
              <a:rPr lang="en-US" sz="2400" dirty="0">
                <a:solidFill>
                  <a:schemeClr val="accent6"/>
                </a:solidFill>
              </a:rPr>
              <a:t> </a:t>
            </a:r>
            <a:r>
              <a:rPr lang="en-US" sz="2400" dirty="0" err="1">
                <a:solidFill>
                  <a:schemeClr val="accent6"/>
                </a:solidFill>
              </a:rPr>
              <a:t>quan</a:t>
            </a:r>
            <a:r>
              <a:rPr lang="en-US" sz="2400" dirty="0">
                <a:solidFill>
                  <a:schemeClr val="accent5">
                    <a:lumMod val="50000"/>
                  </a:schemeClr>
                </a:solidFill>
              </a:rPr>
              <a:t>:</a:t>
            </a:r>
          </a:p>
        </p:txBody>
      </p:sp>
      <p:sp>
        <p:nvSpPr>
          <p:cNvPr id="9" name="TextBox 8"/>
          <p:cNvSpPr txBox="1"/>
          <p:nvPr/>
        </p:nvSpPr>
        <p:spPr>
          <a:xfrm>
            <a:off x="5278750" y="3643369"/>
            <a:ext cx="1911252" cy="2308324"/>
          </a:xfrm>
          <a:prstGeom prst="rect">
            <a:avLst/>
          </a:prstGeom>
          <a:noFill/>
        </p:spPr>
        <p:txBody>
          <a:bodyPr wrap="square" rtlCol="0">
            <a:spAutoFit/>
          </a:bodyPr>
          <a:lstStyle/>
          <a:p>
            <a:pPr lvl="0" algn="just">
              <a:defRPr/>
            </a:pPr>
            <a:r>
              <a:rPr lang="vi-VN" sz="2400" b="1" dirty="0" smtClean="0">
                <a:solidFill>
                  <a:srgbClr val="1C789F"/>
                </a:solidFill>
              </a:rPr>
              <a:t>Phía </a:t>
            </a:r>
            <a:r>
              <a:rPr lang="vi-VN" sz="2400" b="1" dirty="0">
                <a:solidFill>
                  <a:srgbClr val="1C789F"/>
                </a:solidFill>
              </a:rPr>
              <a:t>tây là miền núi An-đét, cảnh quan có sự khác biệt giữa sườn đông và sườn tây.</a:t>
            </a:r>
            <a:endParaRPr kumimoji="0" lang="en-US" sz="2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sp>
        <p:nvSpPr>
          <p:cNvPr id="10" name="TextBox 9"/>
          <p:cNvSpPr txBox="1"/>
          <p:nvPr/>
        </p:nvSpPr>
        <p:spPr>
          <a:xfrm>
            <a:off x="7227195" y="3643369"/>
            <a:ext cx="1970469" cy="3046988"/>
          </a:xfrm>
          <a:prstGeom prst="rect">
            <a:avLst/>
          </a:prstGeom>
          <a:noFill/>
        </p:spPr>
        <p:txBody>
          <a:bodyPr wrap="square" rtlCol="0">
            <a:spAutoFit/>
          </a:bodyPr>
          <a:lstStyle/>
          <a:p>
            <a:pPr lvl="0" algn="just">
              <a:defRPr/>
            </a:pPr>
            <a:r>
              <a:rPr lang="en-US" sz="2400" b="1" dirty="0" err="1" smtClean="0">
                <a:solidFill>
                  <a:srgbClr val="D05126"/>
                </a:solidFill>
              </a:rPr>
              <a:t>Các</a:t>
            </a:r>
            <a:r>
              <a:rPr lang="en-US" sz="2400" b="1" dirty="0" smtClean="0">
                <a:solidFill>
                  <a:srgbClr val="D05126"/>
                </a:solidFill>
              </a:rPr>
              <a:t> </a:t>
            </a:r>
            <a:r>
              <a:rPr lang="en-US" sz="2400" b="1" dirty="0" err="1">
                <a:solidFill>
                  <a:srgbClr val="D05126"/>
                </a:solidFill>
              </a:rPr>
              <a:t>đồng</a:t>
            </a:r>
            <a:r>
              <a:rPr lang="en-US" sz="2400" b="1" dirty="0">
                <a:solidFill>
                  <a:srgbClr val="D05126"/>
                </a:solidFill>
              </a:rPr>
              <a:t> </a:t>
            </a:r>
            <a:r>
              <a:rPr lang="en-US" sz="2400" b="1" dirty="0" err="1">
                <a:solidFill>
                  <a:srgbClr val="D05126"/>
                </a:solidFill>
              </a:rPr>
              <a:t>bằng</a:t>
            </a:r>
            <a:r>
              <a:rPr lang="en-US" sz="2400" b="1" dirty="0">
                <a:solidFill>
                  <a:srgbClr val="D05126"/>
                </a:solidFill>
              </a:rPr>
              <a:t> </a:t>
            </a:r>
            <a:r>
              <a:rPr lang="en-US" sz="2400" b="1" dirty="0" err="1">
                <a:solidFill>
                  <a:srgbClr val="D05126"/>
                </a:solidFill>
              </a:rPr>
              <a:t>rộng</a:t>
            </a:r>
            <a:r>
              <a:rPr lang="en-US" sz="2400" b="1" dirty="0">
                <a:solidFill>
                  <a:srgbClr val="D05126"/>
                </a:solidFill>
              </a:rPr>
              <a:t> </a:t>
            </a:r>
            <a:r>
              <a:rPr lang="en-US" sz="2400" b="1" dirty="0" err="1">
                <a:solidFill>
                  <a:srgbClr val="D05126"/>
                </a:solidFill>
              </a:rPr>
              <a:t>và</a:t>
            </a:r>
            <a:r>
              <a:rPr lang="en-US" sz="2400" b="1" dirty="0">
                <a:solidFill>
                  <a:srgbClr val="D05126"/>
                </a:solidFill>
              </a:rPr>
              <a:t> </a:t>
            </a:r>
            <a:r>
              <a:rPr lang="en-US" sz="2400" b="1" dirty="0" err="1">
                <a:solidFill>
                  <a:srgbClr val="D05126"/>
                </a:solidFill>
              </a:rPr>
              <a:t>bằng</a:t>
            </a:r>
            <a:r>
              <a:rPr lang="en-US" sz="2400" b="1" dirty="0">
                <a:solidFill>
                  <a:srgbClr val="D05126"/>
                </a:solidFill>
              </a:rPr>
              <a:t> </a:t>
            </a:r>
            <a:r>
              <a:rPr lang="en-US" sz="2400" b="1" dirty="0" err="1">
                <a:solidFill>
                  <a:srgbClr val="D05126"/>
                </a:solidFill>
              </a:rPr>
              <a:t>phẳng</a:t>
            </a:r>
            <a:r>
              <a:rPr lang="en-US" sz="2400" b="1" dirty="0">
                <a:solidFill>
                  <a:srgbClr val="D05126"/>
                </a:solidFill>
              </a:rPr>
              <a:t>, </a:t>
            </a:r>
            <a:r>
              <a:rPr lang="en-US" sz="2400" b="1" dirty="0" err="1">
                <a:solidFill>
                  <a:srgbClr val="D05126"/>
                </a:solidFill>
              </a:rPr>
              <a:t>bao</a:t>
            </a:r>
            <a:r>
              <a:rPr lang="en-US" sz="2400" b="1" dirty="0">
                <a:solidFill>
                  <a:srgbClr val="D05126"/>
                </a:solidFill>
              </a:rPr>
              <a:t> </a:t>
            </a:r>
            <a:r>
              <a:rPr lang="en-US" sz="2400" b="1" dirty="0" err="1">
                <a:solidFill>
                  <a:srgbClr val="D05126"/>
                </a:solidFill>
              </a:rPr>
              <a:t>gồm</a:t>
            </a:r>
            <a:r>
              <a:rPr lang="en-US" sz="2400" b="1" dirty="0">
                <a:solidFill>
                  <a:srgbClr val="D05126"/>
                </a:solidFill>
              </a:rPr>
              <a:t> </a:t>
            </a:r>
            <a:r>
              <a:rPr lang="en-US" sz="2400" b="1" dirty="0" err="1">
                <a:solidFill>
                  <a:srgbClr val="D05126"/>
                </a:solidFill>
              </a:rPr>
              <a:t>các</a:t>
            </a:r>
            <a:r>
              <a:rPr lang="en-US" sz="2400" b="1" dirty="0">
                <a:solidFill>
                  <a:srgbClr val="D05126"/>
                </a:solidFill>
              </a:rPr>
              <a:t> </a:t>
            </a:r>
            <a:r>
              <a:rPr lang="en-US" sz="2400" b="1" dirty="0" err="1">
                <a:solidFill>
                  <a:srgbClr val="D05126"/>
                </a:solidFill>
              </a:rPr>
              <a:t>đồng</a:t>
            </a:r>
            <a:r>
              <a:rPr lang="en-US" sz="2400" b="1" dirty="0">
                <a:solidFill>
                  <a:srgbClr val="D05126"/>
                </a:solidFill>
              </a:rPr>
              <a:t> </a:t>
            </a:r>
            <a:r>
              <a:rPr lang="en-US" sz="2400" b="1" dirty="0" err="1">
                <a:solidFill>
                  <a:srgbClr val="D05126"/>
                </a:solidFill>
              </a:rPr>
              <a:t>bằng</a:t>
            </a:r>
            <a:r>
              <a:rPr lang="en-US" sz="2400" b="1" dirty="0">
                <a:solidFill>
                  <a:srgbClr val="D05126"/>
                </a:solidFill>
              </a:rPr>
              <a:t>: ô-</a:t>
            </a:r>
            <a:r>
              <a:rPr lang="en-US" sz="2400" b="1" dirty="0" err="1">
                <a:solidFill>
                  <a:srgbClr val="D05126"/>
                </a:solidFill>
              </a:rPr>
              <a:t>ri</a:t>
            </a:r>
            <a:r>
              <a:rPr lang="en-US" sz="2400" b="1" dirty="0">
                <a:solidFill>
                  <a:srgbClr val="D05126"/>
                </a:solidFill>
              </a:rPr>
              <a:t>-</a:t>
            </a:r>
            <a:r>
              <a:rPr lang="en-US" sz="2400" b="1" dirty="0" err="1">
                <a:solidFill>
                  <a:srgbClr val="D05126"/>
                </a:solidFill>
              </a:rPr>
              <a:t>nô-cô</a:t>
            </a:r>
            <a:r>
              <a:rPr lang="en-US" sz="2400" b="1" dirty="0">
                <a:solidFill>
                  <a:srgbClr val="D05126"/>
                </a:solidFill>
              </a:rPr>
              <a:t>, A-ma-</a:t>
            </a:r>
            <a:r>
              <a:rPr lang="en-US" sz="2400" b="1" dirty="0" err="1">
                <a:solidFill>
                  <a:srgbClr val="D05126"/>
                </a:solidFill>
              </a:rPr>
              <a:t>dôn</a:t>
            </a:r>
            <a:r>
              <a:rPr lang="en-US" sz="2400" b="1" dirty="0">
                <a:solidFill>
                  <a:srgbClr val="D05126"/>
                </a:solidFill>
              </a:rPr>
              <a:t>, La </a:t>
            </a:r>
            <a:r>
              <a:rPr lang="en-US" sz="2400" b="1" dirty="0" err="1">
                <a:solidFill>
                  <a:srgbClr val="D05126"/>
                </a:solidFill>
              </a:rPr>
              <a:t>Pla</a:t>
            </a:r>
            <a:r>
              <a:rPr lang="en-US" sz="2400" b="1" dirty="0">
                <a:solidFill>
                  <a:srgbClr val="D05126"/>
                </a:solidFill>
              </a:rPr>
              <a:t>-ta </a:t>
            </a:r>
            <a:r>
              <a:rPr lang="en-US" sz="2400" b="1" dirty="0" err="1">
                <a:solidFill>
                  <a:srgbClr val="D05126"/>
                </a:solidFill>
              </a:rPr>
              <a:t>và</a:t>
            </a:r>
            <a:r>
              <a:rPr lang="en-US" sz="2400" b="1" dirty="0">
                <a:solidFill>
                  <a:srgbClr val="D05126"/>
                </a:solidFill>
              </a:rPr>
              <a:t> Pam-pa. </a:t>
            </a:r>
            <a:endParaRPr kumimoji="0" lang="en-US" sz="2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sp>
        <p:nvSpPr>
          <p:cNvPr id="11" name="TextBox 10"/>
          <p:cNvSpPr txBox="1"/>
          <p:nvPr/>
        </p:nvSpPr>
        <p:spPr>
          <a:xfrm>
            <a:off x="9234857" y="3663152"/>
            <a:ext cx="1970469" cy="1938992"/>
          </a:xfrm>
          <a:prstGeom prst="rect">
            <a:avLst/>
          </a:prstGeom>
          <a:noFill/>
        </p:spPr>
        <p:txBody>
          <a:bodyPr wrap="square" rtlCol="0">
            <a:spAutoFit/>
          </a:bodyPr>
          <a:lstStyle/>
          <a:p>
            <a:pPr lvl="0" algn="just">
              <a:defRPr/>
            </a:pPr>
            <a:r>
              <a:rPr lang="en-US" sz="2400" b="1" dirty="0" smtClean="0">
                <a:solidFill>
                  <a:srgbClr val="619405"/>
                </a:solidFill>
              </a:rPr>
              <a:t>C</a:t>
            </a:r>
            <a:r>
              <a:rPr lang="vi-VN" sz="2400" b="1" dirty="0" smtClean="0">
                <a:solidFill>
                  <a:srgbClr val="619405"/>
                </a:solidFill>
              </a:rPr>
              <a:t>ác </a:t>
            </a:r>
            <a:r>
              <a:rPr lang="vi-VN" sz="2400" b="1" dirty="0">
                <a:solidFill>
                  <a:srgbClr val="619405"/>
                </a:solidFill>
              </a:rPr>
              <a:t>sơn nguyên bị bào mòn mạnh, địa hình chủ yếu là đồi núi thấp.</a:t>
            </a:r>
          </a:p>
        </p:txBody>
      </p:sp>
      <p:grpSp>
        <p:nvGrpSpPr>
          <p:cNvPr id="12" name="Group 11"/>
          <p:cNvGrpSpPr/>
          <p:nvPr/>
        </p:nvGrpSpPr>
        <p:grpSpPr>
          <a:xfrm>
            <a:off x="5281631" y="2638662"/>
            <a:ext cx="1970469" cy="774369"/>
            <a:chOff x="1166948" y="1948824"/>
            <a:chExt cx="1970469" cy="774369"/>
          </a:xfrm>
        </p:grpSpPr>
        <p:sp>
          <p:nvSpPr>
            <p:cNvPr id="14" name="Chevron 13"/>
            <p:cNvSpPr/>
            <p:nvPr/>
          </p:nvSpPr>
          <p:spPr>
            <a:xfrm>
              <a:off x="1166948" y="2388342"/>
              <a:ext cx="1970469" cy="334851"/>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TextBox 16"/>
            <p:cNvSpPr txBox="1"/>
            <p:nvPr/>
          </p:nvSpPr>
          <p:spPr>
            <a:xfrm>
              <a:off x="1532661" y="1948824"/>
              <a:ext cx="1237838" cy="400110"/>
            </a:xfrm>
            <a:prstGeom prst="rect">
              <a:avLst/>
            </a:prstGeom>
            <a:noFill/>
          </p:spPr>
          <p:txBody>
            <a:bodyPr wrap="none" rtlCol="0">
              <a:spAutoFit/>
            </a:bodyPr>
            <a:lstStyle/>
            <a:p>
              <a:pPr lvl="0" algn="ctr">
                <a:defRPr/>
              </a:pPr>
              <a:r>
                <a:rPr lang="vi-VN" sz="2000" b="1" dirty="0">
                  <a:solidFill>
                    <a:srgbClr val="21221F">
                      <a:lumMod val="75000"/>
                      <a:lumOff val="25000"/>
                    </a:srgbClr>
                  </a:solidFill>
                  <a:latin typeface="Source Sans Pro"/>
                </a:rPr>
                <a:t>Phía tây </a:t>
              </a:r>
              <a:endParaRPr kumimoji="0" lang="en-US" sz="2000" b="1" i="0" u="none" strike="noStrike" kern="1200" cap="none" spc="0" normalizeH="0" baseline="0" noProof="0" dirty="0">
                <a:ln>
                  <a:noFill/>
                </a:ln>
                <a:solidFill>
                  <a:srgbClr val="21221F">
                    <a:lumMod val="75000"/>
                    <a:lumOff val="25000"/>
                  </a:srgbClr>
                </a:solidFill>
                <a:effectLst/>
                <a:uLnTx/>
                <a:uFillTx/>
                <a:latin typeface="Source Sans Pro"/>
                <a:ea typeface="+mn-ea"/>
                <a:cs typeface="+mn-cs"/>
              </a:endParaRPr>
            </a:p>
          </p:txBody>
        </p:sp>
      </p:grpSp>
      <p:grpSp>
        <p:nvGrpSpPr>
          <p:cNvPr id="20" name="Group 19"/>
          <p:cNvGrpSpPr/>
          <p:nvPr/>
        </p:nvGrpSpPr>
        <p:grpSpPr>
          <a:xfrm>
            <a:off x="7227195" y="2639680"/>
            <a:ext cx="1970469" cy="773351"/>
            <a:chOff x="3137416" y="1949842"/>
            <a:chExt cx="1970469" cy="773351"/>
          </a:xfrm>
        </p:grpSpPr>
        <p:sp>
          <p:nvSpPr>
            <p:cNvPr id="23" name="Chevron 22"/>
            <p:cNvSpPr/>
            <p:nvPr/>
          </p:nvSpPr>
          <p:spPr>
            <a:xfrm>
              <a:off x="3137416" y="2388342"/>
              <a:ext cx="1970469" cy="33485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p:cNvSpPr txBox="1"/>
            <p:nvPr/>
          </p:nvSpPr>
          <p:spPr>
            <a:xfrm>
              <a:off x="3588641" y="1949842"/>
              <a:ext cx="1029449" cy="400110"/>
            </a:xfrm>
            <a:prstGeom prst="rect">
              <a:avLst/>
            </a:prstGeom>
            <a:noFill/>
          </p:spPr>
          <p:txBody>
            <a:bodyPr wrap="none" rtlCol="0">
              <a:spAutoFit/>
            </a:bodyPr>
            <a:lstStyle/>
            <a:p>
              <a:pPr lvl="0" algn="ctr">
                <a:defRPr/>
              </a:pPr>
              <a:r>
                <a:rPr lang="vi-VN" sz="2000" b="1" dirty="0">
                  <a:solidFill>
                    <a:srgbClr val="21221F">
                      <a:lumMod val="75000"/>
                      <a:lumOff val="25000"/>
                    </a:srgbClr>
                  </a:solidFill>
                  <a:latin typeface="Source Sans Pro"/>
                </a:rPr>
                <a:t>Ở giữa</a:t>
              </a:r>
              <a:endParaRPr kumimoji="0" lang="en-US" sz="2000" b="1" i="0" u="none" strike="noStrike" kern="1200" cap="none" spc="0" normalizeH="0" baseline="0" noProof="0" dirty="0">
                <a:ln>
                  <a:noFill/>
                </a:ln>
                <a:solidFill>
                  <a:srgbClr val="21221F">
                    <a:lumMod val="75000"/>
                    <a:lumOff val="25000"/>
                  </a:srgbClr>
                </a:solidFill>
                <a:effectLst/>
                <a:uLnTx/>
                <a:uFillTx/>
                <a:latin typeface="Source Sans Pro"/>
                <a:ea typeface="+mn-ea"/>
                <a:cs typeface="+mn-cs"/>
              </a:endParaRPr>
            </a:p>
          </p:txBody>
        </p:sp>
      </p:grpSp>
      <p:grpSp>
        <p:nvGrpSpPr>
          <p:cNvPr id="28" name="Group 27"/>
          <p:cNvGrpSpPr/>
          <p:nvPr/>
        </p:nvGrpSpPr>
        <p:grpSpPr>
          <a:xfrm>
            <a:off x="9234857" y="2658445"/>
            <a:ext cx="1970469" cy="774369"/>
            <a:chOff x="5107885" y="1948824"/>
            <a:chExt cx="1970469" cy="774369"/>
          </a:xfrm>
        </p:grpSpPr>
        <p:sp>
          <p:nvSpPr>
            <p:cNvPr id="31" name="Chevron 30"/>
            <p:cNvSpPr/>
            <p:nvPr/>
          </p:nvSpPr>
          <p:spPr>
            <a:xfrm>
              <a:off x="5107885" y="2388342"/>
              <a:ext cx="1970469" cy="334851"/>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3" name="TextBox 32"/>
            <p:cNvSpPr txBox="1"/>
            <p:nvPr/>
          </p:nvSpPr>
          <p:spPr>
            <a:xfrm>
              <a:off x="5280986" y="1948824"/>
              <a:ext cx="1495923" cy="400110"/>
            </a:xfrm>
            <a:prstGeom prst="rect">
              <a:avLst/>
            </a:prstGeom>
            <a:noFill/>
          </p:spPr>
          <p:txBody>
            <a:bodyPr wrap="none" rtlCol="0">
              <a:spAutoFit/>
            </a:bodyPr>
            <a:lstStyle/>
            <a:p>
              <a:pPr lvl="0" algn="ctr">
                <a:defRPr/>
              </a:pPr>
              <a:r>
                <a:rPr lang="vi-VN" sz="2000" b="1" dirty="0">
                  <a:solidFill>
                    <a:srgbClr val="21221F">
                      <a:lumMod val="75000"/>
                      <a:lumOff val="25000"/>
                    </a:srgbClr>
                  </a:solidFill>
                  <a:latin typeface="Source Sans Pro"/>
                </a:rPr>
                <a:t>Phía đông </a:t>
              </a:r>
              <a:endParaRPr kumimoji="0" lang="en-US" sz="2000" b="1" i="0" u="none" strike="noStrike" kern="1200" cap="none" spc="0" normalizeH="0" baseline="0" noProof="0" dirty="0">
                <a:ln>
                  <a:noFill/>
                </a:ln>
                <a:solidFill>
                  <a:srgbClr val="21221F">
                    <a:lumMod val="75000"/>
                    <a:lumOff val="25000"/>
                  </a:srgbClr>
                </a:solidFill>
                <a:effectLst/>
                <a:uLnTx/>
                <a:uFillTx/>
                <a:latin typeface="Source Sans Pro"/>
                <a:ea typeface="+mn-ea"/>
                <a:cs typeface="+mn-cs"/>
              </a:endParaRPr>
            </a:p>
          </p:txBody>
        </p:sp>
      </p:grpSp>
      <p:grpSp>
        <p:nvGrpSpPr>
          <p:cNvPr id="3" name="Group 2"/>
          <p:cNvGrpSpPr/>
          <p:nvPr/>
        </p:nvGrpSpPr>
        <p:grpSpPr>
          <a:xfrm>
            <a:off x="253619" y="937859"/>
            <a:ext cx="4875231" cy="5615341"/>
            <a:chOff x="253619" y="937859"/>
            <a:chExt cx="4875231" cy="5615341"/>
          </a:xfrm>
        </p:grpSpPr>
        <p:pic>
          <p:nvPicPr>
            <p:cNvPr id="2" name="Picture 1"/>
            <p:cNvPicPr>
              <a:picLocks noChangeAspect="1"/>
            </p:cNvPicPr>
            <p:nvPr/>
          </p:nvPicPr>
          <p:blipFill rotWithShape="1">
            <a:blip r:embed="rId3"/>
            <a:srcRect l="14415" t="39827"/>
            <a:stretch/>
          </p:blipFill>
          <p:spPr>
            <a:xfrm>
              <a:off x="266700" y="937859"/>
              <a:ext cx="4862150" cy="5615341"/>
            </a:xfrm>
            <a:prstGeom prst="rect">
              <a:avLst/>
            </a:prstGeom>
          </p:spPr>
        </p:pic>
        <p:pic>
          <p:nvPicPr>
            <p:cNvPr id="18" name="Picture 17"/>
            <p:cNvPicPr>
              <a:picLocks noChangeAspect="1"/>
            </p:cNvPicPr>
            <p:nvPr/>
          </p:nvPicPr>
          <p:blipFill rotWithShape="1">
            <a:blip r:embed="rId3"/>
            <a:srcRect t="72481" r="65353" b="8165"/>
            <a:stretch/>
          </p:blipFill>
          <p:spPr>
            <a:xfrm>
              <a:off x="253619" y="3997822"/>
              <a:ext cx="1968337" cy="1806078"/>
            </a:xfrm>
            <a:prstGeom prst="rect">
              <a:avLst/>
            </a:prstGeom>
          </p:spPr>
        </p:pic>
      </p:grpSp>
    </p:spTree>
    <p:extLst>
      <p:ext uri="{BB962C8B-B14F-4D97-AF65-F5344CB8AC3E}">
        <p14:creationId xmlns:p14="http://schemas.microsoft.com/office/powerpoint/2010/main" val="258455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down)">
                                      <p:cBhvr>
                                        <p:cTn id="13" dur="500"/>
                                        <p:tgtEl>
                                          <p:spTgt spid="11"/>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ppt_x</p:attrName>
                                        </p:attrNameLst>
                                      </p:cBhvr>
                                      <p:tavLst>
                                        <p:tav tm="0">
                                          <p:val>
                                            <p:strVal val="#ppt_x-#ppt_w*1.125000"/>
                                          </p:val>
                                        </p:tav>
                                        <p:tav tm="100000">
                                          <p:val>
                                            <p:strVal val="#ppt_x"/>
                                          </p:val>
                                        </p:tav>
                                      </p:tavLst>
                                    </p:anim>
                                    <p:animEffect transition="in" filter="wipe(right)">
                                      <p:cBhvr>
                                        <p:cTn id="18" dur="500"/>
                                        <p:tgtEl>
                                          <p:spTgt spid="20"/>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p:tgtEl>
                                          <p:spTgt spid="10"/>
                                        </p:tgtEl>
                                        <p:attrNameLst>
                                          <p:attrName>ppt_y</p:attrName>
                                        </p:attrNameLst>
                                      </p:cBhvr>
                                      <p:tavLst>
                                        <p:tav tm="0">
                                          <p:val>
                                            <p:strVal val="#ppt_y-#ppt_h*1.125000"/>
                                          </p:val>
                                        </p:tav>
                                        <p:tav tm="100000">
                                          <p:val>
                                            <p:strVal val="#ppt_y"/>
                                          </p:val>
                                        </p:tav>
                                      </p:tavLst>
                                    </p:anim>
                                    <p:animEffect transition="in" filter="wipe(down)">
                                      <p:cBhvr>
                                        <p:cTn id="23" dur="500"/>
                                        <p:tgtEl>
                                          <p:spTgt spid="1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childTnLst>
                          </p:cTn>
                        </p:par>
                        <p:par>
                          <p:cTn id="29" fill="hold">
                            <p:stCondLst>
                              <p:cond delay="2500"/>
                            </p:stCondLst>
                            <p:childTnLst>
                              <p:par>
                                <p:cTn id="30" presetID="12"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ppt_y</p:attrName>
                                        </p:attrNameLst>
                                      </p:cBhvr>
                                      <p:tavLst>
                                        <p:tav tm="0">
                                          <p:val>
                                            <p:strVal val="#ppt_y-#ppt_h*1.125000"/>
                                          </p:val>
                                        </p:tav>
                                        <p:tav tm="100000">
                                          <p:val>
                                            <p:strVal val="#ppt_y"/>
                                          </p:val>
                                        </p:tav>
                                      </p:tavLst>
                                    </p:anim>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Title 1"/>
          <p:cNvSpPr txBox="1">
            <a:spLocks/>
          </p:cNvSpPr>
          <p:nvPr/>
        </p:nvSpPr>
        <p:spPr>
          <a:xfrm>
            <a:off x="297873" y="-1049224"/>
            <a:ext cx="11596253" cy="1909595"/>
          </a:xfrm>
        </p:spPr>
        <p:txBody>
          <a:bodyPr anchor="b">
            <a:norm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3200" dirty="0">
                <a:solidFill>
                  <a:srgbClr val="C00000"/>
                </a:solidFill>
              </a:rPr>
              <a:t>3/ </a:t>
            </a:r>
            <a:r>
              <a:rPr lang="en-US" sz="3200" dirty="0" err="1">
                <a:solidFill>
                  <a:srgbClr val="C00000"/>
                </a:solidFill>
              </a:rPr>
              <a:t>Sự</a:t>
            </a:r>
            <a:r>
              <a:rPr lang="en-US" sz="3200" dirty="0">
                <a:solidFill>
                  <a:srgbClr val="C00000"/>
                </a:solidFill>
              </a:rPr>
              <a:t> </a:t>
            </a:r>
            <a:r>
              <a:rPr lang="en-US" sz="3200" dirty="0" err="1">
                <a:solidFill>
                  <a:srgbClr val="C00000"/>
                </a:solidFill>
              </a:rPr>
              <a:t>phân</a:t>
            </a:r>
            <a:r>
              <a:rPr lang="en-US" sz="3200" dirty="0">
                <a:solidFill>
                  <a:srgbClr val="C00000"/>
                </a:solidFill>
              </a:rPr>
              <a:t> </a:t>
            </a:r>
            <a:r>
              <a:rPr lang="en-US" sz="3200" dirty="0" err="1">
                <a:solidFill>
                  <a:srgbClr val="C00000"/>
                </a:solidFill>
              </a:rPr>
              <a:t>hóa</a:t>
            </a:r>
            <a:r>
              <a:rPr lang="en-US" sz="3200" dirty="0">
                <a:solidFill>
                  <a:srgbClr val="C00000"/>
                </a:solidFill>
              </a:rPr>
              <a:t> </a:t>
            </a:r>
            <a:r>
              <a:rPr lang="en-US" sz="3200" dirty="0" err="1">
                <a:solidFill>
                  <a:srgbClr val="C00000"/>
                </a:solidFill>
              </a:rPr>
              <a:t>tự</a:t>
            </a:r>
            <a:r>
              <a:rPr lang="en-US" sz="3200" dirty="0">
                <a:solidFill>
                  <a:srgbClr val="C00000"/>
                </a:solidFill>
              </a:rPr>
              <a:t> </a:t>
            </a:r>
            <a:r>
              <a:rPr lang="en-US" sz="3200" dirty="0" err="1">
                <a:solidFill>
                  <a:srgbClr val="C00000"/>
                </a:solidFill>
              </a:rPr>
              <a:t>nhiên</a:t>
            </a:r>
            <a:r>
              <a:rPr lang="en-US" sz="3200" dirty="0">
                <a:solidFill>
                  <a:srgbClr val="C00000"/>
                </a:solidFill>
              </a:rPr>
              <a:t> </a:t>
            </a:r>
            <a:r>
              <a:rPr lang="en-US" sz="3200" dirty="0" err="1">
                <a:solidFill>
                  <a:srgbClr val="C00000"/>
                </a:solidFill>
              </a:rPr>
              <a:t>theo</a:t>
            </a:r>
            <a:r>
              <a:rPr lang="en-US" sz="3200" dirty="0">
                <a:solidFill>
                  <a:srgbClr val="C00000"/>
                </a:solidFill>
              </a:rPr>
              <a:t> </a:t>
            </a:r>
            <a:r>
              <a:rPr lang="en-US" sz="3200" dirty="0" err="1">
                <a:solidFill>
                  <a:srgbClr val="C00000"/>
                </a:solidFill>
              </a:rPr>
              <a:t>chiều</a:t>
            </a:r>
            <a:r>
              <a:rPr lang="en-US" sz="3200" dirty="0">
                <a:solidFill>
                  <a:srgbClr val="C00000"/>
                </a:solidFill>
              </a:rPr>
              <a:t> </a:t>
            </a:r>
            <a:r>
              <a:rPr lang="en-US" sz="3200" dirty="0" err="1">
                <a:solidFill>
                  <a:srgbClr val="C00000"/>
                </a:solidFill>
              </a:rPr>
              <a:t>cao</a:t>
            </a:r>
            <a:endParaRPr lang="en-US" sz="3200" dirty="0">
              <a:solidFill>
                <a:srgbClr val="C00000"/>
              </a:solidFill>
            </a:endParaRPr>
          </a:p>
        </p:txBody>
      </p:sp>
      <p:sp>
        <p:nvSpPr>
          <p:cNvPr id="11" name="Shape 1276">
            <a:extLst>
              <a:ext uri="{FF2B5EF4-FFF2-40B4-BE49-F238E27FC236}">
                <a16:creationId xmlns:a16="http://schemas.microsoft.com/office/drawing/2014/main" id="{5DE5226C-AD9D-4273-8DC4-CDF0AC4821F4}"/>
              </a:ext>
            </a:extLst>
          </p:cNvPr>
          <p:cNvSpPr/>
          <p:nvPr/>
        </p:nvSpPr>
        <p:spPr>
          <a:xfrm>
            <a:off x="1162004" y="1336896"/>
            <a:ext cx="4784280" cy="12574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38100" cap="rnd">
            <a:solidFill/>
            <a:custDash>
              <a:ds d="100000" sp="200000"/>
            </a:custDash>
            <a:round/>
          </a:ln>
        </p:spPr>
        <p:txBody>
          <a:bodyPr lIns="0" tIns="0" rIns="0" bIns="0" anchor="ctr"/>
          <a:lstStyle/>
          <a:p>
            <a:pPr algn="ctr" defTabSz="412750">
              <a:defRPr sz="3200"/>
            </a:pPr>
            <a:endParaRPr sz="2400" kern="0">
              <a:solidFill>
                <a:sysClr val="windowText" lastClr="000000"/>
              </a:solidFill>
              <a:sym typeface="Helvetica Light"/>
            </a:endParaRPr>
          </a:p>
        </p:txBody>
      </p:sp>
      <p:grpSp>
        <p:nvGrpSpPr>
          <p:cNvPr id="12" name="Group 1284">
            <a:extLst>
              <a:ext uri="{FF2B5EF4-FFF2-40B4-BE49-F238E27FC236}">
                <a16:creationId xmlns:a16="http://schemas.microsoft.com/office/drawing/2014/main" id="{C38C7E08-FA15-4406-882D-310D66F90428}"/>
              </a:ext>
            </a:extLst>
          </p:cNvPr>
          <p:cNvGrpSpPr/>
          <p:nvPr/>
        </p:nvGrpSpPr>
        <p:grpSpPr>
          <a:xfrm>
            <a:off x="1773373" y="5532702"/>
            <a:ext cx="1697239" cy="6088226"/>
            <a:chOff x="0" y="0"/>
            <a:chExt cx="3394475" cy="12176449"/>
          </a:xfrm>
        </p:grpSpPr>
        <p:sp>
          <p:nvSpPr>
            <p:cNvPr id="13" name="Shape 1280">
              <a:extLst>
                <a:ext uri="{FF2B5EF4-FFF2-40B4-BE49-F238E27FC236}">
                  <a16:creationId xmlns:a16="http://schemas.microsoft.com/office/drawing/2014/main" id="{4B9680A2-84F2-454B-B2AD-753F0DE83D13}"/>
                </a:ext>
              </a:extLst>
            </p:cNvPr>
            <p:cNvSpPr/>
            <p:nvPr/>
          </p:nvSpPr>
          <p:spPr>
            <a:xfrm>
              <a:off x="0" y="0"/>
              <a:ext cx="3394476" cy="12176450"/>
            </a:xfrm>
            <a:custGeom>
              <a:avLst/>
              <a:gdLst/>
              <a:ahLst/>
              <a:cxnLst>
                <a:cxn ang="0">
                  <a:pos x="wd2" y="hd2"/>
                </a:cxn>
                <a:cxn ang="5400000">
                  <a:pos x="wd2" y="hd2"/>
                </a:cxn>
                <a:cxn ang="10800000">
                  <a:pos x="wd2" y="hd2"/>
                </a:cxn>
                <a:cxn ang="16200000">
                  <a:pos x="wd2" y="hd2"/>
                </a:cxn>
              </a:cxnLst>
              <a:rect l="0" t="0" r="r" b="b"/>
              <a:pathLst>
                <a:path w="21600" h="21600" extrusionOk="0">
                  <a:moveTo>
                    <a:pt x="7200" y="1316"/>
                  </a:moveTo>
                  <a:lnTo>
                    <a:pt x="7200" y="1317"/>
                  </a:lnTo>
                  <a:lnTo>
                    <a:pt x="7197" y="1316"/>
                  </a:lnTo>
                  <a:lnTo>
                    <a:pt x="21592" y="1316"/>
                  </a:lnTo>
                  <a:lnTo>
                    <a:pt x="14292" y="9"/>
                  </a:lnTo>
                  <a:lnTo>
                    <a:pt x="0" y="0"/>
                  </a:lnTo>
                  <a:lnTo>
                    <a:pt x="0" y="19997"/>
                  </a:lnTo>
                  <a:lnTo>
                    <a:pt x="7200" y="21600"/>
                  </a:lnTo>
                  <a:lnTo>
                    <a:pt x="7200" y="21600"/>
                  </a:lnTo>
                  <a:lnTo>
                    <a:pt x="21600" y="21600"/>
                  </a:lnTo>
                  <a:lnTo>
                    <a:pt x="21600" y="1316"/>
                  </a:lnTo>
                  <a:cubicBezTo>
                    <a:pt x="21600" y="1316"/>
                    <a:pt x="7200" y="1316"/>
                    <a:pt x="7200" y="1316"/>
                  </a:cubicBezTo>
                  <a:close/>
                </a:path>
              </a:pathLst>
            </a:custGeom>
            <a:solidFill>
              <a:schemeClr val="accent1"/>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4" name="Shape 1281">
              <a:extLst>
                <a:ext uri="{FF2B5EF4-FFF2-40B4-BE49-F238E27FC236}">
                  <a16:creationId xmlns:a16="http://schemas.microsoft.com/office/drawing/2014/main" id="{6B7F9A2D-D59F-4F5F-A7A9-D887F92F5FE3}"/>
                </a:ext>
              </a:extLst>
            </p:cNvPr>
            <p:cNvSpPr/>
            <p:nvPr/>
          </p:nvSpPr>
          <p:spPr>
            <a:xfrm>
              <a:off x="0" y="0"/>
              <a:ext cx="1131470" cy="121764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997"/>
                  </a:lnTo>
                  <a:lnTo>
                    <a:pt x="0" y="0"/>
                  </a:lnTo>
                  <a:lnTo>
                    <a:pt x="21600" y="1317"/>
                  </a:lnTo>
                  <a:cubicBezTo>
                    <a:pt x="21600" y="1317"/>
                    <a:pt x="21600" y="21600"/>
                    <a:pt x="21600" y="21600"/>
                  </a:cubicBezTo>
                  <a:close/>
                </a:path>
              </a:pathLst>
            </a:custGeom>
            <a:solidFill>
              <a:srgbClr val="FFFFFF">
                <a:alpha val="20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5" name="Shape 1282">
              <a:extLst>
                <a:ext uri="{FF2B5EF4-FFF2-40B4-BE49-F238E27FC236}">
                  <a16:creationId xmlns:a16="http://schemas.microsoft.com/office/drawing/2014/main" id="{0B501BD7-77DB-43CC-9424-CDF4E986D2EA}"/>
                </a:ext>
              </a:extLst>
            </p:cNvPr>
            <p:cNvSpPr/>
            <p:nvPr/>
          </p:nvSpPr>
          <p:spPr>
            <a:xfrm>
              <a:off x="0" y="0"/>
              <a:ext cx="3393315" cy="742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199" y="21596"/>
                  </a:lnTo>
                  <a:lnTo>
                    <a:pt x="0" y="0"/>
                  </a:lnTo>
                  <a:lnTo>
                    <a:pt x="14296" y="154"/>
                  </a:lnTo>
                  <a:cubicBezTo>
                    <a:pt x="14296" y="154"/>
                    <a:pt x="21600" y="21600"/>
                    <a:pt x="21600" y="21600"/>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pic>
          <p:nvPicPr>
            <p:cNvPr id="16" name="07_White.png">
              <a:extLst>
                <a:ext uri="{FF2B5EF4-FFF2-40B4-BE49-F238E27FC236}">
                  <a16:creationId xmlns:a16="http://schemas.microsoft.com/office/drawing/2014/main" id="{884A68AB-DE0C-4217-BA4D-113DBE4854FD}"/>
                </a:ext>
              </a:extLst>
            </p:cNvPr>
            <p:cNvPicPr/>
            <p:nvPr/>
          </p:nvPicPr>
          <p:blipFill>
            <a:blip r:embed="rId2">
              <a:alphaModFix amt="60000"/>
            </a:blip>
            <a:srcRect/>
            <a:stretch>
              <a:fillRect/>
            </a:stretch>
          </p:blipFill>
          <p:spPr>
            <a:xfrm>
              <a:off x="1128189" y="742592"/>
              <a:ext cx="1498753" cy="11412125"/>
            </a:xfrm>
            <a:prstGeom prst="rect">
              <a:avLst/>
            </a:prstGeom>
            <a:ln w="12700" cap="flat">
              <a:noFill/>
              <a:miter lim="400000"/>
            </a:ln>
            <a:effectLst/>
          </p:spPr>
        </p:pic>
      </p:grpSp>
      <p:grpSp>
        <p:nvGrpSpPr>
          <p:cNvPr id="17" name="Group 1289">
            <a:extLst>
              <a:ext uri="{FF2B5EF4-FFF2-40B4-BE49-F238E27FC236}">
                <a16:creationId xmlns:a16="http://schemas.microsoft.com/office/drawing/2014/main" id="{0E16D662-FC4F-4572-BF9E-1612A5477622}"/>
              </a:ext>
            </a:extLst>
          </p:cNvPr>
          <p:cNvGrpSpPr/>
          <p:nvPr/>
        </p:nvGrpSpPr>
        <p:grpSpPr>
          <a:xfrm>
            <a:off x="9460428" y="4136112"/>
            <a:ext cx="1697239" cy="6088226"/>
            <a:chOff x="0" y="0"/>
            <a:chExt cx="3394475" cy="12176449"/>
          </a:xfrm>
        </p:grpSpPr>
        <p:sp>
          <p:nvSpPr>
            <p:cNvPr id="18" name="Shape 1285">
              <a:extLst>
                <a:ext uri="{FF2B5EF4-FFF2-40B4-BE49-F238E27FC236}">
                  <a16:creationId xmlns:a16="http://schemas.microsoft.com/office/drawing/2014/main" id="{55F1F811-4C27-45D4-83D6-958CCFEC86BC}"/>
                </a:ext>
              </a:extLst>
            </p:cNvPr>
            <p:cNvSpPr/>
            <p:nvPr/>
          </p:nvSpPr>
          <p:spPr>
            <a:xfrm>
              <a:off x="0" y="0"/>
              <a:ext cx="3394476" cy="12176450"/>
            </a:xfrm>
            <a:custGeom>
              <a:avLst/>
              <a:gdLst/>
              <a:ahLst/>
              <a:cxnLst>
                <a:cxn ang="0">
                  <a:pos x="wd2" y="hd2"/>
                </a:cxn>
                <a:cxn ang="5400000">
                  <a:pos x="wd2" y="hd2"/>
                </a:cxn>
                <a:cxn ang="10800000">
                  <a:pos x="wd2" y="hd2"/>
                </a:cxn>
                <a:cxn ang="16200000">
                  <a:pos x="wd2" y="hd2"/>
                </a:cxn>
              </a:cxnLst>
              <a:rect l="0" t="0" r="r" b="b"/>
              <a:pathLst>
                <a:path w="21600" h="21600" extrusionOk="0">
                  <a:moveTo>
                    <a:pt x="7200" y="1316"/>
                  </a:moveTo>
                  <a:lnTo>
                    <a:pt x="7200" y="1317"/>
                  </a:lnTo>
                  <a:lnTo>
                    <a:pt x="7197" y="1316"/>
                  </a:lnTo>
                  <a:lnTo>
                    <a:pt x="21592" y="1316"/>
                  </a:lnTo>
                  <a:lnTo>
                    <a:pt x="14292" y="9"/>
                  </a:lnTo>
                  <a:lnTo>
                    <a:pt x="0" y="0"/>
                  </a:lnTo>
                  <a:lnTo>
                    <a:pt x="0" y="19997"/>
                  </a:lnTo>
                  <a:lnTo>
                    <a:pt x="7200" y="21600"/>
                  </a:lnTo>
                  <a:lnTo>
                    <a:pt x="7200" y="21600"/>
                  </a:lnTo>
                  <a:lnTo>
                    <a:pt x="21600" y="21600"/>
                  </a:lnTo>
                  <a:lnTo>
                    <a:pt x="21600" y="1316"/>
                  </a:lnTo>
                  <a:cubicBezTo>
                    <a:pt x="21600" y="1316"/>
                    <a:pt x="7200" y="1316"/>
                    <a:pt x="7200" y="1316"/>
                  </a:cubicBezTo>
                  <a:close/>
                </a:path>
              </a:pathLst>
            </a:custGeom>
            <a:solidFill>
              <a:schemeClr val="accent2"/>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Shape 1286">
              <a:extLst>
                <a:ext uri="{FF2B5EF4-FFF2-40B4-BE49-F238E27FC236}">
                  <a16:creationId xmlns:a16="http://schemas.microsoft.com/office/drawing/2014/main" id="{D4E2E1DA-88C2-4540-8320-1720E592AC66}"/>
                </a:ext>
              </a:extLst>
            </p:cNvPr>
            <p:cNvSpPr/>
            <p:nvPr/>
          </p:nvSpPr>
          <p:spPr>
            <a:xfrm>
              <a:off x="0" y="0"/>
              <a:ext cx="1131470" cy="121764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997"/>
                  </a:lnTo>
                  <a:lnTo>
                    <a:pt x="0" y="0"/>
                  </a:lnTo>
                  <a:lnTo>
                    <a:pt x="21600" y="1317"/>
                  </a:lnTo>
                  <a:cubicBezTo>
                    <a:pt x="21600" y="1317"/>
                    <a:pt x="21600" y="21600"/>
                    <a:pt x="21600" y="21600"/>
                  </a:cubicBezTo>
                  <a:close/>
                </a:path>
              </a:pathLst>
            </a:custGeom>
            <a:solidFill>
              <a:srgbClr val="FFFFFF">
                <a:alpha val="20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 name="Shape 1287">
              <a:extLst>
                <a:ext uri="{FF2B5EF4-FFF2-40B4-BE49-F238E27FC236}">
                  <a16:creationId xmlns:a16="http://schemas.microsoft.com/office/drawing/2014/main" id="{6BC8E495-88DF-4C48-AAED-E7B8A8C1AF9D}"/>
                </a:ext>
              </a:extLst>
            </p:cNvPr>
            <p:cNvSpPr/>
            <p:nvPr/>
          </p:nvSpPr>
          <p:spPr>
            <a:xfrm>
              <a:off x="0" y="0"/>
              <a:ext cx="3393315" cy="742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199" y="21596"/>
                  </a:lnTo>
                  <a:lnTo>
                    <a:pt x="0" y="0"/>
                  </a:lnTo>
                  <a:lnTo>
                    <a:pt x="14296" y="154"/>
                  </a:lnTo>
                  <a:cubicBezTo>
                    <a:pt x="14296" y="154"/>
                    <a:pt x="21600" y="21600"/>
                    <a:pt x="21600" y="21600"/>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pic>
          <p:nvPicPr>
            <p:cNvPr id="21" name="07_White.png">
              <a:extLst>
                <a:ext uri="{FF2B5EF4-FFF2-40B4-BE49-F238E27FC236}">
                  <a16:creationId xmlns:a16="http://schemas.microsoft.com/office/drawing/2014/main" id="{D10D553A-7E0E-4E51-85B6-A095F073AFFB}"/>
                </a:ext>
              </a:extLst>
            </p:cNvPr>
            <p:cNvPicPr/>
            <p:nvPr/>
          </p:nvPicPr>
          <p:blipFill>
            <a:blip r:embed="rId2">
              <a:alphaModFix amt="60000"/>
            </a:blip>
            <a:srcRect/>
            <a:stretch>
              <a:fillRect/>
            </a:stretch>
          </p:blipFill>
          <p:spPr>
            <a:xfrm>
              <a:off x="1128189" y="742592"/>
              <a:ext cx="1498753" cy="11412125"/>
            </a:xfrm>
            <a:prstGeom prst="rect">
              <a:avLst/>
            </a:prstGeom>
            <a:ln w="12700" cap="flat">
              <a:noFill/>
              <a:miter lim="400000"/>
            </a:ln>
            <a:effectLst/>
          </p:spPr>
        </p:pic>
      </p:grpSp>
      <p:sp>
        <p:nvSpPr>
          <p:cNvPr id="23" name="Shape 1311">
            <a:extLst>
              <a:ext uri="{FF2B5EF4-FFF2-40B4-BE49-F238E27FC236}">
                <a16:creationId xmlns:a16="http://schemas.microsoft.com/office/drawing/2014/main" id="{975FC110-900C-4FCE-AC8F-0A6C95103030}"/>
              </a:ext>
            </a:extLst>
          </p:cNvPr>
          <p:cNvSpPr/>
          <p:nvPr/>
        </p:nvSpPr>
        <p:spPr>
          <a:xfrm>
            <a:off x="8325554" y="1909595"/>
            <a:ext cx="3567014" cy="192052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a:lnSpc>
                <a:spcPct val="130000"/>
              </a:lnSpc>
              <a:defRPr sz="1800"/>
            </a:pPr>
            <a:r>
              <a:rPr lang="en-US" altLang="zh-CN" sz="2400" kern="0" dirty="0" err="1">
                <a:solidFill>
                  <a:srgbClr val="D05126"/>
                </a:solidFill>
                <a:ea typeface="Roboto Bold"/>
                <a:cs typeface="Roboto Bold"/>
                <a:sym typeface="Roboto Bold"/>
              </a:rPr>
              <a:t>Càng</a:t>
            </a:r>
            <a:r>
              <a:rPr lang="en-US" altLang="zh-CN" sz="2400" kern="0" dirty="0">
                <a:solidFill>
                  <a:srgbClr val="D05126"/>
                </a:solidFill>
                <a:ea typeface="Roboto Bold"/>
                <a:cs typeface="Roboto Bold"/>
                <a:sym typeface="Roboto Bold"/>
              </a:rPr>
              <a:t> </a:t>
            </a:r>
            <a:r>
              <a:rPr lang="en-US" altLang="zh-CN" sz="2400" kern="0" dirty="0" err="1">
                <a:solidFill>
                  <a:srgbClr val="D05126"/>
                </a:solidFill>
                <a:ea typeface="Roboto Bold"/>
                <a:cs typeface="Roboto Bold"/>
                <a:sym typeface="Roboto Bold"/>
              </a:rPr>
              <a:t>lên</a:t>
            </a:r>
            <a:r>
              <a:rPr lang="en-US" altLang="zh-CN" sz="2400" kern="0" dirty="0">
                <a:solidFill>
                  <a:srgbClr val="D05126"/>
                </a:solidFill>
                <a:ea typeface="Roboto Bold"/>
                <a:cs typeface="Roboto Bold"/>
                <a:sym typeface="Roboto Bold"/>
              </a:rPr>
              <a:t> </a:t>
            </a:r>
            <a:r>
              <a:rPr lang="en-US" altLang="zh-CN" sz="2400" kern="0" dirty="0" err="1" smtClean="0">
                <a:solidFill>
                  <a:srgbClr val="D05126"/>
                </a:solidFill>
                <a:ea typeface="Roboto Bold"/>
                <a:cs typeface="Roboto Bold"/>
                <a:sym typeface="Roboto Bold"/>
              </a:rPr>
              <a:t>cao</a:t>
            </a:r>
            <a:endParaRPr lang="en-US" altLang="zh-CN" sz="2400" kern="0" dirty="0" smtClean="0">
              <a:solidFill>
                <a:srgbClr val="D05126"/>
              </a:solidFill>
              <a:ea typeface="Roboto Bold"/>
              <a:cs typeface="Roboto Bold"/>
              <a:sym typeface="Roboto Bold"/>
            </a:endParaRPr>
          </a:p>
          <a:p>
            <a:pPr algn="ctr" defTabSz="412750">
              <a:lnSpc>
                <a:spcPct val="130000"/>
              </a:lnSpc>
              <a:defRPr sz="1800"/>
            </a:pPr>
            <a:r>
              <a:rPr lang="en-US" sz="2400" kern="0" dirty="0" smtClean="0">
                <a:solidFill>
                  <a:srgbClr val="222B31"/>
                </a:solidFill>
                <a:ea typeface="Roboto Light"/>
                <a:cs typeface="Roboto Light"/>
                <a:sym typeface="Roboto Light"/>
              </a:rPr>
              <a:t>T</a:t>
            </a:r>
            <a:r>
              <a:rPr lang="vi-VN" sz="2400" kern="0" dirty="0" smtClean="0">
                <a:solidFill>
                  <a:srgbClr val="222B31"/>
                </a:solidFill>
                <a:ea typeface="Roboto Light"/>
                <a:cs typeface="Roboto Light"/>
                <a:sym typeface="Roboto Light"/>
              </a:rPr>
              <a:t>hiên </a:t>
            </a:r>
            <a:r>
              <a:rPr lang="vi-VN" sz="2400" kern="0" dirty="0">
                <a:solidFill>
                  <a:srgbClr val="222B31"/>
                </a:solidFill>
                <a:ea typeface="Roboto Light"/>
                <a:cs typeface="Roboto Light"/>
                <a:sym typeface="Roboto Light"/>
              </a:rPr>
              <a:t>nhiên càng thay đổi tương ứng với sự thay đổi của nhiệt độ và độ ẩm</a:t>
            </a:r>
          </a:p>
        </p:txBody>
      </p:sp>
      <p:sp>
        <p:nvSpPr>
          <p:cNvPr id="25" name="Shape 1313">
            <a:extLst>
              <a:ext uri="{FF2B5EF4-FFF2-40B4-BE49-F238E27FC236}">
                <a16:creationId xmlns:a16="http://schemas.microsoft.com/office/drawing/2014/main" id="{11602FB3-FCCC-4229-AC37-071A064A1449}"/>
              </a:ext>
            </a:extLst>
          </p:cNvPr>
          <p:cNvSpPr/>
          <p:nvPr/>
        </p:nvSpPr>
        <p:spPr>
          <a:xfrm>
            <a:off x="740866" y="2863208"/>
            <a:ext cx="3313093" cy="24006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a:lnSpc>
                <a:spcPct val="130000"/>
              </a:lnSpc>
              <a:defRPr sz="1800"/>
            </a:pPr>
            <a:r>
              <a:rPr lang="vi-VN" altLang="zh-CN" sz="2400" kern="0" dirty="0">
                <a:solidFill>
                  <a:srgbClr val="1C789F"/>
                </a:solidFill>
                <a:ea typeface="Roboto Bold"/>
                <a:cs typeface="Roboto Bold"/>
                <a:sym typeface="Roboto Bold"/>
              </a:rPr>
              <a:t>Ở dưới </a:t>
            </a:r>
            <a:r>
              <a:rPr lang="vi-VN" altLang="zh-CN" sz="2400" kern="0" dirty="0" smtClean="0">
                <a:solidFill>
                  <a:srgbClr val="1C789F"/>
                </a:solidFill>
                <a:ea typeface="Roboto Bold"/>
                <a:cs typeface="Roboto Bold"/>
                <a:sym typeface="Roboto Bold"/>
              </a:rPr>
              <a:t>thấp</a:t>
            </a:r>
            <a:endParaRPr lang="en-US" altLang="zh-CN" sz="2400" kern="0" dirty="0" smtClean="0">
              <a:solidFill>
                <a:srgbClr val="1C789F"/>
              </a:solidFill>
              <a:ea typeface="Roboto Bold"/>
              <a:cs typeface="Roboto Bold"/>
              <a:sym typeface="Roboto Bold"/>
            </a:endParaRPr>
          </a:p>
          <a:p>
            <a:pPr algn="ctr" defTabSz="412750">
              <a:lnSpc>
                <a:spcPct val="130000"/>
              </a:lnSpc>
              <a:defRPr sz="1800"/>
            </a:pPr>
            <a:r>
              <a:rPr lang="en-US" sz="2400" kern="0" dirty="0" smtClean="0">
                <a:solidFill>
                  <a:srgbClr val="222B31"/>
                </a:solidFill>
                <a:ea typeface="Roboto Light"/>
                <a:cs typeface="Roboto Light"/>
                <a:sym typeface="Roboto Light"/>
              </a:rPr>
              <a:t>V</a:t>
            </a:r>
            <a:r>
              <a:rPr lang="vi-VN" sz="2400" kern="0" dirty="0" smtClean="0">
                <a:solidFill>
                  <a:srgbClr val="222B31"/>
                </a:solidFill>
                <a:ea typeface="Roboto Light"/>
                <a:cs typeface="Roboto Light"/>
                <a:sym typeface="Roboto Light"/>
              </a:rPr>
              <a:t>ùng </a:t>
            </a:r>
            <a:r>
              <a:rPr lang="vi-VN" sz="2400" kern="0" dirty="0">
                <a:solidFill>
                  <a:srgbClr val="222B31"/>
                </a:solidFill>
                <a:ea typeface="Roboto Light"/>
                <a:cs typeface="Roboto Light"/>
                <a:sym typeface="Roboto Light"/>
              </a:rPr>
              <a:t>Bắc và Trung An-đét thuộc các đới khí hậu nóng và ẩm ướt, có rừng mưa nhiệt đới</a:t>
            </a:r>
            <a:endParaRPr sz="2400" kern="0" dirty="0">
              <a:solidFill>
                <a:srgbClr val="222B31"/>
              </a:solidFill>
              <a:ea typeface="Roboto Light"/>
              <a:cs typeface="Roboto Light"/>
              <a:sym typeface="Roboto Light"/>
            </a:endParaRPr>
          </a:p>
        </p:txBody>
      </p:sp>
      <p:sp>
        <p:nvSpPr>
          <p:cNvPr id="41" name="Shape 1313">
            <a:extLst>
              <a:ext uri="{FF2B5EF4-FFF2-40B4-BE49-F238E27FC236}">
                <a16:creationId xmlns:a16="http://schemas.microsoft.com/office/drawing/2014/main" id="{11602FB3-FCCC-4229-AC37-071A064A1449}"/>
              </a:ext>
            </a:extLst>
          </p:cNvPr>
          <p:cNvSpPr/>
          <p:nvPr/>
        </p:nvSpPr>
        <p:spPr>
          <a:xfrm>
            <a:off x="4533210" y="2863208"/>
            <a:ext cx="3313093" cy="192052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a:lnSpc>
                <a:spcPct val="130000"/>
              </a:lnSpc>
              <a:defRPr sz="1800"/>
            </a:pPr>
            <a:r>
              <a:rPr lang="vi-VN" altLang="zh-CN" sz="2400" kern="0" dirty="0">
                <a:solidFill>
                  <a:schemeClr val="accent6">
                    <a:lumMod val="60000"/>
                    <a:lumOff val="40000"/>
                  </a:schemeClr>
                </a:solidFill>
                <a:ea typeface="Roboto Bold"/>
                <a:cs typeface="Roboto Bold"/>
                <a:sym typeface="Roboto Bold"/>
              </a:rPr>
              <a:t>Ở dưới </a:t>
            </a:r>
            <a:r>
              <a:rPr lang="vi-VN" altLang="zh-CN" sz="2400" kern="0" dirty="0" smtClean="0">
                <a:solidFill>
                  <a:schemeClr val="accent6">
                    <a:lumMod val="60000"/>
                    <a:lumOff val="40000"/>
                  </a:schemeClr>
                </a:solidFill>
                <a:ea typeface="Roboto Bold"/>
                <a:cs typeface="Roboto Bold"/>
                <a:sym typeface="Roboto Bold"/>
              </a:rPr>
              <a:t>thấp</a:t>
            </a:r>
            <a:endParaRPr lang="en-US" altLang="zh-CN" sz="2400" kern="0" dirty="0" smtClean="0">
              <a:solidFill>
                <a:schemeClr val="accent6">
                  <a:lumMod val="60000"/>
                  <a:lumOff val="40000"/>
                </a:schemeClr>
              </a:solidFill>
              <a:ea typeface="Roboto Bold"/>
              <a:cs typeface="Roboto Bold"/>
              <a:sym typeface="Roboto Bold"/>
            </a:endParaRPr>
          </a:p>
          <a:p>
            <a:pPr algn="ctr" defTabSz="412750">
              <a:lnSpc>
                <a:spcPct val="130000"/>
              </a:lnSpc>
              <a:defRPr sz="1800"/>
            </a:pPr>
            <a:r>
              <a:rPr lang="en-US" sz="2400" kern="0" dirty="0" err="1" smtClean="0">
                <a:solidFill>
                  <a:srgbClr val="222B31"/>
                </a:solidFill>
                <a:ea typeface="Roboto Light"/>
                <a:cs typeface="Roboto Light"/>
                <a:sym typeface="Roboto Light"/>
              </a:rPr>
              <a:t>Vùng</a:t>
            </a:r>
            <a:r>
              <a:rPr lang="en-US" sz="2400" kern="0" dirty="0" smtClean="0">
                <a:solidFill>
                  <a:srgbClr val="222B31"/>
                </a:solidFill>
                <a:ea typeface="Roboto Light"/>
                <a:cs typeface="Roboto Light"/>
                <a:sym typeface="Roboto Light"/>
              </a:rPr>
              <a:t> </a:t>
            </a:r>
            <a:r>
              <a:rPr lang="en-US" sz="2400" kern="0" dirty="0">
                <a:solidFill>
                  <a:srgbClr val="222B31"/>
                </a:solidFill>
                <a:ea typeface="Roboto Light"/>
                <a:cs typeface="Roboto Light"/>
                <a:sym typeface="Roboto Light"/>
              </a:rPr>
              <a:t>Nam An-</a:t>
            </a:r>
            <a:r>
              <a:rPr lang="en-US" sz="2400" kern="0" dirty="0" err="1">
                <a:solidFill>
                  <a:srgbClr val="222B31"/>
                </a:solidFill>
                <a:ea typeface="Roboto Light"/>
                <a:cs typeface="Roboto Light"/>
                <a:sym typeface="Roboto Light"/>
              </a:rPr>
              <a:t>đét</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thuộc</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khí</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hậu</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ôn</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hoà</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phát</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triển</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rừng</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cận</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nhiệt</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và</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ôn</a:t>
            </a:r>
            <a:r>
              <a:rPr lang="en-US" sz="2400" kern="0" dirty="0">
                <a:solidFill>
                  <a:srgbClr val="222B31"/>
                </a:solidFill>
                <a:ea typeface="Roboto Light"/>
                <a:cs typeface="Roboto Light"/>
                <a:sym typeface="Roboto Light"/>
              </a:rPr>
              <a:t> </a:t>
            </a:r>
            <a:r>
              <a:rPr lang="en-US" sz="2400" kern="0" dirty="0" err="1">
                <a:solidFill>
                  <a:srgbClr val="222B31"/>
                </a:solidFill>
                <a:ea typeface="Roboto Light"/>
                <a:cs typeface="Roboto Light"/>
                <a:sym typeface="Roboto Light"/>
              </a:rPr>
              <a:t>đới</a:t>
            </a:r>
            <a:r>
              <a:rPr lang="en-US" sz="2400" kern="0" dirty="0">
                <a:solidFill>
                  <a:srgbClr val="222B31"/>
                </a:solidFill>
                <a:ea typeface="Roboto Light"/>
                <a:cs typeface="Roboto Light"/>
                <a:sym typeface="Roboto Light"/>
              </a:rPr>
              <a:t>.</a:t>
            </a:r>
          </a:p>
        </p:txBody>
      </p:sp>
      <p:grpSp>
        <p:nvGrpSpPr>
          <p:cNvPr id="42" name="Group 1294">
            <a:extLst>
              <a:ext uri="{FF2B5EF4-FFF2-40B4-BE49-F238E27FC236}">
                <a16:creationId xmlns:a16="http://schemas.microsoft.com/office/drawing/2014/main" id="{8C71AA0A-EA3B-4711-B449-843ACD9AE834}"/>
              </a:ext>
            </a:extLst>
          </p:cNvPr>
          <p:cNvGrpSpPr/>
          <p:nvPr/>
        </p:nvGrpSpPr>
        <p:grpSpPr>
          <a:xfrm>
            <a:off x="5795358" y="5491624"/>
            <a:ext cx="1697239" cy="6088225"/>
            <a:chOff x="0" y="0"/>
            <a:chExt cx="3394475" cy="12176449"/>
          </a:xfrm>
        </p:grpSpPr>
        <p:sp>
          <p:nvSpPr>
            <p:cNvPr id="43" name="Shape 1290">
              <a:extLst>
                <a:ext uri="{FF2B5EF4-FFF2-40B4-BE49-F238E27FC236}">
                  <a16:creationId xmlns:a16="http://schemas.microsoft.com/office/drawing/2014/main" id="{991D33BB-35DC-423A-9C1B-F3E358198C82}"/>
                </a:ext>
              </a:extLst>
            </p:cNvPr>
            <p:cNvSpPr/>
            <p:nvPr/>
          </p:nvSpPr>
          <p:spPr>
            <a:xfrm>
              <a:off x="0" y="0"/>
              <a:ext cx="3394476" cy="12176450"/>
            </a:xfrm>
            <a:custGeom>
              <a:avLst/>
              <a:gdLst/>
              <a:ahLst/>
              <a:cxnLst>
                <a:cxn ang="0">
                  <a:pos x="wd2" y="hd2"/>
                </a:cxn>
                <a:cxn ang="5400000">
                  <a:pos x="wd2" y="hd2"/>
                </a:cxn>
                <a:cxn ang="10800000">
                  <a:pos x="wd2" y="hd2"/>
                </a:cxn>
                <a:cxn ang="16200000">
                  <a:pos x="wd2" y="hd2"/>
                </a:cxn>
              </a:cxnLst>
              <a:rect l="0" t="0" r="r" b="b"/>
              <a:pathLst>
                <a:path w="21600" h="21600" extrusionOk="0">
                  <a:moveTo>
                    <a:pt x="7200" y="1316"/>
                  </a:moveTo>
                  <a:lnTo>
                    <a:pt x="7200" y="1317"/>
                  </a:lnTo>
                  <a:lnTo>
                    <a:pt x="7197" y="1316"/>
                  </a:lnTo>
                  <a:lnTo>
                    <a:pt x="21592" y="1316"/>
                  </a:lnTo>
                  <a:lnTo>
                    <a:pt x="14292" y="9"/>
                  </a:lnTo>
                  <a:lnTo>
                    <a:pt x="0" y="0"/>
                  </a:lnTo>
                  <a:lnTo>
                    <a:pt x="0" y="19997"/>
                  </a:lnTo>
                  <a:lnTo>
                    <a:pt x="7200" y="21600"/>
                  </a:lnTo>
                  <a:lnTo>
                    <a:pt x="7200" y="21600"/>
                  </a:lnTo>
                  <a:lnTo>
                    <a:pt x="21600" y="21600"/>
                  </a:lnTo>
                  <a:lnTo>
                    <a:pt x="21600" y="1316"/>
                  </a:lnTo>
                  <a:cubicBezTo>
                    <a:pt x="21600" y="1316"/>
                    <a:pt x="7200" y="1316"/>
                    <a:pt x="7200" y="1316"/>
                  </a:cubicBezTo>
                  <a:close/>
                </a:path>
              </a:pathLst>
            </a:custGeom>
            <a:solidFill>
              <a:schemeClr val="accent3"/>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44" name="Shape 1291">
              <a:extLst>
                <a:ext uri="{FF2B5EF4-FFF2-40B4-BE49-F238E27FC236}">
                  <a16:creationId xmlns:a16="http://schemas.microsoft.com/office/drawing/2014/main" id="{309A8FEC-0981-4292-BB10-B80E7C51B055}"/>
                </a:ext>
              </a:extLst>
            </p:cNvPr>
            <p:cNvSpPr/>
            <p:nvPr/>
          </p:nvSpPr>
          <p:spPr>
            <a:xfrm>
              <a:off x="0" y="0"/>
              <a:ext cx="1131470" cy="121764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997"/>
                  </a:lnTo>
                  <a:lnTo>
                    <a:pt x="0" y="0"/>
                  </a:lnTo>
                  <a:lnTo>
                    <a:pt x="21600" y="1317"/>
                  </a:lnTo>
                  <a:cubicBezTo>
                    <a:pt x="21600" y="1317"/>
                    <a:pt x="21600" y="21600"/>
                    <a:pt x="21600" y="21600"/>
                  </a:cubicBezTo>
                  <a:close/>
                </a:path>
              </a:pathLst>
            </a:custGeom>
            <a:solidFill>
              <a:srgbClr val="FFFFFF">
                <a:alpha val="20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45" name="Shape 1292">
              <a:extLst>
                <a:ext uri="{FF2B5EF4-FFF2-40B4-BE49-F238E27FC236}">
                  <a16:creationId xmlns:a16="http://schemas.microsoft.com/office/drawing/2014/main" id="{618D15C1-15B4-4FA9-AEF3-A401E127FCFD}"/>
                </a:ext>
              </a:extLst>
            </p:cNvPr>
            <p:cNvSpPr/>
            <p:nvPr/>
          </p:nvSpPr>
          <p:spPr>
            <a:xfrm>
              <a:off x="0" y="0"/>
              <a:ext cx="3393315" cy="742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199" y="21596"/>
                  </a:lnTo>
                  <a:lnTo>
                    <a:pt x="0" y="0"/>
                  </a:lnTo>
                  <a:lnTo>
                    <a:pt x="14296" y="154"/>
                  </a:lnTo>
                  <a:cubicBezTo>
                    <a:pt x="14296" y="154"/>
                    <a:pt x="21600" y="21600"/>
                    <a:pt x="21600" y="21600"/>
                  </a:cubicBezTo>
                  <a:close/>
                </a:path>
              </a:pathLst>
            </a:custGeom>
            <a:solidFill>
              <a:srgbClr val="000000">
                <a:alpha val="25000"/>
              </a:srgbClr>
            </a:solidFill>
            <a:ln w="12700" cap="flat">
              <a:noFill/>
              <a:miter lim="400000"/>
            </a:ln>
            <a:effectLst/>
          </p:spPr>
          <p:txBody>
            <a:bodyPr wrap="square" lIns="19050" tIns="19050" rIns="19050" bIns="19050" numCol="1" anchor="ctr">
              <a:noAutofit/>
            </a:bodyPr>
            <a:lstStyle/>
            <a:p>
              <a:pPr algn="ct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pic>
          <p:nvPicPr>
            <p:cNvPr id="46" name="07_White.png">
              <a:extLst>
                <a:ext uri="{FF2B5EF4-FFF2-40B4-BE49-F238E27FC236}">
                  <a16:creationId xmlns:a16="http://schemas.microsoft.com/office/drawing/2014/main" id="{E423A294-F38F-4C5D-9E07-725EEFEF60B7}"/>
                </a:ext>
              </a:extLst>
            </p:cNvPr>
            <p:cNvPicPr/>
            <p:nvPr/>
          </p:nvPicPr>
          <p:blipFill>
            <a:blip r:embed="rId2">
              <a:alphaModFix amt="60000"/>
            </a:blip>
            <a:srcRect/>
            <a:stretch>
              <a:fillRect/>
            </a:stretch>
          </p:blipFill>
          <p:spPr>
            <a:xfrm>
              <a:off x="1128189" y="742592"/>
              <a:ext cx="1498753" cy="11412125"/>
            </a:xfrm>
            <a:prstGeom prst="rect">
              <a:avLst/>
            </a:prstGeom>
            <a:ln w="12700" cap="flat">
              <a:noFill/>
              <a:miter lim="400000"/>
            </a:ln>
            <a:effectLst/>
          </p:spPr>
        </p:pic>
      </p:grpSp>
      <p:sp>
        <p:nvSpPr>
          <p:cNvPr id="47" name="Shape 1276">
            <a:extLst>
              <a:ext uri="{FF2B5EF4-FFF2-40B4-BE49-F238E27FC236}">
                <a16:creationId xmlns:a16="http://schemas.microsoft.com/office/drawing/2014/main" id="{5DE5226C-AD9D-4273-8DC4-CDF0AC4821F4}"/>
              </a:ext>
            </a:extLst>
          </p:cNvPr>
          <p:cNvSpPr/>
          <p:nvPr/>
        </p:nvSpPr>
        <p:spPr>
          <a:xfrm>
            <a:off x="5946284" y="1319383"/>
            <a:ext cx="3963098" cy="12574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38100" cap="rnd">
            <a:solidFill/>
            <a:custDash>
              <a:ds d="100000" sp="200000"/>
            </a:custDash>
            <a:round/>
          </a:ln>
        </p:spPr>
        <p:txBody>
          <a:bodyPr lIns="0" tIns="0" rIns="0" bIns="0" anchor="ctr"/>
          <a:lstStyle/>
          <a:p>
            <a:pPr algn="ctr" defTabSz="412750">
              <a:defRPr sz="3200"/>
            </a:pPr>
            <a:endParaRPr sz="2400" kern="0">
              <a:solidFill>
                <a:sysClr val="windowText" lastClr="000000"/>
              </a:solidFill>
              <a:sym typeface="Helvetica Light"/>
            </a:endParaRPr>
          </a:p>
        </p:txBody>
      </p:sp>
    </p:spTree>
    <p:extLst>
      <p:ext uri="{BB962C8B-B14F-4D97-AF65-F5344CB8AC3E}">
        <p14:creationId xmlns:p14="http://schemas.microsoft.com/office/powerpoint/2010/main" val="856228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
                                          </p:val>
                                        </p:tav>
                                        <p:tav tm="100000">
                                          <p:val>
                                            <p:strVal val="#ppt_x"/>
                                          </p:val>
                                        </p:tav>
                                      </p:tavLst>
                                    </p:anim>
                                    <p:anim calcmode="lin" valueType="num">
                                      <p:cBhvr>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25"/>
                                        </p:tgtEl>
                                        <p:attrNameLst>
                                          <p:attrName>style.visibility</p:attrName>
                                        </p:attrNameLst>
                                      </p:cBhvr>
                                      <p:to>
                                        <p:strVal val="visible"/>
                                      </p:to>
                                    </p:set>
                                    <p:anim calcmode="lin" valueType="num">
                                      <p:cBhvr>
                                        <p:cTn id="13" dur="1000" fill="hold"/>
                                        <p:tgtEl>
                                          <p:spTgt spid="25"/>
                                        </p:tgtEl>
                                        <p:attrNameLst>
                                          <p:attrName>ppt_x</p:attrName>
                                        </p:attrNameLst>
                                      </p:cBhvr>
                                      <p:tavLst>
                                        <p:tav tm="0">
                                          <p:val>
                                            <p:strVal val="0-#ppt_w/2"/>
                                          </p:val>
                                        </p:tav>
                                        <p:tav tm="100000">
                                          <p:val>
                                            <p:strVal val="#ppt_x"/>
                                          </p:val>
                                        </p:tav>
                                      </p:tavLst>
                                    </p:anim>
                                    <p:anim calcmode="lin" valueType="num">
                                      <p:cBhvr>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p:tmAbs val="0"/>
                                  </p:iterate>
                                  <p:childTnLst>
                                    <p:set>
                                      <p:cBhvr>
                                        <p:cTn id="18" fill="hold"/>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iterate>
                                    <p:tmAbs val="0"/>
                                  </p:iterate>
                                  <p:childTnLst>
                                    <p:set>
                                      <p:cBhvr>
                                        <p:cTn id="23" fill="hold"/>
                                        <p:tgtEl>
                                          <p:spTgt spid="42"/>
                                        </p:tgtEl>
                                        <p:attrNameLst>
                                          <p:attrName>style.visibility</p:attrName>
                                        </p:attrNameLst>
                                      </p:cBhvr>
                                      <p:to>
                                        <p:strVal val="visible"/>
                                      </p:to>
                                    </p:se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p:tmAbs val="0"/>
                                  </p:iterate>
                                  <p:childTnLst>
                                    <p:set>
                                      <p:cBhvr>
                                        <p:cTn id="29" fill="hold"/>
                                        <p:tgtEl>
                                          <p:spTgt spid="41"/>
                                        </p:tgtEl>
                                        <p:attrNameLst>
                                          <p:attrName>style.visibility</p:attrName>
                                        </p:attrNameLst>
                                      </p:cBhvr>
                                      <p:to>
                                        <p:strVal val="visible"/>
                                      </p:to>
                                    </p:set>
                                    <p:anim calcmode="lin" valueType="num">
                                      <p:cBhvr>
                                        <p:cTn id="30" dur="1000" fill="hold"/>
                                        <p:tgtEl>
                                          <p:spTgt spid="41"/>
                                        </p:tgtEl>
                                        <p:attrNameLst>
                                          <p:attrName>ppt_x</p:attrName>
                                        </p:attrNameLst>
                                      </p:cBhvr>
                                      <p:tavLst>
                                        <p:tav tm="0">
                                          <p:val>
                                            <p:strVal val="0-#ppt_w/2"/>
                                          </p:val>
                                        </p:tav>
                                        <p:tav tm="100000">
                                          <p:val>
                                            <p:strVal val="#ppt_x"/>
                                          </p:val>
                                        </p:tav>
                                      </p:tavLst>
                                    </p:anim>
                                    <p:anim calcmode="lin" valueType="num">
                                      <p:cBhvr>
                                        <p:cTn id="31"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p:tmAbs val="0"/>
                                  </p:iterate>
                                  <p:childTnLst>
                                    <p:set>
                                      <p:cBhvr>
                                        <p:cTn id="35" fill="hold"/>
                                        <p:tgtEl>
                                          <p:spTgt spid="47"/>
                                        </p:tgtEl>
                                        <p:attrNameLst>
                                          <p:attrName>style.visibility</p:attrName>
                                        </p:attrNameLst>
                                      </p:cBhvr>
                                      <p:to>
                                        <p:strVal val="visible"/>
                                      </p:to>
                                    </p:set>
                                    <p:animEffect transition="in" filter="wipe(left)">
                                      <p:cBhvr>
                                        <p:cTn id="36" dur="10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iterate>
                                    <p:tmAbs val="0"/>
                                  </p:iterate>
                                  <p:childTnLst>
                                    <p:set>
                                      <p:cBhvr>
                                        <p:cTn id="40" fill="hold"/>
                                        <p:tgtEl>
                                          <p:spTgt spid="17"/>
                                        </p:tgtEl>
                                        <p:attrNameLst>
                                          <p:attrName>style.visibility</p:attrName>
                                        </p:attrNameLst>
                                      </p:cBhvr>
                                      <p:to>
                                        <p:strVal val="visible"/>
                                      </p:to>
                                    </p:se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iterate>
                                    <p:tmAbs val="0"/>
                                  </p:iterate>
                                  <p:childTnLst>
                                    <p:set>
                                      <p:cBhvr>
                                        <p:cTn id="46" fill="hold"/>
                                        <p:tgtEl>
                                          <p:spTgt spid="23"/>
                                        </p:tgtEl>
                                        <p:attrNameLst>
                                          <p:attrName>style.visibility</p:attrName>
                                        </p:attrNameLst>
                                      </p:cBhvr>
                                      <p:to>
                                        <p:strVal val="visible"/>
                                      </p:to>
                                    </p:set>
                                    <p:anim calcmode="lin" valueType="num">
                                      <p:cBhvr>
                                        <p:cTn id="47" dur="1000" fill="hold"/>
                                        <p:tgtEl>
                                          <p:spTgt spid="23"/>
                                        </p:tgtEl>
                                        <p:attrNameLst>
                                          <p:attrName>ppt_x</p:attrName>
                                        </p:attrNameLst>
                                      </p:cBhvr>
                                      <p:tavLst>
                                        <p:tav tm="0">
                                          <p:val>
                                            <p:strVal val="1+#ppt_w/2"/>
                                          </p:val>
                                        </p:tav>
                                        <p:tav tm="100000">
                                          <p:val>
                                            <p:strVal val="#ppt_x"/>
                                          </p:val>
                                        </p:tav>
                                      </p:tavLst>
                                    </p:anim>
                                    <p:anim calcmode="lin" valueType="num">
                                      <p:cBhvr>
                                        <p:cTn id="4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dvAuto="0"/>
      <p:bldP spid="12" grpId="0" animBg="1" advAuto="0"/>
      <p:bldP spid="17" grpId="0" animBg="1" advAuto="0"/>
      <p:bldP spid="23" grpId="0" animBg="1" advAuto="0"/>
      <p:bldP spid="25" grpId="0" animBg="1" advAuto="0"/>
      <p:bldP spid="41" grpId="0" animBg="1" advAuto="0"/>
      <p:bldP spid="42" grpId="0" animBg="1" advAuto="0"/>
      <p:bldP spid="4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9947267" cy="757237"/>
          </a:xfrm>
        </p:spPr>
        <p:txBody>
          <a:bodyPr>
            <a:normAutofit/>
          </a:bodyPr>
          <a:lstStyle/>
          <a:p>
            <a:r>
              <a:rPr lang="en-US" sz="3600" dirty="0">
                <a:solidFill>
                  <a:srgbClr val="C00000"/>
                </a:solidFill>
              </a:rPr>
              <a:t>LUYỆN TẬP VÀ VẬN DỤNG</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9" name="Subtitle 2"/>
          <p:cNvSpPr>
            <a:spLocks noGrp="1"/>
          </p:cNvSpPr>
          <p:nvPr>
            <p:ph type="subTitle" idx="1"/>
          </p:nvPr>
        </p:nvSpPr>
        <p:spPr>
          <a:xfrm>
            <a:off x="2493506" y="1382251"/>
            <a:ext cx="2382121" cy="1162050"/>
          </a:xfrm>
          <a:ln>
            <a:solidFill>
              <a:schemeClr val="tx1"/>
            </a:solidFill>
            <a:prstDash val="sysDot"/>
          </a:ln>
        </p:spPr>
        <p:txBody>
          <a:bodyPr anchor="ctr"/>
          <a:lstStyle/>
          <a:p>
            <a:r>
              <a:rPr lang="en-US" dirty="0" smtClean="0">
                <a:solidFill>
                  <a:schemeClr val="accent5">
                    <a:lumMod val="50000"/>
                  </a:schemeClr>
                </a:solidFill>
              </a:rPr>
              <a:t>HOẠT ĐỘNG</a:t>
            </a:r>
          </a:p>
          <a:p>
            <a:r>
              <a:rPr lang="en-US" dirty="0" err="1" smtClean="0">
                <a:solidFill>
                  <a:schemeClr val="accent5">
                    <a:lumMod val="50000"/>
                  </a:schemeClr>
                </a:solidFill>
              </a:rPr>
              <a:t>Cá</a:t>
            </a:r>
            <a:r>
              <a:rPr lang="en-US" dirty="0" smtClean="0">
                <a:solidFill>
                  <a:schemeClr val="accent5">
                    <a:lumMod val="50000"/>
                  </a:schemeClr>
                </a:solidFill>
              </a:rPr>
              <a:t> </a:t>
            </a:r>
            <a:r>
              <a:rPr lang="en-US" dirty="0" err="1" smtClean="0">
                <a:solidFill>
                  <a:schemeClr val="accent5">
                    <a:lumMod val="50000"/>
                  </a:schemeClr>
                </a:solidFill>
              </a:rPr>
              <a:t>nhân</a:t>
            </a:r>
            <a:endParaRPr lang="en-US" dirty="0" smtClean="0">
              <a:solidFill>
                <a:schemeClr val="accent5">
                  <a:lumMod val="50000"/>
                </a:schemeClr>
              </a:solidFill>
            </a:endParaRPr>
          </a:p>
        </p:txBody>
      </p:sp>
      <p:sp>
        <p:nvSpPr>
          <p:cNvPr id="10" name="Rectangle 9"/>
          <p:cNvSpPr/>
          <p:nvPr/>
        </p:nvSpPr>
        <p:spPr bwMode="auto">
          <a:xfrm>
            <a:off x="2491961" y="1375901"/>
            <a:ext cx="240491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93506" y="2859987"/>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smtClean="0">
                <a:solidFill>
                  <a:srgbClr val="065381">
                    <a:lumMod val="50000"/>
                  </a:srgbClr>
                </a:solidFill>
                <a:latin typeface="#9Slide03 Cabin Condensed Bold"/>
              </a:rPr>
              <a:t>7</a:t>
            </a:r>
            <a:r>
              <a:rPr kumimoji="0" lang="en-US" sz="2400" b="0" i="0" u="none" strike="noStrike" kern="1200" cap="none" spc="0" normalizeH="0" baseline="0" noProof="0" dirty="0" smtClean="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smtClean="0">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3" name="Rectangle 12"/>
          <p:cNvSpPr/>
          <p:nvPr/>
        </p:nvSpPr>
        <p:spPr bwMode="auto">
          <a:xfrm>
            <a:off x="2491961" y="2853637"/>
            <a:ext cx="240491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a:off x="5064455" y="1264153"/>
            <a:ext cx="58057" cy="4741636"/>
          </a:xfrm>
          <a:prstGeom prst="rect">
            <a:avLst/>
          </a:prstGeom>
          <a:solidFill>
            <a:schemeClr val="accent6">
              <a:lumMod val="75000"/>
            </a:schemeClr>
          </a:solidFill>
          <a:ln w="9525">
            <a:solidFill>
              <a:schemeClr val="bg1"/>
            </a:solidFill>
            <a:miter lim="800000"/>
            <a:headEnd/>
            <a:tailEnd/>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grpSp>
        <p:nvGrpSpPr>
          <p:cNvPr id="56" name="Group 55"/>
          <p:cNvGrpSpPr/>
          <p:nvPr/>
        </p:nvGrpSpPr>
        <p:grpSpPr>
          <a:xfrm>
            <a:off x="718392" y="2707773"/>
            <a:ext cx="1473994" cy="1460127"/>
            <a:chOff x="676275" y="3204704"/>
            <a:chExt cx="1473994" cy="1460127"/>
          </a:xfrm>
        </p:grpSpPr>
        <p:pic>
          <p:nvPicPr>
            <p:cNvPr id="14" name="Picture 13"/>
            <p:cNvPicPr>
              <a:picLocks noChangeAspect="1"/>
            </p:cNvPicPr>
            <p:nvPr/>
          </p:nvPicPr>
          <p:blipFill rotWithShape="1">
            <a:blip r:embed="rId3"/>
            <a:srcRect b="10039"/>
            <a:stretch/>
          </p:blipFill>
          <p:spPr>
            <a:xfrm>
              <a:off x="676275" y="3204704"/>
              <a:ext cx="1409700" cy="1338721"/>
            </a:xfrm>
            <a:prstGeom prst="rect">
              <a:avLst/>
            </a:prstGeom>
          </p:spPr>
        </p:pic>
        <p:sp>
          <p:nvSpPr>
            <p:cNvPr id="53" name="Freeform 52"/>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4" name="Rectangle 53"/>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5" name="Freeform 54"/>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sp>
          <p:nvSpPr>
            <p:cNvPr id="52"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9Slide07 IcielBC Cubano Normal (Headings)"/>
                  <a:ea typeface="+mj-ea"/>
                  <a:cs typeface="+mj-cs"/>
                </a:rPr>
                <a:t>7</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sp>
        <p:nvSpPr>
          <p:cNvPr id="33" name="Subtitle 2"/>
          <p:cNvSpPr txBox="1">
            <a:spLocks/>
          </p:cNvSpPr>
          <p:nvPr/>
        </p:nvSpPr>
        <p:spPr>
          <a:xfrm>
            <a:off x="2493506" y="4387162"/>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defRPr/>
            </a:pPr>
            <a:r>
              <a:rPr lang="en-US" dirty="0" smtClean="0">
                <a:solidFill>
                  <a:srgbClr val="065381">
                    <a:lumMod val="50000"/>
                  </a:srgbClr>
                </a:solidFill>
              </a:rPr>
              <a:t>V</a:t>
            </a:r>
            <a:r>
              <a:rPr lang="vi-VN" dirty="0" smtClean="0">
                <a:solidFill>
                  <a:srgbClr val="065381">
                    <a:lumMod val="50000"/>
                  </a:srgbClr>
                </a:solidFill>
              </a:rPr>
              <a:t>ẽ </a:t>
            </a:r>
            <a:r>
              <a:rPr lang="vi-VN" dirty="0">
                <a:solidFill>
                  <a:srgbClr val="065381">
                    <a:lumMod val="50000"/>
                  </a:srgbClr>
                </a:solidFill>
              </a:rPr>
              <a:t>sơ đồ tư </a:t>
            </a:r>
            <a:r>
              <a:rPr lang="vi-VN" dirty="0" smtClean="0">
                <a:solidFill>
                  <a:srgbClr val="065381">
                    <a:lumMod val="50000"/>
                  </a:srgbClr>
                </a:solidFill>
              </a:rPr>
              <a:t>duy</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4" name="Rectangle 33"/>
          <p:cNvSpPr/>
          <p:nvPr/>
        </p:nvSpPr>
        <p:spPr bwMode="auto">
          <a:xfrm>
            <a:off x="2491961" y="4380812"/>
            <a:ext cx="240491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smtClean="0">
              <a:ln>
                <a:noFill/>
              </a:ln>
              <a:solidFill>
                <a:srgbClr val="000000"/>
              </a:solidFill>
              <a:effectLst/>
              <a:uLnTx/>
              <a:uFillTx/>
              <a:latin typeface="Open Sans Semibold" panose="020B0706030804020204" pitchFamily="34" charset="0"/>
              <a:ea typeface="+mn-ea"/>
              <a:cs typeface="+mn-cs"/>
            </a:endParaRPr>
          </a:p>
        </p:txBody>
      </p:sp>
      <p:pic>
        <p:nvPicPr>
          <p:cNvPr id="8" name="Picture 7"/>
          <p:cNvPicPr>
            <a:picLocks noChangeAspect="1"/>
          </p:cNvPicPr>
          <p:nvPr/>
        </p:nvPicPr>
        <p:blipFill>
          <a:blip r:embed="rId4"/>
          <a:stretch>
            <a:fillRect/>
          </a:stretch>
        </p:blipFill>
        <p:spPr>
          <a:xfrm>
            <a:off x="5196449" y="1264153"/>
            <a:ext cx="6571040" cy="4928280"/>
          </a:xfrm>
          <a:prstGeom prst="rect">
            <a:avLst/>
          </a:prstGeom>
        </p:spPr>
      </p:pic>
      <p:pic>
        <p:nvPicPr>
          <p:cNvPr id="15" name="Picture 14"/>
          <p:cNvPicPr>
            <a:picLocks noChangeAspect="1"/>
          </p:cNvPicPr>
          <p:nvPr/>
        </p:nvPicPr>
        <p:blipFill>
          <a:blip r:embed="rId5"/>
          <a:stretch>
            <a:fillRect/>
          </a:stretch>
        </p:blipFill>
        <p:spPr>
          <a:xfrm>
            <a:off x="705454" y="4557924"/>
            <a:ext cx="1486932" cy="991288"/>
          </a:xfrm>
          <a:prstGeom prst="rect">
            <a:avLst/>
          </a:prstGeom>
        </p:spPr>
      </p:pic>
      <p:pic>
        <p:nvPicPr>
          <p:cNvPr id="16" name="Picture 15"/>
          <p:cNvPicPr>
            <a:picLocks noChangeAspect="1"/>
          </p:cNvPicPr>
          <p:nvPr/>
        </p:nvPicPr>
        <p:blipFill>
          <a:blip r:embed="rId6"/>
          <a:stretch>
            <a:fillRect/>
          </a:stretch>
        </p:blipFill>
        <p:spPr>
          <a:xfrm>
            <a:off x="610489" y="1286640"/>
            <a:ext cx="1294512" cy="1294512"/>
          </a:xfrm>
          <a:prstGeom prst="rect">
            <a:avLst/>
          </a:prstGeom>
        </p:spPr>
      </p:pic>
    </p:spTree>
    <p:extLst>
      <p:ext uri="{BB962C8B-B14F-4D97-AF65-F5344CB8AC3E}">
        <p14:creationId xmlns:p14="http://schemas.microsoft.com/office/powerpoint/2010/main" val="391617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ircle(in)">
                                      <p:cBhvr>
                                        <p:cTn id="7" dur="20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circle(in)">
                                      <p:cBhvr>
                                        <p:cTn id="32" dur="2000"/>
                                        <p:tgtEl>
                                          <p:spTgt spid="56"/>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2000"/>
                                        <p:tgtEl>
                                          <p:spTgt spid="3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2000"/>
                                        <p:tgtEl>
                                          <p:spTgt spid="34"/>
                                        </p:tgtEl>
                                      </p:cBhvr>
                                    </p:animEffect>
                                  </p:childTnLst>
                                </p:cTn>
                              </p:par>
                              <p:par>
                                <p:cTn id="39" presetID="6"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ircle(in)">
                                      <p:cBhvr>
                                        <p:cTn id="4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P spid="12" grpId="0" animBg="1"/>
      <p:bldP spid="13" grpId="0" animBg="1"/>
      <p:bldP spid="19"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1904435" cy="757237"/>
          </a:xfrm>
        </p:spPr>
        <p:txBody>
          <a:bodyPr>
            <a:normAutofit/>
          </a:bodyPr>
          <a:lstStyle/>
          <a:p>
            <a:r>
              <a:rPr lang="en-US" sz="3600" dirty="0" smtClean="0">
                <a:solidFill>
                  <a:srgbClr val="C00000"/>
                </a:solidFill>
              </a:rPr>
              <a:t>TIÊU CHÍ ĐÁNH GIÁ</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7" name="Picture 6"/>
          <p:cNvPicPr>
            <a:picLocks noChangeAspect="1"/>
          </p:cNvPicPr>
          <p:nvPr/>
        </p:nvPicPr>
        <p:blipFill>
          <a:blip r:embed="rId3"/>
          <a:stretch>
            <a:fillRect/>
          </a:stretch>
        </p:blipFill>
        <p:spPr>
          <a:xfrm>
            <a:off x="247873" y="861737"/>
            <a:ext cx="11656562" cy="5824814"/>
          </a:xfrm>
          <a:prstGeom prst="rect">
            <a:avLst/>
          </a:prstGeom>
        </p:spPr>
      </p:pic>
    </p:spTree>
    <p:extLst>
      <p:ext uri="{BB962C8B-B14F-4D97-AF65-F5344CB8AC3E}">
        <p14:creationId xmlns:p14="http://schemas.microsoft.com/office/powerpoint/2010/main" val="10541095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1904435" cy="757237"/>
          </a:xfrm>
        </p:spPr>
        <p:txBody>
          <a:bodyPr>
            <a:normAutofit/>
          </a:bodyPr>
          <a:lstStyle/>
          <a:p>
            <a:r>
              <a:rPr lang="en-US" sz="3600" dirty="0" smtClean="0">
                <a:solidFill>
                  <a:srgbClr val="C00000"/>
                </a:solidFill>
              </a:rPr>
              <a:t>TIÊU CHÍ ĐÁNH GIÁ</a:t>
            </a:r>
            <a:endParaRPr lang="en-US" sz="3600" dirty="0">
              <a:solidFill>
                <a:srgbClr val="C00000"/>
              </a:solidFill>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3" name="Picture 2"/>
          <p:cNvPicPr>
            <a:picLocks noChangeAspect="1"/>
          </p:cNvPicPr>
          <p:nvPr/>
        </p:nvPicPr>
        <p:blipFill>
          <a:blip r:embed="rId3"/>
          <a:stretch>
            <a:fillRect/>
          </a:stretch>
        </p:blipFill>
        <p:spPr>
          <a:xfrm>
            <a:off x="284452" y="861737"/>
            <a:ext cx="11619983" cy="5843864"/>
          </a:xfrm>
          <a:prstGeom prst="rect">
            <a:avLst/>
          </a:prstGeom>
        </p:spPr>
      </p:pic>
    </p:spTree>
    <p:extLst>
      <p:ext uri="{BB962C8B-B14F-4D97-AF65-F5344CB8AC3E}">
        <p14:creationId xmlns:p14="http://schemas.microsoft.com/office/powerpoint/2010/main" val="417117632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156" y="121393"/>
            <a:ext cx="11977688" cy="6736607"/>
          </a:xfrm>
          <a:prstGeom prst="rect">
            <a:avLst/>
          </a:prstGeom>
        </p:spPr>
      </p:pic>
      <p:sp>
        <p:nvSpPr>
          <p:cNvPr id="5" name="Rectangle 4"/>
          <p:cNvSpPr/>
          <p:nvPr/>
        </p:nvSpPr>
        <p:spPr bwMode="auto">
          <a:xfrm>
            <a:off x="332509" y="290945"/>
            <a:ext cx="9310255" cy="2798619"/>
          </a:xfrm>
          <a:prstGeom prst="rect">
            <a:avLst/>
          </a:prstGeom>
          <a:solidFill>
            <a:srgbClr val="A8E1EA"/>
          </a:solidFill>
          <a:ln>
            <a:no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pic>
        <p:nvPicPr>
          <p:cNvPr id="4" name="Picture 3"/>
          <p:cNvPicPr>
            <a:picLocks noChangeAspect="1"/>
          </p:cNvPicPr>
          <p:nvPr/>
        </p:nvPicPr>
        <p:blipFill rotWithShape="1">
          <a:blip r:embed="rId3"/>
          <a:srcRect t="21314" b="31787"/>
          <a:stretch/>
        </p:blipFill>
        <p:spPr>
          <a:xfrm>
            <a:off x="107156" y="64243"/>
            <a:ext cx="11977688" cy="3537940"/>
          </a:xfrm>
          <a:prstGeom prst="rect">
            <a:avLst/>
          </a:prstGeom>
        </p:spPr>
      </p:pic>
      <p:sp>
        <p:nvSpPr>
          <p:cNvPr id="3" name="Frame 2">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1054685393"/>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2550" y="1246411"/>
            <a:ext cx="4806806" cy="5436554"/>
          </a:xfrm>
          <a:prstGeom prst="rect">
            <a:avLst/>
          </a:prstGeom>
        </p:spPr>
      </p:pic>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FF0000"/>
                </a:solidFill>
              </a:rPr>
              <a:t>PHIẾU HỌC TẬP SỐ 2 </a:t>
            </a:r>
            <a:r>
              <a:rPr lang="en-US" sz="3600" dirty="0">
                <a:solidFill>
                  <a:srgbClr val="FF0000"/>
                </a:solidFill>
              </a:rPr>
              <a:t>- PHÂN HÓA BẮC – NAM</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aphicFrame>
        <p:nvGraphicFramePr>
          <p:cNvPr id="6" name="Table 5"/>
          <p:cNvGraphicFramePr>
            <a:graphicFrameLocks noGrp="1"/>
          </p:cNvGraphicFramePr>
          <p:nvPr>
            <p:extLst/>
          </p:nvPr>
        </p:nvGraphicFramePr>
        <p:xfrm>
          <a:off x="358620" y="1423600"/>
          <a:ext cx="5084237" cy="5170770"/>
        </p:xfrm>
        <a:graphic>
          <a:graphicData uri="http://schemas.openxmlformats.org/drawingml/2006/table">
            <a:tbl>
              <a:tblPr bandRow="1">
                <a:tableStyleId>{5C22544A-7EE6-4342-B048-85BDC9FD1C3A}</a:tableStyleId>
              </a:tblPr>
              <a:tblGrid>
                <a:gridCol w="1098268">
                  <a:extLst>
                    <a:ext uri="{9D8B030D-6E8A-4147-A177-3AD203B41FA5}">
                      <a16:colId xmlns:a16="http://schemas.microsoft.com/office/drawing/2014/main" val="1530544532"/>
                    </a:ext>
                  </a:extLst>
                </a:gridCol>
                <a:gridCol w="2012026">
                  <a:extLst>
                    <a:ext uri="{9D8B030D-6E8A-4147-A177-3AD203B41FA5}">
                      <a16:colId xmlns:a16="http://schemas.microsoft.com/office/drawing/2014/main" val="311719180"/>
                    </a:ext>
                  </a:extLst>
                </a:gridCol>
                <a:gridCol w="1973943">
                  <a:extLst>
                    <a:ext uri="{9D8B030D-6E8A-4147-A177-3AD203B41FA5}">
                      <a16:colId xmlns:a16="http://schemas.microsoft.com/office/drawing/2014/main" val="2284286149"/>
                    </a:ext>
                  </a:extLst>
                </a:gridCol>
              </a:tblGrid>
              <a:tr h="1116238">
                <a:tc>
                  <a:txBody>
                    <a:bodyPr/>
                    <a:lstStyle/>
                    <a:p>
                      <a:pPr indent="-1270" algn="ctr">
                        <a:lnSpc>
                          <a:spcPct val="106000"/>
                        </a:lnSpc>
                        <a:spcAft>
                          <a:spcPts val="0"/>
                        </a:spcAft>
                      </a:pPr>
                      <a:r>
                        <a:rPr lang="vi-VN" sz="2400">
                          <a:solidFill>
                            <a:schemeClr val="accent5">
                              <a:lumMod val="50000"/>
                            </a:schemeClr>
                          </a:solidFill>
                          <a:effectLst/>
                        </a:rPr>
                        <a:t>ĐỚI KHÍ HẬU</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a:solidFill>
                            <a:schemeClr val="accent5">
                              <a:lumMod val="50000"/>
                            </a:schemeClr>
                          </a:solidFill>
                          <a:effectLst/>
                        </a:rPr>
                        <a:t>Đặc điểm khí hậu</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Đặc điểm cảnh quan</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1199754"/>
                  </a:ext>
                </a:extLst>
              </a:tr>
              <a:tr h="1983725">
                <a:tc>
                  <a:txBody>
                    <a:bodyPr/>
                    <a:lstStyle/>
                    <a:p>
                      <a:pPr indent="-1270" algn="ctr">
                        <a:lnSpc>
                          <a:spcPct val="106000"/>
                        </a:lnSpc>
                        <a:spcAft>
                          <a:spcPts val="0"/>
                        </a:spcAft>
                      </a:pPr>
                      <a:r>
                        <a:rPr lang="vi-VN" sz="2400">
                          <a:solidFill>
                            <a:schemeClr val="accent5">
                              <a:lumMod val="50000"/>
                            </a:schemeClr>
                          </a:solidFill>
                          <a:effectLst/>
                        </a:rPr>
                        <a:t>Cận xích đạo</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a:solidFill>
                            <a:schemeClr val="accent5">
                              <a:lumMod val="50000"/>
                            </a:schemeClr>
                          </a:solidFill>
                          <a:effectLst/>
                        </a:rPr>
                        <a:t> </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2604792"/>
                  </a:ext>
                </a:extLst>
              </a:tr>
              <a:tr h="2023852">
                <a:tc>
                  <a:txBody>
                    <a:bodyPr/>
                    <a:lstStyle/>
                    <a:p>
                      <a:pPr indent="-1270" algn="ctr">
                        <a:lnSpc>
                          <a:spcPct val="106000"/>
                        </a:lnSpc>
                        <a:spcAft>
                          <a:spcPts val="0"/>
                        </a:spcAft>
                      </a:pPr>
                      <a:r>
                        <a:rPr lang="vi-VN" sz="2400">
                          <a:solidFill>
                            <a:schemeClr val="accent5">
                              <a:lumMod val="50000"/>
                            </a:schemeClr>
                          </a:solidFill>
                          <a:effectLst/>
                        </a:rPr>
                        <a:t>Xích đạo</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0919458"/>
                  </a:ext>
                </a:extLst>
              </a:tr>
            </a:tbl>
          </a:graphicData>
        </a:graphic>
      </p:graphicFrame>
      <p:sp>
        <p:nvSpPr>
          <p:cNvPr id="8" name="Rectangle 6"/>
          <p:cNvSpPr>
            <a:spLocks noChangeArrowheads="1"/>
          </p:cNvSpPr>
          <p:nvPr/>
        </p:nvSpPr>
        <p:spPr bwMode="auto">
          <a:xfrm>
            <a:off x="2862263" y="26447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7"/>
          <p:cNvSpPr>
            <a:spLocks noChangeArrowheads="1"/>
          </p:cNvSpPr>
          <p:nvPr/>
        </p:nvSpPr>
        <p:spPr bwMode="auto">
          <a:xfrm>
            <a:off x="1243548" y="827214"/>
            <a:ext cx="97049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400" b="0" i="1" u="none" strike="noStrike" cap="none" normalizeH="0" baseline="0" dirty="0" smtClean="0">
                <a:ln>
                  <a:noFill/>
                </a:ln>
                <a:solidFill>
                  <a:schemeClr val="accent6">
                    <a:lumMod val="50000"/>
                  </a:schemeClr>
                </a:solidFill>
                <a:effectLst/>
                <a:latin typeface="+mn-lt"/>
                <a:ea typeface="Times New Roman" panose="02020603050405020304" pitchFamily="18" charset="0"/>
              </a:rPr>
              <a:t>(Liệt kê các đới khí hậu theo thứ tự từ Bắc xuống Nam và hoàn thành bảng thông tin)</a:t>
            </a:r>
            <a:endParaRPr kumimoji="0" lang="vi-VN" altLang="en-US" sz="3600" b="0" i="0" u="none" strike="noStrike" cap="none" normalizeH="0" baseline="0" dirty="0" smtClean="0">
              <a:ln>
                <a:noFill/>
              </a:ln>
              <a:solidFill>
                <a:schemeClr val="accent6">
                  <a:lumMod val="50000"/>
                </a:schemeClr>
              </a:solidFill>
              <a:effectLst/>
              <a:latin typeface="+mn-lt"/>
            </a:endParaRPr>
          </a:p>
        </p:txBody>
      </p:sp>
      <p:sp>
        <p:nvSpPr>
          <p:cNvPr id="18" name="Rectangle 8"/>
          <p:cNvSpPr>
            <a:spLocks noChangeArrowheads="1"/>
          </p:cNvSpPr>
          <p:nvPr/>
        </p:nvSpPr>
        <p:spPr bwMode="auto">
          <a:xfrm>
            <a:off x="2862263" y="3101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9"/>
          <p:cNvSpPr>
            <a:spLocks noChangeArrowheads="1"/>
          </p:cNvSpPr>
          <p:nvPr/>
        </p:nvSpPr>
        <p:spPr bwMode="auto">
          <a:xfrm>
            <a:off x="-1" y="7664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1"/>
          <p:cNvSpPr/>
          <p:nvPr/>
        </p:nvSpPr>
        <p:spPr>
          <a:xfrm>
            <a:off x="1530337" y="2621162"/>
            <a:ext cx="2184721" cy="1569660"/>
          </a:xfrm>
          <a:prstGeom prst="rect">
            <a:avLst/>
          </a:prstGeom>
        </p:spPr>
        <p:txBody>
          <a:bodyPr wrap="square">
            <a:spAutoFit/>
          </a:bodyPr>
          <a:lstStyle/>
          <a:p>
            <a:r>
              <a:rPr lang="vi-VN" sz="2400" dirty="0">
                <a:solidFill>
                  <a:srgbClr val="2900BE"/>
                </a:solidFill>
              </a:rPr>
              <a:t>Một năm có hai mùa (mùa mưa và mùa khô) rõ rệt </a:t>
            </a:r>
            <a:endParaRPr lang="en-US" sz="2400" dirty="0">
              <a:solidFill>
                <a:srgbClr val="2900BE"/>
              </a:solidFill>
            </a:endParaRPr>
          </a:p>
        </p:txBody>
      </p:sp>
      <p:sp>
        <p:nvSpPr>
          <p:cNvPr id="10" name="Rectangle 9"/>
          <p:cNvSpPr/>
          <p:nvPr/>
        </p:nvSpPr>
        <p:spPr>
          <a:xfrm>
            <a:off x="3464556" y="2644775"/>
            <a:ext cx="1978301" cy="1569660"/>
          </a:xfrm>
          <a:prstGeom prst="rect">
            <a:avLst/>
          </a:prstGeom>
        </p:spPr>
        <p:txBody>
          <a:bodyPr wrap="square">
            <a:spAutoFit/>
          </a:bodyPr>
          <a:lstStyle/>
          <a:p>
            <a:r>
              <a:rPr lang="vi-VN" sz="2400" dirty="0">
                <a:solidFill>
                  <a:srgbClr val="2900BE"/>
                </a:solidFill>
              </a:rPr>
              <a:t>Thảm thực vật điển hình là rừng thưa nhiệt đới.</a:t>
            </a:r>
            <a:endParaRPr lang="en-US" sz="2400" dirty="0">
              <a:solidFill>
                <a:srgbClr val="2900BE"/>
              </a:solidFill>
            </a:endParaRPr>
          </a:p>
        </p:txBody>
      </p:sp>
      <p:sp>
        <p:nvSpPr>
          <p:cNvPr id="11" name="Rectangle 10"/>
          <p:cNvSpPr/>
          <p:nvPr/>
        </p:nvSpPr>
        <p:spPr>
          <a:xfrm>
            <a:off x="1530337" y="4730008"/>
            <a:ext cx="2184721" cy="830997"/>
          </a:xfrm>
          <a:prstGeom prst="rect">
            <a:avLst/>
          </a:prstGeom>
        </p:spPr>
        <p:txBody>
          <a:bodyPr wrap="square">
            <a:spAutoFit/>
          </a:bodyPr>
          <a:lstStyle/>
          <a:p>
            <a:r>
              <a:rPr lang="vi-VN" sz="2400" dirty="0">
                <a:solidFill>
                  <a:srgbClr val="2900BE"/>
                </a:solidFill>
              </a:rPr>
              <a:t>Nóng ẩm quanh năm</a:t>
            </a:r>
            <a:endParaRPr lang="en-US" sz="2400" dirty="0">
              <a:solidFill>
                <a:srgbClr val="2900BE"/>
              </a:solidFill>
            </a:endParaRPr>
          </a:p>
        </p:txBody>
      </p:sp>
      <p:sp>
        <p:nvSpPr>
          <p:cNvPr id="12" name="Rectangle 11"/>
          <p:cNvSpPr/>
          <p:nvPr/>
        </p:nvSpPr>
        <p:spPr>
          <a:xfrm>
            <a:off x="3407744" y="4753621"/>
            <a:ext cx="1978301" cy="1200329"/>
          </a:xfrm>
          <a:prstGeom prst="rect">
            <a:avLst/>
          </a:prstGeom>
        </p:spPr>
        <p:txBody>
          <a:bodyPr wrap="square">
            <a:spAutoFit/>
          </a:bodyPr>
          <a:lstStyle/>
          <a:p>
            <a:r>
              <a:rPr lang="vi-VN" sz="2400" dirty="0">
                <a:solidFill>
                  <a:srgbClr val="2900BE"/>
                </a:solidFill>
              </a:rPr>
              <a:t>Rừng mưa nhiệt đới phát triển trên diện rộng.</a:t>
            </a:r>
            <a:endParaRPr lang="en-US" sz="2400" dirty="0">
              <a:solidFill>
                <a:srgbClr val="2900BE"/>
              </a:solidFill>
            </a:endParaRPr>
          </a:p>
        </p:txBody>
      </p:sp>
      <p:sp>
        <p:nvSpPr>
          <p:cNvPr id="5" name="Teardrop 4"/>
          <p:cNvSpPr/>
          <p:nvPr/>
        </p:nvSpPr>
        <p:spPr bwMode="auto">
          <a:xfrm rot="8219284">
            <a:off x="829675" y="3734855"/>
            <a:ext cx="551543" cy="554718"/>
          </a:xfrm>
          <a:prstGeom prst="teardrop">
            <a:avLst/>
          </a:prstGeom>
          <a:solidFill>
            <a:srgbClr val="640A55"/>
          </a:solidFill>
          <a:ln w="38100">
            <a:solidFill>
              <a:srgbClr val="FFFF00"/>
            </a:solid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pic>
        <p:nvPicPr>
          <p:cNvPr id="5122" name="Picture 2" descr="https://i.pinimg.com/564x/fd/fe/7e/fdfe7ec20cd77cc0a0ba22d9fc006a20.jpg"/>
          <p:cNvPicPr>
            <a:picLocks noChangeAspect="1" noChangeArrowheads="1"/>
          </p:cNvPicPr>
          <p:nvPr/>
        </p:nvPicPr>
        <p:blipFill rotWithShape="1">
          <a:blip r:embed="rId4">
            <a:extLst>
              <a:ext uri="{28A0092B-C50C-407E-A947-70E740481C1C}">
                <a14:useLocalDpi xmlns:a14="http://schemas.microsoft.com/office/drawing/2010/main" val="0"/>
              </a:ext>
            </a:extLst>
          </a:blip>
          <a:srcRect l="11728"/>
          <a:stretch/>
        </p:blipFill>
        <p:spPr bwMode="auto">
          <a:xfrm>
            <a:off x="5668981" y="1284414"/>
            <a:ext cx="6238863" cy="52930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a:spLocks noChangeArrowheads="1"/>
          </p:cNvSpPr>
          <p:nvPr/>
        </p:nvSpPr>
        <p:spPr bwMode="auto">
          <a:xfrm>
            <a:off x="6427731" y="1763432"/>
            <a:ext cx="4685899"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C1C"/>
                </a:solidFill>
                <a:latin typeface="+mj-lt"/>
                <a:ea typeface="+mj-ea"/>
                <a:cs typeface="+mj-cs"/>
              </a:rPr>
              <a:t>Rừng thưa nhiệt đới</a:t>
            </a:r>
          </a:p>
        </p:txBody>
      </p:sp>
      <p:sp>
        <p:nvSpPr>
          <p:cNvPr id="23" name="Teardrop 22"/>
          <p:cNvSpPr/>
          <p:nvPr/>
        </p:nvSpPr>
        <p:spPr bwMode="auto">
          <a:xfrm rot="8219284">
            <a:off x="829676" y="5416125"/>
            <a:ext cx="551543" cy="554718"/>
          </a:xfrm>
          <a:prstGeom prst="teardrop">
            <a:avLst/>
          </a:prstGeom>
          <a:solidFill>
            <a:srgbClr val="110006"/>
          </a:solidFill>
          <a:ln w="38100">
            <a:solidFill>
              <a:srgbClr val="FFFF00"/>
            </a:solid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pic>
        <p:nvPicPr>
          <p:cNvPr id="5124" name="Picture 4" descr="Ecuador: rừng nhiệt đới"/>
          <p:cNvPicPr>
            <a:picLocks noChangeAspect="1" noChangeArrowheads="1"/>
          </p:cNvPicPr>
          <p:nvPr/>
        </p:nvPicPr>
        <p:blipFill rotWithShape="1">
          <a:blip r:embed="rId5">
            <a:extLst>
              <a:ext uri="{28A0092B-C50C-407E-A947-70E740481C1C}">
                <a14:useLocalDpi xmlns:a14="http://schemas.microsoft.com/office/drawing/2010/main" val="0"/>
              </a:ext>
            </a:extLst>
          </a:blip>
          <a:srcRect r="33947"/>
          <a:stretch/>
        </p:blipFill>
        <p:spPr bwMode="auto">
          <a:xfrm>
            <a:off x="5668981" y="1284414"/>
            <a:ext cx="6167418" cy="529305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7"/>
          <p:cNvSpPr>
            <a:spLocks noChangeArrowheads="1"/>
          </p:cNvSpPr>
          <p:nvPr/>
        </p:nvSpPr>
        <p:spPr bwMode="auto">
          <a:xfrm>
            <a:off x="6437894" y="1500914"/>
            <a:ext cx="4685899"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C1C"/>
                </a:solidFill>
                <a:latin typeface="+mj-lt"/>
                <a:ea typeface="+mj-ea"/>
                <a:cs typeface="+mj-cs"/>
              </a:rPr>
              <a:t>Rừng thưa nhiệt đới</a:t>
            </a:r>
          </a:p>
        </p:txBody>
      </p:sp>
    </p:spTree>
    <p:extLst>
      <p:ext uri="{BB962C8B-B14F-4D97-AF65-F5344CB8AC3E}">
        <p14:creationId xmlns:p14="http://schemas.microsoft.com/office/powerpoint/2010/main" val="2628203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5E-6 3.7037E-7 L 0.21654 0.04005 C 0.26146 0.04907 0.32917 0.05393 0.40027 0.05393 C 0.48099 0.05393 0.54584 0.04907 0.59076 0.04005 L 0.80743 3.7037E-7 " pathEditMode="relative" rAng="0" ptsTypes="AAAAA">
                                      <p:cBhvr>
                                        <p:cTn id="6" dur="2000" fill="hold"/>
                                        <p:tgtEl>
                                          <p:spTgt spid="5"/>
                                        </p:tgtEl>
                                        <p:attrNameLst>
                                          <p:attrName>ppt_x</p:attrName>
                                          <p:attrName>ppt_y</p:attrName>
                                        </p:attrNameLst>
                                      </p:cBhvr>
                                      <p:rCtr x="40365" y="26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10000"/>
                                  </p:iterate>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5E-6 -2.59259E-6 L 0.36316 -2.59259E-6 C 0.52579 -2.59259E-6 0.72631 -0.11273 0.72631 -0.20416 L 0.72631 -0.4081 " pathEditMode="relative" rAng="0" ptsTypes="AAAA">
                                      <p:cBhvr>
                                        <p:cTn id="30" dur="2000" fill="hold"/>
                                        <p:tgtEl>
                                          <p:spTgt spid="23"/>
                                        </p:tgtEl>
                                        <p:attrNameLst>
                                          <p:attrName>ppt_x</p:attrName>
                                          <p:attrName>ppt_y</p:attrName>
                                        </p:attrNameLst>
                                      </p:cBhvr>
                                      <p:rCtr x="36315" y="-20417"/>
                                    </p:animMotion>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122"/>
                                        </p:tgtEl>
                                        <p:attrNameLst>
                                          <p:attrName>style.visibility</p:attrName>
                                        </p:attrNameLst>
                                      </p:cBhvr>
                                      <p:to>
                                        <p:strVal val="visible"/>
                                      </p:to>
                                    </p:set>
                                    <p:animEffect transition="in" filter="circle(in)">
                                      <p:cBhvr>
                                        <p:cTn id="35" dur="2000"/>
                                        <p:tgtEl>
                                          <p:spTgt spid="512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par>
                                <p:cTn id="44" presetID="6" presetClass="entr" presetSubtype="16" fill="hold" nodeType="withEffect">
                                  <p:stCondLst>
                                    <p:cond delay="0"/>
                                  </p:stCondLst>
                                  <p:childTnLst>
                                    <p:set>
                                      <p:cBhvr>
                                        <p:cTn id="45" dur="1" fill="hold">
                                          <p:stCondLst>
                                            <p:cond delay="0"/>
                                          </p:stCondLst>
                                        </p:cTn>
                                        <p:tgtEl>
                                          <p:spTgt spid="5124"/>
                                        </p:tgtEl>
                                        <p:attrNameLst>
                                          <p:attrName>style.visibility</p:attrName>
                                        </p:attrNameLst>
                                      </p:cBhvr>
                                      <p:to>
                                        <p:strVal val="visible"/>
                                      </p:to>
                                    </p:set>
                                    <p:animEffect transition="in" filter="circle(in)">
                                      <p:cBhvr>
                                        <p:cTn id="46"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P spid="12" grpId="0"/>
      <p:bldP spid="5" grpId="0" animBg="1"/>
      <p:bldP spid="16" grpId="0"/>
      <p:bldP spid="23" grpId="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839" y="1254357"/>
            <a:ext cx="4806806" cy="5436554"/>
          </a:xfrm>
          <a:prstGeom prst="rect">
            <a:avLst/>
          </a:prstGeom>
        </p:spPr>
      </p:pic>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FF0000"/>
                </a:solidFill>
              </a:rPr>
              <a:t>PHIẾU HỌC TẬP SỐ 1 </a:t>
            </a:r>
            <a:r>
              <a:rPr lang="en-US" sz="3600" dirty="0">
                <a:solidFill>
                  <a:srgbClr val="FF0000"/>
                </a:solidFill>
              </a:rPr>
              <a:t>- PHÂN HÓA BẮC – NAM</a:t>
            </a: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aphicFrame>
        <p:nvGraphicFramePr>
          <p:cNvPr id="6" name="Table 5"/>
          <p:cNvGraphicFramePr>
            <a:graphicFrameLocks noGrp="1"/>
          </p:cNvGraphicFramePr>
          <p:nvPr>
            <p:extLst/>
          </p:nvPr>
        </p:nvGraphicFramePr>
        <p:xfrm>
          <a:off x="358620" y="1423603"/>
          <a:ext cx="6657084" cy="5189428"/>
        </p:xfrm>
        <a:graphic>
          <a:graphicData uri="http://schemas.openxmlformats.org/drawingml/2006/table">
            <a:tbl>
              <a:tblPr bandRow="1">
                <a:tableStyleId>{5C22544A-7EE6-4342-B048-85BDC9FD1C3A}</a:tableStyleId>
              </a:tblPr>
              <a:tblGrid>
                <a:gridCol w="1438025">
                  <a:extLst>
                    <a:ext uri="{9D8B030D-6E8A-4147-A177-3AD203B41FA5}">
                      <a16:colId xmlns:a16="http://schemas.microsoft.com/office/drawing/2014/main" val="1530544532"/>
                    </a:ext>
                  </a:extLst>
                </a:gridCol>
                <a:gridCol w="1797455">
                  <a:extLst>
                    <a:ext uri="{9D8B030D-6E8A-4147-A177-3AD203B41FA5}">
                      <a16:colId xmlns:a16="http://schemas.microsoft.com/office/drawing/2014/main" val="311719180"/>
                    </a:ext>
                  </a:extLst>
                </a:gridCol>
                <a:gridCol w="3421604">
                  <a:extLst>
                    <a:ext uri="{9D8B030D-6E8A-4147-A177-3AD203B41FA5}">
                      <a16:colId xmlns:a16="http://schemas.microsoft.com/office/drawing/2014/main" val="2284286149"/>
                    </a:ext>
                  </a:extLst>
                </a:gridCol>
              </a:tblGrid>
              <a:tr h="737402">
                <a:tc>
                  <a:txBody>
                    <a:bodyPr/>
                    <a:lstStyle/>
                    <a:p>
                      <a:pPr indent="-1270" algn="ctr">
                        <a:lnSpc>
                          <a:spcPct val="106000"/>
                        </a:lnSpc>
                        <a:spcAft>
                          <a:spcPts val="0"/>
                        </a:spcAft>
                      </a:pPr>
                      <a:r>
                        <a:rPr lang="vi-VN" sz="2400" dirty="0">
                          <a:solidFill>
                            <a:schemeClr val="accent5">
                              <a:lumMod val="50000"/>
                            </a:schemeClr>
                          </a:solidFill>
                          <a:effectLst/>
                        </a:rPr>
                        <a:t>ĐỚI KHÍ HẬU</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a:solidFill>
                            <a:schemeClr val="accent5">
                              <a:lumMod val="50000"/>
                            </a:schemeClr>
                          </a:solidFill>
                          <a:effectLst/>
                        </a:rPr>
                        <a:t>Đặc điểm khí hậu</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a:solidFill>
                            <a:schemeClr val="accent5">
                              <a:lumMod val="50000"/>
                            </a:schemeClr>
                          </a:solidFill>
                          <a:effectLst/>
                        </a:rPr>
                        <a:t>Đặc điểm cảnh quan</a:t>
                      </a:r>
                      <a:endParaRPr lang="en-US" sz="240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1199754"/>
                  </a:ext>
                </a:extLst>
              </a:tr>
              <a:tr h="1309378">
                <a:tc>
                  <a:txBody>
                    <a:bodyPr/>
                    <a:lstStyle/>
                    <a:p>
                      <a:pPr indent="-1270" algn="ctr">
                        <a:lnSpc>
                          <a:spcPct val="106000"/>
                        </a:lnSpc>
                        <a:spcAft>
                          <a:spcPts val="0"/>
                        </a:spcAft>
                      </a:pPr>
                      <a:r>
                        <a:rPr lang="vi-VN" sz="2400" dirty="0">
                          <a:effectLst/>
                        </a:rPr>
                        <a:t>Nhiệt đới</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82604792"/>
                  </a:ext>
                </a:extLst>
              </a:tr>
              <a:tr h="1768351">
                <a:tc>
                  <a:txBody>
                    <a:bodyPr/>
                    <a:lstStyle/>
                    <a:p>
                      <a:pPr indent="-1270" algn="ctr">
                        <a:lnSpc>
                          <a:spcPct val="106000"/>
                        </a:lnSpc>
                        <a:spcAft>
                          <a:spcPts val="0"/>
                        </a:spcAft>
                      </a:pPr>
                      <a:r>
                        <a:rPr lang="vi-VN" sz="2400" dirty="0">
                          <a:effectLst/>
                        </a:rPr>
                        <a:t>Cận nhiệt</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r>
                        <a:rPr lang="vi-VN" sz="2400" dirty="0">
                          <a:solidFill>
                            <a:schemeClr val="accent5">
                              <a:lumMod val="50000"/>
                            </a:schemeClr>
                          </a:solidFill>
                          <a:effectLst/>
                        </a:rPr>
                        <a:t> </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0919458"/>
                  </a:ext>
                </a:extLst>
              </a:tr>
              <a:tr h="1336237">
                <a:tc>
                  <a:txBody>
                    <a:bodyPr/>
                    <a:lstStyle/>
                    <a:p>
                      <a:pPr indent="-1270" algn="ctr">
                        <a:lnSpc>
                          <a:spcPct val="106000"/>
                        </a:lnSpc>
                        <a:spcAft>
                          <a:spcPts val="0"/>
                        </a:spcAft>
                      </a:pPr>
                      <a:r>
                        <a:rPr lang="vi-VN" sz="2400" kern="1200" dirty="0" smtClean="0">
                          <a:solidFill>
                            <a:schemeClr val="dk1"/>
                          </a:solidFill>
                          <a:effectLst/>
                          <a:latin typeface="+mn-lt"/>
                          <a:ea typeface="+mn-ea"/>
                          <a:cs typeface="+mn-cs"/>
                        </a:rPr>
                        <a:t>Ôn đới</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270" algn="ctr">
                        <a:lnSpc>
                          <a:spcPct val="106000"/>
                        </a:lnSpc>
                        <a:spcAft>
                          <a:spcPts val="0"/>
                        </a:spcAft>
                      </a:pP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2327340"/>
                  </a:ext>
                </a:extLst>
              </a:tr>
            </a:tbl>
          </a:graphicData>
        </a:graphic>
      </p:graphicFrame>
      <p:sp>
        <p:nvSpPr>
          <p:cNvPr id="17" name="Rectangle 7"/>
          <p:cNvSpPr>
            <a:spLocks noChangeArrowheads="1"/>
          </p:cNvSpPr>
          <p:nvPr/>
        </p:nvSpPr>
        <p:spPr bwMode="auto">
          <a:xfrm>
            <a:off x="1243548" y="827214"/>
            <a:ext cx="97049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400" b="0" i="1" u="none" strike="noStrike" cap="none" normalizeH="0" baseline="0" dirty="0" smtClean="0">
                <a:ln>
                  <a:noFill/>
                </a:ln>
                <a:solidFill>
                  <a:schemeClr val="tx1"/>
                </a:solidFill>
                <a:effectLst/>
                <a:latin typeface="+mn-lt"/>
                <a:ea typeface="Times New Roman" panose="02020603050405020304" pitchFamily="18" charset="0"/>
              </a:rPr>
              <a:t>(Liệt kê các đới khí hậu theo thứ tự từ Bắc xuống Nam và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20" name="Rectangle 9"/>
          <p:cNvSpPr>
            <a:spLocks noChangeArrowheads="1"/>
          </p:cNvSpPr>
          <p:nvPr/>
        </p:nvSpPr>
        <p:spPr bwMode="auto">
          <a:xfrm>
            <a:off x="-1" y="7664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1"/>
          <p:cNvSpPr/>
          <p:nvPr/>
        </p:nvSpPr>
        <p:spPr>
          <a:xfrm>
            <a:off x="1770066" y="2193016"/>
            <a:ext cx="1856155" cy="1200329"/>
          </a:xfrm>
          <a:prstGeom prst="rect">
            <a:avLst/>
          </a:prstGeom>
        </p:spPr>
        <p:txBody>
          <a:bodyPr wrap="square">
            <a:spAutoFit/>
          </a:bodyPr>
          <a:lstStyle/>
          <a:p>
            <a:r>
              <a:rPr lang="vi-VN" sz="2400" dirty="0">
                <a:solidFill>
                  <a:srgbClr val="2900BE"/>
                </a:solidFill>
              </a:rPr>
              <a:t>Nóng, lượng mưa giảm dần từ đông </a:t>
            </a:r>
            <a:r>
              <a:rPr lang="en-US" sz="2400" dirty="0" smtClean="0">
                <a:solidFill>
                  <a:srgbClr val="2900BE"/>
                </a:solidFill>
                <a:sym typeface="Wingdings" panose="05000000000000000000" pitchFamily="2" charset="2"/>
              </a:rPr>
              <a:t></a:t>
            </a:r>
            <a:r>
              <a:rPr lang="vi-VN" sz="2400" dirty="0" smtClean="0">
                <a:solidFill>
                  <a:srgbClr val="2900BE"/>
                </a:solidFill>
              </a:rPr>
              <a:t> tây</a:t>
            </a:r>
            <a:endParaRPr lang="en-US" sz="2400" dirty="0">
              <a:solidFill>
                <a:srgbClr val="2900BE"/>
              </a:solidFill>
            </a:endParaRPr>
          </a:p>
        </p:txBody>
      </p:sp>
      <p:sp>
        <p:nvSpPr>
          <p:cNvPr id="10" name="Rectangle 9"/>
          <p:cNvSpPr/>
          <p:nvPr/>
        </p:nvSpPr>
        <p:spPr>
          <a:xfrm>
            <a:off x="3626222" y="2194091"/>
            <a:ext cx="3385306" cy="1200329"/>
          </a:xfrm>
          <a:prstGeom prst="rect">
            <a:avLst/>
          </a:prstGeom>
        </p:spPr>
        <p:txBody>
          <a:bodyPr wrap="square">
            <a:spAutoFit/>
          </a:bodyPr>
          <a:lstStyle/>
          <a:p>
            <a:r>
              <a:rPr lang="vi-VN" sz="2400" dirty="0">
                <a:solidFill>
                  <a:srgbClr val="2900BE"/>
                </a:solidFill>
              </a:rPr>
              <a:t>Thay đổi từ rừng nhiệt đới ẩm đến xa van, cây bụi và hoang mạc.</a:t>
            </a:r>
            <a:endParaRPr lang="en-US" sz="2400" dirty="0">
              <a:solidFill>
                <a:srgbClr val="2900BE"/>
              </a:solidFill>
            </a:endParaRPr>
          </a:p>
        </p:txBody>
      </p:sp>
      <p:sp>
        <p:nvSpPr>
          <p:cNvPr id="11" name="Rectangle 10"/>
          <p:cNvSpPr/>
          <p:nvPr/>
        </p:nvSpPr>
        <p:spPr>
          <a:xfrm>
            <a:off x="1826879" y="3608478"/>
            <a:ext cx="1691022" cy="1200329"/>
          </a:xfrm>
          <a:prstGeom prst="rect">
            <a:avLst/>
          </a:prstGeom>
        </p:spPr>
        <p:txBody>
          <a:bodyPr wrap="square">
            <a:spAutoFit/>
          </a:bodyPr>
          <a:lstStyle/>
          <a:p>
            <a:r>
              <a:rPr lang="vi-VN" sz="2400" dirty="0">
                <a:solidFill>
                  <a:srgbClr val="2900BE"/>
                </a:solidFill>
              </a:rPr>
              <a:t>Mùa hạ nóng, mùa đông ấm. </a:t>
            </a:r>
            <a:endParaRPr lang="en-US" sz="2400" dirty="0">
              <a:solidFill>
                <a:srgbClr val="2900BE"/>
              </a:solidFill>
            </a:endParaRPr>
          </a:p>
        </p:txBody>
      </p:sp>
      <p:sp>
        <p:nvSpPr>
          <p:cNvPr id="12" name="Rectangle 11"/>
          <p:cNvSpPr/>
          <p:nvPr/>
        </p:nvSpPr>
        <p:spPr>
          <a:xfrm>
            <a:off x="3626222" y="3609553"/>
            <a:ext cx="3385306" cy="1569660"/>
          </a:xfrm>
          <a:prstGeom prst="rect">
            <a:avLst/>
          </a:prstGeom>
        </p:spPr>
        <p:txBody>
          <a:bodyPr wrap="square">
            <a:spAutoFit/>
          </a:bodyPr>
          <a:lstStyle/>
          <a:p>
            <a:r>
              <a:rPr lang="vi-VN" sz="2400" dirty="0">
                <a:solidFill>
                  <a:srgbClr val="2900BE"/>
                </a:solidFill>
              </a:rPr>
              <a:t>Nơi mưa </a:t>
            </a:r>
            <a:r>
              <a:rPr lang="vi-VN" sz="2400" dirty="0" smtClean="0">
                <a:solidFill>
                  <a:srgbClr val="2900BE"/>
                </a:solidFill>
              </a:rPr>
              <a:t>nhiều</a:t>
            </a:r>
            <a:r>
              <a:rPr lang="en-US" sz="2400" dirty="0" smtClean="0">
                <a:solidFill>
                  <a:srgbClr val="2900BE"/>
                </a:solidFill>
              </a:rPr>
              <a:t>: </a:t>
            </a:r>
            <a:r>
              <a:rPr lang="vi-VN" sz="2400" dirty="0" smtClean="0">
                <a:solidFill>
                  <a:srgbClr val="2900BE"/>
                </a:solidFill>
              </a:rPr>
              <a:t>rừng </a:t>
            </a:r>
            <a:r>
              <a:rPr lang="vi-VN" sz="2400" dirty="0">
                <a:solidFill>
                  <a:srgbClr val="2900BE"/>
                </a:solidFill>
              </a:rPr>
              <a:t>cận nhiệt và thảo nguyên rừng. Nơi mưa </a:t>
            </a:r>
            <a:r>
              <a:rPr lang="vi-VN" sz="2400" dirty="0" smtClean="0">
                <a:solidFill>
                  <a:srgbClr val="2900BE"/>
                </a:solidFill>
              </a:rPr>
              <a:t>ít</a:t>
            </a:r>
            <a:r>
              <a:rPr lang="en-US" sz="2400" dirty="0" smtClean="0">
                <a:solidFill>
                  <a:srgbClr val="2900BE"/>
                </a:solidFill>
              </a:rPr>
              <a:t>: </a:t>
            </a:r>
            <a:r>
              <a:rPr lang="vi-VN" sz="2400" dirty="0" smtClean="0">
                <a:solidFill>
                  <a:srgbClr val="2900BE"/>
                </a:solidFill>
              </a:rPr>
              <a:t>bán </a:t>
            </a:r>
            <a:r>
              <a:rPr lang="vi-VN" sz="2400" dirty="0">
                <a:solidFill>
                  <a:srgbClr val="2900BE"/>
                </a:solidFill>
              </a:rPr>
              <a:t>hoang mạc và hoang mạc.</a:t>
            </a:r>
            <a:endParaRPr lang="en-US" sz="2400" dirty="0">
              <a:solidFill>
                <a:srgbClr val="2900BE"/>
              </a:solidFill>
            </a:endParaRPr>
          </a:p>
        </p:txBody>
      </p:sp>
      <p:sp>
        <p:nvSpPr>
          <p:cNvPr id="14" name="Rectangle 13"/>
          <p:cNvSpPr/>
          <p:nvPr/>
        </p:nvSpPr>
        <p:spPr>
          <a:xfrm>
            <a:off x="1852278" y="5326405"/>
            <a:ext cx="1691022" cy="830997"/>
          </a:xfrm>
          <a:prstGeom prst="rect">
            <a:avLst/>
          </a:prstGeom>
        </p:spPr>
        <p:txBody>
          <a:bodyPr wrap="square">
            <a:spAutoFit/>
          </a:bodyPr>
          <a:lstStyle/>
          <a:p>
            <a:r>
              <a:rPr lang="vi-VN" sz="2400" dirty="0">
                <a:solidFill>
                  <a:srgbClr val="2900BE"/>
                </a:solidFill>
              </a:rPr>
              <a:t>Mát mẻ quanh năm. </a:t>
            </a:r>
            <a:endParaRPr lang="en-US" sz="2400" dirty="0">
              <a:solidFill>
                <a:srgbClr val="2900BE"/>
              </a:solidFill>
            </a:endParaRPr>
          </a:p>
        </p:txBody>
      </p:sp>
      <p:sp>
        <p:nvSpPr>
          <p:cNvPr id="15" name="Rectangle 14"/>
          <p:cNvSpPr/>
          <p:nvPr/>
        </p:nvSpPr>
        <p:spPr>
          <a:xfrm>
            <a:off x="3630397" y="5298289"/>
            <a:ext cx="3381131" cy="830997"/>
          </a:xfrm>
          <a:prstGeom prst="rect">
            <a:avLst/>
          </a:prstGeom>
        </p:spPr>
        <p:txBody>
          <a:bodyPr wrap="square">
            <a:spAutoFit/>
          </a:bodyPr>
          <a:lstStyle/>
          <a:p>
            <a:r>
              <a:rPr lang="vi-VN" sz="2400" dirty="0">
                <a:solidFill>
                  <a:srgbClr val="2900BE"/>
                </a:solidFill>
              </a:rPr>
              <a:t>Cảnh quan điển hình là rừng hỗn hợp và bán hoang mạc.</a:t>
            </a:r>
            <a:endParaRPr lang="en-US" sz="2400" dirty="0">
              <a:solidFill>
                <a:srgbClr val="2900BE"/>
              </a:solidFill>
            </a:endParaRPr>
          </a:p>
        </p:txBody>
      </p:sp>
      <p:sp>
        <p:nvSpPr>
          <p:cNvPr id="16" name="Teardrop 15"/>
          <p:cNvSpPr/>
          <p:nvPr/>
        </p:nvSpPr>
        <p:spPr bwMode="auto">
          <a:xfrm rot="8219284">
            <a:off x="788570" y="2760716"/>
            <a:ext cx="551543" cy="554718"/>
          </a:xfrm>
          <a:prstGeom prst="teardrop">
            <a:avLst/>
          </a:prstGeom>
          <a:solidFill>
            <a:srgbClr val="D8032E"/>
          </a:solidFill>
          <a:ln w="38100">
            <a:solidFill>
              <a:srgbClr val="FFFF00"/>
            </a:solid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18" name="Teardrop 17"/>
          <p:cNvSpPr/>
          <p:nvPr/>
        </p:nvSpPr>
        <p:spPr bwMode="auto">
          <a:xfrm rot="8219284">
            <a:off x="816977" y="4507950"/>
            <a:ext cx="551543" cy="554718"/>
          </a:xfrm>
          <a:prstGeom prst="teardrop">
            <a:avLst/>
          </a:prstGeom>
          <a:solidFill>
            <a:srgbClr val="FD7C02"/>
          </a:solidFill>
          <a:ln w="38100">
            <a:solidFill>
              <a:srgbClr val="FFFF00"/>
            </a:solid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sp>
        <p:nvSpPr>
          <p:cNvPr id="19" name="Teardrop 18"/>
          <p:cNvSpPr/>
          <p:nvPr/>
        </p:nvSpPr>
        <p:spPr bwMode="auto">
          <a:xfrm rot="8219284">
            <a:off x="816976" y="5756625"/>
            <a:ext cx="551543" cy="554718"/>
          </a:xfrm>
          <a:prstGeom prst="teardrop">
            <a:avLst/>
          </a:prstGeom>
          <a:solidFill>
            <a:srgbClr val="034B53"/>
          </a:solidFill>
          <a:ln>
            <a:solidFill>
              <a:srgbClr val="FFFF74"/>
            </a:solidFill>
          </a:ln>
          <a:extLst/>
        </p:spPr>
        <p:txBody>
          <a:bodyPr wrap="none" lIns="0" tIns="0" rIns="0" bIns="0" rtlCol="0" anchor="ctr">
            <a:spAutoFit/>
          </a:bodyPr>
          <a:lstStyle/>
          <a:p>
            <a:pPr algn="ctr"/>
            <a:endParaRPr lang="en-US" sz="2300" b="1" dirty="0" smtClean="0">
              <a:solidFill>
                <a:srgbClr val="000000"/>
              </a:solidFill>
              <a:latin typeface="Open Sans Semibold" panose="020B0706030804020204" pitchFamily="34" charset="0"/>
            </a:endParaRPr>
          </a:p>
        </p:txBody>
      </p:sp>
      <p:pic>
        <p:nvPicPr>
          <p:cNvPr id="6146" name="Picture 2" descr="0 Guinea savannah vegetation type of the study area"/>
          <p:cNvPicPr>
            <a:picLocks noChangeAspect="1" noChangeArrowheads="1"/>
          </p:cNvPicPr>
          <p:nvPr/>
        </p:nvPicPr>
        <p:blipFill rotWithShape="1">
          <a:blip r:embed="rId4">
            <a:extLst>
              <a:ext uri="{28A0092B-C50C-407E-A947-70E740481C1C}">
                <a14:useLocalDpi xmlns:a14="http://schemas.microsoft.com/office/drawing/2010/main" val="0"/>
              </a:ext>
            </a:extLst>
          </a:blip>
          <a:srcRect r="49521"/>
          <a:stretch/>
        </p:blipFill>
        <p:spPr bwMode="auto">
          <a:xfrm>
            <a:off x="7098625" y="1223686"/>
            <a:ext cx="4906106" cy="536991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7"/>
          <p:cNvSpPr>
            <a:spLocks noChangeArrowheads="1"/>
          </p:cNvSpPr>
          <p:nvPr/>
        </p:nvSpPr>
        <p:spPr bwMode="auto">
          <a:xfrm>
            <a:off x="8023123" y="1551500"/>
            <a:ext cx="310067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C1C"/>
                </a:solidFill>
                <a:latin typeface="+mj-lt"/>
                <a:ea typeface="+mj-ea"/>
                <a:cs typeface="+mj-cs"/>
              </a:rPr>
              <a:t>Xa van</a:t>
            </a:r>
          </a:p>
        </p:txBody>
      </p:sp>
      <p:pic>
        <p:nvPicPr>
          <p:cNvPr id="6148" name="Picture 4" descr="What's So Special About the Atacama Desert? | Live Science"/>
          <p:cNvPicPr>
            <a:picLocks noChangeAspect="1" noChangeArrowheads="1"/>
          </p:cNvPicPr>
          <p:nvPr/>
        </p:nvPicPr>
        <p:blipFill rotWithShape="1">
          <a:blip r:embed="rId5">
            <a:extLst>
              <a:ext uri="{28A0092B-C50C-407E-A947-70E740481C1C}">
                <a14:useLocalDpi xmlns:a14="http://schemas.microsoft.com/office/drawing/2010/main" val="0"/>
              </a:ext>
            </a:extLst>
          </a:blip>
          <a:srcRect r="32329"/>
          <a:stretch/>
        </p:blipFill>
        <p:spPr bwMode="auto">
          <a:xfrm>
            <a:off x="7098625" y="1223686"/>
            <a:ext cx="4912865" cy="543693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7"/>
          <p:cNvSpPr>
            <a:spLocks noChangeArrowheads="1"/>
          </p:cNvSpPr>
          <p:nvPr/>
        </p:nvSpPr>
        <p:spPr bwMode="auto">
          <a:xfrm>
            <a:off x="7829550" y="1500914"/>
            <a:ext cx="375285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C1C"/>
                </a:solidFill>
                <a:latin typeface="+mj-lt"/>
                <a:ea typeface="+mj-ea"/>
                <a:cs typeface="+mj-cs"/>
              </a:rPr>
              <a:t>Hoang mạc</a:t>
            </a:r>
          </a:p>
        </p:txBody>
      </p:sp>
      <p:pic>
        <p:nvPicPr>
          <p:cNvPr id="6150" name="Picture 6" descr="taiga.jpg"/>
          <p:cNvPicPr>
            <a:picLocks noChangeAspect="1" noChangeArrowheads="1"/>
          </p:cNvPicPr>
          <p:nvPr/>
        </p:nvPicPr>
        <p:blipFill rotWithShape="1">
          <a:blip r:embed="rId6">
            <a:extLst>
              <a:ext uri="{28A0092B-C50C-407E-A947-70E740481C1C}">
                <a14:useLocalDpi xmlns:a14="http://schemas.microsoft.com/office/drawing/2010/main" val="0"/>
              </a:ext>
            </a:extLst>
          </a:blip>
          <a:srcRect r="48935"/>
          <a:stretch/>
        </p:blipFill>
        <p:spPr bwMode="auto">
          <a:xfrm>
            <a:off x="7098625" y="1223686"/>
            <a:ext cx="4912865" cy="542499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7"/>
          <p:cNvSpPr>
            <a:spLocks noChangeArrowheads="1"/>
          </p:cNvSpPr>
          <p:nvPr/>
        </p:nvSpPr>
        <p:spPr bwMode="auto">
          <a:xfrm>
            <a:off x="7822791" y="1500914"/>
            <a:ext cx="3301002"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chemeClr val="accent6">
                    <a:lumMod val="75000"/>
                  </a:schemeClr>
                </a:solidFill>
                <a:latin typeface="+mj-lt"/>
                <a:ea typeface="+mj-ea"/>
                <a:cs typeface="+mj-cs"/>
              </a:rPr>
              <a:t>Rừng hỗn hợp</a:t>
            </a:r>
          </a:p>
        </p:txBody>
      </p:sp>
    </p:spTree>
    <p:extLst>
      <p:ext uri="{BB962C8B-B14F-4D97-AF65-F5344CB8AC3E}">
        <p14:creationId xmlns:p14="http://schemas.microsoft.com/office/powerpoint/2010/main" val="66793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143 -0.01273 C 0.07044 0.00093 0.09075 0.10394 0.16276 0.11806 C 0.20768 0.12778 0.27266 0.16644 0.33854 0.1794 C 0.40443 0.1926 0.51289 0.20649 0.55781 0.19676 C 0.62995 0.18241 0.71263 0.17801 0.78503 0.16366 " pathEditMode="relative" rAng="0" ptsTypes="AAAAA">
                                      <p:cBhvr>
                                        <p:cTn id="6" dur="2000" fill="hold"/>
                                        <p:tgtEl>
                                          <p:spTgt spid="16"/>
                                        </p:tgtEl>
                                        <p:attrNameLst>
                                          <p:attrName>ppt_x</p:attrName>
                                          <p:attrName>ppt_y</p:attrName>
                                        </p:attrNameLst>
                                      </p:cBhvr>
                                      <p:rCtr x="39323" y="1062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circle(in)">
                                      <p:cBhvr>
                                        <p:cTn id="24" dur="2000"/>
                                        <p:tgtEl>
                                          <p:spTgt spid="6146"/>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grpId="0" nodeType="clickEffect">
                                  <p:stCondLst>
                                    <p:cond delay="0"/>
                                  </p:stCondLst>
                                  <p:childTnLst>
                                    <p:animMotion origin="layout" path="M -3.33333E-6 4.81481E-6 C 0.07175 0.00555 0.09193 0.04861 0.16394 0.05462 C 0.20912 0.05856 0.27396 0.07476 0.33985 0.08032 C 0.4056 0.08564 0.51407 0.09143 0.55899 0.0875 C 0.63112 0.08148 0.65938 0.00694 0.7319 0.00092 " pathEditMode="relative" rAng="0" ptsTypes="AAAAA">
                                      <p:cBhvr>
                                        <p:cTn id="28" dur="2000" fill="hold"/>
                                        <p:tgtEl>
                                          <p:spTgt spid="18"/>
                                        </p:tgtEl>
                                        <p:attrNameLst>
                                          <p:attrName>ppt_x</p:attrName>
                                          <p:attrName>ppt_y</p:attrName>
                                        </p:attrNameLst>
                                      </p:cBhvr>
                                      <p:rCtr x="36589" y="4444"/>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type="lt">
                                    <p:tmPct val="10000"/>
                                  </p:iterate>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par>
                                <p:cTn id="44" presetID="6" presetClass="entr" presetSubtype="16" fill="hold" nodeType="withEffect">
                                  <p:stCondLst>
                                    <p:cond delay="0"/>
                                  </p:stCondLst>
                                  <p:childTnLst>
                                    <p:set>
                                      <p:cBhvr>
                                        <p:cTn id="45" dur="1" fill="hold">
                                          <p:stCondLst>
                                            <p:cond delay="0"/>
                                          </p:stCondLst>
                                        </p:cTn>
                                        <p:tgtEl>
                                          <p:spTgt spid="6148"/>
                                        </p:tgtEl>
                                        <p:attrNameLst>
                                          <p:attrName>style.visibility</p:attrName>
                                        </p:attrNameLst>
                                      </p:cBhvr>
                                      <p:to>
                                        <p:strVal val="visible"/>
                                      </p:to>
                                    </p:set>
                                    <p:animEffect transition="in" filter="circle(in)">
                                      <p:cBhvr>
                                        <p:cTn id="46" dur="2000"/>
                                        <p:tgtEl>
                                          <p:spTgt spid="6148"/>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path" presetSubtype="0" accel="50000" decel="50000" fill="hold" grpId="0" nodeType="clickEffect">
                                  <p:stCondLst>
                                    <p:cond delay="0"/>
                                  </p:stCondLst>
                                  <p:childTnLst>
                                    <p:animMotion origin="layout" path="M -3.33333E-6 -0.00162 C 0.0694 0.00394 0.08907 0.04792 0.15899 0.05394 C 0.20274 0.05787 0.26563 0.07431 0.32969 0.08009 C 0.39362 0.08542 0.49883 0.09144 0.54232 0.08727 C 0.61237 0.08125 0.62318 -0.09722 0.69375 -0.10324 " pathEditMode="relative" rAng="0" ptsTypes="AAAAA">
                                      <p:cBhvr>
                                        <p:cTn id="50" dur="2000" fill="hold"/>
                                        <p:tgtEl>
                                          <p:spTgt spid="19"/>
                                        </p:tgtEl>
                                        <p:attrNameLst>
                                          <p:attrName>ppt_x</p:attrName>
                                          <p:attrName>ppt_y</p:attrName>
                                        </p:attrNameLst>
                                      </p:cBhvr>
                                      <p:rCtr x="34688" y="-579"/>
                                    </p:animMotion>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lt">
                                    <p:tmPct val="10000"/>
                                  </p:iterate>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iterate type="lt">
                                    <p:tmPct val="10000"/>
                                  </p:iterate>
                                  <p:childTnLst>
                                    <p:set>
                                      <p:cBhvr>
                                        <p:cTn id="59" dur="1" fill="hold">
                                          <p:stCondLst>
                                            <p:cond delay="0"/>
                                          </p:stCondLst>
                                        </p:cTn>
                                        <p:tgtEl>
                                          <p:spTgt spid="15"/>
                                        </p:tgtEl>
                                        <p:attrNameLst>
                                          <p:attrName>style.visibility</p:attrName>
                                        </p:attrNameLst>
                                      </p:cBhvr>
                                      <p:to>
                                        <p:strVal val="visible"/>
                                      </p:to>
                                    </p:set>
                                    <p:animEffect transition="in" filter="wipe(left)">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circle(in)">
                                      <p:cBhvr>
                                        <p:cTn id="65" dur="2000"/>
                                        <p:tgtEl>
                                          <p:spTgt spid="24"/>
                                        </p:tgtEl>
                                      </p:cBhvr>
                                    </p:animEffect>
                                  </p:childTnLst>
                                </p:cTn>
                              </p:par>
                              <p:par>
                                <p:cTn id="66" presetID="6" presetClass="entr" presetSubtype="16" fill="hold" nodeType="with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circle(in)">
                                      <p:cBhvr>
                                        <p:cTn id="68"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P spid="12" grpId="0"/>
      <p:bldP spid="14" grpId="0"/>
      <p:bldP spid="15" grpId="0"/>
      <p:bldP spid="16" grpId="0" animBg="1"/>
      <p:bldP spid="18" grpId="0" animBg="1"/>
      <p:bldP spid="19" grpId="0" animBg="1"/>
      <p:bldP spid="21"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C00000"/>
                </a:solidFill>
              </a:rPr>
              <a:t>PHIẾU HỌC TẬP SỐ 3 </a:t>
            </a:r>
            <a:r>
              <a:rPr lang="en-US" sz="3600" dirty="0">
                <a:solidFill>
                  <a:srgbClr val="C00000"/>
                </a:solidFill>
              </a:rPr>
              <a:t>- PHÂN HÓA THEO CHIỀU CAO</a:t>
            </a:r>
          </a:p>
        </p:txBody>
      </p:sp>
      <p:sp>
        <p:nvSpPr>
          <p:cNvPr id="5" name="Rectangle 7"/>
          <p:cNvSpPr>
            <a:spLocks noChangeArrowheads="1"/>
          </p:cNvSpPr>
          <p:nvPr/>
        </p:nvSpPr>
        <p:spPr bwMode="auto">
          <a:xfrm>
            <a:off x="2081118" y="827214"/>
            <a:ext cx="80297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latin typeface="+mn-lt"/>
                <a:ea typeface="Times New Roman" panose="02020603050405020304" pitchFamily="18" charset="0"/>
              </a:rPr>
              <a:t>(Kết hợp hình 16.3 và kênh chữ trong SGK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aphicFrame>
        <p:nvGraphicFramePr>
          <p:cNvPr id="6" name="Table 5"/>
          <p:cNvGraphicFramePr>
            <a:graphicFrameLocks noGrp="1"/>
          </p:cNvGraphicFramePr>
          <p:nvPr/>
        </p:nvGraphicFramePr>
        <p:xfrm>
          <a:off x="333831" y="1288878"/>
          <a:ext cx="6924219" cy="4679961"/>
        </p:xfrm>
        <a:graphic>
          <a:graphicData uri="http://schemas.openxmlformats.org/drawingml/2006/table">
            <a:tbl>
              <a:tblPr bandRow="1">
                <a:tableStyleId>{5C22544A-7EE6-4342-B048-85BDC9FD1C3A}</a:tableStyleId>
              </a:tblPr>
              <a:tblGrid>
                <a:gridCol w="1863553">
                  <a:extLst>
                    <a:ext uri="{9D8B030D-6E8A-4147-A177-3AD203B41FA5}">
                      <a16:colId xmlns:a16="http://schemas.microsoft.com/office/drawing/2014/main" val="3636792572"/>
                    </a:ext>
                  </a:extLst>
                </a:gridCol>
                <a:gridCol w="1279983">
                  <a:extLst>
                    <a:ext uri="{9D8B030D-6E8A-4147-A177-3AD203B41FA5}">
                      <a16:colId xmlns:a16="http://schemas.microsoft.com/office/drawing/2014/main" val="2959676649"/>
                    </a:ext>
                  </a:extLst>
                </a:gridCol>
                <a:gridCol w="2069782">
                  <a:extLst>
                    <a:ext uri="{9D8B030D-6E8A-4147-A177-3AD203B41FA5}">
                      <a16:colId xmlns:a16="http://schemas.microsoft.com/office/drawing/2014/main" val="1651464415"/>
                    </a:ext>
                  </a:extLst>
                </a:gridCol>
                <a:gridCol w="1710901">
                  <a:extLst>
                    <a:ext uri="{9D8B030D-6E8A-4147-A177-3AD203B41FA5}">
                      <a16:colId xmlns:a16="http://schemas.microsoft.com/office/drawing/2014/main" val="1904492371"/>
                    </a:ext>
                  </a:extLst>
                </a:gridCol>
              </a:tblGrid>
              <a:tr h="425451">
                <a:tc gridSpan="2">
                  <a:txBody>
                    <a:bodyPr/>
                    <a:lstStyle/>
                    <a:p>
                      <a:pPr marL="635" indent="-1905" algn="ctr">
                        <a:lnSpc>
                          <a:spcPct val="106000"/>
                        </a:lnSpc>
                        <a:spcAft>
                          <a:spcPts val="0"/>
                        </a:spcAft>
                      </a:pPr>
                      <a:r>
                        <a:rPr lang="vi-VN" sz="2000">
                          <a:effectLst/>
                        </a:rPr>
                        <a:t>SƯỜN TÂY</a:t>
                      </a:r>
                      <a:endParaRPr lang="en-US" sz="2000">
                        <a:effectLst/>
                        <a:latin typeface="Times New Roman" panose="02020603050405020304" pitchFamily="18" charset="0"/>
                        <a:ea typeface="Times New Roman" panose="02020603050405020304" pitchFamily="18" charset="0"/>
                      </a:endParaRPr>
                    </a:p>
                  </a:txBody>
                  <a:tcPr marL="43790" marR="43790" marT="0" marB="0"/>
                </a:tc>
                <a:tc hMerge="1">
                  <a:txBody>
                    <a:bodyPr/>
                    <a:lstStyle/>
                    <a:p>
                      <a:endParaRPr lang="en-US"/>
                    </a:p>
                  </a:txBody>
                  <a:tcPr/>
                </a:tc>
                <a:tc gridSpan="2">
                  <a:txBody>
                    <a:bodyPr/>
                    <a:lstStyle/>
                    <a:p>
                      <a:pPr marL="635" indent="-1905" algn="ctr">
                        <a:lnSpc>
                          <a:spcPct val="106000"/>
                        </a:lnSpc>
                        <a:spcAft>
                          <a:spcPts val="0"/>
                        </a:spcAft>
                      </a:pPr>
                      <a:r>
                        <a:rPr lang="vi-VN" sz="2000">
                          <a:effectLst/>
                        </a:rPr>
                        <a:t>SƯỜN ĐÔNG</a:t>
                      </a:r>
                      <a:endParaRPr lang="en-US" sz="2000">
                        <a:effectLst/>
                        <a:latin typeface="Times New Roman" panose="02020603050405020304" pitchFamily="18" charset="0"/>
                        <a:ea typeface="Times New Roman" panose="02020603050405020304" pitchFamily="18" charset="0"/>
                      </a:endParaRPr>
                    </a:p>
                  </a:txBody>
                  <a:tcPr marL="43790" marR="43790" marT="0" marB="0"/>
                </a:tc>
                <a:tc hMerge="1">
                  <a:txBody>
                    <a:bodyPr/>
                    <a:lstStyle/>
                    <a:p>
                      <a:endParaRPr lang="en-US"/>
                    </a:p>
                  </a:txBody>
                  <a:tcPr/>
                </a:tc>
                <a:extLst>
                  <a:ext uri="{0D108BD9-81ED-4DB2-BD59-A6C34878D82A}">
                    <a16:rowId xmlns:a16="http://schemas.microsoft.com/office/drawing/2014/main" val="3192440053"/>
                  </a:ext>
                </a:extLst>
              </a:tr>
              <a:tr h="850902">
                <a:tc>
                  <a:txBody>
                    <a:bodyPr/>
                    <a:lstStyle/>
                    <a:p>
                      <a:pPr marL="635" indent="-1905" algn="ctr">
                        <a:lnSpc>
                          <a:spcPct val="106000"/>
                        </a:lnSpc>
                        <a:spcAft>
                          <a:spcPts val="0"/>
                        </a:spcAft>
                      </a:pPr>
                      <a:r>
                        <a:rPr lang="vi-VN" sz="2000">
                          <a:effectLst/>
                        </a:rPr>
                        <a:t>Độ cao</a:t>
                      </a:r>
                      <a:endParaRPr lang="en-US" sz="2000">
                        <a:effectLst/>
                      </a:endParaRPr>
                    </a:p>
                    <a:p>
                      <a:pPr marL="635" indent="-1905" algn="ctr">
                        <a:lnSpc>
                          <a:spcPct val="106000"/>
                        </a:lnSpc>
                        <a:spcAft>
                          <a:spcPts val="0"/>
                        </a:spcAft>
                      </a:pPr>
                      <a:r>
                        <a:rPr lang="vi-VN" sz="2000">
                          <a:effectLst/>
                        </a:rPr>
                        <a:t>(đơn vị: m)</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Cảnh quan</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Độ cao</a:t>
                      </a:r>
                      <a:endParaRPr lang="en-US" sz="2000">
                        <a:effectLst/>
                      </a:endParaRPr>
                    </a:p>
                    <a:p>
                      <a:pPr marL="635" indent="-1905" algn="ctr">
                        <a:lnSpc>
                          <a:spcPct val="106000"/>
                        </a:lnSpc>
                        <a:spcAft>
                          <a:spcPts val="0"/>
                        </a:spcAft>
                      </a:pPr>
                      <a:r>
                        <a:rPr lang="vi-VN" sz="2000">
                          <a:effectLst/>
                        </a:rPr>
                        <a:t>(đơn vị: m)</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Cảnh quan</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2665705407"/>
                  </a:ext>
                </a:extLst>
              </a:tr>
              <a:tr h="425451">
                <a:tc>
                  <a:txBody>
                    <a:bodyPr/>
                    <a:lstStyle/>
                    <a:p>
                      <a:pPr marL="635" indent="-1905" algn="ctr">
                        <a:lnSpc>
                          <a:spcPct val="106000"/>
                        </a:lnSpc>
                        <a:spcAft>
                          <a:spcPts val="0"/>
                        </a:spcAft>
                      </a:pPr>
                      <a:r>
                        <a:rPr lang="vi-VN" sz="2000">
                          <a:effectLst/>
                        </a:rPr>
                        <a:t>6000-6500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6000-6500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1907194400"/>
                  </a:ext>
                </a:extLst>
              </a:tr>
              <a:tr h="425451">
                <a:tc>
                  <a:txBody>
                    <a:bodyPr/>
                    <a:lstStyle/>
                    <a:p>
                      <a:pPr marL="635" indent="-1905" algn="ctr">
                        <a:lnSpc>
                          <a:spcPct val="106000"/>
                        </a:lnSpc>
                        <a:spcAft>
                          <a:spcPts val="0"/>
                        </a:spcAft>
                      </a:pPr>
                      <a:r>
                        <a:rPr lang="vi-VN" sz="2000">
                          <a:effectLst/>
                        </a:rPr>
                        <a:t>5000-6000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5000-6000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3794325877"/>
                  </a:ext>
                </a:extLst>
              </a:tr>
              <a:tr h="425451">
                <a:tc>
                  <a:txBody>
                    <a:bodyPr/>
                    <a:lstStyle/>
                    <a:p>
                      <a:pPr marL="635" indent="-1905" algn="ctr">
                        <a:lnSpc>
                          <a:spcPct val="106000"/>
                        </a:lnSpc>
                        <a:spcAft>
                          <a:spcPts val="0"/>
                        </a:spcAft>
                      </a:pPr>
                      <a:r>
                        <a:rPr lang="vi-VN" sz="2000">
                          <a:effectLst/>
                        </a:rPr>
                        <a:t>4000-5000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4000-5000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dirty="0">
                          <a:effectLst/>
                        </a:rPr>
                        <a:t> </a:t>
                      </a:r>
                      <a:endParaRPr lang="en-US" sz="2000" dirty="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1875464543"/>
                  </a:ext>
                </a:extLst>
              </a:tr>
              <a:tr h="425451">
                <a:tc>
                  <a:txBody>
                    <a:bodyPr/>
                    <a:lstStyle/>
                    <a:p>
                      <a:pPr marL="635" indent="-1905" algn="ctr">
                        <a:lnSpc>
                          <a:spcPct val="106000"/>
                        </a:lnSpc>
                        <a:spcAft>
                          <a:spcPts val="0"/>
                        </a:spcAft>
                      </a:pPr>
                      <a:r>
                        <a:rPr lang="vi-VN" sz="2000">
                          <a:effectLst/>
                        </a:rPr>
                        <a:t>3000-4000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dirty="0">
                          <a:effectLst/>
                        </a:rPr>
                        <a:t> </a:t>
                      </a:r>
                      <a:endParaRPr lang="en-US" sz="2000" dirty="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3000-4000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601138353"/>
                  </a:ext>
                </a:extLst>
              </a:tr>
              <a:tr h="425451">
                <a:tc>
                  <a:txBody>
                    <a:bodyPr/>
                    <a:lstStyle/>
                    <a:p>
                      <a:pPr marL="635" indent="-1905" algn="ctr">
                        <a:lnSpc>
                          <a:spcPct val="106000"/>
                        </a:lnSpc>
                        <a:spcAft>
                          <a:spcPts val="0"/>
                        </a:spcAft>
                      </a:pPr>
                      <a:r>
                        <a:rPr lang="vi-VN" sz="2000">
                          <a:effectLst/>
                        </a:rPr>
                        <a:t>2000-3000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2000-3000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3322132368"/>
                  </a:ext>
                </a:extLst>
              </a:tr>
              <a:tr h="425451">
                <a:tc>
                  <a:txBody>
                    <a:bodyPr/>
                    <a:lstStyle/>
                    <a:p>
                      <a:pPr marL="635" indent="-1905" algn="ctr">
                        <a:lnSpc>
                          <a:spcPct val="106000"/>
                        </a:lnSpc>
                        <a:spcAft>
                          <a:spcPts val="0"/>
                        </a:spcAft>
                      </a:pPr>
                      <a:r>
                        <a:rPr lang="vi-VN" sz="2000">
                          <a:effectLst/>
                        </a:rPr>
                        <a:t>1300-2000</a:t>
                      </a:r>
                      <a:endParaRPr lang="en-US" sz="2000">
                        <a:effectLst/>
                        <a:latin typeface="Times New Roman" panose="02020603050405020304" pitchFamily="18" charset="0"/>
                        <a:ea typeface="Times New Roman" panose="02020603050405020304" pitchFamily="18" charset="0"/>
                      </a:endParaRPr>
                    </a:p>
                  </a:txBody>
                  <a:tcPr marL="43790" marR="43790" marT="0" marB="0"/>
                </a:tc>
                <a:tc rowSpan="2">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1300-2000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dirty="0">
                          <a:effectLst/>
                        </a:rPr>
                        <a:t> </a:t>
                      </a:r>
                      <a:endParaRPr lang="en-US" sz="2000" dirty="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372373623"/>
                  </a:ext>
                </a:extLst>
              </a:tr>
              <a:tr h="425451">
                <a:tc>
                  <a:txBody>
                    <a:bodyPr/>
                    <a:lstStyle/>
                    <a:p>
                      <a:pPr marL="635" indent="-1905" algn="ctr">
                        <a:lnSpc>
                          <a:spcPct val="106000"/>
                        </a:lnSpc>
                        <a:spcAft>
                          <a:spcPts val="0"/>
                        </a:spcAft>
                      </a:pPr>
                      <a:r>
                        <a:rPr lang="vi-VN" sz="2000">
                          <a:effectLst/>
                        </a:rPr>
                        <a:t>1000-1300</a:t>
                      </a:r>
                      <a:endParaRPr lang="en-US" sz="2000">
                        <a:effectLst/>
                        <a:latin typeface="Times New Roman" panose="02020603050405020304" pitchFamily="18" charset="0"/>
                        <a:ea typeface="Times New Roman" panose="02020603050405020304" pitchFamily="18" charset="0"/>
                      </a:endParaRPr>
                    </a:p>
                  </a:txBody>
                  <a:tcPr marL="43790" marR="43790" marT="0" marB="0"/>
                </a:tc>
                <a:tc vMerge="1">
                  <a:txBody>
                    <a:bodyPr/>
                    <a:lstStyle/>
                    <a:p>
                      <a:endParaRPr lang="en-US"/>
                    </a:p>
                  </a:txBody>
                  <a:tcPr/>
                </a:tc>
                <a:tc>
                  <a:txBody>
                    <a:bodyPr/>
                    <a:lstStyle/>
                    <a:p>
                      <a:pPr marL="635" indent="-1905" algn="ctr">
                        <a:lnSpc>
                          <a:spcPct val="106000"/>
                        </a:lnSpc>
                        <a:spcAft>
                          <a:spcPts val="0"/>
                        </a:spcAft>
                      </a:pPr>
                      <a:r>
                        <a:rPr lang="vi-VN" sz="2000">
                          <a:effectLst/>
                        </a:rPr>
                        <a:t>1000-1300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1004502786"/>
                  </a:ext>
                </a:extLst>
              </a:tr>
              <a:tr h="425451">
                <a:tc>
                  <a:txBody>
                    <a:bodyPr/>
                    <a:lstStyle/>
                    <a:p>
                      <a:pPr marL="635" indent="-1905" algn="ctr">
                        <a:lnSpc>
                          <a:spcPct val="106000"/>
                        </a:lnSpc>
                        <a:spcAft>
                          <a:spcPts val="0"/>
                        </a:spcAft>
                      </a:pPr>
                      <a:r>
                        <a:rPr lang="vi-VN" sz="2000">
                          <a:effectLst/>
                        </a:rPr>
                        <a:t>0-1000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a:effectLst/>
                        </a:rPr>
                        <a:t> </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000">
                          <a:effectLst/>
                        </a:rPr>
                        <a:t>0-1000</a:t>
                      </a:r>
                      <a:endParaRPr lang="en-US" sz="2000">
                        <a:effectLst/>
                        <a:latin typeface="Times New Roman" panose="02020603050405020304" pitchFamily="18" charset="0"/>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000" dirty="0">
                          <a:effectLst/>
                        </a:rPr>
                        <a:t> </a:t>
                      </a:r>
                      <a:endParaRPr lang="en-US" sz="2000" dirty="0">
                        <a:effectLst/>
                        <a:latin typeface="Times New Roman" panose="02020603050405020304" pitchFamily="18" charset="0"/>
                        <a:ea typeface="Times New Roman" panose="02020603050405020304" pitchFamily="18" charset="0"/>
                      </a:endParaRPr>
                    </a:p>
                  </a:txBody>
                  <a:tcPr marL="43790" marR="43790" marT="0" marB="0"/>
                </a:tc>
                <a:extLst>
                  <a:ext uri="{0D108BD9-81ED-4DB2-BD59-A6C34878D82A}">
                    <a16:rowId xmlns:a16="http://schemas.microsoft.com/office/drawing/2014/main" val="1296193513"/>
                  </a:ext>
                </a:extLst>
              </a:tr>
            </a:tbl>
          </a:graphicData>
        </a:graphic>
      </p:graphicFrame>
      <p:pic>
        <p:nvPicPr>
          <p:cNvPr id="5121" name="Picture 10" descr="Document 19072022_imag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6735" y="1725868"/>
            <a:ext cx="4544487" cy="32831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333830" y="5968837"/>
          <a:ext cx="11657393" cy="681715"/>
        </p:xfrm>
        <a:graphic>
          <a:graphicData uri="http://schemas.openxmlformats.org/drawingml/2006/table">
            <a:tbl>
              <a:tblPr bandRow="1">
                <a:tableStyleId>{5C22544A-7EE6-4342-B048-85BDC9FD1C3A}</a:tableStyleId>
              </a:tblPr>
              <a:tblGrid>
                <a:gridCol w="11657393">
                  <a:extLst>
                    <a:ext uri="{9D8B030D-6E8A-4147-A177-3AD203B41FA5}">
                      <a16:colId xmlns:a16="http://schemas.microsoft.com/office/drawing/2014/main" val="1749430533"/>
                    </a:ext>
                  </a:extLst>
                </a:gridCol>
              </a:tblGrid>
              <a:tr h="681715">
                <a:tc>
                  <a:txBody>
                    <a:bodyPr/>
                    <a:lstStyle/>
                    <a:p>
                      <a:pPr marL="635" indent="-1905" algn="l">
                        <a:lnSpc>
                          <a:spcPct val="106000"/>
                        </a:lnSpc>
                        <a:spcAft>
                          <a:spcPts val="0"/>
                        </a:spcAft>
                      </a:pPr>
                      <a:r>
                        <a:rPr lang="vi-VN" sz="2000" dirty="0">
                          <a:effectLst/>
                        </a:rPr>
                        <a:t>Nguyên nhân sự thay đổi: </a:t>
                      </a:r>
                      <a:endParaRPr lang="en-US" sz="2000" dirty="0">
                        <a:effectLst/>
                      </a:endParaRPr>
                    </a:p>
                    <a:p>
                      <a:pPr marL="635" indent="-1905" algn="l">
                        <a:lnSpc>
                          <a:spcPct val="106000"/>
                        </a:lnSpc>
                        <a:spcAft>
                          <a:spcPts val="0"/>
                        </a:spcAft>
                      </a:pPr>
                      <a:r>
                        <a:rPr lang="vi-VN" sz="2000" dirty="0">
                          <a:effectLst/>
                        </a:rPr>
                        <a:t>…</a:t>
                      </a:r>
                      <a:r>
                        <a:rPr lang="en-US" sz="2000" dirty="0">
                          <a:effectLst/>
                        </a:rPr>
                        <a:t>……………………………………………………………</a:t>
                      </a:r>
                      <a:r>
                        <a:rPr lang="vi-VN" sz="2000" dirty="0">
                          <a:effectLst/>
                        </a:rPr>
                        <a:t>…</a:t>
                      </a:r>
                      <a:r>
                        <a:rPr lang="en-US" sz="2000" dirty="0">
                          <a:effectLst/>
                        </a:rPr>
                        <a:t>………………………………………………………………</a:t>
                      </a:r>
                      <a:r>
                        <a:rPr lang="vi-VN" sz="2000" dirty="0">
                          <a:effectLst/>
                        </a:rPr>
                        <a:t>…</a:t>
                      </a:r>
                      <a:r>
                        <a:rPr lang="en-US" sz="2000" dirty="0">
                          <a:effectLst/>
                        </a:rPr>
                        <a:t>……………………………………………………………</a:t>
                      </a:r>
                      <a:r>
                        <a:rPr lang="vi-VN" sz="2000" dirty="0">
                          <a:effectLst/>
                        </a:rPr>
                        <a:t>…</a:t>
                      </a:r>
                      <a:r>
                        <a:rPr lang="en-US" sz="2000" dirty="0" smtClean="0">
                          <a:effectLst/>
                        </a:rPr>
                        <a:t>……………</a:t>
                      </a:r>
                      <a:endParaRPr lang="en-US" sz="2000" dirty="0">
                        <a:effectLst/>
                      </a:endParaRPr>
                    </a:p>
                  </a:txBody>
                  <a:tcPr marL="43790" marR="43790" marT="0" marB="0"/>
                </a:tc>
                <a:extLst>
                  <a:ext uri="{0D108BD9-81ED-4DB2-BD59-A6C34878D82A}">
                    <a16:rowId xmlns:a16="http://schemas.microsoft.com/office/drawing/2014/main" val="3435253431"/>
                  </a:ext>
                </a:extLst>
              </a:tr>
            </a:tbl>
          </a:graphicData>
        </a:graphic>
      </p:graphicFrame>
    </p:spTree>
    <p:extLst>
      <p:ext uri="{BB962C8B-B14F-4D97-AF65-F5344CB8AC3E}">
        <p14:creationId xmlns:p14="http://schemas.microsoft.com/office/powerpoint/2010/main" val="3637283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05072195"/>
              </p:ext>
            </p:extLst>
          </p:nvPr>
        </p:nvGraphicFramePr>
        <p:xfrm>
          <a:off x="224660" y="1400110"/>
          <a:ext cx="11496638" cy="4652772"/>
        </p:xfrm>
        <a:graphic>
          <a:graphicData uri="http://schemas.openxmlformats.org/drawingml/2006/table">
            <a:tbl>
              <a:tblPr bandRow="1">
                <a:tableStyleId>{5C22544A-7EE6-4342-B048-85BDC9FD1C3A}</a:tableStyleId>
              </a:tblPr>
              <a:tblGrid>
                <a:gridCol w="1952483">
                  <a:extLst>
                    <a:ext uri="{9D8B030D-6E8A-4147-A177-3AD203B41FA5}">
                      <a16:colId xmlns:a16="http://schemas.microsoft.com/office/drawing/2014/main" val="1945876854"/>
                    </a:ext>
                  </a:extLst>
                </a:gridCol>
                <a:gridCol w="3266893">
                  <a:extLst>
                    <a:ext uri="{9D8B030D-6E8A-4147-A177-3AD203B41FA5}">
                      <a16:colId xmlns:a16="http://schemas.microsoft.com/office/drawing/2014/main" val="3311378936"/>
                    </a:ext>
                  </a:extLst>
                </a:gridCol>
                <a:gridCol w="1915493">
                  <a:extLst>
                    <a:ext uri="{9D8B030D-6E8A-4147-A177-3AD203B41FA5}">
                      <a16:colId xmlns:a16="http://schemas.microsoft.com/office/drawing/2014/main" val="372967782"/>
                    </a:ext>
                  </a:extLst>
                </a:gridCol>
                <a:gridCol w="4361769">
                  <a:extLst>
                    <a:ext uri="{9D8B030D-6E8A-4147-A177-3AD203B41FA5}">
                      <a16:colId xmlns:a16="http://schemas.microsoft.com/office/drawing/2014/main" val="537956555"/>
                    </a:ext>
                  </a:extLst>
                </a:gridCol>
              </a:tblGrid>
              <a:tr h="163940">
                <a:tc gridSpan="2">
                  <a:txBody>
                    <a:bodyPr/>
                    <a:lstStyle/>
                    <a:p>
                      <a:pPr marL="635" indent="-1905" algn="ctr">
                        <a:lnSpc>
                          <a:spcPct val="106000"/>
                        </a:lnSpc>
                        <a:spcAft>
                          <a:spcPts val="0"/>
                        </a:spcAft>
                      </a:pPr>
                      <a:r>
                        <a:rPr lang="vi-VN" sz="2400" dirty="0">
                          <a:effectLst/>
                          <a:latin typeface="+mn-lt"/>
                        </a:rPr>
                        <a:t>SƯỜN TÂY</a:t>
                      </a:r>
                      <a:endParaRPr lang="en-US" sz="2400" dirty="0">
                        <a:effectLst/>
                        <a:latin typeface="+mn-lt"/>
                        <a:ea typeface="Times New Roman" panose="02020603050405020304" pitchFamily="18" charset="0"/>
                      </a:endParaRPr>
                    </a:p>
                  </a:txBody>
                  <a:tcPr marL="43790" marR="43790" marT="0" marB="0"/>
                </a:tc>
                <a:tc hMerge="1">
                  <a:txBody>
                    <a:bodyPr/>
                    <a:lstStyle/>
                    <a:p>
                      <a:endParaRPr lang="en-US"/>
                    </a:p>
                  </a:txBody>
                  <a:tcPr/>
                </a:tc>
                <a:tc gridSpan="2">
                  <a:txBody>
                    <a:bodyPr/>
                    <a:lstStyle/>
                    <a:p>
                      <a:pPr marL="635" indent="-1905" algn="ctr">
                        <a:lnSpc>
                          <a:spcPct val="106000"/>
                        </a:lnSpc>
                        <a:spcAft>
                          <a:spcPts val="0"/>
                        </a:spcAft>
                      </a:pPr>
                      <a:r>
                        <a:rPr lang="vi-VN" sz="2400">
                          <a:effectLst/>
                          <a:latin typeface="+mn-lt"/>
                        </a:rPr>
                        <a:t>SƯỜN ĐÔNG</a:t>
                      </a:r>
                      <a:endParaRPr lang="en-US" sz="2400">
                        <a:effectLst/>
                        <a:latin typeface="+mn-lt"/>
                        <a:ea typeface="Times New Roman" panose="02020603050405020304" pitchFamily="18" charset="0"/>
                      </a:endParaRPr>
                    </a:p>
                  </a:txBody>
                  <a:tcPr marL="43790" marR="43790" marT="0" marB="0"/>
                </a:tc>
                <a:tc hMerge="1">
                  <a:txBody>
                    <a:bodyPr/>
                    <a:lstStyle/>
                    <a:p>
                      <a:endParaRPr lang="en-US"/>
                    </a:p>
                  </a:txBody>
                  <a:tcPr/>
                </a:tc>
                <a:extLst>
                  <a:ext uri="{0D108BD9-81ED-4DB2-BD59-A6C34878D82A}">
                    <a16:rowId xmlns:a16="http://schemas.microsoft.com/office/drawing/2014/main" val="1646644294"/>
                  </a:ext>
                </a:extLst>
              </a:tr>
              <a:tr h="491820">
                <a:tc>
                  <a:txBody>
                    <a:bodyPr/>
                    <a:lstStyle/>
                    <a:p>
                      <a:pPr marL="635" indent="-1905" algn="ctr">
                        <a:lnSpc>
                          <a:spcPct val="106000"/>
                        </a:lnSpc>
                        <a:spcAft>
                          <a:spcPts val="0"/>
                        </a:spcAft>
                      </a:pPr>
                      <a:r>
                        <a:rPr lang="vi-VN" sz="2400" dirty="0">
                          <a:effectLst/>
                          <a:latin typeface="+mn-lt"/>
                        </a:rPr>
                        <a:t>Độ cao</a:t>
                      </a:r>
                      <a:endParaRPr lang="en-US" sz="2400" dirty="0">
                        <a:effectLst/>
                        <a:latin typeface="+mn-lt"/>
                      </a:endParaRPr>
                    </a:p>
                    <a:p>
                      <a:pPr marL="635" indent="-1905" algn="ctr">
                        <a:lnSpc>
                          <a:spcPct val="106000"/>
                        </a:lnSpc>
                        <a:spcAft>
                          <a:spcPts val="0"/>
                        </a:spcAft>
                      </a:pPr>
                      <a:r>
                        <a:rPr lang="vi-VN" sz="2400" dirty="0">
                          <a:effectLst/>
                          <a:latin typeface="+mn-lt"/>
                        </a:rPr>
                        <a:t>(đơn vị: m)</a:t>
                      </a:r>
                      <a:endParaRPr lang="en-US" sz="2400" dirty="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Cảnh quan</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Độ cao</a:t>
                      </a:r>
                      <a:endParaRPr lang="en-US" sz="2400">
                        <a:effectLst/>
                        <a:latin typeface="+mn-lt"/>
                      </a:endParaRPr>
                    </a:p>
                    <a:p>
                      <a:pPr marL="635" indent="-1905" algn="ctr">
                        <a:lnSpc>
                          <a:spcPct val="106000"/>
                        </a:lnSpc>
                        <a:spcAft>
                          <a:spcPts val="0"/>
                        </a:spcAft>
                      </a:pPr>
                      <a:r>
                        <a:rPr lang="vi-VN" sz="2400">
                          <a:effectLst/>
                          <a:latin typeface="+mn-lt"/>
                        </a:rPr>
                        <a:t>(đơn vị: m)</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dirty="0">
                          <a:effectLst/>
                          <a:latin typeface="+mn-lt"/>
                        </a:rPr>
                        <a:t>Cảnh quan</a:t>
                      </a:r>
                      <a:endParaRPr lang="en-US" sz="2400" dirty="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3057275070"/>
                  </a:ext>
                </a:extLst>
              </a:tr>
              <a:tr h="327879">
                <a:tc>
                  <a:txBody>
                    <a:bodyPr/>
                    <a:lstStyle/>
                    <a:p>
                      <a:pPr marL="635" indent="-1905" algn="ctr">
                        <a:lnSpc>
                          <a:spcPct val="106000"/>
                        </a:lnSpc>
                        <a:spcAft>
                          <a:spcPts val="0"/>
                        </a:spcAft>
                      </a:pPr>
                      <a:r>
                        <a:rPr lang="vi-VN" sz="2400">
                          <a:effectLst/>
                          <a:latin typeface="+mn-lt"/>
                        </a:rPr>
                        <a:t>6000-6500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6000-6500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140289594"/>
                  </a:ext>
                </a:extLst>
              </a:tr>
              <a:tr h="327879">
                <a:tc>
                  <a:txBody>
                    <a:bodyPr/>
                    <a:lstStyle/>
                    <a:p>
                      <a:pPr marL="635" indent="-1905" algn="ctr">
                        <a:lnSpc>
                          <a:spcPct val="106000"/>
                        </a:lnSpc>
                        <a:spcAft>
                          <a:spcPts val="0"/>
                        </a:spcAft>
                      </a:pPr>
                      <a:r>
                        <a:rPr lang="vi-VN" sz="2400">
                          <a:effectLst/>
                          <a:latin typeface="+mn-lt"/>
                        </a:rPr>
                        <a:t>5000-6000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5000-6000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350696111"/>
                  </a:ext>
                </a:extLst>
              </a:tr>
              <a:tr h="327879">
                <a:tc>
                  <a:txBody>
                    <a:bodyPr/>
                    <a:lstStyle/>
                    <a:p>
                      <a:pPr marL="635" indent="-1905" algn="ctr">
                        <a:lnSpc>
                          <a:spcPct val="106000"/>
                        </a:lnSpc>
                        <a:spcAft>
                          <a:spcPts val="0"/>
                        </a:spcAft>
                      </a:pPr>
                      <a:r>
                        <a:rPr lang="vi-VN" sz="2400">
                          <a:effectLst/>
                          <a:latin typeface="+mn-lt"/>
                        </a:rPr>
                        <a:t>4000-5000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4000-5000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643785733"/>
                  </a:ext>
                </a:extLst>
              </a:tr>
              <a:tr h="327879">
                <a:tc>
                  <a:txBody>
                    <a:bodyPr/>
                    <a:lstStyle/>
                    <a:p>
                      <a:pPr marL="635" indent="-1905" algn="ctr">
                        <a:lnSpc>
                          <a:spcPct val="106000"/>
                        </a:lnSpc>
                        <a:spcAft>
                          <a:spcPts val="0"/>
                        </a:spcAft>
                      </a:pPr>
                      <a:r>
                        <a:rPr lang="vi-VN" sz="2400" dirty="0" smtClean="0">
                          <a:effectLst/>
                          <a:latin typeface="+mn-lt"/>
                        </a:rPr>
                        <a:t>3000-4000</a:t>
                      </a:r>
                      <a:endParaRPr lang="en-US" sz="2400" dirty="0" smtClean="0">
                        <a:effectLst/>
                        <a:latin typeface="+mn-lt"/>
                      </a:endParaRPr>
                    </a:p>
                    <a:p>
                      <a:pPr marL="635" indent="-1905" algn="ctr">
                        <a:lnSpc>
                          <a:spcPct val="106000"/>
                        </a:lnSpc>
                        <a:spcAft>
                          <a:spcPts val="0"/>
                        </a:spcAft>
                      </a:pPr>
                      <a:endParaRPr lang="en-US" sz="2400" dirty="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3000-4000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28262906"/>
                  </a:ext>
                </a:extLst>
              </a:tr>
              <a:tr h="327879">
                <a:tc>
                  <a:txBody>
                    <a:bodyPr/>
                    <a:lstStyle/>
                    <a:p>
                      <a:pPr marL="635" indent="-1905" algn="ctr">
                        <a:lnSpc>
                          <a:spcPct val="106000"/>
                        </a:lnSpc>
                        <a:spcAft>
                          <a:spcPts val="0"/>
                        </a:spcAft>
                      </a:pPr>
                      <a:r>
                        <a:rPr lang="vi-VN" sz="2400">
                          <a:effectLst/>
                          <a:latin typeface="+mn-lt"/>
                        </a:rPr>
                        <a:t>2000-3000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dirty="0">
                          <a:effectLst/>
                          <a:latin typeface="+mn-lt"/>
                        </a:rPr>
                        <a:t> </a:t>
                      </a:r>
                      <a:endParaRPr lang="en-US" sz="2400" dirty="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2000-3000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555920901"/>
                  </a:ext>
                </a:extLst>
              </a:tr>
              <a:tr h="327879">
                <a:tc>
                  <a:txBody>
                    <a:bodyPr/>
                    <a:lstStyle/>
                    <a:p>
                      <a:pPr marL="635" indent="-1905" algn="ctr">
                        <a:lnSpc>
                          <a:spcPct val="106000"/>
                        </a:lnSpc>
                        <a:spcAft>
                          <a:spcPts val="0"/>
                        </a:spcAft>
                      </a:pPr>
                      <a:r>
                        <a:rPr lang="vi-VN" sz="2400">
                          <a:effectLst/>
                          <a:latin typeface="+mn-lt"/>
                        </a:rPr>
                        <a:t>1300-2000</a:t>
                      </a:r>
                      <a:endParaRPr lang="en-US" sz="2400">
                        <a:effectLst/>
                        <a:latin typeface="+mn-lt"/>
                        <a:ea typeface="Times New Roman" panose="02020603050405020304" pitchFamily="18" charset="0"/>
                      </a:endParaRPr>
                    </a:p>
                  </a:txBody>
                  <a:tcPr marL="43790" marR="43790" marT="0" marB="0"/>
                </a:tc>
                <a:tc rowSpan="2">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1300-2000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184606019"/>
                  </a:ext>
                </a:extLst>
              </a:tr>
              <a:tr h="327879">
                <a:tc>
                  <a:txBody>
                    <a:bodyPr/>
                    <a:lstStyle/>
                    <a:p>
                      <a:pPr marL="635" indent="-1905" algn="ctr">
                        <a:lnSpc>
                          <a:spcPct val="106000"/>
                        </a:lnSpc>
                        <a:spcAft>
                          <a:spcPts val="0"/>
                        </a:spcAft>
                      </a:pPr>
                      <a:r>
                        <a:rPr lang="vi-VN" sz="2400">
                          <a:effectLst/>
                          <a:latin typeface="+mn-lt"/>
                        </a:rPr>
                        <a:t>1000-1300</a:t>
                      </a:r>
                      <a:endParaRPr lang="en-US" sz="2400">
                        <a:effectLst/>
                        <a:latin typeface="+mn-lt"/>
                        <a:ea typeface="Times New Roman" panose="02020603050405020304" pitchFamily="18" charset="0"/>
                      </a:endParaRPr>
                    </a:p>
                  </a:txBody>
                  <a:tcPr marL="43790" marR="43790" marT="0" marB="0"/>
                </a:tc>
                <a:tc vMerge="1">
                  <a:txBody>
                    <a:bodyPr/>
                    <a:lstStyle/>
                    <a:p>
                      <a:endParaRPr lang="en-US"/>
                    </a:p>
                  </a:txBody>
                  <a:tcPr/>
                </a:tc>
                <a:tc>
                  <a:txBody>
                    <a:bodyPr/>
                    <a:lstStyle/>
                    <a:p>
                      <a:pPr marL="635" indent="-1905" algn="ctr">
                        <a:lnSpc>
                          <a:spcPct val="106000"/>
                        </a:lnSpc>
                        <a:spcAft>
                          <a:spcPts val="0"/>
                        </a:spcAft>
                      </a:pPr>
                      <a:r>
                        <a:rPr lang="vi-VN" sz="2400">
                          <a:effectLst/>
                          <a:latin typeface="+mn-lt"/>
                        </a:rPr>
                        <a:t>1000-1300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882729920"/>
                  </a:ext>
                </a:extLst>
              </a:tr>
              <a:tr h="163940">
                <a:tc>
                  <a:txBody>
                    <a:bodyPr/>
                    <a:lstStyle/>
                    <a:p>
                      <a:pPr marL="635" indent="-1905" algn="ctr">
                        <a:lnSpc>
                          <a:spcPct val="106000"/>
                        </a:lnSpc>
                        <a:spcAft>
                          <a:spcPts val="0"/>
                        </a:spcAft>
                      </a:pPr>
                      <a:r>
                        <a:rPr lang="vi-VN" sz="2400">
                          <a:effectLst/>
                          <a:latin typeface="+mn-lt"/>
                        </a:rPr>
                        <a:t>0-1000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0-1000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dirty="0">
                          <a:effectLst/>
                          <a:latin typeface="+mn-lt"/>
                        </a:rPr>
                        <a:t> </a:t>
                      </a:r>
                      <a:endParaRPr lang="en-US" sz="2400" dirty="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504232321"/>
                  </a:ext>
                </a:extLst>
              </a:tr>
            </a:tbl>
          </a:graphicData>
        </a:graphic>
      </p:graphicFrame>
      <p:sp>
        <p:nvSpPr>
          <p:cNvPr id="2" name="Title 1"/>
          <p:cNvSpPr>
            <a:spLocks noGrp="1"/>
          </p:cNvSpPr>
          <p:nvPr>
            <p:ph type="ctrTitle"/>
          </p:nvPr>
        </p:nvSpPr>
        <p:spPr>
          <a:xfrm>
            <a:off x="84028" y="104499"/>
            <a:ext cx="12025085" cy="757237"/>
          </a:xfrm>
        </p:spPr>
        <p:txBody>
          <a:bodyPr>
            <a:normAutofit/>
          </a:bodyPr>
          <a:lstStyle/>
          <a:p>
            <a:r>
              <a:rPr lang="en-US" sz="3600" dirty="0" smtClean="0">
                <a:solidFill>
                  <a:srgbClr val="C00000"/>
                </a:solidFill>
              </a:rPr>
              <a:t>PHIẾU HỌC TẬP SỐ 3 </a:t>
            </a:r>
            <a:r>
              <a:rPr lang="en-US" sz="3600" dirty="0">
                <a:solidFill>
                  <a:srgbClr val="C00000"/>
                </a:solidFill>
              </a:rPr>
              <a:t>- PHÂN HÓA THEO CHIỀU CAO</a:t>
            </a:r>
          </a:p>
        </p:txBody>
      </p:sp>
      <p:sp>
        <p:nvSpPr>
          <p:cNvPr id="5" name="Rectangle 7"/>
          <p:cNvSpPr>
            <a:spLocks noChangeArrowheads="1"/>
          </p:cNvSpPr>
          <p:nvPr/>
        </p:nvSpPr>
        <p:spPr bwMode="auto">
          <a:xfrm>
            <a:off x="1043173" y="827214"/>
            <a:ext cx="101056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latin typeface="+mn-lt"/>
                <a:ea typeface="Times New Roman" panose="02020603050405020304" pitchFamily="18" charset="0"/>
              </a:rPr>
              <a:t>(Liệt kê các cảnh quan theo thứ tự từ trên cao xuống thấp và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8" name="Rectangle 7"/>
          <p:cNvSpPr/>
          <p:nvPr/>
        </p:nvSpPr>
        <p:spPr>
          <a:xfrm>
            <a:off x="2489197" y="5609540"/>
            <a:ext cx="4506349" cy="461665"/>
          </a:xfrm>
          <a:prstGeom prst="rect">
            <a:avLst/>
          </a:prstGeom>
          <a:noFill/>
        </p:spPr>
        <p:txBody>
          <a:bodyPr wrap="square">
            <a:spAutoFit/>
          </a:bodyPr>
          <a:lstStyle/>
          <a:p>
            <a:r>
              <a:rPr lang="vi-VN" sz="2400" dirty="0">
                <a:solidFill>
                  <a:srgbClr val="2900BE"/>
                </a:solidFill>
              </a:rPr>
              <a:t>Thực vật nửa hoang mạc</a:t>
            </a:r>
            <a:endParaRPr lang="en-US" sz="2400" dirty="0">
              <a:solidFill>
                <a:srgbClr val="2900BE"/>
              </a:solidFill>
            </a:endParaRPr>
          </a:p>
        </p:txBody>
      </p:sp>
      <p:sp>
        <p:nvSpPr>
          <p:cNvPr id="10" name="Rectangle 9"/>
          <p:cNvSpPr/>
          <p:nvPr/>
        </p:nvSpPr>
        <p:spPr>
          <a:xfrm>
            <a:off x="2489196" y="5006551"/>
            <a:ext cx="4506349" cy="461665"/>
          </a:xfrm>
          <a:prstGeom prst="rect">
            <a:avLst/>
          </a:prstGeom>
          <a:noFill/>
        </p:spPr>
        <p:txBody>
          <a:bodyPr wrap="square">
            <a:spAutoFit/>
          </a:bodyPr>
          <a:lstStyle/>
          <a:p>
            <a:r>
              <a:rPr lang="vi-VN" sz="2400" dirty="0">
                <a:solidFill>
                  <a:srgbClr val="2900BE"/>
                </a:solidFill>
              </a:rPr>
              <a:t>Cây bụi, xương rồng</a:t>
            </a:r>
            <a:endParaRPr lang="en-US" sz="2400" dirty="0">
              <a:solidFill>
                <a:srgbClr val="2900BE"/>
              </a:solidFill>
            </a:endParaRPr>
          </a:p>
        </p:txBody>
      </p:sp>
      <p:sp>
        <p:nvSpPr>
          <p:cNvPr id="12" name="Rectangle 11"/>
          <p:cNvSpPr/>
          <p:nvPr/>
        </p:nvSpPr>
        <p:spPr>
          <a:xfrm>
            <a:off x="2489196" y="4439974"/>
            <a:ext cx="4506349" cy="461665"/>
          </a:xfrm>
          <a:prstGeom prst="rect">
            <a:avLst/>
          </a:prstGeom>
          <a:noFill/>
        </p:spPr>
        <p:txBody>
          <a:bodyPr wrap="square">
            <a:spAutoFit/>
          </a:bodyPr>
          <a:lstStyle/>
          <a:p>
            <a:r>
              <a:rPr lang="vi-VN" sz="2400" dirty="0">
                <a:solidFill>
                  <a:srgbClr val="2900BE"/>
                </a:solidFill>
              </a:rPr>
              <a:t>Đồng cỏ, cây bụi</a:t>
            </a:r>
            <a:endParaRPr lang="en-US" sz="2400" dirty="0">
              <a:solidFill>
                <a:srgbClr val="2900BE"/>
              </a:solidFill>
            </a:endParaRPr>
          </a:p>
        </p:txBody>
      </p:sp>
      <p:sp>
        <p:nvSpPr>
          <p:cNvPr id="14" name="Rectangle 13"/>
          <p:cNvSpPr/>
          <p:nvPr/>
        </p:nvSpPr>
        <p:spPr>
          <a:xfrm>
            <a:off x="2485671" y="3693424"/>
            <a:ext cx="2913643" cy="830997"/>
          </a:xfrm>
          <a:prstGeom prst="rect">
            <a:avLst/>
          </a:prstGeom>
          <a:noFill/>
        </p:spPr>
        <p:txBody>
          <a:bodyPr wrap="square">
            <a:spAutoFit/>
          </a:bodyPr>
          <a:lstStyle/>
          <a:p>
            <a:r>
              <a:rPr lang="vi-VN" sz="2400" dirty="0">
                <a:solidFill>
                  <a:srgbClr val="2900BE"/>
                </a:solidFill>
              </a:rPr>
              <a:t>Đồng cỏ, cây bụi + đồng cỏ núi cao</a:t>
            </a:r>
            <a:endParaRPr lang="en-US" sz="2400" dirty="0">
              <a:solidFill>
                <a:srgbClr val="2900BE"/>
              </a:solidFill>
            </a:endParaRPr>
          </a:p>
        </p:txBody>
      </p:sp>
      <p:sp>
        <p:nvSpPr>
          <p:cNvPr id="18" name="Rectangle 17"/>
          <p:cNvSpPr/>
          <p:nvPr/>
        </p:nvSpPr>
        <p:spPr>
          <a:xfrm>
            <a:off x="2489196" y="3290416"/>
            <a:ext cx="4506349" cy="461665"/>
          </a:xfrm>
          <a:prstGeom prst="rect">
            <a:avLst/>
          </a:prstGeom>
          <a:noFill/>
        </p:spPr>
        <p:txBody>
          <a:bodyPr wrap="square">
            <a:spAutoFit/>
          </a:bodyPr>
          <a:lstStyle/>
          <a:p>
            <a:r>
              <a:rPr lang="vi-VN" sz="2400" dirty="0">
                <a:solidFill>
                  <a:srgbClr val="2900BE"/>
                </a:solidFill>
              </a:rPr>
              <a:t>Đồng cỏ núi cao</a:t>
            </a:r>
            <a:endParaRPr lang="en-US" sz="2400" dirty="0">
              <a:solidFill>
                <a:srgbClr val="2900BE"/>
              </a:solidFill>
            </a:endParaRPr>
          </a:p>
        </p:txBody>
      </p:sp>
      <p:sp>
        <p:nvSpPr>
          <p:cNvPr id="20" name="Rectangle 19"/>
          <p:cNvSpPr/>
          <p:nvPr/>
        </p:nvSpPr>
        <p:spPr>
          <a:xfrm>
            <a:off x="2489196" y="2941511"/>
            <a:ext cx="4506349" cy="461665"/>
          </a:xfrm>
          <a:prstGeom prst="rect">
            <a:avLst/>
          </a:prstGeom>
          <a:noFill/>
        </p:spPr>
        <p:txBody>
          <a:bodyPr wrap="square">
            <a:spAutoFit/>
          </a:bodyPr>
          <a:lstStyle/>
          <a:p>
            <a:r>
              <a:rPr lang="vi-VN" sz="2400" dirty="0">
                <a:solidFill>
                  <a:srgbClr val="2900BE"/>
                </a:solidFill>
              </a:rPr>
              <a:t>Băng </a:t>
            </a:r>
            <a:r>
              <a:rPr lang="vi-VN" sz="2400" dirty="0" smtClean="0">
                <a:solidFill>
                  <a:srgbClr val="2900BE"/>
                </a:solidFill>
              </a:rPr>
              <a:t>tuyết</a:t>
            </a:r>
            <a:endParaRPr lang="en-US" sz="2400" dirty="0">
              <a:solidFill>
                <a:srgbClr val="2900BE"/>
              </a:solidFill>
            </a:endParaRPr>
          </a:p>
        </p:txBody>
      </p:sp>
      <p:sp>
        <p:nvSpPr>
          <p:cNvPr id="22" name="Rectangle 21"/>
          <p:cNvSpPr/>
          <p:nvPr/>
        </p:nvSpPr>
        <p:spPr>
          <a:xfrm>
            <a:off x="2489196" y="2545463"/>
            <a:ext cx="4506349" cy="461665"/>
          </a:xfrm>
          <a:prstGeom prst="rect">
            <a:avLst/>
          </a:prstGeom>
          <a:noFill/>
        </p:spPr>
        <p:txBody>
          <a:bodyPr wrap="square">
            <a:spAutoFit/>
          </a:bodyPr>
          <a:lstStyle/>
          <a:p>
            <a:r>
              <a:rPr lang="vi-VN" sz="2400" dirty="0">
                <a:solidFill>
                  <a:srgbClr val="2900BE"/>
                </a:solidFill>
              </a:rPr>
              <a:t>Băng tuyết </a:t>
            </a:r>
            <a:endParaRPr lang="en-US" sz="2400" dirty="0">
              <a:solidFill>
                <a:srgbClr val="2900BE"/>
              </a:solidFill>
            </a:endParaRPr>
          </a:p>
        </p:txBody>
      </p:sp>
      <p:pic>
        <p:nvPicPr>
          <p:cNvPr id="1025" name="Picture 10" descr="Document 19072022_imag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47" y="1324157"/>
            <a:ext cx="7774911" cy="520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35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8" grpId="0"/>
      <p:bldP spid="20"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24660" y="1400110"/>
          <a:ext cx="11496638" cy="4652772"/>
        </p:xfrm>
        <a:graphic>
          <a:graphicData uri="http://schemas.openxmlformats.org/drawingml/2006/table">
            <a:tbl>
              <a:tblPr bandRow="1">
                <a:tableStyleId>{5C22544A-7EE6-4342-B048-85BDC9FD1C3A}</a:tableStyleId>
              </a:tblPr>
              <a:tblGrid>
                <a:gridCol w="1952483">
                  <a:extLst>
                    <a:ext uri="{9D8B030D-6E8A-4147-A177-3AD203B41FA5}">
                      <a16:colId xmlns:a16="http://schemas.microsoft.com/office/drawing/2014/main" val="1945876854"/>
                    </a:ext>
                  </a:extLst>
                </a:gridCol>
                <a:gridCol w="3266893">
                  <a:extLst>
                    <a:ext uri="{9D8B030D-6E8A-4147-A177-3AD203B41FA5}">
                      <a16:colId xmlns:a16="http://schemas.microsoft.com/office/drawing/2014/main" val="3311378936"/>
                    </a:ext>
                  </a:extLst>
                </a:gridCol>
                <a:gridCol w="1915493">
                  <a:extLst>
                    <a:ext uri="{9D8B030D-6E8A-4147-A177-3AD203B41FA5}">
                      <a16:colId xmlns:a16="http://schemas.microsoft.com/office/drawing/2014/main" val="372967782"/>
                    </a:ext>
                  </a:extLst>
                </a:gridCol>
                <a:gridCol w="4361769">
                  <a:extLst>
                    <a:ext uri="{9D8B030D-6E8A-4147-A177-3AD203B41FA5}">
                      <a16:colId xmlns:a16="http://schemas.microsoft.com/office/drawing/2014/main" val="537956555"/>
                    </a:ext>
                  </a:extLst>
                </a:gridCol>
              </a:tblGrid>
              <a:tr h="163940">
                <a:tc gridSpan="2">
                  <a:txBody>
                    <a:bodyPr/>
                    <a:lstStyle/>
                    <a:p>
                      <a:pPr marL="635" indent="-1905" algn="ctr">
                        <a:lnSpc>
                          <a:spcPct val="106000"/>
                        </a:lnSpc>
                        <a:spcAft>
                          <a:spcPts val="0"/>
                        </a:spcAft>
                      </a:pPr>
                      <a:r>
                        <a:rPr lang="vi-VN" sz="2400" dirty="0">
                          <a:effectLst/>
                          <a:latin typeface="+mn-lt"/>
                        </a:rPr>
                        <a:t>SƯỜN TÂY</a:t>
                      </a:r>
                      <a:endParaRPr lang="en-US" sz="2400" dirty="0">
                        <a:effectLst/>
                        <a:latin typeface="+mn-lt"/>
                        <a:ea typeface="Times New Roman" panose="02020603050405020304" pitchFamily="18" charset="0"/>
                      </a:endParaRPr>
                    </a:p>
                  </a:txBody>
                  <a:tcPr marL="43790" marR="43790" marT="0" marB="0"/>
                </a:tc>
                <a:tc hMerge="1">
                  <a:txBody>
                    <a:bodyPr/>
                    <a:lstStyle/>
                    <a:p>
                      <a:endParaRPr lang="en-US"/>
                    </a:p>
                  </a:txBody>
                  <a:tcPr/>
                </a:tc>
                <a:tc gridSpan="2">
                  <a:txBody>
                    <a:bodyPr/>
                    <a:lstStyle/>
                    <a:p>
                      <a:pPr marL="635" indent="-1905" algn="ctr">
                        <a:lnSpc>
                          <a:spcPct val="106000"/>
                        </a:lnSpc>
                        <a:spcAft>
                          <a:spcPts val="0"/>
                        </a:spcAft>
                      </a:pPr>
                      <a:r>
                        <a:rPr lang="vi-VN" sz="2400">
                          <a:effectLst/>
                          <a:latin typeface="+mn-lt"/>
                        </a:rPr>
                        <a:t>SƯỜN ĐÔNG</a:t>
                      </a:r>
                      <a:endParaRPr lang="en-US" sz="2400">
                        <a:effectLst/>
                        <a:latin typeface="+mn-lt"/>
                        <a:ea typeface="Times New Roman" panose="02020603050405020304" pitchFamily="18" charset="0"/>
                      </a:endParaRPr>
                    </a:p>
                  </a:txBody>
                  <a:tcPr marL="43790" marR="43790" marT="0" marB="0"/>
                </a:tc>
                <a:tc hMerge="1">
                  <a:txBody>
                    <a:bodyPr/>
                    <a:lstStyle/>
                    <a:p>
                      <a:endParaRPr lang="en-US"/>
                    </a:p>
                  </a:txBody>
                  <a:tcPr/>
                </a:tc>
                <a:extLst>
                  <a:ext uri="{0D108BD9-81ED-4DB2-BD59-A6C34878D82A}">
                    <a16:rowId xmlns:a16="http://schemas.microsoft.com/office/drawing/2014/main" val="1646644294"/>
                  </a:ext>
                </a:extLst>
              </a:tr>
              <a:tr h="491820">
                <a:tc>
                  <a:txBody>
                    <a:bodyPr/>
                    <a:lstStyle/>
                    <a:p>
                      <a:pPr marL="635" indent="-1905" algn="ctr">
                        <a:lnSpc>
                          <a:spcPct val="106000"/>
                        </a:lnSpc>
                        <a:spcAft>
                          <a:spcPts val="0"/>
                        </a:spcAft>
                      </a:pPr>
                      <a:r>
                        <a:rPr lang="vi-VN" sz="2400" dirty="0">
                          <a:effectLst/>
                          <a:latin typeface="+mn-lt"/>
                        </a:rPr>
                        <a:t>Độ cao</a:t>
                      </a:r>
                      <a:endParaRPr lang="en-US" sz="2400" dirty="0">
                        <a:effectLst/>
                        <a:latin typeface="+mn-lt"/>
                      </a:endParaRPr>
                    </a:p>
                    <a:p>
                      <a:pPr marL="635" indent="-1905" algn="ctr">
                        <a:lnSpc>
                          <a:spcPct val="106000"/>
                        </a:lnSpc>
                        <a:spcAft>
                          <a:spcPts val="0"/>
                        </a:spcAft>
                      </a:pPr>
                      <a:r>
                        <a:rPr lang="vi-VN" sz="2400" dirty="0">
                          <a:effectLst/>
                          <a:latin typeface="+mn-lt"/>
                        </a:rPr>
                        <a:t>(đơn vị: m)</a:t>
                      </a:r>
                      <a:endParaRPr lang="en-US" sz="2400" dirty="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Cảnh quan</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Độ cao</a:t>
                      </a:r>
                      <a:endParaRPr lang="en-US" sz="2400">
                        <a:effectLst/>
                        <a:latin typeface="+mn-lt"/>
                      </a:endParaRPr>
                    </a:p>
                    <a:p>
                      <a:pPr marL="635" indent="-1905" algn="ctr">
                        <a:lnSpc>
                          <a:spcPct val="106000"/>
                        </a:lnSpc>
                        <a:spcAft>
                          <a:spcPts val="0"/>
                        </a:spcAft>
                      </a:pPr>
                      <a:r>
                        <a:rPr lang="vi-VN" sz="2400">
                          <a:effectLst/>
                          <a:latin typeface="+mn-lt"/>
                        </a:rPr>
                        <a:t>(đơn vị: m)</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dirty="0">
                          <a:effectLst/>
                          <a:latin typeface="+mn-lt"/>
                        </a:rPr>
                        <a:t>Cảnh quan</a:t>
                      </a:r>
                      <a:endParaRPr lang="en-US" sz="2400" dirty="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3057275070"/>
                  </a:ext>
                </a:extLst>
              </a:tr>
              <a:tr h="327879">
                <a:tc>
                  <a:txBody>
                    <a:bodyPr/>
                    <a:lstStyle/>
                    <a:p>
                      <a:pPr marL="635" indent="-1905" algn="ctr">
                        <a:lnSpc>
                          <a:spcPct val="106000"/>
                        </a:lnSpc>
                        <a:spcAft>
                          <a:spcPts val="0"/>
                        </a:spcAft>
                      </a:pPr>
                      <a:r>
                        <a:rPr lang="vi-VN" sz="2400">
                          <a:effectLst/>
                          <a:latin typeface="+mn-lt"/>
                        </a:rPr>
                        <a:t>6000-6500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6000-6500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140289594"/>
                  </a:ext>
                </a:extLst>
              </a:tr>
              <a:tr h="327879">
                <a:tc>
                  <a:txBody>
                    <a:bodyPr/>
                    <a:lstStyle/>
                    <a:p>
                      <a:pPr marL="635" indent="-1905" algn="ctr">
                        <a:lnSpc>
                          <a:spcPct val="106000"/>
                        </a:lnSpc>
                        <a:spcAft>
                          <a:spcPts val="0"/>
                        </a:spcAft>
                      </a:pPr>
                      <a:r>
                        <a:rPr lang="vi-VN" sz="2400">
                          <a:effectLst/>
                          <a:latin typeface="+mn-lt"/>
                        </a:rPr>
                        <a:t>5000-6000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5000-6000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350696111"/>
                  </a:ext>
                </a:extLst>
              </a:tr>
              <a:tr h="327879">
                <a:tc>
                  <a:txBody>
                    <a:bodyPr/>
                    <a:lstStyle/>
                    <a:p>
                      <a:pPr marL="635" indent="-1905" algn="ctr">
                        <a:lnSpc>
                          <a:spcPct val="106000"/>
                        </a:lnSpc>
                        <a:spcAft>
                          <a:spcPts val="0"/>
                        </a:spcAft>
                      </a:pPr>
                      <a:r>
                        <a:rPr lang="vi-VN" sz="2400">
                          <a:effectLst/>
                          <a:latin typeface="+mn-lt"/>
                        </a:rPr>
                        <a:t>4000-5000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4000-5000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643785733"/>
                  </a:ext>
                </a:extLst>
              </a:tr>
              <a:tr h="327879">
                <a:tc>
                  <a:txBody>
                    <a:bodyPr/>
                    <a:lstStyle/>
                    <a:p>
                      <a:pPr marL="635" indent="-1905" algn="ctr">
                        <a:lnSpc>
                          <a:spcPct val="106000"/>
                        </a:lnSpc>
                        <a:spcAft>
                          <a:spcPts val="0"/>
                        </a:spcAft>
                      </a:pPr>
                      <a:r>
                        <a:rPr lang="vi-VN" sz="2400" dirty="0" smtClean="0">
                          <a:effectLst/>
                          <a:latin typeface="+mn-lt"/>
                        </a:rPr>
                        <a:t>3000-4000</a:t>
                      </a:r>
                      <a:endParaRPr lang="en-US" sz="2400" dirty="0" smtClean="0">
                        <a:effectLst/>
                        <a:latin typeface="+mn-lt"/>
                      </a:endParaRPr>
                    </a:p>
                    <a:p>
                      <a:pPr marL="635" indent="-1905" algn="ctr">
                        <a:lnSpc>
                          <a:spcPct val="106000"/>
                        </a:lnSpc>
                        <a:spcAft>
                          <a:spcPts val="0"/>
                        </a:spcAft>
                      </a:pPr>
                      <a:endParaRPr lang="en-US" sz="2400" dirty="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dirty="0">
                          <a:effectLst/>
                          <a:latin typeface="+mn-lt"/>
                        </a:rPr>
                        <a:t>3000-4000</a:t>
                      </a:r>
                      <a:endParaRPr lang="en-US" sz="2400" dirty="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28262906"/>
                  </a:ext>
                </a:extLst>
              </a:tr>
              <a:tr h="327879">
                <a:tc>
                  <a:txBody>
                    <a:bodyPr/>
                    <a:lstStyle/>
                    <a:p>
                      <a:pPr marL="635" indent="-1905" algn="ctr">
                        <a:lnSpc>
                          <a:spcPct val="106000"/>
                        </a:lnSpc>
                        <a:spcAft>
                          <a:spcPts val="0"/>
                        </a:spcAft>
                      </a:pPr>
                      <a:r>
                        <a:rPr lang="vi-VN" sz="2400">
                          <a:effectLst/>
                          <a:latin typeface="+mn-lt"/>
                        </a:rPr>
                        <a:t>2000-3000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dirty="0">
                          <a:effectLst/>
                          <a:latin typeface="+mn-lt"/>
                        </a:rPr>
                        <a:t> </a:t>
                      </a:r>
                      <a:endParaRPr lang="en-US" sz="2400" dirty="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2000-3000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555920901"/>
                  </a:ext>
                </a:extLst>
              </a:tr>
              <a:tr h="327879">
                <a:tc>
                  <a:txBody>
                    <a:bodyPr/>
                    <a:lstStyle/>
                    <a:p>
                      <a:pPr marL="635" indent="-1905" algn="ctr">
                        <a:lnSpc>
                          <a:spcPct val="106000"/>
                        </a:lnSpc>
                        <a:spcAft>
                          <a:spcPts val="0"/>
                        </a:spcAft>
                      </a:pPr>
                      <a:r>
                        <a:rPr lang="vi-VN" sz="2400">
                          <a:effectLst/>
                          <a:latin typeface="+mn-lt"/>
                        </a:rPr>
                        <a:t>1300-2000</a:t>
                      </a:r>
                      <a:endParaRPr lang="en-US" sz="2400">
                        <a:effectLst/>
                        <a:latin typeface="+mn-lt"/>
                        <a:ea typeface="Times New Roman" panose="02020603050405020304" pitchFamily="18" charset="0"/>
                      </a:endParaRPr>
                    </a:p>
                  </a:txBody>
                  <a:tcPr marL="43790" marR="43790" marT="0" marB="0"/>
                </a:tc>
                <a:tc rowSpan="2">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1300-2000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1184606019"/>
                  </a:ext>
                </a:extLst>
              </a:tr>
              <a:tr h="327879">
                <a:tc>
                  <a:txBody>
                    <a:bodyPr/>
                    <a:lstStyle/>
                    <a:p>
                      <a:pPr marL="635" indent="-1905" algn="ctr">
                        <a:lnSpc>
                          <a:spcPct val="106000"/>
                        </a:lnSpc>
                        <a:spcAft>
                          <a:spcPts val="0"/>
                        </a:spcAft>
                      </a:pPr>
                      <a:r>
                        <a:rPr lang="vi-VN" sz="2400">
                          <a:effectLst/>
                          <a:latin typeface="+mn-lt"/>
                        </a:rPr>
                        <a:t>1000-1300</a:t>
                      </a:r>
                      <a:endParaRPr lang="en-US" sz="2400">
                        <a:effectLst/>
                        <a:latin typeface="+mn-lt"/>
                        <a:ea typeface="Times New Roman" panose="02020603050405020304" pitchFamily="18" charset="0"/>
                      </a:endParaRPr>
                    </a:p>
                  </a:txBody>
                  <a:tcPr marL="43790" marR="43790" marT="0" marB="0"/>
                </a:tc>
                <a:tc vMerge="1">
                  <a:txBody>
                    <a:bodyPr/>
                    <a:lstStyle/>
                    <a:p>
                      <a:endParaRPr lang="en-US"/>
                    </a:p>
                  </a:txBody>
                  <a:tcPr/>
                </a:tc>
                <a:tc>
                  <a:txBody>
                    <a:bodyPr/>
                    <a:lstStyle/>
                    <a:p>
                      <a:pPr marL="635" indent="-1905" algn="ctr">
                        <a:lnSpc>
                          <a:spcPct val="106000"/>
                        </a:lnSpc>
                        <a:spcAft>
                          <a:spcPts val="0"/>
                        </a:spcAft>
                      </a:pPr>
                      <a:r>
                        <a:rPr lang="vi-VN" sz="2400">
                          <a:effectLst/>
                          <a:latin typeface="+mn-lt"/>
                        </a:rPr>
                        <a:t>1000-1300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882729920"/>
                  </a:ext>
                </a:extLst>
              </a:tr>
              <a:tr h="163940">
                <a:tc>
                  <a:txBody>
                    <a:bodyPr/>
                    <a:lstStyle/>
                    <a:p>
                      <a:pPr marL="635" indent="-1905" algn="ctr">
                        <a:lnSpc>
                          <a:spcPct val="106000"/>
                        </a:lnSpc>
                        <a:spcAft>
                          <a:spcPts val="0"/>
                        </a:spcAft>
                      </a:pPr>
                      <a:r>
                        <a:rPr lang="vi-VN" sz="2400">
                          <a:effectLst/>
                          <a:latin typeface="+mn-lt"/>
                        </a:rPr>
                        <a:t>0-1000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a:effectLst/>
                          <a:latin typeface="+mn-lt"/>
                        </a:rPr>
                        <a:t> </a:t>
                      </a:r>
                      <a:endParaRPr lang="en-US" sz="2400">
                        <a:effectLst/>
                        <a:latin typeface="+mn-lt"/>
                        <a:ea typeface="Times New Roman" panose="02020603050405020304" pitchFamily="18" charset="0"/>
                      </a:endParaRPr>
                    </a:p>
                  </a:txBody>
                  <a:tcPr marL="43790" marR="43790" marT="0" marB="0"/>
                </a:tc>
                <a:tc>
                  <a:txBody>
                    <a:bodyPr/>
                    <a:lstStyle/>
                    <a:p>
                      <a:pPr marL="635" indent="-1905" algn="ctr">
                        <a:lnSpc>
                          <a:spcPct val="106000"/>
                        </a:lnSpc>
                        <a:spcAft>
                          <a:spcPts val="0"/>
                        </a:spcAft>
                      </a:pPr>
                      <a:r>
                        <a:rPr lang="vi-VN" sz="2400">
                          <a:effectLst/>
                          <a:latin typeface="+mn-lt"/>
                        </a:rPr>
                        <a:t>0-1000</a:t>
                      </a:r>
                      <a:endParaRPr lang="en-US" sz="2400">
                        <a:effectLst/>
                        <a:latin typeface="+mn-lt"/>
                        <a:ea typeface="Times New Roman" panose="02020603050405020304" pitchFamily="18" charset="0"/>
                      </a:endParaRPr>
                    </a:p>
                  </a:txBody>
                  <a:tcPr marL="43790" marR="43790" marT="0" marB="0"/>
                </a:tc>
                <a:tc>
                  <a:txBody>
                    <a:bodyPr/>
                    <a:lstStyle/>
                    <a:p>
                      <a:pPr marL="635" indent="-1905" algn="l">
                        <a:lnSpc>
                          <a:spcPct val="106000"/>
                        </a:lnSpc>
                        <a:spcAft>
                          <a:spcPts val="0"/>
                        </a:spcAft>
                      </a:pPr>
                      <a:r>
                        <a:rPr lang="vi-VN" sz="2400" dirty="0">
                          <a:effectLst/>
                          <a:latin typeface="+mn-lt"/>
                        </a:rPr>
                        <a:t> </a:t>
                      </a:r>
                      <a:endParaRPr lang="en-US" sz="2400" dirty="0">
                        <a:effectLst/>
                        <a:latin typeface="+mn-lt"/>
                        <a:ea typeface="Times New Roman" panose="02020603050405020304" pitchFamily="18" charset="0"/>
                      </a:endParaRPr>
                    </a:p>
                  </a:txBody>
                  <a:tcPr marL="43790" marR="43790" marT="0" marB="0"/>
                </a:tc>
                <a:extLst>
                  <a:ext uri="{0D108BD9-81ED-4DB2-BD59-A6C34878D82A}">
                    <a16:rowId xmlns:a16="http://schemas.microsoft.com/office/drawing/2014/main" val="2504232321"/>
                  </a:ext>
                </a:extLst>
              </a:tr>
            </a:tbl>
          </a:graphicData>
        </a:graphic>
      </p:graphicFrame>
      <p:sp>
        <p:nvSpPr>
          <p:cNvPr id="2" name="Title 1"/>
          <p:cNvSpPr>
            <a:spLocks noGrp="1"/>
          </p:cNvSpPr>
          <p:nvPr>
            <p:ph type="ctrTitle"/>
          </p:nvPr>
        </p:nvSpPr>
        <p:spPr>
          <a:xfrm>
            <a:off x="164238" y="104499"/>
            <a:ext cx="12025085" cy="757237"/>
          </a:xfrm>
        </p:spPr>
        <p:txBody>
          <a:bodyPr>
            <a:normAutofit/>
          </a:bodyPr>
          <a:lstStyle/>
          <a:p>
            <a:r>
              <a:rPr lang="en-US" sz="3600" dirty="0" smtClean="0">
                <a:solidFill>
                  <a:srgbClr val="C00000"/>
                </a:solidFill>
              </a:rPr>
              <a:t>PHIẾU HỌC TẬP SỐ 3 </a:t>
            </a:r>
            <a:r>
              <a:rPr lang="en-US" sz="3600" dirty="0">
                <a:solidFill>
                  <a:srgbClr val="C00000"/>
                </a:solidFill>
              </a:rPr>
              <a:t>- PHÂN HÓA THEO CHIỀU CAO</a:t>
            </a:r>
          </a:p>
        </p:txBody>
      </p:sp>
      <p:sp>
        <p:nvSpPr>
          <p:cNvPr id="5" name="Rectangle 7"/>
          <p:cNvSpPr>
            <a:spLocks noChangeArrowheads="1"/>
          </p:cNvSpPr>
          <p:nvPr/>
        </p:nvSpPr>
        <p:spPr bwMode="auto">
          <a:xfrm>
            <a:off x="1043173" y="827214"/>
            <a:ext cx="101056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latin typeface="+mn-lt"/>
                <a:ea typeface="Times New Roman" panose="02020603050405020304" pitchFamily="18" charset="0"/>
              </a:rPr>
              <a:t>(Liệt kê các cảnh quan theo thứ tự từ trên cao xuống thấp và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4" name="Frame 3">
            <a:extLst>
              <a:ext uri="{FF2B5EF4-FFF2-40B4-BE49-F238E27FC236}">
                <a16:creationId xmlns:a16="http://schemas.microsoft.com/office/drawing/2014/main" id="{519EE72F-C81E-4F57-BB67-09A23D53F4AA}"/>
              </a:ext>
            </a:extLst>
          </p:cNvPr>
          <p:cNvSpPr/>
          <p:nvPr/>
        </p:nvSpPr>
        <p:spPr>
          <a:xfrm>
            <a:off x="32084"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8" name="Rectangle 7"/>
          <p:cNvSpPr/>
          <p:nvPr/>
        </p:nvSpPr>
        <p:spPr>
          <a:xfrm>
            <a:off x="8273987" y="5476393"/>
            <a:ext cx="4506349" cy="461665"/>
          </a:xfrm>
          <a:prstGeom prst="rect">
            <a:avLst/>
          </a:prstGeom>
          <a:noFill/>
        </p:spPr>
        <p:txBody>
          <a:bodyPr wrap="square">
            <a:spAutoFit/>
          </a:bodyPr>
          <a:lstStyle/>
          <a:p>
            <a:r>
              <a:rPr lang="vi-VN" sz="2400" dirty="0">
                <a:solidFill>
                  <a:srgbClr val="2900BE"/>
                </a:solidFill>
              </a:rPr>
              <a:t>Rừng nhiệt đới</a:t>
            </a:r>
            <a:endParaRPr lang="en-US" sz="2400" dirty="0">
              <a:solidFill>
                <a:srgbClr val="2900BE"/>
              </a:solidFill>
            </a:endParaRPr>
          </a:p>
        </p:txBody>
      </p:sp>
      <p:sp>
        <p:nvSpPr>
          <p:cNvPr id="10" name="Rectangle 9"/>
          <p:cNvSpPr/>
          <p:nvPr/>
        </p:nvSpPr>
        <p:spPr>
          <a:xfrm>
            <a:off x="8273986" y="5076604"/>
            <a:ext cx="4506349" cy="461665"/>
          </a:xfrm>
          <a:prstGeom prst="rect">
            <a:avLst/>
          </a:prstGeom>
          <a:noFill/>
        </p:spPr>
        <p:txBody>
          <a:bodyPr wrap="square">
            <a:spAutoFit/>
          </a:bodyPr>
          <a:lstStyle/>
          <a:p>
            <a:r>
              <a:rPr lang="vi-VN" sz="2400" dirty="0">
                <a:solidFill>
                  <a:srgbClr val="2900BE"/>
                </a:solidFill>
              </a:rPr>
              <a:t>Rừng lá rộng</a:t>
            </a:r>
            <a:endParaRPr lang="en-US" sz="2400" dirty="0">
              <a:solidFill>
                <a:srgbClr val="2900BE"/>
              </a:solidFill>
            </a:endParaRPr>
          </a:p>
        </p:txBody>
      </p:sp>
      <p:sp>
        <p:nvSpPr>
          <p:cNvPr id="12" name="Rectangle 11"/>
          <p:cNvSpPr/>
          <p:nvPr/>
        </p:nvSpPr>
        <p:spPr>
          <a:xfrm>
            <a:off x="8273986" y="4344927"/>
            <a:ext cx="4506349" cy="461665"/>
          </a:xfrm>
          <a:prstGeom prst="rect">
            <a:avLst/>
          </a:prstGeom>
          <a:noFill/>
        </p:spPr>
        <p:txBody>
          <a:bodyPr wrap="square">
            <a:spAutoFit/>
          </a:bodyPr>
          <a:lstStyle/>
          <a:p>
            <a:r>
              <a:rPr lang="vi-VN" sz="2400" dirty="0">
                <a:solidFill>
                  <a:srgbClr val="2900BE"/>
                </a:solidFill>
              </a:rPr>
              <a:t>Rừng lá kim</a:t>
            </a:r>
            <a:endParaRPr lang="en-US" sz="2400" dirty="0">
              <a:solidFill>
                <a:srgbClr val="2900BE"/>
              </a:solidFill>
            </a:endParaRPr>
          </a:p>
        </p:txBody>
      </p:sp>
      <p:sp>
        <p:nvSpPr>
          <p:cNvPr id="14" name="Rectangle 13"/>
          <p:cNvSpPr/>
          <p:nvPr/>
        </p:nvSpPr>
        <p:spPr>
          <a:xfrm>
            <a:off x="8270461" y="3712677"/>
            <a:ext cx="2913643" cy="461665"/>
          </a:xfrm>
          <a:prstGeom prst="rect">
            <a:avLst/>
          </a:prstGeom>
          <a:noFill/>
        </p:spPr>
        <p:txBody>
          <a:bodyPr wrap="square">
            <a:spAutoFit/>
          </a:bodyPr>
          <a:lstStyle/>
          <a:p>
            <a:r>
              <a:rPr lang="vi-VN" sz="2400" dirty="0">
                <a:solidFill>
                  <a:srgbClr val="2900BE"/>
                </a:solidFill>
              </a:rPr>
              <a:t>Đồng </a:t>
            </a:r>
            <a:r>
              <a:rPr lang="vi-VN" sz="2400" dirty="0" smtClean="0">
                <a:solidFill>
                  <a:srgbClr val="2900BE"/>
                </a:solidFill>
              </a:rPr>
              <a:t>cỏ</a:t>
            </a:r>
            <a:endParaRPr lang="en-US" sz="2400" dirty="0">
              <a:solidFill>
                <a:srgbClr val="2900BE"/>
              </a:solidFill>
            </a:endParaRPr>
          </a:p>
        </p:txBody>
      </p:sp>
      <p:sp>
        <p:nvSpPr>
          <p:cNvPr id="18" name="Rectangle 17"/>
          <p:cNvSpPr/>
          <p:nvPr/>
        </p:nvSpPr>
        <p:spPr>
          <a:xfrm>
            <a:off x="8273986" y="3246169"/>
            <a:ext cx="4506349" cy="461665"/>
          </a:xfrm>
          <a:prstGeom prst="rect">
            <a:avLst/>
          </a:prstGeom>
          <a:noFill/>
        </p:spPr>
        <p:txBody>
          <a:bodyPr wrap="square">
            <a:spAutoFit/>
          </a:bodyPr>
          <a:lstStyle/>
          <a:p>
            <a:r>
              <a:rPr lang="vi-VN" sz="2400" dirty="0">
                <a:solidFill>
                  <a:srgbClr val="2900BE"/>
                </a:solidFill>
              </a:rPr>
              <a:t>Đồng cỏ núi cao</a:t>
            </a:r>
            <a:endParaRPr lang="en-US" sz="2400" dirty="0">
              <a:solidFill>
                <a:srgbClr val="2900BE"/>
              </a:solidFill>
            </a:endParaRPr>
          </a:p>
        </p:txBody>
      </p:sp>
      <p:sp>
        <p:nvSpPr>
          <p:cNvPr id="20" name="Rectangle 19"/>
          <p:cNvSpPr/>
          <p:nvPr/>
        </p:nvSpPr>
        <p:spPr>
          <a:xfrm>
            <a:off x="8273986" y="2897264"/>
            <a:ext cx="4506349" cy="461665"/>
          </a:xfrm>
          <a:prstGeom prst="rect">
            <a:avLst/>
          </a:prstGeom>
          <a:noFill/>
        </p:spPr>
        <p:txBody>
          <a:bodyPr wrap="square">
            <a:spAutoFit/>
          </a:bodyPr>
          <a:lstStyle/>
          <a:p>
            <a:r>
              <a:rPr lang="vi-VN" sz="2400" dirty="0">
                <a:solidFill>
                  <a:srgbClr val="2900BE"/>
                </a:solidFill>
              </a:rPr>
              <a:t>Băng tuyết + đồng cỏ núi cao</a:t>
            </a:r>
            <a:endParaRPr lang="en-US" sz="2400" dirty="0">
              <a:solidFill>
                <a:srgbClr val="2900BE"/>
              </a:solidFill>
            </a:endParaRPr>
          </a:p>
        </p:txBody>
      </p:sp>
      <p:sp>
        <p:nvSpPr>
          <p:cNvPr id="22" name="Rectangle 21"/>
          <p:cNvSpPr/>
          <p:nvPr/>
        </p:nvSpPr>
        <p:spPr>
          <a:xfrm>
            <a:off x="8273986" y="2501216"/>
            <a:ext cx="4506349" cy="461665"/>
          </a:xfrm>
          <a:prstGeom prst="rect">
            <a:avLst/>
          </a:prstGeom>
          <a:noFill/>
        </p:spPr>
        <p:txBody>
          <a:bodyPr wrap="square">
            <a:spAutoFit/>
          </a:bodyPr>
          <a:lstStyle/>
          <a:p>
            <a:r>
              <a:rPr lang="vi-VN" sz="2400" dirty="0">
                <a:solidFill>
                  <a:srgbClr val="2900BE"/>
                </a:solidFill>
              </a:rPr>
              <a:t>Băng tuyết </a:t>
            </a:r>
            <a:endParaRPr lang="en-US" sz="2400" dirty="0">
              <a:solidFill>
                <a:srgbClr val="2900BE"/>
              </a:solidFill>
            </a:endParaRPr>
          </a:p>
        </p:txBody>
      </p:sp>
      <p:pic>
        <p:nvPicPr>
          <p:cNvPr id="1025" name="Picture 10" descr="Document 19072022_imag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 y="2897264"/>
            <a:ext cx="5373452" cy="359888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8273986" y="4687058"/>
            <a:ext cx="4506349" cy="461665"/>
          </a:xfrm>
          <a:prstGeom prst="rect">
            <a:avLst/>
          </a:prstGeom>
          <a:noFill/>
        </p:spPr>
        <p:txBody>
          <a:bodyPr wrap="square">
            <a:spAutoFit/>
          </a:bodyPr>
          <a:lstStyle/>
          <a:p>
            <a:r>
              <a:rPr lang="vi-VN" sz="2400" dirty="0">
                <a:solidFill>
                  <a:srgbClr val="2900BE"/>
                </a:solidFill>
              </a:rPr>
              <a:t>Rừng hỗn hợp: lá kim + lá rộng</a:t>
            </a:r>
            <a:endParaRPr lang="en-US" sz="2400" dirty="0">
              <a:solidFill>
                <a:srgbClr val="2900BE"/>
              </a:solidFill>
            </a:endParaRPr>
          </a:p>
        </p:txBody>
      </p:sp>
    </p:spTree>
    <p:extLst>
      <p:ext uri="{BB962C8B-B14F-4D97-AF65-F5344CB8AC3E}">
        <p14:creationId xmlns:p14="http://schemas.microsoft.com/office/powerpoint/2010/main" val="1252327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10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10000"/>
                                  </p:iterate>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10000"/>
                                  </p:iterate>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8" grpId="0"/>
      <p:bldP spid="20" grpId="0"/>
      <p:bldP spid="2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C00000"/>
                </a:solidFill>
              </a:rPr>
              <a:t>PHIẾU HỌC TẬP SỐ 3 </a:t>
            </a:r>
            <a:r>
              <a:rPr lang="en-US" sz="3600" dirty="0">
                <a:solidFill>
                  <a:srgbClr val="C00000"/>
                </a:solidFill>
              </a:rPr>
              <a:t>- PHÂN HÓA THEO CHIỀU CAO</a:t>
            </a:r>
          </a:p>
        </p:txBody>
      </p:sp>
      <p:sp>
        <p:nvSpPr>
          <p:cNvPr id="5" name="Rectangle 7"/>
          <p:cNvSpPr>
            <a:spLocks noChangeArrowheads="1"/>
          </p:cNvSpPr>
          <p:nvPr/>
        </p:nvSpPr>
        <p:spPr bwMode="auto">
          <a:xfrm>
            <a:off x="1043173" y="827214"/>
            <a:ext cx="101056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latin typeface="+mn-lt"/>
                <a:ea typeface="Times New Roman" panose="02020603050405020304" pitchFamily="18" charset="0"/>
              </a:rPr>
              <a:t>(Liệt kê các cảnh quan theo thứ tự từ trên cao xuống thấp và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aphicFrame>
        <p:nvGraphicFramePr>
          <p:cNvPr id="3" name="Table 2"/>
          <p:cNvGraphicFramePr>
            <a:graphicFrameLocks noGrp="1"/>
          </p:cNvGraphicFramePr>
          <p:nvPr/>
        </p:nvGraphicFramePr>
        <p:xfrm>
          <a:off x="355599" y="1288879"/>
          <a:ext cx="11480800" cy="5413207"/>
        </p:xfrm>
        <a:graphic>
          <a:graphicData uri="http://schemas.openxmlformats.org/drawingml/2006/table">
            <a:tbl>
              <a:tblPr bandRow="1">
                <a:tableStyleId>{5C22544A-7EE6-4342-B048-85BDC9FD1C3A}</a:tableStyleId>
              </a:tblPr>
              <a:tblGrid>
                <a:gridCol w="2359035">
                  <a:extLst>
                    <a:ext uri="{9D8B030D-6E8A-4147-A177-3AD203B41FA5}">
                      <a16:colId xmlns:a16="http://schemas.microsoft.com/office/drawing/2014/main" val="948479788"/>
                    </a:ext>
                  </a:extLst>
                </a:gridCol>
                <a:gridCol w="3314169">
                  <a:extLst>
                    <a:ext uri="{9D8B030D-6E8A-4147-A177-3AD203B41FA5}">
                      <a16:colId xmlns:a16="http://schemas.microsoft.com/office/drawing/2014/main" val="755900284"/>
                    </a:ext>
                  </a:extLst>
                </a:gridCol>
                <a:gridCol w="2367435">
                  <a:extLst>
                    <a:ext uri="{9D8B030D-6E8A-4147-A177-3AD203B41FA5}">
                      <a16:colId xmlns:a16="http://schemas.microsoft.com/office/drawing/2014/main" val="3127079272"/>
                    </a:ext>
                  </a:extLst>
                </a:gridCol>
                <a:gridCol w="3440161">
                  <a:extLst>
                    <a:ext uri="{9D8B030D-6E8A-4147-A177-3AD203B41FA5}">
                      <a16:colId xmlns:a16="http://schemas.microsoft.com/office/drawing/2014/main" val="2725534081"/>
                    </a:ext>
                  </a:extLst>
                </a:gridCol>
              </a:tblGrid>
              <a:tr h="370430">
                <a:tc gridSpan="2">
                  <a:txBody>
                    <a:bodyPr/>
                    <a:lstStyle/>
                    <a:p>
                      <a:pPr marL="635" indent="-1905" algn="ctr">
                        <a:lnSpc>
                          <a:spcPct val="106000"/>
                        </a:lnSpc>
                        <a:spcAft>
                          <a:spcPts val="0"/>
                        </a:spcAft>
                      </a:pPr>
                      <a:r>
                        <a:rPr lang="vi-VN" sz="2400">
                          <a:effectLst/>
                        </a:rPr>
                        <a:t>SƯỜN TÂY</a:t>
                      </a:r>
                      <a:endParaRPr lang="en-US" sz="2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gridSpan="2">
                  <a:txBody>
                    <a:bodyPr/>
                    <a:lstStyle/>
                    <a:p>
                      <a:pPr marL="635" indent="-1905" algn="ctr">
                        <a:lnSpc>
                          <a:spcPct val="106000"/>
                        </a:lnSpc>
                        <a:spcAft>
                          <a:spcPts val="0"/>
                        </a:spcAft>
                      </a:pPr>
                      <a:r>
                        <a:rPr lang="vi-VN" sz="2400">
                          <a:effectLst/>
                        </a:rPr>
                        <a:t>SƯỜN ĐÔNG</a:t>
                      </a:r>
                      <a:endParaRPr lang="en-US" sz="24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926045820"/>
                  </a:ext>
                </a:extLst>
              </a:tr>
              <a:tr h="760435">
                <a:tc>
                  <a:txBody>
                    <a:bodyPr/>
                    <a:lstStyle/>
                    <a:p>
                      <a:pPr marL="635" indent="-1905" algn="ctr">
                        <a:lnSpc>
                          <a:spcPct val="106000"/>
                        </a:lnSpc>
                        <a:spcAft>
                          <a:spcPts val="0"/>
                        </a:spcAft>
                      </a:pPr>
                      <a:r>
                        <a:rPr lang="vi-VN" sz="2400">
                          <a:effectLst/>
                        </a:rPr>
                        <a:t>Độ cao</a:t>
                      </a:r>
                      <a:endParaRPr lang="en-US" sz="2400">
                        <a:effectLst/>
                      </a:endParaRPr>
                    </a:p>
                    <a:p>
                      <a:pPr marL="635" indent="-1905" algn="ctr">
                        <a:lnSpc>
                          <a:spcPct val="106000"/>
                        </a:lnSpc>
                        <a:spcAft>
                          <a:spcPts val="0"/>
                        </a:spcAft>
                      </a:pPr>
                      <a:r>
                        <a:rPr lang="vi-VN" sz="2400">
                          <a:effectLst/>
                        </a:rPr>
                        <a:t>(đơn vị: m)</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effectLst/>
                        </a:rPr>
                        <a:t>Cảnh quan</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effectLst/>
                        </a:rPr>
                        <a:t>Độ cao</a:t>
                      </a:r>
                      <a:endParaRPr lang="en-US" sz="2400">
                        <a:effectLst/>
                      </a:endParaRPr>
                    </a:p>
                    <a:p>
                      <a:pPr marL="635" indent="-1905" algn="ctr">
                        <a:lnSpc>
                          <a:spcPct val="106000"/>
                        </a:lnSpc>
                        <a:spcAft>
                          <a:spcPts val="0"/>
                        </a:spcAft>
                      </a:pPr>
                      <a:r>
                        <a:rPr lang="vi-VN" sz="2400">
                          <a:effectLst/>
                        </a:rPr>
                        <a:t>(đơn vị: m)</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ctr">
                        <a:lnSpc>
                          <a:spcPct val="106000"/>
                        </a:lnSpc>
                        <a:spcAft>
                          <a:spcPts val="0"/>
                        </a:spcAft>
                      </a:pPr>
                      <a:r>
                        <a:rPr lang="vi-VN" sz="2400">
                          <a:effectLst/>
                        </a:rPr>
                        <a:t>Cảnh quan</a:t>
                      </a:r>
                      <a:endParaRPr lang="en-US"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75980747"/>
                  </a:ext>
                </a:extLst>
              </a:tr>
              <a:tr h="370430">
                <a:tc>
                  <a:txBody>
                    <a:bodyPr/>
                    <a:lstStyle/>
                    <a:p>
                      <a:pPr marL="635" indent="-1905" algn="ctr">
                        <a:lnSpc>
                          <a:spcPct val="106000"/>
                        </a:lnSpc>
                        <a:spcAft>
                          <a:spcPts val="0"/>
                        </a:spcAft>
                      </a:pPr>
                      <a:r>
                        <a:rPr lang="vi-VN" sz="2400">
                          <a:effectLst/>
                        </a:rPr>
                        <a:t>6000-6500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Băng tuyết </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6000-6500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Băng tuyết </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2488644064"/>
                  </a:ext>
                </a:extLst>
              </a:tr>
              <a:tr h="760435">
                <a:tc>
                  <a:txBody>
                    <a:bodyPr/>
                    <a:lstStyle/>
                    <a:p>
                      <a:pPr marL="635" indent="-1905" algn="ctr">
                        <a:lnSpc>
                          <a:spcPct val="106000"/>
                        </a:lnSpc>
                        <a:spcAft>
                          <a:spcPts val="0"/>
                        </a:spcAft>
                      </a:pPr>
                      <a:r>
                        <a:rPr lang="vi-VN" sz="2400">
                          <a:effectLst/>
                        </a:rPr>
                        <a:t>5000-6000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Băng tuyết </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5000-6000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Băng tuyết + đồng cỏ núi cao</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2644053239"/>
                  </a:ext>
                </a:extLst>
              </a:tr>
              <a:tr h="370430">
                <a:tc>
                  <a:txBody>
                    <a:bodyPr/>
                    <a:lstStyle/>
                    <a:p>
                      <a:pPr marL="635" indent="-1905" algn="ctr">
                        <a:lnSpc>
                          <a:spcPct val="106000"/>
                        </a:lnSpc>
                        <a:spcAft>
                          <a:spcPts val="0"/>
                        </a:spcAft>
                      </a:pPr>
                      <a:r>
                        <a:rPr lang="vi-VN" sz="2400">
                          <a:effectLst/>
                        </a:rPr>
                        <a:t>4000-5000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Đồng cỏ núi cao</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4000-5000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Đồng cỏ núi cao</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3073643914"/>
                  </a:ext>
                </a:extLst>
              </a:tr>
              <a:tr h="760435">
                <a:tc>
                  <a:txBody>
                    <a:bodyPr/>
                    <a:lstStyle/>
                    <a:p>
                      <a:pPr marL="635" indent="-1905" algn="ctr">
                        <a:lnSpc>
                          <a:spcPct val="106000"/>
                        </a:lnSpc>
                        <a:spcAft>
                          <a:spcPts val="0"/>
                        </a:spcAft>
                      </a:pPr>
                      <a:r>
                        <a:rPr lang="vi-VN" sz="2400">
                          <a:effectLst/>
                        </a:rPr>
                        <a:t>3000-4000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Đồng cỏ, cây bụi + đồng cỏ núi cao</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dirty="0">
                          <a:effectLst/>
                        </a:rPr>
                        <a:t>3000-4000</a:t>
                      </a:r>
                      <a:endParaRPr lang="en-US"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Đồng cỏ</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321559017"/>
                  </a:ext>
                </a:extLst>
              </a:tr>
              <a:tr h="370430">
                <a:tc>
                  <a:txBody>
                    <a:bodyPr/>
                    <a:lstStyle/>
                    <a:p>
                      <a:pPr marL="635" indent="-1905" algn="ctr">
                        <a:lnSpc>
                          <a:spcPct val="106000"/>
                        </a:lnSpc>
                        <a:spcAft>
                          <a:spcPts val="0"/>
                        </a:spcAft>
                      </a:pPr>
                      <a:r>
                        <a:rPr lang="vi-VN" sz="2400">
                          <a:effectLst/>
                        </a:rPr>
                        <a:t>2000-3000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Đồng cỏ, cây bụi</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2000-3000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dirty="0">
                          <a:solidFill>
                            <a:srgbClr val="2900BE"/>
                          </a:solidFill>
                          <a:latin typeface="+mn-lt"/>
                          <a:ea typeface="+mn-ea"/>
                          <a:cs typeface="+mn-cs"/>
                        </a:rPr>
                        <a:t>Rừng lá kim</a:t>
                      </a:r>
                      <a:endParaRPr lang="en-US" sz="2400" kern="1200" dirty="0">
                        <a:solidFill>
                          <a:srgbClr val="2900BE"/>
                        </a:solidFill>
                        <a:latin typeface="+mn-lt"/>
                        <a:ea typeface="+mn-ea"/>
                        <a:cs typeface="+mn-cs"/>
                      </a:endParaRPr>
                    </a:p>
                  </a:txBody>
                  <a:tcPr marL="68580" marR="68580" marT="0" marB="0"/>
                </a:tc>
                <a:extLst>
                  <a:ext uri="{0D108BD9-81ED-4DB2-BD59-A6C34878D82A}">
                    <a16:rowId xmlns:a16="http://schemas.microsoft.com/office/drawing/2014/main" val="3659899975"/>
                  </a:ext>
                </a:extLst>
              </a:tr>
              <a:tr h="760435">
                <a:tc>
                  <a:txBody>
                    <a:bodyPr/>
                    <a:lstStyle/>
                    <a:p>
                      <a:pPr marL="635" indent="-1905" algn="ctr">
                        <a:lnSpc>
                          <a:spcPct val="106000"/>
                        </a:lnSpc>
                        <a:spcAft>
                          <a:spcPts val="0"/>
                        </a:spcAft>
                      </a:pPr>
                      <a:r>
                        <a:rPr lang="vi-VN" sz="2400">
                          <a:effectLst/>
                        </a:rPr>
                        <a:t>1300-2000</a:t>
                      </a:r>
                      <a:endParaRPr lang="en-US" sz="240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marL="635" indent="-1905" algn="l">
                        <a:lnSpc>
                          <a:spcPct val="106000"/>
                        </a:lnSpc>
                        <a:spcAft>
                          <a:spcPts val="0"/>
                        </a:spcAft>
                      </a:pPr>
                      <a:r>
                        <a:rPr lang="vi-VN" sz="2400" kern="1200" dirty="0">
                          <a:solidFill>
                            <a:srgbClr val="2900BE"/>
                          </a:solidFill>
                          <a:latin typeface="+mn-lt"/>
                          <a:ea typeface="+mn-ea"/>
                          <a:cs typeface="+mn-cs"/>
                        </a:rPr>
                        <a:t>Cây bụi, xương rồng</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1300-2000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Rừng hỗn hợp: lá kim + lá rộng</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1719272441"/>
                  </a:ext>
                </a:extLst>
              </a:tr>
              <a:tr h="370430">
                <a:tc>
                  <a:txBody>
                    <a:bodyPr/>
                    <a:lstStyle/>
                    <a:p>
                      <a:pPr marL="635" indent="-1905" algn="ctr">
                        <a:lnSpc>
                          <a:spcPct val="106000"/>
                        </a:lnSpc>
                        <a:spcAft>
                          <a:spcPts val="0"/>
                        </a:spcAft>
                      </a:pPr>
                      <a:r>
                        <a:rPr lang="vi-VN" sz="2400">
                          <a:effectLst/>
                        </a:rPr>
                        <a:t>1000-1300</a:t>
                      </a:r>
                      <a:endParaRPr lang="en-US" sz="24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tc>
                  <a:txBody>
                    <a:bodyPr/>
                    <a:lstStyle/>
                    <a:p>
                      <a:pPr marL="635" indent="-1905" algn="ctr">
                        <a:lnSpc>
                          <a:spcPct val="106000"/>
                        </a:lnSpc>
                        <a:spcAft>
                          <a:spcPts val="0"/>
                        </a:spcAft>
                      </a:pPr>
                      <a:r>
                        <a:rPr lang="vi-VN" sz="2400">
                          <a:effectLst/>
                        </a:rPr>
                        <a:t>1000-1300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a:solidFill>
                            <a:srgbClr val="2900BE"/>
                          </a:solidFill>
                          <a:latin typeface="+mn-lt"/>
                          <a:ea typeface="+mn-ea"/>
                          <a:cs typeface="+mn-cs"/>
                        </a:rPr>
                        <a:t>Rừng lá rộng</a:t>
                      </a:r>
                      <a:endParaRPr lang="en-US" sz="2400" kern="1200">
                        <a:solidFill>
                          <a:srgbClr val="2900BE"/>
                        </a:solidFill>
                        <a:latin typeface="+mn-lt"/>
                        <a:ea typeface="+mn-ea"/>
                        <a:cs typeface="+mn-cs"/>
                      </a:endParaRPr>
                    </a:p>
                  </a:txBody>
                  <a:tcPr marL="68580" marR="68580" marT="0" marB="0"/>
                </a:tc>
                <a:extLst>
                  <a:ext uri="{0D108BD9-81ED-4DB2-BD59-A6C34878D82A}">
                    <a16:rowId xmlns:a16="http://schemas.microsoft.com/office/drawing/2014/main" val="2677502853"/>
                  </a:ext>
                </a:extLst>
              </a:tr>
              <a:tr h="370430">
                <a:tc>
                  <a:txBody>
                    <a:bodyPr/>
                    <a:lstStyle/>
                    <a:p>
                      <a:pPr marL="635" indent="-1905" algn="ctr">
                        <a:lnSpc>
                          <a:spcPct val="106000"/>
                        </a:lnSpc>
                        <a:spcAft>
                          <a:spcPts val="0"/>
                        </a:spcAft>
                      </a:pPr>
                      <a:r>
                        <a:rPr lang="vi-VN" sz="2400">
                          <a:effectLst/>
                        </a:rPr>
                        <a:t>0-1000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a:lnSpc>
                          <a:spcPct val="106000"/>
                        </a:lnSpc>
                        <a:spcAft>
                          <a:spcPts val="0"/>
                        </a:spcAft>
                      </a:pPr>
                      <a:r>
                        <a:rPr lang="vi-VN" sz="2400" kern="1200" dirty="0">
                          <a:solidFill>
                            <a:srgbClr val="2900BE"/>
                          </a:solidFill>
                          <a:latin typeface="+mn-lt"/>
                          <a:ea typeface="+mn-ea"/>
                          <a:cs typeface="+mn-cs"/>
                        </a:rPr>
                        <a:t>Thực vật nửa hoang mạc</a:t>
                      </a:r>
                      <a:endParaRPr lang="en-US" sz="2400" kern="1200" dirty="0">
                        <a:solidFill>
                          <a:srgbClr val="2900BE"/>
                        </a:solidFill>
                        <a:latin typeface="+mn-lt"/>
                        <a:ea typeface="+mn-ea"/>
                        <a:cs typeface="+mn-cs"/>
                      </a:endParaRPr>
                    </a:p>
                  </a:txBody>
                  <a:tcPr marL="68580" marR="68580" marT="0" marB="0"/>
                </a:tc>
                <a:tc>
                  <a:txBody>
                    <a:bodyPr/>
                    <a:lstStyle/>
                    <a:p>
                      <a:pPr marL="635" indent="-1905" algn="ctr">
                        <a:lnSpc>
                          <a:spcPct val="106000"/>
                        </a:lnSpc>
                        <a:spcAft>
                          <a:spcPts val="0"/>
                        </a:spcAft>
                      </a:pPr>
                      <a:r>
                        <a:rPr lang="vi-VN" sz="2400">
                          <a:effectLst/>
                        </a:rPr>
                        <a:t>0-1000</a:t>
                      </a:r>
                      <a:endParaRPr lang="en-US"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635" indent="-1905" algn="l" defTabSz="914400" rtl="0" eaLnBrk="1" latinLnBrk="0" hangingPunct="1">
                        <a:lnSpc>
                          <a:spcPct val="106000"/>
                        </a:lnSpc>
                        <a:spcAft>
                          <a:spcPts val="0"/>
                        </a:spcAft>
                      </a:pPr>
                      <a:r>
                        <a:rPr lang="vi-VN" sz="2400" kern="1200" dirty="0">
                          <a:solidFill>
                            <a:srgbClr val="2900BE"/>
                          </a:solidFill>
                          <a:latin typeface="+mn-lt"/>
                          <a:ea typeface="+mn-ea"/>
                          <a:cs typeface="+mn-cs"/>
                        </a:rPr>
                        <a:t>Rừng nhiệt đới</a:t>
                      </a:r>
                      <a:endParaRPr lang="en-US" sz="2400" kern="1200" dirty="0">
                        <a:solidFill>
                          <a:srgbClr val="2900BE"/>
                        </a:solidFill>
                        <a:latin typeface="+mn-lt"/>
                        <a:ea typeface="+mn-ea"/>
                        <a:cs typeface="+mn-cs"/>
                      </a:endParaRPr>
                    </a:p>
                  </a:txBody>
                  <a:tcPr marL="68580" marR="68580" marT="0" marB="0"/>
                </a:tc>
                <a:extLst>
                  <a:ext uri="{0D108BD9-81ED-4DB2-BD59-A6C34878D82A}">
                    <a16:rowId xmlns:a16="http://schemas.microsoft.com/office/drawing/2014/main" val="1115894494"/>
                  </a:ext>
                </a:extLst>
              </a:tr>
            </a:tbl>
          </a:graphicData>
        </a:graphic>
      </p:graphicFrame>
    </p:spTree>
    <p:extLst>
      <p:ext uri="{BB962C8B-B14F-4D97-AF65-F5344CB8AC3E}">
        <p14:creationId xmlns:p14="http://schemas.microsoft.com/office/powerpoint/2010/main" val="1910957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smtClean="0">
                <a:solidFill>
                  <a:srgbClr val="C00000"/>
                </a:solidFill>
              </a:rPr>
              <a:t>PHIẾU HỌC TẬP SỐ 3 </a:t>
            </a:r>
            <a:r>
              <a:rPr lang="en-US" sz="3600" dirty="0">
                <a:solidFill>
                  <a:srgbClr val="C00000"/>
                </a:solidFill>
              </a:rPr>
              <a:t>- PHÂN HÓA THEO CHIỀU CAO</a:t>
            </a:r>
          </a:p>
        </p:txBody>
      </p:sp>
      <p:sp>
        <p:nvSpPr>
          <p:cNvPr id="5" name="Rectangle 7"/>
          <p:cNvSpPr>
            <a:spLocks noChangeArrowheads="1"/>
          </p:cNvSpPr>
          <p:nvPr/>
        </p:nvSpPr>
        <p:spPr bwMode="auto">
          <a:xfrm>
            <a:off x="1043173" y="827214"/>
            <a:ext cx="101056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2400" i="1" dirty="0">
                <a:latin typeface="+mn-lt"/>
                <a:ea typeface="Times New Roman" panose="02020603050405020304" pitchFamily="18" charset="0"/>
              </a:rPr>
              <a:t>(Liệt kê các cảnh quan theo thứ tự từ trên cao xuống thấp và hoàn thành bảng thông tin)</a:t>
            </a:r>
            <a:endParaRPr kumimoji="0" lang="vi-VN" altLang="en-US" sz="3600" b="0" i="0" u="none" strike="noStrike" cap="none" normalizeH="0" baseline="0" dirty="0" smtClean="0">
              <a:ln>
                <a:noFill/>
              </a:ln>
              <a:solidFill>
                <a:schemeClr val="tx1"/>
              </a:solidFill>
              <a:effectLst/>
              <a:latin typeface="+mn-lt"/>
            </a:endParaRPr>
          </a:p>
        </p:txBody>
      </p:sp>
      <p:sp>
        <p:nvSpPr>
          <p:cNvPr id="4" name="Frame 3">
            <a:extLst>
              <a:ext uri="{FF2B5EF4-FFF2-40B4-BE49-F238E27FC236}">
                <a16:creationId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3" name="Rectangle 22"/>
          <p:cNvSpPr/>
          <p:nvPr/>
        </p:nvSpPr>
        <p:spPr>
          <a:xfrm>
            <a:off x="595085" y="1710578"/>
            <a:ext cx="6243816" cy="830997"/>
          </a:xfrm>
          <a:prstGeom prst="rect">
            <a:avLst/>
          </a:prstGeom>
          <a:noFill/>
        </p:spPr>
        <p:txBody>
          <a:bodyPr wrap="square">
            <a:spAutoFit/>
          </a:bodyPr>
          <a:lstStyle/>
          <a:p>
            <a:r>
              <a:rPr lang="vi-VN" sz="2400" dirty="0">
                <a:solidFill>
                  <a:srgbClr val="2900BE"/>
                </a:solidFill>
              </a:rPr>
              <a:t>Càng lên cao, thiên nhiên càng thay đổi tương ứng với sự thay đổi của nhiệt độ và </a:t>
            </a:r>
            <a:r>
              <a:rPr lang="vi-VN" sz="2400" dirty="0" smtClean="0">
                <a:solidFill>
                  <a:srgbClr val="2900BE"/>
                </a:solidFill>
              </a:rPr>
              <a:t>đ</a:t>
            </a:r>
            <a:r>
              <a:rPr lang="en-US" sz="2400" dirty="0" smtClean="0">
                <a:solidFill>
                  <a:srgbClr val="2900BE"/>
                </a:solidFill>
              </a:rPr>
              <a:t>ộ </a:t>
            </a:r>
            <a:r>
              <a:rPr lang="vi-VN" sz="2400" dirty="0" smtClean="0">
                <a:solidFill>
                  <a:srgbClr val="2900BE"/>
                </a:solidFill>
              </a:rPr>
              <a:t>ẩm</a:t>
            </a:r>
            <a:endParaRPr lang="en-US" sz="2400" dirty="0">
              <a:solidFill>
                <a:srgbClr val="2900BE"/>
              </a:solidFill>
            </a:endParaRPr>
          </a:p>
        </p:txBody>
      </p:sp>
      <p:pic>
        <p:nvPicPr>
          <p:cNvPr id="3" name="Picture 2"/>
          <p:cNvPicPr>
            <a:picLocks noChangeAspect="1"/>
          </p:cNvPicPr>
          <p:nvPr/>
        </p:nvPicPr>
        <p:blipFill>
          <a:blip r:embed="rId3"/>
          <a:stretch>
            <a:fillRect/>
          </a:stretch>
        </p:blipFill>
        <p:spPr>
          <a:xfrm>
            <a:off x="6342743" y="1740088"/>
            <a:ext cx="5524106" cy="2869666"/>
          </a:xfrm>
          <a:prstGeom prst="rect">
            <a:avLst/>
          </a:prstGeom>
        </p:spPr>
      </p:pic>
      <p:pic>
        <p:nvPicPr>
          <p:cNvPr id="7" name="Picture 6"/>
          <p:cNvPicPr>
            <a:picLocks noChangeAspect="1"/>
          </p:cNvPicPr>
          <p:nvPr/>
        </p:nvPicPr>
        <p:blipFill>
          <a:blip r:embed="rId4"/>
          <a:stretch>
            <a:fillRect/>
          </a:stretch>
        </p:blipFill>
        <p:spPr>
          <a:xfrm>
            <a:off x="309311" y="3081053"/>
            <a:ext cx="6529590" cy="3551976"/>
          </a:xfrm>
          <a:prstGeom prst="rect">
            <a:avLst/>
          </a:prstGeom>
        </p:spPr>
      </p:pic>
      <p:sp>
        <p:nvSpPr>
          <p:cNvPr id="11" name="Rectangle 10"/>
          <p:cNvSpPr/>
          <p:nvPr/>
        </p:nvSpPr>
        <p:spPr>
          <a:xfrm>
            <a:off x="8013030" y="4973741"/>
            <a:ext cx="2909771" cy="1077218"/>
          </a:xfrm>
          <a:prstGeom prst="rect">
            <a:avLst/>
          </a:prstGeom>
        </p:spPr>
        <p:txBody>
          <a:bodyPr wrap="none">
            <a:spAutoFit/>
          </a:bodyPr>
          <a:lstStyle/>
          <a:p>
            <a:pPr algn="ctr"/>
            <a:r>
              <a:rPr lang="en-US" sz="3200" dirty="0" err="1">
                <a:solidFill>
                  <a:srgbClr val="7030A0"/>
                </a:solidFill>
                <a:latin typeface="+mj-lt"/>
              </a:rPr>
              <a:t>Nguyên</a:t>
            </a:r>
            <a:r>
              <a:rPr lang="en-US" sz="3200" dirty="0">
                <a:solidFill>
                  <a:srgbClr val="7030A0"/>
                </a:solidFill>
                <a:latin typeface="+mj-lt"/>
              </a:rPr>
              <a:t> </a:t>
            </a:r>
            <a:r>
              <a:rPr lang="en-US" sz="3200" dirty="0" err="1">
                <a:solidFill>
                  <a:srgbClr val="7030A0"/>
                </a:solidFill>
                <a:latin typeface="+mj-lt"/>
              </a:rPr>
              <a:t>nhân</a:t>
            </a:r>
            <a:r>
              <a:rPr lang="en-US" sz="3200" dirty="0">
                <a:solidFill>
                  <a:srgbClr val="7030A0"/>
                </a:solidFill>
                <a:latin typeface="+mj-lt"/>
              </a:rPr>
              <a:t> </a:t>
            </a:r>
            <a:endParaRPr lang="en-US" sz="3200" dirty="0" smtClean="0">
              <a:solidFill>
                <a:srgbClr val="7030A0"/>
              </a:solidFill>
              <a:latin typeface="+mj-lt"/>
            </a:endParaRPr>
          </a:p>
          <a:p>
            <a:pPr algn="ctr"/>
            <a:r>
              <a:rPr lang="en-US" sz="3200" dirty="0" err="1" smtClean="0">
                <a:solidFill>
                  <a:srgbClr val="7030A0"/>
                </a:solidFill>
                <a:latin typeface="+mj-lt"/>
              </a:rPr>
              <a:t>sự</a:t>
            </a:r>
            <a:r>
              <a:rPr lang="en-US" sz="3200" dirty="0" smtClean="0">
                <a:solidFill>
                  <a:srgbClr val="7030A0"/>
                </a:solidFill>
                <a:latin typeface="+mj-lt"/>
              </a:rPr>
              <a:t> </a:t>
            </a:r>
            <a:r>
              <a:rPr lang="en-US" sz="3200" dirty="0" err="1">
                <a:solidFill>
                  <a:srgbClr val="7030A0"/>
                </a:solidFill>
                <a:latin typeface="+mj-lt"/>
              </a:rPr>
              <a:t>thay</a:t>
            </a:r>
            <a:r>
              <a:rPr lang="en-US" sz="3200" dirty="0">
                <a:solidFill>
                  <a:srgbClr val="7030A0"/>
                </a:solidFill>
                <a:latin typeface="+mj-lt"/>
              </a:rPr>
              <a:t> </a:t>
            </a:r>
            <a:r>
              <a:rPr lang="en-US" sz="3200" dirty="0" err="1" smtClean="0">
                <a:solidFill>
                  <a:srgbClr val="7030A0"/>
                </a:solidFill>
                <a:latin typeface="+mj-lt"/>
              </a:rPr>
              <a:t>đổi</a:t>
            </a:r>
            <a:r>
              <a:rPr lang="en-US" sz="3200" dirty="0" smtClean="0">
                <a:solidFill>
                  <a:srgbClr val="7030A0"/>
                </a:solidFill>
                <a:latin typeface="+mj-lt"/>
              </a:rPr>
              <a:t> </a:t>
            </a:r>
            <a:endParaRPr lang="en-US" sz="3200" dirty="0">
              <a:solidFill>
                <a:srgbClr val="7030A0"/>
              </a:solidFill>
              <a:latin typeface="+mj-lt"/>
            </a:endParaRPr>
          </a:p>
        </p:txBody>
      </p:sp>
    </p:spTree>
    <p:extLst>
      <p:ext uri="{BB962C8B-B14F-4D97-AF65-F5344CB8AC3E}">
        <p14:creationId xmlns:p14="http://schemas.microsoft.com/office/powerpoint/2010/main" val="3971317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cây xương rồng trên Altiplano trong Dãy núi Andes màu đỏ của Bolivia"/>
          <p:cNvPicPr>
            <a:picLocks noChangeAspect="1" noChangeArrowheads="1"/>
          </p:cNvPicPr>
          <p:nvPr/>
        </p:nvPicPr>
        <p:blipFill rotWithShape="1">
          <a:blip r:embed="rId2">
            <a:extLst>
              <a:ext uri="{28A0092B-C50C-407E-A947-70E740481C1C}">
                <a14:useLocalDpi xmlns:a14="http://schemas.microsoft.com/office/drawing/2010/main" val="0"/>
              </a:ext>
            </a:extLst>
          </a:blip>
          <a:srcRect l="8358" t="14844" r="8358" b="14844"/>
          <a:stretch/>
        </p:blipFill>
        <p:spPr bwMode="auto">
          <a:xfrm>
            <a:off x="-38100" y="-38100"/>
            <a:ext cx="12172950" cy="6847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38100" y="304800"/>
            <a:ext cx="12249149" cy="1089529"/>
          </a:xfrm>
          <a:prstGeom prst="rect">
            <a:avLst/>
          </a:prstGeom>
          <a:solidFill>
            <a:schemeClr val="accent2">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chemeClr val="accent6">
                    <a:lumMod val="50000"/>
                  </a:schemeClr>
                </a:solidFill>
                <a:latin typeface="+mj-lt"/>
                <a:ea typeface="+mj-ea"/>
                <a:cs typeface="+mj-cs"/>
              </a:rPr>
              <a:t>Những cây xương rồng trên </a:t>
            </a:r>
            <a:r>
              <a:rPr lang="vi-VN" altLang="en-US" sz="3600" dirty="0" smtClean="0">
                <a:solidFill>
                  <a:schemeClr val="accent6">
                    <a:lumMod val="50000"/>
                  </a:schemeClr>
                </a:solidFill>
                <a:latin typeface="+mj-lt"/>
                <a:ea typeface="+mj-ea"/>
                <a:cs typeface="+mj-cs"/>
              </a:rPr>
              <a:t>Altiplano</a:t>
            </a:r>
            <a:endParaRPr lang="en-US" altLang="en-US" sz="3600" dirty="0" smtClean="0">
              <a:solidFill>
                <a:schemeClr val="accent6">
                  <a:lumMod val="50000"/>
                </a:schemeClr>
              </a:solidFill>
              <a:latin typeface="+mj-lt"/>
              <a:ea typeface="+mj-ea"/>
              <a:cs typeface="+mj-cs"/>
            </a:endParaRPr>
          </a:p>
          <a:p>
            <a:pPr lvl="0" algn="ctr">
              <a:lnSpc>
                <a:spcPct val="90000"/>
              </a:lnSpc>
            </a:pPr>
            <a:r>
              <a:rPr lang="vi-VN" altLang="en-US" sz="3600" dirty="0" smtClean="0">
                <a:solidFill>
                  <a:schemeClr val="accent6">
                    <a:lumMod val="50000"/>
                  </a:schemeClr>
                </a:solidFill>
                <a:latin typeface="+mj-lt"/>
                <a:ea typeface="+mj-ea"/>
                <a:cs typeface="+mj-cs"/>
              </a:rPr>
              <a:t> </a:t>
            </a:r>
            <a:r>
              <a:rPr lang="vi-VN" altLang="en-US" sz="3600" dirty="0">
                <a:solidFill>
                  <a:schemeClr val="accent6">
                    <a:lumMod val="50000"/>
                  </a:schemeClr>
                </a:solidFill>
                <a:latin typeface="+mj-lt"/>
                <a:ea typeface="+mj-ea"/>
                <a:cs typeface="+mj-cs"/>
              </a:rPr>
              <a:t>ở Dãy núi Andes </a:t>
            </a:r>
            <a:r>
              <a:rPr lang="en-US" altLang="en-US" sz="3600" dirty="0" smtClean="0">
                <a:solidFill>
                  <a:schemeClr val="accent6">
                    <a:lumMod val="50000"/>
                  </a:schemeClr>
                </a:solidFill>
                <a:latin typeface="+mj-lt"/>
                <a:ea typeface="+mj-ea"/>
                <a:cs typeface="+mj-cs"/>
              </a:rPr>
              <a:t>Ở </a:t>
            </a:r>
            <a:r>
              <a:rPr lang="vi-VN" altLang="en-US" sz="3600" dirty="0" smtClean="0">
                <a:solidFill>
                  <a:schemeClr val="accent6">
                    <a:lumMod val="50000"/>
                  </a:schemeClr>
                </a:solidFill>
                <a:latin typeface="+mj-lt"/>
                <a:ea typeface="+mj-ea"/>
                <a:cs typeface="+mj-cs"/>
              </a:rPr>
              <a:t>Bolivia</a:t>
            </a:r>
            <a:r>
              <a:rPr lang="vi-VN" altLang="en-US" sz="3600" dirty="0">
                <a:solidFill>
                  <a:schemeClr val="accent6">
                    <a:lumMod val="50000"/>
                  </a:schemeClr>
                </a:solidFill>
                <a:latin typeface="+mj-lt"/>
                <a:ea typeface="+mj-ea"/>
                <a:cs typeface="+mj-cs"/>
              </a:rPr>
              <a:t>. </a:t>
            </a:r>
          </a:p>
        </p:txBody>
      </p:sp>
      <p:pic>
        <p:nvPicPr>
          <p:cNvPr id="2" name="Picture 1"/>
          <p:cNvPicPr>
            <a:picLocks noChangeAspect="1"/>
          </p:cNvPicPr>
          <p:nvPr/>
        </p:nvPicPr>
        <p:blipFill rotWithShape="1">
          <a:blip r:embed="rId3"/>
          <a:srcRect t="3449" b="3449"/>
          <a:stretch/>
        </p:blipFill>
        <p:spPr>
          <a:xfrm>
            <a:off x="-38100" y="-38100"/>
            <a:ext cx="12153888" cy="6836562"/>
          </a:xfrm>
          <a:prstGeom prst="rect">
            <a:avLst/>
          </a:prstGeom>
        </p:spPr>
      </p:pic>
      <p:sp>
        <p:nvSpPr>
          <p:cNvPr id="6" name="Rectangle 7"/>
          <p:cNvSpPr>
            <a:spLocks noChangeArrowheads="1"/>
          </p:cNvSpPr>
          <p:nvPr/>
        </p:nvSpPr>
        <p:spPr bwMode="auto">
          <a:xfrm>
            <a:off x="-38100" y="304800"/>
            <a:ext cx="12172945" cy="1089529"/>
          </a:xfrm>
          <a:prstGeom prst="rect">
            <a:avLst/>
          </a:prstGeom>
          <a:solidFill>
            <a:schemeClr val="accent2">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smtClean="0">
                <a:solidFill>
                  <a:schemeClr val="accent6">
                    <a:lumMod val="50000"/>
                  </a:schemeClr>
                </a:solidFill>
                <a:latin typeface="+mj-lt"/>
                <a:ea typeface="+mj-ea"/>
                <a:cs typeface="+mj-cs"/>
              </a:rPr>
              <a:t>Cao </a:t>
            </a:r>
            <a:r>
              <a:rPr lang="vi-VN" altLang="en-US" sz="3600" dirty="0">
                <a:solidFill>
                  <a:schemeClr val="accent6">
                    <a:lumMod val="50000"/>
                  </a:schemeClr>
                </a:solidFill>
                <a:latin typeface="+mj-lt"/>
                <a:ea typeface="+mj-ea"/>
                <a:cs typeface="+mj-cs"/>
              </a:rPr>
              <a:t>nguyên Altiplano cao </a:t>
            </a:r>
            <a:r>
              <a:rPr lang="vi-VN" altLang="en-US" sz="3600" dirty="0" smtClean="0">
                <a:solidFill>
                  <a:schemeClr val="accent6">
                    <a:lumMod val="50000"/>
                  </a:schemeClr>
                </a:solidFill>
                <a:latin typeface="+mj-lt"/>
                <a:ea typeface="+mj-ea"/>
                <a:cs typeface="+mj-cs"/>
              </a:rPr>
              <a:t>3.750m, </a:t>
            </a:r>
            <a:r>
              <a:rPr lang="vi-VN" altLang="en-US" sz="3600" dirty="0">
                <a:solidFill>
                  <a:schemeClr val="accent6">
                    <a:lumMod val="50000"/>
                  </a:schemeClr>
                </a:solidFill>
                <a:latin typeface="+mj-lt"/>
                <a:ea typeface="+mj-ea"/>
                <a:cs typeface="+mj-cs"/>
              </a:rPr>
              <a:t>được coi là cao nguyên cao thứ hai thế giới sau Cao nguyên Tây </a:t>
            </a:r>
            <a:r>
              <a:rPr lang="vi-VN" altLang="en-US" sz="3600" dirty="0" smtClean="0">
                <a:solidFill>
                  <a:schemeClr val="accent6">
                    <a:lumMod val="50000"/>
                  </a:schemeClr>
                </a:solidFill>
                <a:latin typeface="+mj-lt"/>
                <a:ea typeface="+mj-ea"/>
                <a:cs typeface="+mj-cs"/>
              </a:rPr>
              <a:t>Tạng</a:t>
            </a:r>
            <a:endParaRPr lang="vi-VN" altLang="en-US" sz="3600" dirty="0">
              <a:solidFill>
                <a:schemeClr val="accent6">
                  <a:lumMod val="50000"/>
                </a:schemeClr>
              </a:solidFill>
              <a:latin typeface="+mj-lt"/>
              <a:ea typeface="+mj-ea"/>
              <a:cs typeface="+mj-cs"/>
            </a:endParaRPr>
          </a:p>
        </p:txBody>
      </p:sp>
      <p:pic>
        <p:nvPicPr>
          <p:cNvPr id="3" name="Picture 2"/>
          <p:cNvPicPr>
            <a:picLocks noChangeAspect="1"/>
          </p:cNvPicPr>
          <p:nvPr/>
        </p:nvPicPr>
        <p:blipFill rotWithShape="1">
          <a:blip r:embed="rId4"/>
          <a:srcRect t="7992" b="7992"/>
          <a:stretch/>
        </p:blipFill>
        <p:spPr>
          <a:xfrm>
            <a:off x="-38100" y="-38100"/>
            <a:ext cx="12211045" cy="6868713"/>
          </a:xfrm>
          <a:prstGeom prst="rect">
            <a:avLst/>
          </a:prstGeom>
        </p:spPr>
      </p:pic>
      <p:sp>
        <p:nvSpPr>
          <p:cNvPr id="8" name="Rectangle 7"/>
          <p:cNvSpPr>
            <a:spLocks noChangeArrowheads="1"/>
          </p:cNvSpPr>
          <p:nvPr/>
        </p:nvSpPr>
        <p:spPr bwMode="auto">
          <a:xfrm>
            <a:off x="-38100" y="304800"/>
            <a:ext cx="12172945" cy="590931"/>
          </a:xfrm>
          <a:prstGeom prst="rect">
            <a:avLst/>
          </a:prstGeom>
          <a:solidFill>
            <a:schemeClr val="accent2">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en-US" altLang="en-US" sz="3600" dirty="0" smtClean="0">
                <a:solidFill>
                  <a:schemeClr val="accent6">
                    <a:lumMod val="50000"/>
                  </a:schemeClr>
                </a:solidFill>
                <a:latin typeface="+mj-lt"/>
                <a:ea typeface="+mj-ea"/>
                <a:cs typeface="+mj-cs"/>
              </a:rPr>
              <a:t>TRÊN ĐỈNH AN ĐÉT</a:t>
            </a:r>
            <a:endParaRPr lang="vi-VN" altLang="en-US" sz="3600" dirty="0">
              <a:solidFill>
                <a:schemeClr val="accent6">
                  <a:lumMod val="50000"/>
                </a:schemeClr>
              </a:solidFill>
              <a:latin typeface="+mj-lt"/>
              <a:ea typeface="+mj-ea"/>
              <a:cs typeface="+mj-cs"/>
            </a:endParaRPr>
          </a:p>
        </p:txBody>
      </p:sp>
      <p:sp>
        <p:nvSpPr>
          <p:cNvPr id="39" name="Frame 38">
            <a:extLst>
              <a:ext uri="{FF2B5EF4-FFF2-40B4-BE49-F238E27FC236}">
                <a16:creationId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15436852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theme/theme1.xml><?xml version="1.0" encoding="utf-8"?>
<a:theme xmlns:a="http://schemas.openxmlformats.org/drawingml/2006/main" name="4_Left">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lIns="0" tIns="0" rIns="0" bIns="0">
        <a:spAutoFit/>
      </a:bodyPr>
      <a:lstStyle>
        <a:defPPr>
          <a:defRPr sz="2300" b="1" dirty="0" smtClean="0">
            <a:solidFill>
              <a:srgbClr val="000000"/>
            </a:solidFill>
            <a:latin typeface="Open Sans Semibold" panose="020B0706030804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2552</TotalTime>
  <Words>1668</Words>
  <Application>Microsoft Office PowerPoint</Application>
  <PresentationFormat>Widescreen</PresentationFormat>
  <Paragraphs>354</Paragraphs>
  <Slides>19</Slides>
  <Notes>15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19</vt:i4>
      </vt:variant>
    </vt:vector>
  </HeadingPairs>
  <TitlesOfParts>
    <vt:vector size="37" baseType="lpstr">
      <vt:lpstr>#9Slide03 Cabin Condensed Bold</vt:lpstr>
      <vt:lpstr>#9Slide03 Sympathique Alt</vt:lpstr>
      <vt:lpstr>#9Slide06 American Forkball Ero</vt:lpstr>
      <vt:lpstr>#9Slide07 IcielBC Cubano Normal (Headings)</vt:lpstr>
      <vt:lpstr>Arial</vt:lpstr>
      <vt:lpstr>Calibri</vt:lpstr>
      <vt:lpstr>Calibri Light</vt:lpstr>
      <vt:lpstr>Gill Sans</vt:lpstr>
      <vt:lpstr>Helvetica Light</vt:lpstr>
      <vt:lpstr>Open Sans</vt:lpstr>
      <vt:lpstr>Open Sans Semibold</vt:lpstr>
      <vt:lpstr>Roboto Bold</vt:lpstr>
      <vt:lpstr>Roboto Light</vt:lpstr>
      <vt:lpstr>Segoe UI Light</vt:lpstr>
      <vt:lpstr>Source Sans Pro</vt:lpstr>
      <vt:lpstr>Times New Roman</vt:lpstr>
      <vt:lpstr>Wingdings</vt:lpstr>
      <vt:lpstr>4_Left</vt:lpstr>
      <vt:lpstr>PHIẾU HỌC TẬP SỐ 2 - PHÂN HÓA BẮC – NAM</vt:lpstr>
      <vt:lpstr>PHIẾU HỌC TẬP SỐ 2 - PHÂN HÓA BẮC – NAM</vt:lpstr>
      <vt:lpstr>PHIẾU HỌC TẬP SỐ 1 - PHÂN HÓA BẮC – NAM</vt:lpstr>
      <vt:lpstr>PHIẾU HỌC TẬP SỐ 3 - PHÂN HÓA THEO CHIỀU CAO</vt:lpstr>
      <vt:lpstr>PHIẾU HỌC TẬP SỐ 3 - PHÂN HÓA THEO CHIỀU CAO</vt:lpstr>
      <vt:lpstr>PHIẾU HỌC TẬP SỐ 3 - PHÂN HÓA THEO CHIỀU CAO</vt:lpstr>
      <vt:lpstr>PHIẾU HỌC TẬP SỐ 3 - PHÂN HÓA THEO CHIỀU CAO</vt:lpstr>
      <vt:lpstr>PHIẾU HỌC TẬP SỐ 3 - PHÂN HÓA THEO CHIỀU CAO</vt:lpstr>
      <vt:lpstr>PowerPoint Presentation</vt:lpstr>
      <vt:lpstr>PowerPoint Presentation</vt:lpstr>
      <vt:lpstr>PowerPoint Presentation</vt:lpstr>
      <vt:lpstr>1/ Sự phân hóa tự nhiên theo chiều bắc – nam</vt:lpstr>
      <vt:lpstr>2/ Sự phân hóa tự nhiên theo chiều đông-tây</vt:lpstr>
      <vt:lpstr>2/ Sự phân hóa tự nhiên theo chiều đông-tây</vt:lpstr>
      <vt:lpstr>PowerPoint Presentation</vt:lpstr>
      <vt:lpstr>LUYỆN TẬP VÀ VẬN DỤNG</vt:lpstr>
      <vt:lpstr>TIÊU CHÍ ĐÁNH GIÁ</vt:lpstr>
      <vt:lpstr>TIÊU CHÍ ĐÁNH GIÁ</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Intel</cp:lastModifiedBy>
  <cp:revision>382</cp:revision>
  <dcterms:created xsi:type="dcterms:W3CDTF">2022-07-05T06:50:33Z</dcterms:created>
  <dcterms:modified xsi:type="dcterms:W3CDTF">2026-01-27T02:07:20Z</dcterms:modified>
</cp:coreProperties>
</file>