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4"/>
  </p:notesMasterIdLst>
  <p:sldIdLst>
    <p:sldId id="519" r:id="rId3"/>
    <p:sldId id="752" r:id="rId4"/>
    <p:sldId id="753" r:id="rId5"/>
    <p:sldId id="754" r:id="rId6"/>
    <p:sldId id="755" r:id="rId7"/>
    <p:sldId id="703" r:id="rId8"/>
    <p:sldId id="756" r:id="rId9"/>
    <p:sldId id="757" r:id="rId10"/>
    <p:sldId id="758" r:id="rId11"/>
    <p:sldId id="759" r:id="rId12"/>
    <p:sldId id="760" r:id="rId13"/>
    <p:sldId id="733" r:id="rId14"/>
    <p:sldId id="761" r:id="rId15"/>
    <p:sldId id="762" r:id="rId16"/>
    <p:sldId id="751" r:id="rId17"/>
    <p:sldId id="734" r:id="rId18"/>
    <p:sldId id="743" r:id="rId19"/>
    <p:sldId id="744" r:id="rId20"/>
    <p:sldId id="747" r:id="rId21"/>
    <p:sldId id="763" r:id="rId22"/>
    <p:sldId id="742" r:id="rId23"/>
  </p:sldIdLst>
  <p:sldSz cx="12192000" cy="6858000"/>
  <p:notesSz cx="6858000" cy="9144000"/>
  <p:embeddedFontLst>
    <p:embeddedFont>
      <p:font typeface="Calibri Light" panose="020F0302020204030204" pitchFamily="34" charset="0"/>
      <p:regular r:id="rId25"/>
      <p:italic r:id="rId26"/>
    </p:embeddedFont>
    <p:embeddedFont>
      <p:font typeface="#9Slide05 Great Vibes" panose="020B0604020202020204" charset="0"/>
      <p:regular r:id="rId27"/>
    </p:embeddedFont>
    <p:embeddedFont>
      <p:font typeface="Tahoma" panose="020B0604030504040204" pitchFamily="34" charset="0"/>
      <p:regular r:id="rId28"/>
      <p:bold r:id="rId29"/>
    </p:embeddedFont>
    <p:embeddedFont>
      <p:font typeface="Calibri" panose="020F0502020204030204" pitchFamily="34" charset="0"/>
      <p:regular r:id="rId30"/>
      <p:bold r:id="rId31"/>
      <p:italic r:id="rId32"/>
      <p:boldItalic r:id="rId33"/>
    </p:embeddedFont>
    <p:embeddedFont>
      <p:font typeface="#9Slide03 Oswald Medium" panose="020B0604020202020204" charset="0"/>
      <p:regular r:id="rId34"/>
    </p:embeddedFont>
    <p:embeddedFont>
      <p:font typeface="Cambria" panose="02040503050406030204" pitchFamily="18" charset="0"/>
      <p:regular r:id="rId35"/>
      <p:bold r:id="rId36"/>
      <p:italic r:id="rId37"/>
      <p:boldItalic r:id="rId38"/>
    </p:embeddedFont>
    <p:embeddedFont>
      <p:font typeface="#9Slide05 SVNClementine" panose="020F0502020204030203" charset="0"/>
      <p:regular r:id="rId39"/>
    </p:embeddedFont>
    <p:embeddedFont>
      <p:font typeface="#9Slide03 SFU Futura_12" panose="020B0604020202020204" charset="0"/>
      <p:regular r:id="rId40"/>
    </p:embeddedFont>
    <p:embeddedFont>
      <p:font typeface="#9Slide07 IcielKoni" panose="020B0604020202020204" charset="0"/>
      <p:bold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Trang" initials="PT" lastIdx="1" clrIdx="0">
    <p:extLst>
      <p:ext uri="{19B8F6BF-5375-455C-9EA6-DF929625EA0E}">
        <p15:presenceInfo xmlns:p15="http://schemas.microsoft.com/office/powerpoint/2012/main" userId="S::phamtrang@c2kl.onmicrosoft.com::4e706872-a0ef-4a7c-8e3c-1c70ce6dec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CC99"/>
    <a:srgbClr val="D0F5FE"/>
    <a:srgbClr val="ABE0F9"/>
    <a:srgbClr val="0033CC"/>
    <a:srgbClr val="DEEBF7"/>
    <a:srgbClr val="2B8D3A"/>
    <a:srgbClr val="C8CBD3"/>
    <a:srgbClr val="2BA5F9"/>
    <a:srgbClr val="2BCD15"/>
    <a:srgbClr val="1451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88909" autoAdjust="0"/>
  </p:normalViewPr>
  <p:slideViewPr>
    <p:cSldViewPr snapToGrid="0">
      <p:cViewPr varScale="1">
        <p:scale>
          <a:sx n="65" d="100"/>
          <a:sy n="65" d="100"/>
        </p:scale>
        <p:origin x="30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7/14/2022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a:t>
            </a:fld>
            <a:endParaRPr lang="en-US"/>
          </a:p>
        </p:txBody>
      </p:sp>
    </p:spTree>
    <p:extLst>
      <p:ext uri="{BB962C8B-B14F-4D97-AF65-F5344CB8AC3E}">
        <p14:creationId xmlns:p14="http://schemas.microsoft.com/office/powerpoint/2010/main" val="1309522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12</a:t>
            </a:fld>
            <a:endParaRPr lang="en-US"/>
          </a:p>
        </p:txBody>
      </p:sp>
    </p:spTree>
    <p:extLst>
      <p:ext uri="{BB962C8B-B14F-4D97-AF65-F5344CB8AC3E}">
        <p14:creationId xmlns:p14="http://schemas.microsoft.com/office/powerpoint/2010/main" val="1946861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13</a:t>
            </a:fld>
            <a:endParaRPr lang="en-US"/>
          </a:p>
        </p:txBody>
      </p:sp>
    </p:spTree>
    <p:extLst>
      <p:ext uri="{BB962C8B-B14F-4D97-AF65-F5344CB8AC3E}">
        <p14:creationId xmlns:p14="http://schemas.microsoft.com/office/powerpoint/2010/main" val="2099806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15</a:t>
            </a:fld>
            <a:endParaRPr lang="en-US"/>
          </a:p>
        </p:txBody>
      </p:sp>
    </p:spTree>
    <p:extLst>
      <p:ext uri="{BB962C8B-B14F-4D97-AF65-F5344CB8AC3E}">
        <p14:creationId xmlns:p14="http://schemas.microsoft.com/office/powerpoint/2010/main" val="498457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phát</a:t>
            </a:r>
            <a:r>
              <a:rPr lang="en-US" baseline="0" dirty="0" smtClean="0"/>
              <a:t> PHT </a:t>
            </a:r>
            <a:r>
              <a:rPr lang="en-US" baseline="0" dirty="0" err="1" smtClean="0"/>
              <a:t>cho</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16</a:t>
            </a:fld>
            <a:endParaRPr lang="en-US"/>
          </a:p>
        </p:txBody>
      </p:sp>
    </p:spTree>
    <p:extLst>
      <p:ext uri="{BB962C8B-B14F-4D97-AF65-F5344CB8AC3E}">
        <p14:creationId xmlns:p14="http://schemas.microsoft.com/office/powerpoint/2010/main" val="3356490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smtClean="0">
                <a:solidFill>
                  <a:schemeClr val="tx1"/>
                </a:solidFill>
                <a:effectLst/>
                <a:latin typeface="+mn-lt"/>
                <a:ea typeface="+mn-ea"/>
                <a:cs typeface="+mn-cs"/>
              </a:rPr>
              <a:t>Là một liên minh có 7 thành viên bao gồm các nước có nền công nghiệp tiên tiến kết hợp thành một nhóm được gọi là G7. Liên minh G7 bao gồm các quốc gia: Anh, Mỹ, Đức, Nhật Bản, Pháp, Canada và Ý. Những người đứng đầu của mỗi quốc gia này tập hợp lại và giải quyết các vấn đề liên quan đến chính sách kinh tế quốc tế.</a:t>
            </a:r>
          </a:p>
          <a:p>
            <a:r>
              <a:rPr lang="vi-VN" sz="1200" b="0" i="0" kern="1200" dirty="0" smtClean="0">
                <a:solidFill>
                  <a:schemeClr val="tx1"/>
                </a:solidFill>
                <a:effectLst/>
                <a:latin typeface="+mn-lt"/>
                <a:ea typeface="+mn-ea"/>
                <a:cs typeface="+mn-cs"/>
              </a:rPr>
              <a:t>Nhóm G7 (viết tắt tiếng Anh của Group of Seven) được thành lập vào năm 1976 khi Canada gia nhập nhóm G6 trước kia gồm: Pháp, Đức, Ý, Nhật, Anh và Hoa Kỳ. Bảy vị bộ trưởng nhóm họp vài lần mỗi năm để bàn luận và trao đổi về chính sách kinh tế.</a:t>
            </a:r>
          </a:p>
          <a:p>
            <a:r>
              <a:rPr lang="vi-VN" sz="1200" b="0" i="0" kern="1200" dirty="0" smtClean="0">
                <a:solidFill>
                  <a:schemeClr val="tx1"/>
                </a:solidFill>
                <a:effectLst/>
                <a:latin typeface="+mn-lt"/>
                <a:ea typeface="+mn-ea"/>
                <a:cs typeface="+mn-cs"/>
              </a:rPr>
              <a:t>Cần lưu ý là nhóm G7 khác nhóm G8. G8 là tập hợp họp cấp thượng đỉnh của bảy nước kể trên với Nga thêm vào. Cuộc họp G8 là do nguyên thủ quốc gia tham dự thường cân nhắc những vấn đề chính trị trong khi G7 là do bộ trưởng tài chính đảm nhiệm và chủ đề thì hạn chế trong phạm vi kinh tế.</a:t>
            </a:r>
          </a:p>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17</a:t>
            </a:fld>
            <a:endParaRPr lang="en-US"/>
          </a:p>
        </p:txBody>
      </p:sp>
    </p:spTree>
    <p:extLst>
      <p:ext uri="{BB962C8B-B14F-4D97-AF65-F5344CB8AC3E}">
        <p14:creationId xmlns:p14="http://schemas.microsoft.com/office/powerpoint/2010/main" val="2861030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phát</a:t>
            </a:r>
            <a:r>
              <a:rPr lang="en-US" baseline="0" dirty="0" smtClean="0"/>
              <a:t> PHT </a:t>
            </a:r>
            <a:r>
              <a:rPr lang="en-US" baseline="0" dirty="0" err="1" smtClean="0"/>
              <a:t>cho</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18</a:t>
            </a:fld>
            <a:endParaRPr lang="en-US"/>
          </a:p>
        </p:txBody>
      </p:sp>
    </p:spTree>
    <p:extLst>
      <p:ext uri="{BB962C8B-B14F-4D97-AF65-F5344CB8AC3E}">
        <p14:creationId xmlns:p14="http://schemas.microsoft.com/office/powerpoint/2010/main" val="4224253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19</a:t>
            </a:fld>
            <a:endParaRPr lang="en-US"/>
          </a:p>
        </p:txBody>
      </p:sp>
    </p:spTree>
    <p:extLst>
      <p:ext uri="{BB962C8B-B14F-4D97-AF65-F5344CB8AC3E}">
        <p14:creationId xmlns:p14="http://schemas.microsoft.com/office/powerpoint/2010/main" val="2394844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phát</a:t>
            </a:r>
            <a:r>
              <a:rPr lang="en-US" baseline="0" dirty="0" smtClean="0"/>
              <a:t> PHT </a:t>
            </a:r>
            <a:r>
              <a:rPr lang="en-US" baseline="0" dirty="0" err="1" smtClean="0"/>
              <a:t>cho</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20</a:t>
            </a:fld>
            <a:endParaRPr lang="en-US"/>
          </a:p>
        </p:txBody>
      </p:sp>
    </p:spTree>
    <p:extLst>
      <p:ext uri="{BB962C8B-B14F-4D97-AF65-F5344CB8AC3E}">
        <p14:creationId xmlns:p14="http://schemas.microsoft.com/office/powerpoint/2010/main" val="4168080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3</a:t>
            </a:fld>
            <a:endParaRPr lang="en-US"/>
          </a:p>
        </p:txBody>
      </p:sp>
    </p:spTree>
    <p:extLst>
      <p:ext uri="{BB962C8B-B14F-4D97-AF65-F5344CB8AC3E}">
        <p14:creationId xmlns:p14="http://schemas.microsoft.com/office/powerpoint/2010/main" val="225297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4</a:t>
            </a:fld>
            <a:endParaRPr lang="en-US"/>
          </a:p>
        </p:txBody>
      </p:sp>
    </p:spTree>
    <p:extLst>
      <p:ext uri="{BB962C8B-B14F-4D97-AF65-F5344CB8AC3E}">
        <p14:creationId xmlns:p14="http://schemas.microsoft.com/office/powerpoint/2010/main" val="3655264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5</a:t>
            </a:fld>
            <a:endParaRPr lang="en-US"/>
          </a:p>
        </p:txBody>
      </p:sp>
    </p:spTree>
    <p:extLst>
      <p:ext uri="{BB962C8B-B14F-4D97-AF65-F5344CB8AC3E}">
        <p14:creationId xmlns:p14="http://schemas.microsoft.com/office/powerpoint/2010/main" val="1229750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7</a:t>
            </a:fld>
            <a:endParaRPr lang="en-US"/>
          </a:p>
        </p:txBody>
      </p:sp>
    </p:spTree>
    <p:extLst>
      <p:ext uri="{BB962C8B-B14F-4D97-AF65-F5344CB8AC3E}">
        <p14:creationId xmlns:p14="http://schemas.microsoft.com/office/powerpoint/2010/main" val="1599162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8</a:t>
            </a:fld>
            <a:endParaRPr lang="en-US"/>
          </a:p>
        </p:txBody>
      </p:sp>
    </p:spTree>
    <p:extLst>
      <p:ext uri="{BB962C8B-B14F-4D97-AF65-F5344CB8AC3E}">
        <p14:creationId xmlns:p14="http://schemas.microsoft.com/office/powerpoint/2010/main" val="302273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9</a:t>
            </a:fld>
            <a:endParaRPr lang="en-US"/>
          </a:p>
        </p:txBody>
      </p:sp>
    </p:spTree>
    <p:extLst>
      <p:ext uri="{BB962C8B-B14F-4D97-AF65-F5344CB8AC3E}">
        <p14:creationId xmlns:p14="http://schemas.microsoft.com/office/powerpoint/2010/main" val="2364385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002060"/>
                </a:solidFill>
                <a:latin typeface="#9Slide03 SFU Futura_12" panose="00000400000000000000" pitchFamily="2" charset="0"/>
                <a:cs typeface="Arial" panose="020B0604020202020204" pitchFamily="34" charset="0"/>
              </a:rPr>
              <a:t>L</a:t>
            </a:r>
            <a:r>
              <a:rPr lang="vi-VN" sz="1200" b="1" dirty="0" smtClean="0">
                <a:solidFill>
                  <a:srgbClr val="002060"/>
                </a:solidFill>
                <a:latin typeface="#9Slide03 SFU Futura_12" panose="00000400000000000000" pitchFamily="2" charset="0"/>
                <a:cs typeface="Arial" panose="020B0604020202020204" pitchFamily="34" charset="0"/>
              </a:rPr>
              <a:t>ần lượt</a:t>
            </a:r>
            <a:r>
              <a:rPr lang="en-US" sz="1200" b="1" dirty="0" smtClean="0">
                <a:solidFill>
                  <a:srgbClr val="002060"/>
                </a:solidFill>
                <a:latin typeface="#9Slide03 SFU Futura_12" panose="00000400000000000000" pitchFamily="2" charset="0"/>
                <a:cs typeface="Arial" panose="020B0604020202020204" pitchFamily="34" charset="0"/>
              </a:rPr>
              <a:t> GV</a:t>
            </a:r>
            <a:r>
              <a:rPr lang="vi-VN" sz="1200" b="1" dirty="0" smtClean="0">
                <a:solidFill>
                  <a:srgbClr val="002060"/>
                </a:solidFill>
                <a:latin typeface="#9Slide03 SFU Futura_12" panose="00000400000000000000" pitchFamily="2" charset="0"/>
                <a:cs typeface="Arial" panose="020B0604020202020204" pitchFamily="34" charset="0"/>
              </a:rPr>
              <a:t> từng HS đọc tên 1 nước trong liên minh châu Âu (các nước không trùng nhau).</a:t>
            </a:r>
            <a:endParaRPr lang="en-US" sz="1200" b="1" dirty="0" smtClean="0">
              <a:solidFill>
                <a:srgbClr val="002060"/>
              </a:solidFill>
              <a:latin typeface="#9Slide03 SFU Futura_12" panose="00000400000000000000" pitchFamily="2"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10</a:t>
            </a:fld>
            <a:endParaRPr lang="en-US"/>
          </a:p>
        </p:txBody>
      </p:sp>
    </p:spTree>
    <p:extLst>
      <p:ext uri="{BB962C8B-B14F-4D97-AF65-F5344CB8AC3E}">
        <p14:creationId xmlns:p14="http://schemas.microsoft.com/office/powerpoint/2010/main" val="1231425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11</a:t>
            </a:fld>
            <a:endParaRPr lang="en-US"/>
          </a:p>
        </p:txBody>
      </p:sp>
    </p:spTree>
    <p:extLst>
      <p:ext uri="{BB962C8B-B14F-4D97-AF65-F5344CB8AC3E}">
        <p14:creationId xmlns:p14="http://schemas.microsoft.com/office/powerpoint/2010/main" val="1192264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7/14/2022</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7/14/2022</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7/14/2022</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08B0B-0C38-42ED-9BFB-92CD5D5259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15A20C-77BF-47D5-AAC2-6C19796DA0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433034-8236-437E-826B-B728CE6B52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C08B96E-F3D3-43FF-B768-117B600F1A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EF75099-153F-409E-A4DB-4169548BAF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97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1D49-5283-4424-804D-5697C8EA07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09912E-7C89-4B9D-B579-1E0758927D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C12EF-1903-4E3F-8558-D9B6609ADC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5F0E361-EF98-413F-9E5A-BC11F14471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4E68BD-24CA-4289-8F8C-D80A100C9F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993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476A2-7CC8-444E-B1D2-DE551B9BCD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1468B5-8969-4384-9A57-B16517A95A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0DC230-D168-440A-AE48-54CF683A2C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BCA9385-2FF4-495C-8873-8414138BAF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E0A7496-856E-44D6-8263-AC2F93AAD9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735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69BB4-73F3-42B0-830B-49AEEEFD58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A434E1-FBBD-4F83-ABD6-34994C48E7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F3E556-A7C0-4604-A93E-79D12D8792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431CD5-3E8D-4A28-8669-DF4B17EE31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A11ADB1-B202-46FA-94C0-F5543BB5DC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BF90A11-A77D-4DEF-B14D-5D92960DE8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785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0255B-4280-4E7B-8FC9-93826BBF36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0A1FA1-1959-4D86-AE00-EDF3CAE801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64109E-0FF1-4B60-8CFD-B5BB37E257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B1CA6A-4BCC-40AB-8ECD-42D56C75C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A98FB3-A290-41B4-B46B-D501142158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883E09-F789-4708-88A0-285DC0DF8B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5608A6F0-B808-4421-94EF-6E23F59E37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8EBAB74-63D4-4F28-903B-1FDDC4CD07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170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6450B-6D27-44B3-9E18-9DD7F1F4C7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CD67C0-BDD1-4394-9A86-2D91D638F7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A43C035-E1A5-4B88-B93C-A512025D36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8D42DAE-9BA6-4F9C-9C27-B66205B522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287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27B63-9977-45D1-9BF9-44C8123E7A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3949BCF-E78C-4B76-AB46-5EDA07352B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A4D6522-3C06-4768-8AE9-A1707757AB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267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97054-EAEB-4C2B-88C4-51BD3B1A8C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88F069-4FBF-49DA-984B-00EDAF809B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E6F5DF-EFE4-4794-915D-588D24B7C0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FC4485-61A7-43C1-B18D-9EFCFB22EF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059B9F7-EB59-4A0F-9398-59238CD49F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CDE009D-592B-4854-88FA-9DA33F57DA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775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7/14/2022</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EEA2B-BE46-43CD-BCAC-72C94321EF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E687E0-8F70-4CC0-AC18-2AEB51E05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8BB773-632B-4941-95E5-E529A405A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AA6099-782C-4007-BB89-76F526BB30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6AA4AA2-050E-426C-848F-8FCA96A92F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D80C092-792E-46ED-8978-B752C60981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42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B793D-92E1-4F02-BFB5-82E60A252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8F9650-2B53-4CDA-AC20-B0219BC74F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E9798-1339-4AB3-BCF7-80ED9B73CD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B352D3C-1F80-422A-8C25-BB55C08A54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A7EB7C5-3FE1-4A93-98C9-996F799D02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25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7005B5-58E1-4A23-985E-97790426D1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D5A4D9-B142-49B8-8967-F83FE0685E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E8AC3F-F06A-4FAE-B428-2A3FAA4C11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C35F315-AC64-4372-9A25-B50C7AFB37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636B0E5-1000-4299-A4F0-71E2A6906B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938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7/14/2022</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7/14/2022</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7/14/2022</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7/14/2022</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7/14/2022</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7/14/2022</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7/14/2022</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7/14/2022</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1F68AA-C19A-4344-9D56-F1F8AE5871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D846A3-1AFD-41BD-96B2-AD8A93FF2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71E5E-43A5-486A-AE96-1CA6F3DB03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6107286-F567-44DA-BEEA-B11A57EA5C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B2A3A87-D8D4-4B0F-AD05-9F84394190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777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7.jpeg"/><Relationship Id="rId7" Type="http://schemas.microsoft.com/office/2007/relationships/hdphoto" Target="../media/hdphoto10.wdp"/><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5.png"/><Relationship Id="rId11" Type="http://schemas.microsoft.com/office/2007/relationships/hdphoto" Target="../media/hdphoto12.wdp"/><Relationship Id="rId5" Type="http://schemas.microsoft.com/office/2007/relationships/hdphoto" Target="../media/hdphoto9.wdp"/><Relationship Id="rId10" Type="http://schemas.openxmlformats.org/officeDocument/2006/relationships/image" Target="../media/image27.png"/><Relationship Id="rId4" Type="http://schemas.openxmlformats.org/officeDocument/2006/relationships/image" Target="../media/image24.png"/><Relationship Id="rId9" Type="http://schemas.microsoft.com/office/2007/relationships/hdphoto" Target="../media/hdphoto11.wdp"/></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13.wdp"/><Relationship Id="rId3" Type="http://schemas.openxmlformats.org/officeDocument/2006/relationships/image" Target="../media/image28.jpeg"/><Relationship Id="rId7" Type="http://schemas.microsoft.com/office/2007/relationships/hdphoto" Target="../media/hdphoto4.wdp"/><Relationship Id="rId12"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4.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16.png"/><Relationship Id="rId4" Type="http://schemas.openxmlformats.org/officeDocument/2006/relationships/image" Target="../media/image13.png"/><Relationship Id="rId9" Type="http://schemas.microsoft.com/office/2007/relationships/hdphoto" Target="../media/hdphoto5.wdp"/><Relationship Id="rId1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7" Type="http://schemas.microsoft.com/office/2007/relationships/hdphoto" Target="../media/hdphoto14.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18.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1.png"/><Relationship Id="rId10" Type="http://schemas.microsoft.com/office/2007/relationships/hdphoto" Target="../media/hdphoto12.wdp"/><Relationship Id="rId4" Type="http://schemas.openxmlformats.org/officeDocument/2006/relationships/image" Target="../media/image36.pn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image" Target="../media/image37.png"/><Relationship Id="rId7" Type="http://schemas.openxmlformats.org/officeDocument/2006/relationships/image" Target="../media/image40.png"/><Relationship Id="rId12"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2.png"/><Relationship Id="rId5" Type="http://schemas.microsoft.com/office/2007/relationships/hdphoto" Target="../media/hdphoto15.wdp"/><Relationship Id="rId10" Type="http://schemas.openxmlformats.org/officeDocument/2006/relationships/image" Target="../media/image36.png"/><Relationship Id="rId4" Type="http://schemas.openxmlformats.org/officeDocument/2006/relationships/image" Target="../media/image38.png"/><Relationship Id="rId9" Type="http://schemas.microsoft.com/office/2007/relationships/hdphoto" Target="../media/hdphoto16.wdp"/></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7" Type="http://schemas.microsoft.com/office/2007/relationships/hdphoto" Target="../media/hdphoto18.wdp"/><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9.png"/><Relationship Id="rId5" Type="http://schemas.microsoft.com/office/2007/relationships/hdphoto" Target="../media/hdphoto17.wdp"/><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19.wdp"/></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microsoft.com/office/2007/relationships/hdphoto" Target="../media/hdphoto20.wdp"/><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7.wdp"/><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microsoft.com/office/2007/relationships/hdphoto" Target="../media/hdphoto4.wdp"/><Relationship Id="rId11" Type="http://schemas.openxmlformats.org/officeDocument/2006/relationships/image" Target="../media/image17.jpeg"/><Relationship Id="rId5" Type="http://schemas.openxmlformats.org/officeDocument/2006/relationships/image" Target="../media/image14.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16.png"/><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8.xml"/><Relationship Id="rId7" Type="http://schemas.microsoft.com/office/2007/relationships/hdphoto" Target="../media/hdphoto7.wdp"/><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jpeg"/><Relationship Id="rId10" Type="http://schemas.microsoft.com/office/2007/relationships/hdphoto" Target="../media/hdphoto8.wdp"/><Relationship Id="rId4" Type="http://schemas.openxmlformats.org/officeDocument/2006/relationships/notesSlide" Target="../notesSlides/notesSlide6.xml"/><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9.png"/><Relationship Id="rId5" Type="http://schemas.microsoft.com/office/2007/relationships/hdphoto" Target="../media/hdphoto7.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C4B62D9-C5F9-4E38-84F0-66FB82F31E05}"/>
              </a:ext>
            </a:extLst>
          </p:cNvPr>
          <p:cNvGrpSpPr/>
          <p:nvPr/>
        </p:nvGrpSpPr>
        <p:grpSpPr>
          <a:xfrm>
            <a:off x="1509949" y="11076"/>
            <a:ext cx="7318962" cy="1465188"/>
            <a:chOff x="2594249" y="118118"/>
            <a:chExt cx="7318962" cy="1465188"/>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3090178" y="118118"/>
              <a:ext cx="6795334" cy="1313118"/>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6250F2-351E-44CA-A071-9F67D77DF914}"/>
                </a:ext>
              </a:extLst>
            </p:cNvPr>
            <p:cNvSpPr/>
            <p:nvPr/>
          </p:nvSpPr>
          <p:spPr>
            <a:xfrm>
              <a:off x="3622015" y="214491"/>
              <a:ext cx="6291196" cy="1200329"/>
            </a:xfrm>
            <a:prstGeom prst="rect">
              <a:avLst/>
            </a:prstGeom>
            <a:noFill/>
          </p:spPr>
          <p:txBody>
            <a:bodyPr wrap="square" lIns="91440" tIns="45720" rIns="91440" bIns="45720">
              <a:spAutoFit/>
            </a:bodyPr>
            <a:lstStyle/>
            <a:p>
              <a:pPr algn="ctr"/>
              <a:r>
                <a:rPr lang="en-US" sz="72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latin typeface="#9Slide07 IcielKoni" pitchFamily="2" charset="0"/>
                </a:rPr>
                <a:t>KHỞI ĐỘNG</a:t>
              </a:r>
            </a:p>
          </p:txBody>
        </p:sp>
        <p:pic>
          <p:nvPicPr>
            <p:cNvPr id="8" name="Picture 2" descr="Hình ảnh Tên Lửa Vector Minh Họa Cô Lập Trên Nền Trắng Clip Nghệ Thuật Tên  Lửa, Thiên Hà Clipart, Vectơ, Tên Lửa Vector và PNG với nền trong suốt để  tải">
              <a:extLst>
                <a:ext uri="{FF2B5EF4-FFF2-40B4-BE49-F238E27FC236}">
                  <a16:creationId xmlns:a16="http://schemas.microsoft.com/office/drawing/2014/main" id="{19ACB149-D021-4382-A581-5862B2C1AB11}"/>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p:blipFill>
          <p:spPr bwMode="auto">
            <a:xfrm>
              <a:off x="2594249" y="118118"/>
              <a:ext cx="1489784" cy="1465188"/>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Rectangle: Rounded Corners 7">
            <a:extLst>
              <a:ext uri="{FF2B5EF4-FFF2-40B4-BE49-F238E27FC236}">
                <a16:creationId xmlns:a16="http://schemas.microsoft.com/office/drawing/2014/main" id="{D6CE6303-3C40-4361-9869-64BB994762E1}"/>
              </a:ext>
            </a:extLst>
          </p:cNvPr>
          <p:cNvSpPr/>
          <p:nvPr/>
        </p:nvSpPr>
        <p:spPr>
          <a:xfrm>
            <a:off x="-263584" y="1420354"/>
            <a:ext cx="12355568" cy="1750019"/>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err="1" smtClean="0">
                <a:solidFill>
                  <a:srgbClr val="0033CC"/>
                </a:solidFill>
                <a:latin typeface="#9Slide05 Great Vibes" panose="02000507080000020002" pitchFamily="2" charset="0"/>
                <a:cs typeface="Arial" panose="020B0604020202020204" pitchFamily="34" charset="0"/>
              </a:rPr>
              <a:t>Thử</a:t>
            </a:r>
            <a:r>
              <a:rPr lang="en-US" sz="11500" b="1" dirty="0" smtClean="0">
                <a:solidFill>
                  <a:srgbClr val="0033CC"/>
                </a:solidFill>
                <a:latin typeface="#9Slide05 Great Vibes" panose="02000507080000020002" pitchFamily="2" charset="0"/>
                <a:cs typeface="Arial" panose="020B0604020202020204" pitchFamily="34" charset="0"/>
              </a:rPr>
              <a:t> </a:t>
            </a:r>
            <a:r>
              <a:rPr lang="en-US" sz="11500" b="1" dirty="0" err="1" smtClean="0">
                <a:solidFill>
                  <a:srgbClr val="0033CC"/>
                </a:solidFill>
                <a:latin typeface="#9Slide05 Great Vibes" panose="02000507080000020002" pitchFamily="2" charset="0"/>
                <a:cs typeface="Arial" panose="020B0604020202020204" pitchFamily="34" charset="0"/>
              </a:rPr>
              <a:t>tài</a:t>
            </a:r>
            <a:r>
              <a:rPr lang="en-US" sz="11500" b="1" dirty="0" smtClean="0">
                <a:solidFill>
                  <a:srgbClr val="0033CC"/>
                </a:solidFill>
                <a:latin typeface="#9Slide05 Great Vibes" panose="02000507080000020002" pitchFamily="2" charset="0"/>
                <a:cs typeface="Arial" panose="020B0604020202020204" pitchFamily="34" charset="0"/>
              </a:rPr>
              <a:t> </a:t>
            </a:r>
            <a:r>
              <a:rPr lang="en-US" sz="11500" b="1" dirty="0" err="1" smtClean="0">
                <a:solidFill>
                  <a:srgbClr val="0033CC"/>
                </a:solidFill>
                <a:latin typeface="#9Slide05 Great Vibes" panose="02000507080000020002" pitchFamily="2" charset="0"/>
                <a:cs typeface="Arial" panose="020B0604020202020204" pitchFamily="34" charset="0"/>
              </a:rPr>
              <a:t>hiểu</a:t>
            </a:r>
            <a:r>
              <a:rPr lang="en-US" sz="11500" b="1" dirty="0" smtClean="0">
                <a:solidFill>
                  <a:srgbClr val="0033CC"/>
                </a:solidFill>
                <a:latin typeface="#9Slide05 Great Vibes" panose="02000507080000020002" pitchFamily="2" charset="0"/>
                <a:cs typeface="Arial" panose="020B0604020202020204" pitchFamily="34" charset="0"/>
              </a:rPr>
              <a:t> </a:t>
            </a:r>
            <a:r>
              <a:rPr lang="en-US" sz="11500" b="1" dirty="0" err="1" smtClean="0">
                <a:solidFill>
                  <a:srgbClr val="0033CC"/>
                </a:solidFill>
                <a:latin typeface="#9Slide05 Great Vibes" panose="02000507080000020002" pitchFamily="2" charset="0"/>
                <a:cs typeface="Arial" panose="020B0604020202020204" pitchFamily="34" charset="0"/>
              </a:rPr>
              <a:t>biết</a:t>
            </a:r>
            <a:endParaRPr lang="en-US" sz="11500" b="1" dirty="0">
              <a:solidFill>
                <a:srgbClr val="0033CC"/>
              </a:solidFill>
              <a:latin typeface="#9Slide05 Great Vibes" panose="02000507080000020002" pitchFamily="2" charset="0"/>
              <a:cs typeface="Arial" panose="020B0604020202020204" pitchFamily="34" charset="0"/>
            </a:endParaRPr>
          </a:p>
        </p:txBody>
      </p:sp>
      <p:cxnSp>
        <p:nvCxnSpPr>
          <p:cNvPr id="39" name="Straight Connector 38">
            <a:extLst>
              <a:ext uri="{FF2B5EF4-FFF2-40B4-BE49-F238E27FC236}">
                <a16:creationId xmlns:a16="http://schemas.microsoft.com/office/drawing/2014/main" id="{8529DE91-F9A3-4AAE-9D59-914616AB64F5}"/>
              </a:ext>
            </a:extLst>
          </p:cNvPr>
          <p:cNvCxnSpPr/>
          <p:nvPr/>
        </p:nvCxnSpPr>
        <p:spPr>
          <a:xfrm>
            <a:off x="-44103" y="3103703"/>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 name="Rectangle: Rounded Corners 7">
            <a:extLst>
              <a:ext uri="{FF2B5EF4-FFF2-40B4-BE49-F238E27FC236}">
                <a16:creationId xmlns:a16="http://schemas.microsoft.com/office/drawing/2014/main" id="{BE55959A-1F2C-46C2-9FCD-F989F5DD87B7}"/>
              </a:ext>
            </a:extLst>
          </p:cNvPr>
          <p:cNvSpPr/>
          <p:nvPr/>
        </p:nvSpPr>
        <p:spPr>
          <a:xfrm>
            <a:off x="802827" y="3266534"/>
            <a:ext cx="2482076" cy="2119854"/>
          </a:xfrm>
          <a:prstGeom prst="roundRect">
            <a:avLst/>
          </a:prstGeom>
          <a:solidFill>
            <a:srgbClr val="DEEBF7"/>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9Slide03 SFU Futura_12" panose="00000400000000000000" pitchFamily="2" charset="0"/>
                <a:cs typeface="Arial" panose="020B0604020202020204" pitchFamily="34" charset="0"/>
              </a:rPr>
              <a:t>Hoạt</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động</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cá</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nhân</a:t>
            </a:r>
            <a:endParaRPr lang="en-US" sz="3200" b="1" dirty="0">
              <a:solidFill>
                <a:schemeClr val="tx1"/>
              </a:solidFill>
              <a:latin typeface="#9Slide03 SFU Futura_12" panose="00000400000000000000" pitchFamily="2" charset="0"/>
              <a:cs typeface="Arial" panose="020B0604020202020204" pitchFamily="34" charset="0"/>
            </a:endParaRPr>
          </a:p>
        </p:txBody>
      </p:sp>
      <p:sp>
        <p:nvSpPr>
          <p:cNvPr id="28" name="Rectangle: Rounded Corners 7">
            <a:extLst>
              <a:ext uri="{FF2B5EF4-FFF2-40B4-BE49-F238E27FC236}">
                <a16:creationId xmlns:a16="http://schemas.microsoft.com/office/drawing/2014/main" id="{3582B86B-BF97-4986-B5E7-3EF41E0CF4DB}"/>
              </a:ext>
            </a:extLst>
          </p:cNvPr>
          <p:cNvSpPr/>
          <p:nvPr/>
        </p:nvSpPr>
        <p:spPr>
          <a:xfrm>
            <a:off x="4714494" y="3266533"/>
            <a:ext cx="3112336" cy="2119851"/>
          </a:xfrm>
          <a:prstGeom prst="roundRect">
            <a:avLst/>
          </a:prstGeom>
          <a:solidFill>
            <a:srgbClr val="DEEBF7"/>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chemeClr val="tx1"/>
                </a:solidFill>
                <a:latin typeface="#9Slide03 SFU Futura_12" panose="00000400000000000000" pitchFamily="2" charset="0"/>
                <a:cs typeface="Arial" panose="020B0604020202020204" pitchFamily="34" charset="0"/>
              </a:rPr>
              <a:t>Quan</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sát</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hình</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nêu</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hiểu</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biết</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của</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mình</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về</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hình</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ảnh</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đó</a:t>
            </a:r>
            <a:endParaRPr lang="en-US" sz="3200" b="1" dirty="0">
              <a:solidFill>
                <a:schemeClr val="tx1"/>
              </a:solidFill>
              <a:latin typeface="#9Slide03 SFU Futura_12" panose="00000400000000000000" pitchFamily="2" charset="0"/>
              <a:cs typeface="Arial" panose="020B0604020202020204" pitchFamily="34" charset="0"/>
            </a:endParaRPr>
          </a:p>
        </p:txBody>
      </p:sp>
      <p:sp>
        <p:nvSpPr>
          <p:cNvPr id="30" name="Rectangle: Rounded Corners 7">
            <a:extLst>
              <a:ext uri="{FF2B5EF4-FFF2-40B4-BE49-F238E27FC236}">
                <a16:creationId xmlns:a16="http://schemas.microsoft.com/office/drawing/2014/main" id="{C22CBC91-7E69-41A0-A1C7-59D20020A212}"/>
              </a:ext>
            </a:extLst>
          </p:cNvPr>
          <p:cNvSpPr/>
          <p:nvPr/>
        </p:nvSpPr>
        <p:spPr>
          <a:xfrm>
            <a:off x="8801212" y="3256025"/>
            <a:ext cx="3290771" cy="2119854"/>
          </a:xfrm>
          <a:prstGeom prst="roundRect">
            <a:avLst/>
          </a:prstGeom>
          <a:solidFill>
            <a:srgbClr val="DEEBF7"/>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9Slide03 SFU Futura_12" panose="00000400000000000000" pitchFamily="2" charset="0"/>
                <a:cs typeface="Arial" panose="020B0604020202020204" pitchFamily="34" charset="0"/>
              </a:rPr>
              <a:t>HS </a:t>
            </a:r>
            <a:r>
              <a:rPr lang="en-US" sz="3200" b="1" dirty="0" err="1" smtClean="0">
                <a:solidFill>
                  <a:schemeClr val="tx1"/>
                </a:solidFill>
                <a:latin typeface="#9Slide03 SFU Futura_12" panose="00000400000000000000" pitchFamily="2" charset="0"/>
                <a:cs typeface="Arial" panose="020B0604020202020204" pitchFamily="34" charset="0"/>
              </a:rPr>
              <a:t>giơ</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tay</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nhanh</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nhất</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được</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quyền</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trả</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lời</a:t>
            </a:r>
            <a:endParaRPr lang="en-US" sz="3200" b="1" dirty="0">
              <a:solidFill>
                <a:schemeClr val="tx1"/>
              </a:solidFill>
              <a:latin typeface="#9Slide03 SFU Futura_12" panose="00000400000000000000" pitchFamily="2" charset="0"/>
              <a:cs typeface="Arial" panose="020B0604020202020204" pitchFamily="34" charset="0"/>
            </a:endParaRPr>
          </a:p>
        </p:txBody>
      </p:sp>
      <p:pic>
        <p:nvPicPr>
          <p:cNvPr id="31"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7197" y="4731143"/>
            <a:ext cx="2260213" cy="226021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9004901" y="0"/>
            <a:ext cx="2025049" cy="1476264"/>
            <a:chOff x="6857346" y="857587"/>
            <a:chExt cx="4331139" cy="2454312"/>
          </a:xfrm>
        </p:grpSpPr>
        <p:pic>
          <p:nvPicPr>
            <p:cNvPr id="19" name="Picture 18"/>
            <p:cNvPicPr>
              <a:picLocks noChangeAspect="1"/>
            </p:cNvPicPr>
            <p:nvPr/>
          </p:nvPicPr>
          <p:blipFill>
            <a:blip r:embed="rId5"/>
            <a:stretch>
              <a:fillRect/>
            </a:stretch>
          </p:blipFill>
          <p:spPr>
            <a:xfrm>
              <a:off x="6857346" y="857587"/>
              <a:ext cx="4331139" cy="2454312"/>
            </a:xfrm>
            <a:prstGeom prst="rect">
              <a:avLst/>
            </a:prstGeom>
          </p:spPr>
        </p:pic>
        <p:pic>
          <p:nvPicPr>
            <p:cNvPr id="20"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4" descr="Thinking Person PNG Image &amp;amp; PSD File Free Download - Lovepik | 401333021"/>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15020" t="4831" r="16684" b="10969"/>
          <a:stretch/>
        </p:blipFill>
        <p:spPr bwMode="auto">
          <a:xfrm>
            <a:off x="3117" y="4731143"/>
            <a:ext cx="1762666" cy="21731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ách giơ tay xung phong lên bảng nhận xét gì về bạn"/>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2034" b="97288" l="5894" r="89431">
                        <a14:foregroundMark x1="67886" y1="62373" x2="67886" y2="62373"/>
                        <a14:foregroundMark x1="69512" y1="61695" x2="69512" y2="61695"/>
                        <a14:foregroundMark x1="78455" y1="55593" x2="78455" y2="55593"/>
                        <a14:foregroundMark x1="78455" y1="54915" x2="78455" y2="54915"/>
                        <a14:foregroundMark x1="73984" y1="93898" x2="73984" y2="93898"/>
                        <a14:foregroundMark x1="52846" y1="2034" x2="52846" y2="2034"/>
                        <a14:foregroundMark x1="26829" y1="60339" x2="26829" y2="60339"/>
                        <a14:foregroundMark x1="27439" y1="97627" x2="27439" y2="97627"/>
                        <a14:foregroundMark x1="81098" y1="84068" x2="81098" y2="84068"/>
                        <a14:foregroundMark x1="81098" y1="83051" x2="81098" y2="83051"/>
                        <a14:foregroundMark x1="76626" y1="47119" x2="76626" y2="47119"/>
                        <a14:foregroundMark x1="76626" y1="46441" x2="76626" y2="46441"/>
                        <a14:foregroundMark x1="5894" y1="65424" x2="5894" y2="65424"/>
                      </a14:backgroundRemoval>
                    </a14:imgEffect>
                  </a14:imgLayer>
                </a14:imgProps>
              </a:ext>
              <a:ext uri="{28A0092B-C50C-407E-A947-70E740481C1C}">
                <a14:useLocalDpi xmlns:a14="http://schemas.microsoft.com/office/drawing/2010/main" val="0"/>
              </a:ext>
            </a:extLst>
          </a:blip>
          <a:srcRect/>
          <a:stretch>
            <a:fillRect/>
          </a:stretch>
        </p:blipFill>
        <p:spPr bwMode="auto">
          <a:xfrm>
            <a:off x="7436923" y="4737441"/>
            <a:ext cx="2930612" cy="2120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307464"/>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left)">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par>
                                <p:cTn id="25" presetID="10"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1" grpId="0" animBg="1"/>
      <p:bldP spid="28" grpId="0" animBg="1"/>
      <p:bldP spid="3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6698" y="-7562"/>
            <a:ext cx="11426814" cy="822751"/>
            <a:chOff x="486698" y="-7562"/>
            <a:chExt cx="11426814" cy="822751"/>
          </a:xfrm>
        </p:grpSpPr>
        <p:grpSp>
          <p:nvGrpSpPr>
            <p:cNvPr id="52" name="Group 51"/>
            <p:cNvGrpSpPr/>
            <p:nvPr/>
          </p:nvGrpSpPr>
          <p:grpSpPr>
            <a:xfrm>
              <a:off x="486698" y="42558"/>
              <a:ext cx="11426814" cy="772631"/>
              <a:chOff x="-4229473" y="23612"/>
              <a:chExt cx="8664982" cy="858820"/>
            </a:xfrm>
          </p:grpSpPr>
          <p:sp>
            <p:nvSpPr>
              <p:cNvPr id="54" name="Rectangle: Rounded Corners 17">
                <a:extLst>
                  <a:ext uri="{FF2B5EF4-FFF2-40B4-BE49-F238E27FC236}">
                    <a16:creationId xmlns:a16="http://schemas.microsoft.com/office/drawing/2014/main" id="{FAD1B7D5-53C9-4DD5-8454-63D6FF634185}"/>
                  </a:ext>
                </a:extLst>
              </p:cNvPr>
              <p:cNvSpPr/>
              <p:nvPr/>
            </p:nvSpPr>
            <p:spPr>
              <a:xfrm>
                <a:off x="-4229473" y="23612"/>
                <a:ext cx="8633846" cy="79707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55" name="TextBox 54">
                <a:extLst>
                  <a:ext uri="{FF2B5EF4-FFF2-40B4-BE49-F238E27FC236}">
                    <a16:creationId xmlns:a16="http://schemas.microsoft.com/office/drawing/2014/main" id="{4EC68D7C-3C39-4B6F-8758-427A97DB07ED}"/>
                  </a:ext>
                </a:extLst>
              </p:cNvPr>
              <p:cNvSpPr txBox="1"/>
              <p:nvPr/>
            </p:nvSpPr>
            <p:spPr>
              <a:xfrm>
                <a:off x="-3333344" y="27158"/>
                <a:ext cx="7768853" cy="8552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9Slide03 SFU Futura_12" panose="020B0604020202020204" charset="0"/>
                  </a:rPr>
                  <a:t>1. </a:t>
                </a:r>
                <a:r>
                  <a:rPr lang="en-US" sz="4400" b="1" dirty="0" smtClean="0">
                    <a:solidFill>
                      <a:schemeClr val="bg1"/>
                    </a:solidFill>
                    <a:latin typeface="#9Slide03 SFU Futura_12" panose="020B0604020202020204" charset="0"/>
                  </a:rPr>
                  <a:t>KHÁI QUÁT VỀ LIÊN MINH CHÂU ÂU</a:t>
                </a:r>
                <a:endParaRPr kumimoji="0" lang="vi-VN" sz="4400" b="1" i="0" u="none" strike="noStrike" kern="1200" cap="none" spc="0" normalizeH="0" baseline="0" noProof="0" dirty="0">
                  <a:ln>
                    <a:noFill/>
                  </a:ln>
                  <a:solidFill>
                    <a:schemeClr val="bg1"/>
                  </a:solidFill>
                  <a:effectLst/>
                  <a:uLnTx/>
                  <a:uFillTx/>
                  <a:latin typeface="#9Slide03 SFU Futura_12" panose="020B0604020202020204" charset="0"/>
                </a:endParaRPr>
              </a:p>
            </p:txBody>
          </p:sp>
        </p:grpSp>
        <p:pic>
          <p:nvPicPr>
            <p:cNvPr id="29" name="Picture 2" descr="EU - Những Điều Bạn Cần Biết"/>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23445" y="-7562"/>
              <a:ext cx="1222817" cy="8134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p:cNvPicPr>
            <a:picLocks noChangeAspect="1"/>
          </p:cNvPicPr>
          <p:nvPr/>
        </p:nvPicPr>
        <p:blipFill>
          <a:blip r:embed="rId4"/>
          <a:stretch>
            <a:fillRect/>
          </a:stretch>
        </p:blipFill>
        <p:spPr>
          <a:xfrm>
            <a:off x="6517914" y="798764"/>
            <a:ext cx="5395598" cy="5689904"/>
          </a:xfrm>
          <a:prstGeom prst="rect">
            <a:avLst/>
          </a:prstGeom>
        </p:spPr>
      </p:pic>
      <p:sp>
        <p:nvSpPr>
          <p:cNvPr id="4" name="Rectangle 3"/>
          <p:cNvSpPr/>
          <p:nvPr/>
        </p:nvSpPr>
        <p:spPr>
          <a:xfrm>
            <a:off x="6514277" y="6488668"/>
            <a:ext cx="5399235" cy="369332"/>
          </a:xfrm>
          <a:prstGeom prst="rect">
            <a:avLst/>
          </a:prstGeom>
        </p:spPr>
        <p:txBody>
          <a:bodyPr wrap="none">
            <a:spAutoFit/>
          </a:bodyPr>
          <a:lstStyle/>
          <a:p>
            <a:r>
              <a:rPr lang="en-US" dirty="0" err="1">
                <a:latin typeface="#9Slide03 SFU Futura_12" panose="020B0604020202020204" charset="0"/>
                <a:ea typeface="Cambria" panose="02040503050406030204" pitchFamily="18" charset="0"/>
              </a:rPr>
              <a:t>Bản</a:t>
            </a:r>
            <a:r>
              <a:rPr lang="en-US" dirty="0">
                <a:latin typeface="#9Slide03 SFU Futura_12" panose="020B0604020202020204" charset="0"/>
                <a:ea typeface="Cambria" panose="02040503050406030204" pitchFamily="18" charset="0"/>
              </a:rPr>
              <a:t> </a:t>
            </a:r>
            <a:r>
              <a:rPr lang="en-US" dirty="0" err="1">
                <a:latin typeface="#9Slide03 SFU Futura_12" panose="020B0604020202020204" charset="0"/>
                <a:ea typeface="Cambria" panose="02040503050406030204" pitchFamily="18" charset="0"/>
              </a:rPr>
              <a:t>đồ</a:t>
            </a:r>
            <a:r>
              <a:rPr lang="en-US" dirty="0">
                <a:latin typeface="#9Slide03 SFU Futura_12" panose="020B0604020202020204" charset="0"/>
                <a:ea typeface="Cambria" panose="02040503050406030204" pitchFamily="18" charset="0"/>
              </a:rPr>
              <a:t> </a:t>
            </a:r>
            <a:r>
              <a:rPr lang="en-US" dirty="0" err="1">
                <a:latin typeface="#9Slide03 SFU Futura_12" panose="020B0604020202020204" charset="0"/>
                <a:ea typeface="Cambria" panose="02040503050406030204" pitchFamily="18" charset="0"/>
              </a:rPr>
              <a:t>các</a:t>
            </a:r>
            <a:r>
              <a:rPr lang="en-US" dirty="0">
                <a:latin typeface="#9Slide03 SFU Futura_12" panose="020B0604020202020204" charset="0"/>
                <a:ea typeface="Cambria" panose="02040503050406030204" pitchFamily="18" charset="0"/>
              </a:rPr>
              <a:t> </a:t>
            </a:r>
            <a:r>
              <a:rPr lang="en-US" dirty="0" err="1">
                <a:latin typeface="#9Slide03 SFU Futura_12" panose="020B0604020202020204" charset="0"/>
                <a:ea typeface="Cambria" panose="02040503050406030204" pitchFamily="18" charset="0"/>
              </a:rPr>
              <a:t>nước</a:t>
            </a:r>
            <a:r>
              <a:rPr lang="en-US" dirty="0">
                <a:latin typeface="#9Slide03 SFU Futura_12" panose="020B0604020202020204" charset="0"/>
                <a:ea typeface="Cambria" panose="02040503050406030204" pitchFamily="18" charset="0"/>
              </a:rPr>
              <a:t> </a:t>
            </a:r>
            <a:r>
              <a:rPr lang="en-US" dirty="0" err="1" smtClean="0">
                <a:latin typeface="#9Slide03 SFU Futura_12" panose="020B0604020202020204" charset="0"/>
                <a:ea typeface="Cambria" panose="02040503050406030204" pitchFamily="18" charset="0"/>
              </a:rPr>
              <a:t>thuộc</a:t>
            </a:r>
            <a:r>
              <a:rPr lang="en-US" dirty="0" smtClean="0">
                <a:latin typeface="#9Slide03 SFU Futura_12" panose="020B0604020202020204" charset="0"/>
                <a:ea typeface="Cambria" panose="02040503050406030204" pitchFamily="18" charset="0"/>
              </a:rPr>
              <a:t> </a:t>
            </a:r>
            <a:r>
              <a:rPr lang="en-US" dirty="0" err="1" smtClean="0">
                <a:latin typeface="#9Slide03 SFU Futura_12" panose="020B0604020202020204" charset="0"/>
                <a:ea typeface="Cambria" panose="02040503050406030204" pitchFamily="18" charset="0"/>
              </a:rPr>
              <a:t>liên</a:t>
            </a:r>
            <a:r>
              <a:rPr lang="en-US" dirty="0" smtClean="0">
                <a:latin typeface="#9Slide03 SFU Futura_12" panose="020B0604020202020204" charset="0"/>
                <a:ea typeface="Cambria" panose="02040503050406030204" pitchFamily="18" charset="0"/>
              </a:rPr>
              <a:t> minh </a:t>
            </a:r>
            <a:r>
              <a:rPr lang="en-US" dirty="0" err="1" smtClean="0">
                <a:latin typeface="#9Slide03 SFU Futura_12" panose="020B0604020202020204" charset="0"/>
                <a:ea typeface="Cambria" panose="02040503050406030204" pitchFamily="18" charset="0"/>
              </a:rPr>
              <a:t>châu</a:t>
            </a:r>
            <a:r>
              <a:rPr lang="en-US" dirty="0" smtClean="0">
                <a:latin typeface="#9Slide03 SFU Futura_12" panose="020B0604020202020204" charset="0"/>
                <a:ea typeface="Cambria" panose="02040503050406030204" pitchFamily="18" charset="0"/>
              </a:rPr>
              <a:t> </a:t>
            </a:r>
            <a:r>
              <a:rPr lang="en-US" dirty="0" err="1" smtClean="0">
                <a:latin typeface="#9Slide03 SFU Futura_12" panose="020B0604020202020204" charset="0"/>
                <a:ea typeface="Cambria" panose="02040503050406030204" pitchFamily="18" charset="0"/>
              </a:rPr>
              <a:t>Âu</a:t>
            </a:r>
            <a:r>
              <a:rPr lang="en-US" dirty="0" smtClean="0">
                <a:latin typeface="#9Slide03 SFU Futura_12" panose="020B0604020202020204" charset="0"/>
                <a:ea typeface="Cambria" panose="02040503050406030204" pitchFamily="18" charset="0"/>
              </a:rPr>
              <a:t>, </a:t>
            </a:r>
            <a:r>
              <a:rPr lang="en-US" dirty="0" err="1">
                <a:latin typeface="#9Slide03 SFU Futura_12" panose="020B0604020202020204" charset="0"/>
                <a:ea typeface="Cambria" panose="02040503050406030204" pitchFamily="18" charset="0"/>
              </a:rPr>
              <a:t>năm</a:t>
            </a:r>
            <a:r>
              <a:rPr lang="en-US" dirty="0">
                <a:latin typeface="#9Slide03 SFU Futura_12" panose="020B0604020202020204" charset="0"/>
                <a:ea typeface="Cambria" panose="02040503050406030204" pitchFamily="18" charset="0"/>
              </a:rPr>
              <a:t> 2020</a:t>
            </a:r>
            <a:endParaRPr lang="en-US" dirty="0">
              <a:latin typeface="#9Slide03 SFU Futura_12" panose="020B0604020202020204" charset="0"/>
            </a:endParaRPr>
          </a:p>
        </p:txBody>
      </p:sp>
      <p:sp>
        <p:nvSpPr>
          <p:cNvPr id="18" name="Cloud 17">
            <a:extLst>
              <a:ext uri="{FF2B5EF4-FFF2-40B4-BE49-F238E27FC236}">
                <a16:creationId xmlns:a16="http://schemas.microsoft.com/office/drawing/2014/main" id="{90A0D09F-1CF0-4A16-83AA-2F217797D253}"/>
              </a:ext>
            </a:extLst>
          </p:cNvPr>
          <p:cNvSpPr/>
          <p:nvPr/>
        </p:nvSpPr>
        <p:spPr>
          <a:xfrm>
            <a:off x="523445" y="1742682"/>
            <a:ext cx="5549657" cy="3478247"/>
          </a:xfrm>
          <a:prstGeom prst="cloud">
            <a:avLst/>
          </a:prstGeom>
          <a:solidFill>
            <a:srgbClr val="ABE0F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19" name="Rectangle 18"/>
          <p:cNvSpPr/>
          <p:nvPr/>
        </p:nvSpPr>
        <p:spPr>
          <a:xfrm>
            <a:off x="1311252" y="2327643"/>
            <a:ext cx="3974042" cy="2308324"/>
          </a:xfrm>
          <a:prstGeom prst="rect">
            <a:avLst/>
          </a:prstGeom>
        </p:spPr>
        <p:txBody>
          <a:bodyPr wrap="square">
            <a:spAutoFit/>
          </a:bodyPr>
          <a:lstStyle/>
          <a:p>
            <a:pPr algn="ctr"/>
            <a:r>
              <a:rPr lang="en-US" sz="3600" dirty="0" err="1" smtClean="0">
                <a:latin typeface="#9Slide03 SFU Futura_12" panose="020B0604020202020204" charset="0"/>
                <a:ea typeface="Cambria" panose="02040503050406030204" pitchFamily="18" charset="0"/>
              </a:rPr>
              <a:t>Dựa</a:t>
            </a:r>
            <a:r>
              <a:rPr lang="en-US" sz="3600" dirty="0" smtClean="0">
                <a:latin typeface="#9Slide03 SFU Futura_12" panose="020B0604020202020204" charset="0"/>
                <a:ea typeface="Cambria" panose="02040503050406030204" pitchFamily="18" charset="0"/>
              </a:rPr>
              <a:t> </a:t>
            </a:r>
            <a:r>
              <a:rPr lang="en-US" sz="3600" dirty="0" err="1" smtClean="0">
                <a:latin typeface="#9Slide03 SFU Futura_12" panose="020B0604020202020204" charset="0"/>
                <a:ea typeface="Cambria" panose="02040503050406030204" pitchFamily="18" charset="0"/>
              </a:rPr>
              <a:t>vào</a:t>
            </a:r>
            <a:r>
              <a:rPr lang="en-US" sz="3600" dirty="0" smtClean="0">
                <a:latin typeface="#9Slide03 SFU Futura_12" panose="020B0604020202020204" charset="0"/>
                <a:ea typeface="Cambria" panose="02040503050406030204" pitchFamily="18" charset="0"/>
              </a:rPr>
              <a:t> </a:t>
            </a:r>
            <a:r>
              <a:rPr lang="en-US" sz="3600" dirty="0" err="1" smtClean="0">
                <a:latin typeface="#9Slide03 SFU Futura_12" panose="020B0604020202020204" charset="0"/>
                <a:ea typeface="Cambria" panose="02040503050406030204" pitchFamily="18" charset="0"/>
              </a:rPr>
              <a:t>bản</a:t>
            </a:r>
            <a:r>
              <a:rPr lang="en-US" sz="3600" dirty="0" smtClean="0">
                <a:latin typeface="#9Slide03 SFU Futura_12" panose="020B0604020202020204" charset="0"/>
                <a:ea typeface="Cambria" panose="02040503050406030204" pitchFamily="18" charset="0"/>
              </a:rPr>
              <a:t> </a:t>
            </a:r>
            <a:r>
              <a:rPr lang="en-US" sz="3600" dirty="0" err="1" smtClean="0">
                <a:latin typeface="#9Slide03 SFU Futura_12" panose="020B0604020202020204" charset="0"/>
                <a:ea typeface="Cambria" panose="02040503050406030204" pitchFamily="18" charset="0"/>
              </a:rPr>
              <a:t>đồ</a:t>
            </a:r>
            <a:r>
              <a:rPr lang="en-US" sz="3600" dirty="0" smtClean="0">
                <a:latin typeface="#9Slide03 SFU Futura_12" panose="020B0604020202020204" charset="0"/>
                <a:ea typeface="Cambria" panose="02040503050406030204" pitchFamily="18" charset="0"/>
              </a:rPr>
              <a:t>, </a:t>
            </a:r>
            <a:r>
              <a:rPr lang="en-US" sz="3600" dirty="0" err="1" smtClean="0">
                <a:latin typeface="#9Slide03 SFU Futura_12" panose="020B0604020202020204" charset="0"/>
                <a:ea typeface="Cambria" panose="02040503050406030204" pitchFamily="18" charset="0"/>
              </a:rPr>
              <a:t>kể</a:t>
            </a:r>
            <a:r>
              <a:rPr lang="en-US" sz="3600" dirty="0" smtClean="0">
                <a:latin typeface="#9Slide03 SFU Futura_12" panose="020B0604020202020204" charset="0"/>
                <a:ea typeface="Cambria" panose="02040503050406030204" pitchFamily="18" charset="0"/>
              </a:rPr>
              <a:t> </a:t>
            </a:r>
            <a:r>
              <a:rPr lang="en-US" sz="3600" dirty="0" err="1" smtClean="0">
                <a:latin typeface="#9Slide03 SFU Futura_12" panose="020B0604020202020204" charset="0"/>
                <a:ea typeface="Cambria" panose="02040503050406030204" pitchFamily="18" charset="0"/>
              </a:rPr>
              <a:t>tên</a:t>
            </a:r>
            <a:r>
              <a:rPr lang="en-US" sz="3600" dirty="0" smtClean="0">
                <a:latin typeface="#9Slide03 SFU Futura_12" panose="020B0604020202020204" charset="0"/>
                <a:ea typeface="Cambria" panose="02040503050406030204" pitchFamily="18" charset="0"/>
              </a:rPr>
              <a:t> </a:t>
            </a:r>
            <a:r>
              <a:rPr lang="en-US" sz="3600" dirty="0" err="1" smtClean="0">
                <a:latin typeface="#9Slide03 SFU Futura_12" panose="020B0604020202020204" charset="0"/>
                <a:ea typeface="Cambria" panose="02040503050406030204" pitchFamily="18" charset="0"/>
              </a:rPr>
              <a:t>các</a:t>
            </a:r>
            <a:r>
              <a:rPr lang="en-US" sz="3600" dirty="0" smtClean="0">
                <a:latin typeface="#9Slide03 SFU Futura_12" panose="020B0604020202020204" charset="0"/>
                <a:ea typeface="Cambria" panose="02040503050406030204" pitchFamily="18" charset="0"/>
              </a:rPr>
              <a:t> </a:t>
            </a:r>
            <a:r>
              <a:rPr lang="en-US" sz="3600" dirty="0" err="1">
                <a:latin typeface="#9Slide03 SFU Futura_12" panose="020B0604020202020204" charset="0"/>
                <a:ea typeface="Cambria" panose="02040503050406030204" pitchFamily="18" charset="0"/>
              </a:rPr>
              <a:t>nước</a:t>
            </a:r>
            <a:r>
              <a:rPr lang="en-US" sz="3600" dirty="0">
                <a:latin typeface="#9Slide03 SFU Futura_12" panose="020B0604020202020204" charset="0"/>
                <a:ea typeface="Cambria" panose="02040503050406030204" pitchFamily="18" charset="0"/>
              </a:rPr>
              <a:t> </a:t>
            </a:r>
            <a:r>
              <a:rPr lang="en-US" sz="3600" dirty="0" err="1" smtClean="0">
                <a:latin typeface="#9Slide03 SFU Futura_12" panose="020B0604020202020204" charset="0"/>
                <a:ea typeface="Cambria" panose="02040503050406030204" pitchFamily="18" charset="0"/>
              </a:rPr>
              <a:t>thuộc</a:t>
            </a:r>
            <a:r>
              <a:rPr lang="en-US" sz="3600" dirty="0" smtClean="0">
                <a:latin typeface="#9Slide03 SFU Futura_12" panose="020B0604020202020204" charset="0"/>
                <a:ea typeface="Cambria" panose="02040503050406030204" pitchFamily="18" charset="0"/>
              </a:rPr>
              <a:t> </a:t>
            </a:r>
            <a:r>
              <a:rPr lang="en-US" sz="3600" dirty="0" err="1" smtClean="0">
                <a:latin typeface="#9Slide03 SFU Futura_12" panose="020B0604020202020204" charset="0"/>
                <a:ea typeface="Cambria" panose="02040503050406030204" pitchFamily="18" charset="0"/>
              </a:rPr>
              <a:t>liên</a:t>
            </a:r>
            <a:r>
              <a:rPr lang="en-US" sz="3600" dirty="0" smtClean="0">
                <a:latin typeface="#9Slide03 SFU Futura_12" panose="020B0604020202020204" charset="0"/>
                <a:ea typeface="Cambria" panose="02040503050406030204" pitchFamily="18" charset="0"/>
              </a:rPr>
              <a:t> minh </a:t>
            </a:r>
            <a:r>
              <a:rPr lang="en-US" sz="3600" dirty="0" err="1" smtClean="0">
                <a:latin typeface="#9Slide03 SFU Futura_12" panose="020B0604020202020204" charset="0"/>
                <a:ea typeface="Cambria" panose="02040503050406030204" pitchFamily="18" charset="0"/>
              </a:rPr>
              <a:t>châu</a:t>
            </a:r>
            <a:r>
              <a:rPr lang="en-US" sz="3600" dirty="0" smtClean="0">
                <a:latin typeface="#9Slide03 SFU Futura_12" panose="020B0604020202020204" charset="0"/>
                <a:ea typeface="Cambria" panose="02040503050406030204" pitchFamily="18" charset="0"/>
              </a:rPr>
              <a:t> </a:t>
            </a:r>
            <a:r>
              <a:rPr lang="en-US" sz="3600" dirty="0" err="1" smtClean="0">
                <a:latin typeface="#9Slide03 SFU Futura_12" panose="020B0604020202020204" charset="0"/>
                <a:ea typeface="Cambria" panose="02040503050406030204" pitchFamily="18" charset="0"/>
              </a:rPr>
              <a:t>Âu</a:t>
            </a:r>
            <a:r>
              <a:rPr lang="en-US" sz="3600" dirty="0">
                <a:latin typeface="#9Slide03 SFU Futura_12" panose="020B0604020202020204" charset="0"/>
                <a:ea typeface="Cambria" panose="02040503050406030204" pitchFamily="18" charset="0"/>
              </a:rPr>
              <a:t>?</a:t>
            </a:r>
            <a:endParaRPr lang="en-US" sz="3600" dirty="0">
              <a:latin typeface="#9Slide03 SFU Futura_12" panose="020B0604020202020204" charset="0"/>
            </a:endParaRPr>
          </a:p>
        </p:txBody>
      </p:sp>
    </p:spTree>
    <p:extLst>
      <p:ext uri="{BB962C8B-B14F-4D97-AF65-F5344CB8AC3E}">
        <p14:creationId xmlns:p14="http://schemas.microsoft.com/office/powerpoint/2010/main" val="209530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6698" y="-7562"/>
            <a:ext cx="11426814" cy="822751"/>
            <a:chOff x="486698" y="-7562"/>
            <a:chExt cx="11426814" cy="822751"/>
          </a:xfrm>
        </p:grpSpPr>
        <p:grpSp>
          <p:nvGrpSpPr>
            <p:cNvPr id="52" name="Group 51"/>
            <p:cNvGrpSpPr/>
            <p:nvPr/>
          </p:nvGrpSpPr>
          <p:grpSpPr>
            <a:xfrm>
              <a:off x="486698" y="42558"/>
              <a:ext cx="11426814" cy="772631"/>
              <a:chOff x="-4229473" y="23612"/>
              <a:chExt cx="8664982" cy="858820"/>
            </a:xfrm>
          </p:grpSpPr>
          <p:sp>
            <p:nvSpPr>
              <p:cNvPr id="54" name="Rectangle: Rounded Corners 17">
                <a:extLst>
                  <a:ext uri="{FF2B5EF4-FFF2-40B4-BE49-F238E27FC236}">
                    <a16:creationId xmlns:a16="http://schemas.microsoft.com/office/drawing/2014/main" id="{FAD1B7D5-53C9-4DD5-8454-63D6FF634185}"/>
                  </a:ext>
                </a:extLst>
              </p:cNvPr>
              <p:cNvSpPr/>
              <p:nvPr/>
            </p:nvSpPr>
            <p:spPr>
              <a:xfrm>
                <a:off x="-4229473" y="23612"/>
                <a:ext cx="8633846" cy="79707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55" name="TextBox 54">
                <a:extLst>
                  <a:ext uri="{FF2B5EF4-FFF2-40B4-BE49-F238E27FC236}">
                    <a16:creationId xmlns:a16="http://schemas.microsoft.com/office/drawing/2014/main" id="{4EC68D7C-3C39-4B6F-8758-427A97DB07ED}"/>
                  </a:ext>
                </a:extLst>
              </p:cNvPr>
              <p:cNvSpPr txBox="1"/>
              <p:nvPr/>
            </p:nvSpPr>
            <p:spPr>
              <a:xfrm>
                <a:off x="-3333344" y="27158"/>
                <a:ext cx="7768853" cy="8552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9Slide03 SFU Futura_12" panose="020B0604020202020204" charset="0"/>
                  </a:rPr>
                  <a:t>1. </a:t>
                </a:r>
                <a:r>
                  <a:rPr lang="en-US" sz="4400" b="1" dirty="0" smtClean="0">
                    <a:solidFill>
                      <a:schemeClr val="bg1"/>
                    </a:solidFill>
                    <a:latin typeface="#9Slide03 SFU Futura_12" panose="020B0604020202020204" charset="0"/>
                  </a:rPr>
                  <a:t>KHÁI QUÁT VỀ LIÊN MINH CHÂU ÂU</a:t>
                </a:r>
                <a:endParaRPr kumimoji="0" lang="vi-VN" sz="4400" b="1" i="0" u="none" strike="noStrike" kern="1200" cap="none" spc="0" normalizeH="0" baseline="0" noProof="0" dirty="0">
                  <a:ln>
                    <a:noFill/>
                  </a:ln>
                  <a:solidFill>
                    <a:schemeClr val="bg1"/>
                  </a:solidFill>
                  <a:effectLst/>
                  <a:uLnTx/>
                  <a:uFillTx/>
                  <a:latin typeface="#9Slide03 SFU Futura_12" panose="020B0604020202020204" charset="0"/>
                </a:endParaRPr>
              </a:p>
            </p:txBody>
          </p:sp>
        </p:grpSp>
        <p:pic>
          <p:nvPicPr>
            <p:cNvPr id="29" name="Picture 2" descr="EU - Những Điều Bạn Cần Biết"/>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23445" y="-7562"/>
              <a:ext cx="1222817" cy="8134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Rectangle 4"/>
          <p:cNvSpPr/>
          <p:nvPr/>
        </p:nvSpPr>
        <p:spPr>
          <a:xfrm>
            <a:off x="1134853" y="1459758"/>
            <a:ext cx="3775588" cy="875304"/>
          </a:xfrm>
          <a:prstGeom prst="rect">
            <a:avLst/>
          </a:prstGeom>
        </p:spPr>
        <p:txBody>
          <a:bodyPr wrap="square">
            <a:spAutoFit/>
          </a:bodyPr>
          <a:lstStyle/>
          <a:p>
            <a:pPr algn="just">
              <a:lnSpc>
                <a:spcPct val="106000"/>
              </a:lnSpc>
              <a:spcAft>
                <a:spcPts val="600"/>
              </a:spcAft>
            </a:pPr>
            <a:r>
              <a:rPr lang="en-US" sz="3200" b="1" dirty="0" err="1" smtClean="0">
                <a:latin typeface="#9Slide03 SFU Futura_12" panose="020B0604020202020204" charset="0"/>
                <a:ea typeface="Cambria" panose="02040503050406030204" pitchFamily="18" charset="0"/>
              </a:rPr>
              <a:t>Gồm</a:t>
            </a:r>
            <a:r>
              <a:rPr lang="en-US" sz="3200" b="1" dirty="0" smtClean="0">
                <a:latin typeface="#9Slide03 SFU Futura_12" panose="020B0604020202020204" charset="0"/>
                <a:ea typeface="Cambria" panose="02040503050406030204" pitchFamily="18" charset="0"/>
              </a:rPr>
              <a:t> </a:t>
            </a:r>
            <a:r>
              <a:rPr lang="en-US" sz="4800" b="1" dirty="0">
                <a:solidFill>
                  <a:srgbClr val="FF0000"/>
                </a:solidFill>
                <a:latin typeface="#9Slide03 SFU Futura_12" panose="020B0604020202020204" charset="0"/>
                <a:ea typeface="Cambria" panose="02040503050406030204" pitchFamily="18" charset="0"/>
              </a:rPr>
              <a:t>27</a:t>
            </a:r>
            <a:r>
              <a:rPr lang="en-US" sz="3200" b="1" dirty="0">
                <a:latin typeface="#9Slide03 SFU Futura_12" panose="020B0604020202020204" charset="0"/>
                <a:ea typeface="Cambria" panose="02040503050406030204" pitchFamily="18" charset="0"/>
              </a:rPr>
              <a:t> </a:t>
            </a:r>
            <a:r>
              <a:rPr lang="en-US" sz="3200" b="1" dirty="0" err="1">
                <a:latin typeface="#9Slide03 SFU Futura_12" panose="020B0604020202020204" charset="0"/>
                <a:ea typeface="Cambria" panose="02040503050406030204" pitchFamily="18" charset="0"/>
              </a:rPr>
              <a:t>quốc</a:t>
            </a:r>
            <a:r>
              <a:rPr lang="en-US" sz="3200" b="1" dirty="0">
                <a:latin typeface="#9Slide03 SFU Futura_12" panose="020B0604020202020204" charset="0"/>
                <a:ea typeface="Cambria" panose="02040503050406030204" pitchFamily="18" charset="0"/>
              </a:rPr>
              <a:t> </a:t>
            </a:r>
            <a:r>
              <a:rPr lang="en-US" sz="3200" b="1" dirty="0" err="1">
                <a:latin typeface="#9Slide03 SFU Futura_12" panose="020B0604020202020204" charset="0"/>
                <a:ea typeface="Cambria" panose="02040503050406030204" pitchFamily="18" charset="0"/>
              </a:rPr>
              <a:t>gia</a:t>
            </a:r>
            <a:r>
              <a:rPr lang="en-US" sz="3200" b="1" dirty="0" smtClean="0">
                <a:latin typeface="#9Slide03 SFU Futura_12" panose="020B0604020202020204" charset="0"/>
                <a:ea typeface="Cambria" panose="02040503050406030204" pitchFamily="18" charset="0"/>
              </a:rPr>
              <a:t>.</a:t>
            </a:r>
            <a:endParaRPr lang="en-US" sz="2800" b="1" dirty="0">
              <a:latin typeface="#9Slide03 SFU Futura_12" panose="020B0604020202020204" charset="0"/>
              <a:ea typeface="Tahoma" panose="020B0604030504040204" pitchFamily="34" charset="0"/>
            </a:endParaRPr>
          </a:p>
        </p:txBody>
      </p:sp>
      <p:sp>
        <p:nvSpPr>
          <p:cNvPr id="6" name="Rectangle 5"/>
          <p:cNvSpPr/>
          <p:nvPr/>
        </p:nvSpPr>
        <p:spPr>
          <a:xfrm>
            <a:off x="6790983" y="1026776"/>
            <a:ext cx="5058697" cy="1332096"/>
          </a:xfrm>
          <a:prstGeom prst="rect">
            <a:avLst/>
          </a:prstGeom>
        </p:spPr>
        <p:txBody>
          <a:bodyPr wrap="square">
            <a:spAutoFit/>
          </a:bodyPr>
          <a:lstStyle/>
          <a:p>
            <a:pPr>
              <a:lnSpc>
                <a:spcPct val="106000"/>
              </a:lnSpc>
              <a:spcAft>
                <a:spcPts val="600"/>
              </a:spcAft>
            </a:pPr>
            <a:r>
              <a:rPr lang="en-US" sz="3200" b="1" dirty="0" smtClean="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Tiền</a:t>
            </a:r>
            <a:r>
              <a:rPr lang="en-US" sz="3200" b="1" dirty="0">
                <a:solidFill>
                  <a:srgbClr val="0033CC"/>
                </a:solidFill>
                <a:latin typeface="#9Slide03 SFU Futura_12" panose="020B0604020202020204" charset="0"/>
                <a:ea typeface="Cambria" panose="02040503050406030204" pitchFamily="18" charset="0"/>
              </a:rPr>
              <a:t> </a:t>
            </a:r>
            <a:r>
              <a:rPr lang="en-US" sz="3200" b="1" dirty="0" err="1" smtClean="0">
                <a:solidFill>
                  <a:srgbClr val="0033CC"/>
                </a:solidFill>
                <a:latin typeface="#9Slide03 SFU Futura_12" panose="020B0604020202020204" charset="0"/>
                <a:ea typeface="Cambria" panose="02040503050406030204" pitchFamily="18" charset="0"/>
              </a:rPr>
              <a:t>thân</a:t>
            </a:r>
            <a:r>
              <a:rPr lang="en-US" sz="3200" b="1" dirty="0" smtClean="0">
                <a:solidFill>
                  <a:srgbClr val="0033CC"/>
                </a:solidFill>
                <a:latin typeface="#9Slide03 SFU Futura_12" panose="020B0604020202020204" charset="0"/>
                <a:ea typeface="Cambria" panose="02040503050406030204" pitchFamily="18" charset="0"/>
              </a:rPr>
              <a:t>: </a:t>
            </a:r>
            <a:r>
              <a:rPr lang="en-US" sz="3200" b="1" dirty="0" err="1" smtClean="0">
                <a:solidFill>
                  <a:srgbClr val="0033CC"/>
                </a:solidFill>
                <a:latin typeface="#9Slide03 SFU Futura_12" panose="020B0604020202020204" charset="0"/>
                <a:ea typeface="Cambria" panose="02040503050406030204" pitchFamily="18" charset="0"/>
              </a:rPr>
              <a:t>Cộng</a:t>
            </a:r>
            <a:r>
              <a:rPr lang="en-US" sz="3200" b="1" dirty="0" smtClean="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đồng</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kinh</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tế</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châu</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Âu</a:t>
            </a:r>
            <a:r>
              <a:rPr lang="en-US" sz="3200" b="1" dirty="0">
                <a:solidFill>
                  <a:srgbClr val="0033CC"/>
                </a:solidFill>
                <a:latin typeface="#9Slide03 SFU Futura_12" panose="020B0604020202020204" charset="0"/>
                <a:ea typeface="Cambria" panose="02040503050406030204" pitchFamily="18" charset="0"/>
              </a:rPr>
              <a:t> – </a:t>
            </a:r>
            <a:r>
              <a:rPr lang="en-US" sz="4400" b="1" dirty="0">
                <a:solidFill>
                  <a:srgbClr val="FF0000"/>
                </a:solidFill>
                <a:latin typeface="#9Slide03 SFU Futura_12" panose="020B0604020202020204" charset="0"/>
                <a:ea typeface="Cambria" panose="02040503050406030204" pitchFamily="18" charset="0"/>
              </a:rPr>
              <a:t>EEC</a:t>
            </a:r>
            <a:r>
              <a:rPr lang="en-US" sz="3200" b="1" dirty="0" smtClean="0">
                <a:latin typeface="#9Slide03 SFU Futura_12" panose="020B0604020202020204" charset="0"/>
                <a:ea typeface="Cambria" panose="02040503050406030204" pitchFamily="18" charset="0"/>
              </a:rPr>
              <a:t>.</a:t>
            </a:r>
            <a:endParaRPr lang="en-US" sz="2800" b="1" dirty="0">
              <a:latin typeface="#9Slide03 SFU Futura_12" panose="020B0604020202020204" charset="0"/>
              <a:ea typeface="Tahoma" panose="020B0604030504040204" pitchFamily="34" charset="0"/>
            </a:endParaRPr>
          </a:p>
        </p:txBody>
      </p:sp>
      <p:sp>
        <p:nvSpPr>
          <p:cNvPr id="7" name="Rectangle 6"/>
          <p:cNvSpPr/>
          <p:nvPr/>
        </p:nvSpPr>
        <p:spPr>
          <a:xfrm>
            <a:off x="1134853" y="3172691"/>
            <a:ext cx="5042140" cy="810094"/>
          </a:xfrm>
          <a:prstGeom prst="rect">
            <a:avLst/>
          </a:prstGeom>
        </p:spPr>
        <p:txBody>
          <a:bodyPr wrap="square">
            <a:spAutoFit/>
          </a:bodyPr>
          <a:lstStyle/>
          <a:p>
            <a:pPr algn="just">
              <a:lnSpc>
                <a:spcPct val="106000"/>
              </a:lnSpc>
              <a:spcAft>
                <a:spcPts val="600"/>
              </a:spcAft>
            </a:pPr>
            <a:r>
              <a:rPr lang="en-US" sz="3200" b="1" dirty="0" err="1" smtClean="0">
                <a:latin typeface="#9Slide03 SFU Futura_12" panose="020B0604020202020204" charset="0"/>
                <a:ea typeface="Cambria" panose="02040503050406030204" pitchFamily="18" charset="0"/>
              </a:rPr>
              <a:t>Thành</a:t>
            </a:r>
            <a:r>
              <a:rPr lang="en-US" sz="3200" b="1" dirty="0" smtClean="0">
                <a:latin typeface="#9Slide03 SFU Futura_12" panose="020B0604020202020204" charset="0"/>
                <a:ea typeface="Cambria" panose="02040503050406030204" pitchFamily="18" charset="0"/>
              </a:rPr>
              <a:t> </a:t>
            </a:r>
            <a:r>
              <a:rPr lang="en-US" sz="3200" b="1" dirty="0" err="1" smtClean="0">
                <a:latin typeface="#9Slide03 SFU Futura_12" panose="020B0604020202020204" charset="0"/>
                <a:ea typeface="Cambria" panose="02040503050406030204" pitchFamily="18" charset="0"/>
              </a:rPr>
              <a:t>lập</a:t>
            </a:r>
            <a:r>
              <a:rPr lang="en-US" sz="3200" b="1" dirty="0" smtClean="0">
                <a:latin typeface="#9Slide03 SFU Futura_12" panose="020B0604020202020204" charset="0"/>
                <a:ea typeface="Cambria" panose="02040503050406030204" pitchFamily="18" charset="0"/>
              </a:rPr>
              <a:t>: 1/11/</a:t>
            </a:r>
            <a:r>
              <a:rPr lang="en-US" sz="4400" b="1" dirty="0" smtClean="0">
                <a:solidFill>
                  <a:srgbClr val="FF0000"/>
                </a:solidFill>
                <a:latin typeface="#9Slide03 SFU Futura_12" panose="020B0604020202020204" charset="0"/>
                <a:ea typeface="Cambria" panose="02040503050406030204" pitchFamily="18" charset="0"/>
              </a:rPr>
              <a:t>1993</a:t>
            </a:r>
            <a:r>
              <a:rPr lang="en-US" sz="3200" b="1" dirty="0" smtClean="0">
                <a:latin typeface="#9Slide03 SFU Futura_12" panose="020B0604020202020204" charset="0"/>
                <a:ea typeface="Cambria" panose="02040503050406030204" pitchFamily="18" charset="0"/>
              </a:rPr>
              <a:t>.</a:t>
            </a:r>
            <a:endParaRPr lang="en-US" sz="2800" b="1" dirty="0">
              <a:latin typeface="#9Slide03 SFU Futura_12" panose="020B0604020202020204" charset="0"/>
              <a:ea typeface="Tahoma" panose="020B0604030504040204" pitchFamily="34" charset="0"/>
            </a:endParaRPr>
          </a:p>
        </p:txBody>
      </p:sp>
      <p:sp>
        <p:nvSpPr>
          <p:cNvPr id="8" name="Rectangle 7"/>
          <p:cNvSpPr/>
          <p:nvPr/>
        </p:nvSpPr>
        <p:spPr>
          <a:xfrm>
            <a:off x="1312608" y="5085066"/>
            <a:ext cx="4499031" cy="744819"/>
          </a:xfrm>
          <a:prstGeom prst="rect">
            <a:avLst/>
          </a:prstGeom>
        </p:spPr>
        <p:txBody>
          <a:bodyPr wrap="square">
            <a:spAutoFit/>
          </a:bodyPr>
          <a:lstStyle/>
          <a:p>
            <a:pPr algn="just">
              <a:lnSpc>
                <a:spcPct val="106000"/>
              </a:lnSpc>
              <a:spcAft>
                <a:spcPts val="600"/>
              </a:spcAft>
            </a:pPr>
            <a:r>
              <a:rPr lang="en-US" sz="3200" b="1" dirty="0" smtClean="0">
                <a:latin typeface="#9Slide03 SFU Futura_12" panose="020B0604020202020204" charset="0"/>
                <a:ea typeface="Cambria" panose="02040503050406030204" pitchFamily="18" charset="0"/>
              </a:rPr>
              <a:t> </a:t>
            </a:r>
            <a:r>
              <a:rPr lang="en-US" sz="3200" b="1" dirty="0" err="1">
                <a:latin typeface="#9Slide03 SFU Futura_12" panose="020B0604020202020204" charset="0"/>
                <a:ea typeface="Cambria" panose="02040503050406030204" pitchFamily="18" charset="0"/>
              </a:rPr>
              <a:t>Trụ</a:t>
            </a:r>
            <a:r>
              <a:rPr lang="en-US" sz="3200" b="1" dirty="0">
                <a:latin typeface="#9Slide03 SFU Futura_12" panose="020B0604020202020204" charset="0"/>
                <a:ea typeface="Cambria" panose="02040503050406030204" pitchFamily="18" charset="0"/>
              </a:rPr>
              <a:t> </a:t>
            </a:r>
            <a:r>
              <a:rPr lang="en-US" sz="3200" b="1" dirty="0" err="1" smtClean="0">
                <a:latin typeface="#9Slide03 SFU Futura_12" panose="020B0604020202020204" charset="0"/>
                <a:ea typeface="Cambria" panose="02040503050406030204" pitchFamily="18" charset="0"/>
              </a:rPr>
              <a:t>sở</a:t>
            </a:r>
            <a:r>
              <a:rPr lang="en-US" sz="3200" b="1" dirty="0" smtClean="0">
                <a:latin typeface="#9Slide03 SFU Futura_12" panose="020B0604020202020204" charset="0"/>
                <a:ea typeface="Cambria" panose="02040503050406030204" pitchFamily="18" charset="0"/>
              </a:rPr>
              <a:t>: </a:t>
            </a:r>
            <a:r>
              <a:rPr lang="en-US" sz="4000" b="1" dirty="0" err="1" smtClean="0">
                <a:solidFill>
                  <a:srgbClr val="FF0000"/>
                </a:solidFill>
                <a:latin typeface="#9Slide03 SFU Futura_12" panose="020B0604020202020204" charset="0"/>
                <a:ea typeface="Cambria" panose="02040503050406030204" pitchFamily="18" charset="0"/>
              </a:rPr>
              <a:t>Brúc-xen</a:t>
            </a:r>
            <a:r>
              <a:rPr lang="en-US" sz="4000" b="1" dirty="0">
                <a:solidFill>
                  <a:srgbClr val="FF0000"/>
                </a:solidFill>
                <a:latin typeface="#9Slide03 SFU Futura_12" panose="020B0604020202020204" charset="0"/>
                <a:ea typeface="Cambria" panose="02040503050406030204" pitchFamily="18" charset="0"/>
              </a:rPr>
              <a:t>, </a:t>
            </a:r>
            <a:r>
              <a:rPr lang="en-US" sz="4000" b="1" dirty="0" err="1">
                <a:solidFill>
                  <a:srgbClr val="FF0000"/>
                </a:solidFill>
                <a:latin typeface="#9Slide03 SFU Futura_12" panose="020B0604020202020204" charset="0"/>
                <a:ea typeface="Cambria" panose="02040503050406030204" pitchFamily="18" charset="0"/>
              </a:rPr>
              <a:t>Bỉ</a:t>
            </a:r>
            <a:r>
              <a:rPr lang="en-US" sz="3200" b="1" dirty="0" smtClean="0">
                <a:latin typeface="#9Slide03 SFU Futura_12" panose="020B0604020202020204" charset="0"/>
                <a:ea typeface="Cambria" panose="02040503050406030204" pitchFamily="18" charset="0"/>
              </a:rPr>
              <a:t>.</a:t>
            </a:r>
            <a:endParaRPr lang="en-US" sz="2800" b="1" dirty="0">
              <a:latin typeface="#9Slide03 SFU Futura_12" panose="020B0604020202020204" charset="0"/>
              <a:ea typeface="Tahoma" panose="020B0604030504040204" pitchFamily="34" charset="0"/>
            </a:endParaRPr>
          </a:p>
        </p:txBody>
      </p:sp>
      <p:sp>
        <p:nvSpPr>
          <p:cNvPr id="9" name="Rectangle 8"/>
          <p:cNvSpPr/>
          <p:nvPr/>
        </p:nvSpPr>
        <p:spPr>
          <a:xfrm>
            <a:off x="7018159" y="4824440"/>
            <a:ext cx="5122529" cy="1815882"/>
          </a:xfrm>
          <a:prstGeom prst="rect">
            <a:avLst/>
          </a:prstGeom>
        </p:spPr>
        <p:txBody>
          <a:bodyPr wrap="square">
            <a:spAutoFit/>
          </a:bodyPr>
          <a:lstStyle/>
          <a:p>
            <a:r>
              <a:rPr lang="en-US" sz="3200" b="1" dirty="0" err="1" smtClean="0">
                <a:solidFill>
                  <a:srgbClr val="0033CC"/>
                </a:solidFill>
                <a:latin typeface="#9Slide03 SFU Futura_12" panose="020B0604020202020204" charset="0"/>
                <a:ea typeface="Cambria" panose="02040503050406030204" pitchFamily="18" charset="0"/>
              </a:rPr>
              <a:t>Thiết</a:t>
            </a:r>
            <a:r>
              <a:rPr lang="en-US" sz="3200" b="1" dirty="0" smtClean="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lập</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một</a:t>
            </a:r>
            <a:r>
              <a:rPr lang="en-US" sz="3200" b="1" dirty="0">
                <a:solidFill>
                  <a:srgbClr val="0033CC"/>
                </a:solidFill>
                <a:latin typeface="#9Slide03 SFU Futura_12" panose="020B0604020202020204" charset="0"/>
                <a:ea typeface="Cambria" panose="02040503050406030204" pitchFamily="18" charset="0"/>
              </a:rPr>
              <a:t> </a:t>
            </a:r>
            <a:r>
              <a:rPr lang="en-US" sz="4000" b="1" dirty="0" err="1">
                <a:solidFill>
                  <a:srgbClr val="FF0000"/>
                </a:solidFill>
                <a:latin typeface="#9Slide03 SFU Futura_12" panose="020B0604020202020204" charset="0"/>
                <a:ea typeface="Cambria" panose="02040503050406030204" pitchFamily="18" charset="0"/>
              </a:rPr>
              <a:t>thị</a:t>
            </a:r>
            <a:r>
              <a:rPr lang="en-US" sz="4000" b="1" dirty="0">
                <a:solidFill>
                  <a:srgbClr val="FF0000"/>
                </a:solidFill>
                <a:latin typeface="#9Slide03 SFU Futura_12" panose="020B0604020202020204" charset="0"/>
                <a:ea typeface="Cambria" panose="02040503050406030204" pitchFamily="18" charset="0"/>
              </a:rPr>
              <a:t> </a:t>
            </a:r>
            <a:r>
              <a:rPr lang="en-US" sz="4000" b="1" dirty="0" err="1">
                <a:solidFill>
                  <a:srgbClr val="FF0000"/>
                </a:solidFill>
                <a:latin typeface="#9Slide03 SFU Futura_12" panose="020B0604020202020204" charset="0"/>
                <a:ea typeface="Cambria" panose="02040503050406030204" pitchFamily="18" charset="0"/>
              </a:rPr>
              <a:t>trường</a:t>
            </a:r>
            <a:r>
              <a:rPr lang="en-US" sz="4000" b="1" dirty="0">
                <a:solidFill>
                  <a:srgbClr val="FF0000"/>
                </a:solidFill>
                <a:latin typeface="#9Slide03 SFU Futura_12" panose="020B0604020202020204" charset="0"/>
                <a:ea typeface="Cambria" panose="02040503050406030204" pitchFamily="18" charset="0"/>
              </a:rPr>
              <a:t> </a:t>
            </a:r>
            <a:r>
              <a:rPr lang="en-US" sz="4000" b="1" dirty="0" err="1">
                <a:solidFill>
                  <a:srgbClr val="FF0000"/>
                </a:solidFill>
                <a:latin typeface="#9Slide03 SFU Futura_12" panose="020B0604020202020204" charset="0"/>
                <a:ea typeface="Cambria" panose="02040503050406030204" pitchFamily="18" charset="0"/>
              </a:rPr>
              <a:t>chung</a:t>
            </a:r>
            <a:r>
              <a:rPr lang="en-US" sz="4000" b="1" dirty="0">
                <a:solidFill>
                  <a:srgbClr val="FF0000"/>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và</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có</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hệ</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thống</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tiền</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tệ</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chung</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đồng</a:t>
            </a:r>
            <a:r>
              <a:rPr lang="en-US" sz="3200" b="1" dirty="0">
                <a:solidFill>
                  <a:srgbClr val="0033CC"/>
                </a:solidFill>
                <a:latin typeface="#9Slide03 SFU Futura_12" panose="020B0604020202020204" charset="0"/>
                <a:ea typeface="Cambria" panose="02040503050406030204" pitchFamily="18" charset="0"/>
              </a:rPr>
              <a:t> Ơ-</a:t>
            </a:r>
            <a:r>
              <a:rPr lang="en-US" sz="3200" b="1" dirty="0" err="1">
                <a:solidFill>
                  <a:srgbClr val="0033CC"/>
                </a:solidFill>
                <a:latin typeface="#9Slide03 SFU Futura_12" panose="020B0604020202020204" charset="0"/>
                <a:ea typeface="Cambria" panose="02040503050406030204" pitchFamily="18" charset="0"/>
              </a:rPr>
              <a:t>rô</a:t>
            </a:r>
            <a:r>
              <a:rPr lang="en-US" sz="3200" b="1" dirty="0">
                <a:solidFill>
                  <a:srgbClr val="0033CC"/>
                </a:solidFill>
                <a:latin typeface="#9Slide03 SFU Futura_12" panose="020B0604020202020204" charset="0"/>
                <a:ea typeface="Cambria" panose="02040503050406030204" pitchFamily="18" charset="0"/>
              </a:rPr>
              <a:t>).</a:t>
            </a:r>
            <a:endParaRPr lang="en-US" sz="3200" b="1" dirty="0">
              <a:solidFill>
                <a:srgbClr val="0033CC"/>
              </a:solidFill>
              <a:latin typeface="#9Slide03 SFU Futura_12" panose="020B0604020202020204" charset="0"/>
            </a:endParaRPr>
          </a:p>
        </p:txBody>
      </p:sp>
      <p:pic>
        <p:nvPicPr>
          <p:cNvPr id="2050" name="Picture 2" descr="Google Maps Flag Biểu tượng máy tính Google Map Maker - bộ sưu tập biểu  tượng vector png png tải về - Miễn phí trong suốt Dòng png Tải về."/>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000" b="96000" l="6667" r="89778">
                        <a14:foregroundMark x1="17333" y1="96000" x2="34667" y2="96000"/>
                        <a14:foregroundMark x1="32000" y1="4444" x2="32000" y2="4444"/>
                        <a14:foregroundMark x1="6667" y1="83111" x2="6667" y2="83111"/>
                      </a14:backgroundRemoval>
                    </a14:imgEffect>
                  </a14:imgLayer>
                </a14:imgProps>
              </a:ext>
              <a:ext uri="{28A0092B-C50C-407E-A947-70E740481C1C}">
                <a14:useLocalDpi xmlns:a14="http://schemas.microsoft.com/office/drawing/2010/main" val="0"/>
              </a:ext>
            </a:extLst>
          </a:blip>
          <a:srcRect/>
          <a:stretch>
            <a:fillRect/>
          </a:stretch>
        </p:blipFill>
        <p:spPr bwMode="auto">
          <a:xfrm>
            <a:off x="214570" y="1234508"/>
            <a:ext cx="1098038" cy="10980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larm Clock Wall Decal Illustration, PNG, 1500x1500px, Clock, Aiguille,  Alarm Clock, Area, Can Stock Photo Download"/>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585" b="99512" l="7317" r="90000">
                        <a14:foregroundMark x1="40366" y1="95000" x2="40366" y2="95000"/>
                        <a14:foregroundMark x1="14634" y1="99756" x2="19390" y2="95366"/>
                        <a14:foregroundMark x1="70610" y1="97317" x2="71829" y2="99756"/>
                        <a14:foregroundMark x1="7439" y1="25488" x2="8659" y2="31341"/>
                        <a14:foregroundMark x1="60244" y1="6829" x2="42073" y2="1585"/>
                        <a14:foregroundMark x1="40000" y1="18659" x2="47561" y2="19878"/>
                        <a14:foregroundMark x1="71829" y1="14756" x2="70610" y2="18293"/>
                        <a14:foregroundMark x1="16585" y1="14756" x2="19756" y2="18293"/>
                        <a14:foregroundMark x1="44390" y1="45732" x2="49146" y2="88537"/>
                        <a14:foregroundMark x1="59512" y1="41707" x2="63902" y2="74634"/>
                        <a14:foregroundMark x1="43171" y1="41707" x2="26951" y2="73902"/>
                        <a14:foregroundMark x1="41585" y1="38171" x2="21707" y2="59634"/>
                        <a14:foregroundMark x1="42805" y1="82195" x2="44024" y2="88537"/>
                        <a14:foregroundMark x1="46829" y1="61585" x2="60732" y2="54390"/>
                      </a14:backgroundRemoval>
                    </a14:imgEffect>
                  </a14:imgLayer>
                </a14:imgProps>
              </a:ext>
              <a:ext uri="{28A0092B-C50C-407E-A947-70E740481C1C}">
                <a14:useLocalDpi xmlns:a14="http://schemas.microsoft.com/office/drawing/2010/main" val="0"/>
              </a:ext>
            </a:extLst>
          </a:blip>
          <a:srcRect/>
          <a:stretch>
            <a:fillRect/>
          </a:stretch>
        </p:blipFill>
        <p:spPr bwMode="auto">
          <a:xfrm>
            <a:off x="178543" y="2848108"/>
            <a:ext cx="1266799" cy="126679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rụ Sở Máy Tính Biểu Tượng Tòa Nhà Văn Phòng Kinh Doanh - tòa nhà png tải  về - Miễn phí trong suốt Màu Vàng png Tải về."/>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2500" b="96923" l="10000" r="90000">
                        <a14:foregroundMark x1="50000" y1="23654" x2="45444" y2="92885"/>
                        <a14:foregroundMark x1="56667" y1="30962" x2="61556" y2="91731"/>
                        <a14:foregroundMark x1="49667" y1="36346" x2="56333" y2="91154"/>
                        <a14:foregroundMark x1="39778" y1="32115" x2="35556" y2="89231"/>
                        <a14:foregroundMark x1="43333" y1="25577" x2="40889" y2="93462"/>
                        <a14:foregroundMark x1="44000" y1="26154" x2="48889" y2="97115"/>
                        <a14:foregroundMark x1="59444" y1="2500" x2="61222" y2="25577"/>
                      </a14:backgroundRemoval>
                    </a14:imgEffect>
                  </a14:imgLayer>
                </a14:imgProps>
              </a:ext>
              <a:ext uri="{28A0092B-C50C-407E-A947-70E740481C1C}">
                <a14:useLocalDpi xmlns:a14="http://schemas.microsoft.com/office/drawing/2010/main" val="0"/>
              </a:ext>
            </a:extLst>
          </a:blip>
          <a:srcRect/>
          <a:stretch>
            <a:fillRect/>
          </a:stretch>
        </p:blipFill>
        <p:spPr bwMode="auto">
          <a:xfrm>
            <a:off x="-332048" y="4824440"/>
            <a:ext cx="2191273" cy="126606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Euro PNG Images With Transparent Background | Free Download On Lovepik"/>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5000" b="90000" l="10000" r="90000">
                        <a14:foregroundMark x1="78056" y1="5000" x2="78056" y2="5000"/>
                        <a14:foregroundMark x1="22778" y1="87667" x2="22778" y2="87667"/>
                      </a14:backgroundRemoval>
                    </a14:imgEffect>
                  </a14:imgLayer>
                </a14:imgProps>
              </a:ext>
              <a:ext uri="{28A0092B-C50C-407E-A947-70E740481C1C}">
                <a14:useLocalDpi xmlns:a14="http://schemas.microsoft.com/office/drawing/2010/main" val="0"/>
              </a:ext>
            </a:extLst>
          </a:blip>
          <a:srcRect l="13200" r="16047" b="7317"/>
          <a:stretch/>
        </p:blipFill>
        <p:spPr bwMode="auto">
          <a:xfrm>
            <a:off x="7018159" y="2228426"/>
            <a:ext cx="4483510" cy="2447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45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fade">
                                      <p:cBhvr>
                                        <p:cTn id="15" dur="500"/>
                                        <p:tgtEl>
                                          <p:spTgt spid="205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56"/>
                                        </p:tgtEl>
                                        <p:attrNameLst>
                                          <p:attrName>style.visibility</p:attrName>
                                        </p:attrNameLst>
                                      </p:cBhvr>
                                      <p:to>
                                        <p:strVal val="visible"/>
                                      </p:to>
                                    </p:set>
                                    <p:animEffect transition="in" filter="fade">
                                      <p:cBhvr>
                                        <p:cTn id="23" dur="500"/>
                                        <p:tgtEl>
                                          <p:spTgt spid="205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58"/>
                                        </p:tgtEl>
                                        <p:attrNameLst>
                                          <p:attrName>style.visibility</p:attrName>
                                        </p:attrNameLst>
                                      </p:cBhvr>
                                      <p:to>
                                        <p:strVal val="visible"/>
                                      </p:to>
                                    </p:set>
                                    <p:animEffect transition="in" filter="fade">
                                      <p:cBhvr>
                                        <p:cTn id="36" dur="500"/>
                                        <p:tgtEl>
                                          <p:spTgt spid="205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8529DE91-F9A3-4AAE-9D59-914616AB64F5}"/>
              </a:ext>
            </a:extLst>
          </p:cNvPr>
          <p:cNvCxnSpPr/>
          <p:nvPr/>
        </p:nvCxnSpPr>
        <p:spPr>
          <a:xfrm>
            <a:off x="0" y="2989505"/>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6" name="Rectangle: Rounded Corners 7">
            <a:extLst>
              <a:ext uri="{FF2B5EF4-FFF2-40B4-BE49-F238E27FC236}">
                <a16:creationId xmlns:a16="http://schemas.microsoft.com/office/drawing/2014/main" id="{D6CE6303-3C40-4361-9869-64BB994762E1}"/>
              </a:ext>
            </a:extLst>
          </p:cNvPr>
          <p:cNvSpPr/>
          <p:nvPr/>
        </p:nvSpPr>
        <p:spPr>
          <a:xfrm>
            <a:off x="8688540" y="1876679"/>
            <a:ext cx="3377380" cy="1203801"/>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smtClean="0">
                <a:solidFill>
                  <a:srgbClr val="1DB920"/>
                </a:solidFill>
                <a:latin typeface="#9Slide03 SFU Futura_12" panose="020B0604020202020204" charset="0"/>
                <a:cs typeface="Arial" panose="020B0604020202020204" pitchFamily="34" charset="0"/>
              </a:rPr>
              <a:t>BẬT MÍ</a:t>
            </a:r>
            <a:endParaRPr lang="en-US" sz="6600" b="1" dirty="0">
              <a:solidFill>
                <a:srgbClr val="1DB920"/>
              </a:solidFill>
              <a:latin typeface="#9Slide03 SFU Futura_12" panose="020B0604020202020204" charset="0"/>
              <a:cs typeface="Arial" panose="020B0604020202020204" pitchFamily="34" charset="0"/>
            </a:endParaRPr>
          </a:p>
        </p:txBody>
      </p:sp>
      <p:sp>
        <p:nvSpPr>
          <p:cNvPr id="2" name="AutoShape 2" descr="AI for Fun: Chơi Oản Tù Tì với AI - VTI TechBlo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descr="Le Personnage De Dessin Animé Chuchote Des Secrets De Bavardage  Illustration Stock - Illustration du chuchotement, entretien: 16142154"/>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724985" y="875496"/>
            <a:ext cx="1371015" cy="205652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7">
            <a:extLst>
              <a:ext uri="{FF2B5EF4-FFF2-40B4-BE49-F238E27FC236}">
                <a16:creationId xmlns:a16="http://schemas.microsoft.com/office/drawing/2014/main" id="{D6CE6303-3C40-4361-9869-64BB994762E1}"/>
              </a:ext>
            </a:extLst>
          </p:cNvPr>
          <p:cNvSpPr/>
          <p:nvPr/>
        </p:nvSpPr>
        <p:spPr>
          <a:xfrm>
            <a:off x="6059233" y="913726"/>
            <a:ext cx="3570422" cy="1072430"/>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smtClean="0">
                <a:solidFill>
                  <a:srgbClr val="1DB920"/>
                </a:solidFill>
                <a:latin typeface="#9Slide03 SFU Futura_12" panose="020B0604020202020204" charset="0"/>
                <a:cs typeface="Arial" panose="020B0604020202020204" pitchFamily="34" charset="0"/>
              </a:rPr>
              <a:t>BÍ MẬT</a:t>
            </a:r>
            <a:endParaRPr lang="en-US" sz="6600" b="1" dirty="0">
              <a:solidFill>
                <a:srgbClr val="1DB920"/>
              </a:solidFill>
              <a:latin typeface="#9Slide03 SFU Futura_12" panose="020B0604020202020204" charset="0"/>
              <a:cs typeface="Arial" panose="020B0604020202020204" pitchFamily="34" charset="0"/>
            </a:endParaRPr>
          </a:p>
        </p:txBody>
      </p:sp>
      <p:sp>
        <p:nvSpPr>
          <p:cNvPr id="18" name="Rectangle 17">
            <a:extLst>
              <a:ext uri="{FF2B5EF4-FFF2-40B4-BE49-F238E27FC236}">
                <a16:creationId xmlns:a16="http://schemas.microsoft.com/office/drawing/2014/main" id="{81F2071E-DF8C-495C-8676-8F839E06F04F}"/>
              </a:ext>
            </a:extLst>
          </p:cNvPr>
          <p:cNvSpPr/>
          <p:nvPr/>
        </p:nvSpPr>
        <p:spPr>
          <a:xfrm>
            <a:off x="0" y="1512104"/>
            <a:ext cx="4904670" cy="1107996"/>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TRÒ CHƠI</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sp>
        <p:nvSpPr>
          <p:cNvPr id="19" name="Rectangle: Rounded Corners 7">
            <a:extLst>
              <a:ext uri="{FF2B5EF4-FFF2-40B4-BE49-F238E27FC236}">
                <a16:creationId xmlns:a16="http://schemas.microsoft.com/office/drawing/2014/main" id="{BE55959A-1F2C-46C2-9FCD-F989F5DD87B7}"/>
              </a:ext>
            </a:extLst>
          </p:cNvPr>
          <p:cNvSpPr/>
          <p:nvPr/>
        </p:nvSpPr>
        <p:spPr>
          <a:xfrm>
            <a:off x="189315" y="3116325"/>
            <a:ext cx="2640909" cy="1032948"/>
          </a:xfrm>
          <a:prstGeom prst="roundRect">
            <a:avLst/>
          </a:prstGeom>
          <a:solidFill>
            <a:srgbClr val="DEEBF7"/>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Hoạt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động</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nhóm</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20" name="Rectangle: Rounded Corners 7">
            <a:extLst>
              <a:ext uri="{FF2B5EF4-FFF2-40B4-BE49-F238E27FC236}">
                <a16:creationId xmlns:a16="http://schemas.microsoft.com/office/drawing/2014/main" id="{53C967EF-6321-45EB-B34B-D99D778ACFBD}"/>
              </a:ext>
            </a:extLst>
          </p:cNvPr>
          <p:cNvSpPr/>
          <p:nvPr/>
        </p:nvSpPr>
        <p:spPr>
          <a:xfrm>
            <a:off x="189315" y="4290936"/>
            <a:ext cx="2630303" cy="1122320"/>
          </a:xfrm>
          <a:prstGeom prst="roundRect">
            <a:avLst/>
          </a:prstGeom>
          <a:no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Chuẩn</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bị</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giấy</a:t>
            </a:r>
            <a:r>
              <a:rPr lang="en-US" sz="2600" b="1" dirty="0" smtClean="0">
                <a:solidFill>
                  <a:srgbClr val="002060"/>
                </a:solidFill>
                <a:latin typeface="#9Slide03 SFU Futura_12" panose="00000400000000000000" pitchFamily="2" charset="0"/>
                <a:cs typeface="Arial" panose="020B0604020202020204" pitchFamily="34" charset="0"/>
              </a:rPr>
              <a:t> note, </a:t>
            </a:r>
            <a:r>
              <a:rPr lang="en-US" sz="2600" b="1" dirty="0" err="1" smtClean="0">
                <a:solidFill>
                  <a:srgbClr val="002060"/>
                </a:solidFill>
                <a:latin typeface="#9Slide03 SFU Futura_12" panose="00000400000000000000" pitchFamily="2" charset="0"/>
                <a:cs typeface="Arial" panose="020B0604020202020204" pitchFamily="34" charset="0"/>
              </a:rPr>
              <a:t>bút</a:t>
            </a:r>
            <a:endParaRPr lang="en-US" sz="2600" b="1" dirty="0">
              <a:solidFill>
                <a:srgbClr val="002060"/>
              </a:solidFill>
              <a:latin typeface="#9Slide03 SFU Futura_12" panose="00000400000000000000" pitchFamily="2" charset="0"/>
              <a:cs typeface="Arial" panose="020B0604020202020204" pitchFamily="34" charset="0"/>
            </a:endParaRPr>
          </a:p>
        </p:txBody>
      </p:sp>
      <p:sp>
        <p:nvSpPr>
          <p:cNvPr id="22" name="Rectangle: Rounded Corners 7">
            <a:extLst>
              <a:ext uri="{FF2B5EF4-FFF2-40B4-BE49-F238E27FC236}">
                <a16:creationId xmlns:a16="http://schemas.microsoft.com/office/drawing/2014/main" id="{3582B86B-BF97-4986-B5E7-3EF41E0CF4DB}"/>
              </a:ext>
            </a:extLst>
          </p:cNvPr>
          <p:cNvSpPr/>
          <p:nvPr/>
        </p:nvSpPr>
        <p:spPr>
          <a:xfrm>
            <a:off x="4810363" y="3171455"/>
            <a:ext cx="5743995" cy="2019978"/>
          </a:xfrm>
          <a:prstGeom prst="roundRect">
            <a:avLst/>
          </a:prstGeom>
          <a:solidFill>
            <a:srgbClr val="DEEBF7"/>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Đ</a:t>
            </a:r>
            <a:r>
              <a:rPr lang="en-US" sz="2600" b="1" dirty="0" err="1" smtClean="0">
                <a:solidFill>
                  <a:schemeClr val="tx1"/>
                </a:solidFill>
                <a:latin typeface="#9Slide03 SFU Futura_12" panose="00000400000000000000" pitchFamily="2" charset="0"/>
                <a:cs typeface="Arial" panose="020B0604020202020204" pitchFamily="34" charset="0"/>
              </a:rPr>
              <a:t>ọc</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thông</a:t>
            </a:r>
            <a:r>
              <a:rPr lang="en-US" sz="2600" b="1" dirty="0">
                <a:solidFill>
                  <a:schemeClr val="tx1"/>
                </a:solidFill>
                <a:latin typeface="#9Slide03 SFU Futura_12" panose="00000400000000000000" pitchFamily="2" charset="0"/>
                <a:cs typeface="Arial" panose="020B0604020202020204" pitchFamily="34" charset="0"/>
              </a:rPr>
              <a:t> tin </a:t>
            </a:r>
            <a:r>
              <a:rPr lang="en-US" sz="2600" b="1" dirty="0" smtClean="0">
                <a:solidFill>
                  <a:schemeClr val="tx1"/>
                </a:solidFill>
                <a:latin typeface="#9Slide03 SFU Futura_12" panose="00000400000000000000" pitchFamily="2" charset="0"/>
                <a:cs typeface="Arial" panose="020B0604020202020204" pitchFamily="34" charset="0"/>
              </a:rPr>
              <a:t>SGK</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kết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hợp</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bảng</a:t>
            </a:r>
            <a:r>
              <a:rPr lang="en-US" sz="2600" b="1" dirty="0">
                <a:solidFill>
                  <a:schemeClr val="tx1"/>
                </a:solidFill>
                <a:latin typeface="#9Slide03 SFU Futura_12" panose="00000400000000000000" pitchFamily="2" charset="0"/>
                <a:cs typeface="Arial" panose="020B0604020202020204" pitchFamily="34" charset="0"/>
              </a:rPr>
              <a:t> “</a:t>
            </a:r>
            <a:r>
              <a:rPr lang="en-US" sz="2600" b="1" i="1" dirty="0">
                <a:solidFill>
                  <a:schemeClr val="tx1"/>
                </a:solidFill>
                <a:latin typeface="#9Slide03 SFU Futura_12" panose="00000400000000000000" pitchFamily="2" charset="0"/>
                <a:cs typeface="Arial" panose="020B0604020202020204" pitchFamily="34" charset="0"/>
              </a:rPr>
              <a:t>GDP </a:t>
            </a:r>
            <a:r>
              <a:rPr lang="en-US" sz="2600" b="1" i="1" dirty="0" err="1">
                <a:solidFill>
                  <a:schemeClr val="tx1"/>
                </a:solidFill>
                <a:latin typeface="#9Slide03 SFU Futura_12" panose="00000400000000000000" pitchFamily="2" charset="0"/>
                <a:cs typeface="Arial" panose="020B0604020202020204" pitchFamily="34" charset="0"/>
              </a:rPr>
              <a:t>của</a:t>
            </a:r>
            <a:r>
              <a:rPr lang="en-US" sz="2600" b="1" i="1" dirty="0">
                <a:solidFill>
                  <a:schemeClr val="tx1"/>
                </a:solidFill>
                <a:latin typeface="#9Slide03 SFU Futura_12" panose="00000400000000000000" pitchFamily="2" charset="0"/>
                <a:cs typeface="Arial" panose="020B0604020202020204" pitchFamily="34" charset="0"/>
              </a:rPr>
              <a:t> </a:t>
            </a:r>
            <a:r>
              <a:rPr lang="en-US" sz="2600" b="1" i="1" dirty="0" err="1">
                <a:solidFill>
                  <a:schemeClr val="tx1"/>
                </a:solidFill>
                <a:latin typeface="#9Slide03 SFU Futura_12" panose="00000400000000000000" pitchFamily="2" charset="0"/>
                <a:cs typeface="Arial" panose="020B0604020202020204" pitchFamily="34" charset="0"/>
              </a:rPr>
              <a:t>một</a:t>
            </a:r>
            <a:r>
              <a:rPr lang="en-US" sz="2600" b="1" i="1" dirty="0">
                <a:solidFill>
                  <a:schemeClr val="tx1"/>
                </a:solidFill>
                <a:latin typeface="#9Slide03 SFU Futura_12" panose="00000400000000000000" pitchFamily="2" charset="0"/>
                <a:cs typeface="Arial" panose="020B0604020202020204" pitchFamily="34" charset="0"/>
              </a:rPr>
              <a:t> </a:t>
            </a:r>
            <a:r>
              <a:rPr lang="en-US" sz="2600" b="1" i="1" dirty="0" err="1">
                <a:solidFill>
                  <a:schemeClr val="tx1"/>
                </a:solidFill>
                <a:latin typeface="#9Slide03 SFU Futura_12" panose="00000400000000000000" pitchFamily="2" charset="0"/>
                <a:cs typeface="Arial" panose="020B0604020202020204" pitchFamily="34" charset="0"/>
              </a:rPr>
              <a:t>số</a:t>
            </a:r>
            <a:r>
              <a:rPr lang="en-US" sz="2600" b="1" i="1" dirty="0">
                <a:solidFill>
                  <a:schemeClr val="tx1"/>
                </a:solidFill>
                <a:latin typeface="#9Slide03 SFU Futura_12" panose="00000400000000000000" pitchFamily="2" charset="0"/>
                <a:cs typeface="Arial" panose="020B0604020202020204" pitchFamily="34" charset="0"/>
              </a:rPr>
              <a:t> </a:t>
            </a:r>
            <a:r>
              <a:rPr lang="en-US" sz="2600" b="1" i="1" dirty="0" err="1">
                <a:solidFill>
                  <a:schemeClr val="tx1"/>
                </a:solidFill>
                <a:latin typeface="#9Slide03 SFU Futura_12" panose="00000400000000000000" pitchFamily="2" charset="0"/>
                <a:cs typeface="Arial" panose="020B0604020202020204" pitchFamily="34" charset="0"/>
              </a:rPr>
              <a:t>nền</a:t>
            </a:r>
            <a:r>
              <a:rPr lang="en-US" sz="2600" b="1" i="1" dirty="0">
                <a:solidFill>
                  <a:schemeClr val="tx1"/>
                </a:solidFill>
                <a:latin typeface="#9Slide03 SFU Futura_12" panose="00000400000000000000" pitchFamily="2" charset="0"/>
                <a:cs typeface="Arial" panose="020B0604020202020204" pitchFamily="34" charset="0"/>
              </a:rPr>
              <a:t> </a:t>
            </a:r>
            <a:r>
              <a:rPr lang="en-US" sz="2600" b="1" i="1" dirty="0" err="1">
                <a:solidFill>
                  <a:schemeClr val="tx1"/>
                </a:solidFill>
                <a:latin typeface="#9Slide03 SFU Futura_12" panose="00000400000000000000" pitchFamily="2" charset="0"/>
                <a:cs typeface="Arial" panose="020B0604020202020204" pitchFamily="34" charset="0"/>
              </a:rPr>
              <a:t>kinh</a:t>
            </a:r>
            <a:r>
              <a:rPr lang="en-US" sz="2600" b="1" i="1" dirty="0">
                <a:solidFill>
                  <a:schemeClr val="tx1"/>
                </a:solidFill>
                <a:latin typeface="#9Slide03 SFU Futura_12" panose="00000400000000000000" pitchFamily="2" charset="0"/>
                <a:cs typeface="Arial" panose="020B0604020202020204" pitchFamily="34" charset="0"/>
              </a:rPr>
              <a:t> </a:t>
            </a:r>
            <a:r>
              <a:rPr lang="en-US" sz="2600" b="1" i="1" dirty="0" err="1">
                <a:solidFill>
                  <a:schemeClr val="tx1"/>
                </a:solidFill>
                <a:latin typeface="#9Slide03 SFU Futura_12" panose="00000400000000000000" pitchFamily="2" charset="0"/>
                <a:cs typeface="Arial" panose="020B0604020202020204" pitchFamily="34" charset="0"/>
              </a:rPr>
              <a:t>tế</a:t>
            </a:r>
            <a:r>
              <a:rPr lang="en-US" sz="2600" b="1" i="1" dirty="0">
                <a:solidFill>
                  <a:schemeClr val="tx1"/>
                </a:solidFill>
                <a:latin typeface="#9Slide03 SFU Futura_12" panose="00000400000000000000" pitchFamily="2" charset="0"/>
                <a:cs typeface="Arial" panose="020B0604020202020204" pitchFamily="34" charset="0"/>
              </a:rPr>
              <a:t> </a:t>
            </a:r>
            <a:r>
              <a:rPr lang="en-US" sz="2600" b="1" i="1" dirty="0" err="1">
                <a:solidFill>
                  <a:schemeClr val="tx1"/>
                </a:solidFill>
                <a:latin typeface="#9Slide03 SFU Futura_12" panose="00000400000000000000" pitchFamily="2" charset="0"/>
                <a:cs typeface="Arial" panose="020B0604020202020204" pitchFamily="34" charset="0"/>
              </a:rPr>
              <a:t>lớn</a:t>
            </a:r>
            <a:r>
              <a:rPr lang="en-US" sz="2600" b="1" i="1" dirty="0">
                <a:solidFill>
                  <a:schemeClr val="tx1"/>
                </a:solidFill>
                <a:latin typeface="#9Slide03 SFU Futura_12" panose="00000400000000000000" pitchFamily="2" charset="0"/>
                <a:cs typeface="Arial" panose="020B0604020202020204" pitchFamily="34" charset="0"/>
              </a:rPr>
              <a:t> </a:t>
            </a:r>
            <a:r>
              <a:rPr lang="en-US" sz="2600" b="1" i="1" dirty="0" err="1">
                <a:solidFill>
                  <a:schemeClr val="tx1"/>
                </a:solidFill>
                <a:latin typeface="#9Slide03 SFU Futura_12" panose="00000400000000000000" pitchFamily="2" charset="0"/>
                <a:cs typeface="Arial" panose="020B0604020202020204" pitchFamily="34" charset="0"/>
              </a:rPr>
              <a:t>nhất</a:t>
            </a:r>
            <a:r>
              <a:rPr lang="en-US" sz="2600" b="1" i="1" dirty="0">
                <a:solidFill>
                  <a:schemeClr val="tx1"/>
                </a:solidFill>
                <a:latin typeface="#9Slide03 SFU Futura_12" panose="00000400000000000000" pitchFamily="2" charset="0"/>
                <a:cs typeface="Arial" panose="020B0604020202020204" pitchFamily="34" charset="0"/>
              </a:rPr>
              <a:t> </a:t>
            </a:r>
            <a:r>
              <a:rPr lang="en-US" sz="2600" b="1" i="1" dirty="0" err="1">
                <a:solidFill>
                  <a:schemeClr val="tx1"/>
                </a:solidFill>
                <a:latin typeface="#9Slide03 SFU Futura_12" panose="00000400000000000000" pitchFamily="2" charset="0"/>
                <a:cs typeface="Arial" panose="020B0604020202020204" pitchFamily="34" charset="0"/>
              </a:rPr>
              <a:t>thế</a:t>
            </a:r>
            <a:r>
              <a:rPr lang="en-US" sz="2600" b="1" i="1" dirty="0">
                <a:solidFill>
                  <a:schemeClr val="tx1"/>
                </a:solidFill>
                <a:latin typeface="#9Slide03 SFU Futura_12" panose="00000400000000000000" pitchFamily="2" charset="0"/>
                <a:cs typeface="Arial" panose="020B0604020202020204" pitchFamily="34" charset="0"/>
              </a:rPr>
              <a:t> </a:t>
            </a:r>
            <a:r>
              <a:rPr lang="en-US" sz="2600" b="1" i="1" dirty="0" err="1">
                <a:solidFill>
                  <a:schemeClr val="tx1"/>
                </a:solidFill>
                <a:latin typeface="#9Slide03 SFU Futura_12" panose="00000400000000000000" pitchFamily="2" charset="0"/>
                <a:cs typeface="Arial" panose="020B0604020202020204" pitchFamily="34" charset="0"/>
              </a:rPr>
              <a:t>giới</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viết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ra</a:t>
            </a:r>
            <a:r>
              <a:rPr lang="en-US" sz="2600" b="1" dirty="0">
                <a:solidFill>
                  <a:schemeClr val="tx1"/>
                </a:solidFill>
                <a:latin typeface="#9Slide03 SFU Futura_12" panose="00000400000000000000" pitchFamily="2" charset="0"/>
                <a:cs typeface="Arial" panose="020B0604020202020204" pitchFamily="34" charset="0"/>
              </a:rPr>
              <a:t> 1 </a:t>
            </a:r>
            <a:r>
              <a:rPr lang="en-US" sz="2600" b="1" dirty="0" err="1">
                <a:solidFill>
                  <a:schemeClr val="tx1"/>
                </a:solidFill>
                <a:latin typeface="#9Slide03 SFU Futura_12" panose="00000400000000000000" pitchFamily="2" charset="0"/>
                <a:cs typeface="Arial" panose="020B0604020202020204" pitchFamily="34" charset="0"/>
              </a:rPr>
              <a:t>dẫn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chứng</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vào</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giấy</a:t>
            </a:r>
            <a:r>
              <a:rPr lang="en-US" sz="2600" b="1" dirty="0">
                <a:solidFill>
                  <a:schemeClr val="tx1"/>
                </a:solidFill>
                <a:latin typeface="#9Slide03 SFU Futura_12" panose="00000400000000000000" pitchFamily="2" charset="0"/>
                <a:cs typeface="Arial" panose="020B0604020202020204" pitchFamily="34" charset="0"/>
              </a:rPr>
              <a:t> note </a:t>
            </a:r>
            <a:r>
              <a:rPr lang="en-US" sz="2600" b="1" dirty="0" err="1">
                <a:solidFill>
                  <a:schemeClr val="tx1"/>
                </a:solidFill>
                <a:latin typeface="#9Slide03 SFU Futura_12" panose="00000400000000000000" pitchFamily="2" charset="0"/>
                <a:cs typeface="Arial" panose="020B0604020202020204" pitchFamily="34" charset="0"/>
              </a:rPr>
              <a:t>để</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thấy</a:t>
            </a:r>
            <a:r>
              <a:rPr lang="en-US" sz="2600" b="1" dirty="0">
                <a:solidFill>
                  <a:schemeClr val="tx1"/>
                </a:solidFill>
                <a:latin typeface="#9Slide03 SFU Futura_12" panose="00000400000000000000" pitchFamily="2" charset="0"/>
                <a:cs typeface="Arial" panose="020B0604020202020204" pitchFamily="34" charset="0"/>
              </a:rPr>
              <a:t> EU </a:t>
            </a:r>
            <a:r>
              <a:rPr lang="en-US" sz="2600" b="1" dirty="0" err="1">
                <a:solidFill>
                  <a:schemeClr val="tx1"/>
                </a:solidFill>
                <a:latin typeface="#9Slide03 SFU Futura_12" panose="00000400000000000000" pitchFamily="2" charset="0"/>
                <a:cs typeface="Arial" panose="020B0604020202020204" pitchFamily="34" charset="0"/>
              </a:rPr>
              <a:t>là</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một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trong</a:t>
            </a:r>
            <a:r>
              <a:rPr lang="en-US" sz="2600" b="1" dirty="0">
                <a:solidFill>
                  <a:schemeClr val="tx1"/>
                </a:solidFill>
                <a:latin typeface="#9Slide03 SFU Futura_12" panose="00000400000000000000" pitchFamily="2" charset="0"/>
                <a:cs typeface="Arial" panose="020B0604020202020204" pitchFamily="34" charset="0"/>
              </a:rPr>
              <a:t> 4 </a:t>
            </a:r>
            <a:r>
              <a:rPr lang="en-US" sz="2600" b="1" dirty="0" err="1">
                <a:solidFill>
                  <a:schemeClr val="tx1"/>
                </a:solidFill>
                <a:latin typeface="#9Slide03 SFU Futura_12" panose="00000400000000000000" pitchFamily="2" charset="0"/>
                <a:cs typeface="Arial" panose="020B0604020202020204" pitchFamily="34" charset="0"/>
              </a:rPr>
              <a:t>trung</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tâm</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kinh</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tế</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lớn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trên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thế</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giới</a:t>
            </a:r>
            <a:r>
              <a:rPr lang="en-US" sz="2600" b="1" dirty="0" smtClean="0">
                <a:solidFill>
                  <a:schemeClr val="tx1"/>
                </a:solidFill>
                <a:latin typeface="#9Slide03 SFU Futura_12" panose="00000400000000000000" pitchFamily="2" charset="0"/>
                <a:cs typeface="Arial" panose="020B0604020202020204" pitchFamily="34" charset="0"/>
              </a:rPr>
              <a:t>.</a:t>
            </a:r>
            <a:endParaRPr lang="en-US" sz="2600" b="1" dirty="0" smtClean="0">
              <a:solidFill>
                <a:schemeClr val="tx1"/>
              </a:solidFill>
              <a:latin typeface="#9Slide03 SFU Futura_12" panose="00000400000000000000" pitchFamily="2" charset="0"/>
              <a:cs typeface="Arial" panose="020B0604020202020204" pitchFamily="34" charset="0"/>
            </a:endParaRPr>
          </a:p>
        </p:txBody>
      </p:sp>
      <p:sp>
        <p:nvSpPr>
          <p:cNvPr id="23" name="Rectangle: Rounded Corners 7">
            <a:extLst>
              <a:ext uri="{FF2B5EF4-FFF2-40B4-BE49-F238E27FC236}">
                <a16:creationId xmlns:a16="http://schemas.microsoft.com/office/drawing/2014/main" id="{D5397E9F-57CE-4CBC-BF7D-C7F3ACC44961}"/>
              </a:ext>
            </a:extLst>
          </p:cNvPr>
          <p:cNvSpPr/>
          <p:nvPr/>
        </p:nvSpPr>
        <p:spPr>
          <a:xfrm>
            <a:off x="210737" y="5550231"/>
            <a:ext cx="2640908" cy="1059339"/>
          </a:xfrm>
          <a:prstGeom prst="roundRect">
            <a:avLst/>
          </a:prstGeom>
          <a:solidFill>
            <a:srgbClr val="DEEBF7"/>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Thời</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gian</a:t>
            </a:r>
            <a:r>
              <a:rPr lang="en-US" sz="2600" b="1" dirty="0" smtClean="0">
                <a:solidFill>
                  <a:srgbClr val="002060"/>
                </a:solidFill>
                <a:latin typeface="#9Slide03 SFU Futura_12" panose="00000400000000000000" pitchFamily="2" charset="0"/>
                <a:cs typeface="Arial" panose="020B0604020202020204" pitchFamily="34" charset="0"/>
              </a:rPr>
              <a:t>: </a:t>
            </a:r>
            <a:r>
              <a:rPr lang="en-US" sz="2600" b="1" dirty="0" smtClean="0">
                <a:solidFill>
                  <a:srgbClr val="002060"/>
                </a:solidFill>
                <a:latin typeface="#9Slide03 SFU Futura_12" panose="00000400000000000000" pitchFamily="2" charset="0"/>
                <a:cs typeface="Arial" panose="020B0604020202020204" pitchFamily="34" charset="0"/>
              </a:rPr>
              <a:t>2 </a:t>
            </a:r>
            <a:r>
              <a:rPr lang="en-US" sz="2600" b="1" dirty="0" err="1" smtClean="0">
                <a:solidFill>
                  <a:srgbClr val="002060"/>
                </a:solidFill>
                <a:latin typeface="#9Slide03 SFU Futura_12" panose="00000400000000000000" pitchFamily="2" charset="0"/>
                <a:cs typeface="Arial" panose="020B0604020202020204" pitchFamily="34" charset="0"/>
              </a:rPr>
              <a:t>phút</a:t>
            </a:r>
            <a:endParaRPr lang="en-US" sz="2600" b="1" dirty="0">
              <a:solidFill>
                <a:srgbClr val="002060"/>
              </a:solidFill>
              <a:latin typeface="#9Slide03 SFU Futura_12" panose="00000400000000000000" pitchFamily="2" charset="0"/>
              <a:cs typeface="Arial" panose="020B0604020202020204" pitchFamily="34" charset="0"/>
            </a:endParaRPr>
          </a:p>
        </p:txBody>
      </p:sp>
      <p:pic>
        <p:nvPicPr>
          <p:cNvPr id="25" name="Picture 24">
            <a:extLst>
              <a:ext uri="{FF2B5EF4-FFF2-40B4-BE49-F238E27FC236}">
                <a16:creationId xmlns:a16="http://schemas.microsoft.com/office/drawing/2014/main" id="{5D6E7CB2-DECE-4A7D-A15B-85B6D0E3F4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2683632" y="3132720"/>
            <a:ext cx="2041353" cy="1100730"/>
          </a:xfrm>
          <a:prstGeom prst="rect">
            <a:avLst/>
          </a:prstGeom>
        </p:spPr>
      </p:pic>
      <p:pic>
        <p:nvPicPr>
          <p:cNvPr id="32"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3313661" y="4370425"/>
            <a:ext cx="933682" cy="9633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3191098" y="5672465"/>
            <a:ext cx="1056245" cy="103381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ình icon sách vở - Hình I_con sách vở - Ngô Trọng Nghĩa - Website của  Trường Tiểu Học An Thạnh 3"/>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3008" b="95489" l="5667" r="90000">
                        <a14:foregroundMark x1="41667" y1="4135" x2="38000" y2="3383"/>
                        <a14:foregroundMark x1="32667" y1="4887" x2="32667" y2="4887"/>
                        <a14:foregroundMark x1="5667" y1="79323" x2="5667" y2="79323"/>
                        <a14:foregroundMark x1="38000" y1="95489" x2="38000" y2="95489"/>
                      </a14:backgroundRemoval>
                    </a14:imgEffect>
                  </a14:imgLayer>
                </a14:imgProps>
              </a:ext>
              <a:ext uri="{28A0092B-C50C-407E-A947-70E740481C1C}">
                <a14:useLocalDpi xmlns:a14="http://schemas.microsoft.com/office/drawing/2010/main" val="0"/>
              </a:ext>
            </a:extLst>
          </a:blip>
          <a:srcRect r="15970"/>
          <a:stretch/>
        </p:blipFill>
        <p:spPr bwMode="auto">
          <a:xfrm>
            <a:off x="10554357" y="3439903"/>
            <a:ext cx="1598062" cy="1686243"/>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Rounded Corners 7">
            <a:extLst>
              <a:ext uri="{FF2B5EF4-FFF2-40B4-BE49-F238E27FC236}">
                <a16:creationId xmlns:a16="http://schemas.microsoft.com/office/drawing/2014/main" id="{D5397E9F-57CE-4CBC-BF7D-C7F3ACC44961}"/>
              </a:ext>
            </a:extLst>
          </p:cNvPr>
          <p:cNvSpPr/>
          <p:nvPr/>
        </p:nvSpPr>
        <p:spPr>
          <a:xfrm>
            <a:off x="4810362" y="5373382"/>
            <a:ext cx="5743995" cy="1332893"/>
          </a:xfrm>
          <a:prstGeom prst="roundRect">
            <a:avLst/>
          </a:prstGeom>
          <a:no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smtClean="0">
                <a:solidFill>
                  <a:srgbClr val="002060"/>
                </a:solidFill>
                <a:latin typeface="#9Slide03 SFU Futura_12" panose="00000400000000000000" pitchFamily="2" charset="0"/>
                <a:cs typeface="Arial" panose="020B0604020202020204" pitchFamily="34" charset="0"/>
              </a:rPr>
              <a:t>Hết</a:t>
            </a:r>
            <a:r>
              <a:rPr lang="en-US" sz="2600" b="1" dirty="0" smtClean="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giờ</a:t>
            </a:r>
            <a:r>
              <a:rPr lang="en-US" sz="2600" b="1" dirty="0" smtClean="0">
                <a:solidFill>
                  <a:srgbClr val="002060"/>
                </a:solidFill>
                <a:latin typeface="#9Slide03 SFU Futura_12" panose="00000400000000000000" pitchFamily="2" charset="0"/>
                <a:cs typeface="Arial" panose="020B0604020202020204" pitchFamily="34" charset="0"/>
              </a:rPr>
              <a:t>, </a:t>
            </a:r>
            <a:r>
              <a:rPr lang="vi-VN" sz="2600" b="1" dirty="0" smtClean="0">
                <a:solidFill>
                  <a:srgbClr val="002060"/>
                </a:solidFill>
                <a:latin typeface="#9Slide03 SFU Futura_12" panose="00000400000000000000" pitchFamily="2" charset="0"/>
                <a:cs typeface="Arial" panose="020B0604020202020204" pitchFamily="34" charset="0"/>
              </a:rPr>
              <a:t>gấp </a:t>
            </a:r>
            <a:r>
              <a:rPr lang="vi-VN" sz="2600" b="1" dirty="0">
                <a:solidFill>
                  <a:srgbClr val="002060"/>
                </a:solidFill>
                <a:latin typeface="#9Slide03 SFU Futura_12" panose="00000400000000000000" pitchFamily="2" charset="0"/>
                <a:cs typeface="Arial" panose="020B0604020202020204" pitchFamily="34" charset="0"/>
              </a:rPr>
              <a:t>tờ giấy lại, đưa qua 1 nhóm khác và yêu cầu nhóm đó đọc nội dung viết trong </a:t>
            </a:r>
            <a:r>
              <a:rPr lang="vi-VN" sz="2600" b="1" dirty="0" smtClean="0">
                <a:solidFill>
                  <a:srgbClr val="002060"/>
                </a:solidFill>
                <a:latin typeface="#9Slide03 SFU Futura_12" panose="00000400000000000000" pitchFamily="2" charset="0"/>
                <a:cs typeface="Arial" panose="020B0604020202020204" pitchFamily="34" charset="0"/>
              </a:rPr>
              <a:t>giấy</a:t>
            </a:r>
            <a:r>
              <a:rPr lang="en-US" sz="2600" b="1" dirty="0" smtClean="0">
                <a:solidFill>
                  <a:srgbClr val="002060"/>
                </a:solidFill>
                <a:latin typeface="#9Slide03 SFU Futura_12" panose="00000400000000000000" pitchFamily="2" charset="0"/>
                <a:cs typeface="Arial" panose="020B0604020202020204" pitchFamily="34" charset="0"/>
              </a:rPr>
              <a:t>.</a:t>
            </a:r>
            <a:endParaRPr lang="en-US" sz="2600" b="1" dirty="0">
              <a:solidFill>
                <a:srgbClr val="002060"/>
              </a:solidFill>
              <a:latin typeface="#9Slide03 SFU Futura_12" panose="00000400000000000000" pitchFamily="2" charset="0"/>
              <a:cs typeface="Arial" panose="020B0604020202020204" pitchFamily="34" charset="0"/>
            </a:endParaRPr>
          </a:p>
        </p:txBody>
      </p:sp>
      <p:pic>
        <p:nvPicPr>
          <p:cNvPr id="5124" name="Picture 4" descr="Nắm tay Clip nghệ thuật - mọi người nắm tay nhau trong một vòng tròn png  tải về - Miễn phí trong suốt Hành Vi Con Người png Tải về."/>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1375" b="97000" l="7778" r="92000">
                        <a14:foregroundMark x1="58222" y1="15375" x2="58222" y2="15375"/>
                        <a14:foregroundMark x1="57778" y1="15375" x2="57778" y2="15375"/>
                        <a14:foregroundMark x1="52444" y1="1375" x2="52444" y2="1375"/>
                        <a14:foregroundMark x1="15778" y1="26750" x2="15333" y2="37750"/>
                        <a14:foregroundMark x1="83000" y1="28750" x2="85222" y2="40750"/>
                        <a14:foregroundMark x1="91778" y1="76500" x2="92222" y2="93000"/>
                        <a14:foregroundMark x1="41444" y1="97000" x2="41444" y2="97000"/>
                        <a14:foregroundMark x1="40556" y1="94500" x2="40556" y2="94500"/>
                        <a14:foregroundMark x1="11333" y1="82500" x2="7778" y2="94500"/>
                        <a14:foregroundMark x1="52444" y1="29750" x2="51556" y2="46625"/>
                        <a14:foregroundMark x1="50667" y1="9375" x2="53333" y2="29750"/>
                        <a14:foregroundMark x1="44000" y1="28250" x2="30778" y2="40250"/>
                        <a14:foregroundMark x1="56444" y1="49625" x2="57333" y2="58125"/>
                        <a14:foregroundMark x1="44444" y1="51125" x2="41000" y2="62625"/>
                        <a14:foregroundMark x1="59111" y1="60125" x2="59111" y2="65125"/>
                        <a14:foregroundMark x1="42333" y1="59625" x2="44000" y2="67625"/>
                      </a14:backgroundRemoval>
                    </a14:imgEffect>
                  </a14:imgLayer>
                </a14:imgProps>
              </a:ext>
              <a:ext uri="{28A0092B-C50C-407E-A947-70E740481C1C}">
                <a14:useLocalDpi xmlns:a14="http://schemas.microsoft.com/office/drawing/2010/main" val="0"/>
              </a:ext>
            </a:extLst>
          </a:blip>
          <a:srcRect/>
          <a:stretch>
            <a:fillRect/>
          </a:stretch>
        </p:blipFill>
        <p:spPr bwMode="auto">
          <a:xfrm>
            <a:off x="10563169" y="5323366"/>
            <a:ext cx="1502751" cy="1335779"/>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p:cNvGrpSpPr/>
          <p:nvPr/>
        </p:nvGrpSpPr>
        <p:grpSpPr>
          <a:xfrm>
            <a:off x="1799304" y="0"/>
            <a:ext cx="8981768" cy="822751"/>
            <a:chOff x="486698" y="-7562"/>
            <a:chExt cx="8981768" cy="822751"/>
          </a:xfrm>
        </p:grpSpPr>
        <p:grpSp>
          <p:nvGrpSpPr>
            <p:cNvPr id="45" name="Group 44"/>
            <p:cNvGrpSpPr/>
            <p:nvPr/>
          </p:nvGrpSpPr>
          <p:grpSpPr>
            <a:xfrm>
              <a:off x="486698" y="42558"/>
              <a:ext cx="8981768" cy="772631"/>
              <a:chOff x="-4229473" y="23612"/>
              <a:chExt cx="6810897" cy="858820"/>
            </a:xfrm>
          </p:grpSpPr>
          <p:sp>
            <p:nvSpPr>
              <p:cNvPr id="47" name="Rectangle: Rounded Corners 17">
                <a:extLst>
                  <a:ext uri="{FF2B5EF4-FFF2-40B4-BE49-F238E27FC236}">
                    <a16:creationId xmlns:a16="http://schemas.microsoft.com/office/drawing/2014/main" id="{FAD1B7D5-53C9-4DD5-8454-63D6FF634185}"/>
                  </a:ext>
                </a:extLst>
              </p:cNvPr>
              <p:cNvSpPr/>
              <p:nvPr/>
            </p:nvSpPr>
            <p:spPr>
              <a:xfrm>
                <a:off x="-4229473" y="23612"/>
                <a:ext cx="6810897" cy="79707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48" name="TextBox 47">
                <a:extLst>
                  <a:ext uri="{FF2B5EF4-FFF2-40B4-BE49-F238E27FC236}">
                    <a16:creationId xmlns:a16="http://schemas.microsoft.com/office/drawing/2014/main" id="{4EC68D7C-3C39-4B6F-8758-427A97DB07ED}"/>
                  </a:ext>
                </a:extLst>
              </p:cNvPr>
              <p:cNvSpPr txBox="1"/>
              <p:nvPr/>
            </p:nvSpPr>
            <p:spPr>
              <a:xfrm>
                <a:off x="-3333343" y="27158"/>
                <a:ext cx="5914767" cy="8552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9Slide03 SFU Futura_12" panose="020B0604020202020204" charset="0"/>
                  </a:rPr>
                  <a:t>2. </a:t>
                </a:r>
                <a:r>
                  <a:rPr lang="en-US" sz="4400" b="1" dirty="0" smtClean="0">
                    <a:solidFill>
                      <a:schemeClr val="bg1"/>
                    </a:solidFill>
                    <a:latin typeface="#9Slide03 SFU Futura_12" panose="020B0604020202020204" charset="0"/>
                  </a:rPr>
                  <a:t>TRUNG TÂM KINH TẾ LỚN</a:t>
                </a:r>
                <a:endParaRPr kumimoji="0" lang="vi-VN" sz="4400" b="1" i="0" u="none" strike="noStrike" kern="1200" cap="none" spc="0" normalizeH="0" baseline="0" noProof="0" dirty="0">
                  <a:ln>
                    <a:noFill/>
                  </a:ln>
                  <a:solidFill>
                    <a:schemeClr val="bg1"/>
                  </a:solidFill>
                  <a:effectLst/>
                  <a:uLnTx/>
                  <a:uFillTx/>
                  <a:latin typeface="#9Slide03 SFU Futura_12" panose="020B0604020202020204" charset="0"/>
                </a:endParaRPr>
              </a:p>
            </p:txBody>
          </p:sp>
        </p:grpSp>
        <p:pic>
          <p:nvPicPr>
            <p:cNvPr id="46" name="Picture 2" descr="EU - Những Điều Bạn Cần Biết"/>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523445" y="-7562"/>
              <a:ext cx="1222817" cy="8134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1469395"/>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par>
                                <p:cTn id="22" presetID="10"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par>
                                <p:cTn id="42" presetID="10" presetClass="entr" presetSubtype="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par>
                                <p:cTn id="50" presetID="10" presetClass="entr" presetSubtype="0"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par>
                                <p:cTn id="56" presetID="10" presetClass="entr" presetSubtype="0" fill="hold" nodeType="withEffect">
                                  <p:stCondLst>
                                    <p:cond delay="0"/>
                                  </p:stCondLst>
                                  <p:childTnLst>
                                    <p:set>
                                      <p:cBhvr>
                                        <p:cTn id="57" dur="1" fill="hold">
                                          <p:stCondLst>
                                            <p:cond delay="0"/>
                                          </p:stCondLst>
                                        </p:cTn>
                                        <p:tgtEl>
                                          <p:spTgt spid="5124"/>
                                        </p:tgtEl>
                                        <p:attrNameLst>
                                          <p:attrName>style.visibility</p:attrName>
                                        </p:attrNameLst>
                                      </p:cBhvr>
                                      <p:to>
                                        <p:strVal val="visible"/>
                                      </p:to>
                                    </p:set>
                                    <p:animEffect transition="in" filter="fade">
                                      <p:cBhvr>
                                        <p:cTn id="58"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7" grpId="0"/>
      <p:bldP spid="18" grpId="0" animBg="1"/>
      <p:bldP spid="19" grpId="0" animBg="1"/>
      <p:bldP spid="20" grpId="0" animBg="1"/>
      <p:bldP spid="22" grpId="0" animBg="1"/>
      <p:bldP spid="23" grpId="0" animBg="1"/>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AI for Fun: Chơi Oản Tù Tì với AI - VTI TechBlo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4" name="Group 43"/>
          <p:cNvGrpSpPr/>
          <p:nvPr/>
        </p:nvGrpSpPr>
        <p:grpSpPr>
          <a:xfrm>
            <a:off x="1799304" y="0"/>
            <a:ext cx="8981768" cy="822751"/>
            <a:chOff x="486698" y="-7562"/>
            <a:chExt cx="8981768" cy="822751"/>
          </a:xfrm>
        </p:grpSpPr>
        <p:grpSp>
          <p:nvGrpSpPr>
            <p:cNvPr id="45" name="Group 44"/>
            <p:cNvGrpSpPr/>
            <p:nvPr/>
          </p:nvGrpSpPr>
          <p:grpSpPr>
            <a:xfrm>
              <a:off x="486698" y="42558"/>
              <a:ext cx="8981768" cy="772631"/>
              <a:chOff x="-4229473" y="23612"/>
              <a:chExt cx="6810897" cy="858820"/>
            </a:xfrm>
          </p:grpSpPr>
          <p:sp>
            <p:nvSpPr>
              <p:cNvPr id="47" name="Rectangle: Rounded Corners 17">
                <a:extLst>
                  <a:ext uri="{FF2B5EF4-FFF2-40B4-BE49-F238E27FC236}">
                    <a16:creationId xmlns:a16="http://schemas.microsoft.com/office/drawing/2014/main" id="{FAD1B7D5-53C9-4DD5-8454-63D6FF634185}"/>
                  </a:ext>
                </a:extLst>
              </p:cNvPr>
              <p:cNvSpPr/>
              <p:nvPr/>
            </p:nvSpPr>
            <p:spPr>
              <a:xfrm>
                <a:off x="-4229473" y="23612"/>
                <a:ext cx="6810897" cy="79707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48" name="TextBox 47">
                <a:extLst>
                  <a:ext uri="{FF2B5EF4-FFF2-40B4-BE49-F238E27FC236}">
                    <a16:creationId xmlns:a16="http://schemas.microsoft.com/office/drawing/2014/main" id="{4EC68D7C-3C39-4B6F-8758-427A97DB07ED}"/>
                  </a:ext>
                </a:extLst>
              </p:cNvPr>
              <p:cNvSpPr txBox="1"/>
              <p:nvPr/>
            </p:nvSpPr>
            <p:spPr>
              <a:xfrm>
                <a:off x="-3333343" y="27158"/>
                <a:ext cx="5914767" cy="8552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9Slide03 SFU Futura_12" panose="020B0604020202020204" charset="0"/>
                  </a:rPr>
                  <a:t>2. </a:t>
                </a:r>
                <a:r>
                  <a:rPr lang="en-US" sz="4400" b="1" dirty="0" smtClean="0">
                    <a:solidFill>
                      <a:schemeClr val="bg1"/>
                    </a:solidFill>
                    <a:latin typeface="#9Slide03 SFU Futura_12" panose="020B0604020202020204" charset="0"/>
                  </a:rPr>
                  <a:t>TRUNG TÂM KINH TẾ LỚN</a:t>
                </a:r>
                <a:endParaRPr kumimoji="0" lang="vi-VN" sz="4400" b="1" i="0" u="none" strike="noStrike" kern="1200" cap="none" spc="0" normalizeH="0" baseline="0" noProof="0" dirty="0">
                  <a:ln>
                    <a:noFill/>
                  </a:ln>
                  <a:solidFill>
                    <a:schemeClr val="bg1"/>
                  </a:solidFill>
                  <a:effectLst/>
                  <a:uLnTx/>
                  <a:uFillTx/>
                  <a:latin typeface="#9Slide03 SFU Futura_12" panose="020B0604020202020204" charset="0"/>
                </a:endParaRPr>
              </a:p>
            </p:txBody>
          </p:sp>
        </p:grpSp>
        <p:pic>
          <p:nvPicPr>
            <p:cNvPr id="46" name="Picture 2" descr="EU - Những Điều Bạn Cần Biết"/>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23445" y="-7562"/>
              <a:ext cx="1222817" cy="8134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7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1907" y="1704232"/>
            <a:ext cx="6840093" cy="437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5351907" y="3715524"/>
            <a:ext cx="6840093" cy="66474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5208602" y="908349"/>
            <a:ext cx="25317" cy="5970449"/>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43292" y="981445"/>
            <a:ext cx="4408334" cy="905184"/>
          </a:xfrm>
          <a:prstGeom prst="rect">
            <a:avLst/>
          </a:prstGeom>
        </p:spPr>
        <p:txBody>
          <a:bodyPr wrap="square">
            <a:spAutoFit/>
          </a:bodyPr>
          <a:lstStyle/>
          <a:p>
            <a:pPr algn="just">
              <a:lnSpc>
                <a:spcPct val="115000"/>
              </a:lnSpc>
            </a:pPr>
            <a:r>
              <a:rPr lang="en-US" sz="2400" b="1" dirty="0" err="1">
                <a:solidFill>
                  <a:schemeClr val="accent2">
                    <a:lumMod val="50000"/>
                  </a:schemeClr>
                </a:solidFill>
                <a:latin typeface="#9Slide03 SFU Futura_12" panose="020B0604020202020204" charset="0"/>
                <a:ea typeface="Cambria" panose="02040503050406030204" pitchFamily="18" charset="0"/>
              </a:rPr>
              <a:t>Năm</a:t>
            </a:r>
            <a:r>
              <a:rPr lang="en-US" sz="2400" b="1" dirty="0">
                <a:solidFill>
                  <a:schemeClr val="accent2">
                    <a:lumMod val="50000"/>
                  </a:schemeClr>
                </a:solidFill>
                <a:latin typeface="#9Slide03 SFU Futura_12" panose="020B0604020202020204" charset="0"/>
                <a:ea typeface="Cambria" panose="02040503050406030204" pitchFamily="18" charset="0"/>
              </a:rPr>
              <a:t> 2020, GDP </a:t>
            </a:r>
            <a:r>
              <a:rPr lang="en-US" sz="2400" b="1" dirty="0" err="1">
                <a:solidFill>
                  <a:schemeClr val="accent2">
                    <a:lumMod val="50000"/>
                  </a:schemeClr>
                </a:solidFill>
                <a:latin typeface="#9Slide03 SFU Futura_12" panose="020B0604020202020204" charset="0"/>
                <a:ea typeface="Cambria" panose="02040503050406030204" pitchFamily="18" charset="0"/>
              </a:rPr>
              <a:t>đạt</a:t>
            </a:r>
            <a:r>
              <a:rPr lang="en-US" sz="2400" b="1" dirty="0">
                <a:solidFill>
                  <a:schemeClr val="accent2">
                    <a:lumMod val="50000"/>
                  </a:schemeClr>
                </a:solidFill>
                <a:latin typeface="#9Slide03 SFU Futura_12" panose="020B0604020202020204" charset="0"/>
                <a:ea typeface="Cambria" panose="02040503050406030204" pitchFamily="18" charset="0"/>
              </a:rPr>
              <a:t> </a:t>
            </a:r>
            <a:r>
              <a:rPr lang="en-US" sz="2400" b="1" dirty="0" err="1">
                <a:solidFill>
                  <a:schemeClr val="accent2">
                    <a:lumMod val="50000"/>
                  </a:schemeClr>
                </a:solidFill>
                <a:latin typeface="#9Slide03 SFU Futura_12" panose="020B0604020202020204" charset="0"/>
                <a:ea typeface="Cambria" panose="02040503050406030204" pitchFamily="18" charset="0"/>
              </a:rPr>
              <a:t>hơn</a:t>
            </a:r>
            <a:r>
              <a:rPr lang="en-US" sz="2400" b="1" dirty="0">
                <a:solidFill>
                  <a:schemeClr val="accent2">
                    <a:lumMod val="50000"/>
                  </a:schemeClr>
                </a:solidFill>
                <a:latin typeface="#9Slide03 SFU Futura_12" panose="020B0604020202020204" charset="0"/>
                <a:ea typeface="Cambria" panose="02040503050406030204" pitchFamily="18" charset="0"/>
              </a:rPr>
              <a:t> 15 </a:t>
            </a:r>
            <a:r>
              <a:rPr lang="en-US" sz="2400" b="1" dirty="0" err="1">
                <a:solidFill>
                  <a:schemeClr val="accent2">
                    <a:lumMod val="50000"/>
                  </a:schemeClr>
                </a:solidFill>
                <a:latin typeface="#9Slide03 SFU Futura_12" panose="020B0604020202020204" charset="0"/>
                <a:ea typeface="Cambria" panose="02040503050406030204" pitchFamily="18" charset="0"/>
              </a:rPr>
              <a:t>nghìn</a:t>
            </a:r>
            <a:r>
              <a:rPr lang="en-US" sz="2400" b="1" dirty="0">
                <a:solidFill>
                  <a:schemeClr val="accent2">
                    <a:lumMod val="50000"/>
                  </a:schemeClr>
                </a:solidFill>
                <a:latin typeface="#9Slide03 SFU Futura_12" panose="020B0604020202020204" charset="0"/>
                <a:ea typeface="Cambria" panose="02040503050406030204" pitchFamily="18" charset="0"/>
              </a:rPr>
              <a:t> </a:t>
            </a:r>
            <a:r>
              <a:rPr lang="en-US" sz="2400" b="1" dirty="0" err="1">
                <a:solidFill>
                  <a:schemeClr val="accent2">
                    <a:lumMod val="50000"/>
                  </a:schemeClr>
                </a:solidFill>
                <a:latin typeface="#9Slide03 SFU Futura_12" panose="020B0604020202020204" charset="0"/>
                <a:ea typeface="Cambria" panose="02040503050406030204" pitchFamily="18" charset="0"/>
              </a:rPr>
              <a:t>tỉ</a:t>
            </a:r>
            <a:r>
              <a:rPr lang="en-US" sz="2400" b="1" dirty="0">
                <a:solidFill>
                  <a:schemeClr val="accent2">
                    <a:lumMod val="50000"/>
                  </a:schemeClr>
                </a:solidFill>
                <a:latin typeface="#9Slide03 SFU Futura_12" panose="020B0604020202020204" charset="0"/>
                <a:ea typeface="Cambria" panose="02040503050406030204" pitchFamily="18" charset="0"/>
              </a:rPr>
              <a:t> USD, </a:t>
            </a:r>
            <a:r>
              <a:rPr lang="en-US" sz="2400" b="1" dirty="0" err="1">
                <a:solidFill>
                  <a:schemeClr val="accent2">
                    <a:lumMod val="50000"/>
                  </a:schemeClr>
                </a:solidFill>
                <a:latin typeface="#9Slide03 SFU Futura_12" panose="020B0604020202020204" charset="0"/>
                <a:ea typeface="Cambria" panose="02040503050406030204" pitchFamily="18" charset="0"/>
              </a:rPr>
              <a:t>xếp</a:t>
            </a:r>
            <a:r>
              <a:rPr lang="en-US" sz="2400" b="1" dirty="0">
                <a:solidFill>
                  <a:schemeClr val="accent2">
                    <a:lumMod val="50000"/>
                  </a:schemeClr>
                </a:solidFill>
                <a:latin typeface="#9Slide03 SFU Futura_12" panose="020B0604020202020204" charset="0"/>
                <a:ea typeface="Cambria" panose="02040503050406030204" pitchFamily="18" charset="0"/>
              </a:rPr>
              <a:t> </a:t>
            </a:r>
            <a:r>
              <a:rPr lang="en-US" sz="2400" b="1" dirty="0" err="1">
                <a:solidFill>
                  <a:schemeClr val="accent2">
                    <a:lumMod val="50000"/>
                  </a:schemeClr>
                </a:solidFill>
                <a:latin typeface="#9Slide03 SFU Futura_12" panose="020B0604020202020204" charset="0"/>
                <a:ea typeface="Cambria" panose="02040503050406030204" pitchFamily="18" charset="0"/>
              </a:rPr>
              <a:t>thứ</a:t>
            </a:r>
            <a:r>
              <a:rPr lang="en-US" sz="2400" b="1" dirty="0">
                <a:solidFill>
                  <a:schemeClr val="accent2">
                    <a:lumMod val="50000"/>
                  </a:schemeClr>
                </a:solidFill>
                <a:latin typeface="#9Slide03 SFU Futura_12" panose="020B0604020202020204" charset="0"/>
                <a:ea typeface="Cambria" panose="02040503050406030204" pitchFamily="18" charset="0"/>
              </a:rPr>
              <a:t> 2 </a:t>
            </a:r>
            <a:r>
              <a:rPr lang="en-US" sz="2400" b="1" dirty="0" err="1">
                <a:solidFill>
                  <a:schemeClr val="accent2">
                    <a:lumMod val="50000"/>
                  </a:schemeClr>
                </a:solidFill>
                <a:latin typeface="#9Slide03 SFU Futura_12" panose="020B0604020202020204" charset="0"/>
                <a:ea typeface="Cambria" panose="02040503050406030204" pitchFamily="18" charset="0"/>
              </a:rPr>
              <a:t>thế</a:t>
            </a:r>
            <a:r>
              <a:rPr lang="en-US" sz="2400" b="1" dirty="0">
                <a:solidFill>
                  <a:schemeClr val="accent2">
                    <a:lumMod val="50000"/>
                  </a:schemeClr>
                </a:solidFill>
                <a:latin typeface="#9Slide03 SFU Futura_12" panose="020B0604020202020204" charset="0"/>
                <a:ea typeface="Cambria" panose="02040503050406030204" pitchFamily="18" charset="0"/>
              </a:rPr>
              <a:t> </a:t>
            </a:r>
            <a:r>
              <a:rPr lang="en-US" sz="2400" b="1" dirty="0" err="1">
                <a:solidFill>
                  <a:schemeClr val="accent2">
                    <a:lumMod val="50000"/>
                  </a:schemeClr>
                </a:solidFill>
                <a:latin typeface="#9Slide03 SFU Futura_12" panose="020B0604020202020204" charset="0"/>
                <a:ea typeface="Cambria" panose="02040503050406030204" pitchFamily="18" charset="0"/>
              </a:rPr>
              <a:t>giới</a:t>
            </a:r>
            <a:r>
              <a:rPr lang="en-US" sz="2400" b="1" dirty="0">
                <a:solidFill>
                  <a:schemeClr val="accent2">
                    <a:lumMod val="50000"/>
                  </a:schemeClr>
                </a:solidFill>
                <a:latin typeface="#9Slide03 SFU Futura_12" panose="020B0604020202020204" charset="0"/>
                <a:ea typeface="Cambria" panose="02040503050406030204" pitchFamily="18" charset="0"/>
              </a:rPr>
              <a:t>.</a:t>
            </a:r>
            <a:endParaRPr lang="en-US" sz="2400" b="1" dirty="0">
              <a:solidFill>
                <a:schemeClr val="accent2">
                  <a:lumMod val="50000"/>
                </a:schemeClr>
              </a:solidFill>
              <a:latin typeface="#9Slide03 SFU Futura_12" panose="020B0604020202020204" charset="0"/>
              <a:ea typeface="Tahoma" panose="020B0604030504040204" pitchFamily="34" charset="0"/>
            </a:endParaRPr>
          </a:p>
        </p:txBody>
      </p:sp>
      <p:sp>
        <p:nvSpPr>
          <p:cNvPr id="6" name="Rectangle 5"/>
          <p:cNvSpPr/>
          <p:nvPr/>
        </p:nvSpPr>
        <p:spPr>
          <a:xfrm>
            <a:off x="101120" y="3083823"/>
            <a:ext cx="4822043" cy="905184"/>
          </a:xfrm>
          <a:prstGeom prst="rect">
            <a:avLst/>
          </a:prstGeom>
        </p:spPr>
        <p:txBody>
          <a:bodyPr wrap="square">
            <a:spAutoFit/>
          </a:bodyPr>
          <a:lstStyle/>
          <a:p>
            <a:pPr algn="just">
              <a:lnSpc>
                <a:spcPct val="115000"/>
              </a:lnSpc>
            </a:pPr>
            <a:r>
              <a:rPr lang="en-US" sz="2400" b="1" dirty="0" smtClean="0">
                <a:solidFill>
                  <a:srgbClr val="0033CC"/>
                </a:solidFill>
                <a:latin typeface="#9Slide03 SFU Futura_12" panose="020B0604020202020204" charset="0"/>
                <a:ea typeface="Cambria" panose="02040503050406030204" pitchFamily="18" charset="0"/>
              </a:rPr>
              <a:t>EU </a:t>
            </a:r>
            <a:r>
              <a:rPr lang="en-US" sz="2400" b="1" dirty="0" err="1" smtClean="0">
                <a:solidFill>
                  <a:srgbClr val="0033CC"/>
                </a:solidFill>
                <a:latin typeface="#9Slide03 SFU Futura_12" panose="020B0604020202020204" charset="0"/>
                <a:ea typeface="Cambria" panose="02040503050406030204" pitchFamily="18" charset="0"/>
              </a:rPr>
              <a:t>là</a:t>
            </a:r>
            <a:r>
              <a:rPr lang="en-US" sz="2400" b="1" dirty="0" smtClean="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trung</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tâm</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dịch</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vụ</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và</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công</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nghiệp</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hàng</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đầu</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thế</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giới</a:t>
            </a:r>
            <a:r>
              <a:rPr lang="en-US" sz="2400" b="1" dirty="0">
                <a:solidFill>
                  <a:srgbClr val="0033CC"/>
                </a:solidFill>
                <a:latin typeface="#9Slide03 SFU Futura_12" panose="020B0604020202020204" charset="0"/>
                <a:ea typeface="Cambria" panose="02040503050406030204" pitchFamily="18" charset="0"/>
              </a:rPr>
              <a:t>.</a:t>
            </a:r>
            <a:endParaRPr lang="en-US" sz="2400" b="1" dirty="0">
              <a:solidFill>
                <a:srgbClr val="0033CC"/>
              </a:solidFill>
              <a:latin typeface="#9Slide03 SFU Futura_12" panose="020B0604020202020204" charset="0"/>
              <a:ea typeface="Tahoma" panose="020B0604030504040204" pitchFamily="34" charset="0"/>
            </a:endParaRPr>
          </a:p>
        </p:txBody>
      </p:sp>
      <p:sp>
        <p:nvSpPr>
          <p:cNvPr id="7" name="Rectangle 6"/>
          <p:cNvSpPr/>
          <p:nvPr/>
        </p:nvSpPr>
        <p:spPr>
          <a:xfrm>
            <a:off x="155575" y="5463453"/>
            <a:ext cx="4713134" cy="1366528"/>
          </a:xfrm>
          <a:prstGeom prst="rect">
            <a:avLst/>
          </a:prstGeom>
        </p:spPr>
        <p:txBody>
          <a:bodyPr wrap="square">
            <a:spAutoFit/>
          </a:bodyPr>
          <a:lstStyle/>
          <a:p>
            <a:pPr algn="just">
              <a:lnSpc>
                <a:spcPct val="115000"/>
              </a:lnSpc>
            </a:pPr>
            <a:r>
              <a:rPr lang="en-US" sz="2400" b="1" dirty="0" err="1">
                <a:solidFill>
                  <a:srgbClr val="00B050"/>
                </a:solidFill>
                <a:latin typeface="#9Slide03 SFU Futura_12" panose="020B0604020202020204" charset="0"/>
                <a:ea typeface="Cambria" panose="02040503050406030204" pitchFamily="18" charset="0"/>
              </a:rPr>
              <a:t>Đối</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tác</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kinh</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tế</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lớn</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nhất</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của</a:t>
            </a:r>
            <a:r>
              <a:rPr lang="en-US" sz="2400" b="1" dirty="0">
                <a:solidFill>
                  <a:srgbClr val="00B050"/>
                </a:solidFill>
                <a:latin typeface="#9Slide03 SFU Futura_12" panose="020B0604020202020204" charset="0"/>
                <a:ea typeface="Cambria" panose="02040503050406030204" pitchFamily="18" charset="0"/>
              </a:rPr>
              <a:t> </a:t>
            </a:r>
            <a:r>
              <a:rPr lang="en-US" sz="2400" b="1" dirty="0" smtClean="0">
                <a:solidFill>
                  <a:srgbClr val="00B050"/>
                </a:solidFill>
                <a:latin typeface="#9Slide03 SFU Futura_12" panose="020B0604020202020204" charset="0"/>
                <a:ea typeface="Cambria" panose="02040503050406030204" pitchFamily="18" charset="0"/>
              </a:rPr>
              <a:t>EU </a:t>
            </a:r>
            <a:r>
              <a:rPr lang="en-US" sz="2400" b="1" dirty="0" err="1">
                <a:solidFill>
                  <a:srgbClr val="00B050"/>
                </a:solidFill>
                <a:latin typeface="#9Slide03 SFU Futura_12" panose="020B0604020202020204" charset="0"/>
                <a:ea typeface="Cambria" panose="02040503050406030204" pitchFamily="18" charset="0"/>
              </a:rPr>
              <a:t>là</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các</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quốc</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gia</a:t>
            </a:r>
            <a:r>
              <a:rPr lang="en-US" sz="2400" b="1" dirty="0">
                <a:solidFill>
                  <a:srgbClr val="00B050"/>
                </a:solidFill>
                <a:latin typeface="#9Slide03 SFU Futura_12" panose="020B0604020202020204" charset="0"/>
                <a:ea typeface="Cambria" panose="02040503050406030204" pitchFamily="18" charset="0"/>
              </a:rPr>
              <a:t> ở </a:t>
            </a:r>
            <a:r>
              <a:rPr lang="en-US" sz="2400" b="1" dirty="0" err="1">
                <a:solidFill>
                  <a:srgbClr val="00B050"/>
                </a:solidFill>
                <a:latin typeface="#9Slide03 SFU Futura_12" panose="020B0604020202020204" charset="0"/>
                <a:ea typeface="Cambria" panose="02040503050406030204" pitchFamily="18" charset="0"/>
              </a:rPr>
              <a:t>Bắc</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Mỹ</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và</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châu</a:t>
            </a:r>
            <a:r>
              <a:rPr lang="en-US" sz="2400" b="1" dirty="0">
                <a:solidFill>
                  <a:srgbClr val="00B050"/>
                </a:solidFill>
                <a:latin typeface="#9Slide03 SFU Futura_12" panose="020B0604020202020204" charset="0"/>
                <a:ea typeface="Cambria" panose="02040503050406030204" pitchFamily="18" charset="0"/>
              </a:rPr>
              <a:t> Á - </a:t>
            </a:r>
            <a:r>
              <a:rPr lang="en-US" sz="2400" b="1" dirty="0" err="1">
                <a:solidFill>
                  <a:srgbClr val="00B050"/>
                </a:solidFill>
                <a:latin typeface="#9Slide03 SFU Futura_12" panose="020B0604020202020204" charset="0"/>
                <a:ea typeface="Cambria" panose="02040503050406030204" pitchFamily="18" charset="0"/>
              </a:rPr>
              <a:t>Thái</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Bình</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Dương</a:t>
            </a:r>
            <a:r>
              <a:rPr lang="en-US" sz="2400" b="1" dirty="0">
                <a:solidFill>
                  <a:srgbClr val="00B050"/>
                </a:solidFill>
                <a:latin typeface="#9Slide03 SFU Futura_12" panose="020B0604020202020204" charset="0"/>
                <a:ea typeface="Cambria" panose="02040503050406030204" pitchFamily="18" charset="0"/>
              </a:rPr>
              <a:t>.</a:t>
            </a:r>
            <a:endParaRPr lang="en-US" sz="2400" b="1" dirty="0">
              <a:solidFill>
                <a:srgbClr val="00B050"/>
              </a:solidFill>
              <a:latin typeface="#9Slide03 SFU Futura_12" panose="020B0604020202020204" charset="0"/>
            </a:endParaRPr>
          </a:p>
        </p:txBody>
      </p:sp>
      <p:pic>
        <p:nvPicPr>
          <p:cNvPr id="7172" name="Picture 4" descr="Gdp Icon - Download in Colored Outline Sty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6051" y="1886629"/>
            <a:ext cx="1197194" cy="119719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Çizgi Film Manzarası Animasyon, Animasyon, şehir, ufuk çizgisi, çizgi film  png | PNGWin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46" b="93243" l="2283" r="96522">
                        <a14:foregroundMark x1="90761" y1="54440" x2="90978" y2="77992"/>
                        <a14:foregroundMark x1="94783" y1="66988" x2="96522" y2="83398"/>
                        <a14:foregroundMark x1="90000" y1="52703" x2="90000" y2="52703"/>
                        <a14:foregroundMark x1="6522" y1="66795" x2="4674" y2="86100"/>
                        <a14:foregroundMark x1="10000" y1="55598" x2="12174" y2="62162"/>
                        <a14:foregroundMark x1="16739" y1="51158" x2="13370" y2="61390"/>
                        <a14:foregroundMark x1="16957" y1="51158" x2="17609" y2="65830"/>
                        <a14:foregroundMark x1="9022" y1="55019" x2="6630" y2="63707"/>
                        <a14:foregroundMark x1="52283" y1="43629" x2="52283" y2="43629"/>
                        <a14:foregroundMark x1="52283" y1="43436" x2="52283" y2="43436"/>
                        <a14:foregroundMark x1="29674" y1="38224" x2="29674" y2="38224"/>
                        <a14:foregroundMark x1="29674" y1="37645" x2="30326" y2="37645"/>
                        <a14:foregroundMark x1="38478" y1="38610" x2="38478" y2="38610"/>
                        <a14:foregroundMark x1="38587" y1="38610" x2="38587" y2="38610"/>
                        <a14:foregroundMark x1="34022" y1="32239" x2="33913" y2="36293"/>
                        <a14:foregroundMark x1="18913" y1="87645" x2="18913" y2="90541"/>
                        <a14:foregroundMark x1="2283" y1="86680" x2="2283" y2="86680"/>
                        <a14:foregroundMark x1="2283" y1="86486" x2="2283" y2="86486"/>
                        <a14:foregroundMark x1="10000" y1="87066" x2="10000" y2="87066"/>
                        <a14:foregroundMark x1="10000" y1="87066" x2="10000" y2="87066"/>
                        <a14:foregroundMark x1="94130" y1="87259" x2="93804" y2="90927"/>
                        <a14:foregroundMark x1="29239" y1="84942" x2="28804" y2="87259"/>
                        <a14:foregroundMark x1="16522" y1="89768" x2="16739" y2="93243"/>
                        <a14:foregroundMark x1="78152" y1="90541" x2="78152" y2="90541"/>
                        <a14:foregroundMark x1="83587" y1="86486" x2="83587" y2="86486"/>
                        <a14:foregroundMark x1="83370" y1="87838" x2="85761" y2="87838"/>
                        <a14:foregroundMark x1="86087" y1="87838" x2="89457" y2="88610"/>
                        <a14:foregroundMark x1="89783" y1="87645" x2="89783" y2="87645"/>
                        <a14:foregroundMark x1="91630" y1="87838" x2="91630" y2="87838"/>
                      </a14:backgroundRemoval>
                    </a14:imgEffect>
                  </a14:imgLayer>
                </a14:imgProps>
              </a:ext>
              <a:ext uri="{28A0092B-C50C-407E-A947-70E740481C1C}">
                <a14:useLocalDpi xmlns:a14="http://schemas.microsoft.com/office/drawing/2010/main" val="0"/>
              </a:ext>
            </a:extLst>
          </a:blip>
          <a:srcRect t="19480" r="794"/>
          <a:stretch/>
        </p:blipFill>
        <p:spPr bwMode="auto">
          <a:xfrm>
            <a:off x="511095" y="3925210"/>
            <a:ext cx="3872728" cy="1769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981926"/>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7172"/>
                                        </p:tgtEl>
                                        <p:attrNameLst>
                                          <p:attrName>style.visibility</p:attrName>
                                        </p:attrNameLst>
                                      </p:cBhvr>
                                      <p:to>
                                        <p:strVal val="visible"/>
                                      </p:to>
                                    </p:set>
                                    <p:animEffect transition="in" filter="fade">
                                      <p:cBhvr>
                                        <p:cTn id="25" dur="500"/>
                                        <p:tgtEl>
                                          <p:spTgt spid="717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nodeType="withEffect">
                                  <p:stCondLst>
                                    <p:cond delay="0"/>
                                  </p:stCondLst>
                                  <p:childTnLst>
                                    <p:set>
                                      <p:cBhvr>
                                        <p:cTn id="32" dur="1" fill="hold">
                                          <p:stCondLst>
                                            <p:cond delay="0"/>
                                          </p:stCondLst>
                                        </p:cTn>
                                        <p:tgtEl>
                                          <p:spTgt spid="7174"/>
                                        </p:tgtEl>
                                        <p:attrNameLst>
                                          <p:attrName>style.visibility</p:attrName>
                                        </p:attrNameLst>
                                      </p:cBhvr>
                                      <p:to>
                                        <p:strVal val="visible"/>
                                      </p:to>
                                    </p:set>
                                    <p:animEffect transition="in" filter="fade">
                                      <p:cBhvr>
                                        <p:cTn id="33" dur="500"/>
                                        <p:tgtEl>
                                          <p:spTgt spid="717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F2071E-DF8C-495C-8676-8F839E06F04F}"/>
              </a:ext>
            </a:extLst>
          </p:cNvPr>
          <p:cNvSpPr/>
          <p:nvPr/>
        </p:nvSpPr>
        <p:spPr>
          <a:xfrm>
            <a:off x="-162416" y="148403"/>
            <a:ext cx="6357908" cy="1107996"/>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smtClean="0">
                <a:ln w="9525">
                  <a:solidFill>
                    <a:schemeClr val="bg1"/>
                  </a:solidFill>
                  <a:prstDash val="solid"/>
                </a:ln>
                <a:solidFill>
                  <a:schemeClr val="accent2">
                    <a:lumMod val="50000"/>
                  </a:schemeClr>
                </a:solidFill>
                <a:effectLst>
                  <a:outerShdw blurRad="12700" dist="38100" dir="2700000" algn="tl" rotWithShape="0">
                    <a:schemeClr val="bg1">
                      <a:lumMod val="50000"/>
                    </a:schemeClr>
                  </a:outerShdw>
                </a:effectLst>
                <a:latin typeface="#9Slide07 IcielKoni" pitchFamily="2" charset="0"/>
              </a:rPr>
              <a:t>EM CÓ BIẾT?</a:t>
            </a:r>
            <a:endParaRPr lang="en-US" sz="6000" b="1" cap="none" spc="0" dirty="0">
              <a:ln w="9525">
                <a:solidFill>
                  <a:schemeClr val="bg1"/>
                </a:solidFill>
                <a:prstDash val="solid"/>
              </a:ln>
              <a:solidFill>
                <a:schemeClr val="accent2">
                  <a:lumMod val="50000"/>
                </a:schemeClr>
              </a:solidFill>
              <a:effectLst>
                <a:outerShdw blurRad="12700" dist="38100" dir="2700000" algn="tl" rotWithShape="0">
                  <a:schemeClr val="bg1">
                    <a:lumMod val="50000"/>
                  </a:schemeClr>
                </a:outerShdw>
              </a:effectLst>
              <a:latin typeface="#9Slide07 IcielKoni" pitchFamily="2" charset="0"/>
            </a:endParaRPr>
          </a:p>
        </p:txBody>
      </p:sp>
      <p:pic>
        <p:nvPicPr>
          <p:cNvPr id="3" name="Picture 2"/>
          <p:cNvPicPr>
            <a:picLocks noChangeAspect="1"/>
          </p:cNvPicPr>
          <p:nvPr/>
        </p:nvPicPr>
        <p:blipFill>
          <a:blip r:embed="rId2"/>
          <a:stretch>
            <a:fillRect/>
          </a:stretch>
        </p:blipFill>
        <p:spPr>
          <a:xfrm>
            <a:off x="39161" y="2790382"/>
            <a:ext cx="6946490" cy="34801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Rectangle 3"/>
          <p:cNvSpPr/>
          <p:nvPr/>
        </p:nvSpPr>
        <p:spPr>
          <a:xfrm>
            <a:off x="39160" y="1256399"/>
            <a:ext cx="6946491" cy="830997"/>
          </a:xfrm>
          <a:prstGeom prst="rect">
            <a:avLst/>
          </a:prstGeom>
        </p:spPr>
        <p:txBody>
          <a:bodyPr wrap="square">
            <a:spAutoFit/>
          </a:bodyPr>
          <a:lstStyle/>
          <a:p>
            <a:pPr algn="just"/>
            <a:r>
              <a:rPr lang="en-US" sz="2400" b="1" dirty="0" err="1">
                <a:solidFill>
                  <a:srgbClr val="0033CC"/>
                </a:solidFill>
                <a:latin typeface="#9Slide03 SFU Futura_12" panose="020B0604020202020204" charset="0"/>
                <a:ea typeface="Cambria" panose="02040503050406030204" pitchFamily="18" charset="0"/>
              </a:rPr>
              <a:t>Tổ</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hợp</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công</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nghiệp</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hàng</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không</a:t>
            </a:r>
            <a:r>
              <a:rPr lang="en-US" sz="2400" b="1" dirty="0">
                <a:solidFill>
                  <a:srgbClr val="0033CC"/>
                </a:solidFill>
                <a:latin typeface="#9Slide03 SFU Futura_12" panose="020B0604020202020204" charset="0"/>
                <a:ea typeface="Cambria" panose="02040503050406030204" pitchFamily="18" charset="0"/>
              </a:rPr>
              <a:t> E-</a:t>
            </a:r>
            <a:r>
              <a:rPr lang="en-US" sz="2400" b="1" dirty="0" err="1">
                <a:solidFill>
                  <a:srgbClr val="0033CC"/>
                </a:solidFill>
                <a:latin typeface="#9Slide03 SFU Futura_12" panose="020B0604020202020204" charset="0"/>
                <a:ea typeface="Cambria" panose="02040503050406030204" pitchFamily="18" charset="0"/>
              </a:rPr>
              <a:t>bớt</a:t>
            </a:r>
            <a:r>
              <a:rPr lang="en-US" sz="2400" b="1" dirty="0">
                <a:solidFill>
                  <a:srgbClr val="0033CC"/>
                </a:solidFill>
                <a:latin typeface="#9Slide03 SFU Futura_12" panose="020B0604020202020204" charset="0"/>
                <a:ea typeface="Cambria" panose="02040503050406030204" pitchFamily="18" charset="0"/>
              </a:rPr>
              <a:t> (Airbus) </a:t>
            </a:r>
            <a:r>
              <a:rPr lang="en-US" sz="2400" b="1" dirty="0" err="1">
                <a:solidFill>
                  <a:srgbClr val="0033CC"/>
                </a:solidFill>
                <a:latin typeface="#9Slide03 SFU Futura_12" panose="020B0604020202020204" charset="0"/>
                <a:ea typeface="Cambria" panose="02040503050406030204" pitchFamily="18" charset="0"/>
              </a:rPr>
              <a:t>có</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trụ</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sở</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Tu-lu-dơ</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Pháp</a:t>
            </a:r>
            <a:r>
              <a:rPr lang="en-US" sz="2400" b="1" dirty="0">
                <a:solidFill>
                  <a:srgbClr val="0033CC"/>
                </a:solidFill>
                <a:latin typeface="#9Slide03 SFU Futura_12" panose="020B0604020202020204" charset="0"/>
                <a:ea typeface="Cambria" panose="02040503050406030204" pitchFamily="18" charset="0"/>
              </a:rPr>
              <a:t>), do </a:t>
            </a:r>
            <a:r>
              <a:rPr lang="en-US" sz="2400" b="1" dirty="0" err="1">
                <a:solidFill>
                  <a:srgbClr val="0033CC"/>
                </a:solidFill>
                <a:latin typeface="#9Slide03 SFU Futura_12" panose="020B0604020202020204" charset="0"/>
                <a:ea typeface="Cambria" panose="02040503050406030204" pitchFamily="18" charset="0"/>
              </a:rPr>
              <a:t>Pháp</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Đức</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Anh</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sáng</a:t>
            </a:r>
            <a:r>
              <a:rPr lang="en-US" sz="2400" b="1" dirty="0">
                <a:solidFill>
                  <a:srgbClr val="0033CC"/>
                </a:solidFill>
                <a:latin typeface="#9Slide03 SFU Futura_12" panose="020B0604020202020204" charset="0"/>
                <a:ea typeface="Cambria" panose="02040503050406030204" pitchFamily="18" charset="0"/>
              </a:rPr>
              <a:t> </a:t>
            </a:r>
            <a:r>
              <a:rPr lang="en-US" sz="2400" b="1" dirty="0" err="1" smtClean="0">
                <a:solidFill>
                  <a:srgbClr val="0033CC"/>
                </a:solidFill>
                <a:latin typeface="#9Slide03 SFU Futura_12" panose="020B0604020202020204" charset="0"/>
                <a:ea typeface="Cambria" panose="02040503050406030204" pitchFamily="18" charset="0"/>
              </a:rPr>
              <a:t>lập</a:t>
            </a:r>
            <a:r>
              <a:rPr lang="en-US" sz="2400" b="1" dirty="0" smtClean="0">
                <a:solidFill>
                  <a:srgbClr val="0033CC"/>
                </a:solidFill>
                <a:latin typeface="#9Slide03 SFU Futura_12" panose="020B0604020202020204" charset="0"/>
                <a:ea typeface="Cambria" panose="02040503050406030204" pitchFamily="18" charset="0"/>
              </a:rPr>
              <a:t>.</a:t>
            </a:r>
            <a:endParaRPr lang="en-US" sz="2400" b="1" dirty="0">
              <a:solidFill>
                <a:srgbClr val="0033CC"/>
              </a:solidFill>
              <a:latin typeface="#9Slide03 SFU Futura_12" panose="020B0604020202020204" charset="0"/>
            </a:endParaRPr>
          </a:p>
        </p:txBody>
      </p:sp>
      <p:pic>
        <p:nvPicPr>
          <p:cNvPr id="8194" name="Picture 2" descr="1710201006Airb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62995">
            <a:off x="7241998" y="567878"/>
            <a:ext cx="4679726" cy="31276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descr="1710201010Airb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0476" y="3641090"/>
            <a:ext cx="4515647" cy="30104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399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31171"/>
            <a:ext cx="12360050" cy="6858000"/>
            <a:chOff x="0" y="0"/>
            <a:chExt cx="12360050" cy="6700838"/>
          </a:xfrm>
        </p:grpSpPr>
        <p:grpSp>
          <p:nvGrpSpPr>
            <p:cNvPr id="3" name="Group 2"/>
            <p:cNvGrpSpPr/>
            <p:nvPr/>
          </p:nvGrpSpPr>
          <p:grpSpPr>
            <a:xfrm>
              <a:off x="284302" y="734949"/>
              <a:ext cx="12075748" cy="5965889"/>
              <a:chOff x="157921" y="487018"/>
              <a:chExt cx="11075612" cy="5917749"/>
            </a:xfrm>
          </p:grpSpPr>
          <p:sp>
            <p:nvSpPr>
              <p:cNvPr id="5" name="Rectangle 4"/>
              <p:cNvSpPr/>
              <p:nvPr/>
            </p:nvSpPr>
            <p:spPr>
              <a:xfrm>
                <a:off x="157921" y="487018"/>
                <a:ext cx="10478618" cy="5719338"/>
              </a:xfrm>
              <a:prstGeom prst="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81436" y="609267"/>
                <a:ext cx="10566473" cy="5795500"/>
              </a:xfrm>
              <a:prstGeom prst="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24082" y="924333"/>
                <a:ext cx="10296032" cy="5383009"/>
              </a:xfrm>
              <a:prstGeom prst="rect">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Văn phòng phẩm Hà Nội"/>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2160" t="11843" r="11674" b="12259"/>
              <a:stretch/>
            </p:blipFill>
            <p:spPr bwMode="auto">
              <a:xfrm rot="20852549">
                <a:off x="9889615" y="4870211"/>
                <a:ext cx="1343918" cy="1414971"/>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0" y="0"/>
              <a:ext cx="1497706" cy="159479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81F2071E-DF8C-495C-8676-8F839E06F04F}"/>
              </a:ext>
            </a:extLst>
          </p:cNvPr>
          <p:cNvSpPr/>
          <p:nvPr/>
        </p:nvSpPr>
        <p:spPr>
          <a:xfrm>
            <a:off x="1026033" y="-28578"/>
            <a:ext cx="10361075" cy="1107996"/>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NỘI DUNG CHÍNH</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sp>
        <p:nvSpPr>
          <p:cNvPr id="10" name="Rectangle 9">
            <a:extLst>
              <a:ext uri="{FF2B5EF4-FFF2-40B4-BE49-F238E27FC236}">
                <a16:creationId xmlns:a16="http://schemas.microsoft.com/office/drawing/2014/main" id="{81F2071E-DF8C-495C-8676-8F839E06F04F}"/>
              </a:ext>
            </a:extLst>
          </p:cNvPr>
          <p:cNvSpPr/>
          <p:nvPr/>
        </p:nvSpPr>
        <p:spPr>
          <a:xfrm>
            <a:off x="3361131" y="829680"/>
            <a:ext cx="5955011" cy="646331"/>
          </a:xfrm>
          <a:prstGeom prst="rect">
            <a:avLst/>
          </a:prstGeom>
          <a:noFill/>
        </p:spPr>
        <p:txBody>
          <a:bodyPr wrap="square" lIns="91440" tIns="45720" rIns="91440" bIns="45720">
            <a:spAutoFit/>
          </a:bodyPr>
          <a:lstStyle/>
          <a:p>
            <a:pPr algn="ctr"/>
            <a:r>
              <a:rPr lang="en-US" sz="3600" b="1" cap="none" spc="0"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LIÊN MINH CHÂU ÂU</a:t>
            </a:r>
            <a:endParaRPr lang="en-US" sz="32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
        <p:nvSpPr>
          <p:cNvPr id="11" name="Rectangle: Rounded Corners 7">
            <a:extLst>
              <a:ext uri="{FF2B5EF4-FFF2-40B4-BE49-F238E27FC236}">
                <a16:creationId xmlns:a16="http://schemas.microsoft.com/office/drawing/2014/main" id="{9C8CB8A0-CA76-4A71-B990-0741CE8ED4AB}"/>
              </a:ext>
            </a:extLst>
          </p:cNvPr>
          <p:cNvSpPr/>
          <p:nvPr/>
        </p:nvSpPr>
        <p:spPr>
          <a:xfrm>
            <a:off x="1622783" y="1546472"/>
            <a:ext cx="3903713" cy="868605"/>
          </a:xfrm>
          <a:prstGeom prst="roundRect">
            <a:avLst/>
          </a:prstGeom>
          <a:solidFill>
            <a:srgbClr val="D0F5FE"/>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9Slide03 SFU Futura_12" panose="00000400000000000000" pitchFamily="2" charset="0"/>
                <a:cs typeface="Arial" panose="020B0604020202020204" pitchFamily="34" charset="0"/>
              </a:rPr>
              <a:t>Khái</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quát</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về</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liên</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smtClean="0">
                <a:solidFill>
                  <a:schemeClr val="tx1"/>
                </a:solidFill>
                <a:latin typeface="#9Slide03 SFU Futura_12" panose="00000400000000000000" pitchFamily="2" charset="0"/>
                <a:cs typeface="Arial" panose="020B0604020202020204" pitchFamily="34" charset="0"/>
              </a:rPr>
              <a:t>minh </a:t>
            </a:r>
            <a:r>
              <a:rPr lang="en-US" sz="2800" b="1" dirty="0" err="1" smtClean="0">
                <a:solidFill>
                  <a:schemeClr val="tx1"/>
                </a:solidFill>
                <a:latin typeface="#9Slide03 SFU Futura_12" panose="00000400000000000000" pitchFamily="2" charset="0"/>
                <a:cs typeface="Arial" panose="020B0604020202020204" pitchFamily="34" charset="0"/>
              </a:rPr>
              <a:t>châu</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Âu</a:t>
            </a:r>
            <a:r>
              <a:rPr lang="en-US" sz="2800" b="1" dirty="0" smtClean="0">
                <a:solidFill>
                  <a:schemeClr val="tx1"/>
                </a:solidFill>
                <a:latin typeface="#9Slide03 SFU Futura_12" panose="00000400000000000000" pitchFamily="2" charset="0"/>
                <a:cs typeface="Arial" panose="020B0604020202020204" pitchFamily="34" charset="0"/>
              </a:rPr>
              <a:t> (EU)</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12" name="Rectangle 11"/>
          <p:cNvSpPr/>
          <p:nvPr/>
        </p:nvSpPr>
        <p:spPr>
          <a:xfrm>
            <a:off x="924718" y="2527631"/>
            <a:ext cx="4337994" cy="2677656"/>
          </a:xfrm>
          <a:prstGeom prst="rect">
            <a:avLst/>
          </a:prstGeom>
        </p:spPr>
        <p:txBody>
          <a:bodyPr wrap="square">
            <a:spAutoFit/>
          </a:bodyPr>
          <a:lstStyle/>
          <a:p>
            <a:pPr algn="just"/>
            <a:r>
              <a:rPr lang="vi-VN" sz="2400" b="1" dirty="0" smtClean="0">
                <a:solidFill>
                  <a:schemeClr val="accent2">
                    <a:lumMod val="50000"/>
                  </a:schemeClr>
                </a:solidFill>
                <a:latin typeface="#9Slide03 SFU Futura_12" panose="020B0604020202020204" charset="0"/>
              </a:rPr>
              <a:t>EU được mở rộng từng bước, qua nhiều giai đoạn.</a:t>
            </a:r>
            <a:endParaRPr lang="en-US" sz="2400" b="1" dirty="0" smtClean="0">
              <a:solidFill>
                <a:schemeClr val="accent2">
                  <a:lumMod val="50000"/>
                </a:schemeClr>
              </a:solidFill>
              <a:latin typeface="#9Slide03 SFU Futura_12" panose="020B0604020202020204" charset="0"/>
            </a:endParaRPr>
          </a:p>
          <a:p>
            <a:pPr algn="just"/>
            <a:r>
              <a:rPr lang="en-US" sz="2400" b="1" dirty="0" err="1" smtClean="0">
                <a:solidFill>
                  <a:srgbClr val="0033CC"/>
                </a:solidFill>
                <a:latin typeface="#9Slide03 SFU Futura_12" panose="020B0604020202020204" charset="0"/>
              </a:rPr>
              <a:t>Hiện</a:t>
            </a:r>
            <a:r>
              <a:rPr lang="en-US" sz="2400" b="1" dirty="0" smtClean="0">
                <a:solidFill>
                  <a:srgbClr val="0033CC"/>
                </a:solidFill>
                <a:latin typeface="#9Slide03 SFU Futura_12" panose="020B0604020202020204" charset="0"/>
              </a:rPr>
              <a:t> </a:t>
            </a:r>
            <a:r>
              <a:rPr lang="en-US" sz="2400" b="1" dirty="0" smtClean="0">
                <a:solidFill>
                  <a:srgbClr val="0033CC"/>
                </a:solidFill>
                <a:latin typeface="#9Slide03 SFU Futura_12" panose="020B0604020202020204" charset="0"/>
              </a:rPr>
              <a:t>nay: 27 </a:t>
            </a:r>
            <a:r>
              <a:rPr lang="en-US" sz="2400" b="1" dirty="0" err="1" smtClean="0">
                <a:solidFill>
                  <a:srgbClr val="0033CC"/>
                </a:solidFill>
                <a:latin typeface="#9Slide03 SFU Futura_12" panose="020B0604020202020204" charset="0"/>
              </a:rPr>
              <a:t>thành</a:t>
            </a:r>
            <a:r>
              <a:rPr lang="en-US" sz="2400" b="1" dirty="0" smtClean="0">
                <a:solidFill>
                  <a:srgbClr val="0033CC"/>
                </a:solidFill>
                <a:latin typeface="#9Slide03 SFU Futura_12" panose="020B0604020202020204" charset="0"/>
              </a:rPr>
              <a:t> </a:t>
            </a:r>
            <a:r>
              <a:rPr lang="en-US" sz="2400" b="1" dirty="0" err="1" smtClean="0">
                <a:solidFill>
                  <a:srgbClr val="0033CC"/>
                </a:solidFill>
                <a:latin typeface="#9Slide03 SFU Futura_12" panose="020B0604020202020204" charset="0"/>
              </a:rPr>
              <a:t>viên</a:t>
            </a:r>
            <a:r>
              <a:rPr lang="en-US" sz="2400" b="1" dirty="0" smtClean="0">
                <a:solidFill>
                  <a:srgbClr val="0033CC"/>
                </a:solidFill>
                <a:latin typeface="#9Slide03 SFU Futura_12" panose="020B0604020202020204" charset="0"/>
              </a:rPr>
              <a:t>.</a:t>
            </a:r>
          </a:p>
          <a:p>
            <a:pPr algn="just"/>
            <a:r>
              <a:rPr lang="vi-VN" sz="2400" b="1" dirty="0" smtClean="0">
                <a:solidFill>
                  <a:srgbClr val="00B050"/>
                </a:solidFill>
                <a:latin typeface="#9Slide03 SFU Futura_12" panose="020B0604020202020204" charset="0"/>
              </a:rPr>
              <a:t>Thiết </a:t>
            </a:r>
            <a:r>
              <a:rPr lang="vi-VN" sz="2400" b="1" dirty="0">
                <a:solidFill>
                  <a:srgbClr val="00B050"/>
                </a:solidFill>
                <a:latin typeface="#9Slide03 SFU Futura_12" panose="020B0604020202020204" charset="0"/>
              </a:rPr>
              <a:t>lập một thị trường chung và có hệ thống tiền tệ chung (đồng Ơ-rô</a:t>
            </a:r>
            <a:r>
              <a:rPr lang="vi-VN" sz="2400" b="1" dirty="0" smtClean="0">
                <a:solidFill>
                  <a:srgbClr val="00B050"/>
                </a:solidFill>
                <a:latin typeface="#9Slide03 SFU Futura_12" panose="020B0604020202020204" charset="0"/>
              </a:rPr>
              <a:t>).</a:t>
            </a:r>
            <a:endParaRPr lang="en-US" sz="2400" b="1" dirty="0" smtClean="0">
              <a:solidFill>
                <a:srgbClr val="00B050"/>
              </a:solidFill>
              <a:latin typeface="#9Slide03 SFU Futura_12" panose="020B0604020202020204" charset="0"/>
            </a:endParaRPr>
          </a:p>
          <a:p>
            <a:pPr marL="342900" indent="-342900" algn="just">
              <a:buFontTx/>
              <a:buChar char="-"/>
            </a:pPr>
            <a:endParaRPr lang="vi-VN" sz="2400" b="1" dirty="0">
              <a:solidFill>
                <a:srgbClr val="FF0000"/>
              </a:solidFill>
              <a:latin typeface="#9Slide03 SFU Futura_12" panose="020B0604020202020204" charset="0"/>
            </a:endParaRPr>
          </a:p>
        </p:txBody>
      </p:sp>
      <p:cxnSp>
        <p:nvCxnSpPr>
          <p:cNvPr id="14" name="Straight Connector 13">
            <a:extLst>
              <a:ext uri="{FF2B5EF4-FFF2-40B4-BE49-F238E27FC236}">
                <a16:creationId xmlns:a16="http://schemas.microsoft.com/office/drawing/2014/main" id="{8529DE91-F9A3-4AAE-9D59-914616AB64F5}"/>
              </a:ext>
            </a:extLst>
          </p:cNvPr>
          <p:cNvCxnSpPr/>
          <p:nvPr/>
        </p:nvCxnSpPr>
        <p:spPr>
          <a:xfrm>
            <a:off x="5719341" y="1584675"/>
            <a:ext cx="12551" cy="5040338"/>
          </a:xfrm>
          <a:prstGeom prst="line">
            <a:avLst/>
          </a:prstGeom>
          <a:ln w="28575">
            <a:solidFill>
              <a:srgbClr val="002060"/>
            </a:solidFill>
            <a:prstDash val="solid"/>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5"/>
          <a:stretch>
            <a:fillRect/>
          </a:stretch>
        </p:blipFill>
        <p:spPr>
          <a:xfrm>
            <a:off x="612367" y="1539225"/>
            <a:ext cx="955006" cy="899804"/>
          </a:xfrm>
          <a:prstGeom prst="rect">
            <a:avLst/>
          </a:prstGeom>
        </p:spPr>
      </p:pic>
      <p:sp>
        <p:nvSpPr>
          <p:cNvPr id="18" name="Rectangle: Rounded Corners 7">
            <a:extLst>
              <a:ext uri="{FF2B5EF4-FFF2-40B4-BE49-F238E27FC236}">
                <a16:creationId xmlns:a16="http://schemas.microsoft.com/office/drawing/2014/main" id="{9C8CB8A0-CA76-4A71-B990-0741CE8ED4AB}"/>
              </a:ext>
            </a:extLst>
          </p:cNvPr>
          <p:cNvSpPr/>
          <p:nvPr/>
        </p:nvSpPr>
        <p:spPr>
          <a:xfrm>
            <a:off x="6728134" y="1584675"/>
            <a:ext cx="4864233" cy="868605"/>
          </a:xfrm>
          <a:prstGeom prst="roundRect">
            <a:avLst/>
          </a:prstGeom>
          <a:solidFill>
            <a:srgbClr val="D0F5FE"/>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9Slide03 SFU Futura_12" panose="00000400000000000000" pitchFamily="2" charset="0"/>
                <a:cs typeface="Arial" panose="020B0604020202020204" pitchFamily="34" charset="0"/>
              </a:rPr>
              <a:t>Liên</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a:solidFill>
                  <a:schemeClr val="tx1"/>
                </a:solidFill>
                <a:latin typeface="#9Slide03 SFU Futura_12" panose="00000400000000000000" pitchFamily="2" charset="0"/>
                <a:cs typeface="Arial" panose="020B0604020202020204" pitchFamily="34" charset="0"/>
              </a:rPr>
              <a:t>minh </a:t>
            </a:r>
            <a:r>
              <a:rPr lang="en-US" sz="2800" b="1" dirty="0" err="1">
                <a:solidFill>
                  <a:schemeClr val="tx1"/>
                </a:solidFill>
                <a:latin typeface="#9Slide03 SFU Futura_12" panose="00000400000000000000" pitchFamily="2" charset="0"/>
                <a:cs typeface="Arial" panose="020B0604020202020204" pitchFamily="34" charset="0"/>
              </a:rPr>
              <a:t>châu</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Âu</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trung</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tâm</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kinh</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tế</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lớn</a:t>
            </a:r>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19" name="Picture 18"/>
          <p:cNvPicPr>
            <a:picLocks noChangeAspect="1"/>
          </p:cNvPicPr>
          <p:nvPr/>
        </p:nvPicPr>
        <p:blipFill>
          <a:blip r:embed="rId5"/>
          <a:stretch>
            <a:fillRect/>
          </a:stretch>
        </p:blipFill>
        <p:spPr>
          <a:xfrm>
            <a:off x="5755746" y="1584675"/>
            <a:ext cx="955006" cy="899804"/>
          </a:xfrm>
          <a:prstGeom prst="rect">
            <a:avLst/>
          </a:prstGeom>
        </p:spPr>
      </p:pic>
      <p:sp>
        <p:nvSpPr>
          <p:cNvPr id="23" name="Rectangle 22"/>
          <p:cNvSpPr/>
          <p:nvPr/>
        </p:nvSpPr>
        <p:spPr>
          <a:xfrm>
            <a:off x="5921817" y="2627763"/>
            <a:ext cx="4408334" cy="905184"/>
          </a:xfrm>
          <a:prstGeom prst="rect">
            <a:avLst/>
          </a:prstGeom>
        </p:spPr>
        <p:txBody>
          <a:bodyPr wrap="square">
            <a:spAutoFit/>
          </a:bodyPr>
          <a:lstStyle/>
          <a:p>
            <a:pPr algn="just">
              <a:lnSpc>
                <a:spcPct val="115000"/>
              </a:lnSpc>
            </a:pPr>
            <a:r>
              <a:rPr lang="en-US" sz="2400" b="1" dirty="0" err="1">
                <a:solidFill>
                  <a:schemeClr val="accent2">
                    <a:lumMod val="50000"/>
                  </a:schemeClr>
                </a:solidFill>
                <a:latin typeface="#9Slide03 SFU Futura_12" panose="020B0604020202020204" charset="0"/>
                <a:ea typeface="Cambria" panose="02040503050406030204" pitchFamily="18" charset="0"/>
              </a:rPr>
              <a:t>Năm</a:t>
            </a:r>
            <a:r>
              <a:rPr lang="en-US" sz="2400" b="1" dirty="0">
                <a:solidFill>
                  <a:schemeClr val="accent2">
                    <a:lumMod val="50000"/>
                  </a:schemeClr>
                </a:solidFill>
                <a:latin typeface="#9Slide03 SFU Futura_12" panose="020B0604020202020204" charset="0"/>
                <a:ea typeface="Cambria" panose="02040503050406030204" pitchFamily="18" charset="0"/>
              </a:rPr>
              <a:t> 2020, GDP </a:t>
            </a:r>
            <a:r>
              <a:rPr lang="en-US" sz="2400" b="1" dirty="0" err="1">
                <a:solidFill>
                  <a:schemeClr val="accent2">
                    <a:lumMod val="50000"/>
                  </a:schemeClr>
                </a:solidFill>
                <a:latin typeface="#9Slide03 SFU Futura_12" panose="020B0604020202020204" charset="0"/>
                <a:ea typeface="Cambria" panose="02040503050406030204" pitchFamily="18" charset="0"/>
              </a:rPr>
              <a:t>đạt</a:t>
            </a:r>
            <a:r>
              <a:rPr lang="en-US" sz="2400" b="1" dirty="0">
                <a:solidFill>
                  <a:schemeClr val="accent2">
                    <a:lumMod val="50000"/>
                  </a:schemeClr>
                </a:solidFill>
                <a:latin typeface="#9Slide03 SFU Futura_12" panose="020B0604020202020204" charset="0"/>
                <a:ea typeface="Cambria" panose="02040503050406030204" pitchFamily="18" charset="0"/>
              </a:rPr>
              <a:t> </a:t>
            </a:r>
            <a:r>
              <a:rPr lang="en-US" sz="2400" b="1" dirty="0" err="1">
                <a:solidFill>
                  <a:schemeClr val="accent2">
                    <a:lumMod val="50000"/>
                  </a:schemeClr>
                </a:solidFill>
                <a:latin typeface="#9Slide03 SFU Futura_12" panose="020B0604020202020204" charset="0"/>
                <a:ea typeface="Cambria" panose="02040503050406030204" pitchFamily="18" charset="0"/>
              </a:rPr>
              <a:t>hơn</a:t>
            </a:r>
            <a:r>
              <a:rPr lang="en-US" sz="2400" b="1" dirty="0">
                <a:solidFill>
                  <a:schemeClr val="accent2">
                    <a:lumMod val="50000"/>
                  </a:schemeClr>
                </a:solidFill>
                <a:latin typeface="#9Slide03 SFU Futura_12" panose="020B0604020202020204" charset="0"/>
                <a:ea typeface="Cambria" panose="02040503050406030204" pitchFamily="18" charset="0"/>
              </a:rPr>
              <a:t> 15 </a:t>
            </a:r>
            <a:r>
              <a:rPr lang="en-US" sz="2400" b="1" dirty="0" err="1">
                <a:solidFill>
                  <a:schemeClr val="accent2">
                    <a:lumMod val="50000"/>
                  </a:schemeClr>
                </a:solidFill>
                <a:latin typeface="#9Slide03 SFU Futura_12" panose="020B0604020202020204" charset="0"/>
                <a:ea typeface="Cambria" panose="02040503050406030204" pitchFamily="18" charset="0"/>
              </a:rPr>
              <a:t>nghìn</a:t>
            </a:r>
            <a:r>
              <a:rPr lang="en-US" sz="2400" b="1" dirty="0">
                <a:solidFill>
                  <a:schemeClr val="accent2">
                    <a:lumMod val="50000"/>
                  </a:schemeClr>
                </a:solidFill>
                <a:latin typeface="#9Slide03 SFU Futura_12" panose="020B0604020202020204" charset="0"/>
                <a:ea typeface="Cambria" panose="02040503050406030204" pitchFamily="18" charset="0"/>
              </a:rPr>
              <a:t> </a:t>
            </a:r>
            <a:r>
              <a:rPr lang="en-US" sz="2400" b="1" dirty="0" err="1">
                <a:solidFill>
                  <a:schemeClr val="accent2">
                    <a:lumMod val="50000"/>
                  </a:schemeClr>
                </a:solidFill>
                <a:latin typeface="#9Slide03 SFU Futura_12" panose="020B0604020202020204" charset="0"/>
                <a:ea typeface="Cambria" panose="02040503050406030204" pitchFamily="18" charset="0"/>
              </a:rPr>
              <a:t>tỉ</a:t>
            </a:r>
            <a:r>
              <a:rPr lang="en-US" sz="2400" b="1" dirty="0">
                <a:solidFill>
                  <a:schemeClr val="accent2">
                    <a:lumMod val="50000"/>
                  </a:schemeClr>
                </a:solidFill>
                <a:latin typeface="#9Slide03 SFU Futura_12" panose="020B0604020202020204" charset="0"/>
                <a:ea typeface="Cambria" panose="02040503050406030204" pitchFamily="18" charset="0"/>
              </a:rPr>
              <a:t> USD, </a:t>
            </a:r>
            <a:r>
              <a:rPr lang="en-US" sz="2400" b="1" dirty="0" err="1">
                <a:solidFill>
                  <a:schemeClr val="accent2">
                    <a:lumMod val="50000"/>
                  </a:schemeClr>
                </a:solidFill>
                <a:latin typeface="#9Slide03 SFU Futura_12" panose="020B0604020202020204" charset="0"/>
                <a:ea typeface="Cambria" panose="02040503050406030204" pitchFamily="18" charset="0"/>
              </a:rPr>
              <a:t>xếp</a:t>
            </a:r>
            <a:r>
              <a:rPr lang="en-US" sz="2400" b="1" dirty="0">
                <a:solidFill>
                  <a:schemeClr val="accent2">
                    <a:lumMod val="50000"/>
                  </a:schemeClr>
                </a:solidFill>
                <a:latin typeface="#9Slide03 SFU Futura_12" panose="020B0604020202020204" charset="0"/>
                <a:ea typeface="Cambria" panose="02040503050406030204" pitchFamily="18" charset="0"/>
              </a:rPr>
              <a:t> </a:t>
            </a:r>
            <a:r>
              <a:rPr lang="en-US" sz="2400" b="1" dirty="0" err="1">
                <a:solidFill>
                  <a:schemeClr val="accent2">
                    <a:lumMod val="50000"/>
                  </a:schemeClr>
                </a:solidFill>
                <a:latin typeface="#9Slide03 SFU Futura_12" panose="020B0604020202020204" charset="0"/>
                <a:ea typeface="Cambria" panose="02040503050406030204" pitchFamily="18" charset="0"/>
              </a:rPr>
              <a:t>thứ</a:t>
            </a:r>
            <a:r>
              <a:rPr lang="en-US" sz="2400" b="1" dirty="0">
                <a:solidFill>
                  <a:schemeClr val="accent2">
                    <a:lumMod val="50000"/>
                  </a:schemeClr>
                </a:solidFill>
                <a:latin typeface="#9Slide03 SFU Futura_12" panose="020B0604020202020204" charset="0"/>
                <a:ea typeface="Cambria" panose="02040503050406030204" pitchFamily="18" charset="0"/>
              </a:rPr>
              <a:t> 2 </a:t>
            </a:r>
            <a:r>
              <a:rPr lang="en-US" sz="2400" b="1" dirty="0" err="1">
                <a:solidFill>
                  <a:schemeClr val="accent2">
                    <a:lumMod val="50000"/>
                  </a:schemeClr>
                </a:solidFill>
                <a:latin typeface="#9Slide03 SFU Futura_12" panose="020B0604020202020204" charset="0"/>
                <a:ea typeface="Cambria" panose="02040503050406030204" pitchFamily="18" charset="0"/>
              </a:rPr>
              <a:t>thế</a:t>
            </a:r>
            <a:r>
              <a:rPr lang="en-US" sz="2400" b="1" dirty="0">
                <a:solidFill>
                  <a:schemeClr val="accent2">
                    <a:lumMod val="50000"/>
                  </a:schemeClr>
                </a:solidFill>
                <a:latin typeface="#9Slide03 SFU Futura_12" panose="020B0604020202020204" charset="0"/>
                <a:ea typeface="Cambria" panose="02040503050406030204" pitchFamily="18" charset="0"/>
              </a:rPr>
              <a:t> </a:t>
            </a:r>
            <a:r>
              <a:rPr lang="en-US" sz="2400" b="1" dirty="0" err="1">
                <a:solidFill>
                  <a:schemeClr val="accent2">
                    <a:lumMod val="50000"/>
                  </a:schemeClr>
                </a:solidFill>
                <a:latin typeface="#9Slide03 SFU Futura_12" panose="020B0604020202020204" charset="0"/>
                <a:ea typeface="Cambria" panose="02040503050406030204" pitchFamily="18" charset="0"/>
              </a:rPr>
              <a:t>giới</a:t>
            </a:r>
            <a:r>
              <a:rPr lang="en-US" sz="2400" b="1" dirty="0">
                <a:solidFill>
                  <a:schemeClr val="accent2">
                    <a:lumMod val="50000"/>
                  </a:schemeClr>
                </a:solidFill>
                <a:latin typeface="#9Slide03 SFU Futura_12" panose="020B0604020202020204" charset="0"/>
                <a:ea typeface="Cambria" panose="02040503050406030204" pitchFamily="18" charset="0"/>
              </a:rPr>
              <a:t>.</a:t>
            </a:r>
            <a:endParaRPr lang="en-US" sz="2400" b="1" dirty="0">
              <a:solidFill>
                <a:schemeClr val="accent2">
                  <a:lumMod val="50000"/>
                </a:schemeClr>
              </a:solidFill>
              <a:latin typeface="#9Slide03 SFU Futura_12" panose="020B0604020202020204" charset="0"/>
              <a:ea typeface="Tahoma" panose="020B0604030504040204" pitchFamily="34" charset="0"/>
            </a:endParaRPr>
          </a:p>
        </p:txBody>
      </p:sp>
      <p:sp>
        <p:nvSpPr>
          <p:cNvPr id="24" name="Rectangle 23"/>
          <p:cNvSpPr/>
          <p:nvPr/>
        </p:nvSpPr>
        <p:spPr>
          <a:xfrm>
            <a:off x="5914472" y="3656507"/>
            <a:ext cx="4822043" cy="905184"/>
          </a:xfrm>
          <a:prstGeom prst="rect">
            <a:avLst/>
          </a:prstGeom>
        </p:spPr>
        <p:txBody>
          <a:bodyPr wrap="square">
            <a:spAutoFit/>
          </a:bodyPr>
          <a:lstStyle/>
          <a:p>
            <a:pPr algn="just">
              <a:lnSpc>
                <a:spcPct val="115000"/>
              </a:lnSpc>
            </a:pPr>
            <a:r>
              <a:rPr lang="en-US" sz="2400" b="1" dirty="0" smtClean="0">
                <a:solidFill>
                  <a:srgbClr val="0033CC"/>
                </a:solidFill>
                <a:latin typeface="#9Slide03 SFU Futura_12" panose="020B0604020202020204" charset="0"/>
                <a:ea typeface="Cambria" panose="02040503050406030204" pitchFamily="18" charset="0"/>
              </a:rPr>
              <a:t>EU </a:t>
            </a:r>
            <a:r>
              <a:rPr lang="en-US" sz="2400" b="1" dirty="0" err="1" smtClean="0">
                <a:solidFill>
                  <a:srgbClr val="0033CC"/>
                </a:solidFill>
                <a:latin typeface="#9Slide03 SFU Futura_12" panose="020B0604020202020204" charset="0"/>
                <a:ea typeface="Cambria" panose="02040503050406030204" pitchFamily="18" charset="0"/>
              </a:rPr>
              <a:t>là</a:t>
            </a:r>
            <a:r>
              <a:rPr lang="en-US" sz="2400" b="1" dirty="0" smtClean="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trung</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tâm</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dịch</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vụ</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và</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công</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nghiệp</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hàng</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đầu</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thế</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giới</a:t>
            </a:r>
            <a:r>
              <a:rPr lang="en-US" sz="2400" b="1" dirty="0">
                <a:solidFill>
                  <a:srgbClr val="0033CC"/>
                </a:solidFill>
                <a:latin typeface="#9Slide03 SFU Futura_12" panose="020B0604020202020204" charset="0"/>
                <a:ea typeface="Cambria" panose="02040503050406030204" pitchFamily="18" charset="0"/>
              </a:rPr>
              <a:t>.</a:t>
            </a:r>
            <a:endParaRPr lang="en-US" sz="2400" b="1" dirty="0">
              <a:solidFill>
                <a:srgbClr val="0033CC"/>
              </a:solidFill>
              <a:latin typeface="#9Slide03 SFU Futura_12" panose="020B0604020202020204" charset="0"/>
              <a:ea typeface="Tahoma" panose="020B0604030504040204" pitchFamily="34" charset="0"/>
            </a:endParaRPr>
          </a:p>
        </p:txBody>
      </p:sp>
      <p:sp>
        <p:nvSpPr>
          <p:cNvPr id="25" name="Rectangle 24"/>
          <p:cNvSpPr/>
          <p:nvPr/>
        </p:nvSpPr>
        <p:spPr>
          <a:xfrm>
            <a:off x="5890819" y="4685251"/>
            <a:ext cx="4713134" cy="1366528"/>
          </a:xfrm>
          <a:prstGeom prst="rect">
            <a:avLst/>
          </a:prstGeom>
        </p:spPr>
        <p:txBody>
          <a:bodyPr wrap="square">
            <a:spAutoFit/>
          </a:bodyPr>
          <a:lstStyle/>
          <a:p>
            <a:pPr algn="just">
              <a:lnSpc>
                <a:spcPct val="115000"/>
              </a:lnSpc>
            </a:pPr>
            <a:r>
              <a:rPr lang="en-US" sz="2400" b="1" dirty="0" err="1">
                <a:solidFill>
                  <a:srgbClr val="00B050"/>
                </a:solidFill>
                <a:latin typeface="#9Slide03 SFU Futura_12" panose="020B0604020202020204" charset="0"/>
                <a:ea typeface="Cambria" panose="02040503050406030204" pitchFamily="18" charset="0"/>
              </a:rPr>
              <a:t>Đối</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tác</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kinh</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tế</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lớn</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nhất</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của</a:t>
            </a:r>
            <a:r>
              <a:rPr lang="en-US" sz="2400" b="1" dirty="0">
                <a:solidFill>
                  <a:srgbClr val="00B050"/>
                </a:solidFill>
                <a:latin typeface="#9Slide03 SFU Futura_12" panose="020B0604020202020204" charset="0"/>
                <a:ea typeface="Cambria" panose="02040503050406030204" pitchFamily="18" charset="0"/>
              </a:rPr>
              <a:t> </a:t>
            </a:r>
            <a:r>
              <a:rPr lang="en-US" sz="2400" b="1" dirty="0" smtClean="0">
                <a:solidFill>
                  <a:srgbClr val="00B050"/>
                </a:solidFill>
                <a:latin typeface="#9Slide03 SFU Futura_12" panose="020B0604020202020204" charset="0"/>
                <a:ea typeface="Cambria" panose="02040503050406030204" pitchFamily="18" charset="0"/>
              </a:rPr>
              <a:t>EU </a:t>
            </a:r>
            <a:r>
              <a:rPr lang="en-US" sz="2400" b="1" dirty="0" err="1">
                <a:solidFill>
                  <a:srgbClr val="00B050"/>
                </a:solidFill>
                <a:latin typeface="#9Slide03 SFU Futura_12" panose="020B0604020202020204" charset="0"/>
                <a:ea typeface="Cambria" panose="02040503050406030204" pitchFamily="18" charset="0"/>
              </a:rPr>
              <a:t>là</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các</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quốc</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gia</a:t>
            </a:r>
            <a:r>
              <a:rPr lang="en-US" sz="2400" b="1" dirty="0">
                <a:solidFill>
                  <a:srgbClr val="00B050"/>
                </a:solidFill>
                <a:latin typeface="#9Slide03 SFU Futura_12" panose="020B0604020202020204" charset="0"/>
                <a:ea typeface="Cambria" panose="02040503050406030204" pitchFamily="18" charset="0"/>
              </a:rPr>
              <a:t> ở </a:t>
            </a:r>
            <a:r>
              <a:rPr lang="en-US" sz="2400" b="1" dirty="0" err="1">
                <a:solidFill>
                  <a:srgbClr val="00B050"/>
                </a:solidFill>
                <a:latin typeface="#9Slide03 SFU Futura_12" panose="020B0604020202020204" charset="0"/>
                <a:ea typeface="Cambria" panose="02040503050406030204" pitchFamily="18" charset="0"/>
              </a:rPr>
              <a:t>Bắc</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Mỹ</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và</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châu</a:t>
            </a:r>
            <a:r>
              <a:rPr lang="en-US" sz="2400" b="1" dirty="0">
                <a:solidFill>
                  <a:srgbClr val="00B050"/>
                </a:solidFill>
                <a:latin typeface="#9Slide03 SFU Futura_12" panose="020B0604020202020204" charset="0"/>
                <a:ea typeface="Cambria" panose="02040503050406030204" pitchFamily="18" charset="0"/>
              </a:rPr>
              <a:t> Á - </a:t>
            </a:r>
            <a:r>
              <a:rPr lang="en-US" sz="2400" b="1" dirty="0" err="1">
                <a:solidFill>
                  <a:srgbClr val="00B050"/>
                </a:solidFill>
                <a:latin typeface="#9Slide03 SFU Futura_12" panose="020B0604020202020204" charset="0"/>
                <a:ea typeface="Cambria" panose="02040503050406030204" pitchFamily="18" charset="0"/>
              </a:rPr>
              <a:t>Thái</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Bình</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Dương</a:t>
            </a:r>
            <a:r>
              <a:rPr lang="en-US" sz="2400" b="1" dirty="0">
                <a:solidFill>
                  <a:srgbClr val="00B050"/>
                </a:solidFill>
                <a:latin typeface="#9Slide03 SFU Futura_12" panose="020B0604020202020204" charset="0"/>
                <a:ea typeface="Cambria" panose="02040503050406030204" pitchFamily="18" charset="0"/>
              </a:rPr>
              <a:t>.</a:t>
            </a:r>
            <a:endParaRPr lang="en-US" sz="2400" b="1" dirty="0">
              <a:solidFill>
                <a:srgbClr val="00B050"/>
              </a:solidFill>
              <a:latin typeface="#9Slide03 SFU Futura_12" panose="020B0604020202020204" charset="0"/>
            </a:endParaRPr>
          </a:p>
        </p:txBody>
      </p:sp>
      <p:pic>
        <p:nvPicPr>
          <p:cNvPr id="26" name="Picture 4" descr="Gdp Icon - Download in Colored Outline Sty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05051" y="2580770"/>
            <a:ext cx="1197194" cy="119719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Çizgi Film Manzarası Animasyon, Animasyon, şehir, ufuk çizgisi, çizgi film  png | PNGWing"/>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846" b="93243" l="2283" r="96522">
                        <a14:foregroundMark x1="90761" y1="54440" x2="90978" y2="77992"/>
                        <a14:foregroundMark x1="94783" y1="66988" x2="96522" y2="83398"/>
                        <a14:foregroundMark x1="90000" y1="52703" x2="90000" y2="52703"/>
                        <a14:foregroundMark x1="6522" y1="66795" x2="4674" y2="86100"/>
                        <a14:foregroundMark x1="10000" y1="55598" x2="12174" y2="62162"/>
                        <a14:foregroundMark x1="16739" y1="51158" x2="13370" y2="61390"/>
                        <a14:foregroundMark x1="16957" y1="51158" x2="17609" y2="65830"/>
                        <a14:foregroundMark x1="9022" y1="55019" x2="6630" y2="63707"/>
                        <a14:foregroundMark x1="52283" y1="43629" x2="52283" y2="43629"/>
                        <a14:foregroundMark x1="52283" y1="43436" x2="52283" y2="43436"/>
                        <a14:foregroundMark x1="29674" y1="38224" x2="29674" y2="38224"/>
                        <a14:foregroundMark x1="29674" y1="37645" x2="30326" y2="37645"/>
                        <a14:foregroundMark x1="38478" y1="38610" x2="38478" y2="38610"/>
                        <a14:foregroundMark x1="38587" y1="38610" x2="38587" y2="38610"/>
                        <a14:foregroundMark x1="34022" y1="32239" x2="33913" y2="36293"/>
                        <a14:foregroundMark x1="18913" y1="87645" x2="18913" y2="90541"/>
                        <a14:foregroundMark x1="2283" y1="86680" x2="2283" y2="86680"/>
                        <a14:foregroundMark x1="2283" y1="86486" x2="2283" y2="86486"/>
                        <a14:foregroundMark x1="10000" y1="87066" x2="10000" y2="87066"/>
                        <a14:foregroundMark x1="10000" y1="87066" x2="10000" y2="87066"/>
                        <a14:foregroundMark x1="94130" y1="87259" x2="93804" y2="90927"/>
                        <a14:foregroundMark x1="29239" y1="84942" x2="28804" y2="87259"/>
                        <a14:foregroundMark x1="16522" y1="89768" x2="16739" y2="93243"/>
                        <a14:foregroundMark x1="78152" y1="90541" x2="78152" y2="90541"/>
                        <a14:foregroundMark x1="83587" y1="86486" x2="83587" y2="86486"/>
                        <a14:foregroundMark x1="83370" y1="87838" x2="85761" y2="87838"/>
                        <a14:foregroundMark x1="86087" y1="87838" x2="89457" y2="88610"/>
                        <a14:foregroundMark x1="89783" y1="87645" x2="89783" y2="87645"/>
                        <a14:foregroundMark x1="91630" y1="87838" x2="91630" y2="87838"/>
                      </a14:backgroundRemoval>
                    </a14:imgEffect>
                  </a14:imgLayer>
                </a14:imgProps>
              </a:ext>
              <a:ext uri="{28A0092B-C50C-407E-A947-70E740481C1C}">
                <a14:useLocalDpi xmlns:a14="http://schemas.microsoft.com/office/drawing/2010/main" val="0"/>
              </a:ext>
            </a:extLst>
          </a:blip>
          <a:srcRect t="19480" r="794"/>
          <a:stretch/>
        </p:blipFill>
        <p:spPr bwMode="auto">
          <a:xfrm>
            <a:off x="7950671" y="5507002"/>
            <a:ext cx="3125852" cy="142849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Euro PNG Images With Transparent Background | Free Download On Lovepik"/>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5000" b="90000" l="10000" r="90000">
                        <a14:foregroundMark x1="78056" y1="5000" x2="78056" y2="5000"/>
                        <a14:foregroundMark x1="22778" y1="87667" x2="22778" y2="87667"/>
                      </a14:backgroundRemoval>
                    </a14:imgEffect>
                  </a14:imgLayer>
                </a14:imgProps>
              </a:ext>
              <a:ext uri="{28A0092B-C50C-407E-A947-70E740481C1C}">
                <a14:useLocalDpi xmlns:a14="http://schemas.microsoft.com/office/drawing/2010/main" val="0"/>
              </a:ext>
            </a:extLst>
          </a:blip>
          <a:srcRect l="13200" r="16047" b="7317"/>
          <a:stretch/>
        </p:blipFill>
        <p:spPr bwMode="auto">
          <a:xfrm>
            <a:off x="1010340" y="4316581"/>
            <a:ext cx="4271508" cy="2331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42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10"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8" grpId="0" animBg="1"/>
      <p:bldP spid="23" grpId="0"/>
      <p:bldP spid="24"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24314" y="2469355"/>
            <a:ext cx="12192000" cy="30878"/>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11" name="Rectangle: Rounded Corners 7">
            <a:extLst>
              <a:ext uri="{FF2B5EF4-FFF2-40B4-BE49-F238E27FC236}">
                <a16:creationId xmlns:a16="http://schemas.microsoft.com/office/drawing/2014/main" id="{D6CE6303-3C40-4361-9869-64BB994762E1}"/>
              </a:ext>
            </a:extLst>
          </p:cNvPr>
          <p:cNvSpPr/>
          <p:nvPr/>
        </p:nvSpPr>
        <p:spPr>
          <a:xfrm>
            <a:off x="6071686" y="292991"/>
            <a:ext cx="4670970" cy="2191803"/>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smtClean="0">
                <a:solidFill>
                  <a:srgbClr val="1DB920"/>
                </a:solidFill>
                <a:latin typeface="#9Slide03 SFU Futura_12" panose="020B0604020202020204" charset="0"/>
                <a:cs typeface="Arial" panose="020B0604020202020204" pitchFamily="34" charset="0"/>
              </a:rPr>
              <a:t>TÌM </a:t>
            </a:r>
          </a:p>
          <a:p>
            <a:pPr algn="ctr"/>
            <a:r>
              <a:rPr lang="en-US" sz="6600" b="1" dirty="0" smtClean="0">
                <a:solidFill>
                  <a:srgbClr val="1DB920"/>
                </a:solidFill>
                <a:latin typeface="#9Slide03 SFU Futura_12" panose="020B0604020202020204" charset="0"/>
                <a:cs typeface="Arial" panose="020B0604020202020204" pitchFamily="34" charset="0"/>
              </a:rPr>
              <a:t>TỪ KHÓA</a:t>
            </a:r>
            <a:endParaRPr lang="en-US" sz="6600" b="1" dirty="0">
              <a:solidFill>
                <a:srgbClr val="1DB920"/>
              </a:solidFill>
              <a:latin typeface="#9Slide03 SFU Futura_12" panose="020B0604020202020204" charset="0"/>
              <a:cs typeface="Arial" panose="020B0604020202020204" pitchFamily="34" charset="0"/>
            </a:endParaRPr>
          </a:p>
        </p:txBody>
      </p:sp>
      <p:pic>
        <p:nvPicPr>
          <p:cNvPr id="12" name="Picture 2" descr="Những câu hỏi nên trả lời trước khi bắt đầu dự án – APMP"/>
          <p:cNvPicPr>
            <a:picLocks noChangeAspect="1" noChangeArrowheads="1"/>
          </p:cNvPicPr>
          <p:nvPr/>
        </p:nvPicPr>
        <p:blipFill rotWithShape="1">
          <a:blip r:embed="rId3">
            <a:extLst>
              <a:ext uri="{28A0092B-C50C-407E-A947-70E740481C1C}">
                <a14:useLocalDpi xmlns:a14="http://schemas.microsoft.com/office/drawing/2010/main" val="0"/>
              </a:ext>
            </a:extLst>
          </a:blip>
          <a:srcRect l="8432"/>
          <a:stretch/>
        </p:blipFill>
        <p:spPr bwMode="auto">
          <a:xfrm>
            <a:off x="9645444" y="16656"/>
            <a:ext cx="2497373" cy="138444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7">
            <a:extLst>
              <a:ext uri="{FF2B5EF4-FFF2-40B4-BE49-F238E27FC236}">
                <a16:creationId xmlns:a16="http://schemas.microsoft.com/office/drawing/2014/main" id="{BE55959A-1F2C-46C2-9FCD-F989F5DD87B7}"/>
              </a:ext>
            </a:extLst>
          </p:cNvPr>
          <p:cNvSpPr/>
          <p:nvPr/>
        </p:nvSpPr>
        <p:spPr>
          <a:xfrm>
            <a:off x="111641" y="2731127"/>
            <a:ext cx="1315937" cy="1486886"/>
          </a:xfrm>
          <a:prstGeom prst="roundRect">
            <a:avLst/>
          </a:prstGeom>
          <a:solidFill>
            <a:srgbClr val="FDCC99"/>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Hoạt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động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cặp</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19" name="Rectangle: Rounded Corners 7">
            <a:extLst>
              <a:ext uri="{FF2B5EF4-FFF2-40B4-BE49-F238E27FC236}">
                <a16:creationId xmlns:a16="http://schemas.microsoft.com/office/drawing/2014/main" id="{D5397E9F-57CE-4CBC-BF7D-C7F3ACC44961}"/>
              </a:ext>
            </a:extLst>
          </p:cNvPr>
          <p:cNvSpPr/>
          <p:nvPr/>
        </p:nvSpPr>
        <p:spPr>
          <a:xfrm>
            <a:off x="5495623" y="2761732"/>
            <a:ext cx="2125003" cy="1486886"/>
          </a:xfrm>
          <a:prstGeom prst="roundRect">
            <a:avLst/>
          </a:prstGeom>
          <a:solidFill>
            <a:schemeClr val="bg1"/>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Tìm</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các</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từ</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khóa</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thích</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hợp</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điền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vào</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chỗ</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chấm</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21" name="Rectangle: Rounded Corners 7">
            <a:extLst>
              <a:ext uri="{FF2B5EF4-FFF2-40B4-BE49-F238E27FC236}">
                <a16:creationId xmlns:a16="http://schemas.microsoft.com/office/drawing/2014/main" id="{C22CBC91-7E69-41A0-A1C7-59D20020A212}"/>
              </a:ext>
            </a:extLst>
          </p:cNvPr>
          <p:cNvSpPr/>
          <p:nvPr/>
        </p:nvSpPr>
        <p:spPr>
          <a:xfrm>
            <a:off x="10030717" y="2752086"/>
            <a:ext cx="2136969" cy="1486886"/>
          </a:xfrm>
          <a:prstGeom prst="roundRect">
            <a:avLst/>
          </a:prstGeom>
          <a:solidFill>
            <a:schemeClr val="bg1"/>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Cặp</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có</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nhiều</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từ</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đúng</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nhất</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400" b="1" dirty="0" err="1"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chiến</a:t>
            </a:r>
            <a:r>
              <a:rPr lang="en-US" sz="24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400" b="1" dirty="0" err="1"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thắng</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26" name="Picture 6" descr="Search keyword icon Royalty Free Vector Image - VectorStock"/>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foregroundMark x1="45100" y1="41613" x2="45100" y2="41613"/>
                        <a14:foregroundMark x1="44800" y1="41520" x2="44800" y2="41520"/>
                        <a14:foregroundMark x1="44900" y1="40964" x2="44900" y2="40964"/>
                        <a14:foregroundMark x1="37500" y1="30955" x2="37500" y2="30955"/>
                        <a14:foregroundMark x1="37300" y1="31140" x2="37300" y2="31140"/>
                        <a14:foregroundMark x1="57900" y1="36886" x2="58300" y2="37164"/>
                        <a14:foregroundMark x1="59600" y1="38091" x2="60300" y2="38091"/>
                        <a14:foregroundMark x1="60800" y1="38091" x2="60800" y2="38091"/>
                        <a14:foregroundMark x1="61500" y1="38276" x2="61500" y2="38276"/>
                        <a14:foregroundMark x1="62200" y1="38276" x2="62200" y2="38276"/>
                        <a14:foregroundMark x1="72400" y1="38647" x2="72400" y2="38647"/>
                        <a14:foregroundMark x1="75200" y1="37071" x2="75200" y2="37071"/>
                        <a14:foregroundMark x1="75200" y1="37071" x2="75200" y2="37071"/>
                        <a14:foregroundMark x1="74000" y1="37442" x2="74000" y2="37442"/>
                        <a14:foregroundMark x1="35700" y1="37998" x2="35700" y2="37998"/>
                        <a14:foregroundMark x1="35900" y1="37627" x2="35900" y2="37627"/>
                      </a14:backgroundRemoval>
                    </a14:imgEffect>
                  </a14:imgLayer>
                </a14:imgProps>
              </a:ext>
              <a:ext uri="{28A0092B-C50C-407E-A947-70E740481C1C}">
                <a14:useLocalDpi xmlns:a14="http://schemas.microsoft.com/office/drawing/2010/main" val="0"/>
              </a:ext>
            </a:extLst>
          </a:blip>
          <a:srcRect l="19973" t="16705" r="20827" b="23981"/>
          <a:stretch/>
        </p:blipFill>
        <p:spPr bwMode="auto">
          <a:xfrm>
            <a:off x="7153576" y="3968115"/>
            <a:ext cx="786327" cy="8500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hampions cup icon Royalty Free Vector Image - VectorStock">
            <a:extLst>
              <a:ext uri="{FF2B5EF4-FFF2-40B4-BE49-F238E27FC236}">
                <a16:creationId xmlns:a16="http://schemas.microsoft.com/office/drawing/2014/main" id="{542EEBD3-7673-4409-AA6F-977744C8022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1651904" y="3969749"/>
            <a:ext cx="482478" cy="52107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marketing, Find, Explore, research, network, keyword, optimization, seo,  internet, keyword research icon"/>
          <p:cNvPicPr>
            <a:picLocks noChangeAspect="1" noChangeArrowheads="1"/>
          </p:cNvPicPr>
          <p:nvPr/>
        </p:nvPicPr>
        <p:blipFill rotWithShape="1">
          <a:blip r:embed="rId7">
            <a:extLst>
              <a:ext uri="{28A0092B-C50C-407E-A947-70E740481C1C}">
                <a14:useLocalDpi xmlns:a14="http://schemas.microsoft.com/office/drawing/2010/main" val="0"/>
              </a:ext>
            </a:extLst>
          </a:blip>
          <a:srcRect l="12519" r="10789"/>
          <a:stretch/>
        </p:blipFill>
        <p:spPr bwMode="auto">
          <a:xfrm>
            <a:off x="5373781" y="569"/>
            <a:ext cx="1875840" cy="2445901"/>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Rounded Corners 7">
            <a:extLst>
              <a:ext uri="{FF2B5EF4-FFF2-40B4-BE49-F238E27FC236}">
                <a16:creationId xmlns:a16="http://schemas.microsoft.com/office/drawing/2014/main" id="{D5397E9F-57CE-4CBC-BF7D-C7F3ACC44961}"/>
              </a:ext>
            </a:extLst>
          </p:cNvPr>
          <p:cNvSpPr/>
          <p:nvPr/>
        </p:nvSpPr>
        <p:spPr>
          <a:xfrm>
            <a:off x="7766974" y="2739606"/>
            <a:ext cx="2011847" cy="1509011"/>
          </a:xfrm>
          <a:prstGeom prst="roundRect">
            <a:avLst/>
          </a:prstGeom>
          <a:solidFill>
            <a:srgbClr val="FDCC99"/>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Thời</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gian</a:t>
            </a:r>
            <a:r>
              <a:rPr lang="en-US" sz="2400" b="1" dirty="0" smtClean="0">
                <a:solidFill>
                  <a:schemeClr val="tx1"/>
                </a:solidFill>
                <a:latin typeface="#9Slide03 SFU Futura_12" panose="00000400000000000000" pitchFamily="2" charset="0"/>
                <a:cs typeface="Arial" panose="020B0604020202020204" pitchFamily="34" charset="0"/>
              </a:rPr>
              <a:t>: 3 </a:t>
            </a:r>
            <a:r>
              <a:rPr lang="en-US" sz="2400" b="1" dirty="0" err="1" smtClean="0">
                <a:solidFill>
                  <a:schemeClr val="tx1"/>
                </a:solidFill>
                <a:latin typeface="#9Slide03 SFU Futura_12" panose="00000400000000000000" pitchFamily="2" charset="0"/>
                <a:cs typeface="Arial" panose="020B0604020202020204" pitchFamily="34" charset="0"/>
              </a:rPr>
              <a:t>phút</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hết</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giờ</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đổi</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bài</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chấm</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chéo</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32"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9498951" y="3968115"/>
            <a:ext cx="607205" cy="594308"/>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Rounded Corners 7">
            <a:extLst>
              <a:ext uri="{FF2B5EF4-FFF2-40B4-BE49-F238E27FC236}">
                <a16:creationId xmlns:a16="http://schemas.microsoft.com/office/drawing/2014/main" id="{D5397E9F-57CE-4CBC-BF7D-C7F3ACC44961}"/>
              </a:ext>
            </a:extLst>
          </p:cNvPr>
          <p:cNvSpPr/>
          <p:nvPr/>
        </p:nvSpPr>
        <p:spPr>
          <a:xfrm>
            <a:off x="1579720" y="2783525"/>
            <a:ext cx="1505811" cy="1421172"/>
          </a:xfrm>
          <a:prstGeom prst="roundRect">
            <a:avLst/>
          </a:prstGeom>
          <a:solidFill>
            <a:schemeClr val="bg1"/>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Chuẩn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bị</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giấy</a:t>
            </a:r>
            <a:r>
              <a:rPr lang="en-US" sz="2400" b="1" dirty="0" smtClean="0">
                <a:solidFill>
                  <a:schemeClr val="tx1"/>
                </a:solidFill>
                <a:latin typeface="#9Slide03 SFU Futura_12" panose="00000400000000000000" pitchFamily="2" charset="0"/>
                <a:cs typeface="Arial" panose="020B0604020202020204" pitchFamily="34" charset="0"/>
              </a:rPr>
              <a:t> note, </a:t>
            </a:r>
            <a:r>
              <a:rPr lang="en-US" sz="2400" b="1" dirty="0" err="1" smtClean="0">
                <a:solidFill>
                  <a:schemeClr val="tx1"/>
                </a:solidFill>
                <a:latin typeface="#9Slide03 SFU Futura_12" panose="00000400000000000000" pitchFamily="2" charset="0"/>
                <a:cs typeface="Arial" panose="020B0604020202020204" pitchFamily="34" charset="0"/>
              </a:rPr>
              <a:t>bút</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35" name="Rectangle: Rounded Corners 7">
            <a:extLst>
              <a:ext uri="{FF2B5EF4-FFF2-40B4-BE49-F238E27FC236}">
                <a16:creationId xmlns:a16="http://schemas.microsoft.com/office/drawing/2014/main" id="{D5397E9F-57CE-4CBC-BF7D-C7F3ACC44961}"/>
              </a:ext>
            </a:extLst>
          </p:cNvPr>
          <p:cNvSpPr/>
          <p:nvPr/>
        </p:nvSpPr>
        <p:spPr>
          <a:xfrm>
            <a:off x="3231881" y="2788731"/>
            <a:ext cx="2080627" cy="1429282"/>
          </a:xfrm>
          <a:prstGeom prst="roundRect">
            <a:avLst/>
          </a:prstGeom>
          <a:solidFill>
            <a:srgbClr val="FDCC99"/>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G</a:t>
            </a:r>
            <a:r>
              <a:rPr lang="en-US" sz="2400" b="1" dirty="0" err="1" smtClean="0">
                <a:solidFill>
                  <a:schemeClr val="tx1"/>
                </a:solidFill>
                <a:latin typeface="#9Slide03 SFU Futura_12" panose="00000400000000000000" pitchFamily="2" charset="0"/>
                <a:cs typeface="Arial" panose="020B0604020202020204" pitchFamily="34" charset="0"/>
              </a:rPr>
              <a:t>hi</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số</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thứ</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tự</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từ</a:t>
            </a:r>
            <a:r>
              <a:rPr lang="en-US" sz="2400" b="1" dirty="0" smtClean="0">
                <a:solidFill>
                  <a:schemeClr val="tx1"/>
                </a:solidFill>
                <a:latin typeface="#9Slide03 SFU Futura_12" panose="00000400000000000000" pitchFamily="2" charset="0"/>
                <a:cs typeface="Arial" panose="020B0604020202020204" pitchFamily="34" charset="0"/>
              </a:rPr>
              <a:t> 1 </a:t>
            </a:r>
            <a:r>
              <a:rPr lang="en-US" sz="24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10 </a:t>
            </a:r>
            <a:r>
              <a:rPr lang="en-US" sz="2400" b="1" dirty="0" err="1"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vào</a:t>
            </a:r>
            <a:r>
              <a:rPr lang="en-US" sz="24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400" b="1" dirty="0" err="1"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giấy</a:t>
            </a:r>
            <a:r>
              <a:rPr lang="en-US" sz="24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note</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36"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4735352" y="3906162"/>
            <a:ext cx="788870" cy="84000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ivyachievement - Luyện thi đại học mỹ, hỗ trợ thi tuyển đại học, trường nội  trú tại Mỹ">
            <a:extLst>
              <a:ext uri="{FF2B5EF4-FFF2-40B4-BE49-F238E27FC236}">
                <a16:creationId xmlns:a16="http://schemas.microsoft.com/office/drawing/2014/main" id="{3989AEFE-974B-478E-8EFE-5BDD0E4FE256}"/>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2733664" y="3969749"/>
            <a:ext cx="729494" cy="73094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ương Quốc Anh và các loài hoa biểu tượng cho từng vùng - Tour du lịch Châu  Âu"/>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23489" y="4863968"/>
            <a:ext cx="7655333" cy="20532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3" name="Picture 2" descr="Conversation, Debate, Discussion, Talking, Two People Talking Icon #432048  - PNG Images - PNGio"/>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1004908" y="3849003"/>
            <a:ext cx="799828" cy="65230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81F2071E-DF8C-495C-8676-8F839E06F04F}"/>
              </a:ext>
            </a:extLst>
          </p:cNvPr>
          <p:cNvSpPr/>
          <p:nvPr/>
        </p:nvSpPr>
        <p:spPr>
          <a:xfrm>
            <a:off x="-587446" y="607656"/>
            <a:ext cx="6127543" cy="1200329"/>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7200" b="1" cap="none" spc="0"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LUYỆN TẬP</a:t>
            </a:r>
            <a:endPar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Tree>
    <p:extLst>
      <p:ext uri="{BB962C8B-B14F-4D97-AF65-F5344CB8AC3E}">
        <p14:creationId xmlns:p14="http://schemas.microsoft.com/office/powerpoint/2010/main" val="158022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nodeType="withEffect">
                                  <p:stCondLst>
                                    <p:cond delay="0"/>
                                  </p:stCondLst>
                                  <p:childTnLst>
                                    <p:set>
                                      <p:cBhvr>
                                        <p:cTn id="42" dur="1" fill="hold">
                                          <p:stCondLst>
                                            <p:cond delay="0"/>
                                          </p:stCondLst>
                                        </p:cTn>
                                        <p:tgtEl>
                                          <p:spTgt spid="2050"/>
                                        </p:tgtEl>
                                        <p:attrNameLst>
                                          <p:attrName>style.visibility</p:attrName>
                                        </p:attrNameLst>
                                      </p:cBhvr>
                                      <p:to>
                                        <p:strVal val="visible"/>
                                      </p:to>
                                    </p:set>
                                    <p:animEffect transition="in" filter="fade">
                                      <p:cBhvr>
                                        <p:cTn id="4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1" grpId="0" animBg="1"/>
      <p:bldP spid="31" grpId="0" animBg="1"/>
      <p:bldP spid="34" grpId="0" animBg="1"/>
      <p:bldP spid="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529DE91-F9A3-4AAE-9D59-914616AB64F5}"/>
              </a:ext>
            </a:extLst>
          </p:cNvPr>
          <p:cNvCxnSpPr/>
          <p:nvPr/>
        </p:nvCxnSpPr>
        <p:spPr>
          <a:xfrm>
            <a:off x="8508014" y="76241"/>
            <a:ext cx="27258" cy="6730473"/>
          </a:xfrm>
          <a:prstGeom prst="line">
            <a:avLst/>
          </a:prstGeom>
          <a:ln w="57150">
            <a:solidFill>
              <a:srgbClr val="008000"/>
            </a:solidFill>
            <a:prstDash val="sysDash"/>
          </a:ln>
        </p:spPr>
        <p:style>
          <a:lnRef idx="1">
            <a:schemeClr val="accent1"/>
          </a:lnRef>
          <a:fillRef idx="0">
            <a:schemeClr val="accent1"/>
          </a:fillRef>
          <a:effectRef idx="0">
            <a:schemeClr val="accent1"/>
          </a:effectRef>
          <a:fontRef idx="minor">
            <a:schemeClr val="tx1"/>
          </a:fontRef>
        </p:style>
      </p:cxnSp>
      <p:sp>
        <p:nvSpPr>
          <p:cNvPr id="13" name="Rectangle: Rounded Corners 7">
            <a:extLst>
              <a:ext uri="{FF2B5EF4-FFF2-40B4-BE49-F238E27FC236}">
                <a16:creationId xmlns:a16="http://schemas.microsoft.com/office/drawing/2014/main" id="{67EE3694-8414-4DFD-926A-EB30DD533E39}"/>
              </a:ext>
            </a:extLst>
          </p:cNvPr>
          <p:cNvSpPr/>
          <p:nvPr/>
        </p:nvSpPr>
        <p:spPr>
          <a:xfrm>
            <a:off x="13131" y="1050163"/>
            <a:ext cx="8335234" cy="5793167"/>
          </a:xfrm>
          <a:prstGeom prst="roundRect">
            <a:avLst/>
          </a:prstGeom>
          <a:solidFill>
            <a:schemeClr val="accent4">
              <a:lumMod val="20000"/>
              <a:lumOff val="8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b="1" dirty="0">
              <a:solidFill>
                <a:schemeClr val="tx1"/>
              </a:solidFill>
              <a:latin typeface="#9Slide03 SFU Futura_12" panose="020B0604020202020204" charset="0"/>
              <a:cs typeface="Arial" panose="020B0604020202020204" pitchFamily="34" charset="0"/>
            </a:endParaRPr>
          </a:p>
        </p:txBody>
      </p:sp>
      <p:sp>
        <p:nvSpPr>
          <p:cNvPr id="5" name="Rectangle 4"/>
          <p:cNvSpPr/>
          <p:nvPr/>
        </p:nvSpPr>
        <p:spPr>
          <a:xfrm>
            <a:off x="2955225" y="165596"/>
            <a:ext cx="2901756" cy="707886"/>
          </a:xfrm>
          <a:prstGeom prst="rect">
            <a:avLst/>
          </a:prstGeom>
        </p:spPr>
        <p:txBody>
          <a:bodyPr wrap="none">
            <a:spAutoFit/>
          </a:bodyPr>
          <a:lstStyle/>
          <a:p>
            <a:pPr algn="ctr"/>
            <a:r>
              <a:rPr lang="en-US" sz="4000" b="1" dirty="0">
                <a:solidFill>
                  <a:srgbClr val="0033CC"/>
                </a:solidFill>
                <a:latin typeface="#9Slide03 SFU Futura_12" panose="020B0604020202020204" charset="0"/>
                <a:cs typeface="Arial" panose="020B0604020202020204" pitchFamily="34" charset="0"/>
              </a:rPr>
              <a:t>THÔNG TIN</a:t>
            </a:r>
          </a:p>
        </p:txBody>
      </p:sp>
      <p:pic>
        <p:nvPicPr>
          <p:cNvPr id="22"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173826" y="33604"/>
            <a:ext cx="954672" cy="1016559"/>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9091426" y="187941"/>
            <a:ext cx="2350323" cy="707886"/>
          </a:xfrm>
          <a:prstGeom prst="rect">
            <a:avLst/>
          </a:prstGeom>
        </p:spPr>
        <p:txBody>
          <a:bodyPr wrap="none">
            <a:spAutoFit/>
          </a:bodyPr>
          <a:lstStyle/>
          <a:p>
            <a:pPr algn="ctr"/>
            <a:r>
              <a:rPr lang="en-US" sz="4000" b="1" dirty="0">
                <a:solidFill>
                  <a:srgbClr val="0033CC"/>
                </a:solidFill>
                <a:latin typeface="#9Slide03 SFU Futura_12" panose="020B0604020202020204" charset="0"/>
                <a:cs typeface="Arial" panose="020B0604020202020204" pitchFamily="34" charset="0"/>
              </a:rPr>
              <a:t>TỪ KHÓA</a:t>
            </a:r>
          </a:p>
        </p:txBody>
      </p:sp>
      <p:sp>
        <p:nvSpPr>
          <p:cNvPr id="24" name="Oval 23"/>
          <p:cNvSpPr/>
          <p:nvPr/>
        </p:nvSpPr>
        <p:spPr>
          <a:xfrm>
            <a:off x="8660294" y="895827"/>
            <a:ext cx="513842" cy="486678"/>
          </a:xfrm>
          <a:prstGeom prst="ellipse">
            <a:avLst/>
          </a:prstGeom>
          <a:solidFill>
            <a:srgbClr val="B2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9Slide03 SFU Futura_12" panose="020B0604020202020204" charset="0"/>
              </a:rPr>
              <a:t>1</a:t>
            </a:r>
          </a:p>
        </p:txBody>
      </p:sp>
      <p:sp>
        <p:nvSpPr>
          <p:cNvPr id="38" name="Oval 37"/>
          <p:cNvSpPr/>
          <p:nvPr/>
        </p:nvSpPr>
        <p:spPr>
          <a:xfrm>
            <a:off x="8660294" y="1464996"/>
            <a:ext cx="499314" cy="486678"/>
          </a:xfrm>
          <a:prstGeom prst="ellipse">
            <a:avLst/>
          </a:prstGeom>
          <a:solidFill>
            <a:srgbClr val="B2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9Slide03 SFU Futura_12" panose="020B0604020202020204" charset="0"/>
              </a:rPr>
              <a:t>2</a:t>
            </a:r>
          </a:p>
        </p:txBody>
      </p:sp>
      <p:sp>
        <p:nvSpPr>
          <p:cNvPr id="39" name="Oval 38"/>
          <p:cNvSpPr/>
          <p:nvPr/>
        </p:nvSpPr>
        <p:spPr>
          <a:xfrm>
            <a:off x="8668942" y="2043175"/>
            <a:ext cx="513842" cy="486678"/>
          </a:xfrm>
          <a:prstGeom prst="ellipse">
            <a:avLst/>
          </a:prstGeom>
          <a:solidFill>
            <a:srgbClr val="B2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9Slide03 SFU Futura_12" panose="020B0604020202020204" charset="0"/>
              </a:rPr>
              <a:t>3</a:t>
            </a:r>
          </a:p>
        </p:txBody>
      </p:sp>
      <p:sp>
        <p:nvSpPr>
          <p:cNvPr id="40" name="Oval 39"/>
          <p:cNvSpPr/>
          <p:nvPr/>
        </p:nvSpPr>
        <p:spPr>
          <a:xfrm>
            <a:off x="8717187" y="2621354"/>
            <a:ext cx="513842" cy="486678"/>
          </a:xfrm>
          <a:prstGeom prst="ellipse">
            <a:avLst/>
          </a:prstGeom>
          <a:solidFill>
            <a:srgbClr val="B2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9Slide03 SFU Futura_12" panose="020B0604020202020204" charset="0"/>
              </a:rPr>
              <a:t>4</a:t>
            </a:r>
          </a:p>
        </p:txBody>
      </p:sp>
      <p:sp>
        <p:nvSpPr>
          <p:cNvPr id="41" name="Oval 40"/>
          <p:cNvSpPr/>
          <p:nvPr/>
        </p:nvSpPr>
        <p:spPr>
          <a:xfrm>
            <a:off x="8717187" y="3198139"/>
            <a:ext cx="513842" cy="486678"/>
          </a:xfrm>
          <a:prstGeom prst="ellipse">
            <a:avLst/>
          </a:prstGeom>
          <a:solidFill>
            <a:srgbClr val="B2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9Slide03 SFU Futura_12" panose="020B0604020202020204" charset="0"/>
              </a:rPr>
              <a:t>5</a:t>
            </a:r>
          </a:p>
        </p:txBody>
      </p:sp>
      <p:sp>
        <p:nvSpPr>
          <p:cNvPr id="42" name="Oval 41"/>
          <p:cNvSpPr/>
          <p:nvPr/>
        </p:nvSpPr>
        <p:spPr>
          <a:xfrm>
            <a:off x="8731989" y="3783596"/>
            <a:ext cx="513842" cy="486678"/>
          </a:xfrm>
          <a:prstGeom prst="ellipse">
            <a:avLst/>
          </a:prstGeom>
          <a:solidFill>
            <a:srgbClr val="B2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9Slide03 SFU Futura_12" panose="020B0604020202020204" charset="0"/>
              </a:rPr>
              <a:t>6</a:t>
            </a:r>
          </a:p>
        </p:txBody>
      </p:sp>
      <p:sp>
        <p:nvSpPr>
          <p:cNvPr id="43" name="Oval 42"/>
          <p:cNvSpPr/>
          <p:nvPr/>
        </p:nvSpPr>
        <p:spPr>
          <a:xfrm>
            <a:off x="8731989" y="4383097"/>
            <a:ext cx="513842" cy="486678"/>
          </a:xfrm>
          <a:prstGeom prst="ellipse">
            <a:avLst/>
          </a:prstGeom>
          <a:solidFill>
            <a:srgbClr val="B2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9Slide03 SFU Futura_12" panose="020B0604020202020204" charset="0"/>
              </a:rPr>
              <a:t>7</a:t>
            </a:r>
          </a:p>
        </p:txBody>
      </p:sp>
      <p:sp>
        <p:nvSpPr>
          <p:cNvPr id="44" name="Oval 43"/>
          <p:cNvSpPr/>
          <p:nvPr/>
        </p:nvSpPr>
        <p:spPr>
          <a:xfrm>
            <a:off x="8761003" y="4982541"/>
            <a:ext cx="513842" cy="486678"/>
          </a:xfrm>
          <a:prstGeom prst="ellipse">
            <a:avLst/>
          </a:prstGeom>
          <a:solidFill>
            <a:srgbClr val="B2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9Slide03 SFU Futura_12" panose="020B0604020202020204" charset="0"/>
              </a:rPr>
              <a:t>8</a:t>
            </a:r>
          </a:p>
        </p:txBody>
      </p:sp>
      <p:sp>
        <p:nvSpPr>
          <p:cNvPr id="45" name="Oval 44"/>
          <p:cNvSpPr/>
          <p:nvPr/>
        </p:nvSpPr>
        <p:spPr>
          <a:xfrm>
            <a:off x="8761003" y="5567528"/>
            <a:ext cx="513842" cy="486678"/>
          </a:xfrm>
          <a:prstGeom prst="ellipse">
            <a:avLst/>
          </a:prstGeom>
          <a:solidFill>
            <a:srgbClr val="B2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9Slide03 SFU Futura_12" panose="020B0604020202020204" charset="0"/>
              </a:rPr>
              <a:t>9</a:t>
            </a:r>
          </a:p>
        </p:txBody>
      </p:sp>
      <p:sp>
        <p:nvSpPr>
          <p:cNvPr id="46" name="Oval 45"/>
          <p:cNvSpPr/>
          <p:nvPr/>
        </p:nvSpPr>
        <p:spPr>
          <a:xfrm>
            <a:off x="8590950" y="6165197"/>
            <a:ext cx="859396" cy="468576"/>
          </a:xfrm>
          <a:prstGeom prst="ellipse">
            <a:avLst/>
          </a:prstGeom>
          <a:solidFill>
            <a:srgbClr val="B2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9Slide03 SFU Futura_12" panose="020B0604020202020204" charset="0"/>
              </a:rPr>
              <a:t>10</a:t>
            </a:r>
          </a:p>
        </p:txBody>
      </p:sp>
      <p:pic>
        <p:nvPicPr>
          <p:cNvPr id="2050" name="Picture 2" descr="Free Keys Glyph Icon - Available in SVG, PNG, EPS, AI &amp;amp; Icon fonts"/>
          <p:cNvPicPr>
            <a:picLocks noChangeAspect="1" noChangeArrowheads="1"/>
          </p:cNvPicPr>
          <p:nvPr/>
        </p:nvPicPr>
        <p:blipFill rotWithShape="1">
          <a:blip r:embed="rId4">
            <a:extLst>
              <a:ext uri="{28A0092B-C50C-407E-A947-70E740481C1C}">
                <a14:useLocalDpi xmlns:a14="http://schemas.microsoft.com/office/drawing/2010/main" val="0"/>
              </a:ext>
            </a:extLst>
          </a:blip>
          <a:srcRect l="10615" r="10283"/>
          <a:stretch/>
        </p:blipFill>
        <p:spPr bwMode="auto">
          <a:xfrm>
            <a:off x="11359290" y="-7302"/>
            <a:ext cx="832710" cy="9468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427549" y="6079949"/>
            <a:ext cx="2772690" cy="523220"/>
          </a:xfrm>
          <a:prstGeom prst="rect">
            <a:avLst/>
          </a:prstGeom>
        </p:spPr>
        <p:txBody>
          <a:bodyPr wrap="square">
            <a:spAutoFit/>
          </a:bodyPr>
          <a:lstStyle/>
          <a:p>
            <a:r>
              <a:rPr lang="en-US" sz="2800" b="1" dirty="0" err="1" smtClean="0">
                <a:solidFill>
                  <a:srgbClr val="FF0000"/>
                </a:solidFill>
                <a:latin typeface="#9Slide03 SFU Futura_12" panose="020B0604020202020204" charset="0"/>
                <a:cs typeface="Arial" panose="020B0604020202020204" pitchFamily="34" charset="0"/>
              </a:rPr>
              <a:t>thị</a:t>
            </a:r>
            <a:r>
              <a:rPr lang="en-US" sz="2800" b="1" dirty="0" smtClean="0">
                <a:solidFill>
                  <a:srgbClr val="FF0000"/>
                </a:solidFill>
                <a:latin typeface="#9Slide03 SFU Futura_12" panose="020B0604020202020204" charset="0"/>
                <a:cs typeface="Arial" panose="020B0604020202020204" pitchFamily="34" charset="0"/>
              </a:rPr>
              <a:t> </a:t>
            </a:r>
            <a:r>
              <a:rPr lang="en-US" sz="2800" b="1" dirty="0" err="1" smtClean="0">
                <a:solidFill>
                  <a:srgbClr val="FF0000"/>
                </a:solidFill>
                <a:latin typeface="#9Slide03 SFU Futura_12" panose="020B0604020202020204" charset="0"/>
                <a:cs typeface="Arial" panose="020B0604020202020204" pitchFamily="34" charset="0"/>
              </a:rPr>
              <a:t>trường</a:t>
            </a:r>
            <a:r>
              <a:rPr lang="en-US" sz="2800" b="1" dirty="0" smtClean="0">
                <a:solidFill>
                  <a:srgbClr val="FF0000"/>
                </a:solidFill>
                <a:latin typeface="#9Slide03 SFU Futura_12" panose="020B0604020202020204" charset="0"/>
                <a:cs typeface="Arial" panose="020B0604020202020204" pitchFamily="34" charset="0"/>
              </a:rPr>
              <a:t> </a:t>
            </a:r>
            <a:r>
              <a:rPr lang="en-US" sz="2800" b="1" dirty="0" err="1" smtClean="0">
                <a:solidFill>
                  <a:srgbClr val="FF0000"/>
                </a:solidFill>
                <a:latin typeface="#9Slide03 SFU Futura_12" panose="020B0604020202020204" charset="0"/>
                <a:cs typeface="Arial" panose="020B0604020202020204" pitchFamily="34" charset="0"/>
              </a:rPr>
              <a:t>chung</a:t>
            </a:r>
            <a:endParaRPr lang="en-US" sz="2800" dirty="0">
              <a:solidFill>
                <a:srgbClr val="FF0000"/>
              </a:solidFill>
            </a:endParaRPr>
          </a:p>
        </p:txBody>
      </p:sp>
      <p:sp>
        <p:nvSpPr>
          <p:cNvPr id="4" name="Rectangle 3"/>
          <p:cNvSpPr/>
          <p:nvPr/>
        </p:nvSpPr>
        <p:spPr>
          <a:xfrm>
            <a:off x="9329306" y="2623889"/>
            <a:ext cx="601447" cy="523220"/>
          </a:xfrm>
          <a:prstGeom prst="rect">
            <a:avLst/>
          </a:prstGeom>
        </p:spPr>
        <p:txBody>
          <a:bodyPr wrap="none">
            <a:spAutoFit/>
          </a:bodyPr>
          <a:lstStyle/>
          <a:p>
            <a:r>
              <a:rPr lang="en-US" sz="2800" b="1" dirty="0" smtClean="0">
                <a:solidFill>
                  <a:srgbClr val="FF0000"/>
                </a:solidFill>
                <a:latin typeface="#9Slide03 SFU Futura_12" panose="020B0604020202020204" charset="0"/>
                <a:cs typeface="Arial" panose="020B0604020202020204" pitchFamily="34" charset="0"/>
              </a:rPr>
              <a:t>80</a:t>
            </a:r>
            <a:endParaRPr lang="en-US" sz="2800" dirty="0">
              <a:solidFill>
                <a:srgbClr val="FF0000"/>
              </a:solidFill>
            </a:endParaRPr>
          </a:p>
        </p:txBody>
      </p:sp>
      <p:sp>
        <p:nvSpPr>
          <p:cNvPr id="6" name="Rectangle 5"/>
          <p:cNvSpPr/>
          <p:nvPr/>
        </p:nvSpPr>
        <p:spPr>
          <a:xfrm>
            <a:off x="9214692" y="874777"/>
            <a:ext cx="468398" cy="523220"/>
          </a:xfrm>
          <a:prstGeom prst="rect">
            <a:avLst/>
          </a:prstGeom>
        </p:spPr>
        <p:txBody>
          <a:bodyPr wrap="none">
            <a:spAutoFit/>
          </a:bodyPr>
          <a:lstStyle/>
          <a:p>
            <a:r>
              <a:rPr lang="en-US" sz="2800" b="1" dirty="0" err="1" smtClean="0">
                <a:solidFill>
                  <a:srgbClr val="0033CC"/>
                </a:solidFill>
                <a:latin typeface="#9Slide03 SFU Futura_12" panose="020B0604020202020204" charset="0"/>
                <a:cs typeface="Arial" panose="020B0604020202020204" pitchFamily="34" charset="0"/>
              </a:rPr>
              <a:t>Bỉ</a:t>
            </a:r>
            <a:endParaRPr lang="en-US" sz="2800" dirty="0">
              <a:solidFill>
                <a:srgbClr val="0033CC"/>
              </a:solidFill>
            </a:endParaRPr>
          </a:p>
        </p:txBody>
      </p:sp>
      <p:sp>
        <p:nvSpPr>
          <p:cNvPr id="7" name="Rectangle 6"/>
          <p:cNvSpPr/>
          <p:nvPr/>
        </p:nvSpPr>
        <p:spPr>
          <a:xfrm>
            <a:off x="9237634" y="1532780"/>
            <a:ext cx="2040943" cy="523220"/>
          </a:xfrm>
          <a:prstGeom prst="rect">
            <a:avLst/>
          </a:prstGeom>
        </p:spPr>
        <p:txBody>
          <a:bodyPr wrap="none">
            <a:spAutoFit/>
          </a:bodyPr>
          <a:lstStyle/>
          <a:p>
            <a:r>
              <a:rPr lang="en-US" sz="2800" b="1" dirty="0" smtClean="0">
                <a:solidFill>
                  <a:srgbClr val="FF0000"/>
                </a:solidFill>
                <a:latin typeface="#9Slide03 SFU Futura_12" panose="020B0604020202020204" charset="0"/>
                <a:cs typeface="Arial" panose="020B0604020202020204" pitchFamily="34" charset="0"/>
              </a:rPr>
              <a:t>1/11/1993</a:t>
            </a:r>
            <a:endParaRPr lang="en-US" sz="2800" dirty="0">
              <a:solidFill>
                <a:srgbClr val="FF0000"/>
              </a:solidFill>
            </a:endParaRPr>
          </a:p>
        </p:txBody>
      </p:sp>
      <p:sp>
        <p:nvSpPr>
          <p:cNvPr id="8" name="Rectangle 7"/>
          <p:cNvSpPr/>
          <p:nvPr/>
        </p:nvSpPr>
        <p:spPr>
          <a:xfrm>
            <a:off x="9376702" y="3212827"/>
            <a:ext cx="601447" cy="523220"/>
          </a:xfrm>
          <a:prstGeom prst="rect">
            <a:avLst/>
          </a:prstGeom>
        </p:spPr>
        <p:txBody>
          <a:bodyPr wrap="none">
            <a:spAutoFit/>
          </a:bodyPr>
          <a:lstStyle/>
          <a:p>
            <a:r>
              <a:rPr lang="en-US" sz="2800" b="1" dirty="0" smtClean="0">
                <a:solidFill>
                  <a:srgbClr val="0033CC"/>
                </a:solidFill>
                <a:latin typeface="#9Slide03 SFU Futura_12" panose="020B0604020202020204" charset="0"/>
                <a:cs typeface="Arial" panose="020B0604020202020204" pitchFamily="34" charset="0"/>
              </a:rPr>
              <a:t>27</a:t>
            </a:r>
            <a:endParaRPr lang="en-US" sz="2800" dirty="0">
              <a:solidFill>
                <a:srgbClr val="0033CC"/>
              </a:solidFill>
            </a:endParaRPr>
          </a:p>
        </p:txBody>
      </p:sp>
      <p:sp>
        <p:nvSpPr>
          <p:cNvPr id="9" name="Rectangle 8"/>
          <p:cNvSpPr/>
          <p:nvPr/>
        </p:nvSpPr>
        <p:spPr>
          <a:xfrm>
            <a:off x="9245831" y="2089806"/>
            <a:ext cx="813043" cy="523220"/>
          </a:xfrm>
          <a:prstGeom prst="rect">
            <a:avLst/>
          </a:prstGeom>
        </p:spPr>
        <p:txBody>
          <a:bodyPr wrap="none">
            <a:spAutoFit/>
          </a:bodyPr>
          <a:lstStyle/>
          <a:p>
            <a:r>
              <a:rPr lang="en-US" sz="2800" b="1" dirty="0" err="1" smtClean="0">
                <a:solidFill>
                  <a:srgbClr val="0033CC"/>
                </a:solidFill>
                <a:latin typeface="#9Slide03 SFU Futura_12" panose="020B0604020202020204" charset="0"/>
                <a:cs typeface="Arial" panose="020B0604020202020204" pitchFamily="34" charset="0"/>
              </a:rPr>
              <a:t>Anh</a:t>
            </a:r>
            <a:endParaRPr lang="en-US" sz="2800" dirty="0">
              <a:solidFill>
                <a:srgbClr val="0033CC"/>
              </a:solidFill>
            </a:endParaRPr>
          </a:p>
        </p:txBody>
      </p:sp>
      <p:sp>
        <p:nvSpPr>
          <p:cNvPr id="10" name="Rectangle 9"/>
          <p:cNvSpPr/>
          <p:nvPr/>
        </p:nvSpPr>
        <p:spPr>
          <a:xfrm>
            <a:off x="9324019" y="3828667"/>
            <a:ext cx="2193229" cy="523220"/>
          </a:xfrm>
          <a:prstGeom prst="rect">
            <a:avLst/>
          </a:prstGeom>
        </p:spPr>
        <p:txBody>
          <a:bodyPr wrap="none">
            <a:spAutoFit/>
          </a:bodyPr>
          <a:lstStyle/>
          <a:p>
            <a:r>
              <a:rPr lang="en-US" sz="2800" b="1" dirty="0" err="1" smtClean="0">
                <a:solidFill>
                  <a:srgbClr val="FF0000"/>
                </a:solidFill>
                <a:latin typeface="#9Slide03 SFU Futura_12" panose="020B0604020202020204" charset="0"/>
                <a:cs typeface="Arial" panose="020B0604020202020204" pitchFamily="34" charset="0"/>
              </a:rPr>
              <a:t>tiền</a:t>
            </a:r>
            <a:r>
              <a:rPr lang="en-US" sz="2800" b="1" dirty="0" smtClean="0">
                <a:solidFill>
                  <a:srgbClr val="FF0000"/>
                </a:solidFill>
                <a:latin typeface="#9Slide03 SFU Futura_12" panose="020B0604020202020204" charset="0"/>
                <a:cs typeface="Arial" panose="020B0604020202020204" pitchFamily="34" charset="0"/>
              </a:rPr>
              <a:t> </a:t>
            </a:r>
            <a:r>
              <a:rPr lang="en-US" sz="2800" b="1" dirty="0" err="1" smtClean="0">
                <a:solidFill>
                  <a:srgbClr val="FF0000"/>
                </a:solidFill>
                <a:latin typeface="#9Slide03 SFU Futura_12" panose="020B0604020202020204" charset="0"/>
                <a:cs typeface="Arial" panose="020B0604020202020204" pitchFamily="34" charset="0"/>
              </a:rPr>
              <a:t>tệ</a:t>
            </a:r>
            <a:r>
              <a:rPr lang="en-US" sz="2800" b="1" dirty="0" smtClean="0">
                <a:solidFill>
                  <a:srgbClr val="FF0000"/>
                </a:solidFill>
                <a:latin typeface="#9Slide03 SFU Futura_12" panose="020B0604020202020204" charset="0"/>
                <a:cs typeface="Arial" panose="020B0604020202020204" pitchFamily="34" charset="0"/>
              </a:rPr>
              <a:t> </a:t>
            </a:r>
            <a:r>
              <a:rPr lang="en-US" sz="2800" b="1" dirty="0" err="1" smtClean="0">
                <a:solidFill>
                  <a:srgbClr val="FF0000"/>
                </a:solidFill>
                <a:latin typeface="#9Slide03 SFU Futura_12" panose="020B0604020202020204" charset="0"/>
                <a:cs typeface="Arial" panose="020B0604020202020204" pitchFamily="34" charset="0"/>
              </a:rPr>
              <a:t>chung</a:t>
            </a:r>
            <a:endParaRPr lang="en-US" sz="2800" dirty="0">
              <a:solidFill>
                <a:srgbClr val="FF0000"/>
              </a:solidFill>
            </a:endParaRPr>
          </a:p>
        </p:txBody>
      </p:sp>
      <p:sp>
        <p:nvSpPr>
          <p:cNvPr id="11" name="Rectangle 10"/>
          <p:cNvSpPr/>
          <p:nvPr/>
        </p:nvSpPr>
        <p:spPr>
          <a:xfrm>
            <a:off x="9276741" y="4374159"/>
            <a:ext cx="1412566" cy="523220"/>
          </a:xfrm>
          <a:prstGeom prst="rect">
            <a:avLst/>
          </a:prstGeom>
        </p:spPr>
        <p:txBody>
          <a:bodyPr wrap="none">
            <a:spAutoFit/>
          </a:bodyPr>
          <a:lstStyle/>
          <a:p>
            <a:r>
              <a:rPr lang="en-US" sz="2800" b="1" dirty="0" err="1" smtClean="0">
                <a:solidFill>
                  <a:srgbClr val="0033CC"/>
                </a:solidFill>
                <a:latin typeface="#9Slide03 SFU Futura_12" panose="020B0604020202020204" charset="0"/>
                <a:cs typeface="Arial" panose="020B0604020202020204" pitchFamily="34" charset="0"/>
              </a:rPr>
              <a:t>lớn</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nhất</a:t>
            </a:r>
            <a:endParaRPr lang="en-US" sz="2800" dirty="0">
              <a:solidFill>
                <a:srgbClr val="0033CC"/>
              </a:solidFill>
            </a:endParaRPr>
          </a:p>
        </p:txBody>
      </p:sp>
      <p:sp>
        <p:nvSpPr>
          <p:cNvPr id="14" name="Rectangle 13"/>
          <p:cNvSpPr/>
          <p:nvPr/>
        </p:nvSpPr>
        <p:spPr>
          <a:xfrm>
            <a:off x="9359743" y="5028816"/>
            <a:ext cx="393056" cy="523220"/>
          </a:xfrm>
          <a:prstGeom prst="rect">
            <a:avLst/>
          </a:prstGeom>
        </p:spPr>
        <p:txBody>
          <a:bodyPr wrap="none">
            <a:spAutoFit/>
          </a:bodyPr>
          <a:lstStyle/>
          <a:p>
            <a:r>
              <a:rPr lang="en-US" sz="2800" b="1" dirty="0" smtClean="0">
                <a:solidFill>
                  <a:srgbClr val="FF0000"/>
                </a:solidFill>
                <a:latin typeface="#9Slide03 SFU Futura_12" panose="020B0604020202020204" charset="0"/>
                <a:cs typeface="Arial" panose="020B0604020202020204" pitchFamily="34" charset="0"/>
              </a:rPr>
              <a:t>3</a:t>
            </a:r>
            <a:endParaRPr lang="en-US" sz="2800" dirty="0">
              <a:solidFill>
                <a:srgbClr val="FF0000"/>
              </a:solidFill>
            </a:endParaRPr>
          </a:p>
        </p:txBody>
      </p:sp>
      <p:sp>
        <p:nvSpPr>
          <p:cNvPr id="15" name="Rectangle 14"/>
          <p:cNvSpPr/>
          <p:nvPr/>
        </p:nvSpPr>
        <p:spPr>
          <a:xfrm>
            <a:off x="9491208" y="5593312"/>
            <a:ext cx="1018227" cy="523220"/>
          </a:xfrm>
          <a:prstGeom prst="rect">
            <a:avLst/>
          </a:prstGeom>
        </p:spPr>
        <p:txBody>
          <a:bodyPr wrap="none">
            <a:spAutoFit/>
          </a:bodyPr>
          <a:lstStyle/>
          <a:p>
            <a:r>
              <a:rPr lang="en-US" sz="2800" b="1" dirty="0" smtClean="0">
                <a:solidFill>
                  <a:srgbClr val="0033CC"/>
                </a:solidFill>
                <a:latin typeface="#9Slide03 SFU Futura_12" panose="020B0604020202020204" charset="0"/>
                <a:cs typeface="Arial" panose="020B0604020202020204" pitchFamily="34" charset="0"/>
              </a:rPr>
              <a:t>2020</a:t>
            </a:r>
            <a:endParaRPr lang="en-US" sz="2800" dirty="0">
              <a:solidFill>
                <a:srgbClr val="0033CC"/>
              </a:solidFill>
            </a:endParaRPr>
          </a:p>
        </p:txBody>
      </p:sp>
      <p:pic>
        <p:nvPicPr>
          <p:cNvPr id="74" name="Picture 2" descr="marketing, Find, Explore, research, network, keyword, optimization, seo,  internet, keyword research icon"/>
          <p:cNvPicPr>
            <a:picLocks noChangeAspect="1" noChangeArrowheads="1"/>
          </p:cNvPicPr>
          <p:nvPr/>
        </p:nvPicPr>
        <p:blipFill rotWithShape="1">
          <a:blip r:embed="rId5">
            <a:extLst>
              <a:ext uri="{28A0092B-C50C-407E-A947-70E740481C1C}">
                <a14:useLocalDpi xmlns:a14="http://schemas.microsoft.com/office/drawing/2010/main" val="0"/>
              </a:ext>
            </a:extLst>
          </a:blip>
          <a:srcRect l="12519" r="10789"/>
          <a:stretch/>
        </p:blipFill>
        <p:spPr bwMode="auto">
          <a:xfrm>
            <a:off x="7873651" y="-50935"/>
            <a:ext cx="1140836" cy="148753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313418" y="1174403"/>
            <a:ext cx="7831393" cy="5632311"/>
          </a:xfrm>
          <a:prstGeom prst="rect">
            <a:avLst/>
          </a:prstGeom>
        </p:spPr>
        <p:txBody>
          <a:bodyPr wrap="square">
            <a:spAutoFit/>
          </a:bodyPr>
          <a:lstStyle/>
          <a:p>
            <a:pPr algn="just"/>
            <a:r>
              <a:rPr lang="vi-VN" sz="3000" b="1" dirty="0">
                <a:latin typeface="#9Slide03 SFU Futura_12" panose="020B0604020202020204" charset="0"/>
                <a:cs typeface="Arial" panose="020B0604020202020204" pitchFamily="34" charset="0"/>
              </a:rPr>
              <a:t>EU bao gồm (1)…… quốc gia. EU được thành lập chính thức vào ngày (2</a:t>
            </a:r>
            <a:r>
              <a:rPr lang="vi-VN" sz="3000" b="1" dirty="0" smtClean="0">
                <a:latin typeface="#9Slide03 SFU Futura_12" panose="020B0604020202020204" charset="0"/>
                <a:cs typeface="Arial" panose="020B0604020202020204" pitchFamily="34" charset="0"/>
              </a:rPr>
              <a:t>)……</a:t>
            </a:r>
            <a:r>
              <a:rPr lang="en-US" sz="3000" b="1" dirty="0" smtClean="0">
                <a:latin typeface="#9Slide03 SFU Futura_12" panose="020B0604020202020204" charset="0"/>
                <a:cs typeface="Arial" panose="020B0604020202020204" pitchFamily="34" charset="0"/>
              </a:rPr>
              <a:t>…….</a:t>
            </a:r>
            <a:r>
              <a:rPr lang="vi-VN" sz="3000" b="1" dirty="0" smtClean="0">
                <a:latin typeface="#9Slide03 SFU Futura_12" panose="020B0604020202020204" charset="0"/>
                <a:cs typeface="Arial" panose="020B0604020202020204" pitchFamily="34" charset="0"/>
              </a:rPr>
              <a:t>. </a:t>
            </a:r>
            <a:r>
              <a:rPr lang="vi-VN" sz="3000" b="1" dirty="0">
                <a:latin typeface="#9Slide03 SFU Futura_12" panose="020B0604020202020204" charset="0"/>
                <a:cs typeface="Arial" panose="020B0604020202020204" pitchFamily="34" charset="0"/>
              </a:rPr>
              <a:t>Trụ sở của EU được đặt ở (3) …... EU đã thiết lập một (4</a:t>
            </a:r>
            <a:r>
              <a:rPr lang="vi-VN" sz="3000" b="1" dirty="0" smtClean="0">
                <a:latin typeface="#9Slide03 SFU Futura_12" panose="020B0604020202020204" charset="0"/>
                <a:cs typeface="Arial" panose="020B0604020202020204" pitchFamily="34" charset="0"/>
              </a:rPr>
              <a:t>)……</a:t>
            </a:r>
            <a:r>
              <a:rPr lang="en-US" sz="3000" b="1" dirty="0" smtClean="0">
                <a:latin typeface="#9Slide03 SFU Futura_12" panose="020B0604020202020204" charset="0"/>
                <a:cs typeface="Arial" panose="020B0604020202020204" pitchFamily="34" charset="0"/>
              </a:rPr>
              <a:t>…………...</a:t>
            </a:r>
            <a:r>
              <a:rPr lang="vi-VN" sz="3000" b="1" dirty="0" smtClean="0">
                <a:latin typeface="#9Slide03 SFU Futura_12" panose="020B0604020202020204" charset="0"/>
                <a:cs typeface="Arial" panose="020B0604020202020204" pitchFamily="34" charset="0"/>
              </a:rPr>
              <a:t>…. </a:t>
            </a:r>
            <a:r>
              <a:rPr lang="vi-VN" sz="3000" b="1" dirty="0">
                <a:latin typeface="#9Slide03 SFU Futura_12" panose="020B0604020202020204" charset="0"/>
                <a:cs typeface="Arial" panose="020B0604020202020204" pitchFamily="34" charset="0"/>
              </a:rPr>
              <a:t>và có hệ thống (5) </a:t>
            </a:r>
            <a:r>
              <a:rPr lang="vi-VN" sz="3000" b="1" dirty="0" smtClean="0">
                <a:latin typeface="#9Slide03 SFU Futura_12" panose="020B0604020202020204" charset="0"/>
                <a:cs typeface="Arial" panose="020B0604020202020204" pitchFamily="34" charset="0"/>
              </a:rPr>
              <a:t>…………</a:t>
            </a:r>
            <a:r>
              <a:rPr lang="en-US" sz="3000" b="1" dirty="0" smtClean="0">
                <a:latin typeface="#9Slide03 SFU Futura_12" panose="020B0604020202020204" charset="0"/>
                <a:cs typeface="Arial" panose="020B0604020202020204" pitchFamily="34" charset="0"/>
              </a:rPr>
              <a:t>……</a:t>
            </a:r>
            <a:r>
              <a:rPr lang="vi-VN" sz="3000" b="1" dirty="0" smtClean="0">
                <a:latin typeface="#9Slide03 SFU Futura_12" panose="020B0604020202020204" charset="0"/>
                <a:cs typeface="Arial" panose="020B0604020202020204" pitchFamily="34" charset="0"/>
              </a:rPr>
              <a:t>. </a:t>
            </a:r>
            <a:r>
              <a:rPr lang="vi-VN" sz="3000" b="1" dirty="0">
                <a:latin typeface="#9Slide03 SFU Futura_12" panose="020B0604020202020204" charset="0"/>
                <a:cs typeface="Arial" panose="020B0604020202020204" pitchFamily="34" charset="0"/>
              </a:rPr>
              <a:t>(đồng Ơ-rô). EU có (6)…… nước công nghiệp hàng đầu </a:t>
            </a:r>
            <a:r>
              <a:rPr lang="en-US" sz="3000" b="1" dirty="0" smtClean="0">
                <a:latin typeface="#9Slide03 SFU Futura_12" panose="020B0604020202020204" charset="0"/>
                <a:cs typeface="Arial" panose="020B0604020202020204" pitchFamily="34" charset="0"/>
              </a:rPr>
              <a:t>TG </a:t>
            </a:r>
            <a:r>
              <a:rPr lang="vi-VN" sz="3000" i="1" dirty="0" smtClean="0">
                <a:latin typeface="#9Slide03 SFU Futura_12" panose="020B0604020202020204" charset="0"/>
                <a:cs typeface="Arial" panose="020B0604020202020204" pitchFamily="34" charset="0"/>
              </a:rPr>
              <a:t>(G7</a:t>
            </a:r>
            <a:r>
              <a:rPr lang="en-US" sz="3000" i="1" dirty="0" smtClean="0">
                <a:latin typeface="#9Slide03 SFU Futura_12" panose="020B0604020202020204" charset="0"/>
                <a:cs typeface="Arial" panose="020B0604020202020204" pitchFamily="34" charset="0"/>
              </a:rPr>
              <a:t> - </a:t>
            </a:r>
            <a:r>
              <a:rPr lang="en-US" sz="3000" i="1" dirty="0" err="1" smtClean="0">
                <a:latin typeface="#9Slide03 SFU Futura_12" panose="020B0604020202020204" charset="0"/>
                <a:cs typeface="Arial" panose="020B0604020202020204" pitchFamily="34" charset="0"/>
              </a:rPr>
              <a:t>Đức</a:t>
            </a:r>
            <a:r>
              <a:rPr lang="en-US" sz="3000" i="1" dirty="0" smtClean="0">
                <a:latin typeface="#9Slide03 SFU Futura_12" panose="020B0604020202020204" charset="0"/>
                <a:cs typeface="Arial" panose="020B0604020202020204" pitchFamily="34" charset="0"/>
              </a:rPr>
              <a:t>, </a:t>
            </a:r>
            <a:r>
              <a:rPr lang="en-US" sz="3000" i="1" dirty="0" err="1" smtClean="0">
                <a:latin typeface="#9Slide03 SFU Futura_12" panose="020B0604020202020204" charset="0"/>
                <a:cs typeface="Arial" panose="020B0604020202020204" pitchFamily="34" charset="0"/>
              </a:rPr>
              <a:t>Pháp</a:t>
            </a:r>
            <a:r>
              <a:rPr lang="en-US" sz="3000" i="1" dirty="0" smtClean="0">
                <a:latin typeface="#9Slide03 SFU Futura_12" panose="020B0604020202020204" charset="0"/>
                <a:cs typeface="Arial" panose="020B0604020202020204" pitchFamily="34" charset="0"/>
              </a:rPr>
              <a:t>, Ý, </a:t>
            </a:r>
            <a:r>
              <a:rPr lang="en-US" sz="3000" i="1" dirty="0" err="1" smtClean="0">
                <a:latin typeface="#9Slide03 SFU Futura_12" panose="020B0604020202020204" charset="0"/>
                <a:cs typeface="Arial" panose="020B0604020202020204" pitchFamily="34" charset="0"/>
              </a:rPr>
              <a:t>Anh</a:t>
            </a:r>
            <a:r>
              <a:rPr lang="en-US" sz="3000" i="1" dirty="0" smtClean="0">
                <a:latin typeface="#9Slide03 SFU Futura_12" panose="020B0604020202020204" charset="0"/>
                <a:cs typeface="Arial" panose="020B0604020202020204" pitchFamily="34" charset="0"/>
              </a:rPr>
              <a:t>, </a:t>
            </a:r>
            <a:r>
              <a:rPr lang="en-US" sz="3000" i="1" dirty="0" err="1" smtClean="0">
                <a:latin typeface="#9Slide03 SFU Futura_12" panose="020B0604020202020204" charset="0"/>
                <a:cs typeface="Arial" panose="020B0604020202020204" pitchFamily="34" charset="0"/>
              </a:rPr>
              <a:t>Mỹ</a:t>
            </a:r>
            <a:r>
              <a:rPr lang="en-US" sz="3000" i="1" dirty="0" smtClean="0">
                <a:latin typeface="#9Slide03 SFU Futura_12" panose="020B0604020202020204" charset="0"/>
                <a:cs typeface="Arial" panose="020B0604020202020204" pitchFamily="34" charset="0"/>
              </a:rPr>
              <a:t>, </a:t>
            </a:r>
            <a:r>
              <a:rPr lang="en-US" sz="3000" i="1" dirty="0" err="1" smtClean="0">
                <a:latin typeface="#9Slide03 SFU Futura_12" panose="020B0604020202020204" charset="0"/>
                <a:cs typeface="Arial" panose="020B0604020202020204" pitchFamily="34" charset="0"/>
              </a:rPr>
              <a:t>Nhật</a:t>
            </a:r>
            <a:r>
              <a:rPr lang="en-US" sz="3000" i="1" dirty="0" smtClean="0">
                <a:latin typeface="#9Slide03 SFU Futura_12" panose="020B0604020202020204" charset="0"/>
                <a:cs typeface="Arial" panose="020B0604020202020204" pitchFamily="34" charset="0"/>
              </a:rPr>
              <a:t>, Canada</a:t>
            </a:r>
            <a:r>
              <a:rPr lang="vi-VN" sz="3000" i="1" dirty="0" smtClean="0">
                <a:latin typeface="#9Slide03 SFU Futura_12" panose="020B0604020202020204" charset="0"/>
                <a:cs typeface="Arial" panose="020B0604020202020204" pitchFamily="34" charset="0"/>
              </a:rPr>
              <a:t>). </a:t>
            </a:r>
            <a:r>
              <a:rPr lang="vi-VN" sz="3000" b="1" dirty="0">
                <a:latin typeface="#9Slide03 SFU Futura_12" panose="020B0604020202020204" charset="0"/>
                <a:cs typeface="Arial" panose="020B0604020202020204" pitchFamily="34" charset="0"/>
              </a:rPr>
              <a:t>EU là nhà trao đổi hàng hóa và dịch vụ (7</a:t>
            </a:r>
            <a:r>
              <a:rPr lang="vi-VN" sz="3000" b="1" dirty="0" smtClean="0">
                <a:latin typeface="#9Slide03 SFU Futura_12" panose="020B0604020202020204" charset="0"/>
                <a:cs typeface="Arial" panose="020B0604020202020204" pitchFamily="34" charset="0"/>
              </a:rPr>
              <a:t>)……</a:t>
            </a:r>
            <a:r>
              <a:rPr lang="en-US" sz="3000" b="1" dirty="0" smtClean="0">
                <a:latin typeface="#9Slide03 SFU Futura_12" panose="020B0604020202020204" charset="0"/>
                <a:cs typeface="Arial" panose="020B0604020202020204" pitchFamily="34" charset="0"/>
              </a:rPr>
              <a:t>…..</a:t>
            </a:r>
            <a:r>
              <a:rPr lang="vi-VN" sz="3000" b="1" dirty="0" smtClean="0">
                <a:latin typeface="#9Slide03 SFU Futura_12" panose="020B0604020202020204" charset="0"/>
                <a:cs typeface="Arial" panose="020B0604020202020204" pitchFamily="34" charset="0"/>
              </a:rPr>
              <a:t>.. </a:t>
            </a:r>
            <a:r>
              <a:rPr lang="vi-VN" sz="3000" b="1" dirty="0">
                <a:latin typeface="#9Slide03 SFU Futura_12" panose="020B0604020202020204" charset="0"/>
                <a:cs typeface="Arial" panose="020B0604020202020204" pitchFamily="34" charset="0"/>
              </a:rPr>
              <a:t>trên </a:t>
            </a:r>
            <a:r>
              <a:rPr lang="en-US" sz="3000" b="1" dirty="0" smtClean="0">
                <a:latin typeface="#9Slide03 SFU Futura_12" panose="020B0604020202020204" charset="0"/>
                <a:cs typeface="Arial" panose="020B0604020202020204" pitchFamily="34" charset="0"/>
              </a:rPr>
              <a:t>TG</a:t>
            </a:r>
            <a:r>
              <a:rPr lang="vi-VN" sz="3000" b="1" dirty="0" smtClean="0">
                <a:latin typeface="#9Slide03 SFU Futura_12" panose="020B0604020202020204" charset="0"/>
                <a:cs typeface="Arial" panose="020B0604020202020204" pitchFamily="34" charset="0"/>
              </a:rPr>
              <a:t>. </a:t>
            </a:r>
            <a:r>
              <a:rPr lang="vi-VN" sz="3000" b="1" dirty="0">
                <a:latin typeface="#9Slide03 SFU Futura_12" panose="020B0604020202020204" charset="0"/>
                <a:cs typeface="Arial" panose="020B0604020202020204" pitchFamily="34" charset="0"/>
              </a:rPr>
              <a:t>EU là đối tác thương mại hàng đầu của (8) </a:t>
            </a:r>
            <a:r>
              <a:rPr lang="vi-VN" sz="3000" b="1" dirty="0" smtClean="0">
                <a:latin typeface="#9Slide03 SFU Futura_12" panose="020B0604020202020204" charset="0"/>
                <a:cs typeface="Arial" panose="020B0604020202020204" pitchFamily="34" charset="0"/>
              </a:rPr>
              <a:t>……</a:t>
            </a:r>
            <a:r>
              <a:rPr lang="en-US" sz="3000" b="1" dirty="0" smtClean="0">
                <a:latin typeface="#9Slide03 SFU Futura_12" panose="020B0604020202020204" charset="0"/>
                <a:cs typeface="Arial" panose="020B0604020202020204" pitchFamily="34" charset="0"/>
              </a:rPr>
              <a:t>.</a:t>
            </a:r>
            <a:r>
              <a:rPr lang="vi-VN" sz="3000" b="1" dirty="0" smtClean="0">
                <a:latin typeface="#9Slide03 SFU Futura_12" panose="020B0604020202020204" charset="0"/>
                <a:cs typeface="Arial" panose="020B0604020202020204" pitchFamily="34" charset="0"/>
              </a:rPr>
              <a:t>. </a:t>
            </a:r>
            <a:r>
              <a:rPr lang="vi-VN" sz="3000" b="1" dirty="0">
                <a:latin typeface="#9Slide03 SFU Futura_12" panose="020B0604020202020204" charset="0"/>
                <a:cs typeface="Arial" panose="020B0604020202020204" pitchFamily="34" charset="0"/>
              </a:rPr>
              <a:t>quốc gia. EU là trung tâm tài chính lớn trên TG. (10</a:t>
            </a:r>
            <a:r>
              <a:rPr lang="vi-VN" sz="3000" b="1" dirty="0" smtClean="0">
                <a:latin typeface="#9Slide03 SFU Futura_12" panose="020B0604020202020204" charset="0"/>
                <a:cs typeface="Arial" panose="020B0604020202020204" pitchFamily="34" charset="0"/>
              </a:rPr>
              <a:t>)……</a:t>
            </a:r>
            <a:r>
              <a:rPr lang="en-US" sz="3000" b="1" dirty="0" smtClean="0">
                <a:latin typeface="#9Slide03 SFU Futura_12" panose="020B0604020202020204" charset="0"/>
                <a:cs typeface="Arial" panose="020B0604020202020204" pitchFamily="34" charset="0"/>
              </a:rPr>
              <a:t>……</a:t>
            </a:r>
            <a:r>
              <a:rPr lang="vi-VN" sz="3000" b="1" dirty="0" smtClean="0">
                <a:latin typeface="#9Slide03 SFU Futura_12" panose="020B0604020202020204" charset="0"/>
                <a:cs typeface="Arial" panose="020B0604020202020204" pitchFamily="34" charset="0"/>
              </a:rPr>
              <a:t> </a:t>
            </a:r>
            <a:r>
              <a:rPr lang="vi-VN" sz="3000" b="1" dirty="0">
                <a:latin typeface="#9Slide03 SFU Futura_12" panose="020B0604020202020204" charset="0"/>
                <a:cs typeface="Arial" panose="020B0604020202020204" pitchFamily="34" charset="0"/>
              </a:rPr>
              <a:t>đã rút khỏi liên minh châu Âu vào năm (10</a:t>
            </a:r>
            <a:r>
              <a:rPr lang="vi-VN" sz="3000" b="1" dirty="0" smtClean="0">
                <a:latin typeface="#9Slide03 SFU Futura_12" panose="020B0604020202020204" charset="0"/>
                <a:cs typeface="Arial" panose="020B0604020202020204" pitchFamily="34" charset="0"/>
              </a:rPr>
              <a:t>)…</a:t>
            </a:r>
            <a:r>
              <a:rPr lang="en-US" sz="3000" b="1" dirty="0" smtClean="0">
                <a:latin typeface="#9Slide03 SFU Futura_12" panose="020B0604020202020204" charset="0"/>
                <a:cs typeface="Arial" panose="020B0604020202020204" pitchFamily="34" charset="0"/>
              </a:rPr>
              <a:t>…….</a:t>
            </a:r>
            <a:r>
              <a:rPr lang="vi-VN" sz="3000" b="1" dirty="0" smtClean="0">
                <a:latin typeface="#9Slide03 SFU Futura_12" panose="020B0604020202020204" charset="0"/>
                <a:cs typeface="Arial" panose="020B0604020202020204" pitchFamily="34" charset="0"/>
              </a:rPr>
              <a:t>…..</a:t>
            </a:r>
            <a:endParaRPr lang="en-US" sz="3000" b="1" dirty="0">
              <a:latin typeface="#9Slide03 SFU Futura_12" panose="020B0604020202020204" charset="0"/>
              <a:cs typeface="Arial" panose="020B0604020202020204" pitchFamily="34" charset="0"/>
            </a:endParaRPr>
          </a:p>
        </p:txBody>
      </p:sp>
      <p:sp>
        <p:nvSpPr>
          <p:cNvPr id="47" name="Rectangle 46"/>
          <p:cNvSpPr/>
          <p:nvPr/>
        </p:nvSpPr>
        <p:spPr>
          <a:xfrm>
            <a:off x="3191364" y="1120895"/>
            <a:ext cx="601447" cy="523220"/>
          </a:xfrm>
          <a:prstGeom prst="rect">
            <a:avLst/>
          </a:prstGeom>
        </p:spPr>
        <p:txBody>
          <a:bodyPr wrap="none">
            <a:spAutoFit/>
          </a:bodyPr>
          <a:lstStyle/>
          <a:p>
            <a:r>
              <a:rPr lang="en-US" sz="2800" b="1" dirty="0" smtClean="0">
                <a:solidFill>
                  <a:srgbClr val="0033CC"/>
                </a:solidFill>
                <a:latin typeface="#9Slide03 SFU Futura_12" panose="020B0604020202020204" charset="0"/>
                <a:cs typeface="Arial" panose="020B0604020202020204" pitchFamily="34" charset="0"/>
              </a:rPr>
              <a:t>27</a:t>
            </a:r>
            <a:endParaRPr lang="en-US" sz="2800" dirty="0">
              <a:solidFill>
                <a:srgbClr val="0033CC"/>
              </a:solidFill>
            </a:endParaRPr>
          </a:p>
        </p:txBody>
      </p:sp>
      <p:sp>
        <p:nvSpPr>
          <p:cNvPr id="48" name="Rectangle 47"/>
          <p:cNvSpPr/>
          <p:nvPr/>
        </p:nvSpPr>
        <p:spPr>
          <a:xfrm>
            <a:off x="4948339" y="1559521"/>
            <a:ext cx="2040943" cy="523220"/>
          </a:xfrm>
          <a:prstGeom prst="rect">
            <a:avLst/>
          </a:prstGeom>
        </p:spPr>
        <p:txBody>
          <a:bodyPr wrap="none">
            <a:spAutoFit/>
          </a:bodyPr>
          <a:lstStyle/>
          <a:p>
            <a:r>
              <a:rPr lang="en-US" sz="2800" b="1" dirty="0" smtClean="0">
                <a:solidFill>
                  <a:srgbClr val="0033CC"/>
                </a:solidFill>
                <a:latin typeface="#9Slide03 SFU Futura_12" panose="020B0604020202020204" charset="0"/>
                <a:cs typeface="Arial" panose="020B0604020202020204" pitchFamily="34" charset="0"/>
              </a:rPr>
              <a:t>1/11/1993</a:t>
            </a:r>
            <a:endParaRPr lang="en-US" sz="2800" dirty="0">
              <a:solidFill>
                <a:srgbClr val="0033CC"/>
              </a:solidFill>
            </a:endParaRPr>
          </a:p>
        </p:txBody>
      </p:sp>
      <p:sp>
        <p:nvSpPr>
          <p:cNvPr id="49" name="Rectangle 48"/>
          <p:cNvSpPr/>
          <p:nvPr/>
        </p:nvSpPr>
        <p:spPr>
          <a:xfrm>
            <a:off x="4276819" y="2063358"/>
            <a:ext cx="468398" cy="523220"/>
          </a:xfrm>
          <a:prstGeom prst="rect">
            <a:avLst/>
          </a:prstGeom>
        </p:spPr>
        <p:txBody>
          <a:bodyPr wrap="none">
            <a:spAutoFit/>
          </a:bodyPr>
          <a:lstStyle/>
          <a:p>
            <a:r>
              <a:rPr lang="en-US" sz="2800" b="1" dirty="0" err="1" smtClean="0">
                <a:solidFill>
                  <a:srgbClr val="0033CC"/>
                </a:solidFill>
                <a:latin typeface="#9Slide03 SFU Futura_12" panose="020B0604020202020204" charset="0"/>
                <a:cs typeface="Arial" panose="020B0604020202020204" pitchFamily="34" charset="0"/>
              </a:rPr>
              <a:t>Bỉ</a:t>
            </a:r>
            <a:endParaRPr lang="en-US" sz="2800" dirty="0">
              <a:solidFill>
                <a:srgbClr val="0033CC"/>
              </a:solidFill>
            </a:endParaRPr>
          </a:p>
        </p:txBody>
      </p:sp>
      <p:sp>
        <p:nvSpPr>
          <p:cNvPr id="50" name="Rectangle 49"/>
          <p:cNvSpPr/>
          <p:nvPr/>
        </p:nvSpPr>
        <p:spPr>
          <a:xfrm>
            <a:off x="1045638" y="2469954"/>
            <a:ext cx="2772690" cy="523220"/>
          </a:xfrm>
          <a:prstGeom prst="rect">
            <a:avLst/>
          </a:prstGeom>
        </p:spPr>
        <p:txBody>
          <a:bodyPr wrap="square">
            <a:spAutoFit/>
          </a:bodyPr>
          <a:lstStyle/>
          <a:p>
            <a:r>
              <a:rPr lang="en-US" sz="2800" b="1" dirty="0" err="1" smtClean="0">
                <a:solidFill>
                  <a:srgbClr val="0033CC"/>
                </a:solidFill>
                <a:latin typeface="#9Slide03 SFU Futura_12" panose="020B0604020202020204" charset="0"/>
                <a:cs typeface="Arial" panose="020B0604020202020204" pitchFamily="34" charset="0"/>
              </a:rPr>
              <a:t>thị</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trường</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chung</a:t>
            </a:r>
            <a:endParaRPr lang="en-US" sz="2800" dirty="0">
              <a:solidFill>
                <a:srgbClr val="0033CC"/>
              </a:solidFill>
            </a:endParaRPr>
          </a:p>
        </p:txBody>
      </p:sp>
      <p:sp>
        <p:nvSpPr>
          <p:cNvPr id="51" name="Rectangle 50"/>
          <p:cNvSpPr/>
          <p:nvPr/>
        </p:nvSpPr>
        <p:spPr>
          <a:xfrm>
            <a:off x="626843" y="2952855"/>
            <a:ext cx="2193229" cy="523220"/>
          </a:xfrm>
          <a:prstGeom prst="rect">
            <a:avLst/>
          </a:prstGeom>
        </p:spPr>
        <p:txBody>
          <a:bodyPr wrap="none">
            <a:spAutoFit/>
          </a:bodyPr>
          <a:lstStyle/>
          <a:p>
            <a:r>
              <a:rPr lang="en-US" sz="2800" b="1" dirty="0" err="1" smtClean="0">
                <a:solidFill>
                  <a:srgbClr val="0033CC"/>
                </a:solidFill>
                <a:latin typeface="#9Slide03 SFU Futura_12" panose="020B0604020202020204" charset="0"/>
                <a:cs typeface="Arial" panose="020B0604020202020204" pitchFamily="34" charset="0"/>
              </a:rPr>
              <a:t>tiền</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tệ</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chung</a:t>
            </a:r>
            <a:endParaRPr lang="en-US" sz="2800" dirty="0">
              <a:solidFill>
                <a:srgbClr val="0033CC"/>
              </a:solidFill>
            </a:endParaRPr>
          </a:p>
        </p:txBody>
      </p:sp>
      <p:sp>
        <p:nvSpPr>
          <p:cNvPr id="52" name="Rectangle 51"/>
          <p:cNvSpPr/>
          <p:nvPr/>
        </p:nvSpPr>
        <p:spPr>
          <a:xfrm>
            <a:off x="7441304" y="2936529"/>
            <a:ext cx="325241" cy="523220"/>
          </a:xfrm>
          <a:prstGeom prst="rect">
            <a:avLst/>
          </a:prstGeom>
        </p:spPr>
        <p:txBody>
          <a:bodyPr wrap="square">
            <a:spAutoFit/>
          </a:bodyPr>
          <a:lstStyle/>
          <a:p>
            <a:r>
              <a:rPr lang="en-US" sz="2800" b="1" dirty="0" smtClean="0">
                <a:solidFill>
                  <a:srgbClr val="0033CC"/>
                </a:solidFill>
                <a:latin typeface="#9Slide03 SFU Futura_12" panose="020B0604020202020204" charset="0"/>
                <a:cs typeface="Arial" panose="020B0604020202020204" pitchFamily="34" charset="0"/>
              </a:rPr>
              <a:t>3</a:t>
            </a:r>
            <a:endParaRPr lang="en-US" sz="2800" dirty="0">
              <a:solidFill>
                <a:srgbClr val="0033CC"/>
              </a:solidFill>
            </a:endParaRPr>
          </a:p>
        </p:txBody>
      </p:sp>
      <p:sp>
        <p:nvSpPr>
          <p:cNvPr id="53" name="Rectangle 52"/>
          <p:cNvSpPr/>
          <p:nvPr/>
        </p:nvSpPr>
        <p:spPr>
          <a:xfrm>
            <a:off x="5962333" y="4350288"/>
            <a:ext cx="1412566" cy="523220"/>
          </a:xfrm>
          <a:prstGeom prst="rect">
            <a:avLst/>
          </a:prstGeom>
        </p:spPr>
        <p:txBody>
          <a:bodyPr wrap="none">
            <a:spAutoFit/>
          </a:bodyPr>
          <a:lstStyle/>
          <a:p>
            <a:r>
              <a:rPr lang="en-US" sz="2800" b="1" dirty="0" err="1" smtClean="0">
                <a:solidFill>
                  <a:srgbClr val="0033CC"/>
                </a:solidFill>
                <a:latin typeface="#9Slide03 SFU Futura_12" panose="020B0604020202020204" charset="0"/>
                <a:cs typeface="Arial" panose="020B0604020202020204" pitchFamily="34" charset="0"/>
              </a:rPr>
              <a:t>lớn</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nhất</a:t>
            </a:r>
            <a:endParaRPr lang="en-US" sz="2800" dirty="0">
              <a:solidFill>
                <a:srgbClr val="0033CC"/>
              </a:solidFill>
            </a:endParaRPr>
          </a:p>
        </p:txBody>
      </p:sp>
      <p:sp>
        <p:nvSpPr>
          <p:cNvPr id="54" name="Rectangle 53"/>
          <p:cNvSpPr/>
          <p:nvPr/>
        </p:nvSpPr>
        <p:spPr>
          <a:xfrm>
            <a:off x="626843" y="5305918"/>
            <a:ext cx="601447" cy="523220"/>
          </a:xfrm>
          <a:prstGeom prst="rect">
            <a:avLst/>
          </a:prstGeom>
        </p:spPr>
        <p:txBody>
          <a:bodyPr wrap="none">
            <a:spAutoFit/>
          </a:bodyPr>
          <a:lstStyle/>
          <a:p>
            <a:r>
              <a:rPr lang="en-US" sz="2800" b="1" dirty="0" smtClean="0">
                <a:solidFill>
                  <a:srgbClr val="0033CC"/>
                </a:solidFill>
                <a:latin typeface="#9Slide03 SFU Futura_12" panose="020B0604020202020204" charset="0"/>
                <a:cs typeface="Arial" panose="020B0604020202020204" pitchFamily="34" charset="0"/>
              </a:rPr>
              <a:t>80</a:t>
            </a:r>
            <a:endParaRPr lang="en-US" sz="2800" dirty="0">
              <a:solidFill>
                <a:srgbClr val="0033CC"/>
              </a:solidFill>
            </a:endParaRPr>
          </a:p>
        </p:txBody>
      </p:sp>
      <p:sp>
        <p:nvSpPr>
          <p:cNvPr id="55" name="Rectangle 54"/>
          <p:cNvSpPr/>
          <p:nvPr/>
        </p:nvSpPr>
        <p:spPr>
          <a:xfrm>
            <a:off x="2955225" y="5741698"/>
            <a:ext cx="813043" cy="523220"/>
          </a:xfrm>
          <a:prstGeom prst="rect">
            <a:avLst/>
          </a:prstGeom>
        </p:spPr>
        <p:txBody>
          <a:bodyPr wrap="none">
            <a:spAutoFit/>
          </a:bodyPr>
          <a:lstStyle/>
          <a:p>
            <a:r>
              <a:rPr lang="en-US" sz="2800" b="1" dirty="0" err="1" smtClean="0">
                <a:solidFill>
                  <a:srgbClr val="0033CC"/>
                </a:solidFill>
                <a:latin typeface="#9Slide03 SFU Futura_12" panose="020B0604020202020204" charset="0"/>
                <a:cs typeface="Arial" panose="020B0604020202020204" pitchFamily="34" charset="0"/>
              </a:rPr>
              <a:t>Anh</a:t>
            </a:r>
            <a:endParaRPr lang="en-US" sz="2800" dirty="0">
              <a:solidFill>
                <a:srgbClr val="0033CC"/>
              </a:solidFill>
            </a:endParaRPr>
          </a:p>
        </p:txBody>
      </p:sp>
      <p:sp>
        <p:nvSpPr>
          <p:cNvPr id="56" name="Rectangle 55"/>
          <p:cNvSpPr/>
          <p:nvPr/>
        </p:nvSpPr>
        <p:spPr>
          <a:xfrm>
            <a:off x="4439225" y="6205922"/>
            <a:ext cx="1018227" cy="523220"/>
          </a:xfrm>
          <a:prstGeom prst="rect">
            <a:avLst/>
          </a:prstGeom>
        </p:spPr>
        <p:txBody>
          <a:bodyPr wrap="none">
            <a:spAutoFit/>
          </a:bodyPr>
          <a:lstStyle/>
          <a:p>
            <a:r>
              <a:rPr lang="en-US" sz="2800" b="1" dirty="0" smtClean="0">
                <a:solidFill>
                  <a:srgbClr val="0033CC"/>
                </a:solidFill>
                <a:latin typeface="#9Slide03 SFU Futura_12" panose="020B0604020202020204" charset="0"/>
                <a:cs typeface="Arial" panose="020B0604020202020204" pitchFamily="34" charset="0"/>
              </a:rPr>
              <a:t>2020</a:t>
            </a:r>
            <a:endParaRPr lang="en-US" sz="2800" dirty="0">
              <a:solidFill>
                <a:srgbClr val="0033CC"/>
              </a:solidFill>
            </a:endParaRPr>
          </a:p>
        </p:txBody>
      </p:sp>
    </p:spTree>
    <p:extLst>
      <p:ext uri="{BB962C8B-B14F-4D97-AF65-F5344CB8AC3E}">
        <p14:creationId xmlns:p14="http://schemas.microsoft.com/office/powerpoint/2010/main" val="263405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nodeType="with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500"/>
                                        <p:tgtEl>
                                          <p:spTgt spid="2050"/>
                                        </p:tgtEl>
                                      </p:cBhvr>
                                    </p:animEffect>
                                  </p:childTnLst>
                                </p:cTn>
                              </p:par>
                              <p:par>
                                <p:cTn id="25" presetID="10" presetClass="entr" presetSubtype="0" fill="hold" nodeType="with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fade">
                                      <p:cBhvr>
                                        <p:cTn id="27" dur="500"/>
                                        <p:tgtEl>
                                          <p:spTgt spid="7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500"/>
                                        <p:tgtEl>
                                          <p:spTgt spid="4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500"/>
                                        <p:tgtEl>
                                          <p:spTgt spid="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500"/>
                                        <p:tgtEl>
                                          <p:spTgt spid="4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fade">
                                      <p:cBhvr>
                                        <p:cTn id="60" dur="500"/>
                                        <p:tgtEl>
                                          <p:spTgt spid="4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500"/>
                                        <p:tgtEl>
                                          <p:spTgt spid="1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fade">
                                      <p:cBhvr>
                                        <p:cTn id="78" dur="500"/>
                                        <p:tgtEl>
                                          <p:spTgt spid="4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fade">
                                      <p:cBhvr>
                                        <p:cTn id="81" dur="500"/>
                                        <p:tgtEl>
                                          <p:spTgt spid="15"/>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6"/>
                                        </p:tgtEl>
                                        <p:attrNameLst>
                                          <p:attrName>style.visibility</p:attrName>
                                        </p:attrNameLst>
                                      </p:cBhvr>
                                      <p:to>
                                        <p:strVal val="visible"/>
                                      </p:to>
                                    </p:set>
                                    <p:animEffect transition="in" filter="fade">
                                      <p:cBhvr>
                                        <p:cTn id="84" dur="500"/>
                                        <p:tgtEl>
                                          <p:spTgt spid="46"/>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fade">
                                      <p:cBhvr>
                                        <p:cTn id="87" dur="500"/>
                                        <p:tgtEl>
                                          <p:spTgt spid="3"/>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8"/>
                                        </p:tgtEl>
                                        <p:attrNameLst>
                                          <p:attrName>style.visibility</p:attrName>
                                        </p:attrNameLst>
                                      </p:cBhvr>
                                      <p:to>
                                        <p:strVal val="visible"/>
                                      </p:to>
                                    </p:set>
                                    <p:animEffect transition="in" filter="fade">
                                      <p:cBhvr>
                                        <p:cTn id="97" dur="500"/>
                                        <p:tgtEl>
                                          <p:spTgt spid="48"/>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9"/>
                                        </p:tgtEl>
                                        <p:attrNameLst>
                                          <p:attrName>style.visibility</p:attrName>
                                        </p:attrNameLst>
                                      </p:cBhvr>
                                      <p:to>
                                        <p:strVal val="visible"/>
                                      </p:to>
                                    </p:set>
                                    <p:animEffect transition="in" filter="fade">
                                      <p:cBhvr>
                                        <p:cTn id="102" dur="500"/>
                                        <p:tgtEl>
                                          <p:spTgt spid="4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50"/>
                                        </p:tgtEl>
                                        <p:attrNameLst>
                                          <p:attrName>style.visibility</p:attrName>
                                        </p:attrNameLst>
                                      </p:cBhvr>
                                      <p:to>
                                        <p:strVal val="visible"/>
                                      </p:to>
                                    </p:set>
                                    <p:animEffect transition="in" filter="fade">
                                      <p:cBhvr>
                                        <p:cTn id="107" dur="500"/>
                                        <p:tgtEl>
                                          <p:spTgt spid="50"/>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51"/>
                                        </p:tgtEl>
                                        <p:attrNameLst>
                                          <p:attrName>style.visibility</p:attrName>
                                        </p:attrNameLst>
                                      </p:cBhvr>
                                      <p:to>
                                        <p:strVal val="visible"/>
                                      </p:to>
                                    </p:set>
                                    <p:animEffect transition="in" filter="fade">
                                      <p:cBhvr>
                                        <p:cTn id="112" dur="500"/>
                                        <p:tgtEl>
                                          <p:spTgt spid="51"/>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52"/>
                                        </p:tgtEl>
                                        <p:attrNameLst>
                                          <p:attrName>style.visibility</p:attrName>
                                        </p:attrNameLst>
                                      </p:cBhvr>
                                      <p:to>
                                        <p:strVal val="visible"/>
                                      </p:to>
                                    </p:set>
                                    <p:animEffect transition="in" filter="fade">
                                      <p:cBhvr>
                                        <p:cTn id="117" dur="500"/>
                                        <p:tgtEl>
                                          <p:spTgt spid="52"/>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53"/>
                                        </p:tgtEl>
                                        <p:attrNameLst>
                                          <p:attrName>style.visibility</p:attrName>
                                        </p:attrNameLst>
                                      </p:cBhvr>
                                      <p:to>
                                        <p:strVal val="visible"/>
                                      </p:to>
                                    </p:set>
                                    <p:animEffect transition="in" filter="fade">
                                      <p:cBhvr>
                                        <p:cTn id="122" dur="500"/>
                                        <p:tgtEl>
                                          <p:spTgt spid="53"/>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55"/>
                                        </p:tgtEl>
                                        <p:attrNameLst>
                                          <p:attrName>style.visibility</p:attrName>
                                        </p:attrNameLst>
                                      </p:cBhvr>
                                      <p:to>
                                        <p:strVal val="visible"/>
                                      </p:to>
                                    </p:set>
                                    <p:animEffect transition="in" filter="fade">
                                      <p:cBhvr>
                                        <p:cTn id="132" dur="500"/>
                                        <p:tgtEl>
                                          <p:spTgt spid="55"/>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56"/>
                                        </p:tgtEl>
                                        <p:attrNameLst>
                                          <p:attrName>style.visibility</p:attrName>
                                        </p:attrNameLst>
                                      </p:cBhvr>
                                      <p:to>
                                        <p:strVal val="visible"/>
                                      </p:to>
                                    </p:set>
                                    <p:animEffect transition="in" filter="fade">
                                      <p:cBhvr>
                                        <p:cTn id="13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p:bldP spid="23" grpId="0"/>
      <p:bldP spid="24" grpId="0" animBg="1"/>
      <p:bldP spid="38" grpId="0" animBg="1"/>
      <p:bldP spid="39" grpId="0" animBg="1"/>
      <p:bldP spid="40" grpId="0" animBg="1"/>
      <p:bldP spid="41" grpId="0" animBg="1"/>
      <p:bldP spid="42" grpId="0" animBg="1"/>
      <p:bldP spid="43" grpId="0" animBg="1"/>
      <p:bldP spid="44" grpId="0" animBg="1"/>
      <p:bldP spid="45" grpId="0" animBg="1"/>
      <p:bldP spid="46" grpId="0" animBg="1"/>
      <p:bldP spid="3" grpId="0"/>
      <p:bldP spid="4" grpId="0"/>
      <p:bldP spid="6" grpId="0"/>
      <p:bldP spid="7" grpId="0"/>
      <p:bldP spid="8" grpId="0"/>
      <p:bldP spid="9" grpId="0"/>
      <p:bldP spid="10" grpId="0"/>
      <p:bldP spid="11" grpId="0"/>
      <p:bldP spid="14" grpId="0"/>
      <p:bldP spid="15" grpId="0"/>
      <p:bldP spid="17" grpId="0"/>
      <p:bldP spid="47" grpId="0"/>
      <p:bldP spid="48" grpId="0"/>
      <p:bldP spid="49" grpId="0"/>
      <p:bldP spid="50" grpId="0"/>
      <p:bldP spid="51" grpId="0"/>
      <p:bldP spid="52" grpId="0"/>
      <p:bldP spid="53" grpId="0"/>
      <p:bldP spid="54" grpId="0"/>
      <p:bldP spid="55" grpId="0"/>
      <p:bldP spid="5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22151" y="2715022"/>
            <a:ext cx="12192000" cy="30878"/>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11" name="Rectangle: Rounded Corners 7">
            <a:extLst>
              <a:ext uri="{FF2B5EF4-FFF2-40B4-BE49-F238E27FC236}">
                <a16:creationId xmlns:a16="http://schemas.microsoft.com/office/drawing/2014/main" id="{D6CE6303-3C40-4361-9869-64BB994762E1}"/>
              </a:ext>
            </a:extLst>
          </p:cNvPr>
          <p:cNvSpPr/>
          <p:nvPr/>
        </p:nvSpPr>
        <p:spPr>
          <a:xfrm>
            <a:off x="6680498" y="247550"/>
            <a:ext cx="5489351" cy="2191803"/>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smtClean="0">
                <a:solidFill>
                  <a:srgbClr val="1DB920"/>
                </a:solidFill>
                <a:latin typeface="#9Slide03 SFU Futura_12" panose="020B0604020202020204" charset="0"/>
                <a:cs typeface="Arial" panose="020B0604020202020204" pitchFamily="34" charset="0"/>
              </a:rPr>
              <a:t>TỚ LÀ CHUYÊN GIA</a:t>
            </a:r>
            <a:endParaRPr lang="en-US" sz="6600" b="1" dirty="0">
              <a:solidFill>
                <a:srgbClr val="1DB920"/>
              </a:solidFill>
              <a:latin typeface="#9Slide03 SFU Futura_12" panose="020B0604020202020204" charset="0"/>
              <a:cs typeface="Arial" panose="020B0604020202020204" pitchFamily="34" charset="0"/>
            </a:endParaRPr>
          </a:p>
        </p:txBody>
      </p:sp>
      <p:sp>
        <p:nvSpPr>
          <p:cNvPr id="19" name="Rectangle: Rounded Corners 7">
            <a:extLst>
              <a:ext uri="{FF2B5EF4-FFF2-40B4-BE49-F238E27FC236}">
                <a16:creationId xmlns:a16="http://schemas.microsoft.com/office/drawing/2014/main" id="{D5397E9F-57CE-4CBC-BF7D-C7F3ACC44961}"/>
              </a:ext>
            </a:extLst>
          </p:cNvPr>
          <p:cNvSpPr/>
          <p:nvPr/>
        </p:nvSpPr>
        <p:spPr>
          <a:xfrm>
            <a:off x="8972278" y="4485812"/>
            <a:ext cx="2902603" cy="2174239"/>
          </a:xfrm>
          <a:prstGeom prst="roundRect">
            <a:avLst/>
          </a:prstGeom>
          <a:solidFill>
            <a:schemeClr val="bg1"/>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9Slide03 SFU Futura_12" panose="00000400000000000000" pitchFamily="2" charset="0"/>
                <a:cs typeface="Arial" panose="020B0604020202020204" pitchFamily="34" charset="0"/>
              </a:rPr>
              <a:t>HS </a:t>
            </a:r>
            <a:r>
              <a:rPr lang="en-US" sz="3200" b="1" dirty="0" err="1" smtClean="0">
                <a:solidFill>
                  <a:schemeClr val="tx1"/>
                </a:solidFill>
                <a:latin typeface="#9Slide03 SFU Futura_12" panose="00000400000000000000" pitchFamily="2" charset="0"/>
                <a:cs typeface="Arial" panose="020B0604020202020204" pitchFamily="34" charset="0"/>
              </a:rPr>
              <a:t>trả</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lời</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đúng</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được</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điểm</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cộng</a:t>
            </a:r>
            <a:endParaRPr lang="en-US" sz="3200" b="1" dirty="0">
              <a:solidFill>
                <a:schemeClr val="tx1"/>
              </a:solidFill>
              <a:latin typeface="#9Slide03 SFU Futura_12" panose="00000400000000000000" pitchFamily="2" charset="0"/>
              <a:cs typeface="Arial" panose="020B0604020202020204" pitchFamily="34" charset="0"/>
            </a:endParaRPr>
          </a:p>
        </p:txBody>
      </p:sp>
      <p:sp>
        <p:nvSpPr>
          <p:cNvPr id="34" name="Rectangle: Rounded Corners 7">
            <a:extLst>
              <a:ext uri="{FF2B5EF4-FFF2-40B4-BE49-F238E27FC236}">
                <a16:creationId xmlns:a16="http://schemas.microsoft.com/office/drawing/2014/main" id="{D5397E9F-57CE-4CBC-BF7D-C7F3ACC44961}"/>
              </a:ext>
            </a:extLst>
          </p:cNvPr>
          <p:cNvSpPr/>
          <p:nvPr/>
        </p:nvSpPr>
        <p:spPr>
          <a:xfrm>
            <a:off x="190444" y="3798362"/>
            <a:ext cx="3079647" cy="2174238"/>
          </a:xfrm>
          <a:prstGeom prst="roundRect">
            <a:avLst/>
          </a:prstGeom>
          <a:solidFill>
            <a:schemeClr val="bg1"/>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9Slide03 SFU Futura_12" panose="00000400000000000000" pitchFamily="2" charset="0"/>
                <a:cs typeface="Arial" panose="020B0604020202020204" pitchFamily="34" charset="0"/>
              </a:rPr>
              <a:t>GV </a:t>
            </a:r>
            <a:r>
              <a:rPr lang="en-US" sz="3200" b="1" dirty="0" err="1" smtClean="0">
                <a:solidFill>
                  <a:schemeClr val="tx1"/>
                </a:solidFill>
                <a:latin typeface="#9Slide03 SFU Futura_12" panose="00000400000000000000" pitchFamily="2" charset="0"/>
                <a:cs typeface="Arial" panose="020B0604020202020204" pitchFamily="34" charset="0"/>
              </a:rPr>
              <a:t>chiếu</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bản</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đồ</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câm</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các</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nước</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châu</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Âu</a:t>
            </a:r>
            <a:endParaRPr lang="en-US" sz="3200" b="1" dirty="0">
              <a:solidFill>
                <a:schemeClr val="tx1"/>
              </a:solidFill>
              <a:latin typeface="#9Slide03 SFU Futura_12" panose="00000400000000000000" pitchFamily="2" charset="0"/>
              <a:cs typeface="Arial" panose="020B0604020202020204" pitchFamily="34" charset="0"/>
            </a:endParaRPr>
          </a:p>
        </p:txBody>
      </p:sp>
      <p:sp>
        <p:nvSpPr>
          <p:cNvPr id="35" name="Rectangle: Rounded Corners 7">
            <a:extLst>
              <a:ext uri="{FF2B5EF4-FFF2-40B4-BE49-F238E27FC236}">
                <a16:creationId xmlns:a16="http://schemas.microsoft.com/office/drawing/2014/main" id="{D5397E9F-57CE-4CBC-BF7D-C7F3ACC44961}"/>
              </a:ext>
            </a:extLst>
          </p:cNvPr>
          <p:cNvSpPr/>
          <p:nvPr/>
        </p:nvSpPr>
        <p:spPr>
          <a:xfrm>
            <a:off x="6369924" y="2930918"/>
            <a:ext cx="3142786" cy="2186645"/>
          </a:xfrm>
          <a:prstGeom prst="roundRect">
            <a:avLst/>
          </a:prstGeom>
          <a:solidFill>
            <a:schemeClr val="bg1"/>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chemeClr val="tx1"/>
                </a:solidFill>
                <a:latin typeface="#9Slide03 SFU Futura_12" panose="00000400000000000000" pitchFamily="2" charset="0"/>
                <a:cs typeface="Arial" panose="020B0604020202020204" pitchFamily="34" charset="0"/>
              </a:rPr>
              <a:t>Gọi</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bất</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kì</a:t>
            </a:r>
            <a:r>
              <a:rPr lang="en-US" sz="3200" b="1" dirty="0" smtClean="0">
                <a:solidFill>
                  <a:schemeClr val="tx1"/>
                </a:solidFill>
                <a:latin typeface="#9Slide03 SFU Futura_12" panose="00000400000000000000" pitchFamily="2" charset="0"/>
                <a:cs typeface="Arial" panose="020B0604020202020204" pitchFamily="34" charset="0"/>
              </a:rPr>
              <a:t> HS </a:t>
            </a:r>
            <a:r>
              <a:rPr lang="en-US" sz="3200" b="1" dirty="0" err="1" smtClean="0">
                <a:solidFill>
                  <a:schemeClr val="tx1"/>
                </a:solidFill>
                <a:latin typeface="#9Slide03 SFU Futura_12" panose="00000400000000000000" pitchFamily="2" charset="0"/>
                <a:cs typeface="Arial" panose="020B0604020202020204" pitchFamily="34" charset="0"/>
              </a:rPr>
              <a:t>nào</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lên</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bảng</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chỉ</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vị</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trí</a:t>
            </a:r>
            <a:r>
              <a:rPr lang="en-US" sz="3200" b="1" dirty="0" smtClean="0">
                <a:solidFill>
                  <a:schemeClr val="tx1"/>
                </a:solidFill>
                <a:latin typeface="#9Slide03 SFU Futura_12" panose="00000400000000000000" pitchFamily="2" charset="0"/>
                <a:cs typeface="Arial" panose="020B0604020202020204" pitchFamily="34" charset="0"/>
              </a:rPr>
              <a:t> 1 </a:t>
            </a:r>
            <a:r>
              <a:rPr lang="en-US" sz="3200" b="1" dirty="0" err="1" smtClean="0">
                <a:solidFill>
                  <a:schemeClr val="tx1"/>
                </a:solidFill>
                <a:latin typeface="#9Slide03 SFU Futura_12" panose="00000400000000000000" pitchFamily="2" charset="0"/>
                <a:cs typeface="Arial" panose="020B0604020202020204" pitchFamily="34" charset="0"/>
              </a:rPr>
              <a:t>quốc</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gia</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thuộc</a:t>
            </a:r>
            <a:r>
              <a:rPr lang="en-US" sz="3200" b="1" dirty="0" smtClean="0">
                <a:solidFill>
                  <a:schemeClr val="tx1"/>
                </a:solidFill>
                <a:latin typeface="#9Slide03 SFU Futura_12" panose="00000400000000000000" pitchFamily="2" charset="0"/>
                <a:cs typeface="Arial" panose="020B0604020202020204" pitchFamily="34" charset="0"/>
              </a:rPr>
              <a:t> EU. </a:t>
            </a:r>
            <a:endParaRPr lang="en-US" sz="3200" b="1" dirty="0">
              <a:solidFill>
                <a:schemeClr val="tx1"/>
              </a:solidFill>
              <a:latin typeface="#9Slide03 SFU Futura_12" panose="00000400000000000000" pitchFamily="2" charset="0"/>
              <a:cs typeface="Arial" panose="020B0604020202020204" pitchFamily="34" charset="0"/>
            </a:endParaRPr>
          </a:p>
        </p:txBody>
      </p:sp>
      <p:pic>
        <p:nvPicPr>
          <p:cNvPr id="7170" name="Picture 2" descr="File:Folding Map Flat Icon Vector.svg - Wikimedia Commons"/>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3393" t="20944" r="13330" b="20768"/>
          <a:stretch/>
        </p:blipFill>
        <p:spPr bwMode="auto">
          <a:xfrm>
            <a:off x="1297822" y="1248018"/>
            <a:ext cx="2361717" cy="18786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2615" b="96154" l="2444" r="94778">
                        <a14:foregroundMark x1="16000" y1="13923" x2="16000" y2="13923"/>
                        <a14:foregroundMark x1="14222" y1="15462" x2="9889" y2="25462"/>
                        <a14:foregroundMark x1="18222" y1="6923" x2="18222" y2="6923"/>
                        <a14:foregroundMark x1="4556" y1="10000" x2="4556" y2="10000"/>
                        <a14:foregroundMark x1="67444" y1="24308" x2="67444" y2="24000"/>
                        <a14:foregroundMark x1="64000" y1="23385" x2="64444" y2="26077"/>
                        <a14:foregroundMark x1="61333" y1="48615" x2="75444" y2="58692"/>
                        <a14:foregroundMark x1="81556" y1="61385" x2="81556" y2="61385"/>
                        <a14:foregroundMark x1="81556" y1="61385" x2="81556" y2="61385"/>
                        <a14:foregroundMark x1="91667" y1="40077" x2="94778" y2="45000"/>
                        <a14:foregroundMark x1="76333" y1="94308" x2="76333" y2="94308"/>
                        <a14:foregroundMark x1="76333" y1="94000" x2="76333" y2="94000"/>
                        <a14:foregroundMark x1="42444" y1="96154" x2="42444" y2="96154"/>
                        <a14:foregroundMark x1="66111" y1="32154" x2="75444" y2="32154"/>
                        <a14:foregroundMark x1="66111" y1="2692" x2="66111" y2="2692"/>
                        <a14:foregroundMark x1="43333" y1="17308" x2="43333" y2="16385"/>
                        <a14:foregroundMark x1="43333" y1="16385" x2="43333" y2="16385"/>
                        <a14:foregroundMark x1="45000" y1="23077" x2="40222" y2="34308"/>
                        <a14:foregroundMark x1="39333" y1="34308" x2="34556" y2="37692"/>
                        <a14:foregroundMark x1="2444" y1="19385" x2="2889" y2="28231"/>
                        <a14:foregroundMark x1="6778" y1="8462" x2="6778" y2="8462"/>
                        <a14:foregroundMark x1="38000" y1="10846" x2="38000" y2="10846"/>
                        <a14:foregroundMark x1="38000" y1="10000" x2="38000" y2="10000"/>
                        <a14:foregroundMark x1="17778" y1="5385" x2="17778" y2="5385"/>
                        <a14:foregroundMark x1="20000" y1="6000" x2="20000" y2="6000"/>
                      </a14:backgroundRemoval>
                    </a14:imgEffect>
                  </a14:imgLayer>
                </a14:imgProps>
              </a:ext>
            </a:extLst>
          </a:blip>
          <a:stretch>
            <a:fillRect/>
          </a:stretch>
        </p:blipFill>
        <p:spPr>
          <a:xfrm>
            <a:off x="5245759" y="247550"/>
            <a:ext cx="1539981" cy="2224417"/>
          </a:xfrm>
          <a:prstGeom prst="rect">
            <a:avLst/>
          </a:prstGeom>
        </p:spPr>
      </p:pic>
      <p:pic>
        <p:nvPicPr>
          <p:cNvPr id="24" name="Picture 2" descr="Vẽ Tay Ppt Cảnh Một Người đàn ông Cầm Kính Lúp Hình ảnh | Định dạng hình  ảnh PSD 401528940| vn.lovepik.com">
            <a:extLst>
              <a:ext uri="{FF2B5EF4-FFF2-40B4-BE49-F238E27FC236}">
                <a16:creationId xmlns:a16="http://schemas.microsoft.com/office/drawing/2014/main" id="{D5F95879-C14A-4603-BF4B-CA35F87F56FF}"/>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5233" b="96279" l="10000" r="92791">
                        <a14:foregroundMark x1="33372" y1="24535" x2="33372" y2="24535"/>
                        <a14:foregroundMark x1="64884" y1="26279" x2="64884" y2="26279"/>
                        <a14:foregroundMark x1="83023" y1="22558" x2="83023" y2="22558"/>
                        <a14:foregroundMark x1="83953" y1="28953" x2="76977" y2="35233"/>
                        <a14:foregroundMark x1="76977" y1="35233" x2="76512" y2="34767"/>
                        <a14:foregroundMark x1="63488" y1="5000" x2="72989" y2="6129"/>
                        <a14:foregroundMark x1="81964" y1="9302" x2="85465" y2="10814"/>
                        <a14:foregroundMark x1="80887" y1="8837" x2="81964" y2="9302"/>
                        <a14:foregroundMark x1="79940" y1="8428" x2="80887" y2="8837"/>
                        <a14:foregroundMark x1="89289" y1="17337" x2="91395" y2="20930"/>
                        <a14:foregroundMark x1="85465" y1="10814" x2="89265" y2="17297"/>
                        <a14:foregroundMark x1="91395" y1="20930" x2="92791" y2="29884"/>
                        <a14:foregroundMark x1="92791" y1="29884" x2="91977" y2="33605"/>
                        <a14:foregroundMark x1="92558" y1="63372" x2="91163" y2="73140"/>
                        <a14:foregroundMark x1="91163" y1="73140" x2="72209" y2="84186"/>
                        <a14:foregroundMark x1="72209" y1="84186" x2="53140" y2="72558"/>
                        <a14:foregroundMark x1="53140" y1="72558" x2="50000" y2="59302"/>
                        <a14:foregroundMark x1="63032" y1="48721" x2="63605" y2="48256"/>
                        <a14:foregroundMark x1="60884" y1="50465" x2="63032" y2="48721"/>
                        <a14:foregroundMark x1="50000" y1="59302" x2="60884" y2="50465"/>
                        <a14:foregroundMark x1="75261" y1="52209" x2="76977" y2="52791"/>
                        <a14:foregroundMark x1="63605" y1="48256" x2="75261" y2="52209"/>
                        <a14:foregroundMark x1="76977" y1="52791" x2="88372" y2="62674"/>
                        <a14:foregroundMark x1="88372" y1="62674" x2="89651" y2="64884"/>
                        <a14:foregroundMark x1="87326" y1="49651" x2="78605" y2="54419"/>
                        <a14:foregroundMark x1="78605" y1="54419" x2="80116" y2="49302"/>
                        <a14:foregroundMark x1="92558" y1="64186" x2="76395" y2="72674"/>
                        <a14:foregroundMark x1="76395" y1="72674" x2="47791" y2="76279"/>
                        <a14:foregroundMark x1="47791" y1="76279" x2="83837" y2="66512"/>
                        <a14:foregroundMark x1="88605" y1="68837" x2="67558" y2="81744"/>
                        <a14:foregroundMark x1="67558" y1="81744" x2="56860" y2="80814"/>
                        <a14:foregroundMark x1="56860" y1="80814" x2="75814" y2="85233"/>
                        <a14:foregroundMark x1="75814" y1="85233" x2="76860" y2="83488"/>
                        <a14:foregroundMark x1="89419" y1="61279" x2="47209" y2="73605"/>
                        <a14:foregroundMark x1="47209" y1="73605" x2="58605" y2="86163"/>
                        <a14:foregroundMark x1="58605" y1="86163" x2="66860" y2="90698"/>
                        <a14:foregroundMark x1="66860" y1="90698" x2="75465" y2="84884"/>
                        <a14:foregroundMark x1="75930" y1="87558" x2="65116" y2="81977"/>
                        <a14:foregroundMark x1="65116" y1="81977" x2="65116" y2="81977"/>
                        <a14:foregroundMark x1="77257" y1="6293" x2="71860" y2="4302"/>
                        <a14:foregroundMark x1="83837" y1="8721" x2="79061" y2="6959"/>
                        <a14:foregroundMark x1="71860" y1="4302" x2="62442" y2="5233"/>
                        <a14:foregroundMark x1="62442" y1="5233" x2="60233" y2="7674"/>
                        <a14:foregroundMark x1="34186" y1="27791" x2="33372" y2="28372"/>
                        <a14:foregroundMark x1="33140" y1="21279" x2="35349" y2="29302"/>
                        <a14:foregroundMark x1="35349" y1="29302" x2="32791" y2="24186"/>
                        <a14:foregroundMark x1="33372" y1="22442" x2="32442" y2="23023"/>
                        <a14:foregroundMark x1="48256" y1="42326" x2="49419" y2="43721"/>
                        <a14:foregroundMark x1="24302" y1="91395" x2="23721" y2="94651"/>
                        <a14:foregroundMark x1="22558" y1="92791" x2="22558" y2="92791"/>
                        <a14:foregroundMark x1="24884" y1="96279" x2="24884" y2="96279"/>
                        <a14:backgroundMark x1="56977" y1="15233" x2="64884" y2="12791"/>
                        <a14:backgroundMark x1="64884" y1="12791" x2="77442" y2="14186"/>
                        <a14:backgroundMark x1="77442" y1="14186" x2="77674" y2="14535"/>
                        <a14:backgroundMark x1="83953" y1="16977" x2="78837" y2="12326"/>
                        <a14:backgroundMark x1="78837" y1="12326" x2="78605" y2="12326"/>
                        <a14:backgroundMark x1="72209" y1="6977" x2="81512" y2="11860"/>
                        <a14:backgroundMark x1="81512" y1="11860" x2="87674" y2="18488"/>
                        <a14:backgroundMark x1="87674" y1="18488" x2="87674" y2="19186"/>
                        <a14:backgroundMark x1="87907" y1="30581" x2="81163" y2="39767"/>
                        <a14:backgroundMark x1="57907" y1="38023" x2="53721" y2="26628"/>
                        <a14:backgroundMark x1="79767" y1="8140" x2="73953" y2="7558"/>
                        <a14:backgroundMark x1="70698" y1="6163" x2="70698" y2="6163"/>
                        <a14:backgroundMark x1="80581" y1="8837" x2="80581" y2="8837"/>
                        <a14:backgroundMark x1="82093" y1="9302" x2="82093" y2="9302"/>
                        <a14:backgroundMark x1="80698" y1="9070" x2="80581" y2="8488"/>
                        <a14:backgroundMark x1="72209" y1="6047" x2="72209" y2="6047"/>
                        <a14:backgroundMark x1="61163" y1="48721" x2="61163" y2="48721"/>
                        <a14:backgroundMark x1="61047" y1="46977" x2="61047" y2="46977"/>
                        <a14:backgroundMark x1="60581" y1="50465" x2="60581" y2="50465"/>
                        <a14:backgroundMark x1="74302" y1="52209" x2="74302" y2="52209"/>
                      </a14:backgroundRemoval>
                    </a14:imgEffect>
                  </a14:imgLayer>
                </a14:imgProps>
              </a:ext>
              <a:ext uri="{28A0092B-C50C-407E-A947-70E740481C1C}">
                <a14:useLocalDpi xmlns:a14="http://schemas.microsoft.com/office/drawing/2010/main" val="0"/>
              </a:ext>
            </a:extLst>
          </a:blip>
          <a:srcRect/>
          <a:stretch>
            <a:fillRect/>
          </a:stretch>
        </p:blipFill>
        <p:spPr bwMode="auto">
          <a:xfrm>
            <a:off x="2510899" y="2832820"/>
            <a:ext cx="3880710" cy="370439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81F2071E-DF8C-495C-8676-8F839E06F04F}"/>
              </a:ext>
            </a:extLst>
          </p:cNvPr>
          <p:cNvSpPr/>
          <p:nvPr/>
        </p:nvSpPr>
        <p:spPr>
          <a:xfrm>
            <a:off x="0" y="73391"/>
            <a:ext cx="5094278" cy="1200329"/>
          </a:xfrm>
          <a:prstGeom prst="rect">
            <a:avLst/>
          </a:prstGeom>
          <a:noFill/>
        </p:spPr>
        <p:txBody>
          <a:bodyPr wrap="square" lIns="91440" tIns="45720" rIns="91440" bIns="45720">
            <a:spAutoFit/>
          </a:bodyPr>
          <a:lstStyle/>
          <a:p>
            <a:pPr algn="ctr"/>
            <a:r>
              <a:rPr lang="en-US" sz="7200" b="1" cap="none" spc="0"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VẬN DỤNG</a:t>
            </a:r>
            <a:endPar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Tree>
    <p:extLst>
      <p:ext uri="{BB962C8B-B14F-4D97-AF65-F5344CB8AC3E}">
        <p14:creationId xmlns:p14="http://schemas.microsoft.com/office/powerpoint/2010/main" val="200392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4" grpId="0" animBg="1"/>
      <p:bldP spid="3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0"/>
          <p:cNvGraphicFramePr>
            <a:graphicFrameLocks noGrp="1"/>
          </p:cNvGraphicFramePr>
          <p:nvPr>
            <p:extLst>
              <p:ext uri="{D42A27DB-BD31-4B8C-83A1-F6EECF244321}">
                <p14:modId xmlns:p14="http://schemas.microsoft.com/office/powerpoint/2010/main" val="4224525196"/>
              </p:ext>
            </p:extLst>
          </p:nvPr>
        </p:nvGraphicFramePr>
        <p:xfrm>
          <a:off x="6670970" y="6374415"/>
          <a:ext cx="4830468" cy="420624"/>
        </p:xfrm>
        <a:graphic>
          <a:graphicData uri="http://schemas.openxmlformats.org/drawingml/2006/table">
            <a:tbl>
              <a:tblPr>
                <a:tableStyleId>{5C22544A-7EE6-4342-B048-85BDC9FD1C3A}</a:tableStyleId>
              </a:tblPr>
              <a:tblGrid>
                <a:gridCol w="4830468">
                  <a:extLst>
                    <a:ext uri="{9D8B030D-6E8A-4147-A177-3AD203B41FA5}">
                      <a16:colId xmlns:a16="http://schemas.microsoft.com/office/drawing/2014/main" val="4061028528"/>
                    </a:ext>
                  </a:extLst>
                </a:gridCol>
              </a:tblGrid>
              <a:tr h="0">
                <a:tc>
                  <a:txBody>
                    <a:bodyPr/>
                    <a:lstStyle/>
                    <a:p>
                      <a:pPr marL="0" marR="0" indent="0" algn="ctr">
                        <a:lnSpc>
                          <a:spcPct val="115000"/>
                        </a:lnSpc>
                        <a:spcBef>
                          <a:spcPts val="0"/>
                        </a:spcBef>
                        <a:spcAft>
                          <a:spcPts val="0"/>
                        </a:spcAft>
                        <a:buFontTx/>
                        <a:buNone/>
                      </a:pPr>
                      <a:r>
                        <a:rPr lang="en-US" sz="2400" b="1" dirty="0" err="1" smtClean="0">
                          <a:effectLst/>
                          <a:latin typeface="#9Slide03 SFU Futura_12" panose="020B0604020202020204" charset="0"/>
                          <a:ea typeface="+mn-ea"/>
                        </a:rPr>
                        <a:t>Lược</a:t>
                      </a:r>
                      <a:r>
                        <a:rPr lang="en-US" sz="2400" b="1" baseline="0" dirty="0" smtClean="0">
                          <a:effectLst/>
                          <a:latin typeface="#9Slide03 SFU Futura_12" panose="020B0604020202020204" charset="0"/>
                          <a:ea typeface="+mn-ea"/>
                        </a:rPr>
                        <a:t> </a:t>
                      </a:r>
                      <a:r>
                        <a:rPr lang="en-US" sz="2400" b="1" baseline="0" dirty="0" err="1" smtClean="0">
                          <a:effectLst/>
                          <a:latin typeface="#9Slide03 SFU Futura_12" panose="020B0604020202020204" charset="0"/>
                          <a:ea typeface="+mn-ea"/>
                        </a:rPr>
                        <a:t>đồ</a:t>
                      </a:r>
                      <a:r>
                        <a:rPr lang="en-US" sz="2400" b="1" baseline="0" dirty="0" smtClean="0">
                          <a:effectLst/>
                          <a:latin typeface="#9Slide03 SFU Futura_12" panose="020B0604020202020204" charset="0"/>
                          <a:ea typeface="+mn-ea"/>
                        </a:rPr>
                        <a:t> </a:t>
                      </a:r>
                      <a:r>
                        <a:rPr lang="en-US" sz="2400" b="1" baseline="0" dirty="0" err="1" smtClean="0">
                          <a:effectLst/>
                          <a:latin typeface="#9Slide03 SFU Futura_12" panose="020B0604020202020204" charset="0"/>
                          <a:ea typeface="+mn-ea"/>
                        </a:rPr>
                        <a:t>các</a:t>
                      </a:r>
                      <a:r>
                        <a:rPr lang="en-US" sz="2400" b="1" baseline="0" dirty="0" smtClean="0">
                          <a:effectLst/>
                          <a:latin typeface="#9Slide03 SFU Futura_12" panose="020B0604020202020204" charset="0"/>
                          <a:ea typeface="+mn-ea"/>
                        </a:rPr>
                        <a:t> </a:t>
                      </a:r>
                      <a:r>
                        <a:rPr lang="en-US" sz="2400" b="1" baseline="0" dirty="0" err="1" smtClean="0">
                          <a:effectLst/>
                          <a:latin typeface="#9Slide03 SFU Futura_12" panose="020B0604020202020204" charset="0"/>
                          <a:ea typeface="+mn-ea"/>
                        </a:rPr>
                        <a:t>khu</a:t>
                      </a:r>
                      <a:r>
                        <a:rPr lang="en-US" sz="2400" b="1" baseline="0" dirty="0" smtClean="0">
                          <a:effectLst/>
                          <a:latin typeface="#9Slide03 SFU Futura_12" panose="020B0604020202020204" charset="0"/>
                          <a:ea typeface="+mn-ea"/>
                        </a:rPr>
                        <a:t> </a:t>
                      </a:r>
                      <a:r>
                        <a:rPr lang="en-US" sz="2400" b="1" baseline="0" dirty="0" err="1" smtClean="0">
                          <a:effectLst/>
                          <a:latin typeface="#9Slide03 SFU Futura_12" panose="020B0604020202020204" charset="0"/>
                          <a:ea typeface="+mn-ea"/>
                        </a:rPr>
                        <a:t>vực</a:t>
                      </a:r>
                      <a:r>
                        <a:rPr lang="en-US" sz="2400" b="1" baseline="0" dirty="0" smtClean="0">
                          <a:effectLst/>
                          <a:latin typeface="#9Slide03 SFU Futura_12" panose="020B0604020202020204" charset="0"/>
                          <a:ea typeface="+mn-ea"/>
                        </a:rPr>
                        <a:t> </a:t>
                      </a:r>
                      <a:r>
                        <a:rPr lang="en-US" sz="2400" b="1" baseline="0" dirty="0" err="1" smtClean="0">
                          <a:effectLst/>
                          <a:latin typeface="#9Slide03 SFU Futura_12" panose="020B0604020202020204" charset="0"/>
                          <a:ea typeface="+mn-ea"/>
                        </a:rPr>
                        <a:t>châu</a:t>
                      </a:r>
                      <a:r>
                        <a:rPr lang="en-US" sz="2400" b="1" baseline="0" dirty="0" smtClean="0">
                          <a:effectLst/>
                          <a:latin typeface="#9Slide03 SFU Futura_12" panose="020B0604020202020204" charset="0"/>
                          <a:ea typeface="+mn-ea"/>
                        </a:rPr>
                        <a:t> </a:t>
                      </a:r>
                      <a:r>
                        <a:rPr lang="en-US" sz="2400" b="1" baseline="0" dirty="0" err="1" smtClean="0">
                          <a:effectLst/>
                          <a:latin typeface="#9Slide03 SFU Futura_12" panose="020B0604020202020204" charset="0"/>
                          <a:ea typeface="+mn-ea"/>
                        </a:rPr>
                        <a:t>Âu</a:t>
                      </a:r>
                      <a:endParaRPr lang="en-US" sz="2000" b="1" dirty="0">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sp>
        <p:nvSpPr>
          <p:cNvPr id="18" name="Rectangle: Rounded Corners 7">
            <a:extLst>
              <a:ext uri="{FF2B5EF4-FFF2-40B4-BE49-F238E27FC236}">
                <a16:creationId xmlns:a16="http://schemas.microsoft.com/office/drawing/2014/main" id="{B432C21E-9A7F-4050-AED6-59BB3D9AD486}"/>
              </a:ext>
            </a:extLst>
          </p:cNvPr>
          <p:cNvSpPr/>
          <p:nvPr/>
        </p:nvSpPr>
        <p:spPr>
          <a:xfrm>
            <a:off x="157163" y="159355"/>
            <a:ext cx="4737212" cy="1169383"/>
          </a:xfrm>
          <a:prstGeom prst="roundRect">
            <a:avLst/>
          </a:prstGeom>
          <a:solidFill>
            <a:schemeClr val="bg1">
              <a:lumMod val="95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11266" name="Picture 2" descr="问题图标PNG图片素材免费下载_图片编号ypaenvvp-PNGBAG素材网"/>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2344" b="99219" l="10000" r="90000">
                        <a14:foregroundMark x1="18800" y1="63672" x2="18800" y2="63672"/>
                        <a14:foregroundMark x1="56667" y1="2344" x2="56667" y2="2344"/>
                        <a14:foregroundMark x1="56667" y1="2344" x2="56667" y2="2344"/>
                        <a14:foregroundMark x1="46667" y1="99219" x2="46667" y2="99219"/>
                        <a14:foregroundMark x1="46667" y1="99219" x2="46667" y2="99219"/>
                        <a14:foregroundMark x1="54267" y1="26953" x2="54267" y2="26953"/>
                        <a14:foregroundMark x1="54400" y1="26563" x2="54400" y2="26563"/>
                        <a14:foregroundMark x1="46000" y1="26563" x2="37867" y2="39453"/>
                        <a14:foregroundMark x1="56000" y1="28125" x2="58267" y2="54688"/>
                        <a14:foregroundMark x1="60267" y1="37500" x2="61067" y2="46289"/>
                        <a14:foregroundMark x1="56667" y1="53516" x2="48667" y2="67188"/>
                      </a14:backgroundRemoval>
                    </a14:imgEffect>
                  </a14:imgLayer>
                </a14:imgProps>
              </a:ext>
              <a:ext uri="{28A0092B-C50C-407E-A947-70E740481C1C}">
                <a14:useLocalDpi xmlns:a14="http://schemas.microsoft.com/office/drawing/2010/main" val="0"/>
              </a:ext>
            </a:extLst>
          </a:blip>
          <a:srcRect/>
          <a:stretch>
            <a:fillRect/>
          </a:stretch>
        </p:blipFill>
        <p:spPr bwMode="auto">
          <a:xfrm>
            <a:off x="4060369" y="159355"/>
            <a:ext cx="1712963" cy="116938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2744" y="297770"/>
            <a:ext cx="4090833" cy="892552"/>
          </a:xfrm>
          <a:prstGeom prst="rect">
            <a:avLst/>
          </a:prstGeom>
        </p:spPr>
        <p:txBody>
          <a:bodyPr wrap="square">
            <a:spAutoFit/>
          </a:bodyPr>
          <a:lstStyle/>
          <a:p>
            <a:pPr algn="just"/>
            <a:r>
              <a:rPr lang="en-US" sz="2600" b="1" dirty="0" err="1" smtClean="0">
                <a:latin typeface="#9Slide03 SFU Futura_12" panose="00000400000000000000" pitchFamily="2" charset="0"/>
                <a:cs typeface="Arial" panose="020B0604020202020204" pitchFamily="34" charset="0"/>
              </a:rPr>
              <a:t>Dựa</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vào</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màu</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sắc</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xác</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định</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vị</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trí</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các</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khu</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vực</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châu</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Âu</a:t>
            </a:r>
            <a:endParaRPr lang="en-US" sz="2600" b="1" dirty="0">
              <a:latin typeface="#9Slide03 SFU Futura_12" panose="00000400000000000000" pitchFamily="2" charset="0"/>
              <a:cs typeface="Arial" panose="020B0604020202020204" pitchFamily="34" charset="0"/>
            </a:endParaRPr>
          </a:p>
        </p:txBody>
      </p:sp>
      <p:sp>
        <p:nvSpPr>
          <p:cNvPr id="24" name="Rectangle: Rounded Corners 7">
            <a:extLst>
              <a:ext uri="{FF2B5EF4-FFF2-40B4-BE49-F238E27FC236}">
                <a16:creationId xmlns:a16="http://schemas.microsoft.com/office/drawing/2014/main" id="{B432C21E-9A7F-4050-AED6-59BB3D9AD486}"/>
              </a:ext>
            </a:extLst>
          </p:cNvPr>
          <p:cNvSpPr/>
          <p:nvPr/>
        </p:nvSpPr>
        <p:spPr>
          <a:xfrm>
            <a:off x="134687" y="2612042"/>
            <a:ext cx="4737212" cy="1169383"/>
          </a:xfrm>
          <a:prstGeom prst="roundRect">
            <a:avLst/>
          </a:prstGeom>
          <a:solidFill>
            <a:schemeClr val="bg1">
              <a:lumMod val="95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25" name="Picture 2" descr="问题图标PNG图片素材免费下载_图片编号ypaenvvp-PNGBAG素材网"/>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2344" b="99219" l="10000" r="90000">
                        <a14:foregroundMark x1="18800" y1="63672" x2="18800" y2="63672"/>
                        <a14:foregroundMark x1="56667" y1="2344" x2="56667" y2="2344"/>
                        <a14:foregroundMark x1="56667" y1="2344" x2="56667" y2="2344"/>
                        <a14:foregroundMark x1="46667" y1="99219" x2="46667" y2="99219"/>
                        <a14:foregroundMark x1="46667" y1="99219" x2="46667" y2="99219"/>
                        <a14:foregroundMark x1="54267" y1="26953" x2="54267" y2="26953"/>
                        <a14:foregroundMark x1="54400" y1="26563" x2="54400" y2="26563"/>
                        <a14:foregroundMark x1="46000" y1="26563" x2="37867" y2="39453"/>
                        <a14:foregroundMark x1="56000" y1="28125" x2="58267" y2="54688"/>
                        <a14:foregroundMark x1="60267" y1="37500" x2="61067" y2="46289"/>
                        <a14:foregroundMark x1="56667" y1="53516" x2="48667" y2="67188"/>
                      </a14:backgroundRemoval>
                    </a14:imgEffect>
                  </a14:imgLayer>
                </a14:imgProps>
              </a:ext>
              <a:ext uri="{28A0092B-C50C-407E-A947-70E740481C1C}">
                <a14:useLocalDpi xmlns:a14="http://schemas.microsoft.com/office/drawing/2010/main" val="0"/>
              </a:ext>
            </a:extLst>
          </a:blip>
          <a:srcRect/>
          <a:stretch>
            <a:fillRect/>
          </a:stretch>
        </p:blipFill>
        <p:spPr bwMode="auto">
          <a:xfrm>
            <a:off x="4037893" y="2612042"/>
            <a:ext cx="1712963" cy="1169383"/>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134687" y="2761890"/>
            <a:ext cx="4219549" cy="892552"/>
          </a:xfrm>
          <a:prstGeom prst="rect">
            <a:avLst/>
          </a:prstGeom>
        </p:spPr>
        <p:txBody>
          <a:bodyPr wrap="square">
            <a:spAutoFit/>
          </a:bodyPr>
          <a:lstStyle/>
          <a:p>
            <a:pPr algn="just"/>
            <a:r>
              <a:rPr lang="en-US" sz="2600" b="1" dirty="0" err="1" smtClean="0">
                <a:latin typeface="#9Slide03 SFU Futura_12" panose="00000400000000000000" pitchFamily="2" charset="0"/>
                <a:cs typeface="Arial" panose="020B0604020202020204" pitchFamily="34" charset="0"/>
              </a:rPr>
              <a:t>Xác</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định</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vị</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trí</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của</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Thụy</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Điển</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và</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Phần</a:t>
            </a:r>
            <a:r>
              <a:rPr lang="en-US" sz="2600" b="1" dirty="0" smtClean="0">
                <a:latin typeface="#9Slide03 SFU Futura_12" panose="00000400000000000000" pitchFamily="2" charset="0"/>
                <a:cs typeface="Arial" panose="020B0604020202020204" pitchFamily="34" charset="0"/>
              </a:rPr>
              <a:t> Lan </a:t>
            </a:r>
            <a:r>
              <a:rPr lang="en-US" sz="2600" b="1" dirty="0" err="1" smtClean="0">
                <a:latin typeface="#9Slide03 SFU Futura_12" panose="00000400000000000000" pitchFamily="2" charset="0"/>
                <a:cs typeface="Arial" panose="020B0604020202020204" pitchFamily="34" charset="0"/>
              </a:rPr>
              <a:t>trên</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lược</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đồ</a:t>
            </a:r>
            <a:endParaRPr lang="en-US" sz="2600" b="1" dirty="0">
              <a:latin typeface="#9Slide03 SFU Futura_12" panose="00000400000000000000" pitchFamily="2" charset="0"/>
              <a:cs typeface="Arial" panose="020B0604020202020204" pitchFamily="34" charset="0"/>
            </a:endParaRPr>
          </a:p>
        </p:txBody>
      </p:sp>
      <p:sp>
        <p:nvSpPr>
          <p:cNvPr id="32" name="Rectangle: Rounded Corners 7">
            <a:extLst>
              <a:ext uri="{FF2B5EF4-FFF2-40B4-BE49-F238E27FC236}">
                <a16:creationId xmlns:a16="http://schemas.microsoft.com/office/drawing/2014/main" id="{B432C21E-9A7F-4050-AED6-59BB3D9AD486}"/>
              </a:ext>
            </a:extLst>
          </p:cNvPr>
          <p:cNvSpPr/>
          <p:nvPr/>
        </p:nvSpPr>
        <p:spPr>
          <a:xfrm>
            <a:off x="106825" y="4000136"/>
            <a:ext cx="4737212" cy="1169383"/>
          </a:xfrm>
          <a:prstGeom prst="roundRect">
            <a:avLst/>
          </a:prstGeom>
          <a:solidFill>
            <a:schemeClr val="bg1">
              <a:lumMod val="95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34" name="Picture 2" descr="问题图标PNG图片素材免费下载_图片编号ypaenvvp-PNGBAG素材网"/>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2344" b="99219" l="10000" r="90000">
                        <a14:foregroundMark x1="18800" y1="63672" x2="18800" y2="63672"/>
                        <a14:foregroundMark x1="56667" y1="2344" x2="56667" y2="2344"/>
                        <a14:foregroundMark x1="56667" y1="2344" x2="56667" y2="2344"/>
                        <a14:foregroundMark x1="46667" y1="99219" x2="46667" y2="99219"/>
                        <a14:foregroundMark x1="46667" y1="99219" x2="46667" y2="99219"/>
                        <a14:foregroundMark x1="54267" y1="26953" x2="54267" y2="26953"/>
                        <a14:foregroundMark x1="54400" y1="26563" x2="54400" y2="26563"/>
                        <a14:foregroundMark x1="46000" y1="26563" x2="37867" y2="39453"/>
                        <a14:foregroundMark x1="56000" y1="28125" x2="58267" y2="54688"/>
                        <a14:foregroundMark x1="60267" y1="37500" x2="61067" y2="46289"/>
                        <a14:foregroundMark x1="56667" y1="53516" x2="48667" y2="67188"/>
                      </a14:backgroundRemoval>
                    </a14:imgEffect>
                  </a14:imgLayer>
                </a14:imgProps>
              </a:ext>
              <a:ext uri="{28A0092B-C50C-407E-A947-70E740481C1C}">
                <a14:useLocalDpi xmlns:a14="http://schemas.microsoft.com/office/drawing/2010/main" val="0"/>
              </a:ext>
            </a:extLst>
          </a:blip>
          <a:srcRect/>
          <a:stretch>
            <a:fillRect/>
          </a:stretch>
        </p:blipFill>
        <p:spPr bwMode="auto">
          <a:xfrm>
            <a:off x="4010031" y="4000136"/>
            <a:ext cx="1712963" cy="11693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5672656" y="0"/>
            <a:ext cx="6519343" cy="6138023"/>
          </a:xfrm>
          <a:prstGeom prst="rect">
            <a:avLst/>
          </a:prstGeom>
        </p:spPr>
      </p:pic>
      <p:sp>
        <p:nvSpPr>
          <p:cNvPr id="14" name="Rectangle 13"/>
          <p:cNvSpPr/>
          <p:nvPr/>
        </p:nvSpPr>
        <p:spPr>
          <a:xfrm>
            <a:off x="202743" y="4077784"/>
            <a:ext cx="4090833" cy="892552"/>
          </a:xfrm>
          <a:prstGeom prst="rect">
            <a:avLst/>
          </a:prstGeom>
        </p:spPr>
        <p:txBody>
          <a:bodyPr wrap="square">
            <a:spAutoFit/>
          </a:bodyPr>
          <a:lstStyle/>
          <a:p>
            <a:pPr algn="just"/>
            <a:r>
              <a:rPr lang="en-US" sz="2600" b="1" dirty="0" err="1" smtClean="0">
                <a:latin typeface="#9Slide03 SFU Futura_12" panose="00000400000000000000" pitchFamily="2" charset="0"/>
                <a:cs typeface="Arial" panose="020B0604020202020204" pitchFamily="34" charset="0"/>
              </a:rPr>
              <a:t>Xác</a:t>
            </a:r>
            <a:r>
              <a:rPr lang="en-US" sz="2600" b="1" dirty="0" smtClean="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định</a:t>
            </a:r>
            <a:r>
              <a:rPr lang="en-US" sz="2600" b="1" dirty="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vị</a:t>
            </a:r>
            <a:r>
              <a:rPr lang="en-US" sz="2600" b="1" dirty="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trí</a:t>
            </a:r>
            <a:r>
              <a:rPr lang="en-US" sz="2600" b="1" dirty="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của</a:t>
            </a:r>
            <a:r>
              <a:rPr lang="en-US" sz="2600" b="1" dirty="0">
                <a:latin typeface="#9Slide03 SFU Futura_12" panose="00000400000000000000" pitchFamily="2" charset="0"/>
                <a:cs typeface="Arial" panose="020B0604020202020204" pitchFamily="34" charset="0"/>
              </a:rPr>
              <a:t> </a:t>
            </a:r>
            <a:r>
              <a:rPr lang="en-US" sz="2600" b="1" dirty="0" smtClean="0">
                <a:latin typeface="#9Slide03 SFU Futura_12" panose="00000400000000000000" pitchFamily="2" charset="0"/>
                <a:cs typeface="Arial" panose="020B0604020202020204" pitchFamily="34" charset="0"/>
              </a:rPr>
              <a:t>3 </a:t>
            </a:r>
            <a:r>
              <a:rPr lang="en-US" sz="2600" b="1" dirty="0" err="1" smtClean="0">
                <a:latin typeface="#9Slide03 SFU Futura_12" panose="00000400000000000000" pitchFamily="2" charset="0"/>
                <a:cs typeface="Arial" panose="020B0604020202020204" pitchFamily="34" charset="0"/>
              </a:rPr>
              <a:t>nước</a:t>
            </a:r>
            <a:r>
              <a:rPr lang="en-US" sz="2600" b="1" dirty="0" smtClean="0">
                <a:latin typeface="#9Slide03 SFU Futura_12" panose="00000400000000000000" pitchFamily="2" charset="0"/>
                <a:cs typeface="Arial" panose="020B0604020202020204" pitchFamily="34" charset="0"/>
              </a:rPr>
              <a:t> EU </a:t>
            </a:r>
            <a:r>
              <a:rPr lang="en-US" sz="2600" b="1" dirty="0" err="1" smtClean="0">
                <a:latin typeface="#9Slide03 SFU Futura_12" panose="00000400000000000000" pitchFamily="2" charset="0"/>
                <a:cs typeface="Arial" panose="020B0604020202020204" pitchFamily="34" charset="0"/>
              </a:rPr>
              <a:t>thuộc</a:t>
            </a:r>
            <a:r>
              <a:rPr lang="en-US" sz="2600" b="1" dirty="0" smtClean="0">
                <a:latin typeface="#9Slide03 SFU Futura_12" panose="00000400000000000000" pitchFamily="2" charset="0"/>
                <a:cs typeface="Arial" panose="020B0604020202020204" pitchFamily="34" charset="0"/>
              </a:rPr>
              <a:t> G7 </a:t>
            </a:r>
            <a:r>
              <a:rPr lang="en-US" sz="2600" b="1" dirty="0" err="1" smtClean="0">
                <a:latin typeface="#9Slide03 SFU Futura_12" panose="00000400000000000000" pitchFamily="2" charset="0"/>
                <a:cs typeface="Arial" panose="020B0604020202020204" pitchFamily="34" charset="0"/>
              </a:rPr>
              <a:t>trên</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lược</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đồ</a:t>
            </a:r>
            <a:endParaRPr lang="en-US" sz="2600" b="1" dirty="0">
              <a:latin typeface="#9Slide03 SFU Futura_12" panose="00000400000000000000" pitchFamily="2" charset="0"/>
              <a:cs typeface="Arial" panose="020B0604020202020204" pitchFamily="34" charset="0"/>
            </a:endParaRPr>
          </a:p>
        </p:txBody>
      </p:sp>
      <p:pic>
        <p:nvPicPr>
          <p:cNvPr id="4" name="Picture 3"/>
          <p:cNvPicPr>
            <a:picLocks noChangeAspect="1"/>
          </p:cNvPicPr>
          <p:nvPr/>
        </p:nvPicPr>
        <p:blipFill rotWithShape="1">
          <a:blip r:embed="rId6"/>
          <a:srcRect t="6410" b="48060"/>
          <a:stretch/>
        </p:blipFill>
        <p:spPr>
          <a:xfrm>
            <a:off x="202742" y="1445382"/>
            <a:ext cx="2600325" cy="1006123"/>
          </a:xfrm>
          <a:prstGeom prst="rect">
            <a:avLst/>
          </a:prstGeom>
        </p:spPr>
      </p:pic>
      <p:pic>
        <p:nvPicPr>
          <p:cNvPr id="5" name="Picture 4"/>
          <p:cNvPicPr>
            <a:picLocks noChangeAspect="1"/>
          </p:cNvPicPr>
          <p:nvPr/>
        </p:nvPicPr>
        <p:blipFill rotWithShape="1">
          <a:blip r:embed="rId6"/>
          <a:srcRect t="53671" r="25806"/>
          <a:stretch/>
        </p:blipFill>
        <p:spPr>
          <a:xfrm>
            <a:off x="3073258" y="1464923"/>
            <a:ext cx="1929269" cy="1023784"/>
          </a:xfrm>
          <a:prstGeom prst="rect">
            <a:avLst/>
          </a:prstGeom>
        </p:spPr>
      </p:pic>
      <p:sp>
        <p:nvSpPr>
          <p:cNvPr id="19" name="Rectangle 18"/>
          <p:cNvSpPr/>
          <p:nvPr/>
        </p:nvSpPr>
        <p:spPr>
          <a:xfrm>
            <a:off x="7036163" y="3938581"/>
            <a:ext cx="913217" cy="461665"/>
          </a:xfrm>
          <a:prstGeom prst="rect">
            <a:avLst/>
          </a:prstGeom>
        </p:spPr>
        <p:txBody>
          <a:bodyPr wrap="square">
            <a:spAutoFit/>
          </a:bodyPr>
          <a:lstStyle/>
          <a:p>
            <a:pPr algn="just"/>
            <a:r>
              <a:rPr lang="en-US" sz="2400" b="1" dirty="0" err="1" smtClean="0">
                <a:solidFill>
                  <a:srgbClr val="FF0000"/>
                </a:solidFill>
                <a:latin typeface="#9Slide03 SFU Futura_12" panose="00000400000000000000" pitchFamily="2" charset="0"/>
                <a:cs typeface="Arial" panose="020B0604020202020204" pitchFamily="34" charset="0"/>
              </a:rPr>
              <a:t>Pháp</a:t>
            </a:r>
            <a:endParaRPr lang="en-US" sz="2400" b="1" dirty="0">
              <a:solidFill>
                <a:srgbClr val="FF0000"/>
              </a:solidFill>
              <a:latin typeface="#9Slide03 SFU Futura_12" panose="00000400000000000000" pitchFamily="2" charset="0"/>
              <a:cs typeface="Arial" panose="020B0604020202020204" pitchFamily="34" charset="0"/>
            </a:endParaRPr>
          </a:p>
        </p:txBody>
      </p:sp>
      <p:sp>
        <p:nvSpPr>
          <p:cNvPr id="6" name="Rectangle 5"/>
          <p:cNvSpPr/>
          <p:nvPr/>
        </p:nvSpPr>
        <p:spPr>
          <a:xfrm>
            <a:off x="6428337" y="4283476"/>
            <a:ext cx="787381" cy="1015663"/>
          </a:xfrm>
          <a:prstGeom prst="rect">
            <a:avLst/>
          </a:prstGeom>
        </p:spPr>
        <p:txBody>
          <a:bodyPr wrap="square">
            <a:spAutoFit/>
          </a:bodyPr>
          <a:lstStyle/>
          <a:p>
            <a:r>
              <a:rPr lang="en-US" sz="2000" b="1" dirty="0" err="1" smtClean="0">
                <a:latin typeface="#9Slide03 SFU Futura_12" panose="00000400000000000000" pitchFamily="2" charset="0"/>
                <a:cs typeface="Arial" panose="020B0604020202020204" pitchFamily="34" charset="0"/>
              </a:rPr>
              <a:t>Tây</a:t>
            </a:r>
            <a:r>
              <a:rPr lang="en-US" sz="2000" b="1" dirty="0" smtClean="0">
                <a:latin typeface="#9Slide03 SFU Futura_12" panose="00000400000000000000" pitchFamily="2" charset="0"/>
                <a:cs typeface="Arial" panose="020B0604020202020204" pitchFamily="34" charset="0"/>
              </a:rPr>
              <a:t> Ban </a:t>
            </a:r>
            <a:r>
              <a:rPr lang="en-US" sz="2000" b="1" dirty="0" err="1" smtClean="0">
                <a:latin typeface="#9Slide03 SFU Futura_12" panose="00000400000000000000" pitchFamily="2" charset="0"/>
                <a:cs typeface="Arial" panose="020B0604020202020204" pitchFamily="34" charset="0"/>
              </a:rPr>
              <a:t>Nha</a:t>
            </a:r>
            <a:endParaRPr lang="en-US" sz="2000" dirty="0"/>
          </a:p>
        </p:txBody>
      </p:sp>
      <p:sp>
        <p:nvSpPr>
          <p:cNvPr id="8" name="Rectangle 7"/>
          <p:cNvSpPr/>
          <p:nvPr/>
        </p:nvSpPr>
        <p:spPr>
          <a:xfrm>
            <a:off x="7823544" y="3616119"/>
            <a:ext cx="683200" cy="461665"/>
          </a:xfrm>
          <a:prstGeom prst="rect">
            <a:avLst/>
          </a:prstGeom>
        </p:spPr>
        <p:txBody>
          <a:bodyPr wrap="none">
            <a:spAutoFit/>
          </a:bodyPr>
          <a:lstStyle/>
          <a:p>
            <a:r>
              <a:rPr lang="en-US" sz="2400" b="1" dirty="0" err="1">
                <a:solidFill>
                  <a:srgbClr val="FF0000"/>
                </a:solidFill>
                <a:latin typeface="#9Slide03 SFU Futura_12" panose="00000400000000000000" pitchFamily="2" charset="0"/>
                <a:cs typeface="Arial" panose="020B0604020202020204" pitchFamily="34" charset="0"/>
              </a:rPr>
              <a:t>Đức</a:t>
            </a:r>
            <a:endParaRPr lang="en-US" sz="2400" dirty="0">
              <a:solidFill>
                <a:srgbClr val="FF0000"/>
              </a:solidFill>
            </a:endParaRPr>
          </a:p>
        </p:txBody>
      </p:sp>
      <p:sp>
        <p:nvSpPr>
          <p:cNvPr id="20" name="Rectangle: Rounded Corners 7">
            <a:extLst>
              <a:ext uri="{FF2B5EF4-FFF2-40B4-BE49-F238E27FC236}">
                <a16:creationId xmlns:a16="http://schemas.microsoft.com/office/drawing/2014/main" id="{B432C21E-9A7F-4050-AED6-59BB3D9AD486}"/>
              </a:ext>
            </a:extLst>
          </p:cNvPr>
          <p:cNvSpPr/>
          <p:nvPr/>
        </p:nvSpPr>
        <p:spPr>
          <a:xfrm>
            <a:off x="74026" y="5452892"/>
            <a:ext cx="4737212" cy="1169383"/>
          </a:xfrm>
          <a:prstGeom prst="roundRect">
            <a:avLst/>
          </a:prstGeom>
          <a:solidFill>
            <a:schemeClr val="bg1">
              <a:lumMod val="95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22" name="Picture 2" descr="问题图标PNG图片素材免费下载_图片编号ypaenvvp-PNGBAG素材网"/>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2344" b="99219" l="10000" r="90000">
                        <a14:foregroundMark x1="18800" y1="63672" x2="18800" y2="63672"/>
                        <a14:foregroundMark x1="56667" y1="2344" x2="56667" y2="2344"/>
                        <a14:foregroundMark x1="56667" y1="2344" x2="56667" y2="2344"/>
                        <a14:foregroundMark x1="46667" y1="99219" x2="46667" y2="99219"/>
                        <a14:foregroundMark x1="46667" y1="99219" x2="46667" y2="99219"/>
                        <a14:foregroundMark x1="54267" y1="26953" x2="54267" y2="26953"/>
                        <a14:foregroundMark x1="54400" y1="26563" x2="54400" y2="26563"/>
                        <a14:foregroundMark x1="46000" y1="26563" x2="37867" y2="39453"/>
                        <a14:foregroundMark x1="56000" y1="28125" x2="58267" y2="54688"/>
                        <a14:foregroundMark x1="60267" y1="37500" x2="61067" y2="46289"/>
                        <a14:foregroundMark x1="56667" y1="53516" x2="48667" y2="67188"/>
                      </a14:backgroundRemoval>
                    </a14:imgEffect>
                  </a14:imgLayer>
                </a14:imgProps>
              </a:ext>
              <a:ext uri="{28A0092B-C50C-407E-A947-70E740481C1C}">
                <a14:useLocalDpi xmlns:a14="http://schemas.microsoft.com/office/drawing/2010/main" val="0"/>
              </a:ext>
            </a:extLst>
          </a:blip>
          <a:srcRect/>
          <a:stretch>
            <a:fillRect/>
          </a:stretch>
        </p:blipFill>
        <p:spPr bwMode="auto">
          <a:xfrm>
            <a:off x="3977232" y="5452892"/>
            <a:ext cx="1712963" cy="116938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142081" y="5591307"/>
            <a:ext cx="4090833" cy="892552"/>
          </a:xfrm>
          <a:prstGeom prst="rect">
            <a:avLst/>
          </a:prstGeom>
        </p:spPr>
        <p:txBody>
          <a:bodyPr wrap="square">
            <a:spAutoFit/>
          </a:bodyPr>
          <a:lstStyle/>
          <a:p>
            <a:pPr algn="just"/>
            <a:r>
              <a:rPr lang="en-US" sz="2600" b="1" dirty="0" err="1" smtClean="0">
                <a:latin typeface="#9Slide03 SFU Futura_12" panose="00000400000000000000" pitchFamily="2" charset="0"/>
                <a:cs typeface="Arial" panose="020B0604020202020204" pitchFamily="34" charset="0"/>
              </a:rPr>
              <a:t>Xác</a:t>
            </a:r>
            <a:r>
              <a:rPr lang="en-US" sz="2600" b="1" dirty="0" smtClean="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định</a:t>
            </a:r>
            <a:r>
              <a:rPr lang="en-US" sz="2600" b="1" dirty="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vị</a:t>
            </a:r>
            <a:r>
              <a:rPr lang="en-US" sz="2600" b="1" dirty="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trí</a:t>
            </a:r>
            <a:r>
              <a:rPr lang="en-US" sz="2600" b="1" dirty="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của</a:t>
            </a:r>
            <a:r>
              <a:rPr lang="en-US" sz="2600" b="1" dirty="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Tây</a:t>
            </a:r>
            <a:r>
              <a:rPr lang="en-US" sz="2600" b="1" dirty="0" smtClean="0">
                <a:latin typeface="#9Slide03 SFU Futura_12" panose="00000400000000000000" pitchFamily="2" charset="0"/>
                <a:cs typeface="Arial" panose="020B0604020202020204" pitchFamily="34" charset="0"/>
              </a:rPr>
              <a:t> Ban </a:t>
            </a:r>
            <a:r>
              <a:rPr lang="en-US" sz="2600" b="1" dirty="0" err="1" smtClean="0">
                <a:latin typeface="#9Slide03 SFU Futura_12" panose="00000400000000000000" pitchFamily="2" charset="0"/>
                <a:cs typeface="Arial" panose="020B0604020202020204" pitchFamily="34" charset="0"/>
              </a:rPr>
              <a:t>Nha</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và</a:t>
            </a:r>
            <a:r>
              <a:rPr lang="en-US" sz="2600" b="1" dirty="0" smtClean="0">
                <a:latin typeface="#9Slide03 SFU Futura_12" panose="00000400000000000000" pitchFamily="2" charset="0"/>
                <a:cs typeface="Arial" panose="020B0604020202020204" pitchFamily="34" charset="0"/>
              </a:rPr>
              <a:t> </a:t>
            </a:r>
            <a:r>
              <a:rPr lang="en-US" sz="2600" b="1" dirty="0" smtClean="0">
                <a:latin typeface="#9Slide03 SFU Futura_12" panose="00000400000000000000" pitchFamily="2" charset="0"/>
                <a:cs typeface="Arial" panose="020B0604020202020204" pitchFamily="34" charset="0"/>
              </a:rPr>
              <a:t>Hi </a:t>
            </a:r>
            <a:r>
              <a:rPr lang="en-US" sz="2600" b="1" dirty="0" err="1" smtClean="0">
                <a:latin typeface="#9Slide03 SFU Futura_12" panose="00000400000000000000" pitchFamily="2" charset="0"/>
                <a:cs typeface="Arial" panose="020B0604020202020204" pitchFamily="34" charset="0"/>
              </a:rPr>
              <a:t>Lạp</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trên</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lược</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đồ</a:t>
            </a:r>
            <a:endParaRPr lang="en-US" sz="2600" b="1" dirty="0">
              <a:latin typeface="#9Slide03 SFU Futura_12" panose="00000400000000000000" pitchFamily="2" charset="0"/>
              <a:cs typeface="Arial" panose="020B0604020202020204" pitchFamily="34" charset="0"/>
            </a:endParaRPr>
          </a:p>
        </p:txBody>
      </p:sp>
      <p:sp>
        <p:nvSpPr>
          <p:cNvPr id="27" name="Rectangle 26"/>
          <p:cNvSpPr/>
          <p:nvPr/>
        </p:nvSpPr>
        <p:spPr>
          <a:xfrm>
            <a:off x="7968124" y="4748982"/>
            <a:ext cx="408959" cy="461665"/>
          </a:xfrm>
          <a:prstGeom prst="rect">
            <a:avLst/>
          </a:prstGeom>
        </p:spPr>
        <p:txBody>
          <a:bodyPr wrap="square">
            <a:spAutoFit/>
          </a:bodyPr>
          <a:lstStyle/>
          <a:p>
            <a:r>
              <a:rPr lang="en-US" sz="2400" b="1" dirty="0">
                <a:solidFill>
                  <a:srgbClr val="FF0000"/>
                </a:solidFill>
                <a:latin typeface="#9Slide03 SFU Futura_12" panose="00000400000000000000" pitchFamily="2" charset="0"/>
                <a:cs typeface="Arial" panose="020B0604020202020204" pitchFamily="34" charset="0"/>
              </a:rPr>
              <a:t>Ý</a:t>
            </a:r>
            <a:endParaRPr lang="en-US" sz="2400" dirty="0">
              <a:solidFill>
                <a:srgbClr val="FF0000"/>
              </a:solidFill>
            </a:endParaRPr>
          </a:p>
        </p:txBody>
      </p:sp>
      <p:sp>
        <p:nvSpPr>
          <p:cNvPr id="28" name="Rectangle 27"/>
          <p:cNvSpPr/>
          <p:nvPr/>
        </p:nvSpPr>
        <p:spPr>
          <a:xfrm rot="18112018">
            <a:off x="8209909" y="2288755"/>
            <a:ext cx="1391647" cy="400110"/>
          </a:xfrm>
          <a:prstGeom prst="rect">
            <a:avLst/>
          </a:prstGeom>
        </p:spPr>
        <p:txBody>
          <a:bodyPr wrap="square">
            <a:spAutoFit/>
          </a:bodyPr>
          <a:lstStyle/>
          <a:p>
            <a:r>
              <a:rPr lang="en-US" sz="2000" b="1" dirty="0" err="1" smtClean="0">
                <a:solidFill>
                  <a:srgbClr val="FFFF00"/>
                </a:solidFill>
                <a:latin typeface="#9Slide03 SFU Futura_12" panose="00000400000000000000" pitchFamily="2" charset="0"/>
                <a:cs typeface="Arial" panose="020B0604020202020204" pitchFamily="34" charset="0"/>
              </a:rPr>
              <a:t>Thụy</a:t>
            </a:r>
            <a:r>
              <a:rPr lang="en-US" sz="2000" b="1" dirty="0" smtClean="0">
                <a:solidFill>
                  <a:srgbClr val="FFFF00"/>
                </a:solidFill>
                <a:latin typeface="#9Slide03 SFU Futura_12" panose="00000400000000000000" pitchFamily="2" charset="0"/>
                <a:cs typeface="Arial" panose="020B0604020202020204" pitchFamily="34" charset="0"/>
              </a:rPr>
              <a:t> </a:t>
            </a:r>
            <a:r>
              <a:rPr lang="en-US" sz="2000" b="1" dirty="0" err="1" smtClean="0">
                <a:solidFill>
                  <a:srgbClr val="FFFF00"/>
                </a:solidFill>
                <a:latin typeface="#9Slide03 SFU Futura_12" panose="00000400000000000000" pitchFamily="2" charset="0"/>
                <a:cs typeface="Arial" panose="020B0604020202020204" pitchFamily="34" charset="0"/>
              </a:rPr>
              <a:t>Điển</a:t>
            </a:r>
            <a:endParaRPr lang="en-US" sz="2000" b="1" dirty="0">
              <a:solidFill>
                <a:srgbClr val="FFFF00"/>
              </a:solidFill>
            </a:endParaRPr>
          </a:p>
        </p:txBody>
      </p:sp>
      <p:sp>
        <p:nvSpPr>
          <p:cNvPr id="29" name="Rectangle 28"/>
          <p:cNvSpPr/>
          <p:nvPr/>
        </p:nvSpPr>
        <p:spPr>
          <a:xfrm>
            <a:off x="9086204" y="2241695"/>
            <a:ext cx="906892" cy="707886"/>
          </a:xfrm>
          <a:prstGeom prst="rect">
            <a:avLst/>
          </a:prstGeom>
        </p:spPr>
        <p:txBody>
          <a:bodyPr wrap="square">
            <a:spAutoFit/>
          </a:bodyPr>
          <a:lstStyle/>
          <a:p>
            <a:r>
              <a:rPr lang="en-US" sz="2000" b="1" dirty="0" err="1" smtClean="0">
                <a:solidFill>
                  <a:srgbClr val="FFFF00"/>
                </a:solidFill>
                <a:latin typeface="#9Slide03 SFU Futura_12" panose="00000400000000000000" pitchFamily="2" charset="0"/>
                <a:cs typeface="Arial" panose="020B0604020202020204" pitchFamily="34" charset="0"/>
              </a:rPr>
              <a:t>Phần</a:t>
            </a:r>
            <a:r>
              <a:rPr lang="en-US" sz="2000" b="1" dirty="0" smtClean="0">
                <a:solidFill>
                  <a:srgbClr val="FFFF00"/>
                </a:solidFill>
                <a:latin typeface="#9Slide03 SFU Futura_12" panose="00000400000000000000" pitchFamily="2" charset="0"/>
                <a:cs typeface="Arial" panose="020B0604020202020204" pitchFamily="34" charset="0"/>
              </a:rPr>
              <a:t> Lan</a:t>
            </a:r>
            <a:endParaRPr lang="en-US" sz="2000" dirty="0">
              <a:solidFill>
                <a:srgbClr val="FFFF00"/>
              </a:solidFill>
            </a:endParaRPr>
          </a:p>
        </p:txBody>
      </p:sp>
      <p:sp>
        <p:nvSpPr>
          <p:cNvPr id="30" name="Rectangle 29"/>
          <p:cNvSpPr/>
          <p:nvPr/>
        </p:nvSpPr>
        <p:spPr>
          <a:xfrm>
            <a:off x="8843580" y="5354997"/>
            <a:ext cx="1149516" cy="400110"/>
          </a:xfrm>
          <a:prstGeom prst="rect">
            <a:avLst/>
          </a:prstGeom>
        </p:spPr>
        <p:txBody>
          <a:bodyPr wrap="square">
            <a:spAutoFit/>
          </a:bodyPr>
          <a:lstStyle/>
          <a:p>
            <a:r>
              <a:rPr lang="en-US" sz="2000" b="1" dirty="0" smtClean="0">
                <a:latin typeface="#9Slide03 SFU Futura_12" panose="00000400000000000000" pitchFamily="2" charset="0"/>
                <a:cs typeface="Arial" panose="020B0604020202020204" pitchFamily="34" charset="0"/>
              </a:rPr>
              <a:t>Hi </a:t>
            </a:r>
            <a:r>
              <a:rPr lang="en-US" sz="2000" b="1" dirty="0" err="1" smtClean="0">
                <a:latin typeface="#9Slide03 SFU Futura_12" panose="00000400000000000000" pitchFamily="2" charset="0"/>
                <a:cs typeface="Arial" panose="020B0604020202020204" pitchFamily="34" charset="0"/>
              </a:rPr>
              <a:t>Lạp</a:t>
            </a:r>
            <a:endParaRPr lang="en-US" sz="2000" dirty="0"/>
          </a:p>
        </p:txBody>
      </p:sp>
    </p:spTree>
    <p:extLst>
      <p:ext uri="{BB962C8B-B14F-4D97-AF65-F5344CB8AC3E}">
        <p14:creationId xmlns:p14="http://schemas.microsoft.com/office/powerpoint/2010/main" val="321360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1266"/>
                                        </p:tgtEl>
                                        <p:attrNameLst>
                                          <p:attrName>style.visibility</p:attrName>
                                        </p:attrNameLst>
                                      </p:cBhvr>
                                      <p:to>
                                        <p:strVal val="visible"/>
                                      </p:to>
                                    </p:set>
                                    <p:animEffect transition="in" filter="fade">
                                      <p:cBhvr>
                                        <p:cTn id="18" dur="500"/>
                                        <p:tgtEl>
                                          <p:spTgt spid="1126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0"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down)">
                                      <p:cBhvr>
                                        <p:cTn id="45" dur="580">
                                          <p:stCondLst>
                                            <p:cond delay="0"/>
                                          </p:stCondLst>
                                        </p:cTn>
                                        <p:tgtEl>
                                          <p:spTgt spid="28"/>
                                        </p:tgtEl>
                                      </p:cBhvr>
                                    </p:animEffect>
                                    <p:anim calcmode="lin" valueType="num">
                                      <p:cBhvr>
                                        <p:cTn id="46"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51" dur="26">
                                          <p:stCondLst>
                                            <p:cond delay="650"/>
                                          </p:stCondLst>
                                        </p:cTn>
                                        <p:tgtEl>
                                          <p:spTgt spid="28"/>
                                        </p:tgtEl>
                                      </p:cBhvr>
                                      <p:to x="100000" y="60000"/>
                                    </p:animScale>
                                    <p:animScale>
                                      <p:cBhvr>
                                        <p:cTn id="52" dur="166" decel="50000">
                                          <p:stCondLst>
                                            <p:cond delay="676"/>
                                          </p:stCondLst>
                                        </p:cTn>
                                        <p:tgtEl>
                                          <p:spTgt spid="28"/>
                                        </p:tgtEl>
                                      </p:cBhvr>
                                      <p:to x="100000" y="100000"/>
                                    </p:animScale>
                                    <p:animScale>
                                      <p:cBhvr>
                                        <p:cTn id="53" dur="26">
                                          <p:stCondLst>
                                            <p:cond delay="1312"/>
                                          </p:stCondLst>
                                        </p:cTn>
                                        <p:tgtEl>
                                          <p:spTgt spid="28"/>
                                        </p:tgtEl>
                                      </p:cBhvr>
                                      <p:to x="100000" y="80000"/>
                                    </p:animScale>
                                    <p:animScale>
                                      <p:cBhvr>
                                        <p:cTn id="54" dur="166" decel="50000">
                                          <p:stCondLst>
                                            <p:cond delay="1338"/>
                                          </p:stCondLst>
                                        </p:cTn>
                                        <p:tgtEl>
                                          <p:spTgt spid="28"/>
                                        </p:tgtEl>
                                      </p:cBhvr>
                                      <p:to x="100000" y="100000"/>
                                    </p:animScale>
                                    <p:animScale>
                                      <p:cBhvr>
                                        <p:cTn id="55" dur="26">
                                          <p:stCondLst>
                                            <p:cond delay="1642"/>
                                          </p:stCondLst>
                                        </p:cTn>
                                        <p:tgtEl>
                                          <p:spTgt spid="28"/>
                                        </p:tgtEl>
                                      </p:cBhvr>
                                      <p:to x="100000" y="90000"/>
                                    </p:animScale>
                                    <p:animScale>
                                      <p:cBhvr>
                                        <p:cTn id="56" dur="166" decel="50000">
                                          <p:stCondLst>
                                            <p:cond delay="1668"/>
                                          </p:stCondLst>
                                        </p:cTn>
                                        <p:tgtEl>
                                          <p:spTgt spid="28"/>
                                        </p:tgtEl>
                                      </p:cBhvr>
                                      <p:to x="100000" y="100000"/>
                                    </p:animScale>
                                    <p:animScale>
                                      <p:cBhvr>
                                        <p:cTn id="57" dur="26">
                                          <p:stCondLst>
                                            <p:cond delay="1808"/>
                                          </p:stCondLst>
                                        </p:cTn>
                                        <p:tgtEl>
                                          <p:spTgt spid="28"/>
                                        </p:tgtEl>
                                      </p:cBhvr>
                                      <p:to x="100000" y="95000"/>
                                    </p:animScale>
                                    <p:animScale>
                                      <p:cBhvr>
                                        <p:cTn id="58" dur="166" decel="50000">
                                          <p:stCondLst>
                                            <p:cond delay="1834"/>
                                          </p:stCondLst>
                                        </p:cTn>
                                        <p:tgtEl>
                                          <p:spTgt spid="28"/>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p:cTn id="63" dur="500" fill="hold"/>
                                        <p:tgtEl>
                                          <p:spTgt spid="29"/>
                                        </p:tgtEl>
                                        <p:attrNameLst>
                                          <p:attrName>ppt_w</p:attrName>
                                        </p:attrNameLst>
                                      </p:cBhvr>
                                      <p:tavLst>
                                        <p:tav tm="0">
                                          <p:val>
                                            <p:fltVal val="0"/>
                                          </p:val>
                                        </p:tav>
                                        <p:tav tm="100000">
                                          <p:val>
                                            <p:strVal val="#ppt_w"/>
                                          </p:val>
                                        </p:tav>
                                      </p:tavLst>
                                    </p:anim>
                                    <p:anim calcmode="lin" valueType="num">
                                      <p:cBhvr>
                                        <p:cTn id="64" dur="500" fill="hold"/>
                                        <p:tgtEl>
                                          <p:spTgt spid="29"/>
                                        </p:tgtEl>
                                        <p:attrNameLst>
                                          <p:attrName>ppt_h</p:attrName>
                                        </p:attrNameLst>
                                      </p:cBhvr>
                                      <p:tavLst>
                                        <p:tav tm="0">
                                          <p:val>
                                            <p:fltVal val="0"/>
                                          </p:val>
                                        </p:tav>
                                        <p:tav tm="100000">
                                          <p:val>
                                            <p:strVal val="#ppt_h"/>
                                          </p:val>
                                        </p:tav>
                                      </p:tavLst>
                                    </p:anim>
                                    <p:animEffect transition="in" filter="fade">
                                      <p:cBhvr>
                                        <p:cTn id="65" dur="5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cTn>
                              </p:par>
                              <p:par>
                                <p:cTn id="71" presetID="10" presetClass="entr" presetSubtype="0" fill="hold"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500"/>
                                        <p:tgtEl>
                                          <p:spTgt spid="3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fade">
                                      <p:cBhvr>
                                        <p:cTn id="76" dur="500"/>
                                        <p:tgtEl>
                                          <p:spTgt spid="32"/>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grpId="0" nodeType="click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p:cTn id="81" dur="1000" fill="hold"/>
                                        <p:tgtEl>
                                          <p:spTgt spid="19"/>
                                        </p:tgtEl>
                                        <p:attrNameLst>
                                          <p:attrName>ppt_w</p:attrName>
                                        </p:attrNameLst>
                                      </p:cBhvr>
                                      <p:tavLst>
                                        <p:tav tm="0">
                                          <p:val>
                                            <p:fltVal val="0"/>
                                          </p:val>
                                        </p:tav>
                                        <p:tav tm="100000">
                                          <p:val>
                                            <p:strVal val="#ppt_w"/>
                                          </p:val>
                                        </p:tav>
                                      </p:tavLst>
                                    </p:anim>
                                    <p:anim calcmode="lin" valueType="num">
                                      <p:cBhvr>
                                        <p:cTn id="82" dur="1000" fill="hold"/>
                                        <p:tgtEl>
                                          <p:spTgt spid="19"/>
                                        </p:tgtEl>
                                        <p:attrNameLst>
                                          <p:attrName>ppt_h</p:attrName>
                                        </p:attrNameLst>
                                      </p:cBhvr>
                                      <p:tavLst>
                                        <p:tav tm="0">
                                          <p:val>
                                            <p:fltVal val="0"/>
                                          </p:val>
                                        </p:tav>
                                        <p:tav tm="100000">
                                          <p:val>
                                            <p:strVal val="#ppt_h"/>
                                          </p:val>
                                        </p:tav>
                                      </p:tavLst>
                                    </p:anim>
                                    <p:anim calcmode="lin" valueType="num">
                                      <p:cBhvr>
                                        <p:cTn id="83" dur="1000" fill="hold"/>
                                        <p:tgtEl>
                                          <p:spTgt spid="19"/>
                                        </p:tgtEl>
                                        <p:attrNameLst>
                                          <p:attrName>style.rotation</p:attrName>
                                        </p:attrNameLst>
                                      </p:cBhvr>
                                      <p:tavLst>
                                        <p:tav tm="0">
                                          <p:val>
                                            <p:fltVal val="90"/>
                                          </p:val>
                                        </p:tav>
                                        <p:tav tm="100000">
                                          <p:val>
                                            <p:fltVal val="0"/>
                                          </p:val>
                                        </p:tav>
                                      </p:tavLst>
                                    </p:anim>
                                    <p:animEffect transition="in" filter="fade">
                                      <p:cBhvr>
                                        <p:cTn id="84" dur="1000"/>
                                        <p:tgtEl>
                                          <p:spTgt spid="19"/>
                                        </p:tgtEl>
                                      </p:cBhvr>
                                    </p:animEffect>
                                  </p:childTnLst>
                                </p:cTn>
                              </p:par>
                            </p:childTnLst>
                          </p:cTn>
                        </p:par>
                      </p:childTnLst>
                    </p:cTn>
                  </p:par>
                  <p:par>
                    <p:cTn id="85" fill="hold">
                      <p:stCondLst>
                        <p:cond delay="indefinite"/>
                      </p:stCondLst>
                      <p:childTnLst>
                        <p:par>
                          <p:cTn id="86" fill="hold">
                            <p:stCondLst>
                              <p:cond delay="0"/>
                            </p:stCondLst>
                            <p:childTnLst>
                              <p:par>
                                <p:cTn id="87" presetID="31" presetClass="entr" presetSubtype="0" fill="hold" grpId="0" nodeType="clickEffect">
                                  <p:stCondLst>
                                    <p:cond delay="0"/>
                                  </p:stCondLst>
                                  <p:childTnLst>
                                    <p:set>
                                      <p:cBhvr>
                                        <p:cTn id="88" dur="1" fill="hold">
                                          <p:stCondLst>
                                            <p:cond delay="0"/>
                                          </p:stCondLst>
                                        </p:cTn>
                                        <p:tgtEl>
                                          <p:spTgt spid="8"/>
                                        </p:tgtEl>
                                        <p:attrNameLst>
                                          <p:attrName>style.visibility</p:attrName>
                                        </p:attrNameLst>
                                      </p:cBhvr>
                                      <p:to>
                                        <p:strVal val="visible"/>
                                      </p:to>
                                    </p:set>
                                    <p:anim calcmode="lin" valueType="num">
                                      <p:cBhvr>
                                        <p:cTn id="89" dur="1000" fill="hold"/>
                                        <p:tgtEl>
                                          <p:spTgt spid="8"/>
                                        </p:tgtEl>
                                        <p:attrNameLst>
                                          <p:attrName>ppt_w</p:attrName>
                                        </p:attrNameLst>
                                      </p:cBhvr>
                                      <p:tavLst>
                                        <p:tav tm="0">
                                          <p:val>
                                            <p:fltVal val="0"/>
                                          </p:val>
                                        </p:tav>
                                        <p:tav tm="100000">
                                          <p:val>
                                            <p:strVal val="#ppt_w"/>
                                          </p:val>
                                        </p:tav>
                                      </p:tavLst>
                                    </p:anim>
                                    <p:anim calcmode="lin" valueType="num">
                                      <p:cBhvr>
                                        <p:cTn id="90" dur="1000" fill="hold"/>
                                        <p:tgtEl>
                                          <p:spTgt spid="8"/>
                                        </p:tgtEl>
                                        <p:attrNameLst>
                                          <p:attrName>ppt_h</p:attrName>
                                        </p:attrNameLst>
                                      </p:cBhvr>
                                      <p:tavLst>
                                        <p:tav tm="0">
                                          <p:val>
                                            <p:fltVal val="0"/>
                                          </p:val>
                                        </p:tav>
                                        <p:tav tm="100000">
                                          <p:val>
                                            <p:strVal val="#ppt_h"/>
                                          </p:val>
                                        </p:tav>
                                      </p:tavLst>
                                    </p:anim>
                                    <p:anim calcmode="lin" valueType="num">
                                      <p:cBhvr>
                                        <p:cTn id="91" dur="1000" fill="hold"/>
                                        <p:tgtEl>
                                          <p:spTgt spid="8"/>
                                        </p:tgtEl>
                                        <p:attrNameLst>
                                          <p:attrName>style.rotation</p:attrName>
                                        </p:attrNameLst>
                                      </p:cBhvr>
                                      <p:tavLst>
                                        <p:tav tm="0">
                                          <p:val>
                                            <p:fltVal val="90"/>
                                          </p:val>
                                        </p:tav>
                                        <p:tav tm="100000">
                                          <p:val>
                                            <p:fltVal val="0"/>
                                          </p:val>
                                        </p:tav>
                                      </p:tavLst>
                                    </p:anim>
                                    <p:animEffect transition="in" filter="fade">
                                      <p:cBhvr>
                                        <p:cTn id="92" dur="1000"/>
                                        <p:tgtEl>
                                          <p:spTgt spid="8"/>
                                        </p:tgtEl>
                                      </p:cBhvr>
                                    </p:animEffect>
                                  </p:childTnLst>
                                </p:cTn>
                              </p:par>
                            </p:childTnLst>
                          </p:cTn>
                        </p:par>
                      </p:childTnLst>
                    </p:cTn>
                  </p:par>
                  <p:par>
                    <p:cTn id="93" fill="hold">
                      <p:stCondLst>
                        <p:cond delay="indefinite"/>
                      </p:stCondLst>
                      <p:childTnLst>
                        <p:par>
                          <p:cTn id="94" fill="hold">
                            <p:stCondLst>
                              <p:cond delay="0"/>
                            </p:stCondLst>
                            <p:childTnLst>
                              <p:par>
                                <p:cTn id="95" presetID="31" presetClass="entr" presetSubtype="0" fill="hold" grpId="0" nodeType="clickEffect">
                                  <p:stCondLst>
                                    <p:cond delay="0"/>
                                  </p:stCondLst>
                                  <p:childTnLst>
                                    <p:set>
                                      <p:cBhvr>
                                        <p:cTn id="96" dur="1" fill="hold">
                                          <p:stCondLst>
                                            <p:cond delay="0"/>
                                          </p:stCondLst>
                                        </p:cTn>
                                        <p:tgtEl>
                                          <p:spTgt spid="27"/>
                                        </p:tgtEl>
                                        <p:attrNameLst>
                                          <p:attrName>style.visibility</p:attrName>
                                        </p:attrNameLst>
                                      </p:cBhvr>
                                      <p:to>
                                        <p:strVal val="visible"/>
                                      </p:to>
                                    </p:set>
                                    <p:anim calcmode="lin" valueType="num">
                                      <p:cBhvr>
                                        <p:cTn id="97" dur="1000" fill="hold"/>
                                        <p:tgtEl>
                                          <p:spTgt spid="27"/>
                                        </p:tgtEl>
                                        <p:attrNameLst>
                                          <p:attrName>ppt_w</p:attrName>
                                        </p:attrNameLst>
                                      </p:cBhvr>
                                      <p:tavLst>
                                        <p:tav tm="0">
                                          <p:val>
                                            <p:fltVal val="0"/>
                                          </p:val>
                                        </p:tav>
                                        <p:tav tm="100000">
                                          <p:val>
                                            <p:strVal val="#ppt_w"/>
                                          </p:val>
                                        </p:tav>
                                      </p:tavLst>
                                    </p:anim>
                                    <p:anim calcmode="lin" valueType="num">
                                      <p:cBhvr>
                                        <p:cTn id="98" dur="1000" fill="hold"/>
                                        <p:tgtEl>
                                          <p:spTgt spid="27"/>
                                        </p:tgtEl>
                                        <p:attrNameLst>
                                          <p:attrName>ppt_h</p:attrName>
                                        </p:attrNameLst>
                                      </p:cBhvr>
                                      <p:tavLst>
                                        <p:tav tm="0">
                                          <p:val>
                                            <p:fltVal val="0"/>
                                          </p:val>
                                        </p:tav>
                                        <p:tav tm="100000">
                                          <p:val>
                                            <p:strVal val="#ppt_h"/>
                                          </p:val>
                                        </p:tav>
                                      </p:tavLst>
                                    </p:anim>
                                    <p:anim calcmode="lin" valueType="num">
                                      <p:cBhvr>
                                        <p:cTn id="99" dur="1000" fill="hold"/>
                                        <p:tgtEl>
                                          <p:spTgt spid="27"/>
                                        </p:tgtEl>
                                        <p:attrNameLst>
                                          <p:attrName>style.rotation</p:attrName>
                                        </p:attrNameLst>
                                      </p:cBhvr>
                                      <p:tavLst>
                                        <p:tav tm="0">
                                          <p:val>
                                            <p:fltVal val="90"/>
                                          </p:val>
                                        </p:tav>
                                        <p:tav tm="100000">
                                          <p:val>
                                            <p:fltVal val="0"/>
                                          </p:val>
                                        </p:tav>
                                      </p:tavLst>
                                    </p:anim>
                                    <p:animEffect transition="in" filter="fade">
                                      <p:cBhvr>
                                        <p:cTn id="100" dur="1000"/>
                                        <p:tgtEl>
                                          <p:spTgt spid="27"/>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23"/>
                                        </p:tgtEl>
                                        <p:attrNameLst>
                                          <p:attrName>style.visibility</p:attrName>
                                        </p:attrNameLst>
                                      </p:cBhvr>
                                      <p:to>
                                        <p:strVal val="visible"/>
                                      </p:to>
                                    </p:set>
                                    <p:animEffect transition="in" filter="fade">
                                      <p:cBhvr>
                                        <p:cTn id="105" dur="500"/>
                                        <p:tgtEl>
                                          <p:spTgt spid="23"/>
                                        </p:tgtEl>
                                      </p:cBhvr>
                                    </p:animEffect>
                                  </p:childTnLst>
                                </p:cTn>
                              </p:par>
                              <p:par>
                                <p:cTn id="106" presetID="10" presetClass="entr" presetSubtype="0" fill="hold" nodeType="with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fade">
                                      <p:cBhvr>
                                        <p:cTn id="108" dur="500"/>
                                        <p:tgtEl>
                                          <p:spTgt spid="22"/>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20"/>
                                        </p:tgtEl>
                                        <p:attrNameLst>
                                          <p:attrName>style.visibility</p:attrName>
                                        </p:attrNameLst>
                                      </p:cBhvr>
                                      <p:to>
                                        <p:strVal val="visible"/>
                                      </p:to>
                                    </p:set>
                                    <p:animEffect transition="in" filter="fade">
                                      <p:cBhvr>
                                        <p:cTn id="111" dur="500"/>
                                        <p:tgtEl>
                                          <p:spTgt spid="20"/>
                                        </p:tgtEl>
                                      </p:cBhvr>
                                    </p:animEffect>
                                  </p:childTnLst>
                                </p:cTn>
                              </p:par>
                            </p:childTnLst>
                          </p:cTn>
                        </p:par>
                      </p:childTnLst>
                    </p:cTn>
                  </p:par>
                  <p:par>
                    <p:cTn id="112" fill="hold">
                      <p:stCondLst>
                        <p:cond delay="indefinite"/>
                      </p:stCondLst>
                      <p:childTnLst>
                        <p:par>
                          <p:cTn id="113" fill="hold">
                            <p:stCondLst>
                              <p:cond delay="0"/>
                            </p:stCondLst>
                            <p:childTnLst>
                              <p:par>
                                <p:cTn id="114" presetID="45" presetClass="entr" presetSubtype="0" fill="hold" grpId="0" nodeType="clickEffect">
                                  <p:stCondLst>
                                    <p:cond delay="0"/>
                                  </p:stCondLst>
                                  <p:childTnLst>
                                    <p:set>
                                      <p:cBhvr>
                                        <p:cTn id="115" dur="1" fill="hold">
                                          <p:stCondLst>
                                            <p:cond delay="0"/>
                                          </p:stCondLst>
                                        </p:cTn>
                                        <p:tgtEl>
                                          <p:spTgt spid="6"/>
                                        </p:tgtEl>
                                        <p:attrNameLst>
                                          <p:attrName>style.visibility</p:attrName>
                                        </p:attrNameLst>
                                      </p:cBhvr>
                                      <p:to>
                                        <p:strVal val="visible"/>
                                      </p:to>
                                    </p:set>
                                    <p:animEffect transition="in" filter="fade">
                                      <p:cBhvr>
                                        <p:cTn id="116" dur="2000"/>
                                        <p:tgtEl>
                                          <p:spTgt spid="6"/>
                                        </p:tgtEl>
                                      </p:cBhvr>
                                    </p:animEffect>
                                    <p:anim calcmode="lin" valueType="num">
                                      <p:cBhvr>
                                        <p:cTn id="117" dur="2000" fill="hold"/>
                                        <p:tgtEl>
                                          <p:spTgt spid="6"/>
                                        </p:tgtEl>
                                        <p:attrNameLst>
                                          <p:attrName>ppt_w</p:attrName>
                                        </p:attrNameLst>
                                      </p:cBhvr>
                                      <p:tavLst>
                                        <p:tav tm="0" fmla="#ppt_w*sin(2.5*pi*$)">
                                          <p:val>
                                            <p:fltVal val="0"/>
                                          </p:val>
                                        </p:tav>
                                        <p:tav tm="100000">
                                          <p:val>
                                            <p:fltVal val="1"/>
                                          </p:val>
                                        </p:tav>
                                      </p:tavLst>
                                    </p:anim>
                                    <p:anim calcmode="lin" valueType="num">
                                      <p:cBhvr>
                                        <p:cTn id="118"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19" fill="hold">
                      <p:stCondLst>
                        <p:cond delay="indefinite"/>
                      </p:stCondLst>
                      <p:childTnLst>
                        <p:par>
                          <p:cTn id="120" fill="hold">
                            <p:stCondLst>
                              <p:cond delay="0"/>
                            </p:stCondLst>
                            <p:childTnLst>
                              <p:par>
                                <p:cTn id="121" presetID="45" presetClass="entr" presetSubtype="0" fill="hold" grpId="0" nodeType="clickEffect">
                                  <p:stCondLst>
                                    <p:cond delay="0"/>
                                  </p:stCondLst>
                                  <p:childTnLst>
                                    <p:set>
                                      <p:cBhvr>
                                        <p:cTn id="122" dur="1" fill="hold">
                                          <p:stCondLst>
                                            <p:cond delay="0"/>
                                          </p:stCondLst>
                                        </p:cTn>
                                        <p:tgtEl>
                                          <p:spTgt spid="30"/>
                                        </p:tgtEl>
                                        <p:attrNameLst>
                                          <p:attrName>style.visibility</p:attrName>
                                        </p:attrNameLst>
                                      </p:cBhvr>
                                      <p:to>
                                        <p:strVal val="visible"/>
                                      </p:to>
                                    </p:set>
                                    <p:animEffect transition="in" filter="fade">
                                      <p:cBhvr>
                                        <p:cTn id="123" dur="2000"/>
                                        <p:tgtEl>
                                          <p:spTgt spid="30"/>
                                        </p:tgtEl>
                                      </p:cBhvr>
                                    </p:animEffect>
                                    <p:anim calcmode="lin" valueType="num">
                                      <p:cBhvr>
                                        <p:cTn id="124" dur="2000" fill="hold"/>
                                        <p:tgtEl>
                                          <p:spTgt spid="30"/>
                                        </p:tgtEl>
                                        <p:attrNameLst>
                                          <p:attrName>ppt_w</p:attrName>
                                        </p:attrNameLst>
                                      </p:cBhvr>
                                      <p:tavLst>
                                        <p:tav tm="0" fmla="#ppt_w*sin(2.5*pi*$)">
                                          <p:val>
                                            <p:fltVal val="0"/>
                                          </p:val>
                                        </p:tav>
                                        <p:tav tm="100000">
                                          <p:val>
                                            <p:fltVal val="1"/>
                                          </p:val>
                                        </p:tav>
                                      </p:tavLst>
                                    </p:anim>
                                    <p:anim calcmode="lin" valueType="num">
                                      <p:cBhvr>
                                        <p:cTn id="125" dur="2000" fill="hold"/>
                                        <p:tgtEl>
                                          <p:spTgt spid="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p:bldP spid="24" grpId="0" animBg="1"/>
      <p:bldP spid="26" grpId="0"/>
      <p:bldP spid="32" grpId="0" animBg="1"/>
      <p:bldP spid="14" grpId="0"/>
      <p:bldP spid="19" grpId="0"/>
      <p:bldP spid="6" grpId="0"/>
      <p:bldP spid="8" grpId="0"/>
      <p:bldP spid="20" grpId="0" animBg="1"/>
      <p:bldP spid="23" grpId="0"/>
      <p:bldP spid="27" grpId="0"/>
      <p:bldP spid="28" grpId="0"/>
      <p:bldP spid="29"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F2071E-DF8C-495C-8676-8F839E06F04F}"/>
              </a:ext>
            </a:extLst>
          </p:cNvPr>
          <p:cNvSpPr/>
          <p:nvPr/>
        </p:nvSpPr>
        <p:spPr>
          <a:xfrm>
            <a:off x="1203193" y="100057"/>
            <a:ext cx="9857240"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THỬ TÀI HIỂU BIẾT?</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
        <p:nvSpPr>
          <p:cNvPr id="4" name="Rectangle 3"/>
          <p:cNvSpPr/>
          <p:nvPr/>
        </p:nvSpPr>
        <p:spPr>
          <a:xfrm>
            <a:off x="6541313" y="1546120"/>
            <a:ext cx="5030865" cy="4524315"/>
          </a:xfrm>
          <a:prstGeom prst="rect">
            <a:avLst/>
          </a:prstGeom>
        </p:spPr>
        <p:txBody>
          <a:bodyPr wrap="square">
            <a:spAutoFit/>
          </a:bodyPr>
          <a:lstStyle/>
          <a:p>
            <a:pPr algn="just"/>
            <a:r>
              <a:rPr lang="vi-VN" sz="2400" dirty="0" smtClean="0">
                <a:solidFill>
                  <a:srgbClr val="0033CC"/>
                </a:solidFill>
                <a:latin typeface="#9Slide03 SFU Futura_12" panose="020B0604020202020204" charset="0"/>
              </a:rPr>
              <a:t>“</a:t>
            </a:r>
            <a:r>
              <a:rPr lang="vi-VN" sz="2400" dirty="0">
                <a:solidFill>
                  <a:srgbClr val="0033CC"/>
                </a:solidFill>
                <a:latin typeface="#9Slide03 SFU Futura_12" panose="020B0604020202020204" charset="0"/>
              </a:rPr>
              <a:t>12 ngôi sao vàng” tượng trưng cho sự toàn bích, thống nhất, bình đẳng giữa các nước tham gia, cùng nhau tương hỗ cùng phát </a:t>
            </a:r>
            <a:r>
              <a:rPr lang="vi-VN" sz="2400" dirty="0" smtClean="0">
                <a:solidFill>
                  <a:srgbClr val="0033CC"/>
                </a:solidFill>
                <a:latin typeface="#9Slide03 SFU Futura_12" panose="020B0604020202020204" charset="0"/>
              </a:rPr>
              <a:t>triển</a:t>
            </a:r>
            <a:r>
              <a:rPr lang="en-US" sz="2400" dirty="0" smtClean="0">
                <a:solidFill>
                  <a:srgbClr val="0033CC"/>
                </a:solidFill>
                <a:latin typeface="#9Slide03 SFU Futura_12" panose="020B0604020202020204" charset="0"/>
              </a:rPr>
              <a:t>. </a:t>
            </a:r>
          </a:p>
          <a:p>
            <a:pPr algn="just"/>
            <a:r>
              <a:rPr lang="vi-VN" sz="2400" dirty="0">
                <a:solidFill>
                  <a:srgbClr val="0033CC"/>
                </a:solidFill>
                <a:latin typeface="#9Slide03 SFU Futura_12" panose="020B0604020202020204" charset="0"/>
              </a:rPr>
              <a:t>Được kết nối tạo thành một vòng trên nền xanh biểu tượng cho sự hợp thành giữa các nước thành một thể thống nhất, tất cả các công dân, các khu vực các nước trong khối sẽ được thực hiện đầy đủ nghĩa vụ, quyền của họ ở bất cứ nước nào trong khối mà không có sự phân biệt giữa </a:t>
            </a:r>
            <a:r>
              <a:rPr lang="vi-VN" sz="2400" dirty="0" smtClean="0">
                <a:solidFill>
                  <a:srgbClr val="0033CC"/>
                </a:solidFill>
                <a:latin typeface="#9Slide03 SFU Futura_12" panose="020B0604020202020204" charset="0"/>
              </a:rPr>
              <a:t>nước</a:t>
            </a:r>
            <a:r>
              <a:rPr lang="en-US" sz="2400" dirty="0" smtClean="0">
                <a:solidFill>
                  <a:srgbClr val="0033CC"/>
                </a:solidFill>
                <a:latin typeface="#9Slide03 SFU Futura_12" panose="020B0604020202020204" charset="0"/>
              </a:rPr>
              <a:t>.</a:t>
            </a:r>
            <a:endParaRPr lang="en-US" sz="2400" dirty="0">
              <a:solidFill>
                <a:srgbClr val="0033CC"/>
              </a:solidFill>
              <a:latin typeface="#9Slide03 SFU Futura_12" panose="020B0604020202020204" charset="0"/>
            </a:endParaRPr>
          </a:p>
        </p:txBody>
      </p:sp>
      <p:cxnSp>
        <p:nvCxnSpPr>
          <p:cNvPr id="6" name="Straight Connector 5"/>
          <p:cNvCxnSpPr/>
          <p:nvPr/>
        </p:nvCxnSpPr>
        <p:spPr>
          <a:xfrm>
            <a:off x="11933941" y="3071813"/>
            <a:ext cx="7467" cy="366243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793673" y="3914775"/>
            <a:ext cx="8118" cy="2819474"/>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633816" y="4322582"/>
            <a:ext cx="7792" cy="192604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529763" y="6248628"/>
            <a:ext cx="2111845" cy="0"/>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972550" y="6387168"/>
            <a:ext cx="3219450" cy="9598"/>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058150" y="6555697"/>
            <a:ext cx="4168644" cy="5011"/>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pic>
        <p:nvPicPr>
          <p:cNvPr id="12" name="Picture 2" descr="EU - Những Điều Bạn Cần Biế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994" y="1274408"/>
            <a:ext cx="6088137" cy="40497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191861" y="5285605"/>
            <a:ext cx="6341805" cy="1569660"/>
          </a:xfrm>
          <a:prstGeom prst="rect">
            <a:avLst/>
          </a:prstGeom>
        </p:spPr>
        <p:txBody>
          <a:bodyPr wrap="square">
            <a:spAutoFit/>
          </a:bodyPr>
          <a:lstStyle/>
          <a:p>
            <a:pPr algn="ctr">
              <a:lnSpc>
                <a:spcPct val="120000"/>
              </a:lnSpc>
            </a:pP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Lá</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cờ</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chung</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của</a:t>
            </a:r>
            <a:endPar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endParaRPr>
          </a:p>
          <a:p>
            <a:pPr algn="ctr">
              <a:lnSpc>
                <a:spcPct val="120000"/>
              </a:lnSpc>
            </a:pPr>
            <a:r>
              <a:rPr lang="pt-BR" sz="40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Liên minh châu Âu (EU) </a:t>
            </a:r>
            <a:endParaRPr lang="en-US" sz="4000" b="1" dirty="0">
              <a:solidFill>
                <a:srgbClr val="C00000"/>
              </a:solidFill>
              <a:effectLst/>
              <a:latin typeface="#9Slide03 SFU Futura_12" panose="020B0604020202020204" charset="0"/>
              <a:ea typeface="Tahoma" panose="020B0604030504040204" pitchFamily="34" charset="0"/>
              <a:cs typeface="Times New Roman" panose="02020603050405020304" pitchFamily="18" charset="0"/>
            </a:endParaRPr>
          </a:p>
        </p:txBody>
      </p:sp>
      <p:grpSp>
        <p:nvGrpSpPr>
          <p:cNvPr id="17" name="Group 16"/>
          <p:cNvGrpSpPr/>
          <p:nvPr/>
        </p:nvGrpSpPr>
        <p:grpSpPr>
          <a:xfrm>
            <a:off x="1203193" y="19864"/>
            <a:ext cx="1585143" cy="1018628"/>
            <a:chOff x="6857346" y="857587"/>
            <a:chExt cx="4331139" cy="2454312"/>
          </a:xfrm>
        </p:grpSpPr>
        <p:pic>
          <p:nvPicPr>
            <p:cNvPr id="18" name="Picture 17"/>
            <p:cNvPicPr>
              <a:picLocks noChangeAspect="1"/>
            </p:cNvPicPr>
            <p:nvPr/>
          </p:nvPicPr>
          <p:blipFill>
            <a:blip r:embed="rId4"/>
            <a:stretch>
              <a:fillRect/>
            </a:stretch>
          </p:blipFill>
          <p:spPr>
            <a:xfrm>
              <a:off x="6857346" y="857587"/>
              <a:ext cx="4331139" cy="2454312"/>
            </a:xfrm>
            <a:prstGeom prst="rect">
              <a:avLst/>
            </a:prstGeom>
          </p:spPr>
        </p:pic>
        <p:pic>
          <p:nvPicPr>
            <p:cNvPr id="19"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5044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1000" fill="hold"/>
                                        <p:tgtEl>
                                          <p:spTgt spid="4"/>
                                        </p:tgtEl>
                                        <p:attrNameLst>
                                          <p:attrName>ppt_w</p:attrName>
                                        </p:attrNameLst>
                                      </p:cBhvr>
                                      <p:tavLst>
                                        <p:tav tm="0">
                                          <p:val>
                                            <p:fltVal val="0"/>
                                          </p:val>
                                        </p:tav>
                                        <p:tav tm="100000">
                                          <p:val>
                                            <p:strVal val="#ppt_w"/>
                                          </p:val>
                                        </p:tav>
                                      </p:tavLst>
                                    </p:anim>
                                    <p:anim calcmode="lin" valueType="num">
                                      <p:cBhvr>
                                        <p:cTn id="31" dur="1000" fill="hold"/>
                                        <p:tgtEl>
                                          <p:spTgt spid="4"/>
                                        </p:tgtEl>
                                        <p:attrNameLst>
                                          <p:attrName>ppt_h</p:attrName>
                                        </p:attrNameLst>
                                      </p:cBhvr>
                                      <p:tavLst>
                                        <p:tav tm="0">
                                          <p:val>
                                            <p:fltVal val="0"/>
                                          </p:val>
                                        </p:tav>
                                        <p:tav tm="100000">
                                          <p:val>
                                            <p:strVal val="#ppt_h"/>
                                          </p:val>
                                        </p:tav>
                                      </p:tavLst>
                                    </p:anim>
                                    <p:anim calcmode="lin" valueType="num">
                                      <p:cBhvr>
                                        <p:cTn id="32" dur="1000" fill="hold"/>
                                        <p:tgtEl>
                                          <p:spTgt spid="4"/>
                                        </p:tgtEl>
                                        <p:attrNameLst>
                                          <p:attrName>style.rotation</p:attrName>
                                        </p:attrNameLst>
                                      </p:cBhvr>
                                      <p:tavLst>
                                        <p:tav tm="0">
                                          <p:val>
                                            <p:fltVal val="90"/>
                                          </p:val>
                                        </p:tav>
                                        <p:tav tm="100000">
                                          <p:val>
                                            <p:fltVal val="0"/>
                                          </p:val>
                                        </p:tav>
                                      </p:tavLst>
                                    </p:anim>
                                    <p:animEffect transition="in" filter="fade">
                                      <p:cBhvr>
                                        <p:cTn id="33" dur="1000"/>
                                        <p:tgtEl>
                                          <p:spTgt spid="4"/>
                                        </p:tgtEl>
                                      </p:cBhvr>
                                    </p:animEffect>
                                  </p:childTnLst>
                                </p:cTn>
                              </p:par>
                              <p:par>
                                <p:cTn id="34" presetID="31"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1000" fill="hold"/>
                                        <p:tgtEl>
                                          <p:spTgt spid="14"/>
                                        </p:tgtEl>
                                        <p:attrNameLst>
                                          <p:attrName>ppt_w</p:attrName>
                                        </p:attrNameLst>
                                      </p:cBhvr>
                                      <p:tavLst>
                                        <p:tav tm="0">
                                          <p:val>
                                            <p:fltVal val="0"/>
                                          </p:val>
                                        </p:tav>
                                        <p:tav tm="100000">
                                          <p:val>
                                            <p:strVal val="#ppt_w"/>
                                          </p:val>
                                        </p:tav>
                                      </p:tavLst>
                                    </p:anim>
                                    <p:anim calcmode="lin" valueType="num">
                                      <p:cBhvr>
                                        <p:cTn id="37" dur="1000" fill="hold"/>
                                        <p:tgtEl>
                                          <p:spTgt spid="14"/>
                                        </p:tgtEl>
                                        <p:attrNameLst>
                                          <p:attrName>ppt_h</p:attrName>
                                        </p:attrNameLst>
                                      </p:cBhvr>
                                      <p:tavLst>
                                        <p:tav tm="0">
                                          <p:val>
                                            <p:fltVal val="0"/>
                                          </p:val>
                                        </p:tav>
                                        <p:tav tm="100000">
                                          <p:val>
                                            <p:strVal val="#ppt_h"/>
                                          </p:val>
                                        </p:tav>
                                      </p:tavLst>
                                    </p:anim>
                                    <p:anim calcmode="lin" valueType="num">
                                      <p:cBhvr>
                                        <p:cTn id="38" dur="1000" fill="hold"/>
                                        <p:tgtEl>
                                          <p:spTgt spid="14"/>
                                        </p:tgtEl>
                                        <p:attrNameLst>
                                          <p:attrName>style.rotation</p:attrName>
                                        </p:attrNameLst>
                                      </p:cBhvr>
                                      <p:tavLst>
                                        <p:tav tm="0">
                                          <p:val>
                                            <p:fltVal val="90"/>
                                          </p:val>
                                        </p:tav>
                                        <p:tav tm="100000">
                                          <p:val>
                                            <p:fltVal val="0"/>
                                          </p:val>
                                        </p:tav>
                                      </p:tavLst>
                                    </p:anim>
                                    <p:animEffect transition="in" filter="fade">
                                      <p:cBhvr>
                                        <p:cTn id="39" dur="1000"/>
                                        <p:tgtEl>
                                          <p:spTgt spid="14"/>
                                        </p:tgtEl>
                                      </p:cBhvr>
                                    </p:animEffect>
                                  </p:childTnLst>
                                </p:cTn>
                              </p:par>
                              <p:par>
                                <p:cTn id="40" presetID="31"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1000" fill="hold"/>
                                        <p:tgtEl>
                                          <p:spTgt spid="13"/>
                                        </p:tgtEl>
                                        <p:attrNameLst>
                                          <p:attrName>ppt_w</p:attrName>
                                        </p:attrNameLst>
                                      </p:cBhvr>
                                      <p:tavLst>
                                        <p:tav tm="0">
                                          <p:val>
                                            <p:fltVal val="0"/>
                                          </p:val>
                                        </p:tav>
                                        <p:tav tm="100000">
                                          <p:val>
                                            <p:strVal val="#ppt_w"/>
                                          </p:val>
                                        </p:tav>
                                      </p:tavLst>
                                    </p:anim>
                                    <p:anim calcmode="lin" valueType="num">
                                      <p:cBhvr>
                                        <p:cTn id="43" dur="1000" fill="hold"/>
                                        <p:tgtEl>
                                          <p:spTgt spid="13"/>
                                        </p:tgtEl>
                                        <p:attrNameLst>
                                          <p:attrName>ppt_h</p:attrName>
                                        </p:attrNameLst>
                                      </p:cBhvr>
                                      <p:tavLst>
                                        <p:tav tm="0">
                                          <p:val>
                                            <p:fltVal val="0"/>
                                          </p:val>
                                        </p:tav>
                                        <p:tav tm="100000">
                                          <p:val>
                                            <p:strVal val="#ppt_h"/>
                                          </p:val>
                                        </p:tav>
                                      </p:tavLst>
                                    </p:anim>
                                    <p:anim calcmode="lin" valueType="num">
                                      <p:cBhvr>
                                        <p:cTn id="44" dur="1000" fill="hold"/>
                                        <p:tgtEl>
                                          <p:spTgt spid="13"/>
                                        </p:tgtEl>
                                        <p:attrNameLst>
                                          <p:attrName>style.rotation</p:attrName>
                                        </p:attrNameLst>
                                      </p:cBhvr>
                                      <p:tavLst>
                                        <p:tav tm="0">
                                          <p:val>
                                            <p:fltVal val="90"/>
                                          </p:val>
                                        </p:tav>
                                        <p:tav tm="100000">
                                          <p:val>
                                            <p:fltVal val="0"/>
                                          </p:val>
                                        </p:tav>
                                      </p:tavLst>
                                    </p:anim>
                                    <p:animEffect transition="in" filter="fade">
                                      <p:cBhvr>
                                        <p:cTn id="45" dur="1000"/>
                                        <p:tgtEl>
                                          <p:spTgt spid="13"/>
                                        </p:tgtEl>
                                      </p:cBhvr>
                                    </p:animEffect>
                                  </p:childTnLst>
                                </p:cTn>
                              </p:par>
                              <p:par>
                                <p:cTn id="46" presetID="31" presetClass="entr" presetSubtype="0"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p:cTn id="48" dur="1000" fill="hold"/>
                                        <p:tgtEl>
                                          <p:spTgt spid="6"/>
                                        </p:tgtEl>
                                        <p:attrNameLst>
                                          <p:attrName>ppt_w</p:attrName>
                                        </p:attrNameLst>
                                      </p:cBhvr>
                                      <p:tavLst>
                                        <p:tav tm="0">
                                          <p:val>
                                            <p:fltVal val="0"/>
                                          </p:val>
                                        </p:tav>
                                        <p:tav tm="100000">
                                          <p:val>
                                            <p:strVal val="#ppt_w"/>
                                          </p:val>
                                        </p:tav>
                                      </p:tavLst>
                                    </p:anim>
                                    <p:anim calcmode="lin" valueType="num">
                                      <p:cBhvr>
                                        <p:cTn id="49" dur="1000" fill="hold"/>
                                        <p:tgtEl>
                                          <p:spTgt spid="6"/>
                                        </p:tgtEl>
                                        <p:attrNameLst>
                                          <p:attrName>ppt_h</p:attrName>
                                        </p:attrNameLst>
                                      </p:cBhvr>
                                      <p:tavLst>
                                        <p:tav tm="0">
                                          <p:val>
                                            <p:fltVal val="0"/>
                                          </p:val>
                                        </p:tav>
                                        <p:tav tm="100000">
                                          <p:val>
                                            <p:strVal val="#ppt_h"/>
                                          </p:val>
                                        </p:tav>
                                      </p:tavLst>
                                    </p:anim>
                                    <p:anim calcmode="lin" valueType="num">
                                      <p:cBhvr>
                                        <p:cTn id="50" dur="1000" fill="hold"/>
                                        <p:tgtEl>
                                          <p:spTgt spid="6"/>
                                        </p:tgtEl>
                                        <p:attrNameLst>
                                          <p:attrName>style.rotation</p:attrName>
                                        </p:attrNameLst>
                                      </p:cBhvr>
                                      <p:tavLst>
                                        <p:tav tm="0">
                                          <p:val>
                                            <p:fltVal val="90"/>
                                          </p:val>
                                        </p:tav>
                                        <p:tav tm="100000">
                                          <p:val>
                                            <p:fltVal val="0"/>
                                          </p:val>
                                        </p:tav>
                                      </p:tavLst>
                                    </p:anim>
                                    <p:animEffect transition="in" filter="fade">
                                      <p:cBhvr>
                                        <p:cTn id="51" dur="1000"/>
                                        <p:tgtEl>
                                          <p:spTgt spid="6"/>
                                        </p:tgtEl>
                                      </p:cBhvr>
                                    </p:animEffect>
                                  </p:childTnLst>
                                </p:cTn>
                              </p:par>
                              <p:par>
                                <p:cTn id="52" presetID="31" presetClass="entr" presetSubtype="0"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1000" fill="hold"/>
                                        <p:tgtEl>
                                          <p:spTgt spid="15"/>
                                        </p:tgtEl>
                                        <p:attrNameLst>
                                          <p:attrName>ppt_w</p:attrName>
                                        </p:attrNameLst>
                                      </p:cBhvr>
                                      <p:tavLst>
                                        <p:tav tm="0">
                                          <p:val>
                                            <p:fltVal val="0"/>
                                          </p:val>
                                        </p:tav>
                                        <p:tav tm="100000">
                                          <p:val>
                                            <p:strVal val="#ppt_w"/>
                                          </p:val>
                                        </p:tav>
                                      </p:tavLst>
                                    </p:anim>
                                    <p:anim calcmode="lin" valueType="num">
                                      <p:cBhvr>
                                        <p:cTn id="55" dur="1000" fill="hold"/>
                                        <p:tgtEl>
                                          <p:spTgt spid="15"/>
                                        </p:tgtEl>
                                        <p:attrNameLst>
                                          <p:attrName>ppt_h</p:attrName>
                                        </p:attrNameLst>
                                      </p:cBhvr>
                                      <p:tavLst>
                                        <p:tav tm="0">
                                          <p:val>
                                            <p:fltVal val="0"/>
                                          </p:val>
                                        </p:tav>
                                        <p:tav tm="100000">
                                          <p:val>
                                            <p:strVal val="#ppt_h"/>
                                          </p:val>
                                        </p:tav>
                                      </p:tavLst>
                                    </p:anim>
                                    <p:anim calcmode="lin" valueType="num">
                                      <p:cBhvr>
                                        <p:cTn id="56" dur="1000" fill="hold"/>
                                        <p:tgtEl>
                                          <p:spTgt spid="15"/>
                                        </p:tgtEl>
                                        <p:attrNameLst>
                                          <p:attrName>style.rotation</p:attrName>
                                        </p:attrNameLst>
                                      </p:cBhvr>
                                      <p:tavLst>
                                        <p:tav tm="0">
                                          <p:val>
                                            <p:fltVal val="90"/>
                                          </p:val>
                                        </p:tav>
                                        <p:tav tm="100000">
                                          <p:val>
                                            <p:fltVal val="0"/>
                                          </p:val>
                                        </p:tav>
                                      </p:tavLst>
                                    </p:anim>
                                    <p:animEffect transition="in" filter="fade">
                                      <p:cBhvr>
                                        <p:cTn id="57" dur="1000"/>
                                        <p:tgtEl>
                                          <p:spTgt spid="15"/>
                                        </p:tgtEl>
                                      </p:cBhvr>
                                    </p:animEffect>
                                  </p:childTnLst>
                                </p:cTn>
                              </p:par>
                              <p:par>
                                <p:cTn id="58" presetID="31" presetClass="entr" presetSubtype="0" fill="hold" nodeType="with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p:cTn id="60" dur="1000" fill="hold"/>
                                        <p:tgtEl>
                                          <p:spTgt spid="31"/>
                                        </p:tgtEl>
                                        <p:attrNameLst>
                                          <p:attrName>ppt_w</p:attrName>
                                        </p:attrNameLst>
                                      </p:cBhvr>
                                      <p:tavLst>
                                        <p:tav tm="0">
                                          <p:val>
                                            <p:fltVal val="0"/>
                                          </p:val>
                                        </p:tav>
                                        <p:tav tm="100000">
                                          <p:val>
                                            <p:strVal val="#ppt_w"/>
                                          </p:val>
                                        </p:tav>
                                      </p:tavLst>
                                    </p:anim>
                                    <p:anim calcmode="lin" valueType="num">
                                      <p:cBhvr>
                                        <p:cTn id="61" dur="1000" fill="hold"/>
                                        <p:tgtEl>
                                          <p:spTgt spid="31"/>
                                        </p:tgtEl>
                                        <p:attrNameLst>
                                          <p:attrName>ppt_h</p:attrName>
                                        </p:attrNameLst>
                                      </p:cBhvr>
                                      <p:tavLst>
                                        <p:tav tm="0">
                                          <p:val>
                                            <p:fltVal val="0"/>
                                          </p:val>
                                        </p:tav>
                                        <p:tav tm="100000">
                                          <p:val>
                                            <p:strVal val="#ppt_h"/>
                                          </p:val>
                                        </p:tav>
                                      </p:tavLst>
                                    </p:anim>
                                    <p:anim calcmode="lin" valueType="num">
                                      <p:cBhvr>
                                        <p:cTn id="62" dur="1000" fill="hold"/>
                                        <p:tgtEl>
                                          <p:spTgt spid="31"/>
                                        </p:tgtEl>
                                        <p:attrNameLst>
                                          <p:attrName>style.rotation</p:attrName>
                                        </p:attrNameLst>
                                      </p:cBhvr>
                                      <p:tavLst>
                                        <p:tav tm="0">
                                          <p:val>
                                            <p:fltVal val="90"/>
                                          </p:val>
                                        </p:tav>
                                        <p:tav tm="100000">
                                          <p:val>
                                            <p:fltVal val="0"/>
                                          </p:val>
                                        </p:tav>
                                      </p:tavLst>
                                    </p:anim>
                                    <p:animEffect transition="in" filter="fade">
                                      <p:cBhvr>
                                        <p:cTn id="63" dur="1000"/>
                                        <p:tgtEl>
                                          <p:spTgt spid="31"/>
                                        </p:tgtEl>
                                      </p:cBhvr>
                                    </p:animEffect>
                                  </p:childTnLst>
                                </p:cTn>
                              </p:par>
                              <p:par>
                                <p:cTn id="64" presetID="31" presetClass="entr" presetSubtype="0" fill="hold" nodeType="withEffect">
                                  <p:stCondLst>
                                    <p:cond delay="0"/>
                                  </p:stCondLst>
                                  <p:childTnLst>
                                    <p:set>
                                      <p:cBhvr>
                                        <p:cTn id="65" dur="1" fill="hold">
                                          <p:stCondLst>
                                            <p:cond delay="0"/>
                                          </p:stCondLst>
                                        </p:cTn>
                                        <p:tgtEl>
                                          <p:spTgt spid="32"/>
                                        </p:tgtEl>
                                        <p:attrNameLst>
                                          <p:attrName>style.visibility</p:attrName>
                                        </p:attrNameLst>
                                      </p:cBhvr>
                                      <p:to>
                                        <p:strVal val="visible"/>
                                      </p:to>
                                    </p:set>
                                    <p:anim calcmode="lin" valueType="num">
                                      <p:cBhvr>
                                        <p:cTn id="66" dur="1000" fill="hold"/>
                                        <p:tgtEl>
                                          <p:spTgt spid="32"/>
                                        </p:tgtEl>
                                        <p:attrNameLst>
                                          <p:attrName>ppt_w</p:attrName>
                                        </p:attrNameLst>
                                      </p:cBhvr>
                                      <p:tavLst>
                                        <p:tav tm="0">
                                          <p:val>
                                            <p:fltVal val="0"/>
                                          </p:val>
                                        </p:tav>
                                        <p:tav tm="100000">
                                          <p:val>
                                            <p:strVal val="#ppt_w"/>
                                          </p:val>
                                        </p:tav>
                                      </p:tavLst>
                                    </p:anim>
                                    <p:anim calcmode="lin" valueType="num">
                                      <p:cBhvr>
                                        <p:cTn id="67" dur="1000" fill="hold"/>
                                        <p:tgtEl>
                                          <p:spTgt spid="32"/>
                                        </p:tgtEl>
                                        <p:attrNameLst>
                                          <p:attrName>ppt_h</p:attrName>
                                        </p:attrNameLst>
                                      </p:cBhvr>
                                      <p:tavLst>
                                        <p:tav tm="0">
                                          <p:val>
                                            <p:fltVal val="0"/>
                                          </p:val>
                                        </p:tav>
                                        <p:tav tm="100000">
                                          <p:val>
                                            <p:strVal val="#ppt_h"/>
                                          </p:val>
                                        </p:tav>
                                      </p:tavLst>
                                    </p:anim>
                                    <p:anim calcmode="lin" valueType="num">
                                      <p:cBhvr>
                                        <p:cTn id="68" dur="1000" fill="hold"/>
                                        <p:tgtEl>
                                          <p:spTgt spid="32"/>
                                        </p:tgtEl>
                                        <p:attrNameLst>
                                          <p:attrName>style.rotation</p:attrName>
                                        </p:attrNameLst>
                                      </p:cBhvr>
                                      <p:tavLst>
                                        <p:tav tm="0">
                                          <p:val>
                                            <p:fltVal val="90"/>
                                          </p:val>
                                        </p:tav>
                                        <p:tav tm="100000">
                                          <p:val>
                                            <p:fltVal val="0"/>
                                          </p:val>
                                        </p:tav>
                                      </p:tavLst>
                                    </p:anim>
                                    <p:animEffect transition="in" filter="fade">
                                      <p:cBhvr>
                                        <p:cTn id="69"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22151" y="2715022"/>
            <a:ext cx="12192000" cy="30878"/>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19" name="Rectangle: Rounded Corners 7">
            <a:extLst>
              <a:ext uri="{FF2B5EF4-FFF2-40B4-BE49-F238E27FC236}">
                <a16:creationId xmlns:a16="http://schemas.microsoft.com/office/drawing/2014/main" id="{D5397E9F-57CE-4CBC-BF7D-C7F3ACC44961}"/>
              </a:ext>
            </a:extLst>
          </p:cNvPr>
          <p:cNvSpPr/>
          <p:nvPr/>
        </p:nvSpPr>
        <p:spPr>
          <a:xfrm>
            <a:off x="1204686" y="3843194"/>
            <a:ext cx="10208923" cy="1394057"/>
          </a:xfrm>
          <a:prstGeom prst="roundRect">
            <a:avLst/>
          </a:prstGeom>
          <a:solidFill>
            <a:schemeClr val="bg1"/>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chemeClr val="tx1"/>
                </a:solidFill>
                <a:latin typeface="#9Slide03 SFU Futura_12" panose="00000400000000000000" pitchFamily="2" charset="0"/>
                <a:cs typeface="Arial" panose="020B0604020202020204" pitchFamily="34" charset="0"/>
              </a:rPr>
              <a:t>Sưu </a:t>
            </a:r>
            <a:r>
              <a:rPr lang="vi-VN" sz="3200" b="1" dirty="0">
                <a:solidFill>
                  <a:schemeClr val="tx1"/>
                </a:solidFill>
                <a:latin typeface="#9Slide03 SFU Futura_12" panose="00000400000000000000" pitchFamily="2" charset="0"/>
                <a:cs typeface="Arial" panose="020B0604020202020204" pitchFamily="34" charset="0"/>
              </a:rPr>
              <a:t>tầm và giới thiệu với bạn bè về hình ảnh những sản phẩm của Việt Nam </a:t>
            </a:r>
            <a:r>
              <a:rPr lang="vi-VN" sz="3200" b="1" dirty="0" smtClean="0">
                <a:solidFill>
                  <a:srgbClr val="FF0000"/>
                </a:solidFill>
                <a:latin typeface="#9Slide03 SFU Futura_12" panose="00000400000000000000" pitchFamily="2" charset="0"/>
                <a:cs typeface="Arial" panose="020B0604020202020204" pitchFamily="34" charset="0"/>
              </a:rPr>
              <a:t>xuất </a:t>
            </a:r>
            <a:r>
              <a:rPr lang="vi-VN" sz="3200" b="1" dirty="0">
                <a:solidFill>
                  <a:srgbClr val="FF0000"/>
                </a:solidFill>
                <a:latin typeface="#9Slide03 SFU Futura_12" panose="00000400000000000000" pitchFamily="2" charset="0"/>
                <a:cs typeface="Arial" panose="020B0604020202020204" pitchFamily="34" charset="0"/>
              </a:rPr>
              <a:t>khẩu </a:t>
            </a:r>
            <a:r>
              <a:rPr lang="vi-VN" sz="3200" b="1" dirty="0">
                <a:solidFill>
                  <a:schemeClr val="tx1"/>
                </a:solidFill>
                <a:latin typeface="#9Slide03 SFU Futura_12" panose="00000400000000000000" pitchFamily="2" charset="0"/>
                <a:cs typeface="Arial" panose="020B0604020202020204" pitchFamily="34" charset="0"/>
              </a:rPr>
              <a:t>đến Liên minh châu Âu.</a:t>
            </a:r>
            <a:endParaRPr lang="en-US" sz="3200" b="1" dirty="0">
              <a:solidFill>
                <a:schemeClr val="tx1"/>
              </a:solidFill>
              <a:latin typeface="#9Slide03 SFU Futura_12" panose="00000400000000000000" pitchFamily="2" charset="0"/>
              <a:cs typeface="Arial" panose="020B0604020202020204" pitchFamily="34" charset="0"/>
            </a:endParaRPr>
          </a:p>
        </p:txBody>
      </p:sp>
      <p:sp>
        <p:nvSpPr>
          <p:cNvPr id="13" name="Rectangle 12">
            <a:extLst>
              <a:ext uri="{FF2B5EF4-FFF2-40B4-BE49-F238E27FC236}">
                <a16:creationId xmlns:a16="http://schemas.microsoft.com/office/drawing/2014/main" id="{81F2071E-DF8C-495C-8676-8F839E06F04F}"/>
              </a:ext>
            </a:extLst>
          </p:cNvPr>
          <p:cNvSpPr/>
          <p:nvPr/>
        </p:nvSpPr>
        <p:spPr>
          <a:xfrm>
            <a:off x="3571664" y="-74336"/>
            <a:ext cx="5094278" cy="1200329"/>
          </a:xfrm>
          <a:prstGeom prst="rect">
            <a:avLst/>
          </a:prstGeom>
          <a:noFill/>
        </p:spPr>
        <p:txBody>
          <a:bodyPr wrap="square" lIns="91440" tIns="45720" rIns="91440" bIns="45720">
            <a:spAutoFit/>
          </a:bodyPr>
          <a:lstStyle/>
          <a:p>
            <a:pPr algn="ctr"/>
            <a:r>
              <a:rPr lang="en-US" sz="7200" b="1" cap="none" spc="0"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VẬN DỤNG</a:t>
            </a:r>
            <a:endPar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14" name="Picture 2" descr="Hình ảnh Vector Biểu Tượng Cái Nhà Gỗ PNG , Abstract, Căn Hộ, Kiến Trúc PNG  và Vector với nền trong suốt để tải xuống miễn phí"/>
          <p:cNvPicPr>
            <a:picLocks noChangeAspect="1" noChangeArrowheads="1"/>
          </p:cNvPicPr>
          <p:nvPr/>
        </p:nvPicPr>
        <p:blipFill rotWithShape="1">
          <a:blip r:embed="rId3">
            <a:extLst>
              <a:ext uri="{28A0092B-C50C-407E-A947-70E740481C1C}">
                <a14:useLocalDpi xmlns:a14="http://schemas.microsoft.com/office/drawing/2010/main" val="0"/>
              </a:ext>
            </a:extLst>
          </a:blip>
          <a:srcRect l="27902" t="34358" r="28689" b="26323"/>
          <a:stretch/>
        </p:blipFill>
        <p:spPr bwMode="auto">
          <a:xfrm>
            <a:off x="428154" y="426093"/>
            <a:ext cx="3290921" cy="29807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Poster Khung Hình ảnh PNG | Vector và các tập tin PSD | Tải về miễn phí  trên Pngt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944" b="90000" l="6389" r="94167">
                        <a14:foregroundMark x1="6389" y1="52500" x2="6389" y2="68333"/>
                        <a14:foregroundMark x1="94444" y1="53611" x2="91667" y2="70278"/>
                        <a14:foregroundMark x1="65000" y1="1944" x2="65278" y2="5278"/>
                        <a14:foregroundMark x1="31111" y1="4444" x2="31111" y2="6667"/>
                        <a14:foregroundMark x1="31111" y1="13611" x2="31111" y2="18889"/>
                        <a14:foregroundMark x1="31111" y1="27500" x2="31111" y2="30556"/>
                        <a14:foregroundMark x1="33889" y1="13611" x2="33333" y2="18056"/>
                        <a14:foregroundMark x1="67500" y1="10556" x2="67500" y2="12778"/>
                        <a14:foregroundMark x1="69722" y1="14167" x2="68611" y2="18611"/>
                        <a14:foregroundMark x1="69444" y1="26667" x2="69722" y2="29444"/>
                        <a14:foregroundMark x1="68611" y1="20556" x2="68611" y2="23889"/>
                      </a14:backgroundRemoval>
                    </a14:imgEffect>
                  </a14:imgLayer>
                </a14:imgProps>
              </a:ext>
              <a:ext uri="{28A0092B-C50C-407E-A947-70E740481C1C}">
                <a14:useLocalDpi xmlns:a14="http://schemas.microsoft.com/office/drawing/2010/main" val="0"/>
              </a:ext>
            </a:extLst>
          </a:blip>
          <a:srcRect t="10036"/>
          <a:stretch/>
        </p:blipFill>
        <p:spPr bwMode="auto">
          <a:xfrm>
            <a:off x="4439795" y="1166405"/>
            <a:ext cx="3707716" cy="308484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4688352" y="2708829"/>
            <a:ext cx="3241593" cy="461665"/>
          </a:xfrm>
          <a:prstGeom prst="rect">
            <a:avLst/>
          </a:prstGeom>
        </p:spPr>
        <p:txBody>
          <a:bodyPr wrap="none">
            <a:spAutoFit/>
          </a:bodyPr>
          <a:lstStyle/>
          <a:p>
            <a:r>
              <a:rPr lang="en-US" sz="2400" b="1" dirty="0" smtClean="0">
                <a:solidFill>
                  <a:schemeClr val="bg1"/>
                </a:solidFill>
                <a:latin typeface="#9Slide03 SFU Futura_12" panose="020B0604020202020204" charset="0"/>
              </a:rPr>
              <a:t>HOẠT ĐỘNG VỀ NHÀ</a:t>
            </a:r>
            <a:endParaRPr lang="en-US" sz="2400" dirty="0">
              <a:solidFill>
                <a:schemeClr val="bg1"/>
              </a:solidFill>
            </a:endParaRPr>
          </a:p>
        </p:txBody>
      </p:sp>
      <p:sp>
        <p:nvSpPr>
          <p:cNvPr id="17" name="Rectangle: Rounded Corners 7">
            <a:extLst>
              <a:ext uri="{FF2B5EF4-FFF2-40B4-BE49-F238E27FC236}">
                <a16:creationId xmlns:a16="http://schemas.microsoft.com/office/drawing/2014/main" id="{D5397E9F-57CE-4CBC-BF7D-C7F3ACC44961}"/>
              </a:ext>
            </a:extLst>
          </p:cNvPr>
          <p:cNvSpPr/>
          <p:nvPr/>
        </p:nvSpPr>
        <p:spPr>
          <a:xfrm>
            <a:off x="1204686" y="5672827"/>
            <a:ext cx="4237469" cy="782634"/>
          </a:xfrm>
          <a:prstGeom prst="roundRect">
            <a:avLst/>
          </a:prstGeom>
          <a:solidFill>
            <a:srgbClr val="ABE0F9"/>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chemeClr val="tx1"/>
                </a:solidFill>
                <a:latin typeface="#9Slide03 SFU Futura_12" panose="00000400000000000000" pitchFamily="2" charset="0"/>
                <a:cs typeface="Arial" panose="020B0604020202020204" pitchFamily="34" charset="0"/>
              </a:rPr>
              <a:t>Trình</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bày</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trên</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giấy</a:t>
            </a:r>
            <a:r>
              <a:rPr lang="en-US" sz="3200" b="1" dirty="0" smtClean="0">
                <a:solidFill>
                  <a:schemeClr val="tx1"/>
                </a:solidFill>
                <a:latin typeface="#9Slide03 SFU Futura_12" panose="00000400000000000000" pitchFamily="2" charset="0"/>
                <a:cs typeface="Arial" panose="020B0604020202020204" pitchFamily="34" charset="0"/>
              </a:rPr>
              <a:t> A4</a:t>
            </a:r>
            <a:endParaRPr lang="en-US" sz="3200" b="1" dirty="0">
              <a:solidFill>
                <a:schemeClr val="tx1"/>
              </a:solidFill>
              <a:latin typeface="#9Slide03 SFU Futura_12" panose="00000400000000000000" pitchFamily="2" charset="0"/>
              <a:cs typeface="Arial" panose="020B0604020202020204" pitchFamily="34" charset="0"/>
            </a:endParaRPr>
          </a:p>
        </p:txBody>
      </p:sp>
      <p:sp>
        <p:nvSpPr>
          <p:cNvPr id="18" name="Rectangle: Rounded Corners 7">
            <a:extLst>
              <a:ext uri="{FF2B5EF4-FFF2-40B4-BE49-F238E27FC236}">
                <a16:creationId xmlns:a16="http://schemas.microsoft.com/office/drawing/2014/main" id="{D5397E9F-57CE-4CBC-BF7D-C7F3ACC44961}"/>
              </a:ext>
            </a:extLst>
          </p:cNvPr>
          <p:cNvSpPr/>
          <p:nvPr/>
        </p:nvSpPr>
        <p:spPr>
          <a:xfrm>
            <a:off x="5840595" y="5672827"/>
            <a:ext cx="5573014" cy="782634"/>
          </a:xfrm>
          <a:prstGeom prst="roundRect">
            <a:avLst/>
          </a:prstGeom>
          <a:solidFill>
            <a:srgbClr val="ABE0F9"/>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chemeClr val="tx1"/>
                </a:solidFill>
                <a:latin typeface="#9Slide03 SFU Futura_12" panose="00000400000000000000" pitchFamily="2" charset="0"/>
                <a:cs typeface="Arial" panose="020B0604020202020204" pitchFamily="34" charset="0"/>
              </a:rPr>
              <a:t>Tiết</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sau</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giới</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thiệu</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trước</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lớp</a:t>
            </a:r>
            <a:endParaRPr lang="en-US" sz="3200" b="1" dirty="0">
              <a:solidFill>
                <a:schemeClr val="tx1"/>
              </a:solidFill>
              <a:latin typeface="#9Slide03 SFU Futura_12" panose="00000400000000000000" pitchFamily="2" charset="0"/>
              <a:cs typeface="Arial" panose="020B0604020202020204" pitchFamily="34" charset="0"/>
            </a:endParaRPr>
          </a:p>
        </p:txBody>
      </p:sp>
    </p:spTree>
    <p:extLst>
      <p:ext uri="{BB962C8B-B14F-4D97-AF65-F5344CB8AC3E}">
        <p14:creationId xmlns:p14="http://schemas.microsoft.com/office/powerpoint/2010/main" val="6942845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lackboard - Free education icons"/>
          <p:cNvPicPr>
            <a:picLocks noChangeAspect="1" noChangeArrowheads="1"/>
          </p:cNvPicPr>
          <p:nvPr/>
        </p:nvPicPr>
        <p:blipFill rotWithShape="1">
          <a:blip r:embed="rId2">
            <a:extLst>
              <a:ext uri="{28A0092B-C50C-407E-A947-70E740481C1C}">
                <a14:useLocalDpi xmlns:a14="http://schemas.microsoft.com/office/drawing/2010/main" val="0"/>
              </a:ext>
            </a:extLst>
          </a:blip>
          <a:srcRect l="9332" t="11965" r="9735" b="26052"/>
          <a:stretch/>
        </p:blipFill>
        <p:spPr bwMode="auto">
          <a:xfrm>
            <a:off x="3237142" y="0"/>
            <a:ext cx="895485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Cô Giáo, Hình Giáo Viên - Vector Free"/>
          <p:cNvPicPr>
            <a:picLocks noChangeAspect="1" noChangeArrowheads="1"/>
          </p:cNvPicPr>
          <p:nvPr/>
        </p:nvPicPr>
        <p:blipFill rotWithShape="1">
          <a:blip r:embed="rId3">
            <a:extLst>
              <a:ext uri="{28A0092B-C50C-407E-A947-70E740481C1C}">
                <a14:useLocalDpi xmlns:a14="http://schemas.microsoft.com/office/drawing/2010/main" val="0"/>
              </a:ext>
            </a:extLst>
          </a:blip>
          <a:srcRect l="22843" r="19289"/>
          <a:stretch/>
        </p:blipFill>
        <p:spPr bwMode="auto">
          <a:xfrm>
            <a:off x="0" y="96982"/>
            <a:ext cx="3579595" cy="67610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ut You Can Also Easily Load Your Own Icons Into The - 3d Map Psd | Full  Size PNG Download | SeekPNG">
            <a:extLst>
              <a:ext uri="{FF2B5EF4-FFF2-40B4-BE49-F238E27FC236}">
                <a16:creationId xmlns:a16="http://schemas.microsoft.com/office/drawing/2014/main" id="{B3F332D2-ACDA-41FB-A442-7E91798EB9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327" r="4288" b="-2"/>
          <a:stretch/>
        </p:blipFill>
        <p:spPr bwMode="auto">
          <a:xfrm>
            <a:off x="8225805" y="759657"/>
            <a:ext cx="3548705" cy="36801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hank you - Free nature icons">
            <a:extLst>
              <a:ext uri="{FF2B5EF4-FFF2-40B4-BE49-F238E27FC236}">
                <a16:creationId xmlns:a16="http://schemas.microsoft.com/office/drawing/2014/main" id="{A3A2E1B7-D678-4550-AAB5-8BE1E36FCD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572"/>
          <a:stretch/>
        </p:blipFill>
        <p:spPr bwMode="auto">
          <a:xfrm>
            <a:off x="4106485" y="759657"/>
            <a:ext cx="4245929" cy="440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1318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F2071E-DF8C-495C-8676-8F839E06F04F}"/>
              </a:ext>
            </a:extLst>
          </p:cNvPr>
          <p:cNvSpPr/>
          <p:nvPr/>
        </p:nvSpPr>
        <p:spPr>
          <a:xfrm>
            <a:off x="1203193" y="100057"/>
            <a:ext cx="9857240"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THỬ TÀI HIỂU BIẾT?</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
        <p:nvSpPr>
          <p:cNvPr id="4" name="Rectangle 3"/>
          <p:cNvSpPr/>
          <p:nvPr/>
        </p:nvSpPr>
        <p:spPr>
          <a:xfrm>
            <a:off x="6526918" y="3001546"/>
            <a:ext cx="5030865" cy="3108543"/>
          </a:xfrm>
          <a:prstGeom prst="rect">
            <a:avLst/>
          </a:prstGeom>
        </p:spPr>
        <p:txBody>
          <a:bodyPr wrap="square">
            <a:spAutoFit/>
          </a:bodyPr>
          <a:lstStyle/>
          <a:p>
            <a:pPr algn="just"/>
            <a:r>
              <a:rPr lang="vi-VN" sz="2800" dirty="0" smtClean="0">
                <a:solidFill>
                  <a:srgbClr val="0033CC"/>
                </a:solidFill>
                <a:latin typeface="#9Slide03 SFU Futura_12" panose="020B0604020202020204" charset="0"/>
              </a:rPr>
              <a:t>Brexit </a:t>
            </a:r>
            <a:r>
              <a:rPr lang="vi-VN" sz="2800" dirty="0">
                <a:solidFill>
                  <a:srgbClr val="0033CC"/>
                </a:solidFill>
                <a:latin typeface="#9Slide03 SFU Futura_12" panose="020B0604020202020204" charset="0"/>
              </a:rPr>
              <a:t>là từ ghép của 2 chữ gồm “Britain” là nước Anh và “exit” là sự ra đi. Ám chỉ việc Vương quốc Anh ly khai khỏi EU và thay đổi mối quan hệ giữa Anh với EU về an ninh, thương mại và di dân</a:t>
            </a:r>
            <a:r>
              <a:rPr lang="vi-VN" sz="2800" dirty="0" smtClean="0">
                <a:solidFill>
                  <a:srgbClr val="0033CC"/>
                </a:solidFill>
                <a:latin typeface="#9Slide03 SFU Futura_12" panose="020B0604020202020204" charset="0"/>
              </a:rPr>
              <a:t>.</a:t>
            </a:r>
            <a:endParaRPr lang="en-US" sz="2800" dirty="0">
              <a:solidFill>
                <a:srgbClr val="0033CC"/>
              </a:solidFill>
              <a:latin typeface="#9Slide03 SFU Futura_12" panose="020B0604020202020204" charset="0"/>
            </a:endParaRPr>
          </a:p>
        </p:txBody>
      </p:sp>
      <p:cxnSp>
        <p:nvCxnSpPr>
          <p:cNvPr id="6" name="Straight Connector 5"/>
          <p:cNvCxnSpPr/>
          <p:nvPr/>
        </p:nvCxnSpPr>
        <p:spPr>
          <a:xfrm>
            <a:off x="11933941" y="3071813"/>
            <a:ext cx="7467" cy="366243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793673" y="3914775"/>
            <a:ext cx="8118" cy="2819474"/>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633816" y="4322582"/>
            <a:ext cx="7792" cy="192604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529763" y="6248628"/>
            <a:ext cx="2111845" cy="0"/>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972550" y="6387168"/>
            <a:ext cx="3219450" cy="9598"/>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058150" y="6555697"/>
            <a:ext cx="4168644" cy="5011"/>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8977" y="5288340"/>
            <a:ext cx="6341805" cy="1569660"/>
          </a:xfrm>
          <a:prstGeom prst="rect">
            <a:avLst/>
          </a:prstGeom>
        </p:spPr>
        <p:txBody>
          <a:bodyPr wrap="square">
            <a:spAutoFit/>
          </a:bodyPr>
          <a:lstStyle/>
          <a:p>
            <a:pPr algn="ctr">
              <a:lnSpc>
                <a:spcPct val="120000"/>
              </a:lnSpc>
            </a:pP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Brexit</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 </a:t>
            </a: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Nước</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Anh</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rời</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khỏi</a:t>
            </a:r>
            <a:endPar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endParaRPr>
          </a:p>
          <a:p>
            <a:pPr algn="ctr">
              <a:lnSpc>
                <a:spcPct val="120000"/>
              </a:lnSpc>
            </a:pPr>
            <a:r>
              <a:rPr lang="pt-BR" sz="40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Liên minh châu </a:t>
            </a:r>
            <a:r>
              <a:rPr lang="pt-BR"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Âu</a:t>
            </a:r>
            <a:endParaRPr lang="en-US" sz="4000" b="1" dirty="0">
              <a:solidFill>
                <a:srgbClr val="C00000"/>
              </a:solidFill>
              <a:effectLst/>
              <a:latin typeface="#9Slide03 SFU Futura_12" panose="020B0604020202020204" charset="0"/>
              <a:ea typeface="Tahoma" panose="020B0604030504040204" pitchFamily="34" charset="0"/>
              <a:cs typeface="Times New Roman" panose="02020603050405020304" pitchFamily="18" charset="0"/>
            </a:endParaRPr>
          </a:p>
        </p:txBody>
      </p:sp>
      <p:grpSp>
        <p:nvGrpSpPr>
          <p:cNvPr id="17" name="Group 16"/>
          <p:cNvGrpSpPr/>
          <p:nvPr/>
        </p:nvGrpSpPr>
        <p:grpSpPr>
          <a:xfrm>
            <a:off x="1203193" y="19864"/>
            <a:ext cx="1585143" cy="1018628"/>
            <a:chOff x="6857346" y="857587"/>
            <a:chExt cx="4331139" cy="2454312"/>
          </a:xfrm>
        </p:grpSpPr>
        <p:pic>
          <p:nvPicPr>
            <p:cNvPr id="18" name="Picture 17"/>
            <p:cNvPicPr>
              <a:picLocks noChangeAspect="1"/>
            </p:cNvPicPr>
            <p:nvPr/>
          </p:nvPicPr>
          <p:blipFill>
            <a:blip r:embed="rId3"/>
            <a:stretch>
              <a:fillRect/>
            </a:stretch>
          </p:blipFill>
          <p:spPr>
            <a:xfrm>
              <a:off x="6857346" y="857587"/>
              <a:ext cx="4331139" cy="2454312"/>
            </a:xfrm>
            <a:prstGeom prst="rect">
              <a:avLst/>
            </a:prstGeom>
          </p:spPr>
        </p:pic>
        <p:pic>
          <p:nvPicPr>
            <p:cNvPr id="19"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Tiếng Anh vẫn là ngôn ngữ sử dụng chung tại EU bất chấp Brexit | Văn hóa |  Vietnam+ (VietnamPl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901" y="1473994"/>
            <a:ext cx="5989026" cy="37157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58434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par>
                                <p:cTn id="16" presetID="31"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 calcmode="lin" valueType="num">
                                      <p:cBhvr>
                                        <p:cTn id="20" dur="1000" fill="hold"/>
                                        <p:tgtEl>
                                          <p:spTgt spid="14"/>
                                        </p:tgtEl>
                                        <p:attrNameLst>
                                          <p:attrName>style.rotation</p:attrName>
                                        </p:attrNameLst>
                                      </p:cBhvr>
                                      <p:tavLst>
                                        <p:tav tm="0">
                                          <p:val>
                                            <p:fltVal val="90"/>
                                          </p:val>
                                        </p:tav>
                                        <p:tav tm="100000">
                                          <p:val>
                                            <p:fltVal val="0"/>
                                          </p:val>
                                        </p:tav>
                                      </p:tavLst>
                                    </p:anim>
                                    <p:animEffect transition="in" filter="fade">
                                      <p:cBhvr>
                                        <p:cTn id="21" dur="1000"/>
                                        <p:tgtEl>
                                          <p:spTgt spid="14"/>
                                        </p:tgtEl>
                                      </p:cBhvr>
                                    </p:animEffect>
                                  </p:childTnLst>
                                </p:cTn>
                              </p:par>
                              <p:par>
                                <p:cTn id="22" presetID="31"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fltVal val="0"/>
                                          </p:val>
                                        </p:tav>
                                        <p:tav tm="100000">
                                          <p:val>
                                            <p:strVal val="#ppt_w"/>
                                          </p:val>
                                        </p:tav>
                                      </p:tavLst>
                                    </p:anim>
                                    <p:anim calcmode="lin" valueType="num">
                                      <p:cBhvr>
                                        <p:cTn id="25" dur="1000" fill="hold"/>
                                        <p:tgtEl>
                                          <p:spTgt spid="13"/>
                                        </p:tgtEl>
                                        <p:attrNameLst>
                                          <p:attrName>ppt_h</p:attrName>
                                        </p:attrNameLst>
                                      </p:cBhvr>
                                      <p:tavLst>
                                        <p:tav tm="0">
                                          <p:val>
                                            <p:fltVal val="0"/>
                                          </p:val>
                                        </p:tav>
                                        <p:tav tm="100000">
                                          <p:val>
                                            <p:strVal val="#ppt_h"/>
                                          </p:val>
                                        </p:tav>
                                      </p:tavLst>
                                    </p:anim>
                                    <p:anim calcmode="lin" valueType="num">
                                      <p:cBhvr>
                                        <p:cTn id="26" dur="1000" fill="hold"/>
                                        <p:tgtEl>
                                          <p:spTgt spid="13"/>
                                        </p:tgtEl>
                                        <p:attrNameLst>
                                          <p:attrName>style.rotation</p:attrName>
                                        </p:attrNameLst>
                                      </p:cBhvr>
                                      <p:tavLst>
                                        <p:tav tm="0">
                                          <p:val>
                                            <p:fltVal val="90"/>
                                          </p:val>
                                        </p:tav>
                                        <p:tav tm="100000">
                                          <p:val>
                                            <p:fltVal val="0"/>
                                          </p:val>
                                        </p:tav>
                                      </p:tavLst>
                                    </p:anim>
                                    <p:animEffect transition="in" filter="fade">
                                      <p:cBhvr>
                                        <p:cTn id="27" dur="1000"/>
                                        <p:tgtEl>
                                          <p:spTgt spid="13"/>
                                        </p:tgtEl>
                                      </p:cBhvr>
                                    </p:animEffect>
                                  </p:childTnLst>
                                </p:cTn>
                              </p:par>
                              <p:par>
                                <p:cTn id="28" presetID="31"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par>
                                <p:cTn id="34" presetID="31"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 calcmode="lin" valueType="num">
                                      <p:cBhvr>
                                        <p:cTn id="38" dur="1000" fill="hold"/>
                                        <p:tgtEl>
                                          <p:spTgt spid="15"/>
                                        </p:tgtEl>
                                        <p:attrNameLst>
                                          <p:attrName>style.rotation</p:attrName>
                                        </p:attrNameLst>
                                      </p:cBhvr>
                                      <p:tavLst>
                                        <p:tav tm="0">
                                          <p:val>
                                            <p:fltVal val="90"/>
                                          </p:val>
                                        </p:tav>
                                        <p:tav tm="100000">
                                          <p:val>
                                            <p:fltVal val="0"/>
                                          </p:val>
                                        </p:tav>
                                      </p:tavLst>
                                    </p:anim>
                                    <p:animEffect transition="in" filter="fade">
                                      <p:cBhvr>
                                        <p:cTn id="39" dur="1000"/>
                                        <p:tgtEl>
                                          <p:spTgt spid="15"/>
                                        </p:tgtEl>
                                      </p:cBhvr>
                                    </p:animEffect>
                                  </p:childTnLst>
                                </p:cTn>
                              </p:par>
                              <p:par>
                                <p:cTn id="40" presetID="31"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p:cTn id="42" dur="1000" fill="hold"/>
                                        <p:tgtEl>
                                          <p:spTgt spid="31"/>
                                        </p:tgtEl>
                                        <p:attrNameLst>
                                          <p:attrName>ppt_w</p:attrName>
                                        </p:attrNameLst>
                                      </p:cBhvr>
                                      <p:tavLst>
                                        <p:tav tm="0">
                                          <p:val>
                                            <p:fltVal val="0"/>
                                          </p:val>
                                        </p:tav>
                                        <p:tav tm="100000">
                                          <p:val>
                                            <p:strVal val="#ppt_w"/>
                                          </p:val>
                                        </p:tav>
                                      </p:tavLst>
                                    </p:anim>
                                    <p:anim calcmode="lin" valueType="num">
                                      <p:cBhvr>
                                        <p:cTn id="43" dur="1000" fill="hold"/>
                                        <p:tgtEl>
                                          <p:spTgt spid="31"/>
                                        </p:tgtEl>
                                        <p:attrNameLst>
                                          <p:attrName>ppt_h</p:attrName>
                                        </p:attrNameLst>
                                      </p:cBhvr>
                                      <p:tavLst>
                                        <p:tav tm="0">
                                          <p:val>
                                            <p:fltVal val="0"/>
                                          </p:val>
                                        </p:tav>
                                        <p:tav tm="100000">
                                          <p:val>
                                            <p:strVal val="#ppt_h"/>
                                          </p:val>
                                        </p:tav>
                                      </p:tavLst>
                                    </p:anim>
                                    <p:anim calcmode="lin" valueType="num">
                                      <p:cBhvr>
                                        <p:cTn id="44" dur="1000" fill="hold"/>
                                        <p:tgtEl>
                                          <p:spTgt spid="31"/>
                                        </p:tgtEl>
                                        <p:attrNameLst>
                                          <p:attrName>style.rotation</p:attrName>
                                        </p:attrNameLst>
                                      </p:cBhvr>
                                      <p:tavLst>
                                        <p:tav tm="0">
                                          <p:val>
                                            <p:fltVal val="90"/>
                                          </p:val>
                                        </p:tav>
                                        <p:tav tm="100000">
                                          <p:val>
                                            <p:fltVal val="0"/>
                                          </p:val>
                                        </p:tav>
                                      </p:tavLst>
                                    </p:anim>
                                    <p:animEffect transition="in" filter="fade">
                                      <p:cBhvr>
                                        <p:cTn id="45" dur="1000"/>
                                        <p:tgtEl>
                                          <p:spTgt spid="31"/>
                                        </p:tgtEl>
                                      </p:cBhvr>
                                    </p:animEffect>
                                  </p:childTnLst>
                                </p:cTn>
                              </p:par>
                              <p:par>
                                <p:cTn id="46" presetID="31"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p:cTn id="48" dur="1000" fill="hold"/>
                                        <p:tgtEl>
                                          <p:spTgt spid="32"/>
                                        </p:tgtEl>
                                        <p:attrNameLst>
                                          <p:attrName>ppt_w</p:attrName>
                                        </p:attrNameLst>
                                      </p:cBhvr>
                                      <p:tavLst>
                                        <p:tav tm="0">
                                          <p:val>
                                            <p:fltVal val="0"/>
                                          </p:val>
                                        </p:tav>
                                        <p:tav tm="100000">
                                          <p:val>
                                            <p:strVal val="#ppt_w"/>
                                          </p:val>
                                        </p:tav>
                                      </p:tavLst>
                                    </p:anim>
                                    <p:anim calcmode="lin" valueType="num">
                                      <p:cBhvr>
                                        <p:cTn id="49" dur="1000" fill="hold"/>
                                        <p:tgtEl>
                                          <p:spTgt spid="32"/>
                                        </p:tgtEl>
                                        <p:attrNameLst>
                                          <p:attrName>ppt_h</p:attrName>
                                        </p:attrNameLst>
                                      </p:cBhvr>
                                      <p:tavLst>
                                        <p:tav tm="0">
                                          <p:val>
                                            <p:fltVal val="0"/>
                                          </p:val>
                                        </p:tav>
                                        <p:tav tm="100000">
                                          <p:val>
                                            <p:strVal val="#ppt_h"/>
                                          </p:val>
                                        </p:tav>
                                      </p:tavLst>
                                    </p:anim>
                                    <p:anim calcmode="lin" valueType="num">
                                      <p:cBhvr>
                                        <p:cTn id="50" dur="1000" fill="hold"/>
                                        <p:tgtEl>
                                          <p:spTgt spid="32"/>
                                        </p:tgtEl>
                                        <p:attrNameLst>
                                          <p:attrName>style.rotation</p:attrName>
                                        </p:attrNameLst>
                                      </p:cBhvr>
                                      <p:tavLst>
                                        <p:tav tm="0">
                                          <p:val>
                                            <p:fltVal val="90"/>
                                          </p:val>
                                        </p:tav>
                                        <p:tav tm="100000">
                                          <p:val>
                                            <p:fltVal val="0"/>
                                          </p:val>
                                        </p:tav>
                                      </p:tavLst>
                                    </p:anim>
                                    <p:animEffect transition="in" filter="fade">
                                      <p:cBhvr>
                                        <p:cTn id="51"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F2071E-DF8C-495C-8676-8F839E06F04F}"/>
              </a:ext>
            </a:extLst>
          </p:cNvPr>
          <p:cNvSpPr/>
          <p:nvPr/>
        </p:nvSpPr>
        <p:spPr>
          <a:xfrm>
            <a:off x="1203193" y="100057"/>
            <a:ext cx="9857240"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THỬ TÀI HIỂU BIẾT?</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
        <p:nvSpPr>
          <p:cNvPr id="4" name="Rectangle 3"/>
          <p:cNvSpPr/>
          <p:nvPr/>
        </p:nvSpPr>
        <p:spPr>
          <a:xfrm>
            <a:off x="6205393" y="1204219"/>
            <a:ext cx="5392628" cy="5262979"/>
          </a:xfrm>
          <a:prstGeom prst="rect">
            <a:avLst/>
          </a:prstGeom>
        </p:spPr>
        <p:txBody>
          <a:bodyPr wrap="square">
            <a:spAutoFit/>
          </a:bodyPr>
          <a:lstStyle/>
          <a:p>
            <a:pPr algn="just"/>
            <a:r>
              <a:rPr lang="vi-VN" sz="2400" dirty="0" smtClean="0">
                <a:solidFill>
                  <a:srgbClr val="0033CC"/>
                </a:solidFill>
                <a:latin typeface="#9Slide03 SFU Futura_12" panose="020B0604020202020204" charset="0"/>
              </a:rPr>
              <a:t>Brussels </a:t>
            </a:r>
            <a:r>
              <a:rPr lang="vi-VN" sz="2400" dirty="0">
                <a:solidFill>
                  <a:srgbClr val="0033CC"/>
                </a:solidFill>
                <a:latin typeface="#9Slide03 SFU Futura_12" panose="020B0604020202020204" charset="0"/>
              </a:rPr>
              <a:t>- nơi được mệnh danh là thủ đô của Châu Âu, tập trung hầu hết các cơ quan đầu não quốc tế của khu vực, luôn được xem là trái tim của cả khu vực Châu Âu</a:t>
            </a:r>
            <a:r>
              <a:rPr lang="vi-VN" sz="2400" dirty="0" smtClean="0">
                <a:solidFill>
                  <a:srgbClr val="0033CC"/>
                </a:solidFill>
                <a:latin typeface="#9Slide03 SFU Futura_12" panose="020B0604020202020204" charset="0"/>
              </a:rPr>
              <a:t>.</a:t>
            </a:r>
            <a:r>
              <a:rPr lang="en-US" sz="2400" dirty="0" smtClean="0">
                <a:solidFill>
                  <a:srgbClr val="0033CC"/>
                </a:solidFill>
                <a:latin typeface="#9Slide03 SFU Futura_12" panose="020B0604020202020204" charset="0"/>
              </a:rPr>
              <a:t> </a:t>
            </a:r>
            <a:r>
              <a:rPr lang="vi-VN" sz="2400" dirty="0">
                <a:solidFill>
                  <a:srgbClr val="0033CC"/>
                </a:solidFill>
                <a:latin typeface="#9Slide03 SFU Futura_12" panose="020B0604020202020204" charset="0"/>
              </a:rPr>
              <a:t>Gần đây, các toà nhà này đã được mở cửa thành điểm tham quan ở Bỉ, cho phép du khách ghé đến chiêm ngưỡng trong một phần khuôn viên được giới hạn. Với ý nghĩa và vị thế quan trọng, các toà nhà trụ sở của các tổ chức quốc tế tại Brussels luôn thu hút đông đảo du khách nước ngoài, chủ yếu tìm đến để chiêm ngưỡng và chụp hình lưu niệm.</a:t>
            </a:r>
            <a:endParaRPr lang="en-US" sz="2400" dirty="0">
              <a:solidFill>
                <a:srgbClr val="0033CC"/>
              </a:solidFill>
              <a:latin typeface="#9Slide03 SFU Futura_12" panose="020B0604020202020204" charset="0"/>
            </a:endParaRPr>
          </a:p>
        </p:txBody>
      </p:sp>
      <p:cxnSp>
        <p:nvCxnSpPr>
          <p:cNvPr id="6" name="Straight Connector 5"/>
          <p:cNvCxnSpPr/>
          <p:nvPr/>
        </p:nvCxnSpPr>
        <p:spPr>
          <a:xfrm>
            <a:off x="11933941" y="3071813"/>
            <a:ext cx="7467" cy="366243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793673" y="3914775"/>
            <a:ext cx="8118" cy="2819474"/>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633816" y="4322582"/>
            <a:ext cx="7792" cy="192604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529763" y="6248628"/>
            <a:ext cx="2111845" cy="0"/>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972550" y="6387168"/>
            <a:ext cx="3219450" cy="9598"/>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058150" y="6555697"/>
            <a:ext cx="4168644" cy="5011"/>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91861" y="5285605"/>
            <a:ext cx="5987689" cy="1569660"/>
          </a:xfrm>
          <a:prstGeom prst="rect">
            <a:avLst/>
          </a:prstGeom>
        </p:spPr>
        <p:txBody>
          <a:bodyPr wrap="square">
            <a:spAutoFit/>
          </a:bodyPr>
          <a:lstStyle/>
          <a:p>
            <a:pPr algn="ctr">
              <a:lnSpc>
                <a:spcPct val="120000"/>
              </a:lnSpc>
            </a:pP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Trụ</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sở</a:t>
            </a:r>
            <a:r>
              <a:rPr lang="en-US" sz="40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Liên</a:t>
            </a:r>
            <a:r>
              <a:rPr lang="en-US" sz="40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 minh </a:t>
            </a:r>
            <a:r>
              <a:rPr lang="en-US" sz="40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châu</a:t>
            </a:r>
            <a:r>
              <a:rPr lang="en-US" sz="40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Âu</a:t>
            </a:r>
            <a:r>
              <a:rPr lang="en-US" sz="40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ở </a:t>
            </a:r>
            <a:r>
              <a:rPr lang="en-US" sz="40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Brussels, </a:t>
            </a:r>
            <a:r>
              <a:rPr lang="en-US" sz="40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Bỉ</a:t>
            </a:r>
            <a:r>
              <a:rPr lang="en-US" sz="40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a:t>
            </a:r>
            <a:endParaRPr lang="en-US" sz="4000" b="1" dirty="0">
              <a:solidFill>
                <a:srgbClr val="C00000"/>
              </a:solidFill>
              <a:effectLst/>
              <a:latin typeface="#9Slide03 SFU Futura_12" panose="020B0604020202020204" charset="0"/>
              <a:ea typeface="Tahoma" panose="020B0604030504040204" pitchFamily="34" charset="0"/>
              <a:cs typeface="Times New Roman" panose="02020603050405020304" pitchFamily="18" charset="0"/>
            </a:endParaRPr>
          </a:p>
        </p:txBody>
      </p:sp>
      <p:grpSp>
        <p:nvGrpSpPr>
          <p:cNvPr id="17" name="Group 16"/>
          <p:cNvGrpSpPr/>
          <p:nvPr/>
        </p:nvGrpSpPr>
        <p:grpSpPr>
          <a:xfrm>
            <a:off x="1203193" y="19864"/>
            <a:ext cx="1585143" cy="1018628"/>
            <a:chOff x="6857346" y="857587"/>
            <a:chExt cx="4331139" cy="2454312"/>
          </a:xfrm>
        </p:grpSpPr>
        <p:pic>
          <p:nvPicPr>
            <p:cNvPr id="18" name="Picture 17"/>
            <p:cNvPicPr>
              <a:picLocks noChangeAspect="1"/>
            </p:cNvPicPr>
            <p:nvPr/>
          </p:nvPicPr>
          <p:blipFill>
            <a:blip r:embed="rId3"/>
            <a:stretch>
              <a:fillRect/>
            </a:stretch>
          </p:blipFill>
          <p:spPr>
            <a:xfrm>
              <a:off x="6857346" y="857587"/>
              <a:ext cx="4331139" cy="2454312"/>
            </a:xfrm>
            <a:prstGeom prst="rect">
              <a:avLst/>
            </a:prstGeom>
          </p:spPr>
        </p:pic>
        <p:pic>
          <p:nvPicPr>
            <p:cNvPr id="19"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p:cNvPicPr>
            <a:picLocks noChangeAspect="1"/>
          </p:cNvPicPr>
          <p:nvPr/>
        </p:nvPicPr>
        <p:blipFill>
          <a:blip r:embed="rId5"/>
          <a:stretch>
            <a:fillRect/>
          </a:stretch>
        </p:blipFill>
        <p:spPr>
          <a:xfrm>
            <a:off x="191861" y="1385430"/>
            <a:ext cx="5999064" cy="3977403"/>
          </a:xfrm>
          <a:prstGeom prst="rect">
            <a:avLst/>
          </a:prstGeom>
          <a:ln>
            <a:noFill/>
          </a:ln>
          <a:effectLst>
            <a:softEdge rad="112500"/>
          </a:effectLst>
        </p:spPr>
      </p:pic>
    </p:spTree>
    <p:extLst>
      <p:ext uri="{BB962C8B-B14F-4D97-AF65-F5344CB8AC3E}">
        <p14:creationId xmlns:p14="http://schemas.microsoft.com/office/powerpoint/2010/main" val="17163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par>
                                <p:cTn id="16" presetID="31"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 calcmode="lin" valueType="num">
                                      <p:cBhvr>
                                        <p:cTn id="20" dur="1000" fill="hold"/>
                                        <p:tgtEl>
                                          <p:spTgt spid="14"/>
                                        </p:tgtEl>
                                        <p:attrNameLst>
                                          <p:attrName>style.rotation</p:attrName>
                                        </p:attrNameLst>
                                      </p:cBhvr>
                                      <p:tavLst>
                                        <p:tav tm="0">
                                          <p:val>
                                            <p:fltVal val="90"/>
                                          </p:val>
                                        </p:tav>
                                        <p:tav tm="100000">
                                          <p:val>
                                            <p:fltVal val="0"/>
                                          </p:val>
                                        </p:tav>
                                      </p:tavLst>
                                    </p:anim>
                                    <p:animEffect transition="in" filter="fade">
                                      <p:cBhvr>
                                        <p:cTn id="21" dur="1000"/>
                                        <p:tgtEl>
                                          <p:spTgt spid="14"/>
                                        </p:tgtEl>
                                      </p:cBhvr>
                                    </p:animEffect>
                                  </p:childTnLst>
                                </p:cTn>
                              </p:par>
                              <p:par>
                                <p:cTn id="22" presetID="31"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fltVal val="0"/>
                                          </p:val>
                                        </p:tav>
                                        <p:tav tm="100000">
                                          <p:val>
                                            <p:strVal val="#ppt_w"/>
                                          </p:val>
                                        </p:tav>
                                      </p:tavLst>
                                    </p:anim>
                                    <p:anim calcmode="lin" valueType="num">
                                      <p:cBhvr>
                                        <p:cTn id="25" dur="1000" fill="hold"/>
                                        <p:tgtEl>
                                          <p:spTgt spid="13"/>
                                        </p:tgtEl>
                                        <p:attrNameLst>
                                          <p:attrName>ppt_h</p:attrName>
                                        </p:attrNameLst>
                                      </p:cBhvr>
                                      <p:tavLst>
                                        <p:tav tm="0">
                                          <p:val>
                                            <p:fltVal val="0"/>
                                          </p:val>
                                        </p:tav>
                                        <p:tav tm="100000">
                                          <p:val>
                                            <p:strVal val="#ppt_h"/>
                                          </p:val>
                                        </p:tav>
                                      </p:tavLst>
                                    </p:anim>
                                    <p:anim calcmode="lin" valueType="num">
                                      <p:cBhvr>
                                        <p:cTn id="26" dur="1000" fill="hold"/>
                                        <p:tgtEl>
                                          <p:spTgt spid="13"/>
                                        </p:tgtEl>
                                        <p:attrNameLst>
                                          <p:attrName>style.rotation</p:attrName>
                                        </p:attrNameLst>
                                      </p:cBhvr>
                                      <p:tavLst>
                                        <p:tav tm="0">
                                          <p:val>
                                            <p:fltVal val="90"/>
                                          </p:val>
                                        </p:tav>
                                        <p:tav tm="100000">
                                          <p:val>
                                            <p:fltVal val="0"/>
                                          </p:val>
                                        </p:tav>
                                      </p:tavLst>
                                    </p:anim>
                                    <p:animEffect transition="in" filter="fade">
                                      <p:cBhvr>
                                        <p:cTn id="27" dur="1000"/>
                                        <p:tgtEl>
                                          <p:spTgt spid="13"/>
                                        </p:tgtEl>
                                      </p:cBhvr>
                                    </p:animEffect>
                                  </p:childTnLst>
                                </p:cTn>
                              </p:par>
                              <p:par>
                                <p:cTn id="28" presetID="31"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par>
                                <p:cTn id="34" presetID="31"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 calcmode="lin" valueType="num">
                                      <p:cBhvr>
                                        <p:cTn id="38" dur="1000" fill="hold"/>
                                        <p:tgtEl>
                                          <p:spTgt spid="15"/>
                                        </p:tgtEl>
                                        <p:attrNameLst>
                                          <p:attrName>style.rotation</p:attrName>
                                        </p:attrNameLst>
                                      </p:cBhvr>
                                      <p:tavLst>
                                        <p:tav tm="0">
                                          <p:val>
                                            <p:fltVal val="90"/>
                                          </p:val>
                                        </p:tav>
                                        <p:tav tm="100000">
                                          <p:val>
                                            <p:fltVal val="0"/>
                                          </p:val>
                                        </p:tav>
                                      </p:tavLst>
                                    </p:anim>
                                    <p:animEffect transition="in" filter="fade">
                                      <p:cBhvr>
                                        <p:cTn id="39" dur="1000"/>
                                        <p:tgtEl>
                                          <p:spTgt spid="15"/>
                                        </p:tgtEl>
                                      </p:cBhvr>
                                    </p:animEffect>
                                  </p:childTnLst>
                                </p:cTn>
                              </p:par>
                              <p:par>
                                <p:cTn id="40" presetID="31"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p:cTn id="42" dur="1000" fill="hold"/>
                                        <p:tgtEl>
                                          <p:spTgt spid="31"/>
                                        </p:tgtEl>
                                        <p:attrNameLst>
                                          <p:attrName>ppt_w</p:attrName>
                                        </p:attrNameLst>
                                      </p:cBhvr>
                                      <p:tavLst>
                                        <p:tav tm="0">
                                          <p:val>
                                            <p:fltVal val="0"/>
                                          </p:val>
                                        </p:tav>
                                        <p:tav tm="100000">
                                          <p:val>
                                            <p:strVal val="#ppt_w"/>
                                          </p:val>
                                        </p:tav>
                                      </p:tavLst>
                                    </p:anim>
                                    <p:anim calcmode="lin" valueType="num">
                                      <p:cBhvr>
                                        <p:cTn id="43" dur="1000" fill="hold"/>
                                        <p:tgtEl>
                                          <p:spTgt spid="31"/>
                                        </p:tgtEl>
                                        <p:attrNameLst>
                                          <p:attrName>ppt_h</p:attrName>
                                        </p:attrNameLst>
                                      </p:cBhvr>
                                      <p:tavLst>
                                        <p:tav tm="0">
                                          <p:val>
                                            <p:fltVal val="0"/>
                                          </p:val>
                                        </p:tav>
                                        <p:tav tm="100000">
                                          <p:val>
                                            <p:strVal val="#ppt_h"/>
                                          </p:val>
                                        </p:tav>
                                      </p:tavLst>
                                    </p:anim>
                                    <p:anim calcmode="lin" valueType="num">
                                      <p:cBhvr>
                                        <p:cTn id="44" dur="1000" fill="hold"/>
                                        <p:tgtEl>
                                          <p:spTgt spid="31"/>
                                        </p:tgtEl>
                                        <p:attrNameLst>
                                          <p:attrName>style.rotation</p:attrName>
                                        </p:attrNameLst>
                                      </p:cBhvr>
                                      <p:tavLst>
                                        <p:tav tm="0">
                                          <p:val>
                                            <p:fltVal val="90"/>
                                          </p:val>
                                        </p:tav>
                                        <p:tav tm="100000">
                                          <p:val>
                                            <p:fltVal val="0"/>
                                          </p:val>
                                        </p:tav>
                                      </p:tavLst>
                                    </p:anim>
                                    <p:animEffect transition="in" filter="fade">
                                      <p:cBhvr>
                                        <p:cTn id="45" dur="1000"/>
                                        <p:tgtEl>
                                          <p:spTgt spid="31"/>
                                        </p:tgtEl>
                                      </p:cBhvr>
                                    </p:animEffect>
                                  </p:childTnLst>
                                </p:cTn>
                              </p:par>
                              <p:par>
                                <p:cTn id="46" presetID="31"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p:cTn id="48" dur="1000" fill="hold"/>
                                        <p:tgtEl>
                                          <p:spTgt spid="32"/>
                                        </p:tgtEl>
                                        <p:attrNameLst>
                                          <p:attrName>ppt_w</p:attrName>
                                        </p:attrNameLst>
                                      </p:cBhvr>
                                      <p:tavLst>
                                        <p:tav tm="0">
                                          <p:val>
                                            <p:fltVal val="0"/>
                                          </p:val>
                                        </p:tav>
                                        <p:tav tm="100000">
                                          <p:val>
                                            <p:strVal val="#ppt_w"/>
                                          </p:val>
                                        </p:tav>
                                      </p:tavLst>
                                    </p:anim>
                                    <p:anim calcmode="lin" valueType="num">
                                      <p:cBhvr>
                                        <p:cTn id="49" dur="1000" fill="hold"/>
                                        <p:tgtEl>
                                          <p:spTgt spid="32"/>
                                        </p:tgtEl>
                                        <p:attrNameLst>
                                          <p:attrName>ppt_h</p:attrName>
                                        </p:attrNameLst>
                                      </p:cBhvr>
                                      <p:tavLst>
                                        <p:tav tm="0">
                                          <p:val>
                                            <p:fltVal val="0"/>
                                          </p:val>
                                        </p:tav>
                                        <p:tav tm="100000">
                                          <p:val>
                                            <p:strVal val="#ppt_h"/>
                                          </p:val>
                                        </p:tav>
                                      </p:tavLst>
                                    </p:anim>
                                    <p:anim calcmode="lin" valueType="num">
                                      <p:cBhvr>
                                        <p:cTn id="50" dur="1000" fill="hold"/>
                                        <p:tgtEl>
                                          <p:spTgt spid="32"/>
                                        </p:tgtEl>
                                        <p:attrNameLst>
                                          <p:attrName>style.rotation</p:attrName>
                                        </p:attrNameLst>
                                      </p:cBhvr>
                                      <p:tavLst>
                                        <p:tav tm="0">
                                          <p:val>
                                            <p:fltVal val="90"/>
                                          </p:val>
                                        </p:tav>
                                        <p:tav tm="100000">
                                          <p:val>
                                            <p:fltVal val="0"/>
                                          </p:val>
                                        </p:tav>
                                      </p:tavLst>
                                    </p:anim>
                                    <p:animEffect transition="in" filter="fade">
                                      <p:cBhvr>
                                        <p:cTn id="51"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F2071E-DF8C-495C-8676-8F839E06F04F}"/>
              </a:ext>
            </a:extLst>
          </p:cNvPr>
          <p:cNvSpPr/>
          <p:nvPr/>
        </p:nvSpPr>
        <p:spPr>
          <a:xfrm>
            <a:off x="1203193" y="100057"/>
            <a:ext cx="9857240"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THỬ TÀI HIỂU BIẾT?</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
        <p:nvSpPr>
          <p:cNvPr id="4" name="Rectangle 3"/>
          <p:cNvSpPr/>
          <p:nvPr/>
        </p:nvSpPr>
        <p:spPr>
          <a:xfrm>
            <a:off x="4663565" y="1304620"/>
            <a:ext cx="6880727" cy="4893647"/>
          </a:xfrm>
          <a:prstGeom prst="rect">
            <a:avLst/>
          </a:prstGeom>
        </p:spPr>
        <p:txBody>
          <a:bodyPr wrap="square">
            <a:spAutoFit/>
          </a:bodyPr>
          <a:lstStyle/>
          <a:p>
            <a:pPr algn="just"/>
            <a:r>
              <a:rPr lang="vi-VN" sz="2400" dirty="0" smtClean="0">
                <a:solidFill>
                  <a:srgbClr val="0033CC"/>
                </a:solidFill>
                <a:latin typeface="#9Slide03 SFU Futura_12" panose="020B0604020202020204" charset="0"/>
              </a:rPr>
              <a:t>€ </a:t>
            </a:r>
            <a:r>
              <a:rPr lang="vi-VN" sz="2400" dirty="0">
                <a:solidFill>
                  <a:srgbClr val="0033CC"/>
                </a:solidFill>
                <a:latin typeface="#9Slide03 SFU Futura_12" panose="020B0604020202020204" charset="0"/>
              </a:rPr>
              <a:t>là ký hiệu của đồng Euro, đơn vị tiền tệ chính thức của các nước Liên minh châu Âu, bao gồm 18 nước thành viên cùng 6 nước và vùng lãnh thổ không thuộc Liên minh châu Âu</a:t>
            </a:r>
            <a:r>
              <a:rPr lang="vi-VN" sz="2400" dirty="0" smtClean="0">
                <a:solidFill>
                  <a:srgbClr val="0033CC"/>
                </a:solidFill>
                <a:latin typeface="#9Slide03 SFU Futura_12" panose="020B0604020202020204" charset="0"/>
              </a:rPr>
              <a:t>. Đồng </a:t>
            </a:r>
            <a:r>
              <a:rPr lang="vi-VN" sz="2400" dirty="0">
                <a:solidFill>
                  <a:srgbClr val="0033CC"/>
                </a:solidFill>
                <a:latin typeface="#9Slide03 SFU Futura_12" panose="020B0604020202020204" charset="0"/>
              </a:rPr>
              <a:t>Euro là đồng tiền thuộc loại lâu đời trên thế giới, được lưu hành sử dụng từ tháng 1 năm 1999. Theo thống kê thì đây là đồng tiền nổi tiếng chỉ xếp sau đồng Đô la Mỹ USD. </a:t>
            </a:r>
            <a:r>
              <a:rPr lang="vi-VN" sz="2400" dirty="0" smtClean="0">
                <a:solidFill>
                  <a:srgbClr val="0033CC"/>
                </a:solidFill>
                <a:latin typeface="#9Slide03 SFU Futura_12" panose="020B0604020202020204" charset="0"/>
              </a:rPr>
              <a:t>Có </a:t>
            </a:r>
            <a:r>
              <a:rPr lang="vi-VN" sz="2400" dirty="0">
                <a:solidFill>
                  <a:srgbClr val="0033CC"/>
                </a:solidFill>
                <a:latin typeface="#9Slide03 SFU Futura_12" panose="020B0604020202020204" charset="0"/>
              </a:rPr>
              <a:t>thể nói đồng Euro là một đồng tiền có giá trị cao, phát triển mạnh mẽ bậc nhất hiện nay</a:t>
            </a:r>
          </a:p>
          <a:p>
            <a:pPr algn="just"/>
            <a:r>
              <a:rPr lang="vi-VN" sz="2400" dirty="0">
                <a:solidFill>
                  <a:srgbClr val="0033CC"/>
                </a:solidFill>
                <a:latin typeface="#9Slide03 SFU Futura_12" panose="020B0604020202020204" charset="0"/>
              </a:rPr>
              <a:t>Tiền Euro được sản xuất dưới hai dạng là tiền xu và tiền giấy. Tiền giấy Euro </a:t>
            </a:r>
            <a:r>
              <a:rPr lang="vi-VN" sz="2400" dirty="0" smtClean="0">
                <a:solidFill>
                  <a:srgbClr val="0033CC"/>
                </a:solidFill>
                <a:latin typeface="#9Slide03 SFU Futura_12" panose="020B0604020202020204" charset="0"/>
              </a:rPr>
              <a:t>thì </a:t>
            </a:r>
            <a:r>
              <a:rPr lang="vi-VN" sz="2400" dirty="0">
                <a:solidFill>
                  <a:srgbClr val="0033CC"/>
                </a:solidFill>
                <a:latin typeface="#9Slide03 SFU Futura_12" panose="020B0604020202020204" charset="0"/>
              </a:rPr>
              <a:t>hoàn toàn giống nhau. Các đồng tiền xu Euro có cùng mệnh giá ở mặt trước nhưng hoa văn ở mặt sau lại khác nhau.</a:t>
            </a:r>
            <a:endParaRPr lang="en-US" sz="2400" dirty="0">
              <a:solidFill>
                <a:srgbClr val="0033CC"/>
              </a:solidFill>
              <a:latin typeface="#9Slide03 SFU Futura_12" panose="020B0604020202020204" charset="0"/>
            </a:endParaRPr>
          </a:p>
        </p:txBody>
      </p:sp>
      <p:cxnSp>
        <p:nvCxnSpPr>
          <p:cNvPr id="6" name="Straight Connector 5"/>
          <p:cNvCxnSpPr/>
          <p:nvPr/>
        </p:nvCxnSpPr>
        <p:spPr>
          <a:xfrm>
            <a:off x="11933941" y="3071813"/>
            <a:ext cx="7467" cy="366243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793673" y="3914775"/>
            <a:ext cx="8118" cy="2819474"/>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633816" y="4322582"/>
            <a:ext cx="7792" cy="192604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529763" y="6248628"/>
            <a:ext cx="2111845" cy="0"/>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972550" y="6387168"/>
            <a:ext cx="3219450" cy="9598"/>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058150" y="6555697"/>
            <a:ext cx="4168644" cy="5011"/>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57311" y="5324512"/>
            <a:ext cx="4011429" cy="1569660"/>
          </a:xfrm>
          <a:prstGeom prst="rect">
            <a:avLst/>
          </a:prstGeom>
        </p:spPr>
        <p:txBody>
          <a:bodyPr wrap="square">
            <a:spAutoFit/>
          </a:bodyPr>
          <a:lstStyle/>
          <a:p>
            <a:pPr algn="ctr">
              <a:lnSpc>
                <a:spcPct val="120000"/>
              </a:lnSpc>
            </a:pP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Đồng</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tiền</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chung</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pt-BR"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châu </a:t>
            </a:r>
            <a:r>
              <a:rPr lang="pt-BR" sz="40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Âu (</a:t>
            </a:r>
            <a:r>
              <a:rPr lang="pt-BR"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Euro) </a:t>
            </a:r>
            <a:endParaRPr lang="en-US" sz="4000" b="1" dirty="0">
              <a:solidFill>
                <a:srgbClr val="C00000"/>
              </a:solidFill>
              <a:effectLst/>
              <a:latin typeface="#9Slide03 SFU Futura_12" panose="020B0604020202020204" charset="0"/>
              <a:ea typeface="Tahoma" panose="020B0604030504040204" pitchFamily="34" charset="0"/>
              <a:cs typeface="Times New Roman" panose="02020603050405020304" pitchFamily="18" charset="0"/>
            </a:endParaRPr>
          </a:p>
        </p:txBody>
      </p:sp>
      <p:grpSp>
        <p:nvGrpSpPr>
          <p:cNvPr id="17" name="Group 16"/>
          <p:cNvGrpSpPr/>
          <p:nvPr/>
        </p:nvGrpSpPr>
        <p:grpSpPr>
          <a:xfrm>
            <a:off x="1203193" y="19864"/>
            <a:ext cx="1585143" cy="1018628"/>
            <a:chOff x="6857346" y="857587"/>
            <a:chExt cx="4331139" cy="2454312"/>
          </a:xfrm>
        </p:grpSpPr>
        <p:pic>
          <p:nvPicPr>
            <p:cNvPr id="18" name="Picture 17"/>
            <p:cNvPicPr>
              <a:picLocks noChangeAspect="1"/>
            </p:cNvPicPr>
            <p:nvPr/>
          </p:nvPicPr>
          <p:blipFill>
            <a:blip r:embed="rId3"/>
            <a:stretch>
              <a:fillRect/>
            </a:stretch>
          </p:blipFill>
          <p:spPr>
            <a:xfrm>
              <a:off x="6857346" y="857587"/>
              <a:ext cx="4331139" cy="2454312"/>
            </a:xfrm>
            <a:prstGeom prst="rect">
              <a:avLst/>
            </a:prstGeom>
          </p:spPr>
        </p:pic>
        <p:pic>
          <p:nvPicPr>
            <p:cNvPr id="19"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pic>
        <p:nvPicPr>
          <p:cNvPr id="3075" name="Picture 3" descr="Đồng euro: Tồn tại hay không tồn tại? | baotintuc.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97" y="1213014"/>
            <a:ext cx="4887910" cy="292961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Ký Hiệu € Là Tiền Gì - 1 € Bằng Bao Nhiêu Tiền Việt Nam Vnd"/>
          <p:cNvPicPr>
            <a:picLocks noChangeAspect="1" noChangeArrowheads="1"/>
          </p:cNvPicPr>
          <p:nvPr/>
        </p:nvPicPr>
        <p:blipFill rotWithShape="1">
          <a:blip r:embed="rId6">
            <a:extLst>
              <a:ext uri="{28A0092B-C50C-407E-A947-70E740481C1C}">
                <a14:useLocalDpi xmlns:a14="http://schemas.microsoft.com/office/drawing/2010/main" val="0"/>
              </a:ext>
            </a:extLst>
          </a:blip>
          <a:srcRect l="16308" t="-2962" r="23705" b="2962"/>
          <a:stretch/>
        </p:blipFill>
        <p:spPr bwMode="auto">
          <a:xfrm>
            <a:off x="1937661" y="4134140"/>
            <a:ext cx="946326" cy="992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071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par>
                                <p:cTn id="16" presetID="31"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 calcmode="lin" valueType="num">
                                      <p:cBhvr>
                                        <p:cTn id="20" dur="1000" fill="hold"/>
                                        <p:tgtEl>
                                          <p:spTgt spid="14"/>
                                        </p:tgtEl>
                                        <p:attrNameLst>
                                          <p:attrName>style.rotation</p:attrName>
                                        </p:attrNameLst>
                                      </p:cBhvr>
                                      <p:tavLst>
                                        <p:tav tm="0">
                                          <p:val>
                                            <p:fltVal val="90"/>
                                          </p:val>
                                        </p:tav>
                                        <p:tav tm="100000">
                                          <p:val>
                                            <p:fltVal val="0"/>
                                          </p:val>
                                        </p:tav>
                                      </p:tavLst>
                                    </p:anim>
                                    <p:animEffect transition="in" filter="fade">
                                      <p:cBhvr>
                                        <p:cTn id="21" dur="1000"/>
                                        <p:tgtEl>
                                          <p:spTgt spid="14"/>
                                        </p:tgtEl>
                                      </p:cBhvr>
                                    </p:animEffect>
                                  </p:childTnLst>
                                </p:cTn>
                              </p:par>
                              <p:par>
                                <p:cTn id="22" presetID="31"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fltVal val="0"/>
                                          </p:val>
                                        </p:tav>
                                        <p:tav tm="100000">
                                          <p:val>
                                            <p:strVal val="#ppt_w"/>
                                          </p:val>
                                        </p:tav>
                                      </p:tavLst>
                                    </p:anim>
                                    <p:anim calcmode="lin" valueType="num">
                                      <p:cBhvr>
                                        <p:cTn id="25" dur="1000" fill="hold"/>
                                        <p:tgtEl>
                                          <p:spTgt spid="13"/>
                                        </p:tgtEl>
                                        <p:attrNameLst>
                                          <p:attrName>ppt_h</p:attrName>
                                        </p:attrNameLst>
                                      </p:cBhvr>
                                      <p:tavLst>
                                        <p:tav tm="0">
                                          <p:val>
                                            <p:fltVal val="0"/>
                                          </p:val>
                                        </p:tav>
                                        <p:tav tm="100000">
                                          <p:val>
                                            <p:strVal val="#ppt_h"/>
                                          </p:val>
                                        </p:tav>
                                      </p:tavLst>
                                    </p:anim>
                                    <p:anim calcmode="lin" valueType="num">
                                      <p:cBhvr>
                                        <p:cTn id="26" dur="1000" fill="hold"/>
                                        <p:tgtEl>
                                          <p:spTgt spid="13"/>
                                        </p:tgtEl>
                                        <p:attrNameLst>
                                          <p:attrName>style.rotation</p:attrName>
                                        </p:attrNameLst>
                                      </p:cBhvr>
                                      <p:tavLst>
                                        <p:tav tm="0">
                                          <p:val>
                                            <p:fltVal val="90"/>
                                          </p:val>
                                        </p:tav>
                                        <p:tav tm="100000">
                                          <p:val>
                                            <p:fltVal val="0"/>
                                          </p:val>
                                        </p:tav>
                                      </p:tavLst>
                                    </p:anim>
                                    <p:animEffect transition="in" filter="fade">
                                      <p:cBhvr>
                                        <p:cTn id="27" dur="1000"/>
                                        <p:tgtEl>
                                          <p:spTgt spid="13"/>
                                        </p:tgtEl>
                                      </p:cBhvr>
                                    </p:animEffect>
                                  </p:childTnLst>
                                </p:cTn>
                              </p:par>
                              <p:par>
                                <p:cTn id="28" presetID="31"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par>
                                <p:cTn id="34" presetID="31"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 calcmode="lin" valueType="num">
                                      <p:cBhvr>
                                        <p:cTn id="38" dur="1000" fill="hold"/>
                                        <p:tgtEl>
                                          <p:spTgt spid="15"/>
                                        </p:tgtEl>
                                        <p:attrNameLst>
                                          <p:attrName>style.rotation</p:attrName>
                                        </p:attrNameLst>
                                      </p:cBhvr>
                                      <p:tavLst>
                                        <p:tav tm="0">
                                          <p:val>
                                            <p:fltVal val="90"/>
                                          </p:val>
                                        </p:tav>
                                        <p:tav tm="100000">
                                          <p:val>
                                            <p:fltVal val="0"/>
                                          </p:val>
                                        </p:tav>
                                      </p:tavLst>
                                    </p:anim>
                                    <p:animEffect transition="in" filter="fade">
                                      <p:cBhvr>
                                        <p:cTn id="39" dur="1000"/>
                                        <p:tgtEl>
                                          <p:spTgt spid="15"/>
                                        </p:tgtEl>
                                      </p:cBhvr>
                                    </p:animEffect>
                                  </p:childTnLst>
                                </p:cTn>
                              </p:par>
                              <p:par>
                                <p:cTn id="40" presetID="31"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p:cTn id="42" dur="1000" fill="hold"/>
                                        <p:tgtEl>
                                          <p:spTgt spid="31"/>
                                        </p:tgtEl>
                                        <p:attrNameLst>
                                          <p:attrName>ppt_w</p:attrName>
                                        </p:attrNameLst>
                                      </p:cBhvr>
                                      <p:tavLst>
                                        <p:tav tm="0">
                                          <p:val>
                                            <p:fltVal val="0"/>
                                          </p:val>
                                        </p:tav>
                                        <p:tav tm="100000">
                                          <p:val>
                                            <p:strVal val="#ppt_w"/>
                                          </p:val>
                                        </p:tav>
                                      </p:tavLst>
                                    </p:anim>
                                    <p:anim calcmode="lin" valueType="num">
                                      <p:cBhvr>
                                        <p:cTn id="43" dur="1000" fill="hold"/>
                                        <p:tgtEl>
                                          <p:spTgt spid="31"/>
                                        </p:tgtEl>
                                        <p:attrNameLst>
                                          <p:attrName>ppt_h</p:attrName>
                                        </p:attrNameLst>
                                      </p:cBhvr>
                                      <p:tavLst>
                                        <p:tav tm="0">
                                          <p:val>
                                            <p:fltVal val="0"/>
                                          </p:val>
                                        </p:tav>
                                        <p:tav tm="100000">
                                          <p:val>
                                            <p:strVal val="#ppt_h"/>
                                          </p:val>
                                        </p:tav>
                                      </p:tavLst>
                                    </p:anim>
                                    <p:anim calcmode="lin" valueType="num">
                                      <p:cBhvr>
                                        <p:cTn id="44" dur="1000" fill="hold"/>
                                        <p:tgtEl>
                                          <p:spTgt spid="31"/>
                                        </p:tgtEl>
                                        <p:attrNameLst>
                                          <p:attrName>style.rotation</p:attrName>
                                        </p:attrNameLst>
                                      </p:cBhvr>
                                      <p:tavLst>
                                        <p:tav tm="0">
                                          <p:val>
                                            <p:fltVal val="90"/>
                                          </p:val>
                                        </p:tav>
                                        <p:tav tm="100000">
                                          <p:val>
                                            <p:fltVal val="0"/>
                                          </p:val>
                                        </p:tav>
                                      </p:tavLst>
                                    </p:anim>
                                    <p:animEffect transition="in" filter="fade">
                                      <p:cBhvr>
                                        <p:cTn id="45" dur="1000"/>
                                        <p:tgtEl>
                                          <p:spTgt spid="31"/>
                                        </p:tgtEl>
                                      </p:cBhvr>
                                    </p:animEffect>
                                  </p:childTnLst>
                                </p:cTn>
                              </p:par>
                              <p:par>
                                <p:cTn id="46" presetID="31"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p:cTn id="48" dur="1000" fill="hold"/>
                                        <p:tgtEl>
                                          <p:spTgt spid="32"/>
                                        </p:tgtEl>
                                        <p:attrNameLst>
                                          <p:attrName>ppt_w</p:attrName>
                                        </p:attrNameLst>
                                      </p:cBhvr>
                                      <p:tavLst>
                                        <p:tav tm="0">
                                          <p:val>
                                            <p:fltVal val="0"/>
                                          </p:val>
                                        </p:tav>
                                        <p:tav tm="100000">
                                          <p:val>
                                            <p:strVal val="#ppt_w"/>
                                          </p:val>
                                        </p:tav>
                                      </p:tavLst>
                                    </p:anim>
                                    <p:anim calcmode="lin" valueType="num">
                                      <p:cBhvr>
                                        <p:cTn id="49" dur="1000" fill="hold"/>
                                        <p:tgtEl>
                                          <p:spTgt spid="32"/>
                                        </p:tgtEl>
                                        <p:attrNameLst>
                                          <p:attrName>ppt_h</p:attrName>
                                        </p:attrNameLst>
                                      </p:cBhvr>
                                      <p:tavLst>
                                        <p:tav tm="0">
                                          <p:val>
                                            <p:fltVal val="0"/>
                                          </p:val>
                                        </p:tav>
                                        <p:tav tm="100000">
                                          <p:val>
                                            <p:strVal val="#ppt_h"/>
                                          </p:val>
                                        </p:tav>
                                      </p:tavLst>
                                    </p:anim>
                                    <p:anim calcmode="lin" valueType="num">
                                      <p:cBhvr>
                                        <p:cTn id="50" dur="1000" fill="hold"/>
                                        <p:tgtEl>
                                          <p:spTgt spid="32"/>
                                        </p:tgtEl>
                                        <p:attrNameLst>
                                          <p:attrName>style.rotation</p:attrName>
                                        </p:attrNameLst>
                                      </p:cBhvr>
                                      <p:tavLst>
                                        <p:tav tm="0">
                                          <p:val>
                                            <p:fltVal val="90"/>
                                          </p:val>
                                        </p:tav>
                                        <p:tav tm="100000">
                                          <p:val>
                                            <p:fltVal val="0"/>
                                          </p:val>
                                        </p:tav>
                                      </p:tavLst>
                                    </p:anim>
                                    <p:animEffect transition="in" filter="fade">
                                      <p:cBhvr>
                                        <p:cTn id="51"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19E301E5-1206-47D0-9CDF-72583D73908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AFA31FBE-7948-4384-B68A-75DEFDC495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a:blip r:embed="rId2"/>
          <a:stretch>
            <a:fillRect/>
          </a:stretch>
        </p:blipFill>
        <p:spPr>
          <a:xfrm>
            <a:off x="0" y="4207729"/>
            <a:ext cx="2870938" cy="2704987"/>
          </a:xfrm>
          <a:prstGeom prst="ellipse">
            <a:avLst/>
          </a:prstGeom>
          <a:ln>
            <a:noFill/>
          </a:ln>
          <a:effectLst>
            <a:softEdge rad="112500"/>
          </a:effectLst>
        </p:spPr>
      </p:pic>
      <p:pic>
        <p:nvPicPr>
          <p:cNvPr id="1026" name="Picture 2" descr="Ý nghĩa lá cờ liên minh châu Âu - Worldwide Path"/>
          <p:cNvPicPr>
            <a:picLocks noChangeAspect="1" noChangeArrowheads="1"/>
          </p:cNvPicPr>
          <p:nvPr/>
        </p:nvPicPr>
        <p:blipFill rotWithShape="1">
          <a:blip r:embed="rId3">
            <a:extLst>
              <a:ext uri="{28A0092B-C50C-407E-A947-70E740481C1C}">
                <a14:useLocalDpi xmlns:a14="http://schemas.microsoft.com/office/drawing/2010/main" val="0"/>
              </a:ext>
            </a:extLst>
          </a:blip>
          <a:srcRect l="13444" r="12435"/>
          <a:stretch/>
        </p:blipFill>
        <p:spPr bwMode="auto">
          <a:xfrm>
            <a:off x="9306228" y="0"/>
            <a:ext cx="2885772" cy="259301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23E1277-D22A-4A15-A2C6-D1C190556FD0}"/>
              </a:ext>
            </a:extLst>
          </p:cNvPr>
          <p:cNvSpPr txBox="1"/>
          <p:nvPr/>
        </p:nvSpPr>
        <p:spPr>
          <a:xfrm>
            <a:off x="287655" y="1248236"/>
            <a:ext cx="11427333" cy="3169613"/>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7200" dirty="0" err="1" smtClean="0">
                <a:latin typeface="#9Slide05 SVNClementine" panose="020F0502020204030203" pitchFamily="34" charset="0"/>
                <a:ea typeface="+mj-ea"/>
                <a:cs typeface="+mj-cs"/>
              </a:rPr>
              <a:t>Bài</a:t>
            </a:r>
            <a:r>
              <a:rPr lang="en-US" sz="7200" dirty="0" smtClean="0">
                <a:latin typeface="#9Slide05 SVNClementine" panose="020F0502020204030203" pitchFamily="34" charset="0"/>
                <a:ea typeface="+mj-ea"/>
                <a:cs typeface="+mj-cs"/>
              </a:rPr>
              <a:t> 4:</a:t>
            </a:r>
            <a:endParaRPr lang="en-US" sz="4800" dirty="0">
              <a:latin typeface="#9Slide05 SVNClementine" panose="020F0502020204030203" pitchFamily="34" charset="0"/>
              <a:ea typeface="+mj-ea"/>
              <a:cs typeface="+mj-cs"/>
            </a:endParaRPr>
          </a:p>
          <a:p>
            <a:pPr algn="ctr">
              <a:lnSpc>
                <a:spcPct val="90000"/>
              </a:lnSpc>
              <a:spcBef>
                <a:spcPct val="0"/>
              </a:spcBef>
              <a:spcAft>
                <a:spcPts val="600"/>
              </a:spcAft>
            </a:pPr>
            <a:r>
              <a:rPr lang="en-US" sz="11500" dirty="0" smtClean="0">
                <a:solidFill>
                  <a:srgbClr val="FFFF00"/>
                </a:solidFill>
                <a:latin typeface="#9Slide05 SVNClementine" panose="020F0502020204030203" pitchFamily="34" charset="0"/>
                <a:ea typeface="+mj-ea"/>
                <a:cs typeface="+mj-cs"/>
              </a:rPr>
              <a:t>LIÊN MINH CHÂU ÂU</a:t>
            </a:r>
            <a:endParaRPr lang="en-US" sz="11500" dirty="0">
              <a:solidFill>
                <a:srgbClr val="FFFF00"/>
              </a:solidFill>
              <a:latin typeface="#9Slide05 SVNClementine" panose="020F0502020204030203" pitchFamily="34" charset="0"/>
              <a:ea typeface="+mj-ea"/>
              <a:cs typeface="+mj-cs"/>
            </a:endParaRPr>
          </a:p>
        </p:txBody>
      </p:sp>
    </p:spTree>
    <p:extLst>
      <p:ext uri="{BB962C8B-B14F-4D97-AF65-F5344CB8AC3E}">
        <p14:creationId xmlns:p14="http://schemas.microsoft.com/office/powerpoint/2010/main" val="197290080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Rounded Corners 7">
            <a:extLst>
              <a:ext uri="{FF2B5EF4-FFF2-40B4-BE49-F238E27FC236}">
                <a16:creationId xmlns:a16="http://schemas.microsoft.com/office/drawing/2014/main" id="{BE55959A-1F2C-46C2-9FCD-F989F5DD87B7}"/>
              </a:ext>
            </a:extLst>
          </p:cNvPr>
          <p:cNvSpPr/>
          <p:nvPr/>
        </p:nvSpPr>
        <p:spPr>
          <a:xfrm>
            <a:off x="227293" y="1187154"/>
            <a:ext cx="2640909" cy="1032948"/>
          </a:xfrm>
          <a:prstGeom prst="roundRect">
            <a:avLst/>
          </a:prstGeom>
          <a:solidFill>
            <a:srgbClr val="DEEBF7"/>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Hoạt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động</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theo</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cặp</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47" name="Rectangle: Rounded Corners 7">
            <a:extLst>
              <a:ext uri="{FF2B5EF4-FFF2-40B4-BE49-F238E27FC236}">
                <a16:creationId xmlns:a16="http://schemas.microsoft.com/office/drawing/2014/main" id="{53C967EF-6321-45EB-B34B-D99D778ACFBD}"/>
              </a:ext>
            </a:extLst>
          </p:cNvPr>
          <p:cNvSpPr/>
          <p:nvPr/>
        </p:nvSpPr>
        <p:spPr>
          <a:xfrm>
            <a:off x="200250" y="2439890"/>
            <a:ext cx="2630303" cy="1122320"/>
          </a:xfrm>
          <a:prstGeom prst="roundRect">
            <a:avLst/>
          </a:prstGeom>
          <a:no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Chuẩn</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bị</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giấy</a:t>
            </a:r>
            <a:r>
              <a:rPr lang="en-US" sz="2600" b="1" dirty="0" smtClean="0">
                <a:solidFill>
                  <a:srgbClr val="002060"/>
                </a:solidFill>
                <a:latin typeface="#9Slide03 SFU Futura_12" panose="00000400000000000000" pitchFamily="2" charset="0"/>
                <a:cs typeface="Arial" panose="020B0604020202020204" pitchFamily="34" charset="0"/>
              </a:rPr>
              <a:t> note, </a:t>
            </a:r>
            <a:r>
              <a:rPr lang="en-US" sz="2600" b="1" dirty="0" err="1" smtClean="0">
                <a:solidFill>
                  <a:srgbClr val="002060"/>
                </a:solidFill>
                <a:latin typeface="#9Slide03 SFU Futura_12" panose="00000400000000000000" pitchFamily="2" charset="0"/>
                <a:cs typeface="Arial" panose="020B0604020202020204" pitchFamily="34" charset="0"/>
              </a:rPr>
              <a:t>bút</a:t>
            </a:r>
            <a:endParaRPr lang="en-US" sz="2600" b="1" dirty="0">
              <a:solidFill>
                <a:srgbClr val="002060"/>
              </a:solidFill>
              <a:latin typeface="#9Slide03 SFU Futura_12" panose="00000400000000000000" pitchFamily="2" charset="0"/>
              <a:cs typeface="Arial" panose="020B0604020202020204" pitchFamily="34" charset="0"/>
            </a:endParaRPr>
          </a:p>
        </p:txBody>
      </p:sp>
      <p:sp>
        <p:nvSpPr>
          <p:cNvPr id="48" name="Rectangle: Rounded Corners 7">
            <a:extLst>
              <a:ext uri="{FF2B5EF4-FFF2-40B4-BE49-F238E27FC236}">
                <a16:creationId xmlns:a16="http://schemas.microsoft.com/office/drawing/2014/main" id="{3582B86B-BF97-4986-B5E7-3EF41E0CF4DB}"/>
              </a:ext>
            </a:extLst>
          </p:cNvPr>
          <p:cNvSpPr/>
          <p:nvPr/>
        </p:nvSpPr>
        <p:spPr>
          <a:xfrm>
            <a:off x="179659" y="3776069"/>
            <a:ext cx="2636737" cy="1540518"/>
          </a:xfrm>
          <a:prstGeom prst="roundRect">
            <a:avLst/>
          </a:prstGeom>
          <a:solidFill>
            <a:srgbClr val="DEEBF7"/>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smtClean="0">
                <a:solidFill>
                  <a:schemeClr val="tx1"/>
                </a:solidFill>
                <a:latin typeface="#9Slide03 SFU Futura_12" panose="00000400000000000000" pitchFamily="2" charset="0"/>
                <a:cs typeface="Arial" panose="020B0604020202020204" pitchFamily="34" charset="0"/>
              </a:rPr>
              <a:t>Xem</a:t>
            </a:r>
            <a:r>
              <a:rPr lang="en-US" sz="2600" b="1" dirty="0" smtClean="0">
                <a:solidFill>
                  <a:schemeClr val="tx1"/>
                </a:solidFill>
                <a:latin typeface="#9Slide03 SFU Futura_12" panose="00000400000000000000" pitchFamily="2" charset="0"/>
                <a:cs typeface="Arial" panose="020B0604020202020204" pitchFamily="34" charset="0"/>
              </a:rPr>
              <a:t> video, </a:t>
            </a:r>
            <a:r>
              <a:rPr lang="en-US" sz="2600" b="1" dirty="0" err="1" smtClean="0">
                <a:solidFill>
                  <a:schemeClr val="tx1"/>
                </a:solidFill>
                <a:latin typeface="#9Slide03 SFU Futura_12" panose="00000400000000000000" pitchFamily="2" charset="0"/>
                <a:cs typeface="Arial" panose="020B0604020202020204" pitchFamily="34" charset="0"/>
              </a:rPr>
              <a:t>kết</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hợp</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đọc</a:t>
            </a:r>
            <a:r>
              <a:rPr lang="en-US" sz="2600" b="1" dirty="0" smtClean="0">
                <a:solidFill>
                  <a:schemeClr val="tx1"/>
                </a:solidFill>
                <a:latin typeface="#9Slide03 SFU Futura_12" panose="00000400000000000000" pitchFamily="2" charset="0"/>
                <a:cs typeface="Arial" panose="020B0604020202020204" pitchFamily="34" charset="0"/>
              </a:rPr>
              <a:t> SGK, </a:t>
            </a:r>
            <a:r>
              <a:rPr lang="en-US" sz="2600" b="1" dirty="0" err="1" smtClean="0">
                <a:solidFill>
                  <a:schemeClr val="tx1"/>
                </a:solidFill>
                <a:latin typeface="#9Slide03 SFU Futura_12" panose="00000400000000000000" pitchFamily="2" charset="0"/>
                <a:cs typeface="Arial" panose="020B0604020202020204" pitchFamily="34" charset="0"/>
              </a:rPr>
              <a:t>hoàn</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thành</a:t>
            </a:r>
            <a:r>
              <a:rPr lang="en-US" sz="2600" b="1" dirty="0" smtClean="0">
                <a:solidFill>
                  <a:schemeClr val="tx1"/>
                </a:solidFill>
                <a:latin typeface="#9Slide03 SFU Futura_12" panose="00000400000000000000" pitchFamily="2" charset="0"/>
                <a:cs typeface="Arial" panose="020B0604020202020204" pitchFamily="34" charset="0"/>
              </a:rPr>
              <a:t> PHT</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49" name="Rectangle: Rounded Corners 7">
            <a:extLst>
              <a:ext uri="{FF2B5EF4-FFF2-40B4-BE49-F238E27FC236}">
                <a16:creationId xmlns:a16="http://schemas.microsoft.com/office/drawing/2014/main" id="{D5397E9F-57CE-4CBC-BF7D-C7F3ACC44961}"/>
              </a:ext>
            </a:extLst>
          </p:cNvPr>
          <p:cNvSpPr/>
          <p:nvPr/>
        </p:nvSpPr>
        <p:spPr>
          <a:xfrm>
            <a:off x="186094" y="5524975"/>
            <a:ext cx="2640908" cy="1059339"/>
          </a:xfrm>
          <a:prstGeom prst="roundRect">
            <a:avLst/>
          </a:prstGeom>
          <a:no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Thời</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gian</a:t>
            </a:r>
            <a:r>
              <a:rPr lang="en-US" sz="2600" b="1" dirty="0" smtClean="0">
                <a:solidFill>
                  <a:srgbClr val="002060"/>
                </a:solidFill>
                <a:latin typeface="#9Slide03 SFU Futura_12" panose="00000400000000000000" pitchFamily="2" charset="0"/>
                <a:cs typeface="Arial" panose="020B0604020202020204" pitchFamily="34" charset="0"/>
              </a:rPr>
              <a:t>: 5 </a:t>
            </a:r>
            <a:r>
              <a:rPr lang="en-US" sz="2600" b="1" dirty="0" err="1" smtClean="0">
                <a:solidFill>
                  <a:srgbClr val="002060"/>
                </a:solidFill>
                <a:latin typeface="#9Slide03 SFU Futura_12" panose="00000400000000000000" pitchFamily="2" charset="0"/>
                <a:cs typeface="Arial" panose="020B0604020202020204" pitchFamily="34" charset="0"/>
              </a:rPr>
              <a:t>phút</a:t>
            </a:r>
            <a:endParaRPr lang="en-US" sz="2600" b="1" dirty="0">
              <a:solidFill>
                <a:srgbClr val="002060"/>
              </a:solidFill>
              <a:latin typeface="#9Slide03 SFU Futura_12" panose="00000400000000000000" pitchFamily="2" charset="0"/>
              <a:cs typeface="Arial" panose="020B0604020202020204" pitchFamily="34" charset="0"/>
            </a:endParaRPr>
          </a:p>
        </p:txBody>
      </p:sp>
      <p:pic>
        <p:nvPicPr>
          <p:cNvPr id="51" name="Picture 50">
            <a:extLst>
              <a:ext uri="{FF2B5EF4-FFF2-40B4-BE49-F238E27FC236}">
                <a16:creationId xmlns:a16="http://schemas.microsoft.com/office/drawing/2014/main" id="{5D6E7CB2-DECE-4A7D-A15B-85B6D0E3F4A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2721610" y="1203549"/>
            <a:ext cx="2041353" cy="1100730"/>
          </a:xfrm>
          <a:prstGeom prst="rect">
            <a:avLst/>
          </a:prstGeom>
        </p:spPr>
      </p:pic>
      <p:pic>
        <p:nvPicPr>
          <p:cNvPr id="60"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3324596" y="2519379"/>
            <a:ext cx="933682" cy="96334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3166455" y="5647209"/>
            <a:ext cx="1056245" cy="1033810"/>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Rounded Corners 7">
            <a:extLst>
              <a:ext uri="{FF2B5EF4-FFF2-40B4-BE49-F238E27FC236}">
                <a16:creationId xmlns:a16="http://schemas.microsoft.com/office/drawing/2014/main" id="{D6CE6303-3C40-4361-9869-64BB994762E1}"/>
              </a:ext>
            </a:extLst>
          </p:cNvPr>
          <p:cNvSpPr/>
          <p:nvPr/>
        </p:nvSpPr>
        <p:spPr>
          <a:xfrm>
            <a:off x="6943368" y="974973"/>
            <a:ext cx="3145501" cy="664290"/>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srgbClr val="0033CC"/>
                </a:solidFill>
                <a:latin typeface="#9Slide05 Great Vibes" panose="02000507080000020002" pitchFamily="2" charset="0"/>
                <a:cs typeface="Arial" panose="020B0604020202020204" pitchFamily="34" charset="0"/>
              </a:rPr>
              <a:t>Phiếu</a:t>
            </a:r>
            <a:r>
              <a:rPr lang="en-US" sz="4800" b="1" dirty="0" smtClean="0">
                <a:solidFill>
                  <a:srgbClr val="0033CC"/>
                </a:solidFill>
                <a:latin typeface="#9Slide05 Great Vibes" panose="02000507080000020002" pitchFamily="2" charset="0"/>
                <a:cs typeface="Arial" panose="020B0604020202020204" pitchFamily="34" charset="0"/>
              </a:rPr>
              <a:t> </a:t>
            </a:r>
            <a:r>
              <a:rPr lang="en-US" sz="4800" b="1" dirty="0" err="1" smtClean="0">
                <a:solidFill>
                  <a:srgbClr val="0033CC"/>
                </a:solidFill>
                <a:latin typeface="#9Slide05 Great Vibes" panose="02000507080000020002" pitchFamily="2" charset="0"/>
                <a:cs typeface="Arial" panose="020B0604020202020204" pitchFamily="34" charset="0"/>
              </a:rPr>
              <a:t>học</a:t>
            </a:r>
            <a:r>
              <a:rPr lang="en-US" sz="4800" b="1" dirty="0" smtClean="0">
                <a:solidFill>
                  <a:srgbClr val="0033CC"/>
                </a:solidFill>
                <a:latin typeface="#9Slide05 Great Vibes" panose="02000507080000020002" pitchFamily="2" charset="0"/>
                <a:cs typeface="Arial" panose="020B0604020202020204" pitchFamily="34" charset="0"/>
              </a:rPr>
              <a:t> </a:t>
            </a:r>
            <a:r>
              <a:rPr lang="en-US" sz="4800" b="1" dirty="0" err="1" smtClean="0">
                <a:solidFill>
                  <a:srgbClr val="0033CC"/>
                </a:solidFill>
                <a:latin typeface="#9Slide05 Great Vibes" panose="02000507080000020002" pitchFamily="2" charset="0"/>
                <a:cs typeface="Arial" panose="020B0604020202020204" pitchFamily="34" charset="0"/>
              </a:rPr>
              <a:t>tập</a:t>
            </a:r>
            <a:endParaRPr lang="en-US" sz="4800" b="1" dirty="0">
              <a:solidFill>
                <a:srgbClr val="0033CC"/>
              </a:solidFill>
              <a:latin typeface="#9Slide05 Great Vibes" panose="02000507080000020002" pitchFamily="2" charset="0"/>
              <a:cs typeface="Arial" panose="020B0604020202020204" pitchFamily="34" charset="0"/>
            </a:endParaRPr>
          </a:p>
        </p:txBody>
      </p:sp>
      <p:sp>
        <p:nvSpPr>
          <p:cNvPr id="5" name="Rectangle 4"/>
          <p:cNvSpPr/>
          <p:nvPr/>
        </p:nvSpPr>
        <p:spPr>
          <a:xfrm>
            <a:off x="4651161" y="1277748"/>
            <a:ext cx="2513433" cy="45719"/>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4599355" y="815189"/>
            <a:ext cx="25317" cy="5970449"/>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8" name="Picture 4" descr="Hình icon sách vở - Hình I_con sách vở - Ngô Trọng Nghĩa - Website của  Trường Tiểu Học An Thạnh 3"/>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3008" b="95489" l="5667" r="90000">
                        <a14:foregroundMark x1="41667" y1="4135" x2="38000" y2="3383"/>
                        <a14:foregroundMark x1="32667" y1="4887" x2="32667" y2="4887"/>
                        <a14:foregroundMark x1="5667" y1="79323" x2="5667" y2="79323"/>
                        <a14:foregroundMark x1="38000" y1="95489" x2="38000" y2="95489"/>
                      </a14:backgroundRemoval>
                    </a14:imgEffect>
                  </a14:imgLayer>
                </a14:imgProps>
              </a:ext>
              <a:ext uri="{28A0092B-C50C-407E-A947-70E740481C1C}">
                <a14:useLocalDpi xmlns:a14="http://schemas.microsoft.com/office/drawing/2010/main" val="0"/>
              </a:ext>
            </a:extLst>
          </a:blip>
          <a:srcRect r="15970"/>
          <a:stretch/>
        </p:blipFill>
        <p:spPr bwMode="auto">
          <a:xfrm>
            <a:off x="3166455" y="3982472"/>
            <a:ext cx="1249964" cy="131893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486698" y="-7562"/>
            <a:ext cx="11426814" cy="822751"/>
            <a:chOff x="486698" y="-7562"/>
            <a:chExt cx="11426814" cy="822751"/>
          </a:xfrm>
        </p:grpSpPr>
        <p:grpSp>
          <p:nvGrpSpPr>
            <p:cNvPr id="52" name="Group 51"/>
            <p:cNvGrpSpPr/>
            <p:nvPr/>
          </p:nvGrpSpPr>
          <p:grpSpPr>
            <a:xfrm>
              <a:off x="486698" y="42558"/>
              <a:ext cx="11426814" cy="772631"/>
              <a:chOff x="-4229473" y="23612"/>
              <a:chExt cx="8664982" cy="858820"/>
            </a:xfrm>
          </p:grpSpPr>
          <p:sp>
            <p:nvSpPr>
              <p:cNvPr id="54" name="Rectangle: Rounded Corners 17">
                <a:extLst>
                  <a:ext uri="{FF2B5EF4-FFF2-40B4-BE49-F238E27FC236}">
                    <a16:creationId xmlns:a16="http://schemas.microsoft.com/office/drawing/2014/main" id="{FAD1B7D5-53C9-4DD5-8454-63D6FF634185}"/>
                  </a:ext>
                </a:extLst>
              </p:cNvPr>
              <p:cNvSpPr/>
              <p:nvPr/>
            </p:nvSpPr>
            <p:spPr>
              <a:xfrm>
                <a:off x="-4229473" y="23612"/>
                <a:ext cx="8633846" cy="79707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55" name="TextBox 54">
                <a:extLst>
                  <a:ext uri="{FF2B5EF4-FFF2-40B4-BE49-F238E27FC236}">
                    <a16:creationId xmlns:a16="http://schemas.microsoft.com/office/drawing/2014/main" id="{4EC68D7C-3C39-4B6F-8758-427A97DB07ED}"/>
                  </a:ext>
                </a:extLst>
              </p:cNvPr>
              <p:cNvSpPr txBox="1"/>
              <p:nvPr/>
            </p:nvSpPr>
            <p:spPr>
              <a:xfrm>
                <a:off x="-3333344" y="27158"/>
                <a:ext cx="7768853" cy="8552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9Slide03 SFU Futura_12" panose="020B0604020202020204" charset="0"/>
                  </a:rPr>
                  <a:t>1. </a:t>
                </a:r>
                <a:r>
                  <a:rPr lang="en-US" sz="4400" b="1" dirty="0" smtClean="0">
                    <a:solidFill>
                      <a:schemeClr val="bg1"/>
                    </a:solidFill>
                    <a:latin typeface="#9Slide03 SFU Futura_12" panose="020B0604020202020204" charset="0"/>
                  </a:rPr>
                  <a:t>KHÁI QUÁT VỀ LIÊN MINH CHÂU ÂU</a:t>
                </a:r>
                <a:endParaRPr kumimoji="0" lang="vi-VN" sz="4400" b="1" i="0" u="none" strike="noStrike" kern="1200" cap="none" spc="0" normalizeH="0" baseline="0" noProof="0" dirty="0">
                  <a:ln>
                    <a:noFill/>
                  </a:ln>
                  <a:solidFill>
                    <a:schemeClr val="bg1"/>
                  </a:solidFill>
                  <a:effectLst/>
                  <a:uLnTx/>
                  <a:uFillTx/>
                  <a:latin typeface="#9Slide03 SFU Futura_12" panose="020B0604020202020204" charset="0"/>
                </a:endParaRPr>
              </a:p>
            </p:txBody>
          </p:sp>
        </p:grpSp>
        <p:pic>
          <p:nvPicPr>
            <p:cNvPr id="29" name="Picture 2" descr="EU - Những Điều Bạn Cần Biết"/>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523445" y="-7562"/>
              <a:ext cx="1222817" cy="8134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18"/>
          <p:cNvGrpSpPr/>
          <p:nvPr/>
        </p:nvGrpSpPr>
        <p:grpSpPr>
          <a:xfrm>
            <a:off x="4807608" y="1753914"/>
            <a:ext cx="7105904" cy="4927105"/>
            <a:chOff x="394387" y="-219765"/>
            <a:chExt cx="11760396" cy="7077540"/>
          </a:xfrm>
        </p:grpSpPr>
        <p:sp>
          <p:nvSpPr>
            <p:cNvPr id="20" name="Rectangle 19"/>
            <p:cNvSpPr/>
            <p:nvPr/>
          </p:nvSpPr>
          <p:spPr>
            <a:xfrm>
              <a:off x="394387" y="-219765"/>
              <a:ext cx="11023636" cy="6402425"/>
            </a:xfrm>
            <a:prstGeom prst="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14673" y="27402"/>
              <a:ext cx="11540110" cy="6830373"/>
            </a:xfrm>
            <a:prstGeom prst="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72004" y="254201"/>
              <a:ext cx="11034283" cy="6445291"/>
            </a:xfrm>
            <a:prstGeom prst="rect">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descr="Văn phòng phẩm Hà Nội"/>
            <p:cNvPicPr>
              <a:picLocks noChangeAspect="1" noChangeArrowheads="1"/>
            </p:cNvPicPr>
            <p:nvPr/>
          </p:nvPicPr>
          <p:blipFill rotWithShape="1">
            <a:blip r:embed="rId12" cstate="hq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0863858" y="5289469"/>
              <a:ext cx="1269962" cy="1337104"/>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4653729" y="1295130"/>
            <a:ext cx="1090640" cy="116134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391059" y="2147939"/>
            <a:ext cx="6439779" cy="4493538"/>
          </a:xfrm>
          <a:prstGeom prst="rect">
            <a:avLst/>
          </a:prstGeom>
        </p:spPr>
        <p:txBody>
          <a:bodyPr wrap="square">
            <a:spAutoFit/>
          </a:bodyPr>
          <a:lstStyle/>
          <a:p>
            <a:pPr marL="342900" indent="-342900">
              <a:buAutoNum type="arabicPeriod"/>
            </a:pPr>
            <a:r>
              <a:rPr lang="vi-VN" sz="2600" dirty="0" smtClean="0">
                <a:latin typeface="#9Slide03 SFU Futura_12" panose="020B0604020202020204" charset="0"/>
                <a:cs typeface="#9Slide03 Oswald Medium" panose="020B0604020202020204" charset="0"/>
              </a:rPr>
              <a:t>EU </a:t>
            </a:r>
            <a:r>
              <a:rPr lang="vi-VN" sz="2600" dirty="0">
                <a:latin typeface="#9Slide03 SFU Futura_12" panose="020B0604020202020204" charset="0"/>
                <a:cs typeface="#9Slide03 Oswald Medium" panose="020B0604020202020204" charset="0"/>
              </a:rPr>
              <a:t>bao gồm bao nhiêu quốc gia? </a:t>
            </a:r>
            <a:endParaRPr lang="en-US" sz="2600" dirty="0" smtClean="0">
              <a:latin typeface="#9Slide03 SFU Futura_12" panose="020B0604020202020204" charset="0"/>
              <a:cs typeface="#9Slide03 Oswald Medium" panose="020B0604020202020204" charset="0"/>
            </a:endParaRPr>
          </a:p>
          <a:p>
            <a:pPr marL="342900" indent="-342900">
              <a:buAutoNum type="arabicPeriod"/>
            </a:pPr>
            <a:r>
              <a:rPr lang="vi-VN" sz="2600" dirty="0" smtClean="0">
                <a:latin typeface="#9Slide03 SFU Futura_12" panose="020B0604020202020204" charset="0"/>
                <a:cs typeface="#9Slide03 Oswald Medium" panose="020B0604020202020204" charset="0"/>
              </a:rPr>
              <a:t>Tiền </a:t>
            </a:r>
            <a:r>
              <a:rPr lang="vi-VN" sz="2600" dirty="0">
                <a:latin typeface="#9Slide03 SFU Futura_12" panose="020B0604020202020204" charset="0"/>
                <a:cs typeface="#9Slide03 Oswald Medium" panose="020B0604020202020204" charset="0"/>
              </a:rPr>
              <a:t>thân của Liên minh châu Âu – EU là gì? </a:t>
            </a:r>
            <a:endParaRPr lang="en-US" sz="2600" dirty="0">
              <a:latin typeface="#9Slide03 SFU Futura_12" panose="020B0604020202020204" charset="0"/>
              <a:cs typeface="#9Slide03 Oswald Medium" panose="020B0604020202020204" charset="0"/>
            </a:endParaRPr>
          </a:p>
          <a:p>
            <a:pPr marL="342900" indent="-342900">
              <a:buAutoNum type="arabicPeriod"/>
            </a:pPr>
            <a:r>
              <a:rPr lang="vi-VN" sz="2600" dirty="0" smtClean="0">
                <a:latin typeface="#9Slide03 SFU Futura_12" panose="020B0604020202020204" charset="0"/>
                <a:cs typeface="#9Slide03 Oswald Medium" panose="020B0604020202020204" charset="0"/>
              </a:rPr>
              <a:t>Liên </a:t>
            </a:r>
            <a:r>
              <a:rPr lang="vi-VN" sz="2600" dirty="0">
                <a:latin typeface="#9Slide03 SFU Futura_12" panose="020B0604020202020204" charset="0"/>
                <a:cs typeface="#9Slide03 Oswald Medium" panose="020B0604020202020204" charset="0"/>
              </a:rPr>
              <a:t>minh châu Âu ban đầu được thành lập có bao nhiêu nước? Kể tên các nước sáng lập? </a:t>
            </a:r>
            <a:endParaRPr lang="en-US" sz="2600" dirty="0">
              <a:latin typeface="#9Slide03 SFU Futura_12" panose="020B0604020202020204" charset="0"/>
              <a:cs typeface="#9Slide03 Oswald Medium" panose="020B0604020202020204" charset="0"/>
            </a:endParaRPr>
          </a:p>
          <a:p>
            <a:pPr marL="342900" indent="-342900">
              <a:buAutoNum type="arabicPeriod"/>
            </a:pPr>
            <a:r>
              <a:rPr lang="vi-VN" sz="2600" dirty="0" smtClean="0">
                <a:latin typeface="#9Slide03 SFU Futura_12" panose="020B0604020202020204" charset="0"/>
                <a:cs typeface="#9Slide03 Oswald Medium" panose="020B0604020202020204" charset="0"/>
              </a:rPr>
              <a:t>Đồng </a:t>
            </a:r>
            <a:r>
              <a:rPr lang="vi-VN" sz="2600" dirty="0">
                <a:latin typeface="#9Slide03 SFU Futura_12" panose="020B0604020202020204" charset="0"/>
                <a:cs typeface="#9Slide03 Oswald Medium" panose="020B0604020202020204" charset="0"/>
              </a:rPr>
              <a:t>tiền chung châu Âu là gì? </a:t>
            </a:r>
            <a:endParaRPr lang="en-US" sz="2600" dirty="0">
              <a:latin typeface="#9Slide03 SFU Futura_12" panose="020B0604020202020204" charset="0"/>
              <a:cs typeface="#9Slide03 Oswald Medium" panose="020B0604020202020204" charset="0"/>
            </a:endParaRPr>
          </a:p>
          <a:p>
            <a:pPr marL="342900" indent="-342900">
              <a:buAutoNum type="arabicPeriod"/>
            </a:pPr>
            <a:r>
              <a:rPr lang="vi-VN" sz="2600" dirty="0" smtClean="0">
                <a:latin typeface="#9Slide03 SFU Futura_12" panose="020B0604020202020204" charset="0"/>
                <a:cs typeface="#9Slide03 Oswald Medium" panose="020B0604020202020204" charset="0"/>
              </a:rPr>
              <a:t>Nước </a:t>
            </a:r>
            <a:r>
              <a:rPr lang="vi-VN" sz="2600" dirty="0">
                <a:latin typeface="#9Slide03 SFU Futura_12" panose="020B0604020202020204" charset="0"/>
                <a:cs typeface="#9Slide03 Oswald Medium" panose="020B0604020202020204" charset="0"/>
              </a:rPr>
              <a:t>nào đã rút khỏi liên minh châu Âu vào năm 2020? </a:t>
            </a:r>
            <a:endParaRPr lang="en-US" sz="2600" dirty="0" smtClean="0">
              <a:latin typeface="#9Slide03 SFU Futura_12" panose="020B0604020202020204" charset="0"/>
              <a:cs typeface="#9Slide03 Oswald Medium" panose="020B0604020202020204" charset="0"/>
            </a:endParaRPr>
          </a:p>
          <a:p>
            <a:pPr marL="342900" indent="-342900">
              <a:buAutoNum type="arabicPeriod"/>
            </a:pPr>
            <a:r>
              <a:rPr lang="vi-VN" sz="2600" dirty="0" smtClean="0">
                <a:latin typeface="#9Slide03 SFU Futura_12" panose="020B0604020202020204" charset="0"/>
                <a:cs typeface="#9Slide03 Oswald Medium" panose="020B0604020202020204" charset="0"/>
              </a:rPr>
              <a:t>Công </a:t>
            </a:r>
            <a:r>
              <a:rPr lang="vi-VN" sz="2600" dirty="0">
                <a:latin typeface="#9Slide03 SFU Futura_12" panose="020B0604020202020204" charset="0"/>
                <a:cs typeface="#9Slide03 Oswald Medium" panose="020B0604020202020204" charset="0"/>
              </a:rPr>
              <a:t>dân của các nước EU có quyền lợi như thế nào? </a:t>
            </a:r>
          </a:p>
        </p:txBody>
      </p:sp>
      <p:sp>
        <p:nvSpPr>
          <p:cNvPr id="27" name="Rectangle 26"/>
          <p:cNvSpPr/>
          <p:nvPr/>
        </p:nvSpPr>
        <p:spPr>
          <a:xfrm>
            <a:off x="9894132" y="1261692"/>
            <a:ext cx="2513433" cy="45719"/>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639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Rounded Corners 7">
            <a:extLst>
              <a:ext uri="{FF2B5EF4-FFF2-40B4-BE49-F238E27FC236}">
                <a16:creationId xmlns:a16="http://schemas.microsoft.com/office/drawing/2014/main" id="{D6CE6303-3C40-4361-9869-64BB994762E1}"/>
              </a:ext>
            </a:extLst>
          </p:cNvPr>
          <p:cNvSpPr/>
          <p:nvPr/>
        </p:nvSpPr>
        <p:spPr>
          <a:xfrm>
            <a:off x="8388823" y="843237"/>
            <a:ext cx="3145501" cy="664290"/>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srgbClr val="0033CC"/>
                </a:solidFill>
                <a:latin typeface="#9Slide05 Great Vibes" panose="02000507080000020002" pitchFamily="2" charset="0"/>
                <a:cs typeface="Arial" panose="020B0604020202020204" pitchFamily="34" charset="0"/>
              </a:rPr>
              <a:t>Phiếu</a:t>
            </a:r>
            <a:r>
              <a:rPr lang="en-US" sz="4800" b="1" dirty="0" smtClean="0">
                <a:solidFill>
                  <a:srgbClr val="0033CC"/>
                </a:solidFill>
                <a:latin typeface="#9Slide05 Great Vibes" panose="02000507080000020002" pitchFamily="2" charset="0"/>
                <a:cs typeface="Arial" panose="020B0604020202020204" pitchFamily="34" charset="0"/>
              </a:rPr>
              <a:t> </a:t>
            </a:r>
            <a:r>
              <a:rPr lang="en-US" sz="4800" b="1" dirty="0" err="1" smtClean="0">
                <a:solidFill>
                  <a:srgbClr val="0033CC"/>
                </a:solidFill>
                <a:latin typeface="#9Slide05 Great Vibes" panose="02000507080000020002" pitchFamily="2" charset="0"/>
                <a:cs typeface="Arial" panose="020B0604020202020204" pitchFamily="34" charset="0"/>
              </a:rPr>
              <a:t>học</a:t>
            </a:r>
            <a:r>
              <a:rPr lang="en-US" sz="4800" b="1" dirty="0" smtClean="0">
                <a:solidFill>
                  <a:srgbClr val="0033CC"/>
                </a:solidFill>
                <a:latin typeface="#9Slide05 Great Vibes" panose="02000507080000020002" pitchFamily="2" charset="0"/>
                <a:cs typeface="Arial" panose="020B0604020202020204" pitchFamily="34" charset="0"/>
              </a:rPr>
              <a:t> </a:t>
            </a:r>
            <a:r>
              <a:rPr lang="en-US" sz="4800" b="1" dirty="0" err="1" smtClean="0">
                <a:solidFill>
                  <a:srgbClr val="0033CC"/>
                </a:solidFill>
                <a:latin typeface="#9Slide05 Great Vibes" panose="02000507080000020002" pitchFamily="2" charset="0"/>
                <a:cs typeface="Arial" panose="020B0604020202020204" pitchFamily="34" charset="0"/>
              </a:rPr>
              <a:t>tập</a:t>
            </a:r>
            <a:endParaRPr lang="en-US" sz="4800" b="1" dirty="0">
              <a:solidFill>
                <a:srgbClr val="0033CC"/>
              </a:solidFill>
              <a:latin typeface="#9Slide05 Great Vibes" panose="02000507080000020002" pitchFamily="2" charset="0"/>
              <a:cs typeface="Arial" panose="020B0604020202020204" pitchFamily="34" charset="0"/>
            </a:endParaRPr>
          </a:p>
        </p:txBody>
      </p:sp>
      <p:sp>
        <p:nvSpPr>
          <p:cNvPr id="5" name="Rectangle 4"/>
          <p:cNvSpPr/>
          <p:nvPr/>
        </p:nvSpPr>
        <p:spPr>
          <a:xfrm>
            <a:off x="7897499" y="1092723"/>
            <a:ext cx="719961" cy="91340"/>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7872182" y="863083"/>
            <a:ext cx="25317" cy="5970449"/>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486698" y="-7562"/>
            <a:ext cx="11426814" cy="822751"/>
            <a:chOff x="486698" y="-7562"/>
            <a:chExt cx="11426814" cy="822751"/>
          </a:xfrm>
        </p:grpSpPr>
        <p:grpSp>
          <p:nvGrpSpPr>
            <p:cNvPr id="52" name="Group 51"/>
            <p:cNvGrpSpPr/>
            <p:nvPr/>
          </p:nvGrpSpPr>
          <p:grpSpPr>
            <a:xfrm>
              <a:off x="486698" y="42558"/>
              <a:ext cx="11426814" cy="772631"/>
              <a:chOff x="-4229473" y="23612"/>
              <a:chExt cx="8664982" cy="858820"/>
            </a:xfrm>
          </p:grpSpPr>
          <p:sp>
            <p:nvSpPr>
              <p:cNvPr id="54" name="Rectangle: Rounded Corners 17">
                <a:extLst>
                  <a:ext uri="{FF2B5EF4-FFF2-40B4-BE49-F238E27FC236}">
                    <a16:creationId xmlns:a16="http://schemas.microsoft.com/office/drawing/2014/main" id="{FAD1B7D5-53C9-4DD5-8454-63D6FF634185}"/>
                  </a:ext>
                </a:extLst>
              </p:cNvPr>
              <p:cNvSpPr/>
              <p:nvPr/>
            </p:nvSpPr>
            <p:spPr>
              <a:xfrm>
                <a:off x="-4229473" y="23612"/>
                <a:ext cx="8633846" cy="79707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55" name="TextBox 54">
                <a:extLst>
                  <a:ext uri="{FF2B5EF4-FFF2-40B4-BE49-F238E27FC236}">
                    <a16:creationId xmlns:a16="http://schemas.microsoft.com/office/drawing/2014/main" id="{4EC68D7C-3C39-4B6F-8758-427A97DB07ED}"/>
                  </a:ext>
                </a:extLst>
              </p:cNvPr>
              <p:cNvSpPr txBox="1"/>
              <p:nvPr/>
            </p:nvSpPr>
            <p:spPr>
              <a:xfrm>
                <a:off x="-3333344" y="27158"/>
                <a:ext cx="7768853" cy="8552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9Slide03 SFU Futura_12" panose="020B0604020202020204" charset="0"/>
                  </a:rPr>
                  <a:t>1. </a:t>
                </a:r>
                <a:r>
                  <a:rPr lang="en-US" sz="4400" b="1" dirty="0" smtClean="0">
                    <a:solidFill>
                      <a:schemeClr val="bg1"/>
                    </a:solidFill>
                    <a:latin typeface="#9Slide03 SFU Futura_12" panose="020B0604020202020204" charset="0"/>
                  </a:rPr>
                  <a:t>KHÁI QUÁT VỀ LIÊN MINH CHÂU ÂU</a:t>
                </a:r>
                <a:endParaRPr kumimoji="0" lang="vi-VN" sz="4400" b="1" i="0" u="none" strike="noStrike" kern="1200" cap="none" spc="0" normalizeH="0" baseline="0" noProof="0" dirty="0">
                  <a:ln>
                    <a:noFill/>
                  </a:ln>
                  <a:solidFill>
                    <a:schemeClr val="bg1"/>
                  </a:solidFill>
                  <a:effectLst/>
                  <a:uLnTx/>
                  <a:uFillTx/>
                  <a:latin typeface="#9Slide03 SFU Futura_12" panose="020B0604020202020204" charset="0"/>
                </a:endParaRPr>
              </a:p>
            </p:txBody>
          </p:sp>
        </p:grpSp>
        <p:pic>
          <p:nvPicPr>
            <p:cNvPr id="29" name="Picture 2" descr="EU - Những Điều Bạn Cần Biết"/>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23445" y="-7562"/>
              <a:ext cx="1222817" cy="8134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18"/>
          <p:cNvGrpSpPr/>
          <p:nvPr/>
        </p:nvGrpSpPr>
        <p:grpSpPr>
          <a:xfrm>
            <a:off x="8047788" y="1563079"/>
            <a:ext cx="4028071" cy="5191508"/>
            <a:chOff x="232715" y="-219765"/>
            <a:chExt cx="12039674" cy="7077540"/>
          </a:xfrm>
        </p:grpSpPr>
        <p:sp>
          <p:nvSpPr>
            <p:cNvPr id="20" name="Rectangle 19"/>
            <p:cNvSpPr/>
            <p:nvPr/>
          </p:nvSpPr>
          <p:spPr>
            <a:xfrm>
              <a:off x="232715" y="-219765"/>
              <a:ext cx="11185312" cy="6695757"/>
            </a:xfrm>
            <a:prstGeom prst="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14673" y="27402"/>
              <a:ext cx="11540110" cy="6830373"/>
            </a:xfrm>
            <a:prstGeom prst="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72004" y="254201"/>
              <a:ext cx="11034283" cy="6445291"/>
            </a:xfrm>
            <a:prstGeom prst="rect">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descr="Văn phòng phẩm Hà Nội"/>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0563652" y="5426634"/>
              <a:ext cx="1708737" cy="1202959"/>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7961394" y="1464108"/>
            <a:ext cx="568106" cy="60493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343772" y="1894931"/>
            <a:ext cx="3643058" cy="4708981"/>
          </a:xfrm>
          <a:prstGeom prst="rect">
            <a:avLst/>
          </a:prstGeom>
        </p:spPr>
        <p:txBody>
          <a:bodyPr wrap="square">
            <a:spAutoFit/>
          </a:bodyPr>
          <a:lstStyle/>
          <a:p>
            <a:pPr marL="342900" indent="-342900">
              <a:buAutoNum type="arabicPeriod"/>
            </a:pPr>
            <a:r>
              <a:rPr lang="vi-VN" sz="2000" dirty="0" smtClean="0">
                <a:latin typeface="#9Slide03 SFU Futura_12" panose="020B0604020202020204" charset="0"/>
                <a:cs typeface="#9Slide03 Oswald Medium" panose="020B0604020202020204" charset="0"/>
              </a:rPr>
              <a:t>EU </a:t>
            </a:r>
            <a:r>
              <a:rPr lang="vi-VN" sz="2000" dirty="0">
                <a:latin typeface="#9Slide03 SFU Futura_12" panose="020B0604020202020204" charset="0"/>
                <a:cs typeface="#9Slide03 Oswald Medium" panose="020B0604020202020204" charset="0"/>
              </a:rPr>
              <a:t>bao gồm bao nhiêu quốc gia? </a:t>
            </a:r>
            <a:endParaRPr lang="en-US" sz="2000" dirty="0" smtClean="0">
              <a:latin typeface="#9Slide03 SFU Futura_12" panose="020B0604020202020204" charset="0"/>
              <a:cs typeface="#9Slide03 Oswald Medium" panose="020B0604020202020204" charset="0"/>
            </a:endParaRPr>
          </a:p>
          <a:p>
            <a:pPr marL="342900" indent="-342900">
              <a:buAutoNum type="arabicPeriod"/>
            </a:pPr>
            <a:r>
              <a:rPr lang="vi-VN" sz="2000" dirty="0" smtClean="0">
                <a:latin typeface="#9Slide03 SFU Futura_12" panose="020B0604020202020204" charset="0"/>
                <a:cs typeface="#9Slide03 Oswald Medium" panose="020B0604020202020204" charset="0"/>
              </a:rPr>
              <a:t>Tiền </a:t>
            </a:r>
            <a:r>
              <a:rPr lang="vi-VN" sz="2000" dirty="0">
                <a:latin typeface="#9Slide03 SFU Futura_12" panose="020B0604020202020204" charset="0"/>
                <a:cs typeface="#9Slide03 Oswald Medium" panose="020B0604020202020204" charset="0"/>
              </a:rPr>
              <a:t>thân của Liên minh châu Âu – EU là gì? </a:t>
            </a:r>
            <a:endParaRPr lang="en-US" sz="2000" dirty="0">
              <a:latin typeface="#9Slide03 SFU Futura_12" panose="020B0604020202020204" charset="0"/>
              <a:cs typeface="#9Slide03 Oswald Medium" panose="020B0604020202020204" charset="0"/>
            </a:endParaRPr>
          </a:p>
          <a:p>
            <a:pPr marL="342900" indent="-342900">
              <a:buAutoNum type="arabicPeriod"/>
            </a:pPr>
            <a:r>
              <a:rPr lang="vi-VN" sz="2000" dirty="0" smtClean="0">
                <a:latin typeface="#9Slide03 SFU Futura_12" panose="020B0604020202020204" charset="0"/>
                <a:cs typeface="#9Slide03 Oswald Medium" panose="020B0604020202020204" charset="0"/>
              </a:rPr>
              <a:t>Liên </a:t>
            </a:r>
            <a:r>
              <a:rPr lang="vi-VN" sz="2000" dirty="0">
                <a:latin typeface="#9Slide03 SFU Futura_12" panose="020B0604020202020204" charset="0"/>
                <a:cs typeface="#9Slide03 Oswald Medium" panose="020B0604020202020204" charset="0"/>
              </a:rPr>
              <a:t>minh châu Âu ban đầu được thành lập có bao nhiêu nước? Kể tên các nước sáng lập? </a:t>
            </a:r>
            <a:endParaRPr lang="en-US" sz="2000" dirty="0">
              <a:latin typeface="#9Slide03 SFU Futura_12" panose="020B0604020202020204" charset="0"/>
              <a:cs typeface="#9Slide03 Oswald Medium" panose="020B0604020202020204" charset="0"/>
            </a:endParaRPr>
          </a:p>
          <a:p>
            <a:pPr marL="342900" indent="-342900">
              <a:buAutoNum type="arabicPeriod"/>
            </a:pPr>
            <a:r>
              <a:rPr lang="vi-VN" sz="2000" dirty="0" smtClean="0">
                <a:latin typeface="#9Slide03 SFU Futura_12" panose="020B0604020202020204" charset="0"/>
                <a:cs typeface="#9Slide03 Oswald Medium" panose="020B0604020202020204" charset="0"/>
              </a:rPr>
              <a:t>Đồng </a:t>
            </a:r>
            <a:r>
              <a:rPr lang="vi-VN" sz="2000" dirty="0">
                <a:latin typeface="#9Slide03 SFU Futura_12" panose="020B0604020202020204" charset="0"/>
                <a:cs typeface="#9Slide03 Oswald Medium" panose="020B0604020202020204" charset="0"/>
              </a:rPr>
              <a:t>tiền chung châu Âu là gì? </a:t>
            </a:r>
            <a:endParaRPr lang="en-US" sz="2000" dirty="0">
              <a:latin typeface="#9Slide03 SFU Futura_12" panose="020B0604020202020204" charset="0"/>
              <a:cs typeface="#9Slide03 Oswald Medium" panose="020B0604020202020204" charset="0"/>
            </a:endParaRPr>
          </a:p>
          <a:p>
            <a:pPr marL="342900" indent="-342900">
              <a:buAutoNum type="arabicPeriod"/>
            </a:pPr>
            <a:r>
              <a:rPr lang="vi-VN" sz="2000" dirty="0" smtClean="0">
                <a:latin typeface="#9Slide03 SFU Futura_12" panose="020B0604020202020204" charset="0"/>
                <a:cs typeface="#9Slide03 Oswald Medium" panose="020B0604020202020204" charset="0"/>
              </a:rPr>
              <a:t>Nước </a:t>
            </a:r>
            <a:r>
              <a:rPr lang="vi-VN" sz="2000" dirty="0">
                <a:latin typeface="#9Slide03 SFU Futura_12" panose="020B0604020202020204" charset="0"/>
                <a:cs typeface="#9Slide03 Oswald Medium" panose="020B0604020202020204" charset="0"/>
              </a:rPr>
              <a:t>nào đã rút khỏi liên minh châu Âu vào năm 2020? </a:t>
            </a:r>
            <a:endParaRPr lang="en-US" sz="2000" dirty="0" smtClean="0">
              <a:latin typeface="#9Slide03 SFU Futura_12" panose="020B0604020202020204" charset="0"/>
              <a:cs typeface="#9Slide03 Oswald Medium" panose="020B0604020202020204" charset="0"/>
            </a:endParaRPr>
          </a:p>
          <a:p>
            <a:pPr marL="342900" indent="-342900">
              <a:buAutoNum type="arabicPeriod"/>
            </a:pPr>
            <a:r>
              <a:rPr lang="vi-VN" sz="2000" dirty="0" smtClean="0">
                <a:latin typeface="#9Slide03 SFU Futura_12" panose="020B0604020202020204" charset="0"/>
                <a:cs typeface="#9Slide03 Oswald Medium" panose="020B0604020202020204" charset="0"/>
              </a:rPr>
              <a:t>Công </a:t>
            </a:r>
            <a:r>
              <a:rPr lang="vi-VN" sz="2000" dirty="0">
                <a:latin typeface="#9Slide03 SFU Futura_12" panose="020B0604020202020204" charset="0"/>
                <a:cs typeface="#9Slide03 Oswald Medium" panose="020B0604020202020204" charset="0"/>
              </a:rPr>
              <a:t>dân của các nước EU có quyền lợi như thế nào? </a:t>
            </a:r>
          </a:p>
        </p:txBody>
      </p:sp>
      <p:sp>
        <p:nvSpPr>
          <p:cNvPr id="30" name="Rectangle 29"/>
          <p:cNvSpPr/>
          <p:nvPr/>
        </p:nvSpPr>
        <p:spPr>
          <a:xfrm>
            <a:off x="11405913" y="1092723"/>
            <a:ext cx="786087" cy="91340"/>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Tivi màn hình Máy tính Biểu tượng TRUYỀN thông Minh Phòng - Truyền Hình  Kích Thước Biểu Tượng png tải về - Miễn phí trong suốt Phương Tiện Truyền  Thông png Tải về."/>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56556" y1="82692" x2="56556" y2="82692"/>
                        <a14:foregroundMark x1="56556" y1="82308" x2="56556" y2="82308"/>
                      </a14:backgroundRemoval>
                    </a14:imgEffect>
                  </a14:imgLayer>
                </a14:imgProps>
              </a:ext>
              <a:ext uri="{28A0092B-C50C-407E-A947-70E740481C1C}">
                <a14:useLocalDpi xmlns:a14="http://schemas.microsoft.com/office/drawing/2010/main" val="0"/>
              </a:ext>
            </a:extLst>
          </a:blip>
          <a:srcRect l="20637" t="10014" r="20869" b="10780"/>
          <a:stretch/>
        </p:blipFill>
        <p:spPr bwMode="auto">
          <a:xfrm>
            <a:off x="-4928" y="867705"/>
            <a:ext cx="7656765" cy="5990295"/>
          </a:xfrm>
          <a:prstGeom prst="rect">
            <a:avLst/>
          </a:prstGeom>
          <a:noFill/>
          <a:extLst>
            <a:ext uri="{909E8E84-426E-40DD-AFC4-6F175D3DCCD1}">
              <a14:hiddenFill xmlns:a14="http://schemas.microsoft.com/office/drawing/2010/main">
                <a:solidFill>
                  <a:srgbClr val="FFFFFF"/>
                </a:solidFill>
              </a14:hiddenFill>
            </a:ext>
          </a:extLst>
        </p:spPr>
      </p:pic>
      <p:pic>
        <p:nvPicPr>
          <p:cNvPr id="4" name="Giới thiệu về Liên minh Châu Âu EU">
            <a:hlinkClick r:id="" action="ppaction://media"/>
          </p:cNvPr>
          <p:cNvPicPr>
            <a:picLocks noChangeAspect="1"/>
          </p:cNvPicPr>
          <p:nvPr>
            <a:videoFile r:link="rId1"/>
            <p:extLst>
              <p:ext uri="{DAA4B4D4-6D71-4841-9C94-3DE7FCFB9230}">
                <p14:media xmlns:p14="http://schemas.microsoft.com/office/powerpoint/2010/main" r:embed="rId2">
                  <p14:trim st="1568"/>
                </p14:media>
              </p:ext>
            </p:extLst>
          </p:nvPr>
        </p:nvPicPr>
        <p:blipFill>
          <a:blip r:embed="rId11"/>
          <a:stretch>
            <a:fillRect/>
          </a:stretch>
        </p:blipFill>
        <p:spPr>
          <a:xfrm>
            <a:off x="262555" y="1092722"/>
            <a:ext cx="7129279" cy="4010219"/>
          </a:xfrm>
          <a:prstGeom prst="rect">
            <a:avLst/>
          </a:prstGeom>
        </p:spPr>
      </p:pic>
    </p:spTree>
    <p:extLst>
      <p:ext uri="{BB962C8B-B14F-4D97-AF65-F5344CB8AC3E}">
        <p14:creationId xmlns:p14="http://schemas.microsoft.com/office/powerpoint/2010/main" val="794767725"/>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6698" y="-7562"/>
            <a:ext cx="11426814" cy="822751"/>
            <a:chOff x="486698" y="-7562"/>
            <a:chExt cx="11426814" cy="822751"/>
          </a:xfrm>
        </p:grpSpPr>
        <p:grpSp>
          <p:nvGrpSpPr>
            <p:cNvPr id="52" name="Group 51"/>
            <p:cNvGrpSpPr/>
            <p:nvPr/>
          </p:nvGrpSpPr>
          <p:grpSpPr>
            <a:xfrm>
              <a:off x="486698" y="42558"/>
              <a:ext cx="11426814" cy="772631"/>
              <a:chOff x="-4229473" y="23612"/>
              <a:chExt cx="8664982" cy="858820"/>
            </a:xfrm>
          </p:grpSpPr>
          <p:sp>
            <p:nvSpPr>
              <p:cNvPr id="54" name="Rectangle: Rounded Corners 17">
                <a:extLst>
                  <a:ext uri="{FF2B5EF4-FFF2-40B4-BE49-F238E27FC236}">
                    <a16:creationId xmlns:a16="http://schemas.microsoft.com/office/drawing/2014/main" id="{FAD1B7D5-53C9-4DD5-8454-63D6FF634185}"/>
                  </a:ext>
                </a:extLst>
              </p:cNvPr>
              <p:cNvSpPr/>
              <p:nvPr/>
            </p:nvSpPr>
            <p:spPr>
              <a:xfrm>
                <a:off x="-4229473" y="23612"/>
                <a:ext cx="8633846" cy="79707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55" name="TextBox 54">
                <a:extLst>
                  <a:ext uri="{FF2B5EF4-FFF2-40B4-BE49-F238E27FC236}">
                    <a16:creationId xmlns:a16="http://schemas.microsoft.com/office/drawing/2014/main" id="{4EC68D7C-3C39-4B6F-8758-427A97DB07ED}"/>
                  </a:ext>
                </a:extLst>
              </p:cNvPr>
              <p:cNvSpPr txBox="1"/>
              <p:nvPr/>
            </p:nvSpPr>
            <p:spPr>
              <a:xfrm>
                <a:off x="-3333344" y="27158"/>
                <a:ext cx="7768853" cy="8552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9Slide03 SFU Futura_12" panose="020B0604020202020204" charset="0"/>
                  </a:rPr>
                  <a:t>1. </a:t>
                </a:r>
                <a:r>
                  <a:rPr lang="en-US" sz="4400" b="1" dirty="0" smtClean="0">
                    <a:solidFill>
                      <a:schemeClr val="bg1"/>
                    </a:solidFill>
                    <a:latin typeface="#9Slide03 SFU Futura_12" panose="020B0604020202020204" charset="0"/>
                  </a:rPr>
                  <a:t>KHÁI QUÁT VỀ LIÊN MINH CHÂU ÂU</a:t>
                </a:r>
                <a:endParaRPr kumimoji="0" lang="vi-VN" sz="4400" b="1" i="0" u="none" strike="noStrike" kern="1200" cap="none" spc="0" normalizeH="0" baseline="0" noProof="0" dirty="0">
                  <a:ln>
                    <a:noFill/>
                  </a:ln>
                  <a:solidFill>
                    <a:schemeClr val="bg1"/>
                  </a:solidFill>
                  <a:effectLst/>
                  <a:uLnTx/>
                  <a:uFillTx/>
                  <a:latin typeface="#9Slide03 SFU Futura_12" panose="020B0604020202020204" charset="0"/>
                </a:endParaRPr>
              </a:p>
            </p:txBody>
          </p:sp>
        </p:grpSp>
        <p:pic>
          <p:nvPicPr>
            <p:cNvPr id="29" name="Picture 2" descr="EU - Những Điều Bạn Cần Biết"/>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23445" y="-7562"/>
              <a:ext cx="1222817" cy="8134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 name="Group 23"/>
          <p:cNvGrpSpPr/>
          <p:nvPr/>
        </p:nvGrpSpPr>
        <p:grpSpPr>
          <a:xfrm>
            <a:off x="221226" y="1002890"/>
            <a:ext cx="11651226" cy="5707626"/>
            <a:chOff x="394387" y="-219765"/>
            <a:chExt cx="11760396" cy="7077540"/>
          </a:xfrm>
        </p:grpSpPr>
        <p:sp>
          <p:nvSpPr>
            <p:cNvPr id="25" name="Rectangle 24"/>
            <p:cNvSpPr/>
            <p:nvPr/>
          </p:nvSpPr>
          <p:spPr>
            <a:xfrm>
              <a:off x="394387" y="-219765"/>
              <a:ext cx="11023636" cy="6402425"/>
            </a:xfrm>
            <a:prstGeom prst="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14673" y="27402"/>
              <a:ext cx="11540110" cy="6830373"/>
            </a:xfrm>
            <a:prstGeom prst="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99438" y="254201"/>
              <a:ext cx="11306849" cy="6445291"/>
            </a:xfrm>
            <a:prstGeom prst="rect">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 descr="Văn phòng phẩm Hà Nội"/>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0863858" y="5289469"/>
              <a:ext cx="1269962" cy="1337104"/>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4200" y="815189"/>
            <a:ext cx="1090640" cy="1161341"/>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Rounded Corners 7">
            <a:extLst>
              <a:ext uri="{FF2B5EF4-FFF2-40B4-BE49-F238E27FC236}">
                <a16:creationId xmlns:a16="http://schemas.microsoft.com/office/drawing/2014/main" id="{D6CE6303-3C40-4361-9869-64BB994762E1}"/>
              </a:ext>
            </a:extLst>
          </p:cNvPr>
          <p:cNvSpPr/>
          <p:nvPr/>
        </p:nvSpPr>
        <p:spPr>
          <a:xfrm>
            <a:off x="3434686" y="1586867"/>
            <a:ext cx="5130920" cy="664290"/>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smtClean="0">
                <a:solidFill>
                  <a:srgbClr val="0033CC"/>
                </a:solidFill>
                <a:latin typeface="#9Slide05 Great Vibes" panose="02000507080000020002" pitchFamily="2" charset="0"/>
                <a:cs typeface="Arial" panose="020B0604020202020204" pitchFamily="34" charset="0"/>
              </a:rPr>
              <a:t>Phiếu</a:t>
            </a:r>
            <a:r>
              <a:rPr lang="en-US" sz="6600" b="1" dirty="0" smtClean="0">
                <a:solidFill>
                  <a:srgbClr val="0033CC"/>
                </a:solidFill>
                <a:latin typeface="#9Slide05 Great Vibes" panose="02000507080000020002" pitchFamily="2" charset="0"/>
                <a:cs typeface="Arial" panose="020B0604020202020204" pitchFamily="34" charset="0"/>
              </a:rPr>
              <a:t> </a:t>
            </a:r>
            <a:r>
              <a:rPr lang="en-US" sz="6600" b="1" dirty="0" err="1" smtClean="0">
                <a:solidFill>
                  <a:srgbClr val="0033CC"/>
                </a:solidFill>
                <a:latin typeface="#9Slide05 Great Vibes" panose="02000507080000020002" pitchFamily="2" charset="0"/>
                <a:cs typeface="Arial" panose="020B0604020202020204" pitchFamily="34" charset="0"/>
              </a:rPr>
              <a:t>học</a:t>
            </a:r>
            <a:r>
              <a:rPr lang="en-US" sz="6600" b="1" dirty="0" smtClean="0">
                <a:solidFill>
                  <a:srgbClr val="0033CC"/>
                </a:solidFill>
                <a:latin typeface="#9Slide05 Great Vibes" panose="02000507080000020002" pitchFamily="2" charset="0"/>
                <a:cs typeface="Arial" panose="020B0604020202020204" pitchFamily="34" charset="0"/>
              </a:rPr>
              <a:t> </a:t>
            </a:r>
            <a:r>
              <a:rPr lang="en-US" sz="6600" b="1" dirty="0" err="1" smtClean="0">
                <a:solidFill>
                  <a:srgbClr val="0033CC"/>
                </a:solidFill>
                <a:latin typeface="#9Slide05 Great Vibes" panose="02000507080000020002" pitchFamily="2" charset="0"/>
                <a:cs typeface="Arial" panose="020B0604020202020204" pitchFamily="34" charset="0"/>
              </a:rPr>
              <a:t>tập</a:t>
            </a:r>
            <a:endParaRPr lang="en-US" sz="6600" b="1" dirty="0">
              <a:solidFill>
                <a:srgbClr val="0033CC"/>
              </a:solidFill>
              <a:latin typeface="#9Slide05 Great Vibes" panose="02000507080000020002" pitchFamily="2" charset="0"/>
              <a:cs typeface="Arial" panose="020B0604020202020204" pitchFamily="34" charset="0"/>
            </a:endParaRPr>
          </a:p>
        </p:txBody>
      </p:sp>
      <p:sp>
        <p:nvSpPr>
          <p:cNvPr id="6" name="Rectangle 5"/>
          <p:cNvSpPr/>
          <p:nvPr/>
        </p:nvSpPr>
        <p:spPr>
          <a:xfrm>
            <a:off x="639520" y="2286772"/>
            <a:ext cx="10721252" cy="3914918"/>
          </a:xfrm>
          <a:prstGeom prst="rect">
            <a:avLst/>
          </a:prstGeom>
        </p:spPr>
        <p:txBody>
          <a:bodyPr wrap="square">
            <a:spAutoFit/>
          </a:bodyPr>
          <a:lstStyle/>
          <a:p>
            <a:pPr marL="342900" marR="0" lvl="0" indent="-342900" algn="just">
              <a:lnSpc>
                <a:spcPct val="115000"/>
              </a:lnSpc>
              <a:spcBef>
                <a:spcPts val="0"/>
              </a:spcBef>
              <a:spcAft>
                <a:spcPts val="0"/>
              </a:spcAft>
              <a:buFont typeface="+mj-lt"/>
              <a:buAutoNum type="arabicPeriod"/>
            </a:pPr>
            <a:r>
              <a:rPr lang="en-US" sz="2400" dirty="0">
                <a:latin typeface="#9Slide03 SFU Futura_12" panose="020B0604020202020204" charset="0"/>
                <a:ea typeface="Cambria" panose="02040503050406030204" pitchFamily="18" charset="0"/>
              </a:rPr>
              <a:t>EU </a:t>
            </a:r>
            <a:r>
              <a:rPr lang="en-US" sz="2400" dirty="0" err="1">
                <a:latin typeface="#9Slide03 SFU Futura_12" panose="020B0604020202020204" charset="0"/>
                <a:ea typeface="Cambria" panose="02040503050406030204" pitchFamily="18" charset="0"/>
              </a:rPr>
              <a:t>bao</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gồm</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bao</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nhiêu</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quốc</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gia</a:t>
            </a:r>
            <a:r>
              <a:rPr lang="en-US" sz="2400" dirty="0">
                <a:latin typeface="#9Slide03 SFU Futura_12" panose="020B0604020202020204" charset="0"/>
                <a:ea typeface="Cambria" panose="02040503050406030204" pitchFamily="18" charset="0"/>
              </a:rPr>
              <a:t>? </a:t>
            </a:r>
            <a:r>
              <a:rPr lang="en-US" sz="2400" b="1" i="1" dirty="0">
                <a:solidFill>
                  <a:srgbClr val="FF0000"/>
                </a:solidFill>
                <a:latin typeface="#9Slide03 SFU Futura_12" panose="020B0604020202020204" charset="0"/>
                <a:ea typeface="Cambria" panose="02040503050406030204" pitchFamily="18" charset="0"/>
              </a:rPr>
              <a:t>(27)</a:t>
            </a:r>
            <a:endParaRPr lang="en-US" sz="2400" b="1" dirty="0">
              <a:solidFill>
                <a:srgbClr val="FF0000"/>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mj-lt"/>
              <a:buAutoNum type="arabicPeriod"/>
            </a:pPr>
            <a:r>
              <a:rPr lang="en-US" sz="2400" dirty="0" err="1">
                <a:latin typeface="#9Slide03 SFU Futura_12" panose="020B0604020202020204" charset="0"/>
                <a:ea typeface="Cambria" panose="02040503050406030204" pitchFamily="18" charset="0"/>
              </a:rPr>
              <a:t>Tiền</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thân</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của</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Liên</a:t>
            </a:r>
            <a:r>
              <a:rPr lang="en-US" sz="2400" dirty="0">
                <a:latin typeface="#9Slide03 SFU Futura_12" panose="020B0604020202020204" charset="0"/>
                <a:ea typeface="Cambria" panose="02040503050406030204" pitchFamily="18" charset="0"/>
              </a:rPr>
              <a:t> minh </a:t>
            </a:r>
            <a:r>
              <a:rPr lang="en-US" sz="2400" dirty="0" err="1">
                <a:latin typeface="#9Slide03 SFU Futura_12" panose="020B0604020202020204" charset="0"/>
                <a:ea typeface="Cambria" panose="02040503050406030204" pitchFamily="18" charset="0"/>
              </a:rPr>
              <a:t>châu</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Âu</a:t>
            </a:r>
            <a:r>
              <a:rPr lang="en-US" sz="2400" dirty="0">
                <a:latin typeface="#9Slide03 SFU Futura_12" panose="020B0604020202020204" charset="0"/>
                <a:ea typeface="Cambria" panose="02040503050406030204" pitchFamily="18" charset="0"/>
              </a:rPr>
              <a:t> – EU </a:t>
            </a:r>
            <a:r>
              <a:rPr lang="en-US" sz="2400" dirty="0" err="1">
                <a:latin typeface="#9Slide03 SFU Futura_12" panose="020B0604020202020204" charset="0"/>
                <a:ea typeface="Cambria" panose="02040503050406030204" pitchFamily="18" charset="0"/>
              </a:rPr>
              <a:t>là</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gì</a:t>
            </a:r>
            <a:r>
              <a:rPr lang="en-US" sz="2400" dirty="0">
                <a:latin typeface="#9Slide03 SFU Futura_12" panose="020B0604020202020204" charset="0"/>
                <a:ea typeface="Cambria" panose="02040503050406030204" pitchFamily="18" charset="0"/>
              </a:rPr>
              <a:t>? </a:t>
            </a:r>
            <a:r>
              <a:rPr lang="en-US" sz="2400" b="1" i="1" dirty="0">
                <a:solidFill>
                  <a:srgbClr val="FF0000"/>
                </a:solidFill>
                <a:latin typeface="#9Slide03 SFU Futura_12" panose="020B0604020202020204" charset="0"/>
                <a:ea typeface="Cambria" panose="02040503050406030204" pitchFamily="18" charset="0"/>
              </a:rPr>
              <a:t>(</a:t>
            </a:r>
            <a:r>
              <a:rPr lang="en-US" sz="2400" b="1" i="1" dirty="0" err="1">
                <a:solidFill>
                  <a:srgbClr val="FF0000"/>
                </a:solidFill>
                <a:latin typeface="#9Slide03 SFU Futura_12" panose="020B0604020202020204" charset="0"/>
                <a:ea typeface="Cambria" panose="02040503050406030204" pitchFamily="18" charset="0"/>
              </a:rPr>
              <a:t>Cộng</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đồng</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kinh</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tế</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châu</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Âu</a:t>
            </a:r>
            <a:r>
              <a:rPr lang="en-US" sz="2400" b="1" i="1" dirty="0">
                <a:solidFill>
                  <a:srgbClr val="FF0000"/>
                </a:solidFill>
                <a:latin typeface="#9Slide03 SFU Futura_12" panose="020B0604020202020204" charset="0"/>
                <a:ea typeface="Cambria" panose="02040503050406030204" pitchFamily="18" charset="0"/>
              </a:rPr>
              <a:t> - EEC)</a:t>
            </a:r>
            <a:endParaRPr lang="en-US" sz="2400" b="1" dirty="0">
              <a:solidFill>
                <a:srgbClr val="FF0000"/>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mj-lt"/>
              <a:buAutoNum type="arabicPeriod"/>
            </a:pPr>
            <a:r>
              <a:rPr lang="en-US" sz="2400" dirty="0" err="1">
                <a:latin typeface="#9Slide03 SFU Futura_12" panose="020B0604020202020204" charset="0"/>
                <a:ea typeface="Cambria" panose="02040503050406030204" pitchFamily="18" charset="0"/>
              </a:rPr>
              <a:t>Liên</a:t>
            </a:r>
            <a:r>
              <a:rPr lang="en-US" sz="2400" dirty="0">
                <a:latin typeface="#9Slide03 SFU Futura_12" panose="020B0604020202020204" charset="0"/>
                <a:ea typeface="Cambria" panose="02040503050406030204" pitchFamily="18" charset="0"/>
              </a:rPr>
              <a:t> minh </a:t>
            </a:r>
            <a:r>
              <a:rPr lang="en-US" sz="2400" dirty="0" err="1">
                <a:latin typeface="#9Slide03 SFU Futura_12" panose="020B0604020202020204" charset="0"/>
                <a:ea typeface="Cambria" panose="02040503050406030204" pitchFamily="18" charset="0"/>
              </a:rPr>
              <a:t>châu</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Âu</a:t>
            </a:r>
            <a:r>
              <a:rPr lang="en-US" sz="2400" dirty="0">
                <a:latin typeface="#9Slide03 SFU Futura_12" panose="020B0604020202020204" charset="0"/>
                <a:ea typeface="Cambria" panose="02040503050406030204" pitchFamily="18" charset="0"/>
              </a:rPr>
              <a:t> ban </a:t>
            </a:r>
            <a:r>
              <a:rPr lang="en-US" sz="2400" dirty="0" err="1">
                <a:latin typeface="#9Slide03 SFU Futura_12" panose="020B0604020202020204" charset="0"/>
                <a:ea typeface="Cambria" panose="02040503050406030204" pitchFamily="18" charset="0"/>
              </a:rPr>
              <a:t>đầu</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được</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thành</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lập</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có</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bao</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nhiêu</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nước</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Kể</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tên</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các</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nước</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sáng</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lập</a:t>
            </a:r>
            <a:r>
              <a:rPr lang="en-US" sz="2400" dirty="0">
                <a:latin typeface="#9Slide03 SFU Futura_12" panose="020B0604020202020204" charset="0"/>
                <a:ea typeface="Cambria" panose="02040503050406030204" pitchFamily="18" charset="0"/>
              </a:rPr>
              <a:t>? </a:t>
            </a:r>
            <a:r>
              <a:rPr lang="en-US" sz="2400" b="1" i="1" dirty="0">
                <a:solidFill>
                  <a:srgbClr val="FF0000"/>
                </a:solidFill>
                <a:latin typeface="#9Slide03 SFU Futura_12" panose="020B0604020202020204" charset="0"/>
                <a:ea typeface="Cambria" panose="02040503050406030204" pitchFamily="18" charset="0"/>
              </a:rPr>
              <a:t>(6 </a:t>
            </a:r>
            <a:r>
              <a:rPr lang="en-US" sz="2400" b="1" i="1" dirty="0" err="1">
                <a:solidFill>
                  <a:srgbClr val="FF0000"/>
                </a:solidFill>
                <a:latin typeface="#9Slide03 SFU Futura_12" panose="020B0604020202020204" charset="0"/>
                <a:ea typeface="Cambria" panose="02040503050406030204" pitchFamily="18" charset="0"/>
              </a:rPr>
              <a:t>nước</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Đức</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Pháp</a:t>
            </a:r>
            <a:r>
              <a:rPr lang="en-US" sz="2400" b="1" i="1" dirty="0">
                <a:solidFill>
                  <a:srgbClr val="FF0000"/>
                </a:solidFill>
                <a:latin typeface="#9Slide03 SFU Futura_12" panose="020B0604020202020204" charset="0"/>
                <a:ea typeface="Cambria" panose="02040503050406030204" pitchFamily="18" charset="0"/>
              </a:rPr>
              <a:t>, Ý, </a:t>
            </a:r>
            <a:r>
              <a:rPr lang="en-US" sz="2400" b="1" i="1" dirty="0" err="1">
                <a:solidFill>
                  <a:srgbClr val="FF0000"/>
                </a:solidFill>
                <a:latin typeface="#9Slide03 SFU Futura_12" panose="020B0604020202020204" charset="0"/>
                <a:ea typeface="Cambria" panose="02040503050406030204" pitchFamily="18" charset="0"/>
              </a:rPr>
              <a:t>Hà</a:t>
            </a:r>
            <a:r>
              <a:rPr lang="en-US" sz="2400" b="1" i="1" dirty="0">
                <a:solidFill>
                  <a:srgbClr val="FF0000"/>
                </a:solidFill>
                <a:latin typeface="#9Slide03 SFU Futura_12" panose="020B0604020202020204" charset="0"/>
                <a:ea typeface="Cambria" panose="02040503050406030204" pitchFamily="18" charset="0"/>
              </a:rPr>
              <a:t> Lan, </a:t>
            </a:r>
            <a:r>
              <a:rPr lang="en-US" sz="2400" b="1" i="1" dirty="0" err="1">
                <a:solidFill>
                  <a:srgbClr val="FF0000"/>
                </a:solidFill>
                <a:latin typeface="#9Slide03 SFU Futura_12" panose="020B0604020202020204" charset="0"/>
                <a:ea typeface="Cambria" panose="02040503050406030204" pitchFamily="18" charset="0"/>
              </a:rPr>
              <a:t>Bỉ</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Lúc-xăm-bua</a:t>
            </a:r>
            <a:r>
              <a:rPr lang="en-US" sz="2400" b="1" i="1" dirty="0">
                <a:solidFill>
                  <a:srgbClr val="FF0000"/>
                </a:solidFill>
                <a:latin typeface="#9Slide03 SFU Futura_12" panose="020B0604020202020204" charset="0"/>
                <a:ea typeface="Cambria" panose="02040503050406030204" pitchFamily="18" charset="0"/>
              </a:rPr>
              <a:t>)</a:t>
            </a:r>
            <a:endParaRPr lang="en-US" sz="2400" b="1" dirty="0">
              <a:solidFill>
                <a:srgbClr val="FF0000"/>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mj-lt"/>
              <a:buAutoNum type="arabicPeriod"/>
            </a:pPr>
            <a:r>
              <a:rPr lang="en-US" sz="2400" dirty="0" err="1">
                <a:latin typeface="#9Slide03 SFU Futura_12" panose="020B0604020202020204" charset="0"/>
                <a:ea typeface="Cambria" panose="02040503050406030204" pitchFamily="18" charset="0"/>
              </a:rPr>
              <a:t>Đồng</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tiền</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chung</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châu</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Âu</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là</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gì</a:t>
            </a:r>
            <a:r>
              <a:rPr lang="en-US" sz="2400" dirty="0">
                <a:latin typeface="#9Slide03 SFU Futura_12" panose="020B0604020202020204" charset="0"/>
                <a:ea typeface="Cambria" panose="02040503050406030204" pitchFamily="18" charset="0"/>
              </a:rPr>
              <a:t>?</a:t>
            </a:r>
            <a:r>
              <a:rPr lang="en-US" sz="2400" i="1" dirty="0">
                <a:latin typeface="#9Slide03 SFU Futura_12" panose="020B0604020202020204" charset="0"/>
                <a:ea typeface="Cambria" panose="02040503050406030204" pitchFamily="18" charset="0"/>
              </a:rPr>
              <a:t> </a:t>
            </a:r>
            <a:r>
              <a:rPr lang="en-US" sz="2400" b="1" i="1" dirty="0">
                <a:solidFill>
                  <a:srgbClr val="FF0000"/>
                </a:solidFill>
                <a:latin typeface="#9Slide03 SFU Futura_12" panose="020B0604020202020204" charset="0"/>
                <a:ea typeface="Cambria" panose="02040503050406030204" pitchFamily="18" charset="0"/>
              </a:rPr>
              <a:t>(</a:t>
            </a:r>
            <a:r>
              <a:rPr lang="en-US" sz="2400" b="1" i="1" dirty="0" err="1">
                <a:solidFill>
                  <a:srgbClr val="FF0000"/>
                </a:solidFill>
                <a:latin typeface="#9Slide03 SFU Futura_12" panose="020B0604020202020204" charset="0"/>
                <a:ea typeface="Cambria" panose="02040503050406030204" pitchFamily="18" charset="0"/>
              </a:rPr>
              <a:t>đồng</a:t>
            </a:r>
            <a:r>
              <a:rPr lang="en-US" sz="2400" b="1" i="1" dirty="0">
                <a:solidFill>
                  <a:srgbClr val="FF0000"/>
                </a:solidFill>
                <a:latin typeface="#9Slide03 SFU Futura_12" panose="020B0604020202020204" charset="0"/>
                <a:ea typeface="Cambria" panose="02040503050406030204" pitchFamily="18" charset="0"/>
              </a:rPr>
              <a:t> Ơ-</a:t>
            </a:r>
            <a:r>
              <a:rPr lang="en-US" sz="2400" b="1" i="1" dirty="0" err="1">
                <a:solidFill>
                  <a:srgbClr val="FF0000"/>
                </a:solidFill>
                <a:latin typeface="#9Slide03 SFU Futura_12" panose="020B0604020202020204" charset="0"/>
                <a:ea typeface="Cambria" panose="02040503050406030204" pitchFamily="18" charset="0"/>
              </a:rPr>
              <a:t>rô</a:t>
            </a:r>
            <a:r>
              <a:rPr lang="en-US" sz="2400" b="1" i="1" dirty="0">
                <a:solidFill>
                  <a:srgbClr val="FF0000"/>
                </a:solidFill>
                <a:latin typeface="#9Slide03 SFU Futura_12" panose="020B0604020202020204" charset="0"/>
                <a:ea typeface="Cambria" panose="02040503050406030204" pitchFamily="18" charset="0"/>
              </a:rPr>
              <a:t>)</a:t>
            </a:r>
            <a:endParaRPr lang="en-US" sz="2400" b="1" dirty="0">
              <a:solidFill>
                <a:srgbClr val="FF0000"/>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mj-lt"/>
              <a:buAutoNum type="arabicPeriod"/>
            </a:pPr>
            <a:r>
              <a:rPr lang="en-US" sz="2400" dirty="0" err="1">
                <a:latin typeface="#9Slide03 SFU Futura_12" panose="020B0604020202020204" charset="0"/>
                <a:ea typeface="Cambria" panose="02040503050406030204" pitchFamily="18" charset="0"/>
              </a:rPr>
              <a:t>Nước</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nào</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đã</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rút</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khỏi</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liên</a:t>
            </a:r>
            <a:r>
              <a:rPr lang="en-US" sz="2400" dirty="0">
                <a:latin typeface="#9Slide03 SFU Futura_12" panose="020B0604020202020204" charset="0"/>
                <a:ea typeface="Cambria" panose="02040503050406030204" pitchFamily="18" charset="0"/>
              </a:rPr>
              <a:t> minh </a:t>
            </a:r>
            <a:r>
              <a:rPr lang="en-US" sz="2400" dirty="0" err="1">
                <a:latin typeface="#9Slide03 SFU Futura_12" panose="020B0604020202020204" charset="0"/>
                <a:ea typeface="Cambria" panose="02040503050406030204" pitchFamily="18" charset="0"/>
              </a:rPr>
              <a:t>châu</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Âu</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vào</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năm</a:t>
            </a:r>
            <a:r>
              <a:rPr lang="en-US" sz="2400" dirty="0">
                <a:latin typeface="#9Slide03 SFU Futura_12" panose="020B0604020202020204" charset="0"/>
                <a:ea typeface="Cambria" panose="02040503050406030204" pitchFamily="18" charset="0"/>
              </a:rPr>
              <a:t> 2020? </a:t>
            </a:r>
            <a:r>
              <a:rPr lang="en-US" sz="2400" b="1" i="1" dirty="0">
                <a:solidFill>
                  <a:srgbClr val="FF0000"/>
                </a:solidFill>
                <a:latin typeface="#9Slide03 SFU Futura_12" panose="020B0604020202020204" charset="0"/>
                <a:ea typeface="Cambria" panose="02040503050406030204" pitchFamily="18" charset="0"/>
              </a:rPr>
              <a:t>(</a:t>
            </a:r>
            <a:r>
              <a:rPr lang="en-US" sz="2400" b="1" i="1" dirty="0" err="1" smtClean="0">
                <a:solidFill>
                  <a:srgbClr val="FF0000"/>
                </a:solidFill>
                <a:latin typeface="#9Slide03 SFU Futura_12" panose="020B0604020202020204" charset="0"/>
                <a:ea typeface="Cambria" panose="02040503050406030204" pitchFamily="18" charset="0"/>
              </a:rPr>
              <a:t>Anh</a:t>
            </a:r>
            <a:r>
              <a:rPr lang="en-US" sz="2400" b="1" i="1" dirty="0" smtClean="0">
                <a:solidFill>
                  <a:srgbClr val="FF0000"/>
                </a:solidFill>
                <a:latin typeface="#9Slide03 SFU Futura_12" panose="020B0604020202020204" charset="0"/>
                <a:ea typeface="Cambria" panose="02040503050406030204" pitchFamily="18" charset="0"/>
              </a:rPr>
              <a:t>)</a:t>
            </a:r>
            <a:endParaRPr lang="en-US" sz="2400" b="1" dirty="0" smtClean="0">
              <a:solidFill>
                <a:srgbClr val="FF0000"/>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mj-lt"/>
              <a:buAutoNum type="arabicPeriod"/>
            </a:pPr>
            <a:r>
              <a:rPr lang="en-US" sz="2400" dirty="0" err="1" smtClean="0">
                <a:latin typeface="#9Slide03 SFU Futura_12" panose="020B0604020202020204" charset="0"/>
                <a:ea typeface="Cambria" panose="02040503050406030204" pitchFamily="18" charset="0"/>
              </a:rPr>
              <a:t>Công</a:t>
            </a:r>
            <a:r>
              <a:rPr lang="en-US" sz="2400" dirty="0" smtClean="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dân</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của</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các</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nước</a:t>
            </a:r>
            <a:r>
              <a:rPr lang="en-US" sz="2400" dirty="0">
                <a:latin typeface="#9Slide03 SFU Futura_12" panose="020B0604020202020204" charset="0"/>
                <a:ea typeface="Cambria" panose="02040503050406030204" pitchFamily="18" charset="0"/>
              </a:rPr>
              <a:t> EU </a:t>
            </a:r>
            <a:r>
              <a:rPr lang="en-US" sz="2400" dirty="0" err="1">
                <a:latin typeface="#9Slide03 SFU Futura_12" panose="020B0604020202020204" charset="0"/>
                <a:ea typeface="Cambria" panose="02040503050406030204" pitchFamily="18" charset="0"/>
              </a:rPr>
              <a:t>có</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quyền</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lợi</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như</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thế</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nào</a:t>
            </a:r>
            <a:r>
              <a:rPr lang="en-US" sz="2400" dirty="0">
                <a:latin typeface="#9Slide03 SFU Futura_12" panose="020B0604020202020204" charset="0"/>
                <a:ea typeface="Cambria" panose="02040503050406030204" pitchFamily="18" charset="0"/>
              </a:rPr>
              <a:t>? </a:t>
            </a:r>
            <a:r>
              <a:rPr lang="en-US" sz="2400" b="1" i="1" dirty="0">
                <a:solidFill>
                  <a:srgbClr val="FF0000"/>
                </a:solidFill>
                <a:latin typeface="#9Slide03 SFU Futura_12" panose="020B0604020202020204" charset="0"/>
                <a:ea typeface="Cambria" panose="02040503050406030204" pitchFamily="18" charset="0"/>
              </a:rPr>
              <a:t>(</a:t>
            </a:r>
            <a:r>
              <a:rPr lang="en-US" sz="2400" b="1" i="1" dirty="0" err="1">
                <a:solidFill>
                  <a:srgbClr val="FF0000"/>
                </a:solidFill>
                <a:latin typeface="#9Slide03 SFU Futura_12" panose="020B0604020202020204" charset="0"/>
                <a:ea typeface="Cambria" panose="02040503050406030204" pitchFamily="18" charset="0"/>
              </a:rPr>
              <a:t>Được</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tự</a:t>
            </a:r>
            <a:r>
              <a:rPr lang="en-US" sz="2400" b="1" i="1" dirty="0">
                <a:solidFill>
                  <a:srgbClr val="FF0000"/>
                </a:solidFill>
                <a:latin typeface="#9Slide03 SFU Futura_12" panose="020B0604020202020204" charset="0"/>
                <a:ea typeface="Cambria" panose="02040503050406030204" pitchFamily="18" charset="0"/>
              </a:rPr>
              <a:t> do </a:t>
            </a:r>
            <a:r>
              <a:rPr lang="en-US" sz="2400" b="1" i="1" dirty="0" err="1">
                <a:solidFill>
                  <a:srgbClr val="FF0000"/>
                </a:solidFill>
                <a:latin typeface="#9Slide03 SFU Futura_12" panose="020B0604020202020204" charset="0"/>
                <a:ea typeface="Cambria" panose="02040503050406030204" pitchFamily="18" charset="0"/>
              </a:rPr>
              <a:t>sinh</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sống</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đi</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lại</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làm</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việc</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và</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học</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tập</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tại</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bất</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kỳ</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quốc</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gia</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nào</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trong</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các</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nước</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thành</a:t>
            </a:r>
            <a:r>
              <a:rPr lang="en-US" sz="2400" b="1" i="1" dirty="0">
                <a:solidFill>
                  <a:srgbClr val="FF0000"/>
                </a:solidFill>
                <a:latin typeface="#9Slide03 SFU Futura_12" panose="020B0604020202020204" charset="0"/>
                <a:ea typeface="Cambria" panose="02040503050406030204" pitchFamily="18" charset="0"/>
              </a:rPr>
              <a:t> </a:t>
            </a:r>
            <a:r>
              <a:rPr lang="en-US" sz="2400" b="1" i="1" dirty="0" err="1">
                <a:solidFill>
                  <a:srgbClr val="FF0000"/>
                </a:solidFill>
                <a:latin typeface="#9Slide03 SFU Futura_12" panose="020B0604020202020204" charset="0"/>
                <a:ea typeface="Cambria" panose="02040503050406030204" pitchFamily="18" charset="0"/>
              </a:rPr>
              <a:t>viên</a:t>
            </a:r>
            <a:r>
              <a:rPr lang="en-US" sz="2400" b="1" i="1" dirty="0">
                <a:solidFill>
                  <a:srgbClr val="FF0000"/>
                </a:solidFill>
                <a:latin typeface="#9Slide03 SFU Futura_12" panose="020B0604020202020204" charset="0"/>
                <a:ea typeface="Cambria" panose="02040503050406030204" pitchFamily="18" charset="0"/>
              </a:rPr>
              <a:t>).</a:t>
            </a:r>
            <a:endParaRPr lang="en-US" sz="2400" b="1" dirty="0">
              <a:solidFill>
                <a:srgbClr val="FF0000"/>
              </a:solidFill>
              <a:latin typeface="#9Slide03 SFU Futura_12" panose="020B0604020202020204" charset="0"/>
            </a:endParaRPr>
          </a:p>
        </p:txBody>
      </p:sp>
    </p:spTree>
    <p:extLst>
      <p:ext uri="{BB962C8B-B14F-4D97-AF65-F5344CB8AC3E}">
        <p14:creationId xmlns:p14="http://schemas.microsoft.com/office/powerpoint/2010/main" val="272732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5727</TotalTime>
  <Words>1951</Words>
  <Application>Microsoft Office PowerPoint</Application>
  <PresentationFormat>Widescreen</PresentationFormat>
  <Paragraphs>173</Paragraphs>
  <Slides>21</Slides>
  <Notes>17</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21</vt:i4>
      </vt:variant>
    </vt:vector>
  </HeadingPairs>
  <TitlesOfParts>
    <vt:vector size="35" baseType="lpstr">
      <vt:lpstr>Calibri Light</vt:lpstr>
      <vt:lpstr>#9Slide05 Great Vibes</vt:lpstr>
      <vt:lpstr>Times New Roman</vt:lpstr>
      <vt:lpstr>Wingdings</vt:lpstr>
      <vt:lpstr>Tahoma</vt:lpstr>
      <vt:lpstr>Calibri</vt:lpstr>
      <vt:lpstr>#9Slide03 Oswald Medium</vt:lpstr>
      <vt:lpstr>Arial</vt:lpstr>
      <vt:lpstr>Cambria</vt:lpstr>
      <vt:lpstr>#9Slide05 SVNClementine</vt:lpstr>
      <vt:lpstr>#9Slide03 SFU Futura_12</vt:lpstr>
      <vt:lpstr>#9Slide07 IcielKoni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Pham Thi Huyen Trang</cp:lastModifiedBy>
  <cp:revision>229</cp:revision>
  <dcterms:created xsi:type="dcterms:W3CDTF">2021-07-21T02:55:04Z</dcterms:created>
  <dcterms:modified xsi:type="dcterms:W3CDTF">2022-07-14T05:16:25Z</dcterms:modified>
</cp:coreProperties>
</file>