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1" r:id="rId3"/>
    <p:sldId id="270" r:id="rId4"/>
    <p:sldId id="260" r:id="rId5"/>
    <p:sldId id="310" r:id="rId6"/>
    <p:sldId id="311" r:id="rId7"/>
    <p:sldId id="312" r:id="rId8"/>
    <p:sldId id="313" r:id="rId9"/>
    <p:sldId id="257" r:id="rId10"/>
    <p:sldId id="318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ld Standard" panose="020B0604020202020204" charset="0"/>
      <p:regular r:id="rId17"/>
    </p:embeddedFont>
    <p:embeddedFont>
      <p:font typeface="Old Standard Bold" panose="020B0604020202020204" charset="0"/>
      <p:regular r:id="rId18"/>
    </p:embeddedFont>
    <p:embeddedFont>
      <p:font typeface="Roboto Bold" panose="020000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94622" autoAdjust="0"/>
  </p:normalViewPr>
  <p:slideViewPr>
    <p:cSldViewPr>
      <p:cViewPr varScale="1">
        <p:scale>
          <a:sx n="46" d="100"/>
          <a:sy n="46" d="100"/>
        </p:scale>
        <p:origin x="84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62030">
            <a:off x="980329" y="2712532"/>
            <a:ext cx="2201421" cy="2376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40867" b="47506"/>
          <a:stretch>
            <a:fillRect/>
          </a:stretch>
        </p:blipFill>
        <p:spPr>
          <a:xfrm>
            <a:off x="0" y="597442"/>
            <a:ext cx="18288000" cy="31972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447800" y="3301759"/>
            <a:ext cx="961680" cy="1046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8450428"/>
            <a:ext cx="11772900" cy="1836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397138" y="8450428"/>
            <a:ext cx="10890862" cy="18411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257800" y="8509452"/>
            <a:ext cx="7315200" cy="17362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95400" y="4345931"/>
            <a:ext cx="16284459" cy="314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7200" b="1" dirty="0">
                <a:solidFill>
                  <a:srgbClr val="43291C"/>
                </a:solidFill>
              </a:rPr>
              <a:t>CHÀO MỪNG CÁC EM HỌC SINH ĐẾN VỚI BÀI HỌC HÔM NAY!</a:t>
            </a:r>
            <a:endParaRPr lang="en-US" sz="7200" b="1" dirty="0">
              <a:solidFill>
                <a:srgbClr val="43291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C0B8BC97-6104-490C-645A-AA107F7172E4}"/>
              </a:ext>
            </a:extLst>
          </p:cNvPr>
          <p:cNvGrpSpPr/>
          <p:nvPr/>
        </p:nvGrpSpPr>
        <p:grpSpPr>
          <a:xfrm>
            <a:off x="379389" y="-101372"/>
            <a:ext cx="18931877" cy="10856378"/>
            <a:chOff x="0" y="0"/>
            <a:chExt cx="25242502" cy="14475171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1ADF13A-D478-3006-B048-9ED8ACEE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038"/>
            <a:stretch>
              <a:fillRect/>
            </a:stretch>
          </p:blipFill>
          <p:spPr>
            <a:xfrm>
              <a:off x="0" y="0"/>
              <a:ext cx="12610820" cy="14475171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75838A08-032E-1F83-E627-BFD8E4F3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12894"/>
            <a:stretch>
              <a:fillRect/>
            </a:stretch>
          </p:blipFill>
          <p:spPr>
            <a:xfrm>
              <a:off x="12610820" y="0"/>
              <a:ext cx="12631682" cy="1447517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2381300-D8E1-F83C-6E4B-6C832D222861}"/>
              </a:ext>
            </a:extLst>
          </p:cNvPr>
          <p:cNvSpPr/>
          <p:nvPr/>
        </p:nvSpPr>
        <p:spPr>
          <a:xfrm>
            <a:off x="10068703" y="2438034"/>
            <a:ext cx="8078002" cy="1377322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692CB97-5914-C658-5250-7C32A24D5EC0}"/>
              </a:ext>
            </a:extLst>
          </p:cNvPr>
          <p:cNvSpPr txBox="1"/>
          <p:nvPr/>
        </p:nvSpPr>
        <p:spPr>
          <a:xfrm>
            <a:off x="8153400" y="587188"/>
            <a:ext cx="10508835" cy="102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F147E-BCAB-3BF0-FC49-9609621C8BA6}"/>
              </a:ext>
            </a:extLst>
          </p:cNvPr>
          <p:cNvSpPr/>
          <p:nvPr/>
        </p:nvSpPr>
        <p:spPr>
          <a:xfrm>
            <a:off x="10068702" y="4552816"/>
            <a:ext cx="8078002" cy="1601930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các bài tập được giao.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525805-D423-3EE8-DF7E-8EB6F5402518}"/>
              </a:ext>
            </a:extLst>
          </p:cNvPr>
          <p:cNvSpPr/>
          <p:nvPr/>
        </p:nvSpPr>
        <p:spPr>
          <a:xfrm>
            <a:off x="10087250" y="6897492"/>
            <a:ext cx="8006422" cy="1397767"/>
          </a:xfrm>
          <a:prstGeom prst="rect">
            <a:avLst/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13.</a:t>
            </a:r>
            <a:endParaRPr lang="fr-FR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6 địa điểm du lịch Cộng hòa Nam Phi và kinh nghiệm du lịch Cộng hòa">
            <a:extLst>
              <a:ext uri="{FF2B5EF4-FFF2-40B4-BE49-F238E27FC236}">
                <a16:creationId xmlns:a16="http://schemas.microsoft.com/office/drawing/2014/main" id="{463C4DB3-2B66-4A2C-BFAB-FC1B5DD6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1423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DEA7E9-828D-4BBF-A513-D78A4125B4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b="24295"/>
          <a:stretch/>
        </p:blipFill>
        <p:spPr>
          <a:xfrm rot="18759019">
            <a:off x="9145160" y="5926585"/>
            <a:ext cx="1454068" cy="7319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5ABBB-9CBD-4A74-A344-A5B73EED97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b="24295"/>
          <a:stretch/>
        </p:blipFill>
        <p:spPr>
          <a:xfrm rot="19153780">
            <a:off x="9381073" y="8225534"/>
            <a:ext cx="1418660" cy="714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415750-4686-4A39-8D60-831B9E638D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8" b="24295"/>
          <a:stretch/>
        </p:blipFill>
        <p:spPr>
          <a:xfrm rot="18759019">
            <a:off x="9264064" y="3473303"/>
            <a:ext cx="1454068" cy="7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74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340" b="113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521" y="1164601"/>
            <a:ext cx="15066958" cy="80936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66344">
            <a:off x="-689974" y="6529007"/>
            <a:ext cx="4933883" cy="40735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41550">
            <a:off x="14945817" y="7078421"/>
            <a:ext cx="3463323" cy="346332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3282021"/>
            <a:ext cx="18288000" cy="3562517"/>
            <a:chOff x="0" y="0"/>
            <a:chExt cx="3805698" cy="6829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05698" cy="682943"/>
            </a:xfrm>
            <a:custGeom>
              <a:avLst/>
              <a:gdLst/>
              <a:ahLst/>
              <a:cxnLst/>
              <a:rect l="l" t="t" r="r" b="b"/>
              <a:pathLst>
                <a:path w="3805698" h="682943">
                  <a:moveTo>
                    <a:pt x="0" y="0"/>
                  </a:moveTo>
                  <a:lnTo>
                    <a:pt x="3805698" y="0"/>
                  </a:lnTo>
                  <a:lnTo>
                    <a:pt x="3805698" y="682943"/>
                  </a:lnTo>
                  <a:lnTo>
                    <a:pt x="0" y="682943"/>
                  </a:lnTo>
                  <a:close/>
                </a:path>
              </a:pathLst>
            </a:custGeom>
            <a:solidFill>
              <a:srgbClr val="491313">
                <a:alpha val="8078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47484" tIns="47484" rIns="47484" bIns="47484" rtlCol="0" anchor="ctr"/>
            <a:lstStyle/>
            <a:p>
              <a:pPr algn="ctr">
                <a:lnSpc>
                  <a:spcPts val="379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917FE7-8B43-4F4E-8F13-ECB7B4259597}"/>
              </a:ext>
            </a:extLst>
          </p:cNvPr>
          <p:cNvSpPr txBox="1"/>
          <p:nvPr/>
        </p:nvSpPr>
        <p:spPr>
          <a:xfrm>
            <a:off x="1393316" y="3326035"/>
            <a:ext cx="16102361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ĐÃ LẮNG NGHE, 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 GẶP LẠI!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340" b="113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1274585"/>
            <a:ext cx="15066958" cy="80936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66344">
            <a:off x="-1438241" y="7221537"/>
            <a:ext cx="4933883" cy="40735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927" y="1598838"/>
            <a:ext cx="18440400" cy="3109752"/>
            <a:chOff x="0" y="0"/>
            <a:chExt cx="3717754" cy="5961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7754" cy="596147"/>
            </a:xfrm>
            <a:custGeom>
              <a:avLst/>
              <a:gdLst/>
              <a:ahLst/>
              <a:cxnLst/>
              <a:rect l="l" t="t" r="r" b="b"/>
              <a:pathLst>
                <a:path w="3717754" h="596147">
                  <a:moveTo>
                    <a:pt x="0" y="0"/>
                  </a:moveTo>
                  <a:lnTo>
                    <a:pt x="3717754" y="0"/>
                  </a:lnTo>
                  <a:lnTo>
                    <a:pt x="3717754" y="596147"/>
                  </a:lnTo>
                  <a:lnTo>
                    <a:pt x="0" y="596147"/>
                  </a:lnTo>
                  <a:close/>
                </a:path>
              </a:pathLst>
            </a:custGeom>
            <a:solidFill>
              <a:srgbClr val="A44F30">
                <a:alpha val="6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47484" tIns="47484" rIns="47484" bIns="47484" rtlCol="0" anchor="ctr"/>
            <a:lstStyle/>
            <a:p>
              <a:pPr algn="ctr">
                <a:lnSpc>
                  <a:spcPts val="3794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41550">
            <a:off x="15527638" y="7770951"/>
            <a:ext cx="3463323" cy="34633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4584" y="1528529"/>
            <a:ext cx="18105816" cy="2882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FFFFFF"/>
                </a:solidFill>
              </a:rPr>
              <a:t>BÀI 12: THỰC HÀNH</a:t>
            </a:r>
          </a:p>
          <a:p>
            <a:pPr algn="ctr">
              <a:lnSpc>
                <a:spcPct val="150000"/>
              </a:lnSpc>
            </a:pPr>
            <a:r>
              <a:rPr lang="vi-VN" sz="6600" b="1" dirty="0">
                <a:effectLst/>
                <a:ea typeface="Times New Roman" panose="02020603050405020304" pitchFamily="18" charset="0"/>
              </a:rPr>
              <a:t>SƯU TẦM TƯ LIỆU VỀ CỘNG HÒA NAM PHI </a:t>
            </a:r>
            <a:r>
              <a:rPr lang="vi-VN" sz="6600" dirty="0"/>
              <a:t> </a:t>
            </a:r>
            <a:endParaRPr lang="en-US" sz="6600" dirty="0"/>
          </a:p>
        </p:txBody>
      </p:sp>
      <p:pic>
        <p:nvPicPr>
          <p:cNvPr id="2052" name="Picture 4" descr="Du lịch Nam Phi">
            <a:extLst>
              <a:ext uri="{FF2B5EF4-FFF2-40B4-BE49-F238E27FC236}">
                <a16:creationId xmlns:a16="http://schemas.microsoft.com/office/drawing/2014/main" id="{641F4BE3-80F5-457A-8657-3B11F87E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27" y="5212779"/>
            <a:ext cx="6477000" cy="46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1340" b="11340"/>
          <a:stretch>
            <a:fillRect/>
          </a:stretch>
        </p:blipFill>
        <p:spPr>
          <a:xfrm>
            <a:off x="0" y="-50457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>
            <a:off x="9402216" y="-3913276"/>
            <a:ext cx="1705115" cy="10146348"/>
            <a:chOff x="0" y="-1418238"/>
            <a:chExt cx="3766270" cy="2231038"/>
          </a:xfrm>
        </p:grpSpPr>
        <p:sp>
          <p:nvSpPr>
            <p:cNvPr id="4" name="Freeform 4"/>
            <p:cNvSpPr/>
            <p:nvPr/>
          </p:nvSpPr>
          <p:spPr>
            <a:xfrm>
              <a:off x="260415" y="-1418238"/>
              <a:ext cx="3505855" cy="1959925"/>
            </a:xfrm>
            <a:custGeom>
              <a:avLst/>
              <a:gdLst/>
              <a:ahLst/>
              <a:cxnLst/>
              <a:rect l="l" t="t" r="r" b="b"/>
              <a:pathLst>
                <a:path w="3505855" h="1541515">
                  <a:moveTo>
                    <a:pt x="0" y="0"/>
                  </a:moveTo>
                  <a:lnTo>
                    <a:pt x="3505855" y="0"/>
                  </a:lnTo>
                  <a:lnTo>
                    <a:pt x="3505855" y="1541515"/>
                  </a:lnTo>
                  <a:lnTo>
                    <a:pt x="0" y="1541515"/>
                  </a:lnTo>
                  <a:close/>
                </a:path>
              </a:pathLst>
            </a:custGeom>
            <a:solidFill>
              <a:srgbClr val="491313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47484" tIns="47484" rIns="47484" bIns="47484" rtlCol="0" anchor="ctr"/>
            <a:lstStyle/>
            <a:p>
              <a:pPr algn="ctr">
                <a:lnSpc>
                  <a:spcPts val="3794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66344">
            <a:off x="8022236" y="8113370"/>
            <a:ext cx="3310476" cy="27332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1550">
            <a:off x="146004" y="-14456"/>
            <a:ext cx="3463323" cy="34633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746906" y="5752599"/>
            <a:ext cx="5299911" cy="77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endParaRPr lang="en-US" sz="5000" dirty="0">
              <a:solidFill>
                <a:srgbClr val="FFFFFF"/>
              </a:solidFill>
              <a:latin typeface="Old Standar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21939" y="1270924"/>
            <a:ext cx="5724878" cy="170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endParaRPr lang="en-US" sz="9999" dirty="0">
              <a:solidFill>
                <a:srgbClr val="FFFFFF"/>
              </a:solidFill>
              <a:latin typeface="Old Standard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738CA-A051-40CA-BCE1-DFB4CD63244E}"/>
              </a:ext>
            </a:extLst>
          </p:cNvPr>
          <p:cNvSpPr txBox="1"/>
          <p:nvPr/>
        </p:nvSpPr>
        <p:spPr>
          <a:xfrm>
            <a:off x="5638800" y="663451"/>
            <a:ext cx="9968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NỘI DUNG THỰC HÀNH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0B531664-4D0B-443B-83FB-364824A20CBC}"/>
              </a:ext>
            </a:extLst>
          </p:cNvPr>
          <p:cNvSpPr/>
          <p:nvPr/>
        </p:nvSpPr>
        <p:spPr>
          <a:xfrm rot="16200000">
            <a:off x="5097928" y="-2518460"/>
            <a:ext cx="7702868" cy="16831924"/>
          </a:xfrm>
          <a:custGeom>
            <a:avLst/>
            <a:gdLst/>
            <a:ahLst/>
            <a:cxnLst/>
            <a:rect l="l" t="t" r="r" b="b"/>
            <a:pathLst>
              <a:path w="3505855" h="1541515">
                <a:moveTo>
                  <a:pt x="0" y="0"/>
                </a:moveTo>
                <a:lnTo>
                  <a:pt x="3505855" y="0"/>
                </a:lnTo>
                <a:lnTo>
                  <a:pt x="3505855" y="1541515"/>
                </a:lnTo>
                <a:lnTo>
                  <a:pt x="0" y="1541515"/>
                </a:lnTo>
                <a:close/>
              </a:path>
            </a:pathLst>
          </a:custGeom>
          <a:solidFill>
            <a:schemeClr val="bg2"/>
          </a:solidFill>
          <a:ln>
            <a:solidFill>
              <a:srgbClr val="C00000"/>
            </a:solidFill>
          </a:ln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23359-5A52-4C78-B446-5E5BCF2A2D35}"/>
              </a:ext>
            </a:extLst>
          </p:cNvPr>
          <p:cNvSpPr txBox="1"/>
          <p:nvPr/>
        </p:nvSpPr>
        <p:spPr>
          <a:xfrm>
            <a:off x="770277" y="2082058"/>
            <a:ext cx="7634229" cy="778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Lập đề cương báo cáo: xác định các đề mục, các nội dung cần thể hiện trong bài báo cáo.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Phân công công việc.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Thực hiện sưu tầm tài liệu qua internet, sách,báo, tạp chí,...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Xác định từ khoá.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Lựa chọn trang web tìm kiếm thông tin.</a:t>
            </a:r>
            <a:endParaRPr lang="en-US" sz="3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1134F5-F687-4A81-8F91-46AC302CC8EB}"/>
              </a:ext>
            </a:extLst>
          </p:cNvPr>
          <p:cNvSpPr txBox="1"/>
          <p:nvPr/>
        </p:nvSpPr>
        <p:spPr>
          <a:xfrm>
            <a:off x="8757632" y="2113292"/>
            <a:ext cx="8373724" cy="6127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Lựa chọn và lưu trữ thông tin cần tìm.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Xử lí thông tin.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Chọn lọc thông tin từ các nguồn thu thập được.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Xử lí số liệu, thông tin, hình ảnh,...</a:t>
            </a:r>
            <a:endParaRPr lang="vi-VN" sz="3600" dirty="0"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600" dirty="0">
                <a:effectLst/>
                <a:ea typeface="Times New Roman" panose="02020603050405020304" pitchFamily="18" charset="0"/>
              </a:rPr>
              <a:t>Sắp xếp các thông tin theo đề cương đã xây dựng.</a:t>
            </a:r>
            <a:endParaRPr lang="en-US" sz="3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F4C56FF5-CEFE-498A-88FC-4546F4FC12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92192" y="7852796"/>
            <a:ext cx="1824662" cy="205842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9224963"/>
            <a:ext cx="18288000" cy="0"/>
          </a:xfrm>
          <a:prstGeom prst="line">
            <a:avLst/>
          </a:prstGeom>
          <a:ln w="66675" cap="rnd">
            <a:solidFill>
              <a:srgbClr val="DBCCB4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37669" y="9072679"/>
            <a:ext cx="398649" cy="3712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70024" y="9072679"/>
            <a:ext cx="398649" cy="3712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378" y="9072679"/>
            <a:ext cx="398649" cy="3712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910240">
            <a:off x="2367265" y="3388277"/>
            <a:ext cx="6857891" cy="94532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4FE9D5-7573-4746-B781-273DF3AFB881}"/>
              </a:ext>
            </a:extLst>
          </p:cNvPr>
          <p:cNvSpPr txBox="1"/>
          <p:nvPr/>
        </p:nvSpPr>
        <p:spPr>
          <a:xfrm>
            <a:off x="3814727" y="1866005"/>
            <a:ext cx="13701484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ea typeface="Times New Roman" panose="02020603050405020304" pitchFamily="18" charset="0"/>
              </a:rPr>
              <a:t>T</a:t>
            </a:r>
            <a:r>
              <a:rPr lang="vi-VN" sz="4000" dirty="0">
                <a:effectLst/>
                <a:ea typeface="Times New Roman" panose="02020603050405020304" pitchFamily="18" charset="0"/>
              </a:rPr>
              <a:t>hực hành viết báo cáo theo nội dung gợi ý sau:</a:t>
            </a:r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B25E4F-C351-4EA9-82CB-D0A7827173FE}"/>
              </a:ext>
            </a:extLst>
          </p:cNvPr>
          <p:cNvSpPr/>
          <p:nvPr/>
        </p:nvSpPr>
        <p:spPr>
          <a:xfrm>
            <a:off x="4049440" y="3238229"/>
            <a:ext cx="11038160" cy="563906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4A6FC-BF13-4B52-AF34-689F793C3CD2}"/>
              </a:ext>
            </a:extLst>
          </p:cNvPr>
          <p:cNvSpPr txBox="1"/>
          <p:nvPr/>
        </p:nvSpPr>
        <p:spPr>
          <a:xfrm>
            <a:off x="4724400" y="3115297"/>
            <a:ext cx="10192896" cy="536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TÊN SỰ KIỆN</a:t>
            </a:r>
            <a:endParaRPr lang="en-US" sz="36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Khái quát về sự kiện</a:t>
            </a:r>
            <a:endParaRPr lang="en-US" sz="36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 gian, địa điểm xảy ra sự kiện.</a:t>
            </a:r>
            <a:endParaRPr lang="en-US" sz="36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Bối cảnh ra đời của sự kiện.</a:t>
            </a:r>
            <a:endParaRPr lang="en-US" sz="36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Nội dung chính của sự kiện</a:t>
            </a:r>
            <a:endParaRPr lang="en-US" sz="36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Ý nghĩa chính trị, kinh tế - xã hội của sự kiện.</a:t>
            </a:r>
            <a:endParaRPr lang="en-US" sz="3600" b="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4E70B1D-4FC3-439D-850D-AE0E10A9520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9804" y="6769042"/>
            <a:ext cx="3174338" cy="3413267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17641C94-B134-4D9E-A76D-471B1E718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02377" y="4447941"/>
            <a:ext cx="1622715" cy="3539609"/>
          </a:xfrm>
          <a:prstGeom prst="rect">
            <a:avLst/>
          </a:prstGeom>
        </p:spPr>
      </p:pic>
      <p:sp>
        <p:nvSpPr>
          <p:cNvPr id="23" name="Pentagon 5">
            <a:extLst>
              <a:ext uri="{FF2B5EF4-FFF2-40B4-BE49-F238E27FC236}">
                <a16:creationId xmlns:a16="http://schemas.microsoft.com/office/drawing/2014/main" id="{FBE14453-4E2E-4089-97D9-76FB1A8E87FB}"/>
              </a:ext>
            </a:extLst>
          </p:cNvPr>
          <p:cNvSpPr/>
          <p:nvPr/>
        </p:nvSpPr>
        <p:spPr>
          <a:xfrm>
            <a:off x="-6927" y="314046"/>
            <a:ext cx="8763000" cy="1289264"/>
          </a:xfrm>
          <a:prstGeom prst="homePlat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E6080-079E-43AF-AFCA-C90B20696D55}"/>
              </a:ext>
            </a:extLst>
          </p:cNvPr>
          <p:cNvSpPr txBox="1"/>
          <p:nvPr/>
        </p:nvSpPr>
        <p:spPr>
          <a:xfrm>
            <a:off x="-422563" y="130913"/>
            <a:ext cx="9178636" cy="128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559"/>
              </a:lnSpc>
            </a:pPr>
            <a:r>
              <a:rPr lang="vi-VN" sz="5400" b="1" dirty="0">
                <a:solidFill>
                  <a:srgbClr val="C00000"/>
                </a:solidFill>
              </a:rPr>
              <a:t>Viết báo cáo thực hành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8CED1795-3D01-4B58-468C-8F8EB626D2B6}"/>
              </a:ext>
            </a:extLst>
          </p:cNvPr>
          <p:cNvSpPr/>
          <p:nvPr/>
        </p:nvSpPr>
        <p:spPr>
          <a:xfrm>
            <a:off x="-249853" y="-5931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C0B86FF-C412-D205-87D5-1FAD828BE3EE}"/>
              </a:ext>
            </a:extLst>
          </p:cNvPr>
          <p:cNvSpPr/>
          <p:nvPr/>
        </p:nvSpPr>
        <p:spPr>
          <a:xfrm>
            <a:off x="-249853" y="9252369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E2216E5F-44DA-B413-2EBE-D371869B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8800" y="992692"/>
            <a:ext cx="7010400" cy="8259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95885-6CF2-0FB6-EA91-356659431F81}"/>
              </a:ext>
            </a:extLst>
          </p:cNvPr>
          <p:cNvSpPr txBox="1"/>
          <p:nvPr/>
        </p:nvSpPr>
        <p:spPr>
          <a:xfrm>
            <a:off x="2515182" y="1824795"/>
            <a:ext cx="1501081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hòa Nam Phi ra đời vào thời gian nào?</a:t>
            </a:r>
            <a:endParaRPr lang="vi-VN" sz="4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B6829E5B-CC70-6F7C-04FD-37CE023F8FA0}"/>
              </a:ext>
            </a:extLst>
          </p:cNvPr>
          <p:cNvSpPr/>
          <p:nvPr/>
        </p:nvSpPr>
        <p:spPr>
          <a:xfrm>
            <a:off x="2228267" y="3757772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1961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D357945-FE42-513C-028D-41846EC87764}"/>
              </a:ext>
            </a:extLst>
          </p:cNvPr>
          <p:cNvSpPr/>
          <p:nvPr/>
        </p:nvSpPr>
        <p:spPr>
          <a:xfrm>
            <a:off x="9867317" y="377190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1964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4063E4C-0475-5D4B-25EC-D4253869460A}"/>
              </a:ext>
            </a:extLst>
          </p:cNvPr>
          <p:cNvSpPr/>
          <p:nvPr/>
        </p:nvSpPr>
        <p:spPr>
          <a:xfrm>
            <a:off x="2256551" y="641721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1991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F53B38F-EAD6-B74B-C7A0-43FEA7C37748}"/>
              </a:ext>
            </a:extLst>
          </p:cNvPr>
          <p:cNvSpPr/>
          <p:nvPr/>
        </p:nvSpPr>
        <p:spPr>
          <a:xfrm>
            <a:off x="9867317" y="641721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1994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E822B-D0A8-4177-A509-E397F9FEB7F9}"/>
              </a:ext>
            </a:extLst>
          </p:cNvPr>
          <p:cNvSpPr/>
          <p:nvPr/>
        </p:nvSpPr>
        <p:spPr>
          <a:xfrm flipV="1">
            <a:off x="3451951" y="4366369"/>
            <a:ext cx="793463" cy="890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0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8CED1795-3D01-4B58-468C-8F8EB626D2B6}"/>
              </a:ext>
            </a:extLst>
          </p:cNvPr>
          <p:cNvSpPr/>
          <p:nvPr/>
        </p:nvSpPr>
        <p:spPr>
          <a:xfrm>
            <a:off x="-249853" y="-5931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C0B86FF-C412-D205-87D5-1FAD828BE3EE}"/>
              </a:ext>
            </a:extLst>
          </p:cNvPr>
          <p:cNvSpPr/>
          <p:nvPr/>
        </p:nvSpPr>
        <p:spPr>
          <a:xfrm>
            <a:off x="-249853" y="9252369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E2216E5F-44DA-B413-2EBE-D371869B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8800" y="992692"/>
            <a:ext cx="7010400" cy="8259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95885-6CF2-0FB6-EA91-356659431F81}"/>
              </a:ext>
            </a:extLst>
          </p:cNvPr>
          <p:cNvSpPr txBox="1"/>
          <p:nvPr/>
        </p:nvSpPr>
        <p:spPr>
          <a:xfrm>
            <a:off x="2515182" y="1164690"/>
            <a:ext cx="1325763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phân biệt chủng tộc A-pác-thai đã tồn tại ở Nam Phi trong bao lâu?</a:t>
            </a:r>
            <a:endParaRPr lang="vi-VN" sz="4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B6829E5B-CC70-6F7C-04FD-37CE023F8FA0}"/>
              </a:ext>
            </a:extLst>
          </p:cNvPr>
          <p:cNvSpPr/>
          <p:nvPr/>
        </p:nvSpPr>
        <p:spPr>
          <a:xfrm>
            <a:off x="2171700" y="377190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2 thế kỷ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D357945-FE42-513C-028D-41846EC87764}"/>
              </a:ext>
            </a:extLst>
          </p:cNvPr>
          <p:cNvSpPr/>
          <p:nvPr/>
        </p:nvSpPr>
        <p:spPr>
          <a:xfrm>
            <a:off x="9867317" y="377190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 3 thế kỷ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4063E4C-0475-5D4B-25EC-D4253869460A}"/>
              </a:ext>
            </a:extLst>
          </p:cNvPr>
          <p:cNvSpPr/>
          <p:nvPr/>
        </p:nvSpPr>
        <p:spPr>
          <a:xfrm>
            <a:off x="2171700" y="641721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thế kỷ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F53B38F-EAD6-B74B-C7A0-43FEA7C37748}"/>
              </a:ext>
            </a:extLst>
          </p:cNvPr>
          <p:cNvSpPr/>
          <p:nvPr/>
        </p:nvSpPr>
        <p:spPr>
          <a:xfrm>
            <a:off x="9867317" y="6417210"/>
            <a:ext cx="5905500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 5 thế kỷ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DAFBEB-16AD-4BFD-87EC-33DE1CE8642C}"/>
              </a:ext>
            </a:extLst>
          </p:cNvPr>
          <p:cNvSpPr/>
          <p:nvPr/>
        </p:nvSpPr>
        <p:spPr>
          <a:xfrm flipV="1">
            <a:off x="10671028" y="4350107"/>
            <a:ext cx="873272" cy="9226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1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8CED1795-3D01-4B58-468C-8F8EB626D2B6}"/>
              </a:ext>
            </a:extLst>
          </p:cNvPr>
          <p:cNvSpPr/>
          <p:nvPr/>
        </p:nvSpPr>
        <p:spPr>
          <a:xfrm>
            <a:off x="-249853" y="-5931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C0B86FF-C412-D205-87D5-1FAD828BE3EE}"/>
              </a:ext>
            </a:extLst>
          </p:cNvPr>
          <p:cNvSpPr/>
          <p:nvPr/>
        </p:nvSpPr>
        <p:spPr>
          <a:xfrm>
            <a:off x="-249853" y="9252369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E2216E5F-44DA-B413-2EBE-D371869B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8800" y="992692"/>
            <a:ext cx="7010400" cy="8259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95885-6CF2-0FB6-EA91-356659431F81}"/>
              </a:ext>
            </a:extLst>
          </p:cNvPr>
          <p:cNvSpPr txBox="1"/>
          <p:nvPr/>
        </p:nvSpPr>
        <p:spPr>
          <a:xfrm>
            <a:off x="2721505" y="1183713"/>
            <a:ext cx="1325763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 bầu cử đa chủng tộc đầu tiên ở Nam Phi diễn ra vào năm:</a:t>
            </a:r>
            <a:endParaRPr lang="vi-VN" sz="4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B6829E5B-CC70-6F7C-04FD-37CE023F8FA0}"/>
              </a:ext>
            </a:extLst>
          </p:cNvPr>
          <p:cNvSpPr/>
          <p:nvPr/>
        </p:nvSpPr>
        <p:spPr>
          <a:xfrm>
            <a:off x="1865971" y="3633289"/>
            <a:ext cx="6591883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D357945-FE42-513C-028D-41846EC87764}"/>
              </a:ext>
            </a:extLst>
          </p:cNvPr>
          <p:cNvSpPr/>
          <p:nvPr/>
        </p:nvSpPr>
        <p:spPr>
          <a:xfrm>
            <a:off x="9867317" y="3684527"/>
            <a:ext cx="6591883" cy="1976620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4063E4C-0475-5D4B-25EC-D4253869460A}"/>
              </a:ext>
            </a:extLst>
          </p:cNvPr>
          <p:cNvSpPr/>
          <p:nvPr/>
        </p:nvSpPr>
        <p:spPr>
          <a:xfrm>
            <a:off x="1828800" y="6329837"/>
            <a:ext cx="6591883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F53B38F-EAD6-B74B-C7A0-43FEA7C37748}"/>
              </a:ext>
            </a:extLst>
          </p:cNvPr>
          <p:cNvSpPr/>
          <p:nvPr/>
        </p:nvSpPr>
        <p:spPr>
          <a:xfrm>
            <a:off x="9895026" y="6293122"/>
            <a:ext cx="6591883" cy="2079095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12C7B9-FE1F-412A-98F4-9CF5E21BE4D7}"/>
              </a:ext>
            </a:extLst>
          </p:cNvPr>
          <p:cNvSpPr/>
          <p:nvPr/>
        </p:nvSpPr>
        <p:spPr>
          <a:xfrm flipV="1">
            <a:off x="12172730" y="7037299"/>
            <a:ext cx="793463" cy="890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201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8CED1795-3D01-4B58-468C-8F8EB626D2B6}"/>
              </a:ext>
            </a:extLst>
          </p:cNvPr>
          <p:cNvSpPr/>
          <p:nvPr/>
        </p:nvSpPr>
        <p:spPr>
          <a:xfrm>
            <a:off x="-249853" y="-5931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4C0B86FF-C412-D205-87D5-1FAD828BE3EE}"/>
              </a:ext>
            </a:extLst>
          </p:cNvPr>
          <p:cNvSpPr/>
          <p:nvPr/>
        </p:nvSpPr>
        <p:spPr>
          <a:xfrm>
            <a:off x="-249853" y="9252369"/>
            <a:ext cx="18787706" cy="1034631"/>
          </a:xfrm>
          <a:custGeom>
            <a:avLst/>
            <a:gdLst/>
            <a:ahLst/>
            <a:cxnLst/>
            <a:rect l="l" t="t" r="r" b="b"/>
            <a:pathLst>
              <a:path w="4948202" h="272496">
                <a:moveTo>
                  <a:pt x="0" y="0"/>
                </a:moveTo>
                <a:lnTo>
                  <a:pt x="4948202" y="0"/>
                </a:lnTo>
                <a:lnTo>
                  <a:pt x="4948202" y="272496"/>
                </a:lnTo>
                <a:lnTo>
                  <a:pt x="0" y="272496"/>
                </a:lnTo>
                <a:close/>
              </a:path>
            </a:pathLst>
          </a:custGeom>
          <a:solidFill>
            <a:srgbClr val="9C1B20"/>
          </a:solidFill>
          <a:ln>
            <a:noFill/>
          </a:ln>
        </p:spPr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E2216E5F-44DA-B413-2EBE-D371869B9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8799" y="751431"/>
            <a:ext cx="7010400" cy="8259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95885-6CF2-0FB6-EA91-356659431F81}"/>
              </a:ext>
            </a:extLst>
          </p:cNvPr>
          <p:cNvSpPr txBox="1"/>
          <p:nvPr/>
        </p:nvSpPr>
        <p:spPr>
          <a:xfrm>
            <a:off x="2515181" y="950465"/>
            <a:ext cx="1325763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định nào sau đây 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đúng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Nen-xơn Man-đê-la?</a:t>
            </a:r>
            <a:endParaRPr lang="vi-VN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B6829E5B-CC70-6F7C-04FD-37CE023F8FA0}"/>
              </a:ext>
            </a:extLst>
          </p:cNvPr>
          <p:cNvSpPr/>
          <p:nvPr/>
        </p:nvSpPr>
        <p:spPr>
          <a:xfrm>
            <a:off x="745948" y="3492676"/>
            <a:ext cx="7407451" cy="2793044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vị tổng thống da màu đầu tiên của Nam Phi.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D357945-FE42-513C-028D-41846EC87764}"/>
              </a:ext>
            </a:extLst>
          </p:cNvPr>
          <p:cNvSpPr/>
          <p:nvPr/>
        </p:nvSpPr>
        <p:spPr>
          <a:xfrm>
            <a:off x="9296400" y="3409900"/>
            <a:ext cx="8686800" cy="2875820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người lãnh đạo Đảng dân tộc Phi trong cuộc thượng nghị để tiến tới một nền dân chủ đa sắc tộc vào năm 1994.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4063E4C-0475-5D4B-25EC-D4253869460A}"/>
              </a:ext>
            </a:extLst>
          </p:cNvPr>
          <p:cNvSpPr/>
          <p:nvPr/>
        </p:nvSpPr>
        <p:spPr>
          <a:xfrm>
            <a:off x="745948" y="6666060"/>
            <a:ext cx="7407451" cy="2345048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người thành lập đất nước Cộng hòa Nam Phi.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F53B38F-EAD6-B74B-C7A0-43FEA7C37748}"/>
              </a:ext>
            </a:extLst>
          </p:cNvPr>
          <p:cNvSpPr/>
          <p:nvPr/>
        </p:nvSpPr>
        <p:spPr>
          <a:xfrm>
            <a:off x="9296400" y="6865094"/>
            <a:ext cx="8686800" cy="2188241"/>
          </a:xfrm>
          <a:prstGeom prst="flowChartAlternateProcess">
            <a:avLst/>
          </a:prstGeom>
          <a:solidFill>
            <a:schemeClr val="bg1"/>
          </a:solidFill>
          <a:ln w="76200">
            <a:gradFill flip="none" rotWithShape="1">
              <a:gsLst>
                <a:gs pos="0">
                  <a:srgbClr val="9C1B20"/>
                </a:gs>
                <a:gs pos="50000">
                  <a:schemeClr val="bg1">
                    <a:lumMod val="95000"/>
                  </a:schemeClr>
                </a:gs>
                <a:gs pos="100000">
                  <a:srgbClr val="2E3581"/>
                </a:gs>
              </a:gsLst>
              <a:lin ang="162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một lãnh tụ chính trị nổi tiếng được yêu mến trên thế giới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5EBD6D-FFE1-4712-B265-CDF793A5149C}"/>
              </a:ext>
            </a:extLst>
          </p:cNvPr>
          <p:cNvSpPr/>
          <p:nvPr/>
        </p:nvSpPr>
        <p:spPr>
          <a:xfrm flipV="1">
            <a:off x="914400" y="7069059"/>
            <a:ext cx="793463" cy="8901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88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028700" y="9224962"/>
            <a:ext cx="17259300" cy="0"/>
          </a:xfrm>
          <a:prstGeom prst="line">
            <a:avLst/>
          </a:prstGeom>
          <a:ln w="66675" cap="rnd">
            <a:solidFill>
              <a:srgbClr val="DBCCB4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6631" y="1581270"/>
            <a:ext cx="1814087" cy="19745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2368" y="7016152"/>
            <a:ext cx="2627247" cy="25460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0528" y="983968"/>
            <a:ext cx="1097543" cy="119460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059604" y="9573616"/>
            <a:ext cx="2168791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vi-VN" sz="2200" spc="440" dirty="0">
                <a:solidFill>
                  <a:srgbClr val="C27023"/>
                </a:solidFill>
                <a:latin typeface="Roboto Bold"/>
              </a:rPr>
              <a:t>\</a:t>
            </a:r>
            <a:endParaRPr lang="en-US" sz="2200" spc="440" dirty="0">
              <a:solidFill>
                <a:srgbClr val="C27023"/>
              </a:solidFill>
              <a:latin typeface="Roboto Bold"/>
            </a:endParaRPr>
          </a:p>
        </p:txBody>
      </p:sp>
      <p:sp>
        <p:nvSpPr>
          <p:cNvPr id="16" name="Cloud Callout 2">
            <a:extLst>
              <a:ext uri="{FF2B5EF4-FFF2-40B4-BE49-F238E27FC236}">
                <a16:creationId xmlns:a16="http://schemas.microsoft.com/office/drawing/2014/main" id="{EA51A82C-C5EF-4B08-8ABC-940154686C42}"/>
              </a:ext>
            </a:extLst>
          </p:cNvPr>
          <p:cNvSpPr/>
          <p:nvPr/>
        </p:nvSpPr>
        <p:spPr>
          <a:xfrm>
            <a:off x="5430642" y="1903178"/>
            <a:ext cx="9885811" cy="4764322"/>
          </a:xfrm>
          <a:prstGeom prst="cloudCallou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6BA803-9836-4E95-99AC-1E931CCFF996}"/>
              </a:ext>
            </a:extLst>
          </p:cNvPr>
          <p:cNvGrpSpPr/>
          <p:nvPr/>
        </p:nvGrpSpPr>
        <p:grpSpPr>
          <a:xfrm>
            <a:off x="313103" y="408216"/>
            <a:ext cx="6400800" cy="2089973"/>
            <a:chOff x="3020847" y="-2315892"/>
            <a:chExt cx="6299200" cy="2362200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70B47FFE-2566-470D-A606-E15FB48C7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020847" y="-2315892"/>
              <a:ext cx="6299200" cy="2362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A60B85-7E57-413D-BBEF-093B2C5BCB28}"/>
                </a:ext>
              </a:extLst>
            </p:cNvPr>
            <p:cNvSpPr txBox="1"/>
            <p:nvPr/>
          </p:nvSpPr>
          <p:spPr>
            <a:xfrm>
              <a:off x="3802669" y="-2076221"/>
              <a:ext cx="4767473" cy="13720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9F50F15-609F-4CC3-916F-7666A3C59707}"/>
              </a:ext>
            </a:extLst>
          </p:cNvPr>
          <p:cNvSpPr txBox="1"/>
          <p:nvPr/>
        </p:nvSpPr>
        <p:spPr>
          <a:xfrm>
            <a:off x="6324600" y="2862430"/>
            <a:ext cx="867047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thông tin, hình ảnh về những hoạt động văn hóa, xã hội, tôn giáo của Nam Phi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65F290DF-60F1-416B-A18C-1D9D2B325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38800" y="7302118"/>
            <a:ext cx="2168792" cy="3207086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D95A524C-2F53-4187-B2A0-A6F13B956F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8211">
            <a:off x="283111" y="5291486"/>
            <a:ext cx="3795342" cy="2517186"/>
          </a:xfrm>
          <a:prstGeom prst="rect">
            <a:avLst/>
          </a:prstGeom>
        </p:spPr>
      </p:pic>
      <p:grpSp>
        <p:nvGrpSpPr>
          <p:cNvPr id="27" name="Group 5">
            <a:extLst>
              <a:ext uri="{FF2B5EF4-FFF2-40B4-BE49-F238E27FC236}">
                <a16:creationId xmlns:a16="http://schemas.microsoft.com/office/drawing/2014/main" id="{4C0B85CB-2A31-4BBF-A12B-267EFC001520}"/>
              </a:ext>
            </a:extLst>
          </p:cNvPr>
          <p:cNvGrpSpPr>
            <a:grpSpLocks noChangeAspect="1"/>
          </p:cNvGrpSpPr>
          <p:nvPr/>
        </p:nvGrpSpPr>
        <p:grpSpPr>
          <a:xfrm>
            <a:off x="14722367" y="49245"/>
            <a:ext cx="3657737" cy="2233282"/>
            <a:chOff x="3775181" y="-126"/>
            <a:chExt cx="2618634" cy="159884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7AE720EE-B1F2-4F64-8E46-3E9B32CA8D35}"/>
                </a:ext>
              </a:extLst>
            </p:cNvPr>
            <p:cNvSpPr/>
            <p:nvPr/>
          </p:nvSpPr>
          <p:spPr>
            <a:xfrm>
              <a:off x="3775181" y="-126"/>
              <a:ext cx="2618634" cy="1598843"/>
            </a:xfrm>
            <a:custGeom>
              <a:avLst/>
              <a:gdLst/>
              <a:ahLst/>
              <a:cxnLst/>
              <a:rect l="l" t="t" r="r" b="b"/>
              <a:pathLst>
                <a:path w="6405754" h="2810129">
                  <a:moveTo>
                    <a:pt x="6344538" y="2579370"/>
                  </a:moveTo>
                  <a:cubicBezTo>
                    <a:pt x="6225031" y="2610739"/>
                    <a:pt x="6134988" y="2542032"/>
                    <a:pt x="6031483" y="2579370"/>
                  </a:cubicBezTo>
                  <a:cubicBezTo>
                    <a:pt x="5947917" y="2622296"/>
                    <a:pt x="5774181" y="2581783"/>
                    <a:pt x="5662675" y="2716657"/>
                  </a:cubicBezTo>
                  <a:cubicBezTo>
                    <a:pt x="5609589" y="2650998"/>
                    <a:pt x="5529706" y="2747137"/>
                    <a:pt x="5288279" y="2713736"/>
                  </a:cubicBezTo>
                  <a:cubicBezTo>
                    <a:pt x="5287390" y="2762504"/>
                    <a:pt x="5234050" y="2660269"/>
                    <a:pt x="5208142" y="2710688"/>
                  </a:cubicBezTo>
                  <a:cubicBezTo>
                    <a:pt x="5181091" y="2724785"/>
                    <a:pt x="5202173" y="2729611"/>
                    <a:pt x="5169407" y="2681097"/>
                  </a:cubicBezTo>
                  <a:cubicBezTo>
                    <a:pt x="5152008" y="2710307"/>
                    <a:pt x="5136514" y="2744724"/>
                    <a:pt x="5061203" y="2718054"/>
                  </a:cubicBezTo>
                  <a:cubicBezTo>
                    <a:pt x="4888991" y="2675255"/>
                    <a:pt x="5005069" y="2555748"/>
                    <a:pt x="4741417" y="2711958"/>
                  </a:cubicBezTo>
                  <a:cubicBezTo>
                    <a:pt x="4690363" y="2773934"/>
                    <a:pt x="4576698" y="2529332"/>
                    <a:pt x="4518151" y="2727706"/>
                  </a:cubicBezTo>
                  <a:cubicBezTo>
                    <a:pt x="4495926" y="2703703"/>
                    <a:pt x="4502276" y="2678176"/>
                    <a:pt x="4434712" y="2724404"/>
                  </a:cubicBezTo>
                  <a:cubicBezTo>
                    <a:pt x="4353051" y="2583688"/>
                    <a:pt x="4388992" y="2810129"/>
                    <a:pt x="4229735" y="2630678"/>
                  </a:cubicBezTo>
                  <a:cubicBezTo>
                    <a:pt x="4124325" y="2733167"/>
                    <a:pt x="4142231" y="2647188"/>
                    <a:pt x="3952494" y="2673985"/>
                  </a:cubicBezTo>
                  <a:cubicBezTo>
                    <a:pt x="3946398" y="2686939"/>
                    <a:pt x="3861562" y="2546985"/>
                    <a:pt x="3820414" y="2592324"/>
                  </a:cubicBezTo>
                  <a:cubicBezTo>
                    <a:pt x="3744849" y="2663444"/>
                    <a:pt x="3824478" y="2470658"/>
                    <a:pt x="3628517" y="2613660"/>
                  </a:cubicBezTo>
                  <a:cubicBezTo>
                    <a:pt x="3549396" y="2616581"/>
                    <a:pt x="3423793" y="2593467"/>
                    <a:pt x="3348228" y="2620899"/>
                  </a:cubicBezTo>
                  <a:cubicBezTo>
                    <a:pt x="3128137" y="2659380"/>
                    <a:pt x="2869184" y="2391029"/>
                    <a:pt x="2732913" y="2578862"/>
                  </a:cubicBezTo>
                  <a:cubicBezTo>
                    <a:pt x="2596388" y="2573147"/>
                    <a:pt x="2733548" y="2490851"/>
                    <a:pt x="2620391" y="2569845"/>
                  </a:cubicBezTo>
                  <a:cubicBezTo>
                    <a:pt x="2540127" y="2564257"/>
                    <a:pt x="2430145" y="2507615"/>
                    <a:pt x="2260600" y="2601214"/>
                  </a:cubicBezTo>
                  <a:cubicBezTo>
                    <a:pt x="2163826" y="2507869"/>
                    <a:pt x="1953387" y="2629281"/>
                    <a:pt x="1780921" y="2674366"/>
                  </a:cubicBezTo>
                  <a:cubicBezTo>
                    <a:pt x="1655572" y="2620645"/>
                    <a:pt x="1732153" y="2585085"/>
                    <a:pt x="1527937" y="2577719"/>
                  </a:cubicBezTo>
                  <a:cubicBezTo>
                    <a:pt x="1522730" y="2618486"/>
                    <a:pt x="1401064" y="2431542"/>
                    <a:pt x="1242822" y="2514219"/>
                  </a:cubicBezTo>
                  <a:cubicBezTo>
                    <a:pt x="1157097" y="2447417"/>
                    <a:pt x="1153922" y="2426970"/>
                    <a:pt x="1015238" y="2392426"/>
                  </a:cubicBezTo>
                  <a:cubicBezTo>
                    <a:pt x="1003681" y="2341118"/>
                    <a:pt x="926084" y="2455545"/>
                    <a:pt x="812673" y="2341880"/>
                  </a:cubicBezTo>
                  <a:cubicBezTo>
                    <a:pt x="823849" y="2369820"/>
                    <a:pt x="647573" y="2384171"/>
                    <a:pt x="500380" y="2378456"/>
                  </a:cubicBezTo>
                  <a:cubicBezTo>
                    <a:pt x="450342" y="2418461"/>
                    <a:pt x="318897" y="2407412"/>
                    <a:pt x="286639" y="2297303"/>
                  </a:cubicBezTo>
                  <a:cubicBezTo>
                    <a:pt x="296164" y="2252853"/>
                    <a:pt x="55753" y="2355596"/>
                    <a:pt x="15748" y="2150237"/>
                  </a:cubicBezTo>
                  <a:cubicBezTo>
                    <a:pt x="21590" y="1811147"/>
                    <a:pt x="0" y="1459103"/>
                    <a:pt x="21971" y="1133348"/>
                  </a:cubicBezTo>
                  <a:cubicBezTo>
                    <a:pt x="10414" y="1100455"/>
                    <a:pt x="41148" y="1118235"/>
                    <a:pt x="160274" y="1068197"/>
                  </a:cubicBezTo>
                  <a:cubicBezTo>
                    <a:pt x="154432" y="1068832"/>
                    <a:pt x="231521" y="1060323"/>
                    <a:pt x="299466" y="963676"/>
                  </a:cubicBezTo>
                  <a:cubicBezTo>
                    <a:pt x="393446" y="954786"/>
                    <a:pt x="517271" y="920496"/>
                    <a:pt x="601345" y="876808"/>
                  </a:cubicBezTo>
                  <a:cubicBezTo>
                    <a:pt x="798195" y="804291"/>
                    <a:pt x="1148334" y="861187"/>
                    <a:pt x="1703959" y="757936"/>
                  </a:cubicBezTo>
                  <a:cubicBezTo>
                    <a:pt x="1813052" y="727964"/>
                    <a:pt x="1983486" y="698119"/>
                    <a:pt x="2136267" y="653923"/>
                  </a:cubicBezTo>
                  <a:cubicBezTo>
                    <a:pt x="2183511" y="682625"/>
                    <a:pt x="2232533" y="484505"/>
                    <a:pt x="2451481" y="549148"/>
                  </a:cubicBezTo>
                  <a:cubicBezTo>
                    <a:pt x="2574925" y="459486"/>
                    <a:pt x="2834386" y="428244"/>
                    <a:pt x="2954782" y="370078"/>
                  </a:cubicBezTo>
                  <a:cubicBezTo>
                    <a:pt x="3069971" y="428371"/>
                    <a:pt x="3234690" y="359791"/>
                    <a:pt x="3365246" y="358521"/>
                  </a:cubicBezTo>
                  <a:cubicBezTo>
                    <a:pt x="3593084" y="353568"/>
                    <a:pt x="3280283" y="279781"/>
                    <a:pt x="3941191" y="246634"/>
                  </a:cubicBezTo>
                  <a:cubicBezTo>
                    <a:pt x="4057015" y="296799"/>
                    <a:pt x="4163822" y="290068"/>
                    <a:pt x="4347464" y="251460"/>
                  </a:cubicBezTo>
                  <a:cubicBezTo>
                    <a:pt x="4490593" y="280035"/>
                    <a:pt x="4547108" y="297434"/>
                    <a:pt x="4663440" y="260604"/>
                  </a:cubicBezTo>
                  <a:cubicBezTo>
                    <a:pt x="4872990" y="206375"/>
                    <a:pt x="5081270" y="124968"/>
                    <a:pt x="5417312" y="38989"/>
                  </a:cubicBezTo>
                  <a:cubicBezTo>
                    <a:pt x="5440680" y="11176"/>
                    <a:pt x="5415661" y="57404"/>
                    <a:pt x="5664709" y="40259"/>
                  </a:cubicBezTo>
                  <a:cubicBezTo>
                    <a:pt x="5680584" y="41783"/>
                    <a:pt x="5709159" y="123444"/>
                    <a:pt x="5803647" y="65024"/>
                  </a:cubicBezTo>
                  <a:cubicBezTo>
                    <a:pt x="5848732" y="93726"/>
                    <a:pt x="6070093" y="63373"/>
                    <a:pt x="6161279" y="0"/>
                  </a:cubicBezTo>
                  <a:cubicBezTo>
                    <a:pt x="6182742" y="2413"/>
                    <a:pt x="6292978" y="50419"/>
                    <a:pt x="6313425" y="7874"/>
                  </a:cubicBezTo>
                  <a:cubicBezTo>
                    <a:pt x="6405754" y="480187"/>
                    <a:pt x="6289676" y="967359"/>
                    <a:pt x="6351906" y="1457198"/>
                  </a:cubicBezTo>
                  <a:cubicBezTo>
                    <a:pt x="6322440" y="1836928"/>
                    <a:pt x="6344284" y="2161159"/>
                    <a:pt x="6344538" y="2579370"/>
                  </a:cubicBezTo>
                  <a:close/>
                </a:path>
              </a:pathLst>
            </a:custGeom>
            <a:blipFill>
              <a:blip r:embed="rId12"/>
              <a:stretch>
                <a:fillRect t="-15371" b="-153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466</Words>
  <Application>Microsoft Office PowerPoint</Application>
  <PresentationFormat>Custom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Roboto Bold</vt:lpstr>
      <vt:lpstr>Calibri</vt:lpstr>
      <vt:lpstr>Old Standard</vt:lpstr>
      <vt:lpstr>Wingdings</vt:lpstr>
      <vt:lpstr>Arial</vt:lpstr>
      <vt:lpstr>Old Standard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MINH</cp:lastModifiedBy>
  <cp:revision>3</cp:revision>
  <dcterms:created xsi:type="dcterms:W3CDTF">2006-08-16T00:00:00Z</dcterms:created>
  <dcterms:modified xsi:type="dcterms:W3CDTF">2022-10-20T03:48:45Z</dcterms:modified>
  <dc:identifier>DAFOmhKq0mU</dc:identifier>
</cp:coreProperties>
</file>