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65" r:id="rId3"/>
    <p:sldId id="268" r:id="rId4"/>
    <p:sldId id="259" r:id="rId5"/>
    <p:sldId id="257" r:id="rId6"/>
    <p:sldId id="258" r:id="rId7"/>
    <p:sldId id="260" r:id="rId8"/>
    <p:sldId id="292" r:id="rId9"/>
    <p:sldId id="261" r:id="rId10"/>
    <p:sldId id="293" r:id="rId11"/>
    <p:sldId id="271" r:id="rId12"/>
    <p:sldId id="276" r:id="rId13"/>
    <p:sldId id="294" r:id="rId14"/>
    <p:sldId id="270" r:id="rId15"/>
    <p:sldId id="295" r:id="rId16"/>
    <p:sldId id="267" r:id="rId17"/>
    <p:sldId id="273" r:id="rId18"/>
    <p:sldId id="296" r:id="rId19"/>
    <p:sldId id="262" r:id="rId20"/>
    <p:sldId id="272" r:id="rId21"/>
    <p:sldId id="278" r:id="rId22"/>
    <p:sldId id="263" r:id="rId23"/>
    <p:sldId id="279" r:id="rId24"/>
    <p:sldId id="297" r:id="rId25"/>
    <p:sldId id="280" r:id="rId26"/>
    <p:sldId id="288" r:id="rId27"/>
    <p:sldId id="289" r:id="rId28"/>
    <p:sldId id="290" r:id="rId29"/>
  </p:sldIdLst>
  <p:sldSz cx="18288000" cy="10287000"/>
  <p:notesSz cx="6858000" cy="9144000"/>
  <p:embeddedFontLs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25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6C144-49A4-490A-80FC-9547FFC68E92}" type="datetimeFigureOut">
              <a:rPr lang="en-US" smtClean="0"/>
              <a:t>22/6/2022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199292-D44E-4F3B-A085-CE2508BF86EC}" type="slidenum">
              <a:rPr lang="en-US" smtClean="0"/>
              <a:t>‹#›</a:t>
            </a:fld>
            <a:endParaRPr lang="en-US"/>
          </a:p>
        </p:txBody>
      </p:sp>
    </p:spTree>
    <p:extLst>
      <p:ext uri="{BB962C8B-B14F-4D97-AF65-F5344CB8AC3E}">
        <p14:creationId xmlns:p14="http://schemas.microsoft.com/office/powerpoint/2010/main" val="3279381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99292-D44E-4F3B-A085-CE2508BF86EC}" type="slidenum">
              <a:rPr lang="en-US" smtClean="0"/>
              <a:t>19</a:t>
            </a:fld>
            <a:endParaRPr lang="en-US"/>
          </a:p>
        </p:txBody>
      </p:sp>
    </p:spTree>
    <p:extLst>
      <p:ext uri="{BB962C8B-B14F-4D97-AF65-F5344CB8AC3E}">
        <p14:creationId xmlns:p14="http://schemas.microsoft.com/office/powerpoint/2010/main" val="449906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image" Target="../media/image16.svg"/><Relationship Id="rId2" Type="http://schemas.openxmlformats.org/officeDocument/2006/relationships/image" Target="../media/image1.jpeg"/><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8.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6" Type="http://schemas.openxmlformats.org/officeDocument/2006/relationships/image" Target="../media/image43.png"/><Relationship Id="rId1" Type="http://schemas.openxmlformats.org/officeDocument/2006/relationships/slideLayout" Target="../slideLayouts/slideLayout7.xml"/><Relationship Id="rId11" Type="http://schemas.openxmlformats.org/officeDocument/2006/relationships/image" Target="../media/image41.png"/><Relationship Id="rId5" Type="http://schemas.openxmlformats.org/officeDocument/2006/relationships/image" Target="../media/image13.png"/><Relationship Id="rId15" Type="http://schemas.openxmlformats.org/officeDocument/2006/relationships/image" Target="../media/image42.png"/><Relationship Id="rId10" Type="http://schemas.openxmlformats.org/officeDocument/2006/relationships/image" Target="../media/image18.svg"/><Relationship Id="rId4" Type="http://schemas.openxmlformats.org/officeDocument/2006/relationships/image" Target="../media/image16.png"/><Relationship Id="rId14" Type="http://schemas.openxmlformats.org/officeDocument/2006/relationships/image" Target="../media/image47.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12"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44.png"/><Relationship Id="rId10" Type="http://schemas.openxmlformats.org/officeDocument/2006/relationships/image" Target="../media/image18.svg"/><Relationship Id="rId4" Type="http://schemas.openxmlformats.org/officeDocument/2006/relationships/image" Target="../media/image13.png"/><Relationship Id="rId9" Type="http://schemas.openxmlformats.org/officeDocument/2006/relationships/image" Target="../media/image202.sv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9.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28" Type="http://schemas.openxmlformats.org/officeDocument/2006/relationships/image" Target="../media/image50.png"/><Relationship Id="rId23" Type="http://schemas.openxmlformats.org/officeDocument/2006/relationships/image" Target="../media/image251.svg"/><Relationship Id="rId4" Type="http://schemas.openxmlformats.org/officeDocument/2006/relationships/image" Target="../media/image8.png"/><Relationship Id="rId27" Type="http://schemas.openxmlformats.org/officeDocument/2006/relationships/image" Target="../media/image255.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12" Type="http://schemas.openxmlformats.org/officeDocument/2006/relationships/image" Target="../media/image52.png"/><Relationship Id="rId2" Type="http://schemas.openxmlformats.org/officeDocument/2006/relationships/image" Target="../media/image15.png"/><Relationship Id="rId41" Type="http://schemas.openxmlformats.org/officeDocument/2006/relationships/image" Target="../media/image88.svg"/><Relationship Id="rId1" Type="http://schemas.openxmlformats.org/officeDocument/2006/relationships/slideLayout" Target="../slideLayouts/slideLayout7.xml"/><Relationship Id="rId11" Type="http://schemas.openxmlformats.org/officeDocument/2006/relationships/image" Target="../media/image51.png"/><Relationship Id="rId10" Type="http://schemas.openxmlformats.org/officeDocument/2006/relationships/image" Target="../media/image18.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3.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55.jpeg"/><Relationship Id="rId10" Type="http://schemas.openxmlformats.org/officeDocument/2006/relationships/image" Target="../media/image54.jpeg"/><Relationship Id="rId4" Type="http://schemas.openxmlformats.org/officeDocument/2006/relationships/image" Target="../media/image13.png"/><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image" Target="../media/image62.png"/><Relationship Id="rId4" Type="http://schemas.openxmlformats.org/officeDocument/2006/relationships/image" Target="../media/image38.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0.jpeg"/><Relationship Id="rId3" Type="http://schemas.openxmlformats.org/officeDocument/2006/relationships/image" Target="../media/image15.png"/><Relationship Id="rId12"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6.png"/><Relationship Id="rId10" Type="http://schemas.openxmlformats.org/officeDocument/2006/relationships/image" Target="../media/image17.jpeg"/><Relationship Id="rId4" Type="http://schemas.openxmlformats.org/officeDocument/2006/relationships/image" Target="../media/image6.pn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12.png"/><Relationship Id="rId3" Type="http://schemas.openxmlformats.org/officeDocument/2006/relationships/image" Target="../media/image14.png"/><Relationship Id="rId12" Type="http://schemas.openxmlformats.org/officeDocument/2006/relationships/image" Target="../media/image14.svg"/><Relationship Id="rId2" Type="http://schemas.openxmlformats.org/officeDocument/2006/relationships/image" Target="../media/image15.png"/><Relationship Id="rId16"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2.png"/><Relationship Id="rId10" Type="http://schemas.openxmlformats.org/officeDocument/2006/relationships/image" Target="../media/image12.svg"/><Relationship Id="rId31" Type="http://schemas.openxmlformats.org/officeDocument/2006/relationships/image" Target="../media/image780.svg"/><Relationship Id="rId4" Type="http://schemas.openxmlformats.org/officeDocument/2006/relationships/image" Target="../media/image16.png"/><Relationship Id="rId9" Type="http://schemas.openxmlformats.org/officeDocument/2006/relationships/image" Target="../media/image10.png"/><Relationship Id="rId14" Type="http://schemas.openxmlformats.org/officeDocument/2006/relationships/image" Target="../media/image16.sv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4.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8.svg"/><Relationship Id="rId5" Type="http://schemas.openxmlformats.org/officeDocument/2006/relationships/image" Target="../media/image40.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34" Type="http://schemas.openxmlformats.org/officeDocument/2006/relationships/image" Target="../media/image67.png"/><Relationship Id="rId33" Type="http://schemas.openxmlformats.org/officeDocument/2006/relationships/image" Target="../media/image128.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66.png"/><Relationship Id="rId35" Type="http://schemas.openxmlformats.org/officeDocument/2006/relationships/image" Target="../media/image68.png"/><Relationship Id="rId48" Type="http://schemas.openxmlformats.org/officeDocument/2006/relationships/image" Target="../media/image203.sv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33" Type="http://schemas.openxmlformats.org/officeDocument/2006/relationships/image" Target="../media/image128.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34" Type="http://schemas.openxmlformats.org/officeDocument/2006/relationships/image" Target="../media/image70.png"/><Relationship Id="rId33" Type="http://schemas.openxmlformats.org/officeDocument/2006/relationships/image" Target="../media/image128.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66.png"/><Relationship Id="rId35"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59" Type="http://schemas.openxmlformats.org/officeDocument/2006/relationships/image" Target="../media/image7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png"/><Relationship Id="rId58" Type="http://schemas.openxmlformats.org/officeDocument/2006/relationships/image" Target="../media/image209.svg"/><Relationship Id="rId5" Type="http://schemas.openxmlformats.org/officeDocument/2006/relationships/image" Target="../media/image6.png"/><Relationship Id="rId10" Type="http://schemas.openxmlformats.org/officeDocument/2006/relationships/image" Target="../media/image72.png"/><Relationship Id="rId4" Type="http://schemas.openxmlformats.org/officeDocument/2006/relationships/image" Target="../media/image16.png"/><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3.png"/><Relationship Id="rId39" Type="http://schemas.openxmlformats.org/officeDocument/2006/relationships/image" Target="../media/image200.svg"/><Relationship Id="rId3" Type="http://schemas.openxmlformats.org/officeDocument/2006/relationships/image" Target="../media/image2.png"/><Relationship Id="rId21" Type="http://schemas.openxmlformats.org/officeDocument/2006/relationships/image" Target="../media/image178.svg"/><Relationship Id="rId17" Type="http://schemas.openxmlformats.org/officeDocument/2006/relationships/image" Target="../media/image16.svg"/><Relationship Id="rId2" Type="http://schemas.openxmlformats.org/officeDocument/2006/relationships/image" Target="../media/image1.jpeg"/><Relationship Id="rId16" Type="http://schemas.openxmlformats.org/officeDocument/2006/relationships/image" Target="../media/image12.png"/><Relationship Id="rId20"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8.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1.png"/><Relationship Id="rId22"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146.sv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png"/><Relationship Id="rId27" Type="http://schemas.openxmlformats.org/officeDocument/2006/relationships/image" Target="../media/image26.sv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8.sv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27.jpeg"/><Relationship Id="rId16"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8.svg"/><Relationship Id="rId1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8.png"/><Relationship Id="rId14"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12.png"/><Relationship Id="rId3" Type="http://schemas.openxmlformats.org/officeDocument/2006/relationships/image" Target="../media/image14.png"/><Relationship Id="rId12" Type="http://schemas.openxmlformats.org/officeDocument/2006/relationships/image" Target="../media/image14.svg"/><Relationship Id="rId2" Type="http://schemas.openxmlformats.org/officeDocument/2006/relationships/image" Target="../media/image15.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2.png"/><Relationship Id="rId10" Type="http://schemas.openxmlformats.org/officeDocument/2006/relationships/image" Target="../media/image12.svg"/><Relationship Id="rId4" Type="http://schemas.openxmlformats.org/officeDocument/2006/relationships/image" Target="../media/image16.png"/><Relationship Id="rId9" Type="http://schemas.openxmlformats.org/officeDocument/2006/relationships/image" Target="../media/image10.png"/><Relationship Id="rId1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34" Type="http://schemas.openxmlformats.org/officeDocument/2006/relationships/image" Target="../media/image25.png"/><Relationship Id="rId33" Type="http://schemas.openxmlformats.org/officeDocument/2006/relationships/image" Target="../media/image37.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5.png"/><Relationship Id="rId32" Type="http://schemas.openxmlformats.org/officeDocument/2006/relationships/image" Target="../media/image36.png"/><Relationship Id="rId5" Type="http://schemas.openxmlformats.org/officeDocument/2006/relationships/image" Target="../media/image34.png"/><Relationship Id="rId31" Type="http://schemas.openxmlformats.org/officeDocument/2006/relationships/image" Target="../media/image300.sv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34" Type="http://schemas.openxmlformats.org/officeDocument/2006/relationships/image" Target="../media/image25.png"/><Relationship Id="rId33" Type="http://schemas.openxmlformats.org/officeDocument/2006/relationships/image" Target="../media/image34.png"/><Relationship Id="rId2" Type="http://schemas.openxmlformats.org/officeDocument/2006/relationships/image" Target="../media/image27.jpeg"/><Relationship Id="rId1" Type="http://schemas.openxmlformats.org/officeDocument/2006/relationships/slideLayout" Target="../slideLayouts/slideLayout7.xml"/><Relationship Id="rId32" Type="http://schemas.openxmlformats.org/officeDocument/2006/relationships/image" Target="../media/image33.png"/><Relationship Id="rId37" Type="http://schemas.openxmlformats.org/officeDocument/2006/relationships/image" Target="../media/image39.png"/><Relationship Id="rId36" Type="http://schemas.openxmlformats.org/officeDocument/2006/relationships/image" Target="../media/image8.png"/><Relationship Id="rId31" Type="http://schemas.openxmlformats.org/officeDocument/2006/relationships/image" Target="../media/image300.svg"/><Relationship Id="rId4" Type="http://schemas.openxmlformats.org/officeDocument/2006/relationships/image" Target="../media/image35.png"/><Relationship Id="rId35"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6" Type="http://schemas.openxmlformats.org/officeDocument/2006/relationships/image" Target="../media/image43.png"/><Relationship Id="rId1" Type="http://schemas.openxmlformats.org/officeDocument/2006/relationships/slideLayout" Target="../slideLayouts/slideLayout7.xml"/><Relationship Id="rId11" Type="http://schemas.openxmlformats.org/officeDocument/2006/relationships/image" Target="../media/image41.png"/><Relationship Id="rId5" Type="http://schemas.openxmlformats.org/officeDocument/2006/relationships/image" Target="../media/image13.png"/><Relationship Id="rId15" Type="http://schemas.openxmlformats.org/officeDocument/2006/relationships/image" Target="../media/image42.png"/><Relationship Id="rId10" Type="http://schemas.openxmlformats.org/officeDocument/2006/relationships/image" Target="../media/image18.svg"/><Relationship Id="rId4" Type="http://schemas.openxmlformats.org/officeDocument/2006/relationships/image" Target="../media/image16.png"/><Relationship Id="rId1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61" t="22744" r="43478" b="3131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1063707">
            <a:off x="11225424" y="7696296"/>
            <a:ext cx="12374583" cy="2908027"/>
          </a:xfrm>
          <a:prstGeom prst="rect">
            <a:avLst/>
          </a:prstGeom>
        </p:spPr>
      </p:pic>
      <p:pic>
        <p:nvPicPr>
          <p:cNvPr id="4" name="Picture 4"/>
          <p:cNvPicPr>
            <a:picLocks noChangeAspect="1"/>
          </p:cNvPicPr>
          <p:nvPr/>
        </p:nvPicPr>
        <p:blipFill>
          <a:blip r:embed="rId4"/>
          <a:srcRect/>
          <a:stretch>
            <a:fillRect/>
          </a:stretch>
        </p:blipFill>
        <p:spPr>
          <a:xfrm rot="10382809">
            <a:off x="-2264473" y="3438007"/>
            <a:ext cx="11101200" cy="7937358"/>
          </a:xfrm>
          <a:prstGeom prst="rect">
            <a:avLst/>
          </a:prstGeom>
        </p:spPr>
      </p:pic>
      <p:pic>
        <p:nvPicPr>
          <p:cNvPr id="5" name="Picture 5"/>
          <p:cNvPicPr>
            <a:picLocks noChangeAspect="1"/>
          </p:cNvPicPr>
          <p:nvPr/>
        </p:nvPicPr>
        <p:blipFill>
          <a:blip r:embed="rId5"/>
          <a:srcRect b="18181"/>
          <a:stretch>
            <a:fillRect/>
          </a:stretch>
        </p:blipFill>
        <p:spPr>
          <a:xfrm>
            <a:off x="990600" y="1028700"/>
            <a:ext cx="16230600" cy="8229600"/>
          </a:xfrm>
          <a:prstGeom prst="rect">
            <a:avLst/>
          </a:prstGeom>
        </p:spPr>
      </p:pic>
      <p:grpSp>
        <p:nvGrpSpPr>
          <p:cNvPr id="6" name="Group 6"/>
          <p:cNvGrpSpPr>
            <a:grpSpLocks noChangeAspect="1"/>
          </p:cNvGrpSpPr>
          <p:nvPr/>
        </p:nvGrpSpPr>
        <p:grpSpPr>
          <a:xfrm rot="708194">
            <a:off x="15048079" y="6758357"/>
            <a:ext cx="5487536" cy="380062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l="-27159" t="-27602" b="-264"/>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092483" y="4071659"/>
            <a:ext cx="10499384" cy="2152374"/>
          </a:xfrm>
          <a:prstGeom prst="rect">
            <a:avLst/>
          </a:prstGeom>
        </p:spPr>
      </p:pic>
      <p:pic>
        <p:nvPicPr>
          <p:cNvPr id="10" name="Picture 10"/>
          <p:cNvPicPr>
            <a:picLocks noChangeAspect="1"/>
          </p:cNvPicPr>
          <p:nvPr/>
        </p:nvPicPr>
        <p:blipFill>
          <a:blip r:embed="rId10"/>
          <a:srcRect t="24676" r="347" b="29980"/>
          <a:stretch>
            <a:fillRect/>
          </a:stretch>
        </p:blipFill>
        <p:spPr>
          <a:xfrm rot="2398492">
            <a:off x="14105804" y="1322689"/>
            <a:ext cx="4472223" cy="1133622"/>
          </a:xfrm>
          <a:prstGeom prst="rect">
            <a:avLst/>
          </a:prstGeom>
        </p:spPr>
      </p:pic>
      <p:pic>
        <p:nvPicPr>
          <p:cNvPr id="11" name="Picture 11"/>
          <p:cNvPicPr>
            <a:picLocks noChangeAspect="1"/>
          </p:cNvPicPr>
          <p:nvPr/>
        </p:nvPicPr>
        <p:blipFill>
          <a:blip r:embed="rId11"/>
          <a:srcRect/>
          <a:stretch>
            <a:fillRect/>
          </a:stretch>
        </p:blipFill>
        <p:spPr>
          <a:xfrm rot="-1728909">
            <a:off x="1058490" y="6813379"/>
            <a:ext cx="1700640" cy="3092073"/>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798530" y="311203"/>
            <a:ext cx="2617647" cy="2638097"/>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49816" y="1404717"/>
            <a:ext cx="2273935" cy="1136968"/>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094837" y="613957"/>
            <a:ext cx="2025033" cy="203259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7218945" y="-1192364"/>
            <a:ext cx="4114800" cy="3987615"/>
          </a:xfrm>
          <a:prstGeom prst="rect">
            <a:avLst/>
          </a:prstGeom>
        </p:spPr>
      </p:pic>
      <p:sp>
        <p:nvSpPr>
          <p:cNvPr id="19" name="TextBox 15">
            <a:extLst>
              <a:ext uri="{FF2B5EF4-FFF2-40B4-BE49-F238E27FC236}">
                <a16:creationId xmlns:a16="http://schemas.microsoft.com/office/drawing/2014/main" id="{DCAF2297-A388-73BD-8AA0-2D2FC6F2664C}"/>
              </a:ext>
            </a:extLst>
          </p:cNvPr>
          <p:cNvSpPr txBox="1"/>
          <p:nvPr/>
        </p:nvSpPr>
        <p:spPr>
          <a:xfrm>
            <a:off x="348982" y="3758971"/>
            <a:ext cx="17590036" cy="3034292"/>
          </a:xfrm>
          <a:prstGeom prst="rect">
            <a:avLst/>
          </a:prstGeom>
        </p:spPr>
        <p:txBody>
          <a:bodyPr wrap="square" lIns="0" tIns="0" rIns="0" bIns="0" rtlCol="0" anchor="t">
            <a:spAutoFit/>
          </a:bodyPr>
          <a:lstStyle/>
          <a:p>
            <a:pPr algn="ctr">
              <a:lnSpc>
                <a:spcPct val="130000"/>
              </a:lnSpc>
            </a:pPr>
            <a:r>
              <a:rPr lang="en-US" sz="8000" b="1" dirty="0">
                <a:solidFill>
                  <a:srgbClr val="302C2C"/>
                </a:solidFill>
                <a:latin typeface="Arial" panose="020B0604020202020204" pitchFamily="34" charset="0"/>
                <a:cs typeface="Arial" panose="020B0604020202020204" pitchFamily="34" charset="0"/>
              </a:rPr>
              <a:t>CHÀO MỪNG CÁC EM ĐẾN VỚI BUỔI HỌC NGÀY HÔM NAY</a:t>
            </a: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375" t="28213" r="744" b="1077"/>
          <a:stretch>
            <a:fillRect/>
          </a:stretch>
        </p:blipFill>
        <p:spPr>
          <a:xfrm>
            <a:off x="0" y="0"/>
            <a:ext cx="18288000" cy="10287000"/>
          </a:xfrm>
          <a:prstGeom prst="rect">
            <a:avLst/>
          </a:prstGeom>
        </p:spPr>
      </p:pic>
      <p:pic>
        <p:nvPicPr>
          <p:cNvPr id="22" name="Picture 22"/>
          <p:cNvPicPr>
            <a:picLocks noChangeAspect="1"/>
          </p:cNvPicPr>
          <p:nvPr/>
        </p:nvPicPr>
        <p:blipFill>
          <a:blip r:embed="rId3"/>
          <a:srcRect/>
          <a:stretch>
            <a:fillRect/>
          </a:stretch>
        </p:blipFill>
        <p:spPr>
          <a:xfrm rot="-1647300">
            <a:off x="-604656" y="6570583"/>
            <a:ext cx="2588615" cy="7190598"/>
          </a:xfrm>
          <a:prstGeom prst="rect">
            <a:avLst/>
          </a:prstGeom>
        </p:spPr>
      </p:pic>
      <p:pic>
        <p:nvPicPr>
          <p:cNvPr id="23" name="Picture 23"/>
          <p:cNvPicPr>
            <a:picLocks noChangeAspect="1"/>
          </p:cNvPicPr>
          <p:nvPr/>
        </p:nvPicPr>
        <p:blipFill>
          <a:blip r:embed="rId4"/>
          <a:srcRect/>
          <a:stretch>
            <a:fillRect/>
          </a:stretch>
        </p:blipFill>
        <p:spPr>
          <a:xfrm rot="-973191">
            <a:off x="6580050" y="8777972"/>
            <a:ext cx="16744574" cy="3662875"/>
          </a:xfrm>
          <a:prstGeom prst="rect">
            <a:avLst/>
          </a:prstGeom>
        </p:spPr>
      </p:pic>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4757047">
            <a:off x="15428651" y="6484204"/>
            <a:ext cx="4114800" cy="3987615"/>
          </a:xfrm>
          <a:prstGeom prst="rect">
            <a:avLst/>
          </a:prstGeom>
        </p:spPr>
      </p:pic>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4757047">
            <a:off x="-1735399" y="5779827"/>
            <a:ext cx="4114800" cy="3987615"/>
          </a:xfrm>
          <a:prstGeom prst="rect">
            <a:avLst/>
          </a:prstGeom>
        </p:spPr>
      </p:pic>
      <p:pic>
        <p:nvPicPr>
          <p:cNvPr id="29" name="Picture 2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113141" y="-824450"/>
            <a:ext cx="2549109" cy="2539839"/>
          </a:xfrm>
          <a:prstGeom prst="rect">
            <a:avLst/>
          </a:prstGeom>
        </p:spPr>
      </p:pic>
      <p:sp>
        <p:nvSpPr>
          <p:cNvPr id="9" name="TextBox 8">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a.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Quy</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mô</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và</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cơ</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cấu</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dân</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số</a:t>
            </a:r>
            <a:endParaRPr lang="en-US" sz="5500" b="1" i="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ABB2F50-DC8B-AFEB-AF3D-598CC090F38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29272">
            <a:off x="752870" y="2080380"/>
            <a:ext cx="8247995" cy="4774492"/>
          </a:xfrm>
          <a:prstGeom prst="rect">
            <a:avLst/>
          </a:prstGeom>
          <a:ln>
            <a:noFill/>
          </a:ln>
          <a:effectLst>
            <a:outerShdw blurRad="190500" algn="tl" rotWithShape="0">
              <a:srgbClr val="000000">
                <a:alpha val="70000"/>
              </a:srgbClr>
            </a:outerShdw>
          </a:effectLst>
        </p:spPr>
      </p:pic>
      <p:sp>
        <p:nvSpPr>
          <p:cNvPr id="3" name="Rectangle 2"/>
          <p:cNvSpPr/>
          <p:nvPr/>
        </p:nvSpPr>
        <p:spPr>
          <a:xfrm>
            <a:off x="1024548" y="2574800"/>
            <a:ext cx="7704638" cy="3785652"/>
          </a:xfrm>
          <a:prstGeom prst="rect">
            <a:avLst/>
          </a:prstGeom>
        </p:spPr>
        <p:txBody>
          <a:bodyPr wrap="square">
            <a:spAutoFit/>
          </a:bodyPr>
          <a:lstStyle/>
          <a:p>
            <a:pPr algn="just">
              <a:lnSpc>
                <a:spcPct val="150000"/>
              </a:lnSpc>
            </a:pPr>
            <a:r>
              <a:rPr lang="vi-VN" sz="4000" dirty="0"/>
              <a:t>Thời gian gần đây, tỉ </a:t>
            </a:r>
            <a:r>
              <a:rPr lang="vi-VN" sz="4000" dirty="0" smtClean="0"/>
              <a:t>suất</a:t>
            </a:r>
            <a:r>
              <a:rPr lang="en-US" sz="4000" dirty="0" smtClean="0"/>
              <a:t> </a:t>
            </a:r>
            <a:r>
              <a:rPr lang="vi-VN" sz="4000" dirty="0" smtClean="0"/>
              <a:t>tăng </a:t>
            </a:r>
            <a:r>
              <a:rPr lang="vi-VN" sz="4000" dirty="0"/>
              <a:t>dân số tự nhiên của châu </a:t>
            </a:r>
            <a:r>
              <a:rPr lang="vi-VN" sz="4000"/>
              <a:t>Á </a:t>
            </a:r>
            <a:r>
              <a:rPr lang="vi-VN" sz="4000" smtClean="0"/>
              <a:t>có </a:t>
            </a:r>
            <a:r>
              <a:rPr lang="vi-VN" sz="4000" dirty="0"/>
              <a:t>xu hướng giảm, chỉ còn 0,86% vào năm 2020.</a:t>
            </a:r>
            <a:endParaRPr lang="en-US" sz="4000" dirty="0"/>
          </a:p>
        </p:txBody>
      </p:sp>
      <p:pic>
        <p:nvPicPr>
          <p:cNvPr id="12" name="Picture 11">
            <a:extLst>
              <a:ext uri="{FF2B5EF4-FFF2-40B4-BE49-F238E27FC236}">
                <a16:creationId xmlns:a16="http://schemas.microsoft.com/office/drawing/2014/main" id="{BABB2F50-DC8B-AFEB-AF3D-598CC090F38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29272">
            <a:off x="9300656" y="4819817"/>
            <a:ext cx="8300892" cy="4774492"/>
          </a:xfrm>
          <a:prstGeom prst="rect">
            <a:avLst/>
          </a:prstGeom>
          <a:ln>
            <a:noFill/>
          </a:ln>
          <a:effectLst>
            <a:outerShdw blurRad="190500" algn="tl" rotWithShape="0">
              <a:srgbClr val="000000">
                <a:alpha val="70000"/>
              </a:srgbClr>
            </a:outerShdw>
          </a:effectLst>
        </p:spPr>
      </p:pic>
      <p:sp>
        <p:nvSpPr>
          <p:cNvPr id="13" name="Rectangle 12"/>
          <p:cNvSpPr/>
          <p:nvPr/>
        </p:nvSpPr>
        <p:spPr>
          <a:xfrm>
            <a:off x="9437027" y="5775902"/>
            <a:ext cx="8028150" cy="2862322"/>
          </a:xfrm>
          <a:prstGeom prst="rect">
            <a:avLst/>
          </a:prstGeom>
        </p:spPr>
        <p:txBody>
          <a:bodyPr wrap="square">
            <a:spAutoFit/>
          </a:bodyPr>
          <a:lstStyle/>
          <a:p>
            <a:pPr algn="just">
              <a:lnSpc>
                <a:spcPct val="150000"/>
              </a:lnSpc>
            </a:pPr>
            <a:r>
              <a:rPr lang="vi-VN" sz="4000" dirty="0"/>
              <a:t>Có cơ cấu dân số trẻ. </a:t>
            </a:r>
            <a:r>
              <a:rPr lang="vi-VN" sz="4000" dirty="0" smtClean="0"/>
              <a:t>M</a:t>
            </a:r>
            <a:r>
              <a:rPr lang="en-US" sz="4000" dirty="0" smtClean="0">
                <a:latin typeface="Arial" panose="020B0604020202020204" pitchFamily="34" charset="0"/>
                <a:cs typeface="Arial" panose="020B0604020202020204" pitchFamily="34" charset="0"/>
              </a:rPr>
              <a:t>ộ</a:t>
            </a:r>
            <a:r>
              <a:rPr lang="vi-VN" sz="4000" dirty="0" smtClean="0"/>
              <a:t>t </a:t>
            </a:r>
            <a:r>
              <a:rPr lang="vi-VN" sz="4000" dirty="0"/>
              <a:t>số quốc gia đang trong xu hướng già hóa dân số: Hàn Quốc, Trung Quốc,…</a:t>
            </a:r>
            <a:endParaRPr lang="en-US" sz="4000" dirty="0"/>
          </a:p>
        </p:txBody>
      </p:sp>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2663590" y="6512289"/>
            <a:ext cx="4043741" cy="3908418"/>
          </a:xfrm>
          <a:prstGeom prst="rect">
            <a:avLst/>
          </a:prstGeom>
        </p:spPr>
      </p:pic>
    </p:spTree>
    <p:extLst>
      <p:ext uri="{BB962C8B-B14F-4D97-AF65-F5344CB8AC3E}">
        <p14:creationId xmlns:p14="http://schemas.microsoft.com/office/powerpoint/2010/main" val="1732607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375" t="28213" r="744" b="1077"/>
          <a:stretch>
            <a:fillRect/>
          </a:stretch>
        </p:blipFill>
        <p:spPr>
          <a:xfrm>
            <a:off x="0" y="0"/>
            <a:ext cx="18288000" cy="10287000"/>
          </a:xfrm>
          <a:prstGeom prst="rect">
            <a:avLst/>
          </a:prstGeom>
        </p:spPr>
      </p:pic>
      <p:pic>
        <p:nvPicPr>
          <p:cNvPr id="20" name="Picture 20"/>
          <p:cNvPicPr>
            <a:picLocks noChangeAspect="1"/>
          </p:cNvPicPr>
          <p:nvPr/>
        </p:nvPicPr>
        <p:blipFill>
          <a:blip r:embed="rId3"/>
          <a:srcRect l="40160" t="16477" r="12580"/>
          <a:stretch>
            <a:fillRect/>
          </a:stretch>
        </p:blipFill>
        <p:spPr>
          <a:xfrm rot="1537744">
            <a:off x="-1487440" y="8102938"/>
            <a:ext cx="6003002" cy="3826007"/>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4757047">
            <a:off x="16230601" y="-1234852"/>
            <a:ext cx="4114800" cy="3987615"/>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4757047">
            <a:off x="-1735399" y="5779827"/>
            <a:ext cx="4114800" cy="3987615"/>
          </a:xfrm>
          <a:prstGeom prst="rect">
            <a:avLst/>
          </a:prstGeom>
        </p:spPr>
      </p:pic>
      <p:sp>
        <p:nvSpPr>
          <p:cNvPr id="29" name="Rectangle 28"/>
          <p:cNvSpPr/>
          <p:nvPr/>
        </p:nvSpPr>
        <p:spPr>
          <a:xfrm>
            <a:off x="6920842" y="1980236"/>
            <a:ext cx="10537810" cy="767351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3700" dirty="0"/>
              <a:t>Có cơ cấu dân số trẻ. </a:t>
            </a:r>
            <a:r>
              <a:rPr lang="vi-VN" sz="3700" dirty="0" smtClean="0"/>
              <a:t>M</a:t>
            </a:r>
            <a:r>
              <a:rPr lang="en-US" sz="3700" dirty="0" smtClean="0">
                <a:latin typeface="Arial" panose="020B0604020202020204" pitchFamily="34" charset="0"/>
                <a:cs typeface="Arial" panose="020B0604020202020204" pitchFamily="34" charset="0"/>
              </a:rPr>
              <a:t>ộ</a:t>
            </a:r>
            <a:r>
              <a:rPr lang="vi-VN" sz="3700" dirty="0" smtClean="0"/>
              <a:t>t </a:t>
            </a:r>
            <a:r>
              <a:rPr lang="vi-VN" sz="3700" dirty="0"/>
              <a:t>số quốc gia đang trong xu hướng già hóa dân số: Hàn Quốc, Trung Quốc,…</a:t>
            </a:r>
            <a:endParaRPr lang="en-US" sz="3700" dirty="0"/>
          </a:p>
          <a:p>
            <a:pPr marL="571500" indent="-571500" algn="just">
              <a:lnSpc>
                <a:spcPct val="150000"/>
              </a:lnSpc>
              <a:buFont typeface="Arial" panose="020B0604020202020204" pitchFamily="34" charset="0"/>
              <a:buChar char="•"/>
            </a:pPr>
            <a:r>
              <a:rPr lang="vi-VN" sz="3700" dirty="0" smtClean="0"/>
              <a:t>Cơ </a:t>
            </a:r>
            <a:r>
              <a:rPr lang="vi-VN" sz="3700" dirty="0"/>
              <a:t>cấu dân số theo giới: tỉ lệ nam cao hơn nữ trong tổng số dân.</a:t>
            </a:r>
            <a:endParaRPr lang="en-US" sz="3700" dirty="0"/>
          </a:p>
          <a:p>
            <a:pPr marL="571500" indent="-571500" algn="just">
              <a:lnSpc>
                <a:spcPct val="150000"/>
              </a:lnSpc>
              <a:buFont typeface="Arial" panose="020B0604020202020204" pitchFamily="34" charset="0"/>
              <a:buChar char="•"/>
            </a:pPr>
            <a:r>
              <a:rPr lang="vi-VN" sz="3700" dirty="0" smtClean="0"/>
              <a:t>Dân </a:t>
            </a:r>
            <a:r>
              <a:rPr lang="vi-VN" sz="3700" dirty="0"/>
              <a:t>cư gồm nhiều chủng tộc: Môn-gô-lô-it (Mongoloid), Ơ-rô-pê-ô-it (Europeoid), Ô-xtra-lô-it (Australoid),... với nền văn hoá đa dạng, đậm đà bản sắc dân tộc.</a:t>
            </a:r>
            <a:endParaRPr lang="fr-FR" sz="37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26" name="Picture 2" descr="https://o.remove.bg/downloads/637adc69-1ffc-4de2-bae2-359248dc563e/image-removebg-previe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6198" y="2356442"/>
            <a:ext cx="6921101" cy="69211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a.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Quy</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mô</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và</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cơ</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cấu</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dân</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số</a:t>
            </a:r>
            <a:endParaRPr lang="en-US" sz="5500" b="1" i="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494803">
            <a:off x="-421754" y="-773193"/>
            <a:ext cx="2111580" cy="3064298"/>
          </a:xfrm>
          <a:prstGeom prst="rect">
            <a:avLst/>
          </a:prstGeom>
        </p:spPr>
      </p:pic>
    </p:spTree>
    <p:extLst>
      <p:ext uri="{BB962C8B-B14F-4D97-AF65-F5344CB8AC3E}">
        <p14:creationId xmlns:p14="http://schemas.microsoft.com/office/powerpoint/2010/main" val="2137338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9">
                                            <p:txEl>
                                              <p:pRg st="1" end="1"/>
                                            </p:txEl>
                                          </p:spTgt>
                                        </p:tgtEl>
                                        <p:attrNameLst>
                                          <p:attrName>style.visibility</p:attrName>
                                        </p:attrNameLst>
                                      </p:cBhvr>
                                      <p:to>
                                        <p:strVal val="visible"/>
                                      </p:to>
                                    </p:set>
                                    <p:animEffect transition="in" filter="randombar(horizontal)">
                                      <p:cBhvr>
                                        <p:cTn id="22" dur="500"/>
                                        <p:tgtEl>
                                          <p:spTgt spid="2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2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479" t="48657" r="5244"/>
          <a:stretch>
            <a:fillRect/>
          </a:stretch>
        </p:blipFill>
        <p:spPr>
          <a:xfrm>
            <a:off x="0" y="0"/>
            <a:ext cx="18288000" cy="10287000"/>
          </a:xfrm>
          <a:prstGeom prst="rect">
            <a:avLst/>
          </a:prstGeom>
        </p:spPr>
      </p:pic>
      <p:pic>
        <p:nvPicPr>
          <p:cNvPr id="4" name="Picture 4"/>
          <p:cNvPicPr>
            <a:picLocks noChangeAspect="1"/>
          </p:cNvPicPr>
          <p:nvPr/>
        </p:nvPicPr>
        <p:blipFill>
          <a:blip r:embed="rId3"/>
          <a:srcRect l="7685" t="11029" r="51193"/>
          <a:stretch>
            <a:fillRect/>
          </a:stretch>
        </p:blipFill>
        <p:spPr>
          <a:xfrm rot="-5400000">
            <a:off x="6461730" y="-4567282"/>
            <a:ext cx="8869047" cy="2015371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21525">
            <a:off x="4023740" y="168807"/>
            <a:ext cx="10212685" cy="2391634"/>
          </a:xfrm>
          <a:prstGeom prst="rect">
            <a:avLst/>
          </a:prstGeom>
        </p:spPr>
      </p:pic>
      <p:pic>
        <p:nvPicPr>
          <p:cNvPr id="8" name="Picture 8"/>
          <p:cNvPicPr>
            <a:picLocks noChangeAspect="1"/>
          </p:cNvPicPr>
          <p:nvPr/>
        </p:nvPicPr>
        <p:blipFill>
          <a:blip r:embed="rId7"/>
          <a:srcRect/>
          <a:stretch>
            <a:fillRect/>
          </a:stretch>
        </p:blipFill>
        <p:spPr>
          <a:xfrm rot="1642654">
            <a:off x="-1682572" y="6114088"/>
            <a:ext cx="4222447" cy="5280810"/>
          </a:xfrm>
          <a:prstGeom prst="rect">
            <a:avLst/>
          </a:prstGeom>
        </p:spPr>
      </p:pic>
      <p:pic>
        <p:nvPicPr>
          <p:cNvPr id="11" name="Picture 11"/>
          <p:cNvPicPr>
            <a:picLocks noChangeAspect="1"/>
          </p:cNvPicPr>
          <p:nvPr/>
        </p:nvPicPr>
        <p:blipFill>
          <a:blip r:embed="rId8"/>
          <a:srcRect t="24676" r="347" b="29980"/>
          <a:stretch>
            <a:fillRect/>
          </a:stretch>
        </p:blipFill>
        <p:spPr>
          <a:xfrm>
            <a:off x="-1019296" y="9456234"/>
            <a:ext cx="4472223" cy="1133622"/>
          </a:xfrm>
          <a:prstGeom prst="rect">
            <a:avLst/>
          </a:prstGeom>
        </p:spPr>
      </p:pic>
      <p:sp>
        <p:nvSpPr>
          <p:cNvPr id="16"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chemeClr val="accent2"/>
                </a:solidFill>
                <a:latin typeface="Arial" panose="020B0604020202020204" pitchFamily="34" charset="0"/>
                <a:cs typeface="Arial" panose="020B0604020202020204" pitchFamily="34" charset="0"/>
              </a:rPr>
              <a:t>HOẠT ĐỘNG NHÓM</a:t>
            </a:r>
            <a:endParaRPr lang="en-US" sz="6500" b="1" dirty="0">
              <a:solidFill>
                <a:schemeClr val="accent2"/>
              </a:solidFill>
              <a:latin typeface="Arial" panose="020B0604020202020204" pitchFamily="34" charset="0"/>
              <a:cs typeface="Arial" panose="020B0604020202020204" pitchFamily="34" charset="0"/>
            </a:endParaRPr>
          </a:p>
        </p:txBody>
      </p:sp>
      <p:pic>
        <p:nvPicPr>
          <p:cNvPr id="10" name="Picture 9"/>
          <p:cNvPicPr/>
          <p:nvPr/>
        </p:nvPicPr>
        <p:blipFill>
          <a:blip r:embed="rId9" cstate="print">
            <a:extLst>
              <a:ext uri="{28A0092B-C50C-407E-A947-70E740481C1C}">
                <a14:useLocalDpi xmlns:a14="http://schemas.microsoft.com/office/drawing/2010/main" val="0"/>
              </a:ext>
            </a:extLst>
          </a:blip>
          <a:stretch>
            <a:fillRect/>
          </a:stretch>
        </p:blipFill>
        <p:spPr>
          <a:xfrm>
            <a:off x="9570670" y="2324099"/>
            <a:ext cx="7155919" cy="7391401"/>
          </a:xfrm>
          <a:prstGeom prst="rect">
            <a:avLst/>
          </a:prstGeom>
        </p:spPr>
      </p:pic>
      <p:sp>
        <p:nvSpPr>
          <p:cNvPr id="7" name="Rectangle 6"/>
          <p:cNvSpPr/>
          <p:nvPr/>
        </p:nvSpPr>
        <p:spPr>
          <a:xfrm>
            <a:off x="1236619" y="4508895"/>
            <a:ext cx="7878038" cy="286232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Đọc</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4000" dirty="0" smtClean="0">
                <a:solidFill>
                  <a:srgbClr val="000000"/>
                </a:solidFill>
                <a:ea typeface="Times New Roman" panose="02020603050405020304" pitchFamily="18" charset="0"/>
              </a:rPr>
              <a:t>thông </a:t>
            </a:r>
            <a:r>
              <a:rPr lang="vi-VN" sz="4000" dirty="0">
                <a:solidFill>
                  <a:srgbClr val="000000"/>
                </a:solidFill>
                <a:ea typeface="Times New Roman" panose="02020603050405020304" pitchFamily="18" charset="0"/>
              </a:rPr>
              <a:t>tin </a:t>
            </a:r>
            <a:r>
              <a:rPr lang="vi-VN" sz="4000" dirty="0" smtClean="0">
                <a:solidFill>
                  <a:srgbClr val="000000"/>
                </a:solidFill>
                <a:ea typeface="Times New Roman" panose="02020603050405020304" pitchFamily="18" charset="0"/>
              </a:rPr>
              <a:t>mục </a:t>
            </a:r>
            <a:r>
              <a:rPr lang="vi-VN" sz="4000" dirty="0">
                <a:solidFill>
                  <a:srgbClr val="000000"/>
                </a:solidFill>
                <a:ea typeface="Times New Roman" panose="02020603050405020304" pitchFamily="18" charset="0"/>
              </a:rPr>
              <a:t>1b, </a:t>
            </a:r>
            <a:r>
              <a:rPr lang="vi-VN" sz="4000" dirty="0" smtClean="0">
                <a:solidFill>
                  <a:srgbClr val="000000"/>
                </a:solidFill>
                <a:ea typeface="Times New Roman" panose="02020603050405020304" pitchFamily="18" charset="0"/>
              </a:rPr>
              <a:t>quan </a:t>
            </a:r>
            <a:r>
              <a:rPr lang="vi-VN" sz="4000" dirty="0">
                <a:solidFill>
                  <a:srgbClr val="000000"/>
                </a:solidFill>
                <a:ea typeface="Times New Roman" panose="02020603050405020304" pitchFamily="18" charset="0"/>
              </a:rPr>
              <a:t>sát bản đồ hình 6.1 </a:t>
            </a:r>
            <a:r>
              <a:rPr lang="vi-VN" sz="4000" dirty="0" smtClean="0">
                <a:solidFill>
                  <a:srgbClr val="000000"/>
                </a:solidFill>
                <a:ea typeface="Times New Roman" panose="02020603050405020304" pitchFamily="18" charset="0"/>
              </a:rPr>
              <a:t>và </a:t>
            </a:r>
            <a:r>
              <a:rPr lang="vi-VN" sz="4000" dirty="0">
                <a:solidFill>
                  <a:srgbClr val="000000"/>
                </a:solidFill>
                <a:ea typeface="Times New Roman" panose="02020603050405020304" pitchFamily="18" charset="0"/>
              </a:rPr>
              <a:t>hoàn thành phiếu học tập số 2. </a:t>
            </a:r>
            <a:endParaRPr lang="en-US" sz="4000" dirty="0"/>
          </a:p>
        </p:txBody>
      </p:sp>
    </p:spTree>
    <p:extLst>
      <p:ext uri="{BB962C8B-B14F-4D97-AF65-F5344CB8AC3E}">
        <p14:creationId xmlns:p14="http://schemas.microsoft.com/office/powerpoint/2010/main" val="1034639544"/>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479" t="48657" r="5244"/>
          <a:stretch>
            <a:fillRect/>
          </a:stretch>
        </p:blipFill>
        <p:spPr>
          <a:xfrm>
            <a:off x="0" y="0"/>
            <a:ext cx="18288000" cy="10287000"/>
          </a:xfrm>
          <a:prstGeom prst="rect">
            <a:avLst/>
          </a:prstGeom>
        </p:spPr>
      </p:pic>
      <p:pic>
        <p:nvPicPr>
          <p:cNvPr id="8" name="Picture 8"/>
          <p:cNvPicPr>
            <a:picLocks noChangeAspect="1"/>
          </p:cNvPicPr>
          <p:nvPr/>
        </p:nvPicPr>
        <p:blipFill>
          <a:blip r:embed="rId3"/>
          <a:srcRect/>
          <a:stretch>
            <a:fillRect/>
          </a:stretch>
        </p:blipFill>
        <p:spPr>
          <a:xfrm rot="1642654">
            <a:off x="-1682572" y="6114088"/>
            <a:ext cx="4222447" cy="5280810"/>
          </a:xfrm>
          <a:prstGeom prst="rect">
            <a:avLst/>
          </a:prstGeom>
        </p:spPr>
      </p:pic>
      <p:pic>
        <p:nvPicPr>
          <p:cNvPr id="11" name="Picture 11"/>
          <p:cNvPicPr>
            <a:picLocks noChangeAspect="1"/>
          </p:cNvPicPr>
          <p:nvPr/>
        </p:nvPicPr>
        <p:blipFill>
          <a:blip r:embed="rId4"/>
          <a:srcRect t="24676" r="347" b="29980"/>
          <a:stretch>
            <a:fillRect/>
          </a:stretch>
        </p:blipFill>
        <p:spPr>
          <a:xfrm>
            <a:off x="-1019296" y="9456234"/>
            <a:ext cx="4472223" cy="1133622"/>
          </a:xfrm>
          <a:prstGeom prst="rect">
            <a:avLst/>
          </a:prstGeom>
        </p:spPr>
      </p:pic>
      <p:pic>
        <p:nvPicPr>
          <p:cNvPr id="6" name="Picture 5"/>
          <p:cNvPicPr>
            <a:picLocks noChangeAspect="1"/>
          </p:cNvPicPr>
          <p:nvPr/>
        </p:nvPicPr>
        <p:blipFill>
          <a:blip r:embed="rId5"/>
          <a:stretch>
            <a:fillRect/>
          </a:stretch>
        </p:blipFill>
        <p:spPr>
          <a:xfrm>
            <a:off x="4949101" y="285750"/>
            <a:ext cx="8389798" cy="9715500"/>
          </a:xfrm>
          <a:prstGeom prst="rect">
            <a:avLst/>
          </a:prstGeom>
        </p:spPr>
      </p:pic>
      <p:pic>
        <p:nvPicPr>
          <p:cNvPr id="12" name="Picture 7"/>
          <p:cNvPicPr>
            <a:picLocks noChangeAspect="1"/>
          </p:cNvPicPr>
          <p:nvPr/>
        </p:nvPicPr>
        <p:blipFill>
          <a:blip r:embed="rId6"/>
          <a:srcRect/>
          <a:stretch>
            <a:fillRect/>
          </a:stretch>
        </p:blipFill>
        <p:spPr>
          <a:xfrm>
            <a:off x="12496800" y="3269820"/>
            <a:ext cx="4882018" cy="6753225"/>
          </a:xfrm>
          <a:prstGeom prst="rect">
            <a:avLst/>
          </a:prstGeom>
        </p:spPr>
      </p:pic>
      <p:pic>
        <p:nvPicPr>
          <p:cNvPr id="13"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1489238">
            <a:off x="342523" y="345176"/>
            <a:ext cx="2077647" cy="1968099"/>
          </a:xfrm>
          <a:prstGeom prst="rect">
            <a:avLst/>
          </a:prstGeom>
        </p:spPr>
      </p:pic>
      <p:pic>
        <p:nvPicPr>
          <p:cNvPr id="14" name="Picture 12"/>
          <p:cNvPicPr>
            <a:picLocks noChangeAspect="1"/>
          </p:cNvPicPr>
          <p:nvPr/>
        </p:nvPicPr>
        <p:blipFill>
          <a:blip r:embed="rId28">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5782612" y="-647700"/>
            <a:ext cx="3539924" cy="3062033"/>
          </a:xfrm>
          <a:prstGeom prst="rect">
            <a:avLst/>
          </a:prstGeom>
        </p:spPr>
      </p:pic>
    </p:spTree>
    <p:extLst>
      <p:ext uri="{BB962C8B-B14F-4D97-AF65-F5344CB8AC3E}">
        <p14:creationId xmlns:p14="http://schemas.microsoft.com/office/powerpoint/2010/main" val="3720840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375" t="28213" r="744" b="1077"/>
          <a:stretch>
            <a:fillRect/>
          </a:stretch>
        </p:blipFill>
        <p:spPr>
          <a:xfrm>
            <a:off x="-25400" y="17780"/>
            <a:ext cx="18288000" cy="10287000"/>
          </a:xfrm>
          <a:prstGeom prst="rect">
            <a:avLst/>
          </a:prstGeom>
        </p:spPr>
      </p:pic>
      <p:pic>
        <p:nvPicPr>
          <p:cNvPr id="20" name="Picture 20"/>
          <p:cNvPicPr>
            <a:picLocks noChangeAspect="1"/>
          </p:cNvPicPr>
          <p:nvPr/>
        </p:nvPicPr>
        <p:blipFill>
          <a:blip r:embed="rId3"/>
          <a:srcRect l="40160" t="16477" r="12580"/>
          <a:stretch>
            <a:fillRect/>
          </a:stretch>
        </p:blipFill>
        <p:spPr>
          <a:xfrm rot="1537744">
            <a:off x="-1487440" y="8102938"/>
            <a:ext cx="6003002" cy="3826007"/>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4757047">
            <a:off x="16230601" y="-1234852"/>
            <a:ext cx="4114800" cy="3987615"/>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4757047">
            <a:off x="-1735399" y="5779827"/>
            <a:ext cx="4114800" cy="3987615"/>
          </a:xfrm>
          <a:prstGeom prst="rect">
            <a:avLst/>
          </a:prstGeom>
        </p:spPr>
      </p:pic>
      <p:sp>
        <p:nvSpPr>
          <p:cNvPr id="7" name="TextBox 6">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b.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Phâ</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n</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bố</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dân</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cư</a:t>
            </a:r>
            <a:endParaRPr lang="en-US" sz="5500" b="1" i="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770963" y="2105736"/>
            <a:ext cx="16695274" cy="4939814"/>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vi-VN" sz="4000" dirty="0" smtClean="0">
                <a:solidFill>
                  <a:srgbClr val="000000"/>
                </a:solidFill>
                <a:ea typeface="Times New Roman" panose="02020603050405020304" pitchFamily="18" charset="0"/>
              </a:rPr>
              <a:t>Năm </a:t>
            </a:r>
            <a:r>
              <a:rPr lang="vi-VN" sz="4000" dirty="0">
                <a:solidFill>
                  <a:srgbClr val="000000"/>
                </a:solidFill>
                <a:ea typeface="Times New Roman" panose="02020603050405020304" pitchFamily="18" charset="0"/>
              </a:rPr>
              <a:t>2020, châu Á có mật độ dân số cao nhất trong các châu lục.</a:t>
            </a:r>
            <a:endParaRPr lang="en-US" sz="4000" dirty="0">
              <a:ea typeface="Times New Roman" panose="02020603050405020304" pitchFamily="18" charset="0"/>
            </a:endParaRPr>
          </a:p>
          <a:p>
            <a:pPr marL="571500" indent="-571500" algn="just">
              <a:lnSpc>
                <a:spcPct val="150000"/>
              </a:lnSpc>
              <a:spcBef>
                <a:spcPts val="300"/>
              </a:spcBef>
              <a:spcAft>
                <a:spcPts val="300"/>
              </a:spcAft>
              <a:buFont typeface="Wingdings" panose="05000000000000000000" pitchFamily="2" charset="2"/>
              <a:buChar char="v"/>
            </a:pPr>
            <a:r>
              <a:rPr lang="vi-VN" sz="4000" dirty="0" smtClean="0">
                <a:solidFill>
                  <a:srgbClr val="000000"/>
                </a:solidFill>
                <a:ea typeface="Times New Roman" panose="02020603050405020304" pitchFamily="18" charset="0"/>
              </a:rPr>
              <a:t>Dân </a:t>
            </a:r>
            <a:r>
              <a:rPr lang="vi-VN" sz="4000" dirty="0">
                <a:solidFill>
                  <a:srgbClr val="000000"/>
                </a:solidFill>
                <a:ea typeface="Times New Roman" panose="02020603050405020304" pitchFamily="18" charset="0"/>
              </a:rPr>
              <a:t>cư châu Á phân bố không đồng đều giữa các quốc gia và khu vực do ảnh hưởng của điều kiện tự nhiên, kinh tế và xã hội khác nhau:</a:t>
            </a:r>
            <a:endParaRPr lang="en-US" sz="4000" dirty="0">
              <a:ea typeface="Times New Roman" panose="02020603050405020304" pitchFamily="18" charset="0"/>
            </a:endParaRPr>
          </a:p>
          <a:p>
            <a:pPr marL="1028700" lvl="1" indent="-571500" algn="just">
              <a:lnSpc>
                <a:spcPct val="150000"/>
              </a:lnSpc>
              <a:spcBef>
                <a:spcPts val="300"/>
              </a:spcBef>
              <a:spcAft>
                <a:spcPts val="300"/>
              </a:spcAft>
              <a:buFont typeface="Arial" panose="020B0604020202020204" pitchFamily="34" charset="0"/>
              <a:buChar char="•"/>
            </a:pPr>
            <a:r>
              <a:rPr lang="vi-VN" sz="4000" dirty="0" smtClean="0">
                <a:solidFill>
                  <a:srgbClr val="000000"/>
                </a:solidFill>
                <a:ea typeface="Times New Roman" panose="02020603050405020304" pitchFamily="18" charset="0"/>
              </a:rPr>
              <a:t>Các </a:t>
            </a:r>
            <a:r>
              <a:rPr lang="vi-VN" sz="4000" dirty="0">
                <a:solidFill>
                  <a:srgbClr val="000000"/>
                </a:solidFill>
                <a:ea typeface="Times New Roman" panose="02020603050405020304" pitchFamily="18" charset="0"/>
              </a:rPr>
              <a:t>khu vực đông dân: Đông Á, Nam Á, Đông Nam Á.</a:t>
            </a:r>
            <a:endParaRPr lang="en-US" sz="4000" dirty="0">
              <a:ea typeface="Times New Roman" panose="02020603050405020304" pitchFamily="18" charset="0"/>
            </a:endParaRPr>
          </a:p>
          <a:p>
            <a:pPr marL="1028700" lvl="1" indent="-571500" algn="just">
              <a:lnSpc>
                <a:spcPct val="150000"/>
              </a:lnSpc>
              <a:spcBef>
                <a:spcPts val="300"/>
              </a:spcBef>
              <a:spcAft>
                <a:spcPts val="300"/>
              </a:spcAft>
              <a:buFont typeface="Arial" panose="020B0604020202020204" pitchFamily="34" charset="0"/>
              <a:buChar char="•"/>
            </a:pPr>
            <a:r>
              <a:rPr lang="vi-VN" sz="4000" dirty="0" smtClean="0">
                <a:solidFill>
                  <a:srgbClr val="000000"/>
                </a:solidFill>
                <a:ea typeface="Times New Roman" panose="02020603050405020304" pitchFamily="18" charset="0"/>
              </a:rPr>
              <a:t>Các </a:t>
            </a:r>
            <a:r>
              <a:rPr lang="vi-VN" sz="4000" dirty="0">
                <a:solidFill>
                  <a:srgbClr val="000000"/>
                </a:solidFill>
                <a:ea typeface="Times New Roman" panose="02020603050405020304" pitchFamily="18" charset="0"/>
              </a:rPr>
              <a:t>khu vực thưa dân: Bắc Á, Trung Á và Ả-rập-xê-út.</a:t>
            </a:r>
            <a:endParaRPr lang="en-US" sz="4000" dirty="0">
              <a:ea typeface="Times New Roman" panose="02020603050405020304" pitchFamily="18" charset="0"/>
            </a:endParaRPr>
          </a:p>
        </p:txBody>
      </p:sp>
      <p:pic>
        <p:nvPicPr>
          <p:cNvPr id="2050" name="Picture 2" descr="https://o.remove.bg/downloads/4ebbcf68-2ca4-4f90-8e04-86a51c77248a/image-removebg-previe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33896" y="6992873"/>
            <a:ext cx="5432341" cy="33620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41"/>
              </a:ext>
            </a:extLst>
          </a:blip>
          <a:srcRect/>
          <a:stretch>
            <a:fillRect/>
          </a:stretch>
        </p:blipFill>
        <p:spPr>
          <a:xfrm>
            <a:off x="-990027" y="-689529"/>
            <a:ext cx="2624055" cy="2795265"/>
          </a:xfrm>
          <a:prstGeom prst="rect">
            <a:avLst/>
          </a:prstGeom>
        </p:spPr>
      </p:pic>
    </p:spTree>
    <p:extLst>
      <p:ext uri="{BB962C8B-B14F-4D97-AF65-F5344CB8AC3E}">
        <p14:creationId xmlns:p14="http://schemas.microsoft.com/office/powerpoint/2010/main" val="91503284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anim calcmode="lin" valueType="num">
                                      <p:cBhvr>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anim calcmode="lin" valueType="num">
                                      <p:cBhvr>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down)">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down)">
                                      <p:cBhvr>
                                        <p:cTn id="3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479" t="48657" r="5244"/>
          <a:stretch>
            <a:fillRect/>
          </a:stretch>
        </p:blipFill>
        <p:spPr>
          <a:xfrm>
            <a:off x="0" y="0"/>
            <a:ext cx="18288000" cy="10287000"/>
          </a:xfrm>
          <a:prstGeom prst="rect">
            <a:avLst/>
          </a:prstGeom>
        </p:spPr>
      </p:pic>
      <p:pic>
        <p:nvPicPr>
          <p:cNvPr id="17" name="Picture 11"/>
          <p:cNvPicPr>
            <a:picLocks noChangeAspect="1"/>
          </p:cNvPicPr>
          <p:nvPr/>
        </p:nvPicPr>
        <p:blipFill>
          <a:blip r:embed="rId3"/>
          <a:srcRect/>
          <a:stretch>
            <a:fillRect/>
          </a:stretch>
        </p:blipFill>
        <p:spPr>
          <a:xfrm flipV="1">
            <a:off x="-1447800" y="-1049963"/>
            <a:ext cx="8675567" cy="3128625"/>
          </a:xfrm>
          <a:prstGeom prst="rect">
            <a:avLst/>
          </a:prstGeom>
        </p:spPr>
      </p:pic>
      <p:sp>
        <p:nvSpPr>
          <p:cNvPr id="18" name="TextBox 17">
            <a:extLst>
              <a:ext uri="{FF2B5EF4-FFF2-40B4-BE49-F238E27FC236}">
                <a16:creationId xmlns:a16="http://schemas.microsoft.com/office/drawing/2014/main" id="{621820FB-550B-D8DA-F0AA-8114B93043C5}"/>
              </a:ext>
            </a:extLst>
          </p:cNvPr>
          <p:cNvSpPr txBox="1"/>
          <p:nvPr/>
        </p:nvSpPr>
        <p:spPr>
          <a:xfrm>
            <a:off x="0" y="647186"/>
            <a:ext cx="18288000" cy="1182311"/>
          </a:xfrm>
          <a:prstGeom prst="rect">
            <a:avLst/>
          </a:prstGeom>
          <a:noFill/>
        </p:spPr>
        <p:txBody>
          <a:bodyPr wrap="square">
            <a:spAutoFit/>
          </a:bodyPr>
          <a:lstStyle/>
          <a:p>
            <a:pPr algn="ctr">
              <a:lnSpc>
                <a:spcPct val="120000"/>
              </a:lnSpc>
              <a:spcBef>
                <a:spcPts val="300"/>
              </a:spcBef>
              <a:spcAft>
                <a:spcPts val="300"/>
              </a:spcAft>
            </a:pPr>
            <a:r>
              <a:rPr lang="fr-FR" sz="6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HOẠT ĐỘNG NHÓM</a:t>
            </a:r>
            <a:endParaRPr lang="en-US" sz="65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18"/>
          <p:cNvSpPr/>
          <p:nvPr/>
        </p:nvSpPr>
        <p:spPr>
          <a:xfrm>
            <a:off x="1590898" y="1913766"/>
            <a:ext cx="15106203" cy="1624163"/>
          </a:xfrm>
          <a:prstGeom prst="rect">
            <a:avLst/>
          </a:prstGeom>
        </p:spPr>
        <p:txBody>
          <a:bodyPr wrap="square">
            <a:spAutoFit/>
          </a:bodyPr>
          <a:lstStyle/>
          <a:p>
            <a:pPr algn="just">
              <a:lnSpc>
                <a:spcPct val="130000"/>
              </a:lnSpc>
            </a:pPr>
            <a:r>
              <a:rPr lang="vi-VN" sz="4000" dirty="0">
                <a:solidFill>
                  <a:schemeClr val="bg1"/>
                </a:solidFill>
              </a:rPr>
              <a:t>Em hãy nghiên cứu thông tin </a:t>
            </a:r>
            <a:r>
              <a:rPr lang="vi-VN" sz="4000" dirty="0" smtClean="0">
                <a:solidFill>
                  <a:schemeClr val="bg1"/>
                </a:solidFill>
              </a:rPr>
              <a:t>mục </a:t>
            </a:r>
            <a:r>
              <a:rPr lang="vi-VN" sz="4000" dirty="0">
                <a:solidFill>
                  <a:schemeClr val="bg1"/>
                </a:solidFill>
              </a:rPr>
              <a:t>1c, kết hợp với bản đồ hình 6.1 </a:t>
            </a:r>
            <a:r>
              <a:rPr lang="en-US" sz="4000" dirty="0" err="1" smtClean="0">
                <a:solidFill>
                  <a:schemeClr val="bg1"/>
                </a:solidFill>
                <a:latin typeface="Arial" panose="020B0604020202020204" pitchFamily="34" charset="0"/>
                <a:cs typeface="Arial" panose="020B0604020202020204" pitchFamily="34" charset="0"/>
              </a:rPr>
              <a:t>và</a:t>
            </a:r>
            <a:r>
              <a:rPr lang="en-US" sz="4000" dirty="0" smtClean="0">
                <a:solidFill>
                  <a:schemeClr val="bg1"/>
                </a:solidFill>
              </a:rPr>
              <a:t> </a:t>
            </a:r>
            <a:r>
              <a:rPr lang="vi-VN" sz="4000" dirty="0" smtClean="0">
                <a:solidFill>
                  <a:schemeClr val="bg1"/>
                </a:solidFill>
              </a:rPr>
              <a:t>hoàn </a:t>
            </a:r>
            <a:r>
              <a:rPr lang="vi-VN" sz="4000" dirty="0">
                <a:solidFill>
                  <a:schemeClr val="bg1"/>
                </a:solidFill>
              </a:rPr>
              <a:t>thành phiếu học tập số </a:t>
            </a:r>
            <a:r>
              <a:rPr lang="vi-VN" sz="4000" dirty="0" smtClean="0">
                <a:solidFill>
                  <a:schemeClr val="bg1"/>
                </a:solidFill>
              </a:rPr>
              <a:t>3</a:t>
            </a:r>
            <a:r>
              <a:rPr lang="en-US" sz="4000" dirty="0" smtClean="0">
                <a:solidFill>
                  <a:schemeClr val="bg1"/>
                </a:solidFill>
              </a:rPr>
              <a:t>:</a:t>
            </a:r>
            <a:endParaRPr lang="en-US" sz="4000" dirty="0">
              <a:solidFill>
                <a:schemeClr val="bg1"/>
              </a:solidFill>
              <a:latin typeface="Arial" panose="020B0604020202020204" pitchFamily="34" charset="0"/>
              <a:cs typeface="Arial" panose="020B0604020202020204" pitchFamily="34" charset="0"/>
            </a:endParaRPr>
          </a:p>
        </p:txBody>
      </p:sp>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1752600" y="3809357"/>
            <a:ext cx="6048480" cy="6206213"/>
          </a:xfrm>
          <a:prstGeom prst="rect">
            <a:avLst/>
          </a:prstGeom>
        </p:spPr>
      </p:pic>
      <p:pic>
        <p:nvPicPr>
          <p:cNvPr id="5" name="Picture 4"/>
          <p:cNvPicPr>
            <a:picLocks noChangeAspect="1"/>
          </p:cNvPicPr>
          <p:nvPr/>
        </p:nvPicPr>
        <p:blipFill>
          <a:blip r:embed="rId5"/>
          <a:stretch>
            <a:fillRect/>
          </a:stretch>
        </p:blipFill>
        <p:spPr>
          <a:xfrm>
            <a:off x="8229600" y="3896987"/>
            <a:ext cx="8676350" cy="6030954"/>
          </a:xfrm>
          <a:prstGeom prst="rect">
            <a:avLst/>
          </a:prstGeom>
        </p:spPr>
      </p:pic>
      <p:pic>
        <p:nvPicPr>
          <p:cNvPr id="14" name="Picture 11"/>
          <p:cNvPicPr>
            <a:picLocks noChangeAspect="1"/>
          </p:cNvPicPr>
          <p:nvPr/>
        </p:nvPicPr>
        <p:blipFill>
          <a:blip r:embed="rId6"/>
          <a:srcRect/>
          <a:stretch>
            <a:fillRect/>
          </a:stretch>
        </p:blipFill>
        <p:spPr>
          <a:xfrm rot="887513">
            <a:off x="8447041" y="-1803913"/>
            <a:ext cx="14984485" cy="3277856"/>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087600" y="-2179272"/>
            <a:ext cx="4114800" cy="3987615"/>
          </a:xfrm>
          <a:prstGeom prst="rect">
            <a:avLst/>
          </a:prstGeom>
        </p:spPr>
      </p:pic>
    </p:spTree>
    <p:extLst>
      <p:ext uri="{BB962C8B-B14F-4D97-AF65-F5344CB8AC3E}">
        <p14:creationId xmlns:p14="http://schemas.microsoft.com/office/powerpoint/2010/main" val="331579223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375" t="28213" r="744" b="1077"/>
          <a:stretch>
            <a:fillRect/>
          </a:stretch>
        </p:blipFill>
        <p:spPr>
          <a:xfrm>
            <a:off x="30126" y="0"/>
            <a:ext cx="18288000" cy="10287000"/>
          </a:xfrm>
          <a:prstGeom prst="rect">
            <a:avLst/>
          </a:prstGeom>
        </p:spPr>
      </p:pic>
      <p:pic>
        <p:nvPicPr>
          <p:cNvPr id="11" name="Picture 11"/>
          <p:cNvPicPr>
            <a:picLocks noChangeAspect="1"/>
          </p:cNvPicPr>
          <p:nvPr/>
        </p:nvPicPr>
        <p:blipFill>
          <a:blip r:embed="rId3"/>
          <a:srcRect/>
          <a:stretch>
            <a:fillRect/>
          </a:stretch>
        </p:blipFill>
        <p:spPr>
          <a:xfrm rot="887513">
            <a:off x="8447041" y="-1803913"/>
            <a:ext cx="14984485" cy="3277856"/>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087600" y="-2179272"/>
            <a:ext cx="4114800" cy="3987615"/>
          </a:xfrm>
          <a:prstGeom prst="rect">
            <a:avLst/>
          </a:prstGeom>
        </p:spPr>
      </p:pic>
      <p:pic>
        <p:nvPicPr>
          <p:cNvPr id="18" name="Picture 18"/>
          <p:cNvPicPr>
            <a:picLocks noChangeAspect="1"/>
          </p:cNvPicPr>
          <p:nvPr/>
        </p:nvPicPr>
        <p:blipFill>
          <a:blip r:embed="rId9"/>
          <a:srcRect l="9238" r="26441"/>
          <a:stretch>
            <a:fillRect/>
          </a:stretch>
        </p:blipFill>
        <p:spPr>
          <a:xfrm rot="10210985">
            <a:off x="-998502" y="-2200533"/>
            <a:ext cx="7959271" cy="2908027"/>
          </a:xfrm>
          <a:prstGeom prst="rect">
            <a:avLst/>
          </a:prstGeom>
        </p:spPr>
      </p:pic>
      <p:sp>
        <p:nvSpPr>
          <p:cNvPr id="20" name="TextBox 19">
            <a:extLst>
              <a:ext uri="{FF2B5EF4-FFF2-40B4-BE49-F238E27FC236}">
                <a16:creationId xmlns:a16="http://schemas.microsoft.com/office/drawing/2014/main" id="{621820FB-550B-D8DA-F0AA-8114B93043C5}"/>
              </a:ext>
            </a:extLst>
          </p:cNvPr>
          <p:cNvSpPr txBox="1"/>
          <p:nvPr/>
        </p:nvSpPr>
        <p:spPr>
          <a:xfrm>
            <a:off x="30127" y="604839"/>
            <a:ext cx="18288000" cy="1107996"/>
          </a:xfrm>
          <a:prstGeom prst="rect">
            <a:avLst/>
          </a:prstGeom>
          <a:noFill/>
        </p:spPr>
        <p:txBody>
          <a:bodyPr wrap="square">
            <a:spAutoFit/>
          </a:bodyPr>
          <a:lstStyle/>
          <a:p>
            <a:pPr algn="ctr">
              <a:lnSpc>
                <a:spcPct val="120000"/>
              </a:lnSpc>
              <a:spcBef>
                <a:spcPts val="300"/>
              </a:spcBef>
              <a:spcAft>
                <a:spcPts val="300"/>
              </a:spcAft>
            </a:pP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Các</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đô</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thị</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lớn</a:t>
            </a:r>
            <a:endParaRPr lang="en-US" sz="5500" b="1" i="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304801" y="1863872"/>
            <a:ext cx="12115799" cy="8179162"/>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vi-VN" sz="3700" dirty="0">
                <a:solidFill>
                  <a:srgbClr val="000000"/>
                </a:solidFill>
                <a:ea typeface="Times New Roman" panose="02020603050405020304" pitchFamily="18" charset="0"/>
              </a:rPr>
              <a:t>Năm 2020, châu Á đứng đầu thế giới về số lượng các đô thị có quy mô dân số </a:t>
            </a:r>
            <a:r>
              <a:rPr lang="vi-VN" sz="3700" dirty="0" smtClean="0">
                <a:solidFill>
                  <a:srgbClr val="000000"/>
                </a:solidFill>
                <a:ea typeface="Times New Roman" panose="02020603050405020304" pitchFamily="18" charset="0"/>
              </a:rPr>
              <a:t>lớn</a:t>
            </a:r>
            <a:r>
              <a:rPr lang="en-US" sz="3700" dirty="0" smtClean="0">
                <a:solidFill>
                  <a:srgbClr val="000000"/>
                </a:solidFill>
                <a:ea typeface="Times New Roman" panose="02020603050405020304" pitchFamily="18" charset="0"/>
              </a:rPr>
              <a:t>.</a:t>
            </a:r>
            <a:endParaRPr lang="en-US" sz="3700" dirty="0">
              <a:ea typeface="Times New Roman" panose="02020603050405020304" pitchFamily="18" charset="0"/>
            </a:endParaRPr>
          </a:p>
          <a:p>
            <a:pPr marL="571500" indent="-571500" algn="just">
              <a:lnSpc>
                <a:spcPct val="150000"/>
              </a:lnSpc>
              <a:spcBef>
                <a:spcPts val="300"/>
              </a:spcBef>
              <a:spcAft>
                <a:spcPts val="300"/>
              </a:spcAft>
              <a:buFont typeface="Wingdings" panose="05000000000000000000" pitchFamily="2" charset="2"/>
              <a:buChar char="v"/>
            </a:pPr>
            <a:r>
              <a:rPr lang="vi-VN" sz="3700" dirty="0" smtClean="0">
                <a:solidFill>
                  <a:srgbClr val="000000"/>
                </a:solidFill>
                <a:ea typeface="Times New Roman" panose="02020603050405020304" pitchFamily="18" charset="0"/>
              </a:rPr>
              <a:t>Tỉ </a:t>
            </a:r>
            <a:r>
              <a:rPr lang="vi-VN" sz="3700" dirty="0">
                <a:solidFill>
                  <a:srgbClr val="000000"/>
                </a:solidFill>
                <a:ea typeface="Times New Roman" panose="02020603050405020304" pitchFamily="18" charset="0"/>
              </a:rPr>
              <a:t>lệ dân thành thị của châu Á là 50,9% và đang có xu hướng tăng nhanh.</a:t>
            </a:r>
            <a:endParaRPr lang="en-US" sz="3700" dirty="0">
              <a:ea typeface="Times New Roman" panose="02020603050405020304" pitchFamily="18" charset="0"/>
            </a:endParaRPr>
          </a:p>
          <a:p>
            <a:pPr marL="571500" indent="-571500" algn="just">
              <a:lnSpc>
                <a:spcPct val="150000"/>
              </a:lnSpc>
              <a:spcBef>
                <a:spcPts val="300"/>
              </a:spcBef>
              <a:spcAft>
                <a:spcPts val="300"/>
              </a:spcAft>
              <a:buFont typeface="Wingdings" panose="05000000000000000000" pitchFamily="2" charset="2"/>
              <a:buChar char="v"/>
            </a:pPr>
            <a:r>
              <a:rPr lang="en-US" sz="37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37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đô</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thị</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lớn</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châu</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Á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thường</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tập</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trung</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ở</a:t>
            </a:r>
            <a:r>
              <a:rPr lang="en-US" sz="37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khu</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vực</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ven</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biển</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nơi</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nhiều</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điều</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kiện</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thuận</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lợi</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đời</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sống</a:t>
            </a:r>
            <a:r>
              <a:rPr lang="en-US" sz="37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sản</a:t>
            </a:r>
            <a:r>
              <a:rPr lang="en-US" sz="37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xuất</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trao</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đổi</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buôn</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bán</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nước</a:t>
            </a:r>
            <a:r>
              <a:rPr lang="en-US" sz="37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7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v"/>
            </a:pPr>
            <a:r>
              <a:rPr lang="vi-VN" sz="3700" dirty="0" smtClean="0">
                <a:solidFill>
                  <a:srgbClr val="000000"/>
                </a:solidFill>
                <a:ea typeface="Times New Roman" panose="02020603050405020304" pitchFamily="18" charset="0"/>
              </a:rPr>
              <a:t>Một </a:t>
            </a:r>
            <a:r>
              <a:rPr lang="vi-VN" sz="3700" dirty="0">
                <a:solidFill>
                  <a:srgbClr val="000000"/>
                </a:solidFill>
                <a:ea typeface="Times New Roman" panose="02020603050405020304" pitchFamily="18" charset="0"/>
              </a:rPr>
              <a:t>số đô thị lớn ở châu Á: </a:t>
            </a:r>
            <a:r>
              <a:rPr lang="en-US" sz="37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Tô</a:t>
            </a:r>
            <a:r>
              <a:rPr lang="en-US" sz="37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a:t>
            </a:r>
            <a:r>
              <a:rPr lang="en-US" sz="37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ky</a:t>
            </a:r>
            <a:r>
              <a:rPr lang="en-US" sz="37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-ô, Ô-</a:t>
            </a:r>
            <a:r>
              <a:rPr lang="en-US" sz="37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xa</a:t>
            </a:r>
            <a:r>
              <a:rPr lang="en-US" sz="37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-ca, </a:t>
            </a:r>
            <a:r>
              <a:rPr lang="en-US" sz="37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Bắc</a:t>
            </a:r>
            <a:r>
              <a:rPr lang="en-US" sz="37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Kinh</a:t>
            </a:r>
            <a:r>
              <a:rPr lang="en-US" sz="37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Thượng</a:t>
            </a:r>
            <a:r>
              <a:rPr lang="en-US" sz="37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Hải</a:t>
            </a:r>
            <a:r>
              <a:rPr lang="en-US" sz="37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Gia</a:t>
            </a:r>
            <a:r>
              <a:rPr lang="en-US" sz="37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a:t>
            </a:r>
            <a:r>
              <a:rPr lang="en-US" sz="37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cac</a:t>
            </a:r>
            <a:r>
              <a:rPr lang="en-US" sz="37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-ta</a:t>
            </a:r>
            <a:r>
              <a:rPr lang="vi-VN" sz="37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Băng-cốc</a:t>
            </a:r>
            <a:r>
              <a:rPr lang="vi-VN" sz="37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37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076" name="Picture 4" descr="9 điều ít người biết về Tokyo - thành phố đông dân nhất thế giớ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95275" y="2451037"/>
            <a:ext cx="5101164" cy="30606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i Macao nhất định phải check in đủ những điểm đến này mới bõ cả chuyến đi  - Kênh truyền hình Đài Tiếng nói Việt Nam - VOVTV"/>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695275" y="6116575"/>
            <a:ext cx="5101164" cy="3188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25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anim calcmode="lin" valueType="num">
                                      <p:cBhvr>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anim calcmode="lin" valueType="num">
                                      <p:cBhvr>
                                        <p:cTn id="2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500"/>
                                        <p:tgtEl>
                                          <p:spTgt spid="4">
                                            <p:txEl>
                                              <p:pRg st="3" end="3"/>
                                            </p:txEl>
                                          </p:spTgt>
                                        </p:tgtEl>
                                      </p:cBhvr>
                                    </p:animEffect>
                                    <p:anim calcmode="lin" valueType="num">
                                      <p:cBhvr>
                                        <p:cTn id="3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76"/>
                                        </p:tgtEl>
                                        <p:attrNameLst>
                                          <p:attrName>style.visibility</p:attrName>
                                        </p:attrNameLst>
                                      </p:cBhvr>
                                      <p:to>
                                        <p:strVal val="visible"/>
                                      </p:to>
                                    </p:set>
                                    <p:animEffect transition="in" filter="barn(inVertical)">
                                      <p:cBhvr>
                                        <p:cTn id="40" dur="500"/>
                                        <p:tgtEl>
                                          <p:spTgt spid="3076"/>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3078"/>
                                        </p:tgtEl>
                                        <p:attrNameLst>
                                          <p:attrName>style.visibility</p:attrName>
                                        </p:attrNameLst>
                                      </p:cBhvr>
                                      <p:to>
                                        <p:strVal val="visible"/>
                                      </p:to>
                                    </p:set>
                                    <p:animEffect transition="in" filter="wheel(1)">
                                      <p:cBhvr>
                                        <p:cTn id="45"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479" t="48657" r="5244"/>
          <a:stretch>
            <a:fillRect/>
          </a:stretch>
        </p:blipFill>
        <p:spPr>
          <a:xfrm>
            <a:off x="0" y="0"/>
            <a:ext cx="18288000" cy="10287000"/>
          </a:xfrm>
          <a:prstGeom prst="rect">
            <a:avLst/>
          </a:prstGeom>
        </p:spPr>
      </p:pic>
      <p:pic>
        <p:nvPicPr>
          <p:cNvPr id="4" name="Picture 4"/>
          <p:cNvPicPr>
            <a:picLocks noChangeAspect="1"/>
          </p:cNvPicPr>
          <p:nvPr/>
        </p:nvPicPr>
        <p:blipFill>
          <a:blip r:embed="rId3"/>
          <a:srcRect l="7685" t="11029" r="51193"/>
          <a:stretch>
            <a:fillRect/>
          </a:stretch>
        </p:blipFill>
        <p:spPr>
          <a:xfrm rot="-5400000">
            <a:off x="2441692" y="400716"/>
            <a:ext cx="5937015" cy="9753600"/>
          </a:xfrm>
          <a:prstGeom prst="rect">
            <a:avLst/>
          </a:prstGeom>
        </p:spPr>
      </p:pic>
      <p:pic>
        <p:nvPicPr>
          <p:cNvPr id="17" name="Picture 11"/>
          <p:cNvPicPr>
            <a:picLocks noChangeAspect="1"/>
          </p:cNvPicPr>
          <p:nvPr/>
        </p:nvPicPr>
        <p:blipFill>
          <a:blip r:embed="rId4"/>
          <a:srcRect/>
          <a:stretch>
            <a:fillRect/>
          </a:stretch>
        </p:blipFill>
        <p:spPr>
          <a:xfrm flipV="1">
            <a:off x="-1447800" y="-1049963"/>
            <a:ext cx="8675567" cy="3128625"/>
          </a:xfrm>
          <a:prstGeom prst="rect">
            <a:avLst/>
          </a:prstGeom>
        </p:spPr>
      </p:pic>
      <p:sp>
        <p:nvSpPr>
          <p:cNvPr id="18" name="TextBox 17">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fr-FR"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fr-FR"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số</a:t>
            </a:r>
            <a:r>
              <a:rPr lang="fr-FR"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fr-FR"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ảnh</a:t>
            </a:r>
            <a:r>
              <a:rPr lang="fr-FR"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về</a:t>
            </a:r>
            <a:r>
              <a:rPr lang="fr-FR"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các</a:t>
            </a:r>
            <a:r>
              <a:rPr lang="fr-FR"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đô</a:t>
            </a:r>
            <a:r>
              <a:rPr lang="fr-FR"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thị</a:t>
            </a:r>
            <a:r>
              <a:rPr lang="fr-FR"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ở </a:t>
            </a:r>
            <a:r>
              <a:rPr lang="fr-FR"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Việt</a:t>
            </a:r>
            <a:r>
              <a:rPr lang="fr-FR"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Nam</a:t>
            </a:r>
            <a:endParaRPr lang="en-US" sz="55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4"/>
          <p:cNvPicPr>
            <a:picLocks noChangeAspect="1"/>
          </p:cNvPicPr>
          <p:nvPr/>
        </p:nvPicPr>
        <p:blipFill>
          <a:blip r:embed="rId3"/>
          <a:srcRect l="7685" t="11029" r="51193"/>
          <a:stretch>
            <a:fillRect/>
          </a:stretch>
        </p:blipFill>
        <p:spPr>
          <a:xfrm rot="-5400000">
            <a:off x="11334233" y="400715"/>
            <a:ext cx="5937015" cy="9753600"/>
          </a:xfrm>
          <a:prstGeom prst="rect">
            <a:avLst/>
          </a:prstGeom>
        </p:spPr>
      </p:pic>
      <p:pic>
        <p:nvPicPr>
          <p:cNvPr id="15" name="Picture 1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2679853"/>
            <a:ext cx="7391765" cy="5234787"/>
          </a:xfrm>
          <a:prstGeom prst="rect">
            <a:avLst/>
          </a:prstGeom>
          <a:noFill/>
          <a:ln>
            <a:noFill/>
          </a:ln>
        </p:spPr>
      </p:pic>
      <p:pic>
        <p:nvPicPr>
          <p:cNvPr id="16" name="Picture 15" descr="Phê duyệt lập Quy hoạch Thủ đô Hà Nội thời kỳ 2021 - 2030, tầm nhìn đến năm 2050"/>
          <p:cNvPicPr/>
          <p:nvPr/>
        </p:nvPicPr>
        <p:blipFill>
          <a:blip r:embed="rId6">
            <a:extLst>
              <a:ext uri="{28A0092B-C50C-407E-A947-70E740481C1C}">
                <a14:useLocalDpi xmlns:a14="http://schemas.microsoft.com/office/drawing/2010/main" val="0"/>
              </a:ext>
            </a:extLst>
          </a:blip>
          <a:srcRect/>
          <a:stretch>
            <a:fillRect/>
          </a:stretch>
        </p:blipFill>
        <p:spPr bwMode="auto">
          <a:xfrm>
            <a:off x="9763945" y="2691767"/>
            <a:ext cx="7353481" cy="5234787"/>
          </a:xfrm>
          <a:prstGeom prst="rect">
            <a:avLst/>
          </a:prstGeom>
          <a:noFill/>
          <a:ln>
            <a:noFill/>
          </a:ln>
        </p:spPr>
      </p:pic>
      <p:sp>
        <p:nvSpPr>
          <p:cNvPr id="5" name="Rectangle 4"/>
          <p:cNvSpPr/>
          <p:nvPr/>
        </p:nvSpPr>
        <p:spPr>
          <a:xfrm>
            <a:off x="172886" y="8438912"/>
            <a:ext cx="8722392" cy="1609480"/>
          </a:xfrm>
          <a:prstGeom prst="rect">
            <a:avLst/>
          </a:prstGeom>
        </p:spPr>
        <p:txBody>
          <a:bodyPr wrap="square">
            <a:spAutoFit/>
          </a:bodyPr>
          <a:lstStyle/>
          <a:p>
            <a:pPr marL="571500" indent="-571500" algn="ctr">
              <a:lnSpc>
                <a:spcPct val="130000"/>
              </a:lnSpc>
              <a:spcAft>
                <a:spcPts val="0"/>
              </a:spcAft>
              <a:buFont typeface="Wingdings" panose="05000000000000000000" pitchFamily="2" charset="2"/>
              <a:buChar char="Ø"/>
            </a:pPr>
            <a:r>
              <a:rPr lang="en-US" sz="3900" dirty="0" err="1">
                <a:solidFill>
                  <a:schemeClr val="bg1"/>
                </a:solidFill>
                <a:latin typeface="Arial" panose="020B0604020202020204" pitchFamily="34" charset="0"/>
                <a:ea typeface="Times New Roman" panose="02020603050405020304" pitchFamily="18" charset="0"/>
                <a:cs typeface="Arial" panose="020B0604020202020204" pitchFamily="34" charset="0"/>
              </a:rPr>
              <a:t>Một</a:t>
            </a:r>
            <a:r>
              <a:rPr lang="en-US" sz="39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900" dirty="0" err="1">
                <a:solidFill>
                  <a:schemeClr val="bg1"/>
                </a:solidFill>
                <a:latin typeface="Arial" panose="020B0604020202020204" pitchFamily="34" charset="0"/>
                <a:ea typeface="Times New Roman" panose="02020603050405020304" pitchFamily="18" charset="0"/>
                <a:cs typeface="Arial" panose="020B0604020202020204" pitchFamily="34" charset="0"/>
              </a:rPr>
              <a:t>góc</a:t>
            </a:r>
            <a:r>
              <a:rPr lang="en-US" sz="39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9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Thành</a:t>
            </a:r>
            <a:r>
              <a:rPr lang="en-US" sz="39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9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phố</a:t>
            </a:r>
            <a:r>
              <a:rPr lang="en-US" sz="39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9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Hồ</a:t>
            </a:r>
            <a:r>
              <a:rPr lang="en-US" sz="39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9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Chí</a:t>
            </a:r>
            <a:r>
              <a:rPr lang="en-US" sz="3900" dirty="0">
                <a:solidFill>
                  <a:schemeClr val="bg1"/>
                </a:solidFill>
                <a:latin typeface="Arial" panose="020B0604020202020204" pitchFamily="34" charset="0"/>
                <a:ea typeface="Times New Roman" panose="02020603050405020304" pitchFamily="18" charset="0"/>
                <a:cs typeface="Arial" panose="020B0604020202020204" pitchFamily="34" charset="0"/>
              </a:rPr>
              <a:t> Minh, </a:t>
            </a:r>
            <a:r>
              <a:rPr lang="en-US" sz="39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đô</a:t>
            </a:r>
            <a:r>
              <a:rPr lang="en-US" sz="39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9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thị</a:t>
            </a:r>
            <a:r>
              <a:rPr lang="en-US" sz="39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9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lớn</a:t>
            </a:r>
            <a:r>
              <a:rPr lang="en-US" sz="39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9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nhất</a:t>
            </a:r>
            <a:r>
              <a:rPr lang="en-US" sz="39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9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nước</a:t>
            </a:r>
            <a:r>
              <a:rPr lang="en-US" sz="3900" dirty="0">
                <a:solidFill>
                  <a:schemeClr val="bg1"/>
                </a:solidFill>
                <a:latin typeface="Arial" panose="020B0604020202020204" pitchFamily="34" charset="0"/>
                <a:ea typeface="Times New Roman" panose="02020603050405020304" pitchFamily="18" charset="0"/>
                <a:cs typeface="Arial" panose="020B0604020202020204" pitchFamily="34" charset="0"/>
              </a:rPr>
              <a:t> ta</a:t>
            </a:r>
          </a:p>
        </p:txBody>
      </p:sp>
      <p:sp>
        <p:nvSpPr>
          <p:cNvPr id="20" name="Rectangle 19"/>
          <p:cNvSpPr/>
          <p:nvPr/>
        </p:nvSpPr>
        <p:spPr>
          <a:xfrm>
            <a:off x="9352555" y="8631322"/>
            <a:ext cx="8176260" cy="892552"/>
          </a:xfrm>
          <a:prstGeom prst="rect">
            <a:avLst/>
          </a:prstGeom>
        </p:spPr>
        <p:txBody>
          <a:bodyPr wrap="square">
            <a:spAutoFit/>
          </a:bodyPr>
          <a:lstStyle/>
          <a:p>
            <a:pPr marL="571500" indent="-571500" algn="ctr">
              <a:lnSpc>
                <a:spcPct val="130000"/>
              </a:lnSpc>
              <a:spcAft>
                <a:spcPts val="0"/>
              </a:spcAft>
              <a:buFont typeface="Wingdings" panose="05000000000000000000" pitchFamily="2" charset="2"/>
              <a:buChar char="Ø"/>
            </a:pPr>
            <a:r>
              <a:rPr lang="en-US" sz="40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Hà</a:t>
            </a:r>
            <a:r>
              <a:rPr lang="en-US" sz="40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Nội</a:t>
            </a:r>
            <a:endPar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1674200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50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479" t="48657" r="5244"/>
          <a:stretch>
            <a:fillRect/>
          </a:stretch>
        </p:blipFill>
        <p:spPr>
          <a:xfrm>
            <a:off x="0" y="0"/>
            <a:ext cx="18288000" cy="10287000"/>
          </a:xfrm>
          <a:prstGeom prst="rect">
            <a:avLst/>
          </a:prstGeom>
        </p:spPr>
      </p:pic>
      <p:pic>
        <p:nvPicPr>
          <p:cNvPr id="4" name="Picture 4"/>
          <p:cNvPicPr>
            <a:picLocks noChangeAspect="1"/>
          </p:cNvPicPr>
          <p:nvPr/>
        </p:nvPicPr>
        <p:blipFill>
          <a:blip r:embed="rId3"/>
          <a:srcRect l="7685" t="11029" r="51193"/>
          <a:stretch>
            <a:fillRect/>
          </a:stretch>
        </p:blipFill>
        <p:spPr>
          <a:xfrm rot="-5400000">
            <a:off x="2441692" y="400716"/>
            <a:ext cx="5937015" cy="9753600"/>
          </a:xfrm>
          <a:prstGeom prst="rect">
            <a:avLst/>
          </a:prstGeom>
        </p:spPr>
      </p:pic>
      <p:pic>
        <p:nvPicPr>
          <p:cNvPr id="17" name="Picture 11"/>
          <p:cNvPicPr>
            <a:picLocks noChangeAspect="1"/>
          </p:cNvPicPr>
          <p:nvPr/>
        </p:nvPicPr>
        <p:blipFill>
          <a:blip r:embed="rId4"/>
          <a:srcRect/>
          <a:stretch>
            <a:fillRect/>
          </a:stretch>
        </p:blipFill>
        <p:spPr>
          <a:xfrm flipV="1">
            <a:off x="-1447800" y="-1049963"/>
            <a:ext cx="8675567" cy="3128625"/>
          </a:xfrm>
          <a:prstGeom prst="rect">
            <a:avLst/>
          </a:prstGeom>
        </p:spPr>
      </p:pic>
      <p:sp>
        <p:nvSpPr>
          <p:cNvPr id="18" name="TextBox 17">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fr-FR"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fr-FR"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số</a:t>
            </a:r>
            <a:r>
              <a:rPr lang="fr-FR"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fr-FR"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ảnh</a:t>
            </a:r>
            <a:r>
              <a:rPr lang="fr-FR"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về</a:t>
            </a:r>
            <a:r>
              <a:rPr lang="fr-FR"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các</a:t>
            </a:r>
            <a:r>
              <a:rPr lang="fr-FR"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đô</a:t>
            </a:r>
            <a:r>
              <a:rPr lang="fr-FR"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thị</a:t>
            </a:r>
            <a:r>
              <a:rPr lang="fr-FR"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ở </a:t>
            </a:r>
            <a:r>
              <a:rPr lang="fr-FR"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Việt</a:t>
            </a:r>
            <a:r>
              <a:rPr lang="fr-FR"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Nam</a:t>
            </a:r>
            <a:endParaRPr lang="en-US" sz="55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4"/>
          <p:cNvPicPr>
            <a:picLocks noChangeAspect="1"/>
          </p:cNvPicPr>
          <p:nvPr/>
        </p:nvPicPr>
        <p:blipFill>
          <a:blip r:embed="rId3"/>
          <a:srcRect l="7685" t="11029" r="51193"/>
          <a:stretch>
            <a:fillRect/>
          </a:stretch>
        </p:blipFill>
        <p:spPr>
          <a:xfrm rot="-5400000">
            <a:off x="11334233" y="400715"/>
            <a:ext cx="5937015" cy="9753600"/>
          </a:xfrm>
          <a:prstGeom prst="rect">
            <a:avLst/>
          </a:prstGeom>
        </p:spPr>
      </p:pic>
      <p:sp>
        <p:nvSpPr>
          <p:cNvPr id="5" name="Rectangle 4"/>
          <p:cNvSpPr/>
          <p:nvPr/>
        </p:nvSpPr>
        <p:spPr>
          <a:xfrm>
            <a:off x="1006641" y="8631322"/>
            <a:ext cx="7054881" cy="872547"/>
          </a:xfrm>
          <a:prstGeom prst="rect">
            <a:avLst/>
          </a:prstGeom>
        </p:spPr>
        <p:txBody>
          <a:bodyPr wrap="square">
            <a:spAutoFit/>
          </a:bodyPr>
          <a:lstStyle/>
          <a:p>
            <a:pPr marL="571500" indent="-571500" algn="ctr">
              <a:lnSpc>
                <a:spcPct val="130000"/>
              </a:lnSpc>
              <a:spcAft>
                <a:spcPts val="0"/>
              </a:spcAft>
              <a:buFont typeface="Wingdings" panose="05000000000000000000" pitchFamily="2" charset="2"/>
              <a:buChar char="Ø"/>
            </a:pPr>
            <a:r>
              <a:rPr lang="en-US" sz="39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Huế</a:t>
            </a:r>
            <a:endParaRPr lang="en-US" sz="39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
        <p:nvSpPr>
          <p:cNvPr id="20" name="Rectangle 19"/>
          <p:cNvSpPr/>
          <p:nvPr/>
        </p:nvSpPr>
        <p:spPr>
          <a:xfrm>
            <a:off x="9352555" y="8631322"/>
            <a:ext cx="8176260" cy="809261"/>
          </a:xfrm>
          <a:prstGeom prst="rect">
            <a:avLst/>
          </a:prstGeom>
        </p:spPr>
        <p:txBody>
          <a:bodyPr wrap="square">
            <a:spAutoFit/>
          </a:bodyPr>
          <a:lstStyle/>
          <a:p>
            <a:pPr marL="571500" indent="-571500" algn="ctr">
              <a:lnSpc>
                <a:spcPct val="130000"/>
              </a:lnSpc>
              <a:spcAft>
                <a:spcPts val="0"/>
              </a:spcAft>
              <a:buFont typeface="Wingdings" panose="05000000000000000000" pitchFamily="2" charset="2"/>
              <a:buChar char="Ø"/>
            </a:pPr>
            <a:r>
              <a:rPr lang="en-US" sz="40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Đà</a:t>
            </a:r>
            <a:r>
              <a:rPr lang="en-US" sz="40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Nẵng</a:t>
            </a:r>
            <a:endPar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descr="Bờ Nam thành phố Huế nhìn từ trên cao"/>
          <p:cNvPicPr/>
          <p:nvPr/>
        </p:nvPicPr>
        <p:blipFill>
          <a:blip r:embed="rId5">
            <a:extLst>
              <a:ext uri="{28A0092B-C50C-407E-A947-70E740481C1C}">
                <a14:useLocalDpi xmlns:a14="http://schemas.microsoft.com/office/drawing/2010/main" val="0"/>
              </a:ext>
            </a:extLst>
          </a:blip>
          <a:srcRect/>
          <a:stretch>
            <a:fillRect/>
          </a:stretch>
        </p:blipFill>
        <p:spPr bwMode="auto">
          <a:xfrm>
            <a:off x="838200" y="2679852"/>
            <a:ext cx="7391765" cy="5246702"/>
          </a:xfrm>
          <a:prstGeom prst="rect">
            <a:avLst/>
          </a:prstGeom>
          <a:noFill/>
          <a:ln>
            <a:noFill/>
          </a:ln>
        </p:spPr>
      </p:pic>
      <p:pic>
        <p:nvPicPr>
          <p:cNvPr id="12" name="Picture 11" descr="Phố phường Đà Nẵng ngày đầu thực hiện &quot;ai ở đâu ở yên đó&quot;"/>
          <p:cNvPicPr/>
          <p:nvPr/>
        </p:nvPicPr>
        <p:blipFill>
          <a:blip r:embed="rId6">
            <a:extLst>
              <a:ext uri="{28A0092B-C50C-407E-A947-70E740481C1C}">
                <a14:useLocalDpi xmlns:a14="http://schemas.microsoft.com/office/drawing/2010/main" val="0"/>
              </a:ext>
            </a:extLst>
          </a:blip>
          <a:srcRect/>
          <a:stretch>
            <a:fillRect/>
          </a:stretch>
        </p:blipFill>
        <p:spPr bwMode="auto">
          <a:xfrm>
            <a:off x="9763945" y="2679852"/>
            <a:ext cx="7353481" cy="5246702"/>
          </a:xfrm>
          <a:prstGeom prst="rect">
            <a:avLst/>
          </a:prstGeom>
          <a:noFill/>
          <a:ln>
            <a:noFill/>
          </a:ln>
        </p:spPr>
      </p:pic>
    </p:spTree>
    <p:extLst>
      <p:ext uri="{BB962C8B-B14F-4D97-AF65-F5344CB8AC3E}">
        <p14:creationId xmlns:p14="http://schemas.microsoft.com/office/powerpoint/2010/main" val="341886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3459" t="27748" r="13459" b="17166"/>
          <a:stretch>
            <a:fillRect/>
          </a:stretch>
        </p:blipFill>
        <p:spPr>
          <a:xfrm>
            <a:off x="0" y="0"/>
            <a:ext cx="18288000" cy="10287000"/>
          </a:xfrm>
          <a:prstGeom prst="rect">
            <a:avLst/>
          </a:prstGeom>
        </p:spPr>
      </p:pic>
      <p:pic>
        <p:nvPicPr>
          <p:cNvPr id="4" name="Picture 4"/>
          <p:cNvPicPr>
            <a:picLocks noChangeAspect="1"/>
          </p:cNvPicPr>
          <p:nvPr/>
        </p:nvPicPr>
        <p:blipFill>
          <a:blip r:embed="rId4"/>
          <a:srcRect b="12059"/>
          <a:stretch>
            <a:fillRect/>
          </a:stretch>
        </p:blipFill>
        <p:spPr>
          <a:xfrm>
            <a:off x="2728236" y="1177602"/>
            <a:ext cx="12837995" cy="7931796"/>
          </a:xfrm>
          <a:prstGeom prst="rect">
            <a:avLst/>
          </a:prstGeom>
        </p:spPr>
      </p:pic>
      <p:pic>
        <p:nvPicPr>
          <p:cNvPr id="5" name="Picture 5"/>
          <p:cNvPicPr>
            <a:picLocks noChangeAspect="1"/>
          </p:cNvPicPr>
          <p:nvPr/>
        </p:nvPicPr>
        <p:blipFill>
          <a:blip r:embed="rId5"/>
          <a:srcRect t="24676" r="347" b="29980"/>
          <a:stretch>
            <a:fillRect/>
          </a:stretch>
        </p:blipFill>
        <p:spPr>
          <a:xfrm>
            <a:off x="6907888" y="675984"/>
            <a:ext cx="4472223" cy="113362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124000">
            <a:off x="16873856" y="-1085885"/>
            <a:ext cx="2828288" cy="4657361"/>
          </a:xfrm>
          <a:prstGeom prst="rect">
            <a:avLst/>
          </a:prstGeom>
        </p:spPr>
      </p:pic>
      <p:sp>
        <p:nvSpPr>
          <p:cNvPr id="10" name="Rectangle 9"/>
          <p:cNvSpPr/>
          <p:nvPr/>
        </p:nvSpPr>
        <p:spPr>
          <a:xfrm>
            <a:off x="3247092" y="2789009"/>
            <a:ext cx="11800284" cy="4708981"/>
          </a:xfrm>
          <a:prstGeom prst="rect">
            <a:avLst/>
          </a:prstGeom>
        </p:spPr>
        <p:txBody>
          <a:bodyPr wrap="square">
            <a:spAutoFit/>
          </a:bodyPr>
          <a:lstStyle/>
          <a:p>
            <a:pPr algn="just">
              <a:lnSpc>
                <a:spcPct val="150000"/>
              </a:lnSpc>
            </a:pPr>
            <a:r>
              <a:rPr lang="vi-VN" sz="4000" dirty="0">
                <a:solidFill>
                  <a:srgbClr val="000000"/>
                </a:solidFill>
                <a:ea typeface="Times New Roman" panose="02020603050405020304" pitchFamily="18" charset="0"/>
              </a:rPr>
              <a:t>Các đô thị thường tập trung ở vùng đồng bằng, ven biển do địa hình bằng phẳng, giao thông thuận lợi, đất đai màu mỡ,… Đây là những điều kiện thuận lợi cho đời sống, sản xuất, trao đổi buôn bán, phát triển kinh tế.</a:t>
            </a:r>
            <a:endParaRPr lang="en-US" sz="4000" dirty="0"/>
          </a:p>
        </p:txBody>
      </p:sp>
      <p:pic>
        <p:nvPicPr>
          <p:cNvPr id="11" name="Picture 5"/>
          <p:cNvPicPr>
            <a:picLocks noChangeAspect="1"/>
          </p:cNvPicPr>
          <p:nvPr/>
        </p:nvPicPr>
        <p:blipFill>
          <a:blip r:embed="rId9"/>
          <a:srcRect/>
          <a:stretch>
            <a:fillRect/>
          </a:stretch>
        </p:blipFill>
        <p:spPr>
          <a:xfrm>
            <a:off x="12268200" y="5981700"/>
            <a:ext cx="4661976" cy="3884980"/>
          </a:xfrm>
          <a:prstGeom prst="rect">
            <a:avLst/>
          </a:prstGeom>
        </p:spPr>
      </p:pic>
      <p:pic>
        <p:nvPicPr>
          <p:cNvPr id="15" name="Picture 2"/>
          <p:cNvPicPr>
            <a:picLocks noChangeAspect="1"/>
          </p:cNvPicPr>
          <p:nvPr/>
        </p:nvPicPr>
        <p:blipFill>
          <a:blip r:embed="rId10"/>
          <a:srcRect/>
          <a:stretch>
            <a:fillRect/>
          </a:stretch>
        </p:blipFill>
        <p:spPr>
          <a:xfrm flipH="1">
            <a:off x="1045849" y="6544072"/>
            <a:ext cx="2236803" cy="3154127"/>
          </a:xfrm>
          <a:prstGeom prst="rect">
            <a:avLst/>
          </a:prstGeom>
        </p:spPr>
      </p:pic>
      <p:pic>
        <p:nvPicPr>
          <p:cNvPr id="16" name="Picture 18"/>
          <p:cNvPicPr>
            <a:picLocks noChangeAspect="1"/>
          </p:cNvPicPr>
          <p:nvPr/>
        </p:nvPicPr>
        <p:blipFill>
          <a:blip r:embed="rId11"/>
          <a:srcRect l="9238" r="26441"/>
          <a:stretch>
            <a:fillRect/>
          </a:stretch>
        </p:blipFill>
        <p:spPr>
          <a:xfrm rot="10210985">
            <a:off x="-998502" y="-2200533"/>
            <a:ext cx="7959271" cy="2908027"/>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p:cNvPicPr>
          <p:nvPr/>
        </p:nvPicPr>
        <p:blipFill>
          <a:blip r:embed="rId2"/>
          <a:srcRect l="15221" r="2363" b="25330"/>
          <a:stretch>
            <a:fillRect/>
          </a:stretch>
        </p:blipFill>
        <p:spPr>
          <a:xfrm>
            <a:off x="-158863" y="8263827"/>
            <a:ext cx="18759776" cy="2365571"/>
          </a:xfrm>
          <a:prstGeom prst="rect">
            <a:avLst/>
          </a:prstGeom>
        </p:spPr>
      </p:pic>
      <p:pic>
        <p:nvPicPr>
          <p:cNvPr id="2" name="Picture 2"/>
          <p:cNvPicPr>
            <a:picLocks noChangeAspect="1"/>
          </p:cNvPicPr>
          <p:nvPr/>
        </p:nvPicPr>
        <p:blipFill>
          <a:blip r:embed="rId3"/>
          <a:srcRect l="9375" t="28213" r="744" b="1077"/>
          <a:stretch>
            <a:fillRect/>
          </a:stretch>
        </p:blipFill>
        <p:spPr>
          <a:xfrm>
            <a:off x="30126" y="0"/>
            <a:ext cx="18288000" cy="10287000"/>
          </a:xfrm>
          <a:prstGeom prst="rect">
            <a:avLst/>
          </a:prstGeom>
        </p:spPr>
      </p:pic>
      <p:grpSp>
        <p:nvGrpSpPr>
          <p:cNvPr id="5" name="Group 5"/>
          <p:cNvGrpSpPr>
            <a:grpSpLocks noChangeAspect="1"/>
          </p:cNvGrpSpPr>
          <p:nvPr/>
        </p:nvGrpSpPr>
        <p:grpSpPr>
          <a:xfrm rot="103097">
            <a:off x="9511176" y="2168241"/>
            <a:ext cx="8785673" cy="7853646"/>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solidFill>
              <a:srgbClr val="FFFFFF"/>
            </a:solidFill>
            <a:ln>
              <a:solidFill>
                <a:srgbClr val="000000"/>
              </a:solidFill>
            </a:ln>
          </p:spPr>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pic>
        <p:nvPicPr>
          <p:cNvPr id="11" name="Picture 11"/>
          <p:cNvPicPr>
            <a:picLocks noChangeAspect="1"/>
          </p:cNvPicPr>
          <p:nvPr/>
        </p:nvPicPr>
        <p:blipFill>
          <a:blip r:embed="rId5"/>
          <a:srcRect/>
          <a:stretch>
            <a:fillRect/>
          </a:stretch>
        </p:blipFill>
        <p:spPr>
          <a:xfrm rot="887513">
            <a:off x="8447041" y="-1803913"/>
            <a:ext cx="14984485" cy="3277856"/>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087600" y="-2179272"/>
            <a:ext cx="4114800" cy="3987615"/>
          </a:xfrm>
          <a:prstGeom prst="rect">
            <a:avLst/>
          </a:prstGeom>
        </p:spPr>
      </p:pic>
      <p:pic>
        <p:nvPicPr>
          <p:cNvPr id="18" name="Picture 18"/>
          <p:cNvPicPr>
            <a:picLocks noChangeAspect="1"/>
          </p:cNvPicPr>
          <p:nvPr/>
        </p:nvPicPr>
        <p:blipFill>
          <a:blip r:embed="rId9"/>
          <a:srcRect l="9238" r="26441"/>
          <a:stretch>
            <a:fillRect/>
          </a:stretch>
        </p:blipFill>
        <p:spPr>
          <a:xfrm rot="10210985">
            <a:off x="-998502" y="-2200533"/>
            <a:ext cx="7959271" cy="2908027"/>
          </a:xfrm>
          <a:prstGeom prst="rect">
            <a:avLst/>
          </a:prstGeom>
        </p:spPr>
      </p:pic>
      <p:sp>
        <p:nvSpPr>
          <p:cNvPr id="19" name="TextBox 18">
            <a:extLst>
              <a:ext uri="{FF2B5EF4-FFF2-40B4-BE49-F238E27FC236}">
                <a16:creationId xmlns:a16="http://schemas.microsoft.com/office/drawing/2014/main" id="{2F6D078F-FA04-C1CD-88EA-75263540A923}"/>
              </a:ext>
            </a:extLst>
          </p:cNvPr>
          <p:cNvSpPr txBox="1"/>
          <p:nvPr/>
        </p:nvSpPr>
        <p:spPr>
          <a:xfrm>
            <a:off x="0" y="837390"/>
            <a:ext cx="18288000" cy="1025922"/>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rgbClr val="925C39"/>
                </a:solidFill>
                <a:latin typeface="Arial" panose="020B0604020202020204" pitchFamily="34" charset="0"/>
                <a:cs typeface="Arial" panose="020B0604020202020204" pitchFamily="34" charset="0"/>
              </a:rPr>
              <a:t>KHỞI ĐỘNG</a:t>
            </a:r>
          </a:p>
        </p:txBody>
      </p:sp>
      <p:sp>
        <p:nvSpPr>
          <p:cNvPr id="24" name="Rectangle 23"/>
          <p:cNvSpPr/>
          <p:nvPr/>
        </p:nvSpPr>
        <p:spPr>
          <a:xfrm>
            <a:off x="9820752" y="3303912"/>
            <a:ext cx="7929016" cy="5625258"/>
          </a:xfrm>
          <a:prstGeom prst="rect">
            <a:avLst/>
          </a:prstGeom>
        </p:spPr>
        <p:txBody>
          <a:bodyPr wrap="square">
            <a:spAutoFit/>
          </a:bodyPr>
          <a:lstStyle/>
          <a:p>
            <a:pPr algn="just">
              <a:lnSpc>
                <a:spcPct val="130000"/>
              </a:lnSpc>
            </a:pP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câu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hỏi</a:t>
            </a:r>
            <a:r>
              <a:rPr lang="en-US" sz="4000" dirty="0" smtClean="0">
                <a:latin typeface="Arial" panose="020B0604020202020204" pitchFamily="34" charset="0"/>
                <a:cs typeface="Arial" panose="020B0604020202020204" pitchFamily="34" charset="0"/>
              </a:rPr>
              <a:t>:</a:t>
            </a:r>
          </a:p>
          <a:p>
            <a:pPr marL="571500" indent="-571500" algn="just">
              <a:lnSpc>
                <a:spcPct val="130000"/>
              </a:lnSpc>
              <a:buFont typeface="Arial" panose="020B0604020202020204" pitchFamily="34" charset="0"/>
              <a:buChar char="•"/>
            </a:pPr>
            <a:r>
              <a:rPr lang="vi-VN" sz="4000" dirty="0" smtClean="0"/>
              <a:t>Châu </a:t>
            </a:r>
            <a:r>
              <a:rPr lang="vi-VN" sz="4000" dirty="0"/>
              <a:t>Á là một có dân cư đông đúc hay thưa thớt?</a:t>
            </a:r>
            <a:endParaRPr lang="en-US" sz="4000" dirty="0"/>
          </a:p>
          <a:p>
            <a:pPr marL="571500" indent="-571500" algn="just">
              <a:lnSpc>
                <a:spcPct val="130000"/>
              </a:lnSpc>
              <a:buFont typeface="Arial" panose="020B0604020202020204" pitchFamily="34" charset="0"/>
              <a:buChar char="•"/>
            </a:pPr>
            <a:r>
              <a:rPr lang="vi-VN" sz="4000" dirty="0" smtClean="0"/>
              <a:t>Theo </a:t>
            </a:r>
            <a:r>
              <a:rPr lang="vi-VN" sz="4000" dirty="0"/>
              <a:t>em, dân cư châu Á sẽ tập trung đông đúc ở khu vực nào?</a:t>
            </a:r>
            <a:endParaRPr lang="en-US" sz="4000" dirty="0"/>
          </a:p>
          <a:p>
            <a:pPr marL="571500" indent="-571500" algn="just">
              <a:lnSpc>
                <a:spcPct val="130000"/>
              </a:lnSpc>
              <a:buFont typeface="Arial" panose="020B0604020202020204" pitchFamily="34" charset="0"/>
              <a:buChar char="•"/>
            </a:pPr>
            <a:r>
              <a:rPr lang="vi-VN" sz="4000" dirty="0" smtClean="0"/>
              <a:t>Kể </a:t>
            </a:r>
            <a:r>
              <a:rPr lang="vi-VN" sz="4000" dirty="0"/>
              <a:t>tên một vài tôn giáo ở châu Á mà em biết.</a:t>
            </a:r>
            <a:endParaRPr lang="en-US" sz="4000" dirty="0"/>
          </a:p>
        </p:txBody>
      </p:sp>
      <p:pic>
        <p:nvPicPr>
          <p:cNvPr id="16" name="Picture 15" descr="Chính sách dân số của Trung Quốc nhằm ứng phó với già hóa dân số | Tạp chí  Quản lý nhà nước"/>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9845" y="2488489"/>
            <a:ext cx="4495800" cy="3514613"/>
          </a:xfrm>
          <a:prstGeom prst="rect">
            <a:avLst/>
          </a:prstGeom>
          <a:noFill/>
          <a:ln>
            <a:noFill/>
          </a:ln>
        </p:spPr>
      </p:pic>
      <p:pic>
        <p:nvPicPr>
          <p:cNvPr id="17" name="Picture 16" descr="Giao thông – Wikipedia tiếng Việ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23386" y="2488488"/>
            <a:ext cx="4608414" cy="3514613"/>
          </a:xfrm>
          <a:prstGeom prst="rect">
            <a:avLst/>
          </a:prstGeom>
          <a:noFill/>
          <a:ln>
            <a:noFill/>
          </a:ln>
        </p:spPr>
      </p:pic>
      <p:pic>
        <p:nvPicPr>
          <p:cNvPr id="26" name="Picture 25" descr="một số tôn giáo lớn ở châu Á"/>
          <p:cNvPicPr/>
          <p:nvPr/>
        </p:nvPicPr>
        <p:blipFill>
          <a:blip r:embed="rId12">
            <a:extLst>
              <a:ext uri="{28A0092B-C50C-407E-A947-70E740481C1C}">
                <a14:useLocalDpi xmlns:a14="http://schemas.microsoft.com/office/drawing/2010/main" val="0"/>
              </a:ext>
            </a:extLst>
          </a:blip>
          <a:srcRect/>
          <a:stretch>
            <a:fillRect/>
          </a:stretch>
        </p:blipFill>
        <p:spPr bwMode="auto">
          <a:xfrm>
            <a:off x="282124" y="6197039"/>
            <a:ext cx="4494186" cy="3385594"/>
          </a:xfrm>
          <a:prstGeom prst="rect">
            <a:avLst/>
          </a:prstGeom>
          <a:noFill/>
          <a:ln>
            <a:noFill/>
          </a:ln>
        </p:spPr>
      </p:pic>
      <p:pic>
        <p:nvPicPr>
          <p:cNvPr id="27" name="Picture 26" descr="Tự do tôn giáo ở Việt Nam: Sự thật không thể xuyên tạc | Báo Dân tộc và  Phát triển"/>
          <p:cNvPicPr/>
          <p:nvPr/>
        </p:nvPicPr>
        <p:blipFill>
          <a:blip r:embed="rId13">
            <a:extLst>
              <a:ext uri="{28A0092B-C50C-407E-A947-70E740481C1C}">
                <a14:useLocalDpi xmlns:a14="http://schemas.microsoft.com/office/drawing/2010/main" val="0"/>
              </a:ext>
            </a:extLst>
          </a:blip>
          <a:srcRect/>
          <a:stretch>
            <a:fillRect/>
          </a:stretch>
        </p:blipFill>
        <p:spPr bwMode="auto">
          <a:xfrm>
            <a:off x="4965298" y="6197039"/>
            <a:ext cx="4537692" cy="3385594"/>
          </a:xfrm>
          <a:prstGeom prst="rect">
            <a:avLst/>
          </a:prstGeom>
          <a:noFill/>
          <a:ln>
            <a:noFill/>
          </a:ln>
        </p:spPr>
      </p:pic>
    </p:spTree>
    <p:extLst>
      <p:ext uri="{BB962C8B-B14F-4D97-AF65-F5344CB8AC3E}">
        <p14:creationId xmlns:p14="http://schemas.microsoft.com/office/powerpoint/2010/main" val="420725936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heel(1)">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anim calcmode="lin" valueType="num">
                                      <p:cBhvr>
                                        <p:cTn id="35" dur="500" fill="hold"/>
                                        <p:tgtEl>
                                          <p:spTgt spid="5"/>
                                        </p:tgtEl>
                                        <p:attrNameLst>
                                          <p:attrName>ppt_x</p:attrName>
                                        </p:attrNameLst>
                                      </p:cBhvr>
                                      <p:tavLst>
                                        <p:tav tm="0">
                                          <p:val>
                                            <p:strVal val="#ppt_x"/>
                                          </p:val>
                                        </p:tav>
                                        <p:tav tm="100000">
                                          <p:val>
                                            <p:strVal val="#ppt_x"/>
                                          </p:val>
                                        </p:tav>
                                      </p:tavLst>
                                    </p:anim>
                                    <p:anim calcmode="lin" valueType="num">
                                      <p:cBhvr>
                                        <p:cTn id="3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4">
                                            <p:txEl>
                                              <p:pRg st="0" end="0"/>
                                            </p:txEl>
                                          </p:spTgt>
                                        </p:tgtEl>
                                        <p:attrNameLst>
                                          <p:attrName>style.visibility</p:attrName>
                                        </p:attrNameLst>
                                      </p:cBhvr>
                                      <p:to>
                                        <p:strVal val="visible"/>
                                      </p:to>
                                    </p:set>
                                    <p:animEffect transition="in" filter="wipe(down)">
                                      <p:cBhvr>
                                        <p:cTn id="41" dur="500"/>
                                        <p:tgtEl>
                                          <p:spTgt spid="2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4">
                                            <p:txEl>
                                              <p:pRg st="1" end="1"/>
                                            </p:txEl>
                                          </p:spTgt>
                                        </p:tgtEl>
                                        <p:attrNameLst>
                                          <p:attrName>style.visibility</p:attrName>
                                        </p:attrNameLst>
                                      </p:cBhvr>
                                      <p:to>
                                        <p:strVal val="visible"/>
                                      </p:to>
                                    </p:set>
                                    <p:animEffect transition="in" filter="fade">
                                      <p:cBhvr>
                                        <p:cTn id="46" dur="500"/>
                                        <p:tgtEl>
                                          <p:spTgt spid="24">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4">
                                            <p:txEl>
                                              <p:pRg st="2" end="2"/>
                                            </p:txEl>
                                          </p:spTgt>
                                        </p:tgtEl>
                                        <p:attrNameLst>
                                          <p:attrName>style.visibility</p:attrName>
                                        </p:attrNameLst>
                                      </p:cBhvr>
                                      <p:to>
                                        <p:strVal val="visible"/>
                                      </p:to>
                                    </p:set>
                                    <p:animEffect transition="in" filter="fade">
                                      <p:cBhvr>
                                        <p:cTn id="51" dur="500"/>
                                        <p:tgtEl>
                                          <p:spTgt spid="2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4">
                                            <p:txEl>
                                              <p:pRg st="3" end="3"/>
                                            </p:txEl>
                                          </p:spTgt>
                                        </p:tgtEl>
                                        <p:attrNameLst>
                                          <p:attrName>style.visibility</p:attrName>
                                        </p:attrNameLst>
                                      </p:cBhvr>
                                      <p:to>
                                        <p:strVal val="visible"/>
                                      </p:to>
                                    </p:set>
                                    <p:animEffect transition="in" filter="fade">
                                      <p:cBhvr>
                                        <p:cTn id="56"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375" t="28213" r="744" b="1077"/>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5221" r="2363" b="25330"/>
          <a:stretch>
            <a:fillRect/>
          </a:stretch>
        </p:blipFill>
        <p:spPr>
          <a:xfrm>
            <a:off x="-158863" y="4499965"/>
            <a:ext cx="18759776" cy="6129434"/>
          </a:xfrm>
          <a:prstGeom prst="rect">
            <a:avLst/>
          </a:prstGeom>
        </p:spPr>
      </p:pic>
      <p:pic>
        <p:nvPicPr>
          <p:cNvPr id="4" name="Picture 4"/>
          <p:cNvPicPr>
            <a:picLocks noChangeAspect="1"/>
          </p:cNvPicPr>
          <p:nvPr/>
        </p:nvPicPr>
        <p:blipFill>
          <a:blip r:embed="rId4"/>
          <a:srcRect/>
          <a:stretch>
            <a:fillRect/>
          </a:stretch>
        </p:blipFill>
        <p:spPr>
          <a:xfrm>
            <a:off x="-8623439" y="8233220"/>
            <a:ext cx="14984485" cy="3277856"/>
          </a:xfrm>
          <a:prstGeom prst="rect">
            <a:avLst/>
          </a:prstGeom>
        </p:spPr>
      </p:pic>
      <p:grpSp>
        <p:nvGrpSpPr>
          <p:cNvPr id="5" name="Group 5"/>
          <p:cNvGrpSpPr>
            <a:grpSpLocks noChangeAspect="1"/>
          </p:cNvGrpSpPr>
          <p:nvPr/>
        </p:nvGrpSpPr>
        <p:grpSpPr>
          <a:xfrm rot="103097">
            <a:off x="1854199" y="1562525"/>
            <a:ext cx="15324297" cy="7717445"/>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solidFill>
              <a:srgbClr val="FFFFFF"/>
            </a:solidFill>
            <a:ln>
              <a:solidFill>
                <a:srgbClr val="000000"/>
              </a:solidFill>
            </a:ln>
          </p:spPr>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pic>
        <p:nvPicPr>
          <p:cNvPr id="11" name="Picture 11"/>
          <p:cNvPicPr>
            <a:picLocks noChangeAspect="1"/>
          </p:cNvPicPr>
          <p:nvPr/>
        </p:nvPicPr>
        <p:blipFill>
          <a:blip r:embed="rId4"/>
          <a:srcRect/>
          <a:stretch>
            <a:fillRect/>
          </a:stretch>
        </p:blipFill>
        <p:spPr>
          <a:xfrm rot="887513">
            <a:off x="8447041" y="-1803913"/>
            <a:ext cx="14984485" cy="3277856"/>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725887" y="1922623"/>
            <a:ext cx="4114800" cy="398761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266497">
            <a:off x="1493721" y="6562318"/>
            <a:ext cx="2617647" cy="2638097"/>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266497">
            <a:off x="538074" y="7898978"/>
            <a:ext cx="2273935" cy="1136968"/>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266497">
            <a:off x="1790029" y="6865072"/>
            <a:ext cx="2025033" cy="2032590"/>
          </a:xfrm>
          <a:prstGeom prst="rect">
            <a:avLst/>
          </a:prstGeom>
        </p:spPr>
      </p:pic>
      <p:pic>
        <p:nvPicPr>
          <p:cNvPr id="18" name="Picture 18"/>
          <p:cNvPicPr>
            <a:picLocks noChangeAspect="1"/>
          </p:cNvPicPr>
          <p:nvPr/>
        </p:nvPicPr>
        <p:blipFill>
          <a:blip r:embed="rId15"/>
          <a:srcRect l="9238" r="26441"/>
          <a:stretch>
            <a:fillRect/>
          </a:stretch>
        </p:blipFill>
        <p:spPr>
          <a:xfrm rot="10210985">
            <a:off x="-998502" y="-2200533"/>
            <a:ext cx="7959271" cy="2908027"/>
          </a:xfrm>
          <a:prstGeom prst="rect">
            <a:avLst/>
          </a:prstGeom>
        </p:spPr>
      </p:pic>
      <p:sp>
        <p:nvSpPr>
          <p:cNvPr id="19" name="TextBox 18"/>
          <p:cNvSpPr txBox="1"/>
          <p:nvPr/>
        </p:nvSpPr>
        <p:spPr>
          <a:xfrm>
            <a:off x="4682389" y="3805614"/>
            <a:ext cx="184731" cy="369332"/>
          </a:xfrm>
          <a:prstGeom prst="rect">
            <a:avLst/>
          </a:prstGeom>
          <a:noFill/>
        </p:spPr>
        <p:txBody>
          <a:bodyPr wrap="none" rtlCol="0">
            <a:spAutoFit/>
          </a:bodyPr>
          <a:lstStyle/>
          <a:p>
            <a:endParaRPr lang="en-US" dirty="0"/>
          </a:p>
        </p:txBody>
      </p:sp>
      <p:sp>
        <p:nvSpPr>
          <p:cNvPr id="20" name="TextBox 19"/>
          <p:cNvSpPr txBox="1"/>
          <p:nvPr/>
        </p:nvSpPr>
        <p:spPr>
          <a:xfrm>
            <a:off x="3709370" y="4400414"/>
            <a:ext cx="11669447" cy="1526187"/>
          </a:xfrm>
          <a:prstGeom prst="rect">
            <a:avLst/>
          </a:prstGeom>
          <a:noFill/>
        </p:spPr>
        <p:txBody>
          <a:bodyPr wrap="square" rtlCol="0">
            <a:spAutoFit/>
          </a:bodyPr>
          <a:lstStyle/>
          <a:p>
            <a:pPr algn="ctr">
              <a:lnSpc>
                <a:spcPct val="130000"/>
              </a:lnSpc>
            </a:pPr>
            <a:r>
              <a:rPr lang="fr-FR" sz="8000" b="1" dirty="0" smtClean="0">
                <a:solidFill>
                  <a:srgbClr val="302C2C"/>
                </a:solidFill>
                <a:latin typeface="Arial" panose="020B0604020202020204" pitchFamily="34" charset="0"/>
                <a:cs typeface="Arial" panose="020B0604020202020204" pitchFamily="34" charset="0"/>
              </a:rPr>
              <a:t>2. </a:t>
            </a:r>
            <a:r>
              <a:rPr lang="nl-NL" sz="8000" b="1" dirty="0" smtClean="0">
                <a:solidFill>
                  <a:srgbClr val="302C2C"/>
                </a:solidFill>
                <a:latin typeface="Arial" panose="020B0604020202020204" pitchFamily="34" charset="0"/>
                <a:cs typeface="Arial" panose="020B0604020202020204" pitchFamily="34" charset="0"/>
              </a:rPr>
              <a:t>Tôn giáo ở châu Á</a:t>
            </a:r>
            <a:endParaRPr lang="en-US" sz="8000" dirty="0">
              <a:solidFill>
                <a:srgbClr val="302C2C"/>
              </a:solidFill>
              <a:latin typeface="Arial" panose="020B0604020202020204" pitchFamily="34" charset="0"/>
              <a:cs typeface="Arial" panose="020B0604020202020204" pitchFamily="34" charset="0"/>
            </a:endParaRPr>
          </a:p>
        </p:txBody>
      </p:sp>
      <p:pic>
        <p:nvPicPr>
          <p:cNvPr id="21"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3030612" y="6305145"/>
            <a:ext cx="4510116" cy="3856149"/>
          </a:xfrm>
          <a:prstGeom prst="rect">
            <a:avLst/>
          </a:prstGeom>
        </p:spPr>
      </p:pic>
    </p:spTree>
    <p:extLst>
      <p:ext uri="{BB962C8B-B14F-4D97-AF65-F5344CB8AC3E}">
        <p14:creationId xmlns:p14="http://schemas.microsoft.com/office/powerpoint/2010/main" val="23334483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4" name="Picture 4"/>
          <p:cNvPicPr>
            <a:picLocks noChangeAspect="1"/>
          </p:cNvPicPr>
          <p:nvPr/>
        </p:nvPicPr>
        <p:blipFill>
          <a:blip r:embed="rId3"/>
          <a:srcRect t="20976" r="33873"/>
          <a:stretch>
            <a:fillRect/>
          </a:stretch>
        </p:blipFill>
        <p:spPr>
          <a:xfrm rot="859101">
            <a:off x="7179883" y="-1831301"/>
            <a:ext cx="12450556" cy="4612681"/>
          </a:xfrm>
          <a:prstGeom prst="rect">
            <a:avLst/>
          </a:prstGeom>
        </p:spPr>
      </p:pic>
      <p:pic>
        <p:nvPicPr>
          <p:cNvPr id="20" name="Picture 4"/>
          <p:cNvPicPr>
            <a:picLocks noChangeAspect="1"/>
          </p:cNvPicPr>
          <p:nvPr/>
        </p:nvPicPr>
        <p:blipFill>
          <a:blip r:embed="rId4">
            <a:lum bright="70000" contrast="-70000"/>
          </a:blip>
          <a:srcRect b="12059"/>
          <a:stretch>
            <a:fillRect/>
          </a:stretch>
        </p:blipFill>
        <p:spPr>
          <a:xfrm>
            <a:off x="757899" y="602430"/>
            <a:ext cx="16772201" cy="9082137"/>
          </a:xfrm>
          <a:prstGeom prst="rect">
            <a:avLst/>
          </a:prstGeom>
        </p:spPr>
      </p:pic>
      <p:pic>
        <p:nvPicPr>
          <p:cNvPr id="12" name="Picture 12"/>
          <p:cNvPicPr>
            <a:picLocks noChangeAspect="1"/>
          </p:cNvPicPr>
          <p:nvPr/>
        </p:nvPicPr>
        <p:blipFill>
          <a:blip r:embed="rId5"/>
          <a:srcRect/>
          <a:stretch>
            <a:fillRect/>
          </a:stretch>
        </p:blipFill>
        <p:spPr>
          <a:xfrm rot="-980040">
            <a:off x="182875" y="98814"/>
            <a:ext cx="2689936" cy="1687067"/>
          </a:xfrm>
          <a:prstGeom prst="rect">
            <a:avLst/>
          </a:prstGeom>
        </p:spPr>
      </p:pic>
      <p:pic>
        <p:nvPicPr>
          <p:cNvPr id="13" name="Picture 13"/>
          <p:cNvPicPr>
            <a:picLocks noChangeAspect="1"/>
          </p:cNvPicPr>
          <p:nvPr/>
        </p:nvPicPr>
        <p:blipFill>
          <a:blip r:embed="rId6"/>
          <a:srcRect/>
          <a:stretch>
            <a:fillRect/>
          </a:stretch>
        </p:blipFill>
        <p:spPr>
          <a:xfrm rot="-1805195">
            <a:off x="15423068" y="8738848"/>
            <a:ext cx="2392728" cy="1016910"/>
          </a:xfrm>
          <a:prstGeom prst="rect">
            <a:avLst/>
          </a:prstGeom>
        </p:spPr>
      </p:pic>
      <p:sp>
        <p:nvSpPr>
          <p:cNvPr id="8" name="TextBox 7">
            <a:extLst>
              <a:ext uri="{FF2B5EF4-FFF2-40B4-BE49-F238E27FC236}">
                <a16:creationId xmlns:a16="http://schemas.microsoft.com/office/drawing/2014/main" id="{621820FB-550B-D8DA-F0AA-8114B93043C5}"/>
              </a:ext>
            </a:extLst>
          </p:cNvPr>
          <p:cNvSpPr txBox="1"/>
          <p:nvPr/>
        </p:nvSpPr>
        <p:spPr>
          <a:xfrm>
            <a:off x="0" y="942347"/>
            <a:ext cx="18288000" cy="1182311"/>
          </a:xfrm>
          <a:prstGeom prst="rect">
            <a:avLst/>
          </a:prstGeom>
          <a:noFill/>
        </p:spPr>
        <p:txBody>
          <a:bodyPr wrap="square">
            <a:spAutoFit/>
          </a:bodyPr>
          <a:lstStyle/>
          <a:p>
            <a:pPr algn="ctr">
              <a:lnSpc>
                <a:spcPct val="120000"/>
              </a:lnSpc>
              <a:spcBef>
                <a:spcPts val="300"/>
              </a:spcBef>
              <a:spcAft>
                <a:spcPts val="300"/>
              </a:spcAft>
            </a:pPr>
            <a:r>
              <a:rPr lang="fr-FR" sz="6500" b="1" dirty="0" smtClean="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HOẠT ĐỘNG NHÓM</a:t>
            </a:r>
            <a:endParaRPr lang="en-US" sz="6500" b="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969918" y="2207076"/>
            <a:ext cx="14348161" cy="1938992"/>
          </a:xfrm>
          <a:prstGeom prst="rect">
            <a:avLst/>
          </a:prstGeom>
        </p:spPr>
        <p:txBody>
          <a:bodyPr wrap="square">
            <a:spAutoFit/>
          </a:bodyPr>
          <a:lstStyle/>
          <a:p>
            <a:pPr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a:t>
            </a:r>
            <a:r>
              <a:rPr lang="vi-VN" sz="4000" dirty="0" smtClean="0">
                <a:solidFill>
                  <a:srgbClr val="000000"/>
                </a:solidFill>
                <a:ea typeface="Times New Roman" panose="02020603050405020304" pitchFamily="18" charset="0"/>
              </a:rPr>
              <a:t>ọc </a:t>
            </a:r>
            <a:r>
              <a:rPr lang="vi-VN" sz="4000" dirty="0">
                <a:solidFill>
                  <a:srgbClr val="000000"/>
                </a:solidFill>
                <a:ea typeface="Times New Roman" panose="02020603050405020304" pitchFamily="18" charset="0"/>
              </a:rPr>
              <a:t>thông tin trong mục </a:t>
            </a:r>
            <a:r>
              <a:rPr lang="vi-VN" sz="4000" dirty="0" smtClean="0">
                <a:solidFill>
                  <a:srgbClr val="000000"/>
                </a:solidFill>
                <a:ea typeface="Times New Roman" panose="02020603050405020304" pitchFamily="18" charset="0"/>
              </a:rPr>
              <a:t>2, </a:t>
            </a:r>
            <a:r>
              <a:rPr lang="vi-VN" sz="4000" dirty="0">
                <a:solidFill>
                  <a:srgbClr val="000000"/>
                </a:solidFill>
                <a:ea typeface="Times New Roman" panose="02020603050405020304" pitchFamily="18" charset="0"/>
              </a:rPr>
              <a:t>thảo luận và hoàn thành các nhiệm vụ trong phiếu học tập số </a:t>
            </a:r>
            <a:r>
              <a:rPr lang="vi-VN" sz="4000" dirty="0" smtClean="0">
                <a:solidFill>
                  <a:srgbClr val="000000"/>
                </a:solidFill>
                <a:ea typeface="Times New Roman" panose="02020603050405020304" pitchFamily="18" charset="0"/>
              </a:rPr>
              <a:t>4</a:t>
            </a:r>
            <a:r>
              <a:rPr lang="en-US" sz="4000" dirty="0">
                <a:solidFill>
                  <a:srgbClr val="000000"/>
                </a:solidFill>
                <a:ea typeface="Times New Roman" panose="02020603050405020304" pitchFamily="18" charset="0"/>
              </a:rPr>
              <a:t>:</a:t>
            </a:r>
            <a:endParaRPr lang="en-US" sz="4000" dirty="0"/>
          </a:p>
        </p:txBody>
      </p:sp>
      <p:sp>
        <p:nvSpPr>
          <p:cNvPr id="6" name="Rounded Rectangle 5"/>
          <p:cNvSpPr/>
          <p:nvPr/>
        </p:nvSpPr>
        <p:spPr>
          <a:xfrm>
            <a:off x="2514600" y="4326295"/>
            <a:ext cx="5791200" cy="243547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err="1" smtClean="0">
                <a:latin typeface="Arial" panose="020B0604020202020204" pitchFamily="34" charset="0"/>
                <a:cs typeface="Arial" panose="020B0604020202020204" pitchFamily="34" charset="0"/>
              </a:rPr>
              <a:t>Nhóm</a:t>
            </a:r>
            <a:r>
              <a:rPr lang="en-US" sz="4000" dirty="0" smtClean="0">
                <a:latin typeface="Arial" panose="020B0604020202020204" pitchFamily="34" charset="0"/>
                <a:cs typeface="Arial" panose="020B0604020202020204" pitchFamily="34" charset="0"/>
              </a:rPr>
              <a:t> 1: </a:t>
            </a:r>
            <a:r>
              <a:rPr lang="en-US" sz="4000" dirty="0" err="1" smtClean="0">
                <a:latin typeface="Arial" panose="020B0604020202020204" pitchFamily="34" charset="0"/>
                <a:cs typeface="Arial" panose="020B0604020202020204" pitchFamily="34" charset="0"/>
              </a:rPr>
              <a:t>Ấn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giáo</a:t>
            </a:r>
            <a:endParaRPr lang="en-US" sz="4000" dirty="0">
              <a:latin typeface="Arial" panose="020B0604020202020204" pitchFamily="34" charset="0"/>
              <a:cs typeface="Arial" panose="020B0604020202020204" pitchFamily="34" charset="0"/>
            </a:endParaRPr>
          </a:p>
        </p:txBody>
      </p:sp>
      <p:sp>
        <p:nvSpPr>
          <p:cNvPr id="15" name="Rounded Rectangle 14"/>
          <p:cNvSpPr/>
          <p:nvPr/>
        </p:nvSpPr>
        <p:spPr>
          <a:xfrm>
            <a:off x="9538162" y="4326295"/>
            <a:ext cx="5791200" cy="243547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dirty="0" err="1" smtClean="0">
                <a:latin typeface="Arial" panose="020B0604020202020204" pitchFamily="34" charset="0"/>
                <a:cs typeface="Arial" panose="020B0604020202020204" pitchFamily="34" charset="0"/>
              </a:rPr>
              <a:t>Nhóm</a:t>
            </a:r>
            <a:r>
              <a:rPr lang="en-US" sz="4000" dirty="0" smtClean="0">
                <a:latin typeface="Arial" panose="020B0604020202020204" pitchFamily="34" charset="0"/>
                <a:cs typeface="Arial" panose="020B0604020202020204" pitchFamily="34" charset="0"/>
              </a:rPr>
              <a:t> 2: </a:t>
            </a:r>
            <a:r>
              <a:rPr lang="en-US" sz="4000" dirty="0" err="1" smtClean="0">
                <a:latin typeface="Arial" panose="020B0604020202020204" pitchFamily="34" charset="0"/>
                <a:cs typeface="Arial" panose="020B0604020202020204" pitchFamily="34" charset="0"/>
              </a:rPr>
              <a:t>Phật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giáo</a:t>
            </a:r>
            <a:endParaRPr lang="en-US" sz="4000" dirty="0">
              <a:latin typeface="Arial" panose="020B0604020202020204" pitchFamily="34" charset="0"/>
              <a:cs typeface="Arial" panose="020B0604020202020204" pitchFamily="34" charset="0"/>
            </a:endParaRPr>
          </a:p>
        </p:txBody>
      </p:sp>
      <p:sp>
        <p:nvSpPr>
          <p:cNvPr id="16" name="Rounded Rectangle 15"/>
          <p:cNvSpPr/>
          <p:nvPr/>
        </p:nvSpPr>
        <p:spPr>
          <a:xfrm>
            <a:off x="2514600" y="6987651"/>
            <a:ext cx="5791200" cy="243547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000" dirty="0" err="1" smtClean="0">
                <a:latin typeface="Arial" panose="020B0604020202020204" pitchFamily="34" charset="0"/>
                <a:cs typeface="Arial" panose="020B0604020202020204" pitchFamily="34" charset="0"/>
              </a:rPr>
              <a:t>Nhóm</a:t>
            </a:r>
            <a:r>
              <a:rPr lang="en-US" sz="4000" dirty="0" smtClean="0">
                <a:latin typeface="Arial" panose="020B0604020202020204" pitchFamily="34" charset="0"/>
                <a:cs typeface="Arial" panose="020B0604020202020204" pitchFamily="34" charset="0"/>
              </a:rPr>
              <a:t> 3: Ki-</a:t>
            </a:r>
            <a:r>
              <a:rPr lang="en-US" sz="4000" dirty="0" err="1" smtClean="0">
                <a:latin typeface="Arial" panose="020B0604020202020204" pitchFamily="34" charset="0"/>
                <a:cs typeface="Arial" panose="020B0604020202020204" pitchFamily="34" charset="0"/>
              </a:rPr>
              <a:t>tô</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giáo</a:t>
            </a:r>
            <a:endParaRPr lang="en-US" sz="4000" dirty="0">
              <a:latin typeface="Arial" panose="020B0604020202020204" pitchFamily="34" charset="0"/>
              <a:cs typeface="Arial" panose="020B0604020202020204" pitchFamily="34" charset="0"/>
            </a:endParaRPr>
          </a:p>
        </p:txBody>
      </p:sp>
      <p:sp>
        <p:nvSpPr>
          <p:cNvPr id="17" name="Rounded Rectangle 16"/>
          <p:cNvSpPr/>
          <p:nvPr/>
        </p:nvSpPr>
        <p:spPr>
          <a:xfrm>
            <a:off x="9533843" y="6987651"/>
            <a:ext cx="5791200" cy="243547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dirty="0" err="1" smtClean="0">
                <a:latin typeface="Arial" panose="020B0604020202020204" pitchFamily="34" charset="0"/>
                <a:cs typeface="Arial" panose="020B0604020202020204" pitchFamily="34" charset="0"/>
              </a:rPr>
              <a:t>Nhóm</a:t>
            </a:r>
            <a:r>
              <a:rPr lang="en-US" sz="4000" dirty="0" smtClean="0">
                <a:latin typeface="Arial" panose="020B0604020202020204" pitchFamily="34" charset="0"/>
                <a:cs typeface="Arial" panose="020B0604020202020204" pitchFamily="34" charset="0"/>
              </a:rPr>
              <a:t> 4: </a:t>
            </a:r>
            <a:r>
              <a:rPr lang="en-US" sz="4000" dirty="0" err="1" smtClean="0">
                <a:latin typeface="Arial" panose="020B0604020202020204" pitchFamily="34" charset="0"/>
                <a:cs typeface="Arial" panose="020B0604020202020204" pitchFamily="34" charset="0"/>
              </a:rPr>
              <a:t>Hồi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giáo</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687832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61" t="22744" r="43478" b="31319"/>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2165" r="50724" b="51317"/>
          <a:stretch>
            <a:fillRect/>
          </a:stretch>
        </p:blipFill>
        <p:spPr>
          <a:xfrm>
            <a:off x="1804703" y="844962"/>
            <a:ext cx="14678594" cy="8597075"/>
          </a:xfrm>
          <a:prstGeom prst="rect">
            <a:avLst/>
          </a:prstGeom>
        </p:spPr>
      </p:pic>
      <p:pic>
        <p:nvPicPr>
          <p:cNvPr id="8" name="Picture 8"/>
          <p:cNvPicPr>
            <a:picLocks noChangeAspect="1"/>
          </p:cNvPicPr>
          <p:nvPr/>
        </p:nvPicPr>
        <p:blipFill>
          <a:blip r:embed="rId4"/>
          <a:srcRect t="24676" r="347" b="29980"/>
          <a:stretch>
            <a:fillRect/>
          </a:stretch>
        </p:blipFill>
        <p:spPr>
          <a:xfrm>
            <a:off x="168298" y="8913565"/>
            <a:ext cx="4472223" cy="1133622"/>
          </a:xfrm>
          <a:prstGeom prst="rect">
            <a:avLst/>
          </a:prstGeom>
        </p:spPr>
      </p:pic>
      <p:pic>
        <p:nvPicPr>
          <p:cNvPr id="9" name="Picture 9"/>
          <p:cNvPicPr>
            <a:picLocks noChangeAspect="1"/>
          </p:cNvPicPr>
          <p:nvPr/>
        </p:nvPicPr>
        <p:blipFill>
          <a:blip r:embed="rId5"/>
          <a:srcRect/>
          <a:stretch>
            <a:fillRect/>
          </a:stretch>
        </p:blipFill>
        <p:spPr>
          <a:xfrm rot="686960">
            <a:off x="16975098" y="5034715"/>
            <a:ext cx="1915980" cy="5322167"/>
          </a:xfrm>
          <a:prstGeom prst="rect">
            <a:avLst/>
          </a:prstGeom>
        </p:spPr>
      </p:pic>
      <p:pic>
        <p:nvPicPr>
          <p:cNvPr id="10" name="Picture 10"/>
          <p:cNvPicPr>
            <a:picLocks noChangeAspect="1"/>
          </p:cNvPicPr>
          <p:nvPr/>
        </p:nvPicPr>
        <p:blipFill>
          <a:blip r:embed="rId6"/>
          <a:srcRect/>
          <a:stretch>
            <a:fillRect/>
          </a:stretch>
        </p:blipFill>
        <p:spPr>
          <a:xfrm>
            <a:off x="8803929" y="520207"/>
            <a:ext cx="680142" cy="693138"/>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74894">
            <a:off x="14309728" y="-2074269"/>
            <a:ext cx="4955709" cy="4802533"/>
          </a:xfrm>
          <a:prstGeom prst="rect">
            <a:avLst/>
          </a:prstGeom>
        </p:spPr>
      </p:pic>
      <p:sp>
        <p:nvSpPr>
          <p:cNvPr id="12" name="Rectangle 11"/>
          <p:cNvSpPr/>
          <p:nvPr/>
        </p:nvSpPr>
        <p:spPr>
          <a:xfrm>
            <a:off x="1913649" y="3107209"/>
            <a:ext cx="14460701" cy="4708981"/>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vi-VN" sz="4000" dirty="0"/>
              <a:t>Châu Á là nơi ra đời của các tôn giáo lớn, đóng vai trò quan trọng trong lịch sử văn hóa nhân loại: Ấn Độ giáo, Phật giáo, Ki-tô giáo và Hồi giáo.</a:t>
            </a:r>
            <a:endParaRPr lang="en-US" sz="4000" dirty="0"/>
          </a:p>
          <a:p>
            <a:pPr marL="571500" indent="-571500" algn="just">
              <a:lnSpc>
                <a:spcPct val="150000"/>
              </a:lnSpc>
              <a:buFont typeface="Wingdings" panose="05000000000000000000" pitchFamily="2" charset="2"/>
              <a:buChar char="v"/>
            </a:pPr>
            <a:r>
              <a:rPr lang="vi-VN" sz="4000" dirty="0" smtClean="0"/>
              <a:t>Tôn </a:t>
            </a:r>
            <a:r>
              <a:rPr lang="vi-VN" sz="4000" dirty="0"/>
              <a:t>giáo ảnh hưởng sâu sắc đến văn hóa, kiến trúc, du lịch và lễ hội của các quốc gia châu Á.</a:t>
            </a:r>
            <a:endParaRPr lang="en-US" sz="4000" dirty="0"/>
          </a:p>
        </p:txBody>
      </p:sp>
      <p:sp>
        <p:nvSpPr>
          <p:cNvPr id="13" name="TextBox 12">
            <a:extLst>
              <a:ext uri="{FF2B5EF4-FFF2-40B4-BE49-F238E27FC236}">
                <a16:creationId xmlns:a16="http://schemas.microsoft.com/office/drawing/2014/main" id="{621820FB-550B-D8DA-F0AA-8114B93043C5}"/>
              </a:ext>
            </a:extLst>
          </p:cNvPr>
          <p:cNvSpPr txBox="1"/>
          <p:nvPr/>
        </p:nvSpPr>
        <p:spPr>
          <a:xfrm>
            <a:off x="0" y="1572141"/>
            <a:ext cx="18288000" cy="1014637"/>
          </a:xfrm>
          <a:prstGeom prst="rect">
            <a:avLst/>
          </a:prstGeom>
          <a:noFill/>
        </p:spPr>
        <p:txBody>
          <a:bodyPr wrap="square">
            <a:spAutoFit/>
          </a:bodyPr>
          <a:lstStyle/>
          <a:p>
            <a:pPr algn="ctr">
              <a:lnSpc>
                <a:spcPct val="120000"/>
              </a:lnSpc>
              <a:spcBef>
                <a:spcPts val="300"/>
              </a:spcBef>
              <a:spcAft>
                <a:spcPts val="300"/>
              </a:spcAft>
            </a:pPr>
            <a:r>
              <a:rPr lang="fr-FR" sz="5500" b="1" dirty="0" err="1" smtClean="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Kết</a:t>
            </a:r>
            <a:r>
              <a:rPr lang="fr-FR" sz="5500" b="1" dirty="0" smtClean="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 </a:t>
            </a:r>
            <a:r>
              <a:rPr lang="fr-FR" sz="5500" b="1" dirty="0" err="1" smtClean="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rPr>
              <a:t>luận</a:t>
            </a:r>
            <a:endParaRPr lang="en-US" sz="5500" b="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anim calcmode="lin" valueType="num">
                                      <p:cBhvr>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500"/>
                                        <p:tgtEl>
                                          <p:spTgt spid="12">
                                            <p:txEl>
                                              <p:pRg st="1" end="1"/>
                                            </p:txEl>
                                          </p:spTgt>
                                        </p:tgtEl>
                                      </p:cBhvr>
                                    </p:animEffect>
                                    <p:anim calcmode="lin" valueType="num">
                                      <p:cBhvr>
                                        <p:cTn id="20"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375" t="28213" r="744" b="1077"/>
          <a:stretch>
            <a:fillRect/>
          </a:stretch>
        </p:blipFill>
        <p:spPr>
          <a:xfrm>
            <a:off x="0" y="0"/>
            <a:ext cx="18288000" cy="10287000"/>
          </a:xfrm>
          <a:prstGeom prst="rect">
            <a:avLst/>
          </a:prstGeom>
        </p:spPr>
      </p:pic>
      <p:pic>
        <p:nvPicPr>
          <p:cNvPr id="3" name="Picture 3"/>
          <p:cNvPicPr>
            <a:picLocks noChangeAspect="1"/>
          </p:cNvPicPr>
          <p:nvPr/>
        </p:nvPicPr>
        <p:blipFill>
          <a:blip r:embed="rId3"/>
          <a:srcRect l="23704" t="8523" b="8523"/>
          <a:stretch>
            <a:fillRect/>
          </a:stretch>
        </p:blipFill>
        <p:spPr>
          <a:xfrm>
            <a:off x="5383649" y="-271046"/>
            <a:ext cx="12895492" cy="10558046"/>
          </a:xfrm>
          <a:prstGeom prst="rect">
            <a:avLst/>
          </a:prstGeom>
        </p:spPr>
      </p:pic>
      <p:sp>
        <p:nvSpPr>
          <p:cNvPr id="37" name="TextBox 18">
            <a:extLst>
              <a:ext uri="{FF2B5EF4-FFF2-40B4-BE49-F238E27FC236}">
                <a16:creationId xmlns:a16="http://schemas.microsoft.com/office/drawing/2014/main" id="{2F6D078F-FA04-C1CD-88EA-75263540A923}"/>
              </a:ext>
            </a:extLst>
          </p:cNvPr>
          <p:cNvSpPr txBox="1"/>
          <p:nvPr/>
        </p:nvSpPr>
        <p:spPr>
          <a:xfrm>
            <a:off x="49584" y="3583941"/>
            <a:ext cx="5105400" cy="1025922"/>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rgbClr val="925C39"/>
                </a:solidFill>
                <a:latin typeface="Arial" panose="020B0604020202020204" pitchFamily="34" charset="0"/>
                <a:cs typeface="Arial" panose="020B0604020202020204" pitchFamily="34" charset="0"/>
              </a:rPr>
              <a:t>LUYỆN TẬP</a:t>
            </a:r>
            <a:endParaRPr lang="en-US" sz="6500" b="1" dirty="0">
              <a:solidFill>
                <a:srgbClr val="925C39"/>
              </a:solidFill>
              <a:latin typeface="Arial" panose="020B0604020202020204" pitchFamily="34" charset="0"/>
              <a:cs typeface="Arial" panose="020B0604020202020204" pitchFamily="34" charset="0"/>
            </a:endParaRPr>
          </a:p>
        </p:txBody>
      </p:sp>
      <p:sp>
        <p:nvSpPr>
          <p:cNvPr id="38" name="Rectangle 37"/>
          <p:cNvSpPr/>
          <p:nvPr/>
        </p:nvSpPr>
        <p:spPr>
          <a:xfrm>
            <a:off x="5974192" y="621417"/>
            <a:ext cx="11714405" cy="2862322"/>
          </a:xfrm>
          <a:prstGeom prst="rect">
            <a:avLst/>
          </a:prstGeom>
        </p:spPr>
        <p:txBody>
          <a:bodyPr wrap="square">
            <a:spAutoFit/>
          </a:bodyPr>
          <a:lstStyle/>
          <a:p>
            <a:pPr algn="just">
              <a:lnSpc>
                <a:spcPct val="150000"/>
              </a:lnSpc>
              <a:spcBef>
                <a:spcPts val="300"/>
              </a:spcBef>
              <a:spcAft>
                <a:spcPts val="300"/>
              </a:spcAft>
            </a:pPr>
            <a:r>
              <a:rPr lang="vi-VN" sz="4000" i="1" dirty="0">
                <a:solidFill>
                  <a:schemeClr val="bg1"/>
                </a:solidFill>
              </a:rPr>
              <a:t>Dựa vào bảng 6.2, em hãy nhận xét về sự thay đổi số dân và tỉ lệ dân thành thị của châu Á trong giai đoạn 2005 - 2020.</a:t>
            </a:r>
            <a:endPar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1"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228665" y="5959581"/>
            <a:ext cx="4768776" cy="1949237"/>
          </a:xfrm>
          <a:prstGeom prst="rect">
            <a:avLst/>
          </a:prstGeom>
        </p:spPr>
      </p:pic>
      <p:pic>
        <p:nvPicPr>
          <p:cNvPr id="4" name="Picture 3"/>
          <p:cNvPicPr>
            <a:picLocks noChangeAspect="1"/>
          </p:cNvPicPr>
          <p:nvPr/>
        </p:nvPicPr>
        <p:blipFill>
          <a:blip r:embed="rId34"/>
          <a:stretch>
            <a:fillRect/>
          </a:stretch>
        </p:blipFill>
        <p:spPr>
          <a:xfrm>
            <a:off x="5739396" y="4018175"/>
            <a:ext cx="12183996" cy="3882812"/>
          </a:xfrm>
          <a:prstGeom prst="rect">
            <a:avLst/>
          </a:prstGeom>
        </p:spPr>
      </p:pic>
      <p:pic>
        <p:nvPicPr>
          <p:cNvPr id="11" name="Picture 9"/>
          <p:cNvPicPr>
            <a:picLocks noChangeAspect="1"/>
          </p:cNvPicPr>
          <p:nvPr/>
        </p:nvPicPr>
        <p:blipFill>
          <a:blip r:embed="rId35">
            <a:extLst>
              <a:ext uri="{28A0092B-C50C-407E-A947-70E740481C1C}">
                <a14:useLocalDpi xmlns:a14="http://schemas.microsoft.com/office/drawing/2010/main" val="0"/>
              </a:ext>
              <a:ext uri="{96DAC541-7B7A-43D3-8B79-37D633B846F1}">
                <asvg:svgBlip xmlns="" xmlns:asvg="http://schemas.microsoft.com/office/drawing/2016/SVG/main" r:embed="rId48"/>
              </a:ext>
            </a:extLst>
          </a:blip>
          <a:srcRect/>
          <a:stretch>
            <a:fillRect/>
          </a:stretch>
        </p:blipFill>
        <p:spPr>
          <a:xfrm>
            <a:off x="9041241" y="8159508"/>
            <a:ext cx="5580306" cy="2127492"/>
          </a:xfrm>
          <a:prstGeom prst="rect">
            <a:avLst/>
          </a:prstGeom>
        </p:spPr>
      </p:pic>
    </p:spTree>
    <p:extLst>
      <p:ext uri="{BB962C8B-B14F-4D97-AF65-F5344CB8AC3E}">
        <p14:creationId xmlns:p14="http://schemas.microsoft.com/office/powerpoint/2010/main" val="134907205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375" t="28213" r="744" b="1077"/>
          <a:stretch>
            <a:fillRect/>
          </a:stretch>
        </p:blipFill>
        <p:spPr>
          <a:xfrm>
            <a:off x="0" y="0"/>
            <a:ext cx="18288000" cy="10287000"/>
          </a:xfrm>
          <a:prstGeom prst="rect">
            <a:avLst/>
          </a:prstGeom>
        </p:spPr>
      </p:pic>
      <p:pic>
        <p:nvPicPr>
          <p:cNvPr id="3" name="Picture 3"/>
          <p:cNvPicPr>
            <a:picLocks noChangeAspect="1"/>
          </p:cNvPicPr>
          <p:nvPr/>
        </p:nvPicPr>
        <p:blipFill>
          <a:blip r:embed="rId3"/>
          <a:srcRect l="23704" t="8523" b="8523"/>
          <a:stretch>
            <a:fillRect/>
          </a:stretch>
        </p:blipFill>
        <p:spPr>
          <a:xfrm>
            <a:off x="5383649" y="0"/>
            <a:ext cx="12895492" cy="10287000"/>
          </a:xfrm>
          <a:prstGeom prst="rect">
            <a:avLst/>
          </a:prstGeom>
        </p:spPr>
      </p:pic>
      <p:sp>
        <p:nvSpPr>
          <p:cNvPr id="37" name="TextBox 18">
            <a:extLst>
              <a:ext uri="{FF2B5EF4-FFF2-40B4-BE49-F238E27FC236}">
                <a16:creationId xmlns:a16="http://schemas.microsoft.com/office/drawing/2014/main" id="{2F6D078F-FA04-C1CD-88EA-75263540A923}"/>
              </a:ext>
            </a:extLst>
          </p:cNvPr>
          <p:cNvSpPr txBox="1"/>
          <p:nvPr/>
        </p:nvSpPr>
        <p:spPr>
          <a:xfrm>
            <a:off x="49584" y="3583941"/>
            <a:ext cx="5105400" cy="1025922"/>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rgbClr val="925C39"/>
                </a:solidFill>
                <a:latin typeface="Arial" panose="020B0604020202020204" pitchFamily="34" charset="0"/>
                <a:cs typeface="Arial" panose="020B0604020202020204" pitchFamily="34" charset="0"/>
              </a:rPr>
              <a:t>LUYỆN TẬP</a:t>
            </a:r>
            <a:endParaRPr lang="en-US" sz="6500" b="1" dirty="0">
              <a:solidFill>
                <a:srgbClr val="925C39"/>
              </a:solidFill>
              <a:latin typeface="Arial" panose="020B0604020202020204" pitchFamily="34" charset="0"/>
              <a:cs typeface="Arial" panose="020B0604020202020204" pitchFamily="34" charset="0"/>
            </a:endParaRPr>
          </a:p>
        </p:txBody>
      </p:sp>
      <p:pic>
        <p:nvPicPr>
          <p:cNvPr id="41"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228665" y="5959581"/>
            <a:ext cx="4768776" cy="1949237"/>
          </a:xfrm>
          <a:prstGeom prst="rect">
            <a:avLst/>
          </a:prstGeom>
        </p:spPr>
      </p:pic>
      <p:sp>
        <p:nvSpPr>
          <p:cNvPr id="5" name="Rectangle 4"/>
          <p:cNvSpPr/>
          <p:nvPr/>
        </p:nvSpPr>
        <p:spPr>
          <a:xfrm>
            <a:off x="5383648" y="2476500"/>
            <a:ext cx="12634994" cy="6386364"/>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vi-VN" sz="3800" dirty="0">
                <a:solidFill>
                  <a:schemeClr val="bg1"/>
                </a:solidFill>
                <a:ea typeface="Times New Roman" panose="02020603050405020304" pitchFamily="18" charset="0"/>
              </a:rPr>
              <a:t>Dân số châu Á trong giai đoạn 2005-2020 có xu hướng tăng hay giảm? Tốc độ tăng/giảm như thế nào?</a:t>
            </a:r>
            <a:endParaRPr lang="en-US" sz="3800" dirty="0">
              <a:solidFill>
                <a:schemeClr val="bg1"/>
              </a:solidFill>
              <a:ea typeface="Times New Roman" panose="02020603050405020304" pitchFamily="18" charset="0"/>
            </a:endParaRPr>
          </a:p>
          <a:p>
            <a:pPr marL="571500" indent="-571500" algn="just">
              <a:lnSpc>
                <a:spcPct val="150000"/>
              </a:lnSpc>
              <a:spcBef>
                <a:spcPts val="300"/>
              </a:spcBef>
              <a:spcAft>
                <a:spcPts val="300"/>
              </a:spcAft>
              <a:buFont typeface="Wingdings" panose="05000000000000000000" pitchFamily="2" charset="2"/>
              <a:buChar char="v"/>
            </a:pPr>
            <a:r>
              <a:rPr lang="vi-VN" sz="3800" dirty="0" smtClean="0">
                <a:solidFill>
                  <a:schemeClr val="bg1"/>
                </a:solidFill>
                <a:ea typeface="Times New Roman" panose="02020603050405020304" pitchFamily="18" charset="0"/>
              </a:rPr>
              <a:t>Tỉ </a:t>
            </a:r>
            <a:r>
              <a:rPr lang="vi-VN" sz="3800" dirty="0">
                <a:solidFill>
                  <a:schemeClr val="bg1"/>
                </a:solidFill>
                <a:ea typeface="Times New Roman" panose="02020603050405020304" pitchFamily="18" charset="0"/>
              </a:rPr>
              <a:t>lệ dân thành thị trong giao đoạn này biến động như thế nào? Rút ra nhận xét về tốc độ đô thị hóa của các quốc gia châu Á.</a:t>
            </a:r>
            <a:endParaRPr lang="en-US" sz="3800" dirty="0">
              <a:solidFill>
                <a:schemeClr val="bg1"/>
              </a:solidFill>
              <a:ea typeface="Times New Roman" panose="02020603050405020304" pitchFamily="18" charset="0"/>
            </a:endParaRPr>
          </a:p>
          <a:p>
            <a:pPr marL="571500" indent="-571500" algn="just">
              <a:lnSpc>
                <a:spcPct val="150000"/>
              </a:lnSpc>
              <a:spcBef>
                <a:spcPts val="300"/>
              </a:spcBef>
              <a:spcAft>
                <a:spcPts val="300"/>
              </a:spcAft>
              <a:buFont typeface="Wingdings" panose="05000000000000000000" pitchFamily="2" charset="2"/>
              <a:buChar char="v"/>
            </a:pPr>
            <a:r>
              <a:rPr lang="vi-VN" sz="3800" dirty="0" smtClean="0">
                <a:solidFill>
                  <a:schemeClr val="bg1"/>
                </a:solidFill>
                <a:ea typeface="Times New Roman" panose="02020603050405020304" pitchFamily="18" charset="0"/>
              </a:rPr>
              <a:t>Mối </a:t>
            </a:r>
            <a:r>
              <a:rPr lang="vi-VN" sz="3800" dirty="0">
                <a:solidFill>
                  <a:schemeClr val="bg1"/>
                </a:solidFill>
                <a:ea typeface="Times New Roman" panose="02020603050405020304" pitchFamily="18" charset="0"/>
              </a:rPr>
              <a:t>quan hệ giữa tổng số dân ở châu Á và tỉ lệ dân thành thị trong giai đoạn 2005-2020?</a:t>
            </a:r>
            <a:endParaRPr lang="en-US" sz="3800" dirty="0">
              <a:solidFill>
                <a:schemeClr val="bg1"/>
              </a:solidFill>
              <a:effectLst/>
              <a:ea typeface="Times New Roman" panose="02020603050405020304" pitchFamily="18" charset="0"/>
            </a:endParaRPr>
          </a:p>
        </p:txBody>
      </p:sp>
      <p:sp>
        <p:nvSpPr>
          <p:cNvPr id="10" name="TextBox 9">
            <a:extLst>
              <a:ext uri="{FF2B5EF4-FFF2-40B4-BE49-F238E27FC236}">
                <a16:creationId xmlns:a16="http://schemas.microsoft.com/office/drawing/2014/main" id="{621820FB-550B-D8DA-F0AA-8114B93043C5}"/>
              </a:ext>
            </a:extLst>
          </p:cNvPr>
          <p:cNvSpPr txBox="1"/>
          <p:nvPr/>
        </p:nvSpPr>
        <p:spPr>
          <a:xfrm>
            <a:off x="5383648" y="647186"/>
            <a:ext cx="12904351" cy="1014637"/>
          </a:xfrm>
          <a:prstGeom prst="rect">
            <a:avLst/>
          </a:prstGeom>
          <a:noFill/>
        </p:spPr>
        <p:txBody>
          <a:bodyPr wrap="square">
            <a:spAutoFit/>
          </a:bodyPr>
          <a:lstStyle/>
          <a:p>
            <a:pPr algn="ctr">
              <a:lnSpc>
                <a:spcPct val="120000"/>
              </a:lnSpc>
              <a:spcBef>
                <a:spcPts val="300"/>
              </a:spcBef>
              <a:spcAft>
                <a:spcPts val="300"/>
              </a:spcAft>
            </a:pPr>
            <a:r>
              <a:rPr lang="fr-FR"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Gợi</a:t>
            </a:r>
            <a:r>
              <a:rPr lang="fr-FR"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ý</a:t>
            </a:r>
            <a:endParaRPr lang="en-US" sz="55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60055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anim calcmode="lin" valueType="num">
                                      <p:cBhvr>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anim calcmode="lin" valueType="num">
                                      <p:cBhvr>
                                        <p:cTn id="2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anim calcmode="lin" valueType="num">
                                      <p:cBhvr>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375" t="28213" r="744" b="1077"/>
          <a:stretch>
            <a:fillRect/>
          </a:stretch>
        </p:blipFill>
        <p:spPr>
          <a:xfrm>
            <a:off x="0" y="0"/>
            <a:ext cx="18288000" cy="10287000"/>
          </a:xfrm>
          <a:prstGeom prst="rect">
            <a:avLst/>
          </a:prstGeom>
        </p:spPr>
      </p:pic>
      <p:pic>
        <p:nvPicPr>
          <p:cNvPr id="3" name="Picture 3"/>
          <p:cNvPicPr>
            <a:picLocks noChangeAspect="1"/>
          </p:cNvPicPr>
          <p:nvPr/>
        </p:nvPicPr>
        <p:blipFill>
          <a:blip r:embed="rId3"/>
          <a:srcRect l="23704" t="8523" b="8523"/>
          <a:stretch>
            <a:fillRect/>
          </a:stretch>
        </p:blipFill>
        <p:spPr>
          <a:xfrm>
            <a:off x="0" y="0"/>
            <a:ext cx="18288000" cy="10287000"/>
          </a:xfrm>
          <a:prstGeom prst="rect">
            <a:avLst/>
          </a:prstGeom>
        </p:spPr>
      </p:pic>
      <p:pic>
        <p:nvPicPr>
          <p:cNvPr id="12" name="Picture 11"/>
          <p:cNvPicPr>
            <a:picLocks noChangeAspect="1"/>
          </p:cNvPicPr>
          <p:nvPr/>
        </p:nvPicPr>
        <p:blipFill>
          <a:blip r:embed="rId4"/>
          <a:srcRect/>
          <a:stretch>
            <a:fillRect/>
          </a:stretch>
        </p:blipFill>
        <p:spPr>
          <a:xfrm rot="399621">
            <a:off x="8447041" y="-1803913"/>
            <a:ext cx="14984485" cy="3277856"/>
          </a:xfrm>
          <a:prstGeom prst="rect">
            <a:avLst/>
          </a:prstGeom>
        </p:spPr>
      </p:pic>
      <p:sp>
        <p:nvSpPr>
          <p:cNvPr id="4" name="Rectangle 3"/>
          <p:cNvSpPr/>
          <p:nvPr/>
        </p:nvSpPr>
        <p:spPr>
          <a:xfrm>
            <a:off x="942561" y="419450"/>
            <a:ext cx="16402878" cy="9556462"/>
          </a:xfrm>
          <a:prstGeom prst="rect">
            <a:avLst/>
          </a:prstGeom>
        </p:spPr>
        <p:txBody>
          <a:bodyPr wrap="square">
            <a:spAutoFit/>
          </a:bodyPr>
          <a:lstStyle/>
          <a:p>
            <a:pPr marL="571500" indent="-571500" algn="just">
              <a:lnSpc>
                <a:spcPct val="150000"/>
              </a:lnSpc>
              <a:spcBef>
                <a:spcPts val="600"/>
              </a:spcBef>
              <a:spcAft>
                <a:spcPts val="300"/>
              </a:spcAft>
              <a:buFont typeface="Wingdings" panose="05000000000000000000" pitchFamily="2" charset="2"/>
              <a:buChar char="v"/>
            </a:pP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dân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và</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tỉ</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lệ</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dân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thành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châu</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Á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xu</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hướng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tăng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giai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đoạn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2005 - 2020:</a:t>
            </a:r>
          </a:p>
          <a:p>
            <a:pPr marL="571500" indent="-571500" algn="just">
              <a:lnSpc>
                <a:spcPct val="150000"/>
              </a:lnSpc>
              <a:spcBef>
                <a:spcPts val="600"/>
              </a:spcBef>
              <a:spcAft>
                <a:spcPts val="300"/>
              </a:spcAft>
              <a:buFont typeface="Wingdings" panose="05000000000000000000" pitchFamily="2" charset="2"/>
              <a:buChar char="v"/>
            </a:pPr>
            <a:r>
              <a:rPr lang="en-US"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Năm</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2005,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dân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châu</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Á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3,98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tỉ</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2020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4,64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tỉ</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tăng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660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triệu</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trong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vòng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15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trung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bình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mỗi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tăng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thêm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44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triệu</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Bef>
                <a:spcPts val="600"/>
              </a:spcBef>
              <a:spcAft>
                <a:spcPts val="300"/>
              </a:spcAft>
            </a:pP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=&gt;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Dân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châu</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Á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gia</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tăng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nhanh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chóng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Bef>
                <a:spcPts val="600"/>
              </a:spcBef>
              <a:spcAft>
                <a:spcPts val="300"/>
              </a:spcAft>
              <a:buFont typeface="Wingdings" panose="05000000000000000000" pitchFamily="2" charset="2"/>
              <a:buChar char="v"/>
            </a:pPr>
            <a:r>
              <a:rPr lang="en-US"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Năm</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2005,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tỉ</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lệ</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dân</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thành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41%,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năm</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2020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là</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50,9%,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tăng</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9,9%.</a:t>
            </a:r>
          </a:p>
          <a:p>
            <a:pPr marL="571500" indent="-571500" algn="just">
              <a:lnSpc>
                <a:spcPct val="150000"/>
              </a:lnSpc>
              <a:spcBef>
                <a:spcPts val="600"/>
              </a:spcBef>
              <a:spcAft>
                <a:spcPts val="300"/>
              </a:spcAft>
              <a:buFont typeface="Wingdings" panose="05000000000000000000" pitchFamily="2" charset="2"/>
              <a:buChar char="v"/>
            </a:pPr>
            <a:r>
              <a:rPr lang="en-US"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Kết</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luận</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pPr marL="1028700" lvl="1" indent="-571500" algn="just">
              <a:lnSpc>
                <a:spcPct val="150000"/>
              </a:lnSpc>
              <a:spcBef>
                <a:spcPts val="600"/>
              </a:spcBef>
              <a:spcAft>
                <a:spcPts val="300"/>
              </a:spcAft>
              <a:buFont typeface="Arial" panose="020B0604020202020204" pitchFamily="34" charset="0"/>
              <a:buChar char="•"/>
            </a:pPr>
            <a:r>
              <a:rPr lang="en-US"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Châu</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Á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có</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tốc</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độ</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đô</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thị</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hoá</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nhanh</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vi-VN"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1028700" lvl="1" indent="-571500" algn="just">
              <a:lnSpc>
                <a:spcPct val="150000"/>
              </a:lnSpc>
              <a:spcBef>
                <a:spcPts val="600"/>
              </a:spcBef>
              <a:spcAft>
                <a:spcPts val="300"/>
              </a:spcAft>
              <a:buFont typeface="Arial" panose="020B0604020202020204" pitchFamily="34" charset="0"/>
              <a:buChar char="•"/>
            </a:pPr>
            <a:r>
              <a:rPr lang="vi-VN"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Số </a:t>
            </a:r>
            <a:r>
              <a:rPr lang="vi-VN" sz="3800" dirty="0">
                <a:solidFill>
                  <a:schemeClr val="bg1"/>
                </a:solidFill>
                <a:latin typeface="Arial" panose="020B0604020202020204" pitchFamily="34" charset="0"/>
                <a:ea typeface="Times New Roman" panose="02020603050405020304" pitchFamily="18" charset="0"/>
                <a:cs typeface="Arial" panose="020B0604020202020204" pitchFamily="34" charset="0"/>
              </a:rPr>
              <a:t>dân thành thị tỉ lệ thuận với sự gia tăng dân số.</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100" name="Picture 4" descr="https://o.remove.bg/downloads/93f7890f-c002-4b40-8213-fa192240b560/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0200" y="6896100"/>
            <a:ext cx="5019675" cy="4013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30635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anim calcmode="lin" valueType="num">
                                      <p:cBhvr>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left)">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anim calcmode="lin" valueType="num">
                                      <p:cBhvr>
                                        <p:cTn id="2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500"/>
                                        <p:tgtEl>
                                          <p:spTgt spid="4">
                                            <p:txEl>
                                              <p:pRg st="4" end="4"/>
                                            </p:txEl>
                                          </p:spTgt>
                                        </p:tgtEl>
                                      </p:cBhvr>
                                    </p:animEffect>
                                    <p:anim calcmode="lin" valueType="num">
                                      <p:cBhvr>
                                        <p:cTn id="3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down)">
                                      <p:cBhvr>
                                        <p:cTn id="40" dur="500"/>
                                        <p:tgtEl>
                                          <p:spTgt spid="4">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wipe(down)">
                                      <p:cBhvr>
                                        <p:cTn id="4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375" t="28213" r="744" b="1077"/>
          <a:stretch>
            <a:fillRect/>
          </a:stretch>
        </p:blipFill>
        <p:spPr>
          <a:xfrm>
            <a:off x="0" y="0"/>
            <a:ext cx="18288000" cy="10287000"/>
          </a:xfrm>
          <a:prstGeom prst="rect">
            <a:avLst/>
          </a:prstGeom>
        </p:spPr>
      </p:pic>
      <p:pic>
        <p:nvPicPr>
          <p:cNvPr id="3" name="Picture 3"/>
          <p:cNvPicPr>
            <a:picLocks noChangeAspect="1"/>
          </p:cNvPicPr>
          <p:nvPr/>
        </p:nvPicPr>
        <p:blipFill>
          <a:blip r:embed="rId3"/>
          <a:srcRect l="23704" t="8523" b="8523"/>
          <a:stretch>
            <a:fillRect/>
          </a:stretch>
        </p:blipFill>
        <p:spPr>
          <a:xfrm>
            <a:off x="5383649" y="-271046"/>
            <a:ext cx="12895492" cy="10829092"/>
          </a:xfrm>
          <a:prstGeom prst="rect">
            <a:avLst/>
          </a:prstGeom>
        </p:spPr>
      </p:pic>
      <p:sp>
        <p:nvSpPr>
          <p:cNvPr id="37" name="TextBox 18">
            <a:extLst>
              <a:ext uri="{FF2B5EF4-FFF2-40B4-BE49-F238E27FC236}">
                <a16:creationId xmlns:a16="http://schemas.microsoft.com/office/drawing/2014/main" id="{2F6D078F-FA04-C1CD-88EA-75263540A923}"/>
              </a:ext>
            </a:extLst>
          </p:cNvPr>
          <p:cNvSpPr txBox="1"/>
          <p:nvPr/>
        </p:nvSpPr>
        <p:spPr>
          <a:xfrm>
            <a:off x="49584" y="3583941"/>
            <a:ext cx="51054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rgbClr val="925C39"/>
                </a:solidFill>
                <a:latin typeface="Arial" panose="020B0604020202020204" pitchFamily="34" charset="0"/>
                <a:cs typeface="Arial" panose="020B0604020202020204" pitchFamily="34" charset="0"/>
              </a:rPr>
              <a:t>VẬN DỤNG</a:t>
            </a:r>
            <a:endParaRPr lang="en-US" sz="6500" b="1" dirty="0">
              <a:solidFill>
                <a:srgbClr val="925C39"/>
              </a:solidFill>
              <a:latin typeface="Arial" panose="020B0604020202020204" pitchFamily="34" charset="0"/>
              <a:cs typeface="Arial" panose="020B0604020202020204" pitchFamily="34" charset="0"/>
            </a:endParaRPr>
          </a:p>
        </p:txBody>
      </p:sp>
      <p:pic>
        <p:nvPicPr>
          <p:cNvPr id="41"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228665" y="5959581"/>
            <a:ext cx="4768776" cy="1949237"/>
          </a:xfrm>
          <a:prstGeom prst="rect">
            <a:avLst/>
          </a:prstGeom>
        </p:spPr>
      </p:pic>
      <p:sp>
        <p:nvSpPr>
          <p:cNvPr id="4" name="Rectangle 3"/>
          <p:cNvSpPr/>
          <p:nvPr/>
        </p:nvSpPr>
        <p:spPr>
          <a:xfrm>
            <a:off x="5928435" y="1062454"/>
            <a:ext cx="11805920" cy="3600986"/>
          </a:xfrm>
          <a:prstGeom prst="rect">
            <a:avLst/>
          </a:prstGeom>
        </p:spPr>
        <p:txBody>
          <a:bodyPr wrap="square">
            <a:spAutoFit/>
          </a:bodyPr>
          <a:lstStyle/>
          <a:p>
            <a:pPr algn="just">
              <a:lnSpc>
                <a:spcPct val="150000"/>
              </a:lnSpc>
            </a:pPr>
            <a:r>
              <a:rPr lang="vi-VN" sz="3800" dirty="0">
                <a:solidFill>
                  <a:schemeClr val="bg1"/>
                </a:solidFill>
              </a:rPr>
              <a:t>Em hãy thu thập thông tin về dân cư của tỉnh, thành phố nơi em sinh sống dựa trên một số thông tin gợi </a:t>
            </a:r>
            <a:r>
              <a:rPr lang="vi-VN" sz="3800" dirty="0" smtClean="0">
                <a:solidFill>
                  <a:schemeClr val="bg1"/>
                </a:solidFill>
              </a:rPr>
              <a:t>ý: </a:t>
            </a:r>
            <a:r>
              <a:rPr lang="vi-VN" sz="3800" dirty="0">
                <a:solidFill>
                  <a:schemeClr val="bg1"/>
                </a:solidFill>
              </a:rPr>
              <a:t>số dân, mật độ dân số, tỉ suất tăng dân số tự nhiên, tỉ </a:t>
            </a:r>
            <a:r>
              <a:rPr lang="vi-VN" sz="3800" dirty="0" smtClean="0">
                <a:solidFill>
                  <a:schemeClr val="bg1"/>
                </a:solidFill>
              </a:rPr>
              <a:t>lệ</a:t>
            </a:r>
            <a:r>
              <a:rPr lang="en-US" sz="3800" dirty="0">
                <a:solidFill>
                  <a:schemeClr val="bg1"/>
                </a:solidFill>
              </a:rPr>
              <a:t> </a:t>
            </a:r>
            <a:r>
              <a:rPr lang="vi-VN" sz="3800" dirty="0" smtClean="0">
                <a:solidFill>
                  <a:schemeClr val="bg1"/>
                </a:solidFill>
              </a:rPr>
              <a:t>gia </a:t>
            </a:r>
            <a:r>
              <a:rPr lang="vi-VN" sz="3800" dirty="0">
                <a:solidFill>
                  <a:schemeClr val="bg1"/>
                </a:solidFill>
              </a:rPr>
              <a:t>tăng tự nhiên, cơ cấu dân số theo độ tuổi,...</a:t>
            </a:r>
            <a:endParaRPr lang="en-US" sz="3800" dirty="0">
              <a:solidFill>
                <a:schemeClr val="bg1"/>
              </a:solidFill>
              <a:latin typeface="Arial" panose="020B0604020202020204" pitchFamily="34" charset="0"/>
              <a:cs typeface="Arial" panose="020B0604020202020204" pitchFamily="34" charset="0"/>
            </a:endParaRPr>
          </a:p>
        </p:txBody>
      </p:sp>
      <p:pic>
        <p:nvPicPr>
          <p:cNvPr id="5122" name="Picture 2" descr="https://o.remove.bg/downloads/f8ed8bec-57e5-40e8-88e0-98ece52ed85f/image-removebg-preview.pn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296400" y="5495092"/>
            <a:ext cx="533400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557823" y="4934486"/>
            <a:ext cx="3459436" cy="3459436"/>
          </a:xfrm>
          <a:prstGeom prst="rect">
            <a:avLst/>
          </a:prstGeom>
        </p:spPr>
      </p:pic>
    </p:spTree>
    <p:extLst>
      <p:ext uri="{BB962C8B-B14F-4D97-AF65-F5344CB8AC3E}">
        <p14:creationId xmlns:p14="http://schemas.microsoft.com/office/powerpoint/2010/main" val="287610435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fade">
                                      <p:cBhvr>
                                        <p:cTn id="20" dur="500"/>
                                        <p:tgtEl>
                                          <p:spTgt spid="5122"/>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375" t="28213" r="744" b="1077"/>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5221" r="2363" b="25330"/>
          <a:stretch>
            <a:fillRect/>
          </a:stretch>
        </p:blipFill>
        <p:spPr>
          <a:xfrm>
            <a:off x="-158863" y="4499965"/>
            <a:ext cx="18759776" cy="6129434"/>
          </a:xfrm>
          <a:prstGeom prst="rect">
            <a:avLst/>
          </a:prstGeom>
        </p:spPr>
      </p:pic>
      <p:pic>
        <p:nvPicPr>
          <p:cNvPr id="4" name="Picture 4"/>
          <p:cNvPicPr>
            <a:picLocks noChangeAspect="1"/>
          </p:cNvPicPr>
          <p:nvPr/>
        </p:nvPicPr>
        <p:blipFill>
          <a:blip r:embed="rId4"/>
          <a:srcRect/>
          <a:stretch>
            <a:fillRect/>
          </a:stretch>
        </p:blipFill>
        <p:spPr>
          <a:xfrm>
            <a:off x="-8623439" y="8233220"/>
            <a:ext cx="14984485" cy="3277856"/>
          </a:xfrm>
          <a:prstGeom prst="rect">
            <a:avLst/>
          </a:prstGeom>
        </p:spPr>
      </p:pic>
      <p:grpSp>
        <p:nvGrpSpPr>
          <p:cNvPr id="5" name="Group 5"/>
          <p:cNvGrpSpPr>
            <a:grpSpLocks noChangeAspect="1"/>
          </p:cNvGrpSpPr>
          <p:nvPr/>
        </p:nvGrpSpPr>
        <p:grpSpPr>
          <a:xfrm rot="103097">
            <a:off x="1481852" y="2024773"/>
            <a:ext cx="15324297" cy="7717445"/>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solidFill>
              <a:srgbClr val="FFFFFF"/>
            </a:solidFill>
            <a:ln>
              <a:solidFill>
                <a:srgbClr val="000000"/>
              </a:solidFill>
            </a:ln>
          </p:spPr>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pic>
        <p:nvPicPr>
          <p:cNvPr id="11" name="Picture 11"/>
          <p:cNvPicPr>
            <a:picLocks noChangeAspect="1"/>
          </p:cNvPicPr>
          <p:nvPr/>
        </p:nvPicPr>
        <p:blipFill>
          <a:blip r:embed="rId4"/>
          <a:srcRect/>
          <a:stretch>
            <a:fillRect/>
          </a:stretch>
        </p:blipFill>
        <p:spPr>
          <a:xfrm rot="887513">
            <a:off x="8447041" y="-1803913"/>
            <a:ext cx="14984485" cy="3277856"/>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725887" y="1922623"/>
            <a:ext cx="4114800" cy="3987615"/>
          </a:xfrm>
          <a:prstGeom prst="rect">
            <a:avLst/>
          </a:prstGeom>
        </p:spPr>
      </p:pic>
      <p:pic>
        <p:nvPicPr>
          <p:cNvPr id="18" name="Picture 18"/>
          <p:cNvPicPr>
            <a:picLocks noChangeAspect="1"/>
          </p:cNvPicPr>
          <p:nvPr/>
        </p:nvPicPr>
        <p:blipFill>
          <a:blip r:embed="rId9"/>
          <a:srcRect l="9238" r="26441"/>
          <a:stretch>
            <a:fillRect/>
          </a:stretch>
        </p:blipFill>
        <p:spPr>
          <a:xfrm rot="10210985">
            <a:off x="-998502" y="-2200533"/>
            <a:ext cx="7959271" cy="2908027"/>
          </a:xfrm>
          <a:prstGeom prst="rect">
            <a:avLst/>
          </a:prstGeom>
        </p:spPr>
      </p:pic>
      <p:sp>
        <p:nvSpPr>
          <p:cNvPr id="19" name="TextBox 18"/>
          <p:cNvSpPr txBox="1"/>
          <p:nvPr/>
        </p:nvSpPr>
        <p:spPr>
          <a:xfrm>
            <a:off x="4682389" y="3805614"/>
            <a:ext cx="184731" cy="369332"/>
          </a:xfrm>
          <a:prstGeom prst="rect">
            <a:avLst/>
          </a:prstGeom>
          <a:noFill/>
        </p:spPr>
        <p:txBody>
          <a:bodyPr wrap="none" rtlCol="0">
            <a:spAutoFit/>
          </a:bodyPr>
          <a:lstStyle/>
          <a:p>
            <a:endParaRPr lang="en-US" dirty="0"/>
          </a:p>
        </p:txBody>
      </p:sp>
      <p:sp>
        <p:nvSpPr>
          <p:cNvPr id="21"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rgbClr val="925C39"/>
                </a:solidFill>
                <a:latin typeface="Arial" panose="020B0604020202020204" pitchFamily="34" charset="0"/>
                <a:cs typeface="Arial" panose="020B0604020202020204" pitchFamily="34" charset="0"/>
              </a:rPr>
              <a:t>HƯỚNG DẪN VỀ NHÀ</a:t>
            </a:r>
            <a:endParaRPr lang="en-US" sz="6500" b="1" dirty="0">
              <a:solidFill>
                <a:srgbClr val="925C39"/>
              </a:solidFill>
              <a:latin typeface="Arial" panose="020B0604020202020204" pitchFamily="34" charset="0"/>
              <a:cs typeface="Arial" panose="020B0604020202020204" pitchFamily="34" charset="0"/>
            </a:endParaRPr>
          </a:p>
        </p:txBody>
      </p:sp>
      <p:sp>
        <p:nvSpPr>
          <p:cNvPr id="8" name="Rectangle 7"/>
          <p:cNvSpPr/>
          <p:nvPr/>
        </p:nvSpPr>
        <p:spPr>
          <a:xfrm>
            <a:off x="7937811" y="3161541"/>
            <a:ext cx="7788076" cy="4594912"/>
          </a:xfrm>
          <a:prstGeom prst="rect">
            <a:avLst/>
          </a:prstGeom>
        </p:spPr>
        <p:txBody>
          <a:bodyPr wrap="square">
            <a:spAutoFit/>
          </a:bodyPr>
          <a:lstStyle/>
          <a:p>
            <a:pPr marL="571500" indent="-571500" algn="just">
              <a:lnSpc>
                <a:spcPct val="250000"/>
              </a:lnSpc>
              <a:spcBef>
                <a:spcPts val="300"/>
              </a:spcBef>
              <a:spcAft>
                <a:spcPts val="300"/>
              </a:spcAft>
              <a:buFont typeface="Arial" panose="020B0604020202020204" pitchFamily="34" charset="0"/>
              <a:buChar char="•"/>
            </a:pP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Ôn</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lại</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kiến</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bài</a:t>
            </a:r>
            <a:r>
              <a:rPr lang="fr-FR"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6.</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250000"/>
              </a:lnSpc>
              <a:spcBef>
                <a:spcPts val="300"/>
              </a:spcBef>
              <a:spcAft>
                <a:spcPts val="300"/>
              </a:spcAft>
              <a:buFont typeface="Arial" panose="020B0604020202020204" pitchFamily="34" charset="0"/>
              <a:buChar char="•"/>
            </a:pP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Hoàn</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bài</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tập</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giao</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250000"/>
              </a:lnSpc>
              <a:spcBef>
                <a:spcPts val="300"/>
              </a:spcBef>
              <a:spcAft>
                <a:spcPts val="300"/>
              </a:spcAft>
              <a:buFont typeface="Arial" panose="020B0604020202020204" pitchFamily="34" charset="0"/>
              <a:buChar char="•"/>
            </a:pPr>
            <a:r>
              <a:rPr lang="fr-FR"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Đọc</a:t>
            </a:r>
            <a:r>
              <a:rPr lang="fr-FR"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trước</a:t>
            </a:r>
            <a:r>
              <a:rPr lang="fr-FR"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bài</a:t>
            </a:r>
            <a:r>
              <a:rPr lang="fr-FR"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7</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a:off x="9372600" y="8291100"/>
            <a:ext cx="7003155" cy="1995899"/>
          </a:xfrm>
          <a:prstGeom prst="rect">
            <a:avLst/>
          </a:prstGeom>
        </p:spPr>
      </p:pic>
      <p:pic>
        <p:nvPicPr>
          <p:cNvPr id="9" name="Picture 8"/>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2751230" y="3332464"/>
            <a:ext cx="4584195" cy="5294005"/>
          </a:xfrm>
          <a:prstGeom prst="rect">
            <a:avLst/>
          </a:prstGeom>
        </p:spPr>
      </p:pic>
    </p:spTree>
    <p:extLst>
      <p:ext uri="{BB962C8B-B14F-4D97-AF65-F5344CB8AC3E}">
        <p14:creationId xmlns:p14="http://schemas.microsoft.com/office/powerpoint/2010/main" val="356466577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down)">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wipe(down)">
                                      <p:cBhvr>
                                        <p:cTn id="34" dur="500"/>
                                        <p:tgtEl>
                                          <p:spTgt spid="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wipe(down)">
                                      <p:cBhvr>
                                        <p:cTn id="39"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61" t="22744" r="43478" b="3131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1063707">
            <a:off x="11225424" y="7696296"/>
            <a:ext cx="12374583" cy="2908027"/>
          </a:xfrm>
          <a:prstGeom prst="rect">
            <a:avLst/>
          </a:prstGeom>
        </p:spPr>
      </p:pic>
      <p:pic>
        <p:nvPicPr>
          <p:cNvPr id="4" name="Picture 4"/>
          <p:cNvPicPr>
            <a:picLocks noChangeAspect="1"/>
          </p:cNvPicPr>
          <p:nvPr/>
        </p:nvPicPr>
        <p:blipFill>
          <a:blip r:embed="rId4"/>
          <a:srcRect/>
          <a:stretch>
            <a:fillRect/>
          </a:stretch>
        </p:blipFill>
        <p:spPr>
          <a:xfrm rot="10382809">
            <a:off x="-2264473" y="3438007"/>
            <a:ext cx="11101200" cy="7937358"/>
          </a:xfrm>
          <a:prstGeom prst="rect">
            <a:avLst/>
          </a:prstGeom>
        </p:spPr>
      </p:pic>
      <p:pic>
        <p:nvPicPr>
          <p:cNvPr id="5" name="Picture 5"/>
          <p:cNvPicPr>
            <a:picLocks noChangeAspect="1"/>
          </p:cNvPicPr>
          <p:nvPr/>
        </p:nvPicPr>
        <p:blipFill>
          <a:blip r:embed="rId5"/>
          <a:srcRect b="18181"/>
          <a:stretch>
            <a:fillRect/>
          </a:stretch>
        </p:blipFill>
        <p:spPr>
          <a:xfrm>
            <a:off x="990600" y="1028700"/>
            <a:ext cx="16230600" cy="8229600"/>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092483" y="4071659"/>
            <a:ext cx="10499384" cy="2152374"/>
          </a:xfrm>
          <a:prstGeom prst="rect">
            <a:avLst/>
          </a:prstGeom>
        </p:spPr>
      </p:pic>
      <p:pic>
        <p:nvPicPr>
          <p:cNvPr id="10" name="Picture 10"/>
          <p:cNvPicPr>
            <a:picLocks noChangeAspect="1"/>
          </p:cNvPicPr>
          <p:nvPr/>
        </p:nvPicPr>
        <p:blipFill>
          <a:blip r:embed="rId10"/>
          <a:srcRect t="24676" r="347" b="29980"/>
          <a:stretch>
            <a:fillRect/>
          </a:stretch>
        </p:blipFill>
        <p:spPr>
          <a:xfrm rot="2398492">
            <a:off x="14105804" y="1322689"/>
            <a:ext cx="4472223" cy="1133622"/>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798530" y="311203"/>
            <a:ext cx="2617647" cy="2638097"/>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49816" y="1404717"/>
            <a:ext cx="2273935" cy="1136968"/>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094837" y="613957"/>
            <a:ext cx="2025033" cy="203259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7218945" y="-1192364"/>
            <a:ext cx="4114800" cy="3987615"/>
          </a:xfrm>
          <a:prstGeom prst="rect">
            <a:avLst/>
          </a:prstGeom>
        </p:spPr>
      </p:pic>
      <p:sp>
        <p:nvSpPr>
          <p:cNvPr id="19" name="TextBox 15">
            <a:extLst>
              <a:ext uri="{FF2B5EF4-FFF2-40B4-BE49-F238E27FC236}">
                <a16:creationId xmlns:a16="http://schemas.microsoft.com/office/drawing/2014/main" id="{DCAF2297-A388-73BD-8AA0-2D2FC6F2664C}"/>
              </a:ext>
            </a:extLst>
          </p:cNvPr>
          <p:cNvSpPr txBox="1"/>
          <p:nvPr/>
        </p:nvSpPr>
        <p:spPr>
          <a:xfrm>
            <a:off x="990600" y="3758971"/>
            <a:ext cx="16230600" cy="3200876"/>
          </a:xfrm>
          <a:prstGeom prst="rect">
            <a:avLst/>
          </a:prstGeom>
        </p:spPr>
        <p:txBody>
          <a:bodyPr wrap="square" lIns="0" tIns="0" rIns="0" bIns="0" rtlCol="0" anchor="t">
            <a:spAutoFit/>
          </a:bodyPr>
          <a:lstStyle/>
          <a:p>
            <a:pPr algn="ctr">
              <a:lnSpc>
                <a:spcPct val="130000"/>
              </a:lnSpc>
            </a:pPr>
            <a:r>
              <a:rPr lang="en-US" sz="8000" b="1" dirty="0" smtClean="0">
                <a:solidFill>
                  <a:srgbClr val="302C2C"/>
                </a:solidFill>
                <a:latin typeface="Arial" panose="020B0604020202020204" pitchFamily="34" charset="0"/>
                <a:cs typeface="Arial" panose="020B0604020202020204" pitchFamily="34" charset="0"/>
              </a:rPr>
              <a:t>CẢM ƠN CÁC EM ĐÃ LẮNG NGHE BÀI HỌC, HẸN GẶP LẠI!</a:t>
            </a:r>
            <a:endParaRPr lang="en-US" sz="8000" b="1" dirty="0">
              <a:solidFill>
                <a:srgbClr val="302C2C"/>
              </a:solidFill>
              <a:latin typeface="Arial" panose="020B0604020202020204" pitchFamily="34" charset="0"/>
              <a:cs typeface="Arial" panose="020B0604020202020204" pitchFamily="34" charset="0"/>
            </a:endParaRPr>
          </a:p>
        </p:txBody>
      </p:sp>
      <p:pic>
        <p:nvPicPr>
          <p:cNvPr id="17" name="Picture 9"/>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1074641">
            <a:off x="15534066" y="7167526"/>
            <a:ext cx="2155590" cy="2632782"/>
          </a:xfrm>
          <a:prstGeom prst="rect">
            <a:avLst/>
          </a:prstGeom>
        </p:spPr>
      </p:pic>
      <p:pic>
        <p:nvPicPr>
          <p:cNvPr id="18" name="Picture 20"/>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a:stretch>
            <a:fillRect/>
          </a:stretch>
        </p:blipFill>
        <p:spPr>
          <a:xfrm rot="20764872">
            <a:off x="375805" y="7582376"/>
            <a:ext cx="3405665" cy="1983800"/>
          </a:xfrm>
          <a:prstGeom prst="rect">
            <a:avLst/>
          </a:prstGeom>
        </p:spPr>
      </p:pic>
    </p:spTree>
    <p:extLst>
      <p:ext uri="{BB962C8B-B14F-4D97-AF65-F5344CB8AC3E}">
        <p14:creationId xmlns:p14="http://schemas.microsoft.com/office/powerpoint/2010/main" val="640151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375" t="28213" r="744" b="1077"/>
          <a:stretch>
            <a:fillRect/>
          </a:stretch>
        </p:blipFill>
        <p:spPr>
          <a:xfrm>
            <a:off x="30126" y="0"/>
            <a:ext cx="18288000" cy="10287000"/>
          </a:xfrm>
          <a:prstGeom prst="rect">
            <a:avLst/>
          </a:prstGeom>
        </p:spPr>
      </p:pic>
      <p:pic>
        <p:nvPicPr>
          <p:cNvPr id="3" name="Picture 3"/>
          <p:cNvPicPr>
            <a:picLocks noChangeAspect="1"/>
          </p:cNvPicPr>
          <p:nvPr/>
        </p:nvPicPr>
        <p:blipFill>
          <a:blip r:embed="rId3"/>
          <a:srcRect l="15221" r="2363" b="25330"/>
          <a:stretch>
            <a:fillRect/>
          </a:stretch>
        </p:blipFill>
        <p:spPr>
          <a:xfrm>
            <a:off x="-158863" y="8263827"/>
            <a:ext cx="18759776" cy="2365571"/>
          </a:xfrm>
          <a:prstGeom prst="rect">
            <a:avLst/>
          </a:prstGeom>
        </p:spPr>
      </p:pic>
      <p:pic>
        <p:nvPicPr>
          <p:cNvPr id="11" name="Picture 11"/>
          <p:cNvPicPr>
            <a:picLocks noChangeAspect="1"/>
          </p:cNvPicPr>
          <p:nvPr/>
        </p:nvPicPr>
        <p:blipFill>
          <a:blip r:embed="rId4"/>
          <a:srcRect/>
          <a:stretch>
            <a:fillRect/>
          </a:stretch>
        </p:blipFill>
        <p:spPr>
          <a:xfrm rot="887513">
            <a:off x="8447041" y="-1803913"/>
            <a:ext cx="14984485" cy="3277856"/>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087600" y="-2179272"/>
            <a:ext cx="4114800" cy="3987615"/>
          </a:xfrm>
          <a:prstGeom prst="rect">
            <a:avLst/>
          </a:prstGeom>
        </p:spPr>
      </p:pic>
      <p:pic>
        <p:nvPicPr>
          <p:cNvPr id="18" name="Picture 18"/>
          <p:cNvPicPr>
            <a:picLocks noChangeAspect="1"/>
          </p:cNvPicPr>
          <p:nvPr/>
        </p:nvPicPr>
        <p:blipFill>
          <a:blip r:embed="rId9"/>
          <a:srcRect l="9238" r="26441"/>
          <a:stretch>
            <a:fillRect/>
          </a:stretch>
        </p:blipFill>
        <p:spPr>
          <a:xfrm rot="10210985">
            <a:off x="-998502" y="-2200533"/>
            <a:ext cx="7959271" cy="2908027"/>
          </a:xfrm>
          <a:prstGeom prst="rect">
            <a:avLst/>
          </a:prstGeom>
        </p:spPr>
      </p:pic>
      <p:sp>
        <p:nvSpPr>
          <p:cNvPr id="19" name="TextBox 18">
            <a:extLst>
              <a:ext uri="{FF2B5EF4-FFF2-40B4-BE49-F238E27FC236}">
                <a16:creationId xmlns:a16="http://schemas.microsoft.com/office/drawing/2014/main" id="{2F6D078F-FA04-C1CD-88EA-75263540A923}"/>
              </a:ext>
            </a:extLst>
          </p:cNvPr>
          <p:cNvSpPr txBox="1"/>
          <p:nvPr/>
        </p:nvSpPr>
        <p:spPr>
          <a:xfrm>
            <a:off x="0" y="837390"/>
            <a:ext cx="18288000" cy="1025922"/>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rgbClr val="925C39"/>
                </a:solidFill>
                <a:latin typeface="Arial" panose="020B0604020202020204" pitchFamily="34" charset="0"/>
                <a:cs typeface="Arial" panose="020B0604020202020204" pitchFamily="34" charset="0"/>
              </a:rPr>
              <a:t>KHỞI ĐỘNG</a:t>
            </a:r>
          </a:p>
        </p:txBody>
      </p:sp>
      <p:pic>
        <p:nvPicPr>
          <p:cNvPr id="21"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696436" y="2498295"/>
            <a:ext cx="12841870" cy="5423133"/>
          </a:xfrm>
          <a:prstGeom prst="rect">
            <a:avLst/>
          </a:prstGeom>
        </p:spPr>
      </p:pic>
      <p:sp>
        <p:nvSpPr>
          <p:cNvPr id="4" name="Rectangle 3"/>
          <p:cNvSpPr/>
          <p:nvPr/>
        </p:nvSpPr>
        <p:spPr>
          <a:xfrm>
            <a:off x="6477000" y="3051257"/>
            <a:ext cx="9835520" cy="4317207"/>
          </a:xfrm>
          <a:prstGeom prst="rect">
            <a:avLst/>
          </a:prstGeom>
        </p:spPr>
        <p:txBody>
          <a:bodyPr wrap="square">
            <a:spAutoFit/>
          </a:bodyPr>
          <a:lstStyle/>
          <a:p>
            <a:pPr marL="571500" indent="-571500" algn="just">
              <a:lnSpc>
                <a:spcPct val="140000"/>
              </a:lnSpc>
              <a:buFont typeface="Arial" panose="020B0604020202020204" pitchFamily="34" charset="0"/>
              <a:buChar char="•"/>
            </a:pPr>
            <a:r>
              <a:rPr lang="vi-VN" sz="4000" dirty="0"/>
              <a:t>Châu Á là châu lục đông dân nhất thế giới với mức gia tăng dân số cao.</a:t>
            </a:r>
            <a:endParaRPr lang="en-US" sz="4000" dirty="0"/>
          </a:p>
          <a:p>
            <a:pPr marL="571500" indent="-571500" algn="just">
              <a:lnSpc>
                <a:spcPct val="140000"/>
              </a:lnSpc>
              <a:buFont typeface="Arial" panose="020B0604020202020204" pitchFamily="34" charset="0"/>
              <a:buChar char="•"/>
            </a:pPr>
            <a:r>
              <a:rPr lang="vi-VN" sz="4000" dirty="0" smtClean="0"/>
              <a:t>Một </a:t>
            </a:r>
            <a:r>
              <a:rPr lang="vi-VN" sz="4000" dirty="0"/>
              <a:t>số tôn giáo phổ biến ở châu Á như: Phật giáo, Ấn Độ giáo, Ki-tô giáo, Hồi giáo,…</a:t>
            </a:r>
            <a:endParaRPr lang="en-US" sz="4000" dirty="0"/>
          </a:p>
        </p:txBody>
      </p:sp>
      <p:pic>
        <p:nvPicPr>
          <p:cNvPr id="20"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838200" y="5342924"/>
            <a:ext cx="6312208" cy="5286474"/>
          </a:xfrm>
          <a:prstGeom prst="rect">
            <a:avLst/>
          </a:prstGeom>
        </p:spPr>
      </p:pic>
    </p:spTree>
    <p:extLst>
      <p:ext uri="{BB962C8B-B14F-4D97-AF65-F5344CB8AC3E}">
        <p14:creationId xmlns:p14="http://schemas.microsoft.com/office/powerpoint/2010/main" val="127195520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2165" r="50724" b="48490"/>
          <a:stretch>
            <a:fillRect/>
          </a:stretch>
        </p:blipFill>
        <p:spPr>
          <a:xfrm>
            <a:off x="963285" y="1383909"/>
            <a:ext cx="16361429" cy="751918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184119">
            <a:off x="689712" y="5605209"/>
            <a:ext cx="5705460" cy="7653665"/>
          </a:xfrm>
          <a:prstGeom prst="rect">
            <a:avLst/>
          </a:prstGeom>
        </p:spPr>
      </p:pic>
      <p:pic>
        <p:nvPicPr>
          <p:cNvPr id="11" name="Picture 11"/>
          <p:cNvPicPr>
            <a:picLocks noChangeAspect="1"/>
          </p:cNvPicPr>
          <p:nvPr/>
        </p:nvPicPr>
        <p:blipFill>
          <a:blip r:embed="rId6"/>
          <a:srcRect t="21102" b="41030"/>
          <a:stretch>
            <a:fillRect/>
          </a:stretch>
        </p:blipFill>
        <p:spPr>
          <a:xfrm rot="-108631">
            <a:off x="9723182" y="817205"/>
            <a:ext cx="7042796" cy="1133406"/>
          </a:xfrm>
          <a:prstGeom prst="rect">
            <a:avLst/>
          </a:prstGeom>
        </p:spPr>
      </p:pic>
      <p:pic>
        <p:nvPicPr>
          <p:cNvPr id="12" name="Picture 12"/>
          <p:cNvPicPr>
            <a:picLocks noChangeAspect="1"/>
          </p:cNvPicPr>
          <p:nvPr/>
        </p:nvPicPr>
        <p:blipFill>
          <a:blip r:embed="rId7"/>
          <a:srcRect l="37487" r="29917"/>
          <a:stretch>
            <a:fillRect/>
          </a:stretch>
        </p:blipFill>
        <p:spPr>
          <a:xfrm rot="887513">
            <a:off x="14045537" y="-1659114"/>
            <a:ext cx="4884205" cy="3277856"/>
          </a:xfrm>
          <a:prstGeom prst="rect">
            <a:avLst/>
          </a:prstGeom>
        </p:spPr>
      </p:pic>
      <p:pic>
        <p:nvPicPr>
          <p:cNvPr id="13" name="Picture 13"/>
          <p:cNvPicPr>
            <a:picLocks noChangeAspect="1"/>
          </p:cNvPicPr>
          <p:nvPr/>
        </p:nvPicPr>
        <p:blipFill>
          <a:blip r:embed="rId8"/>
          <a:srcRect/>
          <a:stretch>
            <a:fillRect/>
          </a:stretch>
        </p:blipFill>
        <p:spPr>
          <a:xfrm rot="8768189">
            <a:off x="12368940" y="9378991"/>
            <a:ext cx="7659012" cy="3484850"/>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757047">
            <a:off x="16148201" y="1481997"/>
            <a:ext cx="4939326" cy="4786656"/>
          </a:xfrm>
          <a:prstGeom prst="rect">
            <a:avLst/>
          </a:prstGeom>
        </p:spPr>
      </p:pic>
      <p:sp>
        <p:nvSpPr>
          <p:cNvPr id="15" name="TextBox 14">
            <a:extLst>
              <a:ext uri="{FF2B5EF4-FFF2-40B4-BE49-F238E27FC236}">
                <a16:creationId xmlns:a16="http://schemas.microsoft.com/office/drawing/2014/main" id="{8101ADB2-CEA9-66DA-3D92-EEEA6C294A39}"/>
              </a:ext>
            </a:extLst>
          </p:cNvPr>
          <p:cNvSpPr txBox="1"/>
          <p:nvPr/>
        </p:nvSpPr>
        <p:spPr>
          <a:xfrm>
            <a:off x="2285999" y="3496894"/>
            <a:ext cx="13716000" cy="3126625"/>
          </a:xfrm>
          <a:prstGeom prst="rect">
            <a:avLst/>
          </a:prstGeom>
          <a:noFill/>
        </p:spPr>
        <p:txBody>
          <a:bodyPr wrap="square">
            <a:spAutoFit/>
          </a:bodyPr>
          <a:lstStyle/>
          <a:p>
            <a:pPr algn="ctr">
              <a:lnSpc>
                <a:spcPct val="130000"/>
              </a:lnSpc>
              <a:spcBef>
                <a:spcPts val="200"/>
              </a:spcBef>
            </a:pPr>
            <a:r>
              <a:rPr lang="nl-NL" sz="8000" b="1" dirty="0">
                <a:solidFill>
                  <a:srgbClr val="925C39"/>
                </a:solidFill>
                <a:effectLst/>
                <a:latin typeface="Arial" panose="020B0604020202020204" pitchFamily="34" charset="0"/>
                <a:ea typeface="DengXian Light" panose="02010600030101010101" pitchFamily="2" charset="-122"/>
                <a:cs typeface="Arial" panose="020B0604020202020204" pitchFamily="34" charset="0"/>
              </a:rPr>
              <a:t>BÀI </a:t>
            </a:r>
            <a:r>
              <a:rPr lang="nl-NL" sz="8000" b="1" dirty="0" smtClean="0">
                <a:solidFill>
                  <a:srgbClr val="925C39"/>
                </a:solidFill>
                <a:effectLst/>
                <a:latin typeface="Arial" panose="020B0604020202020204" pitchFamily="34" charset="0"/>
                <a:ea typeface="DengXian Light" panose="02010600030101010101" pitchFamily="2" charset="-122"/>
                <a:cs typeface="Arial" panose="020B0604020202020204" pitchFamily="34" charset="0"/>
              </a:rPr>
              <a:t>5: </a:t>
            </a:r>
            <a:r>
              <a:rPr lang="nl-NL" sz="8000" b="1" dirty="0" smtClean="0">
                <a:solidFill>
                  <a:srgbClr val="925C39"/>
                </a:solidFill>
                <a:latin typeface="Arial" panose="020B0604020202020204" pitchFamily="34" charset="0"/>
                <a:ea typeface="DengXian Light" panose="02010600030101010101" pitchFamily="2" charset="-122"/>
                <a:cs typeface="Arial" panose="020B0604020202020204" pitchFamily="34" charset="0"/>
              </a:rPr>
              <a:t>ĐẶC ĐIỂM DÂN CƯ, XÃ HỘI CHÂU </a:t>
            </a:r>
            <a:r>
              <a:rPr lang="nl-NL" sz="8000" b="1" dirty="0">
                <a:solidFill>
                  <a:srgbClr val="925C39"/>
                </a:solidFill>
                <a:latin typeface="Arial" panose="020B0604020202020204" pitchFamily="34" charset="0"/>
                <a:ea typeface="DengXian Light" panose="02010600030101010101" pitchFamily="2" charset="-122"/>
                <a:cs typeface="Arial" panose="020B0604020202020204" pitchFamily="34" charset="0"/>
              </a:rPr>
              <a:t>Á</a:t>
            </a:r>
            <a:endParaRPr lang="en-US" sz="8000" b="1" dirty="0">
              <a:solidFill>
                <a:srgbClr val="925C39"/>
              </a:solidFill>
              <a:effectLst/>
              <a:latin typeface="Arial" panose="020B0604020202020204" pitchFamily="34" charset="0"/>
              <a:ea typeface="DengXian Light" panose="02010600030101010101" pitchFamily="2" charset="-122"/>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479" t="48657" r="5244"/>
          <a:stretch>
            <a:fillRect/>
          </a:stretch>
        </p:blipFill>
        <p:spPr>
          <a:xfrm>
            <a:off x="0" y="0"/>
            <a:ext cx="18288000" cy="10287000"/>
          </a:xfrm>
          <a:prstGeom prst="rect">
            <a:avLst/>
          </a:prstGeom>
        </p:spPr>
      </p:pic>
      <p:pic>
        <p:nvPicPr>
          <p:cNvPr id="4" name="Picture 4"/>
          <p:cNvPicPr>
            <a:picLocks noChangeAspect="1"/>
          </p:cNvPicPr>
          <p:nvPr/>
        </p:nvPicPr>
        <p:blipFill>
          <a:blip r:embed="rId3"/>
          <a:srcRect l="7685" t="11029" r="51193"/>
          <a:stretch>
            <a:fillRect/>
          </a:stretch>
        </p:blipFill>
        <p:spPr>
          <a:xfrm rot="-5400000">
            <a:off x="6733056" y="-4706236"/>
            <a:ext cx="8308727" cy="2015371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21525">
            <a:off x="4023740" y="168807"/>
            <a:ext cx="10212685" cy="2391634"/>
          </a:xfrm>
          <a:prstGeom prst="rect">
            <a:avLst/>
          </a:prstGeom>
        </p:spPr>
      </p:pic>
      <p:pic>
        <p:nvPicPr>
          <p:cNvPr id="7" name="Picture 7"/>
          <p:cNvPicPr>
            <a:picLocks noChangeAspect="1"/>
          </p:cNvPicPr>
          <p:nvPr/>
        </p:nvPicPr>
        <p:blipFill>
          <a:blip r:embed="rId7"/>
          <a:srcRect/>
          <a:stretch>
            <a:fillRect/>
          </a:stretch>
        </p:blipFill>
        <p:spPr>
          <a:xfrm rot="20979254">
            <a:off x="5582723" y="8912467"/>
            <a:ext cx="14984485" cy="3277856"/>
          </a:xfrm>
          <a:prstGeom prst="rect">
            <a:avLst/>
          </a:prstGeom>
        </p:spPr>
      </p:pic>
      <p:pic>
        <p:nvPicPr>
          <p:cNvPr id="8" name="Picture 8"/>
          <p:cNvPicPr>
            <a:picLocks noChangeAspect="1"/>
          </p:cNvPicPr>
          <p:nvPr/>
        </p:nvPicPr>
        <p:blipFill>
          <a:blip r:embed="rId8"/>
          <a:srcRect/>
          <a:stretch>
            <a:fillRect/>
          </a:stretch>
        </p:blipFill>
        <p:spPr>
          <a:xfrm rot="1642654">
            <a:off x="-1682572" y="6114088"/>
            <a:ext cx="4222447" cy="5280810"/>
          </a:xfrm>
          <a:prstGeom prst="rect">
            <a:avLst/>
          </a:prstGeom>
        </p:spPr>
      </p:pic>
      <p:pic>
        <p:nvPicPr>
          <p:cNvPr id="11" name="Picture 11"/>
          <p:cNvPicPr>
            <a:picLocks noChangeAspect="1"/>
          </p:cNvPicPr>
          <p:nvPr/>
        </p:nvPicPr>
        <p:blipFill>
          <a:blip r:embed="rId9"/>
          <a:srcRect t="24676" r="347" b="29980"/>
          <a:stretch>
            <a:fillRect/>
          </a:stretch>
        </p:blipFill>
        <p:spPr>
          <a:xfrm>
            <a:off x="-1019296" y="9456234"/>
            <a:ext cx="4472223" cy="1133622"/>
          </a:xfrm>
          <a:prstGeom prst="rect">
            <a:avLst/>
          </a:prstGeom>
        </p:spPr>
      </p:pic>
      <p:sp>
        <p:nvSpPr>
          <p:cNvPr id="16"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rgbClr val="925C39"/>
                </a:solidFill>
                <a:latin typeface="Arial" panose="020B0604020202020204" pitchFamily="34" charset="0"/>
                <a:cs typeface="Arial" panose="020B0604020202020204" pitchFamily="34" charset="0"/>
              </a:rPr>
              <a:t>NỘI DUNG BÀI HỌC</a:t>
            </a:r>
            <a:endParaRPr lang="en-US" sz="6500" b="1" dirty="0">
              <a:solidFill>
                <a:srgbClr val="925C39"/>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266497">
            <a:off x="7518947" y="3289305"/>
            <a:ext cx="1546871" cy="1552644"/>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266497">
            <a:off x="7518946" y="5734696"/>
            <a:ext cx="1546871" cy="1552644"/>
          </a:xfrm>
          <a:prstGeom prst="rect">
            <a:avLst/>
          </a:prstGeom>
        </p:spPr>
      </p:pic>
      <p:sp>
        <p:nvSpPr>
          <p:cNvPr id="21" name="TextBox 20"/>
          <p:cNvSpPr txBox="1"/>
          <p:nvPr/>
        </p:nvSpPr>
        <p:spPr>
          <a:xfrm>
            <a:off x="7644681" y="3596267"/>
            <a:ext cx="1295400" cy="938719"/>
          </a:xfrm>
          <a:prstGeom prst="rect">
            <a:avLst/>
          </a:prstGeom>
          <a:noFill/>
        </p:spPr>
        <p:txBody>
          <a:bodyPr wrap="square" rtlCol="0">
            <a:spAutoFit/>
          </a:bodyPr>
          <a:lstStyle/>
          <a:p>
            <a:pPr algn="ctr"/>
            <a:r>
              <a:rPr lang="en-US" sz="5500" b="1" dirty="0" smtClean="0">
                <a:solidFill>
                  <a:srgbClr val="302C2C"/>
                </a:solidFill>
                <a:latin typeface="Arial" panose="020B0604020202020204" pitchFamily="34" charset="0"/>
                <a:cs typeface="Arial" panose="020B0604020202020204" pitchFamily="34" charset="0"/>
              </a:rPr>
              <a:t>1</a:t>
            </a:r>
            <a:endParaRPr lang="en-US" sz="5500" b="1" dirty="0">
              <a:solidFill>
                <a:srgbClr val="302C2C"/>
              </a:solidFill>
              <a:latin typeface="Arial" panose="020B0604020202020204" pitchFamily="34" charset="0"/>
              <a:cs typeface="Arial" panose="020B0604020202020204" pitchFamily="34" charset="0"/>
            </a:endParaRPr>
          </a:p>
        </p:txBody>
      </p:sp>
      <p:sp>
        <p:nvSpPr>
          <p:cNvPr id="22" name="TextBox 21"/>
          <p:cNvSpPr txBox="1"/>
          <p:nvPr/>
        </p:nvSpPr>
        <p:spPr>
          <a:xfrm>
            <a:off x="7644681" y="6041659"/>
            <a:ext cx="1295400" cy="938719"/>
          </a:xfrm>
          <a:prstGeom prst="rect">
            <a:avLst/>
          </a:prstGeom>
          <a:noFill/>
        </p:spPr>
        <p:txBody>
          <a:bodyPr wrap="square" rtlCol="0">
            <a:spAutoFit/>
          </a:bodyPr>
          <a:lstStyle/>
          <a:p>
            <a:pPr algn="ctr"/>
            <a:r>
              <a:rPr lang="en-US" sz="5500" b="1" dirty="0" smtClean="0">
                <a:solidFill>
                  <a:srgbClr val="302C2C"/>
                </a:solidFill>
                <a:latin typeface="Arial" panose="020B0604020202020204" pitchFamily="34" charset="0"/>
                <a:cs typeface="Arial" panose="020B0604020202020204" pitchFamily="34" charset="0"/>
              </a:rPr>
              <a:t>2</a:t>
            </a:r>
            <a:endParaRPr lang="en-US" sz="5500" b="1" dirty="0">
              <a:solidFill>
                <a:srgbClr val="302C2C"/>
              </a:solidFill>
              <a:latin typeface="Arial" panose="020B0604020202020204" pitchFamily="34" charset="0"/>
              <a:cs typeface="Arial" panose="020B0604020202020204" pitchFamily="34" charset="0"/>
            </a:endParaRPr>
          </a:p>
        </p:txBody>
      </p:sp>
      <p:sp>
        <p:nvSpPr>
          <p:cNvPr id="24" name="TextBox 23"/>
          <p:cNvSpPr txBox="1"/>
          <p:nvPr/>
        </p:nvSpPr>
        <p:spPr>
          <a:xfrm>
            <a:off x="9521716" y="3596267"/>
            <a:ext cx="6213961" cy="938719"/>
          </a:xfrm>
          <a:prstGeom prst="rect">
            <a:avLst/>
          </a:prstGeom>
          <a:noFill/>
        </p:spPr>
        <p:txBody>
          <a:bodyPr wrap="square" rtlCol="0">
            <a:spAutoFit/>
          </a:bodyPr>
          <a:lstStyle/>
          <a:p>
            <a:r>
              <a:rPr lang="en-US" sz="5500" b="1" dirty="0" err="1" smtClean="0">
                <a:solidFill>
                  <a:srgbClr val="302C2C"/>
                </a:solidFill>
                <a:latin typeface="Arial" panose="020B0604020202020204" pitchFamily="34" charset="0"/>
                <a:cs typeface="Arial" panose="020B0604020202020204" pitchFamily="34" charset="0"/>
              </a:rPr>
              <a:t>Đặc</a:t>
            </a:r>
            <a:r>
              <a:rPr lang="en-US" sz="5500" b="1" dirty="0" smtClean="0">
                <a:solidFill>
                  <a:srgbClr val="302C2C"/>
                </a:solidFill>
                <a:latin typeface="Arial" panose="020B0604020202020204" pitchFamily="34" charset="0"/>
                <a:cs typeface="Arial" panose="020B0604020202020204" pitchFamily="34" charset="0"/>
              </a:rPr>
              <a:t> </a:t>
            </a:r>
            <a:r>
              <a:rPr lang="en-US" sz="5500" b="1" dirty="0" err="1" smtClean="0">
                <a:solidFill>
                  <a:srgbClr val="302C2C"/>
                </a:solidFill>
                <a:latin typeface="Arial" panose="020B0604020202020204" pitchFamily="34" charset="0"/>
                <a:cs typeface="Arial" panose="020B0604020202020204" pitchFamily="34" charset="0"/>
              </a:rPr>
              <a:t>điểm</a:t>
            </a:r>
            <a:r>
              <a:rPr lang="en-US" sz="5500" b="1" dirty="0" smtClean="0">
                <a:solidFill>
                  <a:srgbClr val="302C2C"/>
                </a:solidFill>
                <a:latin typeface="Arial" panose="020B0604020202020204" pitchFamily="34" charset="0"/>
                <a:cs typeface="Arial" panose="020B0604020202020204" pitchFamily="34" charset="0"/>
              </a:rPr>
              <a:t> </a:t>
            </a:r>
            <a:r>
              <a:rPr lang="en-US" sz="5500" b="1" dirty="0" err="1" smtClean="0">
                <a:solidFill>
                  <a:srgbClr val="302C2C"/>
                </a:solidFill>
                <a:latin typeface="Arial" panose="020B0604020202020204" pitchFamily="34" charset="0"/>
                <a:cs typeface="Arial" panose="020B0604020202020204" pitchFamily="34" charset="0"/>
              </a:rPr>
              <a:t>dân</a:t>
            </a:r>
            <a:r>
              <a:rPr lang="en-US" sz="5500" b="1" dirty="0" smtClean="0">
                <a:solidFill>
                  <a:srgbClr val="302C2C"/>
                </a:solidFill>
                <a:latin typeface="Arial" panose="020B0604020202020204" pitchFamily="34" charset="0"/>
                <a:cs typeface="Arial" panose="020B0604020202020204" pitchFamily="34" charset="0"/>
              </a:rPr>
              <a:t> </a:t>
            </a:r>
            <a:r>
              <a:rPr lang="en-US" sz="5500" b="1" dirty="0" err="1" smtClean="0">
                <a:solidFill>
                  <a:srgbClr val="302C2C"/>
                </a:solidFill>
                <a:latin typeface="Arial" panose="020B0604020202020204" pitchFamily="34" charset="0"/>
                <a:cs typeface="Arial" panose="020B0604020202020204" pitchFamily="34" charset="0"/>
              </a:rPr>
              <a:t>cư</a:t>
            </a:r>
            <a:endParaRPr lang="en-US" sz="5500" b="1" dirty="0">
              <a:solidFill>
                <a:srgbClr val="302C2C"/>
              </a:solidFill>
              <a:latin typeface="Arial" panose="020B0604020202020204" pitchFamily="34" charset="0"/>
              <a:cs typeface="Arial" panose="020B0604020202020204" pitchFamily="34" charset="0"/>
            </a:endParaRPr>
          </a:p>
        </p:txBody>
      </p:sp>
      <p:sp>
        <p:nvSpPr>
          <p:cNvPr id="25" name="TextBox 24"/>
          <p:cNvSpPr txBox="1"/>
          <p:nvPr/>
        </p:nvSpPr>
        <p:spPr>
          <a:xfrm>
            <a:off x="9521716" y="6041658"/>
            <a:ext cx="6442561" cy="938719"/>
          </a:xfrm>
          <a:prstGeom prst="rect">
            <a:avLst/>
          </a:prstGeom>
          <a:noFill/>
        </p:spPr>
        <p:txBody>
          <a:bodyPr wrap="square" rtlCol="0">
            <a:spAutoFit/>
          </a:bodyPr>
          <a:lstStyle/>
          <a:p>
            <a:r>
              <a:rPr lang="en-US" sz="5500" b="1" dirty="0" err="1" smtClean="0">
                <a:solidFill>
                  <a:srgbClr val="302C2C"/>
                </a:solidFill>
                <a:latin typeface="Arial" panose="020B0604020202020204" pitchFamily="34" charset="0"/>
                <a:cs typeface="Arial" panose="020B0604020202020204" pitchFamily="34" charset="0"/>
              </a:rPr>
              <a:t>Tôn</a:t>
            </a:r>
            <a:r>
              <a:rPr lang="en-US" sz="5500" b="1" dirty="0" smtClean="0">
                <a:solidFill>
                  <a:srgbClr val="302C2C"/>
                </a:solidFill>
                <a:latin typeface="Arial" panose="020B0604020202020204" pitchFamily="34" charset="0"/>
                <a:cs typeface="Arial" panose="020B0604020202020204" pitchFamily="34" charset="0"/>
              </a:rPr>
              <a:t> </a:t>
            </a:r>
            <a:r>
              <a:rPr lang="en-US" sz="5500" b="1" dirty="0" err="1" smtClean="0">
                <a:solidFill>
                  <a:srgbClr val="302C2C"/>
                </a:solidFill>
                <a:latin typeface="Arial" panose="020B0604020202020204" pitchFamily="34" charset="0"/>
                <a:cs typeface="Arial" panose="020B0604020202020204" pitchFamily="34" charset="0"/>
              </a:rPr>
              <a:t>giáo</a:t>
            </a:r>
            <a:r>
              <a:rPr lang="en-US" sz="5500" b="1" dirty="0" smtClean="0">
                <a:solidFill>
                  <a:srgbClr val="302C2C"/>
                </a:solidFill>
                <a:latin typeface="Arial" panose="020B0604020202020204" pitchFamily="34" charset="0"/>
                <a:cs typeface="Arial" panose="020B0604020202020204" pitchFamily="34" charset="0"/>
              </a:rPr>
              <a:t> ở </a:t>
            </a:r>
            <a:r>
              <a:rPr lang="en-US" sz="5500" b="1" dirty="0" err="1" smtClean="0">
                <a:solidFill>
                  <a:srgbClr val="302C2C"/>
                </a:solidFill>
                <a:latin typeface="Arial" panose="020B0604020202020204" pitchFamily="34" charset="0"/>
                <a:cs typeface="Arial" panose="020B0604020202020204" pitchFamily="34" charset="0"/>
              </a:rPr>
              <a:t>châu</a:t>
            </a:r>
            <a:r>
              <a:rPr lang="en-US" sz="5500" b="1" dirty="0" smtClean="0">
                <a:solidFill>
                  <a:srgbClr val="302C2C"/>
                </a:solidFill>
                <a:latin typeface="Arial" panose="020B0604020202020204" pitchFamily="34" charset="0"/>
                <a:cs typeface="Arial" panose="020B0604020202020204" pitchFamily="34" charset="0"/>
              </a:rPr>
              <a:t> Á</a:t>
            </a:r>
            <a:endParaRPr lang="en-US" sz="5500" b="1" dirty="0">
              <a:solidFill>
                <a:srgbClr val="302C2C"/>
              </a:solidFill>
              <a:latin typeface="Arial" panose="020B0604020202020204" pitchFamily="34" charset="0"/>
              <a:cs typeface="Arial" panose="020B0604020202020204" pitchFamily="34" charset="0"/>
            </a:endParaRPr>
          </a:p>
        </p:txBody>
      </p:sp>
      <p:pic>
        <p:nvPicPr>
          <p:cNvPr id="27"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874933" y="2557449"/>
            <a:ext cx="3642984" cy="6648796"/>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anim calcmode="lin" valueType="num">
                                      <p:cBhvr>
                                        <p:cTn id="40" dur="500" fill="hold"/>
                                        <p:tgtEl>
                                          <p:spTgt spid="19"/>
                                        </p:tgtEl>
                                        <p:attrNameLst>
                                          <p:attrName>ppt_x</p:attrName>
                                        </p:attrNameLst>
                                      </p:cBhvr>
                                      <p:tavLst>
                                        <p:tav tm="0">
                                          <p:val>
                                            <p:strVal val="#ppt_x"/>
                                          </p:val>
                                        </p:tav>
                                        <p:tav tm="100000">
                                          <p:val>
                                            <p:strVal val="#ppt_x"/>
                                          </p:val>
                                        </p:tav>
                                      </p:tavLst>
                                    </p:anim>
                                    <p:anim calcmode="lin" valueType="num">
                                      <p:cBhvr>
                                        <p:cTn id="41" dur="5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anim calcmode="lin" valueType="num">
                                      <p:cBhvr>
                                        <p:cTn id="45" dur="500" fill="hold"/>
                                        <p:tgtEl>
                                          <p:spTgt spid="25"/>
                                        </p:tgtEl>
                                        <p:attrNameLst>
                                          <p:attrName>ppt_x</p:attrName>
                                        </p:attrNameLst>
                                      </p:cBhvr>
                                      <p:tavLst>
                                        <p:tav tm="0">
                                          <p:val>
                                            <p:strVal val="#ppt_x"/>
                                          </p:val>
                                        </p:tav>
                                        <p:tav tm="100000">
                                          <p:val>
                                            <p:strVal val="#ppt_x"/>
                                          </p:val>
                                        </p:tav>
                                      </p:tavLst>
                                    </p:anim>
                                    <p:anim calcmode="lin" valueType="num">
                                      <p:cBhvr>
                                        <p:cTn id="4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375" t="28213" r="744" b="1077"/>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5221" r="2363" b="25330"/>
          <a:stretch>
            <a:fillRect/>
          </a:stretch>
        </p:blipFill>
        <p:spPr>
          <a:xfrm>
            <a:off x="-158863" y="4499965"/>
            <a:ext cx="18759776" cy="6129434"/>
          </a:xfrm>
          <a:prstGeom prst="rect">
            <a:avLst/>
          </a:prstGeom>
        </p:spPr>
      </p:pic>
      <p:pic>
        <p:nvPicPr>
          <p:cNvPr id="4" name="Picture 4"/>
          <p:cNvPicPr>
            <a:picLocks noChangeAspect="1"/>
          </p:cNvPicPr>
          <p:nvPr/>
        </p:nvPicPr>
        <p:blipFill>
          <a:blip r:embed="rId4"/>
          <a:srcRect/>
          <a:stretch>
            <a:fillRect/>
          </a:stretch>
        </p:blipFill>
        <p:spPr>
          <a:xfrm>
            <a:off x="-8623439" y="8233220"/>
            <a:ext cx="14984485" cy="3277856"/>
          </a:xfrm>
          <a:prstGeom prst="rect">
            <a:avLst/>
          </a:prstGeom>
        </p:spPr>
      </p:pic>
      <p:grpSp>
        <p:nvGrpSpPr>
          <p:cNvPr id="5" name="Group 5"/>
          <p:cNvGrpSpPr>
            <a:grpSpLocks noChangeAspect="1"/>
          </p:cNvGrpSpPr>
          <p:nvPr/>
        </p:nvGrpSpPr>
        <p:grpSpPr>
          <a:xfrm rot="103097">
            <a:off x="1854199" y="1562525"/>
            <a:ext cx="15324297" cy="7717445"/>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solidFill>
              <a:srgbClr val="FFFFFF"/>
            </a:solidFill>
            <a:ln>
              <a:solidFill>
                <a:srgbClr val="000000"/>
              </a:solidFill>
            </a:ln>
          </p:spPr>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pic>
        <p:nvPicPr>
          <p:cNvPr id="11" name="Picture 11"/>
          <p:cNvPicPr>
            <a:picLocks noChangeAspect="1"/>
          </p:cNvPicPr>
          <p:nvPr/>
        </p:nvPicPr>
        <p:blipFill>
          <a:blip r:embed="rId4"/>
          <a:srcRect/>
          <a:stretch>
            <a:fillRect/>
          </a:stretch>
        </p:blipFill>
        <p:spPr>
          <a:xfrm rot="887513">
            <a:off x="8447041" y="-1803913"/>
            <a:ext cx="14984485" cy="3277856"/>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725887" y="1922623"/>
            <a:ext cx="4114800" cy="398761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266497">
            <a:off x="1493721" y="6562318"/>
            <a:ext cx="2617647" cy="2638097"/>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266497">
            <a:off x="538074" y="7898978"/>
            <a:ext cx="2273935" cy="1136968"/>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266497">
            <a:off x="1790029" y="6865072"/>
            <a:ext cx="2025033" cy="2032590"/>
          </a:xfrm>
          <a:prstGeom prst="rect">
            <a:avLst/>
          </a:prstGeom>
        </p:spPr>
      </p:pic>
      <p:pic>
        <p:nvPicPr>
          <p:cNvPr id="18" name="Picture 18"/>
          <p:cNvPicPr>
            <a:picLocks noChangeAspect="1"/>
          </p:cNvPicPr>
          <p:nvPr/>
        </p:nvPicPr>
        <p:blipFill>
          <a:blip r:embed="rId15"/>
          <a:srcRect l="9238" r="26441"/>
          <a:stretch>
            <a:fillRect/>
          </a:stretch>
        </p:blipFill>
        <p:spPr>
          <a:xfrm rot="10210985">
            <a:off x="-998502" y="-2200533"/>
            <a:ext cx="7959271" cy="2908027"/>
          </a:xfrm>
          <a:prstGeom prst="rect">
            <a:avLst/>
          </a:prstGeom>
        </p:spPr>
      </p:pic>
      <p:sp>
        <p:nvSpPr>
          <p:cNvPr id="19" name="TextBox 18"/>
          <p:cNvSpPr txBox="1"/>
          <p:nvPr/>
        </p:nvSpPr>
        <p:spPr>
          <a:xfrm>
            <a:off x="4682389" y="3805614"/>
            <a:ext cx="184731" cy="369332"/>
          </a:xfrm>
          <a:prstGeom prst="rect">
            <a:avLst/>
          </a:prstGeom>
          <a:noFill/>
        </p:spPr>
        <p:txBody>
          <a:bodyPr wrap="none" rtlCol="0">
            <a:spAutoFit/>
          </a:bodyPr>
          <a:lstStyle/>
          <a:p>
            <a:endParaRPr lang="en-US" dirty="0"/>
          </a:p>
        </p:txBody>
      </p:sp>
      <p:sp>
        <p:nvSpPr>
          <p:cNvPr id="20" name="TextBox 19"/>
          <p:cNvSpPr txBox="1"/>
          <p:nvPr/>
        </p:nvSpPr>
        <p:spPr>
          <a:xfrm>
            <a:off x="3709370" y="4400414"/>
            <a:ext cx="11669447" cy="1526187"/>
          </a:xfrm>
          <a:prstGeom prst="rect">
            <a:avLst/>
          </a:prstGeom>
          <a:noFill/>
        </p:spPr>
        <p:txBody>
          <a:bodyPr wrap="square" rtlCol="0">
            <a:spAutoFit/>
          </a:bodyPr>
          <a:lstStyle/>
          <a:p>
            <a:pPr algn="ctr">
              <a:lnSpc>
                <a:spcPct val="130000"/>
              </a:lnSpc>
            </a:pPr>
            <a:r>
              <a:rPr lang="fr-FR" sz="8000" b="1" dirty="0">
                <a:solidFill>
                  <a:srgbClr val="302C2C"/>
                </a:solidFill>
                <a:latin typeface="Arial" panose="020B0604020202020204" pitchFamily="34" charset="0"/>
                <a:cs typeface="Arial" panose="020B0604020202020204" pitchFamily="34" charset="0"/>
              </a:rPr>
              <a:t>1. </a:t>
            </a:r>
            <a:r>
              <a:rPr lang="nl-NL" sz="8000" b="1" dirty="0" smtClean="0">
                <a:solidFill>
                  <a:srgbClr val="302C2C"/>
                </a:solidFill>
                <a:latin typeface="Arial" panose="020B0604020202020204" pitchFamily="34" charset="0"/>
                <a:cs typeface="Arial" panose="020B0604020202020204" pitchFamily="34" charset="0"/>
              </a:rPr>
              <a:t>Đặc diểm dân cư</a:t>
            </a:r>
            <a:endParaRPr lang="en-US" sz="8000" dirty="0">
              <a:solidFill>
                <a:srgbClr val="302C2C"/>
              </a:solidFill>
              <a:latin typeface="Arial" panose="020B0604020202020204" pitchFamily="34" charset="0"/>
              <a:cs typeface="Arial" panose="020B0604020202020204" pitchFamily="34" charset="0"/>
            </a:endParaRPr>
          </a:p>
        </p:txBody>
      </p:sp>
      <p:pic>
        <p:nvPicPr>
          <p:cNvPr id="1028" name="Picture 4" descr="https://o.remove.bg/downloads/efb97242-6a74-4f7b-818a-73d33fdf4b58/image-removebg-preview.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89433" y="4565387"/>
            <a:ext cx="7804149" cy="7804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4" name="Picture 4"/>
          <p:cNvPicPr>
            <a:picLocks noChangeAspect="1"/>
          </p:cNvPicPr>
          <p:nvPr/>
        </p:nvPicPr>
        <p:blipFill>
          <a:blip r:embed="rId3"/>
          <a:srcRect t="20976" r="33873"/>
          <a:stretch>
            <a:fillRect/>
          </a:stretch>
        </p:blipFill>
        <p:spPr>
          <a:xfrm rot="859101">
            <a:off x="7179883" y="-1831301"/>
            <a:ext cx="12450556" cy="4612681"/>
          </a:xfrm>
          <a:prstGeom prst="rect">
            <a:avLst/>
          </a:prstGeom>
        </p:spPr>
      </p:pic>
      <p:pic>
        <p:nvPicPr>
          <p:cNvPr id="11" name="Picture 11"/>
          <p:cNvPicPr>
            <a:picLocks noChangeAspect="1"/>
          </p:cNvPicPr>
          <p:nvPr/>
        </p:nvPicPr>
        <p:blipFill>
          <a:blip r:embed="rId4"/>
          <a:srcRect l="2169" t="77268" r="1531" b="8749"/>
          <a:stretch>
            <a:fillRect/>
          </a:stretch>
        </p:blipFill>
        <p:spPr>
          <a:xfrm>
            <a:off x="4267199" y="481347"/>
            <a:ext cx="9906001" cy="1651461"/>
          </a:xfrm>
          <a:prstGeom prst="rect">
            <a:avLst/>
          </a:prstGeom>
        </p:spPr>
      </p:pic>
      <p:pic>
        <p:nvPicPr>
          <p:cNvPr id="12" name="Picture 12"/>
          <p:cNvPicPr>
            <a:picLocks noChangeAspect="1"/>
          </p:cNvPicPr>
          <p:nvPr/>
        </p:nvPicPr>
        <p:blipFill>
          <a:blip r:embed="rId5"/>
          <a:srcRect/>
          <a:stretch>
            <a:fillRect/>
          </a:stretch>
        </p:blipFill>
        <p:spPr>
          <a:xfrm rot="-980040">
            <a:off x="-325126" y="101534"/>
            <a:ext cx="2689936" cy="1687067"/>
          </a:xfrm>
          <a:prstGeom prst="rect">
            <a:avLst/>
          </a:prstGeom>
        </p:spPr>
      </p:pic>
      <p:sp>
        <p:nvSpPr>
          <p:cNvPr id="22" name="Rectangle 21"/>
          <p:cNvSpPr/>
          <p:nvPr/>
        </p:nvSpPr>
        <p:spPr>
          <a:xfrm>
            <a:off x="77041" y="8014742"/>
            <a:ext cx="9677400" cy="1846659"/>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fr-FR"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Đọc</a:t>
            </a:r>
            <a:r>
              <a:rPr lang="fr-FR"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fr-FR"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thông</a:t>
            </a:r>
            <a:r>
              <a:rPr lang="fr-FR"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tin </a:t>
            </a:r>
            <a:r>
              <a:rPr lang="fr-FR" sz="3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mục</a:t>
            </a:r>
            <a:r>
              <a:rPr lang="fr-FR"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fr-FR"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1a, </a:t>
            </a:r>
            <a:r>
              <a:rPr lang="fr-FR"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bảng</a:t>
            </a:r>
            <a:r>
              <a:rPr lang="fr-FR"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fr-FR"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fr-FR"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fr-FR"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liệu</a:t>
            </a:r>
            <a:r>
              <a:rPr lang="fr-FR"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6.1</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và</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thực</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hiệ</a:t>
            </a:r>
            <a:r>
              <a:rPr lang="en-US"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n</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nhiệm</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vụ</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trong</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phiếu</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học</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tập</a:t>
            </a:r>
            <a:endPar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
        <p:nvSpPr>
          <p:cNvPr id="23" name="TextBox 22">
            <a:extLst>
              <a:ext uri="{FF2B5EF4-FFF2-40B4-BE49-F238E27FC236}">
                <a16:creationId xmlns:a16="http://schemas.microsoft.com/office/drawing/2014/main" id="{621820FB-550B-D8DA-F0AA-8114B93043C5}"/>
              </a:ext>
            </a:extLst>
          </p:cNvPr>
          <p:cNvSpPr txBox="1"/>
          <p:nvPr/>
        </p:nvSpPr>
        <p:spPr>
          <a:xfrm>
            <a:off x="0" y="647186"/>
            <a:ext cx="18288000" cy="1292662"/>
          </a:xfrm>
          <a:prstGeom prst="rect">
            <a:avLst/>
          </a:prstGeom>
          <a:noFill/>
        </p:spPr>
        <p:txBody>
          <a:bodyPr wrap="square">
            <a:spAutoFit/>
          </a:bodyPr>
          <a:lstStyle/>
          <a:p>
            <a:pPr algn="ctr">
              <a:lnSpc>
                <a:spcPct val="120000"/>
              </a:lnSpc>
              <a:spcBef>
                <a:spcPts val="300"/>
              </a:spcBef>
              <a:spcAft>
                <a:spcPts val="300"/>
              </a:spcAft>
            </a:pPr>
            <a:r>
              <a:rPr lang="en-US" sz="6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HOẠT ĐỘNG </a:t>
            </a:r>
            <a:r>
              <a:rPr lang="en-US" sz="6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NHÓM</a:t>
            </a:r>
            <a:endParaRPr lang="en-US" sz="6500" b="1"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5339014" y="-15293"/>
            <a:ext cx="2071227" cy="2891306"/>
          </a:xfrm>
          <a:prstGeom prst="rect">
            <a:avLst/>
          </a:prstGeom>
        </p:spPr>
      </p:pic>
      <p:pic>
        <p:nvPicPr>
          <p:cNvPr id="3" name="Picture 2"/>
          <p:cNvPicPr>
            <a:picLocks noChangeAspect="1"/>
          </p:cNvPicPr>
          <p:nvPr/>
        </p:nvPicPr>
        <p:blipFill>
          <a:blip r:embed="rId32"/>
          <a:stretch>
            <a:fillRect/>
          </a:stretch>
        </p:blipFill>
        <p:spPr>
          <a:xfrm>
            <a:off x="533400" y="2528617"/>
            <a:ext cx="9053026" cy="5244435"/>
          </a:xfrm>
          <a:prstGeom prst="rect">
            <a:avLst/>
          </a:prstGeom>
        </p:spPr>
      </p:pic>
      <p:pic>
        <p:nvPicPr>
          <p:cNvPr id="14" name="Picture 13"/>
          <p:cNvPicPr>
            <a:picLocks noChangeAspect="1"/>
          </p:cNvPicPr>
          <p:nvPr/>
        </p:nvPicPr>
        <p:blipFill>
          <a:blip r:embed="rId33"/>
          <a:stretch>
            <a:fillRect/>
          </a:stretch>
        </p:blipFill>
        <p:spPr>
          <a:xfrm>
            <a:off x="9922455" y="2528618"/>
            <a:ext cx="7838188" cy="7429361"/>
          </a:xfrm>
          <a:prstGeom prst="rect">
            <a:avLst/>
          </a:prstGeom>
        </p:spPr>
      </p:pic>
      <p:pic>
        <p:nvPicPr>
          <p:cNvPr id="13" name="Picture 13"/>
          <p:cNvPicPr>
            <a:picLocks noChangeAspect="1"/>
          </p:cNvPicPr>
          <p:nvPr/>
        </p:nvPicPr>
        <p:blipFill>
          <a:blip r:embed="rId34"/>
          <a:srcRect/>
          <a:stretch>
            <a:fillRect/>
          </a:stretch>
        </p:blipFill>
        <p:spPr>
          <a:xfrm rot="-1805195">
            <a:off x="16245947" y="9084001"/>
            <a:ext cx="2392728" cy="101691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 calcmode="lin" valueType="num">
                                      <p:cBhvr>
                                        <p:cTn id="22" dur="500" fill="hold"/>
                                        <p:tgtEl>
                                          <p:spTgt spid="14"/>
                                        </p:tgtEl>
                                        <p:attrNameLst>
                                          <p:attrName>style.rotation</p:attrName>
                                        </p:attrNameLst>
                                      </p:cBhvr>
                                      <p:tavLst>
                                        <p:tav tm="0">
                                          <p:val>
                                            <p:fltVal val="90"/>
                                          </p:val>
                                        </p:tav>
                                        <p:tav tm="100000">
                                          <p:val>
                                            <p:fltVal val="0"/>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wipe(left)">
                                      <p:cBhvr>
                                        <p:cTn id="28"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4" name="Picture 4"/>
          <p:cNvPicPr>
            <a:picLocks noChangeAspect="1"/>
          </p:cNvPicPr>
          <p:nvPr/>
        </p:nvPicPr>
        <p:blipFill>
          <a:blip r:embed="rId3"/>
          <a:srcRect t="20976" r="33873"/>
          <a:stretch>
            <a:fillRect/>
          </a:stretch>
        </p:blipFill>
        <p:spPr>
          <a:xfrm rot="859101">
            <a:off x="7179883" y="-1831301"/>
            <a:ext cx="12450556" cy="4612681"/>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5339014" y="-15293"/>
            <a:ext cx="2071227" cy="2891306"/>
          </a:xfrm>
          <a:prstGeom prst="rect">
            <a:avLst/>
          </a:prstGeom>
        </p:spPr>
      </p:pic>
      <p:pic>
        <p:nvPicPr>
          <p:cNvPr id="11" name="Picture 11"/>
          <p:cNvPicPr>
            <a:picLocks noChangeAspect="1"/>
          </p:cNvPicPr>
          <p:nvPr/>
        </p:nvPicPr>
        <p:blipFill>
          <a:blip r:embed="rId32"/>
          <a:srcRect l="2169" t="77268" r="1531" b="8749"/>
          <a:stretch>
            <a:fillRect/>
          </a:stretch>
        </p:blipFill>
        <p:spPr>
          <a:xfrm>
            <a:off x="4267199" y="481347"/>
            <a:ext cx="9906001" cy="1651461"/>
          </a:xfrm>
          <a:prstGeom prst="rect">
            <a:avLst/>
          </a:prstGeom>
        </p:spPr>
      </p:pic>
      <p:pic>
        <p:nvPicPr>
          <p:cNvPr id="12" name="Picture 12"/>
          <p:cNvPicPr>
            <a:picLocks noChangeAspect="1"/>
          </p:cNvPicPr>
          <p:nvPr/>
        </p:nvPicPr>
        <p:blipFill>
          <a:blip r:embed="rId33"/>
          <a:srcRect/>
          <a:stretch>
            <a:fillRect/>
          </a:stretch>
        </p:blipFill>
        <p:spPr>
          <a:xfrm rot="-980040">
            <a:off x="-325126" y="101534"/>
            <a:ext cx="2689936" cy="1687067"/>
          </a:xfrm>
          <a:prstGeom prst="rect">
            <a:avLst/>
          </a:prstGeom>
        </p:spPr>
      </p:pic>
      <p:pic>
        <p:nvPicPr>
          <p:cNvPr id="13" name="Picture 13"/>
          <p:cNvPicPr>
            <a:picLocks noChangeAspect="1"/>
          </p:cNvPicPr>
          <p:nvPr/>
        </p:nvPicPr>
        <p:blipFill>
          <a:blip r:embed="rId34"/>
          <a:srcRect/>
          <a:stretch>
            <a:fillRect/>
          </a:stretch>
        </p:blipFill>
        <p:spPr>
          <a:xfrm rot="-1805195">
            <a:off x="16245947" y="9084001"/>
            <a:ext cx="2392728" cy="1016910"/>
          </a:xfrm>
          <a:prstGeom prst="rect">
            <a:avLst/>
          </a:prstGeom>
        </p:spPr>
      </p:pic>
      <p:pic>
        <p:nvPicPr>
          <p:cNvPr id="20" name="Picture 4"/>
          <p:cNvPicPr>
            <a:picLocks noChangeAspect="1"/>
          </p:cNvPicPr>
          <p:nvPr/>
        </p:nvPicPr>
        <p:blipFill>
          <a:blip r:embed="rId35">
            <a:lum bright="70000" contrast="-70000"/>
          </a:blip>
          <a:srcRect b="12059"/>
          <a:stretch>
            <a:fillRect/>
          </a:stretch>
        </p:blipFill>
        <p:spPr>
          <a:xfrm>
            <a:off x="530222" y="2375482"/>
            <a:ext cx="17227555" cy="7568618"/>
          </a:xfrm>
          <a:prstGeom prst="rect">
            <a:avLst/>
          </a:prstGeom>
        </p:spPr>
      </p:pic>
      <p:pic>
        <p:nvPicPr>
          <p:cNvPr id="21" name="Picture 5"/>
          <p:cNvPicPr>
            <a:picLocks noChangeAspect="1"/>
          </p:cNvPicPr>
          <p:nvPr/>
        </p:nvPicPr>
        <p:blipFill>
          <a:blip r:embed="rId36"/>
          <a:srcRect t="24676" r="347" b="29980"/>
          <a:stretch>
            <a:fillRect/>
          </a:stretch>
        </p:blipFill>
        <p:spPr>
          <a:xfrm>
            <a:off x="0" y="2001631"/>
            <a:ext cx="4472223" cy="1133622"/>
          </a:xfrm>
          <a:prstGeom prst="rect">
            <a:avLst/>
          </a:prstGeom>
        </p:spPr>
      </p:pic>
      <p:sp>
        <p:nvSpPr>
          <p:cNvPr id="23" name="TextBox 22">
            <a:extLst>
              <a:ext uri="{FF2B5EF4-FFF2-40B4-BE49-F238E27FC236}">
                <a16:creationId xmlns:a16="http://schemas.microsoft.com/office/drawing/2014/main" id="{621820FB-550B-D8DA-F0AA-8114B93043C5}"/>
              </a:ext>
            </a:extLst>
          </p:cNvPr>
          <p:cNvSpPr txBox="1"/>
          <p:nvPr/>
        </p:nvSpPr>
        <p:spPr>
          <a:xfrm>
            <a:off x="0" y="647186"/>
            <a:ext cx="18288000" cy="1292662"/>
          </a:xfrm>
          <a:prstGeom prst="rect">
            <a:avLst/>
          </a:prstGeom>
          <a:noFill/>
        </p:spPr>
        <p:txBody>
          <a:bodyPr wrap="square">
            <a:spAutoFit/>
          </a:bodyPr>
          <a:lstStyle/>
          <a:p>
            <a:pPr algn="ctr">
              <a:lnSpc>
                <a:spcPct val="120000"/>
              </a:lnSpc>
              <a:spcBef>
                <a:spcPts val="300"/>
              </a:spcBef>
              <a:spcAft>
                <a:spcPts val="300"/>
              </a:spcAft>
            </a:pPr>
            <a:r>
              <a:rPr lang="en-US" sz="6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HOẠT ĐỘNG </a:t>
            </a:r>
            <a:r>
              <a:rPr lang="en-US" sz="6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NHÓM</a:t>
            </a:r>
            <a:endParaRPr lang="en-US" sz="6500" b="1"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1023875" y="3119812"/>
            <a:ext cx="16240248" cy="6748001"/>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500" dirty="0">
                <a:solidFill>
                  <a:srgbClr val="000000"/>
                </a:solidFill>
                <a:ea typeface="Times New Roman" panose="02020603050405020304" pitchFamily="18" charset="0"/>
              </a:rPr>
              <a:t>Nhận xét sự biến động cơ cấu dân số theo nhóm tuổi của châu Á, giai đoạn 2005 - 2020. Tính mức biến động cơ cấu dân số theo nhóm tuổi của châu Á giai đoạn 2005 - 2020.</a:t>
            </a:r>
            <a:endParaRPr lang="en-US" sz="3500" dirty="0">
              <a:ea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500" dirty="0" smtClean="0">
                <a:solidFill>
                  <a:srgbClr val="000000"/>
                </a:solidFill>
                <a:ea typeface="Times New Roman" panose="02020603050405020304" pitchFamily="18" charset="0"/>
              </a:rPr>
              <a:t>Nhận </a:t>
            </a:r>
            <a:r>
              <a:rPr lang="vi-VN" sz="3500" dirty="0">
                <a:solidFill>
                  <a:srgbClr val="000000"/>
                </a:solidFill>
                <a:ea typeface="Times New Roman" panose="02020603050405020304" pitchFamily="18" charset="0"/>
              </a:rPr>
              <a:t>xét về cơ cấu dân số theo nhóm tuổi của châu Á, giai đoạn 2005 - 2020. Cơ cấu dân số theo nhóm tuổi của châu Á biến động theo xu hướng nào?</a:t>
            </a:r>
            <a:endParaRPr lang="en-US" sz="3500" dirty="0">
              <a:ea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500" dirty="0" smtClean="0">
                <a:solidFill>
                  <a:srgbClr val="000000"/>
                </a:solidFill>
                <a:ea typeface="Times New Roman" panose="02020603050405020304" pitchFamily="18" charset="0"/>
              </a:rPr>
              <a:t>Nhận </a:t>
            </a:r>
            <a:r>
              <a:rPr lang="vi-VN" sz="3500" dirty="0">
                <a:solidFill>
                  <a:srgbClr val="000000"/>
                </a:solidFill>
                <a:ea typeface="Times New Roman" panose="02020603050405020304" pitchFamily="18" charset="0"/>
              </a:rPr>
              <a:t>xét về cơ cấu dân số theo giới của châu Á. Cơ cấu dân số theo giới của châu Á có tác động gì đến các vấn đề xã hội?</a:t>
            </a:r>
            <a:endParaRPr lang="en-US" sz="3500" dirty="0">
              <a:ea typeface="Times New Roman" panose="02020603050405020304" pitchFamily="18" charset="0"/>
            </a:endParaRPr>
          </a:p>
          <a:p>
            <a:pPr marL="571500" indent="-571500" algn="just">
              <a:lnSpc>
                <a:spcPct val="150000"/>
              </a:lnSpc>
              <a:buFont typeface="Arial" panose="020B0604020202020204" pitchFamily="34" charset="0"/>
              <a:buChar char="•"/>
            </a:pPr>
            <a:r>
              <a:rPr lang="vi-VN" sz="3500" dirty="0" smtClean="0">
                <a:solidFill>
                  <a:srgbClr val="000000"/>
                </a:solidFill>
                <a:ea typeface="Times New Roman" panose="02020603050405020304" pitchFamily="18" charset="0"/>
              </a:rPr>
              <a:t>Dân </a:t>
            </a:r>
            <a:r>
              <a:rPr lang="vi-VN" sz="3500" dirty="0">
                <a:solidFill>
                  <a:srgbClr val="000000"/>
                </a:solidFill>
                <a:ea typeface="Times New Roman" panose="02020603050405020304" pitchFamily="18" charset="0"/>
              </a:rPr>
              <a:t>cư châu Á bao gồm những chủng tộc nào?</a:t>
            </a:r>
            <a:endParaRPr lang="en-US" sz="3500" dirty="0"/>
          </a:p>
        </p:txBody>
      </p:sp>
      <p:pic>
        <p:nvPicPr>
          <p:cNvPr id="6" name="Picture 5"/>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3254387" y="7634359"/>
            <a:ext cx="2897854" cy="2897854"/>
          </a:xfrm>
          <a:prstGeom prst="rect">
            <a:avLst/>
          </a:prstGeom>
        </p:spPr>
      </p:pic>
    </p:spTree>
    <p:extLst>
      <p:ext uri="{BB962C8B-B14F-4D97-AF65-F5344CB8AC3E}">
        <p14:creationId xmlns:p14="http://schemas.microsoft.com/office/powerpoint/2010/main" val="948214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375" t="28213" r="744" b="1077"/>
          <a:stretch>
            <a:fillRect/>
          </a:stretch>
        </p:blipFill>
        <p:spPr>
          <a:xfrm>
            <a:off x="0" y="0"/>
            <a:ext cx="18288000" cy="10287000"/>
          </a:xfrm>
          <a:prstGeom prst="rect">
            <a:avLst/>
          </a:prstGeom>
        </p:spPr>
      </p:pic>
      <p:pic>
        <p:nvPicPr>
          <p:cNvPr id="22" name="Picture 22"/>
          <p:cNvPicPr>
            <a:picLocks noChangeAspect="1"/>
          </p:cNvPicPr>
          <p:nvPr/>
        </p:nvPicPr>
        <p:blipFill>
          <a:blip r:embed="rId3"/>
          <a:srcRect/>
          <a:stretch>
            <a:fillRect/>
          </a:stretch>
        </p:blipFill>
        <p:spPr>
          <a:xfrm rot="-1647300">
            <a:off x="-604656" y="6570583"/>
            <a:ext cx="2588615" cy="7190598"/>
          </a:xfrm>
          <a:prstGeom prst="rect">
            <a:avLst/>
          </a:prstGeom>
        </p:spPr>
      </p:pic>
      <p:pic>
        <p:nvPicPr>
          <p:cNvPr id="23" name="Picture 23"/>
          <p:cNvPicPr>
            <a:picLocks noChangeAspect="1"/>
          </p:cNvPicPr>
          <p:nvPr/>
        </p:nvPicPr>
        <p:blipFill>
          <a:blip r:embed="rId4"/>
          <a:srcRect/>
          <a:stretch>
            <a:fillRect/>
          </a:stretch>
        </p:blipFill>
        <p:spPr>
          <a:xfrm rot="-973191">
            <a:off x="6580050" y="8777972"/>
            <a:ext cx="16744574" cy="3662875"/>
          </a:xfrm>
          <a:prstGeom prst="rect">
            <a:avLst/>
          </a:prstGeom>
        </p:spPr>
      </p:pic>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4757047">
            <a:off x="15428651" y="6484204"/>
            <a:ext cx="4114800" cy="3987615"/>
          </a:xfrm>
          <a:prstGeom prst="rect">
            <a:avLst/>
          </a:prstGeom>
        </p:spPr>
      </p:pic>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4757047">
            <a:off x="-1735399" y="5779827"/>
            <a:ext cx="4114800" cy="3987615"/>
          </a:xfrm>
          <a:prstGeom prst="rect">
            <a:avLst/>
          </a:prstGeom>
        </p:spPr>
      </p:pic>
      <p:pic>
        <p:nvPicPr>
          <p:cNvPr id="29" name="Picture 2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113141" y="-824450"/>
            <a:ext cx="2549109" cy="2539839"/>
          </a:xfrm>
          <a:prstGeom prst="rect">
            <a:avLst/>
          </a:prstGeom>
        </p:spPr>
      </p:pic>
      <p:sp>
        <p:nvSpPr>
          <p:cNvPr id="9" name="TextBox 8">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a.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Quy</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mô</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và</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cơ</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cấu</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dân</a:t>
            </a:r>
            <a:r>
              <a:rPr lang="en-US" sz="5500" b="1" i="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5500" b="1" i="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số</a:t>
            </a:r>
            <a:endParaRPr lang="en-US" sz="5500" b="1" i="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ABB2F50-DC8B-AFEB-AF3D-598CC090F38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29272">
            <a:off x="752870" y="2080380"/>
            <a:ext cx="8247995" cy="4774492"/>
          </a:xfrm>
          <a:prstGeom prst="rect">
            <a:avLst/>
          </a:prstGeom>
          <a:ln>
            <a:noFill/>
          </a:ln>
          <a:effectLst>
            <a:outerShdw blurRad="190500" algn="tl" rotWithShape="0">
              <a:srgbClr val="000000">
                <a:alpha val="70000"/>
              </a:srgbClr>
            </a:outerShdw>
          </a:effectLst>
        </p:spPr>
      </p:pic>
      <p:sp>
        <p:nvSpPr>
          <p:cNvPr id="3" name="Rectangle 2"/>
          <p:cNvSpPr/>
          <p:nvPr/>
        </p:nvSpPr>
        <p:spPr>
          <a:xfrm>
            <a:off x="1159913" y="2574800"/>
            <a:ext cx="7433908" cy="3785652"/>
          </a:xfrm>
          <a:prstGeom prst="rect">
            <a:avLst/>
          </a:prstGeom>
        </p:spPr>
        <p:txBody>
          <a:bodyPr wrap="square">
            <a:spAutoFit/>
          </a:bodyPr>
          <a:lstStyle/>
          <a:p>
            <a:pPr algn="just">
              <a:lnSpc>
                <a:spcPct val="150000"/>
              </a:lnSpc>
            </a:pPr>
            <a:r>
              <a:rPr lang="vi-VN" sz="4000" dirty="0">
                <a:ea typeface="Times New Roman" panose="02020603050405020304" pitchFamily="18" charset="0"/>
              </a:rPr>
              <a:t>Năm 2020, số </a:t>
            </a:r>
            <a:r>
              <a:rPr lang="vi-VN" sz="4000" dirty="0" smtClean="0">
                <a:ea typeface="Times New Roman" panose="02020603050405020304" pitchFamily="18" charset="0"/>
              </a:rPr>
              <a:t>dân </a:t>
            </a:r>
            <a:r>
              <a:rPr lang="vi-VN" sz="4000" dirty="0">
                <a:ea typeface="Times New Roman" panose="02020603050405020304" pitchFamily="18" charset="0"/>
              </a:rPr>
              <a:t>châu Á là 4,64 tỉ người (không tính số dân của Liên bang Nga), chiếm gần 60% số dân thế giới.</a:t>
            </a:r>
            <a:endParaRPr lang="en-US" sz="4000" dirty="0"/>
          </a:p>
        </p:txBody>
      </p:sp>
      <p:pic>
        <p:nvPicPr>
          <p:cNvPr id="12" name="Picture 11">
            <a:extLst>
              <a:ext uri="{FF2B5EF4-FFF2-40B4-BE49-F238E27FC236}">
                <a16:creationId xmlns:a16="http://schemas.microsoft.com/office/drawing/2014/main" id="{BABB2F50-DC8B-AFEB-AF3D-598CC090F38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29272">
            <a:off x="9300656" y="4819817"/>
            <a:ext cx="8300892" cy="4774492"/>
          </a:xfrm>
          <a:prstGeom prst="rect">
            <a:avLst/>
          </a:prstGeom>
          <a:ln>
            <a:noFill/>
          </a:ln>
          <a:effectLst>
            <a:outerShdw blurRad="190500" algn="tl" rotWithShape="0">
              <a:srgbClr val="000000">
                <a:alpha val="70000"/>
              </a:srgbClr>
            </a:outerShdw>
          </a:effectLst>
        </p:spPr>
      </p:pic>
      <p:sp>
        <p:nvSpPr>
          <p:cNvPr id="13" name="Rectangle 12"/>
          <p:cNvSpPr/>
          <p:nvPr/>
        </p:nvSpPr>
        <p:spPr>
          <a:xfrm>
            <a:off x="9559772" y="5775902"/>
            <a:ext cx="7782660" cy="2862322"/>
          </a:xfrm>
          <a:prstGeom prst="rect">
            <a:avLst/>
          </a:prstGeom>
        </p:spPr>
        <p:txBody>
          <a:bodyPr wrap="square">
            <a:spAutoFit/>
          </a:bodyPr>
          <a:lstStyle/>
          <a:p>
            <a:pPr algn="just">
              <a:lnSpc>
                <a:spcPct val="150000"/>
              </a:lnSpc>
            </a:pPr>
            <a:r>
              <a:rPr lang="vi-VN" sz="4000" dirty="0"/>
              <a:t>Hai quốc gia đông dân nhất châu Á là Trung Quốc (1,44 tỉ người) và Ấn Độ (1,39 tỉ người).</a:t>
            </a:r>
            <a:endParaRPr lang="en-US" sz="4000" dirty="0"/>
          </a:p>
        </p:txBody>
      </p:sp>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2663590" y="6512289"/>
            <a:ext cx="4043741" cy="3908418"/>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TotalTime>
  <Words>1277</Words>
  <Application>Microsoft Office PowerPoint</Application>
  <PresentationFormat>Custom</PresentationFormat>
  <Paragraphs>86</Paragraphs>
  <Slides>28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Wingdings</vt:lpstr>
      <vt:lpstr>DengXian Light</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Ngô Văn Minh</cp:lastModifiedBy>
  <cp:revision>92</cp:revision>
  <dcterms:created xsi:type="dcterms:W3CDTF">2006-08-16T00:00:00Z</dcterms:created>
  <dcterms:modified xsi:type="dcterms:W3CDTF">2022-06-22T10:17:08Z</dcterms:modified>
  <dc:identifier>DAFCwTW-n-I</dc:identifier>
</cp:coreProperties>
</file>