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0" r:id="rId2"/>
    <p:sldId id="259" r:id="rId3"/>
    <p:sldId id="270" r:id="rId4"/>
    <p:sldId id="256" r:id="rId5"/>
    <p:sldId id="257" r:id="rId6"/>
    <p:sldId id="266" r:id="rId7"/>
    <p:sldId id="258" r:id="rId8"/>
    <p:sldId id="272" r:id="rId9"/>
    <p:sldId id="273" r:id="rId10"/>
    <p:sldId id="271" r:id="rId11"/>
    <p:sldId id="282" r:id="rId12"/>
    <p:sldId id="274" r:id="rId13"/>
    <p:sldId id="277" r:id="rId14"/>
    <p:sldId id="261" r:id="rId15"/>
    <p:sldId id="278" r:id="rId16"/>
    <p:sldId id="268" r:id="rId17"/>
    <p:sldId id="279" r:id="rId18"/>
    <p:sldId id="269" r:id="rId19"/>
  </p:sldIdLst>
  <p:sldSz cx="18288000" cy="10287000"/>
  <p:notesSz cx="6858000" cy="91440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13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29" Type="http://schemas.openxmlformats.org/officeDocument/2006/relationships/image" Target="../media/image3.png"/><Relationship Id="rId1" Type="http://schemas.openxmlformats.org/officeDocument/2006/relationships/slideLayout" Target="../slideLayouts/slideLayout7.xml"/><Relationship Id="rId28" Type="http://schemas.openxmlformats.org/officeDocument/2006/relationships/image" Target="../media/image2.png"/><Relationship Id="rId27" Type="http://schemas.openxmlformats.org/officeDocument/2006/relationships/image" Target="../media/image66.svg"/></Relationships>
</file>

<file path=ppt/slides/_rels/slide10.xml.rels><?xml version="1.0" encoding="UTF-8" standalone="yes"?>
<Relationships xmlns="http://schemas.openxmlformats.org/package/2006/relationships"><Relationship Id="rId39" Type="http://schemas.openxmlformats.org/officeDocument/2006/relationships/image" Target="../media/image132.svg"/><Relationship Id="rId3" Type="http://schemas.microsoft.com/office/2007/relationships/hdphoto" Target="../media/hdphoto1.wdp"/><Relationship Id="rId42" Type="http://schemas.openxmlformats.org/officeDocument/2006/relationships/image" Target="../media/image29.png"/><Relationship Id="rId2" Type="http://schemas.openxmlformats.org/officeDocument/2006/relationships/image" Target="../media/image27.png"/><Relationship Id="rId41" Type="http://schemas.openxmlformats.org/officeDocument/2006/relationships/image" Target="../media/image88.svg"/><Relationship Id="rId1" Type="http://schemas.openxmlformats.org/officeDocument/2006/relationships/slideLayout" Target="../slideLayouts/slideLayout7.xml"/><Relationship Id="rId36" Type="http://schemas.openxmlformats.org/officeDocument/2006/relationships/image" Target="../media/image28.png"/><Relationship Id="rId44" Type="http://schemas.openxmlformats.org/officeDocument/2006/relationships/image" Target="../media/image31.png"/><Relationship Id="rId35" Type="http://schemas.openxmlformats.org/officeDocument/2006/relationships/image" Target="../media/image12.svg"/><Relationship Id="rId43"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1" Type="http://schemas.openxmlformats.org/officeDocument/2006/relationships/image" Target="../media/image68.svg"/><Relationship Id="rId2" Type="http://schemas.openxmlformats.org/officeDocument/2006/relationships/image" Target="../media/image32.png"/><Relationship Id="rId1" Type="http://schemas.openxmlformats.org/officeDocument/2006/relationships/slideLayout" Target="../slideLayouts/slideLayout7.xml"/><Relationship Id="rId44" Type="http://schemas.openxmlformats.org/officeDocument/2006/relationships/image" Target="../media/image34.png"/><Relationship Id="rId43"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5.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00.sv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8" Type="http://schemas.openxmlformats.org/officeDocument/2006/relationships/image" Target="../media/image9.png"/><Relationship Id="rId3" Type="http://schemas.openxmlformats.org/officeDocument/2006/relationships/image" Target="../media/image41.png"/><Relationship Id="rId21" Type="http://schemas.openxmlformats.org/officeDocument/2006/relationships/image" Target="../media/image42.png"/><Relationship Id="rId17" Type="http://schemas.openxmlformats.org/officeDocument/2006/relationships/image" Target="../media/image178.svg"/><Relationship Id="rId2" Type="http://schemas.openxmlformats.org/officeDocument/2006/relationships/image" Target="../media/image40.png"/><Relationship Id="rId20" Type="http://schemas.openxmlformats.org/officeDocument/2006/relationships/image" Target="../media/image29.png"/><Relationship Id="rId1" Type="http://schemas.openxmlformats.org/officeDocument/2006/relationships/slideLayout" Target="../slideLayouts/slideLayout7.xml"/><Relationship Id="rId36" Type="http://schemas.openxmlformats.org/officeDocument/2006/relationships/image" Target="../media/image127.svg"/><Relationship Id="rId19"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2.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9" Type="http://schemas.openxmlformats.org/officeDocument/2006/relationships/image" Target="../media/image800.svg"/><Relationship Id="rId3" Type="http://schemas.microsoft.com/office/2007/relationships/hdphoto" Target="../media/hdphoto1.wdp"/><Relationship Id="rId42" Type="http://schemas.openxmlformats.org/officeDocument/2006/relationships/image" Target="../media/image47.png"/><Relationship Id="rId2" Type="http://schemas.openxmlformats.org/officeDocument/2006/relationships/image" Target="../media/image27.png"/><Relationship Id="rId41" Type="http://schemas.openxmlformats.org/officeDocument/2006/relationships/image" Target="../media/image88.svg"/><Relationship Id="rId1" Type="http://schemas.openxmlformats.org/officeDocument/2006/relationships/slideLayout" Target="../slideLayouts/slideLayout7.xml"/><Relationship Id="rId36" Type="http://schemas.openxmlformats.org/officeDocument/2006/relationships/image" Target="../media/image28.png"/><Relationship Id="rId5" Type="http://schemas.openxmlformats.org/officeDocument/2006/relationships/image" Target="../media/image22.svg"/><Relationship Id="rId35" Type="http://schemas.openxmlformats.org/officeDocument/2006/relationships/image" Target="../media/image12.svg"/><Relationship Id="rId43"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29" Type="http://schemas.openxmlformats.org/officeDocument/2006/relationships/image" Target="../media/image3.png"/><Relationship Id="rId1" Type="http://schemas.openxmlformats.org/officeDocument/2006/relationships/slideLayout" Target="../slideLayouts/slideLayout7.xml"/><Relationship Id="rId28" Type="http://schemas.openxmlformats.org/officeDocument/2006/relationships/image" Target="../media/image2.png"/><Relationship Id="rId27" Type="http://schemas.openxmlformats.org/officeDocument/2006/relationships/image" Target="../media/image66.svg"/></Relationships>
</file>

<file path=ppt/slides/_rels/slide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png"/><Relationship Id="rId29" Type="http://schemas.openxmlformats.org/officeDocument/2006/relationships/image" Target="../media/image5.png"/><Relationship Id="rId1" Type="http://schemas.openxmlformats.org/officeDocument/2006/relationships/slideLayout" Target="../slideLayouts/slideLayout7.xml"/><Relationship Id="rId32" Type="http://schemas.openxmlformats.org/officeDocument/2006/relationships/image" Target="../media/image334.svg"/><Relationship Id="rId28" Type="http://schemas.openxmlformats.org/officeDocument/2006/relationships/image" Target="../media/image215.svg"/><Relationship Id="rId31" Type="http://schemas.openxmlformats.org/officeDocument/2006/relationships/image" Target="../media/image7.png"/><Relationship Id="rId30"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19" Type="http://schemas.openxmlformats.org/officeDocument/2006/relationships/image" Target="../media/image38.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9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01.svg"/><Relationship Id="rId5" Type="http://schemas.openxmlformats.org/officeDocument/2006/relationships/image" Target="../media/image12.sv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13" Type="http://schemas.openxmlformats.org/officeDocument/2006/relationships/image" Target="../media/image21.png"/><Relationship Id="rId3" Type="http://schemas.openxmlformats.org/officeDocument/2006/relationships/image" Target="../media/image2.svg"/><Relationship Id="rId12" Type="http://schemas.openxmlformats.org/officeDocument/2006/relationships/image" Target="../media/image20.png"/><Relationship Id="rId7" Type="http://schemas.openxmlformats.org/officeDocument/2006/relationships/image" Target="../media/image9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01.svg"/><Relationship Id="rId5" Type="http://schemas.openxmlformats.org/officeDocument/2006/relationships/image" Target="../media/image12.svg"/><Relationship Id="rId4" Type="http://schemas.openxmlformats.org/officeDocument/2006/relationships/image" Target="../media/image15.png"/><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grpSp>
        <p:nvGrpSpPr>
          <p:cNvPr id="2" name="Group 2"/>
          <p:cNvGrpSpPr/>
          <p:nvPr/>
        </p:nvGrpSpPr>
        <p:grpSpPr>
          <a:xfrm>
            <a:off x="972930" y="1331211"/>
            <a:ext cx="16078200" cy="7871323"/>
            <a:chOff x="0" y="0"/>
            <a:chExt cx="4523947" cy="2632016"/>
          </a:xfrm>
        </p:grpSpPr>
        <p:sp>
          <p:nvSpPr>
            <p:cNvPr id="3" name="Freeform 3"/>
            <p:cNvSpPr/>
            <p:nvPr/>
          </p:nvSpPr>
          <p:spPr>
            <a:xfrm>
              <a:off x="0" y="-1270"/>
              <a:ext cx="4525217" cy="2630746"/>
            </a:xfrm>
            <a:custGeom>
              <a:avLst/>
              <a:gdLst/>
              <a:ahLst/>
              <a:cxnLst/>
              <a:rect l="l" t="t" r="r" b="b"/>
              <a:pathLst>
                <a:path w="4525217" h="2630746">
                  <a:moveTo>
                    <a:pt x="4513787" y="27940"/>
                  </a:moveTo>
                  <a:cubicBezTo>
                    <a:pt x="4504897" y="24130"/>
                    <a:pt x="4496007" y="21590"/>
                    <a:pt x="4487117" y="21590"/>
                  </a:cubicBezTo>
                  <a:cubicBezTo>
                    <a:pt x="4460447" y="20320"/>
                    <a:pt x="4393657" y="20320"/>
                    <a:pt x="4319339" y="17780"/>
                  </a:cubicBezTo>
                  <a:cubicBezTo>
                    <a:pt x="4149471" y="12700"/>
                    <a:pt x="3983142" y="6350"/>
                    <a:pt x="3813273" y="3810"/>
                  </a:cubicBezTo>
                  <a:cubicBezTo>
                    <a:pt x="3675256" y="1270"/>
                    <a:pt x="3540777" y="3810"/>
                    <a:pt x="3402759" y="2540"/>
                  </a:cubicBezTo>
                  <a:cubicBezTo>
                    <a:pt x="3342597" y="2540"/>
                    <a:pt x="3282435" y="0"/>
                    <a:pt x="3222273" y="2540"/>
                  </a:cubicBezTo>
                  <a:cubicBezTo>
                    <a:pt x="3077178" y="10160"/>
                    <a:pt x="2932082" y="11430"/>
                    <a:pt x="2783447" y="8890"/>
                  </a:cubicBezTo>
                  <a:cubicBezTo>
                    <a:pt x="2709130" y="7620"/>
                    <a:pt x="2634812" y="7620"/>
                    <a:pt x="2560495" y="7620"/>
                  </a:cubicBezTo>
                  <a:cubicBezTo>
                    <a:pt x="2426016" y="7620"/>
                    <a:pt x="2291537" y="7620"/>
                    <a:pt x="2157058" y="6350"/>
                  </a:cubicBezTo>
                  <a:cubicBezTo>
                    <a:pt x="2015501" y="5080"/>
                    <a:pt x="621165" y="2540"/>
                    <a:pt x="483147" y="1270"/>
                  </a:cubicBezTo>
                  <a:cubicBezTo>
                    <a:pt x="369902" y="0"/>
                    <a:pt x="260195" y="1270"/>
                    <a:pt x="146950" y="1270"/>
                  </a:cubicBezTo>
                  <a:cubicBezTo>
                    <a:pt x="69093" y="1270"/>
                    <a:pt x="33020" y="3810"/>
                    <a:pt x="5080" y="5080"/>
                  </a:cubicBezTo>
                  <a:cubicBezTo>
                    <a:pt x="3810" y="5080"/>
                    <a:pt x="2540" y="7620"/>
                    <a:pt x="0" y="8890"/>
                  </a:cubicBezTo>
                  <a:cubicBezTo>
                    <a:pt x="1270" y="21590"/>
                    <a:pt x="3810" y="34290"/>
                    <a:pt x="5080" y="46990"/>
                  </a:cubicBezTo>
                  <a:cubicBezTo>
                    <a:pt x="15240" y="148619"/>
                    <a:pt x="16510" y="263307"/>
                    <a:pt x="17780" y="375983"/>
                  </a:cubicBezTo>
                  <a:cubicBezTo>
                    <a:pt x="19050" y="490671"/>
                    <a:pt x="17780" y="605360"/>
                    <a:pt x="16510" y="722060"/>
                  </a:cubicBezTo>
                  <a:cubicBezTo>
                    <a:pt x="15240" y="840772"/>
                    <a:pt x="2540" y="2086246"/>
                    <a:pt x="2540" y="2204958"/>
                  </a:cubicBezTo>
                  <a:cubicBezTo>
                    <a:pt x="2540" y="2321659"/>
                    <a:pt x="1270" y="2438359"/>
                    <a:pt x="0" y="2555059"/>
                  </a:cubicBezTo>
                  <a:cubicBezTo>
                    <a:pt x="0" y="2576136"/>
                    <a:pt x="3810" y="2586296"/>
                    <a:pt x="15240" y="2591376"/>
                  </a:cubicBezTo>
                  <a:cubicBezTo>
                    <a:pt x="22860" y="2595186"/>
                    <a:pt x="31750" y="2597726"/>
                    <a:pt x="40640" y="2598996"/>
                  </a:cubicBezTo>
                  <a:cubicBezTo>
                    <a:pt x="143411" y="2604076"/>
                    <a:pt x="277890" y="2607886"/>
                    <a:pt x="412369" y="2612966"/>
                  </a:cubicBezTo>
                  <a:cubicBezTo>
                    <a:pt x="486686" y="2615506"/>
                    <a:pt x="561003" y="2620586"/>
                    <a:pt x="635321" y="2621856"/>
                  </a:cubicBezTo>
                  <a:cubicBezTo>
                    <a:pt x="759183" y="2624396"/>
                    <a:pt x="2139363" y="2625666"/>
                    <a:pt x="2263225" y="2626936"/>
                  </a:cubicBezTo>
                  <a:cubicBezTo>
                    <a:pt x="2280920" y="2626936"/>
                    <a:pt x="2298615" y="2626936"/>
                    <a:pt x="2316309" y="2626936"/>
                  </a:cubicBezTo>
                  <a:cubicBezTo>
                    <a:pt x="2401243" y="2626936"/>
                    <a:pt x="2489716" y="2625666"/>
                    <a:pt x="2574651" y="2625666"/>
                  </a:cubicBezTo>
                  <a:cubicBezTo>
                    <a:pt x="2673740" y="2625666"/>
                    <a:pt x="2769291" y="2626936"/>
                    <a:pt x="2868381" y="2626936"/>
                  </a:cubicBezTo>
                  <a:cubicBezTo>
                    <a:pt x="3013477" y="2626936"/>
                    <a:pt x="3162112" y="2626936"/>
                    <a:pt x="3307207" y="2626936"/>
                  </a:cubicBezTo>
                  <a:cubicBezTo>
                    <a:pt x="3441686" y="2626936"/>
                    <a:pt x="3576166" y="2628206"/>
                    <a:pt x="3710645" y="2629476"/>
                  </a:cubicBezTo>
                  <a:cubicBezTo>
                    <a:pt x="3770806" y="2629476"/>
                    <a:pt x="3834507" y="2630746"/>
                    <a:pt x="3894669" y="2630746"/>
                  </a:cubicBezTo>
                  <a:cubicBezTo>
                    <a:pt x="4089309" y="2629476"/>
                    <a:pt x="4280411" y="2623126"/>
                    <a:pt x="4464257" y="2623126"/>
                  </a:cubicBezTo>
                  <a:cubicBezTo>
                    <a:pt x="4468067" y="2623126"/>
                    <a:pt x="4473147" y="2620586"/>
                    <a:pt x="4476957" y="2618046"/>
                  </a:cubicBezTo>
                  <a:cubicBezTo>
                    <a:pt x="4482037" y="2614236"/>
                    <a:pt x="4484577" y="2607886"/>
                    <a:pt x="4487117" y="2605346"/>
                  </a:cubicBezTo>
                  <a:cubicBezTo>
                    <a:pt x="4488387" y="2540975"/>
                    <a:pt x="4489657" y="2456468"/>
                    <a:pt x="4490927" y="2371961"/>
                  </a:cubicBezTo>
                  <a:cubicBezTo>
                    <a:pt x="4492197" y="2241176"/>
                    <a:pt x="4502357" y="985642"/>
                    <a:pt x="4503627" y="854857"/>
                  </a:cubicBezTo>
                  <a:cubicBezTo>
                    <a:pt x="4503627" y="776386"/>
                    <a:pt x="4504897" y="697915"/>
                    <a:pt x="4506167" y="619444"/>
                  </a:cubicBezTo>
                  <a:cubicBezTo>
                    <a:pt x="4507437" y="534937"/>
                    <a:pt x="4508707" y="450430"/>
                    <a:pt x="4511247" y="365923"/>
                  </a:cubicBezTo>
                  <a:cubicBezTo>
                    <a:pt x="4512517" y="315621"/>
                    <a:pt x="4512517" y="263307"/>
                    <a:pt x="4517597" y="213005"/>
                  </a:cubicBezTo>
                  <a:cubicBezTo>
                    <a:pt x="4522677" y="152643"/>
                    <a:pt x="4525217" y="94293"/>
                    <a:pt x="4523947" y="44450"/>
                  </a:cubicBezTo>
                  <a:cubicBezTo>
                    <a:pt x="4523947" y="38100"/>
                    <a:pt x="4520137" y="30480"/>
                    <a:pt x="4513787" y="27940"/>
                  </a:cubicBezTo>
                  <a:close/>
                </a:path>
              </a:pathLst>
            </a:custGeom>
            <a:solidFill>
              <a:srgbClr val="6AACAF"/>
            </a:solidFill>
          </p:spPr>
        </p:sp>
      </p:grpSp>
      <p:pic>
        <p:nvPicPr>
          <p:cNvPr id="40" name="Picture 4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2451355">
            <a:off x="14626377" y="1405441"/>
            <a:ext cx="3341439" cy="874850"/>
          </a:xfrm>
          <a:prstGeom prst="rect">
            <a:avLst/>
          </a:prstGeom>
        </p:spPr>
      </p:pic>
      <p:pic>
        <p:nvPicPr>
          <p:cNvPr id="41" name="Picture 4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2451355">
            <a:off x="35357" y="8034840"/>
            <a:ext cx="3341439" cy="874850"/>
          </a:xfrm>
          <a:prstGeom prst="rect">
            <a:avLst/>
          </a:prstGeom>
        </p:spPr>
      </p:pic>
      <p:sp>
        <p:nvSpPr>
          <p:cNvPr id="153" name="TextBox 15">
            <a:extLst>
              <a:ext uri="{FF2B5EF4-FFF2-40B4-BE49-F238E27FC236}">
                <a16:creationId xmlns:a16="http://schemas.microsoft.com/office/drawing/2014/main" id="{DCAF2297-A388-73BD-8AA0-2D2FC6F2664C}"/>
              </a:ext>
            </a:extLst>
          </p:cNvPr>
          <p:cNvSpPr txBox="1"/>
          <p:nvPr/>
        </p:nvSpPr>
        <p:spPr>
          <a:xfrm>
            <a:off x="217012" y="3749727"/>
            <a:ext cx="17590036" cy="2844690"/>
          </a:xfrm>
          <a:prstGeom prst="rect">
            <a:avLst/>
          </a:prstGeom>
        </p:spPr>
        <p:txBody>
          <a:bodyPr wrap="square" lIns="0" tIns="0" rIns="0" bIns="0" rtlCol="0" anchor="t">
            <a:spAutoFit/>
          </a:bodyPr>
          <a:lstStyle/>
          <a:p>
            <a:pPr algn="ctr">
              <a:lnSpc>
                <a:spcPct val="130000"/>
              </a:lnSpc>
            </a:pPr>
            <a:r>
              <a:rPr lang="en-US" sz="7500" b="1" dirty="0" smtClean="0">
                <a:solidFill>
                  <a:srgbClr val="302C2C"/>
                </a:solidFill>
                <a:latin typeface="Arial" panose="020B0604020202020204" pitchFamily="34" charset="0"/>
                <a:cs typeface="Arial" panose="020B0604020202020204" pitchFamily="34" charset="0"/>
              </a:rPr>
              <a:t>NHIỆT LIỆT CHÀO </a:t>
            </a:r>
            <a:r>
              <a:rPr lang="en-US" sz="7500" b="1" dirty="0">
                <a:solidFill>
                  <a:srgbClr val="302C2C"/>
                </a:solidFill>
                <a:latin typeface="Arial" panose="020B0604020202020204" pitchFamily="34" charset="0"/>
                <a:cs typeface="Arial" panose="020B0604020202020204" pitchFamily="34" charset="0"/>
              </a:rPr>
              <a:t>MỪNG CÁC EM ĐẾN VỚI </a:t>
            </a:r>
            <a:r>
              <a:rPr lang="en-US" sz="7500" b="1" dirty="0" smtClean="0">
                <a:solidFill>
                  <a:srgbClr val="302C2C"/>
                </a:solidFill>
                <a:latin typeface="Arial" panose="020B0604020202020204" pitchFamily="34" charset="0"/>
                <a:cs typeface="Arial" panose="020B0604020202020204" pitchFamily="34" charset="0"/>
              </a:rPr>
              <a:t>BÀI </a:t>
            </a:r>
            <a:r>
              <a:rPr lang="en-US" sz="7500" b="1" dirty="0">
                <a:solidFill>
                  <a:srgbClr val="302C2C"/>
                </a:solidFill>
                <a:latin typeface="Arial" panose="020B0604020202020204" pitchFamily="34" charset="0"/>
                <a:cs typeface="Arial" panose="020B0604020202020204" pitchFamily="34" charset="0"/>
              </a:rPr>
              <a:t>HỌC </a:t>
            </a:r>
            <a:r>
              <a:rPr lang="en-US" sz="7500" b="1" dirty="0" smtClean="0">
                <a:solidFill>
                  <a:srgbClr val="302C2C"/>
                </a:solidFill>
                <a:latin typeface="Arial" panose="020B0604020202020204" pitchFamily="34" charset="0"/>
                <a:cs typeface="Arial" panose="020B0604020202020204" pitchFamily="34" charset="0"/>
              </a:rPr>
              <a:t>MÔN ĐỊA LÍ</a:t>
            </a:r>
            <a:endParaRPr lang="en-US" sz="7500" b="1" dirty="0">
              <a:solidFill>
                <a:srgbClr val="302C2C"/>
              </a:solidFill>
              <a:latin typeface="Arial" panose="020B0604020202020204" pitchFamily="34" charset="0"/>
              <a:cs typeface="Arial" panose="020B0604020202020204" pitchFamily="34" charset="0"/>
            </a:endParaRPr>
          </a:p>
        </p:txBody>
      </p:sp>
      <p:pic>
        <p:nvPicPr>
          <p:cNvPr id="154" name="Picture 4"/>
          <p:cNvPicPr>
            <a:picLocks noChangeAspect="1"/>
          </p:cNvPicPr>
          <p:nvPr/>
        </p:nvPicPr>
        <p:blipFill>
          <a:blip r:embed="rId28"/>
          <a:srcRect/>
          <a:stretch>
            <a:fillRect/>
          </a:stretch>
        </p:blipFill>
        <p:spPr>
          <a:xfrm>
            <a:off x="11313108" y="7374629"/>
            <a:ext cx="6136692" cy="2912371"/>
          </a:xfrm>
          <a:prstGeom prst="rect">
            <a:avLst/>
          </a:prstGeom>
        </p:spPr>
      </p:pic>
      <p:pic>
        <p:nvPicPr>
          <p:cNvPr id="155" name="Picture 2"/>
          <p:cNvPicPr>
            <a:picLocks noChangeAspect="1"/>
          </p:cNvPicPr>
          <p:nvPr/>
        </p:nvPicPr>
        <p:blipFill>
          <a:blip r:embed="rId29"/>
          <a:srcRect/>
          <a:stretch>
            <a:fillRect/>
          </a:stretch>
        </p:blipFill>
        <p:spPr>
          <a:xfrm>
            <a:off x="381000" y="343564"/>
            <a:ext cx="2240626" cy="3119201"/>
          </a:xfrm>
          <a:prstGeom prst="rect">
            <a:avLst/>
          </a:prstGeom>
        </p:spPr>
      </p:pic>
    </p:spTree>
    <p:extLst>
      <p:ext uri="{BB962C8B-B14F-4D97-AF65-F5344CB8AC3E}">
        <p14:creationId xmlns:p14="http://schemas.microsoft.com/office/powerpoint/2010/main" val="82522740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circle(in)">
                                      <p:cBhvr>
                                        <p:cTn id="7"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pic>
        <p:nvPicPr>
          <p:cNvPr id="14" name="Picture 23"/>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4053868" y="496594"/>
            <a:ext cx="10180264" cy="1640763"/>
          </a:xfrm>
          <a:prstGeom prst="rect">
            <a:avLst/>
          </a:prstGeom>
        </p:spPr>
      </p:pic>
      <p:sp>
        <p:nvSpPr>
          <p:cNvPr id="15"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bg1"/>
                </a:solidFill>
                <a:latin typeface="Arial" panose="020B0604020202020204" pitchFamily="34" charset="0"/>
                <a:cs typeface="Arial" panose="020B0604020202020204" pitchFamily="34" charset="0"/>
              </a:rPr>
              <a:t>HOẠT ĐỘNG NHÓM</a:t>
            </a:r>
            <a:endParaRPr lang="en-US" sz="6500" b="1" dirty="0">
              <a:solidFill>
                <a:schemeClr val="bg1"/>
              </a:solidFill>
              <a:latin typeface="Arial" panose="020B0604020202020204" pitchFamily="34" charset="0"/>
              <a:cs typeface="Arial" panose="020B0604020202020204" pitchFamily="34" charset="0"/>
            </a:endParaRPr>
          </a:p>
        </p:txBody>
      </p:sp>
      <p:pic>
        <p:nvPicPr>
          <p:cNvPr id="19" name="Picture 21"/>
          <p:cNvPicPr>
            <a:picLocks noChangeAspect="1"/>
          </p:cNvPicPr>
          <p:nvPr/>
        </p:nvPicPr>
        <p:blipFill>
          <a:blip r:embed="rId36">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1160987" y="-860571"/>
            <a:ext cx="3187921" cy="3395921"/>
          </a:xfrm>
          <a:prstGeom prst="rect">
            <a:avLst/>
          </a:prstGeom>
        </p:spPr>
      </p:pic>
      <p:pic>
        <p:nvPicPr>
          <p:cNvPr id="20" name="Picture 21"/>
          <p:cNvPicPr>
            <a:picLocks noChangeAspect="1"/>
          </p:cNvPicPr>
          <p:nvPr/>
        </p:nvPicPr>
        <p:blipFill>
          <a:blip r:embed="rId36">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16261066" y="-860571"/>
            <a:ext cx="3187921" cy="3395921"/>
          </a:xfrm>
          <a:prstGeom prst="rect">
            <a:avLst/>
          </a:prstGeom>
        </p:spPr>
      </p:pic>
      <p:pic>
        <p:nvPicPr>
          <p:cNvPr id="9" name="Picture 8"/>
          <p:cNvPicPr/>
          <p:nvPr/>
        </p:nvPicPr>
        <p:blipFill rotWithShape="1">
          <a:blip r:embed="rId42">
            <a:extLst>
              <a:ext uri="{28A0092B-C50C-407E-A947-70E740481C1C}">
                <a14:useLocalDpi xmlns:a14="http://schemas.microsoft.com/office/drawing/2010/main" val="0"/>
              </a:ext>
            </a:extLst>
          </a:blip>
          <a:srcRect b="2433"/>
          <a:stretch/>
        </p:blipFill>
        <p:spPr>
          <a:xfrm>
            <a:off x="432973" y="3162300"/>
            <a:ext cx="8382000" cy="6400801"/>
          </a:xfrm>
          <a:prstGeom prst="rect">
            <a:avLst/>
          </a:prstGeom>
        </p:spPr>
      </p:pic>
      <p:pic>
        <p:nvPicPr>
          <p:cNvPr id="16" name="Picture 5"/>
          <p:cNvPicPr>
            <a:picLocks noChangeAspect="1"/>
          </p:cNvPicPr>
          <p:nvPr/>
        </p:nvPicPr>
        <p:blipFill>
          <a:blip r:embed="rId43"/>
          <a:srcRect/>
          <a:stretch>
            <a:fillRect/>
          </a:stretch>
        </p:blipFill>
        <p:spPr>
          <a:xfrm flipH="1">
            <a:off x="11993866" y="6600427"/>
            <a:ext cx="4267200" cy="3653789"/>
          </a:xfrm>
          <a:prstGeom prst="rect">
            <a:avLst/>
          </a:prstGeom>
        </p:spPr>
      </p:pic>
      <p:sp>
        <p:nvSpPr>
          <p:cNvPr id="4" name="Oval 3"/>
          <p:cNvSpPr/>
          <p:nvPr/>
        </p:nvSpPr>
        <p:spPr>
          <a:xfrm>
            <a:off x="11664839" y="6396483"/>
            <a:ext cx="1981200" cy="1981200"/>
          </a:xfrm>
          <a:prstGeom prst="ellipse">
            <a:avLst/>
          </a:prstGeom>
          <a:solidFill>
            <a:srgbClr val="FFE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144000" y="2929647"/>
            <a:ext cx="8686800" cy="3862596"/>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Thảo</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luận</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4-6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vi-VN" sz="4000" dirty="0" smtClean="0">
                <a:solidFill>
                  <a:srgbClr val="000000"/>
                </a:solidFill>
                <a:ea typeface="Times New Roman" panose="02020603050405020304" pitchFamily="18" charset="0"/>
              </a:rPr>
              <a:t>Dựa </a:t>
            </a:r>
            <a:r>
              <a:rPr lang="vi-VN" sz="4000" dirty="0">
                <a:solidFill>
                  <a:srgbClr val="000000"/>
                </a:solidFill>
                <a:ea typeface="Times New Roman" panose="02020603050405020304" pitchFamily="18" charset="0"/>
              </a:rPr>
              <a:t>vào thông tin và khai thác bảng số liệu SGK tr.110, em hãy hoàn thành phiếu học tập.</a:t>
            </a:r>
            <a:endParaRPr lang="en-US" sz="4000" dirty="0">
              <a:ea typeface="Times New Roman" panose="02020603050405020304" pitchFamily="18" charset="0"/>
            </a:endParaRPr>
          </a:p>
        </p:txBody>
      </p:sp>
      <p:pic>
        <p:nvPicPr>
          <p:cNvPr id="17" name="Picture 22"/>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10895186" y="7387083"/>
            <a:ext cx="2197360" cy="2197360"/>
          </a:xfrm>
          <a:prstGeom prst="rect">
            <a:avLst/>
          </a:prstGeom>
        </p:spPr>
      </p:pic>
    </p:spTree>
    <p:extLst>
      <p:ext uri="{BB962C8B-B14F-4D97-AF65-F5344CB8AC3E}">
        <p14:creationId xmlns:p14="http://schemas.microsoft.com/office/powerpoint/2010/main" val="345987295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90"/>
                                          </p:val>
                                        </p:tav>
                                        <p:tav tm="100000">
                                          <p:val>
                                            <p:fltVal val="0"/>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4987770"/>
              </p:ext>
            </p:extLst>
          </p:nvPr>
        </p:nvGraphicFramePr>
        <p:xfrm>
          <a:off x="2438400" y="342900"/>
          <a:ext cx="13258799" cy="9509760"/>
        </p:xfrm>
        <a:graphic>
          <a:graphicData uri="http://schemas.openxmlformats.org/drawingml/2006/table">
            <a:tbl>
              <a:tblPr firstRow="1" firstCol="1" bandRow="1">
                <a:tableStyleId>{5940675A-B579-460E-94D1-54222C63F5DA}</a:tableStyleId>
              </a:tblPr>
              <a:tblGrid>
                <a:gridCol w="13258799">
                  <a:extLst>
                    <a:ext uri="{9D8B030D-6E8A-4147-A177-3AD203B41FA5}">
                      <a16:colId xmlns:a16="http://schemas.microsoft.com/office/drawing/2014/main" val="2595529783"/>
                    </a:ext>
                  </a:extLst>
                </a:gridCol>
              </a:tblGrid>
              <a:tr h="8016400">
                <a:tc>
                  <a:txBody>
                    <a:bodyPr/>
                    <a:lstStyle/>
                    <a:p>
                      <a:pPr>
                        <a:lnSpc>
                          <a:spcPct val="150000"/>
                        </a:lnSpc>
                        <a:spcAft>
                          <a:spcPts val="0"/>
                        </a:spcAft>
                        <a:tabLst>
                          <a:tab pos="3264535" algn="l"/>
                        </a:tabLst>
                      </a:pPr>
                      <a:r>
                        <a:rPr lang="vi-VN" sz="3200" dirty="0">
                          <a:effectLst/>
                        </a:rPr>
                        <a:t>Trường:……………..</a:t>
                      </a:r>
                      <a:endParaRPr lang="en-US" sz="3200" dirty="0">
                        <a:effectLst/>
                      </a:endParaRPr>
                    </a:p>
                    <a:p>
                      <a:pPr>
                        <a:lnSpc>
                          <a:spcPct val="150000"/>
                        </a:lnSpc>
                        <a:spcAft>
                          <a:spcPts val="0"/>
                        </a:spcAft>
                        <a:tabLst>
                          <a:tab pos="3264535" algn="l"/>
                        </a:tabLst>
                      </a:pPr>
                      <a:r>
                        <a:rPr lang="vi-VN" sz="3200" dirty="0">
                          <a:effectLst/>
                        </a:rPr>
                        <a:t>Lớp:…………………</a:t>
                      </a:r>
                      <a:endParaRPr lang="en-US" sz="3200" dirty="0">
                        <a:effectLst/>
                      </a:endParaRPr>
                    </a:p>
                    <a:p>
                      <a:pPr algn="ctr">
                        <a:lnSpc>
                          <a:spcPct val="150000"/>
                        </a:lnSpc>
                        <a:spcAft>
                          <a:spcPts val="0"/>
                        </a:spcAft>
                        <a:tabLst>
                          <a:tab pos="3264535" algn="l"/>
                        </a:tabLst>
                      </a:pPr>
                      <a:r>
                        <a:rPr lang="vi-VN" sz="3200" dirty="0">
                          <a:effectLst/>
                        </a:rPr>
                        <a:t>PHIẾU HỌC TẬP</a:t>
                      </a:r>
                      <a:endParaRPr lang="en-US" sz="3200" dirty="0">
                        <a:effectLst/>
                      </a:endParaRPr>
                    </a:p>
                    <a:p>
                      <a:pPr algn="ctr">
                        <a:lnSpc>
                          <a:spcPct val="150000"/>
                        </a:lnSpc>
                        <a:spcAft>
                          <a:spcPts val="0"/>
                        </a:spcAft>
                        <a:tabLst>
                          <a:tab pos="3264535" algn="l"/>
                        </a:tabLst>
                      </a:pPr>
                      <a:r>
                        <a:rPr lang="vi-VN" sz="3200" dirty="0">
                          <a:effectLst/>
                        </a:rPr>
                        <a:t>Nhóm</a:t>
                      </a:r>
                      <a:r>
                        <a:rPr lang="vi-VN" sz="3200" dirty="0" smtClean="0">
                          <a:effectLst/>
                        </a:rPr>
                        <a:t>:…</a:t>
                      </a:r>
                      <a:endParaRPr lang="en-US" sz="3200" dirty="0">
                        <a:effectLst/>
                      </a:endParaRPr>
                    </a:p>
                    <a:p>
                      <a:pPr>
                        <a:lnSpc>
                          <a:spcPct val="150000"/>
                        </a:lnSpc>
                        <a:spcAft>
                          <a:spcPts val="0"/>
                        </a:spcAft>
                        <a:tabLst>
                          <a:tab pos="3264535" algn="l"/>
                        </a:tabLst>
                      </a:pPr>
                      <a:r>
                        <a:rPr lang="vi-VN" sz="3200" dirty="0">
                          <a:effectLst/>
                        </a:rPr>
                        <a:t>1. Nêu tên những hoạt động kinh tế quan trọng của Liên minh châu Âu.</a:t>
                      </a:r>
                      <a:endParaRPr lang="en-US" sz="3200" dirty="0">
                        <a:effectLst/>
                      </a:endParaRPr>
                    </a:p>
                    <a:p>
                      <a:pPr>
                        <a:lnSpc>
                          <a:spcPct val="150000"/>
                        </a:lnSpc>
                        <a:spcAft>
                          <a:spcPts val="0"/>
                        </a:spcAft>
                        <a:tabLst>
                          <a:tab pos="3264535" algn="l"/>
                        </a:tabLst>
                      </a:pPr>
                      <a:r>
                        <a:rPr lang="vi-VN" sz="3200" dirty="0">
                          <a:effectLst/>
                        </a:rPr>
                        <a:t>…………………………………………………………………………………….</a:t>
                      </a:r>
                      <a:endParaRPr lang="en-US" sz="3200" dirty="0">
                        <a:effectLst/>
                      </a:endParaRPr>
                    </a:p>
                    <a:p>
                      <a:pPr>
                        <a:lnSpc>
                          <a:spcPct val="150000"/>
                        </a:lnSpc>
                        <a:spcAft>
                          <a:spcPts val="0"/>
                        </a:spcAft>
                        <a:tabLst>
                          <a:tab pos="3264535" algn="l"/>
                        </a:tabLst>
                      </a:pPr>
                      <a:r>
                        <a:rPr lang="vi-VN" sz="3200" dirty="0">
                          <a:effectLst/>
                        </a:rPr>
                        <a:t>…………………………………………………………………………………….</a:t>
                      </a:r>
                      <a:endParaRPr lang="en-US" sz="3200" dirty="0">
                        <a:effectLst/>
                      </a:endParaRPr>
                    </a:p>
                    <a:p>
                      <a:pPr>
                        <a:lnSpc>
                          <a:spcPct val="150000"/>
                        </a:lnSpc>
                        <a:spcAft>
                          <a:spcPts val="0"/>
                        </a:spcAft>
                        <a:tabLst>
                          <a:tab pos="3264535" algn="l"/>
                        </a:tabLst>
                      </a:pPr>
                      <a:r>
                        <a:rPr lang="vi-VN" sz="3200" dirty="0">
                          <a:effectLst/>
                        </a:rPr>
                        <a:t>…………………………………………………………………………………….</a:t>
                      </a:r>
                      <a:endParaRPr lang="en-US" sz="3200" dirty="0">
                        <a:effectLst/>
                      </a:endParaRPr>
                    </a:p>
                    <a:p>
                      <a:pPr>
                        <a:lnSpc>
                          <a:spcPct val="150000"/>
                        </a:lnSpc>
                        <a:spcAft>
                          <a:spcPts val="0"/>
                        </a:spcAft>
                        <a:tabLst>
                          <a:tab pos="3264535" algn="l"/>
                        </a:tabLst>
                      </a:pPr>
                      <a:r>
                        <a:rPr lang="vi-VN" sz="3200" dirty="0">
                          <a:effectLst/>
                        </a:rPr>
                        <a:t>2. Chứng minh Liên minh châu Âu là một trong bốn trung tâm kinh tế lớn của thế giới.</a:t>
                      </a:r>
                      <a:endParaRPr lang="en-US" sz="3200" dirty="0">
                        <a:effectLst/>
                      </a:endParaRPr>
                    </a:p>
                    <a:p>
                      <a:pPr>
                        <a:lnSpc>
                          <a:spcPct val="150000"/>
                        </a:lnSpc>
                        <a:spcAft>
                          <a:spcPts val="0"/>
                        </a:spcAft>
                        <a:tabLst>
                          <a:tab pos="3264535" algn="l"/>
                        </a:tabLst>
                      </a:pPr>
                      <a:r>
                        <a:rPr lang="vi-VN" sz="3200" dirty="0">
                          <a:effectLst/>
                        </a:rPr>
                        <a:t>…………………………………………………………………………………….</a:t>
                      </a:r>
                      <a:endParaRPr lang="en-US" sz="3200" dirty="0">
                        <a:effectLst/>
                      </a:endParaRPr>
                    </a:p>
                    <a:p>
                      <a:pPr>
                        <a:lnSpc>
                          <a:spcPct val="150000"/>
                        </a:lnSpc>
                        <a:spcAft>
                          <a:spcPts val="0"/>
                        </a:spcAft>
                        <a:tabLst>
                          <a:tab pos="3264535" algn="l"/>
                        </a:tabLst>
                      </a:pPr>
                      <a:r>
                        <a:rPr lang="vi-VN" sz="3200" dirty="0">
                          <a:effectLst/>
                        </a:rPr>
                        <a:t>…………………………………………………………………………………….</a:t>
                      </a:r>
                      <a:endParaRPr lang="en-US" sz="3200" dirty="0">
                        <a:effectLst/>
                      </a:endParaRPr>
                    </a:p>
                    <a:p>
                      <a:pPr>
                        <a:lnSpc>
                          <a:spcPct val="150000"/>
                        </a:lnSpc>
                        <a:spcAft>
                          <a:spcPts val="0"/>
                        </a:spcAft>
                        <a:tabLst>
                          <a:tab pos="3264535" algn="l"/>
                        </a:tabLst>
                      </a:pPr>
                      <a:r>
                        <a:rPr lang="vi-VN" sz="3200" dirty="0">
                          <a:effectLst/>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878518865"/>
                  </a:ext>
                </a:extLst>
              </a:tr>
            </a:tbl>
          </a:graphicData>
        </a:graphic>
      </p:graphicFrame>
      <p:pic>
        <p:nvPicPr>
          <p:cNvPr id="12" name="Picture 5"/>
          <p:cNvPicPr>
            <a:picLocks noChangeAspect="1"/>
          </p:cNvPicPr>
          <p:nvPr/>
        </p:nvPicPr>
        <p:blipFill>
          <a:blip r:embed="rId2"/>
          <a:srcRect/>
          <a:stretch>
            <a:fillRect/>
          </a:stretch>
        </p:blipFill>
        <p:spPr>
          <a:xfrm>
            <a:off x="14401800" y="4000500"/>
            <a:ext cx="3601847" cy="6019800"/>
          </a:xfrm>
          <a:prstGeom prst="rect">
            <a:avLst/>
          </a:prstGeom>
        </p:spPr>
      </p:pic>
      <p:pic>
        <p:nvPicPr>
          <p:cNvPr id="13"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381000" y="8343900"/>
            <a:ext cx="2438400" cy="2286001"/>
          </a:xfrm>
          <a:prstGeom prst="rect">
            <a:avLst/>
          </a:prstGeom>
        </p:spPr>
      </p:pic>
      <p:pic>
        <p:nvPicPr>
          <p:cNvPr id="18" name="Picture 11"/>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6822547" y="-495300"/>
            <a:ext cx="2362200" cy="2362200"/>
          </a:xfrm>
          <a:prstGeom prst="rect">
            <a:avLst/>
          </a:prstGeom>
        </p:spPr>
      </p:pic>
    </p:spTree>
    <p:extLst>
      <p:ext uri="{BB962C8B-B14F-4D97-AF65-F5344CB8AC3E}">
        <p14:creationId xmlns:p14="http://schemas.microsoft.com/office/powerpoint/2010/main" val="210753565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0526"/>
          <a:stretch/>
        </p:blipFill>
        <p:spPr>
          <a:xfrm rot="16200000">
            <a:off x="2705099" y="-1295401"/>
            <a:ext cx="8991600" cy="12877799"/>
          </a:xfrm>
          <a:prstGeom prst="rect">
            <a:avLst/>
          </a:prstGeom>
        </p:spPr>
      </p:pic>
      <p:pic>
        <p:nvPicPr>
          <p:cNvPr id="1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82600" y="4593170"/>
            <a:ext cx="4717542" cy="5399190"/>
          </a:xfrm>
          <a:prstGeom prst="rect">
            <a:avLst/>
          </a:prstGeom>
        </p:spPr>
      </p:pic>
      <p:sp>
        <p:nvSpPr>
          <p:cNvPr id="2" name="Rectangle 1"/>
          <p:cNvSpPr/>
          <p:nvPr/>
        </p:nvSpPr>
        <p:spPr>
          <a:xfrm>
            <a:off x="937258" y="1234735"/>
            <a:ext cx="12527281" cy="7817525"/>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3700" dirty="0"/>
              <a:t>Liên minh châu Âu là một trong bốn trung tâm kinh tế lớn của thế giới: Năm 2020, Tổng sản phẩm trong nước (GDP) đạt hơn 15 nghìn tỉ USD (xếp thứ 2 thế giới</a:t>
            </a:r>
            <a:r>
              <a:rPr lang="vi-VN" sz="3700" dirty="0" smtClean="0"/>
              <a:t>).</a:t>
            </a:r>
            <a:endParaRPr lang="en-US" sz="3700" dirty="0" smtClean="0"/>
          </a:p>
          <a:p>
            <a:pPr marL="571500" indent="-571500" algn="just">
              <a:lnSpc>
                <a:spcPct val="150000"/>
              </a:lnSpc>
              <a:buFont typeface="Wingdings" panose="05000000000000000000" pitchFamily="2" charset="2"/>
              <a:buChar char="v"/>
            </a:pPr>
            <a:r>
              <a:rPr lang="vi-VN" sz="3700" dirty="0"/>
              <a:t>Liên minh châu Âu là trung tâm dịch vụ và công nghiệp hàng đầu thế giới, giữ vai trò quan trọng đối với hoạt động tài chính - ngân hàng, giao thông vận tải, truyền thông, ngành công nghiệp công nghệ cao,...</a:t>
            </a:r>
            <a:endParaRPr lang="en-US" sz="3700" dirty="0"/>
          </a:p>
          <a:p>
            <a:pPr marL="571500" indent="-571500" algn="just">
              <a:lnSpc>
                <a:spcPct val="150000"/>
              </a:lnSpc>
              <a:buFont typeface="Wingdings" panose="05000000000000000000" pitchFamily="2" charset="2"/>
              <a:buChar char="v"/>
            </a:pPr>
            <a:r>
              <a:rPr lang="vi-VN" sz="3700" dirty="0" smtClean="0"/>
              <a:t>Đối </a:t>
            </a:r>
            <a:r>
              <a:rPr lang="vi-VN" sz="3700" dirty="0"/>
              <a:t>tác kinh tế lớn nhất của Liên minh châu Âu là các quốc gia ở Bắc Mỹ và châu Á - Thái Bình Dương</a:t>
            </a:r>
            <a:r>
              <a:rPr lang="vi-VN" sz="3700" dirty="0" smtClean="0"/>
              <a:t>.</a:t>
            </a:r>
            <a:endParaRPr lang="en-US" sz="3700" dirty="0"/>
          </a:p>
        </p:txBody>
      </p:sp>
      <p:pic>
        <p:nvPicPr>
          <p:cNvPr id="2050" name="Picture 2" descr="https://o.remove.bg/downloads/648242cf-0644-47ee-837b-4e3a80f141fe/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72160" y="-171296"/>
            <a:ext cx="4764466" cy="476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5849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pic>
        <p:nvPicPr>
          <p:cNvPr id="2" name="Video giới thiệu về liên minh châu Âu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8800" y="845820"/>
            <a:ext cx="14224000" cy="8001000"/>
          </a:xfrm>
          <a:prstGeom prst="rect">
            <a:avLst/>
          </a:prstGeom>
        </p:spPr>
      </p:pic>
      <p:sp>
        <p:nvSpPr>
          <p:cNvPr id="7" name="Rectangle 6"/>
          <p:cNvSpPr/>
          <p:nvPr/>
        </p:nvSpPr>
        <p:spPr>
          <a:xfrm>
            <a:off x="2730500" y="8971606"/>
            <a:ext cx="12420600" cy="1015663"/>
          </a:xfrm>
          <a:prstGeom prst="rect">
            <a:avLst/>
          </a:prstGeom>
        </p:spPr>
        <p:txBody>
          <a:bodyPr wrap="square">
            <a:spAutoFit/>
          </a:bodyPr>
          <a:lstStyle/>
          <a:p>
            <a:pPr marL="571500" indent="-571500" algn="ctr">
              <a:lnSpc>
                <a:spcPct val="150000"/>
              </a:lnSpc>
              <a:buFont typeface="Wingdings" panose="05000000000000000000" pitchFamily="2" charset="2"/>
              <a:buChar char="Ø"/>
            </a:pP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video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giới</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thiệu</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Liên</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minh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châu</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Âu</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8"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4800" y="4610100"/>
            <a:ext cx="2194750" cy="5435915"/>
          </a:xfrm>
          <a:prstGeom prst="rect">
            <a:avLst/>
          </a:prstGeom>
        </p:spPr>
      </p:pic>
    </p:spTree>
    <p:extLst>
      <p:ext uri="{BB962C8B-B14F-4D97-AF65-F5344CB8AC3E}">
        <p14:creationId xmlns:p14="http://schemas.microsoft.com/office/powerpoint/2010/main" val="322469779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sp>
        <p:nvSpPr>
          <p:cNvPr id="153" name="TextBox 152">
            <a:extLst>
              <a:ext uri="{FF2B5EF4-FFF2-40B4-BE49-F238E27FC236}">
                <a16:creationId xmlns:a16="http://schemas.microsoft.com/office/drawing/2014/main" id="{621820FB-550B-D8DA-F0AA-8114B93043C5}"/>
              </a:ext>
            </a:extLst>
          </p:cNvPr>
          <p:cNvSpPr txBox="1"/>
          <p:nvPr/>
        </p:nvSpPr>
        <p:spPr>
          <a:xfrm>
            <a:off x="-20320" y="373124"/>
            <a:ext cx="18288000" cy="1182311"/>
          </a:xfrm>
          <a:prstGeom prst="rect">
            <a:avLst/>
          </a:prstGeom>
          <a:noFill/>
        </p:spPr>
        <p:txBody>
          <a:bodyPr wrap="square">
            <a:spAutoFit/>
          </a:bodyPr>
          <a:lstStyle/>
          <a:p>
            <a:pPr algn="ctr">
              <a:lnSpc>
                <a:spcPct val="120000"/>
              </a:lnSpc>
              <a:spcBef>
                <a:spcPts val="300"/>
              </a:spcBef>
              <a:spcAft>
                <a:spcPts val="300"/>
              </a:spcAft>
            </a:pPr>
            <a:r>
              <a:rPr lang="fr-FR" sz="6500" b="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LUYỆN TẬP</a:t>
            </a:r>
            <a:endParaRPr lang="en-US" sz="6500" b="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4" name="Picture 1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304" y="1771887"/>
            <a:ext cx="2971800" cy="2971800"/>
          </a:xfrm>
          <a:prstGeom prst="rect">
            <a:avLst/>
          </a:prstGeom>
        </p:spPr>
      </p:pic>
      <p:sp>
        <p:nvSpPr>
          <p:cNvPr id="155" name="Rectangle 154"/>
          <p:cNvSpPr/>
          <p:nvPr/>
        </p:nvSpPr>
        <p:spPr>
          <a:xfrm>
            <a:off x="3733800" y="2011292"/>
            <a:ext cx="13431520" cy="2492990"/>
          </a:xfrm>
          <a:prstGeom prst="rect">
            <a:avLst/>
          </a:prstGeom>
        </p:spPr>
        <p:txBody>
          <a:bodyPr wrap="square">
            <a:spAutoFit/>
          </a:bodyPr>
          <a:lstStyle/>
          <a:p>
            <a:pPr algn="just">
              <a:lnSpc>
                <a:spcPct val="130000"/>
              </a:lnSpc>
            </a:pPr>
            <a:r>
              <a:rPr lang="nl-NL" sz="4000" dirty="0">
                <a:latin typeface="Arial" panose="020B0604020202020204" pitchFamily="34" charset="0"/>
                <a:cs typeface="Arial" panose="020B0604020202020204" pitchFamily="34" charset="0"/>
              </a:rPr>
              <a:t>Dựa vào bảng GDP của một số nền kinh tế lớn nhất thế giới, năm 2020, em hãy tính tỉ trọng GDP của các nền kinh tế lớn so với toàn thế giới năm 2020 và rút ra nhận xét.</a:t>
            </a:r>
            <a:endParaRPr lang="en-US" sz="4000" dirty="0">
              <a:latin typeface="Arial" panose="020B0604020202020204" pitchFamily="34" charset="0"/>
              <a:cs typeface="Arial" panose="020B0604020202020204" pitchFamily="34" charset="0"/>
            </a:endParaRPr>
          </a:p>
        </p:txBody>
      </p:sp>
      <p:pic>
        <p:nvPicPr>
          <p:cNvPr id="158"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9942725">
            <a:off x="16715872" y="-132729"/>
            <a:ext cx="1765405" cy="2156220"/>
          </a:xfrm>
          <a:prstGeom prst="rect">
            <a:avLst/>
          </a:prstGeom>
        </p:spPr>
      </p:pic>
      <p:pic>
        <p:nvPicPr>
          <p:cNvPr id="159"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956970">
            <a:off x="-6617" y="188244"/>
            <a:ext cx="1379842" cy="2328847"/>
          </a:xfrm>
          <a:prstGeom prst="rect">
            <a:avLst/>
          </a:prstGeom>
        </p:spPr>
      </p:pic>
      <p:pic>
        <p:nvPicPr>
          <p:cNvPr id="9" name="Picture 8"/>
          <p:cNvPicPr/>
          <p:nvPr/>
        </p:nvPicPr>
        <p:blipFill rotWithShape="1">
          <a:blip r:embed="rId20">
            <a:extLst>
              <a:ext uri="{28A0092B-C50C-407E-A947-70E740481C1C}">
                <a14:useLocalDpi xmlns:a14="http://schemas.microsoft.com/office/drawing/2010/main" val="0"/>
              </a:ext>
            </a:extLst>
          </a:blip>
          <a:srcRect b="2433"/>
          <a:stretch/>
        </p:blipFill>
        <p:spPr>
          <a:xfrm>
            <a:off x="1876819" y="4947439"/>
            <a:ext cx="7393896" cy="5060162"/>
          </a:xfrm>
          <a:prstGeom prst="rect">
            <a:avLst/>
          </a:prstGeom>
        </p:spPr>
      </p:pic>
      <p:pic>
        <p:nvPicPr>
          <p:cNvPr id="11" name="Picture 19"/>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9829800" y="5168901"/>
            <a:ext cx="6815071" cy="483870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randombar(horizontal)">
                                      <p:cBhvr>
                                        <p:cTn id="12" dur="500"/>
                                        <p:tgtEl>
                                          <p:spTgt spid="15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randombar(horizontal)">
                                      <p:cBhvr>
                                        <p:cTn id="15" dur="500"/>
                                        <p:tgtEl>
                                          <p:spTgt spid="15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pic>
        <p:nvPicPr>
          <p:cNvPr id="17" name="Picture 5"/>
          <p:cNvPicPr>
            <a:picLocks noChangeAspect="1"/>
          </p:cNvPicPr>
          <p:nvPr/>
        </p:nvPicPr>
        <p:blipFill rotWithShape="1">
          <a:blip r:embed="rId2"/>
          <a:srcRect t="7479" b="49309"/>
          <a:stretch/>
        </p:blipFill>
        <p:spPr>
          <a:xfrm>
            <a:off x="648646" y="495301"/>
            <a:ext cx="16990704" cy="9296400"/>
          </a:xfrm>
          <a:prstGeom prst="rect">
            <a:avLst/>
          </a:prstGeom>
        </p:spPr>
      </p:pic>
      <p:sp>
        <p:nvSpPr>
          <p:cNvPr id="18" name="Rectangle 17"/>
          <p:cNvSpPr/>
          <p:nvPr/>
        </p:nvSpPr>
        <p:spPr>
          <a:xfrm>
            <a:off x="990600" y="807025"/>
            <a:ext cx="15925800" cy="8672952"/>
          </a:xfrm>
          <a:prstGeom prst="rect">
            <a:avLst/>
          </a:prstGeom>
        </p:spPr>
        <p:txBody>
          <a:bodyPr wrap="square">
            <a:spAutoFit/>
          </a:bodyPr>
          <a:lstStyle/>
          <a:p>
            <a:pPr marL="571500" indent="-571500" algn="just">
              <a:lnSpc>
                <a:spcPct val="130000"/>
              </a:lnSpc>
              <a:buFont typeface="Wingdings" panose="05000000000000000000" pitchFamily="2" charset="2"/>
              <a:buChar char="v"/>
            </a:pPr>
            <a:r>
              <a:rPr lang="vi-VN" sz="3600" dirty="0"/>
              <a:t>Tỉ trọng GDP so với thế giới của:</a:t>
            </a:r>
            <a:endParaRPr lang="en-US" sz="3600" dirty="0"/>
          </a:p>
          <a:p>
            <a:pPr marL="1028700" lvl="1" indent="-571500" algn="just">
              <a:lnSpc>
                <a:spcPct val="130000"/>
              </a:lnSpc>
              <a:buFont typeface="Arial" panose="020B0604020202020204" pitchFamily="34" charset="0"/>
              <a:buChar char="•"/>
            </a:pPr>
            <a:r>
              <a:rPr lang="vi-VN" sz="3600" dirty="0" smtClean="0"/>
              <a:t>Mỹ:</a:t>
            </a:r>
            <a:r>
              <a:rPr lang="en-US" sz="3600" dirty="0" smtClean="0"/>
              <a:t> </a:t>
            </a:r>
            <a:r>
              <a:rPr lang="vi-VN" sz="3600" dirty="0" smtClean="0"/>
              <a:t>24,6</a:t>
            </a:r>
            <a:r>
              <a:rPr lang="vi-VN" sz="3600" dirty="0"/>
              <a:t>%</a:t>
            </a:r>
            <a:endParaRPr lang="en-US" sz="3600" dirty="0"/>
          </a:p>
          <a:p>
            <a:pPr marL="1028700" lvl="1" indent="-571500" algn="just">
              <a:lnSpc>
                <a:spcPct val="130000"/>
              </a:lnSpc>
              <a:buFont typeface="Arial" panose="020B0604020202020204" pitchFamily="34" charset="0"/>
              <a:buChar char="•"/>
            </a:pPr>
            <a:r>
              <a:rPr lang="vi-VN" sz="3600" dirty="0" smtClean="0"/>
              <a:t>Liên </a:t>
            </a:r>
            <a:r>
              <a:rPr lang="vi-VN" sz="3600" dirty="0"/>
              <a:t>minh châu Âu</a:t>
            </a:r>
            <a:r>
              <a:rPr lang="vi-VN" sz="3600" dirty="0" smtClean="0"/>
              <a:t>:</a:t>
            </a:r>
            <a:r>
              <a:rPr lang="en-US" sz="3600" dirty="0" smtClean="0"/>
              <a:t> </a:t>
            </a:r>
            <a:r>
              <a:rPr lang="vi-VN" sz="3600" dirty="0" smtClean="0"/>
              <a:t>18,1</a:t>
            </a:r>
            <a:r>
              <a:rPr lang="vi-VN" sz="3600" dirty="0"/>
              <a:t>%</a:t>
            </a:r>
            <a:endParaRPr lang="en-US" sz="3600" dirty="0"/>
          </a:p>
          <a:p>
            <a:pPr marL="1028700" lvl="1" indent="-571500" algn="just">
              <a:lnSpc>
                <a:spcPct val="130000"/>
              </a:lnSpc>
              <a:buFont typeface="Arial" panose="020B0604020202020204" pitchFamily="34" charset="0"/>
              <a:buChar char="•"/>
            </a:pPr>
            <a:r>
              <a:rPr lang="vi-VN" sz="3600" dirty="0" smtClean="0"/>
              <a:t>Trung </a:t>
            </a:r>
            <a:r>
              <a:rPr lang="vi-VN" sz="3600" dirty="0"/>
              <a:t>Quốc</a:t>
            </a:r>
            <a:r>
              <a:rPr lang="vi-VN" sz="3600" dirty="0" smtClean="0"/>
              <a:t>:</a:t>
            </a:r>
            <a:r>
              <a:rPr lang="en-US" sz="3600" dirty="0" smtClean="0"/>
              <a:t> </a:t>
            </a:r>
            <a:r>
              <a:rPr lang="vi-VN" sz="3600" dirty="0" smtClean="0"/>
              <a:t>17,3</a:t>
            </a:r>
            <a:r>
              <a:rPr lang="vi-VN" sz="3600" dirty="0"/>
              <a:t>%</a:t>
            </a:r>
            <a:endParaRPr lang="en-US" sz="3600" dirty="0"/>
          </a:p>
          <a:p>
            <a:pPr marL="1028700" lvl="1" indent="-571500" algn="just">
              <a:lnSpc>
                <a:spcPct val="130000"/>
              </a:lnSpc>
              <a:buFont typeface="Arial" panose="020B0604020202020204" pitchFamily="34" charset="0"/>
              <a:buChar char="•"/>
            </a:pPr>
            <a:r>
              <a:rPr lang="vi-VN" sz="3600" dirty="0" smtClean="0"/>
              <a:t>Nhật Bản:</a:t>
            </a:r>
            <a:r>
              <a:rPr lang="en-US" sz="3600" dirty="0" smtClean="0"/>
              <a:t> </a:t>
            </a:r>
            <a:r>
              <a:rPr lang="vi-VN" sz="3600" dirty="0" smtClean="0"/>
              <a:t>5,9</a:t>
            </a:r>
            <a:r>
              <a:rPr lang="vi-VN" sz="3600" dirty="0"/>
              <a:t>%</a:t>
            </a:r>
            <a:endParaRPr lang="en-US" sz="3600" dirty="0"/>
          </a:p>
          <a:p>
            <a:pPr marL="571500" indent="-571500" algn="just">
              <a:lnSpc>
                <a:spcPct val="130000"/>
              </a:lnSpc>
              <a:buFont typeface="Wingdings" panose="05000000000000000000" pitchFamily="2" charset="2"/>
              <a:buChar char="v"/>
            </a:pPr>
            <a:r>
              <a:rPr lang="vi-VN" sz="3600" dirty="0" smtClean="0"/>
              <a:t>Nhận </a:t>
            </a:r>
            <a:r>
              <a:rPr lang="vi-VN" sz="3600" dirty="0"/>
              <a:t>xét: </a:t>
            </a:r>
            <a:endParaRPr lang="en-US" sz="3600" dirty="0" smtClean="0"/>
          </a:p>
          <a:p>
            <a:pPr marL="1028700" lvl="1" indent="-571500" algn="just">
              <a:lnSpc>
                <a:spcPct val="130000"/>
              </a:lnSpc>
              <a:buFont typeface="Arial" panose="020B0604020202020204" pitchFamily="34" charset="0"/>
              <a:buChar char="•"/>
            </a:pPr>
            <a:r>
              <a:rPr lang="vi-VN" sz="3600" dirty="0" smtClean="0"/>
              <a:t>Tỉ </a:t>
            </a:r>
            <a:r>
              <a:rPr lang="vi-VN" sz="3600" dirty="0"/>
              <a:t>trọng GDP </a:t>
            </a:r>
            <a:r>
              <a:rPr lang="en-US" sz="3600" dirty="0" smtClean="0"/>
              <a:t>(</a:t>
            </a:r>
            <a:r>
              <a:rPr lang="vi-VN" sz="3600" dirty="0" smtClean="0"/>
              <a:t>2020</a:t>
            </a:r>
            <a:r>
              <a:rPr lang="en-US" sz="3600" dirty="0" smtClean="0"/>
              <a:t>)</a:t>
            </a:r>
            <a:r>
              <a:rPr lang="vi-VN" sz="3600" dirty="0" smtClean="0"/>
              <a:t> </a:t>
            </a:r>
            <a:r>
              <a:rPr lang="vi-VN" sz="3600" dirty="0"/>
              <a:t>của Mỹ chiếm tỉ lệ cao nhất trong nền kinh tế thế </a:t>
            </a:r>
            <a:r>
              <a:rPr lang="vi-VN" sz="3600" dirty="0" smtClean="0"/>
              <a:t>giới</a:t>
            </a:r>
            <a:r>
              <a:rPr lang="en-US" sz="3600" dirty="0" smtClean="0"/>
              <a:t>.</a:t>
            </a:r>
          </a:p>
          <a:p>
            <a:pPr marL="1028700" lvl="1" indent="-571500" algn="just">
              <a:lnSpc>
                <a:spcPct val="130000"/>
              </a:lnSpc>
              <a:buFont typeface="Arial" panose="020B0604020202020204" pitchFamily="34" charset="0"/>
              <a:buChar char="•"/>
            </a:pPr>
            <a:r>
              <a:rPr lang="en-US" sz="3600" dirty="0">
                <a:latin typeface="Arial" panose="020B0604020202020204" pitchFamily="34" charset="0"/>
                <a:cs typeface="Arial" panose="020B0604020202020204" pitchFamily="34" charset="0"/>
              </a:rPr>
              <a:t>T</a:t>
            </a:r>
            <a:r>
              <a:rPr lang="vi-VN" sz="3600" dirty="0" smtClean="0"/>
              <a:t>ỉ </a:t>
            </a:r>
            <a:r>
              <a:rPr lang="vi-VN" sz="3600" dirty="0"/>
              <a:t>trọng GDP của Liên minh châu Âu đứng ở vị trí thứ 2, thấp hơn khoảng 6% so với Mỹ. </a:t>
            </a:r>
            <a:endParaRPr lang="en-US" sz="3600" dirty="0" smtClean="0"/>
          </a:p>
          <a:p>
            <a:pPr marL="1028700" lvl="1" indent="-571500" algn="just">
              <a:lnSpc>
                <a:spcPct val="130000"/>
              </a:lnSpc>
              <a:buFont typeface="Arial" panose="020B0604020202020204" pitchFamily="34" charset="0"/>
              <a:buChar char="•"/>
            </a:pPr>
            <a:r>
              <a:rPr lang="vi-VN" sz="3600" dirty="0" smtClean="0"/>
              <a:t>Theo </a:t>
            </a:r>
            <a:r>
              <a:rPr lang="vi-VN" sz="3600" dirty="0"/>
              <a:t>ngay sau đó là Trung Quốc. Chênh lệch tỉ trọng GDP của Trung Quốc và Liên minh châu Âu là rất ít (chưa đến 1%).</a:t>
            </a:r>
            <a:endParaRPr lang="en-US" sz="3600" dirty="0"/>
          </a:p>
        </p:txBody>
      </p:sp>
      <p:pic>
        <p:nvPicPr>
          <p:cNvPr id="3076" name="Picture 4" descr="https://o.remove.bg/downloads/dbd6c3d7-55f6-4980-ae75-ac1b03aec9cf/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9820" y="8250649"/>
            <a:ext cx="3948042" cy="205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154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wipe(down)">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fade">
                                      <p:cBhvr>
                                        <p:cTn id="37" dur="500"/>
                                        <p:tgtEl>
                                          <p:spTgt spid="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7" end="7"/>
                                            </p:txEl>
                                          </p:spTgt>
                                        </p:tgtEl>
                                        <p:attrNameLst>
                                          <p:attrName>style.visibility</p:attrName>
                                        </p:attrNameLst>
                                      </p:cBhvr>
                                      <p:to>
                                        <p:strVal val="visible"/>
                                      </p:to>
                                    </p:set>
                                    <p:animEffect transition="in" filter="fade">
                                      <p:cBhvr>
                                        <p:cTn id="42" dur="500"/>
                                        <p:tgtEl>
                                          <p:spTgt spid="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xEl>
                                              <p:pRg st="8" end="8"/>
                                            </p:txEl>
                                          </p:spTgt>
                                        </p:tgtEl>
                                        <p:attrNameLst>
                                          <p:attrName>style.visibility</p:attrName>
                                        </p:attrNameLst>
                                      </p:cBhvr>
                                      <p:to>
                                        <p:strVal val="visible"/>
                                      </p:to>
                                    </p:set>
                                    <p:animEffect transition="in" filter="fade">
                                      <p:cBhvr>
                                        <p:cTn id="47" dur="5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CBBF"/>
        </a:solidFill>
        <a:effectLst/>
      </p:bgPr>
    </p:bg>
    <p:spTree>
      <p:nvGrpSpPr>
        <p:cNvPr id="1" name=""/>
        <p:cNvGrpSpPr/>
        <p:nvPr/>
      </p:nvGrpSpPr>
      <p:grpSpPr>
        <a:xfrm>
          <a:off x="0" y="0"/>
          <a:ext cx="0" cy="0"/>
          <a:chOff x="0" y="0"/>
          <a:chExt cx="0" cy="0"/>
        </a:xfrm>
      </p:grpSpPr>
      <p:grpSp>
        <p:nvGrpSpPr>
          <p:cNvPr id="2" name="Group 2"/>
          <p:cNvGrpSpPr/>
          <p:nvPr/>
        </p:nvGrpSpPr>
        <p:grpSpPr>
          <a:xfrm>
            <a:off x="1295400" y="2247900"/>
            <a:ext cx="16002000" cy="8458200"/>
            <a:chOff x="0" y="0"/>
            <a:chExt cx="3435412" cy="2878956"/>
          </a:xfrm>
        </p:grpSpPr>
        <p:sp>
          <p:nvSpPr>
            <p:cNvPr id="3" name="Freeform 3"/>
            <p:cNvSpPr/>
            <p:nvPr/>
          </p:nvSpPr>
          <p:spPr>
            <a:xfrm>
              <a:off x="0" y="-1270"/>
              <a:ext cx="3436682" cy="2877686"/>
            </a:xfrm>
            <a:custGeom>
              <a:avLst/>
              <a:gdLst/>
              <a:ahLst/>
              <a:cxnLst/>
              <a:rect l="l" t="t" r="r" b="b"/>
              <a:pathLst>
                <a:path w="3436682" h="2877686">
                  <a:moveTo>
                    <a:pt x="3425252" y="27940"/>
                  </a:moveTo>
                  <a:cubicBezTo>
                    <a:pt x="3416362" y="24130"/>
                    <a:pt x="3407472" y="21590"/>
                    <a:pt x="3398582" y="21590"/>
                  </a:cubicBezTo>
                  <a:cubicBezTo>
                    <a:pt x="3371912" y="20320"/>
                    <a:pt x="3321094" y="20320"/>
                    <a:pt x="3265163" y="17780"/>
                  </a:cubicBezTo>
                  <a:cubicBezTo>
                    <a:pt x="3137321" y="12700"/>
                    <a:pt x="3012142" y="6350"/>
                    <a:pt x="2884300" y="3810"/>
                  </a:cubicBezTo>
                  <a:cubicBezTo>
                    <a:pt x="2780428" y="1270"/>
                    <a:pt x="2679220" y="3810"/>
                    <a:pt x="2575348" y="2540"/>
                  </a:cubicBezTo>
                  <a:cubicBezTo>
                    <a:pt x="2530070" y="2540"/>
                    <a:pt x="2484793" y="0"/>
                    <a:pt x="2439515" y="2540"/>
                  </a:cubicBezTo>
                  <a:cubicBezTo>
                    <a:pt x="2330317" y="10160"/>
                    <a:pt x="2221118" y="11430"/>
                    <a:pt x="2109257" y="8890"/>
                  </a:cubicBezTo>
                  <a:cubicBezTo>
                    <a:pt x="2053325" y="7620"/>
                    <a:pt x="1997395" y="7620"/>
                    <a:pt x="1941464" y="7620"/>
                  </a:cubicBezTo>
                  <a:cubicBezTo>
                    <a:pt x="1840255" y="7620"/>
                    <a:pt x="1739047" y="7620"/>
                    <a:pt x="1637838" y="6350"/>
                  </a:cubicBezTo>
                  <a:cubicBezTo>
                    <a:pt x="1531303" y="5080"/>
                    <a:pt x="481932" y="2540"/>
                    <a:pt x="378060" y="1270"/>
                  </a:cubicBezTo>
                  <a:cubicBezTo>
                    <a:pt x="292832" y="0"/>
                    <a:pt x="210267" y="1270"/>
                    <a:pt x="125039" y="1270"/>
                  </a:cubicBezTo>
                  <a:cubicBezTo>
                    <a:pt x="66445" y="1270"/>
                    <a:pt x="33020" y="3810"/>
                    <a:pt x="5080" y="5080"/>
                  </a:cubicBezTo>
                  <a:cubicBezTo>
                    <a:pt x="3810" y="5080"/>
                    <a:pt x="2540" y="7620"/>
                    <a:pt x="0" y="8890"/>
                  </a:cubicBezTo>
                  <a:cubicBezTo>
                    <a:pt x="1270" y="21590"/>
                    <a:pt x="3810" y="34290"/>
                    <a:pt x="5080" y="46990"/>
                  </a:cubicBezTo>
                  <a:cubicBezTo>
                    <a:pt x="15240" y="156785"/>
                    <a:pt x="16510" y="282794"/>
                    <a:pt x="17780" y="406593"/>
                  </a:cubicBezTo>
                  <a:cubicBezTo>
                    <a:pt x="19050" y="532603"/>
                    <a:pt x="17780" y="658612"/>
                    <a:pt x="16510" y="786833"/>
                  </a:cubicBezTo>
                  <a:cubicBezTo>
                    <a:pt x="15240" y="917264"/>
                    <a:pt x="2540" y="2285684"/>
                    <a:pt x="2540" y="2416115"/>
                  </a:cubicBezTo>
                  <a:cubicBezTo>
                    <a:pt x="2540" y="2544336"/>
                    <a:pt x="1270" y="2672556"/>
                    <a:pt x="0" y="2800776"/>
                  </a:cubicBezTo>
                  <a:cubicBezTo>
                    <a:pt x="0" y="2823076"/>
                    <a:pt x="3810" y="2833236"/>
                    <a:pt x="15240" y="2838316"/>
                  </a:cubicBezTo>
                  <a:cubicBezTo>
                    <a:pt x="22860" y="2842126"/>
                    <a:pt x="31750" y="2844666"/>
                    <a:pt x="40640" y="2845936"/>
                  </a:cubicBezTo>
                  <a:cubicBezTo>
                    <a:pt x="122376" y="2851016"/>
                    <a:pt x="223584" y="2854826"/>
                    <a:pt x="324793" y="2859906"/>
                  </a:cubicBezTo>
                  <a:cubicBezTo>
                    <a:pt x="380723" y="2862446"/>
                    <a:pt x="436654" y="2867526"/>
                    <a:pt x="492585" y="2868796"/>
                  </a:cubicBezTo>
                  <a:cubicBezTo>
                    <a:pt x="585804" y="2871336"/>
                    <a:pt x="1624521" y="2872606"/>
                    <a:pt x="1717740" y="2873876"/>
                  </a:cubicBezTo>
                  <a:cubicBezTo>
                    <a:pt x="1731057" y="2873876"/>
                    <a:pt x="1744374" y="2873876"/>
                    <a:pt x="1757690" y="2873876"/>
                  </a:cubicBezTo>
                  <a:cubicBezTo>
                    <a:pt x="1821611" y="2873876"/>
                    <a:pt x="1888196" y="2872606"/>
                    <a:pt x="1952117" y="2872606"/>
                  </a:cubicBezTo>
                  <a:cubicBezTo>
                    <a:pt x="2026692" y="2872606"/>
                    <a:pt x="2098603" y="2873876"/>
                    <a:pt x="2173177" y="2873876"/>
                  </a:cubicBezTo>
                  <a:cubicBezTo>
                    <a:pt x="2282376" y="2873876"/>
                    <a:pt x="2394238" y="2873876"/>
                    <a:pt x="2503437" y="2873876"/>
                  </a:cubicBezTo>
                  <a:cubicBezTo>
                    <a:pt x="2604645" y="2873876"/>
                    <a:pt x="2705853" y="2875146"/>
                    <a:pt x="2807062" y="2876416"/>
                  </a:cubicBezTo>
                  <a:cubicBezTo>
                    <a:pt x="2852339" y="2876416"/>
                    <a:pt x="2900280" y="2877686"/>
                    <a:pt x="2945557" y="2877686"/>
                  </a:cubicBezTo>
                  <a:cubicBezTo>
                    <a:pt x="3092043" y="2876416"/>
                    <a:pt x="3235866" y="2870066"/>
                    <a:pt x="3375722" y="2870066"/>
                  </a:cubicBezTo>
                  <a:cubicBezTo>
                    <a:pt x="3379532" y="2870066"/>
                    <a:pt x="3384612" y="2867526"/>
                    <a:pt x="3388422" y="2864986"/>
                  </a:cubicBezTo>
                  <a:cubicBezTo>
                    <a:pt x="3393502" y="2861176"/>
                    <a:pt x="3396042" y="2854826"/>
                    <a:pt x="3398582" y="2852286"/>
                  </a:cubicBezTo>
                  <a:cubicBezTo>
                    <a:pt x="3399852" y="2785302"/>
                    <a:pt x="3401122" y="2692452"/>
                    <a:pt x="3402392" y="2599603"/>
                  </a:cubicBezTo>
                  <a:cubicBezTo>
                    <a:pt x="3403662" y="2455908"/>
                    <a:pt x="3413822" y="1076434"/>
                    <a:pt x="3415092" y="932739"/>
                  </a:cubicBezTo>
                  <a:cubicBezTo>
                    <a:pt x="3415092" y="846522"/>
                    <a:pt x="3416362" y="760304"/>
                    <a:pt x="3417632" y="674087"/>
                  </a:cubicBezTo>
                  <a:cubicBezTo>
                    <a:pt x="3418902" y="581238"/>
                    <a:pt x="3420172" y="488389"/>
                    <a:pt x="3422712" y="395540"/>
                  </a:cubicBezTo>
                  <a:cubicBezTo>
                    <a:pt x="3423982" y="340272"/>
                    <a:pt x="3423982" y="282794"/>
                    <a:pt x="3429062" y="227527"/>
                  </a:cubicBezTo>
                  <a:cubicBezTo>
                    <a:pt x="3434142" y="161206"/>
                    <a:pt x="3436682" y="97096"/>
                    <a:pt x="3435412" y="44450"/>
                  </a:cubicBezTo>
                  <a:cubicBezTo>
                    <a:pt x="3435412" y="38100"/>
                    <a:pt x="3431602" y="30480"/>
                    <a:pt x="3425252" y="27940"/>
                  </a:cubicBezTo>
                  <a:close/>
                </a:path>
              </a:pathLst>
            </a:custGeom>
            <a:solidFill>
              <a:srgbClr val="EDF1EA"/>
            </a:solidFill>
          </p:spPr>
        </p:sp>
      </p:grpSp>
      <p:sp>
        <p:nvSpPr>
          <p:cNvPr id="36"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accent5">
                    <a:lumMod val="50000"/>
                  </a:schemeClr>
                </a:solidFill>
                <a:latin typeface="Arial" panose="020B0604020202020204" pitchFamily="34" charset="0"/>
                <a:cs typeface="Arial" panose="020B0604020202020204" pitchFamily="34" charset="0"/>
              </a:rPr>
              <a:t>VẬN DỤNG</a:t>
            </a:r>
            <a:endParaRPr lang="en-US" sz="6500" b="1" dirty="0">
              <a:solidFill>
                <a:schemeClr val="accent5">
                  <a:lumMod val="50000"/>
                </a:schemeClr>
              </a:solidFill>
              <a:latin typeface="Arial" panose="020B0604020202020204" pitchFamily="34" charset="0"/>
              <a:cs typeface="Arial" panose="020B0604020202020204" pitchFamily="34" charset="0"/>
            </a:endParaRPr>
          </a:p>
        </p:txBody>
      </p:sp>
      <p:pic>
        <p:nvPicPr>
          <p:cNvPr id="5122" name="Picture 2" descr="https://o.remove.bg/downloads/b8b2db3f-f0c1-4b1b-a945-b0ec0043155a/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27612"/>
            <a:ext cx="4450446" cy="29855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12683" y="3647553"/>
            <a:ext cx="15373350" cy="5647700"/>
          </a:xfrm>
          <a:prstGeom prst="rect">
            <a:avLst/>
          </a:prstGeom>
        </p:spPr>
        <p:txBody>
          <a:bodyPr wrap="square">
            <a:spAutoFit/>
          </a:bodyPr>
          <a:lstStyle/>
          <a:p>
            <a:pPr algn="just">
              <a:lnSpc>
                <a:spcPct val="150000"/>
              </a:lnSpc>
              <a:spcBef>
                <a:spcPts val="300"/>
              </a:spcBef>
              <a:spcAft>
                <a:spcPts val="300"/>
              </a:spcAft>
            </a:pPr>
            <a:r>
              <a:rPr lang="en-US" sz="39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3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9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39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9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chọn</a:t>
            </a:r>
            <a:r>
              <a:rPr lang="en-US" sz="39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9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39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9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39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9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39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9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một trong hai nhiệm vụ sau:</a:t>
            </a:r>
            <a:endParaRPr lang="en-US" sz="3900" dirty="0" smtClean="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q"/>
            </a:pPr>
            <a:r>
              <a:rPr lang="vi-VN" sz="39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Nhiệm vụ 1:</a:t>
            </a:r>
            <a:r>
              <a:rPr lang="vi-VN" sz="39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9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Sưu tầm và giới thiệu với bạn bè về hình ảnh những sản phẩm của Việt Nam xuất khẩu đến Liên minh châu Âu.</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q"/>
            </a:pPr>
            <a:r>
              <a:rPr lang="vi-VN" sz="39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Nhiệm vụ 2:</a:t>
            </a:r>
            <a:r>
              <a:rPr lang="vi-VN" sz="39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9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Ở tỉnh (thành phố) nơi em sống có sản phẩm nào xuất khẩu sang châu Âu không? Nếu có, em hãy viết một đoạn văn ngắn (khoảng 150 chữ) giới thiệu về sản phẩm đó.</a:t>
            </a:r>
            <a:endParaRPr lang="en-US" sz="39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23520" y="352947"/>
            <a:ext cx="4349316" cy="3294606"/>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anim calcmode="lin" valueType="num">
                                      <p:cBhvr>
                                        <p:cTn id="18" dur="500" fill="hold"/>
                                        <p:tgtEl>
                                          <p:spTgt spid="5122"/>
                                        </p:tgtEl>
                                        <p:attrNameLst>
                                          <p:attrName>ppt_x</p:attrName>
                                        </p:attrNameLst>
                                      </p:cBhvr>
                                      <p:tavLst>
                                        <p:tav tm="0">
                                          <p:val>
                                            <p:strVal val="#ppt_x"/>
                                          </p:val>
                                        </p:tav>
                                        <p:tav tm="100000">
                                          <p:val>
                                            <p:strVal val="#ppt_x"/>
                                          </p:val>
                                        </p:tav>
                                      </p:tavLst>
                                    </p:anim>
                                    <p:anim calcmode="lin" valueType="num">
                                      <p:cBhvr>
                                        <p:cTn id="19" dur="500" fill="hold"/>
                                        <p:tgtEl>
                                          <p:spTgt spid="51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down)">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pic>
        <p:nvPicPr>
          <p:cNvPr id="14" name="Picture 23"/>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3733800" y="496594"/>
            <a:ext cx="10668000" cy="1640763"/>
          </a:xfrm>
          <a:prstGeom prst="rect">
            <a:avLst/>
          </a:prstGeom>
        </p:spPr>
      </p:pic>
      <p:sp>
        <p:nvSpPr>
          <p:cNvPr id="15"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bg1"/>
                </a:solidFill>
                <a:latin typeface="Arial" panose="020B0604020202020204" pitchFamily="34" charset="0"/>
                <a:cs typeface="Arial" panose="020B0604020202020204" pitchFamily="34" charset="0"/>
              </a:rPr>
              <a:t>HƯỚNG DẪN VỀ NHÀ</a:t>
            </a:r>
            <a:endParaRPr lang="en-US" sz="6500" b="1" dirty="0">
              <a:solidFill>
                <a:schemeClr val="bg1"/>
              </a:solidFill>
              <a:latin typeface="Arial" panose="020B0604020202020204" pitchFamily="34" charset="0"/>
              <a:cs typeface="Arial" panose="020B0604020202020204" pitchFamily="34" charset="0"/>
            </a:endParaRPr>
          </a:p>
        </p:txBody>
      </p:sp>
      <p:pic>
        <p:nvPicPr>
          <p:cNvPr id="19" name="Picture 21"/>
          <p:cNvPicPr>
            <a:picLocks noChangeAspect="1"/>
          </p:cNvPicPr>
          <p:nvPr/>
        </p:nvPicPr>
        <p:blipFill>
          <a:blip r:embed="rId36">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1160987" y="-860571"/>
            <a:ext cx="3187921" cy="3395921"/>
          </a:xfrm>
          <a:prstGeom prst="rect">
            <a:avLst/>
          </a:prstGeom>
        </p:spPr>
      </p:pic>
      <p:pic>
        <p:nvPicPr>
          <p:cNvPr id="20" name="Picture 21"/>
          <p:cNvPicPr>
            <a:picLocks noChangeAspect="1"/>
          </p:cNvPicPr>
          <p:nvPr/>
        </p:nvPicPr>
        <p:blipFill>
          <a:blip r:embed="rId36">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16383000" y="8336835"/>
            <a:ext cx="3187921" cy="3395921"/>
          </a:xfrm>
          <a:prstGeom prst="rect">
            <a:avLst/>
          </a:prstGeom>
        </p:spPr>
      </p:pic>
      <p:pic>
        <p:nvPicPr>
          <p:cNvPr id="9" name="Picture 4"/>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9200" y="2465453"/>
            <a:ext cx="15849600" cy="7426368"/>
          </a:xfrm>
          <a:prstGeom prst="rect">
            <a:avLst/>
          </a:prstGeom>
        </p:spPr>
      </p:pic>
      <p:pic>
        <p:nvPicPr>
          <p:cNvPr id="16" name="Picture 20"/>
          <p:cNvPicPr>
            <a:picLocks noChangeAspect="1"/>
          </p:cNvPicPr>
          <p:nvPr/>
        </p:nvPicPr>
        <p:blipFill>
          <a:blip r:embed="rId43">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11499523" y="4095327"/>
            <a:ext cx="4980763" cy="4582302"/>
          </a:xfrm>
          <a:prstGeom prst="rect">
            <a:avLst/>
          </a:prstGeom>
        </p:spPr>
      </p:pic>
      <p:sp>
        <p:nvSpPr>
          <p:cNvPr id="3" name="Rounded Rectangle 2"/>
          <p:cNvSpPr/>
          <p:nvPr/>
        </p:nvSpPr>
        <p:spPr>
          <a:xfrm>
            <a:off x="2677940" y="3708236"/>
            <a:ext cx="8229600" cy="1524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4</a:t>
            </a:r>
            <a:endParaRPr lang="en-US" sz="4000" dirty="0">
              <a:latin typeface="Arial" panose="020B0604020202020204" pitchFamily="34" charset="0"/>
              <a:cs typeface="Arial" panose="020B0604020202020204" pitchFamily="34" charset="0"/>
            </a:endParaRPr>
          </a:p>
        </p:txBody>
      </p:sp>
      <p:sp>
        <p:nvSpPr>
          <p:cNvPr id="10" name="Rounded Rectangle 9"/>
          <p:cNvSpPr/>
          <p:nvPr/>
        </p:nvSpPr>
        <p:spPr>
          <a:xfrm>
            <a:off x="2676329" y="5624478"/>
            <a:ext cx="8229600" cy="1524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Arial" panose="020B0604020202020204" pitchFamily="34" charset="0"/>
                <a:cs typeface="Arial" panose="020B0604020202020204" pitchFamily="34" charset="0"/>
              </a:rPr>
              <a:t>Hoàn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giao</a:t>
            </a:r>
            <a:endParaRPr lang="en-US" sz="4000" dirty="0">
              <a:latin typeface="Arial" panose="020B0604020202020204" pitchFamily="34" charset="0"/>
              <a:cs typeface="Arial" panose="020B0604020202020204" pitchFamily="34" charset="0"/>
            </a:endParaRPr>
          </a:p>
        </p:txBody>
      </p:sp>
      <p:sp>
        <p:nvSpPr>
          <p:cNvPr id="11" name="Rounded Rectangle 10"/>
          <p:cNvSpPr/>
          <p:nvPr/>
        </p:nvSpPr>
        <p:spPr>
          <a:xfrm>
            <a:off x="2676329" y="7540720"/>
            <a:ext cx="8229600" cy="1524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Arial" panose="020B0604020202020204" pitchFamily="34" charset="0"/>
                <a:cs typeface="Arial" panose="020B0604020202020204" pitchFamily="34" charset="0"/>
              </a:rPr>
              <a:t>Đọc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nội</a:t>
            </a:r>
            <a:r>
              <a:rPr lang="en-US" sz="4000" dirty="0" smtClean="0">
                <a:latin typeface="Arial" panose="020B0604020202020204" pitchFamily="34" charset="0"/>
                <a:cs typeface="Arial" panose="020B0604020202020204" pitchFamily="34" charset="0"/>
              </a:rPr>
              <a:t> dung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5</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38377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grpSp>
        <p:nvGrpSpPr>
          <p:cNvPr id="2" name="Group 2"/>
          <p:cNvGrpSpPr/>
          <p:nvPr/>
        </p:nvGrpSpPr>
        <p:grpSpPr>
          <a:xfrm>
            <a:off x="972930" y="1331211"/>
            <a:ext cx="16078200" cy="7871323"/>
            <a:chOff x="0" y="0"/>
            <a:chExt cx="4523947" cy="2632016"/>
          </a:xfrm>
        </p:grpSpPr>
        <p:sp>
          <p:nvSpPr>
            <p:cNvPr id="3" name="Freeform 3"/>
            <p:cNvSpPr/>
            <p:nvPr/>
          </p:nvSpPr>
          <p:spPr>
            <a:xfrm>
              <a:off x="0" y="-1270"/>
              <a:ext cx="4525217" cy="2630746"/>
            </a:xfrm>
            <a:custGeom>
              <a:avLst/>
              <a:gdLst/>
              <a:ahLst/>
              <a:cxnLst/>
              <a:rect l="l" t="t" r="r" b="b"/>
              <a:pathLst>
                <a:path w="4525217" h="2630746">
                  <a:moveTo>
                    <a:pt x="4513787" y="27940"/>
                  </a:moveTo>
                  <a:cubicBezTo>
                    <a:pt x="4504897" y="24130"/>
                    <a:pt x="4496007" y="21590"/>
                    <a:pt x="4487117" y="21590"/>
                  </a:cubicBezTo>
                  <a:cubicBezTo>
                    <a:pt x="4460447" y="20320"/>
                    <a:pt x="4393657" y="20320"/>
                    <a:pt x="4319339" y="17780"/>
                  </a:cubicBezTo>
                  <a:cubicBezTo>
                    <a:pt x="4149471" y="12700"/>
                    <a:pt x="3983142" y="6350"/>
                    <a:pt x="3813273" y="3810"/>
                  </a:cubicBezTo>
                  <a:cubicBezTo>
                    <a:pt x="3675256" y="1270"/>
                    <a:pt x="3540777" y="3810"/>
                    <a:pt x="3402759" y="2540"/>
                  </a:cubicBezTo>
                  <a:cubicBezTo>
                    <a:pt x="3342597" y="2540"/>
                    <a:pt x="3282435" y="0"/>
                    <a:pt x="3222273" y="2540"/>
                  </a:cubicBezTo>
                  <a:cubicBezTo>
                    <a:pt x="3077178" y="10160"/>
                    <a:pt x="2932082" y="11430"/>
                    <a:pt x="2783447" y="8890"/>
                  </a:cubicBezTo>
                  <a:cubicBezTo>
                    <a:pt x="2709130" y="7620"/>
                    <a:pt x="2634812" y="7620"/>
                    <a:pt x="2560495" y="7620"/>
                  </a:cubicBezTo>
                  <a:cubicBezTo>
                    <a:pt x="2426016" y="7620"/>
                    <a:pt x="2291537" y="7620"/>
                    <a:pt x="2157058" y="6350"/>
                  </a:cubicBezTo>
                  <a:cubicBezTo>
                    <a:pt x="2015501" y="5080"/>
                    <a:pt x="621165" y="2540"/>
                    <a:pt x="483147" y="1270"/>
                  </a:cubicBezTo>
                  <a:cubicBezTo>
                    <a:pt x="369902" y="0"/>
                    <a:pt x="260195" y="1270"/>
                    <a:pt x="146950" y="1270"/>
                  </a:cubicBezTo>
                  <a:cubicBezTo>
                    <a:pt x="69093" y="1270"/>
                    <a:pt x="33020" y="3810"/>
                    <a:pt x="5080" y="5080"/>
                  </a:cubicBezTo>
                  <a:cubicBezTo>
                    <a:pt x="3810" y="5080"/>
                    <a:pt x="2540" y="7620"/>
                    <a:pt x="0" y="8890"/>
                  </a:cubicBezTo>
                  <a:cubicBezTo>
                    <a:pt x="1270" y="21590"/>
                    <a:pt x="3810" y="34290"/>
                    <a:pt x="5080" y="46990"/>
                  </a:cubicBezTo>
                  <a:cubicBezTo>
                    <a:pt x="15240" y="148619"/>
                    <a:pt x="16510" y="263307"/>
                    <a:pt x="17780" y="375983"/>
                  </a:cubicBezTo>
                  <a:cubicBezTo>
                    <a:pt x="19050" y="490671"/>
                    <a:pt x="17780" y="605360"/>
                    <a:pt x="16510" y="722060"/>
                  </a:cubicBezTo>
                  <a:cubicBezTo>
                    <a:pt x="15240" y="840772"/>
                    <a:pt x="2540" y="2086246"/>
                    <a:pt x="2540" y="2204958"/>
                  </a:cubicBezTo>
                  <a:cubicBezTo>
                    <a:pt x="2540" y="2321659"/>
                    <a:pt x="1270" y="2438359"/>
                    <a:pt x="0" y="2555059"/>
                  </a:cubicBezTo>
                  <a:cubicBezTo>
                    <a:pt x="0" y="2576136"/>
                    <a:pt x="3810" y="2586296"/>
                    <a:pt x="15240" y="2591376"/>
                  </a:cubicBezTo>
                  <a:cubicBezTo>
                    <a:pt x="22860" y="2595186"/>
                    <a:pt x="31750" y="2597726"/>
                    <a:pt x="40640" y="2598996"/>
                  </a:cubicBezTo>
                  <a:cubicBezTo>
                    <a:pt x="143411" y="2604076"/>
                    <a:pt x="277890" y="2607886"/>
                    <a:pt x="412369" y="2612966"/>
                  </a:cubicBezTo>
                  <a:cubicBezTo>
                    <a:pt x="486686" y="2615506"/>
                    <a:pt x="561003" y="2620586"/>
                    <a:pt x="635321" y="2621856"/>
                  </a:cubicBezTo>
                  <a:cubicBezTo>
                    <a:pt x="759183" y="2624396"/>
                    <a:pt x="2139363" y="2625666"/>
                    <a:pt x="2263225" y="2626936"/>
                  </a:cubicBezTo>
                  <a:cubicBezTo>
                    <a:pt x="2280920" y="2626936"/>
                    <a:pt x="2298615" y="2626936"/>
                    <a:pt x="2316309" y="2626936"/>
                  </a:cubicBezTo>
                  <a:cubicBezTo>
                    <a:pt x="2401243" y="2626936"/>
                    <a:pt x="2489716" y="2625666"/>
                    <a:pt x="2574651" y="2625666"/>
                  </a:cubicBezTo>
                  <a:cubicBezTo>
                    <a:pt x="2673740" y="2625666"/>
                    <a:pt x="2769291" y="2626936"/>
                    <a:pt x="2868381" y="2626936"/>
                  </a:cubicBezTo>
                  <a:cubicBezTo>
                    <a:pt x="3013477" y="2626936"/>
                    <a:pt x="3162112" y="2626936"/>
                    <a:pt x="3307207" y="2626936"/>
                  </a:cubicBezTo>
                  <a:cubicBezTo>
                    <a:pt x="3441686" y="2626936"/>
                    <a:pt x="3576166" y="2628206"/>
                    <a:pt x="3710645" y="2629476"/>
                  </a:cubicBezTo>
                  <a:cubicBezTo>
                    <a:pt x="3770806" y="2629476"/>
                    <a:pt x="3834507" y="2630746"/>
                    <a:pt x="3894669" y="2630746"/>
                  </a:cubicBezTo>
                  <a:cubicBezTo>
                    <a:pt x="4089309" y="2629476"/>
                    <a:pt x="4280411" y="2623126"/>
                    <a:pt x="4464257" y="2623126"/>
                  </a:cubicBezTo>
                  <a:cubicBezTo>
                    <a:pt x="4468067" y="2623126"/>
                    <a:pt x="4473147" y="2620586"/>
                    <a:pt x="4476957" y="2618046"/>
                  </a:cubicBezTo>
                  <a:cubicBezTo>
                    <a:pt x="4482037" y="2614236"/>
                    <a:pt x="4484577" y="2607886"/>
                    <a:pt x="4487117" y="2605346"/>
                  </a:cubicBezTo>
                  <a:cubicBezTo>
                    <a:pt x="4488387" y="2540975"/>
                    <a:pt x="4489657" y="2456468"/>
                    <a:pt x="4490927" y="2371961"/>
                  </a:cubicBezTo>
                  <a:cubicBezTo>
                    <a:pt x="4492197" y="2241176"/>
                    <a:pt x="4502357" y="985642"/>
                    <a:pt x="4503627" y="854857"/>
                  </a:cubicBezTo>
                  <a:cubicBezTo>
                    <a:pt x="4503627" y="776386"/>
                    <a:pt x="4504897" y="697915"/>
                    <a:pt x="4506167" y="619444"/>
                  </a:cubicBezTo>
                  <a:cubicBezTo>
                    <a:pt x="4507437" y="534937"/>
                    <a:pt x="4508707" y="450430"/>
                    <a:pt x="4511247" y="365923"/>
                  </a:cubicBezTo>
                  <a:cubicBezTo>
                    <a:pt x="4512517" y="315621"/>
                    <a:pt x="4512517" y="263307"/>
                    <a:pt x="4517597" y="213005"/>
                  </a:cubicBezTo>
                  <a:cubicBezTo>
                    <a:pt x="4522677" y="152643"/>
                    <a:pt x="4525217" y="94293"/>
                    <a:pt x="4523947" y="44450"/>
                  </a:cubicBezTo>
                  <a:cubicBezTo>
                    <a:pt x="4523947" y="38100"/>
                    <a:pt x="4520137" y="30480"/>
                    <a:pt x="4513787" y="27940"/>
                  </a:cubicBezTo>
                  <a:close/>
                </a:path>
              </a:pathLst>
            </a:custGeom>
            <a:solidFill>
              <a:srgbClr val="6AACAF"/>
            </a:solidFill>
          </p:spPr>
        </p:sp>
      </p:grpSp>
      <p:pic>
        <p:nvPicPr>
          <p:cNvPr id="40" name="Picture 4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2451355">
            <a:off x="14626377" y="1405441"/>
            <a:ext cx="3341439" cy="874850"/>
          </a:xfrm>
          <a:prstGeom prst="rect">
            <a:avLst/>
          </a:prstGeom>
        </p:spPr>
      </p:pic>
      <p:pic>
        <p:nvPicPr>
          <p:cNvPr id="41" name="Picture 4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2451355">
            <a:off x="35357" y="8034840"/>
            <a:ext cx="3341439" cy="874850"/>
          </a:xfrm>
          <a:prstGeom prst="rect">
            <a:avLst/>
          </a:prstGeom>
        </p:spPr>
      </p:pic>
      <p:sp>
        <p:nvSpPr>
          <p:cNvPr id="153" name="TextBox 15">
            <a:extLst>
              <a:ext uri="{FF2B5EF4-FFF2-40B4-BE49-F238E27FC236}">
                <a16:creationId xmlns:a16="http://schemas.microsoft.com/office/drawing/2014/main" id="{DCAF2297-A388-73BD-8AA0-2D2FC6F2664C}"/>
              </a:ext>
            </a:extLst>
          </p:cNvPr>
          <p:cNvSpPr txBox="1"/>
          <p:nvPr/>
        </p:nvSpPr>
        <p:spPr>
          <a:xfrm>
            <a:off x="972930" y="3749727"/>
            <a:ext cx="16082714" cy="3200876"/>
          </a:xfrm>
          <a:prstGeom prst="rect">
            <a:avLst/>
          </a:prstGeom>
        </p:spPr>
        <p:txBody>
          <a:bodyPr wrap="square" lIns="0" tIns="0" rIns="0" bIns="0" rtlCol="0" anchor="t">
            <a:spAutoFit/>
          </a:bodyPr>
          <a:lstStyle/>
          <a:p>
            <a:pPr algn="ctr">
              <a:lnSpc>
                <a:spcPct val="130000"/>
              </a:lnSpc>
            </a:pPr>
            <a:r>
              <a:rPr lang="en-US" sz="8000" b="1" dirty="0" smtClean="0">
                <a:solidFill>
                  <a:srgbClr val="302C2C"/>
                </a:solidFill>
                <a:latin typeface="Arial" panose="020B0604020202020204" pitchFamily="34" charset="0"/>
                <a:cs typeface="Arial" panose="020B0604020202020204" pitchFamily="34" charset="0"/>
              </a:rPr>
              <a:t>BÀI HỌC KẾT THÚC, CẢM ƠN CÁC EM ĐÃ LẮNG NGHE</a:t>
            </a:r>
            <a:endParaRPr lang="en-US" sz="8000" b="1" dirty="0">
              <a:solidFill>
                <a:srgbClr val="302C2C"/>
              </a:solidFill>
              <a:latin typeface="Arial" panose="020B0604020202020204" pitchFamily="34" charset="0"/>
              <a:cs typeface="Arial" panose="020B0604020202020204" pitchFamily="34" charset="0"/>
            </a:endParaRPr>
          </a:p>
        </p:txBody>
      </p:sp>
      <p:pic>
        <p:nvPicPr>
          <p:cNvPr id="154" name="Picture 4"/>
          <p:cNvPicPr>
            <a:picLocks noChangeAspect="1"/>
          </p:cNvPicPr>
          <p:nvPr/>
        </p:nvPicPr>
        <p:blipFill>
          <a:blip r:embed="rId28"/>
          <a:srcRect/>
          <a:stretch>
            <a:fillRect/>
          </a:stretch>
        </p:blipFill>
        <p:spPr>
          <a:xfrm>
            <a:off x="11313108" y="7374629"/>
            <a:ext cx="6136692" cy="2912371"/>
          </a:xfrm>
          <a:prstGeom prst="rect">
            <a:avLst/>
          </a:prstGeom>
        </p:spPr>
      </p:pic>
      <p:pic>
        <p:nvPicPr>
          <p:cNvPr id="155" name="Picture 2"/>
          <p:cNvPicPr>
            <a:picLocks noChangeAspect="1"/>
          </p:cNvPicPr>
          <p:nvPr/>
        </p:nvPicPr>
        <p:blipFill>
          <a:blip r:embed="rId29"/>
          <a:srcRect/>
          <a:stretch>
            <a:fillRect/>
          </a:stretch>
        </p:blipFill>
        <p:spPr>
          <a:xfrm>
            <a:off x="381000" y="343564"/>
            <a:ext cx="2240626" cy="3119201"/>
          </a:xfrm>
          <a:prstGeom prst="rect">
            <a:avLst/>
          </a:prstGeom>
        </p:spPr>
      </p:pic>
    </p:spTree>
    <p:extLst>
      <p:ext uri="{BB962C8B-B14F-4D97-AF65-F5344CB8AC3E}">
        <p14:creationId xmlns:p14="http://schemas.microsoft.com/office/powerpoint/2010/main" val="259904234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circle(in)">
                                      <p:cBhvr>
                                        <p:cTn id="7"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6D078F-FA04-C1CD-88EA-75263540A923}"/>
              </a:ext>
            </a:extLst>
          </p:cNvPr>
          <p:cNvSpPr txBox="1"/>
          <p:nvPr/>
        </p:nvSpPr>
        <p:spPr>
          <a:xfrm>
            <a:off x="-5080" y="580721"/>
            <a:ext cx="18288000" cy="1025922"/>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925C39"/>
                </a:solidFill>
                <a:latin typeface="Arial" panose="020B0604020202020204" pitchFamily="34" charset="0"/>
                <a:cs typeface="Arial" panose="020B0604020202020204" pitchFamily="34" charset="0"/>
              </a:rPr>
              <a:t>KHỞI ĐỘNG</a:t>
            </a:r>
          </a:p>
        </p:txBody>
      </p:sp>
      <p:sp>
        <p:nvSpPr>
          <p:cNvPr id="2" name="Rectangle 1"/>
          <p:cNvSpPr/>
          <p:nvPr/>
        </p:nvSpPr>
        <p:spPr>
          <a:xfrm>
            <a:off x="-25400" y="2204200"/>
            <a:ext cx="18267680" cy="916276"/>
          </a:xfrm>
          <a:prstGeom prst="rect">
            <a:avLst/>
          </a:prstGeom>
        </p:spPr>
        <p:txBody>
          <a:bodyPr wrap="square">
            <a:spAutoFit/>
          </a:bodyPr>
          <a:lstStyle/>
          <a:p>
            <a:pPr algn="ctr">
              <a:lnSpc>
                <a:spcPct val="150000"/>
              </a:lnSpc>
              <a:spcBef>
                <a:spcPts val="300"/>
              </a:spcBef>
              <a:spcAft>
                <a:spcPts val="300"/>
              </a:spcAft>
            </a:pPr>
            <a:r>
              <a:rPr lang="en-US" sz="4000" dirty="0">
                <a:latin typeface="Arial" panose="020B0604020202020204" pitchFamily="34" charset="0"/>
                <a:ea typeface="Times New Roman" panose="02020603050405020304" pitchFamily="18" charset="0"/>
                <a:cs typeface="Arial" panose="020B0604020202020204" pitchFamily="34" charset="0"/>
              </a:rPr>
              <a:t>Đ</a:t>
            </a:r>
            <a:r>
              <a:rPr lang="vi-VN" sz="4000" dirty="0" smtClean="0">
                <a:ea typeface="Times New Roman" panose="02020603050405020304" pitchFamily="18" charset="0"/>
              </a:rPr>
              <a:t>iền </a:t>
            </a:r>
            <a:r>
              <a:rPr lang="vi-VN" sz="4000" dirty="0">
                <a:ea typeface="Times New Roman" panose="02020603050405020304" pitchFamily="18" charset="0"/>
              </a:rPr>
              <a:t>vào các cột K và cột W trong bảng liên quan về Liên minh châu </a:t>
            </a:r>
            <a:r>
              <a:rPr lang="vi-VN" sz="4000" dirty="0" smtClean="0">
                <a:ea typeface="Times New Roman" panose="02020603050405020304" pitchFamily="18" charset="0"/>
              </a:rPr>
              <a:t>Âu</a:t>
            </a:r>
            <a:r>
              <a:rPr lang="en-US" sz="4000" dirty="0" smtClean="0">
                <a:ea typeface="Times New Roman" panose="02020603050405020304" pitchFamily="18" charset="0"/>
              </a:rPr>
              <a:t>:</a:t>
            </a:r>
            <a:endParaRPr lang="en-US" sz="4000" dirty="0">
              <a:effectLst/>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05550549"/>
              </p:ext>
            </p:extLst>
          </p:nvPr>
        </p:nvGraphicFramePr>
        <p:xfrm>
          <a:off x="1777045" y="4076700"/>
          <a:ext cx="14703430" cy="2667160"/>
        </p:xfrm>
        <a:graphic>
          <a:graphicData uri="http://schemas.openxmlformats.org/drawingml/2006/table">
            <a:tbl>
              <a:tblPr firstRow="1" firstCol="1" bandRow="1">
                <a:tableStyleId>{5940675A-B579-460E-94D1-54222C63F5DA}</a:tableStyleId>
              </a:tblPr>
              <a:tblGrid>
                <a:gridCol w="3675071">
                  <a:extLst>
                    <a:ext uri="{9D8B030D-6E8A-4147-A177-3AD203B41FA5}">
                      <a16:colId xmlns:a16="http://schemas.microsoft.com/office/drawing/2014/main" val="2747391011"/>
                    </a:ext>
                  </a:extLst>
                </a:gridCol>
                <a:gridCol w="3675071">
                  <a:extLst>
                    <a:ext uri="{9D8B030D-6E8A-4147-A177-3AD203B41FA5}">
                      <a16:colId xmlns:a16="http://schemas.microsoft.com/office/drawing/2014/main" val="1874315526"/>
                    </a:ext>
                  </a:extLst>
                </a:gridCol>
                <a:gridCol w="3676644">
                  <a:extLst>
                    <a:ext uri="{9D8B030D-6E8A-4147-A177-3AD203B41FA5}">
                      <a16:colId xmlns:a16="http://schemas.microsoft.com/office/drawing/2014/main" val="1187602219"/>
                    </a:ext>
                  </a:extLst>
                </a:gridCol>
                <a:gridCol w="3676644">
                  <a:extLst>
                    <a:ext uri="{9D8B030D-6E8A-4147-A177-3AD203B41FA5}">
                      <a16:colId xmlns:a16="http://schemas.microsoft.com/office/drawing/2014/main" val="3003323364"/>
                    </a:ext>
                  </a:extLst>
                </a:gridCol>
              </a:tblGrid>
              <a:tr h="1333580">
                <a:tc>
                  <a:txBody>
                    <a:bodyPr/>
                    <a:lstStyle/>
                    <a:p>
                      <a:pPr algn="ctr">
                        <a:lnSpc>
                          <a:spcPct val="150000"/>
                        </a:lnSpc>
                        <a:spcBef>
                          <a:spcPts val="300"/>
                        </a:spcBef>
                        <a:spcAft>
                          <a:spcPts val="300"/>
                        </a:spcAft>
                      </a:pPr>
                      <a:r>
                        <a:rPr lang="vi-VN" sz="4000">
                          <a:effectLst/>
                        </a:rPr>
                        <a:t>K (đã biết)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vi-VN" sz="4000">
                          <a:effectLst/>
                        </a:rPr>
                        <a:t>W (muốn biết)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vi-VN" sz="4000" dirty="0">
                          <a:effectLst/>
                        </a:rPr>
                        <a:t>L (học được)</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vi-VN" sz="4000">
                          <a:effectLst/>
                        </a:rPr>
                        <a:t>H (cách học)</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4365662"/>
                  </a:ext>
                </a:extLst>
              </a:tr>
              <a:tr h="1333580">
                <a:tc>
                  <a:txBody>
                    <a:bodyPr/>
                    <a:lstStyle/>
                    <a:p>
                      <a:pPr algn="ctr">
                        <a:lnSpc>
                          <a:spcPct val="150000"/>
                        </a:lnSpc>
                        <a:spcBef>
                          <a:spcPts val="300"/>
                        </a:spcBef>
                        <a:spcAft>
                          <a:spcPts val="300"/>
                        </a:spcAft>
                      </a:pPr>
                      <a:r>
                        <a:rPr lang="vi-VN" sz="4000">
                          <a:effectLst/>
                        </a:rPr>
                        <a: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vi-VN" sz="4000">
                          <a:effectLst/>
                        </a:rPr>
                        <a: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vi-VN" sz="4000">
                          <a:effectLst/>
                        </a:rPr>
                        <a: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vi-VN" sz="4000" dirty="0">
                          <a:effectLst/>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9438433"/>
                  </a:ext>
                </a:extLst>
              </a:tr>
            </a:tbl>
          </a:graphicData>
        </a:graphic>
      </p:graphicFrame>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4648200" y="7527512"/>
            <a:ext cx="8458200" cy="2759488"/>
          </a:xfrm>
          <a:prstGeom prst="rect">
            <a:avLst/>
          </a:prstGeom>
        </p:spPr>
      </p:pic>
      <p:pic>
        <p:nvPicPr>
          <p:cNvPr id="7" name="Picture 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2344400" y="7124700"/>
            <a:ext cx="2817878" cy="2743200"/>
          </a:xfrm>
          <a:prstGeom prst="rect">
            <a:avLst/>
          </a:prstGeom>
        </p:spPr>
      </p:pic>
      <p:pic>
        <p:nvPicPr>
          <p:cNvPr id="16" name="Picture 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62000" y="0"/>
            <a:ext cx="3003335" cy="2147384"/>
          </a:xfrm>
          <a:prstGeom prst="rect">
            <a:avLst/>
          </a:prstGeom>
        </p:spPr>
      </p:pic>
      <p:pic>
        <p:nvPicPr>
          <p:cNvPr id="17" name="Picture 16"/>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a:off x="15367162" y="304851"/>
            <a:ext cx="2226625" cy="1842533"/>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7138929"/>
              </p:ext>
            </p:extLst>
          </p:nvPr>
        </p:nvGraphicFramePr>
        <p:xfrm>
          <a:off x="441960" y="1257300"/>
          <a:ext cx="17297400" cy="7789102"/>
        </p:xfrm>
        <a:graphic>
          <a:graphicData uri="http://schemas.openxmlformats.org/drawingml/2006/table">
            <a:tbl>
              <a:tblPr firstRow="1" firstCol="1" bandRow="1">
                <a:tableStyleId>{5940675A-B579-460E-94D1-54222C63F5DA}</a:tableStyleId>
              </a:tblPr>
              <a:tblGrid>
                <a:gridCol w="5562600">
                  <a:extLst>
                    <a:ext uri="{9D8B030D-6E8A-4147-A177-3AD203B41FA5}">
                      <a16:colId xmlns:a16="http://schemas.microsoft.com/office/drawing/2014/main" val="504126340"/>
                    </a:ext>
                  </a:extLst>
                </a:gridCol>
                <a:gridCol w="5791200">
                  <a:extLst>
                    <a:ext uri="{9D8B030D-6E8A-4147-A177-3AD203B41FA5}">
                      <a16:colId xmlns:a16="http://schemas.microsoft.com/office/drawing/2014/main" val="2709791212"/>
                    </a:ext>
                  </a:extLst>
                </a:gridCol>
                <a:gridCol w="3048000">
                  <a:extLst>
                    <a:ext uri="{9D8B030D-6E8A-4147-A177-3AD203B41FA5}">
                      <a16:colId xmlns:a16="http://schemas.microsoft.com/office/drawing/2014/main" val="2004875838"/>
                    </a:ext>
                  </a:extLst>
                </a:gridCol>
                <a:gridCol w="2895600">
                  <a:extLst>
                    <a:ext uri="{9D8B030D-6E8A-4147-A177-3AD203B41FA5}">
                      <a16:colId xmlns:a16="http://schemas.microsoft.com/office/drawing/2014/main" val="2370993136"/>
                    </a:ext>
                  </a:extLst>
                </a:gridCol>
              </a:tblGrid>
              <a:tr h="1037782">
                <a:tc>
                  <a:txBody>
                    <a:bodyPr/>
                    <a:lstStyle/>
                    <a:p>
                      <a:pPr algn="ctr">
                        <a:lnSpc>
                          <a:spcPct val="150000"/>
                        </a:lnSpc>
                        <a:spcBef>
                          <a:spcPts val="300"/>
                        </a:spcBef>
                        <a:spcAft>
                          <a:spcPts val="300"/>
                        </a:spcAft>
                      </a:pPr>
                      <a:r>
                        <a:rPr lang="vi-VN" sz="3400" dirty="0">
                          <a:effectLst/>
                        </a:rPr>
                        <a:t>K (đã biết)</a:t>
                      </a:r>
                      <a:endParaRPr lang="en-US" sz="3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Bef>
                          <a:spcPts val="300"/>
                        </a:spcBef>
                        <a:spcAft>
                          <a:spcPts val="300"/>
                        </a:spcAft>
                      </a:pPr>
                      <a:r>
                        <a:rPr lang="vi-VN" sz="3400" dirty="0">
                          <a:effectLst/>
                        </a:rPr>
                        <a:t>W (muốn biết)</a:t>
                      </a:r>
                      <a:endParaRPr lang="en-US" sz="3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Bef>
                          <a:spcPts val="300"/>
                        </a:spcBef>
                        <a:spcAft>
                          <a:spcPts val="300"/>
                        </a:spcAft>
                      </a:pPr>
                      <a:r>
                        <a:rPr lang="vi-VN" sz="3400">
                          <a:effectLst/>
                        </a:rPr>
                        <a:t>L (học được)</a:t>
                      </a:r>
                      <a:endParaRPr lang="en-US"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Bef>
                          <a:spcPts val="300"/>
                        </a:spcBef>
                        <a:spcAft>
                          <a:spcPts val="300"/>
                        </a:spcAft>
                      </a:pPr>
                      <a:r>
                        <a:rPr lang="vi-VN" sz="3400">
                          <a:effectLst/>
                        </a:rPr>
                        <a:t>H (cách học)</a:t>
                      </a:r>
                      <a:endParaRPr lang="en-US" sz="3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97607692"/>
                  </a:ext>
                </a:extLst>
              </a:tr>
              <a:tr h="6269957">
                <a:tc>
                  <a:txBody>
                    <a:bodyPr/>
                    <a:lstStyle/>
                    <a:p>
                      <a:pPr algn="just">
                        <a:lnSpc>
                          <a:spcPct val="150000"/>
                        </a:lnSpc>
                        <a:spcBef>
                          <a:spcPts val="300"/>
                        </a:spcBef>
                        <a:spcAft>
                          <a:spcPts val="300"/>
                        </a:spcAft>
                      </a:pPr>
                      <a:endParaRPr lang="en-US" sz="3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endParaRPr lang="en-US" sz="3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endParaRPr lang="en-US" sz="3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endParaRPr lang="en-US" sz="3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endParaRPr lang="en-US" sz="3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endParaRPr lang="en-US" sz="3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endParaRPr lang="en-US" sz="3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endParaRPr lang="en-US" sz="3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300"/>
                        </a:spcBef>
                        <a:spcAft>
                          <a:spcPts val="300"/>
                        </a:spcAft>
                      </a:pPr>
                      <a:endParaRPr lang="en-US" sz="3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Bef>
                          <a:spcPts val="300"/>
                        </a:spcBef>
                        <a:spcAft>
                          <a:spcPts val="300"/>
                        </a:spcAft>
                      </a:pPr>
                      <a:endParaRPr lang="en-US" sz="3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endParaRPr lang="en-US" sz="3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8272016"/>
                  </a:ext>
                </a:extLst>
              </a:tr>
            </a:tbl>
          </a:graphicData>
        </a:graphic>
      </p:graphicFrame>
      <p:pic>
        <p:nvPicPr>
          <p:cNvPr id="10" name="Picture 23"/>
          <p:cNvPicPr>
            <a:picLocks noChangeAspect="1"/>
          </p:cNvPicPr>
          <p:nvPr/>
        </p:nvPicPr>
        <p:blipFill>
          <a:blip r:embed="rId2"/>
          <a:srcRect/>
          <a:stretch>
            <a:fillRect/>
          </a:stretch>
        </p:blipFill>
        <p:spPr>
          <a:xfrm flipH="1">
            <a:off x="15003534" y="7658100"/>
            <a:ext cx="3200400" cy="2420303"/>
          </a:xfrm>
          <a:prstGeom prst="rect">
            <a:avLst/>
          </a:prstGeom>
        </p:spPr>
      </p:pic>
      <p:pic>
        <p:nvPicPr>
          <p:cNvPr id="16"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491320">
            <a:off x="21825" y="565424"/>
            <a:ext cx="1108535" cy="1870945"/>
          </a:xfrm>
          <a:prstGeom prst="rect">
            <a:avLst/>
          </a:prstGeom>
        </p:spPr>
      </p:pic>
      <p:sp>
        <p:nvSpPr>
          <p:cNvPr id="3" name="Rectangle 2"/>
          <p:cNvSpPr/>
          <p:nvPr/>
        </p:nvSpPr>
        <p:spPr>
          <a:xfrm>
            <a:off x="441960" y="2400300"/>
            <a:ext cx="5430520" cy="6297108"/>
          </a:xfrm>
          <a:prstGeom prst="rect">
            <a:avLst/>
          </a:prstGeom>
        </p:spPr>
        <p:txBody>
          <a:bodyPr wrap="square">
            <a:spAutoFit/>
          </a:bodyPr>
          <a:lstStyle/>
          <a:p>
            <a:pPr algn="just">
              <a:lnSpc>
                <a:spcPct val="130000"/>
              </a:lnSpc>
              <a:spcBef>
                <a:spcPts val="300"/>
              </a:spcBef>
              <a:spcAft>
                <a:spcPts val="300"/>
              </a:spcAft>
            </a:pPr>
            <a:r>
              <a:rPr lang="en-US" sz="3400" dirty="0">
                <a:latin typeface="Arial" panose="020B0604020202020204" pitchFamily="34" charset="0"/>
                <a:cs typeface="Arial" panose="020B0604020202020204" pitchFamily="34" charset="0"/>
              </a:rPr>
              <a:t> </a:t>
            </a:r>
            <a:r>
              <a:rPr lang="vi-VN" sz="3400" dirty="0">
                <a:latin typeface="Arial" panose="020B0604020202020204" pitchFamily="34" charset="0"/>
                <a:cs typeface="Arial" panose="020B0604020202020204" pitchFamily="34" charset="0"/>
              </a:rPr>
              <a:t>- Liên minh châu Âu là một tổ chức gồm đại đa số các quốc gia châu Âu.</a:t>
            </a:r>
            <a:endParaRPr lang="en-US" sz="3400" dirty="0">
              <a:latin typeface="Arial" panose="020B0604020202020204" pitchFamily="34" charset="0"/>
              <a:cs typeface="Arial" panose="020B0604020202020204" pitchFamily="34" charset="0"/>
            </a:endParaRPr>
          </a:p>
          <a:p>
            <a:pPr algn="just">
              <a:lnSpc>
                <a:spcPct val="130000"/>
              </a:lnSpc>
              <a:spcBef>
                <a:spcPts val="300"/>
              </a:spcBef>
              <a:spcAft>
                <a:spcPts val="300"/>
              </a:spcAft>
            </a:pPr>
            <a:r>
              <a:rPr lang="vi-VN" sz="3400" dirty="0">
                <a:latin typeface="Arial" panose="020B0604020202020204" pitchFamily="34" charset="0"/>
                <a:cs typeface="Arial" panose="020B0604020202020204" pitchFamily="34" charset="0"/>
              </a:rPr>
              <a:t>- Các nước trong Liên minh sử dụng đơn vị tiền tệ chung là Euro.</a:t>
            </a:r>
            <a:endParaRPr lang="en-US" sz="3400" dirty="0">
              <a:latin typeface="Arial" panose="020B0604020202020204" pitchFamily="34" charset="0"/>
              <a:cs typeface="Arial" panose="020B0604020202020204" pitchFamily="34" charset="0"/>
            </a:endParaRPr>
          </a:p>
          <a:p>
            <a:pPr algn="just">
              <a:lnSpc>
                <a:spcPct val="130000"/>
              </a:lnSpc>
              <a:spcBef>
                <a:spcPts val="300"/>
              </a:spcBef>
              <a:spcAft>
                <a:spcPts val="300"/>
              </a:spcAft>
            </a:pPr>
            <a:r>
              <a:rPr lang="vi-VN" sz="3400" dirty="0">
                <a:latin typeface="Arial" panose="020B0604020202020204" pitchFamily="34" charset="0"/>
                <a:cs typeface="Arial" panose="020B0604020202020204" pitchFamily="34" charset="0"/>
              </a:rPr>
              <a:t>- Các hoạt động của Liên minh được duy trì ổn định, hiệu quả.</a:t>
            </a:r>
            <a:endParaRPr lang="en-US" sz="340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6035040" y="2342203"/>
            <a:ext cx="5770880" cy="5619295"/>
          </a:xfrm>
          <a:prstGeom prst="rect">
            <a:avLst/>
          </a:prstGeom>
        </p:spPr>
        <p:txBody>
          <a:bodyPr wrap="square">
            <a:spAutoFit/>
          </a:bodyPr>
          <a:lstStyle/>
          <a:p>
            <a:pPr algn="just">
              <a:lnSpc>
                <a:spcPct val="130000"/>
              </a:lnSpc>
              <a:spcBef>
                <a:spcPts val="300"/>
              </a:spcBef>
              <a:spcAft>
                <a:spcPts val="300"/>
              </a:spcAft>
            </a:pPr>
            <a:r>
              <a:rPr lang="vi-VN" sz="3400" dirty="0"/>
              <a:t>- Các hoạt động thường niên của Liên minh châu Âu.</a:t>
            </a:r>
            <a:endParaRPr lang="en-US" sz="3400" dirty="0"/>
          </a:p>
          <a:p>
            <a:pPr algn="just">
              <a:lnSpc>
                <a:spcPct val="130000"/>
              </a:lnSpc>
              <a:spcBef>
                <a:spcPts val="300"/>
              </a:spcBef>
              <a:spcAft>
                <a:spcPts val="300"/>
              </a:spcAft>
            </a:pPr>
            <a:r>
              <a:rPr lang="vi-VN" sz="3400" dirty="0"/>
              <a:t>- Ảnh hưởng của Liên minh đối với nền kinh tế khu vực và quốc tế.</a:t>
            </a:r>
            <a:endParaRPr lang="en-US" sz="3400" dirty="0"/>
          </a:p>
          <a:p>
            <a:pPr algn="just">
              <a:lnSpc>
                <a:spcPct val="130000"/>
              </a:lnSpc>
              <a:spcBef>
                <a:spcPts val="300"/>
              </a:spcBef>
              <a:spcAft>
                <a:spcPts val="300"/>
              </a:spcAft>
            </a:pPr>
            <a:r>
              <a:rPr lang="vi-VN" sz="3400" dirty="0"/>
              <a:t>- Vị thế hiện tại của Liên minh châu Âu trong nền kinh tế thế giới.</a:t>
            </a:r>
            <a:endParaRPr lang="en-US" sz="3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13149407" y="5041021"/>
            <a:ext cx="470000" cy="1015663"/>
          </a:xfrm>
          <a:prstGeom prst="rect">
            <a:avLst/>
          </a:prstGeom>
        </p:spPr>
        <p:txBody>
          <a:bodyPr wrap="none">
            <a:spAutoFit/>
          </a:bodyPr>
          <a:lstStyle/>
          <a:p>
            <a:pPr algn="ctr">
              <a:lnSpc>
                <a:spcPct val="150000"/>
              </a:lnSpc>
              <a:spcBef>
                <a:spcPts val="300"/>
              </a:spcBef>
              <a:spcAft>
                <a:spcPts val="300"/>
              </a:spcAft>
            </a:pPr>
            <a:r>
              <a:rPr lang="vi-VN" sz="4000" dirty="0"/>
              <a: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p:cNvSpPr/>
          <p:nvPr/>
        </p:nvSpPr>
        <p:spPr>
          <a:xfrm>
            <a:off x="16133734" y="5041021"/>
            <a:ext cx="470000" cy="1015663"/>
          </a:xfrm>
          <a:prstGeom prst="rect">
            <a:avLst/>
          </a:prstGeom>
        </p:spPr>
        <p:txBody>
          <a:bodyPr wrap="none">
            <a:spAutoFit/>
          </a:bodyPr>
          <a:lstStyle/>
          <a:p>
            <a:pPr algn="ctr">
              <a:lnSpc>
                <a:spcPct val="150000"/>
              </a:lnSpc>
              <a:spcBef>
                <a:spcPts val="300"/>
              </a:spcBef>
              <a:spcAft>
                <a:spcPts val="300"/>
              </a:spcAft>
            </a:pPr>
            <a:r>
              <a:rPr lang="vi-VN" sz="4000" dirty="0"/>
              <a: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1261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22558" y="8161442"/>
              <a:ext cx="8161442" cy="8161442"/>
            </a:xfrm>
            <a:prstGeom prst="rect">
              <a:avLst/>
            </a:prstGeom>
          </p:spPr>
        </p:pic>
      </p:grpSp>
      <p:grpSp>
        <p:nvGrpSpPr>
          <p:cNvPr id="9" name="Group 9"/>
          <p:cNvGrpSpPr/>
          <p:nvPr/>
        </p:nvGrpSpPr>
        <p:grpSpPr>
          <a:xfrm rot="-10800000">
            <a:off x="1828800" y="2296908"/>
            <a:ext cx="14478000" cy="4175044"/>
            <a:chOff x="0" y="0"/>
            <a:chExt cx="3838090" cy="1399537"/>
          </a:xfrm>
        </p:grpSpPr>
        <p:sp>
          <p:nvSpPr>
            <p:cNvPr id="10" name="Freeform 10"/>
            <p:cNvSpPr/>
            <p:nvPr/>
          </p:nvSpPr>
          <p:spPr>
            <a:xfrm>
              <a:off x="0" y="-1270"/>
              <a:ext cx="3839360" cy="1398267"/>
            </a:xfrm>
            <a:custGeom>
              <a:avLst/>
              <a:gdLst/>
              <a:ahLst/>
              <a:cxnLst/>
              <a:rect l="l" t="t" r="r" b="b"/>
              <a:pathLst>
                <a:path w="3839360" h="1398267">
                  <a:moveTo>
                    <a:pt x="3827930" y="27940"/>
                  </a:moveTo>
                  <a:cubicBezTo>
                    <a:pt x="3819040" y="24130"/>
                    <a:pt x="3810150" y="21590"/>
                    <a:pt x="3801260" y="21590"/>
                  </a:cubicBezTo>
                  <a:cubicBezTo>
                    <a:pt x="3774590" y="20320"/>
                    <a:pt x="3717863" y="20320"/>
                    <a:pt x="3655130" y="17780"/>
                  </a:cubicBezTo>
                  <a:cubicBezTo>
                    <a:pt x="3511742" y="12700"/>
                    <a:pt x="3371340" y="6350"/>
                    <a:pt x="3227952" y="3810"/>
                  </a:cubicBezTo>
                  <a:cubicBezTo>
                    <a:pt x="3111448" y="1270"/>
                    <a:pt x="2997932" y="3810"/>
                    <a:pt x="2881429" y="2540"/>
                  </a:cubicBezTo>
                  <a:cubicBezTo>
                    <a:pt x="2830645" y="2540"/>
                    <a:pt x="2779862" y="0"/>
                    <a:pt x="2729078" y="2540"/>
                  </a:cubicBezTo>
                  <a:cubicBezTo>
                    <a:pt x="2606600" y="10160"/>
                    <a:pt x="2484122" y="11430"/>
                    <a:pt x="2358657" y="8890"/>
                  </a:cubicBezTo>
                  <a:cubicBezTo>
                    <a:pt x="2295925" y="7620"/>
                    <a:pt x="2233192" y="7620"/>
                    <a:pt x="2170460" y="7620"/>
                  </a:cubicBezTo>
                  <a:cubicBezTo>
                    <a:pt x="2056943" y="7620"/>
                    <a:pt x="1943427" y="7620"/>
                    <a:pt x="1829911" y="6350"/>
                  </a:cubicBezTo>
                  <a:cubicBezTo>
                    <a:pt x="1710421" y="5080"/>
                    <a:pt x="533438" y="2540"/>
                    <a:pt x="416935" y="1270"/>
                  </a:cubicBezTo>
                  <a:cubicBezTo>
                    <a:pt x="321342" y="0"/>
                    <a:pt x="228737" y="1270"/>
                    <a:pt x="133144" y="1270"/>
                  </a:cubicBezTo>
                  <a:cubicBezTo>
                    <a:pt x="67425" y="1270"/>
                    <a:pt x="33020" y="3810"/>
                    <a:pt x="5080" y="5080"/>
                  </a:cubicBezTo>
                  <a:cubicBezTo>
                    <a:pt x="3810" y="5080"/>
                    <a:pt x="2540" y="7620"/>
                    <a:pt x="0" y="8890"/>
                  </a:cubicBezTo>
                  <a:cubicBezTo>
                    <a:pt x="1270" y="21590"/>
                    <a:pt x="3810" y="34290"/>
                    <a:pt x="5080" y="46990"/>
                  </a:cubicBezTo>
                  <a:cubicBezTo>
                    <a:pt x="15240" y="107863"/>
                    <a:pt x="16510" y="166045"/>
                    <a:pt x="17780" y="223207"/>
                  </a:cubicBezTo>
                  <a:cubicBezTo>
                    <a:pt x="19050" y="281390"/>
                    <a:pt x="17780" y="339573"/>
                    <a:pt x="16510" y="398777"/>
                  </a:cubicBezTo>
                  <a:cubicBezTo>
                    <a:pt x="15240" y="459001"/>
                    <a:pt x="2540" y="1090846"/>
                    <a:pt x="2540" y="1151070"/>
                  </a:cubicBezTo>
                  <a:cubicBezTo>
                    <a:pt x="2540" y="1210273"/>
                    <a:pt x="1270" y="1269477"/>
                    <a:pt x="0" y="1328681"/>
                  </a:cubicBezTo>
                  <a:cubicBezTo>
                    <a:pt x="0" y="1343657"/>
                    <a:pt x="3810" y="1353817"/>
                    <a:pt x="15240" y="1358897"/>
                  </a:cubicBezTo>
                  <a:cubicBezTo>
                    <a:pt x="22860" y="1362707"/>
                    <a:pt x="31750" y="1365247"/>
                    <a:pt x="40640" y="1366517"/>
                  </a:cubicBezTo>
                  <a:cubicBezTo>
                    <a:pt x="130157" y="1371597"/>
                    <a:pt x="243673" y="1375407"/>
                    <a:pt x="357189" y="1380487"/>
                  </a:cubicBezTo>
                  <a:cubicBezTo>
                    <a:pt x="419922" y="1383027"/>
                    <a:pt x="482654" y="1388107"/>
                    <a:pt x="545387" y="1389377"/>
                  </a:cubicBezTo>
                  <a:cubicBezTo>
                    <a:pt x="649941" y="1391917"/>
                    <a:pt x="1814975" y="1393187"/>
                    <a:pt x="1919529" y="1394457"/>
                  </a:cubicBezTo>
                  <a:cubicBezTo>
                    <a:pt x="1934465" y="1394457"/>
                    <a:pt x="1949402" y="1394457"/>
                    <a:pt x="1964338" y="1394457"/>
                  </a:cubicBezTo>
                  <a:cubicBezTo>
                    <a:pt x="2036033" y="1394457"/>
                    <a:pt x="2110714" y="1393187"/>
                    <a:pt x="2182408" y="1393187"/>
                  </a:cubicBezTo>
                  <a:cubicBezTo>
                    <a:pt x="2266052" y="1393187"/>
                    <a:pt x="2346708" y="1394457"/>
                    <a:pt x="2430351" y="1394457"/>
                  </a:cubicBezTo>
                  <a:cubicBezTo>
                    <a:pt x="2552829" y="1394457"/>
                    <a:pt x="2678295" y="1394457"/>
                    <a:pt x="2800772" y="1394457"/>
                  </a:cubicBezTo>
                  <a:cubicBezTo>
                    <a:pt x="2914289" y="1394457"/>
                    <a:pt x="3027805" y="1395727"/>
                    <a:pt x="3141321" y="1396997"/>
                  </a:cubicBezTo>
                  <a:cubicBezTo>
                    <a:pt x="3192104" y="1396997"/>
                    <a:pt x="3245875" y="1398267"/>
                    <a:pt x="3296658" y="1398267"/>
                  </a:cubicBezTo>
                  <a:cubicBezTo>
                    <a:pt x="3460958" y="1396997"/>
                    <a:pt x="3622270" y="1390647"/>
                    <a:pt x="3778400" y="1390647"/>
                  </a:cubicBezTo>
                  <a:cubicBezTo>
                    <a:pt x="3782210" y="1390647"/>
                    <a:pt x="3787290" y="1388107"/>
                    <a:pt x="3791100" y="1385567"/>
                  </a:cubicBezTo>
                  <a:cubicBezTo>
                    <a:pt x="3796180" y="1381757"/>
                    <a:pt x="3798720" y="1375407"/>
                    <a:pt x="3801260" y="1372867"/>
                  </a:cubicBezTo>
                  <a:cubicBezTo>
                    <a:pt x="3802530" y="1321535"/>
                    <a:pt x="3803800" y="1278664"/>
                    <a:pt x="3805070" y="1235792"/>
                  </a:cubicBezTo>
                  <a:cubicBezTo>
                    <a:pt x="3806340" y="1169443"/>
                    <a:pt x="3816500" y="532495"/>
                    <a:pt x="3817770" y="466146"/>
                  </a:cubicBezTo>
                  <a:cubicBezTo>
                    <a:pt x="3817770" y="426337"/>
                    <a:pt x="3819040" y="386528"/>
                    <a:pt x="3820310" y="346718"/>
                  </a:cubicBezTo>
                  <a:cubicBezTo>
                    <a:pt x="3821580" y="303847"/>
                    <a:pt x="3822850" y="260975"/>
                    <a:pt x="3825390" y="218104"/>
                  </a:cubicBezTo>
                  <a:cubicBezTo>
                    <a:pt x="3826660" y="192585"/>
                    <a:pt x="3826660" y="166045"/>
                    <a:pt x="3831740" y="140527"/>
                  </a:cubicBezTo>
                  <a:cubicBezTo>
                    <a:pt x="3836820" y="109904"/>
                    <a:pt x="3839360" y="80302"/>
                    <a:pt x="3838090" y="44450"/>
                  </a:cubicBezTo>
                  <a:cubicBezTo>
                    <a:pt x="3838090" y="38100"/>
                    <a:pt x="3834280" y="30480"/>
                    <a:pt x="3827930" y="27940"/>
                  </a:cubicBezTo>
                  <a:close/>
                </a:path>
              </a:pathLst>
            </a:custGeom>
            <a:solidFill>
              <a:srgbClr val="72BABD"/>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242198" y="5736534"/>
            <a:ext cx="4424657" cy="293456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50153" y="7532066"/>
            <a:ext cx="2286678" cy="1598845"/>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840298" y="7640126"/>
            <a:ext cx="2838102" cy="206194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9530" y="5019289"/>
            <a:ext cx="2336806" cy="1874378"/>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386636">
            <a:off x="14226172" y="2339690"/>
            <a:ext cx="2769380" cy="725074"/>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18043" y="6061092"/>
            <a:ext cx="3270883" cy="3980057"/>
          </a:xfrm>
          <a:prstGeom prst="rect">
            <a:avLst/>
          </a:prstGeom>
        </p:spPr>
      </p:pic>
      <p:sp>
        <p:nvSpPr>
          <p:cNvPr id="19" name="TextBox 18">
            <a:extLst>
              <a:ext uri="{FF2B5EF4-FFF2-40B4-BE49-F238E27FC236}">
                <a16:creationId xmlns:a16="http://schemas.microsoft.com/office/drawing/2014/main" id="{8101ADB2-CEA9-66DA-3D92-EEEA6C294A39}"/>
              </a:ext>
            </a:extLst>
          </p:cNvPr>
          <p:cNvSpPr txBox="1"/>
          <p:nvPr/>
        </p:nvSpPr>
        <p:spPr>
          <a:xfrm>
            <a:off x="2285999" y="3496894"/>
            <a:ext cx="13716000" cy="1692771"/>
          </a:xfrm>
          <a:prstGeom prst="rect">
            <a:avLst/>
          </a:prstGeom>
          <a:noFill/>
        </p:spPr>
        <p:txBody>
          <a:bodyPr wrap="square">
            <a:spAutoFit/>
          </a:bodyPr>
          <a:lstStyle/>
          <a:p>
            <a:pPr algn="ctr">
              <a:lnSpc>
                <a:spcPct val="130000"/>
              </a:lnSpc>
              <a:spcBef>
                <a:spcPts val="200"/>
              </a:spcBef>
            </a:pPr>
            <a:r>
              <a:rPr lang="nl-NL" sz="8000" b="1" dirty="0">
                <a:solidFill>
                  <a:schemeClr val="bg1"/>
                </a:solidFill>
                <a:effectLst/>
                <a:latin typeface="Arial" panose="020B0604020202020204" pitchFamily="34" charset="0"/>
                <a:ea typeface="DengXian Light" panose="02010600030101010101" pitchFamily="2" charset="-122"/>
                <a:cs typeface="Arial" panose="020B0604020202020204" pitchFamily="34" charset="0"/>
              </a:rPr>
              <a:t>BÀI </a:t>
            </a:r>
            <a:r>
              <a:rPr lang="nl-NL" sz="8000" b="1" dirty="0" smtClean="0">
                <a:solidFill>
                  <a:schemeClr val="bg1"/>
                </a:solidFill>
                <a:effectLst/>
                <a:latin typeface="Arial" panose="020B0604020202020204" pitchFamily="34" charset="0"/>
                <a:ea typeface="DengXian Light" panose="02010600030101010101" pitchFamily="2" charset="-122"/>
                <a:cs typeface="Arial" panose="020B0604020202020204" pitchFamily="34" charset="0"/>
              </a:rPr>
              <a:t>4: </a:t>
            </a:r>
            <a:r>
              <a:rPr lang="nl-NL" sz="8000" b="1" dirty="0" smtClean="0">
                <a:solidFill>
                  <a:schemeClr val="bg1"/>
                </a:solidFill>
                <a:latin typeface="Arial" panose="020B0604020202020204" pitchFamily="34" charset="0"/>
                <a:ea typeface="DengXian Light" panose="02010600030101010101" pitchFamily="2" charset="-122"/>
                <a:cs typeface="Arial" panose="020B0604020202020204" pitchFamily="34" charset="0"/>
              </a:rPr>
              <a:t>LIÊN MINH CHÂU ÂU</a:t>
            </a:r>
            <a:endParaRPr lang="en-US" sz="8000" b="1" dirty="0">
              <a:solidFill>
                <a:schemeClr val="bg1"/>
              </a:solidFill>
              <a:effectLst/>
              <a:latin typeface="Arial" panose="020B0604020202020204" pitchFamily="34" charset="0"/>
              <a:ea typeface="DengXian Light" panose="02010600030101010101" pitchFamily="2" charset="-122"/>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17"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925C39"/>
                </a:solidFill>
                <a:latin typeface="Arial" panose="020B0604020202020204" pitchFamily="34" charset="0"/>
                <a:cs typeface="Arial" panose="020B0604020202020204" pitchFamily="34" charset="0"/>
              </a:rPr>
              <a:t>NỘI DUNG BÀI HỌC</a:t>
            </a:r>
            <a:endParaRPr lang="en-US" sz="6500" b="1" dirty="0">
              <a:solidFill>
                <a:srgbClr val="925C39"/>
              </a:solidFill>
              <a:latin typeface="Arial" panose="020B0604020202020204" pitchFamily="34" charset="0"/>
              <a:cs typeface="Arial" panose="020B0604020202020204" pitchFamily="34" charset="0"/>
            </a:endParaRPr>
          </a:p>
        </p:txBody>
      </p:sp>
      <p:grpSp>
        <p:nvGrpSpPr>
          <p:cNvPr id="18" name="Group 3"/>
          <p:cNvGrpSpPr/>
          <p:nvPr/>
        </p:nvGrpSpPr>
        <p:grpSpPr>
          <a:xfrm>
            <a:off x="1600200" y="2673098"/>
            <a:ext cx="14879646" cy="2968632"/>
            <a:chOff x="-4049232" y="-349068"/>
            <a:chExt cx="15954869" cy="3958177"/>
          </a:xfrm>
        </p:grpSpPr>
        <p:pic>
          <p:nvPicPr>
            <p:cNvPr id="1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200000">
              <a:off x="2175761" y="-6120767"/>
              <a:ext cx="3504883" cy="15954869"/>
            </a:xfrm>
            <a:prstGeom prst="rect">
              <a:avLst/>
            </a:prstGeom>
          </p:spPr>
        </p:pic>
        <p:pic>
          <p:nvPicPr>
            <p:cNvPr id="20"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023040" y="-349068"/>
              <a:ext cx="2080088" cy="906583"/>
            </a:xfrm>
            <a:prstGeom prst="rect">
              <a:avLst/>
            </a:prstGeom>
          </p:spPr>
        </p:pic>
      </p:grpSp>
      <p:sp>
        <p:nvSpPr>
          <p:cNvPr id="21" name="TextBox 20"/>
          <p:cNvSpPr txBox="1"/>
          <p:nvPr/>
        </p:nvSpPr>
        <p:spPr>
          <a:xfrm>
            <a:off x="2182022" y="3888892"/>
            <a:ext cx="13716000" cy="938719"/>
          </a:xfrm>
          <a:prstGeom prst="rect">
            <a:avLst/>
          </a:prstGeom>
          <a:noFill/>
        </p:spPr>
        <p:txBody>
          <a:bodyPr wrap="square" rtlCol="0">
            <a:spAutoFit/>
          </a:bodyPr>
          <a:lstStyle/>
          <a:p>
            <a:pPr algn="ctr"/>
            <a:r>
              <a:rPr lang="en-US" sz="5500" b="1" dirty="0" smtClean="0">
                <a:solidFill>
                  <a:schemeClr val="bg1"/>
                </a:solidFill>
                <a:latin typeface="Arial" panose="020B0604020202020204" pitchFamily="34" charset="0"/>
                <a:cs typeface="Arial" panose="020B0604020202020204" pitchFamily="34" charset="0"/>
              </a:rPr>
              <a:t>1. </a:t>
            </a:r>
            <a:r>
              <a:rPr lang="en-US" sz="5500" b="1" dirty="0" err="1" smtClean="0">
                <a:solidFill>
                  <a:schemeClr val="bg1"/>
                </a:solidFill>
                <a:latin typeface="Arial" panose="020B0604020202020204" pitchFamily="34" charset="0"/>
                <a:cs typeface="Arial" panose="020B0604020202020204" pitchFamily="34" charset="0"/>
              </a:rPr>
              <a:t>Khái</a:t>
            </a:r>
            <a:r>
              <a:rPr lang="en-US" sz="5500" b="1" dirty="0" smtClean="0">
                <a:solidFill>
                  <a:schemeClr val="bg1"/>
                </a:solidFill>
                <a:latin typeface="Arial" panose="020B0604020202020204" pitchFamily="34" charset="0"/>
                <a:cs typeface="Arial" panose="020B0604020202020204" pitchFamily="34" charset="0"/>
              </a:rPr>
              <a:t> </a:t>
            </a:r>
            <a:r>
              <a:rPr lang="en-US" sz="5500" b="1" dirty="0" err="1" smtClean="0">
                <a:solidFill>
                  <a:schemeClr val="bg1"/>
                </a:solidFill>
                <a:latin typeface="Arial" panose="020B0604020202020204" pitchFamily="34" charset="0"/>
                <a:cs typeface="Arial" panose="020B0604020202020204" pitchFamily="34" charset="0"/>
              </a:rPr>
              <a:t>quát</a:t>
            </a:r>
            <a:r>
              <a:rPr lang="en-US" sz="5500" b="1" dirty="0" smtClean="0">
                <a:solidFill>
                  <a:schemeClr val="bg1"/>
                </a:solidFill>
                <a:latin typeface="Arial" panose="020B0604020202020204" pitchFamily="34" charset="0"/>
                <a:cs typeface="Arial" panose="020B0604020202020204" pitchFamily="34" charset="0"/>
              </a:rPr>
              <a:t> </a:t>
            </a:r>
            <a:r>
              <a:rPr lang="en-US" sz="5500" b="1" dirty="0" err="1" smtClean="0">
                <a:solidFill>
                  <a:schemeClr val="bg1"/>
                </a:solidFill>
                <a:latin typeface="Arial" panose="020B0604020202020204" pitchFamily="34" charset="0"/>
                <a:cs typeface="Arial" panose="020B0604020202020204" pitchFamily="34" charset="0"/>
              </a:rPr>
              <a:t>về</a:t>
            </a:r>
            <a:r>
              <a:rPr lang="en-US" sz="5500" b="1" dirty="0" smtClean="0">
                <a:solidFill>
                  <a:schemeClr val="bg1"/>
                </a:solidFill>
                <a:latin typeface="Arial" panose="020B0604020202020204" pitchFamily="34" charset="0"/>
                <a:cs typeface="Arial" panose="020B0604020202020204" pitchFamily="34" charset="0"/>
              </a:rPr>
              <a:t> </a:t>
            </a:r>
            <a:r>
              <a:rPr lang="en-US" sz="5500" b="1" dirty="0" err="1" smtClean="0">
                <a:solidFill>
                  <a:schemeClr val="bg1"/>
                </a:solidFill>
                <a:latin typeface="Arial" panose="020B0604020202020204" pitchFamily="34" charset="0"/>
                <a:cs typeface="Arial" panose="020B0604020202020204" pitchFamily="34" charset="0"/>
              </a:rPr>
              <a:t>Liên</a:t>
            </a:r>
            <a:r>
              <a:rPr lang="en-US" sz="5500" b="1" dirty="0" smtClean="0">
                <a:solidFill>
                  <a:schemeClr val="bg1"/>
                </a:solidFill>
                <a:latin typeface="Arial" panose="020B0604020202020204" pitchFamily="34" charset="0"/>
                <a:cs typeface="Arial" panose="020B0604020202020204" pitchFamily="34" charset="0"/>
              </a:rPr>
              <a:t> minh </a:t>
            </a:r>
            <a:r>
              <a:rPr lang="en-US" sz="5500" b="1" dirty="0" err="1" smtClean="0">
                <a:solidFill>
                  <a:schemeClr val="bg1"/>
                </a:solidFill>
                <a:latin typeface="Arial" panose="020B0604020202020204" pitchFamily="34" charset="0"/>
                <a:cs typeface="Arial" panose="020B0604020202020204" pitchFamily="34" charset="0"/>
              </a:rPr>
              <a:t>châu</a:t>
            </a:r>
            <a:r>
              <a:rPr lang="en-US" sz="5500" b="1" dirty="0" smtClean="0">
                <a:solidFill>
                  <a:schemeClr val="bg1"/>
                </a:solidFill>
                <a:latin typeface="Arial" panose="020B0604020202020204" pitchFamily="34" charset="0"/>
                <a:cs typeface="Arial" panose="020B0604020202020204" pitchFamily="34" charset="0"/>
              </a:rPr>
              <a:t> </a:t>
            </a:r>
            <a:r>
              <a:rPr lang="en-US" sz="5500" b="1" dirty="0" err="1" smtClean="0">
                <a:solidFill>
                  <a:schemeClr val="bg1"/>
                </a:solidFill>
                <a:latin typeface="Arial" panose="020B0604020202020204" pitchFamily="34" charset="0"/>
                <a:cs typeface="Arial" panose="020B0604020202020204" pitchFamily="34" charset="0"/>
              </a:rPr>
              <a:t>Âu</a:t>
            </a:r>
            <a:endParaRPr lang="en-US" sz="5500" b="1" dirty="0">
              <a:solidFill>
                <a:schemeClr val="bg1"/>
              </a:solidFill>
              <a:latin typeface="Arial" panose="020B0604020202020204" pitchFamily="34" charset="0"/>
              <a:cs typeface="Arial" panose="020B0604020202020204" pitchFamily="34" charset="0"/>
            </a:endParaRPr>
          </a:p>
        </p:txBody>
      </p:sp>
      <p:grpSp>
        <p:nvGrpSpPr>
          <p:cNvPr id="23" name="Group 3"/>
          <p:cNvGrpSpPr/>
          <p:nvPr/>
        </p:nvGrpSpPr>
        <p:grpSpPr>
          <a:xfrm>
            <a:off x="1600200" y="6177588"/>
            <a:ext cx="14879646" cy="2968632"/>
            <a:chOff x="-4049232" y="-349068"/>
            <a:chExt cx="15954869" cy="3958177"/>
          </a:xfrm>
        </p:grpSpPr>
        <p:pic>
          <p:nvPicPr>
            <p:cNvPr id="2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200000">
              <a:off x="2175761" y="-6120767"/>
              <a:ext cx="3504883" cy="15954869"/>
            </a:xfrm>
            <a:prstGeom prst="rect">
              <a:avLst/>
            </a:prstGeom>
          </p:spPr>
        </p:pic>
        <p:pic>
          <p:nvPicPr>
            <p:cNvPr id="2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023040" y="-349068"/>
              <a:ext cx="2080088" cy="906583"/>
            </a:xfrm>
            <a:prstGeom prst="rect">
              <a:avLst/>
            </a:prstGeom>
          </p:spPr>
        </p:pic>
      </p:grpSp>
      <p:sp>
        <p:nvSpPr>
          <p:cNvPr id="26" name="TextBox 25"/>
          <p:cNvSpPr txBox="1"/>
          <p:nvPr/>
        </p:nvSpPr>
        <p:spPr>
          <a:xfrm>
            <a:off x="2617034" y="7262668"/>
            <a:ext cx="13053931" cy="1078116"/>
          </a:xfrm>
          <a:prstGeom prst="rect">
            <a:avLst/>
          </a:prstGeom>
          <a:noFill/>
        </p:spPr>
        <p:txBody>
          <a:bodyPr wrap="square" rtlCol="0">
            <a:spAutoFit/>
          </a:bodyPr>
          <a:lstStyle/>
          <a:p>
            <a:pPr algn="ctr">
              <a:lnSpc>
                <a:spcPct val="130000"/>
              </a:lnSpc>
            </a:pPr>
            <a:r>
              <a:rPr lang="en-US" sz="5500" b="1" dirty="0" smtClean="0">
                <a:solidFill>
                  <a:schemeClr val="bg1"/>
                </a:solidFill>
                <a:latin typeface="Arial" panose="020B0604020202020204" pitchFamily="34" charset="0"/>
                <a:cs typeface="Arial" panose="020B0604020202020204" pitchFamily="34" charset="0"/>
              </a:rPr>
              <a:t>2. </a:t>
            </a:r>
            <a:r>
              <a:rPr lang="en-US" sz="5500" b="1" dirty="0" err="1" smtClean="0">
                <a:solidFill>
                  <a:schemeClr val="bg1"/>
                </a:solidFill>
                <a:latin typeface="Arial" panose="020B0604020202020204" pitchFamily="34" charset="0"/>
                <a:cs typeface="Arial" panose="020B0604020202020204" pitchFamily="34" charset="0"/>
              </a:rPr>
              <a:t>Trung</a:t>
            </a:r>
            <a:r>
              <a:rPr lang="en-US" sz="5500" b="1" dirty="0" smtClean="0">
                <a:solidFill>
                  <a:schemeClr val="bg1"/>
                </a:solidFill>
                <a:latin typeface="Arial" panose="020B0604020202020204" pitchFamily="34" charset="0"/>
                <a:cs typeface="Arial" panose="020B0604020202020204" pitchFamily="34" charset="0"/>
              </a:rPr>
              <a:t> </a:t>
            </a:r>
            <a:r>
              <a:rPr lang="en-US" sz="5500" b="1" dirty="0" err="1" smtClean="0">
                <a:solidFill>
                  <a:schemeClr val="bg1"/>
                </a:solidFill>
                <a:latin typeface="Arial" panose="020B0604020202020204" pitchFamily="34" charset="0"/>
                <a:cs typeface="Arial" panose="020B0604020202020204" pitchFamily="34" charset="0"/>
              </a:rPr>
              <a:t>tâm</a:t>
            </a:r>
            <a:r>
              <a:rPr lang="en-US" sz="5500" b="1" dirty="0" smtClean="0">
                <a:solidFill>
                  <a:schemeClr val="bg1"/>
                </a:solidFill>
                <a:latin typeface="Arial" panose="020B0604020202020204" pitchFamily="34" charset="0"/>
                <a:cs typeface="Arial" panose="020B0604020202020204" pitchFamily="34" charset="0"/>
              </a:rPr>
              <a:t> </a:t>
            </a:r>
            <a:r>
              <a:rPr lang="en-US" sz="5500" b="1" dirty="0" err="1" smtClean="0">
                <a:solidFill>
                  <a:schemeClr val="bg1"/>
                </a:solidFill>
                <a:latin typeface="Arial" panose="020B0604020202020204" pitchFamily="34" charset="0"/>
                <a:cs typeface="Arial" panose="020B0604020202020204" pitchFamily="34" charset="0"/>
              </a:rPr>
              <a:t>kinh</a:t>
            </a:r>
            <a:r>
              <a:rPr lang="en-US" sz="5500" b="1" dirty="0" smtClean="0">
                <a:solidFill>
                  <a:schemeClr val="bg1"/>
                </a:solidFill>
                <a:latin typeface="Arial" panose="020B0604020202020204" pitchFamily="34" charset="0"/>
                <a:cs typeface="Arial" panose="020B0604020202020204" pitchFamily="34" charset="0"/>
              </a:rPr>
              <a:t> </a:t>
            </a:r>
            <a:r>
              <a:rPr lang="en-US" sz="5500" b="1" dirty="0" err="1" smtClean="0">
                <a:solidFill>
                  <a:schemeClr val="bg1"/>
                </a:solidFill>
                <a:latin typeface="Arial" panose="020B0604020202020204" pitchFamily="34" charset="0"/>
                <a:cs typeface="Arial" panose="020B0604020202020204" pitchFamily="34" charset="0"/>
              </a:rPr>
              <a:t>tế</a:t>
            </a:r>
            <a:r>
              <a:rPr lang="en-US" sz="5500" b="1" dirty="0" smtClean="0">
                <a:solidFill>
                  <a:schemeClr val="bg1"/>
                </a:solidFill>
                <a:latin typeface="Arial" panose="020B0604020202020204" pitchFamily="34" charset="0"/>
                <a:cs typeface="Arial" panose="020B0604020202020204" pitchFamily="34" charset="0"/>
              </a:rPr>
              <a:t> </a:t>
            </a:r>
            <a:r>
              <a:rPr lang="en-US" sz="5500" b="1" dirty="0" err="1" smtClean="0">
                <a:solidFill>
                  <a:schemeClr val="bg1"/>
                </a:solidFill>
                <a:latin typeface="Arial" panose="020B0604020202020204" pitchFamily="34" charset="0"/>
                <a:cs typeface="Arial" panose="020B0604020202020204" pitchFamily="34" charset="0"/>
              </a:rPr>
              <a:t>lớn</a:t>
            </a:r>
            <a:endParaRPr lang="en-US" sz="5500" b="1" dirty="0">
              <a:solidFill>
                <a:schemeClr val="bg1"/>
              </a:solidFill>
              <a:latin typeface="Arial" panose="020B0604020202020204" pitchFamily="34" charset="0"/>
              <a:cs typeface="Arial" panose="020B0604020202020204" pitchFamily="34" charset="0"/>
            </a:endParaRPr>
          </a:p>
        </p:txBody>
      </p:sp>
      <p:pic>
        <p:nvPicPr>
          <p:cNvPr id="1026" name="Picture 2" descr="https://o.remove.bg/downloads/844a4f49-a0f3-4edb-8cf0-f816e9c72202/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66988" y="28723"/>
            <a:ext cx="2743200" cy="28055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28aeb467-43c8-4272-94f8-edbbb70b2209/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433" y="-190790"/>
            <a:ext cx="3244569" cy="3244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22558" y="8161442"/>
              <a:ext cx="8161442" cy="8161442"/>
            </a:xfrm>
            <a:prstGeom prst="rect">
              <a:avLst/>
            </a:prstGeom>
          </p:spPr>
        </p:pic>
      </p:grpSp>
      <p:grpSp>
        <p:nvGrpSpPr>
          <p:cNvPr id="9" name="Group 9"/>
          <p:cNvGrpSpPr/>
          <p:nvPr/>
        </p:nvGrpSpPr>
        <p:grpSpPr>
          <a:xfrm>
            <a:off x="1398366" y="3027723"/>
            <a:ext cx="15365633" cy="4476587"/>
            <a:chOff x="0" y="0"/>
            <a:chExt cx="3577638" cy="1500618"/>
          </a:xfrm>
        </p:grpSpPr>
        <p:sp>
          <p:nvSpPr>
            <p:cNvPr id="10" name="Freeform 10"/>
            <p:cNvSpPr/>
            <p:nvPr/>
          </p:nvSpPr>
          <p:spPr>
            <a:xfrm>
              <a:off x="0" y="-1270"/>
              <a:ext cx="3578908" cy="1499348"/>
            </a:xfrm>
            <a:custGeom>
              <a:avLst/>
              <a:gdLst/>
              <a:ahLst/>
              <a:cxnLst/>
              <a:rect l="l" t="t" r="r" b="b"/>
              <a:pathLst>
                <a:path w="3578908" h="1499348">
                  <a:moveTo>
                    <a:pt x="3567478" y="27940"/>
                  </a:moveTo>
                  <a:cubicBezTo>
                    <a:pt x="3558588" y="24130"/>
                    <a:pt x="3549698" y="21590"/>
                    <a:pt x="3540808" y="21590"/>
                  </a:cubicBezTo>
                  <a:cubicBezTo>
                    <a:pt x="3514138" y="20320"/>
                    <a:pt x="3461233" y="20320"/>
                    <a:pt x="3402900" y="17780"/>
                  </a:cubicBezTo>
                  <a:cubicBezTo>
                    <a:pt x="3269566" y="12700"/>
                    <a:pt x="3139011" y="6350"/>
                    <a:pt x="3005678" y="3810"/>
                  </a:cubicBezTo>
                  <a:cubicBezTo>
                    <a:pt x="2897344" y="1270"/>
                    <a:pt x="2791789" y="3810"/>
                    <a:pt x="2683456" y="2540"/>
                  </a:cubicBezTo>
                  <a:cubicBezTo>
                    <a:pt x="2636233" y="2540"/>
                    <a:pt x="2589011" y="0"/>
                    <a:pt x="2541789" y="2540"/>
                  </a:cubicBezTo>
                  <a:cubicBezTo>
                    <a:pt x="2427900" y="10160"/>
                    <a:pt x="2314011" y="11430"/>
                    <a:pt x="2197345" y="8890"/>
                  </a:cubicBezTo>
                  <a:cubicBezTo>
                    <a:pt x="2139012" y="7620"/>
                    <a:pt x="2080678" y="7620"/>
                    <a:pt x="2022345" y="7620"/>
                  </a:cubicBezTo>
                  <a:cubicBezTo>
                    <a:pt x="1916790" y="7620"/>
                    <a:pt x="1811234" y="7620"/>
                    <a:pt x="1705679" y="6350"/>
                  </a:cubicBezTo>
                  <a:cubicBezTo>
                    <a:pt x="1594568" y="5080"/>
                    <a:pt x="500124" y="2540"/>
                    <a:pt x="391791" y="1270"/>
                  </a:cubicBezTo>
                  <a:cubicBezTo>
                    <a:pt x="302902" y="0"/>
                    <a:pt x="216791" y="1270"/>
                    <a:pt x="127902" y="1270"/>
                  </a:cubicBezTo>
                  <a:cubicBezTo>
                    <a:pt x="66791" y="1270"/>
                    <a:pt x="33020" y="3810"/>
                    <a:pt x="5080" y="5080"/>
                  </a:cubicBezTo>
                  <a:cubicBezTo>
                    <a:pt x="3810" y="5080"/>
                    <a:pt x="2540" y="7620"/>
                    <a:pt x="0" y="8890"/>
                  </a:cubicBezTo>
                  <a:cubicBezTo>
                    <a:pt x="1270" y="21590"/>
                    <a:pt x="3810" y="34290"/>
                    <a:pt x="5080" y="46990"/>
                  </a:cubicBezTo>
                  <a:cubicBezTo>
                    <a:pt x="15240" y="111205"/>
                    <a:pt x="16510" y="174022"/>
                    <a:pt x="17780" y="235737"/>
                  </a:cubicBezTo>
                  <a:cubicBezTo>
                    <a:pt x="19050" y="298554"/>
                    <a:pt x="17780" y="361371"/>
                    <a:pt x="16510" y="425291"/>
                  </a:cubicBezTo>
                  <a:cubicBezTo>
                    <a:pt x="15240" y="490312"/>
                    <a:pt x="2540" y="1172483"/>
                    <a:pt x="2540" y="1237504"/>
                  </a:cubicBezTo>
                  <a:cubicBezTo>
                    <a:pt x="2540" y="1301423"/>
                    <a:pt x="1270" y="1365343"/>
                    <a:pt x="0" y="1429262"/>
                  </a:cubicBezTo>
                  <a:cubicBezTo>
                    <a:pt x="0" y="1444738"/>
                    <a:pt x="3810" y="1454898"/>
                    <a:pt x="15240" y="1459978"/>
                  </a:cubicBezTo>
                  <a:cubicBezTo>
                    <a:pt x="22860" y="1463788"/>
                    <a:pt x="31750" y="1466328"/>
                    <a:pt x="40640" y="1467598"/>
                  </a:cubicBezTo>
                  <a:cubicBezTo>
                    <a:pt x="125124" y="1472678"/>
                    <a:pt x="230680" y="1476488"/>
                    <a:pt x="336235" y="1481568"/>
                  </a:cubicBezTo>
                  <a:cubicBezTo>
                    <a:pt x="394568" y="1484108"/>
                    <a:pt x="452902" y="1489188"/>
                    <a:pt x="511235" y="1490458"/>
                  </a:cubicBezTo>
                  <a:cubicBezTo>
                    <a:pt x="608457" y="1492998"/>
                    <a:pt x="1691790" y="1494268"/>
                    <a:pt x="1789012" y="1495538"/>
                  </a:cubicBezTo>
                  <a:cubicBezTo>
                    <a:pt x="1802901" y="1495538"/>
                    <a:pt x="1816789" y="1495538"/>
                    <a:pt x="1830678" y="1495538"/>
                  </a:cubicBezTo>
                  <a:cubicBezTo>
                    <a:pt x="1897345" y="1495538"/>
                    <a:pt x="1966789" y="1494268"/>
                    <a:pt x="2033456" y="1494268"/>
                  </a:cubicBezTo>
                  <a:cubicBezTo>
                    <a:pt x="2111234" y="1494268"/>
                    <a:pt x="2186234" y="1495538"/>
                    <a:pt x="2264011" y="1495538"/>
                  </a:cubicBezTo>
                  <a:cubicBezTo>
                    <a:pt x="2377900" y="1495538"/>
                    <a:pt x="2494567" y="1495538"/>
                    <a:pt x="2608456" y="1495538"/>
                  </a:cubicBezTo>
                  <a:cubicBezTo>
                    <a:pt x="2714011" y="1495538"/>
                    <a:pt x="2819567" y="1496808"/>
                    <a:pt x="2925122" y="1498078"/>
                  </a:cubicBezTo>
                  <a:cubicBezTo>
                    <a:pt x="2972344" y="1498078"/>
                    <a:pt x="3022344" y="1499348"/>
                    <a:pt x="3069566" y="1499348"/>
                  </a:cubicBezTo>
                  <a:cubicBezTo>
                    <a:pt x="3222344" y="1498078"/>
                    <a:pt x="3372344" y="1491728"/>
                    <a:pt x="3517948" y="1491728"/>
                  </a:cubicBezTo>
                  <a:cubicBezTo>
                    <a:pt x="3521758" y="1491728"/>
                    <a:pt x="3526838" y="1489188"/>
                    <a:pt x="3530648" y="1486648"/>
                  </a:cubicBezTo>
                  <a:cubicBezTo>
                    <a:pt x="3535728" y="1482838"/>
                    <a:pt x="3538268" y="1476488"/>
                    <a:pt x="3540808" y="1473948"/>
                  </a:cubicBezTo>
                  <a:cubicBezTo>
                    <a:pt x="3542078" y="1421547"/>
                    <a:pt x="3543348" y="1375261"/>
                    <a:pt x="3544618" y="1328975"/>
                  </a:cubicBezTo>
                  <a:cubicBezTo>
                    <a:pt x="3545888" y="1257341"/>
                    <a:pt x="3556048" y="569660"/>
                    <a:pt x="3557318" y="498026"/>
                  </a:cubicBezTo>
                  <a:cubicBezTo>
                    <a:pt x="3557318" y="455046"/>
                    <a:pt x="3558588" y="412066"/>
                    <a:pt x="3559858" y="369086"/>
                  </a:cubicBezTo>
                  <a:cubicBezTo>
                    <a:pt x="3561128" y="322800"/>
                    <a:pt x="3562398" y="276513"/>
                    <a:pt x="3564938" y="230227"/>
                  </a:cubicBezTo>
                  <a:cubicBezTo>
                    <a:pt x="3566208" y="202676"/>
                    <a:pt x="3566208" y="174022"/>
                    <a:pt x="3571288" y="146471"/>
                  </a:cubicBezTo>
                  <a:cubicBezTo>
                    <a:pt x="3576368" y="113409"/>
                    <a:pt x="3578908" y="81450"/>
                    <a:pt x="3577638" y="44450"/>
                  </a:cubicBezTo>
                  <a:cubicBezTo>
                    <a:pt x="3577638" y="38100"/>
                    <a:pt x="3573828" y="30480"/>
                    <a:pt x="3567478" y="27940"/>
                  </a:cubicBezTo>
                  <a:close/>
                </a:path>
              </a:pathLst>
            </a:custGeom>
            <a:solidFill>
              <a:srgbClr val="6AACAF"/>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63666">
            <a:off x="637335" y="2976134"/>
            <a:ext cx="3000383" cy="785555"/>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786525">
            <a:off x="14419294" y="6641769"/>
            <a:ext cx="3000383" cy="785555"/>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9295" y="6499646"/>
            <a:ext cx="3476574" cy="2305769"/>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10785">
            <a:off x="1106658" y="7130589"/>
            <a:ext cx="969120" cy="163564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002723" y="271200"/>
            <a:ext cx="2449473" cy="3209477"/>
          </a:xfrm>
          <a:prstGeom prst="rect">
            <a:avLst/>
          </a:prstGeom>
        </p:spPr>
      </p:pic>
      <p:sp>
        <p:nvSpPr>
          <p:cNvPr id="18" name="TextBox 17"/>
          <p:cNvSpPr txBox="1"/>
          <p:nvPr/>
        </p:nvSpPr>
        <p:spPr>
          <a:xfrm>
            <a:off x="2270801" y="3804742"/>
            <a:ext cx="13626217" cy="2911182"/>
          </a:xfrm>
          <a:prstGeom prst="rect">
            <a:avLst/>
          </a:prstGeom>
          <a:noFill/>
        </p:spPr>
        <p:txBody>
          <a:bodyPr wrap="square" rtlCol="0">
            <a:spAutoFit/>
          </a:bodyPr>
          <a:lstStyle/>
          <a:p>
            <a:pPr algn="ctr">
              <a:lnSpc>
                <a:spcPct val="120000"/>
              </a:lnSpc>
            </a:pPr>
            <a:r>
              <a:rPr lang="fr-FR" sz="8000" b="1" dirty="0" smtClean="0">
                <a:solidFill>
                  <a:srgbClr val="302C2C"/>
                </a:solidFill>
                <a:latin typeface="Arial" panose="020B0604020202020204" pitchFamily="34" charset="0"/>
                <a:cs typeface="Arial" panose="020B0604020202020204" pitchFamily="34" charset="0"/>
              </a:rPr>
              <a:t>1. </a:t>
            </a:r>
            <a:r>
              <a:rPr lang="nl-NL" sz="8000" b="1" dirty="0" smtClean="0">
                <a:solidFill>
                  <a:srgbClr val="302C2C"/>
                </a:solidFill>
                <a:latin typeface="Arial" panose="020B0604020202020204" pitchFamily="34" charset="0"/>
                <a:cs typeface="Arial" panose="020B0604020202020204" pitchFamily="34" charset="0"/>
              </a:rPr>
              <a:t>Khái </a:t>
            </a:r>
            <a:r>
              <a:rPr lang="nl-NL" sz="8000" b="1" dirty="0" smtClean="0">
                <a:solidFill>
                  <a:srgbClr val="302C2C"/>
                </a:solidFill>
                <a:latin typeface="Arial" panose="020B0604020202020204" pitchFamily="34" charset="0"/>
                <a:cs typeface="Arial" panose="020B0604020202020204" pitchFamily="34" charset="0"/>
              </a:rPr>
              <a:t>quát về Liên </a:t>
            </a:r>
            <a:endParaRPr lang="nl-NL" sz="8000" b="1" dirty="0" smtClean="0">
              <a:solidFill>
                <a:srgbClr val="302C2C"/>
              </a:solidFill>
              <a:latin typeface="Arial" panose="020B0604020202020204" pitchFamily="34" charset="0"/>
              <a:cs typeface="Arial" panose="020B0604020202020204" pitchFamily="34" charset="0"/>
            </a:endParaRPr>
          </a:p>
          <a:p>
            <a:pPr algn="ctr">
              <a:lnSpc>
                <a:spcPct val="120000"/>
              </a:lnSpc>
            </a:pPr>
            <a:r>
              <a:rPr lang="nl-NL" sz="8000" b="1" dirty="0" smtClean="0">
                <a:solidFill>
                  <a:srgbClr val="302C2C"/>
                </a:solidFill>
                <a:latin typeface="Arial" panose="020B0604020202020204" pitchFamily="34" charset="0"/>
                <a:cs typeface="Arial" panose="020B0604020202020204" pitchFamily="34" charset="0"/>
              </a:rPr>
              <a:t>minh </a:t>
            </a:r>
            <a:r>
              <a:rPr lang="nl-NL" sz="8000" b="1" dirty="0" smtClean="0">
                <a:solidFill>
                  <a:srgbClr val="302C2C"/>
                </a:solidFill>
                <a:latin typeface="Arial" panose="020B0604020202020204" pitchFamily="34" charset="0"/>
                <a:cs typeface="Arial" panose="020B0604020202020204" pitchFamily="34" charset="0"/>
              </a:rPr>
              <a:t>châu </a:t>
            </a:r>
            <a:r>
              <a:rPr lang="nl-NL" sz="8000" b="1" dirty="0" smtClean="0">
                <a:solidFill>
                  <a:srgbClr val="302C2C"/>
                </a:solidFill>
                <a:latin typeface="Arial" panose="020B0604020202020204" pitchFamily="34" charset="0"/>
                <a:cs typeface="Arial" panose="020B0604020202020204" pitchFamily="34" charset="0"/>
              </a:rPr>
              <a:t>Âu</a:t>
            </a:r>
            <a:endParaRPr lang="en-US" sz="8000" dirty="0">
              <a:solidFill>
                <a:srgbClr val="302C2C"/>
              </a:solidFill>
              <a:latin typeface="Arial" panose="020B0604020202020204" pitchFamily="34" charset="0"/>
              <a:cs typeface="Arial" panose="020B0604020202020204" pitchFamily="34"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22558" y="8161442"/>
              <a:ext cx="8161442" cy="8161442"/>
            </a:xfrm>
            <a:prstGeom prst="rect">
              <a:avLst/>
            </a:prstGeom>
          </p:spPr>
        </p:pic>
      </p:grpSp>
      <p:sp>
        <p:nvSpPr>
          <p:cNvPr id="19" name="Rectangle 18"/>
          <p:cNvSpPr/>
          <p:nvPr/>
        </p:nvSpPr>
        <p:spPr>
          <a:xfrm>
            <a:off x="347663" y="1300874"/>
            <a:ext cx="9270362" cy="7986802"/>
          </a:xfrm>
          <a:prstGeom prst="rect">
            <a:avLst/>
          </a:prstGeom>
        </p:spPr>
        <p:txBody>
          <a:bodyPr wrap="square">
            <a:spAutoFit/>
          </a:bodyPr>
          <a:lstStyle/>
          <a:p>
            <a:pPr algn="just">
              <a:lnSpc>
                <a:spcPct val="150000"/>
              </a:lnSpc>
            </a:pPr>
            <a:r>
              <a:rPr lang="vi-VN" sz="3800" dirty="0"/>
              <a:t>Dựa vào bản đồ hình 4 và thông tin trong mục </a:t>
            </a:r>
            <a:r>
              <a:rPr lang="en-US" sz="3800" dirty="0"/>
              <a:t>1</a:t>
            </a:r>
            <a:r>
              <a:rPr lang="vi-VN" sz="3800" dirty="0" smtClean="0"/>
              <a:t>, </a:t>
            </a:r>
            <a:r>
              <a:rPr lang="vi-VN" sz="3800" dirty="0"/>
              <a:t>em hãy trình bày khái quát về Liên minh châu Âu.</a:t>
            </a:r>
            <a:endParaRPr lang="en-US" sz="3800" dirty="0"/>
          </a:p>
          <a:p>
            <a:pPr marL="571500" indent="-571500" algn="just">
              <a:lnSpc>
                <a:spcPct val="150000"/>
              </a:lnSpc>
              <a:buFont typeface="Arial" panose="020B0604020202020204" pitchFamily="34" charset="0"/>
              <a:buChar char="•"/>
            </a:pPr>
            <a:r>
              <a:rPr lang="en-US" sz="3800" i="1" dirty="0">
                <a:latin typeface="Arial" panose="020B0604020202020204" pitchFamily="34" charset="0"/>
                <a:cs typeface="Arial" panose="020B0604020202020204" pitchFamily="34" charset="0"/>
              </a:rPr>
              <a:t>E</a:t>
            </a:r>
            <a:r>
              <a:rPr lang="vi-VN" sz="3800" i="1" dirty="0" smtClean="0"/>
              <a:t>m </a:t>
            </a:r>
            <a:r>
              <a:rPr lang="vi-VN" sz="3800" i="1" dirty="0"/>
              <a:t>hãy liệt kê các quốc gia thành viên Liên minh châu Âu (EU).</a:t>
            </a:r>
            <a:endParaRPr lang="en-US" sz="3800" dirty="0"/>
          </a:p>
          <a:p>
            <a:pPr marL="571500" indent="-571500" algn="just">
              <a:lnSpc>
                <a:spcPct val="150000"/>
              </a:lnSpc>
              <a:buFont typeface="Arial" panose="020B0604020202020204" pitchFamily="34" charset="0"/>
              <a:buChar char="•"/>
            </a:pPr>
            <a:r>
              <a:rPr lang="vi-VN" sz="3800" i="1" dirty="0" smtClean="0"/>
              <a:t>Tiền </a:t>
            </a:r>
            <a:r>
              <a:rPr lang="vi-VN" sz="3800" i="1" dirty="0"/>
              <a:t>thân của Liên minh châu Âu được thành lập với bao nhiêu thành viên?</a:t>
            </a:r>
            <a:endParaRPr lang="en-US" sz="3800" dirty="0"/>
          </a:p>
          <a:p>
            <a:pPr marL="571500" indent="-571500" algn="just">
              <a:lnSpc>
                <a:spcPct val="150000"/>
              </a:lnSpc>
              <a:buFont typeface="Arial" panose="020B0604020202020204" pitchFamily="34" charset="0"/>
              <a:buChar char="•"/>
            </a:pPr>
            <a:r>
              <a:rPr lang="vi-VN" sz="3800" i="1" dirty="0" smtClean="0"/>
              <a:t>Đến </a:t>
            </a:r>
            <a:r>
              <a:rPr lang="vi-VN" sz="3800" i="1" dirty="0"/>
              <a:t>năm 2020, tổ chức này có bao nhiêu thành viên?</a:t>
            </a:r>
            <a:endParaRPr lang="en-US" sz="3800" dirty="0"/>
          </a:p>
        </p:txBody>
      </p:sp>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9894415" y="722777"/>
            <a:ext cx="7924800" cy="9142996"/>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358346" y="8137221"/>
            <a:ext cx="2580319" cy="194696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fade">
                                      <p:cBhvr>
                                        <p:cTn id="20" dur="500"/>
                                        <p:tgtEl>
                                          <p:spTgt spid="19">
                                            <p:txEl>
                                              <p:pRg st="1" end="1"/>
                                            </p:txEl>
                                          </p:spTgt>
                                        </p:tgtEl>
                                      </p:cBhvr>
                                    </p:animEffect>
                                    <p:anim calcmode="lin" valueType="num">
                                      <p:cBhvr>
                                        <p:cTn id="21"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fade">
                                      <p:cBhvr>
                                        <p:cTn id="27" dur="500"/>
                                        <p:tgtEl>
                                          <p:spTgt spid="19">
                                            <p:txEl>
                                              <p:pRg st="2" end="2"/>
                                            </p:txEl>
                                          </p:spTgt>
                                        </p:tgtEl>
                                      </p:cBhvr>
                                    </p:animEffect>
                                    <p:anim calcmode="lin" valueType="num">
                                      <p:cBhvr>
                                        <p:cTn id="28"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xEl>
                                              <p:pRg st="3" end="3"/>
                                            </p:txEl>
                                          </p:spTgt>
                                        </p:tgtEl>
                                        <p:attrNameLst>
                                          <p:attrName>style.visibility</p:attrName>
                                        </p:attrNameLst>
                                      </p:cBhvr>
                                      <p:to>
                                        <p:strVal val="visible"/>
                                      </p:to>
                                    </p:set>
                                    <p:animEffect transition="in" filter="fade">
                                      <p:cBhvr>
                                        <p:cTn id="34" dur="500"/>
                                        <p:tgtEl>
                                          <p:spTgt spid="19">
                                            <p:txEl>
                                              <p:pRg st="3" end="3"/>
                                            </p:txEl>
                                          </p:spTgt>
                                        </p:tgtEl>
                                      </p:cBhvr>
                                    </p:animEffect>
                                    <p:anim calcmode="lin" valueType="num">
                                      <p:cBhvr>
                                        <p:cTn id="35"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22558" y="8161442"/>
              <a:ext cx="8161442" cy="8161442"/>
            </a:xfrm>
            <a:prstGeom prst="rect">
              <a:avLst/>
            </a:prstGeom>
          </p:spPr>
        </p:pic>
      </p:grpSp>
      <p:sp>
        <p:nvSpPr>
          <p:cNvPr id="9" name="Rectangle 8"/>
          <p:cNvSpPr/>
          <p:nvPr/>
        </p:nvSpPr>
        <p:spPr>
          <a:xfrm>
            <a:off x="762836" y="307732"/>
            <a:ext cx="16687084" cy="4708981"/>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a:t>Tiền thân của Liên minh châu Âu là Cộng đồng Kinh tế châu Âu (EEC) được thành lập với 6 quốc gia thành viên là Đức, Pháp, l-ta-li-a, Hà Lan, Bỉ, Lúc-xem-bua (Luxembourg). </a:t>
            </a:r>
            <a:endParaRPr lang="en-US" sz="4000" dirty="0"/>
          </a:p>
          <a:p>
            <a:pPr marL="571500" indent="-571500" algn="just">
              <a:lnSpc>
                <a:spcPct val="150000"/>
              </a:lnSpc>
              <a:buFont typeface="Wingdings" panose="05000000000000000000" pitchFamily="2" charset="2"/>
              <a:buChar char="v"/>
            </a:pPr>
            <a:r>
              <a:rPr lang="vi-VN" sz="4000" dirty="0" smtClean="0"/>
              <a:t>Đến </a:t>
            </a:r>
            <a:r>
              <a:rPr lang="vi-VN" sz="4000" dirty="0"/>
              <a:t>năm 2020, sau khi Anh rời Liên minh châu Âu, tổ chức này có 27 quốc gia thành viên.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074" name="Picture 2" descr="Lãnh đạo khối EU nhóm họp giải quyết nhiều vấn đề gấp rút | Châu Âu |  Vietnam+ (VietnamPl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613" y="5223646"/>
            <a:ext cx="7438970" cy="45691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a Lan tuyên bố không cúi đầu trước áp lực tài chính của EU - Báo Người lao  độ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2217" y="5223646"/>
            <a:ext cx="7838993" cy="456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62160"/>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anim calcmode="lin" valueType="num">
                                      <p:cBhvr>
                                        <p:cTn id="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anim calcmode="lin" valueType="num">
                                      <p:cBhvr>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heel(1)">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barn(inVertical)">
                                      <p:cBhvr>
                                        <p:cTn id="2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826803"/>
            <a:ext cx="18288000" cy="12242163"/>
            <a:chOff x="0" y="0"/>
            <a:chExt cx="24384000" cy="16322884"/>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8161442" cy="816144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8161442"/>
              <a:ext cx="8161442" cy="8161442"/>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61116" y="0"/>
              <a:ext cx="8161442" cy="816144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61116" y="8161442"/>
              <a:ext cx="8161442" cy="816144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22558" y="0"/>
              <a:ext cx="8161442" cy="816144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22558" y="8161442"/>
              <a:ext cx="8161442" cy="8161442"/>
            </a:xfrm>
            <a:prstGeom prst="rect">
              <a:avLst/>
            </a:prstGeom>
          </p:spPr>
        </p:pic>
      </p:grpSp>
      <p:grpSp>
        <p:nvGrpSpPr>
          <p:cNvPr id="9" name="Group 9"/>
          <p:cNvGrpSpPr/>
          <p:nvPr/>
        </p:nvGrpSpPr>
        <p:grpSpPr>
          <a:xfrm>
            <a:off x="1398366" y="3027723"/>
            <a:ext cx="15365633" cy="4476587"/>
            <a:chOff x="0" y="0"/>
            <a:chExt cx="3577638" cy="1500618"/>
          </a:xfrm>
        </p:grpSpPr>
        <p:sp>
          <p:nvSpPr>
            <p:cNvPr id="10" name="Freeform 10"/>
            <p:cNvSpPr/>
            <p:nvPr/>
          </p:nvSpPr>
          <p:spPr>
            <a:xfrm>
              <a:off x="0" y="-1270"/>
              <a:ext cx="3578908" cy="1499348"/>
            </a:xfrm>
            <a:custGeom>
              <a:avLst/>
              <a:gdLst/>
              <a:ahLst/>
              <a:cxnLst/>
              <a:rect l="l" t="t" r="r" b="b"/>
              <a:pathLst>
                <a:path w="3578908" h="1499348">
                  <a:moveTo>
                    <a:pt x="3567478" y="27940"/>
                  </a:moveTo>
                  <a:cubicBezTo>
                    <a:pt x="3558588" y="24130"/>
                    <a:pt x="3549698" y="21590"/>
                    <a:pt x="3540808" y="21590"/>
                  </a:cubicBezTo>
                  <a:cubicBezTo>
                    <a:pt x="3514138" y="20320"/>
                    <a:pt x="3461233" y="20320"/>
                    <a:pt x="3402900" y="17780"/>
                  </a:cubicBezTo>
                  <a:cubicBezTo>
                    <a:pt x="3269566" y="12700"/>
                    <a:pt x="3139011" y="6350"/>
                    <a:pt x="3005678" y="3810"/>
                  </a:cubicBezTo>
                  <a:cubicBezTo>
                    <a:pt x="2897344" y="1270"/>
                    <a:pt x="2791789" y="3810"/>
                    <a:pt x="2683456" y="2540"/>
                  </a:cubicBezTo>
                  <a:cubicBezTo>
                    <a:pt x="2636233" y="2540"/>
                    <a:pt x="2589011" y="0"/>
                    <a:pt x="2541789" y="2540"/>
                  </a:cubicBezTo>
                  <a:cubicBezTo>
                    <a:pt x="2427900" y="10160"/>
                    <a:pt x="2314011" y="11430"/>
                    <a:pt x="2197345" y="8890"/>
                  </a:cubicBezTo>
                  <a:cubicBezTo>
                    <a:pt x="2139012" y="7620"/>
                    <a:pt x="2080678" y="7620"/>
                    <a:pt x="2022345" y="7620"/>
                  </a:cubicBezTo>
                  <a:cubicBezTo>
                    <a:pt x="1916790" y="7620"/>
                    <a:pt x="1811234" y="7620"/>
                    <a:pt x="1705679" y="6350"/>
                  </a:cubicBezTo>
                  <a:cubicBezTo>
                    <a:pt x="1594568" y="5080"/>
                    <a:pt x="500124" y="2540"/>
                    <a:pt x="391791" y="1270"/>
                  </a:cubicBezTo>
                  <a:cubicBezTo>
                    <a:pt x="302902" y="0"/>
                    <a:pt x="216791" y="1270"/>
                    <a:pt x="127902" y="1270"/>
                  </a:cubicBezTo>
                  <a:cubicBezTo>
                    <a:pt x="66791" y="1270"/>
                    <a:pt x="33020" y="3810"/>
                    <a:pt x="5080" y="5080"/>
                  </a:cubicBezTo>
                  <a:cubicBezTo>
                    <a:pt x="3810" y="5080"/>
                    <a:pt x="2540" y="7620"/>
                    <a:pt x="0" y="8890"/>
                  </a:cubicBezTo>
                  <a:cubicBezTo>
                    <a:pt x="1270" y="21590"/>
                    <a:pt x="3810" y="34290"/>
                    <a:pt x="5080" y="46990"/>
                  </a:cubicBezTo>
                  <a:cubicBezTo>
                    <a:pt x="15240" y="111205"/>
                    <a:pt x="16510" y="174022"/>
                    <a:pt x="17780" y="235737"/>
                  </a:cubicBezTo>
                  <a:cubicBezTo>
                    <a:pt x="19050" y="298554"/>
                    <a:pt x="17780" y="361371"/>
                    <a:pt x="16510" y="425291"/>
                  </a:cubicBezTo>
                  <a:cubicBezTo>
                    <a:pt x="15240" y="490312"/>
                    <a:pt x="2540" y="1172483"/>
                    <a:pt x="2540" y="1237504"/>
                  </a:cubicBezTo>
                  <a:cubicBezTo>
                    <a:pt x="2540" y="1301423"/>
                    <a:pt x="1270" y="1365343"/>
                    <a:pt x="0" y="1429262"/>
                  </a:cubicBezTo>
                  <a:cubicBezTo>
                    <a:pt x="0" y="1444738"/>
                    <a:pt x="3810" y="1454898"/>
                    <a:pt x="15240" y="1459978"/>
                  </a:cubicBezTo>
                  <a:cubicBezTo>
                    <a:pt x="22860" y="1463788"/>
                    <a:pt x="31750" y="1466328"/>
                    <a:pt x="40640" y="1467598"/>
                  </a:cubicBezTo>
                  <a:cubicBezTo>
                    <a:pt x="125124" y="1472678"/>
                    <a:pt x="230680" y="1476488"/>
                    <a:pt x="336235" y="1481568"/>
                  </a:cubicBezTo>
                  <a:cubicBezTo>
                    <a:pt x="394568" y="1484108"/>
                    <a:pt x="452902" y="1489188"/>
                    <a:pt x="511235" y="1490458"/>
                  </a:cubicBezTo>
                  <a:cubicBezTo>
                    <a:pt x="608457" y="1492998"/>
                    <a:pt x="1691790" y="1494268"/>
                    <a:pt x="1789012" y="1495538"/>
                  </a:cubicBezTo>
                  <a:cubicBezTo>
                    <a:pt x="1802901" y="1495538"/>
                    <a:pt x="1816789" y="1495538"/>
                    <a:pt x="1830678" y="1495538"/>
                  </a:cubicBezTo>
                  <a:cubicBezTo>
                    <a:pt x="1897345" y="1495538"/>
                    <a:pt x="1966789" y="1494268"/>
                    <a:pt x="2033456" y="1494268"/>
                  </a:cubicBezTo>
                  <a:cubicBezTo>
                    <a:pt x="2111234" y="1494268"/>
                    <a:pt x="2186234" y="1495538"/>
                    <a:pt x="2264011" y="1495538"/>
                  </a:cubicBezTo>
                  <a:cubicBezTo>
                    <a:pt x="2377900" y="1495538"/>
                    <a:pt x="2494567" y="1495538"/>
                    <a:pt x="2608456" y="1495538"/>
                  </a:cubicBezTo>
                  <a:cubicBezTo>
                    <a:pt x="2714011" y="1495538"/>
                    <a:pt x="2819567" y="1496808"/>
                    <a:pt x="2925122" y="1498078"/>
                  </a:cubicBezTo>
                  <a:cubicBezTo>
                    <a:pt x="2972344" y="1498078"/>
                    <a:pt x="3022344" y="1499348"/>
                    <a:pt x="3069566" y="1499348"/>
                  </a:cubicBezTo>
                  <a:cubicBezTo>
                    <a:pt x="3222344" y="1498078"/>
                    <a:pt x="3372344" y="1491728"/>
                    <a:pt x="3517948" y="1491728"/>
                  </a:cubicBezTo>
                  <a:cubicBezTo>
                    <a:pt x="3521758" y="1491728"/>
                    <a:pt x="3526838" y="1489188"/>
                    <a:pt x="3530648" y="1486648"/>
                  </a:cubicBezTo>
                  <a:cubicBezTo>
                    <a:pt x="3535728" y="1482838"/>
                    <a:pt x="3538268" y="1476488"/>
                    <a:pt x="3540808" y="1473948"/>
                  </a:cubicBezTo>
                  <a:cubicBezTo>
                    <a:pt x="3542078" y="1421547"/>
                    <a:pt x="3543348" y="1375261"/>
                    <a:pt x="3544618" y="1328975"/>
                  </a:cubicBezTo>
                  <a:cubicBezTo>
                    <a:pt x="3545888" y="1257341"/>
                    <a:pt x="3556048" y="569660"/>
                    <a:pt x="3557318" y="498026"/>
                  </a:cubicBezTo>
                  <a:cubicBezTo>
                    <a:pt x="3557318" y="455046"/>
                    <a:pt x="3558588" y="412066"/>
                    <a:pt x="3559858" y="369086"/>
                  </a:cubicBezTo>
                  <a:cubicBezTo>
                    <a:pt x="3561128" y="322800"/>
                    <a:pt x="3562398" y="276513"/>
                    <a:pt x="3564938" y="230227"/>
                  </a:cubicBezTo>
                  <a:cubicBezTo>
                    <a:pt x="3566208" y="202676"/>
                    <a:pt x="3566208" y="174022"/>
                    <a:pt x="3571288" y="146471"/>
                  </a:cubicBezTo>
                  <a:cubicBezTo>
                    <a:pt x="3576368" y="113409"/>
                    <a:pt x="3578908" y="81450"/>
                    <a:pt x="3577638" y="44450"/>
                  </a:cubicBezTo>
                  <a:cubicBezTo>
                    <a:pt x="3577638" y="38100"/>
                    <a:pt x="3573828" y="30480"/>
                    <a:pt x="3567478" y="27940"/>
                  </a:cubicBezTo>
                  <a:close/>
                </a:path>
              </a:pathLst>
            </a:custGeom>
            <a:solidFill>
              <a:srgbClr val="6AACAF"/>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63666">
            <a:off x="637335" y="2976134"/>
            <a:ext cx="3000383" cy="785555"/>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786525">
            <a:off x="14419294" y="6641769"/>
            <a:ext cx="3000383" cy="785555"/>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002723" y="271200"/>
            <a:ext cx="2449473" cy="3209477"/>
          </a:xfrm>
          <a:prstGeom prst="rect">
            <a:avLst/>
          </a:prstGeom>
        </p:spPr>
      </p:pic>
      <p:sp>
        <p:nvSpPr>
          <p:cNvPr id="18" name="TextBox 17"/>
          <p:cNvSpPr txBox="1"/>
          <p:nvPr/>
        </p:nvSpPr>
        <p:spPr>
          <a:xfrm>
            <a:off x="2079078" y="4422852"/>
            <a:ext cx="14009663" cy="1433854"/>
          </a:xfrm>
          <a:prstGeom prst="rect">
            <a:avLst/>
          </a:prstGeom>
          <a:noFill/>
        </p:spPr>
        <p:txBody>
          <a:bodyPr wrap="square" rtlCol="0">
            <a:spAutoFit/>
          </a:bodyPr>
          <a:lstStyle/>
          <a:p>
            <a:pPr algn="ctr">
              <a:lnSpc>
                <a:spcPct val="120000"/>
              </a:lnSpc>
            </a:pPr>
            <a:r>
              <a:rPr lang="en-US" sz="8000" b="1" dirty="0" smtClean="0">
                <a:solidFill>
                  <a:srgbClr val="302C2C"/>
                </a:solidFill>
                <a:latin typeface="Arial" panose="020B0604020202020204" pitchFamily="34" charset="0"/>
                <a:cs typeface="Arial" panose="020B0604020202020204" pitchFamily="34" charset="0"/>
              </a:rPr>
              <a:t>2. </a:t>
            </a:r>
            <a:r>
              <a:rPr lang="nl-NL" sz="8000" b="1" dirty="0" smtClean="0">
                <a:solidFill>
                  <a:srgbClr val="302C2C"/>
                </a:solidFill>
                <a:latin typeface="Arial" panose="020B0604020202020204" pitchFamily="34" charset="0"/>
                <a:cs typeface="Arial" panose="020B0604020202020204" pitchFamily="34" charset="0"/>
              </a:rPr>
              <a:t>Trung tâm kinh tế lớn</a:t>
            </a:r>
            <a:endParaRPr lang="en-US" sz="8000" dirty="0">
              <a:solidFill>
                <a:srgbClr val="302C2C"/>
              </a:solidFill>
              <a:latin typeface="Arial" panose="020B0604020202020204" pitchFamily="34" charset="0"/>
              <a:cs typeface="Arial" panose="020B0604020202020204" pitchFamily="34" charset="0"/>
            </a:endParaRPr>
          </a:p>
        </p:txBody>
      </p:sp>
      <p:pic>
        <p:nvPicPr>
          <p:cNvPr id="19"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9295" y="6499646"/>
            <a:ext cx="3476574" cy="2305769"/>
          </a:xfrm>
          <a:prstGeom prst="rect">
            <a:avLst/>
          </a:prstGeom>
        </p:spPr>
      </p:pic>
      <p:pic>
        <p:nvPicPr>
          <p:cNvPr id="20"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10785">
            <a:off x="1106658" y="7130589"/>
            <a:ext cx="969120" cy="1635646"/>
          </a:xfrm>
          <a:prstGeom prst="rect">
            <a:avLst/>
          </a:prstGeom>
        </p:spPr>
      </p:pic>
    </p:spTree>
    <p:extLst>
      <p:ext uri="{BB962C8B-B14F-4D97-AF65-F5344CB8AC3E}">
        <p14:creationId xmlns:p14="http://schemas.microsoft.com/office/powerpoint/2010/main" val="148582688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842</Words>
  <Application>Microsoft Office PowerPoint</Application>
  <PresentationFormat>Custom</PresentationFormat>
  <Paragraphs>81</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Times New Roman</vt:lpstr>
      <vt:lpstr>Calibri</vt:lpstr>
      <vt:lpstr>DengXian Light</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62</cp:revision>
  <dcterms:created xsi:type="dcterms:W3CDTF">2006-08-16T00:00:00Z</dcterms:created>
  <dcterms:modified xsi:type="dcterms:W3CDTF">2022-06-21T08:08:11Z</dcterms:modified>
  <dc:identifier>DAFCwTW-n-I</dc:identifier>
</cp:coreProperties>
</file>