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7" r:id="rId2"/>
    <p:sldId id="261" r:id="rId3"/>
    <p:sldId id="284" r:id="rId4"/>
    <p:sldId id="259" r:id="rId5"/>
    <p:sldId id="263" r:id="rId6"/>
    <p:sldId id="258" r:id="rId7"/>
    <p:sldId id="286" r:id="rId8"/>
    <p:sldId id="295" r:id="rId9"/>
    <p:sldId id="296" r:id="rId10"/>
    <p:sldId id="297" r:id="rId11"/>
    <p:sldId id="271" r:id="rId12"/>
    <p:sldId id="268" r:id="rId13"/>
    <p:sldId id="285" r:id="rId14"/>
    <p:sldId id="288" r:id="rId15"/>
    <p:sldId id="269" r:id="rId16"/>
    <p:sldId id="287" r:id="rId17"/>
    <p:sldId id="289" r:id="rId18"/>
    <p:sldId id="272" r:id="rId19"/>
    <p:sldId id="290" r:id="rId20"/>
    <p:sldId id="275" r:id="rId21"/>
    <p:sldId id="291" r:id="rId22"/>
    <p:sldId id="276" r:id="rId23"/>
    <p:sldId id="292" r:id="rId24"/>
    <p:sldId id="293" r:id="rId25"/>
    <p:sldId id="294" r:id="rId26"/>
    <p:sldId id="256" r:id="rId27"/>
    <p:sldId id="264" r:id="rId28"/>
    <p:sldId id="265" r:id="rId29"/>
  </p:sldIdLst>
  <p:sldSz cx="18288000" cy="10287000"/>
  <p:notesSz cx="6858000" cy="9144000"/>
  <p:embeddedFontLs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559"/>
    <a:srgbClr val="7ABC32"/>
    <a:srgbClr val="A0D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291" autoAdjust="0"/>
  </p:normalViewPr>
  <p:slideViewPr>
    <p:cSldViewPr>
      <p:cViewPr varScale="1">
        <p:scale>
          <a:sx n="45" d="100"/>
          <a:sy n="45" d="100"/>
        </p:scale>
        <p:origin x="1602"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1B923-2BAC-48E5-8916-41B1EBCD90AD}" type="datetimeFigureOut">
              <a:rPr lang="en-US" smtClean="0"/>
              <a:t>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1791E5-35FB-4C14-B3C8-216ACE55E63D}" type="slidenum">
              <a:rPr lang="en-US" smtClean="0"/>
              <a:t>‹#›</a:t>
            </a:fld>
            <a:endParaRPr lang="en-US"/>
          </a:p>
        </p:txBody>
      </p:sp>
    </p:spTree>
    <p:extLst>
      <p:ext uri="{BB962C8B-B14F-4D97-AF65-F5344CB8AC3E}">
        <p14:creationId xmlns:p14="http://schemas.microsoft.com/office/powerpoint/2010/main" val="340953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791E5-35FB-4C14-B3C8-216ACE55E63D}" type="slidenum">
              <a:rPr lang="en-US" smtClean="0"/>
              <a:t>21</a:t>
            </a:fld>
            <a:endParaRPr lang="en-US"/>
          </a:p>
        </p:txBody>
      </p:sp>
    </p:spTree>
    <p:extLst>
      <p:ext uri="{BB962C8B-B14F-4D97-AF65-F5344CB8AC3E}">
        <p14:creationId xmlns:p14="http://schemas.microsoft.com/office/powerpoint/2010/main" val="2913114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39" Type="http://schemas.openxmlformats.org/officeDocument/2006/relationships/image" Target="../media/image33.png"/><Relationship Id="rId3" Type="http://schemas.openxmlformats.org/officeDocument/2006/relationships/image" Target="../media/image10.png"/><Relationship Id="rId7" Type="http://schemas.openxmlformats.org/officeDocument/2006/relationships/image" Target="../media/image9.png"/><Relationship Id="rId38"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16.svg"/><Relationship Id="rId37" Type="http://schemas.openxmlformats.org/officeDocument/2006/relationships/image" Target="../media/image198.svg"/><Relationship Id="rId40" Type="http://schemas.openxmlformats.org/officeDocument/2006/relationships/image" Target="../media/image21.svg"/><Relationship Id="rId5" Type="http://schemas.openxmlformats.org/officeDocument/2006/relationships/image" Target="../media/image8.png"/><Relationship Id="rId4" Type="http://schemas.openxmlformats.org/officeDocument/2006/relationships/image" Target="../media/image20.sv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8.svg"/><Relationship Id="rId3" Type="http://schemas.openxmlformats.org/officeDocument/2006/relationships/image" Target="../media/image22.svg"/><Relationship Id="rId7" Type="http://schemas.openxmlformats.org/officeDocument/2006/relationships/image" Target="../media/image48.svg"/><Relationship Id="rId12"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8.svg"/><Relationship Id="rId5" Type="http://schemas.openxmlformats.org/officeDocument/2006/relationships/image" Target="../media/image24.sv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16.sv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0.svg"/><Relationship Id="rId7"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16.svg"/><Relationship Id="rId10" Type="http://schemas.openxmlformats.org/officeDocument/2006/relationships/image" Target="../media/image37.png"/><Relationship Id="rId9"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48.svg"/><Relationship Id="rId12"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11" Type="http://schemas.openxmlformats.org/officeDocument/2006/relationships/image" Target="../media/image18.svg"/><Relationship Id="rId5" Type="http://schemas.openxmlformats.org/officeDocument/2006/relationships/image" Target="../media/image24.svg"/><Relationship Id="rId10" Type="http://schemas.openxmlformats.org/officeDocument/2006/relationships/image" Target="../media/image9.png"/><Relationship Id="rId4" Type="http://schemas.openxmlformats.org/officeDocument/2006/relationships/image" Target="../media/image23.png"/><Relationship Id="rId9" Type="http://schemas.openxmlformats.org/officeDocument/2006/relationships/image" Target="../media/image16.sv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8.svg"/><Relationship Id="rId3" Type="http://schemas.openxmlformats.org/officeDocument/2006/relationships/image" Target="../media/image22.svg"/><Relationship Id="rId7" Type="http://schemas.openxmlformats.org/officeDocument/2006/relationships/image" Target="../media/image48.svg"/><Relationship Id="rId12"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8.svg"/><Relationship Id="rId5" Type="http://schemas.openxmlformats.org/officeDocument/2006/relationships/image" Target="../media/image24.sv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16.svg"/></Relationships>
</file>

<file path=ppt/slides/_rels/slide15.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40.png"/><Relationship Id="rId3" Type="http://schemas.openxmlformats.org/officeDocument/2006/relationships/image" Target="../media/image14.svg"/><Relationship Id="rId7" Type="http://schemas.openxmlformats.org/officeDocument/2006/relationships/image" Target="../media/image38.png"/><Relationship Id="rId12" Type="http://schemas.openxmlformats.org/officeDocument/2006/relationships/image" Target="../media/image63.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0.sv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image" Target="../media/image18.svg"/><Relationship Id="rId38" Type="http://schemas.openxmlformats.org/officeDocument/2006/relationships/image" Target="../media/image22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0.svg"/><Relationship Id="rId10" Type="http://schemas.openxmlformats.org/officeDocument/2006/relationships/image" Target="../media/image41.png"/><Relationship Id="rId9" Type="http://schemas.openxmlformats.org/officeDocument/2006/relationships/image" Target="../media/image42.sv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8.svg"/><Relationship Id="rId3" Type="http://schemas.openxmlformats.org/officeDocument/2006/relationships/image" Target="../media/image22.svg"/><Relationship Id="rId7" Type="http://schemas.openxmlformats.org/officeDocument/2006/relationships/image" Target="../media/image48.svg"/><Relationship Id="rId12"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8.svg"/><Relationship Id="rId5" Type="http://schemas.openxmlformats.org/officeDocument/2006/relationships/image" Target="../media/image24.sv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16.svg"/></Relationships>
</file>

<file path=ppt/slides/_rels/slide18.xml.rels><?xml version="1.0" encoding="UTF-8" standalone="yes"?>
<Relationships xmlns="http://schemas.openxmlformats.org/package/2006/relationships"><Relationship Id="rId13" Type="http://schemas.openxmlformats.org/officeDocument/2006/relationships/image" Target="../media/image73.svg"/><Relationship Id="rId18" Type="http://schemas.openxmlformats.org/officeDocument/2006/relationships/image" Target="../media/image44.png"/><Relationship Id="rId3" Type="http://schemas.openxmlformats.org/officeDocument/2006/relationships/image" Target="../media/image16.svg"/><Relationship Id="rId7" Type="http://schemas.openxmlformats.org/officeDocument/2006/relationships/image" Target="../media/image40.svg"/><Relationship Id="rId17" Type="http://schemas.openxmlformats.org/officeDocument/2006/relationships/image" Target="../media/image43.png"/><Relationship Id="rId2" Type="http://schemas.openxmlformats.org/officeDocument/2006/relationships/image" Target="../media/image42.png"/><Relationship Id="rId16" Type="http://schemas.openxmlformats.org/officeDocument/2006/relationships/image" Target="../media/image19.png"/><Relationship Id="rId1" Type="http://schemas.openxmlformats.org/officeDocument/2006/relationships/slideLayout" Target="../slideLayouts/slideLayout7.xml"/><Relationship Id="rId15" Type="http://schemas.openxmlformats.org/officeDocument/2006/relationships/image" Target="../media/image9.png"/><Relationship Id="rId5" Type="http://schemas.openxmlformats.org/officeDocument/2006/relationships/image" Target="../media/image18.svg"/><Relationship Id="rId1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6.svg"/><Relationship Id="rId7" Type="http://schemas.openxmlformats.org/officeDocument/2006/relationships/image" Target="../media/image40.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9.png"/><Relationship Id="rId27" Type="http://schemas.openxmlformats.org/officeDocument/2006/relationships/image" Target="../media/image260.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1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5.png"/><Relationship Id="rId5" Type="http://schemas.openxmlformats.org/officeDocument/2006/relationships/image" Target="../media/image24.sv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18.svg"/></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7" Type="http://schemas.openxmlformats.org/officeDocument/2006/relationships/image" Target="../media/image46.png"/><Relationship Id="rId59"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6.svg"/><Relationship Id="rId58" Type="http://schemas.openxmlformats.org/officeDocument/2006/relationships/image" Target="../media/image209.svg"/><Relationship Id="rId10" Type="http://schemas.openxmlformats.org/officeDocument/2006/relationships/image" Target="../media/image49.png"/><Relationship Id="rId9" Type="http://schemas.openxmlformats.org/officeDocument/2006/relationships/image" Target="../media/image48.png"/><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9.png"/><Relationship Id="rId59" Type="http://schemas.openxmlformats.org/officeDocument/2006/relationships/image" Target="../media/image10.png"/><Relationship Id="rId2" Type="http://schemas.openxmlformats.org/officeDocument/2006/relationships/notesSlide" Target="../notesSlides/notesSlide1.xml"/><Relationship Id="rId6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6.svg"/><Relationship Id="rId58" Type="http://schemas.openxmlformats.org/officeDocument/2006/relationships/image" Target="../media/image209.svg"/><Relationship Id="rId61" Type="http://schemas.openxmlformats.org/officeDocument/2006/relationships/image" Target="../media/image47.png"/><Relationship Id="rId60" Type="http://schemas.openxmlformats.org/officeDocument/2006/relationships/image" Target="../media/image50.png"/><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0.svg"/><Relationship Id="rId7" Type="http://schemas.openxmlformats.org/officeDocument/2006/relationships/image" Target="../media/image5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30.sv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54.png"/><Relationship Id="rId5" Type="http://schemas.openxmlformats.org/officeDocument/2006/relationships/image" Target="../media/image24.svg"/><Relationship Id="rId10" Type="http://schemas.openxmlformats.org/officeDocument/2006/relationships/image" Target="../media/image53.png"/><Relationship Id="rId4" Type="http://schemas.openxmlformats.org/officeDocument/2006/relationships/image" Target="../media/image12.png"/><Relationship Id="rId9" Type="http://schemas.openxmlformats.org/officeDocument/2006/relationships/image" Target="../media/image18.svg"/></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54.png"/><Relationship Id="rId5" Type="http://schemas.openxmlformats.org/officeDocument/2006/relationships/image" Target="../media/image24.svg"/><Relationship Id="rId10" Type="http://schemas.openxmlformats.org/officeDocument/2006/relationships/image" Target="../media/image53.png"/><Relationship Id="rId4" Type="http://schemas.openxmlformats.org/officeDocument/2006/relationships/image" Target="../media/image12.png"/><Relationship Id="rId9" Type="http://schemas.openxmlformats.org/officeDocument/2006/relationships/image" Target="../media/image18.svg"/></Relationships>
</file>

<file path=ppt/slides/_rels/slide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4.svg"/><Relationship Id="rId4" Type="http://schemas.openxmlformats.org/officeDocument/2006/relationships/image" Target="../media/image12.png"/><Relationship Id="rId9" Type="http://schemas.openxmlformats.org/officeDocument/2006/relationships/image" Target="../media/image18.svg"/></Relationships>
</file>

<file path=ppt/slides/_rels/slide26.xml.rels><?xml version="1.0" encoding="UTF-8" standalone="yes"?>
<Relationships xmlns="http://schemas.openxmlformats.org/package/2006/relationships"><Relationship Id="rId13" Type="http://schemas.openxmlformats.org/officeDocument/2006/relationships/image" Target="../media/image8.svg"/><Relationship Id="rId18" Type="http://schemas.openxmlformats.org/officeDocument/2006/relationships/image" Target="../media/image8.png"/><Relationship Id="rId3" Type="http://schemas.openxmlformats.org/officeDocument/2006/relationships/image" Target="../media/image2.svg"/><Relationship Id="rId21" Type="http://schemas.openxmlformats.org/officeDocument/2006/relationships/image" Target="../media/image18.svg"/><Relationship Id="rId12" Type="http://schemas.openxmlformats.org/officeDocument/2006/relationships/image" Target="../media/image4.png"/><Relationship Id="rId17" Type="http://schemas.openxmlformats.org/officeDocument/2006/relationships/image" Target="../media/image10.svg"/><Relationship Id="rId2" Type="http://schemas.openxmlformats.org/officeDocument/2006/relationships/image" Target="../media/image1.png"/><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6.svg"/><Relationship Id="rId5" Type="http://schemas.openxmlformats.org/officeDocument/2006/relationships/image" Target="../media/image4.svg"/><Relationship Id="rId15" Type="http://schemas.openxmlformats.org/officeDocument/2006/relationships/image" Target="../media/image12.svg"/><Relationship Id="rId10" Type="http://schemas.openxmlformats.org/officeDocument/2006/relationships/image" Target="../media/image3.png"/><Relationship Id="rId19" Type="http://schemas.openxmlformats.org/officeDocument/2006/relationships/image" Target="../media/image16.svg"/><Relationship Id="rId4" Type="http://schemas.openxmlformats.org/officeDocument/2006/relationships/image" Target="../media/image2.png"/><Relationship Id="rId9" Type="http://schemas.openxmlformats.org/officeDocument/2006/relationships/image" Target="../media/image14.svg"/><Relationship Id="rId1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9.svg"/><Relationship Id="rId3" Type="http://schemas.openxmlformats.org/officeDocument/2006/relationships/image" Target="../media/image30.svg"/><Relationship Id="rId7" Type="http://schemas.openxmlformats.org/officeDocument/2006/relationships/image" Target="../media/image63.svg"/><Relationship Id="rId12" Type="http://schemas.openxmlformats.org/officeDocument/2006/relationships/image" Target="../media/image5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18.svg"/><Relationship Id="rId5" Type="http://schemas.openxmlformats.org/officeDocument/2006/relationships/image" Target="../media/image60.svg"/><Relationship Id="rId15" Type="http://schemas.openxmlformats.org/officeDocument/2006/relationships/image" Target="../media/image111.svg"/><Relationship Id="rId10" Type="http://schemas.openxmlformats.org/officeDocument/2006/relationships/image" Target="../media/image9.png"/><Relationship Id="rId4" Type="http://schemas.openxmlformats.org/officeDocument/2006/relationships/image" Target="../media/image38.png"/><Relationship Id="rId9" Type="http://schemas.openxmlformats.org/officeDocument/2006/relationships/image" Target="../media/image16.svg"/><Relationship Id="rId14" Type="http://schemas.openxmlformats.org/officeDocument/2006/relationships/image" Target="../media/image56.png"/></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13.svg"/><Relationship Id="rId12" Type="http://schemas.openxmlformats.org/officeDocument/2006/relationships/image" Target="../media/image8.png"/><Relationship Id="rId17" Type="http://schemas.openxmlformats.org/officeDocument/2006/relationships/image" Target="../media/image46.svg"/><Relationship Id="rId2" Type="http://schemas.openxmlformats.org/officeDocument/2006/relationships/image" Target="../media/image1.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18.svg"/><Relationship Id="rId5" Type="http://schemas.openxmlformats.org/officeDocument/2006/relationships/image" Target="../media/image4.svg"/><Relationship Id="rId15" Type="http://schemas.openxmlformats.org/officeDocument/2006/relationships/image" Target="../media/image44.sv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111.sv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3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0.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4.svg"/><Relationship Id="rId3" Type="http://schemas.openxmlformats.org/officeDocument/2006/relationships/image" Target="../media/image38.sv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2.svg"/><Relationship Id="rId5" Type="http://schemas.openxmlformats.org/officeDocument/2006/relationships/image" Target="../media/image16.svg"/><Relationship Id="rId15" Type="http://schemas.openxmlformats.org/officeDocument/2006/relationships/image" Target="../media/image46.svg"/><Relationship Id="rId10"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image" Target="../media/image40.sv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52.svg"/><Relationship Id="rId3" Type="http://schemas.openxmlformats.org/officeDocument/2006/relationships/image" Target="../media/image22.svg"/><Relationship Id="rId7" Type="http://schemas.openxmlformats.org/officeDocument/2006/relationships/image" Target="../media/image48.svg"/><Relationship Id="rId12"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50.svg"/><Relationship Id="rId5" Type="http://schemas.openxmlformats.org/officeDocument/2006/relationships/image" Target="../media/image24.svg"/><Relationship Id="rId10" Type="http://schemas.openxmlformats.org/officeDocument/2006/relationships/image" Target="../media/image24.png"/><Relationship Id="rId4" Type="http://schemas.openxmlformats.org/officeDocument/2006/relationships/image" Target="../media/image12.png"/><Relationship Id="rId9" Type="http://schemas.openxmlformats.org/officeDocument/2006/relationships/image" Target="../media/image18.sv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0.svg"/><Relationship Id="rId7" Type="http://schemas.openxmlformats.org/officeDocument/2006/relationships/image" Target="../media/image18.svg"/><Relationship Id="rId12"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2.svg"/><Relationship Id="rId37" Type="http://schemas.openxmlformats.org/officeDocument/2006/relationships/image" Target="../media/image198.svg"/><Relationship Id="rId5" Type="http://schemas.openxmlformats.org/officeDocument/2006/relationships/image" Target="../media/image16.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9.png"/><Relationship Id="rId7" Type="http://schemas.openxmlformats.org/officeDocument/2006/relationships/image" Target="../media/image18.svg"/><Relationship Id="rId12" Type="http://schemas.openxmlformats.org/officeDocument/2006/relationships/image" Target="../media/image28.png"/><Relationship Id="rId2" Type="http://schemas.openxmlformats.org/officeDocument/2006/relationships/image" Target="../media/image8.png"/><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2.svg"/><Relationship Id="rId5" Type="http://schemas.openxmlformats.org/officeDocument/2006/relationships/image" Target="../media/image16.svg"/><Relationship Id="rId15" Type="http://schemas.openxmlformats.org/officeDocument/2006/relationships/image" Target="../media/image12.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9" Type="http://schemas.openxmlformats.org/officeDocument/2006/relationships/image" Target="../media/image32.png"/><Relationship Id="rId3" Type="http://schemas.openxmlformats.org/officeDocument/2006/relationships/image" Target="../media/image20.svg"/><Relationship Id="rId7" Type="http://schemas.openxmlformats.org/officeDocument/2006/relationships/image" Target="../media/image18.svg"/><Relationship Id="rId38" Type="http://schemas.openxmlformats.org/officeDocument/2006/relationships/image" Target="../media/image31.png"/><Relationship Id="rId2" Type="http://schemas.openxmlformats.org/officeDocument/2006/relationships/image" Target="../media/image10.png"/><Relationship Id="rId41"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9.png"/><Relationship Id="rId37" Type="http://schemas.openxmlformats.org/officeDocument/2006/relationships/image" Target="../media/image198.svg"/><Relationship Id="rId40" Type="http://schemas.openxmlformats.org/officeDocument/2006/relationships/image" Target="../media/image33.png"/><Relationship Id="rId5" Type="http://schemas.openxmlformats.org/officeDocument/2006/relationships/image" Target="../media/image16.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9" Type="http://schemas.openxmlformats.org/officeDocument/2006/relationships/image" Target="../media/image21.svg"/><Relationship Id="rId3" Type="http://schemas.openxmlformats.org/officeDocument/2006/relationships/image" Target="../media/image20.svg"/><Relationship Id="rId7" Type="http://schemas.openxmlformats.org/officeDocument/2006/relationships/image" Target="../media/image18.svg"/><Relationship Id="rId38" Type="http://schemas.openxmlformats.org/officeDocument/2006/relationships/image" Target="../media/image33.png"/><Relationship Id="rId2" Type="http://schemas.openxmlformats.org/officeDocument/2006/relationships/image" Target="../media/image10.png"/><Relationship Id="rId41"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9.png"/><Relationship Id="rId37" Type="http://schemas.openxmlformats.org/officeDocument/2006/relationships/image" Target="../media/image198.svg"/><Relationship Id="rId40" Type="http://schemas.openxmlformats.org/officeDocument/2006/relationships/image" Target="../media/image34.png"/><Relationship Id="rId5" Type="http://schemas.openxmlformats.org/officeDocument/2006/relationships/image" Target="../media/image16.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8" name="TextBox 15">
            <a:extLst>
              <a:ext uri="{FF2B5EF4-FFF2-40B4-BE49-F238E27FC236}">
                <a16:creationId xmlns:a16="http://schemas.microsoft.com/office/drawing/2014/main" id="{FD7AB7DB-D4DC-6D4F-C7DC-7A60656779B5}"/>
              </a:ext>
            </a:extLst>
          </p:cNvPr>
          <p:cNvSpPr txBox="1"/>
          <p:nvPr/>
        </p:nvSpPr>
        <p:spPr>
          <a:xfrm>
            <a:off x="348982" y="3530950"/>
            <a:ext cx="17590036" cy="2539157"/>
          </a:xfrm>
          <a:prstGeom prst="rect">
            <a:avLst/>
          </a:prstGeom>
        </p:spPr>
        <p:txBody>
          <a:bodyPr wrap="square" lIns="0" tIns="0" rIns="0" bIns="0" rtlCol="0" anchor="t">
            <a:spAutoFit/>
          </a:bodyPr>
          <a:lstStyle/>
          <a:p>
            <a:pPr algn="ctr">
              <a:lnSpc>
                <a:spcPts val="9900"/>
              </a:lnSpc>
            </a:pPr>
            <a:r>
              <a:rPr lang="en-US" sz="8000" b="1" dirty="0">
                <a:solidFill>
                  <a:srgbClr val="2E4559"/>
                </a:solidFill>
                <a:latin typeface="Arial" panose="020B0604020202020204" pitchFamily="34" charset="0"/>
                <a:cs typeface="Arial" panose="020B0604020202020204" pitchFamily="34" charset="0"/>
              </a:rPr>
              <a:t>CHÀO MỪNG CÁC EM ĐẾN VỚI BUỔI HỌC NGÀY HÔM NAY</a:t>
            </a:r>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746940">
            <a:off x="-1214336" y="7419573"/>
            <a:ext cx="23287393" cy="690153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03454" y="7998050"/>
            <a:ext cx="20728074" cy="6143048"/>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943250" y="6530927"/>
            <a:ext cx="1171079" cy="1508637"/>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09238" y="6569027"/>
            <a:ext cx="1429433" cy="1508637"/>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205886" y="6597602"/>
            <a:ext cx="991962" cy="1432437"/>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370478" y="6372569"/>
            <a:ext cx="1429433" cy="1508637"/>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442185" y="6429719"/>
            <a:ext cx="1851291" cy="1432437"/>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6017987" y="7326856"/>
            <a:ext cx="2664130" cy="2960144"/>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94117" y="7326856"/>
            <a:ext cx="2664130" cy="2960144"/>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193722" y="1390463"/>
            <a:ext cx="2488395" cy="1679667"/>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98513" y="903579"/>
            <a:ext cx="2488395" cy="1679667"/>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006537">
            <a:off x="1096497" y="4942320"/>
            <a:ext cx="490438" cy="995814"/>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5400000">
            <a:off x="16606926" y="4940846"/>
            <a:ext cx="490438" cy="995814"/>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8522478" y="994750"/>
            <a:ext cx="1243043" cy="124304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0324" y="2090420"/>
            <a:ext cx="9034493" cy="7973271"/>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436831" y="-822469"/>
            <a:ext cx="3702339" cy="370233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377120" y="1068389"/>
            <a:ext cx="1939027" cy="130884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88130" y="351111"/>
            <a:ext cx="1939027" cy="13088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584853">
            <a:off x="13962490" y="1276557"/>
            <a:ext cx="490438" cy="995814"/>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291370">
            <a:off x="1383086" y="485757"/>
            <a:ext cx="490438" cy="995814"/>
          </a:xfrm>
          <a:prstGeom prst="rect">
            <a:avLst/>
          </a:prstGeom>
        </p:spPr>
      </p:pic>
      <p:sp>
        <p:nvSpPr>
          <p:cNvPr id="14" name="TextBox 18">
            <a:extLst>
              <a:ext uri="{FF2B5EF4-FFF2-40B4-BE49-F238E27FC236}">
                <a16:creationId xmlns:a16="http://schemas.microsoft.com/office/drawing/2014/main" id="{8D0B4AAC-D440-776B-A6CA-C390E6BD0241}"/>
              </a:ext>
            </a:extLst>
          </p:cNvPr>
          <p:cNvSpPr txBox="1"/>
          <p:nvPr/>
        </p:nvSpPr>
        <p:spPr>
          <a:xfrm>
            <a:off x="3534035" y="665206"/>
            <a:ext cx="11219929" cy="959173"/>
          </a:xfrm>
          <a:prstGeom prst="rect">
            <a:avLst/>
          </a:prstGeom>
        </p:spPr>
        <p:txBody>
          <a:bodyPr lIns="0" tIns="0" rIns="0" bIns="0" rtlCol="0" anchor="t">
            <a:spAutoFit/>
          </a:bodyPr>
          <a:lstStyle/>
          <a:p>
            <a:pPr marL="0" lvl="0" indent="0" algn="ctr">
              <a:lnSpc>
                <a:spcPts val="8000"/>
              </a:lnSpc>
              <a:spcBef>
                <a:spcPct val="0"/>
              </a:spcBef>
            </a:pPr>
            <a:r>
              <a:rPr lang="en-US" sz="6500" b="1" dirty="0" smtClean="0">
                <a:solidFill>
                  <a:srgbClr val="2E4559"/>
                </a:solidFill>
                <a:latin typeface="Arial" panose="020B0604020202020204" pitchFamily="34" charset="0"/>
                <a:cs typeface="Arial" panose="020B0604020202020204" pitchFamily="34" charset="0"/>
              </a:rPr>
              <a:t>HOẠT ĐỘNG NHÓM</a:t>
            </a:r>
            <a:endParaRPr lang="en-US" sz="6500" b="1" dirty="0">
              <a:solidFill>
                <a:srgbClr val="2E4559"/>
              </a:solidFill>
              <a:latin typeface="Arial" panose="020B0604020202020204" pitchFamily="34" charset="0"/>
              <a:cs typeface="Arial" panose="020B0604020202020204" pitchFamily="34" charset="0"/>
            </a:endParaRPr>
          </a:p>
        </p:txBody>
      </p:sp>
      <p:pic>
        <p:nvPicPr>
          <p:cNvPr id="30" name="Picture 1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105176" y="351111"/>
            <a:ext cx="832399" cy="1273268"/>
          </a:xfrm>
          <a:prstGeom prst="rect">
            <a:avLst/>
          </a:prstGeom>
        </p:spPr>
      </p:pic>
      <p:pic>
        <p:nvPicPr>
          <p:cNvPr id="18" name="Picture 3"/>
          <p:cNvPicPr>
            <a:picLocks noChangeAspect="1"/>
          </p:cNvPicPr>
          <p:nvPr/>
        </p:nvPicPr>
        <p:blipFill>
          <a:blip r:embed="rId38"/>
          <a:srcRect/>
          <a:stretch>
            <a:fillRect/>
          </a:stretch>
        </p:blipFill>
        <p:spPr>
          <a:xfrm>
            <a:off x="12318072" y="3562284"/>
            <a:ext cx="3998075" cy="6439855"/>
          </a:xfrm>
          <a:prstGeom prst="rect">
            <a:avLst/>
          </a:prstGeom>
        </p:spPr>
      </p:pic>
      <p:pic>
        <p:nvPicPr>
          <p:cNvPr id="24" name="Picture 10"/>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rot="-692176">
            <a:off x="-1237683" y="7488345"/>
            <a:ext cx="3607551" cy="3539910"/>
          </a:xfrm>
          <a:prstGeom prst="rect">
            <a:avLst/>
          </a:prstGeom>
        </p:spPr>
      </p:pic>
      <p:pic>
        <p:nvPicPr>
          <p:cNvPr id="26" name="Picture 11"/>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rot="-692176" flipH="1">
            <a:off x="15736545" y="7488345"/>
            <a:ext cx="3607551" cy="3539910"/>
          </a:xfrm>
          <a:prstGeom prst="rect">
            <a:avLst/>
          </a:prstGeom>
        </p:spPr>
      </p:pic>
    </p:spTree>
    <p:extLst>
      <p:ext uri="{BB962C8B-B14F-4D97-AF65-F5344CB8AC3E}">
        <p14:creationId xmlns:p14="http://schemas.microsoft.com/office/powerpoint/2010/main" val="2483097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221451" y="8636039"/>
            <a:ext cx="8428450" cy="671115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5994044" y="7774081"/>
            <a:ext cx="2612978" cy="290330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flipH="1">
            <a:off x="-359850" y="-289329"/>
            <a:ext cx="2612978" cy="290330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17252" y="7745152"/>
            <a:ext cx="1223479" cy="1661771"/>
          </a:xfrm>
          <a:prstGeom prst="rect">
            <a:avLst/>
          </a:prstGeom>
        </p:spPr>
      </p:pic>
      <p:pic>
        <p:nvPicPr>
          <p:cNvPr id="23" name="Picture 12">
            <a:extLst>
              <a:ext uri="{FF2B5EF4-FFF2-40B4-BE49-F238E27FC236}">
                <a16:creationId xmlns:a16="http://schemas.microsoft.com/office/drawing/2014/main" id="{0D7F8CFE-FCC1-3474-A23C-F0EBFE8E7AA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563600" y="462240"/>
            <a:ext cx="3922917" cy="213904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879837" flipV="1">
            <a:off x="2831714" y="304734"/>
            <a:ext cx="844727" cy="1715181"/>
          </a:xfrm>
          <a:prstGeom prst="rect">
            <a:avLst/>
          </a:prstGeom>
        </p:spPr>
      </p:pic>
      <p:pic>
        <p:nvPicPr>
          <p:cNvPr id="12" name="Picture 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905000" y="1409700"/>
            <a:ext cx="15163799" cy="6705600"/>
          </a:xfrm>
          <a:prstGeom prst="rect">
            <a:avLst/>
          </a:prstGeom>
        </p:spPr>
      </p:pic>
      <p:sp>
        <p:nvSpPr>
          <p:cNvPr id="13" name="TextBox 12"/>
          <p:cNvSpPr txBox="1"/>
          <p:nvPr/>
        </p:nvSpPr>
        <p:spPr>
          <a:xfrm>
            <a:off x="0" y="4243545"/>
            <a:ext cx="18288000" cy="1652760"/>
          </a:xfrm>
          <a:prstGeom prst="rect">
            <a:avLst/>
          </a:prstGeom>
          <a:noFill/>
        </p:spPr>
        <p:txBody>
          <a:bodyPr wrap="square" rtlCol="0">
            <a:spAutoFit/>
          </a:bodyPr>
          <a:lstStyle/>
          <a:p>
            <a:pPr algn="ctr">
              <a:lnSpc>
                <a:spcPct val="130000"/>
              </a:lnSpc>
            </a:pPr>
            <a:r>
              <a:rPr lang="fr-FR" sz="7800" b="1" dirty="0">
                <a:solidFill>
                  <a:schemeClr val="tx2"/>
                </a:solidFill>
                <a:latin typeface="Arial" panose="020B0604020202020204" pitchFamily="34" charset="0"/>
                <a:cs typeface="Arial" panose="020B0604020202020204" pitchFamily="34" charset="0"/>
              </a:rPr>
              <a:t>1. </a:t>
            </a:r>
            <a:r>
              <a:rPr lang="nl-NL" sz="7800" b="1" dirty="0" smtClean="0">
                <a:solidFill>
                  <a:schemeClr val="tx2"/>
                </a:solidFill>
                <a:latin typeface="Arial" panose="020B0604020202020204" pitchFamily="34" charset="0"/>
                <a:cs typeface="Arial" panose="020B0604020202020204" pitchFamily="34" charset="0"/>
              </a:rPr>
              <a:t>Bảo vệ môi trường nước</a:t>
            </a:r>
            <a:endParaRPr lang="en-US" sz="7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034974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894897" y="8652196"/>
            <a:ext cx="2329006" cy="117039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291370">
            <a:off x="17252787" y="337452"/>
            <a:ext cx="490438" cy="99581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11760" y="9237395"/>
            <a:ext cx="2085890" cy="886503"/>
          </a:xfrm>
          <a:prstGeom prst="rect">
            <a:avLst/>
          </a:prstGeom>
        </p:spPr>
      </p:pic>
      <p:sp>
        <p:nvSpPr>
          <p:cNvPr id="2" name="Rectangle 1"/>
          <p:cNvSpPr/>
          <p:nvPr/>
        </p:nvSpPr>
        <p:spPr>
          <a:xfrm>
            <a:off x="428543" y="835359"/>
            <a:ext cx="17084703" cy="8710077"/>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vi-VN" sz="4000" dirty="0">
                <a:solidFill>
                  <a:srgbClr val="000000"/>
                </a:solidFill>
                <a:ea typeface="Times New Roman" panose="02020603050405020304" pitchFamily="18" charset="0"/>
              </a:rPr>
              <a:t>Nguồn nước cung cấp cho sinh hoạt và sản xuất ở châu Âu phong </a:t>
            </a:r>
            <a:r>
              <a:rPr lang="vi-VN" sz="4000" dirty="0" smtClean="0">
                <a:solidFill>
                  <a:srgbClr val="000000"/>
                </a:solidFill>
                <a:ea typeface="Times New Roman" panose="02020603050405020304" pitchFamily="18" charset="0"/>
              </a:rPr>
              <a:t>phú</a:t>
            </a:r>
            <a:r>
              <a:rPr lang="en-US" sz="4000" dirty="0" smtClean="0">
                <a:solidFill>
                  <a:srgbClr val="000000"/>
                </a:solidFill>
                <a:ea typeface="Times New Roman" panose="02020603050405020304" pitchFamily="18" charset="0"/>
              </a:rPr>
              <a:t>:</a:t>
            </a:r>
          </a:p>
          <a:p>
            <a:pPr marL="1028700" lvl="1" indent="-571500" algn="just">
              <a:lnSpc>
                <a:spcPct val="150000"/>
              </a:lnSpc>
              <a:spcBef>
                <a:spcPts val="300"/>
              </a:spcBef>
              <a:spcAft>
                <a:spcPts val="300"/>
              </a:spcAft>
              <a:buFont typeface="Arial" panose="020B0604020202020204" pitchFamily="34" charset="0"/>
              <a:buChar char="•"/>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N</a:t>
            </a:r>
            <a:r>
              <a:rPr lang="vi-VN" sz="4000" dirty="0" smtClean="0">
                <a:solidFill>
                  <a:srgbClr val="000000"/>
                </a:solidFill>
                <a:ea typeface="Times New Roman" panose="02020603050405020304" pitchFamily="18" charset="0"/>
              </a:rPr>
              <a:t>ước </a:t>
            </a:r>
            <a:r>
              <a:rPr lang="vi-VN" sz="4000" dirty="0">
                <a:solidFill>
                  <a:srgbClr val="000000"/>
                </a:solidFill>
                <a:ea typeface="Times New Roman" panose="02020603050405020304" pitchFamily="18" charset="0"/>
              </a:rPr>
              <a:t>sông và nước ngầm chiếm khoảng </a:t>
            </a:r>
            <a:r>
              <a:rPr lang="vi-VN" sz="4000" dirty="0" smtClean="0">
                <a:solidFill>
                  <a:srgbClr val="000000"/>
                </a:solidFill>
                <a:ea typeface="Times New Roman" panose="02020603050405020304" pitchFamily="18" charset="0"/>
              </a:rPr>
              <a:t>88%</a:t>
            </a:r>
            <a:r>
              <a:rPr lang="en-US" sz="4000" dirty="0" smtClean="0">
                <a:solidFill>
                  <a:srgbClr val="000000"/>
                </a:solidFill>
                <a:ea typeface="Times New Roman" panose="02020603050405020304" pitchFamily="18" charset="0"/>
              </a:rPr>
              <a:t>.</a:t>
            </a:r>
          </a:p>
          <a:p>
            <a:pPr marL="1028700" lvl="1" indent="-571500" algn="just">
              <a:lnSpc>
                <a:spcPct val="150000"/>
              </a:lnSpc>
              <a:spcBef>
                <a:spcPts val="300"/>
              </a:spcBef>
              <a:spcAft>
                <a:spcPts val="300"/>
              </a:spcAft>
              <a:buFont typeface="Arial" panose="020B0604020202020204" pitchFamily="34" charset="0"/>
              <a:buChar char="•"/>
            </a:pP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a:t>
            </a:r>
            <a:r>
              <a:rPr lang="vi-VN" sz="4000" dirty="0" smtClean="0">
                <a:solidFill>
                  <a:srgbClr val="000000"/>
                </a:solidFill>
                <a:ea typeface="Times New Roman" panose="02020603050405020304" pitchFamily="18" charset="0"/>
              </a:rPr>
              <a:t>ước </a:t>
            </a:r>
            <a:r>
              <a:rPr lang="vi-VN" sz="4000" dirty="0">
                <a:solidFill>
                  <a:srgbClr val="000000"/>
                </a:solidFill>
                <a:ea typeface="Times New Roman" panose="02020603050405020304" pitchFamily="18" charset="0"/>
              </a:rPr>
              <a:t>từ các hồ chiếm khoảng 12</a:t>
            </a:r>
            <a:r>
              <a:rPr lang="vi-VN" sz="4000" dirty="0" smtClean="0">
                <a:solidFill>
                  <a:srgbClr val="000000"/>
                </a:solidFill>
                <a:ea typeface="Times New Roman" panose="02020603050405020304" pitchFamily="18" charset="0"/>
              </a:rPr>
              <a:t>%.</a:t>
            </a:r>
            <a:endParaRPr lang="en-US" sz="4000" dirty="0" smtClean="0">
              <a:solidFill>
                <a:srgbClr val="000000"/>
              </a:solidFill>
              <a:ea typeface="Times New Roman" panose="02020603050405020304" pitchFamily="18" charset="0"/>
            </a:endParaRPr>
          </a:p>
          <a:p>
            <a:pPr marL="571500" indent="-571500" algn="just">
              <a:lnSpc>
                <a:spcPct val="150000"/>
              </a:lnSpc>
              <a:spcBef>
                <a:spcPts val="300"/>
              </a:spcBef>
              <a:spcAft>
                <a:spcPts val="300"/>
              </a:spcAft>
              <a:buFont typeface="Wingdings" panose="05000000000000000000" pitchFamily="2" charset="2"/>
              <a:buChar char="v"/>
            </a:pPr>
            <a:r>
              <a:rPr lang="vi-VN" sz="4000" dirty="0">
                <a:ea typeface="Times New Roman" panose="02020603050405020304" pitchFamily="18" charset="0"/>
              </a:rPr>
              <a:t>Thực trạng: </a:t>
            </a:r>
            <a:endParaRPr lang="en-US" sz="4000" dirty="0" smtClean="0">
              <a:ea typeface="Times New Roman" panose="02020603050405020304" pitchFamily="18" charset="0"/>
            </a:endParaRPr>
          </a:p>
          <a:p>
            <a:pPr marL="1028700" lvl="1" indent="-571500" algn="just">
              <a:lnSpc>
                <a:spcPct val="150000"/>
              </a:lnSpc>
              <a:spcBef>
                <a:spcPts val="300"/>
              </a:spcBef>
              <a:spcAft>
                <a:spcPts val="300"/>
              </a:spcAft>
              <a:buFont typeface="Arial" panose="020B0604020202020204" pitchFamily="34" charset="0"/>
              <a:buChar char="•"/>
            </a:pPr>
            <a:r>
              <a:rPr lang="vi-VN" sz="4000" dirty="0" smtClean="0">
                <a:solidFill>
                  <a:srgbClr val="000000"/>
                </a:solidFill>
                <a:ea typeface="Times New Roman" panose="02020603050405020304" pitchFamily="18" charset="0"/>
              </a:rPr>
              <a:t>Tình </a:t>
            </a:r>
            <a:r>
              <a:rPr lang="vi-VN" sz="4000" dirty="0">
                <a:solidFill>
                  <a:srgbClr val="000000"/>
                </a:solidFill>
                <a:ea typeface="Times New Roman" panose="02020603050405020304" pitchFamily="18" charset="0"/>
              </a:rPr>
              <a:t>trạng khai thác nguồn nước quá mức, các hóa chất từ sản xuất nông nghiệp nước thải từ sản xuất công nghiệp và sinh hoạt,… là nguyên nhân khiến môi trường nước ở châu Âu bị ô </a:t>
            </a:r>
            <a:r>
              <a:rPr lang="vi-VN" sz="4000" dirty="0" smtClean="0">
                <a:solidFill>
                  <a:srgbClr val="000000"/>
                </a:solidFill>
                <a:ea typeface="Times New Roman" panose="02020603050405020304" pitchFamily="18" charset="0"/>
              </a:rPr>
              <a:t>nhiễm</a:t>
            </a:r>
            <a:r>
              <a:rPr lang="en-US" sz="4000" dirty="0" smtClean="0">
                <a:solidFill>
                  <a:srgbClr val="000000"/>
                </a:solidFill>
                <a:ea typeface="Times New Roman" panose="02020603050405020304" pitchFamily="18" charset="0"/>
              </a:rPr>
              <a:t>.</a:t>
            </a:r>
          </a:p>
          <a:p>
            <a:pPr marL="1028700" lvl="1" indent="-571500" algn="just">
              <a:lnSpc>
                <a:spcPct val="150000"/>
              </a:lnSpc>
              <a:spcBef>
                <a:spcPts val="300"/>
              </a:spcBef>
              <a:spcAft>
                <a:spcPts val="300"/>
              </a:spcAft>
              <a:buFont typeface="Arial" panose="020B0604020202020204" pitchFamily="34" charset="0"/>
              <a:buChar char="•"/>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vi-VN" sz="4000" dirty="0" smtClean="0">
                <a:solidFill>
                  <a:srgbClr val="000000"/>
                </a:solidFill>
                <a:ea typeface="Times New Roman" panose="02020603050405020304" pitchFamily="18" charset="0"/>
              </a:rPr>
              <a:t>hỉ </a:t>
            </a:r>
            <a:r>
              <a:rPr lang="vi-VN" sz="4000" dirty="0">
                <a:solidFill>
                  <a:srgbClr val="000000"/>
                </a:solidFill>
                <a:ea typeface="Times New Roman" panose="02020603050405020304" pitchFamily="18" charset="0"/>
              </a:rPr>
              <a:t>khoảng 44% nguồn nước sông, hồ và 75% nguồn nước ngầm đạt chất lượng tốt</a:t>
            </a:r>
            <a:r>
              <a:rPr lang="vi-VN" sz="4000" dirty="0" smtClean="0">
                <a:solidFill>
                  <a:srgbClr val="000000"/>
                </a:solidFill>
                <a:ea typeface="Times New Roman" panose="02020603050405020304" pitchFamily="18" charset="0"/>
              </a:rPr>
              <a:t>.</a:t>
            </a:r>
            <a:endParaRPr lang="en-US" sz="4000" dirty="0">
              <a:ea typeface="Times New Roman" panose="02020603050405020304" pitchFamily="18" charset="0"/>
            </a:endParaRPr>
          </a:p>
        </p:txBody>
      </p:sp>
      <p:pic>
        <p:nvPicPr>
          <p:cNvPr id="1026" name="Picture 2" descr="https://o.remove.bg/downloads/30cad82c-8fe1-4191-9355-8bc9083be72e/image-removebg-preview.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3942" y="1813970"/>
            <a:ext cx="1237665" cy="9896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o.remove.bg/downloads/30cad82c-8fe1-4191-9355-8bc9083be72e/image-removebg-preview.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3942" y="2840287"/>
            <a:ext cx="1237665" cy="98968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o.remove.bg/downloads/30cad82c-8fe1-4191-9355-8bc9083be72e/image-removebg-preview.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3942" y="4695552"/>
            <a:ext cx="1237665" cy="98968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o.remove.bg/downloads/30cad82c-8fe1-4191-9355-8bc9083be72e/image-removebg-preview.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3941" y="7657056"/>
            <a:ext cx="1237665" cy="9896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92600" y="2069928"/>
            <a:ext cx="2530405" cy="2530405"/>
          </a:xfrm>
          <a:prstGeom prst="rect">
            <a:avLst/>
          </a:prstGeom>
        </p:spPr>
      </p:pic>
    </p:spTree>
    <p:extLst>
      <p:ext uri="{BB962C8B-B14F-4D97-AF65-F5344CB8AC3E}">
        <p14:creationId xmlns:p14="http://schemas.microsoft.com/office/powerpoint/2010/main" val="22825228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down)">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500"/>
                                        <p:tgtEl>
                                          <p:spTgt spid="2">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500"/>
                                        <p:tgtEl>
                                          <p:spTgt spid="2">
                                            <p:txEl>
                                              <p:pRg st="5" end="5"/>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272172">
            <a:off x="-4598098" y="-4389884"/>
            <a:ext cx="8428450" cy="671115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671639" flipH="1">
            <a:off x="362648" y="8855497"/>
            <a:ext cx="946025" cy="1284924"/>
          </a:xfrm>
          <a:prstGeom prst="rect">
            <a:avLst/>
          </a:prstGeom>
        </p:spPr>
      </p:pic>
      <p:pic>
        <p:nvPicPr>
          <p:cNvPr id="23" name="Picture 12">
            <a:extLst>
              <a:ext uri="{FF2B5EF4-FFF2-40B4-BE49-F238E27FC236}">
                <a16:creationId xmlns:a16="http://schemas.microsoft.com/office/drawing/2014/main" id="{0D7F8CFE-FCC1-3474-A23C-F0EBFE8E7AA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136903" y="217250"/>
            <a:ext cx="3584533" cy="195453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879837" flipV="1">
            <a:off x="17290512" y="934155"/>
            <a:ext cx="844727" cy="1715181"/>
          </a:xfrm>
          <a:prstGeom prst="rect">
            <a:avLst/>
          </a:prstGeom>
        </p:spPr>
      </p:pic>
      <p:sp>
        <p:nvSpPr>
          <p:cNvPr id="11" name="Rectangle 10"/>
          <p:cNvSpPr/>
          <p:nvPr/>
        </p:nvSpPr>
        <p:spPr>
          <a:xfrm>
            <a:off x="835660" y="835359"/>
            <a:ext cx="16677586" cy="916276"/>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vi-VN" sz="4000" dirty="0"/>
              <a:t>Các biện pháp bảo vệ môi trường </a:t>
            </a:r>
            <a:r>
              <a:rPr lang="en-US" sz="4000" dirty="0" err="1" smtClean="0">
                <a:latin typeface="Arial" panose="020B0604020202020204" pitchFamily="34" charset="0"/>
                <a:cs typeface="Arial" panose="020B0604020202020204" pitchFamily="34" charset="0"/>
              </a:rPr>
              <a:t>nước</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Snip Diagonal Corner Rectangle 2"/>
          <p:cNvSpPr/>
          <p:nvPr/>
        </p:nvSpPr>
        <p:spPr>
          <a:xfrm>
            <a:off x="519024" y="2642522"/>
            <a:ext cx="8470069" cy="2958178"/>
          </a:xfrm>
          <a:prstGeom prst="snip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lnSpc>
                <a:spcPct val="120000"/>
              </a:lnSpc>
            </a:pPr>
            <a:r>
              <a:rPr lang="vi-VN" sz="4000" dirty="0"/>
              <a:t>Ban hành các quy định về nước, nước thải đô thị, nước uống để kiểm soát chất </a:t>
            </a:r>
            <a:r>
              <a:rPr lang="vi-VN" sz="4000" dirty="0" smtClean="0"/>
              <a:t>lượng</a:t>
            </a:r>
            <a:r>
              <a:rPr lang="en-US" sz="4000" dirty="0" smtClean="0"/>
              <a:t>.</a:t>
            </a:r>
            <a:endParaRPr lang="en-US" sz="4000" dirty="0"/>
          </a:p>
        </p:txBody>
      </p:sp>
      <p:sp>
        <p:nvSpPr>
          <p:cNvPr id="13" name="Snip Diagonal Corner Rectangle 12"/>
          <p:cNvSpPr/>
          <p:nvPr/>
        </p:nvSpPr>
        <p:spPr>
          <a:xfrm>
            <a:off x="9516264" y="2642522"/>
            <a:ext cx="8470069" cy="2958178"/>
          </a:xfrm>
          <a:prstGeom prst="snip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lnSpc>
                <a:spcPct val="120000"/>
              </a:lnSpc>
            </a:pPr>
            <a:r>
              <a:rPr lang="vi-VN" sz="4000" dirty="0"/>
              <a:t>Cải tiến kĩ thuật, đổi mới công nghệ xử lí nước thải</a:t>
            </a:r>
            <a:r>
              <a:rPr lang="en-US" sz="4000" dirty="0" smtClean="0"/>
              <a:t>.</a:t>
            </a:r>
            <a:endParaRPr lang="en-US" sz="4000" dirty="0"/>
          </a:p>
        </p:txBody>
      </p:sp>
      <p:sp>
        <p:nvSpPr>
          <p:cNvPr id="14" name="Snip Diagonal Corner Rectangle 13"/>
          <p:cNvSpPr/>
          <p:nvPr/>
        </p:nvSpPr>
        <p:spPr>
          <a:xfrm>
            <a:off x="519024" y="6194160"/>
            <a:ext cx="8470069" cy="2958178"/>
          </a:xfrm>
          <a:prstGeom prst="snip2Diag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just">
              <a:lnSpc>
                <a:spcPct val="120000"/>
              </a:lnSpc>
            </a:pPr>
            <a:r>
              <a:rPr lang="vi-VN" sz="4000" dirty="0"/>
              <a:t>Giảm sử dụng hoá chất trong sản xuất nông </a:t>
            </a:r>
            <a:r>
              <a:rPr lang="vi-VN" sz="4000" dirty="0" smtClean="0"/>
              <a:t>nghiệp</a:t>
            </a:r>
            <a:r>
              <a:rPr lang="en-US" sz="4000" dirty="0" smtClean="0"/>
              <a:t>.</a:t>
            </a:r>
            <a:endParaRPr lang="en-US" sz="4000" dirty="0"/>
          </a:p>
        </p:txBody>
      </p:sp>
      <p:sp>
        <p:nvSpPr>
          <p:cNvPr id="15" name="Snip Diagonal Corner Rectangle 14"/>
          <p:cNvSpPr/>
          <p:nvPr/>
        </p:nvSpPr>
        <p:spPr>
          <a:xfrm>
            <a:off x="9516264" y="6194160"/>
            <a:ext cx="8470069" cy="2958178"/>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just">
              <a:lnSpc>
                <a:spcPct val="120000"/>
              </a:lnSpc>
            </a:pPr>
            <a:r>
              <a:rPr lang="vi-VN" sz="4000" dirty="0"/>
              <a:t>Nâng cao ý thức của người dân trong việc bảo vệ môi trường nước,...</a:t>
            </a:r>
            <a:endParaRPr lang="en-US" sz="4000" dirty="0"/>
          </a:p>
        </p:txBody>
      </p:sp>
      <p:pic>
        <p:nvPicPr>
          <p:cNvPr id="4" name="Picture 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6443488" y="8267700"/>
            <a:ext cx="2103377" cy="2337086"/>
          </a:xfrm>
          <a:prstGeom prst="rect">
            <a:avLst/>
          </a:prstGeom>
        </p:spPr>
      </p:pic>
    </p:spTree>
    <p:extLst>
      <p:ext uri="{BB962C8B-B14F-4D97-AF65-F5344CB8AC3E}">
        <p14:creationId xmlns:p14="http://schemas.microsoft.com/office/powerpoint/2010/main" val="117316883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221451" y="8636039"/>
            <a:ext cx="8428450" cy="671115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5994044" y="7774081"/>
            <a:ext cx="2612978" cy="290330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flipH="1">
            <a:off x="-359850" y="-289329"/>
            <a:ext cx="2612978" cy="290330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17252" y="7745152"/>
            <a:ext cx="1223479" cy="1661771"/>
          </a:xfrm>
          <a:prstGeom prst="rect">
            <a:avLst/>
          </a:prstGeom>
        </p:spPr>
      </p:pic>
      <p:pic>
        <p:nvPicPr>
          <p:cNvPr id="23" name="Picture 12">
            <a:extLst>
              <a:ext uri="{FF2B5EF4-FFF2-40B4-BE49-F238E27FC236}">
                <a16:creationId xmlns:a16="http://schemas.microsoft.com/office/drawing/2014/main" id="{0D7F8CFE-FCC1-3474-A23C-F0EBFE8E7AA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563600" y="462240"/>
            <a:ext cx="3922917" cy="213904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879837" flipV="1">
            <a:off x="2831714" y="304734"/>
            <a:ext cx="844727" cy="1715181"/>
          </a:xfrm>
          <a:prstGeom prst="rect">
            <a:avLst/>
          </a:prstGeom>
        </p:spPr>
      </p:pic>
      <p:pic>
        <p:nvPicPr>
          <p:cNvPr id="12" name="Picture 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905000" y="1409700"/>
            <a:ext cx="15163799" cy="6705600"/>
          </a:xfrm>
          <a:prstGeom prst="rect">
            <a:avLst/>
          </a:prstGeom>
        </p:spPr>
      </p:pic>
      <p:sp>
        <p:nvSpPr>
          <p:cNvPr id="13" name="TextBox 12"/>
          <p:cNvSpPr txBox="1"/>
          <p:nvPr/>
        </p:nvSpPr>
        <p:spPr>
          <a:xfrm>
            <a:off x="-5080" y="3554180"/>
            <a:ext cx="18288000" cy="3050772"/>
          </a:xfrm>
          <a:prstGeom prst="rect">
            <a:avLst/>
          </a:prstGeom>
          <a:noFill/>
        </p:spPr>
        <p:txBody>
          <a:bodyPr wrap="square" rtlCol="0">
            <a:spAutoFit/>
          </a:bodyPr>
          <a:lstStyle/>
          <a:p>
            <a:pPr algn="ctr">
              <a:lnSpc>
                <a:spcPct val="130000"/>
              </a:lnSpc>
            </a:pPr>
            <a:r>
              <a:rPr lang="fr-FR" sz="7800" b="1" dirty="0" smtClean="0">
                <a:solidFill>
                  <a:schemeClr val="tx2"/>
                </a:solidFill>
                <a:latin typeface="Arial" panose="020B0604020202020204" pitchFamily="34" charset="0"/>
                <a:cs typeface="Arial" panose="020B0604020202020204" pitchFamily="34" charset="0"/>
              </a:rPr>
              <a:t>2. </a:t>
            </a:r>
            <a:r>
              <a:rPr lang="nl-NL" sz="7800" b="1" dirty="0" smtClean="0">
                <a:solidFill>
                  <a:schemeClr val="tx2"/>
                </a:solidFill>
                <a:latin typeface="Arial" panose="020B0604020202020204" pitchFamily="34" charset="0"/>
                <a:cs typeface="Arial" panose="020B0604020202020204" pitchFamily="34" charset="0"/>
              </a:rPr>
              <a:t>Bảo vệ môi trường </a:t>
            </a:r>
          </a:p>
          <a:p>
            <a:pPr algn="ctr">
              <a:lnSpc>
                <a:spcPct val="130000"/>
              </a:lnSpc>
            </a:pPr>
            <a:r>
              <a:rPr lang="nl-NL" sz="7800" b="1" dirty="0" smtClean="0">
                <a:solidFill>
                  <a:schemeClr val="tx2"/>
                </a:solidFill>
                <a:latin typeface="Arial" panose="020B0604020202020204" pitchFamily="34" charset="0"/>
                <a:cs typeface="Arial" panose="020B0604020202020204" pitchFamily="34" charset="0"/>
              </a:rPr>
              <a:t>không khí</a:t>
            </a:r>
            <a:endParaRPr lang="en-US" sz="7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1404953"/>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2808">
            <a:off x="13392538" y="-4842586"/>
            <a:ext cx="7642964" cy="608571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6097760" y="7795381"/>
            <a:ext cx="2612978" cy="290330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12">
            <a:off x="-4386872" y="-3693132"/>
            <a:ext cx="8011742" cy="637934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7814">
            <a:off x="10299391" y="9278992"/>
            <a:ext cx="8428450" cy="6711153"/>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603025" y="424889"/>
            <a:ext cx="610995" cy="1100892"/>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81001" y="8217112"/>
            <a:ext cx="2397908" cy="2686731"/>
          </a:xfrm>
          <a:prstGeom prst="rect">
            <a:avLst/>
          </a:prstGeom>
        </p:spPr>
      </p:pic>
      <p:sp>
        <p:nvSpPr>
          <p:cNvPr id="7" name="Rectangle 6"/>
          <p:cNvSpPr/>
          <p:nvPr/>
        </p:nvSpPr>
        <p:spPr>
          <a:xfrm>
            <a:off x="5988830" y="1778101"/>
            <a:ext cx="11885299" cy="6863417"/>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vi-VN" sz="4000" dirty="0">
                <a:solidFill>
                  <a:srgbClr val="000000"/>
                </a:solidFill>
                <a:ea typeface="Times New Roman" panose="02020603050405020304" pitchFamily="18" charset="0"/>
              </a:rPr>
              <a:t>Các nguồn gây ô nhiễm không khí: </a:t>
            </a:r>
            <a:endParaRPr lang="en-US" sz="4000" dirty="0">
              <a:ea typeface="Times New Roman" panose="02020603050405020304" pitchFamily="18" charset="0"/>
            </a:endParaRPr>
          </a:p>
          <a:p>
            <a:pPr marL="1028700" lvl="1" indent="-571500" algn="just">
              <a:lnSpc>
                <a:spcPct val="150000"/>
              </a:lnSpc>
              <a:spcBef>
                <a:spcPts val="300"/>
              </a:spcBef>
              <a:spcAft>
                <a:spcPts val="300"/>
              </a:spcAft>
              <a:buFont typeface="Arial" panose="020B0604020202020204" pitchFamily="34" charset="0"/>
              <a:buChar char="•"/>
            </a:pPr>
            <a:r>
              <a:rPr lang="vi-VN" sz="4000" dirty="0" smtClean="0">
                <a:solidFill>
                  <a:srgbClr val="000000"/>
                </a:solidFill>
                <a:ea typeface="Times New Roman" panose="02020603050405020304" pitchFamily="18" charset="0"/>
              </a:rPr>
              <a:t>Hoạt </a:t>
            </a:r>
            <a:r>
              <a:rPr lang="vi-VN" sz="4000" dirty="0">
                <a:solidFill>
                  <a:srgbClr val="000000"/>
                </a:solidFill>
                <a:ea typeface="Times New Roman" panose="02020603050405020304" pitchFamily="18" charset="0"/>
              </a:rPr>
              <a:t>động vận </a:t>
            </a:r>
            <a:r>
              <a:rPr lang="vi-VN" sz="4000" dirty="0" smtClean="0">
                <a:solidFill>
                  <a:srgbClr val="000000"/>
                </a:solidFill>
                <a:ea typeface="Times New Roman" panose="02020603050405020304" pitchFamily="18" charset="0"/>
              </a:rPr>
              <a:t>tải</a:t>
            </a:r>
            <a:r>
              <a:rPr lang="en-US" sz="4000" dirty="0" smtClean="0">
                <a:solidFill>
                  <a:srgbClr val="000000"/>
                </a:solidFill>
                <a:ea typeface="Times New Roman" panose="02020603050405020304" pitchFamily="18" charset="0"/>
              </a:rPr>
              <a:t>.</a:t>
            </a:r>
            <a:endParaRPr lang="en-US" sz="4000" dirty="0">
              <a:ea typeface="Times New Roman" panose="02020603050405020304" pitchFamily="18" charset="0"/>
            </a:endParaRPr>
          </a:p>
          <a:p>
            <a:pPr marL="1028700" lvl="1" indent="-571500" algn="just">
              <a:lnSpc>
                <a:spcPct val="150000"/>
              </a:lnSpc>
              <a:spcBef>
                <a:spcPts val="300"/>
              </a:spcBef>
              <a:spcAft>
                <a:spcPts val="300"/>
              </a:spcAft>
              <a:buFont typeface="Arial" panose="020B0604020202020204" pitchFamily="34" charset="0"/>
              <a:buChar char="•"/>
            </a:pPr>
            <a:r>
              <a:rPr lang="vi-VN" sz="4000" dirty="0" smtClean="0">
                <a:solidFill>
                  <a:srgbClr val="000000"/>
                </a:solidFill>
                <a:ea typeface="Times New Roman" panose="02020603050405020304" pitchFamily="18" charset="0"/>
              </a:rPr>
              <a:t>Hoạt </a:t>
            </a:r>
            <a:r>
              <a:rPr lang="vi-VN" sz="4000" dirty="0">
                <a:solidFill>
                  <a:srgbClr val="000000"/>
                </a:solidFill>
                <a:ea typeface="Times New Roman" panose="02020603050405020304" pitchFamily="18" charset="0"/>
              </a:rPr>
              <a:t>động sản xuất công nghiệp, nông </a:t>
            </a:r>
            <a:r>
              <a:rPr lang="vi-VN" sz="4000" dirty="0" smtClean="0">
                <a:solidFill>
                  <a:srgbClr val="000000"/>
                </a:solidFill>
                <a:ea typeface="Times New Roman" panose="02020603050405020304" pitchFamily="18" charset="0"/>
              </a:rPr>
              <a:t>nghiệp</a:t>
            </a:r>
            <a:r>
              <a:rPr lang="en-US" sz="4000" dirty="0" smtClean="0">
                <a:solidFill>
                  <a:srgbClr val="000000"/>
                </a:solidFill>
                <a:ea typeface="Times New Roman" panose="02020603050405020304" pitchFamily="18" charset="0"/>
              </a:rPr>
              <a:t>.</a:t>
            </a:r>
            <a:endParaRPr lang="en-US" sz="4000" dirty="0">
              <a:ea typeface="Times New Roman" panose="02020603050405020304" pitchFamily="18" charset="0"/>
            </a:endParaRPr>
          </a:p>
          <a:p>
            <a:pPr marL="1028700" lvl="1" indent="-571500" algn="just">
              <a:lnSpc>
                <a:spcPct val="150000"/>
              </a:lnSpc>
              <a:spcBef>
                <a:spcPts val="300"/>
              </a:spcBef>
              <a:spcAft>
                <a:spcPts val="300"/>
              </a:spcAft>
              <a:buFont typeface="Arial" panose="020B0604020202020204" pitchFamily="34" charset="0"/>
              <a:buChar char="•"/>
            </a:pPr>
            <a:r>
              <a:rPr lang="vi-VN" sz="4000" dirty="0" smtClean="0">
                <a:solidFill>
                  <a:srgbClr val="000000"/>
                </a:solidFill>
                <a:ea typeface="Times New Roman" panose="02020603050405020304" pitchFamily="18" charset="0"/>
              </a:rPr>
              <a:t>Hoạt </a:t>
            </a:r>
            <a:r>
              <a:rPr lang="vi-VN" sz="4000" dirty="0">
                <a:solidFill>
                  <a:srgbClr val="000000"/>
                </a:solidFill>
                <a:ea typeface="Times New Roman" panose="02020603050405020304" pitchFamily="18" charset="0"/>
              </a:rPr>
              <a:t>động sinh hoạt của các hộ gia đình.</a:t>
            </a:r>
            <a:endParaRPr lang="en-US" sz="4000" dirty="0">
              <a:ea typeface="Times New Roman" panose="02020603050405020304" pitchFamily="18" charset="0"/>
            </a:endParaRPr>
          </a:p>
          <a:p>
            <a:pPr marL="571500" indent="-571500" algn="just">
              <a:lnSpc>
                <a:spcPct val="150000"/>
              </a:lnSpc>
              <a:spcBef>
                <a:spcPts val="300"/>
              </a:spcBef>
              <a:spcAft>
                <a:spcPts val="300"/>
              </a:spcAft>
              <a:buFont typeface="Wingdings" panose="05000000000000000000" pitchFamily="2" charset="2"/>
              <a:buChar char="v"/>
            </a:pPr>
            <a:r>
              <a:rPr lang="vi-VN" sz="4000" dirty="0" smtClean="0">
                <a:solidFill>
                  <a:srgbClr val="000000"/>
                </a:solidFill>
                <a:ea typeface="Times New Roman" panose="02020603050405020304" pitchFamily="18" charset="0"/>
              </a:rPr>
              <a:t>Trong </a:t>
            </a:r>
            <a:r>
              <a:rPr lang="vi-VN" sz="4000" dirty="0">
                <a:solidFill>
                  <a:srgbClr val="000000"/>
                </a:solidFill>
                <a:ea typeface="Times New Roman" panose="02020603050405020304" pitchFamily="18" charset="0"/>
              </a:rPr>
              <a:t>những năm gần đây, tỉ lệ một số chất gây ô nhiễm không khí ở châu Âu như khí NO</a:t>
            </a:r>
            <a:r>
              <a:rPr lang="vi-VN" sz="4000" baseline="-25000" dirty="0">
                <a:solidFill>
                  <a:srgbClr val="000000"/>
                </a:solidFill>
                <a:ea typeface="Times New Roman" panose="02020603050405020304" pitchFamily="18" charset="0"/>
              </a:rPr>
              <a:t>2</a:t>
            </a:r>
            <a:r>
              <a:rPr lang="vi-VN" sz="4000" dirty="0">
                <a:solidFill>
                  <a:srgbClr val="000000"/>
                </a:solidFill>
                <a:ea typeface="Times New Roman" panose="02020603050405020304" pitchFamily="18" charset="0"/>
              </a:rPr>
              <a:t>, NH</a:t>
            </a:r>
            <a:r>
              <a:rPr lang="vi-VN" sz="4000" baseline="-25000" dirty="0">
                <a:solidFill>
                  <a:srgbClr val="000000"/>
                </a:solidFill>
                <a:ea typeface="Times New Roman" panose="02020603050405020304" pitchFamily="18" charset="0"/>
              </a:rPr>
              <a:t>3</a:t>
            </a:r>
            <a:r>
              <a:rPr lang="vi-VN" sz="4000" dirty="0">
                <a:solidFill>
                  <a:srgbClr val="000000"/>
                </a:solidFill>
                <a:ea typeface="Times New Roman" panose="02020603050405020304" pitchFamily="18" charset="0"/>
              </a:rPr>
              <a:t>, SO</a:t>
            </a:r>
            <a:r>
              <a:rPr lang="vi-VN" sz="4000" baseline="-25000" dirty="0">
                <a:solidFill>
                  <a:srgbClr val="000000"/>
                </a:solidFill>
                <a:ea typeface="Times New Roman" panose="02020603050405020304" pitchFamily="18" charset="0"/>
              </a:rPr>
              <a:t>2</a:t>
            </a:r>
            <a:r>
              <a:rPr lang="vi-VN" sz="4000" dirty="0">
                <a:solidFill>
                  <a:srgbClr val="000000"/>
                </a:solidFill>
                <a:ea typeface="Times New Roman" panose="02020603050405020304" pitchFamily="18" charset="0"/>
              </a:rPr>
              <a:t>,… đều đã giảm.</a:t>
            </a:r>
            <a:endParaRPr lang="en-US" sz="4000" dirty="0">
              <a:ea typeface="Times New Roman" panose="02020603050405020304" pitchFamily="18" charset="0"/>
            </a:endParaRPr>
          </a:p>
        </p:txBody>
      </p:sp>
      <p:pic>
        <p:nvPicPr>
          <p:cNvPr id="2050" name="Picture 2" descr="https://o.remove.bg/downloads/1b0480be-2e01-4ad5-b8cc-e04058fef18c/image-removebg-preview.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074" y="2187358"/>
            <a:ext cx="6044904" cy="604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80722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anim calcmode="lin" valueType="num">
                                      <p:cBhvr>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wipe(down)">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wipe(down)">
                                      <p:cBhvr>
                                        <p:cTn id="29" dur="5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fade">
                                      <p:cBhvr>
                                        <p:cTn id="34" dur="500"/>
                                        <p:tgtEl>
                                          <p:spTgt spid="7">
                                            <p:txEl>
                                              <p:pRg st="4" end="4"/>
                                            </p:txEl>
                                          </p:spTgt>
                                        </p:tgtEl>
                                      </p:cBhvr>
                                    </p:animEffect>
                                    <p:anim calcmode="lin" valueType="num">
                                      <p:cBhvr>
                                        <p:cTn id="3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3"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562600" y="-2634786"/>
            <a:ext cx="8428450" cy="6711153"/>
          </a:xfrm>
          <a:prstGeom prst="rect">
            <a:avLst/>
          </a:prstGeom>
        </p:spPr>
      </p:pic>
      <p:sp>
        <p:nvSpPr>
          <p:cNvPr id="13" name="Right Arrow 12"/>
          <p:cNvSpPr/>
          <p:nvPr/>
        </p:nvSpPr>
        <p:spPr>
          <a:xfrm>
            <a:off x="838198" y="3626784"/>
            <a:ext cx="1135930" cy="1066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291370">
            <a:off x="17400215" y="9293206"/>
            <a:ext cx="490438" cy="99581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204745" y="9347863"/>
            <a:ext cx="2085890" cy="886503"/>
          </a:xfrm>
          <a:prstGeom prst="rect">
            <a:avLst/>
          </a:prstGeom>
        </p:spPr>
      </p:pic>
      <p:sp>
        <p:nvSpPr>
          <p:cNvPr id="2" name="Rectangle 1"/>
          <p:cNvSpPr/>
          <p:nvPr/>
        </p:nvSpPr>
        <p:spPr>
          <a:xfrm>
            <a:off x="835660" y="835359"/>
            <a:ext cx="16677586" cy="1015663"/>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vi-VN" sz="4000" dirty="0"/>
              <a:t>Các biện pháp bảo vệ môi trường không khí:</a:t>
            </a:r>
            <a:endParaRPr lang="en-US" sz="4000" dirty="0">
              <a:ea typeface="Times New Roman" panose="02020603050405020304" pitchFamily="18" charset="0"/>
            </a:endParaRPr>
          </a:p>
        </p:txBody>
      </p:sp>
      <p:sp>
        <p:nvSpPr>
          <p:cNvPr id="3" name="Right Arrow 2"/>
          <p:cNvSpPr/>
          <p:nvPr/>
        </p:nvSpPr>
        <p:spPr>
          <a:xfrm>
            <a:off x="838200" y="2248798"/>
            <a:ext cx="1135930" cy="1066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p:cNvSpPr/>
          <p:nvPr/>
        </p:nvSpPr>
        <p:spPr>
          <a:xfrm>
            <a:off x="2209800" y="2324060"/>
            <a:ext cx="15506168" cy="916276"/>
          </a:xfrm>
          <a:prstGeom prst="rect">
            <a:avLst/>
          </a:prstGeom>
        </p:spPr>
        <p:txBody>
          <a:bodyPr wrap="none">
            <a:spAutoFit/>
          </a:bodyPr>
          <a:lstStyle/>
          <a:p>
            <a:pPr algn="just">
              <a:lnSpc>
                <a:spcPct val="150000"/>
              </a:lnSpc>
              <a:spcBef>
                <a:spcPts val="300"/>
              </a:spcBef>
              <a:spcAft>
                <a:spcPts val="300"/>
              </a:spcAft>
            </a:pPr>
            <a:r>
              <a:rPr lang="vi-VN" sz="4000" dirty="0">
                <a:solidFill>
                  <a:srgbClr val="000000"/>
                </a:solidFill>
                <a:ea typeface="Times New Roman" panose="02020603050405020304" pitchFamily="18" charset="0"/>
              </a:rPr>
              <a:t>Giảm sử dụng than đá, dầu mỏ, khí tự nhiên,... trong sản xuất điện.</a:t>
            </a:r>
            <a:endParaRPr lang="en-US" sz="4000" dirty="0">
              <a:ea typeface="Times New Roman" panose="02020603050405020304" pitchFamily="18" charset="0"/>
            </a:endParaRPr>
          </a:p>
        </p:txBody>
      </p:sp>
      <p:sp>
        <p:nvSpPr>
          <p:cNvPr id="6" name="Rectangle 5"/>
          <p:cNvSpPr/>
          <p:nvPr/>
        </p:nvSpPr>
        <p:spPr>
          <a:xfrm>
            <a:off x="2204718" y="3806241"/>
            <a:ext cx="14247811" cy="707886"/>
          </a:xfrm>
          <a:prstGeom prst="rect">
            <a:avLst/>
          </a:prstGeom>
        </p:spPr>
        <p:txBody>
          <a:bodyPr wrap="none">
            <a:spAutoFit/>
          </a:bodyPr>
          <a:lstStyle/>
          <a:p>
            <a:r>
              <a:rPr lang="vi-VN" sz="4000" dirty="0">
                <a:solidFill>
                  <a:srgbClr val="000000"/>
                </a:solidFill>
                <a:ea typeface="Times New Roman" panose="02020603050405020304" pitchFamily="18" charset="0"/>
              </a:rPr>
              <a:t>Làm sạch khí thải nhà máy điện và các nhà máy công nghiệp.</a:t>
            </a:r>
            <a:endParaRPr lang="en-US" sz="4000" dirty="0"/>
          </a:p>
        </p:txBody>
      </p:sp>
      <p:sp>
        <p:nvSpPr>
          <p:cNvPr id="15" name="Right Arrow 14"/>
          <p:cNvSpPr/>
          <p:nvPr/>
        </p:nvSpPr>
        <p:spPr>
          <a:xfrm>
            <a:off x="835660" y="5195613"/>
            <a:ext cx="1135930" cy="1066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ight Arrow 15"/>
          <p:cNvSpPr/>
          <p:nvPr/>
        </p:nvSpPr>
        <p:spPr>
          <a:xfrm>
            <a:off x="838200" y="6872107"/>
            <a:ext cx="1135930" cy="1066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Right Arrow 20"/>
          <p:cNvSpPr/>
          <p:nvPr/>
        </p:nvSpPr>
        <p:spPr>
          <a:xfrm>
            <a:off x="838200" y="8413210"/>
            <a:ext cx="1135930" cy="1066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p:cNvSpPr/>
          <p:nvPr/>
        </p:nvSpPr>
        <p:spPr>
          <a:xfrm>
            <a:off x="2204720" y="4868933"/>
            <a:ext cx="15511248" cy="1624163"/>
          </a:xfrm>
          <a:prstGeom prst="rect">
            <a:avLst/>
          </a:prstGeom>
        </p:spPr>
        <p:txBody>
          <a:bodyPr wrap="square">
            <a:spAutoFit/>
          </a:bodyPr>
          <a:lstStyle/>
          <a:p>
            <a:pPr algn="just">
              <a:lnSpc>
                <a:spcPct val="130000"/>
              </a:lnSpc>
            </a:pPr>
            <a:r>
              <a:rPr lang="vi-VN" sz="4000" dirty="0">
                <a:solidFill>
                  <a:srgbClr val="000000"/>
                </a:solidFill>
                <a:ea typeface="Times New Roman" panose="02020603050405020304" pitchFamily="18" charset="0"/>
              </a:rPr>
              <a:t>Xây dựng các khu phát thải thấp ở các thành phố, sử dụng xe ô tô đạt tiêu chuẩn khí thải của châu Âu để hạn chế nguồn khí phát thải.</a:t>
            </a:r>
            <a:endParaRPr lang="en-US" sz="4000" dirty="0"/>
          </a:p>
        </p:txBody>
      </p:sp>
      <p:sp>
        <p:nvSpPr>
          <p:cNvPr id="9" name="Rectangle 8"/>
          <p:cNvSpPr/>
          <p:nvPr/>
        </p:nvSpPr>
        <p:spPr>
          <a:xfrm>
            <a:off x="2204718" y="6674596"/>
            <a:ext cx="15584717" cy="1692771"/>
          </a:xfrm>
          <a:prstGeom prst="rect">
            <a:avLst/>
          </a:prstGeom>
        </p:spPr>
        <p:txBody>
          <a:bodyPr wrap="square">
            <a:spAutoFit/>
          </a:bodyPr>
          <a:lstStyle/>
          <a:p>
            <a:pPr algn="just">
              <a:lnSpc>
                <a:spcPct val="130000"/>
              </a:lnSpc>
            </a:pPr>
            <a:r>
              <a:rPr lang="vi-VN" sz="4000" dirty="0">
                <a:solidFill>
                  <a:srgbClr val="000000"/>
                </a:solidFill>
                <a:ea typeface="Times New Roman" panose="02020603050405020304" pitchFamily="18" charset="0"/>
              </a:rPr>
              <a:t>Phát triển nông nghiệp sinh thái giúp giảm thiểu ô nhiễm từ chất thải của sản xuất nông nghiệp.</a:t>
            </a:r>
            <a:endParaRPr lang="en-US" sz="4000" dirty="0"/>
          </a:p>
        </p:txBody>
      </p:sp>
      <p:sp>
        <p:nvSpPr>
          <p:cNvPr id="10" name="Rectangle 9"/>
          <p:cNvSpPr/>
          <p:nvPr/>
        </p:nvSpPr>
        <p:spPr>
          <a:xfrm>
            <a:off x="2204720" y="8592667"/>
            <a:ext cx="15584716" cy="707886"/>
          </a:xfrm>
          <a:prstGeom prst="rect">
            <a:avLst/>
          </a:prstGeom>
        </p:spPr>
        <p:txBody>
          <a:bodyPr wrap="none">
            <a:spAutoFit/>
          </a:bodyPr>
          <a:lstStyle/>
          <a:p>
            <a:r>
              <a:rPr lang="vi-VN" sz="4000" dirty="0">
                <a:solidFill>
                  <a:srgbClr val="000000"/>
                </a:solidFill>
                <a:ea typeface="Times New Roman" panose="02020603050405020304" pitchFamily="18" charset="0"/>
              </a:rPr>
              <a:t>Đẩy mạnh ứng dụng công nghệ để kiểm soát chất lượng không khí.</a:t>
            </a:r>
            <a:endParaRPr lang="en-US" sz="4000" dirty="0"/>
          </a:p>
        </p:txBody>
      </p:sp>
      <p:pic>
        <p:nvPicPr>
          <p:cNvPr id="22"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rot="20394382" flipH="1">
            <a:off x="15206413" y="556596"/>
            <a:ext cx="2172553" cy="1852595"/>
          </a:xfrm>
          <a:prstGeom prst="rect">
            <a:avLst/>
          </a:prstGeom>
        </p:spPr>
      </p:pic>
    </p:spTree>
    <p:extLst>
      <p:ext uri="{BB962C8B-B14F-4D97-AF65-F5344CB8AC3E}">
        <p14:creationId xmlns:p14="http://schemas.microsoft.com/office/powerpoint/2010/main" val="103893338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3" grpId="0" animBg="1"/>
      <p:bldP spid="4" grpId="0"/>
      <p:bldP spid="6" grpId="0"/>
      <p:bldP spid="15" grpId="0" animBg="1"/>
      <p:bldP spid="16" grpId="0" animBg="1"/>
      <p:bldP spid="21" grpId="0" animBg="1"/>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221451" y="8636039"/>
            <a:ext cx="8428450" cy="671115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5994044" y="7774081"/>
            <a:ext cx="2612978" cy="290330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flipH="1">
            <a:off x="-359850" y="-289329"/>
            <a:ext cx="2612978" cy="290330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17252" y="7745152"/>
            <a:ext cx="1223479" cy="1661771"/>
          </a:xfrm>
          <a:prstGeom prst="rect">
            <a:avLst/>
          </a:prstGeom>
        </p:spPr>
      </p:pic>
      <p:pic>
        <p:nvPicPr>
          <p:cNvPr id="23" name="Picture 12">
            <a:extLst>
              <a:ext uri="{FF2B5EF4-FFF2-40B4-BE49-F238E27FC236}">
                <a16:creationId xmlns:a16="http://schemas.microsoft.com/office/drawing/2014/main" id="{0D7F8CFE-FCC1-3474-A23C-F0EBFE8E7AA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563600" y="462240"/>
            <a:ext cx="3922917" cy="213904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879837" flipV="1">
            <a:off x="2831714" y="304734"/>
            <a:ext cx="844727" cy="1715181"/>
          </a:xfrm>
          <a:prstGeom prst="rect">
            <a:avLst/>
          </a:prstGeom>
        </p:spPr>
      </p:pic>
      <p:pic>
        <p:nvPicPr>
          <p:cNvPr id="12" name="Picture 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905000" y="1409700"/>
            <a:ext cx="15163799" cy="6705600"/>
          </a:xfrm>
          <a:prstGeom prst="rect">
            <a:avLst/>
          </a:prstGeom>
        </p:spPr>
      </p:pic>
      <p:sp>
        <p:nvSpPr>
          <p:cNvPr id="13" name="TextBox 12"/>
          <p:cNvSpPr txBox="1"/>
          <p:nvPr/>
        </p:nvSpPr>
        <p:spPr>
          <a:xfrm>
            <a:off x="0" y="4243545"/>
            <a:ext cx="18288000" cy="1652760"/>
          </a:xfrm>
          <a:prstGeom prst="rect">
            <a:avLst/>
          </a:prstGeom>
          <a:noFill/>
        </p:spPr>
        <p:txBody>
          <a:bodyPr wrap="square" rtlCol="0">
            <a:spAutoFit/>
          </a:bodyPr>
          <a:lstStyle/>
          <a:p>
            <a:pPr algn="ctr">
              <a:lnSpc>
                <a:spcPct val="130000"/>
              </a:lnSpc>
            </a:pPr>
            <a:r>
              <a:rPr lang="fr-FR" sz="7800" b="1" dirty="0" smtClean="0">
                <a:solidFill>
                  <a:schemeClr val="tx2"/>
                </a:solidFill>
                <a:latin typeface="Arial" panose="020B0604020202020204" pitchFamily="34" charset="0"/>
                <a:cs typeface="Arial" panose="020B0604020202020204" pitchFamily="34" charset="0"/>
              </a:rPr>
              <a:t>3. </a:t>
            </a:r>
            <a:r>
              <a:rPr lang="nl-NL" sz="7800" b="1" dirty="0" smtClean="0">
                <a:solidFill>
                  <a:schemeClr val="tx2"/>
                </a:solidFill>
                <a:latin typeface="Arial" panose="020B0604020202020204" pitchFamily="34" charset="0"/>
                <a:cs typeface="Arial" panose="020B0604020202020204" pitchFamily="34" charset="0"/>
              </a:rPr>
              <a:t>Bảo vệ đa dạng sinh học</a:t>
            </a:r>
            <a:endParaRPr lang="en-US" sz="7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400701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19" name="Picture 3">
            <a:extLst>
              <a:ext uri="{FF2B5EF4-FFF2-40B4-BE49-F238E27FC236}">
                <a16:creationId xmlns:a16="http://schemas.microsoft.com/office/drawing/2014/main" id="{AE10442D-9852-FA35-74AE-7CBCE34B8E7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89217" y="1863253"/>
            <a:ext cx="14909563" cy="7745035"/>
          </a:xfrm>
          <a:prstGeom prst="rect">
            <a:avLst/>
          </a:prstGeom>
        </p:spPr>
      </p:pic>
      <p:pic>
        <p:nvPicPr>
          <p:cNvPr id="6"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71053" y="1863253"/>
            <a:ext cx="1939027" cy="1308843"/>
          </a:xfrm>
          <a:prstGeom prst="rect">
            <a:avLst/>
          </a:prstGeom>
        </p:spPr>
      </p:pic>
      <p:pic>
        <p:nvPicPr>
          <p:cNvPr id="7" name="Picture 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101970">
            <a:off x="153242" y="3509429"/>
            <a:ext cx="490438" cy="995814"/>
          </a:xfrm>
          <a:prstGeom prst="rect">
            <a:avLst/>
          </a:prstGeom>
        </p:spPr>
      </p:pic>
      <p:pic>
        <p:nvPicPr>
          <p:cNvPr id="18" name="Picture 9">
            <a:extLst>
              <a:ext uri="{FF2B5EF4-FFF2-40B4-BE49-F238E27FC236}">
                <a16:creationId xmlns:a16="http://schemas.microsoft.com/office/drawing/2014/main" id="{13040DA7-1B66-FC6B-5F0B-BD4033CFA3D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39597" flipH="1">
            <a:off x="16670680" y="2315661"/>
            <a:ext cx="1804180" cy="2053122"/>
          </a:xfrm>
          <a:prstGeom prst="rect">
            <a:avLst/>
          </a:prstGeom>
        </p:spPr>
      </p:pic>
      <p:pic>
        <p:nvPicPr>
          <p:cNvPr id="9218" name="Picture 2">
            <a:extLst>
              <a:ext uri="{FF2B5EF4-FFF2-40B4-BE49-F238E27FC236}">
                <a16:creationId xmlns:a16="http://schemas.microsoft.com/office/drawing/2014/main" id="{425CECB0-EA41-0962-24FD-A76E012FBD8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2258" y="7277616"/>
            <a:ext cx="3270072" cy="327007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5A966EA7-11C5-3DD4-392F-821C1ED3338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70594" t="69918"/>
          <a:stretch/>
        </p:blipFill>
        <p:spPr bwMode="auto">
          <a:xfrm flipH="1">
            <a:off x="15908642" y="7520550"/>
            <a:ext cx="2764509" cy="2766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479137"/>
            <a:ext cx="18288000" cy="1061829"/>
          </a:xfrm>
          <a:prstGeom prst="rect">
            <a:avLst/>
          </a:prstGeom>
        </p:spPr>
        <p:txBody>
          <a:bodyPr wrap="square">
            <a:spAutoFit/>
          </a:bodyPr>
          <a:lstStyle/>
          <a:p>
            <a:pPr algn="ctr">
              <a:lnSpc>
                <a:spcPct val="150000"/>
              </a:lnSpc>
              <a:spcBef>
                <a:spcPts val="300"/>
              </a:spcBef>
              <a:spcAft>
                <a:spcPts val="300"/>
              </a:spcAft>
            </a:pPr>
            <a:r>
              <a:rPr lang="vi-VN" sz="4200" b="1" i="1" dirty="0">
                <a:solidFill>
                  <a:srgbClr val="000000"/>
                </a:solidFill>
                <a:ea typeface="Times New Roman" panose="02020603050405020304" pitchFamily="18" charset="0"/>
              </a:rPr>
              <a:t>Vai trò:</a:t>
            </a:r>
            <a:r>
              <a:rPr lang="vi-VN" sz="4200" dirty="0">
                <a:solidFill>
                  <a:srgbClr val="000000"/>
                </a:solidFill>
                <a:ea typeface="Times New Roman" panose="02020603050405020304" pitchFamily="18" charset="0"/>
              </a:rPr>
              <a:t> Đa dạng sinh học rừng và biển đóng vai trò vô cùng quan </a:t>
            </a:r>
            <a:r>
              <a:rPr lang="vi-VN" sz="4200" dirty="0" smtClean="0">
                <a:solidFill>
                  <a:srgbClr val="000000"/>
                </a:solidFill>
                <a:ea typeface="Times New Roman" panose="02020603050405020304" pitchFamily="18" charset="0"/>
              </a:rPr>
              <a:t>trọng</a:t>
            </a:r>
            <a:endParaRPr lang="en-US" sz="4200" dirty="0">
              <a:ea typeface="Times New Roman" panose="02020603050405020304" pitchFamily="18" charset="0"/>
            </a:endParaRPr>
          </a:p>
        </p:txBody>
      </p:sp>
      <p:sp>
        <p:nvSpPr>
          <p:cNvPr id="4" name="Rectangle 3"/>
          <p:cNvSpPr/>
          <p:nvPr/>
        </p:nvSpPr>
        <p:spPr>
          <a:xfrm>
            <a:off x="2379353" y="2684659"/>
            <a:ext cx="13529289" cy="4939814"/>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vi-VN" sz="4000" dirty="0" smtClean="0">
                <a:solidFill>
                  <a:schemeClr val="bg1"/>
                </a:solidFill>
                <a:ea typeface="Times New Roman" panose="02020603050405020304" pitchFamily="18" charset="0"/>
              </a:rPr>
              <a:t>Điều </a:t>
            </a:r>
            <a:r>
              <a:rPr lang="vi-VN" sz="4000" dirty="0">
                <a:solidFill>
                  <a:schemeClr val="bg1"/>
                </a:solidFill>
                <a:ea typeface="Times New Roman" panose="02020603050405020304" pitchFamily="18" charset="0"/>
              </a:rPr>
              <a:t>hòa khí hậu;</a:t>
            </a:r>
            <a:endParaRPr lang="en-US" sz="4000" dirty="0">
              <a:solidFill>
                <a:schemeClr val="bg1"/>
              </a:solidFill>
              <a:ea typeface="Times New Roman" panose="02020603050405020304" pitchFamily="18" charset="0"/>
            </a:endParaRPr>
          </a:p>
          <a:p>
            <a:pPr marL="571500" indent="-571500" algn="just">
              <a:lnSpc>
                <a:spcPct val="150000"/>
              </a:lnSpc>
              <a:spcBef>
                <a:spcPts val="300"/>
              </a:spcBef>
              <a:spcAft>
                <a:spcPts val="300"/>
              </a:spcAft>
              <a:buFont typeface="Wingdings" panose="05000000000000000000" pitchFamily="2" charset="2"/>
              <a:buChar char="v"/>
            </a:pPr>
            <a:r>
              <a:rPr lang="vi-VN" sz="4000" dirty="0" smtClean="0">
                <a:solidFill>
                  <a:schemeClr val="bg1"/>
                </a:solidFill>
                <a:ea typeface="Times New Roman" panose="02020603050405020304" pitchFamily="18" charset="0"/>
              </a:rPr>
              <a:t>Giữ </a:t>
            </a:r>
            <a:r>
              <a:rPr lang="vi-VN" sz="4000" dirty="0">
                <a:solidFill>
                  <a:schemeClr val="bg1"/>
                </a:solidFill>
                <a:ea typeface="Times New Roman" panose="02020603050405020304" pitchFamily="18" charset="0"/>
              </a:rPr>
              <a:t>đất, giữ nước, bảo vệ đa dạng sinh học;</a:t>
            </a:r>
            <a:endParaRPr lang="en-US" sz="4000" dirty="0">
              <a:solidFill>
                <a:schemeClr val="bg1"/>
              </a:solidFill>
              <a:ea typeface="Times New Roman" panose="02020603050405020304" pitchFamily="18" charset="0"/>
            </a:endParaRPr>
          </a:p>
          <a:p>
            <a:pPr marL="571500" indent="-571500" algn="just">
              <a:lnSpc>
                <a:spcPct val="150000"/>
              </a:lnSpc>
              <a:spcBef>
                <a:spcPts val="300"/>
              </a:spcBef>
              <a:spcAft>
                <a:spcPts val="300"/>
              </a:spcAft>
              <a:buFont typeface="Wingdings" panose="05000000000000000000" pitchFamily="2" charset="2"/>
              <a:buChar char="v"/>
            </a:pPr>
            <a:r>
              <a:rPr lang="vi-VN" sz="4000" dirty="0" smtClean="0">
                <a:solidFill>
                  <a:schemeClr val="bg1"/>
                </a:solidFill>
                <a:ea typeface="Times New Roman" panose="02020603050405020304" pitchFamily="18" charset="0"/>
              </a:rPr>
              <a:t>Cung </a:t>
            </a:r>
            <a:r>
              <a:rPr lang="vi-VN" sz="4000" dirty="0">
                <a:solidFill>
                  <a:schemeClr val="bg1"/>
                </a:solidFill>
                <a:ea typeface="Times New Roman" panose="02020603050405020304" pitchFamily="18" charset="0"/>
              </a:rPr>
              <a:t>cấp gỗ cho sản xuất giấy, sản xuất đồ dân dụng,... </a:t>
            </a:r>
            <a:endParaRPr lang="en-US" sz="4000" dirty="0">
              <a:solidFill>
                <a:schemeClr val="bg1"/>
              </a:solidFill>
              <a:ea typeface="Times New Roman" panose="02020603050405020304" pitchFamily="18" charset="0"/>
            </a:endParaRPr>
          </a:p>
          <a:p>
            <a:pPr marL="571500" indent="-571500" algn="just">
              <a:lnSpc>
                <a:spcPct val="150000"/>
              </a:lnSpc>
              <a:spcBef>
                <a:spcPts val="300"/>
              </a:spcBef>
              <a:spcAft>
                <a:spcPts val="300"/>
              </a:spcAft>
              <a:buFont typeface="Wingdings" panose="05000000000000000000" pitchFamily="2" charset="2"/>
              <a:buChar char="v"/>
            </a:pPr>
            <a:r>
              <a:rPr lang="vi-VN" sz="4000" dirty="0" smtClean="0">
                <a:solidFill>
                  <a:schemeClr val="bg1"/>
                </a:solidFill>
                <a:ea typeface="Times New Roman" panose="02020603050405020304" pitchFamily="18" charset="0"/>
              </a:rPr>
              <a:t>Nguồn </a:t>
            </a:r>
            <a:r>
              <a:rPr lang="vi-VN" sz="4000" dirty="0">
                <a:solidFill>
                  <a:schemeClr val="bg1"/>
                </a:solidFill>
                <a:ea typeface="Times New Roman" panose="02020603050405020304" pitchFamily="18" charset="0"/>
              </a:rPr>
              <a:t>lợi sinh vật biển đa </a:t>
            </a:r>
            <a:r>
              <a:rPr lang="vi-VN" sz="4000" dirty="0" smtClean="0">
                <a:solidFill>
                  <a:schemeClr val="bg1"/>
                </a:solidFill>
                <a:ea typeface="Times New Roman" panose="02020603050405020304" pitchFamily="18" charset="0"/>
              </a:rPr>
              <a:t>dạng</a:t>
            </a:r>
            <a:r>
              <a:rPr lang="en-US" sz="4000" dirty="0" smtClean="0">
                <a:solidFill>
                  <a:schemeClr val="bg1"/>
                </a:solidFill>
                <a:ea typeface="Times New Roman" panose="02020603050405020304" pitchFamily="18" charset="0"/>
              </a:rPr>
              <a:t> </a:t>
            </a:r>
            <a:r>
              <a:rPr lang="vi-VN" sz="4000" dirty="0" smtClean="0">
                <a:solidFill>
                  <a:schemeClr val="bg1"/>
                </a:solidFill>
                <a:ea typeface="Times New Roman" panose="02020603050405020304" pitchFamily="18" charset="0"/>
              </a:rPr>
              <a:t>đã </a:t>
            </a:r>
            <a:r>
              <a:rPr lang="vi-VN" sz="4000" dirty="0">
                <a:solidFill>
                  <a:schemeClr val="bg1"/>
                </a:solidFill>
                <a:ea typeface="Times New Roman" panose="02020603050405020304" pitchFamily="18" charset="0"/>
              </a:rPr>
              <a:t>thúc đẩy sự phát triển mạnh của ngành thuỷ sản ở châu Âu.</a:t>
            </a:r>
            <a:endParaRPr lang="en-US" sz="4000" dirty="0">
              <a:solidFill>
                <a:schemeClr val="bg1"/>
              </a:solidFill>
              <a:ea typeface="Times New Roman" panose="02020603050405020304" pitchFamily="18" charset="0"/>
            </a:endParaRPr>
          </a:p>
        </p:txBody>
      </p:sp>
    </p:spTree>
    <p:extLst>
      <p:ext uri="{BB962C8B-B14F-4D97-AF65-F5344CB8AC3E}">
        <p14:creationId xmlns:p14="http://schemas.microsoft.com/office/powerpoint/2010/main" val="293198151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anim calcmode="lin" valueType="num">
                                      <p:cBhvr>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anim calcmode="lin" valueType="num">
                                      <p:cBhvr>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anim calcmode="lin" valueType="num">
                                      <p:cBhvr>
                                        <p:cTn id="3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anim calcmode="lin" valueType="num">
                                      <p:cBhvr>
                                        <p:cTn id="3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71053" y="1863253"/>
            <a:ext cx="1939027" cy="130884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101970">
            <a:off x="153242" y="3509429"/>
            <a:ext cx="490438" cy="995814"/>
          </a:xfrm>
          <a:prstGeom prst="rect">
            <a:avLst/>
          </a:prstGeom>
        </p:spPr>
      </p:pic>
      <p:pic>
        <p:nvPicPr>
          <p:cNvPr id="18" name="Picture 9">
            <a:extLst>
              <a:ext uri="{FF2B5EF4-FFF2-40B4-BE49-F238E27FC236}">
                <a16:creationId xmlns:a16="http://schemas.microsoft.com/office/drawing/2014/main" id="{13040DA7-1B66-FC6B-5F0B-BD4033CFA3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39597" flipH="1">
            <a:off x="16809959" y="488263"/>
            <a:ext cx="1804180" cy="2053122"/>
          </a:xfrm>
          <a:prstGeom prst="rect">
            <a:avLst/>
          </a:prstGeom>
        </p:spPr>
      </p:pic>
      <p:sp>
        <p:nvSpPr>
          <p:cNvPr id="2" name="Rectangle 1"/>
          <p:cNvSpPr/>
          <p:nvPr/>
        </p:nvSpPr>
        <p:spPr>
          <a:xfrm>
            <a:off x="0" y="479137"/>
            <a:ext cx="18288000" cy="957506"/>
          </a:xfrm>
          <a:prstGeom prst="rect">
            <a:avLst/>
          </a:prstGeom>
        </p:spPr>
        <p:txBody>
          <a:bodyPr wrap="square">
            <a:spAutoFit/>
          </a:bodyPr>
          <a:lstStyle/>
          <a:p>
            <a:pPr algn="ctr">
              <a:lnSpc>
                <a:spcPct val="150000"/>
              </a:lnSpc>
              <a:spcBef>
                <a:spcPts val="300"/>
              </a:spcBef>
              <a:spcAft>
                <a:spcPts val="300"/>
              </a:spcAft>
            </a:pPr>
            <a:r>
              <a:rPr lang="en-US" sz="4200" b="1"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Nguyên</a:t>
            </a:r>
            <a:r>
              <a:rPr lang="en-US" sz="42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b="1"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nhân</a:t>
            </a:r>
            <a:r>
              <a:rPr lang="en-US" sz="42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b="1"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gây</a:t>
            </a:r>
            <a:r>
              <a:rPr lang="en-US" sz="42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b="1"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suy</a:t>
            </a:r>
            <a:r>
              <a:rPr lang="en-US" sz="42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b="1"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giảm</a:t>
            </a:r>
            <a:r>
              <a:rPr lang="en-US" sz="42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200" b="1" i="1" dirty="0" smtClean="0">
                <a:solidFill>
                  <a:srgbClr val="000000"/>
                </a:solidFill>
                <a:ea typeface="Times New Roman" panose="02020603050405020304" pitchFamily="18" charset="0"/>
              </a:rPr>
              <a:t>dạng </a:t>
            </a:r>
            <a:r>
              <a:rPr lang="vi-VN" sz="4200" b="1" i="1" dirty="0">
                <a:solidFill>
                  <a:srgbClr val="000000"/>
                </a:solidFill>
                <a:ea typeface="Times New Roman" panose="02020603050405020304" pitchFamily="18" charset="0"/>
              </a:rPr>
              <a:t>sinh </a:t>
            </a:r>
            <a:r>
              <a:rPr lang="vi-VN" sz="4200" b="1" i="1" dirty="0" smtClean="0">
                <a:solidFill>
                  <a:srgbClr val="000000"/>
                </a:solidFill>
                <a:ea typeface="Times New Roman" panose="02020603050405020304" pitchFamily="18" charset="0"/>
              </a:rPr>
              <a:t>học</a:t>
            </a:r>
            <a:endParaRPr lang="en-US" sz="4200" b="1" i="1" dirty="0">
              <a:ea typeface="Times New Roman" panose="02020603050405020304" pitchFamily="18" charset="0"/>
            </a:endParaRPr>
          </a:p>
        </p:txBody>
      </p:sp>
      <p:sp>
        <p:nvSpPr>
          <p:cNvPr id="3" name="Frame 2"/>
          <p:cNvSpPr/>
          <p:nvPr/>
        </p:nvSpPr>
        <p:spPr>
          <a:xfrm>
            <a:off x="1502692" y="1890720"/>
            <a:ext cx="12600825" cy="1846190"/>
          </a:xfrm>
          <a:prstGeom prst="frame">
            <a:avLst>
              <a:gd name="adj1" fmla="val 7893"/>
            </a:avLst>
          </a:prstGeom>
          <a:solidFill>
            <a:schemeClr val="accent5">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Thành lập các khu bảo tồn thiên </a:t>
            </a:r>
            <a:r>
              <a:rPr lang="vi-VN" sz="4000" dirty="0" smtClean="0">
                <a:solidFill>
                  <a:schemeClr val="tx1"/>
                </a:solidFill>
              </a:rPr>
              <a:t>nhiên</a:t>
            </a:r>
            <a:r>
              <a:rPr lang="en-US" sz="4000" dirty="0" smtClean="0">
                <a:solidFill>
                  <a:schemeClr val="tx1"/>
                </a:solidFill>
              </a:rPr>
              <a:t>.</a:t>
            </a:r>
            <a:endParaRPr lang="en-US" sz="4000" dirty="0">
              <a:solidFill>
                <a:schemeClr val="tx1"/>
              </a:solidFill>
            </a:endParaRPr>
          </a:p>
        </p:txBody>
      </p:sp>
      <p:sp>
        <p:nvSpPr>
          <p:cNvPr id="13" name="Frame 12"/>
          <p:cNvSpPr/>
          <p:nvPr/>
        </p:nvSpPr>
        <p:spPr>
          <a:xfrm>
            <a:off x="1497376" y="3956975"/>
            <a:ext cx="12600825" cy="1846190"/>
          </a:xfrm>
          <a:prstGeom prst="frame">
            <a:avLst>
              <a:gd name="adj1" fmla="val 7893"/>
            </a:avLst>
          </a:prstGeom>
          <a:solidFill>
            <a:schemeClr val="accent5">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4000" dirty="0">
                <a:solidFill>
                  <a:schemeClr val="tx1"/>
                </a:solidFill>
              </a:rPr>
              <a:t>Áp dụng các quy định rất nghiêm ngặt trong đánh bắt thuỷ sản, trồng rừng, quản lí rừng chặt </a:t>
            </a:r>
            <a:r>
              <a:rPr lang="vi-VN" sz="4000" dirty="0" smtClean="0">
                <a:solidFill>
                  <a:schemeClr val="tx1"/>
                </a:solidFill>
              </a:rPr>
              <a:t>chẽ</a:t>
            </a:r>
            <a:r>
              <a:rPr lang="en-US" sz="4000" dirty="0" smtClean="0">
                <a:solidFill>
                  <a:schemeClr val="tx1"/>
                </a:solidFill>
              </a:rPr>
              <a:t>.</a:t>
            </a:r>
            <a:endParaRPr lang="en-US" sz="4000" dirty="0">
              <a:solidFill>
                <a:schemeClr val="tx1"/>
              </a:solidFill>
            </a:endParaRPr>
          </a:p>
        </p:txBody>
      </p:sp>
      <p:sp>
        <p:nvSpPr>
          <p:cNvPr id="14" name="Frame 13"/>
          <p:cNvSpPr/>
          <p:nvPr/>
        </p:nvSpPr>
        <p:spPr>
          <a:xfrm>
            <a:off x="1497376" y="6023230"/>
            <a:ext cx="12600825" cy="1846190"/>
          </a:xfrm>
          <a:prstGeom prst="frame">
            <a:avLst>
              <a:gd name="adj1" fmla="val 7893"/>
            </a:avLst>
          </a:prstGeom>
          <a:solidFill>
            <a:schemeClr val="accent5">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4000" dirty="0">
                <a:solidFill>
                  <a:schemeClr val="tx1"/>
                </a:solidFill>
              </a:rPr>
              <a:t>Xây dựng vành đai xanh quanh khu vực đô thị</a:t>
            </a:r>
            <a:r>
              <a:rPr lang="en-US" sz="4000" dirty="0" smtClean="0">
                <a:solidFill>
                  <a:schemeClr val="tx1"/>
                </a:solidFill>
              </a:rPr>
              <a:t>.</a:t>
            </a:r>
            <a:endParaRPr lang="en-US" sz="4000" dirty="0">
              <a:solidFill>
                <a:schemeClr val="tx1"/>
              </a:solidFill>
            </a:endParaRPr>
          </a:p>
        </p:txBody>
      </p:sp>
      <p:sp>
        <p:nvSpPr>
          <p:cNvPr id="15" name="Frame 14"/>
          <p:cNvSpPr/>
          <p:nvPr/>
        </p:nvSpPr>
        <p:spPr>
          <a:xfrm>
            <a:off x="1497376" y="8089485"/>
            <a:ext cx="12600825" cy="1846190"/>
          </a:xfrm>
          <a:prstGeom prst="frame">
            <a:avLst>
              <a:gd name="adj1" fmla="val 7893"/>
            </a:avLst>
          </a:prstGeom>
          <a:solidFill>
            <a:schemeClr val="accent5">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4000" dirty="0">
                <a:solidFill>
                  <a:schemeClr val="tx1"/>
                </a:solidFill>
              </a:rPr>
              <a:t>Áp dụng các quy định bảo tồn thành phần loài và môi trường sống của chúng</a:t>
            </a:r>
            <a:r>
              <a:rPr lang="en-US" sz="4000" dirty="0" smtClean="0">
                <a:solidFill>
                  <a:schemeClr val="tx1"/>
                </a:solidFill>
              </a:rPr>
              <a:t>.</a:t>
            </a:r>
            <a:endParaRPr lang="en-US" sz="4000" dirty="0">
              <a:solidFill>
                <a:schemeClr val="tx1"/>
              </a:solidFill>
            </a:endParaRPr>
          </a:p>
        </p:txBody>
      </p:sp>
      <p:pic>
        <p:nvPicPr>
          <p:cNvPr id="16"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4937773" y="2551732"/>
            <a:ext cx="2290455" cy="7366959"/>
          </a:xfrm>
          <a:prstGeom prst="rect">
            <a:avLst/>
          </a:prstGeom>
        </p:spPr>
      </p:pic>
    </p:spTree>
    <p:extLst>
      <p:ext uri="{BB962C8B-B14F-4D97-AF65-F5344CB8AC3E}">
        <p14:creationId xmlns:p14="http://schemas.microsoft.com/office/powerpoint/2010/main" val="204143836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221451" y="8636039"/>
            <a:ext cx="8428450" cy="671115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013117" y="-5316046"/>
            <a:ext cx="8428450" cy="671115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flipH="1">
            <a:off x="-359850" y="-289329"/>
            <a:ext cx="2612978" cy="290330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300533" y="6195880"/>
            <a:ext cx="824603" cy="1485771"/>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46048" y="1984868"/>
            <a:ext cx="824603" cy="148577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49155" flipV="1">
            <a:off x="16454633" y="190281"/>
            <a:ext cx="862743" cy="1751764"/>
          </a:xfrm>
          <a:prstGeom prst="rect">
            <a:avLst/>
          </a:prstGeom>
        </p:spPr>
      </p:pic>
      <p:sp>
        <p:nvSpPr>
          <p:cNvPr id="12" name="TextBox 18">
            <a:extLst>
              <a:ext uri="{FF2B5EF4-FFF2-40B4-BE49-F238E27FC236}">
                <a16:creationId xmlns:a16="http://schemas.microsoft.com/office/drawing/2014/main" id="{DE70C320-22EA-9C66-37FF-08C71DFAE854}"/>
              </a:ext>
            </a:extLst>
          </p:cNvPr>
          <p:cNvSpPr txBox="1"/>
          <p:nvPr/>
        </p:nvSpPr>
        <p:spPr>
          <a:xfrm>
            <a:off x="3534035" y="665206"/>
            <a:ext cx="11219929" cy="959173"/>
          </a:xfrm>
          <a:prstGeom prst="rect">
            <a:avLst/>
          </a:prstGeom>
        </p:spPr>
        <p:txBody>
          <a:bodyPr lIns="0" tIns="0" rIns="0" bIns="0" rtlCol="0" anchor="t">
            <a:spAutoFit/>
          </a:bodyPr>
          <a:lstStyle/>
          <a:p>
            <a:pPr marL="0" lvl="0" indent="0" algn="ctr">
              <a:lnSpc>
                <a:spcPts val="8000"/>
              </a:lnSpc>
              <a:spcBef>
                <a:spcPct val="0"/>
              </a:spcBef>
            </a:pPr>
            <a:r>
              <a:rPr lang="en-US" sz="6500" b="1" dirty="0">
                <a:solidFill>
                  <a:schemeClr val="accent6">
                    <a:lumMod val="75000"/>
                  </a:schemeClr>
                </a:solidFill>
                <a:latin typeface="Arial" panose="020B0604020202020204" pitchFamily="34" charset="0"/>
                <a:cs typeface="Arial" panose="020B0604020202020204" pitchFamily="34" charset="0"/>
              </a:rPr>
              <a:t>KHỞI ĐỘNG</a:t>
            </a:r>
          </a:p>
        </p:txBody>
      </p:sp>
      <p:pic>
        <p:nvPicPr>
          <p:cNvPr id="1026" name="Picture 2">
            <a:extLst>
              <a:ext uri="{FF2B5EF4-FFF2-40B4-BE49-F238E27FC236}">
                <a16:creationId xmlns:a16="http://schemas.microsoft.com/office/drawing/2014/main" id="{18FD7793-F368-6567-8388-458F5CEECD9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6161" y="5687696"/>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5562600" y="2711174"/>
            <a:ext cx="11477846" cy="2124336"/>
          </a:xfrm>
          <a:prstGeom prst="roundRect">
            <a:avLst/>
          </a:prstGeom>
          <a:solidFill>
            <a:schemeClr val="bg1"/>
          </a:solid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4000" dirty="0">
                <a:solidFill>
                  <a:schemeClr val="tx1"/>
                </a:solidFill>
              </a:rPr>
              <a:t>Qua các phương tiện thông tin hoặc thực tế quan sát, em có nhận xét gì về vấn đề bảo vệ môi trường ở các nước châu Âu?</a:t>
            </a:r>
            <a:endParaRPr lang="en-US" sz="4000" dirty="0">
              <a:solidFill>
                <a:schemeClr val="tx1"/>
              </a:solidFill>
              <a:latin typeface="Arial" panose="020B0604020202020204" pitchFamily="34" charset="0"/>
              <a:cs typeface="Arial" panose="020B0604020202020204" pitchFamily="34" charset="0"/>
            </a:endParaRPr>
          </a:p>
        </p:txBody>
      </p:sp>
      <p:sp>
        <p:nvSpPr>
          <p:cNvPr id="18" name="Rounded Rectangle 17"/>
          <p:cNvSpPr/>
          <p:nvPr/>
        </p:nvSpPr>
        <p:spPr>
          <a:xfrm>
            <a:off x="5562600" y="5133712"/>
            <a:ext cx="11477846" cy="2124336"/>
          </a:xfrm>
          <a:prstGeom prst="roundRect">
            <a:avLst/>
          </a:prstGeom>
          <a:solidFill>
            <a:schemeClr val="bg1"/>
          </a:solid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4000" dirty="0">
                <a:solidFill>
                  <a:schemeClr val="tx1"/>
                </a:solidFill>
              </a:rPr>
              <a:t>Tỉ lệ ô nhiễm môi trường ở các quốc gia châu Âu cao hay thấp hơn các quốc gia châu Á?</a:t>
            </a:r>
            <a:endParaRPr lang="en-US" sz="4000" dirty="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5562600" y="7556250"/>
            <a:ext cx="11477846" cy="2124336"/>
          </a:xfrm>
          <a:prstGeom prst="roundRect">
            <a:avLst/>
          </a:prstGeom>
          <a:solidFill>
            <a:schemeClr val="bg1"/>
          </a:solid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4000" dirty="0">
                <a:solidFill>
                  <a:schemeClr val="tx1"/>
                </a:solidFill>
              </a:rPr>
              <a:t>Nếu được chọn, em có thích sinh sống ở các quốc gia châu Âu không? Vì sao?</a:t>
            </a:r>
            <a:endParaRPr lang="en-US" sz="4000" dirty="0">
              <a:solidFill>
                <a:schemeClr val="tx1"/>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6438300" y="8267700"/>
            <a:ext cx="2168721" cy="2409690"/>
          </a:xfrm>
          <a:prstGeom prst="rect">
            <a:avLst/>
          </a:prstGeom>
        </p:spPr>
      </p:pic>
      <p:pic>
        <p:nvPicPr>
          <p:cNvPr id="20" name="Picture 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656339" y="3491501"/>
            <a:ext cx="4725902" cy="5408758"/>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07749" y="974505"/>
            <a:ext cx="2971800" cy="1697355"/>
          </a:xfrm>
          <a:prstGeom prst="rect">
            <a:avLst/>
          </a:prstGeom>
        </p:spPr>
      </p:pic>
      <p:sp>
        <p:nvSpPr>
          <p:cNvPr id="17" name="TextBox 18">
            <a:extLst>
              <a:ext uri="{FF2B5EF4-FFF2-40B4-BE49-F238E27FC236}">
                <a16:creationId xmlns:a16="http://schemas.microsoft.com/office/drawing/2014/main" id="{A94C2B4E-063F-35A3-0B37-B4A3AE164B5F}"/>
              </a:ext>
            </a:extLst>
          </p:cNvPr>
          <p:cNvSpPr txBox="1"/>
          <p:nvPr/>
        </p:nvSpPr>
        <p:spPr>
          <a:xfrm>
            <a:off x="0" y="653141"/>
            <a:ext cx="18288000" cy="1698927"/>
          </a:xfrm>
          <a:prstGeom prst="rect">
            <a:avLst/>
          </a:prstGeom>
        </p:spPr>
        <p:txBody>
          <a:bodyPr wrap="square" lIns="0" tIns="0" rIns="0" bIns="0" rtlCol="0" anchor="t">
            <a:spAutoFit/>
          </a:bodyPr>
          <a:lstStyle/>
          <a:p>
            <a:pPr lvl="0" algn="ctr">
              <a:lnSpc>
                <a:spcPct val="120000"/>
              </a:lnSpc>
              <a:spcBef>
                <a:spcPct val="0"/>
              </a:spcBef>
            </a:pPr>
            <a:r>
              <a:rPr lang="en-US" sz="4600" b="1" i="1" dirty="0">
                <a:solidFill>
                  <a:schemeClr val="accent2"/>
                </a:solidFill>
                <a:latin typeface="Arial" panose="020B0604020202020204" pitchFamily="34" charset="0"/>
                <a:cs typeface="Arial" panose="020B0604020202020204" pitchFamily="34" charset="0"/>
              </a:rPr>
              <a:t>T</a:t>
            </a:r>
            <a:r>
              <a:rPr lang="vi-VN" sz="4600" b="1" i="1" dirty="0" smtClean="0">
                <a:solidFill>
                  <a:schemeClr val="accent2"/>
                </a:solidFill>
              </a:rPr>
              <a:t>ình </a:t>
            </a:r>
            <a:r>
              <a:rPr lang="vi-VN" sz="4600" b="1" i="1" dirty="0">
                <a:solidFill>
                  <a:schemeClr val="accent2"/>
                </a:solidFill>
              </a:rPr>
              <a:t>trạng ô nhiễm và các biện pháp xử lí ô nhiễm </a:t>
            </a:r>
            <a:endParaRPr lang="en-US" sz="4600" b="1" i="1" dirty="0" smtClean="0">
              <a:solidFill>
                <a:schemeClr val="accent2"/>
              </a:solidFill>
            </a:endParaRPr>
          </a:p>
          <a:p>
            <a:pPr lvl="0" algn="ctr">
              <a:lnSpc>
                <a:spcPct val="120000"/>
              </a:lnSpc>
              <a:spcBef>
                <a:spcPct val="0"/>
              </a:spcBef>
            </a:pPr>
            <a:r>
              <a:rPr lang="vi-VN" sz="4600" b="1" i="1" dirty="0" smtClean="0">
                <a:solidFill>
                  <a:schemeClr val="accent2"/>
                </a:solidFill>
              </a:rPr>
              <a:t>môi </a:t>
            </a:r>
            <a:r>
              <a:rPr lang="vi-VN" sz="4600" b="1" i="1" dirty="0">
                <a:solidFill>
                  <a:schemeClr val="accent2"/>
                </a:solidFill>
              </a:rPr>
              <a:t>trường ở một số quốc gia châu Âu</a:t>
            </a:r>
            <a:endParaRPr lang="en-US" sz="4600" b="1" i="1" dirty="0">
              <a:solidFill>
                <a:schemeClr val="accent2"/>
              </a:solidFill>
              <a:latin typeface="Arial" panose="020B0604020202020204" pitchFamily="34" charset="0"/>
              <a:cs typeface="Arial" panose="020B0604020202020204" pitchFamily="34" charset="0"/>
            </a:endParaRPr>
          </a:p>
        </p:txBody>
      </p:sp>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586942" y="2906699"/>
            <a:ext cx="8557058" cy="5613719"/>
          </a:xfrm>
          <a:prstGeom prst="rect">
            <a:avLst/>
          </a:prstGeom>
        </p:spPr>
      </p:pic>
      <p:pic>
        <p:nvPicPr>
          <p:cNvPr id="11270" name="Picture 6">
            <a:extLst>
              <a:ext uri="{FF2B5EF4-FFF2-40B4-BE49-F238E27FC236}">
                <a16:creationId xmlns:a16="http://schemas.microsoft.com/office/drawing/2014/main" id="{9CDC08DA-9540-259B-C7A3-46C85F944A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6815153"/>
            <a:ext cx="3926812" cy="39268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a:blip r:embed="rId9" cstate="print">
            <a:extLst>
              <a:ext uri="{28A0092B-C50C-407E-A947-70E740481C1C}">
                <a14:useLocalDpi xmlns:a14="http://schemas.microsoft.com/office/drawing/2010/main" val="0"/>
              </a:ext>
            </a:extLst>
          </a:blip>
          <a:stretch>
            <a:fillRect/>
          </a:stretch>
        </p:blipFill>
        <p:spPr>
          <a:xfrm>
            <a:off x="9601200" y="2906698"/>
            <a:ext cx="7977618" cy="5613719"/>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58"/>
              </a:ext>
            </a:extLst>
          </a:blip>
          <a:srcRect/>
          <a:stretch>
            <a:fillRect/>
          </a:stretch>
        </p:blipFill>
        <p:spPr>
          <a:xfrm>
            <a:off x="12496800" y="8773474"/>
            <a:ext cx="5310618" cy="1513526"/>
          </a:xfrm>
          <a:prstGeom prst="rect">
            <a:avLst/>
          </a:prstGeom>
        </p:spPr>
      </p:pic>
      <p:pic>
        <p:nvPicPr>
          <p:cNvPr id="3" name="Picture 3"/>
          <p:cNvPicPr>
            <a:picLocks noChangeAspect="1"/>
          </p:cNvPicPr>
          <p:nvPr/>
        </p:nvPicPr>
        <p:blipFill>
          <a:blip r:embed="rId5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426468" y="622441"/>
            <a:ext cx="1999900" cy="1999900"/>
          </a:xfrm>
          <a:prstGeom prst="rect">
            <a:avLst/>
          </a:prstGeom>
        </p:spPr>
      </p:pic>
    </p:spTree>
    <p:extLst>
      <p:ext uri="{BB962C8B-B14F-4D97-AF65-F5344CB8AC3E}">
        <p14:creationId xmlns:p14="http://schemas.microsoft.com/office/powerpoint/2010/main" val="201303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07749" y="974505"/>
            <a:ext cx="2971800" cy="1697355"/>
          </a:xfrm>
          <a:prstGeom prst="rect">
            <a:avLst/>
          </a:prstGeom>
        </p:spPr>
      </p:pic>
      <p:sp>
        <p:nvSpPr>
          <p:cNvPr id="17" name="TextBox 18">
            <a:extLst>
              <a:ext uri="{FF2B5EF4-FFF2-40B4-BE49-F238E27FC236}">
                <a16:creationId xmlns:a16="http://schemas.microsoft.com/office/drawing/2014/main" id="{A94C2B4E-063F-35A3-0B37-B4A3AE164B5F}"/>
              </a:ext>
            </a:extLst>
          </p:cNvPr>
          <p:cNvSpPr txBox="1"/>
          <p:nvPr/>
        </p:nvSpPr>
        <p:spPr>
          <a:xfrm>
            <a:off x="0" y="653141"/>
            <a:ext cx="18288000" cy="1698927"/>
          </a:xfrm>
          <a:prstGeom prst="rect">
            <a:avLst/>
          </a:prstGeom>
        </p:spPr>
        <p:txBody>
          <a:bodyPr wrap="square" lIns="0" tIns="0" rIns="0" bIns="0" rtlCol="0" anchor="t">
            <a:spAutoFit/>
          </a:bodyPr>
          <a:lstStyle/>
          <a:p>
            <a:pPr lvl="0" algn="ctr">
              <a:lnSpc>
                <a:spcPct val="120000"/>
              </a:lnSpc>
              <a:spcBef>
                <a:spcPct val="0"/>
              </a:spcBef>
            </a:pPr>
            <a:r>
              <a:rPr lang="en-US" sz="4600" b="1" i="1" dirty="0">
                <a:solidFill>
                  <a:schemeClr val="accent2"/>
                </a:solidFill>
                <a:latin typeface="Arial" panose="020B0604020202020204" pitchFamily="34" charset="0"/>
                <a:cs typeface="Arial" panose="020B0604020202020204" pitchFamily="34" charset="0"/>
              </a:rPr>
              <a:t>T</a:t>
            </a:r>
            <a:r>
              <a:rPr lang="vi-VN" sz="4600" b="1" i="1" dirty="0" smtClean="0">
                <a:solidFill>
                  <a:schemeClr val="accent2"/>
                </a:solidFill>
              </a:rPr>
              <a:t>ình </a:t>
            </a:r>
            <a:r>
              <a:rPr lang="vi-VN" sz="4600" b="1" i="1" dirty="0">
                <a:solidFill>
                  <a:schemeClr val="accent2"/>
                </a:solidFill>
              </a:rPr>
              <a:t>trạng ô nhiễm và các biện pháp xử lí ô nhiễm </a:t>
            </a:r>
            <a:endParaRPr lang="en-US" sz="4600" b="1" i="1" dirty="0" smtClean="0">
              <a:solidFill>
                <a:schemeClr val="accent2"/>
              </a:solidFill>
            </a:endParaRPr>
          </a:p>
          <a:p>
            <a:pPr lvl="0" algn="ctr">
              <a:lnSpc>
                <a:spcPct val="120000"/>
              </a:lnSpc>
              <a:spcBef>
                <a:spcPct val="0"/>
              </a:spcBef>
            </a:pPr>
            <a:r>
              <a:rPr lang="vi-VN" sz="4600" b="1" i="1" dirty="0" smtClean="0">
                <a:solidFill>
                  <a:schemeClr val="accent2"/>
                </a:solidFill>
              </a:rPr>
              <a:t>môi </a:t>
            </a:r>
            <a:r>
              <a:rPr lang="vi-VN" sz="4600" b="1" i="1" dirty="0">
                <a:solidFill>
                  <a:schemeClr val="accent2"/>
                </a:solidFill>
              </a:rPr>
              <a:t>trường ở một số quốc gia châu Âu</a:t>
            </a:r>
            <a:endParaRPr lang="en-US" sz="4600" b="1" i="1" dirty="0">
              <a:solidFill>
                <a:schemeClr val="accent2"/>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58"/>
              </a:ext>
            </a:extLst>
          </a:blip>
          <a:srcRect/>
          <a:stretch>
            <a:fillRect/>
          </a:stretch>
        </p:blipFill>
        <p:spPr>
          <a:xfrm>
            <a:off x="12496800" y="8773474"/>
            <a:ext cx="5310618" cy="1513526"/>
          </a:xfrm>
          <a:prstGeom prst="rect">
            <a:avLst/>
          </a:prstGeom>
        </p:spPr>
      </p:pic>
      <p:pic>
        <p:nvPicPr>
          <p:cNvPr id="3" name="Picture 3"/>
          <p:cNvPicPr>
            <a:picLocks noChangeAspect="1"/>
          </p:cNvPicPr>
          <p:nvPr/>
        </p:nvPicPr>
        <p:blipFill>
          <a:blip r:embed="rId5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426468" y="622441"/>
            <a:ext cx="1999900" cy="1999900"/>
          </a:xfrm>
          <a:prstGeom prst="rect">
            <a:avLst/>
          </a:prstGeom>
        </p:spPr>
      </p:pic>
      <p:pic>
        <p:nvPicPr>
          <p:cNvPr id="9" name="Picture 8"/>
          <p:cNvPicPr/>
          <p:nvPr/>
        </p:nvPicPr>
        <p:blipFill>
          <a:blip r:embed="rId60" cstate="print">
            <a:extLst>
              <a:ext uri="{28A0092B-C50C-407E-A947-70E740481C1C}">
                <a14:useLocalDpi xmlns:a14="http://schemas.microsoft.com/office/drawing/2010/main" val="0"/>
              </a:ext>
            </a:extLst>
          </a:blip>
          <a:stretch>
            <a:fillRect/>
          </a:stretch>
        </p:blipFill>
        <p:spPr>
          <a:xfrm>
            <a:off x="685800" y="2906697"/>
            <a:ext cx="8323378" cy="5596504"/>
          </a:xfrm>
          <a:prstGeom prst="rect">
            <a:avLst/>
          </a:prstGeom>
        </p:spPr>
      </p:pic>
      <p:pic>
        <p:nvPicPr>
          <p:cNvPr id="11270" name="Picture 6">
            <a:extLst>
              <a:ext uri="{FF2B5EF4-FFF2-40B4-BE49-F238E27FC236}">
                <a16:creationId xmlns:a16="http://schemas.microsoft.com/office/drawing/2014/main" id="{9CDC08DA-9540-259B-C7A3-46C85F944A8B}"/>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914400" y="6815153"/>
            <a:ext cx="3926812" cy="39268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p:nvPr/>
        </p:nvPicPr>
        <p:blipFill>
          <a:blip r:embed="rId62" cstate="print">
            <a:extLst>
              <a:ext uri="{28A0092B-C50C-407E-A947-70E740481C1C}">
                <a14:useLocalDpi xmlns:a14="http://schemas.microsoft.com/office/drawing/2010/main" val="0"/>
              </a:ext>
            </a:extLst>
          </a:blip>
          <a:stretch>
            <a:fillRect/>
          </a:stretch>
        </p:blipFill>
        <p:spPr>
          <a:xfrm>
            <a:off x="9616440" y="2906697"/>
            <a:ext cx="7909560" cy="5596504"/>
          </a:xfrm>
          <a:prstGeom prst="rect">
            <a:avLst/>
          </a:prstGeom>
        </p:spPr>
      </p:pic>
    </p:spTree>
    <p:extLst>
      <p:ext uri="{BB962C8B-B14F-4D97-AF65-F5344CB8AC3E}">
        <p14:creationId xmlns:p14="http://schemas.microsoft.com/office/powerpoint/2010/main" val="267085938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 calcmode="lin" valueType="num">
                                      <p:cBhvr>
                                        <p:cTn id="14" dur="500" fill="hold"/>
                                        <p:tgtEl>
                                          <p:spTgt spid="13"/>
                                        </p:tgtEl>
                                        <p:attrNameLst>
                                          <p:attrName>style.rotation</p:attrName>
                                        </p:attrNameLst>
                                      </p:cBhvr>
                                      <p:tavLst>
                                        <p:tav tm="0">
                                          <p:val>
                                            <p:fltVal val="90"/>
                                          </p:val>
                                        </p:tav>
                                        <p:tav tm="100000">
                                          <p:val>
                                            <p:fltVal val="0"/>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14" name="Picture 9">
            <a:extLst>
              <a:ext uri="{FF2B5EF4-FFF2-40B4-BE49-F238E27FC236}">
                <a16:creationId xmlns:a16="http://schemas.microsoft.com/office/drawing/2014/main" id="{F982CD61-191B-C368-2F88-3CF669979B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39597">
            <a:off x="16691310" y="88876"/>
            <a:ext cx="1821779" cy="2073149"/>
          </a:xfrm>
          <a:prstGeom prst="rect">
            <a:avLst/>
          </a:prstGeom>
        </p:spPr>
      </p:pic>
      <p:pic>
        <p:nvPicPr>
          <p:cNvPr id="22" name="Picture 5">
            <a:extLst>
              <a:ext uri="{FF2B5EF4-FFF2-40B4-BE49-F238E27FC236}">
                <a16:creationId xmlns:a16="http://schemas.microsoft.com/office/drawing/2014/main" id="{4ABBC10B-E80B-E273-C518-D969800404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573342" y="-2049919"/>
            <a:ext cx="8428450" cy="6711153"/>
          </a:xfrm>
          <a:prstGeom prst="rect">
            <a:avLst/>
          </a:prstGeom>
        </p:spPr>
      </p:pic>
      <p:pic>
        <p:nvPicPr>
          <p:cNvPr id="13314" name="Picture 2">
            <a:extLst>
              <a:ext uri="{FF2B5EF4-FFF2-40B4-BE49-F238E27FC236}">
                <a16:creationId xmlns:a16="http://schemas.microsoft.com/office/drawing/2014/main" id="{023B57FD-6B78-EF98-24EE-5C59CAA019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2621" y="6790039"/>
            <a:ext cx="4709728" cy="47097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8">
            <a:extLst>
              <a:ext uri="{FF2B5EF4-FFF2-40B4-BE49-F238E27FC236}">
                <a16:creationId xmlns:a16="http://schemas.microsoft.com/office/drawing/2014/main" id="{DE70C320-22EA-9C66-37FF-08C71DFAE854}"/>
              </a:ext>
            </a:extLst>
          </p:cNvPr>
          <p:cNvSpPr txBox="1"/>
          <p:nvPr/>
        </p:nvSpPr>
        <p:spPr>
          <a:xfrm>
            <a:off x="3534035" y="665206"/>
            <a:ext cx="11219929" cy="959173"/>
          </a:xfrm>
          <a:prstGeom prst="rect">
            <a:avLst/>
          </a:prstGeom>
        </p:spPr>
        <p:txBody>
          <a:bodyPr lIns="0" tIns="0" rIns="0" bIns="0" rtlCol="0" anchor="t">
            <a:spAutoFit/>
          </a:bodyPr>
          <a:lstStyle/>
          <a:p>
            <a:pPr marL="0" lvl="0" indent="0" algn="ctr">
              <a:lnSpc>
                <a:spcPts val="8000"/>
              </a:lnSpc>
              <a:spcBef>
                <a:spcPct val="0"/>
              </a:spcBef>
            </a:pPr>
            <a:r>
              <a:rPr lang="en-US" sz="6500" b="1" dirty="0" smtClean="0">
                <a:solidFill>
                  <a:schemeClr val="accent6">
                    <a:lumMod val="75000"/>
                  </a:schemeClr>
                </a:solidFill>
                <a:latin typeface="Arial" panose="020B0604020202020204" pitchFamily="34" charset="0"/>
                <a:cs typeface="Arial" panose="020B0604020202020204" pitchFamily="34" charset="0"/>
              </a:rPr>
              <a:t>LUYỆN TẬP </a:t>
            </a:r>
            <a:endParaRPr lang="en-US" sz="6500" b="1" dirty="0">
              <a:solidFill>
                <a:schemeClr val="accent6">
                  <a:lumMod val="75000"/>
                </a:schemeClr>
              </a:solidFill>
              <a:latin typeface="Arial" panose="020B0604020202020204" pitchFamily="34" charset="0"/>
              <a:cs typeface="Arial" panose="020B0604020202020204" pitchFamily="34" charset="0"/>
            </a:endParaRPr>
          </a:p>
        </p:txBody>
      </p:sp>
      <p:sp>
        <p:nvSpPr>
          <p:cNvPr id="2" name="Rectangle 1"/>
          <p:cNvSpPr/>
          <p:nvPr/>
        </p:nvSpPr>
        <p:spPr>
          <a:xfrm>
            <a:off x="1333499" y="2129549"/>
            <a:ext cx="15621000" cy="1938992"/>
          </a:xfrm>
          <a:prstGeom prst="rect">
            <a:avLst/>
          </a:prstGeom>
        </p:spPr>
        <p:txBody>
          <a:bodyPr wrap="square">
            <a:spAutoFit/>
          </a:bodyPr>
          <a:lstStyle/>
          <a:p>
            <a:pPr algn="just">
              <a:lnSpc>
                <a:spcPct val="150000"/>
              </a:lnSpc>
              <a:spcBef>
                <a:spcPts val="300"/>
              </a:spcBef>
              <a:spcAft>
                <a:spcPts val="300"/>
              </a:spcAft>
            </a:pPr>
            <a:r>
              <a:rPr lang="vi-VN" sz="4000" dirty="0">
                <a:solidFill>
                  <a:srgbClr val="000000"/>
                </a:solidFill>
                <a:ea typeface="Times New Roman" panose="02020603050405020304" pitchFamily="18" charset="0"/>
              </a:rPr>
              <a:t>Em hãy liệt kê các biện pháp bảo vệ môi trường nước, môi trường không khí và đa dạng sinh học ở châu Âu theo mẫu sau:</a:t>
            </a:r>
            <a:endParaRPr lang="en-US" sz="4000" dirty="0">
              <a:effectLst/>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68606913"/>
              </p:ext>
            </p:extLst>
          </p:nvPr>
        </p:nvGraphicFramePr>
        <p:xfrm>
          <a:off x="2035949" y="4641680"/>
          <a:ext cx="14246225" cy="4756372"/>
        </p:xfrm>
        <a:graphic>
          <a:graphicData uri="http://schemas.openxmlformats.org/drawingml/2006/table">
            <a:tbl>
              <a:tblPr firstRow="1" firstCol="1" bandRow="1">
                <a:tableStyleId>{5940675A-B579-460E-94D1-54222C63F5DA}</a:tableStyleId>
              </a:tblPr>
              <a:tblGrid>
                <a:gridCol w="5392234">
                  <a:extLst>
                    <a:ext uri="{9D8B030D-6E8A-4147-A177-3AD203B41FA5}">
                      <a16:colId xmlns:a16="http://schemas.microsoft.com/office/drawing/2014/main" val="2309017040"/>
                    </a:ext>
                  </a:extLst>
                </a:gridCol>
                <a:gridCol w="8853991">
                  <a:extLst>
                    <a:ext uri="{9D8B030D-6E8A-4147-A177-3AD203B41FA5}">
                      <a16:colId xmlns:a16="http://schemas.microsoft.com/office/drawing/2014/main" val="3270540051"/>
                    </a:ext>
                  </a:extLst>
                </a:gridCol>
              </a:tblGrid>
              <a:tr h="1189093">
                <a:tc>
                  <a:txBody>
                    <a:bodyPr/>
                    <a:lstStyle/>
                    <a:p>
                      <a:pPr algn="just">
                        <a:lnSpc>
                          <a:spcPct val="150000"/>
                        </a:lnSpc>
                        <a:spcBef>
                          <a:spcPts val="300"/>
                        </a:spcBef>
                        <a:spcAft>
                          <a:spcPts val="300"/>
                        </a:spcAft>
                      </a:pPr>
                      <a:r>
                        <a:rPr lang="vi-VN" sz="4000" dirty="0">
                          <a:effectLst/>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vi-VN" sz="4000" dirty="0">
                          <a:effectLst/>
                        </a:rPr>
                        <a:t>Biện pháp bảo vệ</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05630317"/>
                  </a:ext>
                </a:extLst>
              </a:tr>
              <a:tr h="1189093">
                <a:tc>
                  <a:txBody>
                    <a:bodyPr/>
                    <a:lstStyle/>
                    <a:p>
                      <a:pPr algn="just">
                        <a:lnSpc>
                          <a:spcPct val="150000"/>
                        </a:lnSpc>
                        <a:spcBef>
                          <a:spcPts val="300"/>
                        </a:spcBef>
                        <a:spcAft>
                          <a:spcPts val="300"/>
                        </a:spcAft>
                      </a:pPr>
                      <a:r>
                        <a:rPr lang="vi-VN" sz="4000" dirty="0">
                          <a:effectLst/>
                        </a:rPr>
                        <a:t>Môi trường nước</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vi-VN" sz="4000">
                          <a:effectLst/>
                        </a:rPr>
                        <a:t>?</a:t>
                      </a:r>
                      <a:endParaRPr lang="en-US"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8366606"/>
                  </a:ext>
                </a:extLst>
              </a:tr>
              <a:tr h="1189093">
                <a:tc>
                  <a:txBody>
                    <a:bodyPr/>
                    <a:lstStyle/>
                    <a:p>
                      <a:pPr algn="just">
                        <a:lnSpc>
                          <a:spcPct val="150000"/>
                        </a:lnSpc>
                        <a:spcBef>
                          <a:spcPts val="300"/>
                        </a:spcBef>
                        <a:spcAft>
                          <a:spcPts val="300"/>
                        </a:spcAft>
                      </a:pPr>
                      <a:r>
                        <a:rPr lang="vi-VN" sz="4000" dirty="0">
                          <a:effectLst/>
                        </a:rPr>
                        <a:t>Môi trường không khí</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vi-VN" sz="4000">
                          <a:effectLst/>
                        </a:rPr>
                        <a:t>?</a:t>
                      </a:r>
                      <a:endParaRPr lang="en-US"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8666527"/>
                  </a:ext>
                </a:extLst>
              </a:tr>
              <a:tr h="1189093">
                <a:tc>
                  <a:txBody>
                    <a:bodyPr/>
                    <a:lstStyle/>
                    <a:p>
                      <a:pPr algn="just">
                        <a:lnSpc>
                          <a:spcPct val="150000"/>
                        </a:lnSpc>
                        <a:spcBef>
                          <a:spcPts val="300"/>
                        </a:spcBef>
                        <a:spcAft>
                          <a:spcPts val="300"/>
                        </a:spcAft>
                      </a:pPr>
                      <a:r>
                        <a:rPr lang="vi-VN" sz="4000" dirty="0">
                          <a:effectLst/>
                        </a:rPr>
                        <a:t>Đa dạng sinh học</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vi-VN" sz="4000" dirty="0">
                          <a:effectLst/>
                        </a:rPr>
                        <a:t>?</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85660317"/>
                  </a:ext>
                </a:extLst>
              </a:tr>
            </a:tbl>
          </a:graphicData>
        </a:graphic>
      </p:graphicFrame>
      <p:pic>
        <p:nvPicPr>
          <p:cNvPr id="10" name="Picture 24"/>
          <p:cNvPicPr>
            <a:picLocks noChangeAspect="1"/>
          </p:cNvPicPr>
          <p:nvPr/>
        </p:nvPicPr>
        <p:blipFill>
          <a:blip r:embed="rId7"/>
          <a:srcRect/>
          <a:stretch>
            <a:fillRect/>
          </a:stretch>
        </p:blipFill>
        <p:spPr>
          <a:xfrm>
            <a:off x="11495267" y="263482"/>
            <a:ext cx="1670349" cy="1600366"/>
          </a:xfrm>
          <a:prstGeom prst="rect">
            <a:avLst/>
          </a:prstGeom>
        </p:spPr>
      </p:pic>
      <p:pic>
        <p:nvPicPr>
          <p:cNvPr id="11" name="Picture 25"/>
          <p:cNvPicPr>
            <a:picLocks noChangeAspect="1"/>
          </p:cNvPicPr>
          <p:nvPr/>
        </p:nvPicPr>
        <p:blipFill>
          <a:blip r:embed="rId8"/>
          <a:srcRect/>
          <a:stretch>
            <a:fillRect/>
          </a:stretch>
        </p:blipFill>
        <p:spPr>
          <a:xfrm>
            <a:off x="4620623" y="263482"/>
            <a:ext cx="1769175" cy="1600366"/>
          </a:xfrm>
          <a:prstGeom prst="rect">
            <a:avLst/>
          </a:prstGeom>
        </p:spPr>
      </p:pic>
      <p:pic>
        <p:nvPicPr>
          <p:cNvPr id="12" name="Picture 2">
            <a:extLst>
              <a:ext uri="{FF2B5EF4-FFF2-40B4-BE49-F238E27FC236}">
                <a16:creationId xmlns:a16="http://schemas.microsoft.com/office/drawing/2014/main" id="{023B57FD-6B78-EF98-24EE-5C59CAA019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91016" y="6429625"/>
            <a:ext cx="4709728" cy="470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1538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7" name="TextBox 18">
            <a:extLst>
              <a:ext uri="{FF2B5EF4-FFF2-40B4-BE49-F238E27FC236}">
                <a16:creationId xmlns:a16="http://schemas.microsoft.com/office/drawing/2014/main" id="{DE70C320-22EA-9C66-37FF-08C71DFAE854}"/>
              </a:ext>
            </a:extLst>
          </p:cNvPr>
          <p:cNvSpPr txBox="1"/>
          <p:nvPr/>
        </p:nvSpPr>
        <p:spPr>
          <a:xfrm>
            <a:off x="3534035" y="665206"/>
            <a:ext cx="11219929" cy="959173"/>
          </a:xfrm>
          <a:prstGeom prst="rect">
            <a:avLst/>
          </a:prstGeom>
        </p:spPr>
        <p:txBody>
          <a:bodyPr lIns="0" tIns="0" rIns="0" bIns="0" rtlCol="0" anchor="t">
            <a:spAutoFit/>
          </a:bodyPr>
          <a:lstStyle/>
          <a:p>
            <a:pPr marL="0" lvl="0" indent="0" algn="ctr">
              <a:lnSpc>
                <a:spcPts val="8000"/>
              </a:lnSpc>
              <a:spcBef>
                <a:spcPct val="0"/>
              </a:spcBef>
            </a:pPr>
            <a:r>
              <a:rPr lang="en-US" sz="6500" b="1" dirty="0" smtClean="0">
                <a:solidFill>
                  <a:schemeClr val="accent6">
                    <a:lumMod val="75000"/>
                  </a:schemeClr>
                </a:solidFill>
                <a:latin typeface="Arial" panose="020B0604020202020204" pitchFamily="34" charset="0"/>
                <a:cs typeface="Arial" panose="020B0604020202020204" pitchFamily="34" charset="0"/>
              </a:rPr>
              <a:t>LUYỆN TẬP </a:t>
            </a:r>
            <a:endParaRPr lang="en-US" sz="65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35007131"/>
              </p:ext>
            </p:extLst>
          </p:nvPr>
        </p:nvGraphicFramePr>
        <p:xfrm>
          <a:off x="609599" y="2332589"/>
          <a:ext cx="17068800" cy="7205522"/>
        </p:xfrm>
        <a:graphic>
          <a:graphicData uri="http://schemas.openxmlformats.org/drawingml/2006/table">
            <a:tbl>
              <a:tblPr firstRow="1" firstCol="1" bandRow="1">
                <a:tableStyleId>{5940675A-B579-460E-94D1-54222C63F5DA}</a:tableStyleId>
              </a:tblPr>
              <a:tblGrid>
                <a:gridCol w="4343401">
                  <a:extLst>
                    <a:ext uri="{9D8B030D-6E8A-4147-A177-3AD203B41FA5}">
                      <a16:colId xmlns:a16="http://schemas.microsoft.com/office/drawing/2014/main" val="1035803487"/>
                    </a:ext>
                  </a:extLst>
                </a:gridCol>
                <a:gridCol w="12725399">
                  <a:extLst>
                    <a:ext uri="{9D8B030D-6E8A-4147-A177-3AD203B41FA5}">
                      <a16:colId xmlns:a16="http://schemas.microsoft.com/office/drawing/2014/main" val="115522881"/>
                    </a:ext>
                  </a:extLst>
                </a:gridCol>
              </a:tblGrid>
              <a:tr h="1142999">
                <a:tc>
                  <a:txBody>
                    <a:bodyPr/>
                    <a:lstStyle/>
                    <a:p>
                      <a:pPr algn="just">
                        <a:lnSpc>
                          <a:spcPct val="150000"/>
                        </a:lnSpc>
                        <a:spcBef>
                          <a:spcPts val="300"/>
                        </a:spcBef>
                        <a:spcAft>
                          <a:spcPts val="300"/>
                        </a:spcAft>
                      </a:pPr>
                      <a:r>
                        <a:rPr lang="vi-VN" sz="4000" dirty="0">
                          <a:effectLst/>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vi-VN" sz="4000" dirty="0">
                          <a:effectLst/>
                        </a:rPr>
                        <a:t>Biện pháp bảo vệ</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2140955"/>
                  </a:ext>
                </a:extLst>
              </a:tr>
              <a:tr h="6062523">
                <a:tc>
                  <a:txBody>
                    <a:bodyPr/>
                    <a:lstStyle/>
                    <a:p>
                      <a:pPr algn="ctr">
                        <a:lnSpc>
                          <a:spcPct val="100000"/>
                        </a:lnSpc>
                        <a:spcBef>
                          <a:spcPts val="300"/>
                        </a:spcBef>
                        <a:spcAft>
                          <a:spcPts val="300"/>
                        </a:spcAft>
                      </a:pPr>
                      <a:r>
                        <a:rPr lang="vi-VN" sz="4000" dirty="0">
                          <a:effectLst/>
                        </a:rPr>
                        <a:t>Môi trường nước</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571500" indent="-571500" algn="just">
                        <a:lnSpc>
                          <a:spcPct val="150000"/>
                        </a:lnSpc>
                        <a:spcBef>
                          <a:spcPts val="300"/>
                        </a:spcBef>
                        <a:spcAft>
                          <a:spcPts val="300"/>
                        </a:spcAft>
                        <a:buFont typeface="Arial" panose="020B0604020202020204" pitchFamily="34" charset="0"/>
                        <a:buChar char="•"/>
                      </a:pP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22641647"/>
                  </a:ext>
                </a:extLst>
              </a:tr>
            </a:tbl>
          </a:graphicData>
        </a:graphic>
      </p:graphicFrame>
      <p:sp>
        <p:nvSpPr>
          <p:cNvPr id="5" name="Rectangle 4"/>
          <p:cNvSpPr/>
          <p:nvPr/>
        </p:nvSpPr>
        <p:spPr>
          <a:xfrm>
            <a:off x="5078818" y="3467100"/>
            <a:ext cx="12496800" cy="5863144"/>
          </a:xfrm>
          <a:prstGeom prst="rect">
            <a:avLst/>
          </a:prstGeom>
        </p:spPr>
        <p:txBody>
          <a:bodyPr wrap="square">
            <a:spAutoFit/>
          </a:bodyPr>
          <a:lstStyle/>
          <a:p>
            <a:pPr marL="571500" indent="-571500" algn="just">
              <a:lnSpc>
                <a:spcPct val="150000"/>
              </a:lnSpc>
              <a:spcBef>
                <a:spcPts val="300"/>
              </a:spcBef>
              <a:spcAft>
                <a:spcPts val="300"/>
              </a:spcAft>
              <a:buFont typeface="Arial" panose="020B0604020202020204" pitchFamily="34" charset="0"/>
              <a:buChar char="•"/>
            </a:pPr>
            <a:r>
              <a:rPr lang="vi-VN" sz="4000" dirty="0"/>
              <a:t>Ban hành các quy định về nước, nước thải đô thị, nước uống để kiểm soát chất lượng</a:t>
            </a:r>
            <a:r>
              <a:rPr lang="en-US" sz="4000" dirty="0"/>
              <a:t>.</a:t>
            </a:r>
            <a:r>
              <a:rPr lang="vi-VN" sz="4000" dirty="0"/>
              <a:t> </a:t>
            </a:r>
            <a:endParaRPr lang="en-US" sz="4000" dirty="0"/>
          </a:p>
          <a:p>
            <a:pPr marL="571500" indent="-571500" algn="just">
              <a:lnSpc>
                <a:spcPct val="150000"/>
              </a:lnSpc>
              <a:spcBef>
                <a:spcPts val="300"/>
              </a:spcBef>
              <a:spcAft>
                <a:spcPts val="300"/>
              </a:spcAft>
              <a:buFont typeface="Arial" panose="020B0604020202020204" pitchFamily="34" charset="0"/>
              <a:buChar char="•"/>
            </a:pPr>
            <a:r>
              <a:rPr lang="vi-VN" sz="4000" dirty="0"/>
              <a:t>Cải tiến kĩ thuật, đổi mới công nghệ xử lí nước thải</a:t>
            </a:r>
            <a:r>
              <a:rPr lang="en-US" sz="4000" dirty="0"/>
              <a:t>.</a:t>
            </a:r>
            <a:r>
              <a:rPr lang="vi-VN" sz="4000" dirty="0"/>
              <a:t> </a:t>
            </a:r>
            <a:endParaRPr lang="en-US" sz="4000" dirty="0"/>
          </a:p>
          <a:p>
            <a:pPr marL="571500" indent="-571500" algn="just">
              <a:lnSpc>
                <a:spcPct val="150000"/>
              </a:lnSpc>
              <a:spcBef>
                <a:spcPts val="300"/>
              </a:spcBef>
              <a:spcAft>
                <a:spcPts val="300"/>
              </a:spcAft>
              <a:buFont typeface="Arial" panose="020B0604020202020204" pitchFamily="34" charset="0"/>
              <a:buChar char="•"/>
            </a:pPr>
            <a:r>
              <a:rPr lang="vi-VN" sz="4000" dirty="0"/>
              <a:t>Giảm sử dụng hoá chất trong sản xuất nông nghiệp</a:t>
            </a:r>
            <a:r>
              <a:rPr lang="en-US" sz="4000" dirty="0"/>
              <a:t>.</a:t>
            </a:r>
          </a:p>
          <a:p>
            <a:pPr marL="571500" indent="-571500" algn="just">
              <a:lnSpc>
                <a:spcPct val="150000"/>
              </a:lnSpc>
              <a:spcBef>
                <a:spcPts val="300"/>
              </a:spcBef>
              <a:spcAft>
                <a:spcPts val="300"/>
              </a:spcAft>
              <a:buFont typeface="Arial" panose="020B0604020202020204" pitchFamily="34" charset="0"/>
              <a:buChar char="•"/>
            </a:pPr>
            <a:r>
              <a:rPr lang="vi-VN" sz="4000" dirty="0"/>
              <a:t>Nâng cao ý thức của người dân trong việc bảo vệ môi trường nước,...</a:t>
            </a:r>
            <a:endParaRPr lang="en-US" sz="4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013117" y="-5316046"/>
            <a:ext cx="8428450" cy="6711153"/>
          </a:xfrm>
          <a:prstGeom prst="rect">
            <a:avLst/>
          </a:prstGeom>
        </p:spPr>
      </p:pic>
      <p:pic>
        <p:nvPicPr>
          <p:cNvPr id="11"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322654" flipH="1">
            <a:off x="-346489" y="-299631"/>
            <a:ext cx="2464366" cy="273818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49155" flipV="1">
            <a:off x="16454633" y="190281"/>
            <a:ext cx="862743" cy="1751764"/>
          </a:xfrm>
          <a:prstGeom prst="rect">
            <a:avLst/>
          </a:prstGeom>
        </p:spPr>
      </p:pic>
      <p:pic>
        <p:nvPicPr>
          <p:cNvPr id="13" name="Picture 24"/>
          <p:cNvPicPr>
            <a:picLocks noChangeAspect="1"/>
          </p:cNvPicPr>
          <p:nvPr/>
        </p:nvPicPr>
        <p:blipFill>
          <a:blip r:embed="rId10"/>
          <a:srcRect/>
          <a:stretch>
            <a:fillRect/>
          </a:stretch>
        </p:blipFill>
        <p:spPr>
          <a:xfrm>
            <a:off x="11495267" y="263482"/>
            <a:ext cx="1670349" cy="1600366"/>
          </a:xfrm>
          <a:prstGeom prst="rect">
            <a:avLst/>
          </a:prstGeom>
        </p:spPr>
      </p:pic>
      <p:pic>
        <p:nvPicPr>
          <p:cNvPr id="15" name="Picture 25"/>
          <p:cNvPicPr>
            <a:picLocks noChangeAspect="1"/>
          </p:cNvPicPr>
          <p:nvPr/>
        </p:nvPicPr>
        <p:blipFill>
          <a:blip r:embed="rId11"/>
          <a:srcRect/>
          <a:stretch>
            <a:fillRect/>
          </a:stretch>
        </p:blipFill>
        <p:spPr>
          <a:xfrm>
            <a:off x="4620623" y="263482"/>
            <a:ext cx="1769175" cy="1600366"/>
          </a:xfrm>
          <a:prstGeom prst="rect">
            <a:avLst/>
          </a:prstGeom>
        </p:spPr>
      </p:pic>
    </p:spTree>
    <p:extLst>
      <p:ext uri="{BB962C8B-B14F-4D97-AF65-F5344CB8AC3E}">
        <p14:creationId xmlns:p14="http://schemas.microsoft.com/office/powerpoint/2010/main" val="2066682544"/>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7" name="TextBox 18">
            <a:extLst>
              <a:ext uri="{FF2B5EF4-FFF2-40B4-BE49-F238E27FC236}">
                <a16:creationId xmlns:a16="http://schemas.microsoft.com/office/drawing/2014/main" id="{DE70C320-22EA-9C66-37FF-08C71DFAE854}"/>
              </a:ext>
            </a:extLst>
          </p:cNvPr>
          <p:cNvSpPr txBox="1"/>
          <p:nvPr/>
        </p:nvSpPr>
        <p:spPr>
          <a:xfrm>
            <a:off x="3534035" y="665206"/>
            <a:ext cx="11219929" cy="959173"/>
          </a:xfrm>
          <a:prstGeom prst="rect">
            <a:avLst/>
          </a:prstGeom>
        </p:spPr>
        <p:txBody>
          <a:bodyPr lIns="0" tIns="0" rIns="0" bIns="0" rtlCol="0" anchor="t">
            <a:spAutoFit/>
          </a:bodyPr>
          <a:lstStyle/>
          <a:p>
            <a:pPr marL="0" lvl="0" indent="0" algn="ctr">
              <a:lnSpc>
                <a:spcPts val="8000"/>
              </a:lnSpc>
              <a:spcBef>
                <a:spcPct val="0"/>
              </a:spcBef>
            </a:pPr>
            <a:r>
              <a:rPr lang="en-US" sz="6500" b="1" dirty="0" smtClean="0">
                <a:solidFill>
                  <a:schemeClr val="accent6">
                    <a:lumMod val="75000"/>
                  </a:schemeClr>
                </a:solidFill>
                <a:latin typeface="Arial" panose="020B0604020202020204" pitchFamily="34" charset="0"/>
                <a:cs typeface="Arial" panose="020B0604020202020204" pitchFamily="34" charset="0"/>
              </a:rPr>
              <a:t>LUYỆN TẬP </a:t>
            </a:r>
            <a:endParaRPr lang="en-US" sz="6500" b="1" dirty="0">
              <a:solidFill>
                <a:schemeClr val="accent6">
                  <a:lumMod val="75000"/>
                </a:schemeClr>
              </a:solidFill>
              <a:latin typeface="Arial" panose="020B0604020202020204" pitchFamily="34" charset="0"/>
              <a:cs typeface="Arial" panose="020B0604020202020204" pitchFamily="34" charset="0"/>
            </a:endParaRPr>
          </a:p>
        </p:txBody>
      </p:sp>
      <p:pic>
        <p:nvPicPr>
          <p:cNvPr id="10"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013117" y="-5316046"/>
            <a:ext cx="8428450" cy="6711153"/>
          </a:xfrm>
          <a:prstGeom prst="rect">
            <a:avLst/>
          </a:prstGeom>
        </p:spPr>
      </p:pic>
      <p:pic>
        <p:nvPicPr>
          <p:cNvPr id="11"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322654" flipH="1">
            <a:off x="-346489" y="-299631"/>
            <a:ext cx="2464366" cy="273818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49155" flipV="1">
            <a:off x="16454633" y="190281"/>
            <a:ext cx="862743" cy="175176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119167262"/>
              </p:ext>
            </p:extLst>
          </p:nvPr>
        </p:nvGraphicFramePr>
        <p:xfrm>
          <a:off x="604835" y="1943100"/>
          <a:ext cx="17078327" cy="7842625"/>
        </p:xfrm>
        <a:graphic>
          <a:graphicData uri="http://schemas.openxmlformats.org/drawingml/2006/table">
            <a:tbl>
              <a:tblPr firstRow="1" firstCol="1" bandRow="1">
                <a:tableStyleId>{5940675A-B579-460E-94D1-54222C63F5DA}</a:tableStyleId>
              </a:tblPr>
              <a:tblGrid>
                <a:gridCol w="2675029">
                  <a:extLst>
                    <a:ext uri="{9D8B030D-6E8A-4147-A177-3AD203B41FA5}">
                      <a16:colId xmlns:a16="http://schemas.microsoft.com/office/drawing/2014/main" val="526672837"/>
                    </a:ext>
                  </a:extLst>
                </a:gridCol>
                <a:gridCol w="14403298">
                  <a:extLst>
                    <a:ext uri="{9D8B030D-6E8A-4147-A177-3AD203B41FA5}">
                      <a16:colId xmlns:a16="http://schemas.microsoft.com/office/drawing/2014/main" val="1090970632"/>
                    </a:ext>
                  </a:extLst>
                </a:gridCol>
              </a:tblGrid>
              <a:tr h="600333">
                <a:tc>
                  <a:txBody>
                    <a:bodyPr/>
                    <a:lstStyle/>
                    <a:p>
                      <a:pPr algn="just">
                        <a:lnSpc>
                          <a:spcPct val="150000"/>
                        </a:lnSpc>
                        <a:spcBef>
                          <a:spcPts val="300"/>
                        </a:spcBef>
                        <a:spcAft>
                          <a:spcPts val="300"/>
                        </a:spcAft>
                      </a:pPr>
                      <a:r>
                        <a:rPr lang="vi-VN" sz="3600" dirty="0">
                          <a:effectLst/>
                        </a:rPr>
                        <a:t> </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vi-VN" sz="3600" dirty="0">
                          <a:effectLst/>
                        </a:rPr>
                        <a:t>Biện pháp bảo vệ</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58046438"/>
                  </a:ext>
                </a:extLst>
              </a:tr>
              <a:tr h="7019665">
                <a:tc>
                  <a:txBody>
                    <a:bodyPr/>
                    <a:lstStyle/>
                    <a:p>
                      <a:pPr algn="ctr">
                        <a:lnSpc>
                          <a:spcPct val="150000"/>
                        </a:lnSpc>
                        <a:spcBef>
                          <a:spcPts val="300"/>
                        </a:spcBef>
                        <a:spcAft>
                          <a:spcPts val="300"/>
                        </a:spcAft>
                      </a:pPr>
                      <a:r>
                        <a:rPr lang="vi-VN" sz="3600" dirty="0">
                          <a:effectLst/>
                        </a:rPr>
                        <a:t>Môi trường không khí</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indent="-457200" algn="just">
                        <a:lnSpc>
                          <a:spcPct val="150000"/>
                        </a:lnSpc>
                        <a:spcBef>
                          <a:spcPts val="300"/>
                        </a:spcBef>
                        <a:spcAft>
                          <a:spcPts val="300"/>
                        </a:spcAft>
                        <a:buFont typeface="Arial" panose="020B0604020202020204" pitchFamily="34" charset="0"/>
                        <a:buChar char="•"/>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2649681"/>
                  </a:ext>
                </a:extLst>
              </a:tr>
            </a:tbl>
          </a:graphicData>
        </a:graphic>
      </p:graphicFrame>
      <p:sp>
        <p:nvSpPr>
          <p:cNvPr id="3" name="Rectangle 2"/>
          <p:cNvSpPr/>
          <p:nvPr/>
        </p:nvSpPr>
        <p:spPr>
          <a:xfrm>
            <a:off x="3276600" y="3162300"/>
            <a:ext cx="14406562" cy="6217087"/>
          </a:xfrm>
          <a:prstGeom prst="rect">
            <a:avLst/>
          </a:prstGeom>
        </p:spPr>
        <p:txBody>
          <a:bodyPr wrap="square">
            <a:spAutoFit/>
          </a:bodyPr>
          <a:lstStyle/>
          <a:p>
            <a:pPr marL="457200" indent="-457200" algn="just">
              <a:lnSpc>
                <a:spcPct val="150000"/>
              </a:lnSpc>
              <a:spcBef>
                <a:spcPts val="300"/>
              </a:spcBef>
              <a:spcAft>
                <a:spcPts val="300"/>
              </a:spcAft>
              <a:buFont typeface="Arial" panose="020B0604020202020204" pitchFamily="34" charset="0"/>
              <a:buChar char="•"/>
            </a:pPr>
            <a:r>
              <a:rPr lang="vi-VN" sz="3600" dirty="0"/>
              <a:t>Giảm sử dụng than đá, dầu mỏ</a:t>
            </a:r>
            <a:r>
              <a:rPr lang="vi-VN" sz="3600" dirty="0" smtClean="0"/>
              <a:t>,</a:t>
            </a:r>
            <a:r>
              <a:rPr lang="en-US" sz="3600" dirty="0" smtClean="0"/>
              <a:t> </a:t>
            </a:r>
            <a:r>
              <a:rPr lang="en-US" sz="3600" dirty="0" err="1" smtClean="0">
                <a:latin typeface="Arial" panose="020B0604020202020204" pitchFamily="34" charset="0"/>
                <a:cs typeface="Arial" panose="020B0604020202020204" pitchFamily="34" charset="0"/>
              </a:rPr>
              <a:t>khí</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tự</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nhiên</a:t>
            </a:r>
            <a:r>
              <a:rPr lang="en-US" sz="3600" dirty="0" smtClean="0">
                <a:latin typeface="Arial" panose="020B0604020202020204" pitchFamily="34" charset="0"/>
                <a:cs typeface="Arial" panose="020B0604020202020204" pitchFamily="34" charset="0"/>
              </a:rPr>
              <a:t>,</a:t>
            </a:r>
            <a:r>
              <a:rPr lang="vi-VN" sz="3600" dirty="0" smtClean="0">
                <a:latin typeface="Arial" panose="020B0604020202020204" pitchFamily="34" charset="0"/>
                <a:cs typeface="Arial" panose="020B0604020202020204" pitchFamily="34" charset="0"/>
              </a:rPr>
              <a:t>... </a:t>
            </a:r>
            <a:r>
              <a:rPr lang="vi-VN" sz="3600" dirty="0"/>
              <a:t>trong sản xuất điện.</a:t>
            </a:r>
            <a:endParaRPr lang="en-US" sz="3600" dirty="0"/>
          </a:p>
          <a:p>
            <a:pPr marL="457200" indent="-457200" algn="just">
              <a:lnSpc>
                <a:spcPct val="150000"/>
              </a:lnSpc>
              <a:spcBef>
                <a:spcPts val="300"/>
              </a:spcBef>
              <a:spcAft>
                <a:spcPts val="300"/>
              </a:spcAft>
              <a:buFont typeface="Arial" panose="020B0604020202020204" pitchFamily="34" charset="0"/>
              <a:buChar char="•"/>
            </a:pPr>
            <a:r>
              <a:rPr lang="vi-VN" sz="3600" dirty="0"/>
              <a:t>Làm sạch khí thải nhà máy điện và các nhà máy công nghiệp.</a:t>
            </a:r>
            <a:endParaRPr lang="en-US" sz="3600" dirty="0"/>
          </a:p>
          <a:p>
            <a:pPr marL="457200" indent="-457200" algn="just">
              <a:lnSpc>
                <a:spcPct val="150000"/>
              </a:lnSpc>
              <a:spcBef>
                <a:spcPts val="300"/>
              </a:spcBef>
              <a:spcAft>
                <a:spcPts val="300"/>
              </a:spcAft>
              <a:buFont typeface="Arial" panose="020B0604020202020204" pitchFamily="34" charset="0"/>
              <a:buChar char="•"/>
            </a:pPr>
            <a:r>
              <a:rPr lang="vi-VN" sz="3600" dirty="0"/>
              <a:t>Xây dựng các khu phát thải thấp ở các thành phố, sử dụng xe ô tô đạt tiêu chuẩn khí thải của châu Âu để hạn chế nguồn khí phát thải.</a:t>
            </a:r>
            <a:endParaRPr lang="en-US" sz="3600" dirty="0"/>
          </a:p>
          <a:p>
            <a:pPr marL="457200" indent="-457200" algn="just">
              <a:lnSpc>
                <a:spcPct val="150000"/>
              </a:lnSpc>
              <a:spcBef>
                <a:spcPts val="300"/>
              </a:spcBef>
              <a:spcAft>
                <a:spcPts val="300"/>
              </a:spcAft>
              <a:buFont typeface="Arial" panose="020B0604020202020204" pitchFamily="34" charset="0"/>
              <a:buChar char="•"/>
            </a:pPr>
            <a:r>
              <a:rPr lang="vi-VN" sz="3600" dirty="0"/>
              <a:t>Phát triển nông nghiệp sinh thái giúp giảm thiểu ô nhiễm từ chất thải của sản xuất nông nghiệp.</a:t>
            </a:r>
            <a:endParaRPr lang="en-US" sz="3600" dirty="0"/>
          </a:p>
          <a:p>
            <a:pPr marL="457200" indent="-457200" algn="just">
              <a:lnSpc>
                <a:spcPct val="150000"/>
              </a:lnSpc>
              <a:spcBef>
                <a:spcPts val="300"/>
              </a:spcBef>
              <a:spcAft>
                <a:spcPts val="300"/>
              </a:spcAft>
              <a:buFont typeface="Arial" panose="020B0604020202020204" pitchFamily="34" charset="0"/>
              <a:buChar char="•"/>
            </a:pPr>
            <a:r>
              <a:rPr lang="vi-VN" sz="3600" dirty="0"/>
              <a:t>Đẩy mạnh ứng dụng công nghệ kiểm soát chất lượng không khí.</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3" name="Picture 24"/>
          <p:cNvPicPr>
            <a:picLocks noChangeAspect="1"/>
          </p:cNvPicPr>
          <p:nvPr/>
        </p:nvPicPr>
        <p:blipFill>
          <a:blip r:embed="rId10"/>
          <a:srcRect/>
          <a:stretch>
            <a:fillRect/>
          </a:stretch>
        </p:blipFill>
        <p:spPr>
          <a:xfrm>
            <a:off x="11495267" y="263482"/>
            <a:ext cx="1670349" cy="1600366"/>
          </a:xfrm>
          <a:prstGeom prst="rect">
            <a:avLst/>
          </a:prstGeom>
        </p:spPr>
      </p:pic>
      <p:pic>
        <p:nvPicPr>
          <p:cNvPr id="14" name="Picture 25"/>
          <p:cNvPicPr>
            <a:picLocks noChangeAspect="1"/>
          </p:cNvPicPr>
          <p:nvPr/>
        </p:nvPicPr>
        <p:blipFill>
          <a:blip r:embed="rId11"/>
          <a:srcRect/>
          <a:stretch>
            <a:fillRect/>
          </a:stretch>
        </p:blipFill>
        <p:spPr>
          <a:xfrm>
            <a:off x="4620623" y="263482"/>
            <a:ext cx="1769175" cy="1600366"/>
          </a:xfrm>
          <a:prstGeom prst="rect">
            <a:avLst/>
          </a:prstGeom>
        </p:spPr>
      </p:pic>
    </p:spTree>
    <p:extLst>
      <p:ext uri="{BB962C8B-B14F-4D97-AF65-F5344CB8AC3E}">
        <p14:creationId xmlns:p14="http://schemas.microsoft.com/office/powerpoint/2010/main" val="27890042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7" name="TextBox 18">
            <a:extLst>
              <a:ext uri="{FF2B5EF4-FFF2-40B4-BE49-F238E27FC236}">
                <a16:creationId xmlns:a16="http://schemas.microsoft.com/office/drawing/2014/main" id="{DE70C320-22EA-9C66-37FF-08C71DFAE854}"/>
              </a:ext>
            </a:extLst>
          </p:cNvPr>
          <p:cNvSpPr txBox="1"/>
          <p:nvPr/>
        </p:nvSpPr>
        <p:spPr>
          <a:xfrm>
            <a:off x="3534035" y="665206"/>
            <a:ext cx="11219929" cy="959173"/>
          </a:xfrm>
          <a:prstGeom prst="rect">
            <a:avLst/>
          </a:prstGeom>
        </p:spPr>
        <p:txBody>
          <a:bodyPr lIns="0" tIns="0" rIns="0" bIns="0" rtlCol="0" anchor="t">
            <a:spAutoFit/>
          </a:bodyPr>
          <a:lstStyle/>
          <a:p>
            <a:pPr marL="0" lvl="0" indent="0" algn="ctr">
              <a:lnSpc>
                <a:spcPts val="8000"/>
              </a:lnSpc>
              <a:spcBef>
                <a:spcPct val="0"/>
              </a:spcBef>
            </a:pPr>
            <a:r>
              <a:rPr lang="en-US" sz="6500" b="1" dirty="0" smtClean="0">
                <a:solidFill>
                  <a:schemeClr val="accent6">
                    <a:lumMod val="75000"/>
                  </a:schemeClr>
                </a:solidFill>
                <a:latin typeface="Arial" panose="020B0604020202020204" pitchFamily="34" charset="0"/>
                <a:cs typeface="Arial" panose="020B0604020202020204" pitchFamily="34" charset="0"/>
              </a:rPr>
              <a:t>LUYỆN TẬP </a:t>
            </a:r>
            <a:endParaRPr lang="en-US" sz="6500" b="1" dirty="0">
              <a:solidFill>
                <a:schemeClr val="accent6">
                  <a:lumMod val="75000"/>
                </a:schemeClr>
              </a:solidFill>
              <a:latin typeface="Arial" panose="020B0604020202020204" pitchFamily="34" charset="0"/>
              <a:cs typeface="Arial" panose="020B0604020202020204" pitchFamily="34" charset="0"/>
            </a:endParaRPr>
          </a:p>
        </p:txBody>
      </p:sp>
      <p:pic>
        <p:nvPicPr>
          <p:cNvPr id="10"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013117" y="-5316046"/>
            <a:ext cx="8428450" cy="6711153"/>
          </a:xfrm>
          <a:prstGeom prst="rect">
            <a:avLst/>
          </a:prstGeom>
        </p:spPr>
      </p:pic>
      <p:pic>
        <p:nvPicPr>
          <p:cNvPr id="11"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322654" flipH="1">
            <a:off x="-346489" y="-299631"/>
            <a:ext cx="2464366" cy="273818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49155" flipV="1">
            <a:off x="16454633" y="190281"/>
            <a:ext cx="862743" cy="175176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844330099"/>
              </p:ext>
            </p:extLst>
          </p:nvPr>
        </p:nvGraphicFramePr>
        <p:xfrm>
          <a:off x="954086" y="2400300"/>
          <a:ext cx="16379825" cy="6858000"/>
        </p:xfrm>
        <a:graphic>
          <a:graphicData uri="http://schemas.openxmlformats.org/drawingml/2006/table">
            <a:tbl>
              <a:tblPr firstRow="1" firstCol="1" bandRow="1">
                <a:tableStyleId>{5940675A-B579-460E-94D1-54222C63F5DA}</a:tableStyleId>
              </a:tblPr>
              <a:tblGrid>
                <a:gridCol w="4461970">
                  <a:extLst>
                    <a:ext uri="{9D8B030D-6E8A-4147-A177-3AD203B41FA5}">
                      <a16:colId xmlns:a16="http://schemas.microsoft.com/office/drawing/2014/main" val="4587716"/>
                    </a:ext>
                  </a:extLst>
                </a:gridCol>
                <a:gridCol w="11917855">
                  <a:extLst>
                    <a:ext uri="{9D8B030D-6E8A-4147-A177-3AD203B41FA5}">
                      <a16:colId xmlns:a16="http://schemas.microsoft.com/office/drawing/2014/main" val="3566949994"/>
                    </a:ext>
                  </a:extLst>
                </a:gridCol>
              </a:tblGrid>
              <a:tr h="952902">
                <a:tc>
                  <a:txBody>
                    <a:bodyPr/>
                    <a:lstStyle/>
                    <a:p>
                      <a:pPr algn="just">
                        <a:lnSpc>
                          <a:spcPct val="150000"/>
                        </a:lnSpc>
                        <a:spcBef>
                          <a:spcPts val="300"/>
                        </a:spcBef>
                        <a:spcAft>
                          <a:spcPts val="300"/>
                        </a:spcAft>
                      </a:pPr>
                      <a:r>
                        <a:rPr lang="vi-VN" sz="4000" dirty="0">
                          <a:effectLst/>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vi-VN" sz="4000">
                          <a:effectLst/>
                        </a:rPr>
                        <a:t>Biện pháp bảo vệ</a:t>
                      </a:r>
                      <a:endParaRPr lang="en-US"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56075475"/>
                  </a:ext>
                </a:extLst>
              </a:tr>
              <a:tr h="5905098">
                <a:tc>
                  <a:txBody>
                    <a:bodyPr/>
                    <a:lstStyle/>
                    <a:p>
                      <a:pPr algn="ctr">
                        <a:lnSpc>
                          <a:spcPct val="100000"/>
                        </a:lnSpc>
                        <a:spcBef>
                          <a:spcPts val="300"/>
                        </a:spcBef>
                        <a:spcAft>
                          <a:spcPts val="300"/>
                        </a:spcAft>
                      </a:pPr>
                      <a:r>
                        <a:rPr lang="vi-VN" sz="4000" dirty="0">
                          <a:effectLst/>
                        </a:rPr>
                        <a:t>Đa dạng sinh học</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571500" indent="-571500" algn="just">
                        <a:lnSpc>
                          <a:spcPct val="150000"/>
                        </a:lnSpc>
                        <a:spcBef>
                          <a:spcPts val="300"/>
                        </a:spcBef>
                        <a:spcAft>
                          <a:spcPts val="300"/>
                        </a:spcAft>
                        <a:buFont typeface="Arial" panose="020B0604020202020204" pitchFamily="34" charset="0"/>
                        <a:buChar char="•"/>
                      </a:pP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04886426"/>
                  </a:ext>
                </a:extLst>
              </a:tr>
            </a:tbl>
          </a:graphicData>
        </a:graphic>
      </p:graphicFrame>
      <p:sp>
        <p:nvSpPr>
          <p:cNvPr id="3" name="Rectangle 2"/>
          <p:cNvSpPr/>
          <p:nvPr/>
        </p:nvSpPr>
        <p:spPr>
          <a:xfrm>
            <a:off x="5410200" y="3385409"/>
            <a:ext cx="11923711" cy="5863144"/>
          </a:xfrm>
          <a:prstGeom prst="rect">
            <a:avLst/>
          </a:prstGeom>
        </p:spPr>
        <p:txBody>
          <a:bodyPr wrap="square">
            <a:spAutoFit/>
          </a:bodyPr>
          <a:lstStyle/>
          <a:p>
            <a:pPr marL="571500" indent="-571500" algn="just">
              <a:lnSpc>
                <a:spcPct val="150000"/>
              </a:lnSpc>
              <a:spcBef>
                <a:spcPts val="300"/>
              </a:spcBef>
              <a:spcAft>
                <a:spcPts val="300"/>
              </a:spcAft>
              <a:buFont typeface="Arial" panose="020B0604020202020204" pitchFamily="34" charset="0"/>
              <a:buChar char="•"/>
            </a:pPr>
            <a:r>
              <a:rPr lang="vi-VN" sz="4000" dirty="0"/>
              <a:t>Thành lập các khu bảo tồn thiên nhiên</a:t>
            </a:r>
            <a:r>
              <a:rPr lang="en-US" sz="4000" dirty="0"/>
              <a:t>.</a:t>
            </a:r>
          </a:p>
          <a:p>
            <a:pPr marL="571500" indent="-571500" algn="just">
              <a:lnSpc>
                <a:spcPct val="150000"/>
              </a:lnSpc>
              <a:spcBef>
                <a:spcPts val="300"/>
              </a:spcBef>
              <a:spcAft>
                <a:spcPts val="300"/>
              </a:spcAft>
              <a:buFont typeface="Arial" panose="020B0604020202020204" pitchFamily="34" charset="0"/>
              <a:buChar char="•"/>
            </a:pPr>
            <a:r>
              <a:rPr lang="vi-VN" sz="4000" dirty="0"/>
              <a:t>Áp dụng các quy định rất nghiêm ngặt trong đánh bắt thuỷ sản, trồng rừng, quản lí rừng chặt chẽ</a:t>
            </a:r>
            <a:r>
              <a:rPr lang="en-US" sz="4000" dirty="0"/>
              <a:t>.</a:t>
            </a:r>
          </a:p>
          <a:p>
            <a:pPr marL="571500" indent="-571500" algn="just">
              <a:lnSpc>
                <a:spcPct val="150000"/>
              </a:lnSpc>
              <a:spcBef>
                <a:spcPts val="300"/>
              </a:spcBef>
              <a:spcAft>
                <a:spcPts val="300"/>
              </a:spcAft>
              <a:buFont typeface="Arial" panose="020B0604020202020204" pitchFamily="34" charset="0"/>
              <a:buChar char="•"/>
            </a:pPr>
            <a:r>
              <a:rPr lang="vi-VN" sz="4000" dirty="0"/>
              <a:t>Xây dựng vành đai xanh quanh khu vực đô thị</a:t>
            </a:r>
            <a:r>
              <a:rPr lang="en-US" sz="4000" dirty="0"/>
              <a:t>.</a:t>
            </a:r>
          </a:p>
          <a:p>
            <a:pPr marL="571500" indent="-571500" algn="just">
              <a:lnSpc>
                <a:spcPct val="150000"/>
              </a:lnSpc>
              <a:spcBef>
                <a:spcPts val="300"/>
              </a:spcBef>
              <a:spcAft>
                <a:spcPts val="300"/>
              </a:spcAft>
              <a:buFont typeface="Arial" panose="020B0604020202020204" pitchFamily="34" charset="0"/>
              <a:buChar char="•"/>
            </a:pPr>
            <a:r>
              <a:rPr lang="vi-VN" sz="4000" dirty="0"/>
              <a:t>Áp dụng các quy định bảo tồn thành phần loàivà môi trường sống của chúng.</a:t>
            </a:r>
            <a:endParaRPr lang="en-US" sz="4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6513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1" name="TextBox 20"/>
          <p:cNvSpPr txBox="1"/>
          <p:nvPr/>
        </p:nvSpPr>
        <p:spPr>
          <a:xfrm>
            <a:off x="976184" y="3433746"/>
            <a:ext cx="16349766" cy="3785652"/>
          </a:xfrm>
          <a:prstGeom prst="rect">
            <a:avLst/>
          </a:prstGeom>
          <a:noFill/>
        </p:spPr>
        <p:txBody>
          <a:bodyPr wrap="square" rtlCol="0">
            <a:spAutoFit/>
          </a:bodyPr>
          <a:lstStyle/>
          <a:p>
            <a:pPr algn="just">
              <a:lnSpc>
                <a:spcPct val="150000"/>
              </a:lnSpc>
            </a:pPr>
            <a:r>
              <a:rPr lang="vi-VN" sz="4000" b="1" dirty="0" smtClean="0">
                <a:solidFill>
                  <a:srgbClr val="FF0000"/>
                </a:solidFill>
              </a:rPr>
              <a:t>Nhiệm vụ 1: </a:t>
            </a:r>
            <a:r>
              <a:rPr lang="vi-VN" sz="4000" dirty="0" smtClean="0"/>
              <a:t>Sưu tầm hình ảnh về các hoạt động bảo vệ môi trường của một số quốc gia ở châu Âu.</a:t>
            </a:r>
            <a:endParaRPr lang="en-US" sz="4000" dirty="0" smtClean="0"/>
          </a:p>
          <a:p>
            <a:pPr algn="just">
              <a:lnSpc>
                <a:spcPct val="150000"/>
              </a:lnSpc>
            </a:pPr>
            <a:r>
              <a:rPr lang="vi-VN" sz="4000" b="1" dirty="0" smtClean="0">
                <a:solidFill>
                  <a:srgbClr val="FF0000"/>
                </a:solidFill>
              </a:rPr>
              <a:t>Nhiệm vụ 2: </a:t>
            </a:r>
            <a:r>
              <a:rPr lang="vi-VN" sz="4000" dirty="0" smtClean="0"/>
              <a:t>Tìm hiểu và viết báo cáo ngắn về một hoạt động bảo vệ môi t</a:t>
            </a:r>
            <a:r>
              <a:rPr lang="en-US" sz="4000" dirty="0" smtClean="0">
                <a:latin typeface="Arial" panose="020B0604020202020204" pitchFamily="34" charset="0"/>
                <a:cs typeface="Arial" panose="020B0604020202020204" pitchFamily="34" charset="0"/>
              </a:rPr>
              <a:t>r</a:t>
            </a:r>
            <a:r>
              <a:rPr lang="vi-VN" sz="4000" dirty="0" smtClean="0"/>
              <a:t>ường</a:t>
            </a:r>
            <a:r>
              <a:rPr lang="en-US" sz="4000" dirty="0" smtClean="0"/>
              <a:t> </a:t>
            </a:r>
            <a:r>
              <a:rPr lang="vi-VN" sz="4000" dirty="0" smtClean="0"/>
              <a:t>(nước, không khí hoặc đa dạng sinh học) ở địa phương em.</a:t>
            </a:r>
            <a:endParaRPr lang="en-US" sz="4000" dirty="0"/>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746940">
            <a:off x="-1212970" y="7572544"/>
            <a:ext cx="20728074" cy="522724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03454" y="7639930"/>
            <a:ext cx="20728074" cy="5718594"/>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5221300" y="6815153"/>
            <a:ext cx="3703320" cy="4114800"/>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264839" y="8585770"/>
            <a:ext cx="1171079" cy="1508637"/>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413965" y="8480995"/>
            <a:ext cx="1171079" cy="1508637"/>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730827" y="8519095"/>
            <a:ext cx="1429433" cy="1508637"/>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79953" y="8519095"/>
            <a:ext cx="1429433" cy="1508637"/>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802534" y="8585770"/>
            <a:ext cx="1851291" cy="1432437"/>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676600" y="8585770"/>
            <a:ext cx="991962" cy="1432437"/>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6278721" y="404828"/>
            <a:ext cx="2488395" cy="1679667"/>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28600" y="1121359"/>
            <a:ext cx="1872772" cy="1264121"/>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7355392">
            <a:off x="17379332" y="4287763"/>
            <a:ext cx="490438" cy="995814"/>
          </a:xfrm>
          <a:prstGeom prst="rect">
            <a:avLst/>
          </a:prstGeom>
        </p:spPr>
      </p:pic>
      <p:pic>
        <p:nvPicPr>
          <p:cNvPr id="17" name="Picture 17"/>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5093039">
            <a:off x="1172845" y="525220"/>
            <a:ext cx="490438" cy="995814"/>
          </a:xfrm>
          <a:prstGeom prst="rect">
            <a:avLst/>
          </a:prstGeom>
        </p:spPr>
      </p:pic>
      <p:sp>
        <p:nvSpPr>
          <p:cNvPr id="18" name="TextBox 18">
            <a:extLst>
              <a:ext uri="{FF2B5EF4-FFF2-40B4-BE49-F238E27FC236}">
                <a16:creationId xmlns:a16="http://schemas.microsoft.com/office/drawing/2014/main" id="{005D454D-2C63-3E92-6101-44E2A655166E}"/>
              </a:ext>
            </a:extLst>
          </p:cNvPr>
          <p:cNvSpPr txBox="1"/>
          <p:nvPr/>
        </p:nvSpPr>
        <p:spPr>
          <a:xfrm>
            <a:off x="3534035" y="665206"/>
            <a:ext cx="11219929" cy="959173"/>
          </a:xfrm>
          <a:prstGeom prst="rect">
            <a:avLst/>
          </a:prstGeom>
        </p:spPr>
        <p:txBody>
          <a:bodyPr lIns="0" tIns="0" rIns="0" bIns="0" rtlCol="0" anchor="t">
            <a:spAutoFit/>
          </a:bodyPr>
          <a:lstStyle/>
          <a:p>
            <a:pPr marL="0" lvl="0" indent="0" algn="ctr">
              <a:lnSpc>
                <a:spcPts val="8000"/>
              </a:lnSpc>
              <a:spcBef>
                <a:spcPct val="0"/>
              </a:spcBef>
            </a:pPr>
            <a:r>
              <a:rPr lang="en-US" sz="6500" b="1">
                <a:solidFill>
                  <a:schemeClr val="accent6">
                    <a:lumMod val="75000"/>
                  </a:schemeClr>
                </a:solidFill>
                <a:latin typeface="Arial" panose="020B0604020202020204" pitchFamily="34" charset="0"/>
                <a:cs typeface="Arial" panose="020B0604020202020204" pitchFamily="34" charset="0"/>
              </a:rPr>
              <a:t>VẬN DỤNG</a:t>
            </a:r>
            <a:endParaRPr lang="en-US" sz="6500" b="1" dirty="0">
              <a:solidFill>
                <a:schemeClr val="accent6">
                  <a:lumMod val="75000"/>
                </a:schemeClr>
              </a:solidFill>
              <a:latin typeface="Arial" panose="020B0604020202020204" pitchFamily="34" charset="0"/>
              <a:cs typeface="Arial" panose="020B0604020202020204" pitchFamily="34" charset="0"/>
            </a:endParaRPr>
          </a:p>
        </p:txBody>
      </p:sp>
      <p:sp>
        <p:nvSpPr>
          <p:cNvPr id="20" name="TextBox 19"/>
          <p:cNvSpPr txBox="1"/>
          <p:nvPr/>
        </p:nvSpPr>
        <p:spPr>
          <a:xfrm>
            <a:off x="1949924" y="2244560"/>
            <a:ext cx="14480246" cy="738664"/>
          </a:xfrm>
          <a:prstGeom prst="rect">
            <a:avLst/>
          </a:prstGeom>
          <a:noFill/>
        </p:spPr>
        <p:txBody>
          <a:bodyPr wrap="none" rtlCol="0">
            <a:spAutoFit/>
          </a:bodyPr>
          <a:lstStyle/>
          <a:p>
            <a:pPr algn="ctr"/>
            <a:r>
              <a:rPr lang="vi-VN" sz="4200" b="1" dirty="0" smtClean="0"/>
              <a:t>Em hãy lựa chọn thực hiện một trong hai nhiệm vụ sau:</a:t>
            </a:r>
            <a:endParaRPr lang="en-US" sz="4200" b="1"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1">
                                            <p:txEl>
                                              <p:pRg st="0" end="0"/>
                                            </p:txEl>
                                          </p:spTgt>
                                        </p:tgtEl>
                                        <p:attrNameLst>
                                          <p:attrName>style.visibility</p:attrName>
                                        </p:attrNameLst>
                                      </p:cBhvr>
                                      <p:to>
                                        <p:strVal val="visible"/>
                                      </p:to>
                                    </p:set>
                                    <p:animEffect transition="in" filter="fade">
                                      <p:cBhvr>
                                        <p:cTn id="16" dur="500"/>
                                        <p:tgtEl>
                                          <p:spTgt spid="21">
                                            <p:txEl>
                                              <p:pRg st="0" end="0"/>
                                            </p:txEl>
                                          </p:spTgt>
                                        </p:tgtEl>
                                      </p:cBhvr>
                                    </p:animEffect>
                                    <p:anim calcmode="lin" valueType="num">
                                      <p:cBhvr>
                                        <p:cTn id="1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animEffect transition="in" filter="fade">
                                      <p:cBhvr>
                                        <p:cTn id="23" dur="500"/>
                                        <p:tgtEl>
                                          <p:spTgt spid="21">
                                            <p:txEl>
                                              <p:pRg st="1" end="1"/>
                                            </p:txEl>
                                          </p:spTgt>
                                        </p:tgtEl>
                                      </p:cBhvr>
                                    </p:animEffect>
                                    <p:anim calcmode="lin" valueType="num">
                                      <p:cBhvr>
                                        <p:cTn id="24"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12808">
            <a:off x="13392538" y="-4842586"/>
            <a:ext cx="7642964" cy="608571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73342" y="-2049919"/>
            <a:ext cx="8428450" cy="6711153"/>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7814">
            <a:off x="10299391" y="9278992"/>
            <a:ext cx="8428450" cy="6711153"/>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208118" y="448152"/>
            <a:ext cx="610995" cy="1100892"/>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251871" y="8376692"/>
            <a:ext cx="1841848" cy="2063695"/>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29924" y="1411983"/>
            <a:ext cx="1939027" cy="1308843"/>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879837" flipV="1">
            <a:off x="16618448" y="1628687"/>
            <a:ext cx="512079" cy="1039754"/>
          </a:xfrm>
          <a:prstGeom prst="rect">
            <a:avLst/>
          </a:prstGeom>
        </p:spPr>
      </p:pic>
      <p:sp>
        <p:nvSpPr>
          <p:cNvPr id="16" name="TextBox 18">
            <a:extLst>
              <a:ext uri="{FF2B5EF4-FFF2-40B4-BE49-F238E27FC236}">
                <a16:creationId xmlns:a16="http://schemas.microsoft.com/office/drawing/2014/main" id="{52E2C337-EE56-4E50-F67C-3636FA55EC67}"/>
              </a:ext>
            </a:extLst>
          </p:cNvPr>
          <p:cNvSpPr txBox="1"/>
          <p:nvPr/>
        </p:nvSpPr>
        <p:spPr>
          <a:xfrm>
            <a:off x="3534035" y="665206"/>
            <a:ext cx="11219929" cy="959173"/>
          </a:xfrm>
          <a:prstGeom prst="rect">
            <a:avLst/>
          </a:prstGeom>
        </p:spPr>
        <p:txBody>
          <a:bodyPr lIns="0" tIns="0" rIns="0" bIns="0" rtlCol="0" anchor="t">
            <a:spAutoFit/>
          </a:bodyPr>
          <a:lstStyle/>
          <a:p>
            <a:pPr marL="0" lvl="0" indent="0" algn="ctr">
              <a:lnSpc>
                <a:spcPts val="8000"/>
              </a:lnSpc>
              <a:spcBef>
                <a:spcPct val="0"/>
              </a:spcBef>
            </a:pPr>
            <a:r>
              <a:rPr lang="en-US" sz="6500" b="1">
                <a:solidFill>
                  <a:schemeClr val="accent6">
                    <a:lumMod val="75000"/>
                  </a:schemeClr>
                </a:solidFill>
                <a:latin typeface="Arial" panose="020B0604020202020204" pitchFamily="34" charset="0"/>
                <a:cs typeface="Arial" panose="020B0604020202020204" pitchFamily="34" charset="0"/>
              </a:rPr>
              <a:t>HƯỚNG DẪN VỀ NHÀ</a:t>
            </a:r>
            <a:endParaRPr lang="en-US" sz="6500" b="1" dirty="0">
              <a:solidFill>
                <a:schemeClr val="accent6">
                  <a:lumMod val="75000"/>
                </a:schemeClr>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F05A5F2D-769D-6F41-52DA-FC9AC364E201}"/>
              </a:ext>
            </a:extLst>
          </p:cNvPr>
          <p:cNvSpPr/>
          <p:nvPr/>
        </p:nvSpPr>
        <p:spPr>
          <a:xfrm>
            <a:off x="6226789" y="2629769"/>
            <a:ext cx="10100484" cy="1648792"/>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200" dirty="0" err="1">
                <a:latin typeface="Arial" panose="020B0604020202020204" pitchFamily="34" charset="0"/>
                <a:cs typeface="Arial" panose="020B0604020202020204" pitchFamily="34" charset="0"/>
              </a:rPr>
              <a:t>Ôn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bài</a:t>
            </a:r>
            <a:r>
              <a:rPr lang="en-US" sz="4200" dirty="0" smtClean="0">
                <a:latin typeface="Arial" panose="020B0604020202020204" pitchFamily="34" charset="0"/>
                <a:cs typeface="Arial" panose="020B0604020202020204" pitchFamily="34" charset="0"/>
              </a:rPr>
              <a:t> 3</a:t>
            </a:r>
            <a:endParaRPr lang="en-US" sz="4200" dirty="0"/>
          </a:p>
        </p:txBody>
      </p:sp>
      <p:sp>
        <p:nvSpPr>
          <p:cNvPr id="21" name="Rectangle: Rounded Corners 20">
            <a:extLst>
              <a:ext uri="{FF2B5EF4-FFF2-40B4-BE49-F238E27FC236}">
                <a16:creationId xmlns:a16="http://schemas.microsoft.com/office/drawing/2014/main" id="{56321E6D-4198-45A2-3A3E-51D6E0DAD9D8}"/>
              </a:ext>
            </a:extLst>
          </p:cNvPr>
          <p:cNvSpPr/>
          <p:nvPr/>
        </p:nvSpPr>
        <p:spPr>
          <a:xfrm>
            <a:off x="6226789" y="4826262"/>
            <a:ext cx="10095167" cy="1648792"/>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lnSpc>
                <a:spcPct val="130000"/>
              </a:lnSpc>
            </a:pPr>
            <a:r>
              <a:rPr lang="nl-NL" sz="4200" dirty="0">
                <a:latin typeface="Arial" panose="020B0604020202020204" pitchFamily="34" charset="0"/>
                <a:cs typeface="Arial" panose="020B0604020202020204" pitchFamily="34" charset="0"/>
              </a:rPr>
              <a:t>Hoàn thành </a:t>
            </a:r>
            <a:r>
              <a:rPr lang="nl-NL" sz="4200" dirty="0" smtClean="0">
                <a:latin typeface="Arial" panose="020B0604020202020204" pitchFamily="34" charset="0"/>
                <a:cs typeface="Arial" panose="020B0604020202020204" pitchFamily="34" charset="0"/>
              </a:rPr>
              <a:t>bài tập được giao</a:t>
            </a:r>
            <a:endParaRPr lang="en-US" sz="4200" dirty="0">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B60D9848-838D-59E4-96ED-BAFF2CF46F82}"/>
              </a:ext>
            </a:extLst>
          </p:cNvPr>
          <p:cNvSpPr/>
          <p:nvPr/>
        </p:nvSpPr>
        <p:spPr>
          <a:xfrm>
            <a:off x="6226789" y="7022756"/>
            <a:ext cx="10100484" cy="1648792"/>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lnSpc>
                <a:spcPct val="130000"/>
              </a:lnSpc>
            </a:pPr>
            <a:r>
              <a:rPr lang="nl-NL" sz="4200" dirty="0">
                <a:latin typeface="Arial" panose="020B0604020202020204" pitchFamily="34" charset="0"/>
                <a:cs typeface="Arial" panose="020B0604020202020204" pitchFamily="34" charset="0"/>
              </a:rPr>
              <a:t>Đọc </a:t>
            </a:r>
            <a:r>
              <a:rPr lang="nl-NL" sz="4200" dirty="0" smtClean="0">
                <a:latin typeface="Arial" panose="020B0604020202020204" pitchFamily="34" charset="0"/>
                <a:cs typeface="Arial" panose="020B0604020202020204" pitchFamily="34" charset="0"/>
              </a:rPr>
              <a:t>trước nội dung bài 4</a:t>
            </a:r>
            <a:endParaRPr lang="en-US" sz="4200" dirty="0">
              <a:latin typeface="Arial" panose="020B0604020202020204" pitchFamily="34" charset="0"/>
              <a:cs typeface="Arial" panose="020B0604020202020204" pitchFamily="34" charset="0"/>
            </a:endParaRPr>
          </a:p>
        </p:txBody>
      </p:sp>
      <p:pic>
        <p:nvPicPr>
          <p:cNvPr id="17" name="Picture 2">
            <a:extLst>
              <a:ext uri="{FF2B5EF4-FFF2-40B4-BE49-F238E27FC236}">
                <a16:creationId xmlns:a16="http://schemas.microsoft.com/office/drawing/2014/main" id="{B6CB48CA-0802-5944-1F65-E805FB84528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r="15601" b="43136"/>
          <a:stretch>
            <a:fillRect/>
          </a:stretch>
        </p:blipFill>
        <p:spPr>
          <a:xfrm flipH="1">
            <a:off x="-548939" y="3499129"/>
            <a:ext cx="7593921" cy="6787871"/>
          </a:xfrm>
          <a:prstGeom prst="rect">
            <a:avLst/>
          </a:prstGeom>
        </p:spPr>
      </p:pic>
      <p:pic>
        <p:nvPicPr>
          <p:cNvPr id="23" name="Picture 7">
            <a:extLst>
              <a:ext uri="{FF2B5EF4-FFF2-40B4-BE49-F238E27FC236}">
                <a16:creationId xmlns:a16="http://schemas.microsoft.com/office/drawing/2014/main" id="{17039BC7-82F6-B54C-7FBE-8DC0C463985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538514" y="7334574"/>
            <a:ext cx="2417299" cy="2952426"/>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746940">
            <a:off x="-1212750" y="6631491"/>
            <a:ext cx="23999541" cy="711259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03454" y="7215476"/>
            <a:ext cx="20728074" cy="614304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07783" y="2875939"/>
            <a:ext cx="4995996" cy="7446606"/>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616945" y="4986046"/>
            <a:ext cx="1768503" cy="216000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879837" flipV="1">
            <a:off x="8138816" y="5376861"/>
            <a:ext cx="518059" cy="1051896"/>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798900">
            <a:off x="6160771" y="459088"/>
            <a:ext cx="518059" cy="1051896"/>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217982" y="703952"/>
            <a:ext cx="1775597" cy="1198528"/>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703765" y="385772"/>
            <a:ext cx="1775597" cy="1198528"/>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560583" y="7403739"/>
            <a:ext cx="1279119" cy="2883261"/>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flipH="1">
            <a:off x="10376668" y="7403739"/>
            <a:ext cx="1567445" cy="2883261"/>
          </a:xfrm>
          <a:prstGeom prst="rect">
            <a:avLst/>
          </a:prstGeom>
        </p:spPr>
      </p:pic>
      <p:sp>
        <p:nvSpPr>
          <p:cNvPr id="14" name="TextBox 15">
            <a:extLst>
              <a:ext uri="{FF2B5EF4-FFF2-40B4-BE49-F238E27FC236}">
                <a16:creationId xmlns:a16="http://schemas.microsoft.com/office/drawing/2014/main" id="{8BB9D4F0-BF53-8C70-C39B-74874BCF9C6F}"/>
              </a:ext>
            </a:extLst>
          </p:cNvPr>
          <p:cNvSpPr txBox="1"/>
          <p:nvPr/>
        </p:nvSpPr>
        <p:spPr>
          <a:xfrm>
            <a:off x="3922109" y="2876152"/>
            <a:ext cx="13669454" cy="2455288"/>
          </a:xfrm>
          <a:prstGeom prst="rect">
            <a:avLst/>
          </a:prstGeom>
        </p:spPr>
        <p:txBody>
          <a:bodyPr wrap="square" lIns="0" tIns="0" rIns="0" bIns="0" rtlCol="0" anchor="t">
            <a:spAutoFit/>
          </a:bodyPr>
          <a:lstStyle/>
          <a:p>
            <a:pPr algn="ctr">
              <a:lnSpc>
                <a:spcPts val="9900"/>
              </a:lnSpc>
            </a:pPr>
            <a:r>
              <a:rPr lang="en-US" sz="8000" b="1" dirty="0">
                <a:solidFill>
                  <a:srgbClr val="2E4559"/>
                </a:solidFill>
                <a:latin typeface="Arial" panose="020B0604020202020204" pitchFamily="34" charset="0"/>
                <a:cs typeface="Arial" panose="020B0604020202020204" pitchFamily="34" charset="0"/>
              </a:rPr>
              <a:t>CẢM ƠN CÁC EM ĐÃ LẮNG NGHE BÀI GIẢNG</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5897601" y="-371030"/>
            <a:ext cx="2612978" cy="290330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380456" y="-2049919"/>
            <a:ext cx="8428450" cy="671115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7814">
            <a:off x="10299391" y="9278992"/>
            <a:ext cx="8428450" cy="6711153"/>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b="55340"/>
          <a:stretch>
            <a:fillRect/>
          </a:stretch>
        </p:blipFill>
        <p:spPr>
          <a:xfrm rot="8462646">
            <a:off x="16595800" y="9535802"/>
            <a:ext cx="1770667" cy="408236"/>
          </a:xfrm>
          <a:prstGeom prst="rect">
            <a:avLst/>
          </a:prstGeom>
        </p:spPr>
      </p:pic>
      <p:sp>
        <p:nvSpPr>
          <p:cNvPr id="15" name="Rounded Rectangle 14"/>
          <p:cNvSpPr/>
          <p:nvPr/>
        </p:nvSpPr>
        <p:spPr>
          <a:xfrm>
            <a:off x="1260843" y="673386"/>
            <a:ext cx="15745046" cy="2636372"/>
          </a:xfrm>
          <a:prstGeom prst="roundRect">
            <a:avLst/>
          </a:prstGeom>
          <a:solidFill>
            <a:schemeClr val="bg1"/>
          </a:solid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3800" dirty="0">
                <a:solidFill>
                  <a:schemeClr val="tx1"/>
                </a:solidFill>
              </a:rPr>
              <a:t>Nhờ trình độ khoa học – kĩ thuật tiên tiến, các nước châu Âu có những phương tiện hiện đại, hỗ trợ tích cực cho công cuộc phát triển bền vững, bảo vệ môi trường tự nhiên</a:t>
            </a:r>
            <a:r>
              <a:rPr lang="vi-VN" sz="3800" dirty="0" smtClean="0">
                <a:solidFill>
                  <a:schemeClr val="tx1"/>
                </a:solidFill>
              </a:rPr>
              <a:t>.</a:t>
            </a:r>
            <a:endParaRPr lang="en-US" sz="3800" dirty="0">
              <a:solidFill>
                <a:schemeClr val="tx1"/>
              </a:solidFill>
            </a:endParaRPr>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12015">
            <a:off x="-1034902" y="7789825"/>
            <a:ext cx="2612978" cy="2903309"/>
          </a:xfrm>
          <a:prstGeom prst="rect">
            <a:avLst/>
          </a:prstGeom>
        </p:spPr>
      </p:pic>
      <p:sp>
        <p:nvSpPr>
          <p:cNvPr id="12" name="Rounded Rectangle 11"/>
          <p:cNvSpPr/>
          <p:nvPr/>
        </p:nvSpPr>
        <p:spPr>
          <a:xfrm>
            <a:off x="1260843" y="3558781"/>
            <a:ext cx="15745046" cy="3295744"/>
          </a:xfrm>
          <a:prstGeom prst="roundRect">
            <a:avLst/>
          </a:prstGeom>
          <a:solidFill>
            <a:schemeClr val="bg1"/>
          </a:solid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3800" dirty="0">
                <a:solidFill>
                  <a:schemeClr val="tx1"/>
                </a:solidFill>
              </a:rPr>
              <a:t>Tỉ lệ môi trường ở châu Âu thấp hơn ở các quốc gia châu Á vì các quốc gia châu Âu đều là những đất nước phát triển, họ đã và đang rất đầu tư cho việc bảo vệ môi trường và tài nguyên thiên nhiên, giảm thiểu tối đa hậu quả của biến đổi khí hậu.</a:t>
            </a:r>
            <a:endParaRPr lang="en-US" sz="3800" dirty="0">
              <a:solidFill>
                <a:schemeClr val="tx1"/>
              </a:solidFill>
            </a:endParaRPr>
          </a:p>
        </p:txBody>
      </p:sp>
      <p:sp>
        <p:nvSpPr>
          <p:cNvPr id="14" name="Rounded Rectangle 13"/>
          <p:cNvSpPr/>
          <p:nvPr/>
        </p:nvSpPr>
        <p:spPr>
          <a:xfrm>
            <a:off x="1260843" y="7103548"/>
            <a:ext cx="15745046" cy="2636372"/>
          </a:xfrm>
          <a:prstGeom prst="roundRect">
            <a:avLst/>
          </a:prstGeom>
          <a:solidFill>
            <a:schemeClr val="bg1"/>
          </a:solid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3800" dirty="0">
                <a:solidFill>
                  <a:schemeClr val="tx1"/>
                </a:solidFill>
              </a:rPr>
              <a:t>Nếu được chọn, em thích sống ở châu Âu vì đây là một khu vực có nền kinh tế phát triển, trình độ khoa học – kĩ thuật tiên tiến, nhờ đó, chất lượng cuộc sống của người dân luôn được đảm bảo.</a:t>
            </a:r>
            <a:endParaRPr lang="en-US" sz="3800" dirty="0">
              <a:solidFill>
                <a:schemeClr val="tx1"/>
              </a:solidFill>
            </a:endParaRPr>
          </a:p>
        </p:txBody>
      </p:sp>
    </p:spTree>
    <p:extLst>
      <p:ext uri="{BB962C8B-B14F-4D97-AF65-F5344CB8AC3E}">
        <p14:creationId xmlns:p14="http://schemas.microsoft.com/office/powerpoint/2010/main" val="160375449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6335199" y="-3389090"/>
            <a:ext cx="5693803" cy="1714500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503754" y="1572722"/>
            <a:ext cx="1939027" cy="130884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4438" y="1572722"/>
            <a:ext cx="1939027" cy="130884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101970">
            <a:off x="1294164" y="449229"/>
            <a:ext cx="490438" cy="99581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311681" flipV="1">
            <a:off x="14181622" y="8139697"/>
            <a:ext cx="490438" cy="99581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798368" y="-130897"/>
            <a:ext cx="1647045" cy="1874305"/>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36051" flipH="1">
            <a:off x="3702911" y="1964840"/>
            <a:ext cx="1749036" cy="743340"/>
          </a:xfrm>
          <a:prstGeom prst="rect">
            <a:avLst/>
          </a:prstGeom>
        </p:spPr>
      </p:pic>
      <p:sp>
        <p:nvSpPr>
          <p:cNvPr id="15" name="TextBox 14">
            <a:extLst>
              <a:ext uri="{FF2B5EF4-FFF2-40B4-BE49-F238E27FC236}">
                <a16:creationId xmlns:a16="http://schemas.microsoft.com/office/drawing/2014/main" id="{CE680C65-D2B9-A6BD-801B-E9C454F9E35A}"/>
              </a:ext>
            </a:extLst>
          </p:cNvPr>
          <p:cNvSpPr txBox="1"/>
          <p:nvPr/>
        </p:nvSpPr>
        <p:spPr>
          <a:xfrm>
            <a:off x="1283539" y="3188727"/>
            <a:ext cx="15635722" cy="4293483"/>
          </a:xfrm>
          <a:prstGeom prst="rect">
            <a:avLst/>
          </a:prstGeom>
          <a:noFill/>
        </p:spPr>
        <p:txBody>
          <a:bodyPr wrap="square">
            <a:spAutoFit/>
          </a:bodyPr>
          <a:lstStyle/>
          <a:p>
            <a:pPr algn="ctr">
              <a:lnSpc>
                <a:spcPct val="130000"/>
              </a:lnSpc>
              <a:spcBef>
                <a:spcPts val="300"/>
              </a:spcBef>
              <a:spcAft>
                <a:spcPts val="300"/>
              </a:spcAft>
            </a:pPr>
            <a:r>
              <a:rPr lang="en-US" sz="7000" b="1" kern="0" dirty="0" smtClean="0">
                <a:solidFill>
                  <a:srgbClr val="2E4559"/>
                </a:solidFill>
                <a:latin typeface="Arial" panose="020B0604020202020204" pitchFamily="34" charset="0"/>
                <a:ea typeface="DengXian Light" panose="02010600030101010101" pitchFamily="2" charset="-122"/>
                <a:cs typeface="Arial" panose="020B0604020202020204" pitchFamily="34" charset="0"/>
              </a:rPr>
              <a:t>BÀI 3. PHƯƠNG THỨC CON NGƯỜI KHAI THÁC, SỬ DỤNG, BẢO VỆ THIÊN NHIÊN CHÂU ÂU</a:t>
            </a:r>
            <a:endParaRPr lang="en-US" sz="7000" b="1" dirty="0">
              <a:solidFill>
                <a:srgbClr val="2E4559"/>
              </a:solidFill>
              <a:effectLst/>
              <a:latin typeface="Arial" panose="020B0604020202020204" pitchFamily="34" charset="0"/>
              <a:ea typeface="DengXian Light" panose="02010600030101010101" pitchFamily="2" charset="-122"/>
              <a:cs typeface="Arial" panose="020B0604020202020204" pitchFamily="34" charset="0"/>
            </a:endParaRPr>
          </a:p>
        </p:txBody>
      </p:sp>
      <p:pic>
        <p:nvPicPr>
          <p:cNvPr id="16" name="Picture 3">
            <a:extLst>
              <a:ext uri="{FF2B5EF4-FFF2-40B4-BE49-F238E27FC236}">
                <a16:creationId xmlns:a16="http://schemas.microsoft.com/office/drawing/2014/main" id="{1950F490-1B70-F703-D911-BEF33C54769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98461" y="6286499"/>
            <a:ext cx="1770157" cy="3990109"/>
          </a:xfrm>
          <a:prstGeom prst="rect">
            <a:avLst/>
          </a:prstGeom>
        </p:spPr>
      </p:pic>
      <p:pic>
        <p:nvPicPr>
          <p:cNvPr id="17" name="Picture 4">
            <a:extLst>
              <a:ext uri="{FF2B5EF4-FFF2-40B4-BE49-F238E27FC236}">
                <a16:creationId xmlns:a16="http://schemas.microsoft.com/office/drawing/2014/main" id="{15E95AB2-A685-4D28-1E6C-B4B779DE63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5306362" y="6474228"/>
            <a:ext cx="2072761" cy="3812771"/>
          </a:xfrm>
          <a:prstGeom prst="rect">
            <a:avLst/>
          </a:prstGeom>
        </p:spPr>
      </p:pic>
      <p:pic>
        <p:nvPicPr>
          <p:cNvPr id="18" name="Picture 9">
            <a:extLst>
              <a:ext uri="{FF2B5EF4-FFF2-40B4-BE49-F238E27FC236}">
                <a16:creationId xmlns:a16="http://schemas.microsoft.com/office/drawing/2014/main" id="{13040DA7-1B66-FC6B-5F0B-BD4033CFA3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054204" y="8645414"/>
            <a:ext cx="1647045" cy="1874305"/>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anim calcmode="lin" valueType="num">
                                      <p:cBhvr>
                                        <p:cTn id="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221451" y="8636039"/>
            <a:ext cx="8428450" cy="671115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013117" y="-5316046"/>
            <a:ext cx="8428450" cy="671115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5994044" y="7774081"/>
            <a:ext cx="2612978" cy="290330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flipH="1">
            <a:off x="-359850" y="-289329"/>
            <a:ext cx="2612978" cy="290330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17252" y="7745152"/>
            <a:ext cx="1223479" cy="1661771"/>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879837" flipV="1">
            <a:off x="16483137" y="287202"/>
            <a:ext cx="844727" cy="1715181"/>
          </a:xfrm>
          <a:prstGeom prst="rect">
            <a:avLst/>
          </a:prstGeom>
        </p:spPr>
      </p:pic>
      <p:sp>
        <p:nvSpPr>
          <p:cNvPr id="11" name="TextBox 18">
            <a:extLst>
              <a:ext uri="{FF2B5EF4-FFF2-40B4-BE49-F238E27FC236}">
                <a16:creationId xmlns:a16="http://schemas.microsoft.com/office/drawing/2014/main" id="{D820C01B-EFA1-8C1A-1D3F-3D1190D7E78E}"/>
              </a:ext>
            </a:extLst>
          </p:cNvPr>
          <p:cNvSpPr txBox="1"/>
          <p:nvPr/>
        </p:nvSpPr>
        <p:spPr>
          <a:xfrm>
            <a:off x="3534035" y="665206"/>
            <a:ext cx="11219929" cy="959173"/>
          </a:xfrm>
          <a:prstGeom prst="rect">
            <a:avLst/>
          </a:prstGeom>
        </p:spPr>
        <p:txBody>
          <a:bodyPr lIns="0" tIns="0" rIns="0" bIns="0" rtlCol="0" anchor="t">
            <a:spAutoFit/>
          </a:bodyPr>
          <a:lstStyle/>
          <a:p>
            <a:pPr marL="0" lvl="0" indent="0" algn="ctr">
              <a:lnSpc>
                <a:spcPts val="8000"/>
              </a:lnSpc>
              <a:spcBef>
                <a:spcPct val="0"/>
              </a:spcBef>
            </a:pPr>
            <a:r>
              <a:rPr lang="en-US" sz="6500" b="1" dirty="0">
                <a:solidFill>
                  <a:schemeClr val="accent6">
                    <a:lumMod val="75000"/>
                  </a:schemeClr>
                </a:solidFill>
                <a:latin typeface="Arial" panose="020B0604020202020204" pitchFamily="34" charset="0"/>
                <a:cs typeface="Arial" panose="020B0604020202020204" pitchFamily="34" charset="0"/>
              </a:rPr>
              <a:t>NỘI DUNG BÀI HỌC</a:t>
            </a:r>
          </a:p>
        </p:txBody>
      </p:sp>
      <p:pic>
        <p:nvPicPr>
          <p:cNvPr id="13" name="Picture 22">
            <a:extLst>
              <a:ext uri="{FF2B5EF4-FFF2-40B4-BE49-F238E27FC236}">
                <a16:creationId xmlns:a16="http://schemas.microsoft.com/office/drawing/2014/main" id="{F2F4CB1C-0B21-0AD4-38B5-3E1BE701C7A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239082">
            <a:off x="11539104" y="9237336"/>
            <a:ext cx="1656347" cy="542077"/>
          </a:xfrm>
          <a:prstGeom prst="rect">
            <a:avLst/>
          </a:prstGeom>
        </p:spPr>
      </p:pic>
      <p:sp>
        <p:nvSpPr>
          <p:cNvPr id="14" name="Rectangle: Rounded Corners 13">
            <a:extLst>
              <a:ext uri="{FF2B5EF4-FFF2-40B4-BE49-F238E27FC236}">
                <a16:creationId xmlns:a16="http://schemas.microsoft.com/office/drawing/2014/main" id="{830FEDCE-7927-5829-FE7D-B040233B2197}"/>
              </a:ext>
            </a:extLst>
          </p:cNvPr>
          <p:cNvSpPr/>
          <p:nvPr/>
        </p:nvSpPr>
        <p:spPr>
          <a:xfrm>
            <a:off x="2444115" y="2538526"/>
            <a:ext cx="13169210" cy="1701547"/>
          </a:xfrm>
          <a:prstGeom prst="roundRect">
            <a:avLst/>
          </a:prstGeom>
          <a:solidFill>
            <a:schemeClr val="accent5">
              <a:lumMod val="75000"/>
            </a:schemeClr>
          </a:solidFill>
          <a:ln w="38100"/>
        </p:spPr>
        <p:style>
          <a:lnRef idx="3">
            <a:schemeClr val="lt1"/>
          </a:lnRef>
          <a:fillRef idx="1">
            <a:schemeClr val="accent5"/>
          </a:fillRef>
          <a:effectRef idx="1">
            <a:schemeClr val="accent5"/>
          </a:effectRef>
          <a:fontRef idx="minor">
            <a:schemeClr val="lt1"/>
          </a:fontRef>
        </p:style>
        <p:txBody>
          <a:bodyPr rtlCol="0" anchor="ctr"/>
          <a:lstStyle/>
          <a:p>
            <a:pPr algn="ctr"/>
            <a:r>
              <a:rPr lang="en-US" sz="5000" b="1" dirty="0">
                <a:latin typeface="Arial" panose="020B0604020202020204" pitchFamily="34" charset="0"/>
                <a:cs typeface="Arial" panose="020B0604020202020204" pitchFamily="34" charset="0"/>
              </a:rPr>
              <a:t>1. </a:t>
            </a:r>
            <a:r>
              <a:rPr lang="en-US" sz="5000" b="1" dirty="0" err="1" smtClean="0">
                <a:latin typeface="Arial" panose="020B0604020202020204" pitchFamily="34" charset="0"/>
                <a:cs typeface="Arial" panose="020B0604020202020204" pitchFamily="34" charset="0"/>
              </a:rPr>
              <a:t>Bảo</a:t>
            </a:r>
            <a:r>
              <a:rPr lang="en-US" sz="5000" b="1" dirty="0" smtClean="0">
                <a:latin typeface="Arial" panose="020B0604020202020204" pitchFamily="34" charset="0"/>
                <a:cs typeface="Arial" panose="020B0604020202020204" pitchFamily="34" charset="0"/>
              </a:rPr>
              <a:t> </a:t>
            </a:r>
            <a:r>
              <a:rPr lang="en-US" sz="5000" b="1" dirty="0" err="1" smtClean="0">
                <a:latin typeface="Arial" panose="020B0604020202020204" pitchFamily="34" charset="0"/>
                <a:cs typeface="Arial" panose="020B0604020202020204" pitchFamily="34" charset="0"/>
              </a:rPr>
              <a:t>vệ</a:t>
            </a:r>
            <a:r>
              <a:rPr lang="en-US" sz="5000" b="1" dirty="0" smtClean="0">
                <a:latin typeface="Arial" panose="020B0604020202020204" pitchFamily="34" charset="0"/>
                <a:cs typeface="Arial" panose="020B0604020202020204" pitchFamily="34" charset="0"/>
              </a:rPr>
              <a:t> </a:t>
            </a:r>
            <a:r>
              <a:rPr lang="en-US" sz="5000" b="1" dirty="0" err="1" smtClean="0">
                <a:latin typeface="Arial" panose="020B0604020202020204" pitchFamily="34" charset="0"/>
                <a:cs typeface="Arial" panose="020B0604020202020204" pitchFamily="34" charset="0"/>
              </a:rPr>
              <a:t>môi</a:t>
            </a:r>
            <a:r>
              <a:rPr lang="en-US" sz="5000" b="1" dirty="0" smtClean="0">
                <a:latin typeface="Arial" panose="020B0604020202020204" pitchFamily="34" charset="0"/>
                <a:cs typeface="Arial" panose="020B0604020202020204" pitchFamily="34" charset="0"/>
              </a:rPr>
              <a:t> </a:t>
            </a:r>
            <a:r>
              <a:rPr lang="en-US" sz="5000" b="1" dirty="0" err="1" smtClean="0">
                <a:latin typeface="Arial" panose="020B0604020202020204" pitchFamily="34" charset="0"/>
                <a:cs typeface="Arial" panose="020B0604020202020204" pitchFamily="34" charset="0"/>
              </a:rPr>
              <a:t>trường</a:t>
            </a:r>
            <a:r>
              <a:rPr lang="en-US" sz="5000" b="1" dirty="0" smtClean="0">
                <a:latin typeface="Arial" panose="020B0604020202020204" pitchFamily="34" charset="0"/>
                <a:cs typeface="Arial" panose="020B0604020202020204" pitchFamily="34" charset="0"/>
              </a:rPr>
              <a:t> </a:t>
            </a:r>
            <a:r>
              <a:rPr lang="en-US" sz="5000" b="1" dirty="0" err="1" smtClean="0">
                <a:latin typeface="Arial" panose="020B0604020202020204" pitchFamily="34" charset="0"/>
                <a:cs typeface="Arial" panose="020B0604020202020204" pitchFamily="34" charset="0"/>
              </a:rPr>
              <a:t>nước</a:t>
            </a:r>
            <a:endParaRPr lang="en-US" sz="5000" b="1"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CC12D16A-D8F3-AF57-2B88-316D92FD01CD}"/>
              </a:ext>
            </a:extLst>
          </p:cNvPr>
          <p:cNvSpPr/>
          <p:nvPr/>
        </p:nvSpPr>
        <p:spPr>
          <a:xfrm>
            <a:off x="2444114" y="4766721"/>
            <a:ext cx="13169211" cy="1701547"/>
          </a:xfrm>
          <a:prstGeom prst="roundRect">
            <a:avLst/>
          </a:prstGeom>
          <a:solidFill>
            <a:schemeClr val="accent5">
              <a:lumMod val="75000"/>
            </a:schemeClr>
          </a:solidFill>
          <a:ln w="38100"/>
        </p:spPr>
        <p:style>
          <a:lnRef idx="3">
            <a:schemeClr val="lt1"/>
          </a:lnRef>
          <a:fillRef idx="1">
            <a:schemeClr val="accent5"/>
          </a:fillRef>
          <a:effectRef idx="1">
            <a:schemeClr val="accent5"/>
          </a:effectRef>
          <a:fontRef idx="minor">
            <a:schemeClr val="lt1"/>
          </a:fontRef>
        </p:style>
        <p:txBody>
          <a:bodyPr rtlCol="0" anchor="ctr"/>
          <a:lstStyle/>
          <a:p>
            <a:pPr algn="ctr"/>
            <a:r>
              <a:rPr lang="en-US" sz="5000" b="1" dirty="0">
                <a:latin typeface="Arial" panose="020B0604020202020204" pitchFamily="34" charset="0"/>
                <a:cs typeface="Arial" panose="020B0604020202020204" pitchFamily="34" charset="0"/>
              </a:rPr>
              <a:t>2. </a:t>
            </a:r>
            <a:r>
              <a:rPr lang="en-US" sz="5000" b="1" dirty="0" err="1" smtClean="0">
                <a:latin typeface="Arial" panose="020B0604020202020204" pitchFamily="34" charset="0"/>
                <a:cs typeface="Arial" panose="020B0604020202020204" pitchFamily="34" charset="0"/>
              </a:rPr>
              <a:t>Bảo</a:t>
            </a:r>
            <a:r>
              <a:rPr lang="en-US" sz="5000" b="1" dirty="0" smtClean="0">
                <a:latin typeface="Arial" panose="020B0604020202020204" pitchFamily="34" charset="0"/>
                <a:cs typeface="Arial" panose="020B0604020202020204" pitchFamily="34" charset="0"/>
              </a:rPr>
              <a:t> </a:t>
            </a:r>
            <a:r>
              <a:rPr lang="en-US" sz="5000" b="1" dirty="0" err="1" smtClean="0">
                <a:latin typeface="Arial" panose="020B0604020202020204" pitchFamily="34" charset="0"/>
                <a:cs typeface="Arial" panose="020B0604020202020204" pitchFamily="34" charset="0"/>
              </a:rPr>
              <a:t>vệ</a:t>
            </a:r>
            <a:r>
              <a:rPr lang="en-US" sz="5000" b="1" dirty="0" smtClean="0">
                <a:latin typeface="Arial" panose="020B0604020202020204" pitchFamily="34" charset="0"/>
                <a:cs typeface="Arial" panose="020B0604020202020204" pitchFamily="34" charset="0"/>
              </a:rPr>
              <a:t> </a:t>
            </a:r>
            <a:r>
              <a:rPr lang="en-US" sz="5000" b="1" dirty="0" err="1" smtClean="0">
                <a:latin typeface="Arial" panose="020B0604020202020204" pitchFamily="34" charset="0"/>
                <a:cs typeface="Arial" panose="020B0604020202020204" pitchFamily="34" charset="0"/>
              </a:rPr>
              <a:t>môi</a:t>
            </a:r>
            <a:r>
              <a:rPr lang="en-US" sz="5000" b="1" dirty="0" smtClean="0">
                <a:latin typeface="Arial" panose="020B0604020202020204" pitchFamily="34" charset="0"/>
                <a:cs typeface="Arial" panose="020B0604020202020204" pitchFamily="34" charset="0"/>
              </a:rPr>
              <a:t> </a:t>
            </a:r>
            <a:r>
              <a:rPr lang="en-US" sz="5000" b="1" dirty="0" err="1" smtClean="0">
                <a:latin typeface="Arial" panose="020B0604020202020204" pitchFamily="34" charset="0"/>
                <a:cs typeface="Arial" panose="020B0604020202020204" pitchFamily="34" charset="0"/>
              </a:rPr>
              <a:t>trường</a:t>
            </a:r>
            <a:r>
              <a:rPr lang="en-US" sz="5000" b="1" dirty="0" smtClean="0">
                <a:latin typeface="Arial" panose="020B0604020202020204" pitchFamily="34" charset="0"/>
                <a:cs typeface="Arial" panose="020B0604020202020204" pitchFamily="34" charset="0"/>
              </a:rPr>
              <a:t> </a:t>
            </a:r>
            <a:r>
              <a:rPr lang="en-US" sz="5000" b="1" dirty="0" err="1" smtClean="0">
                <a:latin typeface="Arial" panose="020B0604020202020204" pitchFamily="34" charset="0"/>
                <a:cs typeface="Arial" panose="020B0604020202020204" pitchFamily="34" charset="0"/>
              </a:rPr>
              <a:t>không</a:t>
            </a:r>
            <a:r>
              <a:rPr lang="en-US" sz="5000" b="1" dirty="0" smtClean="0">
                <a:latin typeface="Arial" panose="020B0604020202020204" pitchFamily="34" charset="0"/>
                <a:cs typeface="Arial" panose="020B0604020202020204" pitchFamily="34" charset="0"/>
              </a:rPr>
              <a:t> </a:t>
            </a:r>
            <a:r>
              <a:rPr lang="en-US" sz="5000" b="1" dirty="0" err="1" smtClean="0">
                <a:latin typeface="Arial" panose="020B0604020202020204" pitchFamily="34" charset="0"/>
                <a:cs typeface="Arial" panose="020B0604020202020204" pitchFamily="34" charset="0"/>
              </a:rPr>
              <a:t>khí</a:t>
            </a:r>
            <a:endParaRPr lang="en-US" sz="5000" b="1" dirty="0">
              <a:latin typeface="Arial" panose="020B0604020202020204" pitchFamily="34" charset="0"/>
              <a:cs typeface="Arial" panose="020B0604020202020204" pitchFamily="34" charset="0"/>
            </a:endParaRPr>
          </a:p>
        </p:txBody>
      </p:sp>
      <p:pic>
        <p:nvPicPr>
          <p:cNvPr id="16" name="Picture 24">
            <a:extLst>
              <a:ext uri="{FF2B5EF4-FFF2-40B4-BE49-F238E27FC236}">
                <a16:creationId xmlns:a16="http://schemas.microsoft.com/office/drawing/2014/main" id="{D57F22B6-2CD9-4D98-4F48-DD188D28C7C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94313">
            <a:off x="2761816" y="3104982"/>
            <a:ext cx="596989" cy="568632"/>
          </a:xfrm>
          <a:prstGeom prst="rect">
            <a:avLst/>
          </a:prstGeom>
        </p:spPr>
      </p:pic>
      <p:pic>
        <p:nvPicPr>
          <p:cNvPr id="17" name="Picture 24">
            <a:extLst>
              <a:ext uri="{FF2B5EF4-FFF2-40B4-BE49-F238E27FC236}">
                <a16:creationId xmlns:a16="http://schemas.microsoft.com/office/drawing/2014/main" id="{EF6BA156-B54A-473A-4F89-A9F6412D9D3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94313">
            <a:off x="2761815" y="5338831"/>
            <a:ext cx="596989" cy="568632"/>
          </a:xfrm>
          <a:prstGeom prst="rect">
            <a:avLst/>
          </a:prstGeom>
        </p:spPr>
      </p:pic>
      <p:pic>
        <p:nvPicPr>
          <p:cNvPr id="18" name="Picture 24">
            <a:extLst>
              <a:ext uri="{FF2B5EF4-FFF2-40B4-BE49-F238E27FC236}">
                <a16:creationId xmlns:a16="http://schemas.microsoft.com/office/drawing/2014/main" id="{7BE1EE4F-1A0D-4340-1705-90FC7783C08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94313">
            <a:off x="14693089" y="3104983"/>
            <a:ext cx="596989" cy="568632"/>
          </a:xfrm>
          <a:prstGeom prst="rect">
            <a:avLst/>
          </a:prstGeom>
        </p:spPr>
      </p:pic>
      <p:pic>
        <p:nvPicPr>
          <p:cNvPr id="19" name="Picture 24">
            <a:extLst>
              <a:ext uri="{FF2B5EF4-FFF2-40B4-BE49-F238E27FC236}">
                <a16:creationId xmlns:a16="http://schemas.microsoft.com/office/drawing/2014/main" id="{989A7F76-19A6-21F2-CB2E-1DAA3E7E19C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94313">
            <a:off x="14693091" y="5338832"/>
            <a:ext cx="596989" cy="568632"/>
          </a:xfrm>
          <a:prstGeom prst="rect">
            <a:avLst/>
          </a:prstGeom>
        </p:spPr>
      </p:pic>
      <p:sp>
        <p:nvSpPr>
          <p:cNvPr id="20" name="Rectangle: Rounded Corners 19">
            <a:extLst>
              <a:ext uri="{FF2B5EF4-FFF2-40B4-BE49-F238E27FC236}">
                <a16:creationId xmlns:a16="http://schemas.microsoft.com/office/drawing/2014/main" id="{EAFB3ED8-A318-0932-F554-83F23CAEEEDD}"/>
              </a:ext>
            </a:extLst>
          </p:cNvPr>
          <p:cNvSpPr/>
          <p:nvPr/>
        </p:nvSpPr>
        <p:spPr>
          <a:xfrm>
            <a:off x="2444114" y="6994916"/>
            <a:ext cx="13169211" cy="1701547"/>
          </a:xfrm>
          <a:prstGeom prst="roundRect">
            <a:avLst/>
          </a:prstGeom>
          <a:solidFill>
            <a:schemeClr val="accent5">
              <a:lumMod val="75000"/>
            </a:schemeClr>
          </a:solidFill>
          <a:ln w="38100"/>
        </p:spPr>
        <p:style>
          <a:lnRef idx="3">
            <a:schemeClr val="lt1"/>
          </a:lnRef>
          <a:fillRef idx="1">
            <a:schemeClr val="accent5"/>
          </a:fillRef>
          <a:effectRef idx="1">
            <a:schemeClr val="accent5"/>
          </a:effectRef>
          <a:fontRef idx="minor">
            <a:schemeClr val="lt1"/>
          </a:fontRef>
        </p:style>
        <p:txBody>
          <a:bodyPr rtlCol="0" anchor="ctr"/>
          <a:lstStyle/>
          <a:p>
            <a:pPr algn="ctr"/>
            <a:r>
              <a:rPr lang="en-US" sz="5000" b="1" dirty="0">
                <a:latin typeface="Arial" panose="020B0604020202020204" pitchFamily="34" charset="0"/>
                <a:cs typeface="Arial" panose="020B0604020202020204" pitchFamily="34" charset="0"/>
              </a:rPr>
              <a:t>3. </a:t>
            </a:r>
            <a:r>
              <a:rPr lang="en-US" sz="5000" b="1" dirty="0" err="1" smtClean="0">
                <a:latin typeface="Arial" panose="020B0604020202020204" pitchFamily="34" charset="0"/>
                <a:cs typeface="Arial" panose="020B0604020202020204" pitchFamily="34" charset="0"/>
              </a:rPr>
              <a:t>Bảo</a:t>
            </a:r>
            <a:r>
              <a:rPr lang="en-US" sz="5000" b="1" dirty="0" smtClean="0">
                <a:latin typeface="Arial" panose="020B0604020202020204" pitchFamily="34" charset="0"/>
                <a:cs typeface="Arial" panose="020B0604020202020204" pitchFamily="34" charset="0"/>
              </a:rPr>
              <a:t> </a:t>
            </a:r>
            <a:r>
              <a:rPr lang="en-US" sz="5000" b="1" dirty="0" err="1" smtClean="0">
                <a:latin typeface="Arial" panose="020B0604020202020204" pitchFamily="34" charset="0"/>
                <a:cs typeface="Arial" panose="020B0604020202020204" pitchFamily="34" charset="0"/>
              </a:rPr>
              <a:t>vệ</a:t>
            </a:r>
            <a:r>
              <a:rPr lang="en-US" sz="5000" b="1" dirty="0" smtClean="0">
                <a:latin typeface="Arial" panose="020B0604020202020204" pitchFamily="34" charset="0"/>
                <a:cs typeface="Arial" panose="020B0604020202020204" pitchFamily="34" charset="0"/>
              </a:rPr>
              <a:t> </a:t>
            </a:r>
            <a:r>
              <a:rPr lang="en-US" sz="5000" b="1" dirty="0" err="1" smtClean="0">
                <a:latin typeface="Arial" panose="020B0604020202020204" pitchFamily="34" charset="0"/>
                <a:cs typeface="Arial" panose="020B0604020202020204" pitchFamily="34" charset="0"/>
              </a:rPr>
              <a:t>đa</a:t>
            </a:r>
            <a:r>
              <a:rPr lang="en-US" sz="5000" b="1" dirty="0" smtClean="0">
                <a:latin typeface="Arial" panose="020B0604020202020204" pitchFamily="34" charset="0"/>
                <a:cs typeface="Arial" panose="020B0604020202020204" pitchFamily="34" charset="0"/>
              </a:rPr>
              <a:t> </a:t>
            </a:r>
            <a:r>
              <a:rPr lang="en-US" sz="5000" b="1" dirty="0" err="1" smtClean="0">
                <a:latin typeface="Arial" panose="020B0604020202020204" pitchFamily="34" charset="0"/>
                <a:cs typeface="Arial" panose="020B0604020202020204" pitchFamily="34" charset="0"/>
              </a:rPr>
              <a:t>dạng</a:t>
            </a:r>
            <a:r>
              <a:rPr lang="en-US" sz="5000" b="1" dirty="0" smtClean="0">
                <a:latin typeface="Arial" panose="020B0604020202020204" pitchFamily="34" charset="0"/>
                <a:cs typeface="Arial" panose="020B0604020202020204" pitchFamily="34" charset="0"/>
              </a:rPr>
              <a:t> </a:t>
            </a:r>
            <a:r>
              <a:rPr lang="en-US" sz="5000" b="1" dirty="0" err="1" smtClean="0">
                <a:latin typeface="Arial" panose="020B0604020202020204" pitchFamily="34" charset="0"/>
                <a:cs typeface="Arial" panose="020B0604020202020204" pitchFamily="34" charset="0"/>
              </a:rPr>
              <a:t>sinh</a:t>
            </a:r>
            <a:r>
              <a:rPr lang="en-US" sz="5000" b="1" dirty="0" smtClean="0">
                <a:latin typeface="Arial" panose="020B0604020202020204" pitchFamily="34" charset="0"/>
                <a:cs typeface="Arial" panose="020B0604020202020204" pitchFamily="34" charset="0"/>
              </a:rPr>
              <a:t> </a:t>
            </a:r>
            <a:r>
              <a:rPr lang="en-US" sz="5000" b="1" dirty="0" err="1" smtClean="0">
                <a:latin typeface="Arial" panose="020B0604020202020204" pitchFamily="34" charset="0"/>
                <a:cs typeface="Arial" panose="020B0604020202020204" pitchFamily="34" charset="0"/>
              </a:rPr>
              <a:t>học</a:t>
            </a:r>
            <a:endParaRPr lang="en-US" sz="5000" b="1" dirty="0">
              <a:latin typeface="Arial" panose="020B0604020202020204" pitchFamily="34" charset="0"/>
              <a:cs typeface="Arial" panose="020B0604020202020204" pitchFamily="34" charset="0"/>
            </a:endParaRPr>
          </a:p>
        </p:txBody>
      </p:sp>
      <p:pic>
        <p:nvPicPr>
          <p:cNvPr id="21" name="Picture 24">
            <a:extLst>
              <a:ext uri="{FF2B5EF4-FFF2-40B4-BE49-F238E27FC236}">
                <a16:creationId xmlns:a16="http://schemas.microsoft.com/office/drawing/2014/main" id="{F5243557-B0F8-8EEA-AA6A-29ECEDD55AA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94313">
            <a:off x="2761815" y="7567026"/>
            <a:ext cx="596989" cy="568632"/>
          </a:xfrm>
          <a:prstGeom prst="rect">
            <a:avLst/>
          </a:prstGeom>
        </p:spPr>
      </p:pic>
      <p:pic>
        <p:nvPicPr>
          <p:cNvPr id="22" name="Picture 24">
            <a:extLst>
              <a:ext uri="{FF2B5EF4-FFF2-40B4-BE49-F238E27FC236}">
                <a16:creationId xmlns:a16="http://schemas.microsoft.com/office/drawing/2014/main" id="{C33852E0-C87C-7EC5-3F12-8913BADE95B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94313">
            <a:off x="14693091" y="7567027"/>
            <a:ext cx="596989" cy="568632"/>
          </a:xfrm>
          <a:prstGeom prst="rect">
            <a:avLst/>
          </a:prstGeom>
        </p:spPr>
      </p:pic>
      <p:pic>
        <p:nvPicPr>
          <p:cNvPr id="24" name="Picture 23">
            <a:extLst>
              <a:ext uri="{FF2B5EF4-FFF2-40B4-BE49-F238E27FC236}">
                <a16:creationId xmlns:a16="http://schemas.microsoft.com/office/drawing/2014/main" id="{AB1DEBD8-DEC6-89A4-B9C6-16E2C64EEA5A}"/>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5294" r="22353"/>
          <a:stretch/>
        </p:blipFill>
        <p:spPr>
          <a:xfrm>
            <a:off x="13901227" y="4014862"/>
            <a:ext cx="4185633" cy="6526762"/>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5"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436831" y="-822469"/>
            <a:ext cx="3702339" cy="370233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77120" y="1068389"/>
            <a:ext cx="1939027" cy="130884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88130" y="351111"/>
            <a:ext cx="1939027" cy="130884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584853">
            <a:off x="13962490" y="1276557"/>
            <a:ext cx="490438" cy="99581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291370">
            <a:off x="1383086" y="485757"/>
            <a:ext cx="490438" cy="99581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885988" y="4649026"/>
            <a:ext cx="2202871" cy="936220"/>
          </a:xfrm>
          <a:prstGeom prst="rect">
            <a:avLst/>
          </a:prstGeom>
        </p:spPr>
      </p:pic>
      <p:sp>
        <p:nvSpPr>
          <p:cNvPr id="14" name="TextBox 18">
            <a:extLst>
              <a:ext uri="{FF2B5EF4-FFF2-40B4-BE49-F238E27FC236}">
                <a16:creationId xmlns:a16="http://schemas.microsoft.com/office/drawing/2014/main" id="{8D0B4AAC-D440-776B-A6CA-C390E6BD0241}"/>
              </a:ext>
            </a:extLst>
          </p:cNvPr>
          <p:cNvSpPr txBox="1"/>
          <p:nvPr/>
        </p:nvSpPr>
        <p:spPr>
          <a:xfrm>
            <a:off x="3534035" y="665206"/>
            <a:ext cx="11219929" cy="959173"/>
          </a:xfrm>
          <a:prstGeom prst="rect">
            <a:avLst/>
          </a:prstGeom>
        </p:spPr>
        <p:txBody>
          <a:bodyPr lIns="0" tIns="0" rIns="0" bIns="0" rtlCol="0" anchor="t">
            <a:spAutoFit/>
          </a:bodyPr>
          <a:lstStyle/>
          <a:p>
            <a:pPr marL="0" lvl="0" indent="0" algn="ctr">
              <a:lnSpc>
                <a:spcPts val="8000"/>
              </a:lnSpc>
              <a:spcBef>
                <a:spcPct val="0"/>
              </a:spcBef>
            </a:pPr>
            <a:r>
              <a:rPr lang="en-US" sz="6500" b="1" dirty="0" smtClean="0">
                <a:solidFill>
                  <a:srgbClr val="2E4559"/>
                </a:solidFill>
                <a:latin typeface="Arial" panose="020B0604020202020204" pitchFamily="34" charset="0"/>
                <a:cs typeface="Arial" panose="020B0604020202020204" pitchFamily="34" charset="0"/>
              </a:rPr>
              <a:t>HOẠT ĐỘNG NHÓM</a:t>
            </a:r>
            <a:endParaRPr lang="en-US" sz="6500" b="1" dirty="0">
              <a:solidFill>
                <a:srgbClr val="2E4559"/>
              </a:solidFill>
              <a:latin typeface="Arial" panose="020B0604020202020204" pitchFamily="34" charset="0"/>
              <a:cs typeface="Arial" panose="020B0604020202020204" pitchFamily="34" charset="0"/>
            </a:endParaRPr>
          </a:p>
        </p:txBody>
      </p:sp>
      <p:sp>
        <p:nvSpPr>
          <p:cNvPr id="20" name="Rectangle: Rounded Corners 22">
            <a:extLst>
              <a:ext uri="{FF2B5EF4-FFF2-40B4-BE49-F238E27FC236}">
                <a16:creationId xmlns:a16="http://schemas.microsoft.com/office/drawing/2014/main" id="{53714670-300F-41BD-AFFF-FC159B640620}"/>
              </a:ext>
            </a:extLst>
          </p:cNvPr>
          <p:cNvSpPr/>
          <p:nvPr/>
        </p:nvSpPr>
        <p:spPr>
          <a:xfrm>
            <a:off x="5384623" y="2295976"/>
            <a:ext cx="7518751" cy="3362906"/>
          </a:xfrm>
          <a:prstGeom prst="roundRect">
            <a:avLst/>
          </a:prstGeom>
          <a:gradFill flip="none" rotWithShape="1">
            <a:gsLst>
              <a:gs pos="0">
                <a:srgbClr val="7ABC32">
                  <a:shade val="30000"/>
                  <a:satMod val="115000"/>
                </a:srgbClr>
              </a:gs>
              <a:gs pos="50000">
                <a:srgbClr val="7ABC32">
                  <a:shade val="67500"/>
                  <a:satMod val="115000"/>
                </a:srgbClr>
              </a:gs>
              <a:gs pos="100000">
                <a:srgbClr val="7ABC32">
                  <a:shade val="100000"/>
                  <a:satMod val="115000"/>
                </a:srgbClr>
              </a:gs>
            </a:gsLst>
            <a:lin ang="2700000" scaled="1"/>
            <a:tileRect/>
          </a:gradFill>
        </p:spPr>
        <p:style>
          <a:lnRef idx="3">
            <a:schemeClr val="lt1"/>
          </a:lnRef>
          <a:fillRef idx="1">
            <a:schemeClr val="accent3"/>
          </a:fillRef>
          <a:effectRef idx="1">
            <a:schemeClr val="accent3"/>
          </a:effectRef>
          <a:fontRef idx="minor">
            <a:schemeClr val="lt1"/>
          </a:fontRef>
        </p:style>
        <p:txBody>
          <a:bodyPr rtlCol="0" anchor="ctr"/>
          <a:lstStyle/>
          <a:p>
            <a:pPr algn="just">
              <a:lnSpc>
                <a:spcPct val="120000"/>
              </a:lnSpc>
            </a:pPr>
            <a:r>
              <a:rPr lang="vi-VN" sz="4000" b="1" dirty="0"/>
              <a:t>Nhóm 1:</a:t>
            </a:r>
            <a:r>
              <a:rPr lang="vi-VN" sz="4000" dirty="0"/>
              <a:t> Tìm hiểu vấn đề bảo vệ môi trường nước ở châu Âu (Phiếu học tập 1).</a:t>
            </a:r>
            <a:endParaRPr lang="en-US" sz="4000" dirty="0">
              <a:latin typeface="Arial" panose="020B0604020202020204" pitchFamily="34" charset="0"/>
              <a:cs typeface="Arial" panose="020B0604020202020204" pitchFamily="34" charset="0"/>
            </a:endParaRPr>
          </a:p>
        </p:txBody>
      </p:sp>
      <p:sp>
        <p:nvSpPr>
          <p:cNvPr id="21" name="Rectangle: Rounded Corners 26">
            <a:extLst>
              <a:ext uri="{FF2B5EF4-FFF2-40B4-BE49-F238E27FC236}">
                <a16:creationId xmlns:a16="http://schemas.microsoft.com/office/drawing/2014/main" id="{976BD9BD-C94D-95F5-5137-A55CE32820D1}"/>
              </a:ext>
            </a:extLst>
          </p:cNvPr>
          <p:cNvSpPr/>
          <p:nvPr/>
        </p:nvSpPr>
        <p:spPr>
          <a:xfrm>
            <a:off x="762000" y="6330479"/>
            <a:ext cx="7518751" cy="3362906"/>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p:spPr>
        <p:style>
          <a:lnRef idx="3">
            <a:schemeClr val="lt1"/>
          </a:lnRef>
          <a:fillRef idx="1">
            <a:schemeClr val="accent3"/>
          </a:fillRef>
          <a:effectRef idx="1">
            <a:schemeClr val="accent3"/>
          </a:effectRef>
          <a:fontRef idx="minor">
            <a:schemeClr val="lt1"/>
          </a:fontRef>
        </p:style>
        <p:txBody>
          <a:bodyPr rtlCol="0" anchor="ctr"/>
          <a:lstStyle/>
          <a:p>
            <a:pPr algn="just">
              <a:lnSpc>
                <a:spcPct val="120000"/>
              </a:lnSpc>
            </a:pPr>
            <a:r>
              <a:rPr lang="vi-VN" sz="4000" b="1" dirty="0" smtClean="0"/>
              <a:t>Nhóm </a:t>
            </a:r>
            <a:r>
              <a:rPr lang="vi-VN" sz="4000" b="1" dirty="0"/>
              <a:t>2:</a:t>
            </a:r>
            <a:r>
              <a:rPr lang="vi-VN" sz="4000" dirty="0"/>
              <a:t> Tìm hiểu việc bảo vệ môi trường không khí ở châu Âu (Phiếu học tập 2).</a:t>
            </a:r>
            <a:endParaRPr lang="en-US" sz="4000" dirty="0"/>
          </a:p>
        </p:txBody>
      </p:sp>
      <p:sp>
        <p:nvSpPr>
          <p:cNvPr id="22" name="Rectangle: Rounded Corners 28">
            <a:extLst>
              <a:ext uri="{FF2B5EF4-FFF2-40B4-BE49-F238E27FC236}">
                <a16:creationId xmlns:a16="http://schemas.microsoft.com/office/drawing/2014/main" id="{1A537665-4A8E-6DB9-E505-4E0F55C23EB4}"/>
              </a:ext>
            </a:extLst>
          </p:cNvPr>
          <p:cNvSpPr/>
          <p:nvPr/>
        </p:nvSpPr>
        <p:spPr>
          <a:xfrm>
            <a:off x="9987634" y="6330479"/>
            <a:ext cx="7518751" cy="3362906"/>
          </a:xfrm>
          <a:prstGeom prst="roundRect">
            <a:avLst/>
          </a:prstGeom>
          <a:gradFill flip="none" rotWithShape="1">
            <a:gsLst>
              <a:gs pos="0">
                <a:srgbClr val="A0D565">
                  <a:shade val="30000"/>
                  <a:satMod val="115000"/>
                </a:srgbClr>
              </a:gs>
              <a:gs pos="50000">
                <a:srgbClr val="A0D565">
                  <a:shade val="67500"/>
                  <a:satMod val="115000"/>
                </a:srgbClr>
              </a:gs>
              <a:gs pos="100000">
                <a:srgbClr val="A0D565">
                  <a:shade val="100000"/>
                  <a:satMod val="115000"/>
                </a:srgbClr>
              </a:gs>
            </a:gsLst>
            <a:lin ang="2700000" scaled="1"/>
            <a:tileRect/>
          </a:gradFill>
        </p:spPr>
        <p:style>
          <a:lnRef idx="3">
            <a:schemeClr val="lt1"/>
          </a:lnRef>
          <a:fillRef idx="1">
            <a:schemeClr val="accent3"/>
          </a:fillRef>
          <a:effectRef idx="1">
            <a:schemeClr val="accent3"/>
          </a:effectRef>
          <a:fontRef idx="minor">
            <a:schemeClr val="lt1"/>
          </a:fontRef>
        </p:style>
        <p:txBody>
          <a:bodyPr rtlCol="0" anchor="ctr"/>
          <a:lstStyle/>
          <a:p>
            <a:pPr algn="just">
              <a:lnSpc>
                <a:spcPct val="120000"/>
              </a:lnSpc>
            </a:pPr>
            <a:r>
              <a:rPr lang="vi-VN" sz="4000" b="1" dirty="0"/>
              <a:t>Nhóm 3:</a:t>
            </a:r>
            <a:r>
              <a:rPr lang="vi-VN" sz="4000" dirty="0"/>
              <a:t> Tìm hiểu việc bảo vệ đa đạng sinh học ở châu Âu (Phiếu học tập 3).</a:t>
            </a:r>
            <a:endParaRPr lang="en-US" sz="4000" dirty="0">
              <a:latin typeface="Arial" panose="020B0604020202020204" pitchFamily="34" charset="0"/>
              <a:cs typeface="Arial" panose="020B0604020202020204" pitchFamily="34" charset="0"/>
            </a:endParaRPr>
          </a:p>
        </p:txBody>
      </p:sp>
      <p:cxnSp>
        <p:nvCxnSpPr>
          <p:cNvPr id="23" name="Elbow Connector 22"/>
          <p:cNvCxnSpPr>
            <a:stCxn id="20" idx="1"/>
            <a:endCxn id="21" idx="0"/>
          </p:cNvCxnSpPr>
          <p:nvPr/>
        </p:nvCxnSpPr>
        <p:spPr>
          <a:xfrm rot="10800000" flipV="1">
            <a:off x="4521377" y="3977429"/>
            <a:ext cx="863247" cy="235305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20" idx="3"/>
            <a:endCxn id="22" idx="0"/>
          </p:cNvCxnSpPr>
          <p:nvPr/>
        </p:nvCxnSpPr>
        <p:spPr>
          <a:xfrm>
            <a:off x="12903374" y="3977429"/>
            <a:ext cx="843636" cy="235305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1" idx="3"/>
            <a:endCxn id="22" idx="1"/>
          </p:cNvCxnSpPr>
          <p:nvPr/>
        </p:nvCxnSpPr>
        <p:spPr>
          <a:xfrm>
            <a:off x="8280751" y="8011932"/>
            <a:ext cx="1706883"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30"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105176" y="351111"/>
            <a:ext cx="832399" cy="127326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up)">
                                      <p:cBhvr>
                                        <p:cTn id="30" dur="500"/>
                                        <p:tgtEl>
                                          <p:spTgt spid="25"/>
                                        </p:tgtEl>
                                      </p:cBhvr>
                                    </p:animEffect>
                                  </p:childTnLst>
                                </p:cTn>
                              </p:par>
                              <p:par>
                                <p:cTn id="31" presetID="22" presetClass="entr" presetSubtype="8"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69514" y="419100"/>
            <a:ext cx="1939027" cy="130884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291370">
            <a:off x="17731397" y="2240020"/>
            <a:ext cx="490438" cy="99581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544800" y="8801100"/>
            <a:ext cx="2202871" cy="936220"/>
          </a:xfrm>
          <a:prstGeom prst="rect">
            <a:avLst/>
          </a:prstGeom>
        </p:spPr>
      </p:pic>
      <p:sp>
        <p:nvSpPr>
          <p:cNvPr id="2" name="Rectangle 1"/>
          <p:cNvSpPr/>
          <p:nvPr/>
        </p:nvSpPr>
        <p:spPr>
          <a:xfrm>
            <a:off x="1143000" y="509404"/>
            <a:ext cx="16174612" cy="2723823"/>
          </a:xfrm>
          <a:prstGeom prst="rect">
            <a:avLst/>
          </a:prstGeom>
        </p:spPr>
        <p:txBody>
          <a:bodyPr wrap="square">
            <a:spAutoFit/>
          </a:bodyPr>
          <a:lstStyle/>
          <a:p>
            <a:pPr algn="just">
              <a:lnSpc>
                <a:spcPct val="150000"/>
              </a:lnSpc>
              <a:spcBef>
                <a:spcPts val="300"/>
              </a:spcBef>
              <a:spcAft>
                <a:spcPts val="300"/>
              </a:spcAft>
            </a:pPr>
            <a:r>
              <a:rPr lang="en-US"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a:t>
            </a:r>
            <a:r>
              <a:rPr lang="vi-VN" sz="3800" dirty="0" smtClean="0">
                <a:solidFill>
                  <a:srgbClr val="000000"/>
                </a:solidFill>
                <a:ea typeface="Times New Roman" panose="02020603050405020304" pitchFamily="18" charset="0"/>
              </a:rPr>
              <a:t>ghiên </a:t>
            </a:r>
            <a:r>
              <a:rPr lang="vi-VN" sz="3800" dirty="0">
                <a:solidFill>
                  <a:srgbClr val="000000"/>
                </a:solidFill>
                <a:ea typeface="Times New Roman" panose="02020603050405020304" pitchFamily="18" charset="0"/>
              </a:rPr>
              <a:t>cứu thông tin mục </a:t>
            </a:r>
            <a:r>
              <a:rPr lang="vi-VN" sz="3800" dirty="0" smtClean="0">
                <a:solidFill>
                  <a:srgbClr val="000000"/>
                </a:solidFill>
                <a:ea typeface="Times New Roman" panose="02020603050405020304" pitchFamily="18" charset="0"/>
              </a:rPr>
              <a:t>1</a:t>
            </a:r>
            <a:r>
              <a:rPr lang="vi-VN" sz="3800" dirty="0">
                <a:solidFill>
                  <a:srgbClr val="000000"/>
                </a:solidFill>
                <a:ea typeface="Times New Roman" panose="02020603050405020304" pitchFamily="18" charset="0"/>
              </a:rPr>
              <a:t>, 2, 3, quan sát hình 3.1, Biểu đồ 3.2, và bảng số liệu Tỉ lệ che phủ rừng bình quân cửa châu Âu và một số quốc gia châu Âu, năm 2020 (SGK tr.106-108</a:t>
            </a:r>
            <a:r>
              <a:rPr lang="vi-VN" sz="3800" dirty="0" smtClean="0">
                <a:solidFill>
                  <a:srgbClr val="000000"/>
                </a:solidFill>
                <a:ea typeface="Times New Roman" panose="02020603050405020304" pitchFamily="18" charset="0"/>
              </a:rPr>
              <a:t>)</a:t>
            </a:r>
            <a:r>
              <a:rPr lang="vi-VN"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3800" dirty="0" smtClean="0">
                <a:solidFill>
                  <a:srgbClr val="000000"/>
                </a:solidFill>
                <a:ea typeface="Times New Roman" panose="02020603050405020304" pitchFamily="18" charset="0"/>
              </a:rPr>
              <a:t>hoàn </a:t>
            </a:r>
            <a:r>
              <a:rPr lang="vi-VN" sz="3800" dirty="0">
                <a:solidFill>
                  <a:srgbClr val="000000"/>
                </a:solidFill>
                <a:ea typeface="Times New Roman" panose="02020603050405020304" pitchFamily="18" charset="0"/>
              </a:rPr>
              <a:t>thành phiếu học </a:t>
            </a:r>
            <a:r>
              <a:rPr lang="vi-VN" sz="3800" dirty="0" smtClean="0">
                <a:solidFill>
                  <a:srgbClr val="000000"/>
                </a:solidFill>
                <a:ea typeface="Times New Roman" panose="02020603050405020304" pitchFamily="18" charset="0"/>
              </a:rPr>
              <a:t>tập</a:t>
            </a:r>
            <a:r>
              <a:rPr lang="en-US" sz="3800" dirty="0" smtClean="0">
                <a:solidFill>
                  <a:srgbClr val="000000"/>
                </a:solidFill>
                <a:ea typeface="Times New Roman" panose="02020603050405020304" pitchFamily="18" charset="0"/>
              </a:rPr>
              <a:t>:</a:t>
            </a:r>
            <a:endParaRPr lang="en-US" sz="3800" dirty="0">
              <a:ea typeface="Times New Roman" panose="02020603050405020304" pitchFamily="18" charset="0"/>
            </a:endParaRPr>
          </a:p>
        </p:txBody>
      </p:sp>
      <p:pic>
        <p:nvPicPr>
          <p:cNvPr id="17" name="Picture 16"/>
          <p:cNvPicPr/>
          <p:nvPr/>
        </p:nvPicPr>
        <p:blipFill>
          <a:blip r:embed="rId12">
            <a:extLst>
              <a:ext uri="{28A0092B-C50C-407E-A947-70E740481C1C}">
                <a14:useLocalDpi xmlns:a14="http://schemas.microsoft.com/office/drawing/2010/main" val="0"/>
              </a:ext>
            </a:extLst>
          </a:blip>
          <a:stretch>
            <a:fillRect/>
          </a:stretch>
        </p:blipFill>
        <p:spPr>
          <a:xfrm>
            <a:off x="457200" y="3652327"/>
            <a:ext cx="5943600" cy="5148773"/>
          </a:xfrm>
          <a:prstGeom prst="rect">
            <a:avLst/>
          </a:prstGeom>
        </p:spPr>
      </p:pic>
      <p:pic>
        <p:nvPicPr>
          <p:cNvPr id="18" name="Picture 17"/>
          <p:cNvPicPr/>
          <p:nvPr/>
        </p:nvPicPr>
        <p:blipFill>
          <a:blip r:embed="rId13">
            <a:extLst>
              <a:ext uri="{28A0092B-C50C-407E-A947-70E740481C1C}">
                <a14:useLocalDpi xmlns:a14="http://schemas.microsoft.com/office/drawing/2010/main" val="0"/>
              </a:ext>
            </a:extLst>
          </a:blip>
          <a:stretch>
            <a:fillRect/>
          </a:stretch>
        </p:blipFill>
        <p:spPr>
          <a:xfrm>
            <a:off x="5334000" y="4838700"/>
            <a:ext cx="6324600" cy="5148773"/>
          </a:xfrm>
          <a:prstGeom prst="rect">
            <a:avLst/>
          </a:prstGeom>
        </p:spPr>
      </p:pic>
      <p:pic>
        <p:nvPicPr>
          <p:cNvPr id="19" name="Picture 18"/>
          <p:cNvPicPr/>
          <p:nvPr/>
        </p:nvPicPr>
        <p:blipFill>
          <a:blip r:embed="rId14">
            <a:extLst>
              <a:ext uri="{28A0092B-C50C-407E-A947-70E740481C1C}">
                <a14:useLocalDpi xmlns:a14="http://schemas.microsoft.com/office/drawing/2010/main" val="0"/>
              </a:ext>
            </a:extLst>
          </a:blip>
          <a:stretch>
            <a:fillRect/>
          </a:stretch>
        </p:blipFill>
        <p:spPr>
          <a:xfrm>
            <a:off x="10987511" y="3652327"/>
            <a:ext cx="6760160" cy="4310573"/>
          </a:xfrm>
          <a:prstGeom prst="rect">
            <a:avLst/>
          </a:prstGeom>
        </p:spPr>
      </p:pic>
      <p:pic>
        <p:nvPicPr>
          <p:cNvPr id="24" name="Picture 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5400000" flipH="1">
            <a:off x="-204798" y="8337885"/>
            <a:ext cx="1924384" cy="2138205"/>
          </a:xfrm>
          <a:prstGeom prst="rect">
            <a:avLst/>
          </a:prstGeom>
        </p:spPr>
      </p:pic>
    </p:spTree>
    <p:extLst>
      <p:ext uri="{BB962C8B-B14F-4D97-AF65-F5344CB8AC3E}">
        <p14:creationId xmlns:p14="http://schemas.microsoft.com/office/powerpoint/2010/main" val="2148135681"/>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circle(i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436831" y="-822469"/>
            <a:ext cx="3702339" cy="370233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77120" y="1068389"/>
            <a:ext cx="1939027" cy="130884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88130" y="351111"/>
            <a:ext cx="1939027" cy="130884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584853">
            <a:off x="13962490" y="1276557"/>
            <a:ext cx="490438" cy="99581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291370">
            <a:off x="1383086" y="485757"/>
            <a:ext cx="490438" cy="995814"/>
          </a:xfrm>
          <a:prstGeom prst="rect">
            <a:avLst/>
          </a:prstGeom>
        </p:spPr>
      </p:pic>
      <p:sp>
        <p:nvSpPr>
          <p:cNvPr id="14" name="TextBox 18">
            <a:extLst>
              <a:ext uri="{FF2B5EF4-FFF2-40B4-BE49-F238E27FC236}">
                <a16:creationId xmlns:a16="http://schemas.microsoft.com/office/drawing/2014/main" id="{8D0B4AAC-D440-776B-A6CA-C390E6BD0241}"/>
              </a:ext>
            </a:extLst>
          </p:cNvPr>
          <p:cNvSpPr txBox="1"/>
          <p:nvPr/>
        </p:nvSpPr>
        <p:spPr>
          <a:xfrm>
            <a:off x="3534035" y="665206"/>
            <a:ext cx="11219929" cy="959173"/>
          </a:xfrm>
          <a:prstGeom prst="rect">
            <a:avLst/>
          </a:prstGeom>
        </p:spPr>
        <p:txBody>
          <a:bodyPr lIns="0" tIns="0" rIns="0" bIns="0" rtlCol="0" anchor="t">
            <a:spAutoFit/>
          </a:bodyPr>
          <a:lstStyle/>
          <a:p>
            <a:pPr marL="0" lvl="0" indent="0" algn="ctr">
              <a:lnSpc>
                <a:spcPts val="8000"/>
              </a:lnSpc>
              <a:spcBef>
                <a:spcPct val="0"/>
              </a:spcBef>
            </a:pPr>
            <a:r>
              <a:rPr lang="en-US" sz="6500" b="1" dirty="0" smtClean="0">
                <a:solidFill>
                  <a:srgbClr val="2E4559"/>
                </a:solidFill>
                <a:latin typeface="Arial" panose="020B0604020202020204" pitchFamily="34" charset="0"/>
                <a:cs typeface="Arial" panose="020B0604020202020204" pitchFamily="34" charset="0"/>
              </a:rPr>
              <a:t>HOẠT ĐỘNG NHÓM</a:t>
            </a:r>
            <a:endParaRPr lang="en-US" sz="6500" b="1" dirty="0">
              <a:solidFill>
                <a:srgbClr val="2E4559"/>
              </a:solidFill>
              <a:latin typeface="Arial" panose="020B0604020202020204" pitchFamily="34" charset="0"/>
              <a:cs typeface="Arial" panose="020B0604020202020204" pitchFamily="34" charset="0"/>
            </a:endParaRPr>
          </a:p>
        </p:txBody>
      </p:sp>
      <p:pic>
        <p:nvPicPr>
          <p:cNvPr id="30"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105176" y="351111"/>
            <a:ext cx="832399" cy="1273268"/>
          </a:xfrm>
          <a:prstGeom prst="rect">
            <a:avLst/>
          </a:prstGeom>
        </p:spPr>
      </p:pic>
      <p:pic>
        <p:nvPicPr>
          <p:cNvPr id="8" name="Picture 7"/>
          <p:cNvPicPr>
            <a:picLocks noChangeAspect="1"/>
          </p:cNvPicPr>
          <p:nvPr/>
        </p:nvPicPr>
        <p:blipFill>
          <a:blip r:embed="rId38"/>
          <a:stretch>
            <a:fillRect/>
          </a:stretch>
        </p:blipFill>
        <p:spPr>
          <a:xfrm>
            <a:off x="3780324" y="2090420"/>
            <a:ext cx="9039695" cy="7911719"/>
          </a:xfrm>
          <a:prstGeom prst="rect">
            <a:avLst/>
          </a:prstGeom>
        </p:spPr>
      </p:pic>
      <p:pic>
        <p:nvPicPr>
          <p:cNvPr id="18" name="Picture 3"/>
          <p:cNvPicPr>
            <a:picLocks noChangeAspect="1"/>
          </p:cNvPicPr>
          <p:nvPr/>
        </p:nvPicPr>
        <p:blipFill>
          <a:blip r:embed="rId39"/>
          <a:srcRect/>
          <a:stretch>
            <a:fillRect/>
          </a:stretch>
        </p:blipFill>
        <p:spPr>
          <a:xfrm>
            <a:off x="12318072" y="3562284"/>
            <a:ext cx="3998075" cy="6439855"/>
          </a:xfrm>
          <a:prstGeom prst="rect">
            <a:avLst/>
          </a:prstGeom>
        </p:spPr>
      </p:pic>
      <p:pic>
        <p:nvPicPr>
          <p:cNvPr id="24" name="Picture 10"/>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xmlns="" r:embed="rId41"/>
              </a:ext>
            </a:extLst>
          </a:blip>
          <a:srcRect/>
          <a:stretch>
            <a:fillRect/>
          </a:stretch>
        </p:blipFill>
        <p:spPr>
          <a:xfrm rot="-692176">
            <a:off x="-1237683" y="7488345"/>
            <a:ext cx="3607551" cy="3539910"/>
          </a:xfrm>
          <a:prstGeom prst="rect">
            <a:avLst/>
          </a:prstGeom>
        </p:spPr>
      </p:pic>
      <p:pic>
        <p:nvPicPr>
          <p:cNvPr id="26" name="Picture 11"/>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xmlns="" r:embed="rId41"/>
              </a:ext>
            </a:extLst>
          </a:blip>
          <a:srcRect/>
          <a:stretch>
            <a:fillRect/>
          </a:stretch>
        </p:blipFill>
        <p:spPr>
          <a:xfrm rot="-692176" flipH="1">
            <a:off x="15736545" y="7488345"/>
            <a:ext cx="3607551" cy="3539910"/>
          </a:xfrm>
          <a:prstGeom prst="rect">
            <a:avLst/>
          </a:prstGeom>
        </p:spPr>
      </p:pic>
    </p:spTree>
    <p:extLst>
      <p:ext uri="{BB962C8B-B14F-4D97-AF65-F5344CB8AC3E}">
        <p14:creationId xmlns:p14="http://schemas.microsoft.com/office/powerpoint/2010/main" val="337208123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436831" y="-822469"/>
            <a:ext cx="3702339" cy="370233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77120" y="1068389"/>
            <a:ext cx="1939027" cy="130884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88130" y="351111"/>
            <a:ext cx="1939027" cy="130884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584853">
            <a:off x="13962490" y="1276557"/>
            <a:ext cx="490438" cy="99581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291370">
            <a:off x="1383086" y="485757"/>
            <a:ext cx="490438" cy="995814"/>
          </a:xfrm>
          <a:prstGeom prst="rect">
            <a:avLst/>
          </a:prstGeom>
        </p:spPr>
      </p:pic>
      <p:sp>
        <p:nvSpPr>
          <p:cNvPr id="14" name="TextBox 18">
            <a:extLst>
              <a:ext uri="{FF2B5EF4-FFF2-40B4-BE49-F238E27FC236}">
                <a16:creationId xmlns:a16="http://schemas.microsoft.com/office/drawing/2014/main" id="{8D0B4AAC-D440-776B-A6CA-C390E6BD0241}"/>
              </a:ext>
            </a:extLst>
          </p:cNvPr>
          <p:cNvSpPr txBox="1"/>
          <p:nvPr/>
        </p:nvSpPr>
        <p:spPr>
          <a:xfrm>
            <a:off x="3534035" y="665206"/>
            <a:ext cx="11219929" cy="959173"/>
          </a:xfrm>
          <a:prstGeom prst="rect">
            <a:avLst/>
          </a:prstGeom>
        </p:spPr>
        <p:txBody>
          <a:bodyPr lIns="0" tIns="0" rIns="0" bIns="0" rtlCol="0" anchor="t">
            <a:spAutoFit/>
          </a:bodyPr>
          <a:lstStyle/>
          <a:p>
            <a:pPr marL="0" lvl="0" indent="0" algn="ctr">
              <a:lnSpc>
                <a:spcPts val="8000"/>
              </a:lnSpc>
              <a:spcBef>
                <a:spcPct val="0"/>
              </a:spcBef>
            </a:pPr>
            <a:r>
              <a:rPr lang="en-US" sz="6500" b="1" dirty="0" smtClean="0">
                <a:solidFill>
                  <a:srgbClr val="2E4559"/>
                </a:solidFill>
                <a:latin typeface="Arial" panose="020B0604020202020204" pitchFamily="34" charset="0"/>
                <a:cs typeface="Arial" panose="020B0604020202020204" pitchFamily="34" charset="0"/>
              </a:rPr>
              <a:t>HOẠT ĐỘNG NHÓM</a:t>
            </a:r>
            <a:endParaRPr lang="en-US" sz="6500" b="1" dirty="0">
              <a:solidFill>
                <a:srgbClr val="2E4559"/>
              </a:solidFill>
              <a:latin typeface="Arial" panose="020B0604020202020204" pitchFamily="34" charset="0"/>
              <a:cs typeface="Arial" panose="020B0604020202020204" pitchFamily="34" charset="0"/>
            </a:endParaRPr>
          </a:p>
        </p:txBody>
      </p:sp>
      <p:pic>
        <p:nvPicPr>
          <p:cNvPr id="30"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105176" y="351111"/>
            <a:ext cx="832399" cy="1273268"/>
          </a:xfrm>
          <a:prstGeom prst="rect">
            <a:avLst/>
          </a:prstGeom>
        </p:spPr>
      </p:pic>
      <p:pic>
        <p:nvPicPr>
          <p:cNvPr id="24" name="Picture 10"/>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xmlns="" r:embed="rId39"/>
              </a:ext>
            </a:extLst>
          </a:blip>
          <a:srcRect/>
          <a:stretch>
            <a:fillRect/>
          </a:stretch>
        </p:blipFill>
        <p:spPr>
          <a:xfrm rot="-692176">
            <a:off x="-1237683" y="7488345"/>
            <a:ext cx="3607551" cy="3539910"/>
          </a:xfrm>
          <a:prstGeom prst="rect">
            <a:avLst/>
          </a:prstGeom>
        </p:spPr>
      </p:pic>
      <p:pic>
        <p:nvPicPr>
          <p:cNvPr id="26" name="Picture 11"/>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xmlns="" r:embed="rId39"/>
              </a:ext>
            </a:extLst>
          </a:blip>
          <a:srcRect/>
          <a:stretch>
            <a:fillRect/>
          </a:stretch>
        </p:blipFill>
        <p:spPr>
          <a:xfrm rot="-692176" flipH="1">
            <a:off x="15736545" y="7488345"/>
            <a:ext cx="3607551" cy="3539910"/>
          </a:xfrm>
          <a:prstGeom prst="rect">
            <a:avLst/>
          </a:prstGeom>
        </p:spPr>
      </p:pic>
      <p:pic>
        <p:nvPicPr>
          <p:cNvPr id="2" name="Picture 1"/>
          <p:cNvPicPr>
            <a:picLocks noChangeAspect="1"/>
          </p:cNvPicPr>
          <p:nvPr/>
        </p:nvPicPr>
        <p:blipFill>
          <a:blip r:embed="rId40"/>
          <a:stretch>
            <a:fillRect/>
          </a:stretch>
        </p:blipFill>
        <p:spPr>
          <a:xfrm>
            <a:off x="3898839" y="1938474"/>
            <a:ext cx="8915978" cy="8060276"/>
          </a:xfrm>
          <a:prstGeom prst="rect">
            <a:avLst/>
          </a:prstGeom>
        </p:spPr>
      </p:pic>
      <p:pic>
        <p:nvPicPr>
          <p:cNvPr id="18" name="Picture 3"/>
          <p:cNvPicPr>
            <a:picLocks noChangeAspect="1"/>
          </p:cNvPicPr>
          <p:nvPr/>
        </p:nvPicPr>
        <p:blipFill>
          <a:blip r:embed="rId41"/>
          <a:srcRect/>
          <a:stretch>
            <a:fillRect/>
          </a:stretch>
        </p:blipFill>
        <p:spPr>
          <a:xfrm>
            <a:off x="12318072" y="3562284"/>
            <a:ext cx="3998075" cy="6439855"/>
          </a:xfrm>
          <a:prstGeom prst="rect">
            <a:avLst/>
          </a:prstGeom>
        </p:spPr>
      </p:pic>
    </p:spTree>
    <p:extLst>
      <p:ext uri="{BB962C8B-B14F-4D97-AF65-F5344CB8AC3E}">
        <p14:creationId xmlns:p14="http://schemas.microsoft.com/office/powerpoint/2010/main" val="3885574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1368</Words>
  <Application>Microsoft Office PowerPoint</Application>
  <PresentationFormat>Custom</PresentationFormat>
  <Paragraphs>106</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Times New Roman</vt:lpstr>
      <vt:lpstr>DengXian Light</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Ngô Văn Minh</cp:lastModifiedBy>
  <cp:revision>69</cp:revision>
  <dcterms:created xsi:type="dcterms:W3CDTF">2006-08-16T00:00:00Z</dcterms:created>
  <dcterms:modified xsi:type="dcterms:W3CDTF">2022-06-21T06:18:42Z</dcterms:modified>
  <dc:identifier>DAFBeX68jNs</dc:identifier>
</cp:coreProperties>
</file>