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4" r:id="rId4"/>
    <p:sldId id="295" r:id="rId5"/>
    <p:sldId id="296" r:id="rId6"/>
    <p:sldId id="297" r:id="rId7"/>
    <p:sldId id="259" r:id="rId8"/>
    <p:sldId id="258" r:id="rId9"/>
    <p:sldId id="261" r:id="rId10"/>
    <p:sldId id="260" r:id="rId11"/>
    <p:sldId id="298" r:id="rId12"/>
    <p:sldId id="299" r:id="rId13"/>
    <p:sldId id="263" r:id="rId14"/>
    <p:sldId id="264" r:id="rId15"/>
    <p:sldId id="300" r:id="rId16"/>
    <p:sldId id="301" r:id="rId17"/>
    <p:sldId id="302" r:id="rId18"/>
    <p:sldId id="303" r:id="rId19"/>
    <p:sldId id="265" r:id="rId20"/>
    <p:sldId id="304" r:id="rId21"/>
    <p:sldId id="305" r:id="rId22"/>
    <p:sldId id="306" r:id="rId23"/>
    <p:sldId id="307" r:id="rId24"/>
    <p:sldId id="266" r:id="rId25"/>
    <p:sldId id="308" r:id="rId26"/>
    <p:sldId id="309" r:id="rId27"/>
    <p:sldId id="268" r:id="rId28"/>
    <p:sldId id="310" r:id="rId29"/>
    <p:sldId id="311" r:id="rId30"/>
    <p:sldId id="312" r:id="rId31"/>
    <p:sldId id="269" r:id="rId32"/>
    <p:sldId id="262" r:id="rId33"/>
    <p:sldId id="270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113D"/>
    <a:srgbClr val="FFFAF3"/>
    <a:srgbClr val="06605A"/>
    <a:srgbClr val="678034"/>
    <a:srgbClr val="8AAC46"/>
    <a:srgbClr val="ACC777"/>
    <a:srgbClr val="B5CD85"/>
    <a:srgbClr val="4F6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29" autoAdjust="0"/>
  </p:normalViewPr>
  <p:slideViewPr>
    <p:cSldViewPr>
      <p:cViewPr>
        <p:scale>
          <a:sx n="40" d="100"/>
          <a:sy n="40" d="100"/>
        </p:scale>
        <p:origin x="989" y="4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70E2D-1284-43CA-A7E4-7F23ABE9665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DA9E9-0A8F-49E8-9763-3BEEA6E6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1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73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3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6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 chữ cái của đáp án đúng để hiển thị kết quả: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đúng sẽ hiện màu xanh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Đáp án sai sẽ hiện màu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A9E9-0A8F-49E8-9763-3BEEA6E657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6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1.svg"/><Relationship Id="rId7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6.svg"/><Relationship Id="rId7" Type="http://schemas.openxmlformats.org/officeDocument/2006/relationships/image" Target="../media/image4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0.svg"/><Relationship Id="rId7" Type="http://schemas.openxmlformats.org/officeDocument/2006/relationships/image" Target="../media/image65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0.svg"/><Relationship Id="rId7" Type="http://schemas.openxmlformats.org/officeDocument/2006/relationships/image" Target="../media/image68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25.svg"/><Relationship Id="rId5" Type="http://schemas.openxmlformats.org/officeDocument/2006/relationships/image" Target="../media/image74.svg"/><Relationship Id="rId15" Type="http://schemas.openxmlformats.org/officeDocument/2006/relationships/image" Target="../media/image82.svg"/><Relationship Id="rId10" Type="http://schemas.openxmlformats.org/officeDocument/2006/relationships/image" Target="../media/image24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sv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29" r="16048" b="1106"/>
          <a:stretch>
            <a:fillRect/>
          </a:stretch>
        </p:blipFill>
        <p:spPr>
          <a:xfrm rot="-5400000">
            <a:off x="4875825" y="-2933703"/>
            <a:ext cx="8841151" cy="161544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074B0F-70BF-AE69-598D-B27F5A23AE61}"/>
              </a:ext>
            </a:extLst>
          </p:cNvPr>
          <p:cNvGrpSpPr/>
          <p:nvPr/>
        </p:nvGrpSpPr>
        <p:grpSpPr>
          <a:xfrm>
            <a:off x="3938113" y="-419100"/>
            <a:ext cx="11080598" cy="3498605"/>
            <a:chOff x="3938113" y="-419100"/>
            <a:chExt cx="11080598" cy="3498605"/>
          </a:xfrm>
        </p:grpSpPr>
        <p:grpSp>
          <p:nvGrpSpPr>
            <p:cNvPr id="6" name="Group 6"/>
            <p:cNvGrpSpPr/>
            <p:nvPr/>
          </p:nvGrpSpPr>
          <p:grpSpPr>
            <a:xfrm>
              <a:off x="4768603" y="1279744"/>
              <a:ext cx="9390153" cy="1047750"/>
              <a:chOff x="0" y="0"/>
              <a:chExt cx="2845501" cy="317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4690243" y="1478170"/>
              <a:ext cx="9546873" cy="581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33"/>
                </a:lnSpc>
                <a:spcBef>
                  <a:spcPct val="0"/>
                </a:spcBef>
              </a:pPr>
              <a:r>
                <a:rPr lang="en-US" sz="3778" b="1" spc="188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 LÍ 7</a:t>
              </a:r>
              <a:endParaRPr lang="en-US" sz="3778" b="1" u="none" spc="188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639800" y="-419100"/>
              <a:ext cx="1378911" cy="254497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136537">
              <a:off x="3938113" y="1687986"/>
              <a:ext cx="1466160" cy="1391519"/>
            </a:xfrm>
            <a:prstGeom prst="rect">
              <a:avLst/>
            </a:prstGeom>
          </p:spPr>
        </p:pic>
      </p:grpSp>
      <p:sp>
        <p:nvSpPr>
          <p:cNvPr id="14" name="TextBox 2">
            <a:extLst>
              <a:ext uri="{FF2B5EF4-FFF2-40B4-BE49-F238E27FC236}">
                <a16:creationId xmlns:a16="http://schemas.microsoft.com/office/drawing/2014/main" id="{2A35135B-9ABA-28D3-11C4-5557AB65AD20}"/>
              </a:ext>
            </a:extLst>
          </p:cNvPr>
          <p:cNvSpPr txBox="1"/>
          <p:nvPr/>
        </p:nvSpPr>
        <p:spPr>
          <a:xfrm>
            <a:off x="1419745" y="3045022"/>
            <a:ext cx="1544851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0D9D5BEA-E231-D825-4D32-E9084B1B71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6400" y="6607237"/>
            <a:ext cx="7315200" cy="372160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1" y="140415"/>
            <a:ext cx="2538400" cy="13984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A1B3F3-65FB-7976-6252-43090B84F7D3}"/>
              </a:ext>
            </a:extLst>
          </p:cNvPr>
          <p:cNvSpPr txBox="1"/>
          <p:nvPr/>
        </p:nvSpPr>
        <p:spPr>
          <a:xfrm>
            <a:off x="3835894" y="672571"/>
            <a:ext cx="10616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a. Quy mô và gia tăng dân số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703478-A2B4-E8F2-5E45-FD171467A0C4}"/>
              </a:ext>
            </a:extLst>
          </p:cNvPr>
          <p:cNvSpPr txBox="1"/>
          <p:nvPr/>
        </p:nvSpPr>
        <p:spPr>
          <a:xfrm>
            <a:off x="789560" y="2883983"/>
            <a:ext cx="8659239" cy="606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mục 1a, </a:t>
            </a:r>
          </a:p>
          <a:p>
            <a:pPr algn="ctr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2.1 – SGK tr.102 và trả lời câu hỏi: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biết sự thay đổi quy mô dân số châu Âu trong giai đoạn 1950 – 2020.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592C5F-8D50-5DD2-0011-0EB9B81B6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600" y="2950020"/>
            <a:ext cx="7970716" cy="6079680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BCB83051-DA6E-5F4B-7C93-6E485B821B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920274" y="-353015"/>
            <a:ext cx="1608083" cy="1902034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E497A640-792E-8429-9061-EB132F5DC3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54996" y="8496374"/>
            <a:ext cx="2420440" cy="25411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0A3AA0-2A47-B552-1CF5-40E51DAE0A19}"/>
              </a:ext>
            </a:extLst>
          </p:cNvPr>
          <p:cNvSpPr txBox="1"/>
          <p:nvPr/>
        </p:nvSpPr>
        <p:spPr>
          <a:xfrm>
            <a:off x="3835894" y="1797903"/>
            <a:ext cx="10616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1" y="140415"/>
            <a:ext cx="2538400" cy="1398428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BCB83051-DA6E-5F4B-7C93-6E485B821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20274" y="-353015"/>
            <a:ext cx="1608083" cy="1902034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E497A640-792E-8429-9061-EB132F5DC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54996" y="8496374"/>
            <a:ext cx="2420440" cy="25411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27BE06-34D4-4915-B9E2-B5DF3FF73FA0}"/>
              </a:ext>
            </a:extLst>
          </p:cNvPr>
          <p:cNvGrpSpPr/>
          <p:nvPr/>
        </p:nvGrpSpPr>
        <p:grpSpPr>
          <a:xfrm>
            <a:off x="1447800" y="1064558"/>
            <a:ext cx="12496800" cy="2843860"/>
            <a:chOff x="1447800" y="1865889"/>
            <a:chExt cx="12496800" cy="28438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C611E6-1B21-1956-BBBD-ECB990F99D69}"/>
                </a:ext>
              </a:extLst>
            </p:cNvPr>
            <p:cNvSpPr/>
            <p:nvPr/>
          </p:nvSpPr>
          <p:spPr>
            <a:xfrm>
              <a:off x="2247900" y="1865889"/>
              <a:ext cx="11696700" cy="2287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 đoạn 1950 – 2020 dân số châu Âu có sự gia tăng nhưng chậm (khoảng 198,3 triệu người)</a:t>
              </a:r>
            </a:p>
          </p:txBody>
        </p:sp>
        <p:sp>
          <p:nvSpPr>
            <p:cNvPr id="3" name="Arrow: Up 2">
              <a:extLst>
                <a:ext uri="{FF2B5EF4-FFF2-40B4-BE49-F238E27FC236}">
                  <a16:creationId xmlns:a16="http://schemas.microsoft.com/office/drawing/2014/main" id="{CD4E41F5-351A-1A51-8634-331CC1C3BDEE}"/>
                </a:ext>
              </a:extLst>
            </p:cNvPr>
            <p:cNvSpPr/>
            <p:nvPr/>
          </p:nvSpPr>
          <p:spPr>
            <a:xfrm>
              <a:off x="1447800" y="2705518"/>
              <a:ext cx="1600200" cy="2004231"/>
            </a:xfrm>
            <a:prstGeom prst="upArrow">
              <a:avLst/>
            </a:prstGeom>
            <a:solidFill>
              <a:srgbClr val="67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5A7A93-4D04-E5B5-76F1-95BA1F71F38C}"/>
              </a:ext>
            </a:extLst>
          </p:cNvPr>
          <p:cNvGrpSpPr/>
          <p:nvPr/>
        </p:nvGrpSpPr>
        <p:grpSpPr>
          <a:xfrm>
            <a:off x="2895600" y="4012268"/>
            <a:ext cx="12496800" cy="2843860"/>
            <a:chOff x="2495550" y="4491959"/>
            <a:chExt cx="12496800" cy="28438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5A1C2C-BDB4-CCEF-4411-1623FB81E796}"/>
                </a:ext>
              </a:extLst>
            </p:cNvPr>
            <p:cNvSpPr/>
            <p:nvPr/>
          </p:nvSpPr>
          <p:spPr>
            <a:xfrm>
              <a:off x="3295650" y="4491959"/>
              <a:ext cx="11696700" cy="2287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 đoạn 1950 – 1970 tăng nhiều nhất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(tăng 107,6 triệu người)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rrow: Up 17">
              <a:extLst>
                <a:ext uri="{FF2B5EF4-FFF2-40B4-BE49-F238E27FC236}">
                  <a16:creationId xmlns:a16="http://schemas.microsoft.com/office/drawing/2014/main" id="{12954225-0F28-02D1-12B4-131375EE1F0C}"/>
                </a:ext>
              </a:extLst>
            </p:cNvPr>
            <p:cNvSpPr/>
            <p:nvPr/>
          </p:nvSpPr>
          <p:spPr>
            <a:xfrm>
              <a:off x="2495550" y="5331588"/>
              <a:ext cx="1600200" cy="2004231"/>
            </a:xfrm>
            <a:prstGeom prst="upArrow">
              <a:avLst/>
            </a:prstGeom>
            <a:solidFill>
              <a:srgbClr val="8AAC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2AC30D-D295-7197-DB75-4BD3EBB9090F}"/>
              </a:ext>
            </a:extLst>
          </p:cNvPr>
          <p:cNvGrpSpPr/>
          <p:nvPr/>
        </p:nvGrpSpPr>
        <p:grpSpPr>
          <a:xfrm>
            <a:off x="4423474" y="6959978"/>
            <a:ext cx="12496800" cy="2843860"/>
            <a:chOff x="3816844" y="7155997"/>
            <a:chExt cx="12496800" cy="28438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7E0F5C-D582-895E-450F-839EA2462AD6}"/>
                </a:ext>
              </a:extLst>
            </p:cNvPr>
            <p:cNvSpPr/>
            <p:nvPr/>
          </p:nvSpPr>
          <p:spPr>
            <a:xfrm>
              <a:off x="4616944" y="7155997"/>
              <a:ext cx="11696700" cy="2287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 đoạn 2010 – 2020 tăng ít nhất.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(tăng 11 triệu người)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id="{26A2BE62-3000-A84C-9D23-15F3E7F44369}"/>
                </a:ext>
              </a:extLst>
            </p:cNvPr>
            <p:cNvSpPr/>
            <p:nvPr/>
          </p:nvSpPr>
          <p:spPr>
            <a:xfrm>
              <a:off x="3816844" y="7995626"/>
              <a:ext cx="1600200" cy="2004231"/>
            </a:xfrm>
            <a:prstGeom prst="up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2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192">
            <a:off x="-269221" y="140415"/>
            <a:ext cx="2538400" cy="1398428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BCB83051-DA6E-5F4B-7C93-6E485B821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20274" y="-353015"/>
            <a:ext cx="1608083" cy="1902034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E497A640-792E-8429-9061-EB132F5DC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54996" y="8496374"/>
            <a:ext cx="2420440" cy="25411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3A8173-2DE5-8314-0CBE-4F6D83075521}"/>
              </a:ext>
            </a:extLst>
          </p:cNvPr>
          <p:cNvSpPr txBox="1"/>
          <p:nvPr/>
        </p:nvSpPr>
        <p:spPr>
          <a:xfrm>
            <a:off x="525053" y="2004232"/>
            <a:ext cx="8736194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 số châu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quy mô dân số nhỏ (khoảng 747,6 triệu người) chiếm 10% dân số thế giới.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 suất tăng dân số tự nhiên rất thấp, số lượng tăng chủ yếu do nhập cư.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78B1A3-82BB-800C-4BEC-E3B2A2371242}"/>
              </a:ext>
            </a:extLst>
          </p:cNvPr>
          <p:cNvGrpSpPr/>
          <p:nvPr/>
        </p:nvGrpSpPr>
        <p:grpSpPr>
          <a:xfrm>
            <a:off x="10004196" y="724536"/>
            <a:ext cx="7502753" cy="8610594"/>
            <a:chOff x="9775595" y="1286484"/>
            <a:chExt cx="7502753" cy="861059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F1B9AC-9584-683E-B9C7-F521A8204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75595" y="1286484"/>
              <a:ext cx="7326317" cy="796519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D8D1CE-A253-4CB9-3732-313728DB5408}"/>
                </a:ext>
              </a:extLst>
            </p:cNvPr>
            <p:cNvSpPr txBox="1"/>
            <p:nvPr/>
          </p:nvSpPr>
          <p:spPr>
            <a:xfrm>
              <a:off x="9775595" y="9312303"/>
              <a:ext cx="7502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Bản đồ xu hướng dân số ở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9009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1DA3399E-FB64-BF8E-2533-273AC5DCF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5146"/>
            <a:ext cx="17526000" cy="95767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95336">
            <a:off x="-396764" y="-2012616"/>
            <a:ext cx="793530" cy="36675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45654" y="8657702"/>
            <a:ext cx="1723296" cy="16292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51E003-1FB7-04A9-E4E8-685A6046AFC9}"/>
              </a:ext>
            </a:extLst>
          </p:cNvPr>
          <p:cNvSpPr txBox="1"/>
          <p:nvPr/>
        </p:nvSpPr>
        <p:spPr>
          <a:xfrm>
            <a:off x="3835894" y="672571"/>
            <a:ext cx="10616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b. Cơ cấu dân số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696515-EFE6-EA6A-B73D-08DDAB6D08AB}"/>
              </a:ext>
            </a:extLst>
          </p:cNvPr>
          <p:cNvSpPr txBox="1"/>
          <p:nvPr/>
        </p:nvSpPr>
        <p:spPr>
          <a:xfrm>
            <a:off x="838243" y="1531548"/>
            <a:ext cx="16611511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Dựa vào bảng số liệu, hình 2.2. và thông tin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mục 1b – SGK tr.103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các nhóm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hãy trình bày đặc điểm về cơ cấu dân cư châu Âu. </a:t>
            </a:r>
            <a:endParaRPr lang="en-US" sz="4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B9EEFA-990B-7EF4-E45C-C3C84DAA82CA}"/>
              </a:ext>
            </a:extLst>
          </p:cNvPr>
          <p:cNvSpPr txBox="1"/>
          <p:nvPr/>
        </p:nvSpPr>
        <p:spPr>
          <a:xfrm>
            <a:off x="3773718" y="700551"/>
            <a:ext cx="10616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Table&#10;&#10;Description automatically generated">
            <a:extLst>
              <a:ext uri="{FF2B5EF4-FFF2-40B4-BE49-F238E27FC236}">
                <a16:creationId xmlns:a16="http://schemas.microsoft.com/office/drawing/2014/main" id="{503B8F55-022D-6037-78C8-FFA619E87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30289"/>
            <a:ext cx="8858208" cy="5909021"/>
          </a:xfrm>
          <a:prstGeom prst="rect">
            <a:avLst/>
          </a:prstGeom>
        </p:spPr>
      </p:pic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6B1D957D-C3EB-4068-193D-1266FAEA6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08" y="3740082"/>
            <a:ext cx="6968530" cy="60516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95336">
            <a:off x="-396764" y="-2012616"/>
            <a:ext cx="793530" cy="36675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45654" y="8657702"/>
            <a:ext cx="1723296" cy="1629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6D2BC-AFF8-86CB-E760-E9E2E7D67C2C}"/>
              </a:ext>
            </a:extLst>
          </p:cNvPr>
          <p:cNvSpPr txBox="1"/>
          <p:nvPr/>
        </p:nvSpPr>
        <p:spPr>
          <a:xfrm>
            <a:off x="616435" y="2730627"/>
            <a:ext cx="8267615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fr-FR" sz="40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cấu dân số theo nhóm tuổi:</a:t>
            </a:r>
            <a:endParaRPr lang="en-US" sz="4000" b="1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cấu dân số già.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 lệ sinh ngày càng giảm.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uổi thọ trung bình của dân cư châu Âu tăng.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0D47D0-B154-7D95-07FD-F7A8950C1084}"/>
              </a:ext>
            </a:extLst>
          </p:cNvPr>
          <p:cNvGrpSpPr/>
          <p:nvPr/>
        </p:nvGrpSpPr>
        <p:grpSpPr>
          <a:xfrm>
            <a:off x="9769918" y="809066"/>
            <a:ext cx="7756081" cy="8646081"/>
            <a:chOff x="9541317" y="1371014"/>
            <a:chExt cx="7756081" cy="86460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B960CA-AB8C-0C00-EAD9-AE77886E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1317" y="1371014"/>
              <a:ext cx="7756081" cy="783701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2771F5-AD5D-8959-48DA-3DB6DBF192DF}"/>
                </a:ext>
              </a:extLst>
            </p:cNvPr>
            <p:cNvSpPr txBox="1"/>
            <p:nvPr/>
          </p:nvSpPr>
          <p:spPr>
            <a:xfrm>
              <a:off x="9637848" y="9432320"/>
              <a:ext cx="7502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Tháp dân số của châu Âu năm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495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95336">
            <a:off x="-396764" y="-2012616"/>
            <a:ext cx="793530" cy="36675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45654" y="8657702"/>
            <a:ext cx="1723296" cy="1629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6D2BC-AFF8-86CB-E760-E9E2E7D67C2C}"/>
              </a:ext>
            </a:extLst>
          </p:cNvPr>
          <p:cNvSpPr txBox="1"/>
          <p:nvPr/>
        </p:nvSpPr>
        <p:spPr>
          <a:xfrm>
            <a:off x="740302" y="2705100"/>
            <a:ext cx="8267615" cy="574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4000" b="1" i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Cơ cấu dân số theo giới tính (1950 – 2020) :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lệ dân số nữ 51,7%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lệ dân số nam 48,3%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→"/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lệ nữ cao hơn nam và đang có sự thay đổi.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0D47D0-B154-7D95-07FD-F7A8950C1084}"/>
              </a:ext>
            </a:extLst>
          </p:cNvPr>
          <p:cNvGrpSpPr/>
          <p:nvPr/>
        </p:nvGrpSpPr>
        <p:grpSpPr>
          <a:xfrm>
            <a:off x="9769918" y="809066"/>
            <a:ext cx="7756081" cy="8646081"/>
            <a:chOff x="9541317" y="1371014"/>
            <a:chExt cx="7756081" cy="86460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B960CA-AB8C-0C00-EAD9-AE77886E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1317" y="1371014"/>
              <a:ext cx="7756081" cy="783701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2771F5-AD5D-8959-48DA-3DB6DBF192DF}"/>
                </a:ext>
              </a:extLst>
            </p:cNvPr>
            <p:cNvSpPr txBox="1"/>
            <p:nvPr/>
          </p:nvSpPr>
          <p:spPr>
            <a:xfrm>
              <a:off x="9637848" y="9432320"/>
              <a:ext cx="7502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Tháp dân số của châu Âu năm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607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95336">
            <a:off x="-396764" y="-2012616"/>
            <a:ext cx="793530" cy="36675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45654" y="8657702"/>
            <a:ext cx="1723296" cy="1629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6D2BC-AFF8-86CB-E760-E9E2E7D67C2C}"/>
              </a:ext>
            </a:extLst>
          </p:cNvPr>
          <p:cNvSpPr txBox="1"/>
          <p:nvPr/>
        </p:nvSpPr>
        <p:spPr>
          <a:xfrm>
            <a:off x="781051" y="883968"/>
            <a:ext cx="8449930" cy="8519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 cấu dân số theo trình độ học vấn: 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 độ học vấn cao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 2019, s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 năm đi học trung bình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người từ 25 tuổi trở lên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11,8 năm, thuộc nhóm cao trên thế giới.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→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 lợi cho phát triển kinh tế - xã hội của các quốc gia châu Âu.</a:t>
            </a:r>
          </a:p>
        </p:txBody>
      </p:sp>
      <p:pic>
        <p:nvPicPr>
          <p:cNvPr id="4" name="Picture 3" descr="A group of women reading books&#10;&#10;Description automatically generated with low confidence">
            <a:extLst>
              <a:ext uri="{FF2B5EF4-FFF2-40B4-BE49-F238E27FC236}">
                <a16:creationId xmlns:a16="http://schemas.microsoft.com/office/drawing/2014/main" id="{74660734-0B37-B416-3243-906A8FCD0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032" y="451145"/>
            <a:ext cx="7199016" cy="4500452"/>
          </a:xfrm>
          <a:prstGeom prst="rect">
            <a:avLst/>
          </a:prstGeom>
        </p:spPr>
      </p:pic>
      <p:pic>
        <p:nvPicPr>
          <p:cNvPr id="6" name="Picture 5" descr="A group of people sitting at desks in a lecture hall&#10;&#10;Description automatically generated with low confidence">
            <a:extLst>
              <a:ext uri="{FF2B5EF4-FFF2-40B4-BE49-F238E27FC236}">
                <a16:creationId xmlns:a16="http://schemas.microsoft.com/office/drawing/2014/main" id="{D4E17D8F-65E9-6208-3B16-124325807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033" y="5163954"/>
            <a:ext cx="7199015" cy="47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60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">
            <a:extLst>
              <a:ext uri="{FF2B5EF4-FFF2-40B4-BE49-F238E27FC236}">
                <a16:creationId xmlns:a16="http://schemas.microsoft.com/office/drawing/2014/main" id="{08C3BD88-1462-9980-1B90-FED7A167B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83659">
            <a:off x="-1143000" y="6835509"/>
            <a:ext cx="2902276" cy="4041144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D90558A-3FE7-04E3-25B5-D8235A2B6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2000" y="7856173"/>
            <a:ext cx="2680484" cy="26171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5B493C8-8E59-F85F-FDB2-AE5844698D1B}"/>
              </a:ext>
            </a:extLst>
          </p:cNvPr>
          <p:cNvGrpSpPr/>
          <p:nvPr/>
        </p:nvGrpSpPr>
        <p:grpSpPr>
          <a:xfrm>
            <a:off x="3249655" y="2131864"/>
            <a:ext cx="11784972" cy="4383236"/>
            <a:chOff x="3249655" y="2436664"/>
            <a:chExt cx="11784972" cy="5413671"/>
          </a:xfrm>
        </p:grpSpPr>
        <p:grpSp>
          <p:nvGrpSpPr>
            <p:cNvPr id="4" name="Group 4"/>
            <p:cNvGrpSpPr/>
            <p:nvPr/>
          </p:nvGrpSpPr>
          <p:grpSpPr>
            <a:xfrm>
              <a:off x="3249655" y="2436664"/>
              <a:ext cx="11784972" cy="5413671"/>
              <a:chOff x="0" y="0"/>
              <a:chExt cx="8400244" cy="38588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8377385" cy="3830886"/>
              </a:xfrm>
              <a:custGeom>
                <a:avLst/>
                <a:gdLst/>
                <a:ahLst/>
                <a:cxnLst/>
                <a:rect l="l" t="t" r="r" b="b"/>
                <a:pathLst>
                  <a:path w="8377385" h="3830886">
                    <a:moveTo>
                      <a:pt x="8377385" y="3830886"/>
                    </a:moveTo>
                    <a:lnTo>
                      <a:pt x="0" y="3823266"/>
                    </a:lnTo>
                    <a:lnTo>
                      <a:pt x="0" y="1341878"/>
                    </a:lnTo>
                    <a:lnTo>
                      <a:pt x="17780" y="19050"/>
                    </a:lnTo>
                    <a:lnTo>
                      <a:pt x="4175643" y="0"/>
                    </a:lnTo>
                    <a:lnTo>
                      <a:pt x="835833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8406594" cy="3857556"/>
              </a:xfrm>
              <a:custGeom>
                <a:avLst/>
                <a:gdLst/>
                <a:ahLst/>
                <a:cxnLst/>
                <a:rect l="l" t="t" r="r" b="b"/>
                <a:pathLst>
                  <a:path w="8406594" h="3857556">
                    <a:moveTo>
                      <a:pt x="8372305" y="21590"/>
                    </a:moveTo>
                    <a:cubicBezTo>
                      <a:pt x="8373574" y="34290"/>
                      <a:pt x="8373574" y="44450"/>
                      <a:pt x="8374844" y="54610"/>
                    </a:cubicBezTo>
                    <a:cubicBezTo>
                      <a:pt x="8377384" y="122079"/>
                      <a:pt x="8378655" y="205694"/>
                      <a:pt x="8381194" y="286323"/>
                    </a:cubicBezTo>
                    <a:cubicBezTo>
                      <a:pt x="8381194" y="402787"/>
                      <a:pt x="8393894" y="2699216"/>
                      <a:pt x="8400244" y="2815680"/>
                    </a:cubicBezTo>
                    <a:cubicBezTo>
                      <a:pt x="8406594" y="2991869"/>
                      <a:pt x="8402784" y="3171044"/>
                      <a:pt x="8402784" y="3347233"/>
                    </a:cubicBezTo>
                    <a:cubicBezTo>
                      <a:pt x="8402784" y="3502519"/>
                      <a:pt x="8404055" y="3645859"/>
                      <a:pt x="8405324" y="3796596"/>
                    </a:cubicBezTo>
                    <a:cubicBezTo>
                      <a:pt x="8405324" y="3818186"/>
                      <a:pt x="8405324" y="3832156"/>
                      <a:pt x="8405324" y="3856286"/>
                    </a:cubicBezTo>
                    <a:cubicBezTo>
                      <a:pt x="8382464" y="3856286"/>
                      <a:pt x="8362144" y="3857556"/>
                      <a:pt x="8320118" y="3856286"/>
                    </a:cubicBezTo>
                    <a:cubicBezTo>
                      <a:pt x="7892597" y="3851206"/>
                      <a:pt x="7458500" y="3857556"/>
                      <a:pt x="7030980" y="3852476"/>
                    </a:cubicBezTo>
                    <a:cubicBezTo>
                      <a:pt x="6774467" y="3848666"/>
                      <a:pt x="6524532" y="3851206"/>
                      <a:pt x="6268020" y="3848666"/>
                    </a:cubicBezTo>
                    <a:cubicBezTo>
                      <a:pt x="6149630" y="3847396"/>
                      <a:pt x="6031240" y="3846126"/>
                      <a:pt x="5912849" y="3844856"/>
                    </a:cubicBezTo>
                    <a:cubicBezTo>
                      <a:pt x="5840500" y="3844856"/>
                      <a:pt x="5774728" y="3846126"/>
                      <a:pt x="5702378" y="3846126"/>
                    </a:cubicBezTo>
                    <a:cubicBezTo>
                      <a:pt x="5518215" y="3844856"/>
                      <a:pt x="5011768" y="3846126"/>
                      <a:pt x="4827605" y="3844856"/>
                    </a:cubicBezTo>
                    <a:cubicBezTo>
                      <a:pt x="4696060" y="3843586"/>
                      <a:pt x="2065166" y="3852476"/>
                      <a:pt x="1933621" y="3851206"/>
                    </a:cubicBezTo>
                    <a:cubicBezTo>
                      <a:pt x="1900735" y="3851206"/>
                      <a:pt x="1861271" y="3852476"/>
                      <a:pt x="1828385" y="3852476"/>
                    </a:cubicBezTo>
                    <a:cubicBezTo>
                      <a:pt x="1749458" y="3852476"/>
                      <a:pt x="1677109" y="3853746"/>
                      <a:pt x="1598182" y="3853746"/>
                    </a:cubicBezTo>
                    <a:cubicBezTo>
                      <a:pt x="1400865" y="3853746"/>
                      <a:pt x="1210125" y="3852476"/>
                      <a:pt x="1012808" y="3851206"/>
                    </a:cubicBezTo>
                    <a:cubicBezTo>
                      <a:pt x="894417" y="3849936"/>
                      <a:pt x="776027" y="3848666"/>
                      <a:pt x="664214" y="3847396"/>
                    </a:cubicBezTo>
                    <a:cubicBezTo>
                      <a:pt x="453743" y="3846126"/>
                      <a:pt x="243271" y="3844856"/>
                      <a:pt x="48260" y="3844856"/>
                    </a:cubicBezTo>
                    <a:cubicBezTo>
                      <a:pt x="38100" y="3844856"/>
                      <a:pt x="29210" y="3844856"/>
                      <a:pt x="19050" y="3843586"/>
                    </a:cubicBezTo>
                    <a:cubicBezTo>
                      <a:pt x="10160" y="3842316"/>
                      <a:pt x="5080" y="3835966"/>
                      <a:pt x="7620" y="3827076"/>
                    </a:cubicBezTo>
                    <a:cubicBezTo>
                      <a:pt x="16510" y="3795171"/>
                      <a:pt x="12700" y="3720515"/>
                      <a:pt x="11430" y="3642873"/>
                    </a:cubicBezTo>
                    <a:cubicBezTo>
                      <a:pt x="10160" y="3484601"/>
                      <a:pt x="6350" y="3329316"/>
                      <a:pt x="7620" y="3171044"/>
                    </a:cubicBezTo>
                    <a:cubicBezTo>
                      <a:pt x="5080" y="2973952"/>
                      <a:pt x="0" y="534182"/>
                      <a:pt x="7620" y="334103"/>
                    </a:cubicBezTo>
                    <a:cubicBezTo>
                      <a:pt x="8890" y="295282"/>
                      <a:pt x="7620" y="253474"/>
                      <a:pt x="8890" y="214653"/>
                    </a:cubicBezTo>
                    <a:cubicBezTo>
                      <a:pt x="10160" y="151942"/>
                      <a:pt x="12700" y="8325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8840" y="30480"/>
                      <a:pt x="184076" y="29210"/>
                    </a:cubicBezTo>
                    <a:cubicBezTo>
                      <a:pt x="361661" y="25400"/>
                      <a:pt x="539247" y="22860"/>
                      <a:pt x="723409" y="20320"/>
                    </a:cubicBezTo>
                    <a:cubicBezTo>
                      <a:pt x="848377" y="17780"/>
                      <a:pt x="973344" y="16510"/>
                      <a:pt x="1091735" y="13970"/>
                    </a:cubicBezTo>
                    <a:cubicBezTo>
                      <a:pt x="1210125" y="11430"/>
                      <a:pt x="1335092" y="8890"/>
                      <a:pt x="1453483" y="8890"/>
                    </a:cubicBezTo>
                    <a:cubicBezTo>
                      <a:pt x="1585027" y="7620"/>
                      <a:pt x="1716572" y="10160"/>
                      <a:pt x="1848117" y="8890"/>
                    </a:cubicBezTo>
                    <a:cubicBezTo>
                      <a:pt x="2012548" y="8890"/>
                      <a:pt x="4992036" y="6350"/>
                      <a:pt x="5156467" y="5080"/>
                    </a:cubicBezTo>
                    <a:cubicBezTo>
                      <a:pt x="5314321" y="3810"/>
                      <a:pt x="5472175" y="2540"/>
                      <a:pt x="5636605" y="2540"/>
                    </a:cubicBezTo>
                    <a:cubicBezTo>
                      <a:pt x="5906272" y="1270"/>
                      <a:pt x="6169362" y="0"/>
                      <a:pt x="6439028" y="0"/>
                    </a:cubicBezTo>
                    <a:cubicBezTo>
                      <a:pt x="6550841" y="0"/>
                      <a:pt x="6669232" y="2540"/>
                      <a:pt x="6781044" y="2540"/>
                    </a:cubicBezTo>
                    <a:cubicBezTo>
                      <a:pt x="7090175" y="3810"/>
                      <a:pt x="7405882" y="5080"/>
                      <a:pt x="7715012" y="7620"/>
                    </a:cubicBezTo>
                    <a:cubicBezTo>
                      <a:pt x="7879443" y="8890"/>
                      <a:pt x="8043874" y="12700"/>
                      <a:pt x="8208305" y="16510"/>
                    </a:cubicBezTo>
                    <a:cubicBezTo>
                      <a:pt x="8247769" y="16510"/>
                      <a:pt x="8287232" y="16510"/>
                      <a:pt x="8320118" y="16510"/>
                    </a:cubicBezTo>
                    <a:cubicBezTo>
                      <a:pt x="8353255" y="17780"/>
                      <a:pt x="8362144" y="20320"/>
                      <a:pt x="8372305" y="21590"/>
                    </a:cubicBezTo>
                    <a:close/>
                    <a:moveTo>
                      <a:pt x="8382464" y="3839776"/>
                    </a:moveTo>
                    <a:cubicBezTo>
                      <a:pt x="8383734" y="3823266"/>
                      <a:pt x="8385005" y="3810566"/>
                      <a:pt x="8385005" y="3797866"/>
                    </a:cubicBezTo>
                    <a:cubicBezTo>
                      <a:pt x="8383734" y="3630928"/>
                      <a:pt x="8382464" y="3472656"/>
                      <a:pt x="8382464" y="3302440"/>
                    </a:cubicBezTo>
                    <a:cubicBezTo>
                      <a:pt x="8382464" y="3224797"/>
                      <a:pt x="8385005" y="3147154"/>
                      <a:pt x="8383734" y="3069512"/>
                    </a:cubicBezTo>
                    <a:cubicBezTo>
                      <a:pt x="8383734" y="2997842"/>
                      <a:pt x="8382464" y="2923185"/>
                      <a:pt x="8381194" y="2851515"/>
                    </a:cubicBezTo>
                    <a:cubicBezTo>
                      <a:pt x="8376114" y="2741024"/>
                      <a:pt x="8364684" y="453553"/>
                      <a:pt x="8364684" y="343062"/>
                    </a:cubicBezTo>
                    <a:cubicBezTo>
                      <a:pt x="8362144" y="250488"/>
                      <a:pt x="8359605" y="154928"/>
                      <a:pt x="8357064" y="63500"/>
                    </a:cubicBezTo>
                    <a:cubicBezTo>
                      <a:pt x="8355794" y="44450"/>
                      <a:pt x="8354524" y="43180"/>
                      <a:pt x="8300387" y="41910"/>
                    </a:cubicBezTo>
                    <a:cubicBezTo>
                      <a:pt x="8280655" y="41910"/>
                      <a:pt x="8267500" y="41910"/>
                      <a:pt x="8247769" y="40640"/>
                    </a:cubicBezTo>
                    <a:cubicBezTo>
                      <a:pt x="8083338" y="36830"/>
                      <a:pt x="7912330" y="31750"/>
                      <a:pt x="7747899" y="30480"/>
                    </a:cubicBezTo>
                    <a:cubicBezTo>
                      <a:pt x="7346687" y="26670"/>
                      <a:pt x="6938898" y="25400"/>
                      <a:pt x="6537687" y="22860"/>
                    </a:cubicBezTo>
                    <a:cubicBezTo>
                      <a:pt x="6478492" y="22860"/>
                      <a:pt x="6412720" y="22860"/>
                      <a:pt x="6353524" y="22860"/>
                    </a:cubicBezTo>
                    <a:cubicBezTo>
                      <a:pt x="6254866" y="22860"/>
                      <a:pt x="6156207" y="22860"/>
                      <a:pt x="6064126" y="22860"/>
                    </a:cubicBezTo>
                    <a:cubicBezTo>
                      <a:pt x="5853654" y="22860"/>
                      <a:pt x="5643183" y="22860"/>
                      <a:pt x="5439289" y="24130"/>
                    </a:cubicBezTo>
                    <a:cubicBezTo>
                      <a:pt x="5261703" y="25400"/>
                      <a:pt x="2269060" y="29210"/>
                      <a:pt x="2091475" y="29210"/>
                    </a:cubicBezTo>
                    <a:cubicBezTo>
                      <a:pt x="1802076" y="29210"/>
                      <a:pt x="1512678" y="26670"/>
                      <a:pt x="1223279" y="33020"/>
                    </a:cubicBezTo>
                    <a:cubicBezTo>
                      <a:pt x="1072003" y="36830"/>
                      <a:pt x="927304" y="36830"/>
                      <a:pt x="782605" y="38100"/>
                    </a:cubicBezTo>
                    <a:cubicBezTo>
                      <a:pt x="532669" y="41910"/>
                      <a:pt x="282734" y="45720"/>
                      <a:pt x="49530" y="50800"/>
                    </a:cubicBezTo>
                    <a:cubicBezTo>
                      <a:pt x="36830" y="50800"/>
                      <a:pt x="34290" y="53340"/>
                      <a:pt x="33020" y="74299"/>
                    </a:cubicBezTo>
                    <a:cubicBezTo>
                      <a:pt x="31750" y="128051"/>
                      <a:pt x="31750" y="181804"/>
                      <a:pt x="30480" y="235557"/>
                    </a:cubicBezTo>
                    <a:cubicBezTo>
                      <a:pt x="29210" y="325144"/>
                      <a:pt x="26670" y="411746"/>
                      <a:pt x="25400" y="501333"/>
                    </a:cubicBezTo>
                    <a:cubicBezTo>
                      <a:pt x="20320" y="596893"/>
                      <a:pt x="26670" y="2932144"/>
                      <a:pt x="29210" y="3027704"/>
                    </a:cubicBezTo>
                    <a:cubicBezTo>
                      <a:pt x="29210" y="3129237"/>
                      <a:pt x="29210" y="3233756"/>
                      <a:pt x="30480" y="3335289"/>
                    </a:cubicBezTo>
                    <a:cubicBezTo>
                      <a:pt x="30480" y="3409945"/>
                      <a:pt x="33020" y="3484601"/>
                      <a:pt x="33020" y="3559258"/>
                    </a:cubicBezTo>
                    <a:cubicBezTo>
                      <a:pt x="33020" y="3639886"/>
                      <a:pt x="33020" y="3720515"/>
                      <a:pt x="31750" y="3797866"/>
                    </a:cubicBezTo>
                    <a:cubicBezTo>
                      <a:pt x="31750" y="3801676"/>
                      <a:pt x="31750" y="3804216"/>
                      <a:pt x="31750" y="3808026"/>
                    </a:cubicBezTo>
                    <a:cubicBezTo>
                      <a:pt x="31750" y="3818186"/>
                      <a:pt x="35560" y="3821996"/>
                      <a:pt x="44450" y="3821996"/>
                    </a:cubicBezTo>
                    <a:cubicBezTo>
                      <a:pt x="91995" y="3821996"/>
                      <a:pt x="184076" y="3823266"/>
                      <a:pt x="269580" y="3823266"/>
                    </a:cubicBezTo>
                    <a:cubicBezTo>
                      <a:pt x="394548" y="3823266"/>
                      <a:pt x="526092" y="3820726"/>
                      <a:pt x="651060" y="3823266"/>
                    </a:cubicBezTo>
                    <a:cubicBezTo>
                      <a:pt x="854954" y="3827076"/>
                      <a:pt x="1058848" y="3829616"/>
                      <a:pt x="1262743" y="3828346"/>
                    </a:cubicBezTo>
                    <a:cubicBezTo>
                      <a:pt x="1394288" y="3827076"/>
                      <a:pt x="1519255" y="3829616"/>
                      <a:pt x="1650800" y="3829616"/>
                    </a:cubicBezTo>
                    <a:cubicBezTo>
                      <a:pt x="1841540" y="3829616"/>
                      <a:pt x="2032280" y="3828346"/>
                      <a:pt x="2223020" y="3829616"/>
                    </a:cubicBezTo>
                    <a:cubicBezTo>
                      <a:pt x="2505841" y="3830886"/>
                      <a:pt x="5610296" y="3820726"/>
                      <a:pt x="5899695" y="3823266"/>
                    </a:cubicBezTo>
                    <a:cubicBezTo>
                      <a:pt x="6024663" y="3824536"/>
                      <a:pt x="6149630" y="3825806"/>
                      <a:pt x="6268020" y="3825806"/>
                    </a:cubicBezTo>
                    <a:cubicBezTo>
                      <a:pt x="6485069" y="3828346"/>
                      <a:pt x="6695541" y="3824536"/>
                      <a:pt x="6912590" y="3828346"/>
                    </a:cubicBezTo>
                    <a:cubicBezTo>
                      <a:pt x="7090175" y="3830886"/>
                      <a:pt x="7267760" y="3830886"/>
                      <a:pt x="7445346" y="3833426"/>
                    </a:cubicBezTo>
                    <a:cubicBezTo>
                      <a:pt x="7708435" y="3837236"/>
                      <a:pt x="7971524" y="3839776"/>
                      <a:pt x="8234615" y="3841046"/>
                    </a:cubicBezTo>
                    <a:cubicBezTo>
                      <a:pt x="8333273" y="3841046"/>
                      <a:pt x="8362144" y="3839776"/>
                      <a:pt x="8382464" y="38397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FDAD5B-A825-D00C-3C33-2196996461A2}"/>
                </a:ext>
              </a:extLst>
            </p:cNvPr>
            <p:cNvSpPr txBox="1"/>
            <p:nvPr/>
          </p:nvSpPr>
          <p:spPr>
            <a:xfrm>
              <a:off x="4646614" y="4102389"/>
              <a:ext cx="8983369" cy="1894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CƯ Ở CHÂU ÂU</a:t>
              </a:r>
              <a:endParaRPr lang="en-US" sz="7000">
                <a:solidFill>
                  <a:srgbClr val="C3113D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D27C0C-0EF6-8686-43E2-89987FF679AA}"/>
              </a:ext>
            </a:extLst>
          </p:cNvPr>
          <p:cNvGrpSpPr/>
          <p:nvPr/>
        </p:nvGrpSpPr>
        <p:grpSpPr>
          <a:xfrm>
            <a:off x="7063161" y="1155674"/>
            <a:ext cx="4161677" cy="1497252"/>
            <a:chOff x="7063161" y="1460475"/>
            <a:chExt cx="4161677" cy="1497252"/>
          </a:xfrm>
        </p:grpSpPr>
        <p:grpSp>
          <p:nvGrpSpPr>
            <p:cNvPr id="9" name="Group 9"/>
            <p:cNvGrpSpPr/>
            <p:nvPr/>
          </p:nvGrpSpPr>
          <p:grpSpPr>
            <a:xfrm>
              <a:off x="7063161" y="1460475"/>
              <a:ext cx="4161677" cy="1497252"/>
              <a:chOff x="0" y="0"/>
              <a:chExt cx="2845501" cy="317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9C7BCB72-D65E-FADE-00AF-3B80608CA47D}"/>
                </a:ext>
              </a:extLst>
            </p:cNvPr>
            <p:cNvSpPr txBox="1"/>
            <p:nvPr/>
          </p:nvSpPr>
          <p:spPr>
            <a:xfrm>
              <a:off x="7078020" y="1696365"/>
              <a:ext cx="4120559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2</a:t>
              </a: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99F1A3C4-3635-A1E0-815C-0F88754A5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17202" y="6250057"/>
            <a:ext cx="38421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31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243047-4292-5F9E-0AB1-0B38FA85E1AD}"/>
              </a:ext>
            </a:extLst>
          </p:cNvPr>
          <p:cNvSpPr txBox="1"/>
          <p:nvPr/>
        </p:nvSpPr>
        <p:spPr>
          <a:xfrm>
            <a:off x="251072" y="4235045"/>
            <a:ext cx="6565406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mục 2 – SGK tr.103 và hoàn thành Phiếu học tập số 1: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FD599B-1ADE-CEF8-2B46-833D54962114}"/>
              </a:ext>
            </a:extLst>
          </p:cNvPr>
          <p:cNvSpPr txBox="1"/>
          <p:nvPr/>
        </p:nvSpPr>
        <p:spPr>
          <a:xfrm>
            <a:off x="558553" y="2979025"/>
            <a:ext cx="6146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506F45-5FE7-F34C-F27B-C9C84B6C8AAB}"/>
              </a:ext>
            </a:extLst>
          </p:cNvPr>
          <p:cNvGrpSpPr/>
          <p:nvPr/>
        </p:nvGrpSpPr>
        <p:grpSpPr>
          <a:xfrm>
            <a:off x="6965456" y="-19050"/>
            <a:ext cx="10972800" cy="9833820"/>
            <a:chOff x="6858000" y="-388564"/>
            <a:chExt cx="10972800" cy="98338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E484550-DB8A-2850-4F60-04819A24793C}"/>
                </a:ext>
              </a:extLst>
            </p:cNvPr>
            <p:cNvGrpSpPr/>
            <p:nvPr/>
          </p:nvGrpSpPr>
          <p:grpSpPr>
            <a:xfrm>
              <a:off x="6858000" y="610994"/>
              <a:ext cx="10972800" cy="8834262"/>
              <a:chOff x="-304800" y="1406074"/>
              <a:chExt cx="10972800" cy="8834262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B3589A1B-1D81-F506-A02A-73A84E8DB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106" t="868" r="28177"/>
              <a:stretch>
                <a:fillRect/>
              </a:stretch>
            </p:blipFill>
            <p:spPr>
              <a:xfrm rot="5400000">
                <a:off x="764469" y="336805"/>
                <a:ext cx="8834262" cy="109728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C723DA5-382C-E75F-5204-4E8C78BBA35A}"/>
                  </a:ext>
                </a:extLst>
              </p:cNvPr>
              <p:cNvSpPr/>
              <p:nvPr/>
            </p:nvSpPr>
            <p:spPr>
              <a:xfrm>
                <a:off x="216394" y="1636824"/>
                <a:ext cx="10363199" cy="82508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PHIẾU HỌC TẬP 1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*****************</a:t>
                </a: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 cư ở châu Âu diễn ra từ lâu trong lịch sử và trở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 phổ biến từ thế kỉ………do ……….. và …………</a:t>
                </a: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 nay, châu Âu có ………… lớn nhất thế giới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Nhập cư đến châu Âu chủ yếu là lao động từ ………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……… Ở châu Âu, lao động di chuyển t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ừ </a:t>
                </a: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…………..</a:t>
                </a:r>
                <a:r>
                  <a:rPr lang="en-US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 Tây Âu.</a:t>
                </a: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Thuận lợi và khó khăn của người nhập cư ở châu Âu: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Thuận lợi: ………………………………………………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Khó khăn: …………………………………………….. </a:t>
                </a:r>
                <a:endPara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EA1412B8-BD2C-25F1-85D0-5FC0E8294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697200" y="-388564"/>
              <a:ext cx="971686" cy="1388122"/>
            </a:xfrm>
            <a:prstGeom prst="rect">
              <a:avLst/>
            </a:prstGeom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1FE2EF08-D091-5783-11C4-F1F60262A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658157" y="-388564"/>
              <a:ext cx="971686" cy="138812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D109EA-508B-C9FC-D0BB-35215805AFA5}"/>
              </a:ext>
            </a:extLst>
          </p:cNvPr>
          <p:cNvGrpSpPr/>
          <p:nvPr/>
        </p:nvGrpSpPr>
        <p:grpSpPr>
          <a:xfrm>
            <a:off x="5685627" y="495300"/>
            <a:ext cx="6916746" cy="1501858"/>
            <a:chOff x="5877726" y="714372"/>
            <a:chExt cx="6916746" cy="15018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526224" y="714372"/>
              <a:ext cx="5619750" cy="1501858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A269565-CA1B-0531-5257-B262D7147C49}"/>
                </a:ext>
              </a:extLst>
            </p:cNvPr>
            <p:cNvSpPr txBox="1"/>
            <p:nvPr/>
          </p:nvSpPr>
          <p:spPr>
            <a:xfrm>
              <a:off x="5877726" y="911303"/>
              <a:ext cx="691674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rgbClr val="0660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3" name="TextBox 2">
            <a:extLst>
              <a:ext uri="{FF2B5EF4-FFF2-40B4-BE49-F238E27FC236}">
                <a16:creationId xmlns:a16="http://schemas.microsoft.com/office/drawing/2014/main" id="{14B1F32A-18EB-70BD-4265-737962069A31}"/>
              </a:ext>
            </a:extLst>
          </p:cNvPr>
          <p:cNvSpPr txBox="1"/>
          <p:nvPr/>
        </p:nvSpPr>
        <p:spPr>
          <a:xfrm>
            <a:off x="1568657" y="2324100"/>
            <a:ext cx="15150685" cy="994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400">
                <a:cs typeface="Arial" panose="020B0604020202020204" pitchFamily="34" charset="0"/>
              </a:rPr>
              <a:t>Châu Âu nằm ở phía nào của lục địa Á – Âu?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id="{78095750-4274-3BE1-2F07-518281EEF1A8}"/>
              </a:ext>
            </a:extLst>
          </p:cNvPr>
          <p:cNvSpPr/>
          <p:nvPr/>
        </p:nvSpPr>
        <p:spPr>
          <a:xfrm flipH="1">
            <a:off x="1281701" y="4276735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FE5E25-17D9-AA61-7B12-40181D27F5EC}"/>
              </a:ext>
            </a:extLst>
          </p:cNvPr>
          <p:cNvSpPr/>
          <p:nvPr/>
        </p:nvSpPr>
        <p:spPr>
          <a:xfrm>
            <a:off x="3063241" y="4276736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Bắc</a:t>
            </a: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id="{F0D684A3-E896-5AE2-AC73-AC584C8C4D2A}"/>
              </a:ext>
            </a:extLst>
          </p:cNvPr>
          <p:cNvSpPr/>
          <p:nvPr/>
        </p:nvSpPr>
        <p:spPr>
          <a:xfrm flipH="1">
            <a:off x="1281701" y="6809317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D16E7-94E8-5F45-0078-DB4FE5979545}"/>
              </a:ext>
            </a:extLst>
          </p:cNvPr>
          <p:cNvSpPr/>
          <p:nvPr/>
        </p:nvSpPr>
        <p:spPr>
          <a:xfrm>
            <a:off x="3063241" y="6809318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Đông</a:t>
            </a: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id="{3D24B7C9-3017-E63D-A52F-5E3D4BDA13A7}"/>
              </a:ext>
            </a:extLst>
          </p:cNvPr>
          <p:cNvSpPr/>
          <p:nvPr/>
        </p:nvSpPr>
        <p:spPr>
          <a:xfrm flipH="1">
            <a:off x="9464039" y="4278993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FC20B-8019-0F23-7AD5-F8F2B86A818A}"/>
              </a:ext>
            </a:extLst>
          </p:cNvPr>
          <p:cNvSpPr/>
          <p:nvPr/>
        </p:nvSpPr>
        <p:spPr>
          <a:xfrm>
            <a:off x="11245579" y="4278994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</a:t>
            </a: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id="{29E08C4D-F78C-C2BF-E20F-604B8E4A0A86}"/>
              </a:ext>
            </a:extLst>
          </p:cNvPr>
          <p:cNvSpPr/>
          <p:nvPr/>
        </p:nvSpPr>
        <p:spPr>
          <a:xfrm flipH="1">
            <a:off x="9464039" y="6809316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8BC3F-258F-F5F4-0DD7-39259557DAD6}"/>
              </a:ext>
            </a:extLst>
          </p:cNvPr>
          <p:cNvSpPr/>
          <p:nvPr/>
        </p:nvSpPr>
        <p:spPr>
          <a:xfrm>
            <a:off x="11245579" y="6809317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Nam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586C35-0786-D415-B6DD-8735B3DF3A16}"/>
              </a:ext>
            </a:extLst>
          </p:cNvPr>
          <p:cNvSpPr txBox="1"/>
          <p:nvPr/>
        </p:nvSpPr>
        <p:spPr>
          <a:xfrm>
            <a:off x="380999" y="1747729"/>
            <a:ext cx="8382002" cy="679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Từ thế kỉ XV, người châu Âu di cư đén các vùng đất mới ở châu Mỹ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Từ giữa thế kỉ XX đến nay, người nhập cư vào châu Âu tăng mạnh, chủ yếu từ khu vực châu Á và Bắc Phi.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nội bộ khu vực châu Âu, lao động di chuyển từ Nam Âu và Đông Âu đến Tây Âu làm việc.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BF0A24-CEB6-05D1-9EC1-5997E990FFC5}"/>
              </a:ext>
            </a:extLst>
          </p:cNvPr>
          <p:cNvGrpSpPr/>
          <p:nvPr/>
        </p:nvGrpSpPr>
        <p:grpSpPr>
          <a:xfrm>
            <a:off x="9472499" y="2075444"/>
            <a:ext cx="8107253" cy="7017164"/>
            <a:chOff x="9243898" y="2616444"/>
            <a:chExt cx="8107253" cy="70171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4FFD3F-DBFC-C65F-ABDB-8BAD73D0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96400" y="2616444"/>
              <a:ext cx="8054751" cy="53698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3C005E-2806-1B82-57E8-D88D5508369C}"/>
                </a:ext>
              </a:extLst>
            </p:cNvPr>
            <p:cNvSpPr txBox="1"/>
            <p:nvPr/>
          </p:nvSpPr>
          <p:spPr>
            <a:xfrm>
              <a:off x="9243898" y="8063948"/>
              <a:ext cx="810600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Người dân Syria </a:t>
              </a:r>
              <a:r>
                <a:rPr lang="vi-VN" sz="3200" i="1">
                  <a:latin typeface="Arial" panose="020B0604020202020204" pitchFamily="34" charset="0"/>
                  <a:cs typeface="Arial" panose="020B0604020202020204" pitchFamily="34" charset="0"/>
                </a:rPr>
                <a:t>chờ đợi được giải cứu khỏi chiếc thuyền quá tải của họ được chụp từ một máy bay trực thăng của hải quân Italy.</a:t>
              </a:r>
              <a:endParaRPr lang="en-US" sz="32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303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586C35-0786-D415-B6DD-8735B3DF3A16}"/>
              </a:ext>
            </a:extLst>
          </p:cNvPr>
          <p:cNvSpPr txBox="1"/>
          <p:nvPr/>
        </p:nvSpPr>
        <p:spPr>
          <a:xfrm>
            <a:off x="400050" y="1316184"/>
            <a:ext cx="8763001" cy="7776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3600" b="1" i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Thuận lợi và khó khăn của châu Âu trước làn sóng nhập cư :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Thuận lợi: 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Có nguồn lao động dồi dào, giải quyết vấn đề thiếu hụt lao động.</a:t>
            </a:r>
            <a:endParaRPr lang="en-US" sz="360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Tăng nhu cầu các sản phẩm và dịch vụ.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Khó khăn trong việc phát triển kinh tế - xã hội, an ninh trật tự.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BF0A24-CEB6-05D1-9EC1-5997E990FFC5}"/>
              </a:ext>
            </a:extLst>
          </p:cNvPr>
          <p:cNvGrpSpPr/>
          <p:nvPr/>
        </p:nvGrpSpPr>
        <p:grpSpPr>
          <a:xfrm>
            <a:off x="9563101" y="1747213"/>
            <a:ext cx="8280850" cy="6914365"/>
            <a:chOff x="9183350" y="2884935"/>
            <a:chExt cx="8280850" cy="69143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4FFD3F-DBFC-C65F-ABDB-8BAD73D0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96400" y="2884935"/>
              <a:ext cx="8054751" cy="48328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3C005E-2806-1B82-57E8-D88D5508369C}"/>
                </a:ext>
              </a:extLst>
            </p:cNvPr>
            <p:cNvSpPr txBox="1"/>
            <p:nvPr/>
          </p:nvSpPr>
          <p:spPr>
            <a:xfrm>
              <a:off x="9183350" y="7737197"/>
              <a:ext cx="828085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>
                  <a:latin typeface="Arial" panose="020B0604020202020204" pitchFamily="34" charset="0"/>
                  <a:cs typeface="Arial" panose="020B0604020202020204" pitchFamily="34" charset="0"/>
                </a:rPr>
                <a:t>Các thành viên tổ chức cứu trợ Tây Ban Nha giải cứu 90 người di cư trôi dạt ngoài khơi bờ biển Libya trên Địa Trung Hải. </a:t>
              </a:r>
              <a:endParaRPr lang="en-US" sz="3200" i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3200" i="1">
                  <a:latin typeface="Arial" panose="020B0604020202020204" pitchFamily="34" charset="0"/>
                  <a:cs typeface="Arial" panose="020B0604020202020204" pitchFamily="34" charset="0"/>
                </a:rPr>
                <a:t>Ảnh tư liệu: AFP/TTXVN</a:t>
              </a:r>
              <a:endParaRPr lang="en-US" sz="32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652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pic>
        <p:nvPicPr>
          <p:cNvPr id="3" name="Hàng ngàn người di cư đến châu Âu mỗi ngày- Họ là ai- - FBNC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8B622ED-4866-631C-36C8-D04D32358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" y="278606"/>
            <a:ext cx="17297400" cy="972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30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">
            <a:extLst>
              <a:ext uri="{FF2B5EF4-FFF2-40B4-BE49-F238E27FC236}">
                <a16:creationId xmlns:a16="http://schemas.microsoft.com/office/drawing/2014/main" id="{08C3BD88-1462-9980-1B90-FED7A167B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83659">
            <a:off x="-1143000" y="6835509"/>
            <a:ext cx="2902276" cy="4041144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D90558A-3FE7-04E3-25B5-D8235A2B6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2000" y="7856173"/>
            <a:ext cx="2680484" cy="26171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5B493C8-8E59-F85F-FDB2-AE5844698D1B}"/>
              </a:ext>
            </a:extLst>
          </p:cNvPr>
          <p:cNvGrpSpPr/>
          <p:nvPr/>
        </p:nvGrpSpPr>
        <p:grpSpPr>
          <a:xfrm>
            <a:off x="3249655" y="2131864"/>
            <a:ext cx="11784972" cy="4383236"/>
            <a:chOff x="3249655" y="2436664"/>
            <a:chExt cx="11784972" cy="5413671"/>
          </a:xfrm>
        </p:grpSpPr>
        <p:grpSp>
          <p:nvGrpSpPr>
            <p:cNvPr id="4" name="Group 4"/>
            <p:cNvGrpSpPr/>
            <p:nvPr/>
          </p:nvGrpSpPr>
          <p:grpSpPr>
            <a:xfrm>
              <a:off x="3249655" y="2436664"/>
              <a:ext cx="11784972" cy="5413671"/>
              <a:chOff x="0" y="0"/>
              <a:chExt cx="8400244" cy="38588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8377385" cy="3830886"/>
              </a:xfrm>
              <a:custGeom>
                <a:avLst/>
                <a:gdLst/>
                <a:ahLst/>
                <a:cxnLst/>
                <a:rect l="l" t="t" r="r" b="b"/>
                <a:pathLst>
                  <a:path w="8377385" h="3830886">
                    <a:moveTo>
                      <a:pt x="8377385" y="3830886"/>
                    </a:moveTo>
                    <a:lnTo>
                      <a:pt x="0" y="3823266"/>
                    </a:lnTo>
                    <a:lnTo>
                      <a:pt x="0" y="1341878"/>
                    </a:lnTo>
                    <a:lnTo>
                      <a:pt x="17780" y="19050"/>
                    </a:lnTo>
                    <a:lnTo>
                      <a:pt x="4175643" y="0"/>
                    </a:lnTo>
                    <a:lnTo>
                      <a:pt x="835833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8406594" cy="3857556"/>
              </a:xfrm>
              <a:custGeom>
                <a:avLst/>
                <a:gdLst/>
                <a:ahLst/>
                <a:cxnLst/>
                <a:rect l="l" t="t" r="r" b="b"/>
                <a:pathLst>
                  <a:path w="8406594" h="3857556">
                    <a:moveTo>
                      <a:pt x="8372305" y="21590"/>
                    </a:moveTo>
                    <a:cubicBezTo>
                      <a:pt x="8373574" y="34290"/>
                      <a:pt x="8373574" y="44450"/>
                      <a:pt x="8374844" y="54610"/>
                    </a:cubicBezTo>
                    <a:cubicBezTo>
                      <a:pt x="8377384" y="122079"/>
                      <a:pt x="8378655" y="205694"/>
                      <a:pt x="8381194" y="286323"/>
                    </a:cubicBezTo>
                    <a:cubicBezTo>
                      <a:pt x="8381194" y="402787"/>
                      <a:pt x="8393894" y="2699216"/>
                      <a:pt x="8400244" y="2815680"/>
                    </a:cubicBezTo>
                    <a:cubicBezTo>
                      <a:pt x="8406594" y="2991869"/>
                      <a:pt x="8402784" y="3171044"/>
                      <a:pt x="8402784" y="3347233"/>
                    </a:cubicBezTo>
                    <a:cubicBezTo>
                      <a:pt x="8402784" y="3502519"/>
                      <a:pt x="8404055" y="3645859"/>
                      <a:pt x="8405324" y="3796596"/>
                    </a:cubicBezTo>
                    <a:cubicBezTo>
                      <a:pt x="8405324" y="3818186"/>
                      <a:pt x="8405324" y="3832156"/>
                      <a:pt x="8405324" y="3856286"/>
                    </a:cubicBezTo>
                    <a:cubicBezTo>
                      <a:pt x="8382464" y="3856286"/>
                      <a:pt x="8362144" y="3857556"/>
                      <a:pt x="8320118" y="3856286"/>
                    </a:cubicBezTo>
                    <a:cubicBezTo>
                      <a:pt x="7892597" y="3851206"/>
                      <a:pt x="7458500" y="3857556"/>
                      <a:pt x="7030980" y="3852476"/>
                    </a:cubicBezTo>
                    <a:cubicBezTo>
                      <a:pt x="6774467" y="3848666"/>
                      <a:pt x="6524532" y="3851206"/>
                      <a:pt x="6268020" y="3848666"/>
                    </a:cubicBezTo>
                    <a:cubicBezTo>
                      <a:pt x="6149630" y="3847396"/>
                      <a:pt x="6031240" y="3846126"/>
                      <a:pt x="5912849" y="3844856"/>
                    </a:cubicBezTo>
                    <a:cubicBezTo>
                      <a:pt x="5840500" y="3844856"/>
                      <a:pt x="5774728" y="3846126"/>
                      <a:pt x="5702378" y="3846126"/>
                    </a:cubicBezTo>
                    <a:cubicBezTo>
                      <a:pt x="5518215" y="3844856"/>
                      <a:pt x="5011768" y="3846126"/>
                      <a:pt x="4827605" y="3844856"/>
                    </a:cubicBezTo>
                    <a:cubicBezTo>
                      <a:pt x="4696060" y="3843586"/>
                      <a:pt x="2065166" y="3852476"/>
                      <a:pt x="1933621" y="3851206"/>
                    </a:cubicBezTo>
                    <a:cubicBezTo>
                      <a:pt x="1900735" y="3851206"/>
                      <a:pt x="1861271" y="3852476"/>
                      <a:pt x="1828385" y="3852476"/>
                    </a:cubicBezTo>
                    <a:cubicBezTo>
                      <a:pt x="1749458" y="3852476"/>
                      <a:pt x="1677109" y="3853746"/>
                      <a:pt x="1598182" y="3853746"/>
                    </a:cubicBezTo>
                    <a:cubicBezTo>
                      <a:pt x="1400865" y="3853746"/>
                      <a:pt x="1210125" y="3852476"/>
                      <a:pt x="1012808" y="3851206"/>
                    </a:cubicBezTo>
                    <a:cubicBezTo>
                      <a:pt x="894417" y="3849936"/>
                      <a:pt x="776027" y="3848666"/>
                      <a:pt x="664214" y="3847396"/>
                    </a:cubicBezTo>
                    <a:cubicBezTo>
                      <a:pt x="453743" y="3846126"/>
                      <a:pt x="243271" y="3844856"/>
                      <a:pt x="48260" y="3844856"/>
                    </a:cubicBezTo>
                    <a:cubicBezTo>
                      <a:pt x="38100" y="3844856"/>
                      <a:pt x="29210" y="3844856"/>
                      <a:pt x="19050" y="3843586"/>
                    </a:cubicBezTo>
                    <a:cubicBezTo>
                      <a:pt x="10160" y="3842316"/>
                      <a:pt x="5080" y="3835966"/>
                      <a:pt x="7620" y="3827076"/>
                    </a:cubicBezTo>
                    <a:cubicBezTo>
                      <a:pt x="16510" y="3795171"/>
                      <a:pt x="12700" y="3720515"/>
                      <a:pt x="11430" y="3642873"/>
                    </a:cubicBezTo>
                    <a:cubicBezTo>
                      <a:pt x="10160" y="3484601"/>
                      <a:pt x="6350" y="3329316"/>
                      <a:pt x="7620" y="3171044"/>
                    </a:cubicBezTo>
                    <a:cubicBezTo>
                      <a:pt x="5080" y="2973952"/>
                      <a:pt x="0" y="534182"/>
                      <a:pt x="7620" y="334103"/>
                    </a:cubicBezTo>
                    <a:cubicBezTo>
                      <a:pt x="8890" y="295282"/>
                      <a:pt x="7620" y="253474"/>
                      <a:pt x="8890" y="214653"/>
                    </a:cubicBezTo>
                    <a:cubicBezTo>
                      <a:pt x="10160" y="151942"/>
                      <a:pt x="12700" y="8325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8840" y="30480"/>
                      <a:pt x="184076" y="29210"/>
                    </a:cubicBezTo>
                    <a:cubicBezTo>
                      <a:pt x="361661" y="25400"/>
                      <a:pt x="539247" y="22860"/>
                      <a:pt x="723409" y="20320"/>
                    </a:cubicBezTo>
                    <a:cubicBezTo>
                      <a:pt x="848377" y="17780"/>
                      <a:pt x="973344" y="16510"/>
                      <a:pt x="1091735" y="13970"/>
                    </a:cubicBezTo>
                    <a:cubicBezTo>
                      <a:pt x="1210125" y="11430"/>
                      <a:pt x="1335092" y="8890"/>
                      <a:pt x="1453483" y="8890"/>
                    </a:cubicBezTo>
                    <a:cubicBezTo>
                      <a:pt x="1585027" y="7620"/>
                      <a:pt x="1716572" y="10160"/>
                      <a:pt x="1848117" y="8890"/>
                    </a:cubicBezTo>
                    <a:cubicBezTo>
                      <a:pt x="2012548" y="8890"/>
                      <a:pt x="4992036" y="6350"/>
                      <a:pt x="5156467" y="5080"/>
                    </a:cubicBezTo>
                    <a:cubicBezTo>
                      <a:pt x="5314321" y="3810"/>
                      <a:pt x="5472175" y="2540"/>
                      <a:pt x="5636605" y="2540"/>
                    </a:cubicBezTo>
                    <a:cubicBezTo>
                      <a:pt x="5906272" y="1270"/>
                      <a:pt x="6169362" y="0"/>
                      <a:pt x="6439028" y="0"/>
                    </a:cubicBezTo>
                    <a:cubicBezTo>
                      <a:pt x="6550841" y="0"/>
                      <a:pt x="6669232" y="2540"/>
                      <a:pt x="6781044" y="2540"/>
                    </a:cubicBezTo>
                    <a:cubicBezTo>
                      <a:pt x="7090175" y="3810"/>
                      <a:pt x="7405882" y="5080"/>
                      <a:pt x="7715012" y="7620"/>
                    </a:cubicBezTo>
                    <a:cubicBezTo>
                      <a:pt x="7879443" y="8890"/>
                      <a:pt x="8043874" y="12700"/>
                      <a:pt x="8208305" y="16510"/>
                    </a:cubicBezTo>
                    <a:cubicBezTo>
                      <a:pt x="8247769" y="16510"/>
                      <a:pt x="8287232" y="16510"/>
                      <a:pt x="8320118" y="16510"/>
                    </a:cubicBezTo>
                    <a:cubicBezTo>
                      <a:pt x="8353255" y="17780"/>
                      <a:pt x="8362144" y="20320"/>
                      <a:pt x="8372305" y="21590"/>
                    </a:cubicBezTo>
                    <a:close/>
                    <a:moveTo>
                      <a:pt x="8382464" y="3839776"/>
                    </a:moveTo>
                    <a:cubicBezTo>
                      <a:pt x="8383734" y="3823266"/>
                      <a:pt x="8385005" y="3810566"/>
                      <a:pt x="8385005" y="3797866"/>
                    </a:cubicBezTo>
                    <a:cubicBezTo>
                      <a:pt x="8383734" y="3630928"/>
                      <a:pt x="8382464" y="3472656"/>
                      <a:pt x="8382464" y="3302440"/>
                    </a:cubicBezTo>
                    <a:cubicBezTo>
                      <a:pt x="8382464" y="3224797"/>
                      <a:pt x="8385005" y="3147154"/>
                      <a:pt x="8383734" y="3069512"/>
                    </a:cubicBezTo>
                    <a:cubicBezTo>
                      <a:pt x="8383734" y="2997842"/>
                      <a:pt x="8382464" y="2923185"/>
                      <a:pt x="8381194" y="2851515"/>
                    </a:cubicBezTo>
                    <a:cubicBezTo>
                      <a:pt x="8376114" y="2741024"/>
                      <a:pt x="8364684" y="453553"/>
                      <a:pt x="8364684" y="343062"/>
                    </a:cubicBezTo>
                    <a:cubicBezTo>
                      <a:pt x="8362144" y="250488"/>
                      <a:pt x="8359605" y="154928"/>
                      <a:pt x="8357064" y="63500"/>
                    </a:cubicBezTo>
                    <a:cubicBezTo>
                      <a:pt x="8355794" y="44450"/>
                      <a:pt x="8354524" y="43180"/>
                      <a:pt x="8300387" y="41910"/>
                    </a:cubicBezTo>
                    <a:cubicBezTo>
                      <a:pt x="8280655" y="41910"/>
                      <a:pt x="8267500" y="41910"/>
                      <a:pt x="8247769" y="40640"/>
                    </a:cubicBezTo>
                    <a:cubicBezTo>
                      <a:pt x="8083338" y="36830"/>
                      <a:pt x="7912330" y="31750"/>
                      <a:pt x="7747899" y="30480"/>
                    </a:cubicBezTo>
                    <a:cubicBezTo>
                      <a:pt x="7346687" y="26670"/>
                      <a:pt x="6938898" y="25400"/>
                      <a:pt x="6537687" y="22860"/>
                    </a:cubicBezTo>
                    <a:cubicBezTo>
                      <a:pt x="6478492" y="22860"/>
                      <a:pt x="6412720" y="22860"/>
                      <a:pt x="6353524" y="22860"/>
                    </a:cubicBezTo>
                    <a:cubicBezTo>
                      <a:pt x="6254866" y="22860"/>
                      <a:pt x="6156207" y="22860"/>
                      <a:pt x="6064126" y="22860"/>
                    </a:cubicBezTo>
                    <a:cubicBezTo>
                      <a:pt x="5853654" y="22860"/>
                      <a:pt x="5643183" y="22860"/>
                      <a:pt x="5439289" y="24130"/>
                    </a:cubicBezTo>
                    <a:cubicBezTo>
                      <a:pt x="5261703" y="25400"/>
                      <a:pt x="2269060" y="29210"/>
                      <a:pt x="2091475" y="29210"/>
                    </a:cubicBezTo>
                    <a:cubicBezTo>
                      <a:pt x="1802076" y="29210"/>
                      <a:pt x="1512678" y="26670"/>
                      <a:pt x="1223279" y="33020"/>
                    </a:cubicBezTo>
                    <a:cubicBezTo>
                      <a:pt x="1072003" y="36830"/>
                      <a:pt x="927304" y="36830"/>
                      <a:pt x="782605" y="38100"/>
                    </a:cubicBezTo>
                    <a:cubicBezTo>
                      <a:pt x="532669" y="41910"/>
                      <a:pt x="282734" y="45720"/>
                      <a:pt x="49530" y="50800"/>
                    </a:cubicBezTo>
                    <a:cubicBezTo>
                      <a:pt x="36830" y="50800"/>
                      <a:pt x="34290" y="53340"/>
                      <a:pt x="33020" y="74299"/>
                    </a:cubicBezTo>
                    <a:cubicBezTo>
                      <a:pt x="31750" y="128051"/>
                      <a:pt x="31750" y="181804"/>
                      <a:pt x="30480" y="235557"/>
                    </a:cubicBezTo>
                    <a:cubicBezTo>
                      <a:pt x="29210" y="325144"/>
                      <a:pt x="26670" y="411746"/>
                      <a:pt x="25400" y="501333"/>
                    </a:cubicBezTo>
                    <a:cubicBezTo>
                      <a:pt x="20320" y="596893"/>
                      <a:pt x="26670" y="2932144"/>
                      <a:pt x="29210" y="3027704"/>
                    </a:cubicBezTo>
                    <a:cubicBezTo>
                      <a:pt x="29210" y="3129237"/>
                      <a:pt x="29210" y="3233756"/>
                      <a:pt x="30480" y="3335289"/>
                    </a:cubicBezTo>
                    <a:cubicBezTo>
                      <a:pt x="30480" y="3409945"/>
                      <a:pt x="33020" y="3484601"/>
                      <a:pt x="33020" y="3559258"/>
                    </a:cubicBezTo>
                    <a:cubicBezTo>
                      <a:pt x="33020" y="3639886"/>
                      <a:pt x="33020" y="3720515"/>
                      <a:pt x="31750" y="3797866"/>
                    </a:cubicBezTo>
                    <a:cubicBezTo>
                      <a:pt x="31750" y="3801676"/>
                      <a:pt x="31750" y="3804216"/>
                      <a:pt x="31750" y="3808026"/>
                    </a:cubicBezTo>
                    <a:cubicBezTo>
                      <a:pt x="31750" y="3818186"/>
                      <a:pt x="35560" y="3821996"/>
                      <a:pt x="44450" y="3821996"/>
                    </a:cubicBezTo>
                    <a:cubicBezTo>
                      <a:pt x="91995" y="3821996"/>
                      <a:pt x="184076" y="3823266"/>
                      <a:pt x="269580" y="3823266"/>
                    </a:cubicBezTo>
                    <a:cubicBezTo>
                      <a:pt x="394548" y="3823266"/>
                      <a:pt x="526092" y="3820726"/>
                      <a:pt x="651060" y="3823266"/>
                    </a:cubicBezTo>
                    <a:cubicBezTo>
                      <a:pt x="854954" y="3827076"/>
                      <a:pt x="1058848" y="3829616"/>
                      <a:pt x="1262743" y="3828346"/>
                    </a:cubicBezTo>
                    <a:cubicBezTo>
                      <a:pt x="1394288" y="3827076"/>
                      <a:pt x="1519255" y="3829616"/>
                      <a:pt x="1650800" y="3829616"/>
                    </a:cubicBezTo>
                    <a:cubicBezTo>
                      <a:pt x="1841540" y="3829616"/>
                      <a:pt x="2032280" y="3828346"/>
                      <a:pt x="2223020" y="3829616"/>
                    </a:cubicBezTo>
                    <a:cubicBezTo>
                      <a:pt x="2505841" y="3830886"/>
                      <a:pt x="5610296" y="3820726"/>
                      <a:pt x="5899695" y="3823266"/>
                    </a:cubicBezTo>
                    <a:cubicBezTo>
                      <a:pt x="6024663" y="3824536"/>
                      <a:pt x="6149630" y="3825806"/>
                      <a:pt x="6268020" y="3825806"/>
                    </a:cubicBezTo>
                    <a:cubicBezTo>
                      <a:pt x="6485069" y="3828346"/>
                      <a:pt x="6695541" y="3824536"/>
                      <a:pt x="6912590" y="3828346"/>
                    </a:cubicBezTo>
                    <a:cubicBezTo>
                      <a:pt x="7090175" y="3830886"/>
                      <a:pt x="7267760" y="3830886"/>
                      <a:pt x="7445346" y="3833426"/>
                    </a:cubicBezTo>
                    <a:cubicBezTo>
                      <a:pt x="7708435" y="3837236"/>
                      <a:pt x="7971524" y="3839776"/>
                      <a:pt x="8234615" y="3841046"/>
                    </a:cubicBezTo>
                    <a:cubicBezTo>
                      <a:pt x="8333273" y="3841046"/>
                      <a:pt x="8362144" y="3839776"/>
                      <a:pt x="8382464" y="38397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FDAD5B-A825-D00C-3C33-2196996461A2}"/>
                </a:ext>
              </a:extLst>
            </p:cNvPr>
            <p:cNvSpPr txBox="1"/>
            <p:nvPr/>
          </p:nvSpPr>
          <p:spPr>
            <a:xfrm>
              <a:off x="4646614" y="3508283"/>
              <a:ext cx="8983369" cy="38905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THỊ HÓA Ở CHÂU ÂU</a:t>
              </a:r>
              <a:endParaRPr lang="en-US" sz="7000">
                <a:solidFill>
                  <a:srgbClr val="C3113D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D27C0C-0EF6-8686-43E2-89987FF679AA}"/>
              </a:ext>
            </a:extLst>
          </p:cNvPr>
          <p:cNvGrpSpPr/>
          <p:nvPr/>
        </p:nvGrpSpPr>
        <p:grpSpPr>
          <a:xfrm>
            <a:off x="7063161" y="1155674"/>
            <a:ext cx="4161677" cy="1497252"/>
            <a:chOff x="7063161" y="1460475"/>
            <a:chExt cx="4161677" cy="1497252"/>
          </a:xfrm>
        </p:grpSpPr>
        <p:grpSp>
          <p:nvGrpSpPr>
            <p:cNvPr id="9" name="Group 9"/>
            <p:cNvGrpSpPr/>
            <p:nvPr/>
          </p:nvGrpSpPr>
          <p:grpSpPr>
            <a:xfrm>
              <a:off x="7063161" y="1460475"/>
              <a:ext cx="4161677" cy="1497252"/>
              <a:chOff x="0" y="0"/>
              <a:chExt cx="2845501" cy="317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9C7BCB72-D65E-FADE-00AF-3B80608CA47D}"/>
                </a:ext>
              </a:extLst>
            </p:cNvPr>
            <p:cNvSpPr txBox="1"/>
            <p:nvPr/>
          </p:nvSpPr>
          <p:spPr>
            <a:xfrm>
              <a:off x="7078020" y="1696365"/>
              <a:ext cx="4120559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3</a:t>
              </a: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99F1A3C4-3635-A1E0-815C-0F88754A5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17202" y="6250057"/>
            <a:ext cx="38421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35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03706">
            <a:off x="15814197" y="-650350"/>
            <a:ext cx="2771069" cy="242815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B4F06F0F-7CC2-CCE8-87E7-4C652BD7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6072" b="46388"/>
          <a:stretch>
            <a:fillRect/>
          </a:stretch>
        </p:blipFill>
        <p:spPr>
          <a:xfrm>
            <a:off x="-19050" y="7734300"/>
            <a:ext cx="3494816" cy="2552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F67C42-70DC-CF0A-2CDF-4D913666F97F}"/>
              </a:ext>
            </a:extLst>
          </p:cNvPr>
          <p:cNvSpPr txBox="1"/>
          <p:nvPr/>
        </p:nvSpPr>
        <p:spPr>
          <a:xfrm>
            <a:off x="244379" y="3771900"/>
            <a:ext cx="679542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thông tin mục 3 và hoàn thành </a:t>
            </a:r>
          </a:p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2: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ECB025-AE14-8EA0-2018-DA400D9B78FA}"/>
              </a:ext>
            </a:extLst>
          </p:cNvPr>
          <p:cNvSpPr txBox="1"/>
          <p:nvPr/>
        </p:nvSpPr>
        <p:spPr>
          <a:xfrm>
            <a:off x="793750" y="2620655"/>
            <a:ext cx="6146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8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0FE6EE-6744-367A-1FD2-D95828701096}"/>
              </a:ext>
            </a:extLst>
          </p:cNvPr>
          <p:cNvGrpSpPr/>
          <p:nvPr/>
        </p:nvGrpSpPr>
        <p:grpSpPr>
          <a:xfrm>
            <a:off x="6965456" y="-19050"/>
            <a:ext cx="10972800" cy="9833820"/>
            <a:chOff x="6858000" y="-388564"/>
            <a:chExt cx="10972800" cy="98338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94AB7B-1129-484C-9744-6A16EEA058B6}"/>
                </a:ext>
              </a:extLst>
            </p:cNvPr>
            <p:cNvGrpSpPr/>
            <p:nvPr/>
          </p:nvGrpSpPr>
          <p:grpSpPr>
            <a:xfrm>
              <a:off x="6858000" y="610994"/>
              <a:ext cx="10972800" cy="8834262"/>
              <a:chOff x="-304800" y="1406074"/>
              <a:chExt cx="10972800" cy="8834262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E715A93A-0743-E515-77E1-8D8075C04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106" t="868" r="28177"/>
              <a:stretch>
                <a:fillRect/>
              </a:stretch>
            </p:blipFill>
            <p:spPr>
              <a:xfrm rot="5400000">
                <a:off x="764469" y="336805"/>
                <a:ext cx="8834262" cy="1097280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C289D06-AA6C-BB84-52A2-1B176F659D80}"/>
                  </a:ext>
                </a:extLst>
              </p:cNvPr>
              <p:cNvSpPr/>
              <p:nvPr/>
            </p:nvSpPr>
            <p:spPr>
              <a:xfrm>
                <a:off x="216394" y="1606666"/>
                <a:ext cx="10363199" cy="82508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PHIẾU HỌC TẬP </a:t>
                </a:r>
                <a:r>
                  <a:rPr lang="en-US" sz="3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*****************</a:t>
                </a: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 định trên hình 2.3: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Các vùng có mật độ dân số cao (trên 100 người/km2)....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..........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Các vùng có mật độ dân số thấp (dưới 25 người/km2).............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Kể tên một số đô thị có quy mô trên 10 triệu dân...............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.......</a:t>
                </a:r>
                <a:endParaRPr lang="vi-VN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Đặc điểm đô thị hóa ở Châu Âu: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Đô thị hóa bắt đầu từ thời............và phát triển mạnh trong........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Đô thị hóa không ngừng gia tăng.........và hình thành nhiều.......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Mức độ đô thị hóa cao với..................., nhất là ở Tây Âu.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Mạng lưới đô thị phát triển rộng khắp với...................xuất hiện nhiều ..............đô thị hóa ở nông thôn ngày càng.....................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Lối sống đô thị .......................... ở châu Âu.</a:t>
                </a:r>
              </a:p>
            </p:txBody>
          </p:sp>
        </p:grpSp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C243B32B-0168-6C08-76DC-6593C62A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697200" y="-388564"/>
              <a:ext cx="971686" cy="1388122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7AF2C47B-4328-3F5A-751F-11AD07E8F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658157" y="-388564"/>
              <a:ext cx="971686" cy="138812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03706">
            <a:off x="15814197" y="-650350"/>
            <a:ext cx="2771069" cy="242815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B4F06F0F-7CC2-CCE8-87E7-4C652BD7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6072" b="46388"/>
          <a:stretch>
            <a:fillRect/>
          </a:stretch>
        </p:blipFill>
        <p:spPr>
          <a:xfrm>
            <a:off x="-19050" y="8325042"/>
            <a:ext cx="2686050" cy="1961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BFC890-F42D-938F-28DC-FD563E70853F}"/>
              </a:ext>
            </a:extLst>
          </p:cNvPr>
          <p:cNvSpPr txBox="1"/>
          <p:nvPr/>
        </p:nvSpPr>
        <p:spPr>
          <a:xfrm>
            <a:off x="381000" y="1773950"/>
            <a:ext cx="8710500" cy="5960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 thị hóa bắt đầu từ thời cổ đại và phát triển mạnh trong cuộc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mạng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công nghiệp ở Anh.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 thị không ngừng gia tăng quy mô dân số và nhiều đô thị mới hình thành.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 đô thị hóa cao với 75% số dân ở đô thị, nhất là Tây Âu.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464CB6-E458-3D81-8505-9DF7EA61B5EB}"/>
              </a:ext>
            </a:extLst>
          </p:cNvPr>
          <p:cNvGrpSpPr/>
          <p:nvPr/>
        </p:nvGrpSpPr>
        <p:grpSpPr>
          <a:xfrm>
            <a:off x="9196500" y="1244114"/>
            <a:ext cx="8710500" cy="8071526"/>
            <a:chOff x="8941649" y="1579346"/>
            <a:chExt cx="8710500" cy="80715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A2B408-FF5D-21B8-9E32-8D85B066F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1649" y="1579346"/>
              <a:ext cx="8710500" cy="64719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8B26C2-B209-BED0-9790-BC1E18FC13D1}"/>
                </a:ext>
              </a:extLst>
            </p:cNvPr>
            <p:cNvSpPr txBox="1"/>
            <p:nvPr/>
          </p:nvSpPr>
          <p:spPr>
            <a:xfrm>
              <a:off x="9384448" y="8081212"/>
              <a:ext cx="78249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Mức độ đô thị hóa ở Pháp từ năm 2010 đến năm 2020 và chi tiết tỷ lệ dân số sống ở các khu vực thành thị.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922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03706">
            <a:off x="15814197" y="-650350"/>
            <a:ext cx="2771069" cy="242815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B4F06F0F-7CC2-CCE8-87E7-4C652BD7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6072" b="46388"/>
          <a:stretch>
            <a:fillRect/>
          </a:stretch>
        </p:blipFill>
        <p:spPr>
          <a:xfrm>
            <a:off x="-19050" y="8325042"/>
            <a:ext cx="2686050" cy="1961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BFC890-F42D-938F-28DC-FD563E70853F}"/>
              </a:ext>
            </a:extLst>
          </p:cNvPr>
          <p:cNvSpPr txBox="1"/>
          <p:nvPr/>
        </p:nvSpPr>
        <p:spPr>
          <a:xfrm>
            <a:off x="381000" y="1773950"/>
            <a:ext cx="8434500" cy="5960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Mạng lưới đô thị rộng khắp với nhiều thành phố đông dân và hiện đại.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Đời sống người dân nông thôn được nâng cao, gần với điều kiện sống thành thị.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 dân châu Âu có lối sống đô thị văn minh, hiện đại, văn hóa…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464CB6-E458-3D81-8505-9DF7EA61B5EB}"/>
              </a:ext>
            </a:extLst>
          </p:cNvPr>
          <p:cNvGrpSpPr/>
          <p:nvPr/>
        </p:nvGrpSpPr>
        <p:grpSpPr>
          <a:xfrm>
            <a:off x="9237149" y="1409700"/>
            <a:ext cx="8629202" cy="7086641"/>
            <a:chOff x="8982298" y="1579346"/>
            <a:chExt cx="8629202" cy="70866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A2B408-FF5D-21B8-9E32-8D85B066F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82298" y="1579346"/>
              <a:ext cx="8629202" cy="64719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8B26C2-B209-BED0-9790-BC1E18FC13D1}"/>
                </a:ext>
              </a:extLst>
            </p:cNvPr>
            <p:cNvSpPr txBox="1"/>
            <p:nvPr/>
          </p:nvSpPr>
          <p:spPr>
            <a:xfrm>
              <a:off x="9384448" y="8081212"/>
              <a:ext cx="78249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Cuộc sống của người dân Tây Ban Nha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74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0" y="8438314"/>
            <a:ext cx="1771762" cy="18667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38955">
            <a:off x="247960" y="-168087"/>
            <a:ext cx="1669447" cy="2186181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2F05CA1F-0871-E5DE-2DA5-52A4BC5D02F2}"/>
              </a:ext>
            </a:extLst>
          </p:cNvPr>
          <p:cNvSpPr txBox="1"/>
          <p:nvPr/>
        </p:nvSpPr>
        <p:spPr>
          <a:xfrm>
            <a:off x="4518415" y="708641"/>
            <a:ext cx="925117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93E4B7-0FAD-A46E-905A-95FE1629D002}"/>
              </a:ext>
            </a:extLst>
          </p:cNvPr>
          <p:cNvSpPr txBox="1"/>
          <p:nvPr/>
        </p:nvSpPr>
        <p:spPr>
          <a:xfrm>
            <a:off x="736129" y="2955563"/>
            <a:ext cx="9398832" cy="5122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Vẽ sơ đồ hệ thống hóa các đặc điểm dân cư châu Âu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Dựa vào hình 2.3, hãy liệt kê ít nhất 3 thành phố của châu Âu nằm ở ven biển.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5FB6DB-93B3-D966-83BB-F6D9008B41A5}"/>
              </a:ext>
            </a:extLst>
          </p:cNvPr>
          <p:cNvGrpSpPr/>
          <p:nvPr/>
        </p:nvGrpSpPr>
        <p:grpSpPr>
          <a:xfrm>
            <a:off x="9906000" y="987261"/>
            <a:ext cx="8261241" cy="8575839"/>
            <a:chOff x="9906000" y="1319540"/>
            <a:chExt cx="8261241" cy="8575839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79F4E538-BB3E-AAA2-CAA2-086B6F33D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0" y="1319540"/>
              <a:ext cx="8261241" cy="826124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23E221-070A-4BEC-CC0A-A830B857D2D7}"/>
                </a:ext>
              </a:extLst>
            </p:cNvPr>
            <p:cNvSpPr txBox="1"/>
            <p:nvPr/>
          </p:nvSpPr>
          <p:spPr>
            <a:xfrm>
              <a:off x="10108728" y="9310604"/>
              <a:ext cx="78249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Bản đồ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449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0" y="8438314"/>
            <a:ext cx="1771762" cy="18667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38955">
            <a:off x="247960" y="-168087"/>
            <a:ext cx="1669447" cy="2186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93E4B7-0FAD-A46E-905A-95FE1629D002}"/>
              </a:ext>
            </a:extLst>
          </p:cNvPr>
          <p:cNvSpPr txBox="1"/>
          <p:nvPr/>
        </p:nvSpPr>
        <p:spPr>
          <a:xfrm>
            <a:off x="1130064" y="433746"/>
            <a:ext cx="160278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4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Vẽ sơ đồ hệ thống hóa các đặc điểm dân cư châu Âu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53AEC-EA5E-8A87-0DB1-FE5883231123}"/>
              </a:ext>
            </a:extLst>
          </p:cNvPr>
          <p:cNvSpPr/>
          <p:nvPr/>
        </p:nvSpPr>
        <p:spPr>
          <a:xfrm>
            <a:off x="4752977" y="1333500"/>
            <a:ext cx="8782043" cy="1405943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 châu Âu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18A05E8-DEDB-1371-6654-A1D6D63C5F7E}"/>
              </a:ext>
            </a:extLst>
          </p:cNvPr>
          <p:cNvSpPr/>
          <p:nvPr/>
        </p:nvSpPr>
        <p:spPr>
          <a:xfrm>
            <a:off x="838200" y="3467100"/>
            <a:ext cx="7086600" cy="1188721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mô và gia tăng dân số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371026-DBFA-38D8-6C01-9750986859C0}"/>
              </a:ext>
            </a:extLst>
          </p:cNvPr>
          <p:cNvSpPr/>
          <p:nvPr/>
        </p:nvSpPr>
        <p:spPr>
          <a:xfrm>
            <a:off x="10363202" y="3467644"/>
            <a:ext cx="7086600" cy="1188720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cấu dân cư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024B21-C874-22BF-FCD6-FF3C7027B07A}"/>
              </a:ext>
            </a:extLst>
          </p:cNvPr>
          <p:cNvSpPr/>
          <p:nvPr/>
        </p:nvSpPr>
        <p:spPr>
          <a:xfrm>
            <a:off x="454025" y="5391869"/>
            <a:ext cx="3660775" cy="4461385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mô: 747,6 triệu (2020), chiếm 10% dân số thế giới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839179A-405B-7833-E238-8F14C38FE895}"/>
              </a:ext>
            </a:extLst>
          </p:cNvPr>
          <p:cNvSpPr/>
          <p:nvPr/>
        </p:nvSpPr>
        <p:spPr>
          <a:xfrm>
            <a:off x="4492625" y="5391869"/>
            <a:ext cx="3660775" cy="4461385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suất gia tăng tự nhiên rất thấp 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- 0,1%, năm 2020)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150CD16-209E-C33D-F784-45AFD656D735}"/>
              </a:ext>
            </a:extLst>
          </p:cNvPr>
          <p:cNvSpPr/>
          <p:nvPr/>
        </p:nvSpPr>
        <p:spPr>
          <a:xfrm>
            <a:off x="8534400" y="5391869"/>
            <a:ext cx="2403318" cy="4461385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cấu dân số già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559C380-2132-1480-AD3A-0D69BA853735}"/>
              </a:ext>
            </a:extLst>
          </p:cNvPr>
          <p:cNvSpPr/>
          <p:nvPr/>
        </p:nvSpPr>
        <p:spPr>
          <a:xfrm>
            <a:off x="11195051" y="5391868"/>
            <a:ext cx="3071172" cy="4461386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nữ cao hơn nam, đang thay đổi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2AEF5-A7C3-4576-C35C-B12768DA4359}"/>
              </a:ext>
            </a:extLst>
          </p:cNvPr>
          <p:cNvSpPr/>
          <p:nvPr/>
        </p:nvSpPr>
        <p:spPr>
          <a:xfrm>
            <a:off x="14523556" y="5391868"/>
            <a:ext cx="3223570" cy="4461386"/>
          </a:xfrm>
          <a:prstGeom prst="roundRect">
            <a:avLst/>
          </a:prstGeom>
          <a:solidFill>
            <a:srgbClr val="FF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độ học vấn thuộc nhóm cao nhất thế giới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5C0DB79-EC17-D9AD-5E0A-AB1B3BDEACF9}"/>
              </a:ext>
            </a:extLst>
          </p:cNvPr>
          <p:cNvGrpSpPr/>
          <p:nvPr/>
        </p:nvGrpSpPr>
        <p:grpSpPr>
          <a:xfrm>
            <a:off x="4381500" y="2739443"/>
            <a:ext cx="9525002" cy="728201"/>
            <a:chOff x="4381500" y="2739443"/>
            <a:chExt cx="9525002" cy="728201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8BA599E-59B5-398E-DE00-1AC20209D1B3}"/>
                </a:ext>
              </a:extLst>
            </p:cNvPr>
            <p:cNvCxnSpPr>
              <a:cxnSpLocks/>
              <a:stCxn id="2" idx="2"/>
              <a:endCxn id="14" idx="0"/>
            </p:cNvCxnSpPr>
            <p:nvPr/>
          </p:nvCxnSpPr>
          <p:spPr>
            <a:xfrm>
              <a:off x="9143999" y="2739443"/>
              <a:ext cx="4762503" cy="72820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4CE1347-527E-DF11-2AF4-8394DB2400F7}"/>
                </a:ext>
              </a:extLst>
            </p:cNvPr>
            <p:cNvCxnSpPr>
              <a:cxnSpLocks/>
              <a:stCxn id="2" idx="2"/>
              <a:endCxn id="12" idx="0"/>
            </p:cNvCxnSpPr>
            <p:nvPr/>
          </p:nvCxnSpPr>
          <p:spPr>
            <a:xfrm flipH="1">
              <a:off x="4381500" y="2739443"/>
              <a:ext cx="4762499" cy="72765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EE500-0BB5-684C-D0C2-89015A426ED9}"/>
              </a:ext>
            </a:extLst>
          </p:cNvPr>
          <p:cNvGrpSpPr/>
          <p:nvPr/>
        </p:nvGrpSpPr>
        <p:grpSpPr>
          <a:xfrm>
            <a:off x="2284413" y="4655821"/>
            <a:ext cx="4038600" cy="736048"/>
            <a:chOff x="2284413" y="4655821"/>
            <a:chExt cx="4038600" cy="73604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9F7D138-5730-17B7-85B8-0A6EC884D1D3}"/>
                </a:ext>
              </a:extLst>
            </p:cNvPr>
            <p:cNvCxnSpPr>
              <a:cxnSpLocks/>
              <a:stCxn id="12" idx="2"/>
              <a:endCxn id="18" idx="0"/>
            </p:cNvCxnSpPr>
            <p:nvPr/>
          </p:nvCxnSpPr>
          <p:spPr>
            <a:xfrm flipH="1">
              <a:off x="2284413" y="4655821"/>
              <a:ext cx="2097087" cy="73604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EB57E5A-A574-7520-DE8B-0440D7C1FDB3}"/>
                </a:ext>
              </a:extLst>
            </p:cNvPr>
            <p:cNvCxnSpPr>
              <a:cxnSpLocks/>
              <a:stCxn id="12" idx="2"/>
              <a:endCxn id="19" idx="0"/>
            </p:cNvCxnSpPr>
            <p:nvPr/>
          </p:nvCxnSpPr>
          <p:spPr>
            <a:xfrm>
              <a:off x="4381500" y="4655821"/>
              <a:ext cx="1941513" cy="73604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0558E99-553C-7D1D-92CC-B2289CD502A9}"/>
              </a:ext>
            </a:extLst>
          </p:cNvPr>
          <p:cNvGrpSpPr/>
          <p:nvPr/>
        </p:nvGrpSpPr>
        <p:grpSpPr>
          <a:xfrm>
            <a:off x="9736059" y="4656364"/>
            <a:ext cx="6399282" cy="735505"/>
            <a:chOff x="9736059" y="4656364"/>
            <a:chExt cx="6399282" cy="73550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C2EDFBC-8C17-B014-771A-D04D57248B20}"/>
                </a:ext>
              </a:extLst>
            </p:cNvPr>
            <p:cNvCxnSpPr>
              <a:cxnSpLocks/>
              <a:stCxn id="14" idx="2"/>
              <a:endCxn id="22" idx="0"/>
            </p:cNvCxnSpPr>
            <p:nvPr/>
          </p:nvCxnSpPr>
          <p:spPr>
            <a:xfrm>
              <a:off x="13906502" y="4656364"/>
              <a:ext cx="2228839" cy="735504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E88736-981F-24D4-0AFE-98D601F16C16}"/>
                </a:ext>
              </a:extLst>
            </p:cNvPr>
            <p:cNvCxnSpPr>
              <a:cxnSpLocks/>
              <a:stCxn id="14" idx="2"/>
              <a:endCxn id="21" idx="0"/>
            </p:cNvCxnSpPr>
            <p:nvPr/>
          </p:nvCxnSpPr>
          <p:spPr>
            <a:xfrm flipH="1">
              <a:off x="12730637" y="4656364"/>
              <a:ext cx="1175865" cy="735504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B3F9F43-6798-505F-D965-C0325D3E98A4}"/>
                </a:ext>
              </a:extLst>
            </p:cNvPr>
            <p:cNvCxnSpPr>
              <a:cxnSpLocks/>
              <a:stCxn id="14" idx="2"/>
              <a:endCxn id="20" idx="0"/>
            </p:cNvCxnSpPr>
            <p:nvPr/>
          </p:nvCxnSpPr>
          <p:spPr>
            <a:xfrm flipH="1">
              <a:off x="9736059" y="4656364"/>
              <a:ext cx="4170443" cy="735505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557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12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0" y="8438314"/>
            <a:ext cx="1771762" cy="18667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38955">
            <a:off x="247960" y="-168087"/>
            <a:ext cx="1669447" cy="2186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93E4B7-0FAD-A46E-905A-95FE1629D002}"/>
              </a:ext>
            </a:extLst>
          </p:cNvPr>
          <p:cNvSpPr txBox="1"/>
          <p:nvPr/>
        </p:nvSpPr>
        <p:spPr>
          <a:xfrm>
            <a:off x="2006364" y="266700"/>
            <a:ext cx="1427527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thành phố czzủa châu Âu nằm ở ven biển là: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53DCC4-8508-1B87-F1B9-4CA9D9559DCD}"/>
              </a:ext>
            </a:extLst>
          </p:cNvPr>
          <p:cNvGrpSpPr/>
          <p:nvPr/>
        </p:nvGrpSpPr>
        <p:grpSpPr>
          <a:xfrm>
            <a:off x="1828800" y="1623654"/>
            <a:ext cx="6292220" cy="4151821"/>
            <a:chOff x="8982298" y="2397852"/>
            <a:chExt cx="6292220" cy="41518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ADD4FE-4241-9A7D-8D97-97E26E6B7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82298" y="2397852"/>
              <a:ext cx="6292220" cy="35254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55F770-D070-B047-80A9-C46C33DAFBC4}"/>
                </a:ext>
              </a:extLst>
            </p:cNvPr>
            <p:cNvSpPr txBox="1"/>
            <p:nvPr/>
          </p:nvSpPr>
          <p:spPr>
            <a:xfrm>
              <a:off x="9613808" y="5964898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Pooc-tô – Bồ Đào Nha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84F4CB-3DFB-75F6-035D-D70F6C2165C1}"/>
              </a:ext>
            </a:extLst>
          </p:cNvPr>
          <p:cNvGrpSpPr/>
          <p:nvPr/>
        </p:nvGrpSpPr>
        <p:grpSpPr>
          <a:xfrm>
            <a:off x="1828800" y="5829300"/>
            <a:ext cx="6292220" cy="4191000"/>
            <a:chOff x="9035869" y="2397852"/>
            <a:chExt cx="6292220" cy="4191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E7991E-DB5A-AC93-1B25-AF0943B0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5869" y="2397852"/>
              <a:ext cx="6292220" cy="35254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03628E-6659-6D9A-367C-237864A4F4F1}"/>
                </a:ext>
              </a:extLst>
            </p:cNvPr>
            <p:cNvSpPr txBox="1"/>
            <p:nvPr/>
          </p:nvSpPr>
          <p:spPr>
            <a:xfrm>
              <a:off x="9613807" y="6004077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Na-pô-li – Italia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13C6FF-F388-B8E0-BF41-FB61827F0696}"/>
              </a:ext>
            </a:extLst>
          </p:cNvPr>
          <p:cNvGrpSpPr/>
          <p:nvPr/>
        </p:nvGrpSpPr>
        <p:grpSpPr>
          <a:xfrm>
            <a:off x="10154884" y="1906777"/>
            <a:ext cx="6567846" cy="7232122"/>
            <a:chOff x="9145269" y="2680975"/>
            <a:chExt cx="6567846" cy="72321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614C44D-D4DF-F62D-E5F7-86815B41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5269" y="2680975"/>
              <a:ext cx="6567846" cy="65678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D1F91A-0942-D8D5-2FEC-B661EDE7C37B}"/>
                </a:ext>
              </a:extLst>
            </p:cNvPr>
            <p:cNvSpPr txBox="1"/>
            <p:nvPr/>
          </p:nvSpPr>
          <p:spPr>
            <a:xfrm>
              <a:off x="9914592" y="9328322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Đu-blin – Ai-len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290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14B1F32A-18EB-70BD-4265-737962069A31}"/>
              </a:ext>
            </a:extLst>
          </p:cNvPr>
          <p:cNvSpPr txBox="1"/>
          <p:nvPr/>
        </p:nvSpPr>
        <p:spPr>
          <a:xfrm>
            <a:off x="1568657" y="1387793"/>
            <a:ext cx="15150685" cy="994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vi-VN" sz="4400" b="1">
                <a:solidFill>
                  <a:srgbClr val="000000"/>
                </a:solidFill>
                <a:cs typeface="Arial" panose="020B0604020202020204" pitchFamily="34" charset="0"/>
              </a:rPr>
              <a:t>Câu 2. </a:t>
            </a:r>
            <a:r>
              <a:rPr lang="vi-VN" sz="4400">
                <a:solidFill>
                  <a:srgbClr val="000000"/>
                </a:solidFill>
                <a:cs typeface="Arial" panose="020B0604020202020204" pitchFamily="34" charset="0"/>
              </a:rPr>
              <a:t>Châu Âu có bao nhiêu mặt giáp biển và đại dương ?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id="{78095750-4274-3BE1-2F07-518281EEF1A8}"/>
              </a:ext>
            </a:extLst>
          </p:cNvPr>
          <p:cNvSpPr/>
          <p:nvPr/>
        </p:nvSpPr>
        <p:spPr>
          <a:xfrm flipH="1">
            <a:off x="1281701" y="37719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FE5E25-17D9-AA61-7B12-40181D27F5EC}"/>
              </a:ext>
            </a:extLst>
          </p:cNvPr>
          <p:cNvSpPr/>
          <p:nvPr/>
        </p:nvSpPr>
        <p:spPr>
          <a:xfrm>
            <a:off x="3063241" y="37719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mặt</a:t>
            </a: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id="{F0D684A3-E896-5AE2-AC73-AC584C8C4D2A}"/>
              </a:ext>
            </a:extLst>
          </p:cNvPr>
          <p:cNvSpPr/>
          <p:nvPr/>
        </p:nvSpPr>
        <p:spPr>
          <a:xfrm flipH="1">
            <a:off x="1281701" y="6591301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D16E7-94E8-5F45-0078-DB4FE5979545}"/>
              </a:ext>
            </a:extLst>
          </p:cNvPr>
          <p:cNvSpPr/>
          <p:nvPr/>
        </p:nvSpPr>
        <p:spPr>
          <a:xfrm>
            <a:off x="3063241" y="6591302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mặt</a:t>
            </a: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id="{3D24B7C9-3017-E63D-A52F-5E3D4BDA13A7}"/>
              </a:ext>
            </a:extLst>
          </p:cNvPr>
          <p:cNvSpPr/>
          <p:nvPr/>
        </p:nvSpPr>
        <p:spPr>
          <a:xfrm flipH="1">
            <a:off x="9464039" y="3774158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FC20B-8019-0F23-7AD5-F8F2B86A818A}"/>
              </a:ext>
            </a:extLst>
          </p:cNvPr>
          <p:cNvSpPr/>
          <p:nvPr/>
        </p:nvSpPr>
        <p:spPr>
          <a:xfrm>
            <a:off x="11245579" y="3774159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mặt</a:t>
            </a: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id="{29E08C4D-F78C-C2BF-E20F-604B8E4A0A86}"/>
              </a:ext>
            </a:extLst>
          </p:cNvPr>
          <p:cNvSpPr/>
          <p:nvPr/>
        </p:nvSpPr>
        <p:spPr>
          <a:xfrm flipH="1">
            <a:off x="9464039" y="65913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8BC3F-258F-F5F4-0DD7-39259557DAD6}"/>
              </a:ext>
            </a:extLst>
          </p:cNvPr>
          <p:cNvSpPr/>
          <p:nvPr/>
        </p:nvSpPr>
        <p:spPr>
          <a:xfrm>
            <a:off x="11245579" y="65913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tiếp giáp</a:t>
            </a:r>
          </a:p>
        </p:txBody>
      </p:sp>
    </p:spTree>
    <p:extLst>
      <p:ext uri="{BB962C8B-B14F-4D97-AF65-F5344CB8AC3E}">
        <p14:creationId xmlns:p14="http://schemas.microsoft.com/office/powerpoint/2010/main" val="2073495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0" y="8438314"/>
            <a:ext cx="1771762" cy="18667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38955">
            <a:off x="247960" y="-168087"/>
            <a:ext cx="1669447" cy="2186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93E4B7-0FAD-A46E-905A-95FE1629D002}"/>
              </a:ext>
            </a:extLst>
          </p:cNvPr>
          <p:cNvSpPr txBox="1"/>
          <p:nvPr/>
        </p:nvSpPr>
        <p:spPr>
          <a:xfrm>
            <a:off x="2006364" y="266700"/>
            <a:ext cx="1427527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thành phố czzủa châu Âu nằm ở ven biển là: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53DCC4-8508-1B87-F1B9-4CA9D9559DCD}"/>
              </a:ext>
            </a:extLst>
          </p:cNvPr>
          <p:cNvGrpSpPr/>
          <p:nvPr/>
        </p:nvGrpSpPr>
        <p:grpSpPr>
          <a:xfrm>
            <a:off x="1828800" y="1662333"/>
            <a:ext cx="6292220" cy="4090767"/>
            <a:chOff x="8982298" y="2436531"/>
            <a:chExt cx="6292220" cy="40907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ADD4FE-4241-9A7D-8D97-97E26E6B7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82298" y="2436531"/>
              <a:ext cx="6292220" cy="34481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55F770-D070-B047-80A9-C46C33DAFBC4}"/>
                </a:ext>
              </a:extLst>
            </p:cNvPr>
            <p:cNvSpPr txBox="1"/>
            <p:nvPr/>
          </p:nvSpPr>
          <p:spPr>
            <a:xfrm>
              <a:off x="9298053" y="5942523"/>
              <a:ext cx="56607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Bac-xê-lô-na – Tây Ban Nha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84F4CB-3DFB-75F6-035D-D70F6C2165C1}"/>
              </a:ext>
            </a:extLst>
          </p:cNvPr>
          <p:cNvGrpSpPr/>
          <p:nvPr/>
        </p:nvGrpSpPr>
        <p:grpSpPr>
          <a:xfrm>
            <a:off x="1828800" y="5829300"/>
            <a:ext cx="6292220" cy="4212861"/>
            <a:chOff x="9035869" y="2397852"/>
            <a:chExt cx="6292220" cy="42128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E7991E-DB5A-AC93-1B25-AF0943B0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5869" y="2397852"/>
              <a:ext cx="6292220" cy="35254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03628E-6659-6D9A-367C-237864A4F4F1}"/>
                </a:ext>
              </a:extLst>
            </p:cNvPr>
            <p:cNvSpPr txBox="1"/>
            <p:nvPr/>
          </p:nvSpPr>
          <p:spPr>
            <a:xfrm>
              <a:off x="9422948" y="6025938"/>
              <a:ext cx="5518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Cô-pen-ha-gen – Đan Mạch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13C6FF-F388-B8E0-BF41-FB61827F0696}"/>
              </a:ext>
            </a:extLst>
          </p:cNvPr>
          <p:cNvGrpSpPr/>
          <p:nvPr/>
        </p:nvGrpSpPr>
        <p:grpSpPr>
          <a:xfrm>
            <a:off x="9361135" y="2742264"/>
            <a:ext cx="8155344" cy="6278951"/>
            <a:chOff x="8351520" y="3516462"/>
            <a:chExt cx="8155344" cy="62789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614C44D-D4DF-F62D-E5F7-86815B41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1520" y="3516462"/>
              <a:ext cx="8155344" cy="543689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D1F91A-0942-D8D5-2FEC-B661EDE7C37B}"/>
                </a:ext>
              </a:extLst>
            </p:cNvPr>
            <p:cNvSpPr txBox="1"/>
            <p:nvPr/>
          </p:nvSpPr>
          <p:spPr>
            <a:xfrm>
              <a:off x="9914592" y="9210638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Li-xbon – Bồ Đào Nha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4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">
            <a:extLst>
              <a:ext uri="{FF2B5EF4-FFF2-40B4-BE49-F238E27FC236}">
                <a16:creationId xmlns:a16="http://schemas.microsoft.com/office/drawing/2014/main" id="{A5F9656A-49EF-6339-CD1D-07A3CA1B02B4}"/>
              </a:ext>
            </a:extLst>
          </p:cNvPr>
          <p:cNvSpPr txBox="1"/>
          <p:nvPr/>
        </p:nvSpPr>
        <p:spPr>
          <a:xfrm>
            <a:off x="4518415" y="708641"/>
            <a:ext cx="925117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9F4D3B-83F8-8DEF-D9FF-5FB42C41ED4A}"/>
              </a:ext>
            </a:extLst>
          </p:cNvPr>
          <p:cNvSpPr txBox="1"/>
          <p:nvPr/>
        </p:nvSpPr>
        <p:spPr>
          <a:xfrm>
            <a:off x="762000" y="3128749"/>
            <a:ext cx="883920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 bày hình ảnh đã sưu tầm được về sự phát triển đô thị ở châu Âu và chia sẻ những thông tin em đã thu thập được.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889731-0A95-1CFA-C855-1FC46178F2FF}"/>
              </a:ext>
            </a:extLst>
          </p:cNvPr>
          <p:cNvGrpSpPr/>
          <p:nvPr/>
        </p:nvGrpSpPr>
        <p:grpSpPr>
          <a:xfrm>
            <a:off x="9963758" y="2705100"/>
            <a:ext cx="7611654" cy="6278951"/>
            <a:chOff x="8623365" y="3516462"/>
            <a:chExt cx="7611654" cy="627895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14869A9-58FE-CF22-82CB-A8C7F5D0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3365" y="3516462"/>
              <a:ext cx="7611654" cy="543689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74F047-99AE-E9B7-FEDA-686A68BD02F4}"/>
                </a:ext>
              </a:extLst>
            </p:cNvPr>
            <p:cNvSpPr txBox="1"/>
            <p:nvPr/>
          </p:nvSpPr>
          <p:spPr>
            <a:xfrm>
              <a:off x="9914592" y="9210638"/>
              <a:ext cx="5029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Thành phố Nice - Pháp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435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385B04D-E174-97E3-200D-8D37BF280FEF}"/>
              </a:ext>
            </a:extLst>
          </p:cNvPr>
          <p:cNvGrpSpPr/>
          <p:nvPr/>
        </p:nvGrpSpPr>
        <p:grpSpPr>
          <a:xfrm>
            <a:off x="456649" y="0"/>
            <a:ext cx="6401351" cy="4807751"/>
            <a:chOff x="735875" y="0"/>
            <a:chExt cx="6401351" cy="48077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26790" r="2168"/>
            <a:stretch>
              <a:fillRect/>
            </a:stretch>
          </p:blipFill>
          <p:spPr>
            <a:xfrm>
              <a:off x="735875" y="0"/>
              <a:ext cx="6401351" cy="480775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816455" y="715046"/>
              <a:ext cx="6320771" cy="3032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7000" b="1" u="none" spc="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559D98-8D30-8F07-7CEB-D927B7D09EAB}"/>
              </a:ext>
            </a:extLst>
          </p:cNvPr>
          <p:cNvGrpSpPr/>
          <p:nvPr/>
        </p:nvGrpSpPr>
        <p:grpSpPr>
          <a:xfrm>
            <a:off x="12573000" y="-54930"/>
            <a:ext cx="5375278" cy="8801801"/>
            <a:chOff x="12573000" y="-54930"/>
            <a:chExt cx="5375278" cy="8801801"/>
          </a:xfrm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72D24D3E-7789-9DB7-8B41-1319F5975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9430"/>
            <a:stretch>
              <a:fillRect/>
            </a:stretch>
          </p:blipFill>
          <p:spPr>
            <a:xfrm>
              <a:off x="12573000" y="-54930"/>
              <a:ext cx="5375278" cy="88018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D37011-761D-BDCF-BE57-D5676CA8241B}"/>
                </a:ext>
              </a:extLst>
            </p:cNvPr>
            <p:cNvSpPr txBox="1"/>
            <p:nvPr/>
          </p:nvSpPr>
          <p:spPr>
            <a:xfrm>
              <a:off x="12665097" y="2812125"/>
              <a:ext cx="5191084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Đọc và tìm hiểu trước Bài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i="1">
                  <a:latin typeface="Arial" panose="020B0604020202020204" pitchFamily="34" charset="0"/>
                  <a:cs typeface="Arial" panose="020B0604020202020204" pitchFamily="34" charset="0"/>
                </a:rPr>
                <a:t>Phương thức con người khai thác, sử dụng và bảo vệ thiên nhiên châu Âu</a:t>
              </a:r>
              <a:r>
                <a:rPr lang="vi-VN" sz="4000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478000" y="1268456"/>
              <a:ext cx="1670401" cy="967986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76347" y="8406770"/>
            <a:ext cx="1552810" cy="147375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4298" y="4403377"/>
            <a:ext cx="4766634" cy="663708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038955">
            <a:off x="6223297" y="8178158"/>
            <a:ext cx="1888658" cy="247324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F456455-92DC-BBF4-EDDB-358572611F58}"/>
              </a:ext>
            </a:extLst>
          </p:cNvPr>
          <p:cNvGrpSpPr/>
          <p:nvPr/>
        </p:nvGrpSpPr>
        <p:grpSpPr>
          <a:xfrm>
            <a:off x="7086600" y="-38100"/>
            <a:ext cx="5375278" cy="8801801"/>
            <a:chOff x="7994875" y="-38100"/>
            <a:chExt cx="5375278" cy="88018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9430"/>
            <a:stretch>
              <a:fillRect/>
            </a:stretch>
          </p:blipFill>
          <p:spPr>
            <a:xfrm>
              <a:off x="7994875" y="-38100"/>
              <a:ext cx="5375278" cy="880180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666702" y="1268456"/>
              <a:ext cx="2031623" cy="96798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178ADC-A581-F850-06B4-AEF4816C2CB8}"/>
                </a:ext>
              </a:extLst>
            </p:cNvPr>
            <p:cNvSpPr txBox="1"/>
            <p:nvPr/>
          </p:nvSpPr>
          <p:spPr>
            <a:xfrm>
              <a:off x="8179069" y="2812125"/>
              <a:ext cx="500689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Ôn lại kiến thức bài 2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và h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oàn thành bài tập được giao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ở phần Vận dụng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53" t="267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07" t="5308"/>
          <a:stretch>
            <a:fillRect/>
          </a:stretch>
        </p:blipFill>
        <p:spPr>
          <a:xfrm>
            <a:off x="0" y="0"/>
            <a:ext cx="3673770" cy="22472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07" t="5308"/>
          <a:stretch>
            <a:fillRect/>
          </a:stretch>
        </p:blipFill>
        <p:spPr>
          <a:xfrm flipH="1">
            <a:off x="14614230" y="0"/>
            <a:ext cx="3673770" cy="2247293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42D3A6B-BF20-E397-5136-165146249972}"/>
              </a:ext>
            </a:extLst>
          </p:cNvPr>
          <p:cNvSpPr txBox="1"/>
          <p:nvPr/>
        </p:nvSpPr>
        <p:spPr>
          <a:xfrm>
            <a:off x="2049113" y="1106393"/>
            <a:ext cx="1458982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B812D85-DCCA-2AFB-DCB8-4D7D80B947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3239" y="5028351"/>
            <a:ext cx="10261522" cy="52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23171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14B1F32A-18EB-70BD-4265-737962069A31}"/>
              </a:ext>
            </a:extLst>
          </p:cNvPr>
          <p:cNvSpPr txBox="1"/>
          <p:nvPr/>
        </p:nvSpPr>
        <p:spPr>
          <a:xfrm>
            <a:off x="1568657" y="1387793"/>
            <a:ext cx="15150685" cy="994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vi-VN" sz="4400" b="1">
                <a:solidFill>
                  <a:srgbClr val="000000"/>
                </a:solidFill>
                <a:cs typeface="Arial" panose="020B0604020202020204" pitchFamily="34" charset="0"/>
              </a:rPr>
              <a:t>Câu 3. </a:t>
            </a:r>
            <a:r>
              <a:rPr lang="vi-VN" sz="4400">
                <a:solidFill>
                  <a:srgbClr val="000000"/>
                </a:solidFill>
                <a:cs typeface="Arial" panose="020B0604020202020204" pitchFamily="34" charset="0"/>
              </a:rPr>
              <a:t>Ranh giới tự nhiên ngăn cách châu Âu với châu Á là: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id="{78095750-4274-3BE1-2F07-518281EEF1A8}"/>
              </a:ext>
            </a:extLst>
          </p:cNvPr>
          <p:cNvSpPr/>
          <p:nvPr/>
        </p:nvSpPr>
        <p:spPr>
          <a:xfrm flipH="1">
            <a:off x="1281701" y="37719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FE5E25-17D9-AA61-7B12-40181D27F5EC}"/>
              </a:ext>
            </a:extLst>
          </p:cNvPr>
          <p:cNvSpPr/>
          <p:nvPr/>
        </p:nvSpPr>
        <p:spPr>
          <a:xfrm>
            <a:off x="3063241" y="37719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Xcan-di-na-va</a:t>
            </a: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id="{F0D684A3-E896-5AE2-AC73-AC584C8C4D2A}"/>
              </a:ext>
            </a:extLst>
          </p:cNvPr>
          <p:cNvSpPr/>
          <p:nvPr/>
        </p:nvSpPr>
        <p:spPr>
          <a:xfrm flipH="1">
            <a:off x="1281701" y="6591301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D16E7-94E8-5F45-0078-DB4FE5979545}"/>
              </a:ext>
            </a:extLst>
          </p:cNvPr>
          <p:cNvSpPr/>
          <p:nvPr/>
        </p:nvSpPr>
        <p:spPr>
          <a:xfrm>
            <a:off x="3063241" y="6591302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 Tây Âu </a:t>
            </a: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id="{3D24B7C9-3017-E63D-A52F-5E3D4BDA13A7}"/>
              </a:ext>
            </a:extLst>
          </p:cNvPr>
          <p:cNvSpPr/>
          <p:nvPr/>
        </p:nvSpPr>
        <p:spPr>
          <a:xfrm flipH="1">
            <a:off x="9464039" y="3774158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FC20B-8019-0F23-7AD5-F8F2B86A818A}"/>
              </a:ext>
            </a:extLst>
          </p:cNvPr>
          <p:cNvSpPr/>
          <p:nvPr/>
        </p:nvSpPr>
        <p:spPr>
          <a:xfrm>
            <a:off x="11245579" y="3774159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dãy An-pơ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id="{29E08C4D-F78C-C2BF-E20F-604B8E4A0A86}"/>
              </a:ext>
            </a:extLst>
          </p:cNvPr>
          <p:cNvSpPr/>
          <p:nvPr/>
        </p:nvSpPr>
        <p:spPr>
          <a:xfrm flipH="1">
            <a:off x="9464039" y="65913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8BC3F-258F-F5F4-0DD7-39259557DAD6}"/>
              </a:ext>
            </a:extLst>
          </p:cNvPr>
          <p:cNvSpPr/>
          <p:nvPr/>
        </p:nvSpPr>
        <p:spPr>
          <a:xfrm>
            <a:off x="11245579" y="65913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U-ran</a:t>
            </a:r>
          </a:p>
        </p:txBody>
      </p:sp>
    </p:spTree>
    <p:extLst>
      <p:ext uri="{BB962C8B-B14F-4D97-AF65-F5344CB8AC3E}">
        <p14:creationId xmlns:p14="http://schemas.microsoft.com/office/powerpoint/2010/main" val="2040753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14B1F32A-18EB-70BD-4265-737962069A31}"/>
              </a:ext>
            </a:extLst>
          </p:cNvPr>
          <p:cNvSpPr txBox="1"/>
          <p:nvPr/>
        </p:nvSpPr>
        <p:spPr>
          <a:xfrm>
            <a:off x="2727428" y="1204582"/>
            <a:ext cx="12833143" cy="2148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vi-VN" sz="4400" b="1">
                <a:solidFill>
                  <a:srgbClr val="000000"/>
                </a:solidFill>
                <a:cs typeface="Arial" panose="020B0604020202020204" pitchFamily="34" charset="0"/>
              </a:rPr>
              <a:t>Câu 4. </a:t>
            </a:r>
            <a:r>
              <a:rPr lang="vi-VN" sz="4400">
                <a:solidFill>
                  <a:srgbClr val="000000"/>
                </a:solidFill>
                <a:cs typeface="Arial" panose="020B0604020202020204" pitchFamily="34" charset="0"/>
              </a:rPr>
              <a:t>Châu Âu là một bộ phận của lục địa Á-Âu, diện tích khoảng: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id="{78095750-4274-3BE1-2F07-518281EEF1A8}"/>
              </a:ext>
            </a:extLst>
          </p:cNvPr>
          <p:cNvSpPr/>
          <p:nvPr/>
        </p:nvSpPr>
        <p:spPr>
          <a:xfrm flipH="1">
            <a:off x="1281701" y="37719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FE5E25-17D9-AA61-7B12-40181D27F5EC}"/>
              </a:ext>
            </a:extLst>
          </p:cNvPr>
          <p:cNvSpPr/>
          <p:nvPr/>
        </p:nvSpPr>
        <p:spPr>
          <a:xfrm>
            <a:off x="3063241" y="37719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 km</a:t>
            </a:r>
            <a:r>
              <a:rPr 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id="{F0D684A3-E896-5AE2-AC73-AC584C8C4D2A}"/>
              </a:ext>
            </a:extLst>
          </p:cNvPr>
          <p:cNvSpPr/>
          <p:nvPr/>
        </p:nvSpPr>
        <p:spPr>
          <a:xfrm flipH="1">
            <a:off x="1281701" y="6591301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D16E7-94E8-5F45-0078-DB4FE5979545}"/>
              </a:ext>
            </a:extLst>
          </p:cNvPr>
          <p:cNvSpPr/>
          <p:nvPr/>
        </p:nvSpPr>
        <p:spPr>
          <a:xfrm>
            <a:off x="3063241" y="6591302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 triệu km</a:t>
            </a:r>
            <a:r>
              <a:rPr 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id="{3D24B7C9-3017-E63D-A52F-5E3D4BDA13A7}"/>
              </a:ext>
            </a:extLst>
          </p:cNvPr>
          <p:cNvSpPr/>
          <p:nvPr/>
        </p:nvSpPr>
        <p:spPr>
          <a:xfrm flipH="1">
            <a:off x="9464039" y="3774158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FC20B-8019-0F23-7AD5-F8F2B86A818A}"/>
              </a:ext>
            </a:extLst>
          </p:cNvPr>
          <p:cNvSpPr/>
          <p:nvPr/>
        </p:nvSpPr>
        <p:spPr>
          <a:xfrm>
            <a:off x="11245579" y="3774159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10,5 triệu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id="{29E08C4D-F78C-C2BF-E20F-604B8E4A0A86}"/>
              </a:ext>
            </a:extLst>
          </p:cNvPr>
          <p:cNvSpPr/>
          <p:nvPr/>
        </p:nvSpPr>
        <p:spPr>
          <a:xfrm flipH="1">
            <a:off x="9464039" y="65913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8BC3F-258F-F5F4-0DD7-39259557DAD6}"/>
              </a:ext>
            </a:extLst>
          </p:cNvPr>
          <p:cNvSpPr/>
          <p:nvPr/>
        </p:nvSpPr>
        <p:spPr>
          <a:xfrm>
            <a:off x="11245579" y="65913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triệu km</a:t>
            </a:r>
            <a:r>
              <a:rPr lang="en-US" sz="4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50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3448"/>
          <a:stretch>
            <a:fillRect/>
          </a:stretch>
        </p:blipFill>
        <p:spPr>
          <a:xfrm>
            <a:off x="-609600" y="7177600"/>
            <a:ext cx="2409460" cy="351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6072" b="46388"/>
          <a:stretch>
            <a:fillRect/>
          </a:stretch>
        </p:blipFill>
        <p:spPr>
          <a:xfrm>
            <a:off x="15556636" y="8267700"/>
            <a:ext cx="2784477" cy="203385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14B1F32A-18EB-70BD-4265-737962069A31}"/>
              </a:ext>
            </a:extLst>
          </p:cNvPr>
          <p:cNvSpPr txBox="1"/>
          <p:nvPr/>
        </p:nvSpPr>
        <p:spPr>
          <a:xfrm>
            <a:off x="2727428" y="1204582"/>
            <a:ext cx="12833143" cy="2148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vi-VN" sz="4400" b="1">
                <a:solidFill>
                  <a:srgbClr val="000000"/>
                </a:solidFill>
                <a:cs typeface="Arial" panose="020B0604020202020204" pitchFamily="34" charset="0"/>
              </a:rPr>
              <a:t>Câu 5. </a:t>
            </a:r>
            <a:r>
              <a:rPr lang="vi-VN" sz="4400">
                <a:solidFill>
                  <a:srgbClr val="000000"/>
                </a:solidFill>
                <a:cs typeface="Arial" panose="020B0604020202020204" pitchFamily="34" charset="0"/>
              </a:rPr>
              <a:t>Con sông có độ dài dài nhất và quan trọng ở châu Âu là: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A">
            <a:extLst>
              <a:ext uri="{FF2B5EF4-FFF2-40B4-BE49-F238E27FC236}">
                <a16:creationId xmlns:a16="http://schemas.microsoft.com/office/drawing/2014/main" id="{78095750-4274-3BE1-2F07-518281EEF1A8}"/>
              </a:ext>
            </a:extLst>
          </p:cNvPr>
          <p:cNvSpPr/>
          <p:nvPr/>
        </p:nvSpPr>
        <p:spPr>
          <a:xfrm flipH="1">
            <a:off x="1281701" y="37719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FE5E25-17D9-AA61-7B12-40181D27F5EC}"/>
              </a:ext>
            </a:extLst>
          </p:cNvPr>
          <p:cNvSpPr/>
          <p:nvPr/>
        </p:nvSpPr>
        <p:spPr>
          <a:xfrm>
            <a:off x="3063241" y="37719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Von-ga </a:t>
            </a:r>
          </a:p>
        </p:txBody>
      </p:sp>
      <p:sp>
        <p:nvSpPr>
          <p:cNvPr id="16" name="Đáp án C">
            <a:extLst>
              <a:ext uri="{FF2B5EF4-FFF2-40B4-BE49-F238E27FC236}">
                <a16:creationId xmlns:a16="http://schemas.microsoft.com/office/drawing/2014/main" id="{F0D684A3-E896-5AE2-AC73-AC584C8C4D2A}"/>
              </a:ext>
            </a:extLst>
          </p:cNvPr>
          <p:cNvSpPr/>
          <p:nvPr/>
        </p:nvSpPr>
        <p:spPr>
          <a:xfrm flipH="1">
            <a:off x="1281701" y="6591301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D16E7-94E8-5F45-0078-DB4FE5979545}"/>
              </a:ext>
            </a:extLst>
          </p:cNvPr>
          <p:cNvSpPr/>
          <p:nvPr/>
        </p:nvSpPr>
        <p:spPr>
          <a:xfrm>
            <a:off x="3063241" y="6591302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sông Rai-nơ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id="{3D24B7C9-3017-E63D-A52F-5E3D4BDA13A7}"/>
              </a:ext>
            </a:extLst>
          </p:cNvPr>
          <p:cNvSpPr/>
          <p:nvPr/>
        </p:nvSpPr>
        <p:spPr>
          <a:xfrm flipH="1">
            <a:off x="9464039" y="3774158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7FC20B-8019-0F23-7AD5-F8F2B86A818A}"/>
              </a:ext>
            </a:extLst>
          </p:cNvPr>
          <p:cNvSpPr/>
          <p:nvPr/>
        </p:nvSpPr>
        <p:spPr>
          <a:xfrm>
            <a:off x="11245579" y="3774159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sông Đa-nuýp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id="{29E08C4D-F78C-C2BF-E20F-604B8E4A0A86}"/>
              </a:ext>
            </a:extLst>
          </p:cNvPr>
          <p:cNvSpPr/>
          <p:nvPr/>
        </p:nvSpPr>
        <p:spPr>
          <a:xfrm flipH="1">
            <a:off x="9464039" y="6591300"/>
            <a:ext cx="1676400" cy="19812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8BC3F-258F-F5F4-0DD7-39259557DAD6}"/>
              </a:ext>
            </a:extLst>
          </p:cNvPr>
          <p:cNvSpPr/>
          <p:nvPr/>
        </p:nvSpPr>
        <p:spPr>
          <a:xfrm>
            <a:off x="11245579" y="6591301"/>
            <a:ext cx="5760720" cy="198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ba đáp án đều sai</a:t>
            </a:r>
          </a:p>
        </p:txBody>
      </p:sp>
    </p:spTree>
    <p:extLst>
      <p:ext uri="{BB962C8B-B14F-4D97-AF65-F5344CB8AC3E}">
        <p14:creationId xmlns:p14="http://schemas.microsoft.com/office/powerpoint/2010/main" val="419694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64907"/>
          <a:stretch>
            <a:fillRect/>
          </a:stretch>
        </p:blipFill>
        <p:spPr>
          <a:xfrm>
            <a:off x="0" y="7898217"/>
            <a:ext cx="18288000" cy="2388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DAB11C-11F3-71B7-CEF5-281210265EAC}"/>
              </a:ext>
            </a:extLst>
          </p:cNvPr>
          <p:cNvSpPr txBox="1"/>
          <p:nvPr/>
        </p:nvSpPr>
        <p:spPr>
          <a:xfrm>
            <a:off x="551343" y="1104900"/>
            <a:ext cx="17185313" cy="3236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7200" b="1">
                <a:solidFill>
                  <a:srgbClr val="C311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BÀI 2</a:t>
            </a:r>
            <a:r>
              <a:rPr lang="en-US" sz="7200" b="1">
                <a:solidFill>
                  <a:srgbClr val="C311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sz="7200" b="1">
                <a:solidFill>
                  <a:srgbClr val="C311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7200" b="1">
              <a:solidFill>
                <a:srgbClr val="C3113D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7200" b="1">
                <a:solidFill>
                  <a:srgbClr val="C311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ĐẶC ĐIỂM DÂN CƯ, XÃ HỘI CHÂU ÂU </a:t>
            </a:r>
            <a:endParaRPr lang="en-US" sz="7200" b="1">
              <a:solidFill>
                <a:srgbClr val="C311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C5668297-4841-D76A-CDF6-A3F13ACE4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077521"/>
            <a:ext cx="18288000" cy="420948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92400" y="-7620"/>
            <a:ext cx="3020541" cy="22352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155836BA-381E-C57C-9BA6-298DC2D4762C}"/>
              </a:ext>
            </a:extLst>
          </p:cNvPr>
          <p:cNvSpPr txBox="1"/>
          <p:nvPr/>
        </p:nvSpPr>
        <p:spPr>
          <a:xfrm>
            <a:off x="4518415" y="1257300"/>
            <a:ext cx="925117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DB486C-FEA1-2A66-6E09-E1D5DF70EC7B}"/>
              </a:ext>
            </a:extLst>
          </p:cNvPr>
          <p:cNvGrpSpPr/>
          <p:nvPr/>
        </p:nvGrpSpPr>
        <p:grpSpPr>
          <a:xfrm>
            <a:off x="721805" y="3238500"/>
            <a:ext cx="5364945" cy="5608806"/>
            <a:chOff x="721805" y="3238500"/>
            <a:chExt cx="5364945" cy="56088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2361F1F-9377-2BE7-191C-742E7CBE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805" y="3238500"/>
              <a:ext cx="5364945" cy="56088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0225EA-EF74-A6B1-74CB-261CC2161975}"/>
                </a:ext>
              </a:extLst>
            </p:cNvPr>
            <p:cNvSpPr txBox="1"/>
            <p:nvPr/>
          </p:nvSpPr>
          <p:spPr>
            <a:xfrm>
              <a:off x="941601" y="5448300"/>
              <a:ext cx="4925352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Đặc điểm dân cư châu Âu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A77F19-032F-7B6D-1E87-9B77E9FF26BF}"/>
              </a:ext>
            </a:extLst>
          </p:cNvPr>
          <p:cNvGrpSpPr/>
          <p:nvPr/>
        </p:nvGrpSpPr>
        <p:grpSpPr>
          <a:xfrm>
            <a:off x="6461527" y="3232403"/>
            <a:ext cx="5364945" cy="5614903"/>
            <a:chOff x="6461527" y="3232403"/>
            <a:chExt cx="5364945" cy="561490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8BAA68-39DB-2F0F-8A09-CA7EA8F46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1527" y="3232403"/>
              <a:ext cx="5364945" cy="561490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DA30B9-C6CD-AA77-4CB3-B7A993007922}"/>
                </a:ext>
              </a:extLst>
            </p:cNvPr>
            <p:cNvSpPr txBox="1"/>
            <p:nvPr/>
          </p:nvSpPr>
          <p:spPr>
            <a:xfrm>
              <a:off x="6681323" y="5534499"/>
              <a:ext cx="4925352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Di cư ở châu Âu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C8844-EC09-03A2-20C7-355AAECAEC2A}"/>
              </a:ext>
            </a:extLst>
          </p:cNvPr>
          <p:cNvGrpSpPr/>
          <p:nvPr/>
        </p:nvGrpSpPr>
        <p:grpSpPr>
          <a:xfrm>
            <a:off x="12201250" y="3243073"/>
            <a:ext cx="5364945" cy="5596613"/>
            <a:chOff x="12201250" y="3243073"/>
            <a:chExt cx="5364945" cy="559661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546E5DD-0228-7BFC-8977-74180C99C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01250" y="3243073"/>
              <a:ext cx="5364945" cy="559661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C39D13-F649-10E1-EFBD-195A52003A76}"/>
                </a:ext>
              </a:extLst>
            </p:cNvPr>
            <p:cNvSpPr txBox="1"/>
            <p:nvPr/>
          </p:nvSpPr>
          <p:spPr>
            <a:xfrm>
              <a:off x="12459242" y="5448300"/>
              <a:ext cx="4925352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ô thị hóa ở châu Âu</a:t>
              </a:r>
              <a:endPara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">
            <a:extLst>
              <a:ext uri="{FF2B5EF4-FFF2-40B4-BE49-F238E27FC236}">
                <a16:creationId xmlns:a16="http://schemas.microsoft.com/office/drawing/2014/main" id="{08C3BD88-1462-9980-1B90-FED7A167B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83659">
            <a:off x="-1143000" y="6835509"/>
            <a:ext cx="2902276" cy="4041144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D90558A-3FE7-04E3-25B5-D8235A2B6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2000" y="7856173"/>
            <a:ext cx="2680484" cy="26171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5B493C8-8E59-F85F-FDB2-AE5844698D1B}"/>
              </a:ext>
            </a:extLst>
          </p:cNvPr>
          <p:cNvGrpSpPr/>
          <p:nvPr/>
        </p:nvGrpSpPr>
        <p:grpSpPr>
          <a:xfrm>
            <a:off x="3249655" y="2131864"/>
            <a:ext cx="11784972" cy="4383236"/>
            <a:chOff x="3249655" y="2436664"/>
            <a:chExt cx="11784972" cy="5413671"/>
          </a:xfrm>
        </p:grpSpPr>
        <p:grpSp>
          <p:nvGrpSpPr>
            <p:cNvPr id="4" name="Group 4"/>
            <p:cNvGrpSpPr/>
            <p:nvPr/>
          </p:nvGrpSpPr>
          <p:grpSpPr>
            <a:xfrm>
              <a:off x="3249655" y="2436664"/>
              <a:ext cx="11784972" cy="5413671"/>
              <a:chOff x="0" y="0"/>
              <a:chExt cx="8400244" cy="38588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8377385" cy="3830886"/>
              </a:xfrm>
              <a:custGeom>
                <a:avLst/>
                <a:gdLst/>
                <a:ahLst/>
                <a:cxnLst/>
                <a:rect l="l" t="t" r="r" b="b"/>
                <a:pathLst>
                  <a:path w="8377385" h="3830886">
                    <a:moveTo>
                      <a:pt x="8377385" y="3830886"/>
                    </a:moveTo>
                    <a:lnTo>
                      <a:pt x="0" y="3823266"/>
                    </a:lnTo>
                    <a:lnTo>
                      <a:pt x="0" y="1341878"/>
                    </a:lnTo>
                    <a:lnTo>
                      <a:pt x="17780" y="19050"/>
                    </a:lnTo>
                    <a:lnTo>
                      <a:pt x="4175643" y="0"/>
                    </a:lnTo>
                    <a:lnTo>
                      <a:pt x="8358335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8406594" cy="3857556"/>
              </a:xfrm>
              <a:custGeom>
                <a:avLst/>
                <a:gdLst/>
                <a:ahLst/>
                <a:cxnLst/>
                <a:rect l="l" t="t" r="r" b="b"/>
                <a:pathLst>
                  <a:path w="8406594" h="3857556">
                    <a:moveTo>
                      <a:pt x="8372305" y="21590"/>
                    </a:moveTo>
                    <a:cubicBezTo>
                      <a:pt x="8373574" y="34290"/>
                      <a:pt x="8373574" y="44450"/>
                      <a:pt x="8374844" y="54610"/>
                    </a:cubicBezTo>
                    <a:cubicBezTo>
                      <a:pt x="8377384" y="122079"/>
                      <a:pt x="8378655" y="205694"/>
                      <a:pt x="8381194" y="286323"/>
                    </a:cubicBezTo>
                    <a:cubicBezTo>
                      <a:pt x="8381194" y="402787"/>
                      <a:pt x="8393894" y="2699216"/>
                      <a:pt x="8400244" y="2815680"/>
                    </a:cubicBezTo>
                    <a:cubicBezTo>
                      <a:pt x="8406594" y="2991869"/>
                      <a:pt x="8402784" y="3171044"/>
                      <a:pt x="8402784" y="3347233"/>
                    </a:cubicBezTo>
                    <a:cubicBezTo>
                      <a:pt x="8402784" y="3502519"/>
                      <a:pt x="8404055" y="3645859"/>
                      <a:pt x="8405324" y="3796596"/>
                    </a:cubicBezTo>
                    <a:cubicBezTo>
                      <a:pt x="8405324" y="3818186"/>
                      <a:pt x="8405324" y="3832156"/>
                      <a:pt x="8405324" y="3856286"/>
                    </a:cubicBezTo>
                    <a:cubicBezTo>
                      <a:pt x="8382464" y="3856286"/>
                      <a:pt x="8362144" y="3857556"/>
                      <a:pt x="8320118" y="3856286"/>
                    </a:cubicBezTo>
                    <a:cubicBezTo>
                      <a:pt x="7892597" y="3851206"/>
                      <a:pt x="7458500" y="3857556"/>
                      <a:pt x="7030980" y="3852476"/>
                    </a:cubicBezTo>
                    <a:cubicBezTo>
                      <a:pt x="6774467" y="3848666"/>
                      <a:pt x="6524532" y="3851206"/>
                      <a:pt x="6268020" y="3848666"/>
                    </a:cubicBezTo>
                    <a:cubicBezTo>
                      <a:pt x="6149630" y="3847396"/>
                      <a:pt x="6031240" y="3846126"/>
                      <a:pt x="5912849" y="3844856"/>
                    </a:cubicBezTo>
                    <a:cubicBezTo>
                      <a:pt x="5840500" y="3844856"/>
                      <a:pt x="5774728" y="3846126"/>
                      <a:pt x="5702378" y="3846126"/>
                    </a:cubicBezTo>
                    <a:cubicBezTo>
                      <a:pt x="5518215" y="3844856"/>
                      <a:pt x="5011768" y="3846126"/>
                      <a:pt x="4827605" y="3844856"/>
                    </a:cubicBezTo>
                    <a:cubicBezTo>
                      <a:pt x="4696060" y="3843586"/>
                      <a:pt x="2065166" y="3852476"/>
                      <a:pt x="1933621" y="3851206"/>
                    </a:cubicBezTo>
                    <a:cubicBezTo>
                      <a:pt x="1900735" y="3851206"/>
                      <a:pt x="1861271" y="3852476"/>
                      <a:pt x="1828385" y="3852476"/>
                    </a:cubicBezTo>
                    <a:cubicBezTo>
                      <a:pt x="1749458" y="3852476"/>
                      <a:pt x="1677109" y="3853746"/>
                      <a:pt x="1598182" y="3853746"/>
                    </a:cubicBezTo>
                    <a:cubicBezTo>
                      <a:pt x="1400865" y="3853746"/>
                      <a:pt x="1210125" y="3852476"/>
                      <a:pt x="1012808" y="3851206"/>
                    </a:cubicBezTo>
                    <a:cubicBezTo>
                      <a:pt x="894417" y="3849936"/>
                      <a:pt x="776027" y="3848666"/>
                      <a:pt x="664214" y="3847396"/>
                    </a:cubicBezTo>
                    <a:cubicBezTo>
                      <a:pt x="453743" y="3846126"/>
                      <a:pt x="243271" y="3844856"/>
                      <a:pt x="48260" y="3844856"/>
                    </a:cubicBezTo>
                    <a:cubicBezTo>
                      <a:pt x="38100" y="3844856"/>
                      <a:pt x="29210" y="3844856"/>
                      <a:pt x="19050" y="3843586"/>
                    </a:cubicBezTo>
                    <a:cubicBezTo>
                      <a:pt x="10160" y="3842316"/>
                      <a:pt x="5080" y="3835966"/>
                      <a:pt x="7620" y="3827076"/>
                    </a:cubicBezTo>
                    <a:cubicBezTo>
                      <a:pt x="16510" y="3795171"/>
                      <a:pt x="12700" y="3720515"/>
                      <a:pt x="11430" y="3642873"/>
                    </a:cubicBezTo>
                    <a:cubicBezTo>
                      <a:pt x="10160" y="3484601"/>
                      <a:pt x="6350" y="3329316"/>
                      <a:pt x="7620" y="3171044"/>
                    </a:cubicBezTo>
                    <a:cubicBezTo>
                      <a:pt x="5080" y="2973952"/>
                      <a:pt x="0" y="534182"/>
                      <a:pt x="7620" y="334103"/>
                    </a:cubicBezTo>
                    <a:cubicBezTo>
                      <a:pt x="8890" y="295282"/>
                      <a:pt x="7620" y="253474"/>
                      <a:pt x="8890" y="214653"/>
                    </a:cubicBezTo>
                    <a:cubicBezTo>
                      <a:pt x="10160" y="151942"/>
                      <a:pt x="12700" y="8325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78840" y="30480"/>
                      <a:pt x="184076" y="29210"/>
                    </a:cubicBezTo>
                    <a:cubicBezTo>
                      <a:pt x="361661" y="25400"/>
                      <a:pt x="539247" y="22860"/>
                      <a:pt x="723409" y="20320"/>
                    </a:cubicBezTo>
                    <a:cubicBezTo>
                      <a:pt x="848377" y="17780"/>
                      <a:pt x="973344" y="16510"/>
                      <a:pt x="1091735" y="13970"/>
                    </a:cubicBezTo>
                    <a:cubicBezTo>
                      <a:pt x="1210125" y="11430"/>
                      <a:pt x="1335092" y="8890"/>
                      <a:pt x="1453483" y="8890"/>
                    </a:cubicBezTo>
                    <a:cubicBezTo>
                      <a:pt x="1585027" y="7620"/>
                      <a:pt x="1716572" y="10160"/>
                      <a:pt x="1848117" y="8890"/>
                    </a:cubicBezTo>
                    <a:cubicBezTo>
                      <a:pt x="2012548" y="8890"/>
                      <a:pt x="4992036" y="6350"/>
                      <a:pt x="5156467" y="5080"/>
                    </a:cubicBezTo>
                    <a:cubicBezTo>
                      <a:pt x="5314321" y="3810"/>
                      <a:pt x="5472175" y="2540"/>
                      <a:pt x="5636605" y="2540"/>
                    </a:cubicBezTo>
                    <a:cubicBezTo>
                      <a:pt x="5906272" y="1270"/>
                      <a:pt x="6169362" y="0"/>
                      <a:pt x="6439028" y="0"/>
                    </a:cubicBezTo>
                    <a:cubicBezTo>
                      <a:pt x="6550841" y="0"/>
                      <a:pt x="6669232" y="2540"/>
                      <a:pt x="6781044" y="2540"/>
                    </a:cubicBezTo>
                    <a:cubicBezTo>
                      <a:pt x="7090175" y="3810"/>
                      <a:pt x="7405882" y="5080"/>
                      <a:pt x="7715012" y="7620"/>
                    </a:cubicBezTo>
                    <a:cubicBezTo>
                      <a:pt x="7879443" y="8890"/>
                      <a:pt x="8043874" y="12700"/>
                      <a:pt x="8208305" y="16510"/>
                    </a:cubicBezTo>
                    <a:cubicBezTo>
                      <a:pt x="8247769" y="16510"/>
                      <a:pt x="8287232" y="16510"/>
                      <a:pt x="8320118" y="16510"/>
                    </a:cubicBezTo>
                    <a:cubicBezTo>
                      <a:pt x="8353255" y="17780"/>
                      <a:pt x="8362144" y="20320"/>
                      <a:pt x="8372305" y="21590"/>
                    </a:cubicBezTo>
                    <a:close/>
                    <a:moveTo>
                      <a:pt x="8382464" y="3839776"/>
                    </a:moveTo>
                    <a:cubicBezTo>
                      <a:pt x="8383734" y="3823266"/>
                      <a:pt x="8385005" y="3810566"/>
                      <a:pt x="8385005" y="3797866"/>
                    </a:cubicBezTo>
                    <a:cubicBezTo>
                      <a:pt x="8383734" y="3630928"/>
                      <a:pt x="8382464" y="3472656"/>
                      <a:pt x="8382464" y="3302440"/>
                    </a:cubicBezTo>
                    <a:cubicBezTo>
                      <a:pt x="8382464" y="3224797"/>
                      <a:pt x="8385005" y="3147154"/>
                      <a:pt x="8383734" y="3069512"/>
                    </a:cubicBezTo>
                    <a:cubicBezTo>
                      <a:pt x="8383734" y="2997842"/>
                      <a:pt x="8382464" y="2923185"/>
                      <a:pt x="8381194" y="2851515"/>
                    </a:cubicBezTo>
                    <a:cubicBezTo>
                      <a:pt x="8376114" y="2741024"/>
                      <a:pt x="8364684" y="453553"/>
                      <a:pt x="8364684" y="343062"/>
                    </a:cubicBezTo>
                    <a:cubicBezTo>
                      <a:pt x="8362144" y="250488"/>
                      <a:pt x="8359605" y="154928"/>
                      <a:pt x="8357064" y="63500"/>
                    </a:cubicBezTo>
                    <a:cubicBezTo>
                      <a:pt x="8355794" y="44450"/>
                      <a:pt x="8354524" y="43180"/>
                      <a:pt x="8300387" y="41910"/>
                    </a:cubicBezTo>
                    <a:cubicBezTo>
                      <a:pt x="8280655" y="41910"/>
                      <a:pt x="8267500" y="41910"/>
                      <a:pt x="8247769" y="40640"/>
                    </a:cubicBezTo>
                    <a:cubicBezTo>
                      <a:pt x="8083338" y="36830"/>
                      <a:pt x="7912330" y="31750"/>
                      <a:pt x="7747899" y="30480"/>
                    </a:cubicBezTo>
                    <a:cubicBezTo>
                      <a:pt x="7346687" y="26670"/>
                      <a:pt x="6938898" y="25400"/>
                      <a:pt x="6537687" y="22860"/>
                    </a:cubicBezTo>
                    <a:cubicBezTo>
                      <a:pt x="6478492" y="22860"/>
                      <a:pt x="6412720" y="22860"/>
                      <a:pt x="6353524" y="22860"/>
                    </a:cubicBezTo>
                    <a:cubicBezTo>
                      <a:pt x="6254866" y="22860"/>
                      <a:pt x="6156207" y="22860"/>
                      <a:pt x="6064126" y="22860"/>
                    </a:cubicBezTo>
                    <a:cubicBezTo>
                      <a:pt x="5853654" y="22860"/>
                      <a:pt x="5643183" y="22860"/>
                      <a:pt x="5439289" y="24130"/>
                    </a:cubicBezTo>
                    <a:cubicBezTo>
                      <a:pt x="5261703" y="25400"/>
                      <a:pt x="2269060" y="29210"/>
                      <a:pt x="2091475" y="29210"/>
                    </a:cubicBezTo>
                    <a:cubicBezTo>
                      <a:pt x="1802076" y="29210"/>
                      <a:pt x="1512678" y="26670"/>
                      <a:pt x="1223279" y="33020"/>
                    </a:cubicBezTo>
                    <a:cubicBezTo>
                      <a:pt x="1072003" y="36830"/>
                      <a:pt x="927304" y="36830"/>
                      <a:pt x="782605" y="38100"/>
                    </a:cubicBezTo>
                    <a:cubicBezTo>
                      <a:pt x="532669" y="41910"/>
                      <a:pt x="282734" y="45720"/>
                      <a:pt x="49530" y="50800"/>
                    </a:cubicBezTo>
                    <a:cubicBezTo>
                      <a:pt x="36830" y="50800"/>
                      <a:pt x="34290" y="53340"/>
                      <a:pt x="33020" y="74299"/>
                    </a:cubicBezTo>
                    <a:cubicBezTo>
                      <a:pt x="31750" y="128051"/>
                      <a:pt x="31750" y="181804"/>
                      <a:pt x="30480" y="235557"/>
                    </a:cubicBezTo>
                    <a:cubicBezTo>
                      <a:pt x="29210" y="325144"/>
                      <a:pt x="26670" y="411746"/>
                      <a:pt x="25400" y="501333"/>
                    </a:cubicBezTo>
                    <a:cubicBezTo>
                      <a:pt x="20320" y="596893"/>
                      <a:pt x="26670" y="2932144"/>
                      <a:pt x="29210" y="3027704"/>
                    </a:cubicBezTo>
                    <a:cubicBezTo>
                      <a:pt x="29210" y="3129237"/>
                      <a:pt x="29210" y="3233756"/>
                      <a:pt x="30480" y="3335289"/>
                    </a:cubicBezTo>
                    <a:cubicBezTo>
                      <a:pt x="30480" y="3409945"/>
                      <a:pt x="33020" y="3484601"/>
                      <a:pt x="33020" y="3559258"/>
                    </a:cubicBezTo>
                    <a:cubicBezTo>
                      <a:pt x="33020" y="3639886"/>
                      <a:pt x="33020" y="3720515"/>
                      <a:pt x="31750" y="3797866"/>
                    </a:cubicBezTo>
                    <a:cubicBezTo>
                      <a:pt x="31750" y="3801676"/>
                      <a:pt x="31750" y="3804216"/>
                      <a:pt x="31750" y="3808026"/>
                    </a:cubicBezTo>
                    <a:cubicBezTo>
                      <a:pt x="31750" y="3818186"/>
                      <a:pt x="35560" y="3821996"/>
                      <a:pt x="44450" y="3821996"/>
                    </a:cubicBezTo>
                    <a:cubicBezTo>
                      <a:pt x="91995" y="3821996"/>
                      <a:pt x="184076" y="3823266"/>
                      <a:pt x="269580" y="3823266"/>
                    </a:cubicBezTo>
                    <a:cubicBezTo>
                      <a:pt x="394548" y="3823266"/>
                      <a:pt x="526092" y="3820726"/>
                      <a:pt x="651060" y="3823266"/>
                    </a:cubicBezTo>
                    <a:cubicBezTo>
                      <a:pt x="854954" y="3827076"/>
                      <a:pt x="1058848" y="3829616"/>
                      <a:pt x="1262743" y="3828346"/>
                    </a:cubicBezTo>
                    <a:cubicBezTo>
                      <a:pt x="1394288" y="3827076"/>
                      <a:pt x="1519255" y="3829616"/>
                      <a:pt x="1650800" y="3829616"/>
                    </a:cubicBezTo>
                    <a:cubicBezTo>
                      <a:pt x="1841540" y="3829616"/>
                      <a:pt x="2032280" y="3828346"/>
                      <a:pt x="2223020" y="3829616"/>
                    </a:cubicBezTo>
                    <a:cubicBezTo>
                      <a:pt x="2505841" y="3830886"/>
                      <a:pt x="5610296" y="3820726"/>
                      <a:pt x="5899695" y="3823266"/>
                    </a:cubicBezTo>
                    <a:cubicBezTo>
                      <a:pt x="6024663" y="3824536"/>
                      <a:pt x="6149630" y="3825806"/>
                      <a:pt x="6268020" y="3825806"/>
                    </a:cubicBezTo>
                    <a:cubicBezTo>
                      <a:pt x="6485069" y="3828346"/>
                      <a:pt x="6695541" y="3824536"/>
                      <a:pt x="6912590" y="3828346"/>
                    </a:cubicBezTo>
                    <a:cubicBezTo>
                      <a:pt x="7090175" y="3830886"/>
                      <a:pt x="7267760" y="3830886"/>
                      <a:pt x="7445346" y="3833426"/>
                    </a:cubicBezTo>
                    <a:cubicBezTo>
                      <a:pt x="7708435" y="3837236"/>
                      <a:pt x="7971524" y="3839776"/>
                      <a:pt x="8234615" y="3841046"/>
                    </a:cubicBezTo>
                    <a:cubicBezTo>
                      <a:pt x="8333273" y="3841046"/>
                      <a:pt x="8362144" y="3839776"/>
                      <a:pt x="8382464" y="38397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FDAD5B-A825-D00C-3C33-2196996461A2}"/>
                </a:ext>
              </a:extLst>
            </p:cNvPr>
            <p:cNvSpPr txBox="1"/>
            <p:nvPr/>
          </p:nvSpPr>
          <p:spPr>
            <a:xfrm>
              <a:off x="4648675" y="3513678"/>
              <a:ext cx="8983369" cy="3150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DÂN CƯ CHÂU ÂU</a:t>
              </a:r>
              <a:endParaRPr lang="en-US" sz="7000">
                <a:solidFill>
                  <a:srgbClr val="C3113D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D27C0C-0EF6-8686-43E2-89987FF679AA}"/>
              </a:ext>
            </a:extLst>
          </p:cNvPr>
          <p:cNvGrpSpPr/>
          <p:nvPr/>
        </p:nvGrpSpPr>
        <p:grpSpPr>
          <a:xfrm>
            <a:off x="7063161" y="1155674"/>
            <a:ext cx="4161677" cy="1497252"/>
            <a:chOff x="7063161" y="1460475"/>
            <a:chExt cx="4161677" cy="1497252"/>
          </a:xfrm>
        </p:grpSpPr>
        <p:grpSp>
          <p:nvGrpSpPr>
            <p:cNvPr id="9" name="Group 9"/>
            <p:cNvGrpSpPr/>
            <p:nvPr/>
          </p:nvGrpSpPr>
          <p:grpSpPr>
            <a:xfrm>
              <a:off x="7063161" y="1460475"/>
              <a:ext cx="4161677" cy="1497252"/>
              <a:chOff x="0" y="0"/>
              <a:chExt cx="2845501" cy="317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6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3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9C7BCB72-D65E-FADE-00AF-3B80608CA47D}"/>
                </a:ext>
              </a:extLst>
            </p:cNvPr>
            <p:cNvSpPr txBox="1"/>
            <p:nvPr/>
          </p:nvSpPr>
          <p:spPr>
            <a:xfrm>
              <a:off x="7078020" y="1696365"/>
              <a:ext cx="4120559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</a:t>
              </a: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99F1A3C4-3635-A1E0-815C-0F88754A5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17202" y="6250057"/>
            <a:ext cx="3842194" cy="4114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59</Template>
  <TotalTime>437</TotalTime>
  <Words>1631</Words>
  <Application>Microsoft Office PowerPoint</Application>
  <PresentationFormat>Custom</PresentationFormat>
  <Paragraphs>185</Paragraphs>
  <Slides>33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3</cp:revision>
  <dcterms:created xsi:type="dcterms:W3CDTF">2022-05-23T07:59:43Z</dcterms:created>
  <dcterms:modified xsi:type="dcterms:W3CDTF">2022-05-23T16:45:34Z</dcterms:modified>
  <dc:identifier>DAEtQOoRWgU</dc:identifier>
</cp:coreProperties>
</file>