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68" r:id="rId2"/>
    <p:sldId id="257" r:id="rId3"/>
    <p:sldId id="313" r:id="rId4"/>
    <p:sldId id="256" r:id="rId5"/>
    <p:sldId id="258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4" r:id="rId22"/>
    <p:sldId id="286" r:id="rId23"/>
    <p:sldId id="287" r:id="rId24"/>
    <p:sldId id="288" r:id="rId25"/>
    <p:sldId id="264" r:id="rId26"/>
    <p:sldId id="289" r:id="rId27"/>
    <p:sldId id="290" r:id="rId28"/>
    <p:sldId id="291" r:id="rId29"/>
    <p:sldId id="292" r:id="rId30"/>
    <p:sldId id="265" r:id="rId31"/>
    <p:sldId id="266" r:id="rId32"/>
    <p:sldId id="269" r:id="rId3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22" autoAdjust="0"/>
  </p:normalViewPr>
  <p:slideViewPr>
    <p:cSldViewPr>
      <p:cViewPr varScale="1">
        <p:scale>
          <a:sx n="51" d="100"/>
          <a:sy n="51" d="100"/>
        </p:scale>
        <p:origin x="3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BDEF-6CD9-4567-ABF4-54BAC9F32625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3401-006E-40C8-8570-10B510C8F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4.svg"/><Relationship Id="rId7" Type="http://schemas.openxmlformats.org/officeDocument/2006/relationships/image" Target="../media/image4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4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24.svg"/><Relationship Id="rId7" Type="http://schemas.openxmlformats.org/officeDocument/2006/relationships/image" Target="../media/image4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5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jp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3.svg"/><Relationship Id="rId7" Type="http://schemas.openxmlformats.org/officeDocument/2006/relationships/image" Target="../media/image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5.svg"/><Relationship Id="rId5" Type="http://schemas.openxmlformats.org/officeDocument/2006/relationships/image" Target="../media/image24.sv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3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svg"/><Relationship Id="rId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sv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728" y="3238500"/>
            <a:ext cx="127254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spc="190" dirty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6400" b="1" spc="190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48468" y="2096858"/>
            <a:ext cx="5410200" cy="6674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04500">
            <a:off x="9450361" y="664933"/>
            <a:ext cx="713893" cy="1034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863672">
            <a:off x="9967774" y="8378267"/>
            <a:ext cx="947306" cy="9629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169780">
            <a:off x="1128112" y="1090864"/>
            <a:ext cx="1179591" cy="119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11825">
            <a:off x="16902353" y="8882841"/>
            <a:ext cx="713893" cy="1034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629" y="1885252"/>
            <a:ext cx="100915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 Âu có diện tích nhỏ, khoảng 10,5 triệu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km². So với các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khác, chỉ hơn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dài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43 000km, bị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thành nhiều bán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ăn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vào đất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536" y="2275384"/>
            <a:ext cx="6462320" cy="52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629" y="1885252"/>
            <a:ext cx="156407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Châu Âu có nhiều đảo và quần đảo. Các biển bao quanh châu Âu như Địa Trung Hải, Ca-xpi, biển Đen, biển Ban-tích, biển Bắc.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60938"/>
            <a:ext cx="6858000" cy="4396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060938"/>
            <a:ext cx="6857999" cy="4396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9543" y="8627358"/>
            <a:ext cx="292131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Địa Trung Hải</a:t>
            </a:r>
            <a:endParaRPr lang="en-US" sz="35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547731" y="8627358"/>
            <a:ext cx="14814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Ca-xpi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30849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" y="2212337"/>
            <a:ext cx="5038656" cy="3908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32" y="2183759"/>
            <a:ext cx="5035935" cy="390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207572"/>
            <a:ext cx="5397884" cy="3943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6500983"/>
            <a:ext cx="20329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Biển Đen</a:t>
            </a:r>
            <a:endParaRPr lang="en-US" sz="35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6539" y="6500983"/>
            <a:ext cx="28825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Biển Ban-tích</a:t>
            </a:r>
            <a:endParaRPr lang="en-US" sz="35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051724" y="6489158"/>
            <a:ext cx="19832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Biển Bắc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6152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57514" y="168175"/>
            <a:ext cx="835328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2. Đặc điểm tự nhiên châu Âu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876" y="1161834"/>
            <a:ext cx="59436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 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tr.97, 99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4420" r="6538"/>
          <a:stretch/>
        </p:blipFill>
        <p:spPr>
          <a:xfrm>
            <a:off x="8077200" y="1399281"/>
            <a:ext cx="9677400" cy="8392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0973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1314" y="1257300"/>
            <a:ext cx="15668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2a, 2b, 2c, 2d SGK tr.98-100,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2191056" y="3551592"/>
            <a:ext cx="5595772" cy="2593329"/>
            <a:chOff x="0" y="0"/>
            <a:chExt cx="4995803" cy="4091061"/>
          </a:xfrm>
        </p:grpSpPr>
        <p:sp>
          <p:nvSpPr>
            <p:cNvPr id="11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2505161" y="3868746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1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6627" y="4266409"/>
            <a:ext cx="5257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6"/>
          <p:cNvGrpSpPr/>
          <p:nvPr/>
        </p:nvGrpSpPr>
        <p:grpSpPr>
          <a:xfrm>
            <a:off x="9920428" y="3580337"/>
            <a:ext cx="5595772" cy="2593329"/>
            <a:chOff x="0" y="0"/>
            <a:chExt cx="4995803" cy="4091061"/>
          </a:xfrm>
        </p:grpSpPr>
        <p:sp>
          <p:nvSpPr>
            <p:cNvPr id="17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0"/>
          <p:cNvSpPr txBox="1"/>
          <p:nvPr/>
        </p:nvSpPr>
        <p:spPr>
          <a:xfrm>
            <a:off x="10234533" y="3897491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2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05999" y="4295154"/>
            <a:ext cx="525780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hậu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2968610" y="6859738"/>
            <a:ext cx="5595772" cy="2593329"/>
            <a:chOff x="0" y="0"/>
            <a:chExt cx="4995803" cy="4091061"/>
          </a:xfrm>
        </p:grpSpPr>
        <p:sp>
          <p:nvSpPr>
            <p:cNvPr id="22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0"/>
          <p:cNvSpPr txBox="1"/>
          <p:nvPr/>
        </p:nvSpPr>
        <p:spPr>
          <a:xfrm>
            <a:off x="3282715" y="7176892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3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54181" y="7574555"/>
            <a:ext cx="525780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ngòi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6"/>
          <p:cNvGrpSpPr/>
          <p:nvPr/>
        </p:nvGrpSpPr>
        <p:grpSpPr>
          <a:xfrm>
            <a:off x="10105999" y="6859738"/>
            <a:ext cx="6191363" cy="2593329"/>
            <a:chOff x="0" y="0"/>
            <a:chExt cx="4995803" cy="4091061"/>
          </a:xfrm>
        </p:grpSpPr>
        <p:sp>
          <p:nvSpPr>
            <p:cNvPr id="26" name="Freeform 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10"/>
          <p:cNvSpPr txBox="1"/>
          <p:nvPr/>
        </p:nvSpPr>
        <p:spPr>
          <a:xfrm>
            <a:off x="10753505" y="7176892"/>
            <a:ext cx="4586559" cy="56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1"/>
              </a:lnSpc>
            </a:pPr>
            <a:r>
              <a:rPr lang="vi-VN" sz="3500" b="1" spc="97" dirty="0">
                <a:solidFill>
                  <a:srgbClr val="FBBE63"/>
                </a:solidFill>
              </a:rPr>
              <a:t>NHÓM 4</a:t>
            </a:r>
            <a:endParaRPr lang="en-US" sz="3500" b="1" spc="97" dirty="0">
              <a:solidFill>
                <a:srgbClr val="FBBE6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34533" y="7574555"/>
            <a:ext cx="6062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đới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1857514" y="168175"/>
            <a:ext cx="835328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2. Đặc điểm tự nhiên châu Âu</a:t>
            </a:r>
            <a:endParaRPr lang="en-US" sz="4500" b="1" dirty="0">
              <a:solidFill>
                <a:srgbClr val="3B41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18" grpId="0"/>
      <p:bldP spid="19" grpId="0"/>
      <p:bldP spid="23" grpId="0"/>
      <p:bldP spid="24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a. Địa hình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314" y="1409700"/>
            <a:ext cx="1513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 hình đồng bằng: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chiếm phần lớn diện tích, phân bố chủ yếu ở phía đông và trung tâm, tạo thành một dải.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676146" y="4797179"/>
            <a:ext cx="1398081" cy="1398081"/>
            <a:chOff x="0" y="0"/>
            <a:chExt cx="6350000" cy="6350000"/>
          </a:xfrm>
        </p:grpSpPr>
        <p:sp>
          <p:nvSpPr>
            <p:cNvPr id="33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8897" y="5129930"/>
            <a:ext cx="732578" cy="732578"/>
          </a:xfrm>
          <a:prstGeom prst="rect">
            <a:avLst/>
          </a:prstGeom>
        </p:spPr>
      </p:pic>
      <p:sp>
        <p:nvSpPr>
          <p:cNvPr id="35" name="AutoShape 20"/>
          <p:cNvSpPr/>
          <p:nvPr/>
        </p:nvSpPr>
        <p:spPr>
          <a:xfrm rot="-5400000" flipV="1">
            <a:off x="686241" y="5486399"/>
            <a:ext cx="3429001" cy="1"/>
          </a:xfrm>
          <a:prstGeom prst="line">
            <a:avLst/>
          </a:prstGeom>
          <a:ln w="47625" cap="rnd">
            <a:solidFill>
              <a:srgbClr val="3F79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0800" y="3593573"/>
            <a:ext cx="1432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đồng bằng ở châu Âu: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bằng Bắc Âu, đồng bằng Tây Âu.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Đông Âu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đồng bằng lớn nhất, chiếm hơn 50% diện tích châu Âu.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9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290000" y="90184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a. Địa hình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314" y="1409700"/>
            <a:ext cx="15135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 hình miền núi bao gồm: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4253360" y="2685732"/>
            <a:ext cx="1398081" cy="1398081"/>
            <a:chOff x="0" y="0"/>
            <a:chExt cx="6350000" cy="6350000"/>
          </a:xfrm>
        </p:grpSpPr>
        <p:sp>
          <p:nvSpPr>
            <p:cNvPr id="33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86111" y="3018483"/>
            <a:ext cx="732578" cy="732578"/>
          </a:xfrm>
          <a:prstGeom prst="rect">
            <a:avLst/>
          </a:prstGeom>
        </p:spPr>
      </p:pic>
      <p:sp>
        <p:nvSpPr>
          <p:cNvPr id="35" name="AutoShape 20"/>
          <p:cNvSpPr/>
          <p:nvPr/>
        </p:nvSpPr>
        <p:spPr>
          <a:xfrm rot="-5400000">
            <a:off x="6474460" y="6573000"/>
            <a:ext cx="5659639" cy="15759"/>
          </a:xfrm>
          <a:prstGeom prst="line">
            <a:avLst/>
          </a:prstGeom>
          <a:ln w="47625" cap="rnd">
            <a:solidFill>
              <a:srgbClr val="3F79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1514" y="4148436"/>
            <a:ext cx="75217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Địa hình núi già: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Nằm ở phía Bắc và trung tâm châu lục chạy theo hướng bắc nam gồm dãy Xcan-đi-na-vi, U-ran,...Phần lớn các dãy núi có độ cao trung bình và thấp.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8"/>
          <p:cNvGrpSpPr/>
          <p:nvPr/>
        </p:nvGrpSpPr>
        <p:grpSpPr>
          <a:xfrm>
            <a:off x="12969759" y="2685732"/>
            <a:ext cx="1398081" cy="1398081"/>
            <a:chOff x="0" y="0"/>
            <a:chExt cx="6350000" cy="6350000"/>
          </a:xfrm>
        </p:grpSpPr>
        <p:sp>
          <p:nvSpPr>
            <p:cNvPr id="37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02510" y="3018483"/>
            <a:ext cx="732578" cy="7325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7913" y="4113169"/>
            <a:ext cx="75217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Địa hình núi trẻ: 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Chiếm 1,5% diện tích lãnh thổ, nằm chủ yếu ở phía nam, gồm dãy An-pơ, Ban-căng, Cac-pat, Pi-rê-nê,...Phần lớn các núi có độ cao trung bình dưới 2 000m.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290000" y="90184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b. Khí hậu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1313449"/>
            <a:ext cx="15135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sự phân hóa mạnh, đa dạng từ bắc xuống nam, từ tây sang đông tạo nên các đới và kiểu khí hậu khác nhau.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83755"/>
              </p:ext>
            </p:extLst>
          </p:nvPr>
        </p:nvGraphicFramePr>
        <p:xfrm>
          <a:off x="685800" y="3514198"/>
          <a:ext cx="16916402" cy="6055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347">
                  <a:extLst>
                    <a:ext uri="{9D8B030D-6E8A-4147-A177-3AD203B41FA5}">
                      <a16:colId xmlns:a16="http://schemas.microsoft.com/office/drawing/2014/main" val="1317704278"/>
                    </a:ext>
                  </a:extLst>
                </a:gridCol>
                <a:gridCol w="4302853">
                  <a:extLst>
                    <a:ext uri="{9D8B030D-6E8A-4147-A177-3AD203B41FA5}">
                      <a16:colId xmlns:a16="http://schemas.microsoft.com/office/drawing/2014/main" val="3014507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34955397"/>
                    </a:ext>
                  </a:extLst>
                </a:gridCol>
                <a:gridCol w="5105402">
                  <a:extLst>
                    <a:ext uri="{9D8B030D-6E8A-4147-A177-3AD203B41FA5}">
                      <a16:colId xmlns:a16="http://schemas.microsoft.com/office/drawing/2014/main" val="1772965561"/>
                    </a:ext>
                  </a:extLst>
                </a:gridCol>
              </a:tblGrid>
              <a:tr h="867302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Khí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hậu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điểm chính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Nhiệt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độ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mua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3297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60713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50930"/>
                  </a:ext>
                </a:extLst>
              </a:tr>
              <a:tr h="1588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vi-VN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85608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04766" y="4322275"/>
            <a:ext cx="1755609" cy="147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9358" y="5923285"/>
            <a:ext cx="281463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Ôn đới 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hải dương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9358" y="7440534"/>
            <a:ext cx="281463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Ôn đới 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cs typeface="Arial" panose="020B0604020202020204" pitchFamily="34" charset="0"/>
              </a:rPr>
              <a:t>lục địa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707" y="4400916"/>
            <a:ext cx="43219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phía bắc châu lục và các đảo vùng cực.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4709" y="5962557"/>
            <a:ext cx="43219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các đảo và vùng ven biển phía tây.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33753" y="7533957"/>
            <a:ext cx="4352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vùng trung tâm và phía đông châu lục.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44379" y="4718145"/>
            <a:ext cx="35903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 năm giá lạnh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31868" y="6042701"/>
            <a:ext cx="495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 hậu điều hòa, mùa đông không lạnh lắm, mùa hạ mát.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0911" y="7533957"/>
            <a:ext cx="4953000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Mùa đông lạnh và khô, có tuyết rơi; mùa hạ nóng và ẩm.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27143" y="4713382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Mưa rất ít, dưới 500mm.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801600" y="6042700"/>
            <a:ext cx="4605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Mưa quanh năm, trung bình 800 – 1000 mm trở lên.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01600" y="7494041"/>
            <a:ext cx="4605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Lượng mưa ít, giảm dần từ tây sang đông, trung bình trên dưới 500mm.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/>
      <p:bldP spid="19" grpId="0"/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31057" y="800884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b. Khí hậu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25023"/>
              </p:ext>
            </p:extLst>
          </p:nvPr>
        </p:nvGraphicFramePr>
        <p:xfrm>
          <a:off x="1219200" y="1638300"/>
          <a:ext cx="16916402" cy="6301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347">
                  <a:extLst>
                    <a:ext uri="{9D8B030D-6E8A-4147-A177-3AD203B41FA5}">
                      <a16:colId xmlns:a16="http://schemas.microsoft.com/office/drawing/2014/main" val="1317704278"/>
                    </a:ext>
                  </a:extLst>
                </a:gridCol>
                <a:gridCol w="4302853">
                  <a:extLst>
                    <a:ext uri="{9D8B030D-6E8A-4147-A177-3AD203B41FA5}">
                      <a16:colId xmlns:a16="http://schemas.microsoft.com/office/drawing/2014/main" val="3014507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34955397"/>
                    </a:ext>
                  </a:extLst>
                </a:gridCol>
                <a:gridCol w="5105402">
                  <a:extLst>
                    <a:ext uri="{9D8B030D-6E8A-4147-A177-3AD203B41FA5}">
                      <a16:colId xmlns:a16="http://schemas.microsoft.com/office/drawing/2014/main" val="1772965561"/>
                    </a:ext>
                  </a:extLst>
                </a:gridCol>
              </a:tblGrid>
              <a:tr h="1351499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Khí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hậu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điểm chính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Nhiệt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độ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FF0000"/>
                          </a:solidFill>
                        </a:rPr>
                        <a:t>Lượng</a:t>
                      </a:r>
                      <a:r>
                        <a:rPr lang="vi-VN" sz="3200" b="1" baseline="0" dirty="0">
                          <a:solidFill>
                            <a:srgbClr val="FF0000"/>
                          </a:solidFill>
                        </a:rPr>
                        <a:t> mua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3297"/>
                  </a:ext>
                </a:extLst>
              </a:tr>
              <a:tr h="247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60713"/>
                  </a:ext>
                </a:extLst>
              </a:tr>
              <a:tr h="24752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509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8970" y="2995566"/>
            <a:ext cx="2269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Địa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301" y="5702824"/>
            <a:ext cx="2814638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Khí hậu 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ea typeface="Calibri" panose="020F0502020204030204" pitchFamily="34" charset="0"/>
                <a:cs typeface="Arial" panose="020B0604020202020204" pitchFamily="34" charset="0"/>
              </a:rPr>
              <a:t>núi cao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4203" y="3201015"/>
            <a:ext cx="41913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bố ở phía nam châu lục với kiểu khí hậu cận nhiệt địa trung hải.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3728" y="5707585"/>
            <a:ext cx="38504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Phân bố chủ yếu ở các dãy Pi-rê-nê, An-pơ, Cap-ca.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35247" y="3215302"/>
            <a:ext cx="4351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Mùa hạ nóng và khô, thời tiết ổn định. Mùa đông ấm và có mưa rào.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35247" y="5822239"/>
            <a:ext cx="4595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 hậu thay đổi theo độ cao, có tuyết bao phủ.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45445" y="3224572"/>
            <a:ext cx="4875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Lượng mưa trung bình năm khoảng 500 – 700mm.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60543" y="5822239"/>
            <a:ext cx="4605342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Mưa nhiều.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7" grpId="0"/>
      <p:bldP spid="22" grpId="0"/>
      <p:bldP spid="24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289998" y="8641124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c. Sông ngòi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7514" y="1331746"/>
            <a:ext cx="7591286" cy="755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mạng lưới sông ngòi dày đặc, phần lớn các sông đầy nước quanh năm, không có lũ lớn, được nối với nhau bởi hệ thống các kênh đào. </a:t>
            </a:r>
            <a:endParaRPr lang="vi-VN" sz="4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sông đổ ra Bắc Băng Dương bị đóng băng vào mùa đông, nhất là vùng cửa sông.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4500"/>
            <a:ext cx="738197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954053" y="7312724"/>
            <a:ext cx="3965505" cy="38911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8061">
            <a:off x="16129874" y="-1194177"/>
            <a:ext cx="390391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09555">
            <a:off x="288929" y="434866"/>
            <a:ext cx="762969" cy="1105752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B7F00B0B-7C1F-64B4-7446-69C244D3E45E}"/>
              </a:ext>
            </a:extLst>
          </p:cNvPr>
          <p:cNvSpPr txBox="1"/>
          <p:nvPr/>
        </p:nvSpPr>
        <p:spPr>
          <a:xfrm>
            <a:off x="2935923" y="1052603"/>
            <a:ext cx="1241612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F1742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TRÒ CHƠI AI NHANH HƠN</a:t>
            </a:r>
            <a:endParaRPr lang="en-US" sz="7200" b="1" dirty="0">
              <a:solidFill>
                <a:srgbClr val="F1742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CB507-CB52-D2D4-B618-D90121FF0780}"/>
              </a:ext>
            </a:extLst>
          </p:cNvPr>
          <p:cNvSpPr txBox="1"/>
          <p:nvPr/>
        </p:nvSpPr>
        <p:spPr>
          <a:xfrm>
            <a:off x="1857803" y="2448335"/>
            <a:ext cx="1457236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Em hãy ghép các bảng tên dưới đây với địa danh tương ứng.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129C3F-2134-2A97-15D0-D4D0E5D2DFB7}"/>
              </a:ext>
            </a:extLst>
          </p:cNvPr>
          <p:cNvSpPr/>
          <p:nvPr/>
        </p:nvSpPr>
        <p:spPr>
          <a:xfrm>
            <a:off x="1685244" y="4073913"/>
            <a:ext cx="4798035" cy="1960805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Venice (Ý)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3703EF-9D98-F322-192F-49C1D0171178}"/>
              </a:ext>
            </a:extLst>
          </p:cNvPr>
          <p:cNvSpPr/>
          <p:nvPr/>
        </p:nvSpPr>
        <p:spPr>
          <a:xfrm>
            <a:off x="1685244" y="6456365"/>
            <a:ext cx="4798035" cy="196080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Arial"/>
              </a:rPr>
              <a:t>Athens (Hi Lạp)</a:t>
            </a:r>
            <a:endParaRPr lang="en-US" sz="3600" ker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2122F4-9D1A-99D3-3328-F9B2E620B89A}"/>
              </a:ext>
            </a:extLst>
          </p:cNvPr>
          <p:cNvSpPr/>
          <p:nvPr/>
        </p:nvSpPr>
        <p:spPr>
          <a:xfrm>
            <a:off x="6972276" y="4072684"/>
            <a:ext cx="4798034" cy="1960805"/>
          </a:xfrm>
          <a:prstGeom prst="roundRect">
            <a:avLst/>
          </a:prstGeom>
          <a:solidFill>
            <a:srgbClr val="FF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Lisbon (Bồ Đào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1FBB56-B4F0-9CCD-2FFC-BFEA13F8DCA9}"/>
              </a:ext>
            </a:extLst>
          </p:cNvPr>
          <p:cNvSpPr/>
          <p:nvPr/>
        </p:nvSpPr>
        <p:spPr>
          <a:xfrm>
            <a:off x="6972276" y="6455136"/>
            <a:ext cx="4798034" cy="196080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Tháp Eiffel (Pháp)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4524BD-D0EB-8BCE-9CFD-ADA962D341AB}"/>
              </a:ext>
            </a:extLst>
          </p:cNvPr>
          <p:cNvSpPr/>
          <p:nvPr/>
        </p:nvSpPr>
        <p:spPr>
          <a:xfrm>
            <a:off x="12118364" y="4073913"/>
            <a:ext cx="4798035" cy="1960805"/>
          </a:xfrm>
          <a:prstGeom prst="roundRect">
            <a:avLst/>
          </a:prstGeom>
          <a:solidFill>
            <a:srgbClr val="99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Lofoten (Na Uy)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00DA1-557B-9C1D-E622-0BF1B10128D4}"/>
              </a:ext>
            </a:extLst>
          </p:cNvPr>
          <p:cNvSpPr/>
          <p:nvPr/>
        </p:nvSpPr>
        <p:spPr>
          <a:xfrm>
            <a:off x="12118364" y="6456365"/>
            <a:ext cx="4798035" cy="1960805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Bilbao (Tây Ban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c. Sông ngòi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457067"/>
            <a:ext cx="1584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Các sông dài và quan trọng nhất ở châu Âu là: sông Von-ga ( 3 690km), sông Đa-nuyp (2 850km), sông Rai-nơ (1 320km).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71318"/>
            <a:ext cx="5105401" cy="4568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71318"/>
            <a:ext cx="5105401" cy="4554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3678462"/>
            <a:ext cx="5086351" cy="4554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3444" y="8486860"/>
            <a:ext cx="27921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Sông Von-ga</a:t>
            </a:r>
            <a:endParaRPr lang="en-US" sz="35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4575" y="8496300"/>
            <a:ext cx="30572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Sông Đa-nuyp</a:t>
            </a:r>
            <a:endParaRPr lang="en-US" sz="35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511351" y="8486860"/>
            <a:ext cx="27029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i="1" dirty="0"/>
              <a:t>Sông Rai-nơ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32540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252010"/>
            <a:ext cx="15223584" cy="198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nl-NL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 Âu nằm trên hai đới thiên nhiên chủ yếu:</a:t>
            </a:r>
            <a:r>
              <a:rPr lang="vi-VN" sz="4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ĐỚI LẠNH VÀ ĐỚI ÔN HÒA.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30" y="3468959"/>
            <a:ext cx="6934200" cy="5731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465150"/>
            <a:ext cx="6781800" cy="57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00200" y="3009900"/>
            <a:ext cx="2057400" cy="39146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</a:rPr>
              <a:t>ĐỚI LẠNH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2174491"/>
            <a:ext cx="11963400" cy="24640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Chiếm diện tích nhỏ ở các đảo, quần đảo thuộc Bắc Băng Dương và một phần lãnh thổ phía Bắc châu lục.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5324361"/>
            <a:ext cx="11963400" cy="32004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Động vật, thực vật nghèo nàn. Thực vật có các loài rêu, địa y, bạch dương lùn, liễu lùn,...; động vật có chuột lem mét, cú Bắc cực.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2" idx="3"/>
            <a:endCxn id="11" idx="1"/>
          </p:cNvCxnSpPr>
          <p:nvPr/>
        </p:nvCxnSpPr>
        <p:spPr>
          <a:xfrm flipV="1">
            <a:off x="3657600" y="3406526"/>
            <a:ext cx="1371600" cy="15607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  <a:endCxn id="12" idx="1"/>
          </p:cNvCxnSpPr>
          <p:nvPr/>
        </p:nvCxnSpPr>
        <p:spPr>
          <a:xfrm>
            <a:off x="3657600" y="4967231"/>
            <a:ext cx="1295400" cy="1957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3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262" y="1244128"/>
            <a:ext cx="15594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Đới ôn hòa: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chiếm phần lớn lãnh thổ châu Âu, thiên nhiên đa dạng, thay đổi theo sự thay đổi của nhiệt độ và lượng mưa.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52750" y="3396366"/>
            <a:ext cx="15292249" cy="24640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  <a:cs typeface="Arial" panose="020B0604020202020204" pitchFamily="34" charset="0"/>
              </a:rPr>
              <a:t>Ở khu vực ven biển phía tây: 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phổ biến là rừng lá rộng với thực vật chủ yếu là sồi, dẻ; động vật có gấu nâu, chim gõ kiến, gà rừng.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17362" y="6327826"/>
            <a:ext cx="15292249" cy="277807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  <a:cs typeface="Arial" panose="020B0604020202020204" pitchFamily="34" charset="0"/>
              </a:rPr>
              <a:t>Ở phía nam châu lục: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 sinh vật thích nghi với điều kiện khí hậu khô, nóng vào mùa hè. Có rừng lá kim địa trung hải, cây bụi; trong rừng có cầy đốm, khỉ mặt đỏ.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6461608" y="7353840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6294" y="8564926"/>
            <a:ext cx="762969" cy="1105752"/>
          </a:xfrm>
          <a:prstGeom prst="rect">
            <a:avLst/>
          </a:prstGeom>
        </p:spPr>
      </p:pic>
      <p:sp>
        <p:nvSpPr>
          <p:cNvPr id="29" name="TextBox 4"/>
          <p:cNvSpPr txBox="1"/>
          <p:nvPr/>
        </p:nvSpPr>
        <p:spPr>
          <a:xfrm>
            <a:off x="1857514" y="168175"/>
            <a:ext cx="8353286" cy="1071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vi-VN" sz="4200" b="1" i="1" dirty="0">
                <a:solidFill>
                  <a:srgbClr val="3B413C"/>
                </a:solidFill>
              </a:rPr>
              <a:t>d. Đới thiên nhiên</a:t>
            </a:r>
            <a:endParaRPr lang="en-US" sz="4200" b="1" i="1" dirty="0">
              <a:solidFill>
                <a:srgbClr val="3B413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9262" y="1244128"/>
            <a:ext cx="15594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Đới ôn hòa: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0305" y="2476500"/>
            <a:ext cx="15292249" cy="644042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FF0000"/>
                </a:solidFill>
                <a:cs typeface="Arial" panose="020B0604020202020204" pitchFamily="34" charset="0"/>
              </a:rPr>
              <a:t>Ở khu vực lục địa phía đông: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Thiên nhiên có sự thay đổi từ bắc xuống nam: từ rừng lá kim nghèo thành phần loài với thực vật chủ yếu là thông, vân sam, thảo nguyên rừng,...; động vật có nai, sừng tầm, gấu,....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Phía đông nam nóng và khô hơn nên thảo nguyên chiếm ưu thế; động vật chủ yếu là sơn dương, chó sói, đại bàng,....</a:t>
            </a:r>
          </a:p>
        </p:txBody>
      </p:sp>
    </p:spTree>
    <p:extLst>
      <p:ext uri="{BB962C8B-B14F-4D97-AF65-F5344CB8AC3E}">
        <p14:creationId xmlns:p14="http://schemas.microsoft.com/office/powerpoint/2010/main" val="32602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639384" y="1337520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788888" y="1154192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53148" y="1964939"/>
            <a:ext cx="1168941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lớn lãnh thổ châu Âu nằm giữa: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7400" y="3648404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Vĩ tuyến 63°B và 17°B.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5550" y="363077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Vĩ tuyến 36°B và 71°N.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740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Vĩ tuyến 63°Đ và 17°T.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555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Vĩ tuyến 36°B và 71°B.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43511" y="6243229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Vĩ tuyến 36°B và 71°B.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478184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2.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điểm nào sau đây không phải của địa hình núi trẻ châu Âu: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5125" y="4234401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Gồm các dãy An-pơ, Các-pát, Ban-căng.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3275" y="4216773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bố chủ yếu ở phía Bắc và trung tâm châu lục.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12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C. Phần lớn là các núi có độ cao trung bình dưới 2000m.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327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 An-pơ là dãy núi đồ sộ nhất châu Âu.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933275" y="4234401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Phân bố chủ yếu ở phía Bắc và trung tâm châu lục.</a:t>
            </a:r>
          </a:p>
        </p:txBody>
      </p:sp>
    </p:spTree>
    <p:extLst>
      <p:ext uri="{BB962C8B-B14F-4D97-AF65-F5344CB8AC3E}">
        <p14:creationId xmlns:p14="http://schemas.microsoft.com/office/powerpoint/2010/main" val="350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478184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3.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Đới khí hậu cận nhiệt ở châu Âu có lượng mưa trung bình năm: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5125" y="4234401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Khoảng 500 – 700mm.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933275" y="4216773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Dưới 500mm.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5512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C. Từ 800 –1000mm trở lên.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933275" y="682922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Trên dưới 500mm.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55125" y="4234401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A. Khoảng 500 – 700mm.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4781842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Châu Âu có diện tích: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26879" y="3388944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lphaUcPeriod"/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Nhỏ nhất trong 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các châu lục.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5029" y="3371316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10 triệu km².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26879" y="598376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Trên 10 triệu km².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205029" y="598376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Lớn nhất trong 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các châu lục.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326879" y="5983769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Trên 10 triệu km².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3967880" y="756125"/>
            <a:ext cx="10053130" cy="78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vi-VN" sz="6400" b="1" spc="125" dirty="0">
                <a:solidFill>
                  <a:srgbClr val="3B413C"/>
                </a:solidFill>
              </a:rPr>
              <a:t>LUYỆN TẬP</a:t>
            </a:r>
            <a:endParaRPr lang="en-US" sz="6400" b="1" spc="125" dirty="0">
              <a:solidFill>
                <a:srgbClr val="3B413C"/>
              </a:solidFill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752600" y="1761785"/>
            <a:ext cx="15240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sông dài nhất và nhiều nước nhất châu Âu là: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80250" y="3648404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lphaUcPeriod"/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Đa-nuyp.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058400" y="3619500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Vôn-ga.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8025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C. Rai-nơ.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058400" y="6243229"/>
            <a:ext cx="5562028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Seine.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058400" y="3619500"/>
            <a:ext cx="5562028" cy="1828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B. Vôn-ga.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5D392-D663-D466-CABA-AA8EA784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F69AF0-2593-3099-F382-D098060C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954053" y="7312724"/>
            <a:ext cx="3965505" cy="389115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B674FF4-63C5-B557-840D-74AC5A274F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88061">
            <a:off x="16129874" y="-1194177"/>
            <a:ext cx="3903916" cy="411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4F387E2-D1C5-BB02-4703-71B50F4A6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09555">
            <a:off x="288929" y="434866"/>
            <a:ext cx="762969" cy="1105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959543-0E90-4032-C06D-FD75266AE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r="6079"/>
          <a:stretch>
            <a:fillRect/>
          </a:stretch>
        </p:blipFill>
        <p:spPr>
          <a:xfrm>
            <a:off x="790934" y="863222"/>
            <a:ext cx="5257800" cy="40080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83E6C1-6281-07B5-F204-3A72FD3A12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368"/>
          <a:stretch>
            <a:fillRect/>
          </a:stretch>
        </p:blipFill>
        <p:spPr>
          <a:xfrm>
            <a:off x="6515100" y="863222"/>
            <a:ext cx="5257800" cy="40080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EAB85E-9D04-43EF-1B06-5AA1CC13C9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r="6259"/>
          <a:stretch/>
        </p:blipFill>
        <p:spPr>
          <a:xfrm>
            <a:off x="12236808" y="863222"/>
            <a:ext cx="5257800" cy="40080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D9163B-0E8B-946F-008C-0F8859D0DA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r="6360"/>
          <a:stretch/>
        </p:blipFill>
        <p:spPr>
          <a:xfrm>
            <a:off x="790934" y="5415750"/>
            <a:ext cx="5257800" cy="40080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6DC88B-FE8B-6007-5D78-EC083F527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1723"/>
          <a:stretch>
            <a:fillRect/>
          </a:stretch>
        </p:blipFill>
        <p:spPr>
          <a:xfrm>
            <a:off x="6515100" y="5415750"/>
            <a:ext cx="5257800" cy="40080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A0F698-7E8C-4227-E6F8-0760CE62C17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368"/>
          <a:stretch>
            <a:fillRect/>
          </a:stretch>
        </p:blipFill>
        <p:spPr>
          <a:xfrm>
            <a:off x="12236808" y="5415750"/>
            <a:ext cx="5257800" cy="400802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7D2FCFA-4610-0130-CD49-CC31C62F6276}"/>
              </a:ext>
            </a:extLst>
          </p:cNvPr>
          <p:cNvSpPr/>
          <p:nvPr/>
        </p:nvSpPr>
        <p:spPr>
          <a:xfrm>
            <a:off x="6839669" y="3898115"/>
            <a:ext cx="4798035" cy="973135"/>
          </a:xfrm>
          <a:prstGeom prst="roundRect">
            <a:avLst/>
          </a:prstGeom>
          <a:solidFill>
            <a:srgbClr val="FF99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Venice (Ý)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9DA7F7-5FAD-0E4A-0A65-CD6605B84761}"/>
              </a:ext>
            </a:extLst>
          </p:cNvPr>
          <p:cNvSpPr/>
          <p:nvPr/>
        </p:nvSpPr>
        <p:spPr>
          <a:xfrm>
            <a:off x="12466690" y="8439389"/>
            <a:ext cx="4798035" cy="973135"/>
          </a:xfrm>
          <a:prstGeom prst="roundRect">
            <a:avLst/>
          </a:prstGeom>
          <a:solidFill>
            <a:srgbClr val="FF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Arial"/>
              </a:rPr>
              <a:t>Athens (Hi Lạp)</a:t>
            </a:r>
            <a:endParaRPr lang="en-US" sz="3600" ker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639C3E-925C-A8E0-768B-405560AB21F2}"/>
              </a:ext>
            </a:extLst>
          </p:cNvPr>
          <p:cNvSpPr/>
          <p:nvPr/>
        </p:nvSpPr>
        <p:spPr>
          <a:xfrm>
            <a:off x="1079917" y="8450643"/>
            <a:ext cx="4798034" cy="973135"/>
          </a:xfrm>
          <a:prstGeom prst="roundRect">
            <a:avLst/>
          </a:prstGeom>
          <a:solidFill>
            <a:srgbClr val="FF00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Lisbon (Bồ Đào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1B376E7-A7E1-118C-00EE-C76ABBC9F85A}"/>
              </a:ext>
            </a:extLst>
          </p:cNvPr>
          <p:cNvSpPr/>
          <p:nvPr/>
        </p:nvSpPr>
        <p:spPr>
          <a:xfrm>
            <a:off x="1020817" y="3887058"/>
            <a:ext cx="4798034" cy="97313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Tháp Eiffel (Pháp)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760DE2-FF23-85B1-1E8A-532BBEB0A254}"/>
              </a:ext>
            </a:extLst>
          </p:cNvPr>
          <p:cNvSpPr/>
          <p:nvPr/>
        </p:nvSpPr>
        <p:spPr>
          <a:xfrm>
            <a:off x="6839669" y="8457451"/>
            <a:ext cx="4798035" cy="973135"/>
          </a:xfrm>
          <a:prstGeom prst="roundRect">
            <a:avLst/>
          </a:prstGeom>
          <a:solidFill>
            <a:srgbClr val="99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Lofoten (Na Uy)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7C4058-67CD-0E68-AD96-7F477CAB67DF}"/>
              </a:ext>
            </a:extLst>
          </p:cNvPr>
          <p:cNvSpPr/>
          <p:nvPr/>
        </p:nvSpPr>
        <p:spPr>
          <a:xfrm>
            <a:off x="12466690" y="3887058"/>
            <a:ext cx="4798035" cy="973135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>
              <a:buClr>
                <a:srgbClr val="000000"/>
              </a:buClr>
            </a:pPr>
            <a:r>
              <a:rPr lang="vi-VN" sz="3600" kern="0">
                <a:solidFill>
                  <a:srgbClr val="FFFFFF"/>
                </a:solidFill>
                <a:sym typeface="Arial"/>
              </a:rPr>
              <a:t>Bilbao (Tây Ban Nha)</a:t>
            </a:r>
            <a:endParaRPr lang="en-US" sz="3600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01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035034" y="636353"/>
            <a:ext cx="10309207" cy="11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spc="200" dirty="0">
                <a:solidFill>
                  <a:srgbClr val="3B413C"/>
                </a:solidFill>
              </a:rPr>
              <a:t>VẬN DỤNG</a:t>
            </a:r>
            <a:endParaRPr lang="en-US" sz="6400" b="1" spc="200" dirty="0">
              <a:solidFill>
                <a:srgbClr val="3B413C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7844">
            <a:off x="-1037833" y="-729943"/>
            <a:ext cx="3207850" cy="338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2176" flipH="1">
            <a:off x="15736545" y="7488345"/>
            <a:ext cx="3607551" cy="353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28019">
            <a:off x="14878681" y="1048331"/>
            <a:ext cx="510943" cy="7404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731786">
            <a:off x="3026136" y="1155103"/>
            <a:ext cx="510943" cy="740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411" y="2104196"/>
            <a:ext cx="14480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/>
              <a:t>Em hãy lựa chọn thực hiện một trong hai nhiệm vụ sau:</a:t>
            </a:r>
            <a:endParaRPr lang="en-US" sz="4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4834" y="3030335"/>
            <a:ext cx="1577340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Nhiệm vụ 1: </a:t>
            </a:r>
            <a:r>
              <a:rPr lang="vi-VN" sz="4000" dirty="0"/>
              <a:t>Hãy sưu tầm những thông tin về khí hậu ở châu Âu hiện nay và viết một đoạn văn ngắn thể hiện tóm tắt thông tin em sưu tầm được.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</a:rPr>
              <a:t>Nhiệm vụ 2: </a:t>
            </a:r>
            <a:r>
              <a:rPr lang="vi-VN" sz="4000" dirty="0"/>
              <a:t>Hãy sưu tầm những hình ảnh về sông ngòi hoặc đới thiên nhiên của châu Âu. Chia sẻ với các bạn.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9339" y="2944577"/>
            <a:ext cx="6044661" cy="1875073"/>
            <a:chOff x="0" y="0"/>
            <a:chExt cx="2044737" cy="634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4737" cy="634284"/>
            </a:xfrm>
            <a:custGeom>
              <a:avLst/>
              <a:gdLst/>
              <a:ahLst/>
              <a:cxnLst/>
              <a:rect l="l" t="t" r="r" b="b"/>
              <a:pathLst>
                <a:path w="2044737" h="634284">
                  <a:moveTo>
                    <a:pt x="0" y="0"/>
                  </a:moveTo>
                  <a:lnTo>
                    <a:pt x="2044737" y="0"/>
                  </a:lnTo>
                  <a:lnTo>
                    <a:pt x="2044737" y="634284"/>
                  </a:lnTo>
                  <a:lnTo>
                    <a:pt x="0" y="634284"/>
                  </a:lnTo>
                  <a:close/>
                </a:path>
              </a:pathLst>
            </a:custGeom>
            <a:solidFill>
              <a:srgbClr val="B0D6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144000" y="2944577"/>
            <a:ext cx="6044661" cy="1875073"/>
            <a:chOff x="0" y="0"/>
            <a:chExt cx="2044737" cy="6342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37" cy="634284"/>
            </a:xfrm>
            <a:custGeom>
              <a:avLst/>
              <a:gdLst/>
              <a:ahLst/>
              <a:cxnLst/>
              <a:rect l="l" t="t" r="r" b="b"/>
              <a:pathLst>
                <a:path w="2044737" h="634284">
                  <a:moveTo>
                    <a:pt x="0" y="0"/>
                  </a:moveTo>
                  <a:lnTo>
                    <a:pt x="2044737" y="0"/>
                  </a:lnTo>
                  <a:lnTo>
                    <a:pt x="2044737" y="634284"/>
                  </a:lnTo>
                  <a:lnTo>
                    <a:pt x="0" y="634284"/>
                  </a:lnTo>
                  <a:close/>
                </a:path>
              </a:pathLst>
            </a:custGeom>
            <a:solidFill>
              <a:srgbClr val="B0D6D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489620" y="3183073"/>
            <a:ext cx="1398081" cy="139808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444959" y="3183073"/>
            <a:ext cx="1398081" cy="139808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400299" y="3183073"/>
            <a:ext cx="1398081" cy="139808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06463" y="2944577"/>
            <a:ext cx="1875073" cy="187507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251124" y="2944577"/>
            <a:ext cx="1875073" cy="187507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161803" y="2944577"/>
            <a:ext cx="1875073" cy="187507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13577" y="3367763"/>
            <a:ext cx="771525" cy="1028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861694" y="5520341"/>
            <a:ext cx="4564612" cy="3737959"/>
            <a:chOff x="0" y="0"/>
            <a:chExt cx="4995803" cy="409106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36876" y="828675"/>
            <a:ext cx="10214248" cy="11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400" b="1" spc="200" dirty="0">
                <a:solidFill>
                  <a:srgbClr val="FF0000"/>
                </a:solidFill>
              </a:rPr>
              <a:t>HƯỚNG DẪN VỀ NHÀ</a:t>
            </a:r>
            <a:endParaRPr lang="en-US" sz="6400" b="1" spc="200" dirty="0">
              <a:solidFill>
                <a:srgbClr val="FF0000"/>
              </a:solidFill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1028700" y="5520341"/>
            <a:ext cx="4564612" cy="3737959"/>
            <a:chOff x="0" y="0"/>
            <a:chExt cx="4995803" cy="40910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11542" y="6422787"/>
            <a:ext cx="4098658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rgbClr val="F6FDFC"/>
                </a:solidFill>
              </a:rPr>
              <a:t>Hoàn thành bài tập phần vận dụng.</a:t>
            </a:r>
            <a:endParaRPr lang="en-US" sz="3800" dirty="0">
              <a:solidFill>
                <a:srgbClr val="F6FDFC"/>
              </a:solidFill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2694688" y="5520341"/>
            <a:ext cx="4564612" cy="3737959"/>
            <a:chOff x="0" y="0"/>
            <a:chExt cx="4995803" cy="40910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7844">
            <a:off x="-991569" y="-835353"/>
            <a:ext cx="3207850" cy="33811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2242">
            <a:off x="15994890" y="-932118"/>
            <a:ext cx="3207850" cy="338113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56017">
            <a:off x="14783085" y="1110985"/>
            <a:ext cx="537272" cy="77865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913729">
            <a:off x="3216466" y="1098588"/>
            <a:ext cx="537272" cy="778656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62654" y="3488129"/>
            <a:ext cx="1053065" cy="821108"/>
          </a:xfrm>
          <a:prstGeom prst="rect">
            <a:avLst/>
          </a:prstGeom>
        </p:spPr>
      </p:pic>
      <p:pic>
        <p:nvPicPr>
          <p:cNvPr id="39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73263" y="3367763"/>
            <a:ext cx="941474" cy="941474"/>
          </a:xfrm>
          <a:prstGeom prst="rect">
            <a:avLst/>
          </a:prstGeom>
        </p:spPr>
      </p:pic>
      <p:sp>
        <p:nvSpPr>
          <p:cNvPr id="40" name="TextBox 29"/>
          <p:cNvSpPr txBox="1"/>
          <p:nvPr/>
        </p:nvSpPr>
        <p:spPr>
          <a:xfrm>
            <a:off x="7010400" y="6422787"/>
            <a:ext cx="3998926" cy="1659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rgbClr val="F6FDFC"/>
                </a:solidFill>
              </a:rPr>
              <a:t>Ôn lại nội dung kiến thức bài học.</a:t>
            </a:r>
            <a:endParaRPr lang="en-US" sz="3800" dirty="0">
              <a:solidFill>
                <a:srgbClr val="F6FDFC"/>
              </a:solidFill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12977530" y="6422787"/>
            <a:ext cx="3998926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rgbClr val="F6FDFC"/>
                </a:solidFill>
              </a:rPr>
              <a:t>Học và chuẩn bị bài mới.</a:t>
            </a:r>
            <a:endParaRPr lang="en-US" sz="3800" dirty="0">
              <a:solidFill>
                <a:srgbClr val="F6FDFC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8728" y="3238500"/>
            <a:ext cx="12725400" cy="277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spc="190" dirty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6400" b="1" spc="190" dirty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6400" b="1" spc="190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48468" y="2096858"/>
            <a:ext cx="5410200" cy="6674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04500">
            <a:off x="9450361" y="664933"/>
            <a:ext cx="713893" cy="1034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863672">
            <a:off x="9967774" y="8378267"/>
            <a:ext cx="947306" cy="9629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169780">
            <a:off x="1128112" y="1090864"/>
            <a:ext cx="1179591" cy="119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11825">
            <a:off x="16902353" y="8882841"/>
            <a:ext cx="713893" cy="10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431613" y="6719423"/>
            <a:ext cx="419342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72696" flipH="1">
            <a:off x="939409" y="8895630"/>
            <a:ext cx="762969" cy="1105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109555">
            <a:off x="9236169" y="1117429"/>
            <a:ext cx="762969" cy="11057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06664">
            <a:off x="-2181872" y="-743292"/>
            <a:ext cx="3903916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44145" y="3054822"/>
            <a:ext cx="10665483" cy="4804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1000" b="1" dirty="0">
                <a:solidFill>
                  <a:srgbClr val="3B413C"/>
                </a:solidFill>
              </a:rPr>
              <a:t>THIÊN NHIÊN CHÂU ÂU</a:t>
            </a:r>
            <a:endParaRPr lang="en-US" sz="11000" b="1" dirty="0">
              <a:solidFill>
                <a:srgbClr val="3B413C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00996" y="2098877"/>
            <a:ext cx="855177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</a:rPr>
              <a:t>BÀI 1: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104" y="1866900"/>
            <a:ext cx="6913656" cy="6674820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340956">
            <a:off x="16510478" y="1057736"/>
            <a:ext cx="762969" cy="1105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49974">
            <a:off x="-1355086" y="-1496349"/>
            <a:ext cx="390391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92176" flipH="1">
            <a:off x="15632085" y="7017121"/>
            <a:ext cx="3965505" cy="389115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7315200" y="1181469"/>
            <a:ext cx="9627659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vi-VN" sz="6400" b="1" dirty="0">
                <a:solidFill>
                  <a:srgbClr val="FF0000"/>
                </a:solidFill>
              </a:rPr>
              <a:t>NỘI DUNG BÀI HỌC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09555">
            <a:off x="5775329" y="1488372"/>
            <a:ext cx="762969" cy="11057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48761">
            <a:off x="885801" y="8671013"/>
            <a:ext cx="762969" cy="1105752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0" y="3695700"/>
            <a:ext cx="6445690" cy="43947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55661" y="2040679"/>
            <a:ext cx="10964477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4500" b="1" dirty="0"/>
              <a:t> Vị trí địa lí, hình dạng và kích thước lãnh thổ châu Âu.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4500" b="1" dirty="0"/>
              <a:t> Đặc điểm tự nhiên châu Âu.</a:t>
            </a:r>
          </a:p>
          <a:p>
            <a:pPr algn="just">
              <a:lnSpc>
                <a:spcPct val="150000"/>
              </a:lnSpc>
            </a:pPr>
            <a:r>
              <a:rPr lang="vi-VN" sz="4500" b="1" dirty="0"/>
              <a:t>	</a:t>
            </a:r>
            <a:r>
              <a:rPr lang="vi-VN" sz="4500" i="1" dirty="0"/>
              <a:t>a. Địa hình</a:t>
            </a:r>
          </a:p>
          <a:p>
            <a:pPr algn="just">
              <a:lnSpc>
                <a:spcPct val="150000"/>
              </a:lnSpc>
            </a:pPr>
            <a:r>
              <a:rPr lang="vi-VN" sz="4500" i="1" dirty="0"/>
              <a:t>	b. Khí hậu</a:t>
            </a:r>
          </a:p>
          <a:p>
            <a:pPr algn="just">
              <a:lnSpc>
                <a:spcPct val="150000"/>
              </a:lnSpc>
            </a:pPr>
            <a:r>
              <a:rPr lang="vi-VN" sz="4500" i="1" dirty="0"/>
              <a:t>	c. Sông ngòi</a:t>
            </a:r>
          </a:p>
          <a:p>
            <a:pPr algn="just">
              <a:lnSpc>
                <a:spcPct val="150000"/>
              </a:lnSpc>
            </a:pPr>
            <a:r>
              <a:rPr lang="vi-VN" sz="4500" i="1" dirty="0"/>
              <a:t>	d. Các đới thiên nhiên</a:t>
            </a:r>
            <a:endParaRPr lang="en-US" sz="45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4881" y="1790700"/>
            <a:ext cx="154171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1.1-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 tr.97.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2000"/>
          <a:stretch/>
        </p:blipFill>
        <p:spPr>
          <a:xfrm>
            <a:off x="1762264" y="2869402"/>
            <a:ext cx="7381736" cy="7010400"/>
          </a:xfrm>
          <a:prstGeom prst="rect">
            <a:avLst/>
          </a:prstGeom>
        </p:spPr>
      </p:pic>
      <p:grpSp>
        <p:nvGrpSpPr>
          <p:cNvPr id="24" name="Group 2"/>
          <p:cNvGrpSpPr/>
          <p:nvPr/>
        </p:nvGrpSpPr>
        <p:grpSpPr>
          <a:xfrm>
            <a:off x="12801600" y="2936975"/>
            <a:ext cx="1398081" cy="1398081"/>
            <a:chOff x="0" y="0"/>
            <a:chExt cx="6350000" cy="6350000"/>
          </a:xfrm>
        </p:grpSpPr>
        <p:sp>
          <p:nvSpPr>
            <p:cNvPr id="25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107226" y="3329257"/>
            <a:ext cx="786830" cy="6135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212861" y="4449331"/>
            <a:ext cx="6575557" cy="385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giáp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3400" y="4305300"/>
            <a:ext cx="7862202" cy="419415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9296400" y="2235184"/>
            <a:ext cx="7848600" cy="3822716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</a:rPr>
              <a:t>Trình bày đặc điểm kích thước và hình dạng của châu Âu.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chemeClr val="tx1"/>
                </a:solidFill>
              </a:rPr>
              <a:t>Nêu đặc điểm vị trí địa lí của châu Âu. </a:t>
            </a:r>
          </a:p>
        </p:txBody>
      </p:sp>
    </p:spTree>
    <p:extLst>
      <p:ext uri="{BB962C8B-B14F-4D97-AF65-F5344CB8AC3E}">
        <p14:creationId xmlns:p14="http://schemas.microsoft.com/office/powerpoint/2010/main" val="2714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4909" y="2088225"/>
            <a:ext cx="103632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 Âu </a:t>
            </a:r>
            <a:r>
              <a:rPr lang="nl-NL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một bộ phận phía Tây của lục địa Á – Âu, ngăn cách với châu Á bởi dãy U-ran. Phần lớn lãnh thổ châu Âu nằm giữa cá vĩ tuyến 36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°B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71°B,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bán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2083463"/>
            <a:ext cx="51625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419100"/>
            <a:ext cx="156837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4500" b="1" dirty="0">
                <a:solidFill>
                  <a:srgbClr val="3B413C"/>
                </a:solidFill>
              </a:rPr>
              <a:t>1. Vị trí địa lí, hình dạng và kích thước lãnh thổ châu Âu.</a:t>
            </a:r>
            <a:endParaRPr lang="en-US" sz="4500" b="1" dirty="0">
              <a:solidFill>
                <a:srgbClr val="3B413C"/>
              </a:solidFill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4909" y="2088225"/>
            <a:ext cx="10363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Châu Âu có 3 mặt giáp biển và đại dương: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11141"/>
          <a:stretch/>
        </p:blipFill>
        <p:spPr>
          <a:xfrm>
            <a:off x="438345" y="1650206"/>
            <a:ext cx="6009109" cy="80063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993730" y="3450671"/>
            <a:ext cx="10264402" cy="1024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Bắc giáp Bắc Băng Dương;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55630" y="4933088"/>
            <a:ext cx="10264402" cy="1024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Nam giáp biển Địa Trung Hải;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93730" y="6415505"/>
            <a:ext cx="10264402" cy="10240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Tây giáp Đại Tây Dương.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74680" y="7841107"/>
            <a:ext cx="10264402" cy="16247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cs typeface="Arial" panose="020B0604020202020204" pitchFamily="34" charset="0"/>
              </a:rPr>
              <a:t>Phía Đông có dãy Uran, là ranh giới tự nhiên ngăn cách châu Âu với châu Á.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1884</Words>
  <Application>Microsoft Office PowerPoint</Application>
  <PresentationFormat>Custom</PresentationFormat>
  <Paragraphs>182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Wingdings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Ha_PC</dc:creator>
  <cp:lastModifiedBy>Giang Hương</cp:lastModifiedBy>
  <cp:revision>18</cp:revision>
  <dcterms:created xsi:type="dcterms:W3CDTF">2006-08-16T00:00:00Z</dcterms:created>
  <dcterms:modified xsi:type="dcterms:W3CDTF">2025-08-23T03:11:30Z</dcterms:modified>
  <dc:identifier>DAEswOIwa4E</dc:identifier>
</cp:coreProperties>
</file>