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326" r:id="rId2"/>
    <p:sldId id="327" r:id="rId3"/>
    <p:sldId id="366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4" r:id="rId39"/>
    <p:sldId id="365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Century" panose="020406040505050203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6BB"/>
    <a:srgbClr val="FB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25B21-1450-4935-8F49-10C6FEB54072}" type="datetimeFigureOut">
              <a:rPr lang="en-US" smtClean="0"/>
              <a:t>25-Dec-25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6717C-9CAA-491A-B0C1-808837E05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4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D79B9-DB1D-41B0-8BEA-7CD7D1E46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6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xem s</a:t>
            </a:r>
            <a:r>
              <a:rPr lang="vi-VN"/>
              <a:t>ơ</a:t>
            </a:r>
            <a:r>
              <a:rPr lang="en-US"/>
              <a:t> đồ 2-3p ch</a:t>
            </a:r>
            <a:r>
              <a:rPr lang="vi-VN"/>
              <a:t>ơ</a:t>
            </a:r>
            <a:r>
              <a:rPr lang="en-US"/>
              <a:t>i trò ch</a:t>
            </a:r>
            <a:r>
              <a:rPr lang="vi-VN"/>
              <a:t>ơ</a:t>
            </a:r>
            <a:r>
              <a:rPr lang="en-US"/>
              <a:t>i ai nhanh h</a:t>
            </a:r>
            <a:r>
              <a:rPr lang="vi-VN"/>
              <a:t>ơ</a:t>
            </a:r>
            <a:r>
              <a:rPr lang="en-US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8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78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2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8" name="Google Shape;11;p4">
            <a:extLst>
              <a:ext uri="{FF2B5EF4-FFF2-40B4-BE49-F238E27FC236}">
                <a16:creationId xmlns:a16="http://schemas.microsoft.com/office/drawing/2014/main" id="{147CE2AA-7F1F-4228-BC00-85A34CDDCCD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4987519"/>
              </p:ext>
            </p:extLst>
          </p:nvPr>
        </p:nvGraphicFramePr>
        <p:xfrm>
          <a:off x="0" y="9913610"/>
          <a:ext cx="18288000" cy="3352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8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entury"/>
                        <a:buNone/>
                      </a:pPr>
                      <a:r>
                        <a:rPr lang="en-US" sz="1500" b="1" u="none" strike="noStrike" cap="none" dirty="0" smtClean="0">
                          <a:solidFill>
                            <a:schemeClr val="bg1"/>
                          </a:solidFill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GV:</a:t>
                      </a:r>
                      <a:r>
                        <a:rPr lang="en-US" sz="1500" b="1" u="none" strike="noStrike" cap="none" baseline="0" dirty="0" smtClean="0">
                          <a:solidFill>
                            <a:schemeClr val="bg1"/>
                          </a:solidFill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 HUỲNH TRUNG HIẾU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DC2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rgbClr val="007DC2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BÀI</a:t>
                      </a:r>
                      <a:r>
                        <a:rPr lang="en-US" sz="1600" b="1" u="none" strike="noStrike" cap="none" baseline="0" dirty="0" smtClean="0">
                          <a:solidFill>
                            <a:srgbClr val="007DC2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 4 - </a:t>
                      </a:r>
                      <a:r>
                        <a:rPr lang="en-US" sz="1600" b="1" u="none" strike="noStrike" cap="none" dirty="0" smtClean="0">
                          <a:solidFill>
                            <a:srgbClr val="007DC2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LƯỢC</a:t>
                      </a:r>
                      <a:r>
                        <a:rPr lang="en-US" sz="1600" b="1" u="none" strike="noStrike" cap="none" baseline="0" dirty="0" smtClean="0">
                          <a:solidFill>
                            <a:srgbClr val="007DC2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 ĐỒ TRÍ NHỚ</a:t>
                      </a:r>
                      <a:endParaRPr b="1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B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2024 - 2025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slide" Target="slide33.xml"/><Relationship Id="rId26" Type="http://schemas.openxmlformats.org/officeDocument/2006/relationships/slide" Target="slide35.xml"/><Relationship Id="rId3" Type="http://schemas.openxmlformats.org/officeDocument/2006/relationships/slide" Target="slide28.xml"/><Relationship Id="rId21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openxmlformats.org/officeDocument/2006/relationships/slide" Target="slide31.xml"/><Relationship Id="rId17" Type="http://schemas.openxmlformats.org/officeDocument/2006/relationships/image" Target="../media/image37.png"/><Relationship Id="rId25" Type="http://schemas.openxmlformats.org/officeDocument/2006/relationships/image" Target="../media/image43.png"/><Relationship Id="rId33" Type="http://schemas.openxmlformats.org/officeDocument/2006/relationships/slide" Target="slide22.xml"/><Relationship Id="rId2" Type="http://schemas.openxmlformats.org/officeDocument/2006/relationships/image" Target="../media/image27.jpe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32" Type="http://schemas.openxmlformats.org/officeDocument/2006/relationships/image" Target="../media/image48.gif"/><Relationship Id="rId5" Type="http://schemas.openxmlformats.org/officeDocument/2006/relationships/image" Target="../media/image29.png"/><Relationship Id="rId15" Type="http://schemas.openxmlformats.org/officeDocument/2006/relationships/slide" Target="slide32.xml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31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slide" Target="slide30.xml"/><Relationship Id="rId14" Type="http://schemas.openxmlformats.org/officeDocument/2006/relationships/image" Target="../media/image35.png"/><Relationship Id="rId22" Type="http://schemas.openxmlformats.org/officeDocument/2006/relationships/slide" Target="slide34.xml"/><Relationship Id="rId27" Type="http://schemas.openxmlformats.org/officeDocument/2006/relationships/image" Target="../media/image44.png"/><Relationship Id="rId30" Type="http://schemas.openxmlformats.org/officeDocument/2006/relationships/image" Target="../media/image46.png"/><Relationship Id="rId8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5.gif"/><Relationship Id="rId3" Type="http://schemas.openxmlformats.org/officeDocument/2006/relationships/audio" Target="../media/audio2.wav"/><Relationship Id="rId7" Type="http://schemas.openxmlformats.org/officeDocument/2006/relationships/image" Target="../media/image50.jpeg"/><Relationship Id="rId12" Type="http://schemas.openxmlformats.org/officeDocument/2006/relationships/image" Target="../media/image5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3.gif"/><Relationship Id="rId5" Type="http://schemas.openxmlformats.org/officeDocument/2006/relationships/image" Target="../media/image28.png"/><Relationship Id="rId15" Type="http://schemas.openxmlformats.org/officeDocument/2006/relationships/image" Target="../media/image57.gif"/><Relationship Id="rId10" Type="http://schemas.openxmlformats.org/officeDocument/2006/relationships/image" Target="../media/image52.gif"/><Relationship Id="rId4" Type="http://schemas.openxmlformats.org/officeDocument/2006/relationships/image" Target="../media/image49.png"/><Relationship Id="rId9" Type="http://schemas.openxmlformats.org/officeDocument/2006/relationships/image" Target="../media/image51.gif"/><Relationship Id="rId14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51.gif"/><Relationship Id="rId5" Type="http://schemas.openxmlformats.org/officeDocument/2006/relationships/image" Target="../media/image57.gif"/><Relationship Id="rId15" Type="http://schemas.openxmlformats.org/officeDocument/2006/relationships/image" Target="../media/image55.gif"/><Relationship Id="rId10" Type="http://schemas.openxmlformats.org/officeDocument/2006/relationships/slide" Target="slide27.xml"/><Relationship Id="rId4" Type="http://schemas.openxmlformats.org/officeDocument/2006/relationships/image" Target="../media/image49.png"/><Relationship Id="rId9" Type="http://schemas.openxmlformats.org/officeDocument/2006/relationships/slide" Target="slide1.xml"/><Relationship Id="rId1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2.gif"/><Relationship Id="rId5" Type="http://schemas.openxmlformats.org/officeDocument/2006/relationships/image" Target="../media/image57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9.png"/><Relationship Id="rId9" Type="http://schemas.openxmlformats.org/officeDocument/2006/relationships/slide" Target="slide27.xml"/><Relationship Id="rId1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52.gif"/><Relationship Id="rId5" Type="http://schemas.openxmlformats.org/officeDocument/2006/relationships/image" Target="../media/image57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9.png"/><Relationship Id="rId9" Type="http://schemas.openxmlformats.org/officeDocument/2006/relationships/slide" Target="slide27.xml"/><Relationship Id="rId14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51.gif"/><Relationship Id="rId5" Type="http://schemas.openxmlformats.org/officeDocument/2006/relationships/image" Target="../media/image57.gif"/><Relationship Id="rId15" Type="http://schemas.openxmlformats.org/officeDocument/2006/relationships/image" Target="../media/image55.gif"/><Relationship Id="rId10" Type="http://schemas.openxmlformats.org/officeDocument/2006/relationships/slide" Target="slide27.xml"/><Relationship Id="rId4" Type="http://schemas.openxmlformats.org/officeDocument/2006/relationships/image" Target="../media/image49.png"/><Relationship Id="rId9" Type="http://schemas.openxmlformats.org/officeDocument/2006/relationships/slide" Target="slide1.xml"/><Relationship Id="rId14" Type="http://schemas.openxmlformats.org/officeDocument/2006/relationships/image" Target="../media/image5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1.gif"/><Relationship Id="rId5" Type="http://schemas.openxmlformats.org/officeDocument/2006/relationships/image" Target="../media/image57.gif"/><Relationship Id="rId15" Type="http://schemas.openxmlformats.org/officeDocument/2006/relationships/image" Target="../media/image55.gif"/><Relationship Id="rId10" Type="http://schemas.openxmlformats.org/officeDocument/2006/relationships/slide" Target="slide27.xml"/><Relationship Id="rId4" Type="http://schemas.openxmlformats.org/officeDocument/2006/relationships/image" Target="../media/image49.png"/><Relationship Id="rId9" Type="http://schemas.openxmlformats.org/officeDocument/2006/relationships/slide" Target="slide1.xml"/><Relationship Id="rId14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1.gif"/><Relationship Id="rId5" Type="http://schemas.openxmlformats.org/officeDocument/2006/relationships/image" Target="../media/image57.gif"/><Relationship Id="rId15" Type="http://schemas.openxmlformats.org/officeDocument/2006/relationships/image" Target="../media/image55.gif"/><Relationship Id="rId10" Type="http://schemas.openxmlformats.org/officeDocument/2006/relationships/slide" Target="slide27.xml"/><Relationship Id="rId4" Type="http://schemas.openxmlformats.org/officeDocument/2006/relationships/image" Target="../media/image49.png"/><Relationship Id="rId9" Type="http://schemas.openxmlformats.org/officeDocument/2006/relationships/slide" Target="slide1.xml"/><Relationship Id="rId14" Type="http://schemas.openxmlformats.org/officeDocument/2006/relationships/image" Target="../media/image5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2.gif"/><Relationship Id="rId5" Type="http://schemas.openxmlformats.org/officeDocument/2006/relationships/image" Target="../media/image57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9.png"/><Relationship Id="rId9" Type="http://schemas.openxmlformats.org/officeDocument/2006/relationships/slide" Target="slide27.xml"/><Relationship Id="rId14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52.gif"/><Relationship Id="rId5" Type="http://schemas.openxmlformats.org/officeDocument/2006/relationships/image" Target="../media/image57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9.png"/><Relationship Id="rId9" Type="http://schemas.openxmlformats.org/officeDocument/2006/relationships/slide" Target="slide27.xml"/><Relationship Id="rId14" Type="http://schemas.openxmlformats.org/officeDocument/2006/relationships/image" Target="../media/image55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2.gif"/><Relationship Id="rId5" Type="http://schemas.openxmlformats.org/officeDocument/2006/relationships/image" Target="../media/image57.gif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image" Target="../media/image49.png"/><Relationship Id="rId9" Type="http://schemas.openxmlformats.org/officeDocument/2006/relationships/slide" Target="slide27.xml"/><Relationship Id="rId14" Type="http://schemas.openxmlformats.org/officeDocument/2006/relationships/image" Target="../media/image55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A1F41-7D43-44D0-AD71-293194798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941"/>
          <a:stretch/>
        </p:blipFill>
        <p:spPr>
          <a:xfrm>
            <a:off x="0" y="1079429"/>
            <a:ext cx="18288000" cy="42545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F06221-5190-4F7D-A946-A15DCCCC1C6C}"/>
              </a:ext>
            </a:extLst>
          </p:cNvPr>
          <p:cNvSpPr/>
          <p:nvPr/>
        </p:nvSpPr>
        <p:spPr>
          <a:xfrm>
            <a:off x="1524628" y="5610140"/>
            <a:ext cx="16614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sz="540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Trái Đất. Các mảng kiến tạo. Động đất và núi lửa.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F9BC8-CF24-4AE7-9A06-2877936091FF}"/>
              </a:ext>
            </a:extLst>
          </p:cNvPr>
          <p:cNvSpPr/>
          <p:nvPr/>
        </p:nvSpPr>
        <p:spPr>
          <a:xfrm>
            <a:off x="1524627" y="7640620"/>
            <a:ext cx="16610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sz="540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nội sinh và ngoại sinh.Các dạng địa hình chính. Khoáng sản</a:t>
            </a:r>
          </a:p>
        </p:txBody>
      </p:sp>
    </p:spTree>
    <p:extLst>
      <p:ext uri="{BB962C8B-B14F-4D97-AF65-F5344CB8AC3E}">
        <p14:creationId xmlns:p14="http://schemas.microsoft.com/office/powerpoint/2010/main" val="38575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EE7C71B-5B02-4D6B-B270-D439E0DD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328963"/>
              </p:ext>
            </p:extLst>
          </p:nvPr>
        </p:nvGraphicFramePr>
        <p:xfrm>
          <a:off x="531126" y="2409349"/>
          <a:ext cx="16925941" cy="7362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395">
                  <a:extLst>
                    <a:ext uri="{9D8B030D-6E8A-4147-A177-3AD203B41FA5}">
                      <a16:colId xmlns:a16="http://schemas.microsoft.com/office/drawing/2014/main" val="1614412451"/>
                    </a:ext>
                  </a:extLst>
                </a:gridCol>
                <a:gridCol w="3755576">
                  <a:extLst>
                    <a:ext uri="{9D8B030D-6E8A-4147-A177-3AD203B41FA5}">
                      <a16:colId xmlns:a16="http://schemas.microsoft.com/office/drawing/2014/main" val="1246913486"/>
                    </a:ext>
                  </a:extLst>
                </a:gridCol>
                <a:gridCol w="4231485">
                  <a:extLst>
                    <a:ext uri="{9D8B030D-6E8A-4147-A177-3AD203B41FA5}">
                      <a16:colId xmlns:a16="http://schemas.microsoft.com/office/drawing/2014/main" val="3920859027"/>
                    </a:ext>
                  </a:extLst>
                </a:gridCol>
                <a:gridCol w="4231485">
                  <a:extLst>
                    <a:ext uri="{9D8B030D-6E8A-4147-A177-3AD203B41FA5}">
                      <a16:colId xmlns:a16="http://schemas.microsoft.com/office/drawing/2014/main" val="816526563"/>
                    </a:ext>
                  </a:extLst>
                </a:gridCol>
              </a:tblGrid>
              <a:tr h="1067398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Vỏ Trái Đất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Manti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591691829"/>
                  </a:ext>
                </a:extLst>
              </a:tr>
              <a:tr h="1847738">
                <a:tc>
                  <a:txBody>
                    <a:bodyPr/>
                    <a:lstStyle/>
                    <a:p>
                      <a:r>
                        <a:rPr lang="en-US" sz="4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dày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59744"/>
                  </a:ext>
                </a:extLst>
              </a:tr>
              <a:tr h="2223828">
                <a:tc>
                  <a:txBody>
                    <a:bodyPr/>
                    <a:lstStyle/>
                    <a:p>
                      <a:r>
                        <a:rPr lang="en-US" sz="4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 thái vật chất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01886"/>
                  </a:ext>
                </a:extLst>
              </a:tr>
              <a:tr h="2223828">
                <a:tc>
                  <a:txBody>
                    <a:bodyPr/>
                    <a:lstStyle/>
                    <a:p>
                      <a:r>
                        <a:rPr lang="en-US" sz="4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độ</a:t>
                      </a:r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36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5CF996-5418-4780-A700-6E3A8B0A7461}"/>
              </a:ext>
            </a:extLst>
          </p:cNvPr>
          <p:cNvSpPr txBox="1"/>
          <p:nvPr/>
        </p:nvSpPr>
        <p:spPr>
          <a:xfrm>
            <a:off x="9439709" y="4222376"/>
            <a:ext cx="3620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3000km</a:t>
            </a:r>
            <a:endParaRPr lang="en-US" sz="4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446CC-8FE5-43BA-A5D5-F48548BF7127}"/>
              </a:ext>
            </a:extLst>
          </p:cNvPr>
          <p:cNvSpPr txBox="1"/>
          <p:nvPr/>
        </p:nvSpPr>
        <p:spPr>
          <a:xfrm>
            <a:off x="5545796" y="3723050"/>
            <a:ext cx="3062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5km đến 70km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A3775-8870-4F85-8072-375847DF8EE6}"/>
              </a:ext>
            </a:extLst>
          </p:cNvPr>
          <p:cNvSpPr txBox="1"/>
          <p:nvPr/>
        </p:nvSpPr>
        <p:spPr>
          <a:xfrm>
            <a:off x="13328414" y="4222376"/>
            <a:ext cx="4428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3000km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48DC4-81A9-4CD8-ABFB-B1B375A41EAD}"/>
              </a:ext>
            </a:extLst>
          </p:cNvPr>
          <p:cNvSpPr txBox="1"/>
          <p:nvPr/>
        </p:nvSpPr>
        <p:spPr>
          <a:xfrm>
            <a:off x="5914184" y="6285577"/>
            <a:ext cx="30621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chắc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65BBE0-4ED3-4890-A7F7-DC694EFD74EC}"/>
              </a:ext>
            </a:extLst>
          </p:cNvPr>
          <p:cNvSpPr txBox="1"/>
          <p:nvPr/>
        </p:nvSpPr>
        <p:spPr>
          <a:xfrm>
            <a:off x="5545796" y="8073034"/>
            <a:ext cx="3062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pt-BR" sz="4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B0BF9-75D8-4279-B05D-B32E4AA78CFD}"/>
              </a:ext>
            </a:extLst>
          </p:cNvPr>
          <p:cNvSpPr txBox="1"/>
          <p:nvPr/>
        </p:nvSpPr>
        <p:spPr>
          <a:xfrm>
            <a:off x="9201461" y="6285577"/>
            <a:ext cx="4126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quánh dẻo đến rắn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07BEA-2FB9-4315-9388-5F4F69DCBF04}"/>
              </a:ext>
            </a:extLst>
          </p:cNvPr>
          <p:cNvSpPr txBox="1"/>
          <p:nvPr/>
        </p:nvSpPr>
        <p:spPr>
          <a:xfrm>
            <a:off x="13178510" y="5707190"/>
            <a:ext cx="4428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lỏng đến rắn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1F21E-813A-4A42-B636-CC27D2694DB9}"/>
              </a:ext>
            </a:extLst>
          </p:cNvPr>
          <p:cNvSpPr txBox="1"/>
          <p:nvPr/>
        </p:nvSpPr>
        <p:spPr>
          <a:xfrm>
            <a:off x="9177398" y="7749870"/>
            <a:ext cx="4099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pt-BR" sz="4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đến 3700</a:t>
            </a:r>
            <a:r>
              <a:rPr lang="pt-BR" sz="4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DE9DB-F923-40C0-A551-6FD0DBDD8E80}"/>
              </a:ext>
            </a:extLst>
          </p:cNvPr>
          <p:cNvSpPr txBox="1"/>
          <p:nvPr/>
        </p:nvSpPr>
        <p:spPr>
          <a:xfrm>
            <a:off x="13316441" y="7789777"/>
            <a:ext cx="4099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pt-BR" sz="4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6116C-6C01-4216-9921-828856B5C5FE}"/>
              </a:ext>
            </a:extLst>
          </p:cNvPr>
          <p:cNvSpPr/>
          <p:nvPr/>
        </p:nvSpPr>
        <p:spPr>
          <a:xfrm>
            <a:off x="1480592" y="1015305"/>
            <a:ext cx="15326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200" dirty="0">
                <a:solidFill>
                  <a:srgbClr val="FF0000"/>
                </a:solidFill>
                <a:ea typeface="Times New Roman" panose="02020603050405020304" pitchFamily="18" charset="0"/>
              </a:rPr>
              <a:t> Dựa vào bảng kiến thức đã hoàn thiện, nêu đặc điểm các lớp cấu tạo nên Trái Đất?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45312E-D4F5-4E2F-AF5A-541DB7C3A9D0}"/>
              </a:ext>
            </a:extLst>
          </p:cNvPr>
          <p:cNvSpPr/>
          <p:nvPr/>
        </p:nvSpPr>
        <p:spPr>
          <a:xfrm>
            <a:off x="4924840" y="138548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Cấu tạo của Trái 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32C51-2AAD-49BB-97EC-FE1630560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48592" r="27500" b="32593"/>
          <a:stretch/>
        </p:blipFill>
        <p:spPr>
          <a:xfrm>
            <a:off x="202322" y="793215"/>
            <a:ext cx="18023400" cy="4584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27C04-A06F-4399-AED7-AAA6B8E55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17" t="45630" r="25416" b="25352"/>
          <a:stretch/>
        </p:blipFill>
        <p:spPr>
          <a:xfrm>
            <a:off x="11185325" y="5143502"/>
            <a:ext cx="6365712" cy="4584153"/>
          </a:xfrm>
          <a:prstGeom prst="rect">
            <a:avLst/>
          </a:prstGeom>
        </p:spPr>
      </p:pic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96CAC7-71B4-47B2-A069-8126287C913C}"/>
              </a:ext>
            </a:extLst>
          </p:cNvPr>
          <p:cNvSpPr txBox="1"/>
          <p:nvPr/>
        </p:nvSpPr>
        <p:spPr>
          <a:xfrm>
            <a:off x="202322" y="3412257"/>
            <a:ext cx="6821097" cy="34163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700"/>
              <a:t> </a:t>
            </a:r>
            <a:r>
              <a:rPr lang="vi-VN" sz="5400">
                <a:solidFill>
                  <a:srgbClr val="FF0000"/>
                </a:solidFill>
              </a:rPr>
              <a:t>Tại sao lớp vỏ TĐ có</a:t>
            </a:r>
            <a:endParaRPr lang="en-US" sz="5400">
              <a:solidFill>
                <a:srgbClr val="FF0000"/>
              </a:solidFill>
            </a:endParaRPr>
          </a:p>
          <a:p>
            <a:pPr algn="just"/>
            <a:r>
              <a:rPr lang="vi-VN" sz="5400">
                <a:solidFill>
                  <a:srgbClr val="FF0000"/>
                </a:solidFill>
              </a:rPr>
              <a:t>vai trò rất quan trọng </a:t>
            </a:r>
            <a:endParaRPr lang="en-US" sz="5400">
              <a:solidFill>
                <a:srgbClr val="FF0000"/>
              </a:solidFill>
            </a:endParaRPr>
          </a:p>
          <a:p>
            <a:pPr algn="just"/>
            <a:r>
              <a:rPr lang="vi-VN" sz="5400">
                <a:solidFill>
                  <a:srgbClr val="FF0000"/>
                </a:solidFill>
              </a:rPr>
              <a:t>đối với con người và các loài sinh vật?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ôi trường là gì? Các khái niệm môi trường cơ bản? Ô nhiễm môi trường là  gì? Tại sao cần bảo vệ môi trường?">
            <a:extLst>
              <a:ext uri="{FF2B5EF4-FFF2-40B4-BE49-F238E27FC236}">
                <a16:creationId xmlns:a16="http://schemas.microsoft.com/office/drawing/2014/main" id="{CE5F901A-C2EC-48E0-B340-44673672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00" y="2657475"/>
            <a:ext cx="11141501" cy="63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25DCCB-BD50-48AC-80FF-73B60E0E2EDA}"/>
              </a:ext>
            </a:extLst>
          </p:cNvPr>
          <p:cNvGrpSpPr/>
          <p:nvPr/>
        </p:nvGrpSpPr>
        <p:grpSpPr>
          <a:xfrm>
            <a:off x="202322" y="3274293"/>
            <a:ext cx="11511480" cy="2400300"/>
            <a:chOff x="4666754" y="113946"/>
            <a:chExt cx="7674320" cy="16002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FE2F02-747E-4D5A-B081-B15C73CB4E11}"/>
                </a:ext>
              </a:extLst>
            </p:cNvPr>
            <p:cNvSpPr/>
            <p:nvPr/>
          </p:nvSpPr>
          <p:spPr>
            <a:xfrm>
              <a:off x="5680724" y="210960"/>
              <a:ext cx="6660350" cy="13868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</a:t>
              </a:r>
              <a:r>
                <a:rPr lang="vi-VN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tồn tại các thành phần tự nhiên:                              Kh     không khí,n</a:t>
              </a:r>
              <a:r>
                <a:rPr lang="vi-VN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ớc,sinh vật…</a:t>
              </a: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id="{70C6A48D-806F-4B5A-87D3-1C6FCCBC0027}"/>
                </a:ext>
              </a:extLst>
            </p:cNvPr>
            <p:cNvPicPr/>
            <p:nvPr/>
          </p:nvPicPr>
          <p:blipFill rotWithShape="1">
            <a:blip r:embed="rId4"/>
            <a:srcRect l="7371" t="7199" r="69889" b="59846"/>
            <a:stretch/>
          </p:blipFill>
          <p:spPr>
            <a:xfrm>
              <a:off x="4666754" y="113946"/>
              <a:ext cx="1657350" cy="1600200"/>
            </a:xfrm>
            <a:prstGeom prst="flowChartConnector">
              <a:avLst/>
            </a:prstGeom>
            <a:ln w="25400">
              <a:solidFill>
                <a:srgbClr val="FF0066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B42E5-69FA-43D6-AF97-02690D1CB914}"/>
              </a:ext>
            </a:extLst>
          </p:cNvPr>
          <p:cNvGrpSpPr/>
          <p:nvPr/>
        </p:nvGrpSpPr>
        <p:grpSpPr>
          <a:xfrm>
            <a:off x="1861235" y="5812557"/>
            <a:ext cx="11414702" cy="2400300"/>
            <a:chOff x="1986058" y="4989615"/>
            <a:chExt cx="7609801" cy="16002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E8A1B93-5C8D-4E54-BA25-45B97872FAD6}"/>
                </a:ext>
              </a:extLst>
            </p:cNvPr>
            <p:cNvSpPr/>
            <p:nvPr/>
          </p:nvSpPr>
          <p:spPr>
            <a:xfrm>
              <a:off x="2935509" y="5024172"/>
              <a:ext cx="6660350" cy="13868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N</a:t>
              </a:r>
              <a:r>
                <a:rPr lang="vi-VN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sinh sống,hoạt động xã hội                              </a:t>
              </a:r>
            </a:p>
            <a:p>
              <a:pPr algn="just"/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loài ng</a:t>
              </a:r>
              <a:r>
                <a:rPr lang="vi-VN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</a:p>
          </p:txBody>
        </p:sp>
        <p:pic>
          <p:nvPicPr>
            <p:cNvPr id="18" name="Hình ảnh 11">
              <a:extLst>
                <a:ext uri="{FF2B5EF4-FFF2-40B4-BE49-F238E27FC236}">
                  <a16:creationId xmlns:a16="http://schemas.microsoft.com/office/drawing/2014/main" id="{C9717333-9B58-4834-8917-7EA115F5EFD6}"/>
                </a:ext>
              </a:extLst>
            </p:cNvPr>
            <p:cNvPicPr/>
            <p:nvPr/>
          </p:nvPicPr>
          <p:blipFill rotWithShape="1">
            <a:blip r:embed="rId4"/>
            <a:srcRect l="17876" t="46520" r="60482" b="18643"/>
            <a:stretch/>
          </p:blipFill>
          <p:spPr>
            <a:xfrm>
              <a:off x="1986058" y="4989615"/>
              <a:ext cx="1657350" cy="1600200"/>
            </a:xfrm>
            <a:prstGeom prst="flowChartConnector">
              <a:avLst/>
            </a:prstGeom>
            <a:ln w="19050">
              <a:solidFill>
                <a:srgbClr val="FF0066"/>
              </a:solidFill>
            </a:ln>
          </p:spPr>
        </p:pic>
      </p:grp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127C04-A06F-4399-AED7-AAA6B8E55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17" t="45630" r="25416" b="19852"/>
          <a:stretch/>
        </p:blipFill>
        <p:spPr>
          <a:xfrm>
            <a:off x="9076973" y="2396672"/>
            <a:ext cx="9211028" cy="789032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92B195F-ABE1-4F9F-B4A8-045A4D4828E8}"/>
              </a:ext>
            </a:extLst>
          </p:cNvPr>
          <p:cNvSpPr/>
          <p:nvPr/>
        </p:nvSpPr>
        <p:spPr>
          <a:xfrm>
            <a:off x="155746" y="1732658"/>
            <a:ext cx="8767487" cy="5841624"/>
          </a:xfrm>
          <a:prstGeom prst="cloudCallout">
            <a:avLst>
              <a:gd name="adj1" fmla="val 56972"/>
              <a:gd name="adj2" fmla="val 4784"/>
            </a:avLst>
          </a:prstGeom>
          <a:solidFill>
            <a:srgbClr val="FEFEB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F1E5AD-4183-4092-BBBC-AD08D5B99924}"/>
              </a:ext>
            </a:extLst>
          </p:cNvPr>
          <p:cNvSpPr txBox="1"/>
          <p:nvPr/>
        </p:nvSpPr>
        <p:spPr>
          <a:xfrm>
            <a:off x="591679" y="3736697"/>
            <a:ext cx="8177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cấu tạo của lớp vỏ Trái Đất?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E1F594-36B3-48FD-83ED-D5D7519866A3}"/>
              </a:ext>
            </a:extLst>
          </p:cNvPr>
          <p:cNvSpPr/>
          <p:nvPr/>
        </p:nvSpPr>
        <p:spPr>
          <a:xfrm>
            <a:off x="9076973" y="8260943"/>
            <a:ext cx="9015581" cy="1089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9.2.Cấu </a:t>
            </a:r>
            <a:r>
              <a:rPr lang="en-US" sz="42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2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2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2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200" dirty="0">
              <a:solidFill>
                <a:srgbClr val="0516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7431F-AD53-4076-A6C0-630BD8695859}"/>
              </a:ext>
            </a:extLst>
          </p:cNvPr>
          <p:cNvSpPr txBox="1"/>
          <p:nvPr/>
        </p:nvSpPr>
        <p:spPr>
          <a:xfrm>
            <a:off x="1027612" y="3070839"/>
            <a:ext cx="817781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điạ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(25km-70km)</a:t>
            </a:r>
          </a:p>
          <a:p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dirty="0" err="1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(5km-10km)</a:t>
            </a: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8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  <p:bldP spid="11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DCDCF4-DDF0-44FF-8613-779971145C63}"/>
              </a:ext>
            </a:extLst>
          </p:cNvPr>
          <p:cNvSpPr txBox="1"/>
          <p:nvPr/>
        </p:nvSpPr>
        <p:spPr>
          <a:xfrm>
            <a:off x="899160" y="1868122"/>
            <a:ext cx="16687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900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9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vỏ TĐ có vai trò rất quan trọng đối với sự tồn tại và phát triển của con người và các loài sinh vật. </a:t>
            </a:r>
            <a:endParaRPr lang="en-US" sz="6000">
              <a:solidFill>
                <a:srgbClr val="2913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II. Các mảng kiến 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F7C91-BF55-42E8-87D0-D55DF4D864A7}"/>
              </a:ext>
            </a:extLst>
          </p:cNvPr>
          <p:cNvSpPr/>
          <p:nvPr/>
        </p:nvSpPr>
        <p:spPr>
          <a:xfrm>
            <a:off x="2131765" y="3784295"/>
            <a:ext cx="13236767" cy="4241930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marL="685800">
              <a:lnSpc>
                <a:spcPct val="107000"/>
              </a:lnSpc>
            </a:pPr>
            <a:r>
              <a:rPr lang="en-US" sz="42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thông tin SGK, em hãy cho biết:</a:t>
            </a:r>
          </a:p>
          <a:p>
            <a:pPr>
              <a:lnSpc>
                <a:spcPct val="107000"/>
              </a:lnSpc>
            </a:pPr>
            <a:r>
              <a:rPr lang="en-US" sz="4200">
                <a:solidFill>
                  <a:srgbClr val="2913F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Thạch quyển là gì? </a:t>
            </a:r>
          </a:p>
          <a:p>
            <a:pPr>
              <a:lnSpc>
                <a:spcPct val="107000"/>
              </a:lnSpc>
            </a:pPr>
            <a:r>
              <a:rPr lang="en-US" sz="4200">
                <a:solidFill>
                  <a:srgbClr val="2913F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Mảng kiến tạo là gì?</a:t>
            </a:r>
          </a:p>
          <a:p>
            <a:pPr>
              <a:lnSpc>
                <a:spcPct val="107000"/>
              </a:lnSpc>
            </a:pPr>
            <a:r>
              <a:rPr lang="en-US" sz="4200">
                <a:solidFill>
                  <a:srgbClr val="2913F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Tại sao các mảng kiến tạo lại có thể di chuyển?</a:t>
            </a:r>
          </a:p>
          <a:p>
            <a:pPr>
              <a:lnSpc>
                <a:spcPct val="107000"/>
              </a:lnSpc>
            </a:pPr>
            <a:r>
              <a:rPr lang="en-US" sz="4200">
                <a:solidFill>
                  <a:srgbClr val="2913F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Khi di chuyển các mảng kiến tạo có thể tạo ra 	những đới tiếp giáp nào?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4D2B18-BE4C-4959-A0A1-59BF2CF1A70D}"/>
              </a:ext>
            </a:extLst>
          </p:cNvPr>
          <p:cNvSpPr/>
          <p:nvPr/>
        </p:nvSpPr>
        <p:spPr>
          <a:xfrm>
            <a:off x="4296301" y="2441752"/>
            <a:ext cx="9171542" cy="11154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TÀI GIỎI-BẠN CŨNG THẾ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9CCBB-EE13-4F3F-8A8D-A709B5763DC5}"/>
              </a:ext>
            </a:extLst>
          </p:cNvPr>
          <p:cNvSpPr/>
          <p:nvPr/>
        </p:nvSpPr>
        <p:spPr>
          <a:xfrm>
            <a:off x="274340" y="2999463"/>
            <a:ext cx="61803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42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</a:t>
            </a:r>
            <a:r>
              <a:rPr lang="en-US" sz="42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đôi</a:t>
            </a:r>
            <a:endParaRPr lang="en-US" sz="42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724CD9-3882-4CC8-99EB-818D804402ED}"/>
              </a:ext>
            </a:extLst>
          </p:cNvPr>
          <p:cNvSpPr/>
          <p:nvPr/>
        </p:nvSpPr>
        <p:spPr>
          <a:xfrm>
            <a:off x="12130032" y="964882"/>
            <a:ext cx="647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42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2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</a:t>
            </a:r>
            <a:r>
              <a:rPr lang="en-US" sz="42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42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r>
              <a:rPr lang="en-US" sz="42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A65550-AC36-4641-AC9F-E3D792BC4CBF}"/>
              </a:ext>
            </a:extLst>
          </p:cNvPr>
          <p:cNvGrpSpPr/>
          <p:nvPr/>
        </p:nvGrpSpPr>
        <p:grpSpPr>
          <a:xfrm>
            <a:off x="450997" y="1713425"/>
            <a:ext cx="1641080" cy="1272831"/>
            <a:chOff x="3634055" y="3302115"/>
            <a:chExt cx="848449" cy="7964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70E625-FA50-4296-8D5D-FB16E15ED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748A11-06C8-4C5D-A0B6-87F7A7007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1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865A7798-F5A6-48FF-B096-4CF5287D5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97938" y="1726630"/>
            <a:ext cx="2264580" cy="12728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88BEB7-FD19-4BC4-9ACA-8525347967EA}"/>
              </a:ext>
            </a:extLst>
          </p:cNvPr>
          <p:cNvSpPr txBox="1"/>
          <p:nvPr/>
        </p:nvSpPr>
        <p:spPr>
          <a:xfrm>
            <a:off x="2897720" y="8724900"/>
            <a:ext cx="10578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4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VỀ THUYẾT CẤU TẠO MẢNG</a:t>
            </a:r>
          </a:p>
        </p:txBody>
      </p:sp>
    </p:spTree>
    <p:extLst>
      <p:ext uri="{BB962C8B-B14F-4D97-AF65-F5344CB8AC3E}">
        <p14:creationId xmlns:p14="http://schemas.microsoft.com/office/powerpoint/2010/main" val="32254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 animBg="1"/>
      <p:bldP spid="2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A02ACA-4585-4816-89E8-F1FB5DA80AB0}"/>
              </a:ext>
            </a:extLst>
          </p:cNvPr>
          <p:cNvGrpSpPr/>
          <p:nvPr/>
        </p:nvGrpSpPr>
        <p:grpSpPr>
          <a:xfrm>
            <a:off x="8378329" y="2464332"/>
            <a:ext cx="10020911" cy="6905972"/>
            <a:chOff x="4497595" y="1101686"/>
            <a:chExt cx="7902767" cy="49229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1907C9-CD80-451C-BD66-004BF8819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61"/>
            <a:stretch/>
          </p:blipFill>
          <p:spPr>
            <a:xfrm>
              <a:off x="4497595" y="1101686"/>
              <a:ext cx="7694405" cy="456098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F9D7DE-4D50-4EE7-80D2-8AD86CC4A2FA}"/>
                </a:ext>
              </a:extLst>
            </p:cNvPr>
            <p:cNvSpPr txBox="1"/>
            <p:nvPr/>
          </p:nvSpPr>
          <p:spPr>
            <a:xfrm>
              <a:off x="5547870" y="5662670"/>
              <a:ext cx="6852492" cy="36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9.3.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mảng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2700" b="1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30C686-8007-4D55-A1A5-5B08EB4D9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3090"/>
              </p:ext>
            </p:extLst>
          </p:nvPr>
        </p:nvGraphicFramePr>
        <p:xfrm>
          <a:off x="152971" y="4004530"/>
          <a:ext cx="8374064" cy="5647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820">
                  <a:extLst>
                    <a:ext uri="{9D8B030D-6E8A-4147-A177-3AD203B41FA5}">
                      <a16:colId xmlns:a16="http://schemas.microsoft.com/office/drawing/2014/main" val="1679008541"/>
                    </a:ext>
                  </a:extLst>
                </a:gridCol>
                <a:gridCol w="3698244">
                  <a:extLst>
                    <a:ext uri="{9D8B030D-6E8A-4147-A177-3AD203B41FA5}">
                      <a16:colId xmlns:a16="http://schemas.microsoft.com/office/drawing/2014/main" val="4025874090"/>
                    </a:ext>
                  </a:extLst>
                </a:gridCol>
              </a:tblGrid>
              <a:tr h="9784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trả lời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585894928"/>
                  </a:ext>
                </a:extLst>
              </a:tr>
              <a:tr h="14676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b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mảng kiến tạo lớn?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b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b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solidFill>
                      <a:srgbClr val="FEFEB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solidFill>
                      <a:srgbClr val="FE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626388"/>
                  </a:ext>
                </a:extLst>
              </a:tr>
              <a:tr h="14676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b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mảng xô vào nhau?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b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b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308370"/>
                  </a:ext>
                </a:extLst>
              </a:tr>
              <a:tr h="17334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b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mảng tách xa nhau?</a:t>
                      </a:r>
                      <a:endParaRPr lang="en-US" sz="3000" b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57969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7B7D5D-E5B2-4053-9505-8C62C16CF3EF}"/>
              </a:ext>
            </a:extLst>
          </p:cNvPr>
          <p:cNvSpPr/>
          <p:nvPr/>
        </p:nvSpPr>
        <p:spPr>
          <a:xfrm>
            <a:off x="969460" y="2231707"/>
            <a:ext cx="7717340" cy="1475532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marL="685800" algn="ctr">
              <a:lnSpc>
                <a:spcPct val="107000"/>
              </a:lnSpc>
            </a:pPr>
            <a:r>
              <a:rPr lang="vi-VN" sz="4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Dựa vào thông tin SGK, hình 9.3, em hãy cho biết:</a:t>
            </a:r>
            <a:endParaRPr lang="en-US" sz="42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rang chủ - NQ Education">
            <a:extLst>
              <a:ext uri="{FF2B5EF4-FFF2-40B4-BE49-F238E27FC236}">
                <a16:creationId xmlns:a16="http://schemas.microsoft.com/office/drawing/2014/main" id="{FBEECC17-FB03-441E-A625-DA2A3284B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1648728" cy="19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II. Các mảng kiến 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D2C3FC-3F62-4B4B-8C73-C40B6058EC8A}"/>
              </a:ext>
            </a:extLst>
          </p:cNvPr>
          <p:cNvGrpSpPr/>
          <p:nvPr/>
        </p:nvGrpSpPr>
        <p:grpSpPr>
          <a:xfrm>
            <a:off x="8378329" y="2759726"/>
            <a:ext cx="10020911" cy="6905972"/>
            <a:chOff x="4497595" y="1101686"/>
            <a:chExt cx="7902767" cy="4922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52D549-8D8C-4B0E-A744-3418EEEA1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61"/>
            <a:stretch/>
          </p:blipFill>
          <p:spPr>
            <a:xfrm>
              <a:off x="4497595" y="1101686"/>
              <a:ext cx="7694405" cy="45609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66B24B-67F6-4740-9052-25D41FCEB698}"/>
                </a:ext>
              </a:extLst>
            </p:cNvPr>
            <p:cNvSpPr txBox="1"/>
            <p:nvPr/>
          </p:nvSpPr>
          <p:spPr>
            <a:xfrm>
              <a:off x="5547870" y="5662670"/>
              <a:ext cx="6852492" cy="36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9.3.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mảng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2700" b="1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F81C109-D467-41A8-A1EC-88A0FAB8871F}"/>
              </a:ext>
            </a:extLst>
          </p:cNvPr>
          <p:cNvSpPr/>
          <p:nvPr/>
        </p:nvSpPr>
        <p:spPr>
          <a:xfrm>
            <a:off x="152970" y="1424529"/>
            <a:ext cx="7812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4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vỏ Trái Đất có 7 mảng kiến tạo lớn:</a:t>
            </a:r>
            <a:endParaRPr lang="en-US" sz="4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FDA5C-9141-44C6-884D-24B629E3E111}"/>
              </a:ext>
            </a:extLst>
          </p:cNvPr>
          <p:cNvSpPr/>
          <p:nvPr/>
        </p:nvSpPr>
        <p:spPr>
          <a:xfrm>
            <a:off x="152971" y="3548119"/>
            <a:ext cx="82841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Phi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Ấn Độ - Ô-xtrây-li-a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Âu – Á,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Bắc Mỹ,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Thái Bình Dương,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Nam Mỹ 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Nam Cực.</a:t>
            </a:r>
            <a:endParaRPr lang="en-US" sz="4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A22514-A5E9-446D-A356-BB1698FC6477}"/>
              </a:ext>
            </a:extLst>
          </p:cNvPr>
          <p:cNvGrpSpPr/>
          <p:nvPr/>
        </p:nvGrpSpPr>
        <p:grpSpPr>
          <a:xfrm>
            <a:off x="8378329" y="2759726"/>
            <a:ext cx="10020911" cy="6905972"/>
            <a:chOff x="4497595" y="1101686"/>
            <a:chExt cx="7902767" cy="49229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435EC9-6D49-4B4A-BFAC-3BC69C01E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61"/>
            <a:stretch/>
          </p:blipFill>
          <p:spPr>
            <a:xfrm>
              <a:off x="4497595" y="1101686"/>
              <a:ext cx="7694405" cy="45609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0C572C-80D3-4494-9AB5-37137486B101}"/>
                </a:ext>
              </a:extLst>
            </p:cNvPr>
            <p:cNvSpPr txBox="1"/>
            <p:nvPr/>
          </p:nvSpPr>
          <p:spPr>
            <a:xfrm>
              <a:off x="5547870" y="5662670"/>
              <a:ext cx="6852492" cy="36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9.3.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mảng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2700" b="1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F55C5F-19F1-4D86-8A58-4F316189387F}"/>
              </a:ext>
            </a:extLst>
          </p:cNvPr>
          <p:cNvSpPr/>
          <p:nvPr/>
        </p:nvSpPr>
        <p:spPr>
          <a:xfrm>
            <a:off x="229170" y="2245288"/>
            <a:ext cx="10819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4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mảng kiến tạo đang xô vào nhau: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688E8A-F357-453A-A81F-B9FD6F3DF891}"/>
              </a:ext>
            </a:extLst>
          </p:cNvPr>
          <p:cNvSpPr/>
          <p:nvPr/>
        </p:nvSpPr>
        <p:spPr>
          <a:xfrm>
            <a:off x="197086" y="3248684"/>
            <a:ext cx="8543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Bắc Mỹ và mảng Thái Bình Dương;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96D89EF-1223-43F0-AA69-7B3F5EA672A2}"/>
              </a:ext>
            </a:extLst>
          </p:cNvPr>
          <p:cNvSpPr/>
          <p:nvPr/>
        </p:nvSpPr>
        <p:spPr>
          <a:xfrm rot="19706496">
            <a:off x="10773575" y="3452364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AD5EBCC-20C4-4D28-AC76-1796EBEC13B7}"/>
              </a:ext>
            </a:extLst>
          </p:cNvPr>
          <p:cNvSpPr/>
          <p:nvPr/>
        </p:nvSpPr>
        <p:spPr>
          <a:xfrm rot="8739051">
            <a:off x="9905930" y="3993114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2EE8C-7757-46FB-A76D-3DD79DF71254}"/>
              </a:ext>
            </a:extLst>
          </p:cNvPr>
          <p:cNvSpPr/>
          <p:nvPr/>
        </p:nvSpPr>
        <p:spPr>
          <a:xfrm>
            <a:off x="197086" y="4590671"/>
            <a:ext cx="8543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Âu - Á và mảng Phi;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B7A41E-DC67-485D-93D4-0E7A17F8B068}"/>
              </a:ext>
            </a:extLst>
          </p:cNvPr>
          <p:cNvSpPr/>
          <p:nvPr/>
        </p:nvSpPr>
        <p:spPr>
          <a:xfrm>
            <a:off x="197087" y="5397580"/>
            <a:ext cx="8820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Âu Á - mảng Ấn Độ - Ô-xtrây-li-a;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9D9685-C491-4116-8F61-F3F1E6B46F1F}"/>
              </a:ext>
            </a:extLst>
          </p:cNvPr>
          <p:cNvSpPr/>
          <p:nvPr/>
        </p:nvSpPr>
        <p:spPr>
          <a:xfrm>
            <a:off x="182365" y="6185569"/>
            <a:ext cx="8543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Nam Mỹ và mảng Nam Cực;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92360-A85E-464B-B9DD-ACB1052C7387}"/>
              </a:ext>
            </a:extLst>
          </p:cNvPr>
          <p:cNvSpPr/>
          <p:nvPr/>
        </p:nvSpPr>
        <p:spPr>
          <a:xfrm>
            <a:off x="182365" y="7087969"/>
            <a:ext cx="9292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Âu - Á và mảng Thái Bình Dương.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B3AB55D-09B9-4074-8B11-149550404A61}"/>
              </a:ext>
            </a:extLst>
          </p:cNvPr>
          <p:cNvSpPr/>
          <p:nvPr/>
        </p:nvSpPr>
        <p:spPr>
          <a:xfrm rot="16692068">
            <a:off x="13313477" y="3766331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F24F3E6F-5049-450F-B856-B12113B197F6}"/>
              </a:ext>
            </a:extLst>
          </p:cNvPr>
          <p:cNvSpPr/>
          <p:nvPr/>
        </p:nvSpPr>
        <p:spPr>
          <a:xfrm rot="5717363">
            <a:off x="13251252" y="4577325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154D2BB-BBBF-4A36-801E-0B44C545A0C8}"/>
              </a:ext>
            </a:extLst>
          </p:cNvPr>
          <p:cNvSpPr/>
          <p:nvPr/>
        </p:nvSpPr>
        <p:spPr>
          <a:xfrm rot="16692068">
            <a:off x="15254006" y="4051851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AA06511F-2D90-4795-8AE1-07609E107CE1}"/>
              </a:ext>
            </a:extLst>
          </p:cNvPr>
          <p:cNvSpPr/>
          <p:nvPr/>
        </p:nvSpPr>
        <p:spPr>
          <a:xfrm rot="5717363">
            <a:off x="15191781" y="4862846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F0158E36-917B-483C-A971-8B14C2CFA920}"/>
              </a:ext>
            </a:extLst>
          </p:cNvPr>
          <p:cNvSpPr/>
          <p:nvPr/>
        </p:nvSpPr>
        <p:spPr>
          <a:xfrm rot="16692068">
            <a:off x="11922597" y="6692289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E4624B94-CE9D-439F-9FE7-914EA0E45704}"/>
              </a:ext>
            </a:extLst>
          </p:cNvPr>
          <p:cNvSpPr/>
          <p:nvPr/>
        </p:nvSpPr>
        <p:spPr>
          <a:xfrm rot="5717363">
            <a:off x="11860373" y="7503284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C8F3A574-4BA3-4736-9302-2FD356B9E7BD}"/>
              </a:ext>
            </a:extLst>
          </p:cNvPr>
          <p:cNvSpPr/>
          <p:nvPr/>
        </p:nvSpPr>
        <p:spPr>
          <a:xfrm rot="12460659">
            <a:off x="16172982" y="3793772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A562DEB2-838C-4E42-979B-47A3BD6273FA}"/>
              </a:ext>
            </a:extLst>
          </p:cNvPr>
          <p:cNvSpPr/>
          <p:nvPr/>
        </p:nvSpPr>
        <p:spPr>
          <a:xfrm rot="1357825">
            <a:off x="16870479" y="4135787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II. Các mảng kiến 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3429000" y="6858000"/>
            <a:ext cx="5257800" cy="1257300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endParaRPr lang="en-US" sz="3600" dirty="0">
              <a:solidFill>
                <a:srgbClr val="2913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srgbClr val="2913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9" name="Picture 19" descr="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485902"/>
            <a:ext cx="6858000" cy="5081588"/>
          </a:xfrm>
          <a:prstGeom prst="rect">
            <a:avLst/>
          </a:prstGeom>
          <a:noFill/>
        </p:spPr>
      </p:pic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5116429" y="342900"/>
            <a:ext cx="8512343" cy="8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14400" indent="-914400" algn="ctr">
              <a:spcBef>
                <a:spcPct val="20000"/>
              </a:spcBef>
              <a:buClr>
                <a:schemeClr val="accent1"/>
              </a:buClr>
            </a:pPr>
            <a:r>
              <a:rPr lang="en-US" sz="5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mảng xô vào nhau</a:t>
            </a:r>
          </a:p>
          <a:p>
            <a:pPr marL="914400" indent="-914400" algn="ctr">
              <a:spcBef>
                <a:spcPct val="20000"/>
              </a:spcBef>
              <a:buClr>
                <a:schemeClr val="accent1"/>
              </a:buClr>
            </a:pPr>
            <a:endParaRPr lang="en-US" sz="54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4" name="Picture 24" descr="ANd9GcSuA5BNlrySX912GTrqtAxbq1sRQD9zc5FxtF0qJZrlctwDyhX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2600" y="1485900"/>
            <a:ext cx="6515100" cy="5105400"/>
          </a:xfrm>
          <a:prstGeom prst="rect">
            <a:avLst/>
          </a:prstGeom>
          <a:noFill/>
        </p:spPr>
      </p:pic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9486900" y="6858000"/>
            <a:ext cx="5943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090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 build="p" animBg="1"/>
      <p:bldP spid="20500" grpId="0"/>
      <p:bldP spid="2050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1424" y="-324960"/>
            <a:ext cx="19002872" cy="24765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561" tIns="91280" rIns="182561" bIns="91280" spcCol="0" rtlCol="0" anchor="ctr"/>
          <a:lstStyle/>
          <a:p>
            <a:pPr algn="ctr"/>
            <a:endParaRPr lang="en-US" sz="2700"/>
          </a:p>
        </p:txBody>
      </p:sp>
      <p:sp>
        <p:nvSpPr>
          <p:cNvPr id="24" name="Rectangle 23"/>
          <p:cNvSpPr/>
          <p:nvPr/>
        </p:nvSpPr>
        <p:spPr>
          <a:xfrm flipH="1">
            <a:off x="-1484067" y="3819935"/>
            <a:ext cx="1506690" cy="64289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grpSp>
        <p:nvGrpSpPr>
          <p:cNvPr id="14" name="Group 13"/>
          <p:cNvGrpSpPr/>
          <p:nvPr/>
        </p:nvGrpSpPr>
        <p:grpSpPr>
          <a:xfrm>
            <a:off x="1778807" y="1987391"/>
            <a:ext cx="14543228" cy="3460911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167564" y="1515703"/>
            <a:ext cx="4274661" cy="1513061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1033492">
            <a:off x="961642" y="2222732"/>
            <a:ext cx="2813189" cy="795666"/>
          </a:xfrm>
          <a:prstGeom prst="rect">
            <a:avLst/>
          </a:prstGeom>
        </p:spPr>
        <p:txBody>
          <a:bodyPr spcFirstLastPara="1" lIns="136482" tIns="68241" rIns="136482" bIns="68241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 3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732528" y="1462592"/>
            <a:ext cx="340368" cy="3429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21" name="Oval 20"/>
          <p:cNvSpPr/>
          <p:nvPr/>
        </p:nvSpPr>
        <p:spPr>
          <a:xfrm>
            <a:off x="14730839" y="2168804"/>
            <a:ext cx="340368" cy="3429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22" name="Rectangle 5"/>
          <p:cNvSpPr/>
          <p:nvPr/>
        </p:nvSpPr>
        <p:spPr>
          <a:xfrm>
            <a:off x="14825223" y="1634129"/>
            <a:ext cx="154983" cy="679883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29" name="Oval 28"/>
          <p:cNvSpPr/>
          <p:nvPr/>
        </p:nvSpPr>
        <p:spPr>
          <a:xfrm>
            <a:off x="4411515" y="1485900"/>
            <a:ext cx="340368" cy="3429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30" name="Oval 29"/>
          <p:cNvSpPr/>
          <p:nvPr/>
        </p:nvSpPr>
        <p:spPr>
          <a:xfrm>
            <a:off x="4409825" y="2192112"/>
            <a:ext cx="340368" cy="3429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31" name="Rectangle 5"/>
          <p:cNvSpPr/>
          <p:nvPr/>
        </p:nvSpPr>
        <p:spPr>
          <a:xfrm>
            <a:off x="4504209" y="1657436"/>
            <a:ext cx="154983" cy="679883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82" tIns="68241" rIns="136482" bIns="68241" rtlCol="0" anchor="ctr"/>
          <a:lstStyle/>
          <a:p>
            <a:pPr algn="ctr"/>
            <a:endParaRPr 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9354-5B7E-4E41-9297-D4C983BABFA8}"/>
              </a:ext>
            </a:extLst>
          </p:cNvPr>
          <p:cNvSpPr txBox="1"/>
          <p:nvPr/>
        </p:nvSpPr>
        <p:spPr>
          <a:xfrm>
            <a:off x="3290551" y="2456874"/>
            <a:ext cx="12821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TRÁI ĐẤT VÀ VỎ TRÁI ĐẤT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858651-AA54-48FA-B4D3-4B76B0C6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1" t="45426" r="22035" b="5426"/>
          <a:stretch/>
        </p:blipFill>
        <p:spPr>
          <a:xfrm>
            <a:off x="1" y="5567858"/>
            <a:ext cx="18287999" cy="78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A22514-A5E9-446D-A356-BB1698FC6477}"/>
              </a:ext>
            </a:extLst>
          </p:cNvPr>
          <p:cNvGrpSpPr/>
          <p:nvPr/>
        </p:nvGrpSpPr>
        <p:grpSpPr>
          <a:xfrm>
            <a:off x="8378329" y="2759726"/>
            <a:ext cx="10020911" cy="6905972"/>
            <a:chOff x="4497595" y="1101686"/>
            <a:chExt cx="7902767" cy="49229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435EC9-6D49-4B4A-BFAC-3BC69C01E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61"/>
            <a:stretch/>
          </p:blipFill>
          <p:spPr>
            <a:xfrm>
              <a:off x="4497595" y="1101686"/>
              <a:ext cx="7694405" cy="45609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0C572C-80D3-4494-9AB5-37137486B101}"/>
                </a:ext>
              </a:extLst>
            </p:cNvPr>
            <p:cNvSpPr txBox="1"/>
            <p:nvPr/>
          </p:nvSpPr>
          <p:spPr>
            <a:xfrm>
              <a:off x="5547870" y="5662670"/>
              <a:ext cx="6852492" cy="36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9.3.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mảng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2700" b="1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F55C5F-19F1-4D86-8A58-4F316189387F}"/>
              </a:ext>
            </a:extLst>
          </p:cNvPr>
          <p:cNvSpPr/>
          <p:nvPr/>
        </p:nvSpPr>
        <p:spPr>
          <a:xfrm>
            <a:off x="533400" y="2400300"/>
            <a:ext cx="10819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4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mảng kiến tạo đang </a:t>
            </a:r>
            <a:r>
              <a:rPr lang="en-US" sz="4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 xa </a:t>
            </a:r>
            <a:r>
              <a:rPr lang="vi-VN" sz="4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688E8A-F357-453A-A81F-B9FD6F3DF891}"/>
              </a:ext>
            </a:extLst>
          </p:cNvPr>
          <p:cNvSpPr/>
          <p:nvPr/>
        </p:nvSpPr>
        <p:spPr>
          <a:xfrm>
            <a:off x="618077" y="3783896"/>
            <a:ext cx="8543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 Bắc Mỹ và mảng Âu - Á</a:t>
            </a:r>
            <a:endParaRPr lang="vi-VN" sz="4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96D89EF-1223-43F0-AA69-7B3F5EA672A2}"/>
              </a:ext>
            </a:extLst>
          </p:cNvPr>
          <p:cNvSpPr/>
          <p:nvPr/>
        </p:nvSpPr>
        <p:spPr>
          <a:xfrm rot="10800000">
            <a:off x="12292796" y="3240462"/>
            <a:ext cx="499158" cy="321039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AD5EBCC-20C4-4D28-AC76-1796EBEC13B7}"/>
              </a:ext>
            </a:extLst>
          </p:cNvPr>
          <p:cNvSpPr/>
          <p:nvPr/>
        </p:nvSpPr>
        <p:spPr>
          <a:xfrm rot="312347">
            <a:off x="13313475" y="3356375"/>
            <a:ext cx="499158" cy="321039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2EE8C-7757-46FB-A76D-3DD79DF71254}"/>
              </a:ext>
            </a:extLst>
          </p:cNvPr>
          <p:cNvSpPr/>
          <p:nvPr/>
        </p:nvSpPr>
        <p:spPr>
          <a:xfrm>
            <a:off x="585816" y="4648224"/>
            <a:ext cx="8543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 Nam Mỹ và mảng Phi;</a:t>
            </a:r>
            <a:endParaRPr lang="vi-VN" sz="4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B7A41E-DC67-485D-93D4-0E7A17F8B068}"/>
              </a:ext>
            </a:extLst>
          </p:cNvPr>
          <p:cNvSpPr/>
          <p:nvPr/>
        </p:nvSpPr>
        <p:spPr>
          <a:xfrm>
            <a:off x="585817" y="5455133"/>
            <a:ext cx="8820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 Nam Cực và mảng Phi</a:t>
            </a:r>
            <a:endParaRPr lang="vi-VN" sz="4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9D9685-C491-4116-8F61-F3F1E6B46F1F}"/>
              </a:ext>
            </a:extLst>
          </p:cNvPr>
          <p:cNvSpPr/>
          <p:nvPr/>
        </p:nvSpPr>
        <p:spPr>
          <a:xfrm>
            <a:off x="571095" y="6243122"/>
            <a:ext cx="7149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Mảng Ấn Độ -Ô-xtrây-li-a và mảng Nam Cực</a:t>
            </a:r>
            <a:endParaRPr lang="vi-VN" sz="4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B3AB55D-09B9-4074-8B11-149550404A61}"/>
              </a:ext>
            </a:extLst>
          </p:cNvPr>
          <p:cNvSpPr/>
          <p:nvPr/>
        </p:nvSpPr>
        <p:spPr>
          <a:xfrm rot="20878057">
            <a:off x="13249860" y="5380233"/>
            <a:ext cx="499158" cy="321039"/>
          </a:xfrm>
          <a:prstGeom prst="leftArrow">
            <a:avLst/>
          </a:prstGeom>
          <a:solidFill>
            <a:srgbClr val="29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F24F3E6F-5049-450F-B856-B12113B197F6}"/>
              </a:ext>
            </a:extLst>
          </p:cNvPr>
          <p:cNvSpPr/>
          <p:nvPr/>
        </p:nvSpPr>
        <p:spPr>
          <a:xfrm rot="9903352">
            <a:off x="12411579" y="5551850"/>
            <a:ext cx="499158" cy="321039"/>
          </a:xfrm>
          <a:prstGeom prst="leftArrow">
            <a:avLst/>
          </a:prstGeom>
          <a:solidFill>
            <a:srgbClr val="29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154D2BB-BBBF-4A36-801E-0B44C545A0C8}"/>
              </a:ext>
            </a:extLst>
          </p:cNvPr>
          <p:cNvSpPr/>
          <p:nvPr/>
        </p:nvSpPr>
        <p:spPr>
          <a:xfrm rot="14305000">
            <a:off x="14322446" y="6176115"/>
            <a:ext cx="499158" cy="321039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AA06511F-2D90-4795-8AE1-07609E107CE1}"/>
              </a:ext>
            </a:extLst>
          </p:cNvPr>
          <p:cNvSpPr/>
          <p:nvPr/>
        </p:nvSpPr>
        <p:spPr>
          <a:xfrm rot="3463984">
            <a:off x="14706068" y="6771161"/>
            <a:ext cx="499158" cy="321039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F0158E36-917B-483C-A971-8B14C2CFA920}"/>
              </a:ext>
            </a:extLst>
          </p:cNvPr>
          <p:cNvSpPr/>
          <p:nvPr/>
        </p:nvSpPr>
        <p:spPr>
          <a:xfrm rot="16692068">
            <a:off x="15823425" y="6385637"/>
            <a:ext cx="499158" cy="321039"/>
          </a:xfrm>
          <a:prstGeom prst="leftArrow">
            <a:avLst/>
          </a:prstGeom>
          <a:solidFill>
            <a:srgbClr val="29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E4624B94-CE9D-439F-9FE7-914EA0E45704}"/>
              </a:ext>
            </a:extLst>
          </p:cNvPr>
          <p:cNvSpPr/>
          <p:nvPr/>
        </p:nvSpPr>
        <p:spPr>
          <a:xfrm rot="5717363">
            <a:off x="15761201" y="7196631"/>
            <a:ext cx="499158" cy="321039"/>
          </a:xfrm>
          <a:prstGeom prst="leftArrow">
            <a:avLst/>
          </a:prstGeom>
          <a:solidFill>
            <a:srgbClr val="29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C8F3A574-4BA3-4736-9302-2FD356B9E7BD}"/>
              </a:ext>
            </a:extLst>
          </p:cNvPr>
          <p:cNvSpPr/>
          <p:nvPr/>
        </p:nvSpPr>
        <p:spPr>
          <a:xfrm rot="12460659">
            <a:off x="16172982" y="3793772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A562DEB2-838C-4E42-979B-47A3BD6273FA}"/>
              </a:ext>
            </a:extLst>
          </p:cNvPr>
          <p:cNvSpPr/>
          <p:nvPr/>
        </p:nvSpPr>
        <p:spPr>
          <a:xfrm rot="1357825">
            <a:off x="16870479" y="4135787"/>
            <a:ext cx="499158" cy="3210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7" name="Picture 15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5638798"/>
            <a:ext cx="7086600" cy="408860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448" name="Picture 16" descr="Tachd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638300"/>
            <a:ext cx="7086600" cy="383381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5829299" y="342900"/>
            <a:ext cx="7324841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14400" indent="-914400" algn="ctr">
              <a:spcBef>
                <a:spcPct val="20000"/>
              </a:spcBef>
              <a:buClr>
                <a:schemeClr val="accent1"/>
              </a:buClr>
            </a:pPr>
            <a:r>
              <a:rPr lang="en-US" sz="4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mảng tách xa nhau</a:t>
            </a:r>
          </a:p>
          <a:p>
            <a:pPr marL="914400" indent="-914400" algn="ctr">
              <a:spcBef>
                <a:spcPct val="20000"/>
              </a:spcBef>
              <a:buClr>
                <a:schemeClr val="accent1"/>
              </a:buClr>
            </a:pPr>
            <a:endParaRPr lang="en-US" sz="4200">
              <a:solidFill>
                <a:srgbClr val="FF0066"/>
              </a:solidFill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9944099" y="3086102"/>
            <a:ext cx="644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mảng dần tách xa nhau về hai phía.</a:t>
            </a: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9715500" y="7225689"/>
            <a:ext cx="83507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27918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0" grpId="0"/>
      <p:bldP spid="18452" grpId="0"/>
      <p:bldP spid="184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A22514-A5E9-446D-A356-BB1698FC6477}"/>
              </a:ext>
            </a:extLst>
          </p:cNvPr>
          <p:cNvGrpSpPr/>
          <p:nvPr/>
        </p:nvGrpSpPr>
        <p:grpSpPr>
          <a:xfrm>
            <a:off x="8378329" y="2759726"/>
            <a:ext cx="10020911" cy="6905972"/>
            <a:chOff x="4497595" y="1101686"/>
            <a:chExt cx="7902767" cy="49229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435EC9-6D49-4B4A-BFAC-3BC69C01E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61"/>
            <a:stretch/>
          </p:blipFill>
          <p:spPr>
            <a:xfrm>
              <a:off x="4497595" y="1101686"/>
              <a:ext cx="7694405" cy="45609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0C572C-80D3-4494-9AB5-37137486B101}"/>
                </a:ext>
              </a:extLst>
            </p:cNvPr>
            <p:cNvSpPr txBox="1"/>
            <p:nvPr/>
          </p:nvSpPr>
          <p:spPr>
            <a:xfrm>
              <a:off x="5547870" y="5662670"/>
              <a:ext cx="6852492" cy="36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9.3.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mảng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700" b="1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2700" b="1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F800928-FD4D-4B49-986F-5B44F424E794}"/>
              </a:ext>
            </a:extLst>
          </p:cNvPr>
          <p:cNvSpPr txBox="1"/>
          <p:nvPr/>
        </p:nvSpPr>
        <p:spPr>
          <a:xfrm>
            <a:off x="1006270" y="4243253"/>
            <a:ext cx="5337014" cy="175432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nằm ở địa mảng nào?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AB7A20-CAFB-4375-B677-18B7353E2F12}"/>
              </a:ext>
            </a:extLst>
          </p:cNvPr>
          <p:cNvSpPr txBox="1"/>
          <p:nvPr/>
        </p:nvSpPr>
        <p:spPr>
          <a:xfrm>
            <a:off x="161011" y="2210626"/>
            <a:ext cx="17694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vi-VN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 </a:t>
            </a:r>
            <a:r>
              <a:rPr lang="vi-VN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tạo là thạch quyển được chia cắt bởi các đứt gãy sâu thành các mảng</a:t>
            </a:r>
            <a:r>
              <a:rPr lang="vi-VN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vi-VN" sz="5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mảng di chuyển rất chậm, có thể tách xa nhau, xô vào nhau =&gt; sinh ra động đất, núi lửa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BC416B-2B1C-4841-8FB7-B16F19A4AB98}"/>
              </a:ext>
            </a:extLst>
          </p:cNvPr>
          <p:cNvSpPr/>
          <p:nvPr/>
        </p:nvSpPr>
        <p:spPr>
          <a:xfrm>
            <a:off x="4603280" y="124891"/>
            <a:ext cx="7167023" cy="111542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82055"/>
            <a:ext cx="18288000" cy="10505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2291999" y="799006"/>
            <a:ext cx="13698264" cy="2284694"/>
          </a:xfrm>
          <a:prstGeom prst="rect">
            <a:avLst/>
          </a:prstGeom>
          <a:noFill/>
          <a:ln w="57150">
            <a:noFill/>
          </a:ln>
        </p:spPr>
        <p:txBody>
          <a:bodyPr wrap="square" lIns="136617" tIns="68309" rIns="136617" bIns="68309" rtlCol="0">
            <a:spAutoFit/>
          </a:bodyPr>
          <a:lstStyle/>
          <a:p>
            <a:pPr algn="ctr">
              <a:spcBef>
                <a:spcPts val="899"/>
              </a:spcBef>
            </a:pPr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899"/>
              </a:spcBef>
            </a:pPr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14973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D067B-A5CA-42BF-B0B8-5FAFEDB5A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3111" r="9750" b="9926"/>
          <a:stretch/>
        </p:blipFill>
        <p:spPr>
          <a:xfrm>
            <a:off x="0" y="0"/>
            <a:ext cx="18288000" cy="103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759026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7761989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1395976"/>
            <a:ext cx="2953769" cy="261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9" y="627812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99" y="1395974"/>
            <a:ext cx="2953769" cy="261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2" y="627810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12" y="1395974"/>
            <a:ext cx="2953769" cy="2615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5" y="627810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10" y="1395973"/>
            <a:ext cx="2953769" cy="2615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22" y="627809"/>
            <a:ext cx="3090941" cy="2075868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435" y="1395971"/>
            <a:ext cx="2953769" cy="26154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48" y="627807"/>
            <a:ext cx="3090941" cy="2075868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6376367"/>
            <a:ext cx="2953769" cy="2615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9" y="5608203"/>
            <a:ext cx="3090941" cy="2075868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2" y="6376366"/>
            <a:ext cx="2953769" cy="2615411"/>
          </a:xfrm>
          <a:prstGeom prst="rect">
            <a:avLst/>
          </a:prstGeom>
        </p:spPr>
      </p:pic>
      <p:pic>
        <p:nvPicPr>
          <p:cNvPr id="21" name="Picture 20">
            <a:hlinkClick r:id="rId22" action="ppaction://hlinksldjump"/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24" y="5608202"/>
            <a:ext cx="3090941" cy="2075868"/>
          </a:xfrm>
          <a:prstGeom prst="rect">
            <a:avLst/>
          </a:prstGeom>
        </p:spPr>
      </p:pic>
      <p:pic>
        <p:nvPicPr>
          <p:cNvPr id="22" name="Picture 21">
            <a:hlinkClick r:id="rId22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2" y="6376364"/>
            <a:ext cx="2953769" cy="2615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34" y="5608200"/>
            <a:ext cx="3090941" cy="2075868"/>
          </a:xfrm>
          <a:prstGeom prst="rect">
            <a:avLst/>
          </a:prstGeom>
        </p:spPr>
      </p:pic>
      <p:pic>
        <p:nvPicPr>
          <p:cNvPr id="24" name="Picture 23">
            <a:hlinkClick r:id="rId26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04" y="6376364"/>
            <a:ext cx="2953769" cy="26154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16" y="5608200"/>
            <a:ext cx="3090941" cy="2075868"/>
          </a:xfrm>
          <a:prstGeom prst="rect">
            <a:avLst/>
          </a:prstGeom>
        </p:spPr>
      </p:pic>
      <p:pic>
        <p:nvPicPr>
          <p:cNvPr id="26" name="Picture 25">
            <a:hlinkClick r:id="rId29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435" y="6376364"/>
            <a:ext cx="2953769" cy="2615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48" y="5608200"/>
            <a:ext cx="3090941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463148"/>
            <a:ext cx="9143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9463148"/>
            <a:ext cx="9143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1944"/>
            <a:ext cx="9143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461944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3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7098034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62456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B9FBB-A438-4EB7-9D7B-932060974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B913C-6C49-4053-A175-CBC27C409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B5BD7BD-0A07-4E8C-A54A-33ED323CEB2E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95593FC-5BDC-4623-A902-FAF587D2B5BB}"/>
              </a:ext>
            </a:extLst>
          </p:cNvPr>
          <p:cNvSpPr/>
          <p:nvPr/>
        </p:nvSpPr>
        <p:spPr>
          <a:xfrm>
            <a:off x="762000" y="3120485"/>
            <a:ext cx="15194280" cy="26818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Mảng: Thái Bình Dương, Âu-Á, Ấn Độ, Phi,Nam Mĩ, Bắc Mĩ, Nam Cực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B5F7D-845B-44BD-9645-6DAA782D60C6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Arrow: Pentagon 8">
            <a:hlinkClick r:id="rId8" action="ppaction://hlinksldjump"/>
            <a:extLst>
              <a:ext uri="{FF2B5EF4-FFF2-40B4-BE49-F238E27FC236}">
                <a16:creationId xmlns:a16="http://schemas.microsoft.com/office/drawing/2014/main" id="{03458701-6E8A-40F5-A8C7-8CB9C8D258BE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98F53-4C0F-4C18-BF9B-E98B11DC5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B1F6DF09-788A-4626-87FD-CB86BA74ECCE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680DC-CDFB-4A83-8306-8D3593BF6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15" y="7900901"/>
            <a:ext cx="1746086" cy="1913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6FA4E-1C03-40A9-A789-C1DD7F5C3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FEF59-7F76-4F88-A19C-D8EA0A16D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5C940-0F9E-4FBE-B847-E5B714F815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ACCA7-1FF7-4411-A796-20D94EDBD4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A3BB0-0EDA-4138-84EE-55E3A0D5D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0F60F-85F7-4064-84F5-C821C8294C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CE2CB14A-691D-4CF6-B9C0-E6126950198E}"/>
              </a:ext>
            </a:extLst>
          </p:cNvPr>
          <p:cNvSpPr/>
          <p:nvPr/>
        </p:nvSpPr>
        <p:spPr>
          <a:xfrm>
            <a:off x="765683" y="296051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 tên 7 địa mảng lớn của Trái Đất</a:t>
            </a:r>
          </a:p>
        </p:txBody>
      </p:sp>
    </p:spTree>
    <p:extLst>
      <p:ext uri="{BB962C8B-B14F-4D97-AF65-F5344CB8AC3E}">
        <p14:creationId xmlns:p14="http://schemas.microsoft.com/office/powerpoint/2010/main" val="7077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72693-A96D-4ED6-A8FA-8F6E813DA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05D69-D765-446D-A979-8C10D1B9D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A9EB-052E-48C6-A2F0-BC00B5935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49C7F61-6A05-4CBB-AE86-DC8C041975CD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974073A-574E-4648-BA10-7D9BA75A39AE}"/>
              </a:ext>
            </a:extLst>
          </p:cNvPr>
          <p:cNvSpPr/>
          <p:nvPr/>
        </p:nvSpPr>
        <p:spPr>
          <a:xfrm>
            <a:off x="762001" y="75460"/>
            <a:ext cx="14434457" cy="223402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Lãnh thổ Việt Nam nằm trong địa mảng nào dưới đây?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F4889EB-36EB-41B3-997E-FF750A3F9C90}"/>
              </a:ext>
            </a:extLst>
          </p:cNvPr>
          <p:cNvSpPr/>
          <p:nvPr/>
        </p:nvSpPr>
        <p:spPr>
          <a:xfrm>
            <a:off x="762000" y="2490629"/>
            <a:ext cx="13511481" cy="459871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416CF4-E058-4B66-A569-412598A4DED6}"/>
              </a:ext>
            </a:extLst>
          </p:cNvPr>
          <p:cNvSpPr/>
          <p:nvPr/>
        </p:nvSpPr>
        <p:spPr>
          <a:xfrm rot="5600923">
            <a:off x="536069" y="8515129"/>
            <a:ext cx="3022005" cy="3460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1FCF1405-AAC7-4816-8D51-C3CE15B74266}"/>
              </a:ext>
            </a:extLst>
          </p:cNvPr>
          <p:cNvSpPr/>
          <p:nvPr/>
        </p:nvSpPr>
        <p:spPr>
          <a:xfrm rot="586976" flipH="1">
            <a:off x="190937" y="7605959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42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EF788-E025-4996-8DE7-8F3A6E3565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2F62E59E-35F5-4367-96A0-1FA876E19FE2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AD461-0E1D-4742-B788-4FED090691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F1078-47CE-418A-90A3-59585A6F24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81A2F0-6C90-4A30-A80C-D7E6417B78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" y="7244834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6CBB-F573-48A7-8D7A-F3AF41CA60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5457" y="7872369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39E078-6EA3-4B96-8304-C92B4451B6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5CE047-63F6-45B8-BA44-B5AEBB6531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B0277C-4404-4D44-81BD-F2740A9771CD}"/>
              </a:ext>
            </a:extLst>
          </p:cNvPr>
          <p:cNvSpPr txBox="1"/>
          <p:nvPr/>
        </p:nvSpPr>
        <p:spPr>
          <a:xfrm>
            <a:off x="2665866" y="2649293"/>
            <a:ext cx="1124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Mảng Ấn Độ - Ô-xtrây-li-a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82DA0-7542-42D0-9627-FC8DEA51BE9D}"/>
              </a:ext>
            </a:extLst>
          </p:cNvPr>
          <p:cNvSpPr txBox="1"/>
          <p:nvPr/>
        </p:nvSpPr>
        <p:spPr>
          <a:xfrm>
            <a:off x="2665866" y="3684990"/>
            <a:ext cx="1124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Mảng Thái Bình D</a:t>
            </a:r>
            <a:r>
              <a:rPr lang="vi-VN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AAA80-16FC-42E8-B52E-8DEC56D14BFB}"/>
              </a:ext>
            </a:extLst>
          </p:cNvPr>
          <p:cNvSpPr txBox="1"/>
          <p:nvPr/>
        </p:nvSpPr>
        <p:spPr>
          <a:xfrm>
            <a:off x="2665866" y="4720688"/>
            <a:ext cx="1124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Mảng Á - Âu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240190-A86F-4014-9DAC-D441CBA7BB97}"/>
              </a:ext>
            </a:extLst>
          </p:cNvPr>
          <p:cNvSpPr txBox="1"/>
          <p:nvPr/>
        </p:nvSpPr>
        <p:spPr>
          <a:xfrm>
            <a:off x="2665866" y="5746719"/>
            <a:ext cx="1124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Mảng Phi</a:t>
            </a:r>
          </a:p>
        </p:txBody>
      </p:sp>
    </p:spTree>
    <p:extLst>
      <p:ext uri="{BB962C8B-B14F-4D97-AF65-F5344CB8AC3E}">
        <p14:creationId xmlns:p14="http://schemas.microsoft.com/office/powerpoint/2010/main" val="25600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2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-121919" y="-75639"/>
            <a:ext cx="18255369" cy="102997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25A6B-53AB-4760-99FE-2536617A8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27BF5-3D48-4B1B-9741-B402C7FC8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9A1FAE-BF0F-4D27-8C2B-F37684AB3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D38E4FF5-5F95-43FC-A7F9-E29B73AF3C46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ED6AD4F2-BACA-45E9-81F1-097C18CAD8B6}"/>
              </a:ext>
            </a:extLst>
          </p:cNvPr>
          <p:cNvSpPr/>
          <p:nvPr/>
        </p:nvSpPr>
        <p:spPr>
          <a:xfrm>
            <a:off x="762000" y="413657"/>
            <a:ext cx="15209520" cy="15686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 tên 3 cặp địa mảng xô vào nhau ?</a:t>
            </a: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C450E318-A8E1-4B3C-ADCE-E24801E579B8}"/>
              </a:ext>
            </a:extLst>
          </p:cNvPr>
          <p:cNvSpPr/>
          <p:nvPr/>
        </p:nvSpPr>
        <p:spPr>
          <a:xfrm>
            <a:off x="1112949" y="2238344"/>
            <a:ext cx="13477704" cy="32589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Á-Âu với mảng Phi</a:t>
            </a:r>
          </a:p>
          <a:p>
            <a:pPr algn="ctr" defTabSz="1371600">
              <a:defRPr/>
            </a:pP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Á- Âu với mảng Ấn Độ</a:t>
            </a:r>
          </a:p>
          <a:p>
            <a:pPr algn="ctr" defTabSz="1371600">
              <a:defRPr/>
            </a:pP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Á- Âu với mảng Thái Bình Dương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C3D5A-C704-4CFE-AB92-55CE1EAE9859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Arrow: Pentagon 25">
            <a:hlinkClick r:id="rId9" action="ppaction://hlinksldjump"/>
            <a:extLst>
              <a:ext uri="{FF2B5EF4-FFF2-40B4-BE49-F238E27FC236}">
                <a16:creationId xmlns:a16="http://schemas.microsoft.com/office/drawing/2014/main" id="{7DD2C7EB-F9E9-4866-9D18-C9CAA26E3695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A58A3F-9422-4C5F-8699-35EAFE6B2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1A996E3F-247A-407D-BF56-FC1A0107271E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EB75E-BEB3-45BF-A461-6DA5A2B3C2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7B2945-88CA-4E5D-9E90-B0B5152D21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F9096B-576E-400D-B57C-4C54292A53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F1DFE5-3471-4F2F-A427-C2CC9CE982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B4D3AC-4694-44CF-AD76-B2E927DC3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6D76B-59D0-407F-B656-47459DE29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DED36-5520-4627-8C35-7A7A331A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11" t="36625" r="36837" b="39279"/>
          <a:stretch/>
        </p:blipFill>
        <p:spPr>
          <a:xfrm>
            <a:off x="313981" y="2236870"/>
            <a:ext cx="5635111" cy="7598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E1C54-627E-4404-AE89-CC9588C0F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0" t="59361" r="22199" b="8596"/>
          <a:stretch/>
        </p:blipFill>
        <p:spPr>
          <a:xfrm>
            <a:off x="10668000" y="5111430"/>
            <a:ext cx="6891051" cy="4806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78448-0044-41B7-83EA-13871CF34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5" t="58347" r="46871" b="9610"/>
          <a:stretch/>
        </p:blipFill>
        <p:spPr>
          <a:xfrm>
            <a:off x="7010400" y="723900"/>
            <a:ext cx="5155895" cy="4176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B91F97-86FF-47DD-9E64-2FE671730C82}"/>
              </a:ext>
            </a:extLst>
          </p:cNvPr>
          <p:cNvSpPr txBox="1"/>
          <p:nvPr/>
        </p:nvSpPr>
        <p:spPr>
          <a:xfrm>
            <a:off x="884119" y="1291101"/>
            <a:ext cx="5113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6073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F793A-5613-4825-B68A-ED223A0B9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5ED99-0943-47D6-9B28-A262812A1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B836-FD3C-434F-BD69-97ED3EE8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DF26377-F431-4497-A11C-BE1E3ACF19EA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0E7270E-9147-4324-979E-635666CCE936}"/>
              </a:ext>
            </a:extLst>
          </p:cNvPr>
          <p:cNvSpPr/>
          <p:nvPr/>
        </p:nvSpPr>
        <p:spPr>
          <a:xfrm>
            <a:off x="762000" y="413657"/>
            <a:ext cx="15118080" cy="18076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 tên 3 cặp địa mảng tách xa nhau?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1E8677F4-D896-44D9-9DF4-CF2D051B70AC}"/>
              </a:ext>
            </a:extLst>
          </p:cNvPr>
          <p:cNvSpPr/>
          <p:nvPr/>
        </p:nvSpPr>
        <p:spPr>
          <a:xfrm>
            <a:off x="762000" y="2414632"/>
            <a:ext cx="15118080" cy="30826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E4ADF-A247-4318-AEAC-6DA9490959F0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5CE2D3EE-BAB1-454C-92C0-36279F6E1392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12340-0D31-4D59-B935-90C582CF2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BB04C49E-8C4C-4DB6-B65C-22E3BE4319FE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60976-2830-4B2A-B98C-655C395CB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9885E-DB77-46A6-9EC8-099A3E5E2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99C246-BA51-4301-B26E-56138CD92C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F1577-0FCA-4B40-A2D6-DD2E0274D2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B0B6EF-8E1E-4F64-9F86-52FEBB29EE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4F26D-CEB4-4C6E-834C-C615AE20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A908C5-BA3D-4BA9-887E-59228D38C2BD}"/>
              </a:ext>
            </a:extLst>
          </p:cNvPr>
          <p:cNvSpPr txBox="1"/>
          <p:nvPr/>
        </p:nvSpPr>
        <p:spPr>
          <a:xfrm>
            <a:off x="2604599" y="2461648"/>
            <a:ext cx="11544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Á-Âu và mảng Bắc Mĩ</a:t>
            </a:r>
          </a:p>
          <a:p>
            <a:pPr lvl="0">
              <a:defRPr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Phi và mảng Nam Mĩ</a:t>
            </a:r>
          </a:p>
          <a:p>
            <a:pPr lvl="0">
              <a:defRPr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Phi và mảng Bắc Mĩ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9938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0BE8A-F29C-4FF5-9252-E97B7DD90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169A7-4810-46F9-86B1-F5538E05C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4DF94-6E55-44B3-B5DA-15E586EA5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D118E34-9196-428F-B2E0-80472741912A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ED2D83AC-18E9-4C73-8D79-738103FF6397}"/>
              </a:ext>
            </a:extLst>
          </p:cNvPr>
          <p:cNvSpPr/>
          <p:nvPr/>
        </p:nvSpPr>
        <p:spPr>
          <a:xfrm>
            <a:off x="762001" y="413657"/>
            <a:ext cx="14434457" cy="21735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 chất nóng chảy trong lớp Manti gọi là?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A2732240-0CD9-453F-86D3-8E928E06B41A}"/>
              </a:ext>
            </a:extLst>
          </p:cNvPr>
          <p:cNvSpPr/>
          <p:nvPr/>
        </p:nvSpPr>
        <p:spPr>
          <a:xfrm>
            <a:off x="842247" y="2895668"/>
            <a:ext cx="13477704" cy="417970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D2576-7F15-4191-B2BC-1E60E314CFD4}"/>
              </a:ext>
            </a:extLst>
          </p:cNvPr>
          <p:cNvSpPr/>
          <p:nvPr/>
        </p:nvSpPr>
        <p:spPr>
          <a:xfrm rot="5600923">
            <a:off x="847037" y="8871488"/>
            <a:ext cx="2309798" cy="37742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F7AD60BA-899D-499E-AB02-642E96F82B8D}"/>
              </a:ext>
            </a:extLst>
          </p:cNvPr>
          <p:cNvSpPr/>
          <p:nvPr/>
        </p:nvSpPr>
        <p:spPr>
          <a:xfrm rot="586976" flipH="1">
            <a:off x="89429" y="8157057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GO</a:t>
            </a: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BE633-7456-4725-B4D9-B32E8CC1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A4A8972A-2C9C-4899-BFAD-D325DD84B06D}"/>
              </a:ext>
            </a:extLst>
          </p:cNvPr>
          <p:cNvSpPr/>
          <p:nvPr/>
        </p:nvSpPr>
        <p:spPr>
          <a:xfrm flipH="1">
            <a:off x="4497540" y="7977491"/>
            <a:ext cx="430530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31C30C-9DC1-4F33-BE41-4A0E307733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F5B62E-4301-4EDA-A82A-729C05D79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00912-A3BB-4EA1-9A4A-F47F9F5ACE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0" y="7401009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81360D-9BD5-412E-B372-F4EE0752CC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8358" y="7566902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CDF3F6-A726-4EF6-82E0-CB4A677BEC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CF2FA-8288-48A9-8C42-9F8725E6ED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402B8F-960B-4D40-9367-B7E51B96DF04}"/>
              </a:ext>
            </a:extLst>
          </p:cNvPr>
          <p:cNvSpPr txBox="1"/>
          <p:nvPr/>
        </p:nvSpPr>
        <p:spPr>
          <a:xfrm>
            <a:off x="4184483" y="3009516"/>
            <a:ext cx="726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Mác 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12209-6519-410C-BCD4-826C166F37D7}"/>
              </a:ext>
            </a:extLst>
          </p:cNvPr>
          <p:cNvSpPr txBox="1"/>
          <p:nvPr/>
        </p:nvSpPr>
        <p:spPr>
          <a:xfrm>
            <a:off x="4184482" y="3910083"/>
            <a:ext cx="726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Dung nham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12DE9-D72A-4372-9D44-335ECD2A2713}"/>
              </a:ext>
            </a:extLst>
          </p:cNvPr>
          <p:cNvSpPr txBox="1"/>
          <p:nvPr/>
        </p:nvSpPr>
        <p:spPr>
          <a:xfrm>
            <a:off x="4184480" y="4810650"/>
            <a:ext cx="726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 dan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9BBFD-3D7D-4660-95C7-C41AFFD56ABF}"/>
              </a:ext>
            </a:extLst>
          </p:cNvPr>
          <p:cNvSpPr txBox="1"/>
          <p:nvPr/>
        </p:nvSpPr>
        <p:spPr>
          <a:xfrm>
            <a:off x="4184479" y="5711217"/>
            <a:ext cx="726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Núi lửa</a:t>
            </a:r>
          </a:p>
        </p:txBody>
      </p:sp>
    </p:spTree>
    <p:extLst>
      <p:ext uri="{BB962C8B-B14F-4D97-AF65-F5344CB8AC3E}">
        <p14:creationId xmlns:p14="http://schemas.microsoft.com/office/powerpoint/2010/main" val="32024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20" grpId="0"/>
      <p:bldP spid="20" grpId="1"/>
      <p:bldP spid="21" grpId="0" build="allAtOnce"/>
      <p:bldP spid="22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A91E9-7792-46E7-B7BC-D5A812D45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27F29-6B68-4508-BE14-48C7D3373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7F587-41A1-4C17-9694-6F2AFB00B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A7CDB49-ED3B-43B8-9C54-EF9C2A38710D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23FE7183-936B-4980-8731-BAF9EE0F454F}"/>
              </a:ext>
            </a:extLst>
          </p:cNvPr>
          <p:cNvSpPr/>
          <p:nvPr/>
        </p:nvSpPr>
        <p:spPr>
          <a:xfrm>
            <a:off x="939853" y="323529"/>
            <a:ext cx="14434457" cy="14753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 điểm lớp vỏ Trái Đất 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2BDDD5E-D6C0-4747-9617-F5E8306D594F}"/>
              </a:ext>
            </a:extLst>
          </p:cNvPr>
          <p:cNvSpPr/>
          <p:nvPr/>
        </p:nvSpPr>
        <p:spPr>
          <a:xfrm>
            <a:off x="939854" y="2011563"/>
            <a:ext cx="14434457" cy="4080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AF7AD0-8B95-4A0F-B73B-DA8BD17B13D1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E7B6317D-F31A-415F-B233-78EC6AA21B51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GO</a:t>
            </a: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02DDC-1724-435F-A356-8AAB9F4C4C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D6D02309-DFC9-4C68-98C3-4BDA897112E4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BB7BB-A6A5-4178-9595-202E33663E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F53642-A00F-466B-AF5F-9C878ADEB2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F5C7E-77C1-473D-860B-439E9BE999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86" y="5646011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AAC6D5-FF39-4E6E-A83C-644E0560D3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C433A3-1679-429A-97ED-24881081F6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DE2C4-BFEB-405A-BB41-2569D6621D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56CFC6-8405-42A3-A5C0-902A63547F59}"/>
              </a:ext>
            </a:extLst>
          </p:cNvPr>
          <p:cNvSpPr txBox="1"/>
          <p:nvPr/>
        </p:nvSpPr>
        <p:spPr>
          <a:xfrm>
            <a:off x="1503031" y="2028779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dày...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F7308A-F7B0-41B9-A7B9-4B54D4F2B4FF}"/>
              </a:ext>
            </a:extLst>
          </p:cNvPr>
          <p:cNvSpPr txBox="1"/>
          <p:nvPr/>
        </p:nvSpPr>
        <p:spPr>
          <a:xfrm>
            <a:off x="1503032" y="3124592"/>
            <a:ext cx="5032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A05B9-2C4E-48F9-A487-36E571E191AF}"/>
              </a:ext>
            </a:extLst>
          </p:cNvPr>
          <p:cNvSpPr txBox="1"/>
          <p:nvPr/>
        </p:nvSpPr>
        <p:spPr>
          <a:xfrm>
            <a:off x="1503032" y="4130199"/>
            <a:ext cx="5032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5317BD-4D92-4C48-85C0-A0F681CBF152}"/>
              </a:ext>
            </a:extLst>
          </p:cNvPr>
          <p:cNvSpPr txBox="1"/>
          <p:nvPr/>
        </p:nvSpPr>
        <p:spPr>
          <a:xfrm>
            <a:off x="6038850" y="2668789"/>
            <a:ext cx="47205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D298F-C691-458C-B371-4E5075DE693B}"/>
              </a:ext>
            </a:extLst>
          </p:cNvPr>
          <p:cNvSpPr txBox="1"/>
          <p:nvPr/>
        </p:nvSpPr>
        <p:spPr>
          <a:xfrm>
            <a:off x="4358863" y="2058039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5km-70km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AE3CF-DE1B-4886-8AE5-26551A32A930}"/>
              </a:ext>
            </a:extLst>
          </p:cNvPr>
          <p:cNvSpPr txBox="1"/>
          <p:nvPr/>
        </p:nvSpPr>
        <p:spPr>
          <a:xfrm>
            <a:off x="5214854" y="3064770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chắc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5209A-E2F9-4C84-9FD6-07FCF671A63F}"/>
              </a:ext>
            </a:extLst>
          </p:cNvPr>
          <p:cNvSpPr txBox="1"/>
          <p:nvPr/>
        </p:nvSpPr>
        <p:spPr>
          <a:xfrm>
            <a:off x="4605752" y="3854519"/>
            <a:ext cx="110271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 xuống sâu nhiệt độ càng cao, nhưng tối đa chỉ 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pt-BR" sz="5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4" grpId="0"/>
      <p:bldP spid="25" grpId="0"/>
      <p:bldP spid="25" grpId="1"/>
      <p:bldP spid="26" grpId="0"/>
      <p:bldP spid="2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FA8C6-EF4B-4E39-9728-C016C032C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B48D1-C9F0-45B9-AC8C-0317E8169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EC5FA-8B40-4D7A-AC4D-C9B536A99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2EB2313A-B133-4A92-AE47-4BBC31DD1A6A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885B1484-1F5C-4BF6-AC51-9B83456CE306}"/>
              </a:ext>
            </a:extLst>
          </p:cNvPr>
          <p:cNvSpPr/>
          <p:nvPr/>
        </p:nvSpPr>
        <p:spPr>
          <a:xfrm>
            <a:off x="762001" y="413657"/>
            <a:ext cx="14434457" cy="135506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 điểm lớp Manti?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BCC72B7-F771-49F8-934A-B7F9CA3A958C}"/>
              </a:ext>
            </a:extLst>
          </p:cNvPr>
          <p:cNvSpPr/>
          <p:nvPr/>
        </p:nvSpPr>
        <p:spPr>
          <a:xfrm>
            <a:off x="762000" y="1965960"/>
            <a:ext cx="13477704" cy="367788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C30DA-F37A-4666-860A-5D8E57B47EFA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2B51422C-288F-40D9-BD2D-46FD812E5CB8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GO</a:t>
            </a: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B7D6A-2762-4ADF-B6DE-A40BA578FC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3ED10F42-6009-40EC-875F-1ED89A059089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472176-915F-4655-8D7C-E786024F90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6AC1AD-780E-4A20-A914-45D5041737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7D83FF-9090-4D90-919D-702CFDCC5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CD60F-5111-42BA-9245-FBADC0DF2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2D39C-A9D7-4D75-95D5-175A8BCDB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79B263-8C54-47D1-B384-F72C4B1942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5950B9-66BC-4ED5-A423-E6CE8EA6D1B0}"/>
              </a:ext>
            </a:extLst>
          </p:cNvPr>
          <p:cNvSpPr txBox="1"/>
          <p:nvPr/>
        </p:nvSpPr>
        <p:spPr>
          <a:xfrm>
            <a:off x="1503031" y="2028779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dày...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265B2-7C41-4946-A2FD-801D72AE6E0F}"/>
              </a:ext>
            </a:extLst>
          </p:cNvPr>
          <p:cNvSpPr txBox="1"/>
          <p:nvPr/>
        </p:nvSpPr>
        <p:spPr>
          <a:xfrm>
            <a:off x="1503032" y="3124592"/>
            <a:ext cx="5032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49C84E-4633-440C-9FF9-65C8FDCF77AC}"/>
              </a:ext>
            </a:extLst>
          </p:cNvPr>
          <p:cNvSpPr txBox="1"/>
          <p:nvPr/>
        </p:nvSpPr>
        <p:spPr>
          <a:xfrm>
            <a:off x="1503032" y="4130199"/>
            <a:ext cx="5032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37B9C-AF9D-4207-BB7D-F17E109BC6A9}"/>
              </a:ext>
            </a:extLst>
          </p:cNvPr>
          <p:cNvSpPr txBox="1"/>
          <p:nvPr/>
        </p:nvSpPr>
        <p:spPr>
          <a:xfrm>
            <a:off x="4358863" y="2058039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 3.000km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47FFAD-20F8-443C-BA03-5E848F93B6BB}"/>
              </a:ext>
            </a:extLst>
          </p:cNvPr>
          <p:cNvSpPr txBox="1"/>
          <p:nvPr/>
        </p:nvSpPr>
        <p:spPr>
          <a:xfrm>
            <a:off x="5214854" y="3064770"/>
            <a:ext cx="961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quánh dẻo đến rắn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A811D-2E21-46EA-8236-B06D021FD4A7}"/>
              </a:ext>
            </a:extLst>
          </p:cNvPr>
          <p:cNvSpPr txBox="1"/>
          <p:nvPr/>
        </p:nvSpPr>
        <p:spPr>
          <a:xfrm>
            <a:off x="4610961" y="4146827"/>
            <a:ext cx="11027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khoảng 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1.500</a:t>
            </a:r>
            <a:r>
              <a:rPr lang="pt-BR" sz="5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đến 3.700</a:t>
            </a:r>
            <a:r>
              <a:rPr lang="pt-BR" sz="5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2" grpId="0"/>
      <p:bldP spid="23" grpId="0"/>
      <p:bldP spid="23" grpId="1"/>
      <p:bldP spid="24" grpId="0"/>
      <p:bldP spid="2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242896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F43EAD-6E47-4B37-AF5D-52F00D1FF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179978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56A23B-567E-4CA7-A93F-9415CAABF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546879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A77BF-89FF-4830-85D4-B2BC7C63D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778715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B01B6F79-B722-4E76-9E55-034F4ABB614A}"/>
              </a:ext>
            </a:extLst>
          </p:cNvPr>
          <p:cNvSpPr/>
          <p:nvPr/>
        </p:nvSpPr>
        <p:spPr>
          <a:xfrm>
            <a:off x="14889810" y="6135968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8CC3081-CE17-4F39-ABA6-7F4D55B77A08}"/>
              </a:ext>
            </a:extLst>
          </p:cNvPr>
          <p:cNvSpPr/>
          <p:nvPr/>
        </p:nvSpPr>
        <p:spPr>
          <a:xfrm>
            <a:off x="762001" y="669273"/>
            <a:ext cx="14434457" cy="10949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 điểm nhân Trái Đất 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A419DE18-37CA-4117-BF8D-6CBDCB442169}"/>
              </a:ext>
            </a:extLst>
          </p:cNvPr>
          <p:cNvSpPr/>
          <p:nvPr/>
        </p:nvSpPr>
        <p:spPr>
          <a:xfrm>
            <a:off x="762000" y="1935479"/>
            <a:ext cx="13477704" cy="41389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00381-21D0-4994-A881-8F622F3F948B}"/>
              </a:ext>
            </a:extLst>
          </p:cNvPr>
          <p:cNvSpPr/>
          <p:nvPr/>
        </p:nvSpPr>
        <p:spPr>
          <a:xfrm rot="5600923">
            <a:off x="4246988" y="7746785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9B5E0D94-E733-4654-B852-E7A46A4C2986}"/>
              </a:ext>
            </a:extLst>
          </p:cNvPr>
          <p:cNvSpPr/>
          <p:nvPr/>
        </p:nvSpPr>
        <p:spPr>
          <a:xfrm rot="586976" flipH="1">
            <a:off x="4202111" y="6359148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FC0C4-1D83-432E-8F10-D40D66043D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441816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E1AA9E32-EED5-4119-B19A-667F60D9591F}"/>
              </a:ext>
            </a:extLst>
          </p:cNvPr>
          <p:cNvSpPr/>
          <p:nvPr/>
        </p:nvSpPr>
        <p:spPr>
          <a:xfrm>
            <a:off x="6038850" y="6547106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9553FE-3204-4311-A6B7-EF2520B8CD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986800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33433-2DCC-41D7-865D-5882A95C7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14007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97E0A-19EC-4F4F-AA31-63D4E23193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412186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7C0F95-CB3F-4063-9C1D-608C4AAD43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752935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D220F4-027A-4AAA-B14E-3AC043B161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6134172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E7448D-A440-4A3F-BBF8-E66ECFE51B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988668"/>
            <a:ext cx="1071563" cy="178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547D18-3877-4341-9CC9-4F17E3ACD70A}"/>
              </a:ext>
            </a:extLst>
          </p:cNvPr>
          <p:cNvSpPr txBox="1"/>
          <p:nvPr/>
        </p:nvSpPr>
        <p:spPr>
          <a:xfrm>
            <a:off x="1503031" y="2028779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dày...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7292BA-C34E-4161-B6CA-15D6BBA0076C}"/>
              </a:ext>
            </a:extLst>
          </p:cNvPr>
          <p:cNvSpPr txBox="1"/>
          <p:nvPr/>
        </p:nvSpPr>
        <p:spPr>
          <a:xfrm>
            <a:off x="1503032" y="3124592"/>
            <a:ext cx="5032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F9A71-944C-4484-9CA7-4A8EF22D736E}"/>
              </a:ext>
            </a:extLst>
          </p:cNvPr>
          <p:cNvSpPr txBox="1"/>
          <p:nvPr/>
        </p:nvSpPr>
        <p:spPr>
          <a:xfrm>
            <a:off x="1503032" y="4130199"/>
            <a:ext cx="5032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A3A4D3-BA61-4AE6-87C8-408E3EA23DBA}"/>
              </a:ext>
            </a:extLst>
          </p:cNvPr>
          <p:cNvSpPr txBox="1"/>
          <p:nvPr/>
        </p:nvSpPr>
        <p:spPr>
          <a:xfrm>
            <a:off x="4358863" y="2058039"/>
            <a:ext cx="51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3.000km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AF5D8B-B6AF-45C5-AC8E-43DCA8A847E1}"/>
              </a:ext>
            </a:extLst>
          </p:cNvPr>
          <p:cNvSpPr txBox="1"/>
          <p:nvPr/>
        </p:nvSpPr>
        <p:spPr>
          <a:xfrm>
            <a:off x="5214854" y="3064770"/>
            <a:ext cx="961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 ở ngoài, rắn ở trong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4DF550-A757-473D-8CF5-C776152AA891}"/>
              </a:ext>
            </a:extLst>
          </p:cNvPr>
          <p:cNvSpPr txBox="1"/>
          <p:nvPr/>
        </p:nvSpPr>
        <p:spPr>
          <a:xfrm>
            <a:off x="4610961" y="4146827"/>
            <a:ext cx="11027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 nhất khoảng 5.0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pt-BR" sz="5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.66667E-6 -0.2247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2" grpId="0"/>
      <p:bldP spid="23" grpId="0"/>
      <p:bldP spid="23" grpId="1"/>
      <p:bldP spid="24" grpId="0"/>
      <p:bldP spid="2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F921E-D26F-4178-AD6D-C8EA79321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E7C79-4164-4A05-93E5-589D931F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38144-E9A4-4168-8E73-A102FA97C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61C2BD8E-65E7-4641-AB79-882AAB32C896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9BF523C-CE14-4C4A-8894-6B3DAED44A4B}"/>
              </a:ext>
            </a:extLst>
          </p:cNvPr>
          <p:cNvSpPr/>
          <p:nvPr/>
        </p:nvSpPr>
        <p:spPr>
          <a:xfrm>
            <a:off x="702182" y="-75639"/>
            <a:ext cx="16851009" cy="30118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 di chuyển của các địa mảng sẽ tác động như thế nào đến việc hình thành địa hình bề mặt Trái Đất?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EEE262D9-29A9-4DA2-8C52-C72A27E3804D}"/>
              </a:ext>
            </a:extLst>
          </p:cNvPr>
          <p:cNvSpPr/>
          <p:nvPr/>
        </p:nvSpPr>
        <p:spPr>
          <a:xfrm>
            <a:off x="762000" y="3196684"/>
            <a:ext cx="15813738" cy="24232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 thành các dãy núi, vực sâu…</a:t>
            </a:r>
          </a:p>
          <a:p>
            <a:pPr algn="ctr" defTabSz="1371600">
              <a:defRPr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 ra các hiện tượng động đất núi lửa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23D4A-71A4-43C0-8DA4-65C85F7296E4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8CB2B9BC-D796-457E-8488-C1F091EFBD76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E27EE-D307-43F8-BD4B-7EBB566C2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A1304071-5461-41CB-879F-3502430FBE7D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09C3DF-9EA2-4E1E-880B-BABB15713F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21D26-BFFD-4795-86AD-689664A725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5466C-A079-4C02-991E-44C541CAE8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8516C-5095-4E5E-A4E0-0C59DA24F8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22A9E6-B3C7-4550-A7A1-22FCD70CBF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DC7A8F-A8C6-45CA-A29B-651C6263A5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2" y="-12721"/>
            <a:ext cx="18255369" cy="1029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B116C-646A-4091-861E-4EDA613C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04C9A-23CA-4B1D-B0DE-83DEBD968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7B979-1623-4F6D-A774-5F56A5DFC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194B43BD-E3B1-4718-880C-5C889E882866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4D1CFCE-960B-44AD-A4B4-C3F95430D39E}"/>
              </a:ext>
            </a:extLst>
          </p:cNvPr>
          <p:cNvSpPr/>
          <p:nvPr/>
        </p:nvSpPr>
        <p:spPr>
          <a:xfrm>
            <a:off x="762001" y="2575440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100">
                <a:solidFill>
                  <a:srgbClr val="FA26E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Chúc mừng bạn đã nhận được hộp quà may mắn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3356DB-1163-4DBC-AC59-1D10E9A03F39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D0E1F1B1-F0F6-471F-8272-52701A1045B9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26894-23A4-480A-8179-9FE816CBE4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58462874-8A36-4B41-87CF-F068B1A04EEA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B39D6-CEF6-4313-9441-2951F59A4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471EB1-F1A0-4ED4-BB38-4C37421002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0E1-2C55-4E9A-BDDC-7073448940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72A53-F14F-49E7-B661-B2149DF71F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B7F609-40D7-49D7-BB42-7426BA501E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C30B1E-7DAD-4E93-9A6C-A8112D3A4E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8469">
            <a:extLst>
              <a:ext uri="{FF2B5EF4-FFF2-40B4-BE49-F238E27FC236}">
                <a16:creationId xmlns:a16="http://schemas.microsoft.com/office/drawing/2014/main" id="{C3E88CCD-CBF0-49D3-AA84-09F874509A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104900"/>
            <a:ext cx="174498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1103919" y="2597520"/>
            <a:ext cx="5115905" cy="5120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32" tIns="91365" rIns="182732" bIns="91365" rtlCol="0" anchor="ctr"/>
          <a:lstStyle/>
          <a:p>
            <a:pPr algn="ctr"/>
            <a:r>
              <a:rPr lang="en-US" sz="6494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5847081" y="-329312"/>
            <a:ext cx="10935507" cy="10945632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462004" y="1892303"/>
            <a:ext cx="13529937" cy="16256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9271" tIns="142125" rIns="142125" bIns="142125" numCol="1" spcCol="2541" anchor="ctr" anchorCtr="0">
            <a:noAutofit/>
          </a:bodyPr>
          <a:lstStyle/>
          <a:p>
            <a:pPr defTabSz="248699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595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3446944" y="1689102"/>
            <a:ext cx="2030120" cy="20319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82732" tIns="91365" rIns="182732" bIns="91365"/>
          <a:lstStyle/>
          <a:p>
            <a:pPr algn="ctr">
              <a:spcBef>
                <a:spcPts val="1199"/>
              </a:spcBef>
            </a:pPr>
            <a:r>
              <a:rPr lang="en-US" sz="7992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5052362" y="4330702"/>
            <a:ext cx="12939581" cy="162560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9271" tIns="142125" rIns="142125" bIns="142125" numCol="1" spcCol="2541" anchor="ctr" anchorCtr="0">
            <a:noAutofit/>
          </a:bodyPr>
          <a:lstStyle/>
          <a:p>
            <a:pPr defTabSz="248699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595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SGK(BT 1,2)</a:t>
            </a:r>
          </a:p>
        </p:txBody>
      </p:sp>
      <p:sp>
        <p:nvSpPr>
          <p:cNvPr id="9" name="Oval 8"/>
          <p:cNvSpPr/>
          <p:nvPr/>
        </p:nvSpPr>
        <p:spPr>
          <a:xfrm>
            <a:off x="4037303" y="4127499"/>
            <a:ext cx="2030120" cy="203199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82732" tIns="91365" rIns="182732" bIns="91365"/>
          <a:lstStyle/>
          <a:p>
            <a:pPr algn="ctr"/>
            <a:r>
              <a:rPr lang="en-US" sz="7992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4462004" y="6362701"/>
            <a:ext cx="13529937" cy="2641598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9271" tIns="142125" rIns="142125" bIns="142125" numCol="1" spcCol="2541" anchor="ctr" anchorCtr="0">
            <a:noAutofit/>
          </a:bodyPr>
          <a:lstStyle/>
          <a:p>
            <a:pPr defTabSz="248699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595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5595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95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5595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95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5595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10: </a:t>
            </a:r>
            <a:r>
              <a:rPr lang="en-US" sz="5595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5595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III. IV</a:t>
            </a:r>
          </a:p>
        </p:txBody>
      </p:sp>
      <p:sp>
        <p:nvSpPr>
          <p:cNvPr id="11" name="Oval 10"/>
          <p:cNvSpPr/>
          <p:nvPr/>
        </p:nvSpPr>
        <p:spPr>
          <a:xfrm>
            <a:off x="3446944" y="6565901"/>
            <a:ext cx="2030120" cy="2031999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82732" tIns="91365" rIns="182732" bIns="91365"/>
          <a:lstStyle/>
          <a:p>
            <a:pPr algn="ctr"/>
            <a:r>
              <a:rPr lang="en-US" sz="7193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031" y="146783"/>
            <a:ext cx="4415511" cy="30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0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482600" y="482600"/>
            <a:ext cx="17322801" cy="93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65391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062D72-9A41-465F-9850-15A629F723F4}"/>
              </a:ext>
            </a:extLst>
          </p:cNvPr>
          <p:cNvSpPr/>
          <p:nvPr/>
        </p:nvSpPr>
        <p:spPr>
          <a:xfrm>
            <a:off x="-90202" y="1028700"/>
            <a:ext cx="18512468" cy="2819399"/>
          </a:xfrm>
          <a:prstGeom prst="rect">
            <a:avLst/>
          </a:prstGeom>
          <a:solidFill>
            <a:srgbClr val="86D1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F0F8EC-4511-4956-9419-300D954D59C5}"/>
              </a:ext>
            </a:extLst>
          </p:cNvPr>
          <p:cNvGrpSpPr/>
          <p:nvPr/>
        </p:nvGrpSpPr>
        <p:grpSpPr>
          <a:xfrm>
            <a:off x="652748" y="1121883"/>
            <a:ext cx="2891455" cy="2726216"/>
            <a:chOff x="275422" y="337459"/>
            <a:chExt cx="2330068" cy="2137272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E5EDD67D-D240-4541-B054-3463B343E5F0}"/>
                </a:ext>
              </a:extLst>
            </p:cNvPr>
            <p:cNvSpPr/>
            <p:nvPr/>
          </p:nvSpPr>
          <p:spPr>
            <a:xfrm>
              <a:off x="275422" y="337459"/>
              <a:ext cx="2159306" cy="2137272"/>
            </a:xfrm>
            <a:prstGeom prst="flowChartConnector">
              <a:avLst/>
            </a:prstGeom>
            <a:noFill/>
            <a:ln w="107950" cmpd="thinThick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E1BF4-1D2D-4768-B491-02ED41A09BFE}"/>
                </a:ext>
              </a:extLst>
            </p:cNvPr>
            <p:cNvSpPr txBox="1"/>
            <p:nvPr/>
          </p:nvSpPr>
          <p:spPr>
            <a:xfrm>
              <a:off x="275422" y="980925"/>
              <a:ext cx="2330068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72A391-672F-47D8-81D7-192D848CE7D8}"/>
              </a:ext>
            </a:extLst>
          </p:cNvPr>
          <p:cNvSpPr txBox="1"/>
          <p:nvPr/>
        </p:nvSpPr>
        <p:spPr>
          <a:xfrm>
            <a:off x="3955057" y="1139862"/>
            <a:ext cx="1295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TRÁI ĐẤT. CÁC MẢNG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KIẾN TẠO. ĐỘNG ĐẤT VÀ NÚI LỬA.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5C537-87DC-4620-B9D1-F3857441A44B}"/>
              </a:ext>
            </a:extLst>
          </p:cNvPr>
          <p:cNvSpPr txBox="1"/>
          <p:nvPr/>
        </p:nvSpPr>
        <p:spPr>
          <a:xfrm>
            <a:off x="652749" y="4150179"/>
            <a:ext cx="5213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82EA54-E6E6-4E8E-B753-85DF50D9E1A3}"/>
              </a:ext>
            </a:extLst>
          </p:cNvPr>
          <p:cNvSpPr/>
          <p:nvPr/>
        </p:nvSpPr>
        <p:spPr>
          <a:xfrm>
            <a:off x="-90202" y="5212008"/>
            <a:ext cx="18512468" cy="458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9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9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đới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giáp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xô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9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kiếm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thảm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39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9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1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454258" y="2810272"/>
            <a:ext cx="1430354" cy="1393967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992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799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362200" y="2810272"/>
            <a:ext cx="9296400" cy="13939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994" b="1">
                <a:latin typeface="Arial" panose="020B0604020202020204" pitchFamily="34" charset="0"/>
                <a:cs typeface="Arial" panose="020B0604020202020204" pitchFamily="34" charset="0"/>
              </a:rPr>
              <a:t> Cấu tạo của Trái Đất</a:t>
            </a:r>
            <a:endParaRPr lang="en-US" sz="599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4339876" y="284616"/>
            <a:ext cx="9608252" cy="1661445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102776" tIns="51387" rIns="102776" bIns="51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39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C0E18-70B4-4C5B-B70D-EEE11D67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20889" r="27500" b="15218"/>
          <a:stretch/>
        </p:blipFill>
        <p:spPr>
          <a:xfrm>
            <a:off x="13837952" y="2123490"/>
            <a:ext cx="2856329" cy="2184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6AA2A-61C5-4E1F-B7AB-D088A3792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30371" r="24250" b="13926"/>
          <a:stretch/>
        </p:blipFill>
        <p:spPr>
          <a:xfrm>
            <a:off x="11138456" y="4152900"/>
            <a:ext cx="3334034" cy="2008224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C7CAED2-EB22-44B4-9641-76C46F3859A5}"/>
              </a:ext>
            </a:extLst>
          </p:cNvPr>
          <p:cNvSpPr/>
          <p:nvPr/>
        </p:nvSpPr>
        <p:spPr>
          <a:xfrm>
            <a:off x="454258" y="4688798"/>
            <a:ext cx="1430354" cy="1393967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992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799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65744D-2687-41BA-892E-18514FD3F073}"/>
              </a:ext>
            </a:extLst>
          </p:cNvPr>
          <p:cNvSpPr/>
          <p:nvPr/>
        </p:nvSpPr>
        <p:spPr>
          <a:xfrm>
            <a:off x="2362200" y="4688798"/>
            <a:ext cx="7772400" cy="13939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994" b="1">
                <a:latin typeface="Arial" panose="020B0604020202020204" pitchFamily="34" charset="0"/>
                <a:cs typeface="Arial" panose="020B0604020202020204" pitchFamily="34" charset="0"/>
              </a:rPr>
              <a:t> Các mảng kiến tạo</a:t>
            </a:r>
            <a:endParaRPr lang="en-US" sz="599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FD5AEA0-2751-4115-B061-08AF709CE64D}"/>
              </a:ext>
            </a:extLst>
          </p:cNvPr>
          <p:cNvSpPr/>
          <p:nvPr/>
        </p:nvSpPr>
        <p:spPr>
          <a:xfrm>
            <a:off x="454258" y="6567325"/>
            <a:ext cx="1430354" cy="1393967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1E8B44-40D7-42D5-9458-E29E96227E56}"/>
              </a:ext>
            </a:extLst>
          </p:cNvPr>
          <p:cNvSpPr/>
          <p:nvPr/>
        </p:nvSpPr>
        <p:spPr>
          <a:xfrm>
            <a:off x="2362200" y="6567325"/>
            <a:ext cx="6675120" cy="139396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994" b="1">
                <a:latin typeface="Arial" panose="020B0604020202020204" pitchFamily="34" charset="0"/>
                <a:cs typeface="Arial" panose="020B0604020202020204" pitchFamily="34" charset="0"/>
              </a:rPr>
              <a:t> Động đất</a:t>
            </a:r>
            <a:endParaRPr lang="en-US" sz="599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B30150C-72D0-48AD-8BF8-B224D8791D02}"/>
              </a:ext>
            </a:extLst>
          </p:cNvPr>
          <p:cNvSpPr/>
          <p:nvPr/>
        </p:nvSpPr>
        <p:spPr>
          <a:xfrm>
            <a:off x="454258" y="8445851"/>
            <a:ext cx="1430354" cy="1393967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1AB0E3-5BEB-4CC4-A635-D891568B6227}"/>
              </a:ext>
            </a:extLst>
          </p:cNvPr>
          <p:cNvSpPr/>
          <p:nvPr/>
        </p:nvSpPr>
        <p:spPr>
          <a:xfrm>
            <a:off x="2362200" y="8445851"/>
            <a:ext cx="5074920" cy="13939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994" b="1"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599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CB1A40-0991-40B9-A1B5-985241BD596A}"/>
              </a:ext>
            </a:extLst>
          </p:cNvPr>
          <p:cNvGrpSpPr/>
          <p:nvPr/>
        </p:nvGrpSpPr>
        <p:grpSpPr>
          <a:xfrm>
            <a:off x="8131323" y="8191500"/>
            <a:ext cx="2405313" cy="1616547"/>
            <a:chOff x="7308820" y="1847299"/>
            <a:chExt cx="2513274" cy="18237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CA0AD4-FE0B-4D66-8426-47ABC4C79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59" t="38827" r="33160" b="15031"/>
            <a:stretch/>
          </p:blipFill>
          <p:spPr>
            <a:xfrm>
              <a:off x="7541231" y="1865154"/>
              <a:ext cx="2280863" cy="180592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4D4F69-3DAC-498A-B889-C74A87528EB5}"/>
                </a:ext>
              </a:extLst>
            </p:cNvPr>
            <p:cNvSpPr/>
            <p:nvPr/>
          </p:nvSpPr>
          <p:spPr>
            <a:xfrm>
              <a:off x="7308820" y="1847299"/>
              <a:ext cx="801615" cy="380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F947688-10F1-4871-AF18-F356AE80DA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8" t="23396" r="24981" b="25218"/>
          <a:stretch/>
        </p:blipFill>
        <p:spPr>
          <a:xfrm>
            <a:off x="9445193" y="6210300"/>
            <a:ext cx="3143595" cy="17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DBEBD7-9BFD-400E-BF6A-D3155C467CB3}"/>
              </a:ext>
            </a:extLst>
          </p:cNvPr>
          <p:cNvGrpSpPr/>
          <p:nvPr/>
        </p:nvGrpSpPr>
        <p:grpSpPr>
          <a:xfrm>
            <a:off x="8859783" y="1368336"/>
            <a:ext cx="9428217" cy="7704405"/>
            <a:chOff x="5794750" y="1163319"/>
            <a:chExt cx="6285478" cy="51362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344699-CE29-4A45-A3B8-C53D305A0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67" t="27703" r="25333" b="38964"/>
            <a:stretch/>
          </p:blipFill>
          <p:spPr>
            <a:xfrm>
              <a:off x="6167120" y="1163319"/>
              <a:ext cx="5913108" cy="4531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4D5FB2-B54C-4053-A174-BC0BB8F719DE}"/>
                </a:ext>
              </a:extLst>
            </p:cNvPr>
            <p:cNvSpPr txBox="1"/>
            <p:nvPr/>
          </p:nvSpPr>
          <p:spPr>
            <a:xfrm>
              <a:off x="5794750" y="5745591"/>
              <a:ext cx="58044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800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9.1 </a:t>
              </a:r>
              <a:r>
                <a:rPr lang="en-US" sz="4800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4800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800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cuả</a:t>
              </a:r>
              <a:r>
                <a:rPr lang="en-US" sz="4800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4800" dirty="0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51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endParaRPr lang="en-US" sz="4800" dirty="0">
                <a:solidFill>
                  <a:srgbClr val="0516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4914401-9217-47C2-BD8E-2B37F06B2BC1}"/>
              </a:ext>
            </a:extLst>
          </p:cNvPr>
          <p:cNvSpPr/>
          <p:nvPr/>
        </p:nvSpPr>
        <p:spPr>
          <a:xfrm>
            <a:off x="343095" y="2500338"/>
            <a:ext cx="7726680" cy="6103620"/>
          </a:xfrm>
          <a:prstGeom prst="cloudCallout">
            <a:avLst>
              <a:gd name="adj1" fmla="val 78419"/>
              <a:gd name="adj2" fmla="val -15648"/>
            </a:avLst>
          </a:prstGeom>
          <a:solidFill>
            <a:srgbClr val="FE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55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19">
            <a:extLst>
              <a:ext uri="{FF2B5EF4-FFF2-40B4-BE49-F238E27FC236}">
                <a16:creationId xmlns:a16="http://schemas.microsoft.com/office/drawing/2014/main" id="{DF589692-5C6A-4971-92D6-DF18CB5C2A2D}"/>
              </a:ext>
            </a:extLst>
          </p:cNvPr>
          <p:cNvSpPr txBox="1"/>
          <p:nvPr/>
        </p:nvSpPr>
        <p:spPr>
          <a:xfrm>
            <a:off x="1021517" y="2518040"/>
            <a:ext cx="17415038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nl-NL" sz="6600" dirty="0" smtClean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Cấu </a:t>
            </a:r>
            <a:r>
              <a:rPr lang="nl-NL" sz="6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của Trái Đất gồm 3 lớp:</a:t>
            </a:r>
            <a:endParaRPr lang="en-US" sz="6600" dirty="0">
              <a:solidFill>
                <a:srgbClr val="2913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ts val="2400"/>
            </a:pPr>
            <a:endParaRPr sz="6600" dirty="0">
              <a:solidFill>
                <a:srgbClr val="2913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11B0D05A-0612-4012-8BAA-8048EF207EA3}"/>
              </a:ext>
            </a:extLst>
          </p:cNvPr>
          <p:cNvSpPr txBox="1"/>
          <p:nvPr/>
        </p:nvSpPr>
        <p:spPr>
          <a:xfrm>
            <a:off x="1600200" y="3763640"/>
            <a:ext cx="17415038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nl-NL" sz="6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Vỏ Trái Đất</a:t>
            </a:r>
          </a:p>
          <a:p>
            <a:pPr>
              <a:buClr>
                <a:srgbClr val="0000CC"/>
              </a:buClr>
              <a:buSzPts val="2400"/>
            </a:pPr>
            <a:r>
              <a:rPr lang="nl-NL" sz="6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Manti</a:t>
            </a:r>
          </a:p>
          <a:p>
            <a:pPr>
              <a:buClr>
                <a:srgbClr val="0000CC"/>
              </a:buClr>
              <a:buSzPts val="2400"/>
            </a:pPr>
            <a:r>
              <a:rPr lang="nl-NL" sz="6600" dirty="0">
                <a:solidFill>
                  <a:srgbClr val="2913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Nhân</a:t>
            </a:r>
            <a:endParaRPr sz="6600" dirty="0">
              <a:solidFill>
                <a:srgbClr val="2913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F39ABF-5172-453D-B565-C42457535CF3}"/>
              </a:ext>
            </a:extLst>
          </p:cNvPr>
          <p:cNvGrpSpPr/>
          <p:nvPr/>
        </p:nvGrpSpPr>
        <p:grpSpPr>
          <a:xfrm>
            <a:off x="7162800" y="1356427"/>
            <a:ext cx="11125200" cy="8397599"/>
            <a:chOff x="4775200" y="904284"/>
            <a:chExt cx="7416800" cy="5598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D35D43-69DA-44FD-B35E-C2BC3C4D3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167" t="20592" r="26833" b="15555"/>
            <a:stretch/>
          </p:blipFill>
          <p:spPr>
            <a:xfrm>
              <a:off x="4775200" y="904284"/>
              <a:ext cx="7416800" cy="55497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6D398E-1694-42BB-99FF-F527E0C33CC5}"/>
                </a:ext>
              </a:extLst>
            </p:cNvPr>
            <p:cNvSpPr/>
            <p:nvPr/>
          </p:nvSpPr>
          <p:spPr>
            <a:xfrm>
              <a:off x="7976213" y="5804304"/>
              <a:ext cx="4087258" cy="698379"/>
            </a:xfrm>
            <a:prstGeom prst="rect">
              <a:avLst/>
            </a:prstGeom>
            <a:solidFill>
              <a:srgbClr val="FFF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1.Cấu tạo bên trong Trái Đất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963FD7-F0B2-4367-9B17-17E85D333DC0}"/>
              </a:ext>
            </a:extLst>
          </p:cNvPr>
          <p:cNvSpPr txBox="1"/>
          <p:nvPr/>
        </p:nvSpPr>
        <p:spPr>
          <a:xfrm>
            <a:off x="228600" y="3135258"/>
            <a:ext cx="7162800" cy="36933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9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nhóm có 2 phút đọc thông tin SGK  về đặc điểm cấu tạo bên trong của Trái Đất.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9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2 phút gấp sách vở và hoàn thành nội dung PHT.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2635B-EC01-4879-A049-5ECE0EAC3D82}"/>
              </a:ext>
            </a:extLst>
          </p:cNvPr>
          <p:cNvSpPr txBox="1"/>
          <p:nvPr/>
        </p:nvSpPr>
        <p:spPr>
          <a:xfrm>
            <a:off x="228600" y="1866900"/>
            <a:ext cx="537480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AI </a:t>
            </a:r>
            <a:r>
              <a:rPr lang="en-US" sz="5400" b="1" dirty="0" smtClean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NHANH HƠN </a:t>
            </a:r>
            <a:endParaRPr lang="en-US" sz="5400" b="1" dirty="0">
              <a:solidFill>
                <a:srgbClr val="00B05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2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46090FE2-A0B5-4569-908B-4FA0B6FA0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1230" y="1761095"/>
            <a:ext cx="1525037" cy="1039293"/>
          </a:xfrm>
          <a:prstGeom prst="rect">
            <a:avLst/>
          </a:prstGeom>
        </p:spPr>
      </p:pic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4953000" y="165685"/>
            <a:ext cx="7366265" cy="863015"/>
          </a:xfrm>
          <a:prstGeom prst="round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FB184FF8-2FB6-44A3-8D04-97162439B9DE}"/>
              </a:ext>
            </a:extLst>
          </p:cNvPr>
          <p:cNvSpPr/>
          <p:nvPr/>
        </p:nvSpPr>
        <p:spPr>
          <a:xfrm>
            <a:off x="4825388" y="53882"/>
            <a:ext cx="9832554" cy="1768206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C5F19-1E73-43B7-B9C3-E1B391A45703}"/>
              </a:ext>
            </a:extLst>
          </p:cNvPr>
          <p:cNvSpPr txBox="1"/>
          <p:nvPr/>
        </p:nvSpPr>
        <p:spPr>
          <a:xfrm>
            <a:off x="56000" y="1797331"/>
            <a:ext cx="18359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sgk hãy sắp xếp thẻ kiến thức sau sao cho phù hợp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BC8E3-5DE7-4EE8-8F32-4D0E6C1ADB85}"/>
              </a:ext>
            </a:extLst>
          </p:cNvPr>
          <p:cNvSpPr txBox="1"/>
          <p:nvPr/>
        </p:nvSpPr>
        <p:spPr>
          <a:xfrm>
            <a:off x="4053610" y="3034218"/>
            <a:ext cx="2269028" cy="5078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3000km</a:t>
            </a:r>
            <a:endParaRPr lang="en-US" sz="27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FB590-7C62-4214-8F7A-AAE7CDE126DD}"/>
              </a:ext>
            </a:extLst>
          </p:cNvPr>
          <p:cNvSpPr txBox="1"/>
          <p:nvPr/>
        </p:nvSpPr>
        <p:spPr>
          <a:xfrm>
            <a:off x="458795" y="2863302"/>
            <a:ext cx="3062177" cy="5078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5km đến 70km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13587-9FF2-40DB-BA6B-B63481C383E4}"/>
              </a:ext>
            </a:extLst>
          </p:cNvPr>
          <p:cNvSpPr txBox="1"/>
          <p:nvPr/>
        </p:nvSpPr>
        <p:spPr>
          <a:xfrm>
            <a:off x="7151816" y="3003348"/>
            <a:ext cx="2775476" cy="5078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3000km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5539C-7A8D-47B4-B189-FFC489F0CE7E}"/>
              </a:ext>
            </a:extLst>
          </p:cNvPr>
          <p:cNvSpPr txBox="1"/>
          <p:nvPr/>
        </p:nvSpPr>
        <p:spPr>
          <a:xfrm>
            <a:off x="807013" y="4048610"/>
            <a:ext cx="1919177" cy="5078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chắc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6CA8D-9709-4628-8AB5-60050D1DD492}"/>
              </a:ext>
            </a:extLst>
          </p:cNvPr>
          <p:cNvSpPr txBox="1"/>
          <p:nvPr/>
        </p:nvSpPr>
        <p:spPr>
          <a:xfrm>
            <a:off x="4290947" y="4040274"/>
            <a:ext cx="2587862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 đa đạt</a:t>
            </a:r>
          </a:p>
          <a:p>
            <a:pPr algn="ctr"/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pt-BR" sz="3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8FB40-45E2-4DA9-8668-3626A753B4C6}"/>
              </a:ext>
            </a:extLst>
          </p:cNvPr>
          <p:cNvSpPr txBox="1"/>
          <p:nvPr/>
        </p:nvSpPr>
        <p:spPr>
          <a:xfrm>
            <a:off x="10500812" y="2796129"/>
            <a:ext cx="2997126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quánh dẻo đến rắn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C66C3-6739-4D57-A4CA-3A0A088FC8A8}"/>
              </a:ext>
            </a:extLst>
          </p:cNvPr>
          <p:cNvSpPr txBox="1"/>
          <p:nvPr/>
        </p:nvSpPr>
        <p:spPr>
          <a:xfrm>
            <a:off x="14071459" y="2922790"/>
            <a:ext cx="3392141" cy="55399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lỏng đến rắn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577DF-7D0F-4429-AB05-869748CE39D0}"/>
              </a:ext>
            </a:extLst>
          </p:cNvPr>
          <p:cNvSpPr txBox="1"/>
          <p:nvPr/>
        </p:nvSpPr>
        <p:spPr>
          <a:xfrm>
            <a:off x="7333153" y="4031343"/>
            <a:ext cx="3805286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từ</a:t>
            </a:r>
          </a:p>
          <a:p>
            <a:pPr algn="ctr"/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pt-BR" sz="3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đến 3700</a:t>
            </a:r>
            <a:r>
              <a:rPr lang="pt-BR" sz="3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FF233-072F-493E-86A7-6893B771FBEE}"/>
              </a:ext>
            </a:extLst>
          </p:cNvPr>
          <p:cNvSpPr txBox="1"/>
          <p:nvPr/>
        </p:nvSpPr>
        <p:spPr>
          <a:xfrm>
            <a:off x="13801745" y="4031343"/>
            <a:ext cx="3931566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nhất khoảng </a:t>
            </a:r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pt-BR" sz="3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132BF938-F75D-459D-A9E6-982397DE0E4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555" y="5448386"/>
          <a:ext cx="17240312" cy="443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078">
                  <a:extLst>
                    <a:ext uri="{9D8B030D-6E8A-4147-A177-3AD203B41FA5}">
                      <a16:colId xmlns:a16="http://schemas.microsoft.com/office/drawing/2014/main" val="1614412451"/>
                    </a:ext>
                  </a:extLst>
                </a:gridCol>
                <a:gridCol w="4310078">
                  <a:extLst>
                    <a:ext uri="{9D8B030D-6E8A-4147-A177-3AD203B41FA5}">
                      <a16:colId xmlns:a16="http://schemas.microsoft.com/office/drawing/2014/main" val="1246913486"/>
                    </a:ext>
                  </a:extLst>
                </a:gridCol>
                <a:gridCol w="4310078">
                  <a:extLst>
                    <a:ext uri="{9D8B030D-6E8A-4147-A177-3AD203B41FA5}">
                      <a16:colId xmlns:a16="http://schemas.microsoft.com/office/drawing/2014/main" val="3920859027"/>
                    </a:ext>
                  </a:extLst>
                </a:gridCol>
                <a:gridCol w="4310078">
                  <a:extLst>
                    <a:ext uri="{9D8B030D-6E8A-4147-A177-3AD203B41FA5}">
                      <a16:colId xmlns:a16="http://schemas.microsoft.com/office/drawing/2014/main" val="816526563"/>
                    </a:ext>
                  </a:extLst>
                </a:gridCol>
              </a:tblGrid>
              <a:tr h="73152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Vỏ Trái Đất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Manti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591691829"/>
                  </a:ext>
                </a:extLst>
              </a:tr>
              <a:tr h="1087184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dày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59744"/>
                  </a:ext>
                </a:extLst>
              </a:tr>
              <a:tr h="1308470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 thái vật chất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01886"/>
                  </a:ext>
                </a:extLst>
              </a:tr>
              <a:tr h="1308470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độ</a:t>
                      </a:r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137160" marR="137160" marT="68580" marB="6858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3680"/>
                  </a:ext>
                </a:extLst>
              </a:tr>
            </a:tbl>
          </a:graphicData>
        </a:graphic>
      </p:graphicFrame>
      <p:pic>
        <p:nvPicPr>
          <p:cNvPr id="14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B3484FA0-6CA3-4999-A69A-D98A2A2FE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3136" y="312601"/>
            <a:ext cx="1955671" cy="13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50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1427</Words>
  <Application>Microsoft Office PowerPoint</Application>
  <PresentationFormat>Custom</PresentationFormat>
  <Paragraphs>233</Paragraphs>
  <Slides>39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Wingdings</vt:lpstr>
      <vt:lpstr>Calibri</vt:lpstr>
      <vt:lpstr>Tahoma</vt:lpstr>
      <vt:lpstr>Arial</vt:lpstr>
      <vt:lpstr>Century</vt:lpstr>
      <vt:lpstr>#9Slide07 IcielBC Cubano Normal</vt:lpstr>
      <vt:lpstr>Times New Roman</vt:lpstr>
      <vt:lpstr>#9Slide03 SFU Futura_12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ĐỊNH HƯỚNG NĂM HỌC 2024-2025</dc:title>
  <dc:creator>ROYAL SCHOOL</dc:creator>
  <cp:lastModifiedBy>Intel</cp:lastModifiedBy>
  <cp:revision>63</cp:revision>
  <dcterms:created xsi:type="dcterms:W3CDTF">2006-08-16T00:00:00Z</dcterms:created>
  <dcterms:modified xsi:type="dcterms:W3CDTF">2025-12-25T08:56:46Z</dcterms:modified>
  <dc:identifier>DAGM-CiAHLQ</dc:identifier>
</cp:coreProperties>
</file>