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478" r:id="rId2"/>
    <p:sldId id="479" r:id="rId3"/>
    <p:sldId id="480" r:id="rId4"/>
    <p:sldId id="481" r:id="rId5"/>
    <p:sldId id="482" r:id="rId6"/>
    <p:sldId id="483" r:id="rId7"/>
    <p:sldId id="484" r:id="rId8"/>
    <p:sldId id="485" r:id="rId9"/>
    <p:sldId id="486" r:id="rId10"/>
    <p:sldId id="487" r:id="rId11"/>
    <p:sldId id="503" r:id="rId12"/>
    <p:sldId id="488" r:id="rId13"/>
    <p:sldId id="489" r:id="rId14"/>
    <p:sldId id="490" r:id="rId15"/>
    <p:sldId id="491" r:id="rId16"/>
    <p:sldId id="492" r:id="rId17"/>
    <p:sldId id="493" r:id="rId18"/>
    <p:sldId id="494" r:id="rId19"/>
    <p:sldId id="495" r:id="rId20"/>
    <p:sldId id="496" r:id="rId21"/>
    <p:sldId id="504" r:id="rId22"/>
    <p:sldId id="505" r:id="rId23"/>
    <p:sldId id="497" r:id="rId24"/>
    <p:sldId id="498" r:id="rId25"/>
    <p:sldId id="499" r:id="rId26"/>
    <p:sldId id="500" r:id="rId27"/>
    <p:sldId id="501" r:id="rId28"/>
    <p:sldId id="502" r:id="rId29"/>
    <p:sldId id="468" r:id="rId30"/>
    <p:sldId id="412" r:id="rId31"/>
  </p:sldIdLst>
  <p:sldSz cx="18288000" cy="10287000"/>
  <p:notesSz cx="6858000" cy="9144000"/>
  <p:embeddedFontLst>
    <p:embeddedFont>
      <p:font typeface="Calibri" panose="020F0502020204030204" pitchFamily="34" charset="0"/>
      <p:regular r:id="rId33"/>
      <p:bold r:id="rId34"/>
      <p:italic r:id="rId35"/>
      <p:boldItalic r:id="rId36"/>
    </p:embeddedFont>
    <p:embeddedFont>
      <p:font typeface="Tahoma" panose="020B0604030504040204" pitchFamily="34"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BC"/>
    <a:srgbClr val="873AC0"/>
    <a:srgbClr val="FB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26" autoAdjust="0"/>
    <p:restoredTop sz="94622" autoAdjust="0"/>
  </p:normalViewPr>
  <p:slideViewPr>
    <p:cSldViewPr>
      <p:cViewPr varScale="1">
        <p:scale>
          <a:sx n="49" d="100"/>
          <a:sy n="49" d="100"/>
        </p:scale>
        <p:origin x="29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25B21-1450-4935-8F49-10C6FEB54072}" type="datetimeFigureOut">
              <a:rPr lang="en-US" smtClean="0"/>
              <a:t>20-Jan-26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F6717C-9CAA-491A-B0C1-808837E0538D}" type="slidenum">
              <a:rPr lang="en-US" smtClean="0"/>
              <a:t>‹#›</a:t>
            </a:fld>
            <a:endParaRPr lang="en-US"/>
          </a:p>
        </p:txBody>
      </p:sp>
    </p:spTree>
    <p:extLst>
      <p:ext uri="{BB962C8B-B14F-4D97-AF65-F5344CB8AC3E}">
        <p14:creationId xmlns:p14="http://schemas.microsoft.com/office/powerpoint/2010/main" val="3512543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F2043E91-0332-46B7-84BF-5D2845605838}" type="slidenum">
              <a:rPr lang="en-US" smtClean="0"/>
              <a:t>1</a:t>
            </a:fld>
            <a:endParaRPr lang="en-US"/>
          </a:p>
        </p:txBody>
      </p:sp>
    </p:spTree>
    <p:extLst>
      <p:ext uri="{BB962C8B-B14F-4D97-AF65-F5344CB8AC3E}">
        <p14:creationId xmlns:p14="http://schemas.microsoft.com/office/powerpoint/2010/main" val="3403533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2400" b="0" i="0" kern="1200">
                <a:solidFill>
                  <a:schemeClr val="tx1"/>
                </a:solidFill>
                <a:effectLst/>
                <a:latin typeface="+mn-lt"/>
                <a:ea typeface="+mn-ea"/>
                <a:cs typeface="+mn-cs"/>
              </a:rPr>
              <a:t>- Người em đã xác định hướng tây bằng cách dựa vào cách sờ vào thân cây, phiến đá để nhận biết độ ấm của vật và vật nào ấm hơn thì phía đó hướng tây.</a:t>
            </a:r>
          </a:p>
          <a:p>
            <a:r>
              <a:rPr lang="vi-VN" sz="2400" b="0" i="0" kern="1200">
                <a:solidFill>
                  <a:schemeClr val="tx1"/>
                </a:solidFill>
                <a:effectLst/>
                <a:latin typeface="+mn-lt"/>
                <a:ea typeface="+mn-ea"/>
                <a:cs typeface="+mn-cs"/>
              </a:rPr>
              <a:t>- Sau khi xác định được hướng tây, người em xác định các hướng còn lại bằng cách trước mặt là hướng tây thì bên phải là hướng bắc.</a:t>
            </a:r>
          </a:p>
          <a:p>
            <a:r>
              <a:rPr lang="vi-VN" sz="2400" b="0" i="0" kern="1200">
                <a:solidFill>
                  <a:schemeClr val="tx1"/>
                </a:solidFill>
                <a:effectLst/>
                <a:latin typeface="+mn-lt"/>
                <a:ea typeface="+mn-ea"/>
                <a:cs typeface="+mn-cs"/>
              </a:rPr>
              <a:t/>
            </a:r>
            <a:br>
              <a:rPr lang="vi-VN" sz="2400" b="0" i="0" kern="1200">
                <a:solidFill>
                  <a:schemeClr val="tx1"/>
                </a:solidFill>
                <a:effectLst/>
                <a:latin typeface="+mn-lt"/>
                <a:ea typeface="+mn-ea"/>
                <a:cs typeface="+mn-cs"/>
              </a:rPr>
            </a:br>
            <a:r>
              <a:rPr lang="vi-VN" sz="2400" b="0" i="0" kern="1200">
                <a:solidFill>
                  <a:schemeClr val="tx1"/>
                </a:solidFill>
                <a:effectLst/>
                <a:latin typeface="+mn-lt"/>
                <a:ea typeface="+mn-ea"/>
                <a:cs typeface="+mn-cs"/>
              </a:rPr>
              <a:t/>
            </a:r>
            <a:br>
              <a:rPr lang="vi-VN" sz="24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F2043E91-0332-46B7-84BF-5D2845605838}" type="slidenum">
              <a:rPr lang="en-US" smtClean="0"/>
              <a:t>19</a:t>
            </a:fld>
            <a:endParaRPr lang="en-US"/>
          </a:p>
        </p:txBody>
      </p:sp>
    </p:spTree>
    <p:extLst>
      <p:ext uri="{BB962C8B-B14F-4D97-AF65-F5344CB8AC3E}">
        <p14:creationId xmlns:p14="http://schemas.microsoft.com/office/powerpoint/2010/main" val="580757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43E91-0332-46B7-84BF-5D2845605838}" type="slidenum">
              <a:rPr lang="en-US" smtClean="0"/>
              <a:t>20</a:t>
            </a:fld>
            <a:endParaRPr lang="en-US"/>
          </a:p>
        </p:txBody>
      </p:sp>
    </p:spTree>
    <p:extLst>
      <p:ext uri="{BB962C8B-B14F-4D97-AF65-F5344CB8AC3E}">
        <p14:creationId xmlns:p14="http://schemas.microsoft.com/office/powerpoint/2010/main" val="2140458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43E91-0332-46B7-84BF-5D2845605838}" type="slidenum">
              <a:rPr lang="en-US" smtClean="0"/>
              <a:t>23</a:t>
            </a:fld>
            <a:endParaRPr lang="en-US"/>
          </a:p>
        </p:txBody>
      </p:sp>
    </p:spTree>
    <p:extLst>
      <p:ext uri="{BB962C8B-B14F-4D97-AF65-F5344CB8AC3E}">
        <p14:creationId xmlns:p14="http://schemas.microsoft.com/office/powerpoint/2010/main" val="957304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t>24</a:t>
            </a:fld>
            <a:endParaRPr lang="en-US"/>
          </a:p>
        </p:txBody>
      </p:sp>
    </p:spTree>
    <p:extLst>
      <p:ext uri="{BB962C8B-B14F-4D97-AF65-F5344CB8AC3E}">
        <p14:creationId xmlns:p14="http://schemas.microsoft.com/office/powerpoint/2010/main" val="1137854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D6EED-E6C2-48BC-9864-E09DAD06105E}" type="slidenum">
              <a:rPr lang="en-US" smtClean="0"/>
              <a:t>25</a:t>
            </a:fld>
            <a:endParaRPr lang="en-US"/>
          </a:p>
        </p:txBody>
      </p:sp>
    </p:spTree>
    <p:extLst>
      <p:ext uri="{BB962C8B-B14F-4D97-AF65-F5344CB8AC3E}">
        <p14:creationId xmlns:p14="http://schemas.microsoft.com/office/powerpoint/2010/main" val="745893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D6EED-E6C2-48BC-9864-E09DAD06105E}" type="slidenum">
              <a:rPr lang="en-US" smtClean="0"/>
              <a:t>26</a:t>
            </a:fld>
            <a:endParaRPr lang="en-US"/>
          </a:p>
        </p:txBody>
      </p:sp>
    </p:spTree>
    <p:extLst>
      <p:ext uri="{BB962C8B-B14F-4D97-AF65-F5344CB8AC3E}">
        <p14:creationId xmlns:p14="http://schemas.microsoft.com/office/powerpoint/2010/main" val="4291800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D6EED-E6C2-48BC-9864-E09DAD06105E}" type="slidenum">
              <a:rPr lang="en-US" smtClean="0"/>
              <a:t>27</a:t>
            </a:fld>
            <a:endParaRPr lang="en-US"/>
          </a:p>
        </p:txBody>
      </p:sp>
    </p:spTree>
    <p:extLst>
      <p:ext uri="{BB962C8B-B14F-4D97-AF65-F5344CB8AC3E}">
        <p14:creationId xmlns:p14="http://schemas.microsoft.com/office/powerpoint/2010/main" val="974177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Hoàn</a:t>
            </a:r>
            <a:r>
              <a:rPr lang="en-US" baseline="0" dirty="0"/>
              <a:t> </a:t>
            </a:r>
            <a:r>
              <a:rPr lang="en-US" baseline="0" dirty="0" err="1"/>
              <a:t>thành</a:t>
            </a:r>
            <a:r>
              <a:rPr lang="en-US" baseline="0" dirty="0"/>
              <a:t> </a:t>
            </a:r>
            <a:r>
              <a:rPr lang="en-US" baseline="0" dirty="0" err="1"/>
              <a:t>bài</a:t>
            </a:r>
            <a:r>
              <a:rPr lang="en-US" baseline="0" dirty="0"/>
              <a:t> </a:t>
            </a:r>
            <a:r>
              <a:rPr lang="en-US" baseline="0" dirty="0" err="1" smtClean="0"/>
              <a:t>nào</a:t>
            </a:r>
            <a:r>
              <a:rPr lang="en-US" baseline="0" dirty="0" smtClean="0"/>
              <a:t> </a:t>
            </a:r>
            <a:r>
              <a:rPr lang="en-US" baseline="0" dirty="0"/>
              <a:t>GV </a:t>
            </a:r>
            <a:r>
              <a:rPr lang="en-US" baseline="0" dirty="0" err="1"/>
              <a:t>linh</a:t>
            </a:r>
            <a:r>
              <a:rPr lang="en-US" baseline="0" dirty="0"/>
              <a:t> </a:t>
            </a:r>
            <a:r>
              <a:rPr lang="en-US" baseline="0" dirty="0" err="1"/>
              <a:t>động</a:t>
            </a:r>
            <a:r>
              <a:rPr lang="en-US" baseline="0" dirty="0"/>
              <a:t> </a:t>
            </a:r>
            <a:r>
              <a:rPr lang="en-US" baseline="0" dirty="0" err="1"/>
              <a:t>viết</a:t>
            </a:r>
            <a:r>
              <a:rPr lang="en-US" baseline="0" dirty="0"/>
              <a:t> </a:t>
            </a:r>
            <a:r>
              <a:rPr lang="en-US" baseline="0" dirty="0" err="1"/>
              <a:t>vào</a:t>
            </a:r>
            <a:r>
              <a:rPr lang="en-US" baseline="0" dirty="0"/>
              <a:t> </a:t>
            </a:r>
            <a:r>
              <a:rPr lang="en-US" baseline="0" dirty="0" err="1"/>
              <a:t>nhé</a:t>
            </a:r>
            <a:endParaRPr lang="en-US" dirty="0"/>
          </a:p>
        </p:txBody>
      </p:sp>
      <p:sp>
        <p:nvSpPr>
          <p:cNvPr id="4" name="Slide Number Placeholder 3"/>
          <p:cNvSpPr>
            <a:spLocks noGrp="1"/>
          </p:cNvSpPr>
          <p:nvPr>
            <p:ph type="sldNum" sz="quarter" idx="10"/>
          </p:nvPr>
        </p:nvSpPr>
        <p:spPr/>
        <p:txBody>
          <a:bodyPr/>
          <a:lstStyle/>
          <a:p>
            <a:fld id="{A7F0B64C-F99D-4875-B5C8-ED5FC3D30133}" type="slidenum">
              <a:rPr lang="en-US" smtClean="0"/>
              <a:t>28</a:t>
            </a:fld>
            <a:endParaRPr lang="en-US"/>
          </a:p>
        </p:txBody>
      </p:sp>
    </p:spTree>
    <p:extLst>
      <p:ext uri="{BB962C8B-B14F-4D97-AF65-F5344CB8AC3E}">
        <p14:creationId xmlns:p14="http://schemas.microsoft.com/office/powerpoint/2010/main" val="1156770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043E91-0332-46B7-84BF-5D2845605838}" type="slidenum">
              <a:rPr lang="en-US" smtClean="0"/>
              <a:t>2</a:t>
            </a:fld>
            <a:endParaRPr lang="en-US"/>
          </a:p>
        </p:txBody>
      </p:sp>
    </p:spTree>
    <p:extLst>
      <p:ext uri="{BB962C8B-B14F-4D97-AF65-F5344CB8AC3E}">
        <p14:creationId xmlns:p14="http://schemas.microsoft.com/office/powerpoint/2010/main" val="1769429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043E91-0332-46B7-84BF-5D2845605838}" type="slidenum">
              <a:rPr lang="en-US" smtClean="0"/>
              <a:t>5</a:t>
            </a:fld>
            <a:endParaRPr lang="en-US"/>
          </a:p>
        </p:txBody>
      </p:sp>
    </p:spTree>
    <p:extLst>
      <p:ext uri="{BB962C8B-B14F-4D97-AF65-F5344CB8AC3E}">
        <p14:creationId xmlns:p14="http://schemas.microsoft.com/office/powerpoint/2010/main" val="2209650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mn-ea"/>
            </a:endParaRPr>
          </a:p>
        </p:txBody>
      </p:sp>
      <p:sp>
        <p:nvSpPr>
          <p:cNvPr id="4" name="Slide Number Placeholder 3"/>
          <p:cNvSpPr>
            <a:spLocks noGrp="1"/>
          </p:cNvSpPr>
          <p:nvPr>
            <p:ph type="sldNum" sz="quarter" idx="5"/>
          </p:nvPr>
        </p:nvSpPr>
        <p:spPr/>
        <p:txBody>
          <a:bodyPr/>
          <a:lstStyle/>
          <a:p>
            <a:fld id="{21B2AA4F-B828-4D7C-AFD3-893933DAFCB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032864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43E91-0332-46B7-84BF-5D2845605838}" type="slidenum">
              <a:rPr lang="en-US" smtClean="0"/>
              <a:t>8</a:t>
            </a:fld>
            <a:endParaRPr lang="en-US"/>
          </a:p>
        </p:txBody>
      </p:sp>
    </p:spTree>
    <p:extLst>
      <p:ext uri="{BB962C8B-B14F-4D97-AF65-F5344CB8AC3E}">
        <p14:creationId xmlns:p14="http://schemas.microsoft.com/office/powerpoint/2010/main" val="790620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D30C6B0-35C3-4B97-B1B1-B0C0AC1B0B4D}"/>
              </a:ext>
            </a:extLst>
          </p:cNvPr>
          <p:cNvSpPr>
            <a:spLocks noGrp="1"/>
          </p:cNvSpPr>
          <p:nvPr>
            <p:ph type="body" idx="1"/>
          </p:nvPr>
        </p:nvSpPr>
        <p:spPr/>
        <p:txBody>
          <a:bodyPr/>
          <a:lstStyle/>
          <a:p>
            <a:r>
              <a:rPr lang="en-US"/>
              <a:t>Đối với những bản đồ ko có kinh vĩ tuyến, ng</a:t>
            </a:r>
            <a:r>
              <a:rPr lang="vi-VN"/>
              <a:t>ư</a:t>
            </a:r>
            <a:r>
              <a:rPr lang="en-US"/>
              <a:t>ời ta vẽ mũi tên chỉ h</a:t>
            </a:r>
            <a:r>
              <a:rPr lang="vi-VN"/>
              <a:t>ư</a:t>
            </a:r>
            <a:r>
              <a:rPr lang="en-US"/>
              <a:t>ớng bắc, dựa vào đó để xác đinh ph</a:t>
            </a:r>
            <a:r>
              <a:rPr lang="vi-VN"/>
              <a:t>ư</a:t>
            </a:r>
            <a:r>
              <a:rPr lang="en-US"/>
              <a:t>ơng h</a:t>
            </a:r>
            <a:r>
              <a:rPr lang="vi-VN"/>
              <a:t>ư</a:t>
            </a:r>
            <a:r>
              <a:rPr lang="en-US"/>
              <a:t>ớng trên bản đồ</a:t>
            </a:r>
          </a:p>
        </p:txBody>
      </p:sp>
    </p:spTree>
    <p:extLst>
      <p:ext uri="{BB962C8B-B14F-4D97-AF65-F5344CB8AC3E}">
        <p14:creationId xmlns:p14="http://schemas.microsoft.com/office/powerpoint/2010/main" val="4221699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43E91-0332-46B7-84BF-5D2845605838}" type="slidenum">
              <a:rPr lang="en-US" smtClean="0"/>
              <a:t>13</a:t>
            </a:fld>
            <a:endParaRPr lang="en-US"/>
          </a:p>
        </p:txBody>
      </p:sp>
    </p:spTree>
    <p:extLst>
      <p:ext uri="{BB962C8B-B14F-4D97-AF65-F5344CB8AC3E}">
        <p14:creationId xmlns:p14="http://schemas.microsoft.com/office/powerpoint/2010/main" val="406104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tham khảo giáo án để h</a:t>
            </a:r>
            <a:r>
              <a:rPr lang="vi-VN"/>
              <a:t>ư</a:t>
            </a:r>
            <a:r>
              <a:rPr lang="en-US"/>
              <a:t>ớng dẫn hs xác định ph</a:t>
            </a:r>
            <a:r>
              <a:rPr lang="vi-VN"/>
              <a:t>ư</a:t>
            </a:r>
            <a:r>
              <a:rPr lang="en-US"/>
              <a:t>ơng h</a:t>
            </a:r>
            <a:r>
              <a:rPr lang="vi-VN"/>
              <a:t>ư</a:t>
            </a:r>
            <a:r>
              <a:rPr lang="en-US"/>
              <a:t>ớng trên la bàn hay điện thoại nhé</a:t>
            </a:r>
          </a:p>
        </p:txBody>
      </p:sp>
      <p:sp>
        <p:nvSpPr>
          <p:cNvPr id="4" name="Slide Number Placeholder 3"/>
          <p:cNvSpPr>
            <a:spLocks noGrp="1"/>
          </p:cNvSpPr>
          <p:nvPr>
            <p:ph type="sldNum" sz="quarter" idx="5"/>
          </p:nvPr>
        </p:nvSpPr>
        <p:spPr/>
        <p:txBody>
          <a:bodyPr/>
          <a:lstStyle/>
          <a:p>
            <a:fld id="{F2043E91-0332-46B7-84BF-5D2845605838}" type="slidenum">
              <a:rPr lang="en-US" smtClean="0"/>
              <a:t>15</a:t>
            </a:fld>
            <a:endParaRPr lang="en-US"/>
          </a:p>
        </p:txBody>
      </p:sp>
    </p:spTree>
    <p:extLst>
      <p:ext uri="{BB962C8B-B14F-4D97-AF65-F5344CB8AC3E}">
        <p14:creationId xmlns:p14="http://schemas.microsoft.com/office/powerpoint/2010/main" val="4118237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043E91-0332-46B7-84BF-5D2845605838}" type="slidenum">
              <a:rPr lang="en-US" smtClean="0"/>
              <a:t>18</a:t>
            </a:fld>
            <a:endParaRPr lang="en-US"/>
          </a:p>
        </p:txBody>
      </p:sp>
    </p:spTree>
    <p:extLst>
      <p:ext uri="{BB962C8B-B14F-4D97-AF65-F5344CB8AC3E}">
        <p14:creationId xmlns:p14="http://schemas.microsoft.com/office/powerpoint/2010/main" val="2735540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0942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20-Jan-26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20-Jan-26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20-Jan-26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20-Jan-26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3.wdp"/><Relationship Id="rId18" Type="http://schemas.openxmlformats.org/officeDocument/2006/relationships/image" Target="../media/image7.png"/><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5.png"/><Relationship Id="rId17" Type="http://schemas.openxmlformats.org/officeDocument/2006/relationships/slide" Target="slide8.xml"/><Relationship Id="rId2" Type="http://schemas.openxmlformats.org/officeDocument/2006/relationships/audio" Target="../media/media1.mp3"/><Relationship Id="rId16" Type="http://schemas.microsoft.com/office/2007/relationships/hdphoto" Target="../media/hdphoto4.wdp"/><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slide" Target="slide7.xml"/><Relationship Id="rId5" Type="http://schemas.openxmlformats.org/officeDocument/2006/relationships/slide" Target="slide6.xml"/><Relationship Id="rId15" Type="http://schemas.openxmlformats.org/officeDocument/2006/relationships/image" Target="../media/image6.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4.png"/><Relationship Id="rId14" Type="http://schemas.openxmlformats.org/officeDocument/2006/relationships/slide" Target="slide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xml"/><Relationship Id="rId5" Type="http://schemas.microsoft.com/office/2007/relationships/hdphoto" Target="../media/hdphoto5.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9.png"/><Relationship Id="rId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xml"/><Relationship Id="rId5" Type="http://schemas.microsoft.com/office/2007/relationships/hdphoto" Target="../media/hdphoto7.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016100" y="133351"/>
            <a:ext cx="16574899" cy="3300219"/>
          </a:xfrm>
          <a:prstGeom prst="rect">
            <a:avLst/>
          </a:prstGeom>
          <a:noFill/>
          <a:ln w="57150">
            <a:noFill/>
          </a:ln>
        </p:spPr>
        <p:txBody>
          <a:bodyPr wrap="square" lIns="136611" tIns="68305" rIns="136611" bIns="68305" rtlCol="0">
            <a:spAutoFit/>
          </a:bodyPr>
          <a:lstStyle/>
          <a:p>
            <a:pPr algn="ctr">
              <a:spcBef>
                <a:spcPts val="896"/>
              </a:spcBef>
            </a:pPr>
            <a:r>
              <a:rPr lang="en-US" sz="9891">
                <a:solidFill>
                  <a:srgbClr val="FF0066"/>
                </a:solidFill>
                <a:latin typeface="Kids" pitchFamily="2" charset="0"/>
                <a:ea typeface="Kids" pitchFamily="2" charset="0"/>
                <a:cs typeface="Kids" pitchFamily="2" charset="0"/>
              </a:rPr>
              <a:t>Khởi động</a:t>
            </a:r>
          </a:p>
          <a:p>
            <a:pPr algn="ctr">
              <a:spcBef>
                <a:spcPts val="896"/>
              </a:spcBef>
            </a:pPr>
            <a:r>
              <a:rPr lang="en-US" sz="9891">
                <a:solidFill>
                  <a:srgbClr val="FF0066"/>
                </a:solidFill>
                <a:latin typeface="Kids" pitchFamily="2" charset="0"/>
                <a:ea typeface="Kids" pitchFamily="2" charset="0"/>
                <a:cs typeface="Kids" pitchFamily="2" charset="0"/>
              </a:rPr>
              <a:t>Game: </a:t>
            </a:r>
            <a:r>
              <a:rPr lang="en-US" sz="9891">
                <a:solidFill>
                  <a:srgbClr val="0070C0"/>
                </a:solidFill>
                <a:latin typeface="Kids" pitchFamily="2" charset="0"/>
                <a:ea typeface="Kids" pitchFamily="2" charset="0"/>
                <a:cs typeface="Kids" pitchFamily="2" charset="0"/>
              </a:rPr>
              <a:t>Dũng sĩ diệt virus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667"/>
          <a:stretch/>
        </p:blipFill>
        <p:spPr>
          <a:xfrm>
            <a:off x="8459" y="3448050"/>
            <a:ext cx="8825326" cy="634365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0556"/>
          <a:stretch/>
        </p:blipFill>
        <p:spPr>
          <a:xfrm>
            <a:off x="11138303" y="3684531"/>
            <a:ext cx="7089962" cy="6084809"/>
          </a:xfrm>
          <a:prstGeom prst="rect">
            <a:avLst/>
          </a:prstGeom>
        </p:spPr>
      </p:pic>
    </p:spTree>
    <p:extLst>
      <p:ext uri="{BB962C8B-B14F-4D97-AF65-F5344CB8AC3E}">
        <p14:creationId xmlns:p14="http://schemas.microsoft.com/office/powerpoint/2010/main" val="254818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0"/>
                                        </p:tgtEl>
                                        <p:attrNameLst>
                                          <p:attrName>style.visibility</p:attrName>
                                        </p:attrNameLst>
                                      </p:cBhvr>
                                      <p:to>
                                        <p:strVal val="visible"/>
                                      </p:to>
                                    </p:set>
                                    <p:set>
                                      <p:cBhvr>
                                        <p:cTn id="7" dur="114" fill="hold">
                                          <p:stCondLst>
                                            <p:cond delay="0"/>
                                          </p:stCondLst>
                                        </p:cTn>
                                        <p:tgtEl>
                                          <p:spTgt spid="20"/>
                                        </p:tgtEl>
                                        <p:attrNameLst>
                                          <p:attrName>style.rotation</p:attrName>
                                        </p:attrNameLst>
                                      </p:cBhvr>
                                      <p:to>
                                        <p:strVal val="-45.0"/>
                                      </p:to>
                                    </p:set>
                                    <p:anim calcmode="lin" valueType="num">
                                      <p:cBhvr>
                                        <p:cTn id="8" dur="114" fill="hold">
                                          <p:stCondLst>
                                            <p:cond delay="114"/>
                                          </p:stCondLst>
                                        </p:cTn>
                                        <p:tgtEl>
                                          <p:spTgt spid="20"/>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20"/>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20"/>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2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id="{B67813DD-1784-4616-8F4E-55B75D4E196B}"/>
              </a:ext>
            </a:extLst>
          </p:cNvPr>
          <p:cNvSpPr/>
          <p:nvPr/>
        </p:nvSpPr>
        <p:spPr>
          <a:xfrm>
            <a:off x="421337" y="3852587"/>
            <a:ext cx="1869372" cy="1821817"/>
          </a:xfrm>
          <a:prstGeom prst="flowChartConnector">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7993" b="1">
                <a:solidFill>
                  <a:schemeClr val="bg1"/>
                </a:solidFill>
                <a:latin typeface="Arial" panose="020B0604020202020204" pitchFamily="34" charset="0"/>
                <a:cs typeface="Arial" panose="020B0604020202020204" pitchFamily="34" charset="0"/>
              </a:rPr>
              <a:t>1</a:t>
            </a:r>
            <a:endParaRPr lang="en-US" sz="7993" b="1" dirty="0">
              <a:solidFill>
                <a:schemeClr val="bg1"/>
              </a:solidFill>
              <a:latin typeface="Arial" panose="020B0604020202020204" pitchFamily="34" charset="0"/>
              <a:cs typeface="Arial" panose="020B0604020202020204" pitchFamily="34" charset="0"/>
            </a:endParaRPr>
          </a:p>
        </p:txBody>
      </p:sp>
      <p:sp>
        <p:nvSpPr>
          <p:cNvPr id="8" name="Flowchart: Connector 7">
            <a:extLst>
              <a:ext uri="{FF2B5EF4-FFF2-40B4-BE49-F238E27FC236}">
                <a16:creationId xmlns:a16="http://schemas.microsoft.com/office/drawing/2014/main" id="{01D71F2D-819C-4B44-8712-F9EB5E069125}"/>
              </a:ext>
            </a:extLst>
          </p:cNvPr>
          <p:cNvSpPr/>
          <p:nvPr/>
        </p:nvSpPr>
        <p:spPr>
          <a:xfrm>
            <a:off x="510916" y="6781025"/>
            <a:ext cx="1966152" cy="1940562"/>
          </a:xfrm>
          <a:prstGeom prst="flowChartConnector">
            <a:avLst/>
          </a:prstGeom>
          <a:solidFill>
            <a:srgbClr val="0070C0"/>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7194" b="1">
                <a:solidFill>
                  <a:schemeClr val="bg1"/>
                </a:solidFill>
                <a:latin typeface="Arial" panose="020B0604020202020204" pitchFamily="34" charset="0"/>
                <a:cs typeface="Arial" panose="020B0604020202020204" pitchFamily="34" charset="0"/>
              </a:rPr>
              <a:t>2</a:t>
            </a:r>
            <a:endParaRPr lang="en-US" sz="7194" b="1" dirty="0">
              <a:solidFill>
                <a:schemeClr val="bg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7027D11F-9EBF-46D2-B639-067C5B7130D3}"/>
              </a:ext>
            </a:extLst>
          </p:cNvPr>
          <p:cNvSpPr/>
          <p:nvPr/>
        </p:nvSpPr>
        <p:spPr>
          <a:xfrm>
            <a:off x="2622235" y="6896459"/>
            <a:ext cx="11089535" cy="1808486"/>
          </a:xfrm>
          <a:prstGeom prst="round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995" b="1">
                <a:latin typeface="Arial" panose="020B0604020202020204" pitchFamily="34" charset="0"/>
                <a:cs typeface="Arial" panose="020B0604020202020204" pitchFamily="34" charset="0"/>
              </a:rPr>
              <a:t>  </a:t>
            </a:r>
            <a:r>
              <a:rPr lang="en-US" sz="4796" b="1">
                <a:latin typeface="Arial" panose="020B0604020202020204" pitchFamily="34" charset="0"/>
                <a:cs typeface="Arial" panose="020B0604020202020204" pitchFamily="34" charset="0"/>
              </a:rPr>
              <a:t>Xác định phương hướng dựa vào quan sát hiện tượng tự nhiên</a:t>
            </a:r>
            <a:endParaRPr lang="en-US" sz="4796" b="1" dirty="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99D75515-C577-4425-89F9-2F36EDA9EBD2}"/>
              </a:ext>
            </a:extLst>
          </p:cNvPr>
          <p:cNvSpPr/>
          <p:nvPr/>
        </p:nvSpPr>
        <p:spPr>
          <a:xfrm>
            <a:off x="2484268" y="3715620"/>
            <a:ext cx="11137924" cy="196078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95" b="1">
                <a:latin typeface="Arial" panose="020B0604020202020204" pitchFamily="34" charset="0"/>
                <a:cs typeface="Arial" panose="020B0604020202020204" pitchFamily="34" charset="0"/>
              </a:rPr>
              <a:t> </a:t>
            </a:r>
            <a:r>
              <a:rPr lang="en-US" sz="4796" b="1">
                <a:latin typeface="Arial" panose="020B0604020202020204" pitchFamily="34" charset="0"/>
                <a:cs typeface="Arial" panose="020B0604020202020204" pitchFamily="34" charset="0"/>
              </a:rPr>
              <a:t>Xác định phương hướng bằng dựa vào việc dùng la bàn</a:t>
            </a:r>
            <a:endParaRPr lang="en-US" sz="4796"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7E9DAAF-4DBA-43F7-915F-D94B3CDD85D0}"/>
              </a:ext>
            </a:extLst>
          </p:cNvPr>
          <p:cNvSpPr txBox="1"/>
          <p:nvPr/>
        </p:nvSpPr>
        <p:spPr>
          <a:xfrm>
            <a:off x="4339875" y="284615"/>
            <a:ext cx="9608251" cy="1661446"/>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102775" tIns="51387" rIns="102775" bIns="51387" numCol="1" spcCol="0" rtlCol="0" fromWordArt="0" anchor="t" anchorCtr="0" forceAA="0" compatLnSpc="1">
            <a:prstTxWarp prst="textNoShape">
              <a:avLst/>
            </a:prstTxWarp>
            <a:noAutofit/>
          </a:bodyPr>
          <a:lstStyle/>
          <a:p>
            <a:endParaRPr lang="en-US" sz="5395" dirty="0"/>
          </a:p>
        </p:txBody>
      </p:sp>
      <p:pic>
        <p:nvPicPr>
          <p:cNvPr id="4" name="Picture 3">
            <a:extLst>
              <a:ext uri="{FF2B5EF4-FFF2-40B4-BE49-F238E27FC236}">
                <a16:creationId xmlns:a16="http://schemas.microsoft.com/office/drawing/2014/main" id="{667A9B06-A3B3-4FC9-87AC-593698480C0C}"/>
              </a:ext>
            </a:extLst>
          </p:cNvPr>
          <p:cNvPicPr>
            <a:picLocks noChangeAspect="1"/>
          </p:cNvPicPr>
          <p:nvPr/>
        </p:nvPicPr>
        <p:blipFill rotWithShape="1">
          <a:blip r:embed="rId2"/>
          <a:srcRect l="32917" t="55166" r="35416" b="19629"/>
          <a:stretch/>
        </p:blipFill>
        <p:spPr>
          <a:xfrm>
            <a:off x="13797511" y="3852588"/>
            <a:ext cx="4069152" cy="1821818"/>
          </a:xfrm>
          <a:prstGeom prst="rect">
            <a:avLst/>
          </a:prstGeom>
        </p:spPr>
      </p:pic>
      <p:pic>
        <p:nvPicPr>
          <p:cNvPr id="14" name="Picture 13">
            <a:extLst>
              <a:ext uri="{FF2B5EF4-FFF2-40B4-BE49-F238E27FC236}">
                <a16:creationId xmlns:a16="http://schemas.microsoft.com/office/drawing/2014/main" id="{F82345C8-BA75-4274-88AD-379495F3CACF}"/>
              </a:ext>
            </a:extLst>
          </p:cNvPr>
          <p:cNvPicPr>
            <a:picLocks noChangeAspect="1"/>
          </p:cNvPicPr>
          <p:nvPr/>
        </p:nvPicPr>
        <p:blipFill rotWithShape="1">
          <a:blip r:embed="rId3"/>
          <a:srcRect l="21187" t="22589" r="21667" b="23334"/>
          <a:stretch/>
        </p:blipFill>
        <p:spPr>
          <a:xfrm>
            <a:off x="13864030" y="6890020"/>
            <a:ext cx="4187123" cy="1940562"/>
          </a:xfrm>
          <a:prstGeom prst="rect">
            <a:avLst/>
          </a:prstGeom>
        </p:spPr>
      </p:pic>
    </p:spTree>
    <p:extLst>
      <p:ext uri="{BB962C8B-B14F-4D97-AF65-F5344CB8AC3E}">
        <p14:creationId xmlns:p14="http://schemas.microsoft.com/office/powerpoint/2010/main" val="208468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3B184BD-F092-459C-8A82-081645DABEF4}"/>
              </a:ext>
            </a:extLst>
          </p:cNvPr>
          <p:cNvPicPr>
            <a:picLocks noChangeAspect="1"/>
          </p:cNvPicPr>
          <p:nvPr/>
        </p:nvPicPr>
        <p:blipFill rotWithShape="1">
          <a:blip r:embed="rId3"/>
          <a:srcRect l="35499" t="27555" r="36834" b="9482"/>
          <a:stretch/>
        </p:blipFill>
        <p:spPr>
          <a:xfrm>
            <a:off x="10384821" y="1790700"/>
            <a:ext cx="6096000" cy="7803615"/>
          </a:xfrm>
          <a:prstGeom prst="rect">
            <a:avLst/>
          </a:prstGeom>
        </p:spPr>
      </p:pic>
      <p:cxnSp>
        <p:nvCxnSpPr>
          <p:cNvPr id="5" name="Straight Connector 4">
            <a:extLst>
              <a:ext uri="{FF2B5EF4-FFF2-40B4-BE49-F238E27FC236}">
                <a16:creationId xmlns:a16="http://schemas.microsoft.com/office/drawing/2014/main" id="{D7334FD9-EFCC-424F-BDC9-263231187912}"/>
              </a:ext>
            </a:extLst>
          </p:cNvPr>
          <p:cNvCxnSpPr/>
          <p:nvPr/>
        </p:nvCxnSpPr>
        <p:spPr>
          <a:xfrm>
            <a:off x="14146974" y="2400300"/>
            <a:ext cx="121920" cy="69799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D66681-096C-4281-8630-EBB8A4BAC864}"/>
              </a:ext>
            </a:extLst>
          </p:cNvPr>
          <p:cNvCxnSpPr>
            <a:cxnSpLocks/>
          </p:cNvCxnSpPr>
          <p:nvPr/>
        </p:nvCxnSpPr>
        <p:spPr>
          <a:xfrm flipH="1">
            <a:off x="10763694" y="6714401"/>
            <a:ext cx="55321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125F8D5-94AF-4857-B646-38D119A421FB}"/>
              </a:ext>
            </a:extLst>
          </p:cNvPr>
          <p:cNvSpPr txBox="1"/>
          <p:nvPr/>
        </p:nvSpPr>
        <p:spPr>
          <a:xfrm>
            <a:off x="13639800" y="1638300"/>
            <a:ext cx="1325880" cy="646331"/>
          </a:xfrm>
          <a:prstGeom prst="rect">
            <a:avLst/>
          </a:prstGeom>
          <a:solidFill>
            <a:schemeClr val="bg1"/>
          </a:solidFill>
        </p:spPr>
        <p:txBody>
          <a:bodyPr wrap="square" rtlCol="0">
            <a:spAutoFit/>
          </a:bodyPr>
          <a:lstStyle/>
          <a:p>
            <a:r>
              <a:rPr lang="en-US" sz="3600" dirty="0" err="1">
                <a:solidFill>
                  <a:srgbClr val="FF3399"/>
                </a:solidFill>
                <a:latin typeface="Arial" panose="020B0604020202020204" pitchFamily="34" charset="0"/>
                <a:cs typeface="Arial" panose="020B0604020202020204" pitchFamily="34" charset="0"/>
              </a:rPr>
              <a:t>Bắc</a:t>
            </a:r>
            <a:endParaRPr lang="en-US" sz="3600" dirty="0">
              <a:solidFill>
                <a:srgbClr val="FF3399"/>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0D149172-BAC9-4B3A-8D64-323D3A9DDFE2}"/>
              </a:ext>
            </a:extLst>
          </p:cNvPr>
          <p:cNvSpPr txBox="1"/>
          <p:nvPr/>
        </p:nvSpPr>
        <p:spPr>
          <a:xfrm>
            <a:off x="13792200" y="9258300"/>
            <a:ext cx="1325880" cy="646331"/>
          </a:xfrm>
          <a:prstGeom prst="rect">
            <a:avLst/>
          </a:prstGeom>
          <a:solidFill>
            <a:schemeClr val="bg1"/>
          </a:solidFill>
        </p:spPr>
        <p:txBody>
          <a:bodyPr wrap="square" rtlCol="0">
            <a:spAutoFit/>
          </a:bodyPr>
          <a:lstStyle/>
          <a:p>
            <a:r>
              <a:rPr lang="en-US" sz="3600" dirty="0">
                <a:solidFill>
                  <a:srgbClr val="FF3399"/>
                </a:solidFill>
                <a:latin typeface="Arial" panose="020B0604020202020204" pitchFamily="34" charset="0"/>
                <a:cs typeface="Arial" panose="020B0604020202020204" pitchFamily="34" charset="0"/>
              </a:rPr>
              <a:t>Nam</a:t>
            </a:r>
          </a:p>
        </p:txBody>
      </p:sp>
      <p:sp>
        <p:nvSpPr>
          <p:cNvPr id="38" name="TextBox 37">
            <a:extLst>
              <a:ext uri="{FF2B5EF4-FFF2-40B4-BE49-F238E27FC236}">
                <a16:creationId xmlns:a16="http://schemas.microsoft.com/office/drawing/2014/main" id="{36C6DAA7-DC82-40C5-9C76-5160E638E29D}"/>
              </a:ext>
            </a:extLst>
          </p:cNvPr>
          <p:cNvSpPr txBox="1"/>
          <p:nvPr/>
        </p:nvSpPr>
        <p:spPr>
          <a:xfrm>
            <a:off x="16480822" y="6249769"/>
            <a:ext cx="1535940" cy="646331"/>
          </a:xfrm>
          <a:prstGeom prst="rect">
            <a:avLst/>
          </a:prstGeom>
          <a:solidFill>
            <a:schemeClr val="bg1"/>
          </a:solidFill>
        </p:spPr>
        <p:txBody>
          <a:bodyPr wrap="square" rtlCol="0">
            <a:spAutoFit/>
          </a:bodyPr>
          <a:lstStyle/>
          <a:p>
            <a:r>
              <a:rPr lang="en-US" sz="3600" dirty="0" err="1">
                <a:solidFill>
                  <a:srgbClr val="FF3399"/>
                </a:solidFill>
                <a:latin typeface="Arial" panose="020B0604020202020204" pitchFamily="34" charset="0"/>
                <a:cs typeface="Arial" panose="020B0604020202020204" pitchFamily="34" charset="0"/>
              </a:rPr>
              <a:t>Đông</a:t>
            </a:r>
            <a:endParaRPr lang="en-US" sz="3600" dirty="0">
              <a:solidFill>
                <a:srgbClr val="FF3399"/>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F6D50575-8B11-46B1-BB65-3231B7F82F89}"/>
              </a:ext>
            </a:extLst>
          </p:cNvPr>
          <p:cNvSpPr txBox="1"/>
          <p:nvPr/>
        </p:nvSpPr>
        <p:spPr>
          <a:xfrm>
            <a:off x="9448800" y="6249767"/>
            <a:ext cx="950307" cy="646331"/>
          </a:xfrm>
          <a:prstGeom prst="rect">
            <a:avLst/>
          </a:prstGeom>
          <a:solidFill>
            <a:schemeClr val="bg1"/>
          </a:solidFill>
        </p:spPr>
        <p:txBody>
          <a:bodyPr wrap="square" rtlCol="0">
            <a:spAutoFit/>
          </a:bodyPr>
          <a:lstStyle/>
          <a:p>
            <a:r>
              <a:rPr lang="en-US" sz="3600" dirty="0" err="1">
                <a:solidFill>
                  <a:srgbClr val="FF3399"/>
                </a:solidFill>
                <a:latin typeface="Arial" panose="020B0604020202020204" pitchFamily="34" charset="0"/>
                <a:cs typeface="Arial" panose="020B0604020202020204" pitchFamily="34" charset="0"/>
              </a:rPr>
              <a:t>Tây</a:t>
            </a:r>
            <a:endParaRPr lang="en-US" sz="3600" dirty="0">
              <a:solidFill>
                <a:srgbClr val="FF3399"/>
              </a:solidFill>
              <a:latin typeface="Arial" panose="020B0604020202020204" pitchFamily="34" charset="0"/>
              <a:cs typeface="Arial" panose="020B0604020202020204" pitchFamily="34" charset="0"/>
            </a:endParaRPr>
          </a:p>
        </p:txBody>
      </p:sp>
      <p:cxnSp>
        <p:nvCxnSpPr>
          <p:cNvPr id="40" name="Straight Arrow Connector 39">
            <a:extLst>
              <a:ext uri="{FF2B5EF4-FFF2-40B4-BE49-F238E27FC236}">
                <a16:creationId xmlns:a16="http://schemas.microsoft.com/office/drawing/2014/main" id="{BE3BDE82-DD23-4092-9639-362975D3FEE5}"/>
              </a:ext>
            </a:extLst>
          </p:cNvPr>
          <p:cNvCxnSpPr>
            <a:cxnSpLocks/>
          </p:cNvCxnSpPr>
          <p:nvPr/>
        </p:nvCxnSpPr>
        <p:spPr>
          <a:xfrm>
            <a:off x="1767840" y="5379720"/>
            <a:ext cx="5151120" cy="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2252A2A-3D58-4447-87F3-14AD1691AF76}"/>
              </a:ext>
            </a:extLst>
          </p:cNvPr>
          <p:cNvCxnSpPr>
            <a:cxnSpLocks/>
          </p:cNvCxnSpPr>
          <p:nvPr/>
        </p:nvCxnSpPr>
        <p:spPr>
          <a:xfrm>
            <a:off x="4330067" y="2773680"/>
            <a:ext cx="0" cy="5059680"/>
          </a:xfrm>
          <a:prstGeom prst="straightConnector1">
            <a:avLst/>
          </a:prstGeom>
          <a:ln w="38100">
            <a:solidFill>
              <a:srgbClr val="53B57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7F2FA99-32E6-4490-8206-6070A9A4FC93}"/>
              </a:ext>
            </a:extLst>
          </p:cNvPr>
          <p:cNvCxnSpPr>
            <a:cxnSpLocks/>
          </p:cNvCxnSpPr>
          <p:nvPr/>
        </p:nvCxnSpPr>
        <p:spPr>
          <a:xfrm flipV="1">
            <a:off x="2531747" y="3581400"/>
            <a:ext cx="3594734" cy="354330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7358742-B726-4F12-A26A-353D2334A901}"/>
              </a:ext>
            </a:extLst>
          </p:cNvPr>
          <p:cNvSpPr txBox="1"/>
          <p:nvPr/>
        </p:nvSpPr>
        <p:spPr>
          <a:xfrm>
            <a:off x="3901440" y="2164080"/>
            <a:ext cx="1386840" cy="553998"/>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Bắc</a:t>
            </a:r>
          </a:p>
        </p:txBody>
      </p:sp>
      <p:cxnSp>
        <p:nvCxnSpPr>
          <p:cNvPr id="44" name="Straight Arrow Connector 43">
            <a:extLst>
              <a:ext uri="{FF2B5EF4-FFF2-40B4-BE49-F238E27FC236}">
                <a16:creationId xmlns:a16="http://schemas.microsoft.com/office/drawing/2014/main" id="{295387F7-DB97-465B-B2E0-577656E84C86}"/>
              </a:ext>
            </a:extLst>
          </p:cNvPr>
          <p:cNvCxnSpPr>
            <a:cxnSpLocks/>
          </p:cNvCxnSpPr>
          <p:nvPr/>
        </p:nvCxnSpPr>
        <p:spPr>
          <a:xfrm>
            <a:off x="2546033" y="3581400"/>
            <a:ext cx="3594734" cy="364236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3028309-8D25-48E5-90F1-5BF6BB609B8F}"/>
              </a:ext>
            </a:extLst>
          </p:cNvPr>
          <p:cNvSpPr txBox="1"/>
          <p:nvPr/>
        </p:nvSpPr>
        <p:spPr>
          <a:xfrm>
            <a:off x="6363653" y="2946679"/>
            <a:ext cx="2187887" cy="553998"/>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Đông Bắc</a:t>
            </a:r>
          </a:p>
        </p:txBody>
      </p:sp>
      <p:sp>
        <p:nvSpPr>
          <p:cNvPr id="46" name="TextBox 45">
            <a:extLst>
              <a:ext uri="{FF2B5EF4-FFF2-40B4-BE49-F238E27FC236}">
                <a16:creationId xmlns:a16="http://schemas.microsoft.com/office/drawing/2014/main" id="{7CE32C9C-A55C-4C27-96C1-909BCDEA08B4}"/>
              </a:ext>
            </a:extLst>
          </p:cNvPr>
          <p:cNvSpPr txBox="1"/>
          <p:nvPr/>
        </p:nvSpPr>
        <p:spPr>
          <a:xfrm>
            <a:off x="1143004" y="2929465"/>
            <a:ext cx="1879286" cy="553998"/>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Tây Bắc</a:t>
            </a:r>
          </a:p>
        </p:txBody>
      </p:sp>
      <p:sp>
        <p:nvSpPr>
          <p:cNvPr id="47" name="TextBox 46">
            <a:extLst>
              <a:ext uri="{FF2B5EF4-FFF2-40B4-BE49-F238E27FC236}">
                <a16:creationId xmlns:a16="http://schemas.microsoft.com/office/drawing/2014/main" id="{2652585E-F8D7-41EF-AA6C-1BDD321D80C5}"/>
              </a:ext>
            </a:extLst>
          </p:cNvPr>
          <p:cNvSpPr txBox="1"/>
          <p:nvPr/>
        </p:nvSpPr>
        <p:spPr>
          <a:xfrm>
            <a:off x="6937070" y="5036037"/>
            <a:ext cx="2187887" cy="553998"/>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Đông</a:t>
            </a:r>
          </a:p>
        </p:txBody>
      </p:sp>
      <p:sp>
        <p:nvSpPr>
          <p:cNvPr id="48" name="TextBox 47">
            <a:extLst>
              <a:ext uri="{FF2B5EF4-FFF2-40B4-BE49-F238E27FC236}">
                <a16:creationId xmlns:a16="http://schemas.microsoft.com/office/drawing/2014/main" id="{698EE10F-AC99-407D-8A65-588AD2354665}"/>
              </a:ext>
            </a:extLst>
          </p:cNvPr>
          <p:cNvSpPr txBox="1"/>
          <p:nvPr/>
        </p:nvSpPr>
        <p:spPr>
          <a:xfrm>
            <a:off x="810586" y="5049158"/>
            <a:ext cx="2187887" cy="553998"/>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Tây</a:t>
            </a:r>
          </a:p>
        </p:txBody>
      </p:sp>
      <p:sp>
        <p:nvSpPr>
          <p:cNvPr id="49" name="TextBox 48">
            <a:extLst>
              <a:ext uri="{FF2B5EF4-FFF2-40B4-BE49-F238E27FC236}">
                <a16:creationId xmlns:a16="http://schemas.microsoft.com/office/drawing/2014/main" id="{A4633D23-E515-4DAF-BC1A-95E517B046BB}"/>
              </a:ext>
            </a:extLst>
          </p:cNvPr>
          <p:cNvSpPr txBox="1"/>
          <p:nvPr/>
        </p:nvSpPr>
        <p:spPr>
          <a:xfrm>
            <a:off x="732949" y="7030358"/>
            <a:ext cx="2187887" cy="553998"/>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Tây Nam</a:t>
            </a:r>
          </a:p>
        </p:txBody>
      </p:sp>
      <p:sp>
        <p:nvSpPr>
          <p:cNvPr id="50" name="TextBox 49">
            <a:extLst>
              <a:ext uri="{FF2B5EF4-FFF2-40B4-BE49-F238E27FC236}">
                <a16:creationId xmlns:a16="http://schemas.microsoft.com/office/drawing/2014/main" id="{66B00320-23A0-47DF-9602-8228FD93DF67}"/>
              </a:ext>
            </a:extLst>
          </p:cNvPr>
          <p:cNvSpPr txBox="1"/>
          <p:nvPr/>
        </p:nvSpPr>
        <p:spPr>
          <a:xfrm>
            <a:off x="3500917" y="7932420"/>
            <a:ext cx="2187887" cy="553998"/>
          </a:xfrm>
          <a:prstGeom prst="rect">
            <a:avLst/>
          </a:prstGeom>
          <a:noFill/>
        </p:spPr>
        <p:txBody>
          <a:bodyPr wrap="square" rtlCol="0">
            <a:spAutoFit/>
          </a:bodyPr>
          <a:lstStyle/>
          <a:p>
            <a:r>
              <a:rPr lang="en-US" sz="3000">
                <a:solidFill>
                  <a:srgbClr val="FF3399"/>
                </a:solidFill>
                <a:latin typeface="Arial" panose="020B0604020202020204" pitchFamily="34" charset="0"/>
                <a:cs typeface="Arial" panose="020B0604020202020204" pitchFamily="34" charset="0"/>
              </a:rPr>
              <a:t> Nam</a:t>
            </a:r>
          </a:p>
        </p:txBody>
      </p:sp>
      <p:sp>
        <p:nvSpPr>
          <p:cNvPr id="51" name="TextBox 50">
            <a:extLst>
              <a:ext uri="{FF2B5EF4-FFF2-40B4-BE49-F238E27FC236}">
                <a16:creationId xmlns:a16="http://schemas.microsoft.com/office/drawing/2014/main" id="{1054857B-C286-4005-9B6E-A6A580C4B520}"/>
              </a:ext>
            </a:extLst>
          </p:cNvPr>
          <p:cNvSpPr txBox="1"/>
          <p:nvPr/>
        </p:nvSpPr>
        <p:spPr>
          <a:xfrm>
            <a:off x="6277468" y="7124701"/>
            <a:ext cx="2187887" cy="553998"/>
          </a:xfrm>
          <a:prstGeom prst="rect">
            <a:avLst/>
          </a:prstGeom>
          <a:noFill/>
        </p:spPr>
        <p:txBody>
          <a:bodyPr wrap="square" rtlCol="0">
            <a:spAutoFit/>
          </a:bodyPr>
          <a:lstStyle/>
          <a:p>
            <a:r>
              <a:rPr lang="en-US" sz="3000">
                <a:solidFill>
                  <a:srgbClr val="7030A0"/>
                </a:solidFill>
                <a:latin typeface="Arial" panose="020B0604020202020204" pitchFamily="34" charset="0"/>
                <a:cs typeface="Arial" panose="020B0604020202020204" pitchFamily="34" charset="0"/>
              </a:rPr>
              <a:t>Đông Nam</a:t>
            </a:r>
          </a:p>
        </p:txBody>
      </p:sp>
      <p:sp>
        <p:nvSpPr>
          <p:cNvPr id="52" name="TextBox 51">
            <a:extLst>
              <a:ext uri="{FF2B5EF4-FFF2-40B4-BE49-F238E27FC236}">
                <a16:creationId xmlns:a16="http://schemas.microsoft.com/office/drawing/2014/main" id="{84362F66-9DD1-4B27-A3E3-0FD147814383}"/>
              </a:ext>
            </a:extLst>
          </p:cNvPr>
          <p:cNvSpPr txBox="1"/>
          <p:nvPr/>
        </p:nvSpPr>
        <p:spPr>
          <a:xfrm>
            <a:off x="1813227" y="8764369"/>
            <a:ext cx="6340173" cy="646331"/>
          </a:xfrm>
          <a:prstGeom prst="rect">
            <a:avLst/>
          </a:prstGeom>
          <a:noFill/>
          <a:ln w="9525">
            <a:solidFill>
              <a:schemeClr val="tx1"/>
            </a:solidFill>
          </a:ln>
        </p:spPr>
        <p:txBody>
          <a:bodyPr wrap="square" rtlCol="0">
            <a:spAutoFit/>
          </a:bodyPr>
          <a:lstStyle/>
          <a:p>
            <a:r>
              <a:rPr lang="en-US" sz="3000" dirty="0">
                <a:latin typeface="Arial" panose="020B0604020202020204" pitchFamily="34" charset="0"/>
                <a:cs typeface="Arial" panose="020B0604020202020204" pitchFamily="34" charset="0"/>
              </a:rPr>
              <a:t> </a:t>
            </a:r>
            <a:r>
              <a:rPr lang="en-US" sz="3600" dirty="0" err="1">
                <a:solidFill>
                  <a:srgbClr val="1223FA"/>
                </a:solidFill>
                <a:latin typeface="Arial" panose="020B0604020202020204" pitchFamily="34" charset="0"/>
                <a:cs typeface="Arial" panose="020B0604020202020204" pitchFamily="34" charset="0"/>
              </a:rPr>
              <a:t>Hình</a:t>
            </a:r>
            <a:r>
              <a:rPr lang="en-US" sz="3600" dirty="0">
                <a:solidFill>
                  <a:srgbClr val="1223FA"/>
                </a:solidFill>
                <a:latin typeface="Arial" panose="020B0604020202020204" pitchFamily="34" charset="0"/>
                <a:cs typeface="Arial" panose="020B0604020202020204" pitchFamily="34" charset="0"/>
              </a:rPr>
              <a:t> 2. </a:t>
            </a:r>
            <a:r>
              <a:rPr lang="en-US" sz="3600" dirty="0" err="1">
                <a:solidFill>
                  <a:srgbClr val="1223FA"/>
                </a:solidFill>
                <a:latin typeface="Arial" panose="020B0604020202020204" pitchFamily="34" charset="0"/>
                <a:cs typeface="Arial" panose="020B0604020202020204" pitchFamily="34" charset="0"/>
              </a:rPr>
              <a:t>Các</a:t>
            </a:r>
            <a:r>
              <a:rPr lang="en-US" sz="3600" dirty="0">
                <a:solidFill>
                  <a:srgbClr val="1223FA"/>
                </a:solidFill>
                <a:latin typeface="Arial" panose="020B0604020202020204" pitchFamily="34" charset="0"/>
                <a:cs typeface="Arial" panose="020B0604020202020204" pitchFamily="34" charset="0"/>
              </a:rPr>
              <a:t> </a:t>
            </a:r>
            <a:r>
              <a:rPr lang="en-US" sz="3600" dirty="0" err="1">
                <a:solidFill>
                  <a:srgbClr val="1223FA"/>
                </a:solidFill>
                <a:latin typeface="Arial" panose="020B0604020202020204" pitchFamily="34" charset="0"/>
                <a:cs typeface="Arial" panose="020B0604020202020204" pitchFamily="34" charset="0"/>
              </a:rPr>
              <a:t>hướng</a:t>
            </a:r>
            <a:r>
              <a:rPr lang="en-US" sz="3600" dirty="0">
                <a:solidFill>
                  <a:srgbClr val="1223FA"/>
                </a:solidFill>
                <a:latin typeface="Arial" panose="020B0604020202020204" pitchFamily="34" charset="0"/>
                <a:cs typeface="Arial" panose="020B0604020202020204" pitchFamily="34" charset="0"/>
              </a:rPr>
              <a:t> </a:t>
            </a:r>
            <a:r>
              <a:rPr lang="en-US" sz="3600" dirty="0" err="1">
                <a:solidFill>
                  <a:srgbClr val="1223FA"/>
                </a:solidFill>
                <a:latin typeface="Arial" panose="020B0604020202020204" pitchFamily="34" charset="0"/>
                <a:cs typeface="Arial" panose="020B0604020202020204" pitchFamily="34" charset="0"/>
              </a:rPr>
              <a:t>chính</a:t>
            </a:r>
            <a:endParaRPr lang="en-US" sz="3600" dirty="0">
              <a:solidFill>
                <a:srgbClr val="1223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954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arn(inVertical)">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up)">
                                      <p:cBhvr>
                                        <p:cTn id="44" dur="500"/>
                                        <p:tgtEl>
                                          <p:spTgt spid="41"/>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43">
                                            <p:txEl>
                                              <p:pRg st="0" end="0"/>
                                            </p:txEl>
                                          </p:spTgt>
                                        </p:tgtEl>
                                        <p:attrNameLst>
                                          <p:attrName>style.visibility</p:attrName>
                                        </p:attrNameLst>
                                      </p:cBhvr>
                                      <p:to>
                                        <p:strVal val="visible"/>
                                      </p:to>
                                    </p:set>
                                    <p:animEffect transition="in" filter="wipe(left)">
                                      <p:cBhvr>
                                        <p:cTn id="48" dur="500"/>
                                        <p:tgtEl>
                                          <p:spTgt spid="43">
                                            <p:txEl>
                                              <p:pRg st="0" end="0"/>
                                            </p:txEl>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right)">
                                      <p:cBhvr>
                                        <p:cTn id="56" dur="500"/>
                                        <p:tgtEl>
                                          <p:spTgt spid="40"/>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47">
                                            <p:txEl>
                                              <p:pRg st="0" end="0"/>
                                            </p:txEl>
                                          </p:spTgt>
                                        </p:tgtEl>
                                        <p:attrNameLst>
                                          <p:attrName>style.visibility</p:attrName>
                                        </p:attrNameLst>
                                      </p:cBhvr>
                                      <p:to>
                                        <p:strVal val="visible"/>
                                      </p:to>
                                    </p:set>
                                    <p:animEffect transition="in" filter="wipe(left)">
                                      <p:cBhvr>
                                        <p:cTn id="60" dur="500"/>
                                        <p:tgtEl>
                                          <p:spTgt spid="47">
                                            <p:txEl>
                                              <p:pRg st="0" end="0"/>
                                            </p:txEl>
                                          </p:spTgt>
                                        </p:tgtEl>
                                      </p:cBhvr>
                                    </p:animEffect>
                                  </p:childTnLst>
                                </p:cTn>
                              </p:par>
                              <p:par>
                                <p:cTn id="61" presetID="22" presetClass="entr" presetSubtype="8" fill="hold" nodeType="withEffect">
                                  <p:stCondLst>
                                    <p:cond delay="0"/>
                                  </p:stCondLst>
                                  <p:childTnLst>
                                    <p:set>
                                      <p:cBhvr>
                                        <p:cTn id="62" dur="1" fill="hold">
                                          <p:stCondLst>
                                            <p:cond delay="0"/>
                                          </p:stCondLst>
                                        </p:cTn>
                                        <p:tgtEl>
                                          <p:spTgt spid="48">
                                            <p:txEl>
                                              <p:pRg st="0" end="0"/>
                                            </p:txEl>
                                          </p:spTgt>
                                        </p:tgtEl>
                                        <p:attrNameLst>
                                          <p:attrName>style.visibility</p:attrName>
                                        </p:attrNameLst>
                                      </p:cBhvr>
                                      <p:to>
                                        <p:strVal val="visible"/>
                                      </p:to>
                                    </p:set>
                                    <p:animEffect transition="in" filter="wipe(left)">
                                      <p:cBhvr>
                                        <p:cTn id="63" dur="500"/>
                                        <p:tgtEl>
                                          <p:spTgt spid="4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wipe(down)">
                                      <p:cBhvr>
                                        <p:cTn id="68" dur="500"/>
                                        <p:tgtEl>
                                          <p:spTgt spid="4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wipe(up)">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left)">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wipe(left)">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wipe(left)">
                                      <p:cBhvr>
                                        <p:cTn id="88" dur="500"/>
                                        <p:tgtEl>
                                          <p:spTgt spid="51"/>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wipe(left)">
                                      <p:cBhvr>
                                        <p:cTn id="93" dur="500"/>
                                        <p:tgtEl>
                                          <p:spTgt spid="49"/>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arn(inVertical)">
                                      <p:cBhvr>
                                        <p:cTn id="9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7" grpId="0" animBg="1"/>
      <p:bldP spid="38" grpId="0" animBg="1"/>
      <p:bldP spid="39" grpId="0" animBg="1"/>
      <p:bldP spid="45" grpId="0"/>
      <p:bldP spid="46" grpId="0"/>
      <p:bldP spid="49" grpId="0"/>
      <p:bldP spid="50" grpId="0"/>
      <p:bldP spid="51" grpId="0"/>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6D53A65-6F19-47C3-9F2C-6378D099ADE4}"/>
              </a:ext>
            </a:extLst>
          </p:cNvPr>
          <p:cNvSpPr/>
          <p:nvPr/>
        </p:nvSpPr>
        <p:spPr>
          <a:xfrm>
            <a:off x="4482548" y="40081"/>
            <a:ext cx="9115028" cy="1310863"/>
          </a:xfrm>
          <a:prstGeom prst="roundRect">
            <a:avLst/>
          </a:prstGeom>
          <a:solidFill>
            <a:srgbClr val="F3F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0070C0"/>
                </a:solidFill>
                <a:latin typeface="Arial" panose="020B0604020202020204" pitchFamily="34" charset="0"/>
                <a:cs typeface="Arial" panose="020B0604020202020204" pitchFamily="34" charset="0"/>
              </a:rPr>
              <a:t>1. </a:t>
            </a:r>
            <a:r>
              <a:rPr lang="en-US" sz="4000" b="1" dirty="0" err="1" smtClean="0">
                <a:solidFill>
                  <a:srgbClr val="0070C0"/>
                </a:solidFill>
                <a:latin typeface="Arial" panose="020B0604020202020204" pitchFamily="34" charset="0"/>
                <a:cs typeface="Arial" panose="020B0604020202020204" pitchFamily="34" charset="0"/>
              </a:rPr>
              <a:t>Xác</a:t>
            </a:r>
            <a:r>
              <a:rPr lang="en-US" sz="4000" b="1" dirty="0" smtClean="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định</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phương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hướng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dựa</a:t>
            </a:r>
            <a:r>
              <a:rPr lang="en-US" sz="4000" b="1" dirty="0">
                <a:solidFill>
                  <a:srgbClr val="0070C0"/>
                </a:solidFill>
                <a:latin typeface="Arial" panose="020B0604020202020204" pitchFamily="34" charset="0"/>
                <a:cs typeface="Arial" panose="020B0604020202020204" pitchFamily="34" charset="0"/>
              </a:rPr>
              <a:t> </a:t>
            </a:r>
            <a:endParaRPr lang="en-US" sz="4000" b="1" dirty="0" smtClean="0">
              <a:solidFill>
                <a:srgbClr val="0070C0"/>
              </a:solidFill>
              <a:latin typeface="Arial" panose="020B0604020202020204" pitchFamily="34" charset="0"/>
              <a:cs typeface="Arial" panose="020B0604020202020204" pitchFamily="34" charset="0"/>
            </a:endParaRPr>
          </a:p>
          <a:p>
            <a:pPr algn="ctr"/>
            <a:r>
              <a:rPr lang="en-US" sz="4000" b="1" dirty="0" err="1" smtClean="0">
                <a:solidFill>
                  <a:srgbClr val="0070C0"/>
                </a:solidFill>
                <a:latin typeface="Arial" panose="020B0604020202020204" pitchFamily="34" charset="0"/>
                <a:cs typeface="Arial" panose="020B0604020202020204" pitchFamily="34" charset="0"/>
              </a:rPr>
              <a:t>vào</a:t>
            </a:r>
            <a:r>
              <a:rPr lang="en-US" sz="4000" b="1" dirty="0" smtClean="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dùng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bằng</a:t>
            </a:r>
            <a:r>
              <a:rPr lang="en-US" sz="4000" b="1" dirty="0">
                <a:solidFill>
                  <a:srgbClr val="0070C0"/>
                </a:solidFill>
                <a:latin typeface="Arial" panose="020B0604020202020204" pitchFamily="34" charset="0"/>
                <a:cs typeface="Arial" panose="020B0604020202020204" pitchFamily="34" charset="0"/>
              </a:rPr>
              <a:t> la </a:t>
            </a:r>
            <a:r>
              <a:rPr lang="en-US" sz="4000" b="1" dirty="0" err="1">
                <a:solidFill>
                  <a:srgbClr val="0070C0"/>
                </a:solidFill>
                <a:latin typeface="Arial" panose="020B0604020202020204" pitchFamily="34" charset="0"/>
                <a:cs typeface="Arial" panose="020B0604020202020204" pitchFamily="34" charset="0"/>
              </a:rPr>
              <a:t>bàn</a:t>
            </a:r>
            <a:endParaRPr lang="en-US" sz="4000" b="1" dirty="0">
              <a:solidFill>
                <a:srgbClr val="0070C0"/>
              </a:solidFill>
              <a:latin typeface="Arial" panose="020B0604020202020204" pitchFamily="34" charset="0"/>
              <a:cs typeface="Arial" panose="020B0604020202020204" pitchFamily="34" charset="0"/>
            </a:endParaRPr>
          </a:p>
        </p:txBody>
      </p:sp>
      <p:pic>
        <p:nvPicPr>
          <p:cNvPr id="6" name="Picture 5" descr="A picture containing device, scale, metal, compass&#10;&#10;Description automatically generated">
            <a:extLst>
              <a:ext uri="{FF2B5EF4-FFF2-40B4-BE49-F238E27FC236}">
                <a16:creationId xmlns:a16="http://schemas.microsoft.com/office/drawing/2014/main" id="{62326E4F-B5E4-4821-B367-16DD72557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943" y="1582859"/>
            <a:ext cx="7612951" cy="8450376"/>
          </a:xfrm>
          <a:prstGeom prst="rect">
            <a:avLst/>
          </a:prstGeom>
        </p:spPr>
      </p:pic>
      <p:sp>
        <p:nvSpPr>
          <p:cNvPr id="7" name="Rectangle 6">
            <a:extLst>
              <a:ext uri="{FF2B5EF4-FFF2-40B4-BE49-F238E27FC236}">
                <a16:creationId xmlns:a16="http://schemas.microsoft.com/office/drawing/2014/main" id="{56810B7E-6A8F-4691-8FB6-48A7C7DBD88D}"/>
              </a:ext>
            </a:extLst>
          </p:cNvPr>
          <p:cNvSpPr/>
          <p:nvPr/>
        </p:nvSpPr>
        <p:spPr>
          <a:xfrm>
            <a:off x="15155694" y="9309211"/>
            <a:ext cx="2743200" cy="6518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8">
                <a:solidFill>
                  <a:srgbClr val="0070C0"/>
                </a:solidFill>
                <a:latin typeface="Arial" panose="020B0604020202020204" pitchFamily="34" charset="0"/>
                <a:cs typeface="Arial" panose="020B0604020202020204" pitchFamily="34" charset="0"/>
              </a:rPr>
              <a:t>La bàn cầm tay</a:t>
            </a:r>
          </a:p>
        </p:txBody>
      </p:sp>
      <p:grpSp>
        <p:nvGrpSpPr>
          <p:cNvPr id="10" name="Group 9">
            <a:extLst>
              <a:ext uri="{FF2B5EF4-FFF2-40B4-BE49-F238E27FC236}">
                <a16:creationId xmlns:a16="http://schemas.microsoft.com/office/drawing/2014/main" id="{7F31D58D-86AD-44C0-BEC5-1B2D7BA3801A}"/>
              </a:ext>
            </a:extLst>
          </p:cNvPr>
          <p:cNvGrpSpPr/>
          <p:nvPr/>
        </p:nvGrpSpPr>
        <p:grpSpPr>
          <a:xfrm>
            <a:off x="1226531" y="3670844"/>
            <a:ext cx="6242620" cy="3589239"/>
            <a:chOff x="1219200" y="3674243"/>
            <a:chExt cx="6248400" cy="3592562"/>
          </a:xfrm>
        </p:grpSpPr>
        <p:sp>
          <p:nvSpPr>
            <p:cNvPr id="8" name="Speech Bubble: Rectangle with Corners Rounded 7">
              <a:extLst>
                <a:ext uri="{FF2B5EF4-FFF2-40B4-BE49-F238E27FC236}">
                  <a16:creationId xmlns:a16="http://schemas.microsoft.com/office/drawing/2014/main" id="{BA76FB34-A33A-49A2-A266-07430B30C358}"/>
                </a:ext>
              </a:extLst>
            </p:cNvPr>
            <p:cNvSpPr/>
            <p:nvPr/>
          </p:nvSpPr>
          <p:spPr>
            <a:xfrm>
              <a:off x="1219200" y="3674243"/>
              <a:ext cx="6248400" cy="3592562"/>
            </a:xfrm>
            <a:prstGeom prst="wedgeRoundRectCallout">
              <a:avLst>
                <a:gd name="adj1" fmla="val 89167"/>
                <a:gd name="adj2" fmla="val -21069"/>
                <a:gd name="adj3" fmla="val 16667"/>
              </a:avLst>
            </a:prstGeom>
            <a:solidFill>
              <a:srgbClr val="F8FDB9"/>
            </a:solidFill>
            <a:ln w="127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9" name="Rectangle 8">
              <a:extLst>
                <a:ext uri="{FF2B5EF4-FFF2-40B4-BE49-F238E27FC236}">
                  <a16:creationId xmlns:a16="http://schemas.microsoft.com/office/drawing/2014/main" id="{C34A481E-3D59-41D4-9E75-8A4A3C96F6FA}"/>
                </a:ext>
              </a:extLst>
            </p:cNvPr>
            <p:cNvSpPr/>
            <p:nvPr/>
          </p:nvSpPr>
          <p:spPr>
            <a:xfrm>
              <a:off x="1600200" y="4081462"/>
              <a:ext cx="5562600" cy="2554545"/>
            </a:xfrm>
            <a:prstGeom prst="rect">
              <a:avLst/>
            </a:prstGeom>
            <a:ln>
              <a:noFill/>
              <a:prstDash val="sysDash"/>
            </a:ln>
          </p:spPr>
          <p:txBody>
            <a:bodyPr wrap="square">
              <a:spAutoFit/>
            </a:bodyPr>
            <a:lstStyle/>
            <a:p>
              <a:pPr algn="just"/>
              <a:r>
                <a:rPr lang="vi-VN" sz="3996" dirty="0">
                  <a:solidFill>
                    <a:srgbClr val="FF0000"/>
                  </a:solidFill>
                </a:rPr>
                <a:t>Dựa vào hình 8.1, 8.2 em hãy cho biết </a:t>
              </a:r>
              <a:r>
                <a:rPr lang="en-US" sz="3996" dirty="0" err="1">
                  <a:solidFill>
                    <a:srgbClr val="FF0000"/>
                  </a:solidFill>
                </a:rPr>
                <a:t>cấu</a:t>
              </a:r>
              <a:r>
                <a:rPr lang="en-US" sz="3996" dirty="0">
                  <a:solidFill>
                    <a:srgbClr val="FF0000"/>
                  </a:solidFill>
                </a:rPr>
                <a:t> </a:t>
              </a:r>
              <a:r>
                <a:rPr lang="en-US" sz="3996" dirty="0" err="1">
                  <a:solidFill>
                    <a:srgbClr val="FF0000"/>
                  </a:solidFill>
                </a:rPr>
                <a:t>tạo</a:t>
              </a:r>
              <a:r>
                <a:rPr lang="en-US" sz="3996" dirty="0">
                  <a:solidFill>
                    <a:srgbClr val="FF0000"/>
                  </a:solidFill>
                </a:rPr>
                <a:t> </a:t>
              </a:r>
              <a:r>
                <a:rPr lang="en-US" sz="3996" dirty="0" err="1">
                  <a:solidFill>
                    <a:srgbClr val="FF0000"/>
                  </a:solidFill>
                </a:rPr>
                <a:t>của</a:t>
              </a:r>
              <a:r>
                <a:rPr lang="en-US" sz="3996" dirty="0">
                  <a:solidFill>
                    <a:srgbClr val="FF0000"/>
                  </a:solidFill>
                </a:rPr>
                <a:t> la </a:t>
              </a:r>
              <a:r>
                <a:rPr lang="en-US" sz="3996" dirty="0" err="1">
                  <a:solidFill>
                    <a:srgbClr val="FF0000"/>
                  </a:solidFill>
                </a:rPr>
                <a:t>bàn</a:t>
              </a:r>
              <a:r>
                <a:rPr lang="en-US" sz="3996" dirty="0">
                  <a:solidFill>
                    <a:srgbClr val="FF0000"/>
                  </a:solidFill>
                </a:rPr>
                <a:t> </a:t>
              </a:r>
              <a:r>
                <a:rPr lang="en-US" sz="3996" dirty="0" err="1">
                  <a:solidFill>
                    <a:srgbClr val="FF0000"/>
                  </a:solidFill>
                </a:rPr>
                <a:t>và</a:t>
              </a:r>
              <a:r>
                <a:rPr lang="en-US" sz="3996" dirty="0">
                  <a:solidFill>
                    <a:srgbClr val="FF0000"/>
                  </a:solidFill>
                </a:rPr>
                <a:t> </a:t>
              </a:r>
              <a:r>
                <a:rPr lang="vi-VN" sz="3996" dirty="0">
                  <a:solidFill>
                    <a:srgbClr val="FF0000"/>
                  </a:solidFill>
                </a:rPr>
                <a:t>các hướng chính trong la bàn</a:t>
              </a:r>
              <a:r>
                <a:rPr lang="en-US" sz="3996" dirty="0">
                  <a:solidFill>
                    <a:srgbClr val="FF0000"/>
                  </a:solidFill>
                </a:rPr>
                <a:t>?</a:t>
              </a:r>
              <a:endParaRPr lang="en-US" sz="3996" dirty="0"/>
            </a:p>
          </p:txBody>
        </p:sp>
      </p:grpSp>
      <p:cxnSp>
        <p:nvCxnSpPr>
          <p:cNvPr id="17" name="Straight Arrow Connector 16">
            <a:extLst>
              <a:ext uri="{FF2B5EF4-FFF2-40B4-BE49-F238E27FC236}">
                <a16:creationId xmlns:a16="http://schemas.microsoft.com/office/drawing/2014/main" id="{DC6BA6F9-3965-4FB2-89FB-72CA3A02B509}"/>
              </a:ext>
            </a:extLst>
          </p:cNvPr>
          <p:cNvCxnSpPr>
            <a:cxnSpLocks/>
          </p:cNvCxnSpPr>
          <p:nvPr/>
        </p:nvCxnSpPr>
        <p:spPr>
          <a:xfrm flipV="1">
            <a:off x="5489784" y="7292766"/>
            <a:ext cx="8213528" cy="1436225"/>
          </a:xfrm>
          <a:prstGeom prst="straightConnector1">
            <a:avLst/>
          </a:prstGeom>
          <a:ln w="57150">
            <a:solidFill>
              <a:srgbClr val="00B45A"/>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1F0F231-B1BC-4867-ACAC-B2183D023292}"/>
              </a:ext>
            </a:extLst>
          </p:cNvPr>
          <p:cNvSpPr txBox="1"/>
          <p:nvPr/>
        </p:nvSpPr>
        <p:spPr>
          <a:xfrm>
            <a:off x="389106" y="8066933"/>
            <a:ext cx="5709713" cy="1568208"/>
          </a:xfrm>
          <a:prstGeom prst="rect">
            <a:avLst/>
          </a:prstGeom>
          <a:noFill/>
        </p:spPr>
        <p:txBody>
          <a:bodyPr wrap="square" rtlCol="0">
            <a:spAutoFit/>
          </a:bodyPr>
          <a:lstStyle/>
          <a:p>
            <a:pPr algn="ctr"/>
            <a:r>
              <a:rPr lang="en-US" sz="4796">
                <a:solidFill>
                  <a:srgbClr val="0070C0"/>
                </a:solidFill>
                <a:latin typeface="Arial" panose="020B0604020202020204" pitchFamily="34" charset="0"/>
                <a:cs typeface="Arial" panose="020B0604020202020204" pitchFamily="34" charset="0"/>
              </a:rPr>
              <a:t>Kim nam châm</a:t>
            </a:r>
          </a:p>
          <a:p>
            <a:pPr algn="ctr"/>
            <a:r>
              <a:rPr lang="en-US" sz="4796">
                <a:solidFill>
                  <a:srgbClr val="0070C0"/>
                </a:solidFill>
                <a:latin typeface="Arial" panose="020B0604020202020204" pitchFamily="34" charset="0"/>
                <a:cs typeface="Arial" panose="020B0604020202020204" pitchFamily="34" charset="0"/>
              </a:rPr>
              <a:t>chỉ hướng</a:t>
            </a:r>
          </a:p>
        </p:txBody>
      </p:sp>
      <p:cxnSp>
        <p:nvCxnSpPr>
          <p:cNvPr id="19" name="Straight Arrow Connector 18">
            <a:extLst>
              <a:ext uri="{FF2B5EF4-FFF2-40B4-BE49-F238E27FC236}">
                <a16:creationId xmlns:a16="http://schemas.microsoft.com/office/drawing/2014/main" id="{2ECD0B3A-FD28-486A-8D36-69B1DFFF6A36}"/>
              </a:ext>
            </a:extLst>
          </p:cNvPr>
          <p:cNvCxnSpPr>
            <a:cxnSpLocks/>
          </p:cNvCxnSpPr>
          <p:nvPr/>
        </p:nvCxnSpPr>
        <p:spPr>
          <a:xfrm>
            <a:off x="4652359" y="5756905"/>
            <a:ext cx="738456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57C6B0-72CD-45FA-B50E-76C44AF7276E}"/>
              </a:ext>
            </a:extLst>
          </p:cNvPr>
          <p:cNvSpPr txBox="1"/>
          <p:nvPr/>
        </p:nvSpPr>
        <p:spPr>
          <a:xfrm>
            <a:off x="-219930" y="5082627"/>
            <a:ext cx="5709713" cy="830228"/>
          </a:xfrm>
          <a:prstGeom prst="rect">
            <a:avLst/>
          </a:prstGeom>
          <a:noFill/>
        </p:spPr>
        <p:txBody>
          <a:bodyPr wrap="square" rtlCol="0">
            <a:spAutoFit/>
          </a:bodyPr>
          <a:lstStyle/>
          <a:p>
            <a:pPr algn="ctr"/>
            <a:r>
              <a:rPr lang="en-US" sz="4796">
                <a:solidFill>
                  <a:srgbClr val="0070C0"/>
                </a:solidFill>
                <a:latin typeface="Arial" panose="020B0604020202020204" pitchFamily="34" charset="0"/>
                <a:cs typeface="Arial" panose="020B0604020202020204" pitchFamily="34" charset="0"/>
              </a:rPr>
              <a:t>Vòng chia độ</a:t>
            </a:r>
          </a:p>
        </p:txBody>
      </p:sp>
      <p:sp>
        <p:nvSpPr>
          <p:cNvPr id="21" name="TextBox 20">
            <a:extLst>
              <a:ext uri="{FF2B5EF4-FFF2-40B4-BE49-F238E27FC236}">
                <a16:creationId xmlns:a16="http://schemas.microsoft.com/office/drawing/2014/main" id="{77B24F41-BE02-4373-BEEE-EB0AAE757868}"/>
              </a:ext>
            </a:extLst>
          </p:cNvPr>
          <p:cNvSpPr txBox="1"/>
          <p:nvPr/>
        </p:nvSpPr>
        <p:spPr>
          <a:xfrm>
            <a:off x="389106" y="2368371"/>
            <a:ext cx="5709713" cy="830228"/>
          </a:xfrm>
          <a:prstGeom prst="rect">
            <a:avLst/>
          </a:prstGeom>
          <a:noFill/>
        </p:spPr>
        <p:txBody>
          <a:bodyPr wrap="square" rtlCol="0">
            <a:spAutoFit/>
          </a:bodyPr>
          <a:lstStyle/>
          <a:p>
            <a:pPr algn="ctr"/>
            <a:r>
              <a:rPr lang="en-US" sz="4796" dirty="0" err="1">
                <a:solidFill>
                  <a:srgbClr val="0070C0"/>
                </a:solidFill>
                <a:latin typeface="Arial" panose="020B0604020202020204" pitchFamily="34" charset="0"/>
                <a:cs typeface="Arial" panose="020B0604020202020204" pitchFamily="34" charset="0"/>
              </a:rPr>
              <a:t>Tay</a:t>
            </a:r>
            <a:r>
              <a:rPr lang="en-US" sz="4796" dirty="0">
                <a:solidFill>
                  <a:srgbClr val="0070C0"/>
                </a:solidFill>
                <a:latin typeface="Arial" panose="020B0604020202020204" pitchFamily="34" charset="0"/>
                <a:cs typeface="Arial" panose="020B0604020202020204" pitchFamily="34" charset="0"/>
              </a:rPr>
              <a:t> </a:t>
            </a:r>
            <a:r>
              <a:rPr lang="en-US" sz="4796" dirty="0" err="1">
                <a:solidFill>
                  <a:srgbClr val="0070C0"/>
                </a:solidFill>
                <a:latin typeface="Arial" panose="020B0604020202020204" pitchFamily="34" charset="0"/>
                <a:cs typeface="Arial" panose="020B0604020202020204" pitchFamily="34" charset="0"/>
              </a:rPr>
              <a:t>cầm</a:t>
            </a:r>
            <a:endParaRPr lang="en-US" sz="4796" dirty="0">
              <a:solidFill>
                <a:srgbClr val="0070C0"/>
              </a:solidFill>
              <a:latin typeface="Arial" panose="020B0604020202020204" pitchFamily="34" charset="0"/>
              <a:cs typeface="Arial" panose="020B0604020202020204" pitchFamily="34" charset="0"/>
            </a:endParaRPr>
          </a:p>
        </p:txBody>
      </p:sp>
      <p:cxnSp>
        <p:nvCxnSpPr>
          <p:cNvPr id="22" name="Straight Arrow Connector 21">
            <a:extLst>
              <a:ext uri="{FF2B5EF4-FFF2-40B4-BE49-F238E27FC236}">
                <a16:creationId xmlns:a16="http://schemas.microsoft.com/office/drawing/2014/main" id="{6465D022-A83B-4B23-B987-C40F0A4F7F6B}"/>
              </a:ext>
            </a:extLst>
          </p:cNvPr>
          <p:cNvCxnSpPr>
            <a:cxnSpLocks/>
          </p:cNvCxnSpPr>
          <p:nvPr/>
        </p:nvCxnSpPr>
        <p:spPr>
          <a:xfrm flipV="1">
            <a:off x="4652359" y="2631226"/>
            <a:ext cx="8754894" cy="30451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DF7EED0-FA9D-4593-87B0-26C3BF1B22E5}"/>
              </a:ext>
            </a:extLst>
          </p:cNvPr>
          <p:cNvSpPr/>
          <p:nvPr/>
        </p:nvSpPr>
        <p:spPr>
          <a:xfrm>
            <a:off x="76201" y="1493872"/>
            <a:ext cx="4267200" cy="8302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1605BB"/>
                </a:solidFill>
                <a:latin typeface="Arial" panose="020B0604020202020204" pitchFamily="34" charset="0"/>
                <a:cs typeface="Arial" panose="020B0604020202020204" pitchFamily="34" charset="0"/>
              </a:rPr>
              <a:t>a.Cấu</a:t>
            </a:r>
            <a:r>
              <a:rPr lang="en-US" sz="4000" b="1" dirty="0">
                <a:solidFill>
                  <a:srgbClr val="1605BB"/>
                </a:solidFill>
                <a:latin typeface="Arial" panose="020B0604020202020204" pitchFamily="34" charset="0"/>
                <a:cs typeface="Arial" panose="020B0604020202020204" pitchFamily="34" charset="0"/>
              </a:rPr>
              <a:t> </a:t>
            </a:r>
            <a:r>
              <a:rPr lang="en-US" sz="4000" b="1" dirty="0" err="1">
                <a:solidFill>
                  <a:srgbClr val="1605BB"/>
                </a:solidFill>
                <a:latin typeface="Arial" panose="020B0604020202020204" pitchFamily="34" charset="0"/>
                <a:cs typeface="Arial" panose="020B0604020202020204" pitchFamily="34" charset="0"/>
              </a:rPr>
              <a:t>tạo</a:t>
            </a:r>
            <a:r>
              <a:rPr lang="en-US" sz="4000" b="1" dirty="0">
                <a:solidFill>
                  <a:srgbClr val="1605BB"/>
                </a:solidFill>
                <a:latin typeface="Arial" panose="020B0604020202020204" pitchFamily="34" charset="0"/>
                <a:cs typeface="Arial" panose="020B0604020202020204" pitchFamily="34" charset="0"/>
              </a:rPr>
              <a:t> La </a:t>
            </a:r>
            <a:r>
              <a:rPr lang="en-US" sz="4000" b="1" dirty="0" err="1">
                <a:solidFill>
                  <a:srgbClr val="1605BB"/>
                </a:solidFill>
                <a:latin typeface="Arial" panose="020B0604020202020204" pitchFamily="34" charset="0"/>
                <a:cs typeface="Arial" panose="020B0604020202020204" pitchFamily="34" charset="0"/>
              </a:rPr>
              <a:t>bàn</a:t>
            </a:r>
            <a:endParaRPr lang="en-US" sz="4000" b="1" dirty="0">
              <a:solidFill>
                <a:srgbClr val="1605BB"/>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055BC90-10B3-46CD-943F-EABB77A81407}"/>
              </a:ext>
            </a:extLst>
          </p:cNvPr>
          <p:cNvSpPr txBox="1"/>
          <p:nvPr/>
        </p:nvSpPr>
        <p:spPr>
          <a:xfrm>
            <a:off x="13703311" y="3751758"/>
            <a:ext cx="916144" cy="584234"/>
          </a:xfrm>
          <a:prstGeom prst="rect">
            <a:avLst/>
          </a:prstGeom>
          <a:solidFill>
            <a:schemeClr val="accent6">
              <a:lumMod val="20000"/>
              <a:lumOff val="80000"/>
            </a:schemeClr>
          </a:solidFill>
        </p:spPr>
        <p:txBody>
          <a:bodyPr wrap="square" rtlCol="0">
            <a:spAutoFit/>
          </a:bodyPr>
          <a:lstStyle/>
          <a:p>
            <a:r>
              <a:rPr lang="en-US" sz="3197">
                <a:solidFill>
                  <a:srgbClr val="0070C0"/>
                </a:solidFill>
                <a:latin typeface="Arial" panose="020B0604020202020204" pitchFamily="34" charset="0"/>
                <a:cs typeface="Arial" panose="020B0604020202020204" pitchFamily="34" charset="0"/>
              </a:rPr>
              <a:t>Bắc</a:t>
            </a:r>
          </a:p>
        </p:txBody>
      </p:sp>
      <p:sp>
        <p:nvSpPr>
          <p:cNvPr id="25" name="TextBox 24">
            <a:extLst>
              <a:ext uri="{FF2B5EF4-FFF2-40B4-BE49-F238E27FC236}">
                <a16:creationId xmlns:a16="http://schemas.microsoft.com/office/drawing/2014/main" id="{1A876469-41F1-4812-8837-1B5FE9A72E09}"/>
              </a:ext>
            </a:extLst>
          </p:cNvPr>
          <p:cNvSpPr txBox="1"/>
          <p:nvPr/>
        </p:nvSpPr>
        <p:spPr>
          <a:xfrm>
            <a:off x="13597576" y="8437771"/>
            <a:ext cx="1103878" cy="584234"/>
          </a:xfrm>
          <a:prstGeom prst="rect">
            <a:avLst/>
          </a:prstGeom>
          <a:solidFill>
            <a:schemeClr val="accent6">
              <a:lumMod val="20000"/>
              <a:lumOff val="80000"/>
            </a:schemeClr>
          </a:solidFill>
        </p:spPr>
        <p:txBody>
          <a:bodyPr wrap="square" rtlCol="0">
            <a:spAutoFit/>
          </a:bodyPr>
          <a:lstStyle/>
          <a:p>
            <a:r>
              <a:rPr lang="en-US" sz="3197">
                <a:solidFill>
                  <a:srgbClr val="0070C0"/>
                </a:solidFill>
                <a:latin typeface="Arial" panose="020B0604020202020204" pitchFamily="34" charset="0"/>
                <a:cs typeface="Arial" panose="020B0604020202020204" pitchFamily="34" charset="0"/>
              </a:rPr>
              <a:t>Nam</a:t>
            </a:r>
          </a:p>
        </p:txBody>
      </p:sp>
      <p:sp>
        <p:nvSpPr>
          <p:cNvPr id="26" name="TextBox 25">
            <a:extLst>
              <a:ext uri="{FF2B5EF4-FFF2-40B4-BE49-F238E27FC236}">
                <a16:creationId xmlns:a16="http://schemas.microsoft.com/office/drawing/2014/main" id="{EDB98718-30DD-4AF0-BC5E-230716608F10}"/>
              </a:ext>
            </a:extLst>
          </p:cNvPr>
          <p:cNvSpPr txBox="1"/>
          <p:nvPr/>
        </p:nvSpPr>
        <p:spPr>
          <a:xfrm>
            <a:off x="11120778" y="6078823"/>
            <a:ext cx="916144" cy="584234"/>
          </a:xfrm>
          <a:prstGeom prst="rect">
            <a:avLst/>
          </a:prstGeom>
          <a:solidFill>
            <a:schemeClr val="accent6">
              <a:lumMod val="20000"/>
              <a:lumOff val="80000"/>
            </a:schemeClr>
          </a:solidFill>
        </p:spPr>
        <p:txBody>
          <a:bodyPr wrap="square" rtlCol="0">
            <a:spAutoFit/>
          </a:bodyPr>
          <a:lstStyle/>
          <a:p>
            <a:r>
              <a:rPr lang="en-US" sz="3197">
                <a:solidFill>
                  <a:srgbClr val="0070C0"/>
                </a:solidFill>
                <a:latin typeface="Arial" panose="020B0604020202020204" pitchFamily="34" charset="0"/>
                <a:cs typeface="Arial" panose="020B0604020202020204" pitchFamily="34" charset="0"/>
              </a:rPr>
              <a:t>Tây</a:t>
            </a:r>
          </a:p>
        </p:txBody>
      </p:sp>
      <p:sp>
        <p:nvSpPr>
          <p:cNvPr id="27" name="TextBox 26">
            <a:extLst>
              <a:ext uri="{FF2B5EF4-FFF2-40B4-BE49-F238E27FC236}">
                <a16:creationId xmlns:a16="http://schemas.microsoft.com/office/drawing/2014/main" id="{DAF69A2F-CD2F-47E1-9249-86A4C6191E07}"/>
              </a:ext>
            </a:extLst>
          </p:cNvPr>
          <p:cNvSpPr txBox="1"/>
          <p:nvPr/>
        </p:nvSpPr>
        <p:spPr>
          <a:xfrm>
            <a:off x="16128883" y="6014362"/>
            <a:ext cx="1313234" cy="584234"/>
          </a:xfrm>
          <a:prstGeom prst="rect">
            <a:avLst/>
          </a:prstGeom>
          <a:solidFill>
            <a:schemeClr val="accent6">
              <a:lumMod val="20000"/>
              <a:lumOff val="80000"/>
            </a:schemeClr>
          </a:solidFill>
        </p:spPr>
        <p:txBody>
          <a:bodyPr wrap="square" rtlCol="0">
            <a:spAutoFit/>
          </a:bodyPr>
          <a:lstStyle/>
          <a:p>
            <a:r>
              <a:rPr lang="en-US" sz="3197">
                <a:solidFill>
                  <a:srgbClr val="0070C0"/>
                </a:solidFill>
                <a:latin typeface="Arial" panose="020B0604020202020204" pitchFamily="34" charset="0"/>
                <a:cs typeface="Arial" panose="020B0604020202020204" pitchFamily="34" charset="0"/>
              </a:rPr>
              <a:t>Đông</a:t>
            </a:r>
          </a:p>
        </p:txBody>
      </p:sp>
      <p:sp>
        <p:nvSpPr>
          <p:cNvPr id="28" name="Rectangle 27">
            <a:extLst>
              <a:ext uri="{FF2B5EF4-FFF2-40B4-BE49-F238E27FC236}">
                <a16:creationId xmlns:a16="http://schemas.microsoft.com/office/drawing/2014/main" id="{00EA8161-634F-48D6-B513-1AE3066E0553}"/>
              </a:ext>
            </a:extLst>
          </p:cNvPr>
          <p:cNvSpPr/>
          <p:nvPr/>
        </p:nvSpPr>
        <p:spPr>
          <a:xfrm>
            <a:off x="389107" y="3242870"/>
            <a:ext cx="9287800" cy="3167166"/>
          </a:xfrm>
          <a:prstGeom prst="rect">
            <a:avLst/>
          </a:prstGeom>
          <a:solidFill>
            <a:schemeClr val="bg1"/>
          </a:solidFill>
        </p:spPr>
        <p:txBody>
          <a:bodyPr wrap="square">
            <a:spAutoFit/>
          </a:bodyPr>
          <a:lstStyle/>
          <a:p>
            <a:pPr algn="just"/>
            <a:r>
              <a:rPr lang="vi-VN" sz="3996" dirty="0">
                <a:solidFill>
                  <a:srgbClr val="1605BB"/>
                </a:solidFill>
                <a:latin typeface="Arial" panose="020B0604020202020204" pitchFamily="34" charset="0"/>
                <a:cs typeface="Arial" panose="020B0604020202020204" pitchFamily="34" charset="0"/>
              </a:rPr>
              <a:t>Các hướng chính trong la bàn là hướng đông (E), tây (W), bắc (N), nam (S). Ngoài ra còn có các hướng đông bắc (NE), tây bắc (NW), đông nam (SE), tây nam (SW).</a:t>
            </a:r>
            <a:endParaRPr lang="en-US" sz="1798" dirty="0">
              <a:solidFill>
                <a:srgbClr val="1605BB"/>
              </a:solidFill>
            </a:endParaRPr>
          </a:p>
        </p:txBody>
      </p:sp>
    </p:spTree>
    <p:extLst>
      <p:ext uri="{BB962C8B-B14F-4D97-AF65-F5344CB8AC3E}">
        <p14:creationId xmlns:p14="http://schemas.microsoft.com/office/powerpoint/2010/main" val="347902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barn(inVertical)">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arn(inVertical)">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barn(inVertical)">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barn(inVertical)">
                                      <p:cBhvr>
                                        <p:cTn id="79" dur="5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18"/>
                                        </p:tgtEl>
                                      </p:cBhvr>
                                    </p:animEffect>
                                    <p:set>
                                      <p:cBhvr>
                                        <p:cTn id="84" dur="1" fill="hold">
                                          <p:stCondLst>
                                            <p:cond delay="499"/>
                                          </p:stCondLst>
                                        </p:cTn>
                                        <p:tgtEl>
                                          <p:spTgt spid="18"/>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0"/>
                                        </p:tgtEl>
                                      </p:cBhvr>
                                    </p:animEffect>
                                    <p:set>
                                      <p:cBhvr>
                                        <p:cTn id="90" dur="1" fill="hold">
                                          <p:stCondLst>
                                            <p:cond delay="499"/>
                                          </p:stCondLst>
                                        </p:cTn>
                                        <p:tgtEl>
                                          <p:spTgt spid="20"/>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21"/>
                                        </p:tgtEl>
                                      </p:cBhvr>
                                    </p:animEffect>
                                    <p:set>
                                      <p:cBhvr>
                                        <p:cTn id="96" dur="1" fill="hold">
                                          <p:stCondLst>
                                            <p:cond delay="499"/>
                                          </p:stCondLst>
                                        </p:cTn>
                                        <p:tgtEl>
                                          <p:spTgt spid="21"/>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28">
                                            <p:txEl>
                                              <p:pRg st="0" end="0"/>
                                            </p:txEl>
                                          </p:spTgt>
                                        </p:tgtEl>
                                        <p:attrNameLst>
                                          <p:attrName>style.visibility</p:attrName>
                                        </p:attrNameLst>
                                      </p:cBhvr>
                                      <p:to>
                                        <p:strVal val="visible"/>
                                      </p:to>
                                    </p:set>
                                    <p:animEffect transition="in" filter="barn(inVertical)">
                                      <p:cBhvr>
                                        <p:cTn id="10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8" grpId="0"/>
      <p:bldP spid="18" grpId="1"/>
      <p:bldP spid="20" grpId="0"/>
      <p:bldP spid="20" grpId="1"/>
      <p:bldP spid="21" grpId="0"/>
      <p:bldP spid="21" grpId="1"/>
      <p:bldP spid="23"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5">
            <a:extLst>
              <a:ext uri="{FF2B5EF4-FFF2-40B4-BE49-F238E27FC236}">
                <a16:creationId xmlns:a16="http://schemas.microsoft.com/office/drawing/2014/main" id="{3E9BA199-7D2C-42A6-B3CC-8226AF715161}"/>
              </a:ext>
            </a:extLst>
          </p:cNvPr>
          <p:cNvSpPr txBox="1">
            <a:spLocks noChangeArrowheads="1"/>
          </p:cNvSpPr>
          <p:nvPr/>
        </p:nvSpPr>
        <p:spPr bwMode="auto">
          <a:xfrm>
            <a:off x="1346317" y="7796468"/>
            <a:ext cx="368557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500" b="1" dirty="0">
                <a:solidFill>
                  <a:srgbClr val="0070C0"/>
                </a:solidFill>
                <a:ea typeface="Open Sans"/>
              </a:rPr>
              <a:t>B</a:t>
            </a:r>
            <a:r>
              <a:rPr lang="vi-VN" altLang="en-US" sz="4500" b="1" dirty="0">
                <a:solidFill>
                  <a:srgbClr val="0070C0"/>
                </a:solidFill>
                <a:ea typeface="Open Sans"/>
              </a:rPr>
              <a:t>ư</a:t>
            </a:r>
            <a:r>
              <a:rPr lang="en-US" altLang="en-US" sz="4500" b="1" dirty="0" err="1">
                <a:solidFill>
                  <a:srgbClr val="0070C0"/>
                </a:solidFill>
                <a:ea typeface="Open Sans"/>
              </a:rPr>
              <a:t>ớc</a:t>
            </a:r>
            <a:r>
              <a:rPr lang="en-US" altLang="en-US" sz="4500" b="1" dirty="0">
                <a:solidFill>
                  <a:srgbClr val="0070C0"/>
                </a:solidFill>
                <a:ea typeface="Open Sans"/>
              </a:rPr>
              <a:t> 1</a:t>
            </a:r>
          </a:p>
        </p:txBody>
      </p:sp>
      <p:sp>
        <p:nvSpPr>
          <p:cNvPr id="12" name="TextBox 5">
            <a:extLst>
              <a:ext uri="{FF2B5EF4-FFF2-40B4-BE49-F238E27FC236}">
                <a16:creationId xmlns:a16="http://schemas.microsoft.com/office/drawing/2014/main" id="{5257D4CE-D8D4-4D4A-89CC-47E305431462}"/>
              </a:ext>
            </a:extLst>
          </p:cNvPr>
          <p:cNvSpPr txBox="1">
            <a:spLocks noChangeArrowheads="1"/>
          </p:cNvSpPr>
          <p:nvPr/>
        </p:nvSpPr>
        <p:spPr bwMode="auto">
          <a:xfrm>
            <a:off x="6520669" y="7796468"/>
            <a:ext cx="368557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500" b="1" dirty="0">
                <a:solidFill>
                  <a:srgbClr val="00B050"/>
                </a:solidFill>
                <a:ea typeface="Open Sans"/>
              </a:rPr>
              <a:t>B</a:t>
            </a:r>
            <a:r>
              <a:rPr lang="vi-VN" altLang="en-US" sz="4500" b="1" dirty="0">
                <a:solidFill>
                  <a:srgbClr val="00B050"/>
                </a:solidFill>
                <a:ea typeface="Open Sans"/>
              </a:rPr>
              <a:t>ư</a:t>
            </a:r>
            <a:r>
              <a:rPr lang="en-US" altLang="en-US" sz="4500" b="1" dirty="0" err="1">
                <a:solidFill>
                  <a:srgbClr val="00B050"/>
                </a:solidFill>
                <a:ea typeface="Open Sans"/>
              </a:rPr>
              <a:t>ớc</a:t>
            </a:r>
            <a:r>
              <a:rPr lang="en-US" altLang="en-US" sz="4500" b="1" dirty="0">
                <a:solidFill>
                  <a:srgbClr val="00B050"/>
                </a:solidFill>
                <a:ea typeface="Open Sans"/>
              </a:rPr>
              <a:t> 2</a:t>
            </a:r>
          </a:p>
        </p:txBody>
      </p:sp>
      <p:sp>
        <p:nvSpPr>
          <p:cNvPr id="13" name="TextBox 5">
            <a:extLst>
              <a:ext uri="{FF2B5EF4-FFF2-40B4-BE49-F238E27FC236}">
                <a16:creationId xmlns:a16="http://schemas.microsoft.com/office/drawing/2014/main" id="{A455416D-AD20-4C0E-A2B6-F3A3B69CEF48}"/>
              </a:ext>
            </a:extLst>
          </p:cNvPr>
          <p:cNvSpPr txBox="1">
            <a:spLocks noChangeArrowheads="1"/>
          </p:cNvSpPr>
          <p:nvPr/>
        </p:nvSpPr>
        <p:spPr bwMode="auto">
          <a:xfrm>
            <a:off x="12417570" y="7796468"/>
            <a:ext cx="368557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500" b="1" dirty="0">
                <a:solidFill>
                  <a:srgbClr val="C00000"/>
                </a:solidFill>
                <a:ea typeface="Open Sans"/>
              </a:rPr>
              <a:t>B</a:t>
            </a:r>
            <a:r>
              <a:rPr lang="vi-VN" altLang="en-US" sz="4500" b="1" dirty="0">
                <a:solidFill>
                  <a:srgbClr val="C00000"/>
                </a:solidFill>
                <a:ea typeface="Open Sans"/>
              </a:rPr>
              <a:t>ư</a:t>
            </a:r>
            <a:r>
              <a:rPr lang="en-US" altLang="en-US" sz="4500" b="1" dirty="0" err="1">
                <a:solidFill>
                  <a:srgbClr val="C00000"/>
                </a:solidFill>
                <a:ea typeface="Open Sans"/>
              </a:rPr>
              <a:t>ớc</a:t>
            </a:r>
            <a:r>
              <a:rPr lang="en-US" altLang="en-US" sz="4500" b="1" dirty="0">
                <a:solidFill>
                  <a:srgbClr val="C00000"/>
                </a:solidFill>
                <a:ea typeface="Open Sans"/>
              </a:rPr>
              <a:t> 3</a:t>
            </a:r>
          </a:p>
        </p:txBody>
      </p:sp>
      <p:grpSp>
        <p:nvGrpSpPr>
          <p:cNvPr id="14" name="Group 13">
            <a:extLst>
              <a:ext uri="{FF2B5EF4-FFF2-40B4-BE49-F238E27FC236}">
                <a16:creationId xmlns:a16="http://schemas.microsoft.com/office/drawing/2014/main" id="{57454AC8-666A-458A-B4D8-854E65BA29F9}"/>
              </a:ext>
            </a:extLst>
          </p:cNvPr>
          <p:cNvGrpSpPr/>
          <p:nvPr/>
        </p:nvGrpSpPr>
        <p:grpSpPr>
          <a:xfrm>
            <a:off x="84589" y="4212678"/>
            <a:ext cx="6209034" cy="3045182"/>
            <a:chOff x="2695" y="1375244"/>
            <a:chExt cx="3283776" cy="1313510"/>
          </a:xfrm>
        </p:grpSpPr>
        <p:sp>
          <p:nvSpPr>
            <p:cNvPr id="15" name="Arrow: Chevron 14">
              <a:extLst>
                <a:ext uri="{FF2B5EF4-FFF2-40B4-BE49-F238E27FC236}">
                  <a16:creationId xmlns:a16="http://schemas.microsoft.com/office/drawing/2014/main" id="{54631D94-1E90-4F18-B132-74D8945E87F7}"/>
                </a:ext>
              </a:extLst>
            </p:cNvPr>
            <p:cNvSpPr/>
            <p:nvPr/>
          </p:nvSpPr>
          <p:spPr>
            <a:xfrm>
              <a:off x="2695" y="1375244"/>
              <a:ext cx="3283776" cy="1313510"/>
            </a:xfrm>
            <a:prstGeom prst="chevron">
              <a:avLst/>
            </a:prstGeom>
            <a:solidFill>
              <a:schemeClr val="accent2">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Arrow: Chevron 4">
              <a:extLst>
                <a:ext uri="{FF2B5EF4-FFF2-40B4-BE49-F238E27FC236}">
                  <a16:creationId xmlns:a16="http://schemas.microsoft.com/office/drawing/2014/main" id="{4ED19813-6BCF-4746-A84B-56AD05BABBAC}"/>
                </a:ext>
              </a:extLst>
            </p:cNvPr>
            <p:cNvSpPr txBox="1"/>
            <p:nvPr/>
          </p:nvSpPr>
          <p:spPr>
            <a:xfrm>
              <a:off x="844557" y="1375244"/>
              <a:ext cx="2321965"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3885" tIns="47962" rIns="47962" bIns="47962" numCol="1" spcCol="1270" anchor="ctr" anchorCtr="0">
              <a:noAutofit/>
            </a:bodyPr>
            <a:lstStyle/>
            <a:p>
              <a:pPr lvl="0"/>
              <a:r>
                <a:rPr lang="en-US" sz="3000" dirty="0" err="1">
                  <a:solidFill>
                    <a:srgbClr val="1605BB"/>
                  </a:solidFill>
                  <a:latin typeface="Arial" panose="020B0604020202020204" pitchFamily="34" charset="0"/>
                  <a:ea typeface="Open Sans" panose="020B0606030504020204" pitchFamily="34" charset="0"/>
                  <a:cs typeface="Arial" panose="020B0604020202020204" pitchFamily="34" charset="0"/>
                </a:rPr>
                <a:t>Đặt</a:t>
              </a:r>
              <a:r>
                <a:rPr lang="en-US" sz="3000" dirty="0">
                  <a:solidFill>
                    <a:srgbClr val="1605BB"/>
                  </a:solidFill>
                  <a:latin typeface="Arial" panose="020B0604020202020204" pitchFamily="34" charset="0"/>
                  <a:ea typeface="Open Sans" panose="020B0606030504020204" pitchFamily="34" charset="0"/>
                  <a:cs typeface="Arial" panose="020B0604020202020204" pitchFamily="34" charset="0"/>
                </a:rPr>
                <a:t> la </a:t>
              </a:r>
              <a:r>
                <a:rPr lang="en-US" sz="3000" dirty="0" err="1">
                  <a:solidFill>
                    <a:srgbClr val="1605BB"/>
                  </a:solidFill>
                  <a:latin typeface="Arial" panose="020B0604020202020204" pitchFamily="34" charset="0"/>
                  <a:ea typeface="Open Sans" panose="020B0606030504020204" pitchFamily="34" charset="0"/>
                  <a:cs typeface="Arial" panose="020B0604020202020204" pitchFamily="34" charset="0"/>
                </a:rPr>
                <a:t>bàn</a:t>
              </a:r>
              <a:r>
                <a:rPr lang="en-US" sz="3000" dirty="0">
                  <a:solidFill>
                    <a:srgbClr val="1605BB"/>
                  </a:solidFill>
                  <a:latin typeface="Arial" panose="020B0604020202020204" pitchFamily="34" charset="0"/>
                  <a:ea typeface="Open Sans" panose="020B0606030504020204" pitchFamily="34" charset="0"/>
                  <a:cs typeface="Arial" panose="020B0604020202020204" pitchFamily="34" charset="0"/>
                </a:rPr>
                <a:t> </a:t>
              </a:r>
              <a:r>
                <a:rPr lang="en-US" sz="3000" dirty="0" err="1">
                  <a:solidFill>
                    <a:srgbClr val="1605BB"/>
                  </a:solidFill>
                  <a:latin typeface="Arial" panose="020B0604020202020204" pitchFamily="34" charset="0"/>
                  <a:ea typeface="Open Sans" panose="020B0606030504020204" pitchFamily="34" charset="0"/>
                  <a:cs typeface="Arial" panose="020B0604020202020204" pitchFamily="34" charset="0"/>
                </a:rPr>
                <a:t>thăng</a:t>
              </a:r>
              <a:r>
                <a:rPr lang="en-US" sz="3000" dirty="0">
                  <a:solidFill>
                    <a:srgbClr val="1605BB"/>
                  </a:solidFill>
                  <a:latin typeface="Arial" panose="020B0604020202020204" pitchFamily="34" charset="0"/>
                  <a:ea typeface="Open Sans" panose="020B0606030504020204" pitchFamily="34" charset="0"/>
                  <a:cs typeface="Arial" panose="020B0604020202020204" pitchFamily="34" charset="0"/>
                </a:rPr>
                <a:t> </a:t>
              </a:r>
              <a:r>
                <a:rPr lang="en-US" sz="3000" dirty="0" err="1">
                  <a:solidFill>
                    <a:srgbClr val="1605BB"/>
                  </a:solidFill>
                  <a:latin typeface="Arial" panose="020B0604020202020204" pitchFamily="34" charset="0"/>
                  <a:ea typeface="Open Sans" panose="020B0606030504020204" pitchFamily="34" charset="0"/>
                  <a:cs typeface="Arial" panose="020B0604020202020204" pitchFamily="34" charset="0"/>
                </a:rPr>
                <a:t>bằng</a:t>
              </a:r>
              <a:r>
                <a:rPr lang="en-US" sz="3000" dirty="0">
                  <a:solidFill>
                    <a:srgbClr val="1605BB"/>
                  </a:solidFill>
                  <a:latin typeface="Arial" panose="020B0604020202020204" pitchFamily="34" charset="0"/>
                  <a:ea typeface="Open Sans" panose="020B0606030504020204" pitchFamily="34" charset="0"/>
                  <a:cs typeface="Arial" panose="020B0604020202020204" pitchFamily="34" charset="0"/>
                </a:rPr>
                <a:t> </a:t>
              </a:r>
              <a:r>
                <a:rPr lang="en-US" sz="3000" dirty="0" err="1">
                  <a:solidFill>
                    <a:srgbClr val="1605BB"/>
                  </a:solidFill>
                  <a:latin typeface="Arial" panose="020B0604020202020204" pitchFamily="34" charset="0"/>
                  <a:ea typeface="Open Sans" panose="020B0606030504020204" pitchFamily="34" charset="0"/>
                  <a:cs typeface="Arial" panose="020B0604020202020204" pitchFamily="34" charset="0"/>
                </a:rPr>
                <a:t>trên</a:t>
              </a:r>
              <a:r>
                <a:rPr lang="en-US" sz="3000" dirty="0">
                  <a:solidFill>
                    <a:srgbClr val="1605BB"/>
                  </a:solidFill>
                  <a:latin typeface="Arial" panose="020B0604020202020204" pitchFamily="34" charset="0"/>
                  <a:ea typeface="Open Sans" panose="020B0606030504020204" pitchFamily="34" charset="0"/>
                  <a:cs typeface="Arial" panose="020B0604020202020204" pitchFamily="34" charset="0"/>
                </a:rPr>
                <a:t> </a:t>
              </a:r>
              <a:r>
                <a:rPr lang="en-US" sz="3000" dirty="0" err="1">
                  <a:solidFill>
                    <a:srgbClr val="1605BB"/>
                  </a:solidFill>
                  <a:latin typeface="Arial" panose="020B0604020202020204" pitchFamily="34" charset="0"/>
                  <a:ea typeface="Open Sans" panose="020B0606030504020204" pitchFamily="34" charset="0"/>
                  <a:cs typeface="Arial" panose="020B0604020202020204" pitchFamily="34" charset="0"/>
                </a:rPr>
                <a:t>mặt</a:t>
              </a:r>
              <a:r>
                <a:rPr lang="en-US" sz="3000" dirty="0">
                  <a:solidFill>
                    <a:srgbClr val="1605BB"/>
                  </a:solidFill>
                  <a:latin typeface="Arial" panose="020B0604020202020204" pitchFamily="34" charset="0"/>
                  <a:ea typeface="Open Sans" panose="020B0606030504020204" pitchFamily="34" charset="0"/>
                  <a:cs typeface="Arial" panose="020B0604020202020204" pitchFamily="34" charset="0"/>
                </a:rPr>
                <a:t> </a:t>
              </a:r>
              <a:r>
                <a:rPr lang="en-US" sz="3000" dirty="0" err="1">
                  <a:solidFill>
                    <a:srgbClr val="1605BB"/>
                  </a:solidFill>
                  <a:latin typeface="Arial" panose="020B0604020202020204" pitchFamily="34" charset="0"/>
                  <a:ea typeface="Open Sans" panose="020B0606030504020204" pitchFamily="34" charset="0"/>
                  <a:cs typeface="Arial" panose="020B0604020202020204" pitchFamily="34" charset="0"/>
                </a:rPr>
                <a:t>phẳng</a:t>
              </a:r>
              <a:r>
                <a:rPr lang="en-US" sz="3000" dirty="0">
                  <a:solidFill>
                    <a:srgbClr val="1605BB"/>
                  </a:solidFill>
                  <a:latin typeface="Arial" panose="020B0604020202020204" pitchFamily="34" charset="0"/>
                  <a:ea typeface="Open Sans" panose="020B0606030504020204" pitchFamily="34" charset="0"/>
                  <a:cs typeface="Arial" panose="020B0604020202020204" pitchFamily="34" charset="0"/>
                </a:rPr>
                <a:t>, </a:t>
              </a:r>
              <a:r>
                <a:rPr lang="en-US" sz="3000" dirty="0" err="1">
                  <a:solidFill>
                    <a:srgbClr val="1605BB"/>
                  </a:solidFill>
                  <a:latin typeface="Arial" panose="020B0604020202020204" pitchFamily="34" charset="0"/>
                  <a:ea typeface="Open Sans" panose="020B0606030504020204" pitchFamily="34" charset="0"/>
                  <a:cs typeface="Arial" panose="020B0604020202020204" pitchFamily="34" charset="0"/>
                </a:rPr>
                <a:t>tránh</a:t>
              </a:r>
              <a:r>
                <a:rPr lang="en-US" sz="3000" dirty="0">
                  <a:solidFill>
                    <a:srgbClr val="1605BB"/>
                  </a:solidFill>
                  <a:latin typeface="Arial" panose="020B0604020202020204" pitchFamily="34" charset="0"/>
                  <a:ea typeface="Open Sans" panose="020B0606030504020204" pitchFamily="34" charset="0"/>
                  <a:cs typeface="Arial" panose="020B0604020202020204" pitchFamily="34" charset="0"/>
                </a:rPr>
                <a:t> </a:t>
              </a:r>
              <a:r>
                <a:rPr lang="en-US" sz="3000" dirty="0" err="1">
                  <a:solidFill>
                    <a:srgbClr val="1605BB"/>
                  </a:solidFill>
                  <a:latin typeface="Arial" panose="020B0604020202020204" pitchFamily="34" charset="0"/>
                  <a:ea typeface="Open Sans" panose="020B0606030504020204" pitchFamily="34" charset="0"/>
                  <a:cs typeface="Arial" panose="020B0604020202020204" pitchFamily="34" charset="0"/>
                </a:rPr>
                <a:t>xa</a:t>
              </a:r>
              <a:r>
                <a:rPr lang="en-US" sz="3000" dirty="0">
                  <a:solidFill>
                    <a:srgbClr val="1605BB"/>
                  </a:solidFill>
                  <a:latin typeface="Arial" panose="020B0604020202020204" pitchFamily="34" charset="0"/>
                  <a:ea typeface="Open Sans" panose="020B0606030504020204" pitchFamily="34" charset="0"/>
                  <a:cs typeface="Arial" panose="020B0604020202020204" pitchFamily="34" charset="0"/>
                </a:rPr>
                <a:t> </a:t>
              </a:r>
              <a:r>
                <a:rPr lang="en-US" sz="3000" dirty="0" err="1">
                  <a:solidFill>
                    <a:srgbClr val="1605BB"/>
                  </a:solidFill>
                  <a:latin typeface="Arial" panose="020B0604020202020204" pitchFamily="34" charset="0"/>
                  <a:ea typeface="Open Sans" panose="020B0606030504020204" pitchFamily="34" charset="0"/>
                  <a:cs typeface="Arial" panose="020B0604020202020204" pitchFamily="34" charset="0"/>
                </a:rPr>
                <a:t>các</a:t>
              </a:r>
              <a:r>
                <a:rPr lang="en-US" sz="3000" dirty="0">
                  <a:solidFill>
                    <a:srgbClr val="1605BB"/>
                  </a:solidFill>
                  <a:latin typeface="Arial" panose="020B0604020202020204" pitchFamily="34" charset="0"/>
                  <a:ea typeface="Open Sans" panose="020B0606030504020204" pitchFamily="34" charset="0"/>
                  <a:cs typeface="Arial" panose="020B0604020202020204" pitchFamily="34" charset="0"/>
                </a:rPr>
                <a:t> </a:t>
              </a:r>
              <a:r>
                <a:rPr lang="en-US" sz="3000" dirty="0" err="1">
                  <a:solidFill>
                    <a:srgbClr val="1605BB"/>
                  </a:solidFill>
                  <a:latin typeface="Arial" panose="020B0604020202020204" pitchFamily="34" charset="0"/>
                  <a:ea typeface="Open Sans" panose="020B0606030504020204" pitchFamily="34" charset="0"/>
                  <a:cs typeface="Arial" panose="020B0604020202020204" pitchFamily="34" charset="0"/>
                </a:rPr>
                <a:t>vật</a:t>
              </a:r>
              <a:r>
                <a:rPr lang="en-US" sz="3000" dirty="0">
                  <a:solidFill>
                    <a:srgbClr val="1605BB"/>
                  </a:solidFill>
                  <a:latin typeface="Arial" panose="020B0604020202020204" pitchFamily="34" charset="0"/>
                  <a:ea typeface="Open Sans" panose="020B0606030504020204" pitchFamily="34" charset="0"/>
                  <a:cs typeface="Arial" panose="020B0604020202020204" pitchFamily="34" charset="0"/>
                </a:rPr>
                <a:t> </a:t>
              </a:r>
              <a:r>
                <a:rPr lang="en-US" sz="3000" dirty="0" err="1">
                  <a:solidFill>
                    <a:srgbClr val="1605BB"/>
                  </a:solidFill>
                  <a:latin typeface="Arial" panose="020B0604020202020204" pitchFamily="34" charset="0"/>
                  <a:ea typeface="Open Sans" panose="020B0606030504020204" pitchFamily="34" charset="0"/>
                  <a:cs typeface="Arial" panose="020B0604020202020204" pitchFamily="34" charset="0"/>
                </a:rPr>
                <a:t>kim</a:t>
              </a:r>
              <a:r>
                <a:rPr lang="en-US" sz="3000" dirty="0">
                  <a:solidFill>
                    <a:srgbClr val="1605BB"/>
                  </a:solidFill>
                  <a:latin typeface="Arial" panose="020B0604020202020204" pitchFamily="34" charset="0"/>
                  <a:ea typeface="Open Sans" panose="020B0606030504020204" pitchFamily="34" charset="0"/>
                  <a:cs typeface="Arial" panose="020B0604020202020204" pitchFamily="34" charset="0"/>
                </a:rPr>
                <a:t> </a:t>
              </a:r>
              <a:r>
                <a:rPr lang="en-US" sz="3000" dirty="0" err="1">
                  <a:solidFill>
                    <a:srgbClr val="1605BB"/>
                  </a:solidFill>
                  <a:latin typeface="Arial" panose="020B0604020202020204" pitchFamily="34" charset="0"/>
                  <a:ea typeface="Open Sans" panose="020B0606030504020204" pitchFamily="34" charset="0"/>
                  <a:cs typeface="Arial" panose="020B0604020202020204" pitchFamily="34" charset="0"/>
                </a:rPr>
                <a:t>loại</a:t>
              </a:r>
              <a:endParaRPr lang="en-US" sz="3000" dirty="0">
                <a:solidFill>
                  <a:srgbClr val="1605BB"/>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8F1659F7-C648-4D71-BEC3-32D6B412C504}"/>
              </a:ext>
            </a:extLst>
          </p:cNvPr>
          <p:cNvGrpSpPr/>
          <p:nvPr/>
        </p:nvGrpSpPr>
        <p:grpSpPr>
          <a:xfrm>
            <a:off x="5581141" y="4212680"/>
            <a:ext cx="6681259" cy="3314484"/>
            <a:chOff x="2695" y="1375244"/>
            <a:chExt cx="3283776" cy="1429671"/>
          </a:xfrm>
        </p:grpSpPr>
        <p:sp>
          <p:nvSpPr>
            <p:cNvPr id="18" name="Arrow: Chevron 17">
              <a:extLst>
                <a:ext uri="{FF2B5EF4-FFF2-40B4-BE49-F238E27FC236}">
                  <a16:creationId xmlns:a16="http://schemas.microsoft.com/office/drawing/2014/main" id="{95F7981F-C42A-4EBB-8691-E5482B30DE94}"/>
                </a:ext>
              </a:extLst>
            </p:cNvPr>
            <p:cNvSpPr/>
            <p:nvPr/>
          </p:nvSpPr>
          <p:spPr>
            <a:xfrm>
              <a:off x="2695" y="1375244"/>
              <a:ext cx="3283776" cy="1313510"/>
            </a:xfrm>
            <a:prstGeom prst="chevron">
              <a:avLst/>
            </a:prstGeom>
            <a:solidFill>
              <a:srgbClr val="00206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Arrow: Chevron 4">
              <a:extLst>
                <a:ext uri="{FF2B5EF4-FFF2-40B4-BE49-F238E27FC236}">
                  <a16:creationId xmlns:a16="http://schemas.microsoft.com/office/drawing/2014/main" id="{115E5CCF-E9FF-400A-85D7-890C33EE4200}"/>
                </a:ext>
              </a:extLst>
            </p:cNvPr>
            <p:cNvSpPr txBox="1"/>
            <p:nvPr/>
          </p:nvSpPr>
          <p:spPr>
            <a:xfrm>
              <a:off x="856733" y="1491405"/>
              <a:ext cx="1925879"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3885" tIns="47962" rIns="47962" bIns="47962" numCol="1" spcCol="1270" anchor="ctr" anchorCtr="0">
              <a:noAutofit/>
            </a:bodyPr>
            <a:lstStyle/>
            <a:p>
              <a:pPr lvl="0" algn="just"/>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Chỉnh</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vị</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trí</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để</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kim</a:t>
              </a:r>
              <a:endPar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a:p>
              <a:pPr lvl="0" algn="just"/>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la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bàn</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chỉ</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h</a:t>
              </a:r>
              <a:r>
                <a:rPr lang="vi-VN"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ư</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ớng</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bắc</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smtClean="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smtClean="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trùng</a:t>
              </a:r>
              <a:r>
                <a:rPr lang="en-US" sz="3000" dirty="0" smtClean="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pt-BR" sz="3000" dirty="0">
                  <a:latin typeface="Arial" panose="020B0604020202020204" pitchFamily="34" charset="0"/>
                  <a:cs typeface="Arial" panose="020B0604020202020204" pitchFamily="34" charset="0"/>
                </a:rPr>
                <a:t>0</a:t>
              </a:r>
              <a:r>
                <a:rPr lang="pt-BR" sz="3000" baseline="30000" dirty="0">
                  <a:latin typeface="Arial" panose="020B0604020202020204" pitchFamily="34" charset="0"/>
                  <a:cs typeface="Arial" panose="020B0604020202020204" pitchFamily="34" charset="0"/>
                </a:rPr>
                <a:t>0</a:t>
              </a:r>
            </a:p>
            <a:p>
              <a:pPr lvl="0" algn="just"/>
              <a:endPar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EF5903A5-28C7-49B6-92D9-A4631C355F4C}"/>
              </a:ext>
            </a:extLst>
          </p:cNvPr>
          <p:cNvGrpSpPr/>
          <p:nvPr/>
        </p:nvGrpSpPr>
        <p:grpSpPr>
          <a:xfrm>
            <a:off x="11275626" y="4212680"/>
            <a:ext cx="6927785" cy="3045180"/>
            <a:chOff x="2695" y="1375244"/>
            <a:chExt cx="3283776" cy="1313510"/>
          </a:xfrm>
        </p:grpSpPr>
        <p:sp>
          <p:nvSpPr>
            <p:cNvPr id="21" name="Arrow: Chevron 20">
              <a:extLst>
                <a:ext uri="{FF2B5EF4-FFF2-40B4-BE49-F238E27FC236}">
                  <a16:creationId xmlns:a16="http://schemas.microsoft.com/office/drawing/2014/main" id="{9B78A78C-FDDD-40EB-B3B3-94DF56568A7F}"/>
                </a:ext>
              </a:extLst>
            </p:cNvPr>
            <p:cNvSpPr/>
            <p:nvPr/>
          </p:nvSpPr>
          <p:spPr>
            <a:xfrm>
              <a:off x="2695" y="1375244"/>
              <a:ext cx="3283776" cy="1313510"/>
            </a:xfrm>
            <a:prstGeom prst="chevron">
              <a:avLst/>
            </a:prstGeom>
            <a:solidFill>
              <a:schemeClr val="accent6">
                <a:lumMod val="5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2" name="Arrow: Chevron 4">
              <a:extLst>
                <a:ext uri="{FF2B5EF4-FFF2-40B4-BE49-F238E27FC236}">
                  <a16:creationId xmlns:a16="http://schemas.microsoft.com/office/drawing/2014/main" id="{286E9B6E-F5C2-44B2-B564-C9F2BDE3042F}"/>
                </a:ext>
              </a:extLst>
            </p:cNvPr>
            <p:cNvSpPr txBox="1"/>
            <p:nvPr/>
          </p:nvSpPr>
          <p:spPr>
            <a:xfrm>
              <a:off x="703944" y="1375244"/>
              <a:ext cx="2261434"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3885" tIns="47962" rIns="47962" bIns="47962" numCol="1" spcCol="1270" anchor="ctr" anchorCtr="0">
              <a:noAutofit/>
            </a:bodyPr>
            <a:lstStyle/>
            <a:p>
              <a:pPr lvl="0" algn="just"/>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Xác</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định</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h</a:t>
              </a:r>
              <a:r>
                <a:rPr lang="vi-VN"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ư</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ớng</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bắc</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nam</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trong</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thực</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tế</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từ</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đó</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xác</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đinh</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các</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h</a:t>
              </a:r>
              <a:r>
                <a:rPr lang="vi-VN"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ư</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ớng</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còn</a:t>
              </a:r>
              <a:r>
                <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a:t>
              </a:r>
              <a:r>
                <a:rPr lang="en-US" sz="3000" dirty="0" err="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lại</a:t>
              </a:r>
              <a:endParaRPr lang="en-US" sz="3000"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grpSp>
      <p:sp>
        <p:nvSpPr>
          <p:cNvPr id="23" name="Rectangle: Rounded Corners 22">
            <a:extLst>
              <a:ext uri="{FF2B5EF4-FFF2-40B4-BE49-F238E27FC236}">
                <a16:creationId xmlns:a16="http://schemas.microsoft.com/office/drawing/2014/main" id="{25ECF5C2-5977-41E2-8264-6D61A0C81261}"/>
              </a:ext>
            </a:extLst>
          </p:cNvPr>
          <p:cNvSpPr/>
          <p:nvPr/>
        </p:nvSpPr>
        <p:spPr>
          <a:xfrm>
            <a:off x="788734" y="1132403"/>
            <a:ext cx="14794166" cy="909818"/>
          </a:xfrm>
          <a:prstGeom prst="roundRect">
            <a:avLst/>
          </a:prstGeom>
          <a:solidFill>
            <a:srgbClr val="F3F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70C0"/>
                </a:solidFill>
                <a:latin typeface="Arial" panose="020B0604020202020204" pitchFamily="34" charset="0"/>
                <a:cs typeface="Arial" panose="020B0604020202020204" pitchFamily="34" charset="0"/>
              </a:rPr>
              <a:t>1. </a:t>
            </a:r>
            <a:r>
              <a:rPr lang="en-US" sz="4000" b="1" dirty="0" err="1">
                <a:solidFill>
                  <a:srgbClr val="0070C0"/>
                </a:solidFill>
                <a:latin typeface="Arial" panose="020B0604020202020204" pitchFamily="34" charset="0"/>
                <a:cs typeface="Arial" panose="020B0604020202020204" pitchFamily="34" charset="0"/>
              </a:rPr>
              <a:t>Xác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định</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phương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hướng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dựa</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vào</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dùng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bằng</a:t>
            </a:r>
            <a:r>
              <a:rPr lang="en-US" sz="4000" b="1" dirty="0">
                <a:solidFill>
                  <a:srgbClr val="0070C0"/>
                </a:solidFill>
                <a:latin typeface="Arial" panose="020B0604020202020204" pitchFamily="34" charset="0"/>
                <a:cs typeface="Arial" panose="020B0604020202020204" pitchFamily="34" charset="0"/>
              </a:rPr>
              <a:t> la </a:t>
            </a:r>
            <a:r>
              <a:rPr lang="en-US" sz="4000" b="1" dirty="0" err="1">
                <a:solidFill>
                  <a:srgbClr val="0070C0"/>
                </a:solidFill>
                <a:latin typeface="Arial" panose="020B0604020202020204" pitchFamily="34" charset="0"/>
                <a:cs typeface="Arial" panose="020B0604020202020204" pitchFamily="34" charset="0"/>
              </a:rPr>
              <a:t>bàn</a:t>
            </a:r>
            <a:endParaRPr lang="en-US" sz="4000" b="1" dirty="0">
              <a:solidFill>
                <a:srgbClr val="0070C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A19FB2D8-5348-4E69-BED1-7737FEF48563}"/>
              </a:ext>
            </a:extLst>
          </p:cNvPr>
          <p:cNvSpPr/>
          <p:nvPr/>
        </p:nvSpPr>
        <p:spPr>
          <a:xfrm>
            <a:off x="826834" y="2339118"/>
            <a:ext cx="6412166" cy="830228"/>
          </a:xfrm>
          <a:prstGeom prst="rect">
            <a:avLst/>
          </a:prstGeom>
          <a:solidFill>
            <a:schemeClr val="accent4">
              <a:lumMod val="20000"/>
              <a:lumOff val="80000"/>
            </a:scheme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1605BB"/>
                </a:solidFill>
                <a:latin typeface="Arial" panose="020B0604020202020204" pitchFamily="34" charset="0"/>
                <a:cs typeface="Arial" panose="020B0604020202020204" pitchFamily="34" charset="0"/>
              </a:rPr>
              <a:t>b.Cách</a:t>
            </a:r>
            <a:r>
              <a:rPr lang="en-US" sz="4000" b="1" dirty="0">
                <a:solidFill>
                  <a:srgbClr val="1605BB"/>
                </a:solidFill>
                <a:latin typeface="Arial" panose="020B0604020202020204" pitchFamily="34" charset="0"/>
                <a:cs typeface="Arial" panose="020B0604020202020204" pitchFamily="34" charset="0"/>
              </a:rPr>
              <a:t> </a:t>
            </a:r>
            <a:r>
              <a:rPr lang="en-US" sz="4000" b="1" dirty="0" err="1">
                <a:solidFill>
                  <a:srgbClr val="1605BB"/>
                </a:solidFill>
                <a:latin typeface="Arial" panose="020B0604020202020204" pitchFamily="34" charset="0"/>
                <a:cs typeface="Arial" panose="020B0604020202020204" pitchFamily="34" charset="0"/>
              </a:rPr>
              <a:t>sử</a:t>
            </a:r>
            <a:r>
              <a:rPr lang="en-US" sz="4000" b="1" dirty="0">
                <a:solidFill>
                  <a:srgbClr val="1605BB"/>
                </a:solidFill>
                <a:latin typeface="Arial" panose="020B0604020202020204" pitchFamily="34" charset="0"/>
                <a:cs typeface="Arial" panose="020B0604020202020204" pitchFamily="34" charset="0"/>
              </a:rPr>
              <a:t> </a:t>
            </a:r>
            <a:r>
              <a:rPr lang="en-US" sz="4000" b="1" dirty="0" err="1">
                <a:solidFill>
                  <a:srgbClr val="1605BB"/>
                </a:solidFill>
                <a:latin typeface="Arial" panose="020B0604020202020204" pitchFamily="34" charset="0"/>
                <a:cs typeface="Arial" panose="020B0604020202020204" pitchFamily="34" charset="0"/>
              </a:rPr>
              <a:t>dụng</a:t>
            </a:r>
            <a:r>
              <a:rPr lang="en-US" sz="4000" b="1" dirty="0">
                <a:solidFill>
                  <a:srgbClr val="1605BB"/>
                </a:solidFill>
                <a:latin typeface="Arial" panose="020B0604020202020204" pitchFamily="34" charset="0"/>
                <a:cs typeface="Arial" panose="020B0604020202020204" pitchFamily="34" charset="0"/>
              </a:rPr>
              <a:t> La </a:t>
            </a:r>
            <a:r>
              <a:rPr lang="en-US" sz="4000" b="1" dirty="0" err="1">
                <a:solidFill>
                  <a:srgbClr val="1605BB"/>
                </a:solidFill>
                <a:latin typeface="Arial" panose="020B0604020202020204" pitchFamily="34" charset="0"/>
                <a:cs typeface="Arial" panose="020B0604020202020204" pitchFamily="34" charset="0"/>
              </a:rPr>
              <a:t>bàn</a:t>
            </a:r>
            <a:endParaRPr lang="en-US" sz="4000" b="1" dirty="0">
              <a:solidFill>
                <a:srgbClr val="1605B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483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par>
                                <p:cTn id="15" presetID="22" presetClass="entr" presetSubtype="8"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6D53A65-6F19-47C3-9F2C-6378D099ADE4}"/>
              </a:ext>
            </a:extLst>
          </p:cNvPr>
          <p:cNvSpPr/>
          <p:nvPr/>
        </p:nvSpPr>
        <p:spPr>
          <a:xfrm>
            <a:off x="312978" y="1028701"/>
            <a:ext cx="16070022" cy="762000"/>
          </a:xfrm>
          <a:prstGeom prst="roundRect">
            <a:avLst/>
          </a:prstGeom>
          <a:solidFill>
            <a:srgbClr val="F3F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96" b="1">
                <a:solidFill>
                  <a:srgbClr val="0070C0"/>
                </a:solidFill>
                <a:latin typeface="Arial" panose="020B0604020202020204" pitchFamily="34" charset="0"/>
                <a:cs typeface="Arial" panose="020B0604020202020204" pitchFamily="34" charset="0"/>
              </a:rPr>
              <a:t>1. Xác định phương hướng dựa vào việc dùng bằng la bàn</a:t>
            </a:r>
            <a:endParaRPr lang="en-US" sz="4396" b="1" dirty="0">
              <a:solidFill>
                <a:srgbClr val="0070C0"/>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DF7EED0-FA9D-4593-87B0-26C3BF1B22E5}"/>
              </a:ext>
            </a:extLst>
          </p:cNvPr>
          <p:cNvSpPr/>
          <p:nvPr/>
        </p:nvSpPr>
        <p:spPr>
          <a:xfrm>
            <a:off x="845883" y="2199720"/>
            <a:ext cx="4564317" cy="8302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1605BB"/>
                </a:solidFill>
                <a:latin typeface="Arial" panose="020B0604020202020204" pitchFamily="34" charset="0"/>
                <a:cs typeface="Arial" panose="020B0604020202020204" pitchFamily="34" charset="0"/>
              </a:rPr>
              <a:t>a.Cấu</a:t>
            </a:r>
            <a:r>
              <a:rPr lang="en-US" sz="4000" b="1" dirty="0">
                <a:solidFill>
                  <a:srgbClr val="1605BB"/>
                </a:solidFill>
                <a:latin typeface="Arial" panose="020B0604020202020204" pitchFamily="34" charset="0"/>
                <a:cs typeface="Arial" panose="020B0604020202020204" pitchFamily="34" charset="0"/>
              </a:rPr>
              <a:t> </a:t>
            </a:r>
            <a:r>
              <a:rPr lang="en-US" sz="4000" b="1" dirty="0" err="1">
                <a:solidFill>
                  <a:srgbClr val="1605BB"/>
                </a:solidFill>
                <a:latin typeface="Arial" panose="020B0604020202020204" pitchFamily="34" charset="0"/>
                <a:cs typeface="Arial" panose="020B0604020202020204" pitchFamily="34" charset="0"/>
              </a:rPr>
              <a:t>tạo</a:t>
            </a:r>
            <a:r>
              <a:rPr lang="en-US" sz="4000" b="1" dirty="0">
                <a:solidFill>
                  <a:srgbClr val="1605BB"/>
                </a:solidFill>
                <a:latin typeface="Arial" panose="020B0604020202020204" pitchFamily="34" charset="0"/>
                <a:cs typeface="Arial" panose="020B0604020202020204" pitchFamily="34" charset="0"/>
              </a:rPr>
              <a:t> La </a:t>
            </a:r>
            <a:r>
              <a:rPr lang="en-US" sz="4000" b="1" dirty="0" err="1">
                <a:solidFill>
                  <a:srgbClr val="1605BB"/>
                </a:solidFill>
                <a:latin typeface="Arial" panose="020B0604020202020204" pitchFamily="34" charset="0"/>
                <a:cs typeface="Arial" panose="020B0604020202020204" pitchFamily="34" charset="0"/>
              </a:rPr>
              <a:t>bàn</a:t>
            </a:r>
            <a:endParaRPr lang="en-US" sz="4000" b="1" dirty="0">
              <a:solidFill>
                <a:srgbClr val="1605BB"/>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0FAFD8CF-770F-446E-973E-A10C75C2962B}"/>
              </a:ext>
            </a:extLst>
          </p:cNvPr>
          <p:cNvGrpSpPr/>
          <p:nvPr/>
        </p:nvGrpSpPr>
        <p:grpSpPr>
          <a:xfrm>
            <a:off x="10285943" y="1943100"/>
            <a:ext cx="7163857" cy="7848599"/>
            <a:chOff x="10287000" y="1584324"/>
            <a:chExt cx="7620000" cy="8712201"/>
          </a:xfrm>
        </p:grpSpPr>
        <p:pic>
          <p:nvPicPr>
            <p:cNvPr id="26" name="Picture 25" descr="A picture containing device, scale, metal, compass&#10;&#10;Description automatically generated">
              <a:extLst>
                <a:ext uri="{FF2B5EF4-FFF2-40B4-BE49-F238E27FC236}">
                  <a16:creationId xmlns:a16="http://schemas.microsoft.com/office/drawing/2014/main" id="{1F390C7A-A23D-4880-871F-5392B9704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1584324"/>
              <a:ext cx="7620000" cy="8458200"/>
            </a:xfrm>
            <a:prstGeom prst="rect">
              <a:avLst/>
            </a:prstGeom>
          </p:spPr>
        </p:pic>
        <p:sp>
          <p:nvSpPr>
            <p:cNvPr id="27" name="Rectangle 26">
              <a:extLst>
                <a:ext uri="{FF2B5EF4-FFF2-40B4-BE49-F238E27FC236}">
                  <a16:creationId xmlns:a16="http://schemas.microsoft.com/office/drawing/2014/main" id="{AD5629CC-B1A6-46F0-B2E9-B93DD798B135}"/>
                </a:ext>
              </a:extLst>
            </p:cNvPr>
            <p:cNvSpPr/>
            <p:nvPr/>
          </p:nvSpPr>
          <p:spPr>
            <a:xfrm>
              <a:off x="10287000" y="9644062"/>
              <a:ext cx="7620000" cy="6524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8">
                  <a:solidFill>
                    <a:srgbClr val="0070C0"/>
                  </a:solidFill>
                  <a:latin typeface="Arial" panose="020B0604020202020204" pitchFamily="34" charset="0"/>
                  <a:cs typeface="Arial" panose="020B0604020202020204" pitchFamily="34" charset="0"/>
                </a:rPr>
                <a:t>La bàn cầm tay</a:t>
              </a:r>
            </a:p>
          </p:txBody>
        </p:sp>
      </p:grpSp>
      <p:sp>
        <p:nvSpPr>
          <p:cNvPr id="2" name="Rectangle 1">
            <a:extLst>
              <a:ext uri="{FF2B5EF4-FFF2-40B4-BE49-F238E27FC236}">
                <a16:creationId xmlns:a16="http://schemas.microsoft.com/office/drawing/2014/main" id="{BDE224C6-4804-439E-8C57-79EF356F9C30}"/>
              </a:ext>
            </a:extLst>
          </p:cNvPr>
          <p:cNvSpPr/>
          <p:nvPr/>
        </p:nvSpPr>
        <p:spPr>
          <a:xfrm>
            <a:off x="427171" y="3617103"/>
            <a:ext cx="9135541" cy="5504104"/>
          </a:xfrm>
          <a:prstGeom prst="rect">
            <a:avLst/>
          </a:prstGeom>
          <a:ln>
            <a:solidFill>
              <a:srgbClr val="00B45A"/>
            </a:solidFill>
            <a:prstDash val="sysDash"/>
          </a:ln>
        </p:spPr>
        <p:txBody>
          <a:bodyPr>
            <a:spAutoFit/>
          </a:bodyPr>
          <a:lstStyle/>
          <a:p>
            <a:pPr algn="just"/>
            <a:r>
              <a:rPr lang="vi-VN" sz="4396" dirty="0">
                <a:solidFill>
                  <a:srgbClr val="0070C0"/>
                </a:solidFill>
                <a:latin typeface="Arial" panose="020B0604020202020204" pitchFamily="34" charset="0"/>
                <a:cs typeface="Arial" panose="020B0604020202020204" pitchFamily="34" charset="0"/>
              </a:rPr>
              <a:t>Sử dụng la bàn để xác định:</a:t>
            </a:r>
          </a:p>
          <a:p>
            <a:pPr algn="just"/>
            <a:r>
              <a:rPr lang="vi-VN" sz="4396" dirty="0">
                <a:solidFill>
                  <a:srgbClr val="0070C0"/>
                </a:solidFill>
                <a:latin typeface="Arial" panose="020B0604020202020204" pitchFamily="34" charset="0"/>
                <a:cs typeface="Arial" panose="020B0604020202020204" pitchFamily="34" charset="0"/>
              </a:rPr>
              <a:t>- Hướng của phòng học (theo hướng thẳng nhìn từ phía trong phòng ra ngoài cửa ra vào).</a:t>
            </a:r>
          </a:p>
          <a:p>
            <a:pPr algn="just"/>
            <a:r>
              <a:rPr lang="vi-VN" sz="4396" dirty="0">
                <a:solidFill>
                  <a:srgbClr val="0070C0"/>
                </a:solidFill>
                <a:latin typeface="Arial" panose="020B0604020202020204" pitchFamily="34" charset="0"/>
                <a:cs typeface="Arial" panose="020B0604020202020204" pitchFamily="34" charset="0"/>
              </a:rPr>
              <a:t>- Hướng ngồi của học sinh (theo hướng nhìn của học sinh từ chỗ ngồi về phía bảng).</a:t>
            </a:r>
          </a:p>
          <a:p>
            <a:pPr algn="just"/>
            <a:r>
              <a:rPr lang="vi-VN" sz="4396" dirty="0">
                <a:solidFill>
                  <a:srgbClr val="0070C0"/>
                </a:solidFill>
                <a:latin typeface="Arial" panose="020B0604020202020204" pitchFamily="34" charset="0"/>
                <a:cs typeface="Arial" panose="020B0604020202020204" pitchFamily="34" charset="0"/>
              </a:rPr>
              <a:t>- Ghi kết quả và báo cáo.</a:t>
            </a:r>
          </a:p>
        </p:txBody>
      </p:sp>
    </p:spTree>
    <p:extLst>
      <p:ext uri="{BB962C8B-B14F-4D97-AF65-F5344CB8AC3E}">
        <p14:creationId xmlns:p14="http://schemas.microsoft.com/office/powerpoint/2010/main" val="96480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ướng dẫn cách xem la bàn định vị và xác định phương hướng chính xác nhất -  KHBVPTR">
            <a:extLst>
              <a:ext uri="{FF2B5EF4-FFF2-40B4-BE49-F238E27FC236}">
                <a16:creationId xmlns:a16="http://schemas.microsoft.com/office/drawing/2014/main" id="{0DBAEEA2-44E8-4A1C-9D13-17592B27D3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00" r="16000"/>
          <a:stretch/>
        </p:blipFill>
        <p:spPr bwMode="auto">
          <a:xfrm>
            <a:off x="12526512" y="800100"/>
            <a:ext cx="5618655" cy="91082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a bàn định hướng cho Android - Tải về APK">
            <a:extLst>
              <a:ext uri="{FF2B5EF4-FFF2-40B4-BE49-F238E27FC236}">
                <a16:creationId xmlns:a16="http://schemas.microsoft.com/office/drawing/2014/main" id="{001E7EC0-B154-4644-A257-ADFCCB1D54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041226"/>
            <a:ext cx="5295900" cy="886717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F661F64-20D4-465B-9E84-DBA0F99B9281}"/>
              </a:ext>
            </a:extLst>
          </p:cNvPr>
          <p:cNvSpPr/>
          <p:nvPr/>
        </p:nvSpPr>
        <p:spPr>
          <a:xfrm>
            <a:off x="5429391" y="1714500"/>
            <a:ext cx="7077930" cy="1645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95" dirty="0">
                <a:solidFill>
                  <a:srgbClr val="FF0000"/>
                </a:solidFill>
                <a:latin typeface="Arial" panose="020B0604020202020204" pitchFamily="34" charset="0"/>
                <a:cs typeface="Arial" panose="020B0604020202020204" pitchFamily="34" charset="0"/>
              </a:rPr>
              <a:t>La </a:t>
            </a:r>
            <a:r>
              <a:rPr lang="en-US" sz="5395" dirty="0" err="1">
                <a:solidFill>
                  <a:srgbClr val="FF0000"/>
                </a:solidFill>
                <a:latin typeface="Arial" panose="020B0604020202020204" pitchFamily="34" charset="0"/>
                <a:cs typeface="Arial" panose="020B0604020202020204" pitchFamily="34" charset="0"/>
              </a:rPr>
              <a:t>bàn</a:t>
            </a:r>
            <a:r>
              <a:rPr lang="en-US" sz="5395" dirty="0">
                <a:solidFill>
                  <a:srgbClr val="FF0000"/>
                </a:solidFill>
                <a:latin typeface="Arial" panose="020B0604020202020204" pitchFamily="34" charset="0"/>
                <a:cs typeface="Arial" panose="020B0604020202020204" pitchFamily="34" charset="0"/>
              </a:rPr>
              <a:t> </a:t>
            </a:r>
            <a:r>
              <a:rPr lang="en-US" sz="5395" dirty="0" err="1">
                <a:solidFill>
                  <a:srgbClr val="FF0000"/>
                </a:solidFill>
                <a:latin typeface="Arial" panose="020B0604020202020204" pitchFamily="34" charset="0"/>
                <a:cs typeface="Arial" panose="020B0604020202020204" pitchFamily="34" charset="0"/>
              </a:rPr>
              <a:t>trong</a:t>
            </a:r>
            <a:endParaRPr lang="en-US" sz="5395" dirty="0">
              <a:solidFill>
                <a:srgbClr val="FF0000"/>
              </a:solidFill>
              <a:latin typeface="Arial" panose="020B0604020202020204" pitchFamily="34" charset="0"/>
              <a:cs typeface="Arial" panose="020B0604020202020204" pitchFamily="34" charset="0"/>
            </a:endParaRPr>
          </a:p>
          <a:p>
            <a:pPr algn="ctr"/>
            <a:r>
              <a:rPr lang="en-US" sz="5395" dirty="0">
                <a:solidFill>
                  <a:srgbClr val="FF0000"/>
                </a:solidFill>
                <a:latin typeface="Arial" panose="020B0604020202020204" pitchFamily="34" charset="0"/>
                <a:cs typeface="Arial" panose="020B0604020202020204" pitchFamily="34" charset="0"/>
              </a:rPr>
              <a:t> </a:t>
            </a:r>
            <a:r>
              <a:rPr lang="en-US" sz="5395" dirty="0" err="1">
                <a:solidFill>
                  <a:srgbClr val="FF0000"/>
                </a:solidFill>
                <a:latin typeface="Arial" panose="020B0604020202020204" pitchFamily="34" charset="0"/>
                <a:cs typeface="Arial" panose="020B0604020202020204" pitchFamily="34" charset="0"/>
              </a:rPr>
              <a:t>điện</a:t>
            </a:r>
            <a:r>
              <a:rPr lang="en-US" sz="5395" dirty="0">
                <a:solidFill>
                  <a:srgbClr val="FF0000"/>
                </a:solidFill>
                <a:latin typeface="Arial" panose="020B0604020202020204" pitchFamily="34" charset="0"/>
                <a:cs typeface="Arial" panose="020B0604020202020204" pitchFamily="34" charset="0"/>
              </a:rPr>
              <a:t> </a:t>
            </a:r>
            <a:r>
              <a:rPr lang="en-US" sz="5395" dirty="0" err="1">
                <a:solidFill>
                  <a:srgbClr val="FF0000"/>
                </a:solidFill>
                <a:latin typeface="Arial" panose="020B0604020202020204" pitchFamily="34" charset="0"/>
                <a:cs typeface="Arial" panose="020B0604020202020204" pitchFamily="34" charset="0"/>
              </a:rPr>
              <a:t>thoại</a:t>
            </a:r>
            <a:r>
              <a:rPr lang="en-US" sz="5395" dirty="0">
                <a:solidFill>
                  <a:srgbClr val="FF0000"/>
                </a:solidFill>
                <a:latin typeface="Arial" panose="020B0604020202020204" pitchFamily="34" charset="0"/>
                <a:cs typeface="Arial" panose="020B0604020202020204" pitchFamily="34" charset="0"/>
              </a:rPr>
              <a:t> </a:t>
            </a:r>
            <a:r>
              <a:rPr lang="en-US" sz="5395" dirty="0" err="1">
                <a:solidFill>
                  <a:srgbClr val="FF0000"/>
                </a:solidFill>
                <a:latin typeface="Arial" panose="020B0604020202020204" pitchFamily="34" charset="0"/>
                <a:cs typeface="Arial" panose="020B0604020202020204" pitchFamily="34" charset="0"/>
              </a:rPr>
              <a:t>thông</a:t>
            </a:r>
            <a:r>
              <a:rPr lang="en-US" sz="5395" dirty="0">
                <a:solidFill>
                  <a:srgbClr val="FF0000"/>
                </a:solidFill>
                <a:latin typeface="Arial" panose="020B0604020202020204" pitchFamily="34" charset="0"/>
                <a:cs typeface="Arial" panose="020B0604020202020204" pitchFamily="34" charset="0"/>
              </a:rPr>
              <a:t> minh</a:t>
            </a:r>
          </a:p>
        </p:txBody>
      </p:sp>
    </p:spTree>
    <p:extLst>
      <p:ext uri="{BB962C8B-B14F-4D97-AF65-F5344CB8AC3E}">
        <p14:creationId xmlns:p14="http://schemas.microsoft.com/office/powerpoint/2010/main" val="196385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FD4CED3-D005-46DA-B23D-753D49BCA41B}"/>
              </a:ext>
            </a:extLst>
          </p:cNvPr>
          <p:cNvSpPr/>
          <p:nvPr/>
        </p:nvSpPr>
        <p:spPr>
          <a:xfrm>
            <a:off x="228600" y="1028700"/>
            <a:ext cx="17890435" cy="1258128"/>
          </a:xfrm>
          <a:prstGeom prst="roundRect">
            <a:avLst/>
          </a:prstGeom>
          <a:solidFill>
            <a:schemeClr val="accent4">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396" b="1" dirty="0">
                <a:solidFill>
                  <a:srgbClr val="2913F9"/>
                </a:solidFill>
                <a:latin typeface="Arial" panose="020B0604020202020204" pitchFamily="34" charset="0"/>
                <a:cs typeface="Arial" panose="020B0604020202020204" pitchFamily="34" charset="0"/>
              </a:rPr>
              <a:t>2</a:t>
            </a:r>
            <a:r>
              <a:rPr lang="en-US" sz="4396" b="1" dirty="0" smtClean="0">
                <a:solidFill>
                  <a:srgbClr val="2913F9"/>
                </a:solidFill>
                <a:latin typeface="Arial" panose="020B0604020202020204" pitchFamily="34" charset="0"/>
                <a:cs typeface="Arial" panose="020B0604020202020204" pitchFamily="34" charset="0"/>
              </a:rPr>
              <a:t>. </a:t>
            </a:r>
            <a:r>
              <a:rPr lang="en-US" sz="4396" b="1" dirty="0" err="1" smtClean="0">
                <a:solidFill>
                  <a:srgbClr val="2913F9"/>
                </a:solidFill>
                <a:latin typeface="Arial" panose="020B0604020202020204" pitchFamily="34" charset="0"/>
                <a:cs typeface="Arial" panose="020B0604020202020204" pitchFamily="34" charset="0"/>
              </a:rPr>
              <a:t>Xác</a:t>
            </a:r>
            <a:r>
              <a:rPr lang="en-US" sz="4396" b="1" dirty="0" smtClean="0">
                <a:solidFill>
                  <a:srgbClr val="2913F9"/>
                </a:solidFill>
                <a:latin typeface="Arial" panose="020B0604020202020204" pitchFamily="34" charset="0"/>
                <a:cs typeface="Arial" panose="020B0604020202020204" pitchFamily="34" charset="0"/>
              </a:rPr>
              <a:t> </a:t>
            </a:r>
            <a:r>
              <a:rPr lang="en-US" sz="4396" b="1" dirty="0" err="1">
                <a:solidFill>
                  <a:srgbClr val="2913F9"/>
                </a:solidFill>
                <a:latin typeface="Arial" panose="020B0604020202020204" pitchFamily="34" charset="0"/>
                <a:cs typeface="Arial" panose="020B0604020202020204" pitchFamily="34" charset="0"/>
              </a:rPr>
              <a:t>định</a:t>
            </a:r>
            <a:r>
              <a:rPr lang="en-US" sz="4396" b="1" dirty="0">
                <a:solidFill>
                  <a:srgbClr val="2913F9"/>
                </a:solidFill>
                <a:latin typeface="Arial" panose="020B0604020202020204" pitchFamily="34" charset="0"/>
                <a:cs typeface="Arial" panose="020B0604020202020204" pitchFamily="34" charset="0"/>
              </a:rPr>
              <a:t> </a:t>
            </a:r>
            <a:r>
              <a:rPr lang="en-US" sz="4396" b="1" dirty="0" err="1">
                <a:solidFill>
                  <a:srgbClr val="2913F9"/>
                </a:solidFill>
                <a:latin typeface="Arial" panose="020B0604020202020204" pitchFamily="34" charset="0"/>
                <a:cs typeface="Arial" panose="020B0604020202020204" pitchFamily="34" charset="0"/>
              </a:rPr>
              <a:t>phương</a:t>
            </a:r>
            <a:r>
              <a:rPr lang="en-US" sz="4396" b="1" dirty="0">
                <a:solidFill>
                  <a:srgbClr val="2913F9"/>
                </a:solidFill>
                <a:latin typeface="Arial" panose="020B0604020202020204" pitchFamily="34" charset="0"/>
                <a:cs typeface="Arial" panose="020B0604020202020204" pitchFamily="34" charset="0"/>
              </a:rPr>
              <a:t> </a:t>
            </a:r>
            <a:r>
              <a:rPr lang="en-US" sz="4396" b="1" dirty="0" err="1">
                <a:solidFill>
                  <a:srgbClr val="2913F9"/>
                </a:solidFill>
                <a:latin typeface="Arial" panose="020B0604020202020204" pitchFamily="34" charset="0"/>
                <a:cs typeface="Arial" panose="020B0604020202020204" pitchFamily="34" charset="0"/>
              </a:rPr>
              <a:t>hướng</a:t>
            </a:r>
            <a:r>
              <a:rPr lang="en-US" sz="4396" b="1" dirty="0">
                <a:solidFill>
                  <a:srgbClr val="2913F9"/>
                </a:solidFill>
                <a:latin typeface="Arial" panose="020B0604020202020204" pitchFamily="34" charset="0"/>
                <a:cs typeface="Arial" panose="020B0604020202020204" pitchFamily="34" charset="0"/>
              </a:rPr>
              <a:t> </a:t>
            </a:r>
            <a:r>
              <a:rPr lang="en-US" sz="4396" b="1" dirty="0" err="1">
                <a:solidFill>
                  <a:srgbClr val="2913F9"/>
                </a:solidFill>
                <a:latin typeface="Arial" panose="020B0604020202020204" pitchFamily="34" charset="0"/>
                <a:cs typeface="Arial" panose="020B0604020202020204" pitchFamily="34" charset="0"/>
              </a:rPr>
              <a:t>dựa</a:t>
            </a:r>
            <a:r>
              <a:rPr lang="en-US" sz="4396" b="1" dirty="0">
                <a:solidFill>
                  <a:srgbClr val="2913F9"/>
                </a:solidFill>
                <a:latin typeface="Arial" panose="020B0604020202020204" pitchFamily="34" charset="0"/>
                <a:cs typeface="Arial" panose="020B0604020202020204" pitchFamily="34" charset="0"/>
              </a:rPr>
              <a:t> </a:t>
            </a:r>
            <a:r>
              <a:rPr lang="en-US" sz="4396" b="1" dirty="0" err="1">
                <a:solidFill>
                  <a:srgbClr val="2913F9"/>
                </a:solidFill>
                <a:latin typeface="Arial" panose="020B0604020202020204" pitchFamily="34" charset="0"/>
                <a:cs typeface="Arial" panose="020B0604020202020204" pitchFamily="34" charset="0"/>
              </a:rPr>
              <a:t>vào</a:t>
            </a:r>
            <a:r>
              <a:rPr lang="en-US" sz="4396" b="1" dirty="0">
                <a:solidFill>
                  <a:srgbClr val="2913F9"/>
                </a:solidFill>
                <a:latin typeface="Arial" panose="020B0604020202020204" pitchFamily="34" charset="0"/>
                <a:cs typeface="Arial" panose="020B0604020202020204" pitchFamily="34" charset="0"/>
              </a:rPr>
              <a:t> </a:t>
            </a:r>
            <a:r>
              <a:rPr lang="en-US" sz="4396" b="1" dirty="0" err="1">
                <a:solidFill>
                  <a:srgbClr val="2913F9"/>
                </a:solidFill>
                <a:latin typeface="Arial" panose="020B0604020202020204" pitchFamily="34" charset="0"/>
                <a:cs typeface="Arial" panose="020B0604020202020204" pitchFamily="34" charset="0"/>
              </a:rPr>
              <a:t>quan</a:t>
            </a:r>
            <a:r>
              <a:rPr lang="en-US" sz="4396" b="1" dirty="0">
                <a:solidFill>
                  <a:srgbClr val="2913F9"/>
                </a:solidFill>
                <a:latin typeface="Arial" panose="020B0604020202020204" pitchFamily="34" charset="0"/>
                <a:cs typeface="Arial" panose="020B0604020202020204" pitchFamily="34" charset="0"/>
              </a:rPr>
              <a:t> </a:t>
            </a:r>
            <a:r>
              <a:rPr lang="en-US" sz="4396" b="1" dirty="0" err="1">
                <a:solidFill>
                  <a:srgbClr val="2913F9"/>
                </a:solidFill>
                <a:latin typeface="Arial" panose="020B0604020202020204" pitchFamily="34" charset="0"/>
                <a:cs typeface="Arial" panose="020B0604020202020204" pitchFamily="34" charset="0"/>
              </a:rPr>
              <a:t>sát</a:t>
            </a:r>
            <a:r>
              <a:rPr lang="en-US" sz="4396" b="1" dirty="0">
                <a:solidFill>
                  <a:srgbClr val="2913F9"/>
                </a:solidFill>
                <a:latin typeface="Arial" panose="020B0604020202020204" pitchFamily="34" charset="0"/>
                <a:cs typeface="Arial" panose="020B0604020202020204" pitchFamily="34" charset="0"/>
              </a:rPr>
              <a:t> </a:t>
            </a:r>
            <a:r>
              <a:rPr lang="en-US" sz="4396" b="1" dirty="0" err="1">
                <a:solidFill>
                  <a:srgbClr val="2913F9"/>
                </a:solidFill>
                <a:latin typeface="Arial" panose="020B0604020202020204" pitchFamily="34" charset="0"/>
                <a:cs typeface="Arial" panose="020B0604020202020204" pitchFamily="34" charset="0"/>
              </a:rPr>
              <a:t>hiện</a:t>
            </a:r>
            <a:r>
              <a:rPr lang="en-US" sz="4396" b="1" dirty="0">
                <a:solidFill>
                  <a:srgbClr val="2913F9"/>
                </a:solidFill>
                <a:latin typeface="Arial" panose="020B0604020202020204" pitchFamily="34" charset="0"/>
                <a:cs typeface="Arial" panose="020B0604020202020204" pitchFamily="34" charset="0"/>
              </a:rPr>
              <a:t> </a:t>
            </a:r>
            <a:r>
              <a:rPr lang="en-US" sz="4396" b="1" dirty="0" err="1">
                <a:solidFill>
                  <a:srgbClr val="2913F9"/>
                </a:solidFill>
                <a:latin typeface="Arial" panose="020B0604020202020204" pitchFamily="34" charset="0"/>
                <a:cs typeface="Arial" panose="020B0604020202020204" pitchFamily="34" charset="0"/>
              </a:rPr>
              <a:t>tượng</a:t>
            </a:r>
            <a:r>
              <a:rPr lang="en-US" sz="4396" b="1" dirty="0">
                <a:solidFill>
                  <a:srgbClr val="2913F9"/>
                </a:solidFill>
                <a:latin typeface="Arial" panose="020B0604020202020204" pitchFamily="34" charset="0"/>
                <a:cs typeface="Arial" panose="020B0604020202020204" pitchFamily="34" charset="0"/>
              </a:rPr>
              <a:t> </a:t>
            </a:r>
            <a:r>
              <a:rPr lang="en-US" sz="4396" b="1" dirty="0" err="1">
                <a:solidFill>
                  <a:srgbClr val="2913F9"/>
                </a:solidFill>
                <a:latin typeface="Arial" panose="020B0604020202020204" pitchFamily="34" charset="0"/>
                <a:cs typeface="Arial" panose="020B0604020202020204" pitchFamily="34" charset="0"/>
              </a:rPr>
              <a:t>tự</a:t>
            </a:r>
            <a:r>
              <a:rPr lang="en-US" sz="4396" b="1" dirty="0">
                <a:solidFill>
                  <a:srgbClr val="2913F9"/>
                </a:solidFill>
                <a:latin typeface="Arial" panose="020B0604020202020204" pitchFamily="34" charset="0"/>
                <a:cs typeface="Arial" panose="020B0604020202020204" pitchFamily="34" charset="0"/>
              </a:rPr>
              <a:t> </a:t>
            </a:r>
            <a:r>
              <a:rPr lang="en-US" sz="4396" b="1" dirty="0" err="1">
                <a:solidFill>
                  <a:srgbClr val="2913F9"/>
                </a:solidFill>
                <a:latin typeface="Arial" panose="020B0604020202020204" pitchFamily="34" charset="0"/>
                <a:cs typeface="Arial" panose="020B0604020202020204" pitchFamily="34" charset="0"/>
              </a:rPr>
              <a:t>nhiên</a:t>
            </a:r>
            <a:endParaRPr lang="en-US" sz="4396" b="1" dirty="0">
              <a:solidFill>
                <a:srgbClr val="2913F9"/>
              </a:solidFill>
              <a:latin typeface="Arial" panose="020B0604020202020204" pitchFamily="34" charset="0"/>
              <a:cs typeface="Arial" panose="020B0604020202020204" pitchFamily="34" charset="0"/>
            </a:endParaRPr>
          </a:p>
        </p:txBody>
      </p:sp>
      <p:sp>
        <p:nvSpPr>
          <p:cNvPr id="2" name="Cloud 1">
            <a:extLst>
              <a:ext uri="{FF2B5EF4-FFF2-40B4-BE49-F238E27FC236}">
                <a16:creationId xmlns:a16="http://schemas.microsoft.com/office/drawing/2014/main" id="{4D6F5AE5-4103-474F-A22F-65CF2C07D702}"/>
              </a:ext>
            </a:extLst>
          </p:cNvPr>
          <p:cNvSpPr/>
          <p:nvPr/>
        </p:nvSpPr>
        <p:spPr>
          <a:xfrm>
            <a:off x="4576229" y="2866305"/>
            <a:ext cx="10582002" cy="5938102"/>
          </a:xfrm>
          <a:prstGeom prst="cloud">
            <a:avLst/>
          </a:prstGeom>
          <a:solidFill>
            <a:srgbClr val="F8F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3" name="TextBox 2">
            <a:extLst>
              <a:ext uri="{FF2B5EF4-FFF2-40B4-BE49-F238E27FC236}">
                <a16:creationId xmlns:a16="http://schemas.microsoft.com/office/drawing/2014/main" id="{F9FF9D3D-C936-45D4-A470-E2999ED1D49B}"/>
              </a:ext>
            </a:extLst>
          </p:cNvPr>
          <p:cNvSpPr txBox="1"/>
          <p:nvPr/>
        </p:nvSpPr>
        <p:spPr>
          <a:xfrm>
            <a:off x="5337525" y="4267149"/>
            <a:ext cx="9287800" cy="3136417"/>
          </a:xfrm>
          <a:prstGeom prst="rect">
            <a:avLst/>
          </a:prstGeom>
          <a:noFill/>
        </p:spPr>
        <p:txBody>
          <a:bodyPr wrap="square" rtlCol="0">
            <a:spAutoFit/>
          </a:bodyPr>
          <a:lstStyle/>
          <a:p>
            <a:pPr algn="ctr"/>
            <a:r>
              <a:rPr lang="en-US" sz="6594" b="1">
                <a:solidFill>
                  <a:srgbClr val="FF0000"/>
                </a:solidFill>
                <a:latin typeface="Arial "/>
              </a:rPr>
              <a:t>Mặt trời mọc h</a:t>
            </a:r>
            <a:r>
              <a:rPr lang="vi-VN" sz="6594" b="1">
                <a:solidFill>
                  <a:srgbClr val="FF0000"/>
                </a:solidFill>
                <a:latin typeface="Arial "/>
              </a:rPr>
              <a:t>ư</a:t>
            </a:r>
            <a:r>
              <a:rPr lang="en-US" sz="6594" b="1">
                <a:solidFill>
                  <a:srgbClr val="FF0000"/>
                </a:solidFill>
                <a:latin typeface="Arial "/>
              </a:rPr>
              <a:t>ớng nào và lặn h</a:t>
            </a:r>
            <a:r>
              <a:rPr lang="vi-VN" sz="6594" b="1">
                <a:solidFill>
                  <a:srgbClr val="FF0000"/>
                </a:solidFill>
                <a:latin typeface="Arial "/>
              </a:rPr>
              <a:t>ư</a:t>
            </a:r>
            <a:r>
              <a:rPr lang="en-US" sz="6594" b="1">
                <a:solidFill>
                  <a:srgbClr val="FF0000"/>
                </a:solidFill>
                <a:latin typeface="Arial "/>
              </a:rPr>
              <a:t>ớng nào?</a:t>
            </a:r>
          </a:p>
        </p:txBody>
      </p:sp>
    </p:spTree>
    <p:extLst>
      <p:ext uri="{BB962C8B-B14F-4D97-AF65-F5344CB8AC3E}">
        <p14:creationId xmlns:p14="http://schemas.microsoft.com/office/powerpoint/2010/main" val="368745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B5170A-9532-483D-A29A-A0DC9CD28D43}"/>
              </a:ext>
            </a:extLst>
          </p:cNvPr>
          <p:cNvPicPr>
            <a:picLocks noChangeAspect="1"/>
          </p:cNvPicPr>
          <p:nvPr/>
        </p:nvPicPr>
        <p:blipFill rotWithShape="1">
          <a:blip r:embed="rId2"/>
          <a:srcRect l="21187" t="22589" r="21667" b="23334"/>
          <a:stretch/>
        </p:blipFill>
        <p:spPr>
          <a:xfrm>
            <a:off x="8460" y="2783556"/>
            <a:ext cx="18423340" cy="7160544"/>
          </a:xfrm>
          <a:prstGeom prst="rect">
            <a:avLst/>
          </a:prstGeom>
        </p:spPr>
      </p:pic>
      <p:sp>
        <p:nvSpPr>
          <p:cNvPr id="3" name="TextBox 2">
            <a:extLst>
              <a:ext uri="{FF2B5EF4-FFF2-40B4-BE49-F238E27FC236}">
                <a16:creationId xmlns:a16="http://schemas.microsoft.com/office/drawing/2014/main" id="{86993FFA-DACA-465C-86CB-7B95539D8481}"/>
              </a:ext>
            </a:extLst>
          </p:cNvPr>
          <p:cNvSpPr txBox="1"/>
          <p:nvPr/>
        </p:nvSpPr>
        <p:spPr>
          <a:xfrm>
            <a:off x="160718" y="843796"/>
            <a:ext cx="17966564" cy="1785104"/>
          </a:xfrm>
          <a:prstGeom prst="rect">
            <a:avLst/>
          </a:prstGeom>
          <a:noFill/>
        </p:spPr>
        <p:txBody>
          <a:bodyPr wrap="square" rtlCol="0">
            <a:spAutoFit/>
          </a:bodyPr>
          <a:lstStyle/>
          <a:p>
            <a:pPr algn="ctr"/>
            <a:r>
              <a:rPr lang="en-US" sz="5500" b="1" dirty="0" err="1">
                <a:solidFill>
                  <a:srgbClr val="FF0000"/>
                </a:solidFill>
                <a:latin typeface="Arial" panose="020B0604020202020204" pitchFamily="34" charset="0"/>
                <a:cs typeface="Arial" panose="020B0604020202020204" pitchFamily="34" charset="0"/>
              </a:rPr>
              <a:t>Dựa</a:t>
            </a:r>
            <a:r>
              <a:rPr lang="en-US" sz="5500" b="1" dirty="0">
                <a:solidFill>
                  <a:srgbClr val="FF0000"/>
                </a:solidFill>
                <a:latin typeface="Arial" panose="020B0604020202020204" pitchFamily="34" charset="0"/>
                <a:cs typeface="Arial" panose="020B0604020202020204" pitchFamily="34" charset="0"/>
              </a:rPr>
              <a:t> </a:t>
            </a:r>
            <a:r>
              <a:rPr lang="en-US" sz="5500" b="1" dirty="0" err="1">
                <a:solidFill>
                  <a:srgbClr val="FF0000"/>
                </a:solidFill>
                <a:latin typeface="Arial" panose="020B0604020202020204" pitchFamily="34" charset="0"/>
                <a:cs typeface="Arial" panose="020B0604020202020204" pitchFamily="34" charset="0"/>
              </a:rPr>
              <a:t>vào</a:t>
            </a:r>
            <a:r>
              <a:rPr lang="en-US" sz="5500" b="1" dirty="0">
                <a:solidFill>
                  <a:srgbClr val="FF0000"/>
                </a:solidFill>
                <a:latin typeface="Arial" panose="020B0604020202020204" pitchFamily="34" charset="0"/>
                <a:cs typeface="Arial" panose="020B0604020202020204" pitchFamily="34" charset="0"/>
              </a:rPr>
              <a:t> </a:t>
            </a:r>
            <a:r>
              <a:rPr lang="en-US" sz="5500" b="1" dirty="0" err="1">
                <a:solidFill>
                  <a:srgbClr val="FF0000"/>
                </a:solidFill>
                <a:latin typeface="Arial" panose="020B0604020202020204" pitchFamily="34" charset="0"/>
                <a:cs typeface="Arial" panose="020B0604020202020204" pitchFamily="34" charset="0"/>
              </a:rPr>
              <a:t>hình</a:t>
            </a:r>
            <a:r>
              <a:rPr lang="en-US" sz="5500" b="1" dirty="0">
                <a:solidFill>
                  <a:srgbClr val="FF0000"/>
                </a:solidFill>
                <a:latin typeface="Arial" panose="020B0604020202020204" pitchFamily="34" charset="0"/>
                <a:cs typeface="Arial" panose="020B0604020202020204" pitchFamily="34" charset="0"/>
              </a:rPr>
              <a:t> </a:t>
            </a:r>
            <a:r>
              <a:rPr lang="en-US" sz="5500" b="1" dirty="0" err="1">
                <a:solidFill>
                  <a:srgbClr val="FF0000"/>
                </a:solidFill>
                <a:latin typeface="Arial" panose="020B0604020202020204" pitchFamily="34" charset="0"/>
                <a:cs typeface="Arial" panose="020B0604020202020204" pitchFamily="34" charset="0"/>
              </a:rPr>
              <a:t>vẽ</a:t>
            </a:r>
            <a:r>
              <a:rPr lang="en-US" sz="5500" b="1" dirty="0">
                <a:solidFill>
                  <a:srgbClr val="FF0000"/>
                </a:solidFill>
                <a:latin typeface="Arial" panose="020B0604020202020204" pitchFamily="34" charset="0"/>
                <a:cs typeface="Arial" panose="020B0604020202020204" pitchFamily="34" charset="0"/>
              </a:rPr>
              <a:t> </a:t>
            </a:r>
            <a:r>
              <a:rPr lang="en-US" sz="5500" b="1" dirty="0" err="1">
                <a:solidFill>
                  <a:srgbClr val="FF0000"/>
                </a:solidFill>
                <a:latin typeface="Arial" panose="020B0604020202020204" pitchFamily="34" charset="0"/>
                <a:cs typeface="Arial" panose="020B0604020202020204" pitchFamily="34" charset="0"/>
              </a:rPr>
              <a:t>sau</a:t>
            </a:r>
            <a:r>
              <a:rPr lang="en-US" sz="5500" b="1" dirty="0">
                <a:solidFill>
                  <a:srgbClr val="FF0000"/>
                </a:solidFill>
                <a:latin typeface="Arial" panose="020B0604020202020204" pitchFamily="34" charset="0"/>
                <a:cs typeface="Arial" panose="020B0604020202020204" pitchFamily="34" charset="0"/>
              </a:rPr>
              <a:t>, </a:t>
            </a:r>
            <a:r>
              <a:rPr lang="en-US" sz="5500" b="1" dirty="0" err="1">
                <a:solidFill>
                  <a:srgbClr val="FF0000"/>
                </a:solidFill>
                <a:latin typeface="Arial" panose="020B0604020202020204" pitchFamily="34" charset="0"/>
                <a:cs typeface="Arial" panose="020B0604020202020204" pitchFamily="34" charset="0"/>
              </a:rPr>
              <a:t>mô</a:t>
            </a:r>
            <a:r>
              <a:rPr lang="en-US" sz="5500" b="1" dirty="0">
                <a:solidFill>
                  <a:srgbClr val="FF0000"/>
                </a:solidFill>
                <a:latin typeface="Arial" panose="020B0604020202020204" pitchFamily="34" charset="0"/>
                <a:cs typeface="Arial" panose="020B0604020202020204" pitchFamily="34" charset="0"/>
              </a:rPr>
              <a:t> </a:t>
            </a:r>
            <a:r>
              <a:rPr lang="en-US" sz="5500" b="1" dirty="0" err="1">
                <a:solidFill>
                  <a:srgbClr val="FF0000"/>
                </a:solidFill>
                <a:latin typeface="Arial" panose="020B0604020202020204" pitchFamily="34" charset="0"/>
                <a:cs typeface="Arial" panose="020B0604020202020204" pitchFamily="34" charset="0"/>
              </a:rPr>
              <a:t>tả</a:t>
            </a:r>
            <a:r>
              <a:rPr lang="en-US" sz="5500" b="1" dirty="0">
                <a:solidFill>
                  <a:srgbClr val="FF0000"/>
                </a:solidFill>
                <a:latin typeface="Arial" panose="020B0604020202020204" pitchFamily="34" charset="0"/>
                <a:cs typeface="Arial" panose="020B0604020202020204" pitchFamily="34" charset="0"/>
              </a:rPr>
              <a:t> </a:t>
            </a:r>
            <a:r>
              <a:rPr lang="en-US" sz="5500" b="1" dirty="0" err="1">
                <a:solidFill>
                  <a:srgbClr val="FF0000"/>
                </a:solidFill>
                <a:latin typeface="Arial" panose="020B0604020202020204" pitchFamily="34" charset="0"/>
                <a:cs typeface="Arial" panose="020B0604020202020204" pitchFamily="34" charset="0"/>
              </a:rPr>
              <a:t>lại</a:t>
            </a:r>
            <a:r>
              <a:rPr lang="en-US" sz="5500" b="1" dirty="0">
                <a:solidFill>
                  <a:srgbClr val="FF0000"/>
                </a:solidFill>
                <a:latin typeface="Arial" panose="020B0604020202020204" pitchFamily="34" charset="0"/>
                <a:cs typeface="Arial" panose="020B0604020202020204" pitchFamily="34" charset="0"/>
              </a:rPr>
              <a:t> </a:t>
            </a:r>
            <a:r>
              <a:rPr lang="en-US" sz="5500" b="1" dirty="0" err="1">
                <a:solidFill>
                  <a:srgbClr val="FF0000"/>
                </a:solidFill>
                <a:latin typeface="Arial" panose="020B0604020202020204" pitchFamily="34" charset="0"/>
                <a:cs typeface="Arial" panose="020B0604020202020204" pitchFamily="34" charset="0"/>
              </a:rPr>
              <a:t>cách</a:t>
            </a:r>
            <a:r>
              <a:rPr lang="en-US" sz="5500" b="1" dirty="0">
                <a:solidFill>
                  <a:srgbClr val="FF0000"/>
                </a:solidFill>
                <a:latin typeface="Arial" panose="020B0604020202020204" pitchFamily="34" charset="0"/>
                <a:cs typeface="Arial" panose="020B0604020202020204" pitchFamily="34" charset="0"/>
              </a:rPr>
              <a:t> </a:t>
            </a:r>
            <a:r>
              <a:rPr lang="en-US" sz="5500" b="1" dirty="0" err="1">
                <a:solidFill>
                  <a:srgbClr val="FF0000"/>
                </a:solidFill>
                <a:latin typeface="Arial" panose="020B0604020202020204" pitchFamily="34" charset="0"/>
                <a:cs typeface="Arial" panose="020B0604020202020204" pitchFamily="34" charset="0"/>
              </a:rPr>
              <a:t>xác</a:t>
            </a:r>
            <a:r>
              <a:rPr lang="en-US" sz="5500" b="1" dirty="0">
                <a:solidFill>
                  <a:srgbClr val="FF0000"/>
                </a:solidFill>
                <a:latin typeface="Arial" panose="020B0604020202020204" pitchFamily="34" charset="0"/>
                <a:cs typeface="Arial" panose="020B0604020202020204" pitchFamily="34" charset="0"/>
              </a:rPr>
              <a:t> </a:t>
            </a:r>
            <a:r>
              <a:rPr lang="en-US" sz="5500" b="1" dirty="0" err="1">
                <a:solidFill>
                  <a:srgbClr val="FF0000"/>
                </a:solidFill>
                <a:latin typeface="Arial" panose="020B0604020202020204" pitchFamily="34" charset="0"/>
                <a:cs typeface="Arial" panose="020B0604020202020204" pitchFamily="34" charset="0"/>
              </a:rPr>
              <a:t>định</a:t>
            </a:r>
            <a:r>
              <a:rPr lang="en-US" sz="5500" b="1" dirty="0">
                <a:solidFill>
                  <a:srgbClr val="FF0000"/>
                </a:solidFill>
                <a:latin typeface="Arial" panose="020B0604020202020204" pitchFamily="34" charset="0"/>
                <a:cs typeface="Arial" panose="020B0604020202020204" pitchFamily="34" charset="0"/>
              </a:rPr>
              <a:t> </a:t>
            </a:r>
            <a:r>
              <a:rPr lang="en-US" sz="5500" b="1" dirty="0" err="1">
                <a:solidFill>
                  <a:srgbClr val="FF0000"/>
                </a:solidFill>
                <a:latin typeface="Arial" panose="020B0604020202020204" pitchFamily="34" charset="0"/>
                <a:cs typeface="Arial" panose="020B0604020202020204" pitchFamily="34" charset="0"/>
              </a:rPr>
              <a:t>ph</a:t>
            </a:r>
            <a:r>
              <a:rPr lang="vi-VN" sz="5500" b="1" dirty="0">
                <a:solidFill>
                  <a:srgbClr val="FF0000"/>
                </a:solidFill>
                <a:latin typeface="Arial" panose="020B0604020202020204" pitchFamily="34" charset="0"/>
                <a:cs typeface="Arial" panose="020B0604020202020204" pitchFamily="34" charset="0"/>
              </a:rPr>
              <a:t>ư</a:t>
            </a:r>
            <a:r>
              <a:rPr lang="en-US" sz="5500" b="1" dirty="0" err="1">
                <a:solidFill>
                  <a:srgbClr val="FF0000"/>
                </a:solidFill>
                <a:latin typeface="Arial" panose="020B0604020202020204" pitchFamily="34" charset="0"/>
                <a:cs typeface="Arial" panose="020B0604020202020204" pitchFamily="34" charset="0"/>
              </a:rPr>
              <a:t>ơng</a:t>
            </a:r>
            <a:r>
              <a:rPr lang="en-US" sz="5500" b="1" dirty="0">
                <a:solidFill>
                  <a:srgbClr val="FF0000"/>
                </a:solidFill>
                <a:latin typeface="Arial" panose="020B0604020202020204" pitchFamily="34" charset="0"/>
                <a:cs typeface="Arial" panose="020B0604020202020204" pitchFamily="34" charset="0"/>
              </a:rPr>
              <a:t> h</a:t>
            </a:r>
            <a:r>
              <a:rPr lang="vi-VN" sz="5500" b="1" dirty="0">
                <a:solidFill>
                  <a:srgbClr val="FF0000"/>
                </a:solidFill>
                <a:latin typeface="Arial" panose="020B0604020202020204" pitchFamily="34" charset="0"/>
                <a:cs typeface="Arial" panose="020B0604020202020204" pitchFamily="34" charset="0"/>
              </a:rPr>
              <a:t>ư</a:t>
            </a:r>
            <a:r>
              <a:rPr lang="en-US" sz="5500" b="1" dirty="0" err="1">
                <a:solidFill>
                  <a:srgbClr val="FF0000"/>
                </a:solidFill>
                <a:latin typeface="Arial" panose="020B0604020202020204" pitchFamily="34" charset="0"/>
                <a:cs typeface="Arial" panose="020B0604020202020204" pitchFamily="34" charset="0"/>
              </a:rPr>
              <a:t>ớng</a:t>
            </a:r>
            <a:r>
              <a:rPr lang="en-US" sz="5500" b="1" dirty="0">
                <a:solidFill>
                  <a:srgbClr val="FF0000"/>
                </a:solidFill>
                <a:latin typeface="Arial" panose="020B0604020202020204" pitchFamily="34" charset="0"/>
                <a:cs typeface="Arial" panose="020B0604020202020204" pitchFamily="34" charset="0"/>
              </a:rPr>
              <a:t> qua </a:t>
            </a:r>
            <a:r>
              <a:rPr lang="en-US" sz="5500" b="1" dirty="0" err="1">
                <a:solidFill>
                  <a:srgbClr val="FF0000"/>
                </a:solidFill>
                <a:latin typeface="Arial" panose="020B0604020202020204" pitchFamily="34" charset="0"/>
                <a:cs typeface="Arial" panose="020B0604020202020204" pitchFamily="34" charset="0"/>
              </a:rPr>
              <a:t>việc</a:t>
            </a:r>
            <a:r>
              <a:rPr lang="en-US" sz="5500" b="1" dirty="0">
                <a:solidFill>
                  <a:srgbClr val="FF0000"/>
                </a:solidFill>
                <a:latin typeface="Arial" panose="020B0604020202020204" pitchFamily="34" charset="0"/>
                <a:cs typeface="Arial" panose="020B0604020202020204" pitchFamily="34" charset="0"/>
              </a:rPr>
              <a:t> </a:t>
            </a:r>
            <a:r>
              <a:rPr lang="en-US" sz="5500" b="1" dirty="0" err="1">
                <a:solidFill>
                  <a:srgbClr val="FF0000"/>
                </a:solidFill>
                <a:latin typeface="Arial" panose="020B0604020202020204" pitchFamily="34" charset="0"/>
                <a:cs typeface="Arial" panose="020B0604020202020204" pitchFamily="34" charset="0"/>
              </a:rPr>
              <a:t>quan</a:t>
            </a:r>
            <a:r>
              <a:rPr lang="en-US" sz="5500" b="1" dirty="0">
                <a:solidFill>
                  <a:srgbClr val="FF0000"/>
                </a:solidFill>
                <a:latin typeface="Arial" panose="020B0604020202020204" pitchFamily="34" charset="0"/>
                <a:cs typeface="Arial" panose="020B0604020202020204" pitchFamily="34" charset="0"/>
              </a:rPr>
              <a:t> </a:t>
            </a:r>
            <a:r>
              <a:rPr lang="en-US" sz="5500" b="1" dirty="0" err="1">
                <a:solidFill>
                  <a:srgbClr val="FF0000"/>
                </a:solidFill>
                <a:latin typeface="Arial" panose="020B0604020202020204" pitchFamily="34" charset="0"/>
                <a:cs typeface="Arial" panose="020B0604020202020204" pitchFamily="34" charset="0"/>
              </a:rPr>
              <a:t>sát</a:t>
            </a:r>
            <a:r>
              <a:rPr lang="en-US" sz="5500" b="1" dirty="0">
                <a:solidFill>
                  <a:srgbClr val="FF0000"/>
                </a:solidFill>
                <a:latin typeface="Arial" panose="020B0604020202020204" pitchFamily="34" charset="0"/>
                <a:cs typeface="Arial" panose="020B0604020202020204" pitchFamily="34" charset="0"/>
              </a:rPr>
              <a:t> </a:t>
            </a:r>
            <a:r>
              <a:rPr lang="en-US" sz="5500" b="1" dirty="0" err="1">
                <a:solidFill>
                  <a:srgbClr val="FF0000"/>
                </a:solidFill>
                <a:latin typeface="Arial" panose="020B0604020202020204" pitchFamily="34" charset="0"/>
                <a:cs typeface="Arial" panose="020B0604020202020204" pitchFamily="34" charset="0"/>
              </a:rPr>
              <a:t>mặt</a:t>
            </a:r>
            <a:r>
              <a:rPr lang="en-US" sz="5500" b="1" dirty="0">
                <a:solidFill>
                  <a:srgbClr val="FF0000"/>
                </a:solidFill>
                <a:latin typeface="Arial" panose="020B0604020202020204" pitchFamily="34" charset="0"/>
                <a:cs typeface="Arial" panose="020B0604020202020204" pitchFamily="34" charset="0"/>
              </a:rPr>
              <a:t> </a:t>
            </a:r>
            <a:r>
              <a:rPr lang="en-US" sz="5500" b="1" dirty="0" err="1">
                <a:solidFill>
                  <a:srgbClr val="FF0000"/>
                </a:solidFill>
                <a:latin typeface="Arial" panose="020B0604020202020204" pitchFamily="34" charset="0"/>
                <a:cs typeface="Arial" panose="020B0604020202020204" pitchFamily="34" charset="0"/>
              </a:rPr>
              <a:t>trời</a:t>
            </a:r>
            <a:r>
              <a:rPr lang="en-US" sz="5500" b="1" dirty="0">
                <a:solidFill>
                  <a:srgbClr val="FF0000"/>
                </a:solidFill>
                <a:latin typeface="Arial" panose="020B0604020202020204" pitchFamily="34" charset="0"/>
                <a:cs typeface="Arial" panose="020B0604020202020204" pitchFamily="34" charset="0"/>
              </a:rPr>
              <a:t> </a:t>
            </a:r>
            <a:r>
              <a:rPr lang="en-US" sz="5500" b="1" dirty="0" err="1">
                <a:solidFill>
                  <a:srgbClr val="FF0000"/>
                </a:solidFill>
                <a:latin typeface="Arial" panose="020B0604020202020204" pitchFamily="34" charset="0"/>
                <a:cs typeface="Arial" panose="020B0604020202020204" pitchFamily="34" charset="0"/>
              </a:rPr>
              <a:t>mọc</a:t>
            </a:r>
            <a:r>
              <a:rPr lang="en-US" sz="55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4383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8F1CD-5009-49A9-9D12-CBC2D6A8889A}"/>
              </a:ext>
            </a:extLst>
          </p:cNvPr>
          <p:cNvSpPr/>
          <p:nvPr/>
        </p:nvSpPr>
        <p:spPr>
          <a:xfrm>
            <a:off x="236847" y="2098319"/>
            <a:ext cx="17848141" cy="7693381"/>
          </a:xfrm>
          <a:prstGeom prst="rect">
            <a:avLst/>
          </a:prstGeom>
          <a:solidFill>
            <a:srgbClr val="F8F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pic>
        <p:nvPicPr>
          <p:cNvPr id="8" name="Picture 7">
            <a:extLst>
              <a:ext uri="{FF2B5EF4-FFF2-40B4-BE49-F238E27FC236}">
                <a16:creationId xmlns:a16="http://schemas.microsoft.com/office/drawing/2014/main" id="{8265B233-2614-45F8-A4FE-91ABC0EE5DC5}"/>
              </a:ext>
            </a:extLst>
          </p:cNvPr>
          <p:cNvPicPr>
            <a:picLocks noChangeAspect="1"/>
          </p:cNvPicPr>
          <p:nvPr/>
        </p:nvPicPr>
        <p:blipFill rotWithShape="1">
          <a:blip r:embed="rId3"/>
          <a:srcRect l="26667" t="18161" r="64538" b="72755"/>
          <a:stretch/>
        </p:blipFill>
        <p:spPr>
          <a:xfrm>
            <a:off x="203012" y="2056026"/>
            <a:ext cx="2617528" cy="1660456"/>
          </a:xfrm>
          <a:prstGeom prst="rect">
            <a:avLst/>
          </a:prstGeom>
        </p:spPr>
      </p:pic>
      <p:sp>
        <p:nvSpPr>
          <p:cNvPr id="9" name="TextBox 8">
            <a:extLst>
              <a:ext uri="{FF2B5EF4-FFF2-40B4-BE49-F238E27FC236}">
                <a16:creationId xmlns:a16="http://schemas.microsoft.com/office/drawing/2014/main" id="{335094AF-B13C-4FCF-9B9C-6E7AAC0D2017}"/>
              </a:ext>
            </a:extLst>
          </p:cNvPr>
          <p:cNvSpPr txBox="1"/>
          <p:nvPr/>
        </p:nvSpPr>
        <p:spPr>
          <a:xfrm>
            <a:off x="2854376" y="2464290"/>
            <a:ext cx="15425165" cy="1660456"/>
          </a:xfrm>
          <a:prstGeom prst="rect">
            <a:avLst/>
          </a:prstGeom>
          <a:noFill/>
        </p:spPr>
        <p:txBody>
          <a:bodyPr wrap="square" rtlCol="0">
            <a:spAutoFit/>
          </a:bodyPr>
          <a:lstStyle/>
          <a:p>
            <a:r>
              <a:rPr lang="en-US" sz="4796" b="1" dirty="0" err="1">
                <a:solidFill>
                  <a:srgbClr val="FF0000"/>
                </a:solidFill>
                <a:latin typeface="Arial" panose="020B0604020202020204" pitchFamily="34" charset="0"/>
                <a:cs typeface="Arial" panose="020B0604020202020204" pitchFamily="34" charset="0"/>
              </a:rPr>
              <a:t>Đọc</a:t>
            </a:r>
            <a:r>
              <a:rPr lang="en-US" sz="4796" b="1" dirty="0">
                <a:solidFill>
                  <a:srgbClr val="FF0000"/>
                </a:solidFill>
                <a:latin typeface="Arial" panose="020B0604020202020204" pitchFamily="34" charset="0"/>
                <a:cs typeface="Arial" panose="020B0604020202020204" pitchFamily="34" charset="0"/>
              </a:rPr>
              <a:t> </a:t>
            </a:r>
            <a:r>
              <a:rPr lang="en-US" sz="4796" b="1" dirty="0" err="1">
                <a:solidFill>
                  <a:srgbClr val="FF0000"/>
                </a:solidFill>
                <a:latin typeface="Arial" panose="020B0604020202020204" pitchFamily="34" charset="0"/>
                <a:cs typeface="Arial" panose="020B0604020202020204" pitchFamily="34" charset="0"/>
              </a:rPr>
              <a:t>câu</a:t>
            </a:r>
            <a:r>
              <a:rPr lang="en-US" sz="4796" b="1" dirty="0">
                <a:solidFill>
                  <a:srgbClr val="FF0000"/>
                </a:solidFill>
                <a:latin typeface="Arial" panose="020B0604020202020204" pitchFamily="34" charset="0"/>
                <a:cs typeface="Arial" panose="020B0604020202020204" pitchFamily="34" charset="0"/>
              </a:rPr>
              <a:t> </a:t>
            </a:r>
            <a:r>
              <a:rPr lang="en-US" sz="4796" b="1" dirty="0" err="1">
                <a:solidFill>
                  <a:srgbClr val="FF0000"/>
                </a:solidFill>
                <a:latin typeface="Arial" panose="020B0604020202020204" pitchFamily="34" charset="0"/>
                <a:cs typeface="Arial" panose="020B0604020202020204" pitchFamily="34" charset="0"/>
              </a:rPr>
              <a:t>chuyện</a:t>
            </a:r>
            <a:r>
              <a:rPr lang="en-US" sz="4796" b="1" dirty="0">
                <a:solidFill>
                  <a:srgbClr val="FF0000"/>
                </a:solidFill>
                <a:latin typeface="Arial" panose="020B0604020202020204" pitchFamily="34" charset="0"/>
                <a:cs typeface="Arial" panose="020B0604020202020204" pitchFamily="34" charset="0"/>
              </a:rPr>
              <a:t> d</a:t>
            </a:r>
            <a:r>
              <a:rPr lang="vi-VN" sz="4796" b="1" dirty="0">
                <a:solidFill>
                  <a:srgbClr val="FF0000"/>
                </a:solidFill>
                <a:latin typeface="Arial" panose="020B0604020202020204" pitchFamily="34" charset="0"/>
                <a:cs typeface="Arial" panose="020B0604020202020204" pitchFamily="34" charset="0"/>
              </a:rPr>
              <a:t>ư</a:t>
            </a:r>
            <a:r>
              <a:rPr lang="en-US" sz="4796" b="1" dirty="0" err="1">
                <a:solidFill>
                  <a:srgbClr val="FF0000"/>
                </a:solidFill>
                <a:latin typeface="Arial" panose="020B0604020202020204" pitchFamily="34" charset="0"/>
                <a:cs typeface="Arial" panose="020B0604020202020204" pitchFamily="34" charset="0"/>
              </a:rPr>
              <a:t>ới</a:t>
            </a:r>
            <a:r>
              <a:rPr lang="en-US" sz="4796" b="1" dirty="0">
                <a:solidFill>
                  <a:srgbClr val="FF0000"/>
                </a:solidFill>
                <a:latin typeface="Arial" panose="020B0604020202020204" pitchFamily="34" charset="0"/>
                <a:cs typeface="Arial" panose="020B0604020202020204" pitchFamily="34" charset="0"/>
              </a:rPr>
              <a:t> </a:t>
            </a:r>
            <a:r>
              <a:rPr lang="en-US" sz="4796" b="1" dirty="0" err="1">
                <a:solidFill>
                  <a:srgbClr val="FF0000"/>
                </a:solidFill>
                <a:latin typeface="Arial" panose="020B0604020202020204" pitchFamily="34" charset="0"/>
                <a:cs typeface="Arial" panose="020B0604020202020204" pitchFamily="34" charset="0"/>
              </a:rPr>
              <a:t>đây</a:t>
            </a:r>
            <a:r>
              <a:rPr lang="en-US" sz="4796" b="1" dirty="0">
                <a:solidFill>
                  <a:srgbClr val="FF0000"/>
                </a:solidFill>
                <a:latin typeface="Arial" panose="020B0604020202020204" pitchFamily="34" charset="0"/>
                <a:cs typeface="Arial" panose="020B0604020202020204" pitchFamily="34" charset="0"/>
              </a:rPr>
              <a:t> </a:t>
            </a:r>
            <a:r>
              <a:rPr lang="en-US" sz="4796" b="1" dirty="0" err="1">
                <a:solidFill>
                  <a:srgbClr val="FF0000"/>
                </a:solidFill>
                <a:latin typeface="Arial" panose="020B0604020202020204" pitchFamily="34" charset="0"/>
                <a:cs typeface="Arial" panose="020B0604020202020204" pitchFamily="34" charset="0"/>
              </a:rPr>
              <a:t>và</a:t>
            </a:r>
            <a:r>
              <a:rPr lang="en-US" sz="4796" b="1" dirty="0">
                <a:solidFill>
                  <a:srgbClr val="FF0000"/>
                </a:solidFill>
                <a:latin typeface="Arial" panose="020B0604020202020204" pitchFamily="34" charset="0"/>
                <a:cs typeface="Arial" panose="020B0604020202020204" pitchFamily="34" charset="0"/>
              </a:rPr>
              <a:t> </a:t>
            </a:r>
            <a:r>
              <a:rPr lang="en-US" sz="4796" b="1" dirty="0" err="1">
                <a:solidFill>
                  <a:srgbClr val="FF0000"/>
                </a:solidFill>
                <a:latin typeface="Arial" panose="020B0604020202020204" pitchFamily="34" charset="0"/>
                <a:cs typeface="Arial" panose="020B0604020202020204" pitchFamily="34" charset="0"/>
              </a:rPr>
              <a:t>trả</a:t>
            </a:r>
            <a:r>
              <a:rPr lang="en-US" sz="4796" b="1" dirty="0">
                <a:solidFill>
                  <a:srgbClr val="FF0000"/>
                </a:solidFill>
                <a:latin typeface="Arial" panose="020B0604020202020204" pitchFamily="34" charset="0"/>
                <a:cs typeface="Arial" panose="020B0604020202020204" pitchFamily="34" charset="0"/>
              </a:rPr>
              <a:t> </a:t>
            </a:r>
            <a:r>
              <a:rPr lang="en-US" sz="4796" b="1" dirty="0" err="1">
                <a:solidFill>
                  <a:srgbClr val="FF0000"/>
                </a:solidFill>
                <a:latin typeface="Arial" panose="020B0604020202020204" pitchFamily="34" charset="0"/>
                <a:cs typeface="Arial" panose="020B0604020202020204" pitchFamily="34" charset="0"/>
              </a:rPr>
              <a:t>lời</a:t>
            </a:r>
            <a:r>
              <a:rPr lang="en-US" sz="4796" b="1" dirty="0">
                <a:solidFill>
                  <a:srgbClr val="FF0000"/>
                </a:solidFill>
                <a:latin typeface="Arial" panose="020B0604020202020204" pitchFamily="34" charset="0"/>
                <a:cs typeface="Arial" panose="020B0604020202020204" pitchFamily="34" charset="0"/>
              </a:rPr>
              <a:t> </a:t>
            </a:r>
            <a:r>
              <a:rPr lang="en-US" sz="4796" b="1" dirty="0" err="1">
                <a:solidFill>
                  <a:srgbClr val="FF0000"/>
                </a:solidFill>
                <a:latin typeface="Arial" panose="020B0604020202020204" pitchFamily="34" charset="0"/>
                <a:cs typeface="Arial" panose="020B0604020202020204" pitchFamily="34" charset="0"/>
              </a:rPr>
              <a:t>các</a:t>
            </a:r>
            <a:r>
              <a:rPr lang="en-US" sz="4796" b="1" dirty="0">
                <a:solidFill>
                  <a:srgbClr val="FF0000"/>
                </a:solidFill>
                <a:latin typeface="Arial" panose="020B0604020202020204" pitchFamily="34" charset="0"/>
                <a:cs typeface="Arial" panose="020B0604020202020204" pitchFamily="34" charset="0"/>
              </a:rPr>
              <a:t> </a:t>
            </a:r>
            <a:r>
              <a:rPr lang="en-US" sz="4796" b="1" dirty="0" err="1">
                <a:solidFill>
                  <a:srgbClr val="FF0000"/>
                </a:solidFill>
                <a:latin typeface="Arial" panose="020B0604020202020204" pitchFamily="34" charset="0"/>
                <a:cs typeface="Arial" panose="020B0604020202020204" pitchFamily="34" charset="0"/>
              </a:rPr>
              <a:t>câu</a:t>
            </a:r>
            <a:r>
              <a:rPr lang="en-US" sz="4796" b="1" dirty="0">
                <a:solidFill>
                  <a:srgbClr val="FF0000"/>
                </a:solidFill>
                <a:latin typeface="Arial" panose="020B0604020202020204" pitchFamily="34" charset="0"/>
                <a:cs typeface="Arial" panose="020B0604020202020204" pitchFamily="34" charset="0"/>
              </a:rPr>
              <a:t> </a:t>
            </a:r>
            <a:r>
              <a:rPr lang="en-US" sz="4796" b="1" dirty="0" err="1">
                <a:solidFill>
                  <a:srgbClr val="FF0000"/>
                </a:solidFill>
                <a:latin typeface="Arial" panose="020B0604020202020204" pitchFamily="34" charset="0"/>
                <a:cs typeface="Arial" panose="020B0604020202020204" pitchFamily="34" charset="0"/>
              </a:rPr>
              <a:t>hỏi</a:t>
            </a:r>
            <a:r>
              <a:rPr lang="en-US" sz="4796" b="1" dirty="0">
                <a:solidFill>
                  <a:srgbClr val="FF0000"/>
                </a:solidFill>
                <a:latin typeface="Arial" panose="020B0604020202020204" pitchFamily="34" charset="0"/>
                <a:cs typeface="Arial" panose="020B0604020202020204" pitchFamily="34" charset="0"/>
              </a:rPr>
              <a:t> </a:t>
            </a:r>
            <a:r>
              <a:rPr lang="en-US" sz="4796" b="1" dirty="0" err="1">
                <a:solidFill>
                  <a:srgbClr val="FF0000"/>
                </a:solidFill>
                <a:latin typeface="Arial" panose="020B0604020202020204" pitchFamily="34" charset="0"/>
                <a:cs typeface="Arial" panose="020B0604020202020204" pitchFamily="34" charset="0"/>
              </a:rPr>
              <a:t>sau</a:t>
            </a:r>
            <a:r>
              <a:rPr lang="en-US" sz="4796" b="1" dirty="0">
                <a:solidFill>
                  <a:srgbClr val="FF0000"/>
                </a:solidFill>
                <a:latin typeface="Arial" panose="020B0604020202020204" pitchFamily="34" charset="0"/>
                <a:cs typeface="Arial" panose="020B0604020202020204" pitchFamily="34" charset="0"/>
              </a:rPr>
              <a:t>:</a:t>
            </a:r>
          </a:p>
          <a:p>
            <a:r>
              <a:rPr lang="en-US" sz="5395" dirty="0">
                <a:solidFill>
                  <a:srgbClr val="FF0000"/>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9B712A7C-42F9-4356-AF79-1083A11F122C}"/>
              </a:ext>
            </a:extLst>
          </p:cNvPr>
          <p:cNvSpPr txBox="1"/>
          <p:nvPr/>
        </p:nvSpPr>
        <p:spPr>
          <a:xfrm>
            <a:off x="998144" y="4711031"/>
            <a:ext cx="16788672" cy="1106010"/>
          </a:xfrm>
          <a:prstGeom prst="rect">
            <a:avLst/>
          </a:prstGeom>
          <a:noFill/>
        </p:spPr>
        <p:txBody>
          <a:bodyPr wrap="square" rtlCol="0">
            <a:spAutoFit/>
          </a:bodyPr>
          <a:lstStyle/>
          <a:p>
            <a:pPr marL="570986" indent="-570986">
              <a:buFont typeface="Wingdings" panose="05000000000000000000" pitchFamily="2" charset="2"/>
              <a:buChar char="Ø"/>
            </a:pPr>
            <a:r>
              <a:rPr lang="en-US" sz="4796" dirty="0">
                <a:solidFill>
                  <a:srgbClr val="0070C0"/>
                </a:solidFill>
                <a:latin typeface="Arial" panose="020B0604020202020204" pitchFamily="34" charset="0"/>
                <a:cs typeface="Arial" panose="020B0604020202020204" pitchFamily="34" charset="0"/>
              </a:rPr>
              <a:t>Ng</a:t>
            </a:r>
            <a:r>
              <a:rPr lang="vi-VN" sz="4796" dirty="0">
                <a:solidFill>
                  <a:srgbClr val="0070C0"/>
                </a:solidFill>
                <a:latin typeface="Arial" panose="020B0604020202020204" pitchFamily="34" charset="0"/>
                <a:cs typeface="Arial" panose="020B0604020202020204" pitchFamily="34" charset="0"/>
              </a:rPr>
              <a:t>ư</a:t>
            </a:r>
            <a:r>
              <a:rPr lang="en-US" sz="4796" dirty="0" err="1">
                <a:solidFill>
                  <a:srgbClr val="0070C0"/>
                </a:solidFill>
                <a:latin typeface="Arial" panose="020B0604020202020204" pitchFamily="34" charset="0"/>
                <a:cs typeface="Arial" panose="020B0604020202020204" pitchFamily="34" charset="0"/>
              </a:rPr>
              <a:t>ời</a:t>
            </a:r>
            <a:r>
              <a:rPr lang="en-US" sz="4796" dirty="0">
                <a:solidFill>
                  <a:srgbClr val="0070C0"/>
                </a:solidFill>
                <a:latin typeface="Arial" panose="020B0604020202020204" pitchFamily="34" charset="0"/>
                <a:cs typeface="Arial" panose="020B0604020202020204" pitchFamily="34" charset="0"/>
              </a:rPr>
              <a:t> </a:t>
            </a:r>
            <a:r>
              <a:rPr lang="en-US" sz="4796" dirty="0" err="1">
                <a:solidFill>
                  <a:srgbClr val="0070C0"/>
                </a:solidFill>
                <a:latin typeface="Arial" panose="020B0604020202020204" pitchFamily="34" charset="0"/>
                <a:cs typeface="Arial" panose="020B0604020202020204" pitchFamily="34" charset="0"/>
              </a:rPr>
              <a:t>em</a:t>
            </a:r>
            <a:r>
              <a:rPr lang="en-US" sz="4796" dirty="0">
                <a:solidFill>
                  <a:srgbClr val="0070C0"/>
                </a:solidFill>
                <a:latin typeface="Arial" panose="020B0604020202020204" pitchFamily="34" charset="0"/>
                <a:cs typeface="Arial" panose="020B0604020202020204" pitchFamily="34" charset="0"/>
              </a:rPr>
              <a:t> </a:t>
            </a:r>
            <a:r>
              <a:rPr lang="en-US" sz="4796" dirty="0" err="1">
                <a:solidFill>
                  <a:srgbClr val="0070C0"/>
                </a:solidFill>
                <a:latin typeface="Arial" panose="020B0604020202020204" pitchFamily="34" charset="0"/>
                <a:cs typeface="Arial" panose="020B0604020202020204" pitchFamily="34" charset="0"/>
              </a:rPr>
              <a:t>đã</a:t>
            </a:r>
            <a:r>
              <a:rPr lang="en-US" sz="4796" dirty="0">
                <a:solidFill>
                  <a:srgbClr val="0070C0"/>
                </a:solidFill>
                <a:latin typeface="Arial" panose="020B0604020202020204" pitchFamily="34" charset="0"/>
                <a:cs typeface="Arial" panose="020B0604020202020204" pitchFamily="34" charset="0"/>
              </a:rPr>
              <a:t> </a:t>
            </a:r>
            <a:r>
              <a:rPr lang="en-US" sz="4796" dirty="0" err="1">
                <a:solidFill>
                  <a:srgbClr val="0070C0"/>
                </a:solidFill>
                <a:latin typeface="Arial" panose="020B0604020202020204" pitchFamily="34" charset="0"/>
                <a:cs typeface="Arial" panose="020B0604020202020204" pitchFamily="34" charset="0"/>
              </a:rPr>
              <a:t>xác</a:t>
            </a:r>
            <a:r>
              <a:rPr lang="en-US" sz="4796" dirty="0">
                <a:solidFill>
                  <a:srgbClr val="0070C0"/>
                </a:solidFill>
                <a:latin typeface="Arial" panose="020B0604020202020204" pitchFamily="34" charset="0"/>
                <a:cs typeface="Arial" panose="020B0604020202020204" pitchFamily="34" charset="0"/>
              </a:rPr>
              <a:t> </a:t>
            </a:r>
            <a:r>
              <a:rPr lang="en-US" sz="4796" dirty="0" err="1">
                <a:solidFill>
                  <a:srgbClr val="0070C0"/>
                </a:solidFill>
                <a:latin typeface="Arial" panose="020B0604020202020204" pitchFamily="34" charset="0"/>
                <a:cs typeface="Arial" panose="020B0604020202020204" pitchFamily="34" charset="0"/>
              </a:rPr>
              <a:t>định</a:t>
            </a:r>
            <a:r>
              <a:rPr lang="en-US" sz="4796" dirty="0">
                <a:solidFill>
                  <a:srgbClr val="0070C0"/>
                </a:solidFill>
                <a:latin typeface="Arial" panose="020B0604020202020204" pitchFamily="34" charset="0"/>
                <a:cs typeface="Arial" panose="020B0604020202020204" pitchFamily="34" charset="0"/>
              </a:rPr>
              <a:t> h</a:t>
            </a:r>
            <a:r>
              <a:rPr lang="vi-VN" sz="4796" dirty="0">
                <a:solidFill>
                  <a:srgbClr val="0070C0"/>
                </a:solidFill>
                <a:latin typeface="Arial" panose="020B0604020202020204" pitchFamily="34" charset="0"/>
                <a:cs typeface="Arial" panose="020B0604020202020204" pitchFamily="34" charset="0"/>
              </a:rPr>
              <a:t>ư</a:t>
            </a:r>
            <a:r>
              <a:rPr lang="en-US" sz="4796" dirty="0" err="1">
                <a:solidFill>
                  <a:srgbClr val="0070C0"/>
                </a:solidFill>
                <a:latin typeface="Arial" panose="020B0604020202020204" pitchFamily="34" charset="0"/>
                <a:cs typeface="Arial" panose="020B0604020202020204" pitchFamily="34" charset="0"/>
              </a:rPr>
              <a:t>ớng</a:t>
            </a:r>
            <a:r>
              <a:rPr lang="en-US" sz="4796" dirty="0">
                <a:solidFill>
                  <a:srgbClr val="0070C0"/>
                </a:solidFill>
                <a:latin typeface="Arial" panose="020B0604020202020204" pitchFamily="34" charset="0"/>
                <a:cs typeface="Arial" panose="020B0604020202020204" pitchFamily="34" charset="0"/>
              </a:rPr>
              <a:t> </a:t>
            </a:r>
            <a:r>
              <a:rPr lang="en-US" sz="4796" dirty="0" err="1">
                <a:solidFill>
                  <a:srgbClr val="0070C0"/>
                </a:solidFill>
                <a:latin typeface="Arial" panose="020B0604020202020204" pitchFamily="34" charset="0"/>
                <a:cs typeface="Arial" panose="020B0604020202020204" pitchFamily="34" charset="0"/>
              </a:rPr>
              <a:t>tây</a:t>
            </a:r>
            <a:r>
              <a:rPr lang="en-US" sz="4796" dirty="0">
                <a:solidFill>
                  <a:srgbClr val="0070C0"/>
                </a:solidFill>
                <a:latin typeface="Arial" panose="020B0604020202020204" pitchFamily="34" charset="0"/>
                <a:cs typeface="Arial" panose="020B0604020202020204" pitchFamily="34" charset="0"/>
              </a:rPr>
              <a:t> </a:t>
            </a:r>
            <a:r>
              <a:rPr lang="en-US" sz="4796" dirty="0" err="1">
                <a:solidFill>
                  <a:srgbClr val="0070C0"/>
                </a:solidFill>
                <a:latin typeface="Arial" panose="020B0604020202020204" pitchFamily="34" charset="0"/>
                <a:cs typeface="Arial" panose="020B0604020202020204" pitchFamily="34" charset="0"/>
              </a:rPr>
              <a:t>bằng</a:t>
            </a:r>
            <a:r>
              <a:rPr lang="en-US" sz="4796" dirty="0">
                <a:solidFill>
                  <a:srgbClr val="0070C0"/>
                </a:solidFill>
                <a:latin typeface="Arial" panose="020B0604020202020204" pitchFamily="34" charset="0"/>
                <a:cs typeface="Arial" panose="020B0604020202020204" pitchFamily="34" charset="0"/>
              </a:rPr>
              <a:t> </a:t>
            </a:r>
            <a:r>
              <a:rPr lang="en-US" sz="4796" dirty="0" err="1">
                <a:solidFill>
                  <a:srgbClr val="0070C0"/>
                </a:solidFill>
                <a:latin typeface="Arial" panose="020B0604020202020204" pitchFamily="34" charset="0"/>
                <a:cs typeface="Arial" panose="020B0604020202020204" pitchFamily="34" charset="0"/>
              </a:rPr>
              <a:t>cách</a:t>
            </a:r>
            <a:r>
              <a:rPr lang="en-US" sz="4796" dirty="0">
                <a:solidFill>
                  <a:srgbClr val="0070C0"/>
                </a:solidFill>
                <a:latin typeface="Arial" panose="020B0604020202020204" pitchFamily="34" charset="0"/>
                <a:cs typeface="Arial" panose="020B0604020202020204" pitchFamily="34" charset="0"/>
              </a:rPr>
              <a:t> </a:t>
            </a:r>
            <a:r>
              <a:rPr lang="en-US" sz="4796" dirty="0" err="1">
                <a:solidFill>
                  <a:srgbClr val="0070C0"/>
                </a:solidFill>
                <a:latin typeface="Arial" panose="020B0604020202020204" pitchFamily="34" charset="0"/>
                <a:cs typeface="Arial" panose="020B0604020202020204" pitchFamily="34" charset="0"/>
              </a:rPr>
              <a:t>dựa</a:t>
            </a:r>
            <a:r>
              <a:rPr lang="en-US" sz="4796" dirty="0">
                <a:solidFill>
                  <a:srgbClr val="0070C0"/>
                </a:solidFill>
                <a:latin typeface="Arial" panose="020B0604020202020204" pitchFamily="34" charset="0"/>
                <a:cs typeface="Arial" panose="020B0604020202020204" pitchFamily="34" charset="0"/>
              </a:rPr>
              <a:t> </a:t>
            </a:r>
            <a:r>
              <a:rPr lang="en-US" sz="4796" dirty="0" err="1">
                <a:solidFill>
                  <a:srgbClr val="0070C0"/>
                </a:solidFill>
                <a:latin typeface="Arial" panose="020B0604020202020204" pitchFamily="34" charset="0"/>
                <a:cs typeface="Arial" panose="020B0604020202020204" pitchFamily="34" charset="0"/>
              </a:rPr>
              <a:t>vào</a:t>
            </a:r>
            <a:r>
              <a:rPr lang="en-US" sz="4796" dirty="0">
                <a:solidFill>
                  <a:srgbClr val="0070C0"/>
                </a:solidFill>
                <a:latin typeface="Arial" panose="020B0604020202020204" pitchFamily="34" charset="0"/>
                <a:cs typeface="Arial" panose="020B0604020202020204" pitchFamily="34" charset="0"/>
              </a:rPr>
              <a:t> </a:t>
            </a:r>
            <a:r>
              <a:rPr lang="en-US" sz="4796" dirty="0" err="1">
                <a:solidFill>
                  <a:srgbClr val="0070C0"/>
                </a:solidFill>
                <a:latin typeface="Arial" panose="020B0604020202020204" pitchFamily="34" charset="0"/>
                <a:cs typeface="Arial" panose="020B0604020202020204" pitchFamily="34" charset="0"/>
              </a:rPr>
              <a:t>đâu</a:t>
            </a:r>
            <a:r>
              <a:rPr lang="en-US" sz="4796" dirty="0">
                <a:solidFill>
                  <a:srgbClr val="0070C0"/>
                </a:solidFill>
                <a:latin typeface="Arial" panose="020B0604020202020204" pitchFamily="34" charset="0"/>
                <a:cs typeface="Arial" panose="020B0604020202020204" pitchFamily="34" charset="0"/>
              </a:rPr>
              <a:t>?</a:t>
            </a:r>
          </a:p>
          <a:p>
            <a:endParaRPr lang="en-US" sz="1798" dirty="0">
              <a:solidFill>
                <a:srgbClr val="0070C0"/>
              </a:solidFill>
            </a:endParaRPr>
          </a:p>
        </p:txBody>
      </p:sp>
      <p:sp>
        <p:nvSpPr>
          <p:cNvPr id="11" name="TextBox 10">
            <a:extLst>
              <a:ext uri="{FF2B5EF4-FFF2-40B4-BE49-F238E27FC236}">
                <a16:creationId xmlns:a16="http://schemas.microsoft.com/office/drawing/2014/main" id="{3B12C085-E860-4033-8295-1373FC084166}"/>
              </a:ext>
            </a:extLst>
          </p:cNvPr>
          <p:cNvSpPr txBox="1"/>
          <p:nvPr/>
        </p:nvSpPr>
        <p:spPr>
          <a:xfrm>
            <a:off x="998143" y="6169267"/>
            <a:ext cx="15306263" cy="1568208"/>
          </a:xfrm>
          <a:prstGeom prst="rect">
            <a:avLst/>
          </a:prstGeom>
          <a:noFill/>
        </p:spPr>
        <p:txBody>
          <a:bodyPr wrap="square" rtlCol="0">
            <a:spAutoFit/>
          </a:bodyPr>
          <a:lstStyle/>
          <a:p>
            <a:pPr marL="570986" indent="-570986">
              <a:buFont typeface="Wingdings" panose="05000000000000000000" pitchFamily="2" charset="2"/>
              <a:buChar char="Ø"/>
            </a:pPr>
            <a:r>
              <a:rPr lang="en-US" sz="4796">
                <a:solidFill>
                  <a:srgbClr val="0070C0"/>
                </a:solidFill>
                <a:latin typeface="Arial" panose="020B0604020202020204" pitchFamily="34" charset="0"/>
                <a:cs typeface="Arial" panose="020B0604020202020204" pitchFamily="34" charset="0"/>
              </a:rPr>
              <a:t>Sau khi xác định đ</a:t>
            </a:r>
            <a:r>
              <a:rPr lang="vi-VN" sz="4796">
                <a:solidFill>
                  <a:srgbClr val="0070C0"/>
                </a:solidFill>
                <a:latin typeface="Arial" panose="020B0604020202020204" pitchFamily="34" charset="0"/>
                <a:cs typeface="Arial" panose="020B0604020202020204" pitchFamily="34" charset="0"/>
              </a:rPr>
              <a:t>ư</a:t>
            </a:r>
            <a:r>
              <a:rPr lang="en-US" sz="4796">
                <a:solidFill>
                  <a:srgbClr val="0070C0"/>
                </a:solidFill>
                <a:latin typeface="Arial" panose="020B0604020202020204" pitchFamily="34" charset="0"/>
                <a:cs typeface="Arial" panose="020B0604020202020204" pitchFamily="34" charset="0"/>
              </a:rPr>
              <a:t>ợc h</a:t>
            </a:r>
            <a:r>
              <a:rPr lang="vi-VN" sz="4796">
                <a:solidFill>
                  <a:srgbClr val="0070C0"/>
                </a:solidFill>
                <a:latin typeface="Arial" panose="020B0604020202020204" pitchFamily="34" charset="0"/>
                <a:cs typeface="Arial" panose="020B0604020202020204" pitchFamily="34" charset="0"/>
              </a:rPr>
              <a:t>ư</a:t>
            </a:r>
            <a:r>
              <a:rPr lang="en-US" sz="4796">
                <a:solidFill>
                  <a:srgbClr val="0070C0"/>
                </a:solidFill>
                <a:latin typeface="Arial" panose="020B0604020202020204" pitchFamily="34" charset="0"/>
                <a:cs typeface="Arial" panose="020B0604020202020204" pitchFamily="34" charset="0"/>
              </a:rPr>
              <a:t>ớng tây, ng</a:t>
            </a:r>
            <a:r>
              <a:rPr lang="vi-VN" sz="4796">
                <a:solidFill>
                  <a:srgbClr val="0070C0"/>
                </a:solidFill>
                <a:latin typeface="Arial" panose="020B0604020202020204" pitchFamily="34" charset="0"/>
                <a:cs typeface="Arial" panose="020B0604020202020204" pitchFamily="34" charset="0"/>
              </a:rPr>
              <a:t>ư</a:t>
            </a:r>
            <a:r>
              <a:rPr lang="en-US" sz="4796">
                <a:solidFill>
                  <a:srgbClr val="0070C0"/>
                </a:solidFill>
                <a:latin typeface="Arial" panose="020B0604020202020204" pitchFamily="34" charset="0"/>
                <a:cs typeface="Arial" panose="020B0604020202020204" pitchFamily="34" charset="0"/>
              </a:rPr>
              <a:t>ời em đã làm cách nào để xác định đ</a:t>
            </a:r>
            <a:r>
              <a:rPr lang="vi-VN" sz="4796">
                <a:solidFill>
                  <a:srgbClr val="0070C0"/>
                </a:solidFill>
                <a:latin typeface="Arial" panose="020B0604020202020204" pitchFamily="34" charset="0"/>
                <a:cs typeface="Arial" panose="020B0604020202020204" pitchFamily="34" charset="0"/>
              </a:rPr>
              <a:t>ư</a:t>
            </a:r>
            <a:r>
              <a:rPr lang="en-US" sz="4796">
                <a:solidFill>
                  <a:srgbClr val="0070C0"/>
                </a:solidFill>
                <a:latin typeface="Arial" panose="020B0604020202020204" pitchFamily="34" charset="0"/>
                <a:cs typeface="Arial" panose="020B0604020202020204" pitchFamily="34" charset="0"/>
              </a:rPr>
              <a:t>ợc các h</a:t>
            </a:r>
            <a:r>
              <a:rPr lang="vi-VN" sz="4796">
                <a:solidFill>
                  <a:srgbClr val="0070C0"/>
                </a:solidFill>
                <a:latin typeface="Arial" panose="020B0604020202020204" pitchFamily="34" charset="0"/>
                <a:cs typeface="Arial" panose="020B0604020202020204" pitchFamily="34" charset="0"/>
              </a:rPr>
              <a:t>ư</a:t>
            </a:r>
            <a:r>
              <a:rPr lang="en-US" sz="4796">
                <a:solidFill>
                  <a:srgbClr val="0070C0"/>
                </a:solidFill>
                <a:latin typeface="Arial" panose="020B0604020202020204" pitchFamily="34" charset="0"/>
                <a:cs typeface="Arial" panose="020B0604020202020204" pitchFamily="34" charset="0"/>
              </a:rPr>
              <a:t>ớng còn lại?</a:t>
            </a:r>
          </a:p>
        </p:txBody>
      </p:sp>
      <p:sp>
        <p:nvSpPr>
          <p:cNvPr id="12" name="TextBox 11">
            <a:extLst>
              <a:ext uri="{FF2B5EF4-FFF2-40B4-BE49-F238E27FC236}">
                <a16:creationId xmlns:a16="http://schemas.microsoft.com/office/drawing/2014/main" id="{A1E77463-B9FF-49A5-8870-82FEF5EA2A89}"/>
              </a:ext>
            </a:extLst>
          </p:cNvPr>
          <p:cNvSpPr txBox="1"/>
          <p:nvPr/>
        </p:nvSpPr>
        <p:spPr>
          <a:xfrm>
            <a:off x="998143" y="8195877"/>
            <a:ext cx="16255765" cy="830228"/>
          </a:xfrm>
          <a:prstGeom prst="rect">
            <a:avLst/>
          </a:prstGeom>
          <a:noFill/>
        </p:spPr>
        <p:txBody>
          <a:bodyPr wrap="square" rtlCol="0">
            <a:spAutoFit/>
          </a:bodyPr>
          <a:lstStyle/>
          <a:p>
            <a:pPr marL="570986" indent="-570986">
              <a:buFont typeface="Wingdings" panose="05000000000000000000" pitchFamily="2" charset="2"/>
              <a:buChar char="Ø"/>
            </a:pPr>
            <a:r>
              <a:rPr lang="en-US" sz="4796">
                <a:solidFill>
                  <a:srgbClr val="0070C0"/>
                </a:solidFill>
                <a:latin typeface="Arial" panose="020B0604020202020204" pitchFamily="34" charset="0"/>
                <a:cs typeface="Arial" panose="020B0604020202020204" pitchFamily="34" charset="0"/>
              </a:rPr>
              <a:t>Hãy nêu quy tắc xác định ph</a:t>
            </a:r>
            <a:r>
              <a:rPr lang="vi-VN" sz="4796">
                <a:solidFill>
                  <a:srgbClr val="0070C0"/>
                </a:solidFill>
                <a:latin typeface="Arial" panose="020B0604020202020204" pitchFamily="34" charset="0"/>
                <a:cs typeface="Arial" panose="020B0604020202020204" pitchFamily="34" charset="0"/>
              </a:rPr>
              <a:t>ư</a:t>
            </a:r>
            <a:r>
              <a:rPr lang="en-US" sz="4796">
                <a:solidFill>
                  <a:srgbClr val="0070C0"/>
                </a:solidFill>
                <a:latin typeface="Arial" panose="020B0604020202020204" pitchFamily="34" charset="0"/>
                <a:cs typeface="Arial" panose="020B0604020202020204" pitchFamily="34" charset="0"/>
              </a:rPr>
              <a:t>ơng h</a:t>
            </a:r>
            <a:r>
              <a:rPr lang="vi-VN" sz="4796">
                <a:solidFill>
                  <a:srgbClr val="0070C0"/>
                </a:solidFill>
                <a:latin typeface="Arial" panose="020B0604020202020204" pitchFamily="34" charset="0"/>
                <a:cs typeface="Arial" panose="020B0604020202020204" pitchFamily="34" charset="0"/>
              </a:rPr>
              <a:t>ư</a:t>
            </a:r>
            <a:r>
              <a:rPr lang="en-US" sz="4796">
                <a:solidFill>
                  <a:srgbClr val="0070C0"/>
                </a:solidFill>
                <a:latin typeface="Arial" panose="020B0604020202020204" pitchFamily="34" charset="0"/>
                <a:cs typeface="Arial" panose="020B0604020202020204" pitchFamily="34" charset="0"/>
              </a:rPr>
              <a:t>ớng ngoài thực tế?</a:t>
            </a:r>
          </a:p>
        </p:txBody>
      </p:sp>
      <p:sp>
        <p:nvSpPr>
          <p:cNvPr id="13" name="Rectangle: Rounded Corners 12">
            <a:extLst>
              <a:ext uri="{FF2B5EF4-FFF2-40B4-BE49-F238E27FC236}">
                <a16:creationId xmlns:a16="http://schemas.microsoft.com/office/drawing/2014/main" id="{30A4EA5D-C457-4AC8-A029-4F0205556C15}"/>
              </a:ext>
            </a:extLst>
          </p:cNvPr>
          <p:cNvSpPr/>
          <p:nvPr/>
        </p:nvSpPr>
        <p:spPr>
          <a:xfrm>
            <a:off x="203012" y="1012136"/>
            <a:ext cx="17890435" cy="854764"/>
          </a:xfrm>
          <a:prstGeom prst="roundRect">
            <a:avLst/>
          </a:prstGeom>
          <a:solidFill>
            <a:schemeClr val="accent4">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396" b="1">
                <a:solidFill>
                  <a:srgbClr val="2913F9"/>
                </a:solidFill>
                <a:latin typeface="Arial" panose="020B0604020202020204" pitchFamily="34" charset="0"/>
                <a:cs typeface="Arial" panose="020B0604020202020204" pitchFamily="34" charset="0"/>
              </a:rPr>
              <a:t>2.Xác định phương hướng dựa vào quan sát hiện tượng tự nhiên</a:t>
            </a:r>
            <a:endParaRPr lang="en-US" sz="4396" b="1" dirty="0">
              <a:solidFill>
                <a:srgbClr val="2913F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10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wipe(left)">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p:bldP spid="12"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2309934" y="941627"/>
            <a:ext cx="10734261" cy="91355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60779" tIns="30390" rIns="60779" bIns="30390" rtlCol="0" anchor="ctr"/>
          <a:lstStyle/>
          <a:p>
            <a:endParaRPr lang="en-US" sz="5995">
              <a:solidFill>
                <a:srgbClr val="0070C0"/>
              </a:solidFill>
              <a:latin typeface="Arial "/>
              <a:cs typeface="Arial" pitchFamily="34" charset="0"/>
            </a:endParaRPr>
          </a:p>
        </p:txBody>
      </p:sp>
      <p:pic>
        <p:nvPicPr>
          <p:cNvPr id="2" name="Picture 1">
            <a:extLst>
              <a:ext uri="{FF2B5EF4-FFF2-40B4-BE49-F238E27FC236}">
                <a16:creationId xmlns:a16="http://schemas.microsoft.com/office/drawing/2014/main" id="{F00F7519-F7E2-4C0B-A780-797E87FBB116}"/>
              </a:ext>
            </a:extLst>
          </p:cNvPr>
          <p:cNvPicPr>
            <a:picLocks noChangeAspect="1"/>
          </p:cNvPicPr>
          <p:nvPr/>
        </p:nvPicPr>
        <p:blipFill rotWithShape="1">
          <a:blip r:embed="rId3"/>
          <a:srcRect l="27500" t="23501" r="29583" b="16792"/>
          <a:stretch/>
        </p:blipFill>
        <p:spPr>
          <a:xfrm>
            <a:off x="1676400" y="941627"/>
            <a:ext cx="14554200" cy="8926273"/>
          </a:xfrm>
          <a:prstGeom prst="rect">
            <a:avLst/>
          </a:prstGeom>
        </p:spPr>
      </p:pic>
      <p:cxnSp>
        <p:nvCxnSpPr>
          <p:cNvPr id="4" name="Straight Connector 3">
            <a:extLst>
              <a:ext uri="{FF2B5EF4-FFF2-40B4-BE49-F238E27FC236}">
                <a16:creationId xmlns:a16="http://schemas.microsoft.com/office/drawing/2014/main" id="{0C3B3040-0972-44EB-BABE-E350E12BCEC4}"/>
              </a:ext>
            </a:extLst>
          </p:cNvPr>
          <p:cNvCxnSpPr/>
          <p:nvPr/>
        </p:nvCxnSpPr>
        <p:spPr>
          <a:xfrm>
            <a:off x="8001000" y="7200900"/>
            <a:ext cx="66993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0D1824E-267B-4C8F-8E98-7440AD77806F}"/>
              </a:ext>
            </a:extLst>
          </p:cNvPr>
          <p:cNvCxnSpPr/>
          <p:nvPr/>
        </p:nvCxnSpPr>
        <p:spPr>
          <a:xfrm>
            <a:off x="3886200" y="9334500"/>
            <a:ext cx="66993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83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188996" y="3609711"/>
            <a:ext cx="2896797" cy="3131440"/>
          </a:xfrm>
          <a:prstGeom prst="rect">
            <a:avLst/>
          </a:prstGeom>
        </p:spPr>
      </p:pic>
      <p:pic>
        <p:nvPicPr>
          <p:cNvPr id="8" name="Picture 7">
            <a:hlinkClick r:id="rId8"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6602827" y="435299"/>
            <a:ext cx="3463630" cy="3169990"/>
          </a:xfrm>
          <a:prstGeom prst="rect">
            <a:avLst/>
          </a:prstGeom>
        </p:spPr>
      </p:pic>
      <p:pic>
        <p:nvPicPr>
          <p:cNvPr id="9" name="Picture 8">
            <a:hlinkClick r:id="rId11"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9848" b="90152" l="9917" r="98623"/>
                    </a14:imgEffect>
                  </a14:imgLayer>
                </a14:imgProps>
              </a:ext>
              <a:ext uri="{28A0092B-C50C-407E-A947-70E740481C1C}">
                <a14:useLocalDpi xmlns:a14="http://schemas.microsoft.com/office/drawing/2010/main" val="0"/>
              </a:ext>
            </a:extLst>
          </a:blip>
          <a:stretch>
            <a:fillRect/>
          </a:stretch>
        </p:blipFill>
        <p:spPr>
          <a:xfrm>
            <a:off x="7403897" y="4943493"/>
            <a:ext cx="3674891" cy="3972559"/>
          </a:xfrm>
          <a:prstGeom prst="rect">
            <a:avLst/>
          </a:prstGeom>
        </p:spPr>
      </p:pic>
      <p:pic>
        <p:nvPicPr>
          <p:cNvPr id="10" name="Picture 9">
            <a:hlinkClick r:id="rId14" action="ppaction://hlinksldjump"/>
          </p:cNvPr>
          <p:cNvPicPr>
            <a:picLocks noChangeAspect="1"/>
          </p:cNvPicPr>
          <p:nvPr/>
        </p:nvPicPr>
        <p:blipFill>
          <a:blip r:embed="rId15" cstate="print">
            <a:biLevel thresh="75000"/>
            <a:extLst>
              <a:ext uri="{BEBA8EAE-BF5A-486C-A8C5-ECC9F3942E4B}">
                <a14:imgProps xmlns:a14="http://schemas.microsoft.com/office/drawing/2010/main">
                  <a14:imgLayer r:embed="rId16">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1740" y="1650796"/>
            <a:ext cx="3230991" cy="3492704"/>
          </a:xfrm>
          <a:prstGeom prst="rect">
            <a:avLst/>
          </a:prstGeom>
        </p:spPr>
      </p:pic>
      <p:sp>
        <p:nvSpPr>
          <p:cNvPr id="19" name="Rounded Rectangle 18"/>
          <p:cNvSpPr/>
          <p:nvPr/>
        </p:nvSpPr>
        <p:spPr>
          <a:xfrm>
            <a:off x="2672992" y="1535880"/>
            <a:ext cx="761293" cy="484414"/>
          </a:xfrm>
          <a:prstGeom prst="roundRect">
            <a:avLst/>
          </a:prstGeom>
        </p:spPr>
        <p:style>
          <a:lnRef idx="3">
            <a:schemeClr val="lt1"/>
          </a:lnRef>
          <a:fillRef idx="1">
            <a:schemeClr val="accent6"/>
          </a:fillRef>
          <a:effectRef idx="1">
            <a:schemeClr val="accent6"/>
          </a:effectRef>
          <a:fontRef idx="minor">
            <a:schemeClr val="lt1"/>
          </a:fontRef>
        </p:style>
        <p:txBody>
          <a:bodyPr lIns="182766" tIns="91382" rIns="182766" bIns="91382" rtlCol="0" anchor="ctr"/>
          <a:lstStyle/>
          <a:p>
            <a:pPr algn="ctr"/>
            <a:r>
              <a:rPr lang="en-US" sz="1798" dirty="0">
                <a:solidFill>
                  <a:schemeClr val="tx1"/>
                </a:solidFill>
              </a:rPr>
              <a:t>1</a:t>
            </a:r>
          </a:p>
        </p:txBody>
      </p:sp>
      <p:sp>
        <p:nvSpPr>
          <p:cNvPr id="20" name="Rounded Rectangle 19"/>
          <p:cNvSpPr/>
          <p:nvPr/>
        </p:nvSpPr>
        <p:spPr>
          <a:xfrm>
            <a:off x="9333028" y="1269345"/>
            <a:ext cx="761293" cy="484414"/>
          </a:xfrm>
          <a:prstGeom prst="roundRect">
            <a:avLst/>
          </a:prstGeom>
        </p:spPr>
        <p:style>
          <a:lnRef idx="3">
            <a:schemeClr val="lt1"/>
          </a:lnRef>
          <a:fillRef idx="1">
            <a:schemeClr val="accent6"/>
          </a:fillRef>
          <a:effectRef idx="1">
            <a:schemeClr val="accent6"/>
          </a:effectRef>
          <a:fontRef idx="minor">
            <a:schemeClr val="lt1"/>
          </a:fontRef>
        </p:style>
        <p:txBody>
          <a:bodyPr lIns="182766" tIns="91382" rIns="182766" bIns="91382" rtlCol="0" anchor="ctr"/>
          <a:lstStyle/>
          <a:p>
            <a:pPr algn="ctr"/>
            <a:r>
              <a:rPr lang="en-US" sz="1798" dirty="0">
                <a:solidFill>
                  <a:schemeClr val="tx1"/>
                </a:solidFill>
              </a:rPr>
              <a:t>2</a:t>
            </a:r>
          </a:p>
        </p:txBody>
      </p:sp>
      <p:sp>
        <p:nvSpPr>
          <p:cNvPr id="21" name="Rounded Rectangle 20"/>
          <p:cNvSpPr/>
          <p:nvPr/>
        </p:nvSpPr>
        <p:spPr>
          <a:xfrm>
            <a:off x="14247820" y="6256738"/>
            <a:ext cx="761293" cy="484414"/>
          </a:xfrm>
          <a:prstGeom prst="roundRect">
            <a:avLst/>
          </a:prstGeom>
        </p:spPr>
        <p:style>
          <a:lnRef idx="3">
            <a:schemeClr val="lt1"/>
          </a:lnRef>
          <a:fillRef idx="1">
            <a:schemeClr val="accent6"/>
          </a:fillRef>
          <a:effectRef idx="1">
            <a:schemeClr val="accent6"/>
          </a:effectRef>
          <a:fontRef idx="minor">
            <a:schemeClr val="lt1"/>
          </a:fontRef>
        </p:style>
        <p:txBody>
          <a:bodyPr lIns="182766" tIns="91382" rIns="182766" bIns="91382" rtlCol="0" anchor="ctr"/>
          <a:lstStyle/>
          <a:p>
            <a:pPr algn="ctr"/>
            <a:r>
              <a:rPr lang="en-US" sz="1798" dirty="0">
                <a:solidFill>
                  <a:schemeClr val="tx1"/>
                </a:solidFill>
              </a:rPr>
              <a:t>3</a:t>
            </a:r>
          </a:p>
        </p:txBody>
      </p:sp>
      <p:sp>
        <p:nvSpPr>
          <p:cNvPr id="22" name="Rounded Rectangle 21"/>
          <p:cNvSpPr/>
          <p:nvPr/>
        </p:nvSpPr>
        <p:spPr>
          <a:xfrm>
            <a:off x="9284489" y="8435546"/>
            <a:ext cx="761293" cy="484414"/>
          </a:xfrm>
          <a:prstGeom prst="roundRect">
            <a:avLst/>
          </a:prstGeom>
        </p:spPr>
        <p:style>
          <a:lnRef idx="3">
            <a:schemeClr val="lt1"/>
          </a:lnRef>
          <a:fillRef idx="1">
            <a:schemeClr val="accent6"/>
          </a:fillRef>
          <a:effectRef idx="1">
            <a:schemeClr val="accent6"/>
          </a:effectRef>
          <a:fontRef idx="minor">
            <a:schemeClr val="lt1"/>
          </a:fontRef>
        </p:style>
        <p:txBody>
          <a:bodyPr lIns="182766" tIns="91382" rIns="182766" bIns="91382" rtlCol="0" anchor="ctr"/>
          <a:lstStyle/>
          <a:p>
            <a:pPr algn="ctr"/>
            <a:r>
              <a:rPr lang="en-US" sz="1798" dirty="0">
                <a:solidFill>
                  <a:schemeClr val="tx1"/>
                </a:solidFill>
              </a:rPr>
              <a:t>4</a:t>
            </a:r>
          </a:p>
        </p:txBody>
      </p:sp>
      <p:sp>
        <p:nvSpPr>
          <p:cNvPr id="18" name="Notched Right Arrow 17">
            <a:hlinkClick r:id="rId17" action="ppaction://hlinksldjump"/>
          </p:cNvPr>
          <p:cNvSpPr/>
          <p:nvPr/>
        </p:nvSpPr>
        <p:spPr>
          <a:xfrm>
            <a:off x="16335168" y="9347474"/>
            <a:ext cx="1674849" cy="845456"/>
          </a:xfrm>
          <a:prstGeom prst="notchedRightArrow">
            <a:avLst/>
          </a:prstGeom>
        </p:spPr>
        <p:style>
          <a:lnRef idx="3">
            <a:schemeClr val="lt1"/>
          </a:lnRef>
          <a:fillRef idx="1">
            <a:schemeClr val="accent5"/>
          </a:fillRef>
          <a:effectRef idx="1">
            <a:schemeClr val="accent5"/>
          </a:effectRef>
          <a:fontRef idx="minor">
            <a:schemeClr val="lt1"/>
          </a:fontRef>
        </p:style>
        <p:txBody>
          <a:bodyPr lIns="182766" tIns="91382" rIns="182766" bIns="91382" rtlCol="0" anchor="ctr"/>
          <a:lstStyle/>
          <a:p>
            <a:pPr algn="ctr"/>
            <a:endParaRPr lang="en-US" sz="1798"/>
          </a:p>
        </p:txBody>
      </p:sp>
      <p:pic>
        <p:nvPicPr>
          <p:cNvPr id="2" name="Hieu-ung-am-thanh-oh-nooo-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9546140" y="3397148"/>
            <a:ext cx="609036" cy="609036"/>
          </a:xfrm>
          <a:prstGeom prst="rect">
            <a:avLst/>
          </a:prstGeom>
        </p:spPr>
      </p:pic>
      <p:pic>
        <p:nvPicPr>
          <p:cNvPr id="14" name="Hieu-ung-am-thanh-oh-nooo-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9273676" y="6256737"/>
            <a:ext cx="609036" cy="609036"/>
          </a:xfrm>
          <a:prstGeom prst="rect">
            <a:avLst/>
          </a:prstGeom>
        </p:spPr>
      </p:pic>
      <p:pic>
        <p:nvPicPr>
          <p:cNvPr id="15" name="Hieu-ung-am-thanh-oh-nooo-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9273676" y="8131027"/>
            <a:ext cx="609036" cy="609036"/>
          </a:xfrm>
          <a:prstGeom prst="rect">
            <a:avLst/>
          </a:prstGeom>
        </p:spPr>
      </p:pic>
      <p:pic>
        <p:nvPicPr>
          <p:cNvPr id="16" name="Hieu-ung-am-thanh-oh-nooo-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9241622" y="9823486"/>
            <a:ext cx="609036" cy="609036"/>
          </a:xfrm>
          <a:prstGeom prst="rect">
            <a:avLst/>
          </a:prstGeom>
        </p:spPr>
      </p:pic>
    </p:spTree>
    <p:extLst>
      <p:ext uri="{BB962C8B-B14F-4D97-AF65-F5344CB8AC3E}">
        <p14:creationId xmlns:p14="http://schemas.microsoft.com/office/powerpoint/2010/main" val="297362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50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withEffect">
                                  <p:stCondLst>
                                    <p:cond delay="500"/>
                                  </p:stCondLst>
                                  <p:childTnLst>
                                    <p:anim calcmode="lin" valueType="num">
                                      <p:cBhvr>
                                        <p:cTn id="15" dur="1000"/>
                                        <p:tgtEl>
                                          <p:spTgt spid="6"/>
                                        </p:tgtEl>
                                        <p:attrNameLst>
                                          <p:attrName>ppt_w</p:attrName>
                                        </p:attrNameLst>
                                      </p:cBhvr>
                                      <p:tavLst>
                                        <p:tav tm="0">
                                          <p:val>
                                            <p:strVal val="ppt_w"/>
                                          </p:val>
                                        </p:tav>
                                        <p:tav tm="100000">
                                          <p:val>
                                            <p:fltVal val="0"/>
                                          </p:val>
                                        </p:tav>
                                      </p:tavLst>
                                    </p:anim>
                                    <p:anim calcmode="lin" valueType="num">
                                      <p:cBhvr>
                                        <p:cTn id="16" dur="1000"/>
                                        <p:tgtEl>
                                          <p:spTgt spid="6"/>
                                        </p:tgtEl>
                                        <p:attrNameLst>
                                          <p:attrName>ppt_h</p:attrName>
                                        </p:attrNameLst>
                                      </p:cBhvr>
                                      <p:tavLst>
                                        <p:tav tm="0">
                                          <p:val>
                                            <p:strVal val="ppt_h"/>
                                          </p:val>
                                        </p:tav>
                                        <p:tav tm="100000">
                                          <p:val>
                                            <p:fltVal val="0"/>
                                          </p:val>
                                        </p:tav>
                                      </p:tavLst>
                                    </p:anim>
                                    <p:anim calcmode="lin" valueType="num">
                                      <p:cBhvr>
                                        <p:cTn id="17" dur="1000"/>
                                        <p:tgtEl>
                                          <p:spTgt spid="6"/>
                                        </p:tgtEl>
                                        <p:attrNameLst>
                                          <p:attrName>style.rotation</p:attrName>
                                        </p:attrNameLst>
                                      </p:cBhvr>
                                      <p:tavLst>
                                        <p:tav tm="0">
                                          <p:val>
                                            <p:fltVal val="0"/>
                                          </p:val>
                                        </p:tav>
                                        <p:tav tm="100000">
                                          <p:val>
                                            <p:fltVal val="90"/>
                                          </p:val>
                                        </p:tav>
                                      </p:tavLst>
                                    </p:anim>
                                    <p:animEffect transition="out" filter="fade">
                                      <p:cBhvr>
                                        <p:cTn id="18" dur="1000"/>
                                        <p:tgtEl>
                                          <p:spTgt spid="6"/>
                                        </p:tgtEl>
                                      </p:cBhvr>
                                    </p:animEffect>
                                    <p:set>
                                      <p:cBhvr>
                                        <p:cTn id="19" dur="1" fill="hold">
                                          <p:stCondLst>
                                            <p:cond delay="999"/>
                                          </p:stCondLst>
                                        </p:cTn>
                                        <p:tgtEl>
                                          <p:spTgt spid="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par>
                          <p:cTn id="23" fill="hold">
                            <p:stCondLst>
                              <p:cond delay="1500"/>
                            </p:stCondLst>
                            <p:childTnLst>
                              <p:par>
                                <p:cTn id="24" presetID="1" presetClass="mediacall" presetSubtype="0" fill="hold" nodeType="afterEffect">
                                  <p:stCondLst>
                                    <p:cond delay="0"/>
                                  </p:stCondLst>
                                  <p:childTnLst>
                                    <p:cmd type="call" cmd="playFrom(0.0)">
                                      <p:cBhvr>
                                        <p:cTn id="25" dur="2873" fill="hold"/>
                                        <p:tgtEl>
                                          <p:spTgt spid="2"/>
                                        </p:tgtEl>
                                      </p:cBhvr>
                                    </p:cmd>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31" presetClass="exit" presetSubtype="0" fill="hold" nodeType="clickEffect">
                                  <p:stCondLst>
                                    <p:cond delay="0"/>
                                  </p:stCondLst>
                                  <p:childTnLst>
                                    <p:anim calcmode="lin" valueType="num">
                                      <p:cBhvr>
                                        <p:cTn id="30" dur="500"/>
                                        <p:tgtEl>
                                          <p:spTgt spid="10"/>
                                        </p:tgtEl>
                                        <p:attrNameLst>
                                          <p:attrName>ppt_w</p:attrName>
                                        </p:attrNameLst>
                                      </p:cBhvr>
                                      <p:tavLst>
                                        <p:tav tm="0">
                                          <p:val>
                                            <p:strVal val="ppt_w"/>
                                          </p:val>
                                        </p:tav>
                                        <p:tav tm="100000">
                                          <p:val>
                                            <p:fltVal val="0"/>
                                          </p:val>
                                        </p:tav>
                                      </p:tavLst>
                                    </p:anim>
                                    <p:anim calcmode="lin" valueType="num">
                                      <p:cBhvr>
                                        <p:cTn id="31" dur="500"/>
                                        <p:tgtEl>
                                          <p:spTgt spid="10"/>
                                        </p:tgtEl>
                                        <p:attrNameLst>
                                          <p:attrName>ppt_h</p:attrName>
                                        </p:attrNameLst>
                                      </p:cBhvr>
                                      <p:tavLst>
                                        <p:tav tm="0">
                                          <p:val>
                                            <p:strVal val="ppt_h"/>
                                          </p:val>
                                        </p:tav>
                                        <p:tav tm="100000">
                                          <p:val>
                                            <p:fltVal val="0"/>
                                          </p:val>
                                        </p:tav>
                                      </p:tavLst>
                                    </p:anim>
                                    <p:anim calcmode="lin" valueType="num">
                                      <p:cBhvr>
                                        <p:cTn id="32" dur="500"/>
                                        <p:tgtEl>
                                          <p:spTgt spid="10"/>
                                        </p:tgtEl>
                                        <p:attrNameLst>
                                          <p:attrName>style.rotation</p:attrName>
                                        </p:attrNameLst>
                                      </p:cBhvr>
                                      <p:tavLst>
                                        <p:tav tm="0">
                                          <p:val>
                                            <p:fltVal val="0"/>
                                          </p:val>
                                        </p:tav>
                                        <p:tav tm="100000">
                                          <p:val>
                                            <p:fltVal val="90"/>
                                          </p:val>
                                        </p:tav>
                                      </p:tavLst>
                                    </p:anim>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par>
                          <p:cTn id="38" fill="hold">
                            <p:stCondLst>
                              <p:cond delay="500"/>
                            </p:stCondLst>
                            <p:childTnLst>
                              <p:par>
                                <p:cTn id="39" presetID="1" presetClass="mediacall" presetSubtype="0" fill="hold" nodeType="afterEffect">
                                  <p:stCondLst>
                                    <p:cond delay="0"/>
                                  </p:stCondLst>
                                  <p:childTnLst>
                                    <p:cmd type="call" cmd="playFrom(0.0)">
                                      <p:cBhvr>
                                        <p:cTn id="40" dur="2873" fill="hold"/>
                                        <p:tgtEl>
                                          <p:spTgt spid="14"/>
                                        </p:tgtEl>
                                      </p:cBhvr>
                                    </p:cmd>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31" presetClass="exit" presetSubtype="0" fill="hold" nodeType="clickEffect">
                                  <p:stCondLst>
                                    <p:cond delay="500"/>
                                  </p:stCondLst>
                                  <p:childTnLst>
                                    <p:anim calcmode="lin" valueType="num">
                                      <p:cBhvr>
                                        <p:cTn id="45" dur="1000"/>
                                        <p:tgtEl>
                                          <p:spTgt spid="8"/>
                                        </p:tgtEl>
                                        <p:attrNameLst>
                                          <p:attrName>ppt_w</p:attrName>
                                        </p:attrNameLst>
                                      </p:cBhvr>
                                      <p:tavLst>
                                        <p:tav tm="0">
                                          <p:val>
                                            <p:strVal val="ppt_w"/>
                                          </p:val>
                                        </p:tav>
                                        <p:tav tm="100000">
                                          <p:val>
                                            <p:fltVal val="0"/>
                                          </p:val>
                                        </p:tav>
                                      </p:tavLst>
                                    </p:anim>
                                    <p:anim calcmode="lin" valueType="num">
                                      <p:cBhvr>
                                        <p:cTn id="46" dur="1000"/>
                                        <p:tgtEl>
                                          <p:spTgt spid="8"/>
                                        </p:tgtEl>
                                        <p:attrNameLst>
                                          <p:attrName>ppt_h</p:attrName>
                                        </p:attrNameLst>
                                      </p:cBhvr>
                                      <p:tavLst>
                                        <p:tav tm="0">
                                          <p:val>
                                            <p:strVal val="ppt_h"/>
                                          </p:val>
                                        </p:tav>
                                        <p:tav tm="100000">
                                          <p:val>
                                            <p:fltVal val="0"/>
                                          </p:val>
                                        </p:tav>
                                      </p:tavLst>
                                    </p:anim>
                                    <p:anim calcmode="lin" valueType="num">
                                      <p:cBhvr>
                                        <p:cTn id="47" dur="1000"/>
                                        <p:tgtEl>
                                          <p:spTgt spid="8"/>
                                        </p:tgtEl>
                                        <p:attrNameLst>
                                          <p:attrName>style.rotation</p:attrName>
                                        </p:attrNameLst>
                                      </p:cBhvr>
                                      <p:tavLst>
                                        <p:tav tm="0">
                                          <p:val>
                                            <p:fltVal val="0"/>
                                          </p:val>
                                        </p:tav>
                                        <p:tav tm="100000">
                                          <p:val>
                                            <p:fltVal val="90"/>
                                          </p:val>
                                        </p:tav>
                                      </p:tavLst>
                                    </p:anim>
                                    <p:animEffect transition="out" filter="fade">
                                      <p:cBhvr>
                                        <p:cTn id="48" dur="1000"/>
                                        <p:tgtEl>
                                          <p:spTgt spid="8"/>
                                        </p:tgtEl>
                                      </p:cBhvr>
                                    </p:animEffect>
                                    <p:set>
                                      <p:cBhvr>
                                        <p:cTn id="49" dur="1" fill="hold">
                                          <p:stCondLst>
                                            <p:cond delay="999"/>
                                          </p:stCondLst>
                                        </p:cTn>
                                        <p:tgtEl>
                                          <p:spTgt spid="8"/>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2873" fill="hold"/>
                                        <p:tgtEl>
                                          <p:spTgt spid="15"/>
                                        </p:tgtEl>
                                      </p:cBhvr>
                                    </p:cmd>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nodeType="clickEffect">
                                  <p:stCondLst>
                                    <p:cond delay="500"/>
                                  </p:stCondLst>
                                  <p:childTnLst>
                                    <p:anim calcmode="lin" valueType="num">
                                      <p:cBhvr>
                                        <p:cTn id="60" dur="1000"/>
                                        <p:tgtEl>
                                          <p:spTgt spid="9"/>
                                        </p:tgtEl>
                                        <p:attrNameLst>
                                          <p:attrName>ppt_w</p:attrName>
                                        </p:attrNameLst>
                                      </p:cBhvr>
                                      <p:tavLst>
                                        <p:tav tm="0">
                                          <p:val>
                                            <p:strVal val="ppt_w"/>
                                          </p:val>
                                        </p:tav>
                                        <p:tav tm="100000">
                                          <p:val>
                                            <p:fltVal val="0"/>
                                          </p:val>
                                        </p:tav>
                                      </p:tavLst>
                                    </p:anim>
                                    <p:anim calcmode="lin" valueType="num">
                                      <p:cBhvr>
                                        <p:cTn id="61" dur="1000"/>
                                        <p:tgtEl>
                                          <p:spTgt spid="9"/>
                                        </p:tgtEl>
                                        <p:attrNameLst>
                                          <p:attrName>ppt_h</p:attrName>
                                        </p:attrNameLst>
                                      </p:cBhvr>
                                      <p:tavLst>
                                        <p:tav tm="0">
                                          <p:val>
                                            <p:strVal val="ppt_h"/>
                                          </p:val>
                                        </p:tav>
                                        <p:tav tm="100000">
                                          <p:val>
                                            <p:fltVal val="0"/>
                                          </p:val>
                                        </p:tav>
                                      </p:tavLst>
                                    </p:anim>
                                    <p:anim calcmode="lin" valueType="num">
                                      <p:cBhvr>
                                        <p:cTn id="62" dur="1000"/>
                                        <p:tgtEl>
                                          <p:spTgt spid="9"/>
                                        </p:tgtEl>
                                        <p:attrNameLst>
                                          <p:attrName>style.rotation</p:attrName>
                                        </p:attrNameLst>
                                      </p:cBhvr>
                                      <p:tavLst>
                                        <p:tav tm="0">
                                          <p:val>
                                            <p:fltVal val="0"/>
                                          </p:val>
                                        </p:tav>
                                        <p:tav tm="100000">
                                          <p:val>
                                            <p:fltVal val="90"/>
                                          </p:val>
                                        </p:tav>
                                      </p:tavLst>
                                    </p:anim>
                                    <p:animEffect transition="out" filter="fade">
                                      <p:cBhvr>
                                        <p:cTn id="63" dur="1000"/>
                                        <p:tgtEl>
                                          <p:spTgt spid="9"/>
                                        </p:tgtEl>
                                      </p:cBhvr>
                                    </p:animEffect>
                                    <p:set>
                                      <p:cBhvr>
                                        <p:cTn id="64" dur="1" fill="hold">
                                          <p:stCondLst>
                                            <p:cond delay="999"/>
                                          </p:stCondLst>
                                        </p:cTn>
                                        <p:tgtEl>
                                          <p:spTgt spid="9"/>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par>
                          <p:cTn id="68" fill="hold">
                            <p:stCondLst>
                              <p:cond delay="1500"/>
                            </p:stCondLst>
                            <p:childTnLst>
                              <p:par>
                                <p:cTn id="69" presetID="1" presetClass="mediacall" presetSubtype="0" fill="hold" nodeType="afterEffect">
                                  <p:stCondLst>
                                    <p:cond delay="0"/>
                                  </p:stCondLst>
                                  <p:childTnLst>
                                    <p:cmd type="call" cmd="playFrom(0.0)">
                                      <p:cBhvr>
                                        <p:cTn id="70" dur="2873" fill="hold"/>
                                        <p:tgtEl>
                                          <p:spTgt spid="16"/>
                                        </p:tgtEl>
                                      </p:cBhvr>
                                    </p:cmd>
                                  </p:childTnLst>
                                </p:cTn>
                              </p:par>
                            </p:childTnLst>
                          </p:cTn>
                        </p:par>
                      </p:childTnLst>
                    </p:cTn>
                  </p:par>
                </p:childTnLst>
              </p:cTn>
              <p:nextCondLst>
                <p:cond evt="onClick" delay="0">
                  <p:tgtEl>
                    <p:spTgt spid="9"/>
                  </p:tgtEl>
                </p:cond>
              </p:nextCondLst>
            </p:seq>
            <p:audio>
              <p:cMediaNode vol="100000">
                <p:cTn id="71" fill="hold" display="0">
                  <p:stCondLst>
                    <p:cond delay="indefinite"/>
                  </p:stCondLst>
                  <p:endCondLst>
                    <p:cond evt="onStopAudio" delay="0">
                      <p:tgtEl>
                        <p:sldTgt/>
                      </p:tgtEl>
                    </p:cond>
                  </p:endCondLst>
                </p:cTn>
                <p:tgtEl>
                  <p:spTgt spid="2"/>
                </p:tgtEl>
              </p:cMediaNode>
            </p:audio>
            <p:audio>
              <p:cMediaNode vol="100000">
                <p:cTn id="72" fill="hold" display="0">
                  <p:stCondLst>
                    <p:cond delay="indefinite"/>
                  </p:stCondLst>
                  <p:endCondLst>
                    <p:cond evt="onStopAudio" delay="0">
                      <p:tgtEl>
                        <p:sldTgt/>
                      </p:tgtEl>
                    </p:cond>
                  </p:endCondLst>
                </p:cTn>
                <p:tgtEl>
                  <p:spTgt spid="14"/>
                </p:tgtEl>
              </p:cMediaNode>
            </p:audio>
            <p:audio>
              <p:cMediaNode vol="100000">
                <p:cTn id="73" fill="hold" display="0">
                  <p:stCondLst>
                    <p:cond delay="indefinite"/>
                  </p:stCondLst>
                  <p:endCondLst>
                    <p:cond evt="onStopAudio" delay="0">
                      <p:tgtEl>
                        <p:sldTgt/>
                      </p:tgtEl>
                    </p:cond>
                  </p:endCondLst>
                </p:cTn>
                <p:tgtEl>
                  <p:spTgt spid="15"/>
                </p:tgtEl>
              </p:cMediaNode>
            </p:audio>
            <p:audio>
              <p:cMediaNode vol="100000">
                <p:cTn id="74" fill="hold" display="0">
                  <p:stCondLst>
                    <p:cond delay="indefinite"/>
                  </p:stCondLst>
                  <p:endCondLst>
                    <p:cond evt="onStopAudio" delay="0">
                      <p:tgtEl>
                        <p:sldTgt/>
                      </p:tgtEl>
                    </p:cond>
                  </p:endCondLst>
                </p:cTn>
                <p:tgtEl>
                  <p:spTgt spid="16"/>
                </p:tgtEl>
              </p:cMediaNode>
            </p:audio>
          </p:childTnLst>
        </p:cTn>
      </p:par>
    </p:tnLst>
    <p:bldLst>
      <p:bldP spid="19" grpId="0" animBg="1"/>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35094AF-B13C-4FCF-9B9C-6E7AAC0D2017}"/>
              </a:ext>
            </a:extLst>
          </p:cNvPr>
          <p:cNvSpPr txBox="1"/>
          <p:nvPr/>
        </p:nvSpPr>
        <p:spPr>
          <a:xfrm>
            <a:off x="769754" y="3238500"/>
            <a:ext cx="16976881" cy="4827622"/>
          </a:xfrm>
          <a:prstGeom prst="rect">
            <a:avLst/>
          </a:prstGeom>
          <a:noFill/>
        </p:spPr>
        <p:txBody>
          <a:bodyPr wrap="square" rtlCol="0">
            <a:spAutoFit/>
          </a:bodyPr>
          <a:lstStyle/>
          <a:p>
            <a:r>
              <a:rPr lang="vi-VN" sz="4396" dirty="0">
                <a:solidFill>
                  <a:srgbClr val="2913F9"/>
                </a:solidFill>
                <a:latin typeface="Arial" panose="020B0604020202020204" pitchFamily="34" charset="0"/>
                <a:cs typeface="Arial" panose="020B0604020202020204" pitchFamily="34" charset="0"/>
              </a:rPr>
              <a:t>Quy tắc xác định phương hướng ngoài thực tế (bằng cách quan sát Mặt Trời): </a:t>
            </a:r>
          </a:p>
          <a:p>
            <a:r>
              <a:rPr lang="vi-VN" sz="4396" dirty="0">
                <a:solidFill>
                  <a:srgbClr val="2913F9"/>
                </a:solidFill>
                <a:latin typeface="Arial" panose="020B0604020202020204" pitchFamily="34" charset="0"/>
                <a:cs typeface="Arial" panose="020B0604020202020204" pitchFamily="34" charset="0"/>
              </a:rPr>
              <a:t>+ Theo quy luật tự nhiên, mặt trời luôn mọc ở hướng đông và lặn ở hướng tây.</a:t>
            </a:r>
          </a:p>
          <a:p>
            <a:r>
              <a:rPr lang="vi-VN" sz="4396" dirty="0">
                <a:solidFill>
                  <a:srgbClr val="2913F9"/>
                </a:solidFill>
                <a:latin typeface="Arial" panose="020B0604020202020204" pitchFamily="34" charset="0"/>
                <a:cs typeface="Arial" panose="020B0604020202020204" pitchFamily="34" charset="0"/>
              </a:rPr>
              <a:t>+ Quay mặt về hướng Mặt Trời mọc chính là hướng đông, phía sau lưng chính là hướng Tây, hướng bắc ở bên trái và hướng nam ở bên phải.</a:t>
            </a:r>
            <a:endParaRPr lang="en-US" sz="5395" dirty="0">
              <a:solidFill>
                <a:srgbClr val="0070C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9FA1A84-9E39-4C01-9309-A264DA670207}"/>
              </a:ext>
            </a:extLst>
          </p:cNvPr>
          <p:cNvSpPr/>
          <p:nvPr/>
        </p:nvSpPr>
        <p:spPr>
          <a:xfrm>
            <a:off x="312976" y="1104900"/>
            <a:ext cx="17890435" cy="990600"/>
          </a:xfrm>
          <a:prstGeom prst="roundRect">
            <a:avLst/>
          </a:prstGeom>
          <a:solidFill>
            <a:schemeClr val="accent4">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396" b="1">
                <a:solidFill>
                  <a:srgbClr val="2913F9"/>
                </a:solidFill>
                <a:latin typeface="Arial" panose="020B0604020202020204" pitchFamily="34" charset="0"/>
                <a:cs typeface="Arial" panose="020B0604020202020204" pitchFamily="34" charset="0"/>
              </a:rPr>
              <a:t>2.Xác định phương hướng dựa vào quan sát hiện tượng tự nhiên</a:t>
            </a:r>
            <a:endParaRPr lang="en-US" sz="4396" b="1" dirty="0">
              <a:solidFill>
                <a:srgbClr val="2913F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78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barn(inVertical)">
                                      <p:cBhvr>
                                        <p:cTn id="15" dur="500"/>
                                        <p:tgtEl>
                                          <p:spTgt spid="9">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barn(inVertical)">
                                      <p:cBhvr>
                                        <p:cTn id="18"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945199"/>
            <a:ext cx="17602200" cy="8976338"/>
          </a:xfrm>
          <a:prstGeom prst="rect">
            <a:avLst/>
          </a:prstGeom>
        </p:spPr>
      </p:pic>
    </p:spTree>
    <p:extLst>
      <p:ext uri="{BB962C8B-B14F-4D97-AF65-F5344CB8AC3E}">
        <p14:creationId xmlns:p14="http://schemas.microsoft.com/office/powerpoint/2010/main" val="2119021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943288"/>
            <a:ext cx="16459200" cy="8962537"/>
          </a:xfrm>
          <a:prstGeom prst="rect">
            <a:avLst/>
          </a:prstGeom>
        </p:spPr>
      </p:pic>
    </p:spTree>
    <p:extLst>
      <p:ext uri="{BB962C8B-B14F-4D97-AF65-F5344CB8AC3E}">
        <p14:creationId xmlns:p14="http://schemas.microsoft.com/office/powerpoint/2010/main" val="26899777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9FA1A84-9E39-4C01-9309-A264DA670207}"/>
              </a:ext>
            </a:extLst>
          </p:cNvPr>
          <p:cNvSpPr/>
          <p:nvPr/>
        </p:nvSpPr>
        <p:spPr>
          <a:xfrm>
            <a:off x="198783" y="1220522"/>
            <a:ext cx="17890435" cy="1258128"/>
          </a:xfrm>
          <a:prstGeom prst="roundRect">
            <a:avLst/>
          </a:prstGeom>
          <a:solidFill>
            <a:schemeClr val="accent4">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396" b="1">
                <a:solidFill>
                  <a:srgbClr val="2913F9"/>
                </a:solidFill>
                <a:latin typeface="Arial" panose="020B0604020202020204" pitchFamily="34" charset="0"/>
                <a:cs typeface="Arial" panose="020B0604020202020204" pitchFamily="34" charset="0"/>
              </a:rPr>
              <a:t>2.Xác định phương hướng dựa vào quan sát hiện tượng tự nhiên</a:t>
            </a:r>
            <a:endParaRPr lang="en-US" sz="4396" b="1" dirty="0">
              <a:solidFill>
                <a:srgbClr val="2913F9"/>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679C0F9-6A14-4F2C-A104-6E4A6BB6EB5A}"/>
              </a:ext>
            </a:extLst>
          </p:cNvPr>
          <p:cNvSpPr/>
          <p:nvPr/>
        </p:nvSpPr>
        <p:spPr>
          <a:xfrm>
            <a:off x="922013" y="4742311"/>
            <a:ext cx="14692995" cy="2306189"/>
          </a:xfrm>
          <a:prstGeom prst="rect">
            <a:avLst/>
          </a:prstGeom>
          <a:ln>
            <a:solidFill>
              <a:srgbClr val="00B0F0"/>
            </a:solidFill>
          </a:ln>
        </p:spPr>
        <p:txBody>
          <a:bodyPr wrap="square">
            <a:spAutoFit/>
          </a:bodyPr>
          <a:lstStyle/>
          <a:p>
            <a:pPr algn="ctr"/>
            <a:r>
              <a:rPr lang="vi-VN" sz="4796">
                <a:solidFill>
                  <a:srgbClr val="FF0000"/>
                </a:solidFill>
                <a:latin typeface="Arial" panose="020B0604020202020204" pitchFamily="34" charset="0"/>
                <a:cs typeface="Arial" panose="020B0604020202020204" pitchFamily="34" charset="0"/>
              </a:rPr>
              <a:t>Dựa vào phía Mặt Trời mọc (hoặc lặn) để xác định:</a:t>
            </a:r>
          </a:p>
          <a:p>
            <a:pPr algn="ctr"/>
            <a:r>
              <a:rPr lang="vi-VN" sz="4796">
                <a:solidFill>
                  <a:srgbClr val="FF0000"/>
                </a:solidFill>
                <a:latin typeface="Arial" panose="020B0604020202020204" pitchFamily="34" charset="0"/>
                <a:cs typeface="Arial" panose="020B0604020202020204" pitchFamily="34" charset="0"/>
              </a:rPr>
              <a:t>- Hướng của cổng trường.</a:t>
            </a:r>
          </a:p>
          <a:p>
            <a:pPr algn="ctr"/>
            <a:r>
              <a:rPr lang="vi-VN" sz="4796">
                <a:solidFill>
                  <a:srgbClr val="FF0000"/>
                </a:solidFill>
                <a:latin typeface="Arial" panose="020B0604020202020204" pitchFamily="34" charset="0"/>
                <a:cs typeface="Arial" panose="020B0604020202020204" pitchFamily="34" charset="0"/>
              </a:rPr>
              <a:t>- Ghi kết quả vào báo cáo</a:t>
            </a:r>
            <a:r>
              <a:rPr lang="vi-VN" sz="4796">
                <a:solidFill>
                  <a:srgbClr val="FF5B5B"/>
                </a:solidFill>
                <a:latin typeface="Arial" panose="020B0604020202020204" pitchFamily="34" charset="0"/>
                <a:cs typeface="Arial" panose="020B0604020202020204" pitchFamily="34" charset="0"/>
              </a:rPr>
              <a:t>.</a:t>
            </a:r>
            <a:endParaRPr lang="en-US" sz="1798"/>
          </a:p>
        </p:txBody>
      </p:sp>
      <p:sp>
        <p:nvSpPr>
          <p:cNvPr id="3" name="Rectangle: Rounded Corners 2">
            <a:extLst>
              <a:ext uri="{FF2B5EF4-FFF2-40B4-BE49-F238E27FC236}">
                <a16:creationId xmlns:a16="http://schemas.microsoft.com/office/drawing/2014/main" id="{46C08D20-DE74-4A41-BB1A-AF48DC31CF6B}"/>
              </a:ext>
            </a:extLst>
          </p:cNvPr>
          <p:cNvSpPr/>
          <p:nvPr/>
        </p:nvSpPr>
        <p:spPr>
          <a:xfrm>
            <a:off x="5337525" y="3208569"/>
            <a:ext cx="5405195" cy="989684"/>
          </a:xfrm>
          <a:prstGeom prst="roundRect">
            <a:avLst/>
          </a:prstGeom>
          <a:solidFill>
            <a:srgbClr val="F3FC9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96" b="1">
                <a:solidFill>
                  <a:srgbClr val="2913F9"/>
                </a:solidFill>
                <a:latin typeface="Arial" panose="020B0604020202020204" pitchFamily="34" charset="0"/>
                <a:cs typeface="Arial" panose="020B0604020202020204" pitchFamily="34" charset="0"/>
              </a:rPr>
              <a:t>THỬ TÀI CỦA EM</a:t>
            </a:r>
          </a:p>
        </p:txBody>
      </p:sp>
    </p:spTree>
    <p:extLst>
      <p:ext uri="{BB962C8B-B14F-4D97-AF65-F5344CB8AC3E}">
        <p14:creationId xmlns:p14="http://schemas.microsoft.com/office/powerpoint/2010/main" val="12047085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2438400" y="3162300"/>
            <a:ext cx="13698263" cy="2282705"/>
          </a:xfrm>
          <a:prstGeom prst="rect">
            <a:avLst/>
          </a:prstGeom>
          <a:noFill/>
          <a:ln w="57150">
            <a:noFill/>
          </a:ln>
        </p:spPr>
        <p:txBody>
          <a:bodyPr wrap="square" lIns="136618" tIns="68308" rIns="136618" bIns="68308" rtlCol="0">
            <a:spAutoFit/>
          </a:bodyPr>
          <a:lstStyle/>
          <a:p>
            <a:pPr algn="ctr">
              <a:spcBef>
                <a:spcPts val="898"/>
              </a:spcBef>
            </a:pPr>
            <a:r>
              <a:rPr lang="en-US" sz="6594" b="1" dirty="0">
                <a:solidFill>
                  <a:srgbClr val="FF0000"/>
                </a:solidFill>
                <a:latin typeface="Arial "/>
                <a:ea typeface="Kids" pitchFamily="2" charset="0"/>
                <a:cs typeface="Kids" pitchFamily="2" charset="0"/>
              </a:rPr>
              <a:t>LUYỆN TẬP </a:t>
            </a:r>
          </a:p>
          <a:p>
            <a:pPr algn="ctr">
              <a:spcBef>
                <a:spcPts val="898"/>
              </a:spcBef>
            </a:pPr>
            <a:r>
              <a:rPr lang="en-US" sz="6594" b="1" dirty="0">
                <a:solidFill>
                  <a:srgbClr val="FF0000"/>
                </a:solidFill>
                <a:latin typeface="Arial "/>
                <a:ea typeface="Kids" pitchFamily="2" charset="0"/>
                <a:cs typeface="Kids" pitchFamily="2" charset="0"/>
              </a:rPr>
              <a:t>VÀ VẬN DỤNG</a:t>
            </a:r>
          </a:p>
        </p:txBody>
      </p:sp>
    </p:spTree>
    <p:extLst>
      <p:ext uri="{BB962C8B-B14F-4D97-AF65-F5344CB8AC3E}">
        <p14:creationId xmlns:p14="http://schemas.microsoft.com/office/powerpoint/2010/main" val="163864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37"/>
                                        </p:tgtEl>
                                        <p:attrNameLst>
                                          <p:attrName>style.visibility</p:attrName>
                                        </p:attrNameLst>
                                      </p:cBhvr>
                                      <p:to>
                                        <p:strVal val="visible"/>
                                      </p:to>
                                    </p:set>
                                    <p:set>
                                      <p:cBhvr>
                                        <p:cTn id="7" dur="114" fill="hold">
                                          <p:stCondLst>
                                            <p:cond delay="0"/>
                                          </p:stCondLst>
                                        </p:cTn>
                                        <p:tgtEl>
                                          <p:spTgt spid="37"/>
                                        </p:tgtEl>
                                        <p:attrNameLst>
                                          <p:attrName>style.rotation</p:attrName>
                                        </p:attrNameLst>
                                      </p:cBhvr>
                                      <p:to>
                                        <p:strVal val="-45.0"/>
                                      </p:to>
                                    </p:set>
                                    <p:anim calcmode="lin" valueType="num">
                                      <p:cBhvr>
                                        <p:cTn id="8" dur="114" fill="hold">
                                          <p:stCondLst>
                                            <p:cond delay="114"/>
                                          </p:stCondLst>
                                        </p:cTn>
                                        <p:tgtEl>
                                          <p:spTgt spid="3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3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3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3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172328-3F71-4E7A-B43A-F24E5F444530}"/>
              </a:ext>
            </a:extLst>
          </p:cNvPr>
          <p:cNvPicPr>
            <a:picLocks noChangeAspect="1"/>
          </p:cNvPicPr>
          <p:nvPr/>
        </p:nvPicPr>
        <p:blipFill rotWithShape="1">
          <a:blip r:embed="rId4"/>
          <a:srcRect l="26333" t="23111" r="11667" b="15111"/>
          <a:stretch/>
        </p:blipFill>
        <p:spPr>
          <a:xfrm>
            <a:off x="8461" y="-1752"/>
            <a:ext cx="18271082" cy="10479251"/>
          </a:xfrm>
          <a:prstGeom prst="rect">
            <a:avLst/>
          </a:prstGeom>
        </p:spPr>
      </p:pic>
      <p:sp>
        <p:nvSpPr>
          <p:cNvPr id="5" name="Rectangle 4">
            <a:extLst>
              <a:ext uri="{FF2B5EF4-FFF2-40B4-BE49-F238E27FC236}">
                <a16:creationId xmlns:a16="http://schemas.microsoft.com/office/drawing/2014/main" id="{63DC00E7-DECF-48EF-8F44-EE44F7CC0A14}"/>
              </a:ext>
            </a:extLst>
          </p:cNvPr>
          <p:cNvSpPr/>
          <p:nvPr/>
        </p:nvSpPr>
        <p:spPr>
          <a:xfrm>
            <a:off x="1759438" y="230346"/>
            <a:ext cx="14997513" cy="3386677"/>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94" b="1">
                <a:latin typeface="Arial" panose="020B0604020202020204" pitchFamily="34" charset="0"/>
                <a:ea typeface="Tahoma" panose="020B0604030504040204" pitchFamily="34" charset="0"/>
                <a:cs typeface="Arial" panose="020B0604020202020204" pitchFamily="34" charset="0"/>
              </a:rPr>
              <a:t>Câu 1. Điều gì xảy ra khi la bàn không được đặt trên mặt phẳng?</a:t>
            </a:r>
            <a:endParaRPr lang="vi-VN" sz="6594" b="1" dirty="0">
              <a:latin typeface="Arial" panose="020B0604020202020204" pitchFamily="34" charset="0"/>
              <a:ea typeface="Tahom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D833B63-5FA3-4F7B-8A6F-3981FA9748FA}"/>
              </a:ext>
            </a:extLst>
          </p:cNvPr>
          <p:cNvSpPr/>
          <p:nvPr/>
        </p:nvSpPr>
        <p:spPr>
          <a:xfrm>
            <a:off x="3734240" y="5278360"/>
            <a:ext cx="13494850" cy="1337705"/>
          </a:xfrm>
          <a:prstGeom prst="rect">
            <a:avLst/>
          </a:prstGeom>
          <a:solidFill>
            <a:schemeClr val="accent4">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96">
                <a:solidFill>
                  <a:srgbClr val="2913F9"/>
                </a:solidFill>
                <a:latin typeface="Tahoma" panose="020B0604030504040204" pitchFamily="34" charset="0"/>
                <a:ea typeface="Tahoma" panose="020B0604030504040204" pitchFamily="34" charset="0"/>
                <a:cs typeface="Tahoma" panose="020B0604030504040204" pitchFamily="34" charset="0"/>
              </a:rPr>
              <a:t>Hướng xác định được không chính xác</a:t>
            </a:r>
            <a:endParaRPr lang="vi-VN" sz="4796" dirty="0">
              <a:solidFill>
                <a:srgbClr val="2913F9"/>
              </a:solidFill>
              <a:latin typeface="Tahoma" panose="020B0604030504040204" pitchFamily="34" charset="0"/>
              <a:ea typeface="Tahoma" panose="020B0604030504040204" pitchFamily="34" charset="0"/>
              <a:cs typeface="Tahoma" panose="020B0604030504040204" pitchFamily="34" charset="0"/>
            </a:endParaRPr>
          </a:p>
        </p:txBody>
      </p:sp>
      <p:sp>
        <p:nvSpPr>
          <p:cNvPr id="7" name="Pentagon 15">
            <a:extLst>
              <a:ext uri="{FF2B5EF4-FFF2-40B4-BE49-F238E27FC236}">
                <a16:creationId xmlns:a16="http://schemas.microsoft.com/office/drawing/2014/main" id="{DA2895F8-1A1B-4BFA-B39F-0B10FFBBBE60}"/>
              </a:ext>
            </a:extLst>
          </p:cNvPr>
          <p:cNvSpPr/>
          <p:nvPr/>
        </p:nvSpPr>
        <p:spPr>
          <a:xfrm>
            <a:off x="1576796" y="5307469"/>
            <a:ext cx="2719192" cy="1337705"/>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96" b="1">
                <a:latin typeface="Tahoma" panose="020B0604030504040204" pitchFamily="34" charset="0"/>
                <a:ea typeface="Tahoma" panose="020B0604030504040204" pitchFamily="34" charset="0"/>
                <a:cs typeface="Tahoma" panose="020B0604030504040204" pitchFamily="34" charset="0"/>
              </a:rPr>
              <a:t>Đáp án</a:t>
            </a:r>
            <a:endParaRPr lang="vi-VN" sz="4796"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2304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6"/>
                                        </p:tgtEl>
                                        <p:attrNameLst>
                                          <p:attrName>fillcolor</p:attrName>
                                        </p:attrNameLst>
                                      </p:cBhvr>
                                      <p:to>
                                        <a:srgbClr val="92D050"/>
                                      </p:to>
                                    </p:animClr>
                                    <p:set>
                                      <p:cBhvr>
                                        <p:cTn id="24" dur="500" fill="hold"/>
                                        <p:tgtEl>
                                          <p:spTgt spid="6"/>
                                        </p:tgtEl>
                                        <p:attrNameLst>
                                          <p:attrName>fill.type</p:attrName>
                                        </p:attrNameLst>
                                      </p:cBhvr>
                                      <p:to>
                                        <p:strVal val="solid"/>
                                      </p:to>
                                    </p:set>
                                    <p:set>
                                      <p:cBhvr>
                                        <p:cTn id="25" dur="500" fill="hold"/>
                                        <p:tgtEl>
                                          <p:spTgt spid="6"/>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6"/>
                  </p:tgtEl>
                </p:cond>
              </p:nextCondLst>
            </p:seq>
          </p:childTnLst>
        </p:cTn>
      </p:par>
    </p:tnLst>
    <p:bldLst>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172328-3F71-4E7A-B43A-F24E5F444530}"/>
              </a:ext>
            </a:extLst>
          </p:cNvPr>
          <p:cNvPicPr>
            <a:picLocks noChangeAspect="1"/>
          </p:cNvPicPr>
          <p:nvPr/>
        </p:nvPicPr>
        <p:blipFill rotWithShape="1">
          <a:blip r:embed="rId4"/>
          <a:srcRect l="26333" t="23111" r="11667" b="15111"/>
          <a:stretch/>
        </p:blipFill>
        <p:spPr>
          <a:xfrm>
            <a:off x="8461" y="-1752"/>
            <a:ext cx="18271082" cy="10479251"/>
          </a:xfrm>
          <a:prstGeom prst="rect">
            <a:avLst/>
          </a:prstGeom>
        </p:spPr>
      </p:pic>
      <p:sp>
        <p:nvSpPr>
          <p:cNvPr id="5" name="Rectangle 4">
            <a:extLst>
              <a:ext uri="{FF2B5EF4-FFF2-40B4-BE49-F238E27FC236}">
                <a16:creationId xmlns:a16="http://schemas.microsoft.com/office/drawing/2014/main" id="{63DC00E7-DECF-48EF-8F44-EE44F7CC0A14}"/>
              </a:ext>
            </a:extLst>
          </p:cNvPr>
          <p:cNvSpPr/>
          <p:nvPr/>
        </p:nvSpPr>
        <p:spPr>
          <a:xfrm>
            <a:off x="1759438" y="230346"/>
            <a:ext cx="14997513" cy="3386677"/>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94" b="1">
                <a:latin typeface="Arial" panose="020B0604020202020204" pitchFamily="34" charset="0"/>
                <a:ea typeface="Tahoma" panose="020B0604030504040204" pitchFamily="34" charset="0"/>
                <a:cs typeface="Arial" panose="020B0604020202020204" pitchFamily="34" charset="0"/>
              </a:rPr>
              <a:t>Câu 2. Nêu những điều lưu ý khi sử dụng la bàn để xác định phương hướng?</a:t>
            </a:r>
            <a:endParaRPr lang="vi-VN" sz="6594" b="1" dirty="0">
              <a:latin typeface="Arial" panose="020B0604020202020204" pitchFamily="34" charset="0"/>
              <a:ea typeface="Tahom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D833B63-5FA3-4F7B-8A6F-3981FA9748FA}"/>
              </a:ext>
            </a:extLst>
          </p:cNvPr>
          <p:cNvSpPr/>
          <p:nvPr/>
        </p:nvSpPr>
        <p:spPr>
          <a:xfrm>
            <a:off x="3490490" y="5278359"/>
            <a:ext cx="13494850" cy="2072896"/>
          </a:xfrm>
          <a:prstGeom prst="rect">
            <a:avLst/>
          </a:prstGeom>
          <a:solidFill>
            <a:schemeClr val="accent4">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96">
                <a:solidFill>
                  <a:srgbClr val="2913F9"/>
                </a:solidFill>
                <a:latin typeface="Tahoma" panose="020B0604030504040204" pitchFamily="34" charset="0"/>
                <a:ea typeface="Tahoma" panose="020B0604030504040204" pitchFamily="34" charset="0"/>
                <a:cs typeface="Tahoma" panose="020B0604030504040204" pitchFamily="34" charset="0"/>
              </a:rPr>
              <a:t>Đặt la bàn trên mặt phẳng, tránh xa các vật bằng kim loại</a:t>
            </a:r>
            <a:endParaRPr lang="vi-VN" sz="4796" dirty="0">
              <a:solidFill>
                <a:srgbClr val="2913F9"/>
              </a:solidFill>
              <a:latin typeface="Tahoma" panose="020B0604030504040204" pitchFamily="34" charset="0"/>
              <a:ea typeface="Tahoma" panose="020B0604030504040204" pitchFamily="34" charset="0"/>
              <a:cs typeface="Tahoma" panose="020B0604030504040204" pitchFamily="34" charset="0"/>
            </a:endParaRPr>
          </a:p>
        </p:txBody>
      </p:sp>
      <p:sp>
        <p:nvSpPr>
          <p:cNvPr id="7" name="Pentagon 15">
            <a:extLst>
              <a:ext uri="{FF2B5EF4-FFF2-40B4-BE49-F238E27FC236}">
                <a16:creationId xmlns:a16="http://schemas.microsoft.com/office/drawing/2014/main" id="{DA2895F8-1A1B-4BFA-B39F-0B10FFBBBE60}"/>
              </a:ext>
            </a:extLst>
          </p:cNvPr>
          <p:cNvSpPr/>
          <p:nvPr/>
        </p:nvSpPr>
        <p:spPr>
          <a:xfrm>
            <a:off x="1333045" y="5307469"/>
            <a:ext cx="2719192" cy="2043786"/>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96" b="1">
                <a:latin typeface="Tahoma" panose="020B0604030504040204" pitchFamily="34" charset="0"/>
                <a:ea typeface="Tahoma" panose="020B0604030504040204" pitchFamily="34" charset="0"/>
                <a:cs typeface="Tahoma" panose="020B0604030504040204" pitchFamily="34" charset="0"/>
              </a:rPr>
              <a:t>Đáp án</a:t>
            </a:r>
            <a:endParaRPr lang="vi-VN" sz="4796"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9942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6"/>
                                        </p:tgtEl>
                                        <p:attrNameLst>
                                          <p:attrName>fillcolor</p:attrName>
                                        </p:attrNameLst>
                                      </p:cBhvr>
                                      <p:to>
                                        <a:srgbClr val="92D050"/>
                                      </p:to>
                                    </p:animClr>
                                    <p:set>
                                      <p:cBhvr>
                                        <p:cTn id="24" dur="500" fill="hold"/>
                                        <p:tgtEl>
                                          <p:spTgt spid="6"/>
                                        </p:tgtEl>
                                        <p:attrNameLst>
                                          <p:attrName>fill.type</p:attrName>
                                        </p:attrNameLst>
                                      </p:cBhvr>
                                      <p:to>
                                        <p:strVal val="solid"/>
                                      </p:to>
                                    </p:set>
                                    <p:set>
                                      <p:cBhvr>
                                        <p:cTn id="25" dur="500" fill="hold"/>
                                        <p:tgtEl>
                                          <p:spTgt spid="6"/>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6"/>
                  </p:tgtEl>
                </p:cond>
              </p:nextCondLst>
            </p:seq>
          </p:childTnLst>
        </p:cTn>
      </p:par>
    </p:tnLst>
    <p:bldLst>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172328-3F71-4E7A-B43A-F24E5F444530}"/>
              </a:ext>
            </a:extLst>
          </p:cNvPr>
          <p:cNvPicPr>
            <a:picLocks noChangeAspect="1"/>
          </p:cNvPicPr>
          <p:nvPr/>
        </p:nvPicPr>
        <p:blipFill rotWithShape="1">
          <a:blip r:embed="rId4"/>
          <a:srcRect l="26333" t="23111" r="11667" b="15111"/>
          <a:stretch/>
        </p:blipFill>
        <p:spPr>
          <a:xfrm>
            <a:off x="8461" y="-1752"/>
            <a:ext cx="18271082" cy="10479251"/>
          </a:xfrm>
          <a:prstGeom prst="rect">
            <a:avLst/>
          </a:prstGeom>
        </p:spPr>
      </p:pic>
      <p:sp>
        <p:nvSpPr>
          <p:cNvPr id="5" name="Rectangle 4">
            <a:extLst>
              <a:ext uri="{FF2B5EF4-FFF2-40B4-BE49-F238E27FC236}">
                <a16:creationId xmlns:a16="http://schemas.microsoft.com/office/drawing/2014/main" id="{63DC00E7-DECF-48EF-8F44-EE44F7CC0A14}"/>
              </a:ext>
            </a:extLst>
          </p:cNvPr>
          <p:cNvSpPr/>
          <p:nvPr/>
        </p:nvSpPr>
        <p:spPr>
          <a:xfrm>
            <a:off x="1759438" y="230345"/>
            <a:ext cx="14997513" cy="4380248"/>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94" b="1">
                <a:latin typeface="Arial" panose="020B0604020202020204" pitchFamily="34" charset="0"/>
                <a:ea typeface="Tahoma" panose="020B0604030504040204" pitchFamily="34" charset="0"/>
                <a:cs typeface="Arial" panose="020B0604020202020204" pitchFamily="34" charset="0"/>
              </a:rPr>
              <a:t>Câu 3. Sáng sớm thức dậy, em thấy Mặt Trời mọc ở hướng đông, vậy làm thế nào để xác định các hướng bắc, nam, tây?</a:t>
            </a:r>
            <a:endParaRPr lang="vi-VN" sz="6594" b="1" dirty="0">
              <a:latin typeface="Arial" panose="020B0604020202020204" pitchFamily="34" charset="0"/>
              <a:ea typeface="Tahom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D833B63-5FA3-4F7B-8A6F-3981FA9748FA}"/>
              </a:ext>
            </a:extLst>
          </p:cNvPr>
          <p:cNvSpPr/>
          <p:nvPr/>
        </p:nvSpPr>
        <p:spPr>
          <a:xfrm>
            <a:off x="1679006" y="5278359"/>
            <a:ext cx="16143759" cy="3595487"/>
          </a:xfrm>
          <a:prstGeom prst="rect">
            <a:avLst/>
          </a:prstGeom>
          <a:solidFill>
            <a:schemeClr val="accent4">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96">
                <a:solidFill>
                  <a:srgbClr val="2913F9"/>
                </a:solidFill>
                <a:latin typeface="Tahoma" panose="020B0604030504040204" pitchFamily="34" charset="0"/>
                <a:ea typeface="Tahoma" panose="020B0604030504040204" pitchFamily="34" charset="0"/>
                <a:cs typeface="Tahoma" panose="020B0604030504040204" pitchFamily="34" charset="0"/>
              </a:rPr>
              <a:t>  Ta quay mặt về phía MT mọc, trước mặt </a:t>
            </a:r>
          </a:p>
          <a:p>
            <a:pPr algn="ctr"/>
            <a:r>
              <a:rPr lang="en-US" sz="4796">
                <a:solidFill>
                  <a:srgbClr val="2913F9"/>
                </a:solidFill>
                <a:latin typeface="Tahoma" panose="020B0604030504040204" pitchFamily="34" charset="0"/>
                <a:ea typeface="Tahoma" panose="020B0604030504040204" pitchFamily="34" charset="0"/>
                <a:cs typeface="Tahoma" panose="020B0604030504040204" pitchFamily="34" charset="0"/>
              </a:rPr>
              <a:t>là hướng đông; sau lưng là hướng tây, </a:t>
            </a:r>
          </a:p>
          <a:p>
            <a:pPr algn="ctr"/>
            <a:r>
              <a:rPr lang="en-US" sz="4796">
                <a:solidFill>
                  <a:srgbClr val="2913F9"/>
                </a:solidFill>
                <a:latin typeface="Tahoma" panose="020B0604030504040204" pitchFamily="34" charset="0"/>
                <a:ea typeface="Tahoma" panose="020B0604030504040204" pitchFamily="34" charset="0"/>
                <a:cs typeface="Tahoma" panose="020B0604030504040204" pitchFamily="34" charset="0"/>
              </a:rPr>
              <a:t>       bên trái là hướng bắc, bên phải là hướng nam</a:t>
            </a:r>
            <a:endParaRPr lang="vi-VN" sz="4796" dirty="0">
              <a:solidFill>
                <a:srgbClr val="2913F9"/>
              </a:solidFill>
              <a:latin typeface="Tahoma" panose="020B0604030504040204" pitchFamily="34" charset="0"/>
              <a:ea typeface="Tahoma" panose="020B0604030504040204" pitchFamily="34" charset="0"/>
              <a:cs typeface="Tahoma" panose="020B0604030504040204" pitchFamily="34" charset="0"/>
            </a:endParaRPr>
          </a:p>
        </p:txBody>
      </p:sp>
      <p:sp>
        <p:nvSpPr>
          <p:cNvPr id="7" name="Pentagon 15">
            <a:extLst>
              <a:ext uri="{FF2B5EF4-FFF2-40B4-BE49-F238E27FC236}">
                <a16:creationId xmlns:a16="http://schemas.microsoft.com/office/drawing/2014/main" id="{DA2895F8-1A1B-4BFA-B39F-0B10FFBBBE60}"/>
              </a:ext>
            </a:extLst>
          </p:cNvPr>
          <p:cNvSpPr/>
          <p:nvPr/>
        </p:nvSpPr>
        <p:spPr>
          <a:xfrm>
            <a:off x="236848" y="5278359"/>
            <a:ext cx="2892921" cy="3595487"/>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96" b="1">
                <a:latin typeface="Tahoma" panose="020B0604030504040204" pitchFamily="34" charset="0"/>
                <a:ea typeface="Tahoma" panose="020B0604030504040204" pitchFamily="34" charset="0"/>
                <a:cs typeface="Tahoma" panose="020B0604030504040204" pitchFamily="34" charset="0"/>
              </a:rPr>
              <a:t>Đáp án</a:t>
            </a:r>
            <a:endParaRPr lang="vi-VN" sz="4796"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2531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6"/>
                                        </p:tgtEl>
                                        <p:attrNameLst>
                                          <p:attrName>fillcolor</p:attrName>
                                        </p:attrNameLst>
                                      </p:cBhvr>
                                      <p:to>
                                        <a:srgbClr val="92D050"/>
                                      </p:to>
                                    </p:animClr>
                                    <p:set>
                                      <p:cBhvr>
                                        <p:cTn id="24" dur="500" fill="hold"/>
                                        <p:tgtEl>
                                          <p:spTgt spid="6"/>
                                        </p:tgtEl>
                                        <p:attrNameLst>
                                          <p:attrName>fill.type</p:attrName>
                                        </p:attrNameLst>
                                      </p:cBhvr>
                                      <p:to>
                                        <p:strVal val="solid"/>
                                      </p:to>
                                    </p:set>
                                    <p:set>
                                      <p:cBhvr>
                                        <p:cTn id="25" dur="500" fill="hold"/>
                                        <p:tgtEl>
                                          <p:spTgt spid="6"/>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6"/>
                  </p:tgtEl>
                </p:cond>
              </p:nextCondLst>
            </p:seq>
          </p:childTnLst>
        </p:cTn>
      </p:par>
    </p:tnLst>
    <p:bldLst>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103919" y="2597521"/>
            <a:ext cx="5115904" cy="51206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732" tIns="91365" rIns="182732" bIns="91365" rtlCol="0" anchor="ctr"/>
          <a:lstStyle/>
          <a:p>
            <a:pPr algn="ctr"/>
            <a:r>
              <a:rPr lang="en-US" sz="6494" b="1">
                <a:latin typeface="Arial" pitchFamily="34" charset="0"/>
                <a:cs typeface="Arial" pitchFamily="34" charset="0"/>
              </a:rPr>
              <a:t>  Dặn dò</a:t>
            </a:r>
          </a:p>
        </p:txBody>
      </p:sp>
      <p:sp>
        <p:nvSpPr>
          <p:cNvPr id="5" name="Block Arc 4"/>
          <p:cNvSpPr/>
          <p:nvPr/>
        </p:nvSpPr>
        <p:spPr>
          <a:xfrm>
            <a:off x="-5847082" y="-329312"/>
            <a:ext cx="10935508" cy="10945632"/>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4462004" y="1892303"/>
            <a:ext cx="13529937" cy="1625600"/>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9271" tIns="142125" rIns="142125" bIns="142125" numCol="1" spcCol="2541" anchor="ctr" anchorCtr="0">
            <a:noAutofit/>
          </a:bodyPr>
          <a:lstStyle/>
          <a:p>
            <a:pPr defTabSz="2487240">
              <a:lnSpc>
                <a:spcPct val="90000"/>
              </a:lnSpc>
              <a:spcBef>
                <a:spcPct val="0"/>
              </a:spcBef>
              <a:spcAft>
                <a:spcPct val="35000"/>
              </a:spcAft>
            </a:pPr>
            <a:r>
              <a:rPr lang="en-US" sz="5595" b="1">
                <a:solidFill>
                  <a:srgbClr val="00B050"/>
                </a:solidFill>
                <a:latin typeface="Arial" pitchFamily="34" charset="0"/>
                <a:cs typeface="Arial" pitchFamily="34" charset="0"/>
              </a:rPr>
              <a:t>Xem lại bài đã học</a:t>
            </a:r>
          </a:p>
        </p:txBody>
      </p:sp>
      <p:sp>
        <p:nvSpPr>
          <p:cNvPr id="7" name="Oval 6"/>
          <p:cNvSpPr/>
          <p:nvPr/>
        </p:nvSpPr>
        <p:spPr>
          <a:xfrm>
            <a:off x="3446943" y="1689101"/>
            <a:ext cx="2030119" cy="2031999"/>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82732" tIns="91365" rIns="182732" bIns="91365"/>
          <a:lstStyle/>
          <a:p>
            <a:pPr algn="ctr">
              <a:spcBef>
                <a:spcPts val="1198"/>
              </a:spcBef>
            </a:pPr>
            <a:r>
              <a:rPr lang="en-US" sz="7993" b="1">
                <a:solidFill>
                  <a:schemeClr val="bg1"/>
                </a:solidFill>
                <a:latin typeface="Arial" pitchFamily="34" charset="0"/>
                <a:cs typeface="Arial" pitchFamily="34" charset="0"/>
              </a:rPr>
              <a:t>1</a:t>
            </a:r>
          </a:p>
        </p:txBody>
      </p:sp>
      <p:sp>
        <p:nvSpPr>
          <p:cNvPr id="8" name="Freeform 7"/>
          <p:cNvSpPr/>
          <p:nvPr/>
        </p:nvSpPr>
        <p:spPr>
          <a:xfrm>
            <a:off x="5052361" y="4330701"/>
            <a:ext cx="12939580" cy="1625600"/>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9271" tIns="142125" rIns="142125" bIns="142125" numCol="1" spcCol="2541" anchor="ctr" anchorCtr="0">
            <a:noAutofit/>
          </a:bodyPr>
          <a:lstStyle/>
          <a:p>
            <a:pPr defTabSz="2487240">
              <a:lnSpc>
                <a:spcPct val="90000"/>
              </a:lnSpc>
              <a:spcBef>
                <a:spcPct val="0"/>
              </a:spcBef>
              <a:spcAft>
                <a:spcPct val="35000"/>
              </a:spcAft>
            </a:pPr>
            <a:r>
              <a:rPr lang="en-US" sz="5595" b="1">
                <a:solidFill>
                  <a:srgbClr val="FF99CC"/>
                </a:solidFill>
                <a:latin typeface="Arial" pitchFamily="34" charset="0"/>
                <a:cs typeface="Arial" pitchFamily="34" charset="0"/>
              </a:rPr>
              <a:t>Hoàn thành bài tập SBT</a:t>
            </a:r>
          </a:p>
        </p:txBody>
      </p:sp>
      <p:sp>
        <p:nvSpPr>
          <p:cNvPr id="9" name="Oval 8"/>
          <p:cNvSpPr/>
          <p:nvPr/>
        </p:nvSpPr>
        <p:spPr>
          <a:xfrm>
            <a:off x="4037303" y="4127500"/>
            <a:ext cx="2030119" cy="2031999"/>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82732" tIns="91365" rIns="182732" bIns="91365"/>
          <a:lstStyle/>
          <a:p>
            <a:pPr algn="ctr"/>
            <a:r>
              <a:rPr lang="en-US" sz="7993" b="1">
                <a:solidFill>
                  <a:schemeClr val="bg1"/>
                </a:solidFill>
                <a:latin typeface="Arial" pitchFamily="34" charset="0"/>
                <a:cs typeface="Arial" pitchFamily="34" charset="0"/>
              </a:rPr>
              <a:t>2</a:t>
            </a:r>
          </a:p>
        </p:txBody>
      </p:sp>
      <p:sp>
        <p:nvSpPr>
          <p:cNvPr id="10" name="Freeform 9"/>
          <p:cNvSpPr/>
          <p:nvPr/>
        </p:nvSpPr>
        <p:spPr>
          <a:xfrm>
            <a:off x="4462004" y="6769102"/>
            <a:ext cx="13529937" cy="1625600"/>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9271" tIns="142125" rIns="142125" bIns="142125" numCol="1" spcCol="2541" anchor="ctr" anchorCtr="0">
            <a:noAutofit/>
          </a:bodyPr>
          <a:lstStyle/>
          <a:p>
            <a:pPr defTabSz="2487240">
              <a:lnSpc>
                <a:spcPct val="90000"/>
              </a:lnSpc>
              <a:spcBef>
                <a:spcPct val="0"/>
              </a:spcBef>
              <a:spcAft>
                <a:spcPct val="35000"/>
              </a:spcAft>
            </a:pPr>
            <a:r>
              <a:rPr lang="en-US" sz="5595" b="1">
                <a:solidFill>
                  <a:srgbClr val="3399FF"/>
                </a:solidFill>
                <a:latin typeface="Arial" pitchFamily="34" charset="0"/>
                <a:cs typeface="Arial" pitchFamily="34" charset="0"/>
              </a:rPr>
              <a:t>Chuẩn bị: Xem trước nội dung các bài đã học tiết sau ôn tập chương</a:t>
            </a:r>
          </a:p>
        </p:txBody>
      </p:sp>
      <p:sp>
        <p:nvSpPr>
          <p:cNvPr id="11" name="Oval 10"/>
          <p:cNvSpPr/>
          <p:nvPr/>
        </p:nvSpPr>
        <p:spPr>
          <a:xfrm>
            <a:off x="3446943" y="6565901"/>
            <a:ext cx="2030119" cy="2031999"/>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82732" tIns="91365" rIns="182732" bIns="91365"/>
          <a:lstStyle/>
          <a:p>
            <a:pPr algn="ctr"/>
            <a:r>
              <a:rPr lang="en-US" sz="7194"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0440" y="839661"/>
            <a:ext cx="4415512" cy="3084639"/>
          </a:xfrm>
          <a:prstGeom prst="rect">
            <a:avLst/>
          </a:prstGeom>
        </p:spPr>
      </p:pic>
    </p:spTree>
    <p:extLst>
      <p:ext uri="{BB962C8B-B14F-4D97-AF65-F5344CB8AC3E}">
        <p14:creationId xmlns:p14="http://schemas.microsoft.com/office/powerpoint/2010/main" val="154029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Powerful Ways to Give Thanks to Your People">
            <a:extLst>
              <a:ext uri="{FF2B5EF4-FFF2-40B4-BE49-F238E27FC236}">
                <a16:creationId xmlns:a16="http://schemas.microsoft.com/office/drawing/2014/main" id="{1E6D1591-8F71-4088-B5D7-8A0F52BB8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83" r="-1" b="-1"/>
          <a:stretch/>
        </p:blipFill>
        <p:spPr bwMode="auto">
          <a:xfrm>
            <a:off x="76200" y="952500"/>
            <a:ext cx="18135600" cy="89958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93131C-A1A7-4E9C-AF87-C0C15FABBAF9}"/>
              </a:ext>
            </a:extLst>
          </p:cNvPr>
          <p:cNvSpPr/>
          <p:nvPr/>
        </p:nvSpPr>
        <p:spPr>
          <a:xfrm>
            <a:off x="0" y="0"/>
            <a:ext cx="18288000" cy="10287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700"/>
          </a:p>
        </p:txBody>
      </p:sp>
    </p:spTree>
    <p:extLst>
      <p:ext uri="{BB962C8B-B14F-4D97-AF65-F5344CB8AC3E}">
        <p14:creationId xmlns:p14="http://schemas.microsoft.com/office/powerpoint/2010/main" val="959297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14400" y="876300"/>
            <a:ext cx="16690571" cy="8793416"/>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p>
        </p:txBody>
      </p:sp>
      <p:sp>
        <p:nvSpPr>
          <p:cNvPr id="9" name="Notched Right Arrow 8">
            <a:hlinkClick r:id="rId3" action="ppaction://hlinksldjump"/>
          </p:cNvPr>
          <p:cNvSpPr/>
          <p:nvPr/>
        </p:nvSpPr>
        <p:spPr>
          <a:xfrm>
            <a:off x="15925800" y="8648700"/>
            <a:ext cx="1674849" cy="845456"/>
          </a:xfrm>
          <a:prstGeom prst="notchedRightArrow">
            <a:avLst/>
          </a:prstGeom>
        </p:spPr>
        <p:style>
          <a:lnRef idx="3">
            <a:schemeClr val="lt1"/>
          </a:lnRef>
          <a:fillRef idx="1">
            <a:schemeClr val="accent5"/>
          </a:fillRef>
          <a:effectRef idx="1">
            <a:schemeClr val="accent5"/>
          </a:effectRef>
          <a:fontRef idx="minor">
            <a:schemeClr val="lt1"/>
          </a:fontRef>
        </p:style>
        <p:txBody>
          <a:bodyPr lIns="182766" tIns="91382" rIns="182766" bIns="91382" rtlCol="0" anchor="ctr"/>
          <a:lstStyle/>
          <a:p>
            <a:pPr algn="ctr"/>
            <a:endParaRPr lang="en-US" sz="1798"/>
          </a:p>
        </p:txBody>
      </p:sp>
      <p:pic>
        <p:nvPicPr>
          <p:cNvPr id="21" name="Picture 20">
            <a:hlinkClick r:id="rId3" action="ppaction://hlinksldjump"/>
          </p:cNvPr>
          <p:cNvPicPr>
            <a:picLocks noChangeAspect="1"/>
          </p:cNvPicPr>
          <p:nvPr/>
        </p:nvPicPr>
        <p:blipFill>
          <a:blip r:embed="rId4" cstate="print">
            <a:biLevel thresh="75000"/>
            <a:extLst>
              <a:ext uri="{BEBA8EAE-BF5A-486C-A8C5-ECC9F3942E4B}">
                <a14:imgProps xmlns:a14="http://schemas.microsoft.com/office/drawing/2010/main">
                  <a14:imgLayer r:embed="rId5">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087600" y="1156036"/>
            <a:ext cx="2631324" cy="2844464"/>
          </a:xfrm>
          <a:prstGeom prst="rect">
            <a:avLst/>
          </a:prstGeom>
        </p:spPr>
      </p:pic>
      <p:sp>
        <p:nvSpPr>
          <p:cNvPr id="23" name="Title 4"/>
          <p:cNvSpPr txBox="1">
            <a:spLocks/>
          </p:cNvSpPr>
          <p:nvPr/>
        </p:nvSpPr>
        <p:spPr>
          <a:xfrm>
            <a:off x="1911697" y="1684943"/>
            <a:ext cx="13019957" cy="1714500"/>
          </a:xfrm>
          <a:prstGeom prst="rect">
            <a:avLst/>
          </a:prstGeom>
        </p:spPr>
        <p:txBody>
          <a:bodyPr vert="horz" lIns="182766" tIns="91382" rIns="182766" bIns="91382" rtlCol="0" anchor="ctr">
            <a:noAutofit/>
          </a:bodyPr>
          <a:lstStyle>
            <a:lvl1pPr algn="ctr" defTabSz="1829349" rtl="0" eaLnBrk="1" latinLnBrk="0" hangingPunct="1">
              <a:spcBef>
                <a:spcPct val="0"/>
              </a:spcBef>
              <a:buNone/>
              <a:defRPr sz="8800" kern="1200">
                <a:solidFill>
                  <a:schemeClr val="tx1"/>
                </a:solidFill>
                <a:latin typeface="+mj-lt"/>
                <a:ea typeface="+mj-ea"/>
                <a:cs typeface="+mj-cs"/>
              </a:defRPr>
            </a:lvl1pPr>
          </a:lstStyle>
          <a:p>
            <a:pPr algn="just"/>
            <a:r>
              <a:rPr lang="en-US" sz="7194" b="1">
                <a:solidFill>
                  <a:srgbClr val="FF0000"/>
                </a:solidFill>
                <a:latin typeface="Arial" pitchFamily="34" charset="0"/>
                <a:cs typeface="Arial" pitchFamily="34" charset="0"/>
              </a:rPr>
              <a:t>Trái Đất là hành tinh thứ mấy theo thứ tự xa dần Mặt trời?</a:t>
            </a:r>
          </a:p>
        </p:txBody>
      </p:sp>
      <p:sp>
        <p:nvSpPr>
          <p:cNvPr id="25" name="Rounded Rectangle 24"/>
          <p:cNvSpPr/>
          <p:nvPr/>
        </p:nvSpPr>
        <p:spPr>
          <a:xfrm>
            <a:off x="2825251" y="5600277"/>
            <a:ext cx="1370331" cy="1370331"/>
          </a:xfrm>
          <a:prstGeom prst="round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93" b="1">
                <a:solidFill>
                  <a:srgbClr val="0070C0"/>
                </a:solidFill>
                <a:latin typeface="Arial" pitchFamily="34" charset="0"/>
                <a:cs typeface="Arial" pitchFamily="34" charset="0"/>
              </a:rPr>
              <a:t>3</a:t>
            </a:r>
            <a:endParaRPr lang="en-US" sz="7993" b="1"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06077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dung 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817036A0-A032-4577-BF35-0E7EDDDA8A99}"/>
              </a:ext>
            </a:extLst>
          </p:cNvPr>
          <p:cNvPicPr>
            <a:picLocks noChangeAspect="1"/>
          </p:cNvPicPr>
          <p:nvPr/>
        </p:nvPicPr>
        <p:blipFill rotWithShape="1">
          <a:blip r:embed="rId2">
            <a:extLst>
              <a:ext uri="{28A0092B-C50C-407E-A947-70E740481C1C}">
                <a14:useLocalDpi xmlns:a14="http://schemas.microsoft.com/office/drawing/2010/main" val="0"/>
              </a:ext>
            </a:extLst>
          </a:blip>
          <a:srcRect b="8304"/>
          <a:stretch/>
        </p:blipFill>
        <p:spPr>
          <a:xfrm>
            <a:off x="10439990" y="2019300"/>
            <a:ext cx="7873410" cy="7782723"/>
          </a:xfrm>
          <a:prstGeom prst="rect">
            <a:avLst/>
          </a:prstGeom>
        </p:spPr>
      </p:pic>
      <p:pic>
        <p:nvPicPr>
          <p:cNvPr id="4" name="Picture 3">
            <a:extLst>
              <a:ext uri="{FF2B5EF4-FFF2-40B4-BE49-F238E27FC236}">
                <a16:creationId xmlns:a16="http://schemas.microsoft.com/office/drawing/2014/main" id="{5D4ACABA-8468-493C-994B-D2AACE4C2B91}"/>
              </a:ext>
            </a:extLst>
          </p:cNvPr>
          <p:cNvPicPr>
            <a:picLocks noChangeAspect="1"/>
          </p:cNvPicPr>
          <p:nvPr/>
        </p:nvPicPr>
        <p:blipFill>
          <a:blip r:embed="rId3"/>
          <a:stretch>
            <a:fillRect/>
          </a:stretch>
        </p:blipFill>
        <p:spPr>
          <a:xfrm>
            <a:off x="2362200" y="476034"/>
            <a:ext cx="13487400" cy="1543266"/>
          </a:xfrm>
          <a:prstGeom prst="rect">
            <a:avLst/>
          </a:prstGeom>
        </p:spPr>
      </p:pic>
      <p:pic>
        <p:nvPicPr>
          <p:cNvPr id="5" name="Picture 2" descr="43,500+ Thank You Illustrations, Royalty-Free Vector Graphics &amp; Clip Art -  iStock | Thank you card, Appreciation, Gratitu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781300"/>
            <a:ext cx="8458200" cy="530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096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62000" y="952501"/>
            <a:ext cx="16908082" cy="8915400"/>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p>
        </p:txBody>
      </p:sp>
      <p:pic>
        <p:nvPicPr>
          <p:cNvPr id="21" name="Picture 20">
            <a:hlinkClick r:id="rId3" action="ppaction://hlinksldjump"/>
          </p:cNvPr>
          <p:cNvPicPr>
            <a:picLocks noChangeAspect="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14401800" y="723900"/>
            <a:ext cx="3663374" cy="3352800"/>
          </a:xfrm>
          <a:prstGeom prst="rect">
            <a:avLst/>
          </a:prstGeom>
        </p:spPr>
      </p:pic>
      <p:sp>
        <p:nvSpPr>
          <p:cNvPr id="24" name="Notched Right Arrow 23">
            <a:hlinkClick r:id="rId6" action="ppaction://hlinksldjump"/>
          </p:cNvPr>
          <p:cNvSpPr/>
          <p:nvPr/>
        </p:nvSpPr>
        <p:spPr>
          <a:xfrm>
            <a:off x="15773400" y="8603377"/>
            <a:ext cx="1674849" cy="845456"/>
          </a:xfrm>
          <a:prstGeom prst="notchedRightArrow">
            <a:avLst/>
          </a:prstGeom>
        </p:spPr>
        <p:style>
          <a:lnRef idx="3">
            <a:schemeClr val="lt1"/>
          </a:lnRef>
          <a:fillRef idx="1">
            <a:schemeClr val="accent5"/>
          </a:fillRef>
          <a:effectRef idx="1">
            <a:schemeClr val="accent5"/>
          </a:effectRef>
          <a:fontRef idx="minor">
            <a:schemeClr val="lt1"/>
          </a:fontRef>
        </p:style>
        <p:txBody>
          <a:bodyPr lIns="182766" tIns="91382" rIns="182766" bIns="91382" rtlCol="0" anchor="ctr"/>
          <a:lstStyle/>
          <a:p>
            <a:pPr algn="ctr"/>
            <a:endParaRPr lang="en-US" sz="1798"/>
          </a:p>
        </p:txBody>
      </p:sp>
      <p:sp>
        <p:nvSpPr>
          <p:cNvPr id="15" name="Rectangle 14">
            <a:extLst>
              <a:ext uri="{FF2B5EF4-FFF2-40B4-BE49-F238E27FC236}">
                <a16:creationId xmlns:a16="http://schemas.microsoft.com/office/drawing/2014/main" id="{D7ADFCE3-E1E5-D446-8D6D-99DB34F870EE}"/>
              </a:ext>
            </a:extLst>
          </p:cNvPr>
          <p:cNvSpPr/>
          <p:nvPr/>
        </p:nvSpPr>
        <p:spPr>
          <a:xfrm>
            <a:off x="8067558" y="2108454"/>
            <a:ext cx="184560" cy="1322215"/>
          </a:xfrm>
          <a:prstGeom prst="rect">
            <a:avLst/>
          </a:prstGeom>
          <a:noFill/>
        </p:spPr>
        <p:txBody>
          <a:bodyPr wrap="none" lIns="91355" tIns="45678" rIns="91355" bIns="45678">
            <a:spAutoFit/>
          </a:bodyPr>
          <a:lstStyle/>
          <a:p>
            <a:pPr algn="ctr"/>
            <a:endParaRPr lang="en-US" sz="7993"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8" name="Title 4">
            <a:extLst>
              <a:ext uri="{FF2B5EF4-FFF2-40B4-BE49-F238E27FC236}">
                <a16:creationId xmlns:a16="http://schemas.microsoft.com/office/drawing/2014/main" id="{035FCE60-EB99-423F-852E-A489DA2E5D45}"/>
              </a:ext>
            </a:extLst>
          </p:cNvPr>
          <p:cNvSpPr txBox="1">
            <a:spLocks/>
          </p:cNvSpPr>
          <p:nvPr/>
        </p:nvSpPr>
        <p:spPr>
          <a:xfrm>
            <a:off x="1911697" y="1828800"/>
            <a:ext cx="13019957" cy="1714500"/>
          </a:xfrm>
          <a:prstGeom prst="rect">
            <a:avLst/>
          </a:prstGeom>
        </p:spPr>
        <p:txBody>
          <a:bodyPr vert="horz" lIns="182766" tIns="91382" rIns="182766" bIns="91382" rtlCol="0" anchor="ctr">
            <a:noAutofit/>
          </a:bodyPr>
          <a:lstStyle>
            <a:lvl1pPr algn="ctr" defTabSz="1829349" rtl="0" eaLnBrk="1" latinLnBrk="0" hangingPunct="1">
              <a:spcBef>
                <a:spcPct val="0"/>
              </a:spcBef>
              <a:buNone/>
              <a:defRPr sz="8800" kern="1200">
                <a:solidFill>
                  <a:schemeClr val="tx1"/>
                </a:solidFill>
                <a:latin typeface="+mj-lt"/>
                <a:ea typeface="+mj-ea"/>
                <a:cs typeface="+mj-cs"/>
              </a:defRPr>
            </a:lvl1pPr>
          </a:lstStyle>
          <a:p>
            <a:r>
              <a:rPr lang="en-US" sz="7194" b="1" dirty="0" err="1">
                <a:solidFill>
                  <a:srgbClr val="FF0000"/>
                </a:solidFill>
                <a:latin typeface="Arial" pitchFamily="34" charset="0"/>
                <a:cs typeface="Arial" pitchFamily="34" charset="0"/>
              </a:rPr>
              <a:t>Câu</a:t>
            </a:r>
            <a:r>
              <a:rPr lang="en-US" sz="7194" b="1" dirty="0">
                <a:solidFill>
                  <a:srgbClr val="FF0000"/>
                </a:solidFill>
                <a:latin typeface="Arial" pitchFamily="34" charset="0"/>
                <a:cs typeface="Arial" pitchFamily="34" charset="0"/>
              </a:rPr>
              <a:t> </a:t>
            </a:r>
            <a:r>
              <a:rPr lang="en-US" sz="7194" b="1" dirty="0" err="1">
                <a:solidFill>
                  <a:srgbClr val="FF0000"/>
                </a:solidFill>
                <a:latin typeface="Arial" pitchFamily="34" charset="0"/>
                <a:cs typeface="Arial" pitchFamily="34" charset="0"/>
              </a:rPr>
              <a:t>tục</a:t>
            </a:r>
            <a:r>
              <a:rPr lang="en-US" sz="7194" b="1" dirty="0">
                <a:solidFill>
                  <a:srgbClr val="FF0000"/>
                </a:solidFill>
                <a:latin typeface="Arial" pitchFamily="34" charset="0"/>
                <a:cs typeface="Arial" pitchFamily="34" charset="0"/>
              </a:rPr>
              <a:t> </a:t>
            </a:r>
            <a:r>
              <a:rPr lang="en-US" sz="7194" b="1" dirty="0" err="1">
                <a:solidFill>
                  <a:srgbClr val="FF0000"/>
                </a:solidFill>
                <a:latin typeface="Arial" pitchFamily="34" charset="0"/>
                <a:cs typeface="Arial" pitchFamily="34" charset="0"/>
              </a:rPr>
              <a:t>ngữ</a:t>
            </a:r>
            <a:r>
              <a:rPr lang="en-US" sz="7194" b="1" dirty="0">
                <a:solidFill>
                  <a:srgbClr val="FF0000"/>
                </a:solidFill>
                <a:latin typeface="Arial" pitchFamily="34" charset="0"/>
                <a:cs typeface="Arial" pitchFamily="34" charset="0"/>
              </a:rPr>
              <a:t> </a:t>
            </a:r>
            <a:r>
              <a:rPr lang="en-US" sz="7194" b="1" dirty="0" err="1">
                <a:solidFill>
                  <a:srgbClr val="FF0000"/>
                </a:solidFill>
                <a:latin typeface="Arial" pitchFamily="34" charset="0"/>
                <a:cs typeface="Arial" pitchFamily="34" charset="0"/>
              </a:rPr>
              <a:t>sau</a:t>
            </a:r>
            <a:r>
              <a:rPr lang="en-US" sz="7194" b="1" dirty="0">
                <a:solidFill>
                  <a:srgbClr val="FF0000"/>
                </a:solidFill>
                <a:latin typeface="Arial" pitchFamily="34" charset="0"/>
                <a:cs typeface="Arial" pitchFamily="34" charset="0"/>
              </a:rPr>
              <a:t> </a:t>
            </a:r>
            <a:r>
              <a:rPr lang="en-US" sz="7194" b="1" dirty="0" err="1">
                <a:solidFill>
                  <a:srgbClr val="FF0000"/>
                </a:solidFill>
                <a:latin typeface="Arial" pitchFamily="34" charset="0"/>
                <a:cs typeface="Arial" pitchFamily="34" charset="0"/>
              </a:rPr>
              <a:t>đề</a:t>
            </a:r>
            <a:r>
              <a:rPr lang="en-US" sz="7194" b="1" dirty="0">
                <a:solidFill>
                  <a:srgbClr val="FF0000"/>
                </a:solidFill>
                <a:latin typeface="Arial" pitchFamily="34" charset="0"/>
                <a:cs typeface="Arial" pitchFamily="34" charset="0"/>
              </a:rPr>
              <a:t> </a:t>
            </a:r>
            <a:r>
              <a:rPr lang="en-US" sz="7194" b="1" dirty="0" err="1">
                <a:solidFill>
                  <a:srgbClr val="FF0000"/>
                </a:solidFill>
                <a:latin typeface="Arial" pitchFamily="34" charset="0"/>
                <a:cs typeface="Arial" pitchFamily="34" charset="0"/>
              </a:rPr>
              <a:t>cập</a:t>
            </a:r>
            <a:r>
              <a:rPr lang="en-US" sz="7194" b="1" dirty="0">
                <a:solidFill>
                  <a:srgbClr val="FF0000"/>
                </a:solidFill>
                <a:latin typeface="Arial" pitchFamily="34" charset="0"/>
                <a:cs typeface="Arial" pitchFamily="34" charset="0"/>
              </a:rPr>
              <a:t> </a:t>
            </a:r>
            <a:r>
              <a:rPr lang="en-US" sz="7194" b="1" dirty="0" err="1">
                <a:solidFill>
                  <a:srgbClr val="FF0000"/>
                </a:solidFill>
                <a:latin typeface="Arial" pitchFamily="34" charset="0"/>
                <a:cs typeface="Arial" pitchFamily="34" charset="0"/>
              </a:rPr>
              <a:t>đến</a:t>
            </a:r>
            <a:r>
              <a:rPr lang="en-US" sz="7194" b="1" dirty="0">
                <a:solidFill>
                  <a:srgbClr val="FF0000"/>
                </a:solidFill>
                <a:latin typeface="Arial" pitchFamily="34" charset="0"/>
                <a:cs typeface="Arial" pitchFamily="34" charset="0"/>
              </a:rPr>
              <a:t> </a:t>
            </a:r>
            <a:r>
              <a:rPr lang="en-US" sz="7194" b="1" dirty="0" err="1">
                <a:solidFill>
                  <a:srgbClr val="FF0000"/>
                </a:solidFill>
                <a:latin typeface="Arial" pitchFamily="34" charset="0"/>
                <a:cs typeface="Arial" pitchFamily="34" charset="0"/>
              </a:rPr>
              <a:t>hiện</a:t>
            </a:r>
            <a:r>
              <a:rPr lang="en-US" sz="7194" b="1" dirty="0">
                <a:solidFill>
                  <a:srgbClr val="FF0000"/>
                </a:solidFill>
                <a:latin typeface="Arial" pitchFamily="34" charset="0"/>
                <a:cs typeface="Arial" pitchFamily="34" charset="0"/>
              </a:rPr>
              <a:t> t</a:t>
            </a:r>
            <a:r>
              <a:rPr lang="vi-VN" sz="7194" b="1" dirty="0">
                <a:solidFill>
                  <a:srgbClr val="FF0000"/>
                </a:solidFill>
                <a:latin typeface="Arial" pitchFamily="34" charset="0"/>
                <a:cs typeface="Arial" pitchFamily="34" charset="0"/>
              </a:rPr>
              <a:t>ư</a:t>
            </a:r>
            <a:r>
              <a:rPr lang="en-US" sz="7194" b="1" dirty="0" err="1">
                <a:solidFill>
                  <a:srgbClr val="FF0000"/>
                </a:solidFill>
                <a:latin typeface="Arial" pitchFamily="34" charset="0"/>
                <a:cs typeface="Arial" pitchFamily="34" charset="0"/>
              </a:rPr>
              <a:t>ợng</a:t>
            </a:r>
            <a:r>
              <a:rPr lang="en-US" sz="7194" b="1" dirty="0">
                <a:solidFill>
                  <a:srgbClr val="FF0000"/>
                </a:solidFill>
                <a:latin typeface="Arial" pitchFamily="34" charset="0"/>
                <a:cs typeface="Arial" pitchFamily="34" charset="0"/>
              </a:rPr>
              <a:t> </a:t>
            </a:r>
            <a:r>
              <a:rPr lang="en-US" sz="7194" b="1" dirty="0" err="1">
                <a:solidFill>
                  <a:srgbClr val="FF0000"/>
                </a:solidFill>
                <a:latin typeface="Arial" pitchFamily="34" charset="0"/>
                <a:cs typeface="Arial" pitchFamily="34" charset="0"/>
              </a:rPr>
              <a:t>nào</a:t>
            </a:r>
            <a:r>
              <a:rPr lang="en-US" sz="7194" b="1" dirty="0">
                <a:solidFill>
                  <a:srgbClr val="FF0000"/>
                </a:solidFill>
                <a:latin typeface="Arial" pitchFamily="34" charset="0"/>
                <a:cs typeface="Arial" pitchFamily="34" charset="0"/>
              </a:rPr>
              <a:t>?</a:t>
            </a:r>
          </a:p>
          <a:p>
            <a:pPr algn="just"/>
            <a:endParaRPr lang="en-US" sz="7194" dirty="0">
              <a:solidFill>
                <a:srgbClr val="FF0000"/>
              </a:solidFill>
              <a:latin typeface="Arial" pitchFamily="34" charset="0"/>
              <a:cs typeface="Arial" pitchFamily="34" charset="0"/>
            </a:endParaRPr>
          </a:p>
        </p:txBody>
      </p:sp>
      <p:sp>
        <p:nvSpPr>
          <p:cNvPr id="19" name="Title 4">
            <a:extLst>
              <a:ext uri="{FF2B5EF4-FFF2-40B4-BE49-F238E27FC236}">
                <a16:creationId xmlns:a16="http://schemas.microsoft.com/office/drawing/2014/main" id="{75465189-45CC-4156-9A3F-E83DE4EC18F4}"/>
              </a:ext>
            </a:extLst>
          </p:cNvPr>
          <p:cNvSpPr txBox="1">
            <a:spLocks/>
          </p:cNvSpPr>
          <p:nvPr/>
        </p:nvSpPr>
        <p:spPr>
          <a:xfrm>
            <a:off x="1038497" y="4660914"/>
            <a:ext cx="17368406" cy="1717103"/>
          </a:xfrm>
          <a:prstGeom prst="rect">
            <a:avLst/>
          </a:prstGeom>
        </p:spPr>
        <p:txBody>
          <a:bodyPr vert="horz" lIns="182766" tIns="91382" rIns="182766" bIns="91382" rtlCol="0" anchor="ctr">
            <a:noAutofit/>
          </a:bodyPr>
          <a:lstStyle>
            <a:lvl1pPr algn="ctr" defTabSz="1829349" rtl="0" eaLnBrk="1" latinLnBrk="0" hangingPunct="1">
              <a:spcBef>
                <a:spcPct val="0"/>
              </a:spcBef>
              <a:buNone/>
              <a:defRPr sz="8800" kern="1200">
                <a:solidFill>
                  <a:schemeClr val="tx1"/>
                </a:solidFill>
                <a:latin typeface="+mj-lt"/>
                <a:ea typeface="+mj-ea"/>
                <a:cs typeface="+mj-cs"/>
              </a:defRPr>
            </a:lvl1pPr>
          </a:lstStyle>
          <a:p>
            <a:pPr algn="just"/>
            <a:r>
              <a:rPr lang="en-US" sz="7194">
                <a:solidFill>
                  <a:srgbClr val="FF0000"/>
                </a:solidFill>
                <a:latin typeface="Arial" pitchFamily="34" charset="0"/>
                <a:cs typeface="Arial" pitchFamily="34" charset="0"/>
              </a:rPr>
              <a:t>“</a:t>
            </a:r>
            <a:r>
              <a:rPr lang="en-US" sz="7993">
                <a:solidFill>
                  <a:srgbClr val="FF0000"/>
                </a:solidFill>
                <a:latin typeface="Arial" pitchFamily="34" charset="0"/>
                <a:cs typeface="Arial" pitchFamily="34" charset="0"/>
              </a:rPr>
              <a:t>Đêm tháng năm ch</a:t>
            </a:r>
            <a:r>
              <a:rPr lang="vi-VN" sz="7993">
                <a:solidFill>
                  <a:srgbClr val="FF0000"/>
                </a:solidFill>
                <a:latin typeface="Arial" pitchFamily="34" charset="0"/>
                <a:cs typeface="Arial" pitchFamily="34" charset="0"/>
              </a:rPr>
              <a:t>ư</a:t>
            </a:r>
            <a:r>
              <a:rPr lang="en-US" sz="7993">
                <a:solidFill>
                  <a:srgbClr val="FF0000"/>
                </a:solidFill>
                <a:latin typeface="Arial" pitchFamily="34" charset="0"/>
                <a:cs typeface="Arial" pitchFamily="34" charset="0"/>
              </a:rPr>
              <a:t>a nằm đã sáng</a:t>
            </a:r>
          </a:p>
          <a:p>
            <a:pPr algn="just"/>
            <a:r>
              <a:rPr lang="en-US" sz="7993">
                <a:solidFill>
                  <a:srgbClr val="FF0000"/>
                </a:solidFill>
                <a:latin typeface="Arial" pitchFamily="34" charset="0"/>
                <a:cs typeface="Arial" pitchFamily="34" charset="0"/>
              </a:rPr>
              <a:t>Ngày tháng m</a:t>
            </a:r>
            <a:r>
              <a:rPr lang="vi-VN" sz="7993">
                <a:solidFill>
                  <a:srgbClr val="FF0000"/>
                </a:solidFill>
                <a:latin typeface="Arial" pitchFamily="34" charset="0"/>
                <a:cs typeface="Arial" pitchFamily="34" charset="0"/>
              </a:rPr>
              <a:t>ư</a:t>
            </a:r>
            <a:r>
              <a:rPr lang="en-US" sz="7993">
                <a:solidFill>
                  <a:srgbClr val="FF0000"/>
                </a:solidFill>
                <a:latin typeface="Arial" pitchFamily="34" charset="0"/>
                <a:cs typeface="Arial" pitchFamily="34" charset="0"/>
              </a:rPr>
              <a:t>ời chưa c</a:t>
            </a:r>
            <a:r>
              <a:rPr lang="vi-VN" sz="7993">
                <a:solidFill>
                  <a:srgbClr val="FF0000"/>
                </a:solidFill>
                <a:latin typeface="Arial" pitchFamily="34" charset="0"/>
                <a:cs typeface="Arial" pitchFamily="34" charset="0"/>
              </a:rPr>
              <a:t>ư</a:t>
            </a:r>
            <a:r>
              <a:rPr lang="en-US" sz="7993">
                <a:solidFill>
                  <a:srgbClr val="FF0000"/>
                </a:solidFill>
                <a:latin typeface="Arial" pitchFamily="34" charset="0"/>
                <a:cs typeface="Arial" pitchFamily="34" charset="0"/>
              </a:rPr>
              <a:t>ời đã tối”</a:t>
            </a:r>
          </a:p>
          <a:p>
            <a:pPr algn="just"/>
            <a:endParaRPr lang="en-US" sz="7194">
              <a:solidFill>
                <a:srgbClr val="FF0000"/>
              </a:solidFill>
              <a:latin typeface="Arial" pitchFamily="34" charset="0"/>
              <a:cs typeface="Arial" pitchFamily="34" charset="0"/>
            </a:endParaRPr>
          </a:p>
        </p:txBody>
      </p:sp>
      <p:sp>
        <p:nvSpPr>
          <p:cNvPr id="10" name="Rounded Rectangle 22">
            <a:extLst>
              <a:ext uri="{FF2B5EF4-FFF2-40B4-BE49-F238E27FC236}">
                <a16:creationId xmlns:a16="http://schemas.microsoft.com/office/drawing/2014/main" id="{AD0736C1-E5C1-445D-BEBC-670B91A35EAB}"/>
              </a:ext>
            </a:extLst>
          </p:cNvPr>
          <p:cNvSpPr/>
          <p:nvPr/>
        </p:nvSpPr>
        <p:spPr>
          <a:xfrm>
            <a:off x="2825251" y="7122867"/>
            <a:ext cx="12256851" cy="1903238"/>
          </a:xfrm>
          <a:prstGeom prst="round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94" b="1">
                <a:solidFill>
                  <a:srgbClr val="0070C0"/>
                </a:solidFill>
                <a:latin typeface="Arial" pitchFamily="34" charset="0"/>
                <a:cs typeface="Arial" pitchFamily="34" charset="0"/>
              </a:rPr>
              <a:t>Ngày đêm dài ngắn theo mùa</a:t>
            </a:r>
            <a:endParaRPr lang="en-US" sz="6594" b="1"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0715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dung 2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1"/>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21"/>
                                        </p:tgtEl>
                                        <p:attrNameLst>
                                          <p:attrName>ppt_w</p:attrName>
                                        </p:attrNameLst>
                                      </p:cBhvr>
                                      <p:tavLst>
                                        <p:tav tm="0">
                                          <p:val>
                                            <p:strVal val="ppt_w"/>
                                          </p:val>
                                        </p:tav>
                                        <p:tav tm="100000">
                                          <p:val>
                                            <p:fltVal val="0"/>
                                          </p:val>
                                        </p:tav>
                                      </p:tavLst>
                                    </p:anim>
                                    <p:anim calcmode="lin" valueType="num">
                                      <p:cBhvr>
                                        <p:cTn id="18" dur="1000"/>
                                        <p:tgtEl>
                                          <p:spTgt spid="21"/>
                                        </p:tgtEl>
                                        <p:attrNameLst>
                                          <p:attrName>ppt_h</p:attrName>
                                        </p:attrNameLst>
                                      </p:cBhvr>
                                      <p:tavLst>
                                        <p:tav tm="0">
                                          <p:val>
                                            <p:strVal val="ppt_h"/>
                                          </p:val>
                                        </p:tav>
                                        <p:tav tm="100000">
                                          <p:val>
                                            <p:fltVal val="0"/>
                                          </p:val>
                                        </p:tav>
                                      </p:tavLst>
                                    </p:anim>
                                    <p:anim calcmode="lin" valueType="num">
                                      <p:cBhvr>
                                        <p:cTn id="19" dur="1000"/>
                                        <p:tgtEl>
                                          <p:spTgt spid="21"/>
                                        </p:tgtEl>
                                        <p:attrNameLst>
                                          <p:attrName>style.rotation</p:attrName>
                                        </p:attrNameLst>
                                      </p:cBhvr>
                                      <p:tavLst>
                                        <p:tav tm="0">
                                          <p:val>
                                            <p:fltVal val="0"/>
                                          </p:val>
                                        </p:tav>
                                        <p:tav tm="100000">
                                          <p:val>
                                            <p:fltVal val="90"/>
                                          </p:val>
                                        </p:tav>
                                      </p:tavLst>
                                    </p:anim>
                                    <p:animEffect transition="out" filter="fade">
                                      <p:cBhvr>
                                        <p:cTn id="20" dur="1000"/>
                                        <p:tgtEl>
                                          <p:spTgt spid="21"/>
                                        </p:tgtEl>
                                      </p:cBhvr>
                                    </p:animEffect>
                                    <p:set>
                                      <p:cBhvr>
                                        <p:cTn id="2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4800" y="1028699"/>
            <a:ext cx="17596795" cy="8686801"/>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p>
        </p:txBody>
      </p:sp>
      <p:pic>
        <p:nvPicPr>
          <p:cNvPr id="22" name="Picture 21">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5521516" y="1824975"/>
            <a:ext cx="2388985" cy="2582493"/>
          </a:xfrm>
          <a:prstGeom prst="rect">
            <a:avLst/>
          </a:prstGeom>
        </p:spPr>
      </p:pic>
      <p:sp>
        <p:nvSpPr>
          <p:cNvPr id="20" name="Title 4"/>
          <p:cNvSpPr txBox="1">
            <a:spLocks/>
          </p:cNvSpPr>
          <p:nvPr/>
        </p:nvSpPr>
        <p:spPr>
          <a:xfrm>
            <a:off x="1522591" y="1943100"/>
            <a:ext cx="13779441" cy="1714500"/>
          </a:xfrm>
          <a:prstGeom prst="rect">
            <a:avLst/>
          </a:prstGeom>
        </p:spPr>
        <p:txBody>
          <a:bodyPr vert="horz" lIns="182766" tIns="91382" rIns="182766" bIns="91382" rtlCol="0" anchor="ctr">
            <a:noAutofit/>
          </a:bodyPr>
          <a:lstStyle>
            <a:lvl1pPr algn="ctr" defTabSz="1829349" rtl="0" eaLnBrk="1" latinLnBrk="0" hangingPunct="1">
              <a:spcBef>
                <a:spcPct val="0"/>
              </a:spcBef>
              <a:buNone/>
              <a:defRPr sz="8800" kern="1200">
                <a:solidFill>
                  <a:schemeClr val="tx1"/>
                </a:solidFill>
                <a:latin typeface="+mj-lt"/>
                <a:ea typeface="+mj-ea"/>
                <a:cs typeface="+mj-cs"/>
              </a:defRPr>
            </a:lvl1pPr>
          </a:lstStyle>
          <a:p>
            <a:pPr algn="just"/>
            <a:r>
              <a:rPr lang="en-US" sz="7993" b="1" dirty="0" err="1">
                <a:solidFill>
                  <a:srgbClr val="FF0000"/>
                </a:solidFill>
                <a:latin typeface="Arial" pitchFamily="34" charset="0"/>
                <a:cs typeface="Arial" pitchFamily="34" charset="0"/>
              </a:rPr>
              <a:t>Vì</a:t>
            </a:r>
            <a:r>
              <a:rPr lang="en-US" sz="7993" b="1" dirty="0">
                <a:solidFill>
                  <a:srgbClr val="FF0000"/>
                </a:solidFill>
                <a:latin typeface="Arial" pitchFamily="34" charset="0"/>
                <a:cs typeface="Arial" pitchFamily="34" charset="0"/>
              </a:rPr>
              <a:t> </a:t>
            </a:r>
            <a:r>
              <a:rPr lang="en-US" sz="7993" b="1" dirty="0" err="1">
                <a:solidFill>
                  <a:srgbClr val="FF0000"/>
                </a:solidFill>
                <a:latin typeface="Arial" pitchFamily="34" charset="0"/>
                <a:cs typeface="Arial" pitchFamily="34" charset="0"/>
              </a:rPr>
              <a:t>sao</a:t>
            </a:r>
            <a:r>
              <a:rPr lang="en-US" sz="7993" b="1" dirty="0">
                <a:solidFill>
                  <a:srgbClr val="FF0000"/>
                </a:solidFill>
                <a:latin typeface="Arial" pitchFamily="34" charset="0"/>
                <a:cs typeface="Arial" pitchFamily="34" charset="0"/>
              </a:rPr>
              <a:t> </a:t>
            </a:r>
            <a:r>
              <a:rPr lang="en-US" sz="7993" b="1" dirty="0" err="1">
                <a:solidFill>
                  <a:srgbClr val="FF0000"/>
                </a:solidFill>
                <a:latin typeface="Arial" pitchFamily="34" charset="0"/>
                <a:cs typeface="Arial" pitchFamily="34" charset="0"/>
              </a:rPr>
              <a:t>các</a:t>
            </a:r>
            <a:r>
              <a:rPr lang="en-US" sz="7993" b="1" dirty="0">
                <a:solidFill>
                  <a:srgbClr val="FF0000"/>
                </a:solidFill>
                <a:latin typeface="Arial" pitchFamily="34" charset="0"/>
                <a:cs typeface="Arial" pitchFamily="34" charset="0"/>
              </a:rPr>
              <a:t> </a:t>
            </a:r>
            <a:r>
              <a:rPr lang="en-US" sz="7993" b="1" dirty="0" err="1">
                <a:solidFill>
                  <a:srgbClr val="FF0000"/>
                </a:solidFill>
                <a:latin typeface="Arial" pitchFamily="34" charset="0"/>
                <a:cs typeface="Arial" pitchFamily="34" charset="0"/>
              </a:rPr>
              <a:t>địa</a:t>
            </a:r>
            <a:r>
              <a:rPr lang="en-US" sz="7993" b="1" dirty="0">
                <a:solidFill>
                  <a:srgbClr val="FF0000"/>
                </a:solidFill>
                <a:latin typeface="Arial" pitchFamily="34" charset="0"/>
                <a:cs typeface="Arial" pitchFamily="34" charset="0"/>
              </a:rPr>
              <a:t> </a:t>
            </a:r>
            <a:r>
              <a:rPr lang="en-US" sz="7993" b="1" dirty="0" err="1">
                <a:solidFill>
                  <a:srgbClr val="FF0000"/>
                </a:solidFill>
                <a:latin typeface="Arial" pitchFamily="34" charset="0"/>
                <a:cs typeface="Arial" pitchFamily="34" charset="0"/>
              </a:rPr>
              <a:t>điểm</a:t>
            </a:r>
            <a:r>
              <a:rPr lang="en-US" sz="7993" b="1" dirty="0">
                <a:solidFill>
                  <a:srgbClr val="FF0000"/>
                </a:solidFill>
                <a:latin typeface="Arial" pitchFamily="34" charset="0"/>
                <a:cs typeface="Arial" pitchFamily="34" charset="0"/>
              </a:rPr>
              <a:t> </a:t>
            </a:r>
            <a:r>
              <a:rPr lang="en-US" sz="7993" b="1" dirty="0" err="1">
                <a:solidFill>
                  <a:srgbClr val="FF0000"/>
                </a:solidFill>
                <a:latin typeface="Arial" pitchFamily="34" charset="0"/>
                <a:cs typeface="Arial" pitchFamily="34" charset="0"/>
              </a:rPr>
              <a:t>phía</a:t>
            </a:r>
            <a:r>
              <a:rPr lang="en-US" sz="7993" b="1" dirty="0">
                <a:solidFill>
                  <a:srgbClr val="FF0000"/>
                </a:solidFill>
                <a:latin typeface="Arial" pitchFamily="34" charset="0"/>
                <a:cs typeface="Arial" pitchFamily="34" charset="0"/>
              </a:rPr>
              <a:t> </a:t>
            </a:r>
            <a:r>
              <a:rPr lang="en-US" sz="7993" b="1" dirty="0" err="1">
                <a:solidFill>
                  <a:srgbClr val="FF0000"/>
                </a:solidFill>
                <a:latin typeface="Arial" pitchFamily="34" charset="0"/>
                <a:cs typeface="Arial" pitchFamily="34" charset="0"/>
              </a:rPr>
              <a:t>đông</a:t>
            </a:r>
            <a:r>
              <a:rPr lang="en-US" sz="7993" b="1" dirty="0">
                <a:solidFill>
                  <a:srgbClr val="FF0000"/>
                </a:solidFill>
                <a:latin typeface="Arial" pitchFamily="34" charset="0"/>
                <a:cs typeface="Arial" pitchFamily="34" charset="0"/>
              </a:rPr>
              <a:t> </a:t>
            </a:r>
            <a:r>
              <a:rPr lang="en-US" sz="7993" b="1" dirty="0" err="1">
                <a:solidFill>
                  <a:srgbClr val="FF0000"/>
                </a:solidFill>
                <a:latin typeface="Arial" pitchFamily="34" charset="0"/>
                <a:cs typeface="Arial" pitchFamily="34" charset="0"/>
              </a:rPr>
              <a:t>bao</a:t>
            </a:r>
            <a:r>
              <a:rPr lang="en-US" sz="7993" b="1" dirty="0">
                <a:solidFill>
                  <a:srgbClr val="FF0000"/>
                </a:solidFill>
                <a:latin typeface="Arial" pitchFamily="34" charset="0"/>
                <a:cs typeface="Arial" pitchFamily="34" charset="0"/>
              </a:rPr>
              <a:t> </a:t>
            </a:r>
            <a:r>
              <a:rPr lang="en-US" sz="7993" b="1" dirty="0" err="1">
                <a:solidFill>
                  <a:srgbClr val="FF0000"/>
                </a:solidFill>
                <a:latin typeface="Arial" pitchFamily="34" charset="0"/>
                <a:cs typeface="Arial" pitchFamily="34" charset="0"/>
              </a:rPr>
              <a:t>giờ</a:t>
            </a:r>
            <a:r>
              <a:rPr lang="en-US" sz="7993" b="1" dirty="0">
                <a:solidFill>
                  <a:srgbClr val="FF0000"/>
                </a:solidFill>
                <a:latin typeface="Arial" pitchFamily="34" charset="0"/>
                <a:cs typeface="Arial" pitchFamily="34" charset="0"/>
              </a:rPr>
              <a:t> </a:t>
            </a:r>
            <a:r>
              <a:rPr lang="en-US" sz="7993" b="1" dirty="0" err="1">
                <a:solidFill>
                  <a:srgbClr val="FF0000"/>
                </a:solidFill>
                <a:latin typeface="Arial" pitchFamily="34" charset="0"/>
                <a:cs typeface="Arial" pitchFamily="34" charset="0"/>
              </a:rPr>
              <a:t>cũng</a:t>
            </a:r>
            <a:r>
              <a:rPr lang="en-US" sz="7993" b="1" dirty="0">
                <a:solidFill>
                  <a:srgbClr val="FF0000"/>
                </a:solidFill>
                <a:latin typeface="Arial" pitchFamily="34" charset="0"/>
                <a:cs typeface="Arial" pitchFamily="34" charset="0"/>
              </a:rPr>
              <a:t> </a:t>
            </a:r>
            <a:r>
              <a:rPr lang="en-US" sz="7993" b="1" dirty="0" err="1">
                <a:solidFill>
                  <a:srgbClr val="FF0000"/>
                </a:solidFill>
                <a:latin typeface="Arial" pitchFamily="34" charset="0"/>
                <a:cs typeface="Arial" pitchFamily="34" charset="0"/>
              </a:rPr>
              <a:t>có</a:t>
            </a:r>
            <a:r>
              <a:rPr lang="en-US" sz="7993" b="1" dirty="0">
                <a:solidFill>
                  <a:srgbClr val="FF0000"/>
                </a:solidFill>
                <a:latin typeface="Arial" pitchFamily="34" charset="0"/>
                <a:cs typeface="Arial" pitchFamily="34" charset="0"/>
              </a:rPr>
              <a:t> </a:t>
            </a:r>
            <a:r>
              <a:rPr lang="en-US" sz="7993" b="1" dirty="0" err="1">
                <a:solidFill>
                  <a:srgbClr val="FF0000"/>
                </a:solidFill>
                <a:latin typeface="Arial" pitchFamily="34" charset="0"/>
                <a:cs typeface="Arial" pitchFamily="34" charset="0"/>
              </a:rPr>
              <a:t>giờ</a:t>
            </a:r>
            <a:r>
              <a:rPr lang="en-US" sz="7993" b="1" dirty="0">
                <a:solidFill>
                  <a:srgbClr val="FF0000"/>
                </a:solidFill>
                <a:latin typeface="Arial" pitchFamily="34" charset="0"/>
                <a:cs typeface="Arial" pitchFamily="34" charset="0"/>
              </a:rPr>
              <a:t> </a:t>
            </a:r>
            <a:r>
              <a:rPr lang="en-US" sz="7993" b="1" dirty="0" err="1">
                <a:solidFill>
                  <a:srgbClr val="FF0000"/>
                </a:solidFill>
                <a:latin typeface="Arial" pitchFamily="34" charset="0"/>
                <a:cs typeface="Arial" pitchFamily="34" charset="0"/>
              </a:rPr>
              <a:t>sớm</a:t>
            </a:r>
            <a:r>
              <a:rPr lang="en-US" sz="7993" b="1" dirty="0">
                <a:solidFill>
                  <a:srgbClr val="FF0000"/>
                </a:solidFill>
                <a:latin typeface="Arial" pitchFamily="34" charset="0"/>
                <a:cs typeface="Arial" pitchFamily="34" charset="0"/>
              </a:rPr>
              <a:t> h</a:t>
            </a:r>
            <a:r>
              <a:rPr lang="vi-VN" sz="7993" b="1" dirty="0">
                <a:solidFill>
                  <a:srgbClr val="FF0000"/>
                </a:solidFill>
                <a:latin typeface="Arial" pitchFamily="34" charset="0"/>
                <a:cs typeface="Arial" pitchFamily="34" charset="0"/>
              </a:rPr>
              <a:t>ơ</a:t>
            </a:r>
            <a:r>
              <a:rPr lang="en-US" sz="7993" b="1" dirty="0">
                <a:solidFill>
                  <a:srgbClr val="FF0000"/>
                </a:solidFill>
                <a:latin typeface="Arial" pitchFamily="34" charset="0"/>
                <a:cs typeface="Arial" pitchFamily="34" charset="0"/>
              </a:rPr>
              <a:t>n </a:t>
            </a:r>
            <a:r>
              <a:rPr lang="en-US" sz="7993" b="1" dirty="0" err="1">
                <a:solidFill>
                  <a:srgbClr val="FF0000"/>
                </a:solidFill>
                <a:latin typeface="Arial" pitchFamily="34" charset="0"/>
                <a:cs typeface="Arial" pitchFamily="34" charset="0"/>
              </a:rPr>
              <a:t>phía</a:t>
            </a:r>
            <a:r>
              <a:rPr lang="en-US" sz="7993" b="1" dirty="0">
                <a:solidFill>
                  <a:srgbClr val="FF0000"/>
                </a:solidFill>
                <a:latin typeface="Arial" pitchFamily="34" charset="0"/>
                <a:cs typeface="Arial" pitchFamily="34" charset="0"/>
              </a:rPr>
              <a:t> </a:t>
            </a:r>
            <a:r>
              <a:rPr lang="en-US" sz="7993" b="1" dirty="0" err="1">
                <a:solidFill>
                  <a:srgbClr val="FF0000"/>
                </a:solidFill>
                <a:latin typeface="Arial" pitchFamily="34" charset="0"/>
                <a:cs typeface="Arial" pitchFamily="34" charset="0"/>
              </a:rPr>
              <a:t>tây</a:t>
            </a:r>
            <a:r>
              <a:rPr lang="en-US" sz="7993" b="1" dirty="0">
                <a:solidFill>
                  <a:srgbClr val="FF0000"/>
                </a:solidFill>
                <a:latin typeface="Arial" pitchFamily="34" charset="0"/>
                <a:cs typeface="Arial" pitchFamily="34" charset="0"/>
              </a:rPr>
              <a:t>?</a:t>
            </a:r>
          </a:p>
        </p:txBody>
      </p:sp>
      <p:sp>
        <p:nvSpPr>
          <p:cNvPr id="23" name="Rounded Rectangle 22">
            <a:hlinkClick r:id="rId7" action="ppaction://hlinksldjump"/>
          </p:cNvPr>
          <p:cNvSpPr/>
          <p:nvPr/>
        </p:nvSpPr>
        <p:spPr>
          <a:xfrm>
            <a:off x="922013" y="4991100"/>
            <a:ext cx="16215586" cy="4677511"/>
          </a:xfrm>
          <a:prstGeom prst="round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94">
                <a:solidFill>
                  <a:srgbClr val="0070C0"/>
                </a:solidFill>
                <a:latin typeface="Arial" pitchFamily="34" charset="0"/>
                <a:cs typeface="Arial" pitchFamily="34" charset="0"/>
              </a:rPr>
              <a:t>Do Trái Đất quay quanh trục theo hướng từ Tây sang Đông nên lần lượt các địa  điểm phía Đông sẽ lần lượt được chiếu sáng sớm hơn các địa điểm phía tây</a:t>
            </a:r>
            <a:endParaRPr lang="en-US" sz="6594" dirty="0">
              <a:solidFill>
                <a:srgbClr val="0070C0"/>
              </a:solidFill>
              <a:latin typeface="Arial" pitchFamily="34" charset="0"/>
              <a:cs typeface="Arial" pitchFamily="34" charset="0"/>
            </a:endParaRPr>
          </a:p>
        </p:txBody>
      </p:sp>
      <p:sp>
        <p:nvSpPr>
          <p:cNvPr id="24" name="Notched Right Arrow 23">
            <a:hlinkClick r:id="rId7" action="ppaction://hlinksldjump"/>
          </p:cNvPr>
          <p:cNvSpPr/>
          <p:nvPr/>
        </p:nvSpPr>
        <p:spPr>
          <a:xfrm>
            <a:off x="16528563" y="9280073"/>
            <a:ext cx="1674849" cy="845456"/>
          </a:xfrm>
          <a:prstGeom prst="notchedRightArrow">
            <a:avLst/>
          </a:prstGeom>
        </p:spPr>
        <p:style>
          <a:lnRef idx="3">
            <a:schemeClr val="lt1"/>
          </a:lnRef>
          <a:fillRef idx="1">
            <a:schemeClr val="accent5"/>
          </a:fillRef>
          <a:effectRef idx="1">
            <a:schemeClr val="accent5"/>
          </a:effectRef>
          <a:fontRef idx="minor">
            <a:schemeClr val="lt1"/>
          </a:fontRef>
        </p:style>
        <p:txBody>
          <a:bodyPr lIns="182766" tIns="91382" rIns="182766" bIns="91382" rtlCol="0" anchor="ctr"/>
          <a:lstStyle/>
          <a:p>
            <a:pPr algn="ctr"/>
            <a:endParaRPr lang="en-US" sz="1798"/>
          </a:p>
        </p:txBody>
      </p:sp>
    </p:spTree>
    <p:extLst>
      <p:ext uri="{BB962C8B-B14F-4D97-AF65-F5344CB8AC3E}">
        <p14:creationId xmlns:p14="http://schemas.microsoft.com/office/powerpoint/2010/main" val="13118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subTnLst>
                                    <p:audio>
                                      <p:cMediaNode>
                                        <p:cTn display="0" masterRel="sameClick">
                                          <p:stCondLst>
                                            <p:cond evt="begin" delay="0">
                                              <p:tn val="13"/>
                                            </p:cond>
                                          </p:stCondLst>
                                          <p:endCondLst>
                                            <p:cond evt="onStopAudio" delay="0">
                                              <p:tgtEl>
                                                <p:sldTgt/>
                                              </p:tgtEl>
                                            </p:cond>
                                          </p:endCondLst>
                                        </p:cTn>
                                        <p:tgtEl>
                                          <p:sndTgt r:embed="rId3" name="dung 2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31" presetClass="exit" presetSubtype="0" fill="hold" nodeType="withEffect">
                                  <p:stCondLst>
                                    <p:cond delay="0"/>
                                  </p:stCondLst>
                                  <p:childTnLst>
                                    <p:anim calcmode="lin" valueType="num">
                                      <p:cBhvr>
                                        <p:cTn id="20" dur="1000"/>
                                        <p:tgtEl>
                                          <p:spTgt spid="22"/>
                                        </p:tgtEl>
                                        <p:attrNameLst>
                                          <p:attrName>ppt_w</p:attrName>
                                        </p:attrNameLst>
                                      </p:cBhvr>
                                      <p:tavLst>
                                        <p:tav tm="0">
                                          <p:val>
                                            <p:strVal val="ppt_w"/>
                                          </p:val>
                                        </p:tav>
                                        <p:tav tm="100000">
                                          <p:val>
                                            <p:fltVal val="0"/>
                                          </p:val>
                                        </p:tav>
                                      </p:tavLst>
                                    </p:anim>
                                    <p:anim calcmode="lin" valueType="num">
                                      <p:cBhvr>
                                        <p:cTn id="21" dur="1000"/>
                                        <p:tgtEl>
                                          <p:spTgt spid="22"/>
                                        </p:tgtEl>
                                        <p:attrNameLst>
                                          <p:attrName>ppt_h</p:attrName>
                                        </p:attrNameLst>
                                      </p:cBhvr>
                                      <p:tavLst>
                                        <p:tav tm="0">
                                          <p:val>
                                            <p:strVal val="ppt_h"/>
                                          </p:val>
                                        </p:tav>
                                        <p:tav tm="100000">
                                          <p:val>
                                            <p:fltVal val="0"/>
                                          </p:val>
                                        </p:tav>
                                      </p:tavLst>
                                    </p:anim>
                                    <p:anim calcmode="lin" valueType="num">
                                      <p:cBhvr>
                                        <p:cTn id="22" dur="1000"/>
                                        <p:tgtEl>
                                          <p:spTgt spid="22"/>
                                        </p:tgtEl>
                                        <p:attrNameLst>
                                          <p:attrName>style.rotation</p:attrName>
                                        </p:attrNameLst>
                                      </p:cBhvr>
                                      <p:tavLst>
                                        <p:tav tm="0">
                                          <p:val>
                                            <p:fltVal val="0"/>
                                          </p:val>
                                        </p:tav>
                                        <p:tav tm="100000">
                                          <p:val>
                                            <p:fltVal val="90"/>
                                          </p:val>
                                        </p:tav>
                                      </p:tavLst>
                                    </p:anim>
                                    <p:animEffect transition="out" filter="fade">
                                      <p:cBhvr>
                                        <p:cTn id="23" dur="1000"/>
                                        <p:tgtEl>
                                          <p:spTgt spid="22"/>
                                        </p:tgtEl>
                                      </p:cBhvr>
                                    </p:animEffect>
                                    <p:set>
                                      <p:cBhvr>
                                        <p:cTn id="24"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400" y="1028700"/>
            <a:ext cx="17944679" cy="8834829"/>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p>
        </p:txBody>
      </p:sp>
      <p:pic>
        <p:nvPicPr>
          <p:cNvPr id="22" name="Picture 2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48" b="90152" l="9917" r="98623"/>
                    </a14:imgEffect>
                  </a14:imgLayer>
                </a14:imgProps>
              </a:ext>
              <a:ext uri="{28A0092B-C50C-407E-A947-70E740481C1C}">
                <a14:useLocalDpi xmlns:a14="http://schemas.microsoft.com/office/drawing/2010/main" val="0"/>
              </a:ext>
            </a:extLst>
          </a:blip>
          <a:stretch>
            <a:fillRect/>
          </a:stretch>
        </p:blipFill>
        <p:spPr>
          <a:xfrm>
            <a:off x="14888101" y="1181100"/>
            <a:ext cx="3246978" cy="3509984"/>
          </a:xfrm>
          <a:prstGeom prst="rect">
            <a:avLst/>
          </a:prstGeom>
        </p:spPr>
      </p:pic>
      <p:sp>
        <p:nvSpPr>
          <p:cNvPr id="23" name="Rounded Rectangle 22"/>
          <p:cNvSpPr/>
          <p:nvPr/>
        </p:nvSpPr>
        <p:spPr>
          <a:xfrm>
            <a:off x="4347841" y="7122867"/>
            <a:ext cx="7536821" cy="1278976"/>
          </a:xfrm>
          <a:prstGeom prst="round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94" b="1">
                <a:solidFill>
                  <a:srgbClr val="0070C0"/>
                </a:solidFill>
                <a:latin typeface="Arial" pitchFamily="34" charset="0"/>
                <a:cs typeface="Arial" pitchFamily="34" charset="0"/>
              </a:rPr>
              <a:t>365 ngày 6 giờ</a:t>
            </a:r>
            <a:endParaRPr lang="en-US" sz="6594" b="1" dirty="0">
              <a:solidFill>
                <a:srgbClr val="0070C0"/>
              </a:solidFill>
              <a:latin typeface="Arial" pitchFamily="34" charset="0"/>
              <a:cs typeface="Arial" pitchFamily="34" charset="0"/>
            </a:endParaRPr>
          </a:p>
        </p:txBody>
      </p:sp>
      <p:sp>
        <p:nvSpPr>
          <p:cNvPr id="24" name="Notched Right Arrow 23">
            <a:hlinkClick r:id="rId6" action="ppaction://hlinksldjump"/>
          </p:cNvPr>
          <p:cNvSpPr/>
          <p:nvPr/>
        </p:nvSpPr>
        <p:spPr>
          <a:xfrm>
            <a:off x="16230600" y="8648700"/>
            <a:ext cx="1674849" cy="845456"/>
          </a:xfrm>
          <a:prstGeom prst="notchedRightArrow">
            <a:avLst/>
          </a:prstGeom>
        </p:spPr>
        <p:style>
          <a:lnRef idx="3">
            <a:schemeClr val="lt1"/>
          </a:lnRef>
          <a:fillRef idx="1">
            <a:schemeClr val="accent5"/>
          </a:fillRef>
          <a:effectRef idx="1">
            <a:schemeClr val="accent5"/>
          </a:effectRef>
          <a:fontRef idx="minor">
            <a:schemeClr val="lt1"/>
          </a:fontRef>
        </p:style>
        <p:txBody>
          <a:bodyPr lIns="182766" tIns="91382" rIns="182766" bIns="91382" rtlCol="0" anchor="ctr"/>
          <a:lstStyle/>
          <a:p>
            <a:pPr algn="ctr"/>
            <a:endParaRPr lang="en-US" sz="1798"/>
          </a:p>
        </p:txBody>
      </p:sp>
      <p:sp>
        <p:nvSpPr>
          <p:cNvPr id="9" name="Title 4">
            <a:extLst>
              <a:ext uri="{FF2B5EF4-FFF2-40B4-BE49-F238E27FC236}">
                <a16:creationId xmlns:a16="http://schemas.microsoft.com/office/drawing/2014/main" id="{3A26A97A-7A8D-4F12-B28B-A08F0DC4C52B}"/>
              </a:ext>
            </a:extLst>
          </p:cNvPr>
          <p:cNvSpPr txBox="1">
            <a:spLocks/>
          </p:cNvSpPr>
          <p:nvPr/>
        </p:nvSpPr>
        <p:spPr>
          <a:xfrm>
            <a:off x="1522591" y="2353189"/>
            <a:ext cx="13779441" cy="1714500"/>
          </a:xfrm>
          <a:prstGeom prst="rect">
            <a:avLst/>
          </a:prstGeom>
        </p:spPr>
        <p:txBody>
          <a:bodyPr vert="horz" lIns="182766" tIns="91382" rIns="182766" bIns="91382" rtlCol="0" anchor="ctr">
            <a:noAutofit/>
          </a:bodyPr>
          <a:lstStyle>
            <a:lvl1pPr algn="ctr" defTabSz="1829349" rtl="0" eaLnBrk="1" latinLnBrk="0" hangingPunct="1">
              <a:spcBef>
                <a:spcPct val="0"/>
              </a:spcBef>
              <a:buNone/>
              <a:defRPr sz="8800" kern="1200">
                <a:solidFill>
                  <a:schemeClr val="tx1"/>
                </a:solidFill>
                <a:latin typeface="+mj-lt"/>
                <a:ea typeface="+mj-ea"/>
                <a:cs typeface="+mj-cs"/>
              </a:defRPr>
            </a:lvl1pPr>
          </a:lstStyle>
          <a:p>
            <a:pPr algn="just"/>
            <a:r>
              <a:rPr lang="en-US" sz="7993" b="1">
                <a:solidFill>
                  <a:srgbClr val="FF0000"/>
                </a:solidFill>
                <a:latin typeface="Arial" pitchFamily="34" charset="0"/>
                <a:cs typeface="Arial" pitchFamily="34" charset="0"/>
              </a:rPr>
              <a:t>Thời gian Trái Đất chuyển động quanh Mặt Trời 1 vòng là?</a:t>
            </a:r>
          </a:p>
        </p:txBody>
      </p:sp>
    </p:spTree>
    <p:extLst>
      <p:ext uri="{BB962C8B-B14F-4D97-AF65-F5344CB8AC3E}">
        <p14:creationId xmlns:p14="http://schemas.microsoft.com/office/powerpoint/2010/main" val="289130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dung 2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31" presetClass="exit" presetSubtype="0" fill="hold" nodeType="clickEffect">
                                  <p:stCondLst>
                                    <p:cond delay="0"/>
                                  </p:stCondLst>
                                  <p:childTnLst>
                                    <p:anim calcmode="lin" valueType="num">
                                      <p:cBhvr>
                                        <p:cTn id="12" dur="1000"/>
                                        <p:tgtEl>
                                          <p:spTgt spid="22"/>
                                        </p:tgtEl>
                                        <p:attrNameLst>
                                          <p:attrName>ppt_w</p:attrName>
                                        </p:attrNameLst>
                                      </p:cBhvr>
                                      <p:tavLst>
                                        <p:tav tm="0">
                                          <p:val>
                                            <p:strVal val="ppt_w"/>
                                          </p:val>
                                        </p:tav>
                                        <p:tav tm="100000">
                                          <p:val>
                                            <p:fltVal val="0"/>
                                          </p:val>
                                        </p:tav>
                                      </p:tavLst>
                                    </p:anim>
                                    <p:anim calcmode="lin" valueType="num">
                                      <p:cBhvr>
                                        <p:cTn id="13" dur="1000"/>
                                        <p:tgtEl>
                                          <p:spTgt spid="22"/>
                                        </p:tgtEl>
                                        <p:attrNameLst>
                                          <p:attrName>ppt_h</p:attrName>
                                        </p:attrNameLst>
                                      </p:cBhvr>
                                      <p:tavLst>
                                        <p:tav tm="0">
                                          <p:val>
                                            <p:strVal val="ppt_h"/>
                                          </p:val>
                                        </p:tav>
                                        <p:tav tm="100000">
                                          <p:val>
                                            <p:fltVal val="0"/>
                                          </p:val>
                                        </p:tav>
                                      </p:tavLst>
                                    </p:anim>
                                    <p:anim calcmode="lin" valueType="num">
                                      <p:cBhvr>
                                        <p:cTn id="14" dur="1000"/>
                                        <p:tgtEl>
                                          <p:spTgt spid="22"/>
                                        </p:tgtEl>
                                        <p:attrNameLst>
                                          <p:attrName>style.rotation</p:attrName>
                                        </p:attrNameLst>
                                      </p:cBhvr>
                                      <p:tavLst>
                                        <p:tav tm="0">
                                          <p:val>
                                            <p:fltVal val="0"/>
                                          </p:val>
                                        </p:tav>
                                        <p:tav tm="100000">
                                          <p:val>
                                            <p:fltVal val="90"/>
                                          </p:val>
                                        </p:tav>
                                      </p:tavLst>
                                    </p:anim>
                                    <p:animEffect transition="out" filter="fade">
                                      <p:cBhvr>
                                        <p:cTn id="15" dur="1000"/>
                                        <p:tgtEl>
                                          <p:spTgt spid="22"/>
                                        </p:tgtEl>
                                      </p:cBhvr>
                                    </p:animEffect>
                                    <p:set>
                                      <p:cBhvr>
                                        <p:cTn id="1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837" y="-1200137"/>
            <a:ext cx="19793673" cy="11800073"/>
          </a:xfrm>
          <a:prstGeom prst="rect">
            <a:avLst/>
          </a:prstGeom>
        </p:spPr>
      </p:pic>
      <p:sp>
        <p:nvSpPr>
          <p:cNvPr id="2" name="TextBox 1"/>
          <p:cNvSpPr txBox="1"/>
          <p:nvPr/>
        </p:nvSpPr>
        <p:spPr>
          <a:xfrm>
            <a:off x="6909464" y="1869932"/>
            <a:ext cx="4160109" cy="768729"/>
          </a:xfrm>
          <a:prstGeom prst="rect">
            <a:avLst/>
          </a:prstGeom>
          <a:solidFill>
            <a:srgbClr val="FFFF00"/>
          </a:solidFill>
        </p:spPr>
        <p:txBody>
          <a:bodyPr wrap="square" rtlCol="0">
            <a:spAutoFit/>
          </a:bodyPr>
          <a:lstStyle/>
          <a:p>
            <a:r>
              <a:rPr lang="en-US" sz="4396" dirty="0">
                <a:solidFill>
                  <a:srgbClr val="FF0000"/>
                </a:solidFill>
                <a:latin typeface="Arial" pitchFamily="34" charset="0"/>
                <a:cs typeface="Arial" pitchFamily="34" charset="0"/>
              </a:rPr>
              <a:t>KHẨU </a:t>
            </a:r>
            <a:r>
              <a:rPr lang="en-US" sz="4396">
                <a:solidFill>
                  <a:srgbClr val="FF0000"/>
                </a:solidFill>
                <a:latin typeface="Arial" pitchFamily="34" charset="0"/>
                <a:cs typeface="Arial" pitchFamily="34" charset="0"/>
              </a:rPr>
              <a:t>HIỆU 9K</a:t>
            </a:r>
            <a:endParaRPr lang="en-US" sz="4396" dirty="0">
              <a:solidFill>
                <a:srgbClr val="FF0000"/>
              </a:solidFill>
              <a:latin typeface="Arial" pitchFamily="34" charset="0"/>
              <a:cs typeface="Arial" pitchFamily="34" charset="0"/>
            </a:endParaRPr>
          </a:p>
        </p:txBody>
      </p:sp>
      <p:sp>
        <p:nvSpPr>
          <p:cNvPr id="16" name="TextBox 15"/>
          <p:cNvSpPr txBox="1"/>
          <p:nvPr/>
        </p:nvSpPr>
        <p:spPr>
          <a:xfrm>
            <a:off x="4880747" y="2794091"/>
            <a:ext cx="4480118" cy="768729"/>
          </a:xfrm>
          <a:prstGeom prst="rect">
            <a:avLst/>
          </a:prstGeom>
          <a:noFill/>
        </p:spPr>
        <p:txBody>
          <a:bodyPr wrap="square" rtlCol="0">
            <a:spAutoFit/>
          </a:bodyPr>
          <a:lstStyle/>
          <a:p>
            <a:r>
              <a:rPr lang="en-US" sz="4396" dirty="0">
                <a:solidFill>
                  <a:srgbClr val="0070C0"/>
                </a:solidFill>
                <a:latin typeface="Arial" pitchFamily="34" charset="0"/>
                <a:cs typeface="Arial" pitchFamily="34" charset="0"/>
              </a:rPr>
              <a:t>1. </a:t>
            </a:r>
            <a:r>
              <a:rPr lang="en-US" sz="4396" dirty="0" err="1">
                <a:solidFill>
                  <a:srgbClr val="0070C0"/>
                </a:solidFill>
                <a:latin typeface="Arial" pitchFamily="34" charset="0"/>
                <a:cs typeface="Arial" pitchFamily="34" charset="0"/>
              </a:rPr>
              <a:t>Khẩu</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trang</a:t>
            </a:r>
            <a:endParaRPr lang="en-US" sz="4396" dirty="0">
              <a:solidFill>
                <a:srgbClr val="0070C0"/>
              </a:solidFill>
              <a:latin typeface="Arial" pitchFamily="34" charset="0"/>
              <a:cs typeface="Arial" pitchFamily="34" charset="0"/>
            </a:endParaRPr>
          </a:p>
        </p:txBody>
      </p:sp>
      <p:sp>
        <p:nvSpPr>
          <p:cNvPr id="17" name="TextBox 16"/>
          <p:cNvSpPr txBox="1"/>
          <p:nvPr/>
        </p:nvSpPr>
        <p:spPr>
          <a:xfrm>
            <a:off x="4913712" y="3486691"/>
            <a:ext cx="4160109" cy="768729"/>
          </a:xfrm>
          <a:prstGeom prst="rect">
            <a:avLst/>
          </a:prstGeom>
          <a:noFill/>
        </p:spPr>
        <p:txBody>
          <a:bodyPr wrap="square" rtlCol="0">
            <a:spAutoFit/>
          </a:bodyPr>
          <a:lstStyle/>
          <a:p>
            <a:r>
              <a:rPr lang="en-US" sz="4396" dirty="0">
                <a:solidFill>
                  <a:srgbClr val="0070C0"/>
                </a:solidFill>
                <a:latin typeface="Arial" pitchFamily="34" charset="0"/>
                <a:cs typeface="Arial" pitchFamily="34" charset="0"/>
              </a:rPr>
              <a:t>2. </a:t>
            </a:r>
            <a:r>
              <a:rPr lang="en-US" sz="4396" dirty="0" err="1">
                <a:solidFill>
                  <a:srgbClr val="0070C0"/>
                </a:solidFill>
                <a:latin typeface="Arial" pitchFamily="34" charset="0"/>
                <a:cs typeface="Arial" pitchFamily="34" charset="0"/>
              </a:rPr>
              <a:t>Khử</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khuẩn</a:t>
            </a:r>
            <a:r>
              <a:rPr lang="en-US" sz="4396" dirty="0">
                <a:solidFill>
                  <a:srgbClr val="0070C0"/>
                </a:solidFill>
                <a:latin typeface="Arial" pitchFamily="34" charset="0"/>
                <a:cs typeface="Arial" pitchFamily="34" charset="0"/>
              </a:rPr>
              <a:t> </a:t>
            </a:r>
          </a:p>
        </p:txBody>
      </p:sp>
      <p:sp>
        <p:nvSpPr>
          <p:cNvPr id="18" name="TextBox 17"/>
          <p:cNvSpPr txBox="1"/>
          <p:nvPr/>
        </p:nvSpPr>
        <p:spPr>
          <a:xfrm>
            <a:off x="4913712" y="4086601"/>
            <a:ext cx="4447154" cy="768729"/>
          </a:xfrm>
          <a:prstGeom prst="rect">
            <a:avLst/>
          </a:prstGeom>
          <a:noFill/>
        </p:spPr>
        <p:txBody>
          <a:bodyPr wrap="square" rtlCol="0">
            <a:spAutoFit/>
          </a:bodyPr>
          <a:lstStyle/>
          <a:p>
            <a:r>
              <a:rPr lang="en-US" sz="4396" dirty="0">
                <a:solidFill>
                  <a:srgbClr val="0070C0"/>
                </a:solidFill>
                <a:latin typeface="Arial" pitchFamily="34" charset="0"/>
                <a:cs typeface="Arial" pitchFamily="34" charset="0"/>
              </a:rPr>
              <a:t>3. </a:t>
            </a:r>
            <a:r>
              <a:rPr lang="en-US" sz="4396" dirty="0" err="1">
                <a:solidFill>
                  <a:srgbClr val="0070C0"/>
                </a:solidFill>
                <a:latin typeface="Arial" pitchFamily="34" charset="0"/>
                <a:cs typeface="Arial" pitchFamily="34" charset="0"/>
              </a:rPr>
              <a:t>Khoảng</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cách</a:t>
            </a:r>
            <a:r>
              <a:rPr lang="en-US" sz="4396" dirty="0">
                <a:solidFill>
                  <a:srgbClr val="0070C0"/>
                </a:solidFill>
                <a:latin typeface="Arial" pitchFamily="34" charset="0"/>
                <a:cs typeface="Arial" pitchFamily="34" charset="0"/>
              </a:rPr>
              <a:t> </a:t>
            </a:r>
          </a:p>
        </p:txBody>
      </p:sp>
      <p:sp>
        <p:nvSpPr>
          <p:cNvPr id="19" name="TextBox 18"/>
          <p:cNvSpPr txBox="1"/>
          <p:nvPr/>
        </p:nvSpPr>
        <p:spPr>
          <a:xfrm>
            <a:off x="4880747" y="4714721"/>
            <a:ext cx="5173469" cy="768729"/>
          </a:xfrm>
          <a:prstGeom prst="rect">
            <a:avLst/>
          </a:prstGeom>
          <a:noFill/>
        </p:spPr>
        <p:txBody>
          <a:bodyPr wrap="square" rtlCol="0">
            <a:spAutoFit/>
          </a:bodyPr>
          <a:lstStyle/>
          <a:p>
            <a:r>
              <a:rPr lang="en-US" sz="4396" dirty="0">
                <a:solidFill>
                  <a:srgbClr val="0070C0"/>
                </a:solidFill>
                <a:latin typeface="Arial" pitchFamily="34" charset="0"/>
                <a:cs typeface="Arial" pitchFamily="34" charset="0"/>
              </a:rPr>
              <a:t>4. </a:t>
            </a:r>
            <a:r>
              <a:rPr lang="en-US" sz="4396" dirty="0" err="1">
                <a:solidFill>
                  <a:srgbClr val="0070C0"/>
                </a:solidFill>
                <a:latin typeface="Arial" pitchFamily="34" charset="0"/>
                <a:cs typeface="Arial" pitchFamily="34" charset="0"/>
              </a:rPr>
              <a:t>Không</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tập</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trung</a:t>
            </a:r>
            <a:r>
              <a:rPr lang="en-US" sz="4396" dirty="0">
                <a:solidFill>
                  <a:srgbClr val="0070C0"/>
                </a:solidFill>
                <a:latin typeface="Arial" pitchFamily="34" charset="0"/>
                <a:cs typeface="Arial" pitchFamily="34" charset="0"/>
              </a:rPr>
              <a:t> </a:t>
            </a:r>
          </a:p>
        </p:txBody>
      </p:sp>
      <p:sp>
        <p:nvSpPr>
          <p:cNvPr id="20" name="TextBox 19"/>
          <p:cNvSpPr txBox="1"/>
          <p:nvPr/>
        </p:nvSpPr>
        <p:spPr>
          <a:xfrm>
            <a:off x="4880747" y="5357638"/>
            <a:ext cx="6026825" cy="768729"/>
          </a:xfrm>
          <a:prstGeom prst="rect">
            <a:avLst/>
          </a:prstGeom>
          <a:noFill/>
        </p:spPr>
        <p:txBody>
          <a:bodyPr wrap="square" rtlCol="0">
            <a:spAutoFit/>
          </a:bodyPr>
          <a:lstStyle/>
          <a:p>
            <a:r>
              <a:rPr lang="en-US" sz="4396" dirty="0">
                <a:solidFill>
                  <a:srgbClr val="0070C0"/>
                </a:solidFill>
                <a:latin typeface="Arial" pitchFamily="34" charset="0"/>
                <a:cs typeface="Arial" pitchFamily="34" charset="0"/>
              </a:rPr>
              <a:t>5. </a:t>
            </a:r>
            <a:r>
              <a:rPr lang="en-US" sz="4396" dirty="0" err="1">
                <a:solidFill>
                  <a:srgbClr val="0070C0"/>
                </a:solidFill>
                <a:latin typeface="Arial" pitchFamily="34" charset="0"/>
                <a:cs typeface="Arial" pitchFamily="34" charset="0"/>
              </a:rPr>
              <a:t>Khai</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báo</a:t>
            </a:r>
            <a:r>
              <a:rPr lang="en-US" sz="4396" dirty="0">
                <a:solidFill>
                  <a:srgbClr val="0070C0"/>
                </a:solidFill>
                <a:latin typeface="Arial" pitchFamily="34" charset="0"/>
                <a:cs typeface="Arial" pitchFamily="34" charset="0"/>
              </a:rPr>
              <a:t> y </a:t>
            </a:r>
            <a:r>
              <a:rPr lang="en-US" sz="4396" dirty="0" err="1">
                <a:solidFill>
                  <a:srgbClr val="0070C0"/>
                </a:solidFill>
                <a:latin typeface="Arial" pitchFamily="34" charset="0"/>
                <a:cs typeface="Arial" pitchFamily="34" charset="0"/>
              </a:rPr>
              <a:t>tế</a:t>
            </a:r>
            <a:r>
              <a:rPr lang="en-US" sz="4396" dirty="0">
                <a:solidFill>
                  <a:srgbClr val="0070C0"/>
                </a:solidFill>
                <a:latin typeface="Arial" pitchFamily="34" charset="0"/>
                <a:cs typeface="Arial" pitchFamily="34" charset="0"/>
              </a:rPr>
              <a:t> </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4077" r="26332" b="12854"/>
          <a:stretch/>
        </p:blipFill>
        <p:spPr>
          <a:xfrm>
            <a:off x="16387094" y="800100"/>
            <a:ext cx="1674849" cy="3178666"/>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 r="-2941" b="10294"/>
          <a:stretch/>
        </p:blipFill>
        <p:spPr>
          <a:xfrm>
            <a:off x="16203470" y="4315535"/>
            <a:ext cx="2042099" cy="1710152"/>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1122"/>
          <a:stretch/>
        </p:blipFill>
        <p:spPr>
          <a:xfrm>
            <a:off x="25376" y="7504532"/>
            <a:ext cx="2702721" cy="1873666"/>
          </a:xfrm>
          <a:prstGeom prst="round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t="4426" b="14010"/>
          <a:stretch/>
        </p:blipFill>
        <p:spPr>
          <a:xfrm>
            <a:off x="25377" y="5194051"/>
            <a:ext cx="2113878" cy="2395314"/>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r="42803" b="13541"/>
          <a:stretch/>
        </p:blipFill>
        <p:spPr>
          <a:xfrm>
            <a:off x="1820190" y="952501"/>
            <a:ext cx="1151610" cy="1066800"/>
          </a:xfrm>
          <a:prstGeom prst="roundRect">
            <a:avLst/>
          </a:prstGeom>
        </p:spPr>
      </p:pic>
      <p:sp>
        <p:nvSpPr>
          <p:cNvPr id="14" name="TextBox 13">
            <a:extLst>
              <a:ext uri="{FF2B5EF4-FFF2-40B4-BE49-F238E27FC236}">
                <a16:creationId xmlns:a16="http://schemas.microsoft.com/office/drawing/2014/main" id="{10261EBF-8EE0-4F58-8E1D-4E08CC2D585D}"/>
              </a:ext>
            </a:extLst>
          </p:cNvPr>
          <p:cNvSpPr txBox="1"/>
          <p:nvPr/>
        </p:nvSpPr>
        <p:spPr>
          <a:xfrm>
            <a:off x="4880747" y="6000556"/>
            <a:ext cx="6026825" cy="768729"/>
          </a:xfrm>
          <a:prstGeom prst="rect">
            <a:avLst/>
          </a:prstGeom>
          <a:noFill/>
        </p:spPr>
        <p:txBody>
          <a:bodyPr wrap="square" rtlCol="0">
            <a:spAutoFit/>
          </a:bodyPr>
          <a:lstStyle/>
          <a:p>
            <a:r>
              <a:rPr lang="en-US" sz="4396" dirty="0">
                <a:solidFill>
                  <a:srgbClr val="0070C0"/>
                </a:solidFill>
                <a:latin typeface="Arial" pitchFamily="34" charset="0"/>
                <a:cs typeface="Arial" pitchFamily="34" charset="0"/>
              </a:rPr>
              <a:t>6. </a:t>
            </a:r>
            <a:r>
              <a:rPr lang="en-US" sz="4396" dirty="0" err="1">
                <a:solidFill>
                  <a:srgbClr val="0070C0"/>
                </a:solidFill>
                <a:latin typeface="Arial" pitchFamily="34" charset="0"/>
                <a:cs typeface="Arial" pitchFamily="34" charset="0"/>
              </a:rPr>
              <a:t>Kiểm</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soát</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biên</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giới</a:t>
            </a:r>
            <a:endParaRPr lang="en-US" sz="4396" dirty="0">
              <a:solidFill>
                <a:srgbClr val="0070C0"/>
              </a:solidFill>
              <a:latin typeface="Arial" pitchFamily="34" charset="0"/>
              <a:cs typeface="Arial" pitchFamily="34" charset="0"/>
            </a:endParaRPr>
          </a:p>
        </p:txBody>
      </p:sp>
      <p:sp>
        <p:nvSpPr>
          <p:cNvPr id="21" name="TextBox 20">
            <a:extLst>
              <a:ext uri="{FF2B5EF4-FFF2-40B4-BE49-F238E27FC236}">
                <a16:creationId xmlns:a16="http://schemas.microsoft.com/office/drawing/2014/main" id="{6013CB82-CB7F-4CB4-8AE1-9A13CFAC754A}"/>
              </a:ext>
            </a:extLst>
          </p:cNvPr>
          <p:cNvSpPr txBox="1"/>
          <p:nvPr/>
        </p:nvSpPr>
        <p:spPr>
          <a:xfrm>
            <a:off x="4913712" y="6643474"/>
            <a:ext cx="6026825" cy="768729"/>
          </a:xfrm>
          <a:prstGeom prst="rect">
            <a:avLst/>
          </a:prstGeom>
          <a:noFill/>
        </p:spPr>
        <p:txBody>
          <a:bodyPr wrap="square" rtlCol="0">
            <a:spAutoFit/>
          </a:bodyPr>
          <a:lstStyle/>
          <a:p>
            <a:r>
              <a:rPr lang="en-US" sz="4396" dirty="0">
                <a:solidFill>
                  <a:srgbClr val="0070C0"/>
                </a:solidFill>
                <a:latin typeface="Arial" pitchFamily="34" charset="0"/>
                <a:cs typeface="Arial" pitchFamily="34" charset="0"/>
              </a:rPr>
              <a:t>7. </a:t>
            </a:r>
            <a:r>
              <a:rPr lang="en-US" sz="4396" dirty="0" err="1">
                <a:solidFill>
                  <a:srgbClr val="0070C0"/>
                </a:solidFill>
                <a:latin typeface="Arial" pitchFamily="34" charset="0"/>
                <a:cs typeface="Arial" pitchFamily="34" charset="0"/>
              </a:rPr>
              <a:t>Khu</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cách</a:t>
            </a:r>
            <a:r>
              <a:rPr lang="en-US" sz="4396" dirty="0">
                <a:solidFill>
                  <a:srgbClr val="0070C0"/>
                </a:solidFill>
                <a:latin typeface="Arial" pitchFamily="34" charset="0"/>
                <a:cs typeface="Arial" pitchFamily="34" charset="0"/>
              </a:rPr>
              <a:t> li an </a:t>
            </a:r>
            <a:r>
              <a:rPr lang="en-US" sz="4396" dirty="0" err="1">
                <a:solidFill>
                  <a:srgbClr val="0070C0"/>
                </a:solidFill>
                <a:latin typeface="Arial" pitchFamily="34" charset="0"/>
                <a:cs typeface="Arial" pitchFamily="34" charset="0"/>
              </a:rPr>
              <a:t>toàn</a:t>
            </a:r>
            <a:endParaRPr lang="en-US" sz="4396" dirty="0">
              <a:solidFill>
                <a:srgbClr val="0070C0"/>
              </a:solidFill>
              <a:latin typeface="Arial" pitchFamily="34" charset="0"/>
              <a:cs typeface="Arial" pitchFamily="34" charset="0"/>
            </a:endParaRPr>
          </a:p>
        </p:txBody>
      </p:sp>
      <p:sp>
        <p:nvSpPr>
          <p:cNvPr id="22" name="TextBox 21">
            <a:extLst>
              <a:ext uri="{FF2B5EF4-FFF2-40B4-BE49-F238E27FC236}">
                <a16:creationId xmlns:a16="http://schemas.microsoft.com/office/drawing/2014/main" id="{D1FE5697-2080-4350-ADE8-7F2626CCA011}"/>
              </a:ext>
            </a:extLst>
          </p:cNvPr>
          <p:cNvSpPr txBox="1"/>
          <p:nvPr/>
        </p:nvSpPr>
        <p:spPr>
          <a:xfrm>
            <a:off x="4880747" y="7220001"/>
            <a:ext cx="6026825" cy="768729"/>
          </a:xfrm>
          <a:prstGeom prst="rect">
            <a:avLst/>
          </a:prstGeom>
          <a:noFill/>
        </p:spPr>
        <p:txBody>
          <a:bodyPr wrap="square" rtlCol="0">
            <a:spAutoFit/>
          </a:bodyPr>
          <a:lstStyle/>
          <a:p>
            <a:r>
              <a:rPr lang="en-US" sz="4396" dirty="0">
                <a:solidFill>
                  <a:srgbClr val="0070C0"/>
                </a:solidFill>
                <a:latin typeface="Arial" pitchFamily="34" charset="0"/>
                <a:cs typeface="Arial" pitchFamily="34" charset="0"/>
              </a:rPr>
              <a:t>8. </a:t>
            </a:r>
            <a:r>
              <a:rPr lang="en-US" sz="4396" dirty="0" err="1">
                <a:solidFill>
                  <a:srgbClr val="0070C0"/>
                </a:solidFill>
                <a:latin typeface="Arial" pitchFamily="34" charset="0"/>
                <a:cs typeface="Arial" pitchFamily="34" charset="0"/>
              </a:rPr>
              <a:t>Không</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ra</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khỏi</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nhà</a:t>
            </a:r>
            <a:endParaRPr lang="en-US" sz="4396" dirty="0">
              <a:solidFill>
                <a:srgbClr val="0070C0"/>
              </a:solidFill>
              <a:latin typeface="Arial" pitchFamily="34" charset="0"/>
              <a:cs typeface="Arial" pitchFamily="34" charset="0"/>
            </a:endParaRPr>
          </a:p>
        </p:txBody>
      </p:sp>
      <p:sp>
        <p:nvSpPr>
          <p:cNvPr id="23" name="TextBox 22">
            <a:extLst>
              <a:ext uri="{FF2B5EF4-FFF2-40B4-BE49-F238E27FC236}">
                <a16:creationId xmlns:a16="http://schemas.microsoft.com/office/drawing/2014/main" id="{462EB536-AA8A-46DC-9B4D-44265F3AAB07}"/>
              </a:ext>
            </a:extLst>
          </p:cNvPr>
          <p:cNvSpPr txBox="1"/>
          <p:nvPr/>
        </p:nvSpPr>
        <p:spPr>
          <a:xfrm>
            <a:off x="4876188" y="7803771"/>
            <a:ext cx="10363812" cy="768729"/>
          </a:xfrm>
          <a:prstGeom prst="rect">
            <a:avLst/>
          </a:prstGeom>
          <a:noFill/>
        </p:spPr>
        <p:txBody>
          <a:bodyPr wrap="square" rtlCol="0">
            <a:spAutoFit/>
          </a:bodyPr>
          <a:lstStyle/>
          <a:p>
            <a:r>
              <a:rPr lang="en-US" sz="4396" dirty="0">
                <a:solidFill>
                  <a:srgbClr val="0070C0"/>
                </a:solidFill>
                <a:latin typeface="Arial" pitchFamily="34" charset="0"/>
                <a:cs typeface="Arial" pitchFamily="34" charset="0"/>
              </a:rPr>
              <a:t>9. </a:t>
            </a:r>
            <a:r>
              <a:rPr lang="en-US" sz="4396" dirty="0" err="1">
                <a:solidFill>
                  <a:srgbClr val="0070C0"/>
                </a:solidFill>
                <a:latin typeface="Arial" pitchFamily="34" charset="0"/>
                <a:cs typeface="Arial" pitchFamily="34" charset="0"/>
              </a:rPr>
              <a:t>Không</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đăng</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tải</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thông</a:t>
            </a:r>
            <a:r>
              <a:rPr lang="en-US" sz="4396" dirty="0">
                <a:solidFill>
                  <a:srgbClr val="0070C0"/>
                </a:solidFill>
                <a:latin typeface="Arial" pitchFamily="34" charset="0"/>
                <a:cs typeface="Arial" pitchFamily="34" charset="0"/>
              </a:rPr>
              <a:t> tin </a:t>
            </a:r>
            <a:r>
              <a:rPr lang="en-US" sz="4396" dirty="0" err="1">
                <a:solidFill>
                  <a:srgbClr val="0070C0"/>
                </a:solidFill>
                <a:latin typeface="Arial" pitchFamily="34" charset="0"/>
                <a:cs typeface="Arial" pitchFamily="34" charset="0"/>
              </a:rPr>
              <a:t>sai</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sự</a:t>
            </a:r>
            <a:r>
              <a:rPr lang="en-US" sz="4396" dirty="0">
                <a:solidFill>
                  <a:srgbClr val="0070C0"/>
                </a:solidFill>
                <a:latin typeface="Arial" pitchFamily="34" charset="0"/>
                <a:cs typeface="Arial" pitchFamily="34" charset="0"/>
              </a:rPr>
              <a:t> </a:t>
            </a:r>
            <a:r>
              <a:rPr lang="en-US" sz="4396" dirty="0" err="1">
                <a:solidFill>
                  <a:srgbClr val="0070C0"/>
                </a:solidFill>
                <a:latin typeface="Arial" pitchFamily="34" charset="0"/>
                <a:cs typeface="Arial" pitchFamily="34" charset="0"/>
              </a:rPr>
              <a:t>thật</a:t>
            </a:r>
            <a:endParaRPr lang="en-US" sz="4396"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7095700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14"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638614-3366-406B-A985-5ECF79020537}"/>
              </a:ext>
            </a:extLst>
          </p:cNvPr>
          <p:cNvSpPr/>
          <p:nvPr/>
        </p:nvSpPr>
        <p:spPr>
          <a:xfrm>
            <a:off x="586735" y="2781300"/>
            <a:ext cx="7338065" cy="5376673"/>
          </a:xfrm>
          <a:prstGeom prst="rect">
            <a:avLst/>
          </a:prstGeom>
        </p:spPr>
        <p:txBody>
          <a:bodyPr vert="horz" lIns="91355" tIns="45678" rIns="91355" bIns="45678" rtlCol="0" anchor="t">
            <a:normAutofit/>
          </a:bodyPr>
          <a:lstStyle/>
          <a:p>
            <a:pPr indent="-228394" defTabSz="913577">
              <a:lnSpc>
                <a:spcPct val="90000"/>
              </a:lnSpc>
              <a:spcAft>
                <a:spcPts val="799"/>
              </a:spcAft>
              <a:buFont typeface="Arial" panose="020B0604020202020204" pitchFamily="34" charset="0"/>
              <a:buChar char="•"/>
            </a:pP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Một</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hôm</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mẹ</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nhờ</a:t>
            </a:r>
            <a:r>
              <a:rPr lang="en-US" sz="3996" dirty="0">
                <a:solidFill>
                  <a:srgbClr val="2913F9"/>
                </a:solidFill>
                <a:latin typeface="Arial" panose="020B0604020202020204" pitchFamily="34" charset="0"/>
                <a:cs typeface="Arial" panose="020B0604020202020204" pitchFamily="34" charset="0"/>
              </a:rPr>
              <a:t> Minh </a:t>
            </a:r>
            <a:r>
              <a:rPr lang="en-US" sz="3996" dirty="0" err="1">
                <a:solidFill>
                  <a:srgbClr val="2913F9"/>
                </a:solidFill>
                <a:latin typeface="Arial" panose="020B0604020202020204" pitchFamily="34" charset="0"/>
                <a:cs typeface="Arial" panose="020B0604020202020204" pitchFamily="34" charset="0"/>
              </a:rPr>
              <a:t>đi</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chợ</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mua</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hộ</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mẹ</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mớ</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rau</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nhưng</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đi</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được</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nửa</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đường</a:t>
            </a:r>
            <a:r>
              <a:rPr lang="en-US" sz="3996" dirty="0">
                <a:solidFill>
                  <a:srgbClr val="2913F9"/>
                </a:solidFill>
                <a:latin typeface="Arial" panose="020B0604020202020204" pitchFamily="34" charset="0"/>
                <a:cs typeface="Arial" panose="020B0604020202020204" pitchFamily="34" charset="0"/>
              </a:rPr>
              <a:t>, Minh </a:t>
            </a:r>
            <a:r>
              <a:rPr lang="en-US" sz="3996" dirty="0" err="1">
                <a:solidFill>
                  <a:srgbClr val="2913F9"/>
                </a:solidFill>
                <a:latin typeface="Arial" panose="020B0604020202020204" pitchFamily="34" charset="0"/>
                <a:cs typeface="Arial" panose="020B0604020202020204" pitchFamily="34" charset="0"/>
              </a:rPr>
              <a:t>lại</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không</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nhớ</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mình</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nên</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đi</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hướng</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nào</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để</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đến</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chợ</a:t>
            </a:r>
            <a:r>
              <a:rPr lang="en-US" sz="3996" dirty="0">
                <a:solidFill>
                  <a:srgbClr val="2913F9"/>
                </a:solidFill>
                <a:latin typeface="Arial" panose="020B0604020202020204" pitchFamily="34" charset="0"/>
                <a:cs typeface="Arial" panose="020B0604020202020204" pitchFamily="34" charset="0"/>
              </a:rPr>
              <a:t>.</a:t>
            </a:r>
          </a:p>
          <a:p>
            <a:pPr indent="-228394" defTabSz="913577">
              <a:lnSpc>
                <a:spcPct val="90000"/>
              </a:lnSpc>
              <a:spcAft>
                <a:spcPts val="799"/>
              </a:spcAft>
              <a:buFont typeface="Arial" panose="020B0604020202020204" pitchFamily="34" charset="0"/>
              <a:buChar char="•"/>
            </a:pP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Em</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hãy</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nêu</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một</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số</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đề</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xuất</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để</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giúp</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bạn</a:t>
            </a:r>
            <a:r>
              <a:rPr lang="en-US" sz="3996" dirty="0">
                <a:solidFill>
                  <a:srgbClr val="2913F9"/>
                </a:solidFill>
                <a:latin typeface="Arial" panose="020B0604020202020204" pitchFamily="34" charset="0"/>
                <a:cs typeface="Arial" panose="020B0604020202020204" pitchFamily="34" charset="0"/>
              </a:rPr>
              <a:t> Minh </a:t>
            </a:r>
            <a:r>
              <a:rPr lang="en-US" sz="3996" dirty="0" err="1">
                <a:solidFill>
                  <a:srgbClr val="2913F9"/>
                </a:solidFill>
                <a:latin typeface="Arial" panose="020B0604020202020204" pitchFamily="34" charset="0"/>
                <a:cs typeface="Arial" panose="020B0604020202020204" pitchFamily="34" charset="0"/>
              </a:rPr>
              <a:t>tìm</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được</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đường</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đến</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chợ</a:t>
            </a:r>
            <a:r>
              <a:rPr lang="en-US" sz="3996" dirty="0">
                <a:solidFill>
                  <a:srgbClr val="2913F9"/>
                </a:solidFill>
                <a:latin typeface="Arial" panose="020B0604020202020204" pitchFamily="34" charset="0"/>
                <a:cs typeface="Arial" panose="020B0604020202020204" pitchFamily="34" charset="0"/>
              </a:rPr>
              <a:t> </a:t>
            </a:r>
            <a:r>
              <a:rPr lang="en-US" sz="3996" dirty="0" err="1">
                <a:solidFill>
                  <a:srgbClr val="2913F9"/>
                </a:solidFill>
                <a:latin typeface="Arial" panose="020B0604020202020204" pitchFamily="34" charset="0"/>
                <a:cs typeface="Arial" panose="020B0604020202020204" pitchFamily="34" charset="0"/>
              </a:rPr>
              <a:t>nhé</a:t>
            </a:r>
            <a:r>
              <a:rPr lang="en-US" sz="3996" dirty="0">
                <a:solidFill>
                  <a:srgbClr val="2913F9"/>
                </a:solidFill>
                <a:latin typeface="Arial" panose="020B0604020202020204" pitchFamily="34" charset="0"/>
                <a:cs typeface="Arial" panose="020B0604020202020204" pitchFamily="34" charset="0"/>
              </a:rPr>
              <a:t>.</a:t>
            </a:r>
          </a:p>
        </p:txBody>
      </p:sp>
      <p:pic>
        <p:nvPicPr>
          <p:cNvPr id="6" name="Hình ảnh 1">
            <a:extLst>
              <a:ext uri="{FF2B5EF4-FFF2-40B4-BE49-F238E27FC236}">
                <a16:creationId xmlns:a16="http://schemas.microsoft.com/office/drawing/2014/main" id="{3E7B38D8-59E6-4939-BECE-EE19B0BDB072}"/>
              </a:ext>
            </a:extLst>
          </p:cNvPr>
          <p:cNvPicPr/>
          <p:nvPr/>
        </p:nvPicPr>
        <p:blipFill rotWithShape="1">
          <a:blip r:embed="rId3"/>
          <a:srcRect r="1" b="286"/>
          <a:stretch/>
        </p:blipFill>
        <p:spPr>
          <a:xfrm>
            <a:off x="8485222" y="800100"/>
            <a:ext cx="9791429" cy="9067801"/>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723316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86AF7C-A218-46C3-B579-EBC3341BFB65}"/>
              </a:ext>
            </a:extLst>
          </p:cNvPr>
          <p:cNvSpPr txBox="1"/>
          <p:nvPr/>
        </p:nvSpPr>
        <p:spPr>
          <a:xfrm>
            <a:off x="3066189" y="78145"/>
            <a:ext cx="12307882" cy="1752788"/>
          </a:xfrm>
          <a:prstGeom prst="rect">
            <a:avLst/>
          </a:prstGeom>
          <a:noFill/>
        </p:spPr>
        <p:txBody>
          <a:bodyPr wrap="square" rtlCol="0">
            <a:spAutoFit/>
          </a:bodyPr>
          <a:lstStyle/>
          <a:p>
            <a:pPr algn="ctr"/>
            <a:r>
              <a:rPr lang="en-US" sz="5395" b="1" dirty="0" smtClean="0">
                <a:solidFill>
                  <a:srgbClr val="00B050"/>
                </a:solidFill>
                <a:latin typeface="Arial" panose="020B0604020202020204" pitchFamily="34" charset="0"/>
                <a:cs typeface="Arial" panose="020B0604020202020204" pitchFamily="34" charset="0"/>
              </a:rPr>
              <a:t>BÀI 8: THỰC </a:t>
            </a:r>
            <a:r>
              <a:rPr lang="en-US" sz="5395" b="1" dirty="0">
                <a:solidFill>
                  <a:srgbClr val="00B050"/>
                </a:solidFill>
                <a:latin typeface="Arial" panose="020B0604020202020204" pitchFamily="34" charset="0"/>
                <a:cs typeface="Arial" panose="020B0604020202020204" pitchFamily="34" charset="0"/>
              </a:rPr>
              <a:t>HÀNH XÁC ĐỊNH PHƯƠNG HƯỚNG </a:t>
            </a:r>
            <a:r>
              <a:rPr lang="en-US" sz="5395" b="1" dirty="0" smtClean="0">
                <a:solidFill>
                  <a:srgbClr val="00B050"/>
                </a:solidFill>
                <a:latin typeface="Arial" panose="020B0604020202020204" pitchFamily="34" charset="0"/>
                <a:cs typeface="Arial" panose="020B0604020202020204" pitchFamily="34" charset="0"/>
              </a:rPr>
              <a:t>NGOÀI </a:t>
            </a:r>
            <a:r>
              <a:rPr lang="en-US" sz="5395" b="1" dirty="0">
                <a:solidFill>
                  <a:srgbClr val="00B050"/>
                </a:solidFill>
                <a:latin typeface="Arial" panose="020B0604020202020204" pitchFamily="34" charset="0"/>
                <a:cs typeface="Arial" panose="020B0604020202020204" pitchFamily="34" charset="0"/>
              </a:rPr>
              <a:t>THỰC TẾ</a:t>
            </a:r>
          </a:p>
        </p:txBody>
      </p:sp>
      <p:sp>
        <p:nvSpPr>
          <p:cNvPr id="9" name="TextBox 8">
            <a:extLst>
              <a:ext uri="{FF2B5EF4-FFF2-40B4-BE49-F238E27FC236}">
                <a16:creationId xmlns:a16="http://schemas.microsoft.com/office/drawing/2014/main" id="{9126C170-07C4-489B-BB56-D4E29A286BFB}"/>
              </a:ext>
            </a:extLst>
          </p:cNvPr>
          <p:cNvSpPr txBox="1"/>
          <p:nvPr/>
        </p:nvSpPr>
        <p:spPr>
          <a:xfrm>
            <a:off x="465236" y="354972"/>
            <a:ext cx="3989186" cy="1475961"/>
          </a:xfrm>
          <a:prstGeom prst="rect">
            <a:avLst/>
          </a:prstGeom>
          <a:noFill/>
        </p:spPr>
        <p:txBody>
          <a:bodyPr wrap="square" rtlCol="0">
            <a:spAutoFit/>
          </a:bodyPr>
          <a:lstStyle/>
          <a:p>
            <a:r>
              <a:rPr lang="en-US" sz="8992" b="1" dirty="0">
                <a:solidFill>
                  <a:schemeClr val="bg1"/>
                </a:solidFill>
                <a:latin typeface="Arial" panose="020B0604020202020204" pitchFamily="34" charset="0"/>
                <a:cs typeface="Arial" panose="020B0604020202020204" pitchFamily="34" charset="0"/>
              </a:rPr>
              <a:t>BÀI 8</a:t>
            </a:r>
          </a:p>
        </p:txBody>
      </p:sp>
      <p:pic>
        <p:nvPicPr>
          <p:cNvPr id="5" name="Picture 4">
            <a:extLst>
              <a:ext uri="{FF2B5EF4-FFF2-40B4-BE49-F238E27FC236}">
                <a16:creationId xmlns:a16="http://schemas.microsoft.com/office/drawing/2014/main" id="{F3F68DAD-5E12-4D9A-ADC2-3EE7509951AD}"/>
              </a:ext>
            </a:extLst>
          </p:cNvPr>
          <p:cNvPicPr>
            <a:picLocks noChangeAspect="1"/>
          </p:cNvPicPr>
          <p:nvPr/>
        </p:nvPicPr>
        <p:blipFill rotWithShape="1">
          <a:blip r:embed="rId2"/>
          <a:srcRect l="21187" t="22589" r="21667" b="23334"/>
          <a:stretch/>
        </p:blipFill>
        <p:spPr>
          <a:xfrm>
            <a:off x="8460" y="1830933"/>
            <a:ext cx="18423340" cy="8113167"/>
          </a:xfrm>
          <a:prstGeom prst="rect">
            <a:avLst/>
          </a:prstGeom>
        </p:spPr>
      </p:pic>
    </p:spTree>
    <p:extLst>
      <p:ext uri="{BB962C8B-B14F-4D97-AF65-F5344CB8AC3E}">
        <p14:creationId xmlns:p14="http://schemas.microsoft.com/office/powerpoint/2010/main" val="406825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3587</TotalTime>
  <Words>1131</Words>
  <Application>Microsoft Office PowerPoint</Application>
  <PresentationFormat>Custom</PresentationFormat>
  <Paragraphs>139</Paragraphs>
  <Slides>30</Slides>
  <Notes>17</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Open Sans</vt:lpstr>
      <vt:lpstr>Arial </vt:lpstr>
      <vt:lpstr>Arial</vt:lpstr>
      <vt:lpstr>Kids</vt:lpstr>
      <vt:lpstr>Calibri</vt:lpstr>
      <vt:lpstr>Wingdings</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GIÁO ÁN ĐỊNH HƯỚNG NĂM HỌC 2024-2025</dc:title>
  <dc:creator>ROYAL SCHOOL</dc:creator>
  <cp:lastModifiedBy>Intel</cp:lastModifiedBy>
  <cp:revision>152</cp:revision>
  <dcterms:created xsi:type="dcterms:W3CDTF">2006-08-16T00:00:00Z</dcterms:created>
  <dcterms:modified xsi:type="dcterms:W3CDTF">2026-01-20T01:49:01Z</dcterms:modified>
  <dc:identifier>DAGM-CiAHLQ</dc:identifier>
</cp:coreProperties>
</file>