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98" r:id="rId2"/>
    <p:sldId id="299" r:id="rId3"/>
    <p:sldId id="300" r:id="rId4"/>
    <p:sldId id="301"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36" r:id="rId21"/>
    <p:sldId id="337" r:id="rId22"/>
    <p:sldId id="338" r:id="rId23"/>
    <p:sldId id="339" r:id="rId24"/>
    <p:sldId id="317" r:id="rId25"/>
    <p:sldId id="318" r:id="rId26"/>
    <p:sldId id="319" r:id="rId27"/>
    <p:sldId id="320" r:id="rId28"/>
    <p:sldId id="321" r:id="rId29"/>
    <p:sldId id="322" r:id="rId30"/>
    <p:sldId id="323" r:id="rId31"/>
    <p:sldId id="324" r:id="rId32"/>
    <p:sldId id="325" r:id="rId33"/>
    <p:sldId id="326" r:id="rId34"/>
    <p:sldId id="331" r:id="rId35"/>
    <p:sldId id="335" r:id="rId36"/>
    <p:sldId id="332" r:id="rId37"/>
  </p:sldIdLst>
  <p:sldSz cx="18288000" cy="10287000"/>
  <p:notesSz cx="6858000" cy="9144000"/>
  <p:embeddedFontLst>
    <p:embeddedFont>
      <p:font typeface="宋体" panose="02010600030101010101" pitchFamily="2" charset="-122"/>
      <p:regular r:id="rId39"/>
    </p:embeddedFont>
    <p:embeddedFont>
      <p:font typeface="#9Slide03 SFU Futura_12" panose="020B0604020202020204" charset="0"/>
      <p:regular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25B21-1450-4935-8F49-10C6FEB54072}" type="datetimeFigureOut">
              <a:rPr lang="en-US" smtClean="0"/>
              <a:t>20-Jan-26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6717C-9CAA-491A-B0C1-808837E0538D}" type="slidenum">
              <a:rPr lang="en-US" smtClean="0"/>
              <a:t>‹#›</a:t>
            </a:fld>
            <a:endParaRPr lang="en-US"/>
          </a:p>
        </p:txBody>
      </p:sp>
    </p:spTree>
    <p:extLst>
      <p:ext uri="{BB962C8B-B14F-4D97-AF65-F5344CB8AC3E}">
        <p14:creationId xmlns:p14="http://schemas.microsoft.com/office/powerpoint/2010/main" val="351254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D30C6B0-35C3-4B97-B1B1-B0C0AC1B0B4D}"/>
              </a:ext>
            </a:extLst>
          </p:cNvPr>
          <p:cNvSpPr>
            <a:spLocks noGrp="1"/>
          </p:cNvSpPr>
          <p:nvPr>
            <p:ph type="body" idx="1"/>
          </p:nvPr>
        </p:nvSpPr>
        <p:spPr/>
        <p:txBody>
          <a:bodyPr/>
          <a:lstStyle/>
          <a:p>
            <a:r>
              <a:rPr lang="en-US"/>
              <a:t>Đối với những bản đồ ko có kinh vĩ tuyến, ng</a:t>
            </a:r>
            <a:r>
              <a:rPr lang="vi-VN"/>
              <a:t>ư</a:t>
            </a:r>
            <a:r>
              <a:rPr lang="en-US"/>
              <a:t>ời ta vẽ mũi tên chỉ h</a:t>
            </a:r>
            <a:r>
              <a:rPr lang="vi-VN"/>
              <a:t>ư</a:t>
            </a:r>
            <a:r>
              <a:rPr lang="en-US"/>
              <a:t>ớng bắc, dựa vào đó để xác đinh ph</a:t>
            </a:r>
            <a:r>
              <a:rPr lang="vi-VN"/>
              <a:t>ư</a:t>
            </a:r>
            <a:r>
              <a:rPr lang="en-US"/>
              <a:t>ơng h</a:t>
            </a:r>
            <a:r>
              <a:rPr lang="vi-VN"/>
              <a:t>ư</a:t>
            </a:r>
            <a:r>
              <a:rPr lang="en-US"/>
              <a:t>ớng trên bản đồ</a:t>
            </a:r>
          </a:p>
        </p:txBody>
      </p:sp>
    </p:spTree>
    <p:extLst>
      <p:ext uri="{BB962C8B-B14F-4D97-AF65-F5344CB8AC3E}">
        <p14:creationId xmlns:p14="http://schemas.microsoft.com/office/powerpoint/2010/main" val="161307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Cái này mở rộng nhé  thầy cô</a:t>
            </a:r>
          </a:p>
        </p:txBody>
      </p:sp>
      <p:sp>
        <p:nvSpPr>
          <p:cNvPr id="4" name="Slide Number Placeholder 3"/>
          <p:cNvSpPr>
            <a:spLocks noGrp="1"/>
          </p:cNvSpPr>
          <p:nvPr>
            <p:ph type="sldNum" sz="quarter" idx="5"/>
          </p:nvPr>
        </p:nvSpPr>
        <p:spPr/>
        <p:txBody>
          <a:bodyPr/>
          <a:lstStyle/>
          <a:p>
            <a:fld id="{60E7AA28-6B8A-4C89-82DB-F74513C8611F}" type="slidenum">
              <a:rPr lang="en-US" smtClean="0"/>
              <a:t>29</a:t>
            </a:fld>
            <a:endParaRPr lang="en-US"/>
          </a:p>
        </p:txBody>
      </p:sp>
    </p:spTree>
    <p:extLst>
      <p:ext uri="{BB962C8B-B14F-4D97-AF65-F5344CB8AC3E}">
        <p14:creationId xmlns:p14="http://schemas.microsoft.com/office/powerpoint/2010/main" val="1858024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36</a:t>
            </a:fld>
            <a:endParaRPr lang="en-US"/>
          </a:p>
        </p:txBody>
      </p:sp>
    </p:spTree>
    <p:extLst>
      <p:ext uri="{BB962C8B-B14F-4D97-AF65-F5344CB8AC3E}">
        <p14:creationId xmlns:p14="http://schemas.microsoft.com/office/powerpoint/2010/main" val="3881278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20-Jan-26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20-Jan-26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20-Jan-26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20-Jan-26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jpe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9D35B7C-2626-4DF4-9E05-3A1C67A6D2EF}"/>
              </a:ext>
            </a:extLst>
          </p:cNvPr>
          <p:cNvPicPr/>
          <p:nvPr/>
        </p:nvPicPr>
        <p:blipFill rotWithShape="1">
          <a:blip r:embed="rId2"/>
          <a:srcRect l="769" r="12870" b="1"/>
          <a:stretch/>
        </p:blipFill>
        <p:spPr>
          <a:xfrm>
            <a:off x="8229600" y="1028700"/>
            <a:ext cx="10058400" cy="8801100"/>
          </a:xfrm>
          <a:prstGeom prst="rect">
            <a:avLst/>
          </a:prstGeom>
        </p:spPr>
      </p:pic>
      <p:sp>
        <p:nvSpPr>
          <p:cNvPr id="2" name="Rectangle 1">
            <a:extLst>
              <a:ext uri="{FF2B5EF4-FFF2-40B4-BE49-F238E27FC236}">
                <a16:creationId xmlns:a16="http://schemas.microsoft.com/office/drawing/2014/main" id="{BAF0D528-136F-493F-A410-E9E9612F1662}"/>
              </a:ext>
            </a:extLst>
          </p:cNvPr>
          <p:cNvSpPr/>
          <p:nvPr/>
        </p:nvSpPr>
        <p:spPr>
          <a:xfrm>
            <a:off x="228601" y="1562100"/>
            <a:ext cx="8000999" cy="8229600"/>
          </a:xfrm>
          <a:prstGeom prst="rect">
            <a:avLst/>
          </a:prstGeom>
        </p:spPr>
        <p:txBody>
          <a:bodyPr vert="horz" lIns="137160" tIns="68580" rIns="137160" bIns="68580" rtlCol="0">
            <a:noAutofit/>
          </a:bodyPr>
          <a:lstStyle/>
          <a:p>
            <a:pPr algn="just">
              <a:lnSpc>
                <a:spcPct val="90000"/>
              </a:lnSpc>
              <a:spcAft>
                <a:spcPts val="1200"/>
              </a:spcAft>
            </a:pPr>
            <a:r>
              <a:rPr lang="en-US" sz="4200" dirty="0" smtClean="0">
                <a:solidFill>
                  <a:srgbClr val="3829FB"/>
                </a:solidFill>
                <a:latin typeface="Times New Roman" panose="02020603050405020304" pitchFamily="18" charset="0"/>
                <a:cs typeface="Times New Roman" panose="02020603050405020304" pitchFamily="18" charset="0"/>
              </a:rPr>
              <a:t>- </a:t>
            </a:r>
            <a:r>
              <a:rPr lang="en-US" sz="4200" dirty="0" err="1" smtClean="0">
                <a:solidFill>
                  <a:srgbClr val="3829FB"/>
                </a:solidFill>
                <a:latin typeface="Times New Roman" panose="02020603050405020304" pitchFamily="18" charset="0"/>
                <a:cs typeface="Times New Roman" panose="02020603050405020304" pitchFamily="18" charset="0"/>
              </a:rPr>
              <a:t>Trang</a:t>
            </a:r>
            <a:r>
              <a:rPr lang="en-US" sz="4200" dirty="0">
                <a:solidFill>
                  <a:srgbClr val="3829FB"/>
                </a:solidFill>
                <a:latin typeface="Times New Roman" panose="02020603050405020304" pitchFamily="18" charset="0"/>
                <a:cs typeface="Times New Roman" panose="02020603050405020304" pitchFamily="18" charset="0"/>
              </a:rPr>
              <a:t>, Mai </a:t>
            </a:r>
            <a:r>
              <a:rPr lang="en-US" sz="4200" dirty="0" err="1">
                <a:solidFill>
                  <a:srgbClr val="3829FB"/>
                </a:solidFill>
                <a:latin typeface="Times New Roman" panose="02020603050405020304" pitchFamily="18" charset="0"/>
                <a:cs typeface="Times New Roman" panose="02020603050405020304" pitchFamily="18" charset="0"/>
              </a:rPr>
              <a:t>và</a:t>
            </a:r>
            <a:r>
              <a:rPr lang="en-US" sz="4200" dirty="0">
                <a:solidFill>
                  <a:srgbClr val="3829FB"/>
                </a:solidFill>
                <a:latin typeface="Times New Roman" panose="02020603050405020304" pitchFamily="18" charset="0"/>
                <a:cs typeface="Times New Roman" panose="02020603050405020304" pitchFamily="18" charset="0"/>
              </a:rPr>
              <a:t> Minh </a:t>
            </a:r>
            <a:r>
              <a:rPr lang="en-US" sz="4200" dirty="0" err="1">
                <a:solidFill>
                  <a:srgbClr val="3829FB"/>
                </a:solidFill>
                <a:latin typeface="Times New Roman" panose="02020603050405020304" pitchFamily="18" charset="0"/>
                <a:cs typeface="Times New Roman" panose="02020603050405020304" pitchFamily="18" charset="0"/>
              </a:rPr>
              <a:t>đang</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có</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một</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chuyến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đi</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chơi</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cùng</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nhau</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Nhưng</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đi</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đến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một</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ngã</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tư</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thì</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các</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bạn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ấy</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quên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đường</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mất</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rồi</a:t>
            </a:r>
            <a:r>
              <a:rPr lang="en-US" sz="4200" dirty="0">
                <a:solidFill>
                  <a:srgbClr val="3829FB"/>
                </a:solidFill>
                <a:latin typeface="Times New Roman" panose="02020603050405020304" pitchFamily="18" charset="0"/>
                <a:cs typeface="Times New Roman" panose="02020603050405020304" pitchFamily="18" charset="0"/>
              </a:rPr>
              <a:t>.</a:t>
            </a:r>
          </a:p>
          <a:p>
            <a:pPr algn="just">
              <a:lnSpc>
                <a:spcPct val="90000"/>
              </a:lnSpc>
              <a:spcAft>
                <a:spcPts val="1200"/>
              </a:spcAft>
            </a:pP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Bạn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Trang</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rất</a:t>
            </a:r>
            <a:r>
              <a:rPr lang="en-US" sz="4200" dirty="0">
                <a:solidFill>
                  <a:srgbClr val="3829FB"/>
                </a:solidFill>
                <a:latin typeface="Times New Roman" panose="02020603050405020304" pitchFamily="18" charset="0"/>
                <a:cs typeface="Times New Roman" panose="02020603050405020304" pitchFamily="18" charset="0"/>
              </a:rPr>
              <a:t> lo </a:t>
            </a:r>
            <a:r>
              <a:rPr lang="en-US" sz="4200" dirty="0" err="1">
                <a:solidFill>
                  <a:srgbClr val="3829FB"/>
                </a:solidFill>
                <a:latin typeface="Times New Roman" panose="02020603050405020304" pitchFamily="18" charset="0"/>
                <a:cs typeface="Times New Roman" panose="02020603050405020304" pitchFamily="18" charset="0"/>
              </a:rPr>
              <a:t>lắng</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Bây</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giờ</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chúng</a:t>
            </a:r>
            <a:r>
              <a:rPr lang="en-US" sz="4200" dirty="0">
                <a:solidFill>
                  <a:srgbClr val="3829FB"/>
                </a:solidFill>
                <a:latin typeface="Times New Roman" panose="02020603050405020304" pitchFamily="18" charset="0"/>
                <a:cs typeface="Times New Roman" panose="02020603050405020304" pitchFamily="18" charset="0"/>
              </a:rPr>
              <a:t> ta </a:t>
            </a:r>
            <a:r>
              <a:rPr lang="en-US" sz="4200" dirty="0" err="1">
                <a:solidFill>
                  <a:srgbClr val="3829FB"/>
                </a:solidFill>
                <a:latin typeface="Times New Roman" panose="02020603050405020304" pitchFamily="18" charset="0"/>
                <a:cs typeface="Times New Roman" panose="02020603050405020304" pitchFamily="18" charset="0"/>
              </a:rPr>
              <a:t>đi</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đường</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nào</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nhỉ</a:t>
            </a:r>
            <a:r>
              <a:rPr lang="en-US" sz="4200" dirty="0">
                <a:solidFill>
                  <a:srgbClr val="3829FB"/>
                </a:solidFill>
                <a:latin typeface="Times New Roman" panose="02020603050405020304" pitchFamily="18" charset="0"/>
                <a:cs typeface="Times New Roman" panose="02020603050405020304" pitchFamily="18" charset="0"/>
              </a:rPr>
              <a:t>?</a:t>
            </a:r>
          </a:p>
          <a:p>
            <a:pPr algn="just">
              <a:lnSpc>
                <a:spcPct val="90000"/>
              </a:lnSpc>
              <a:spcAft>
                <a:spcPts val="1200"/>
              </a:spcAft>
            </a:pPr>
            <a:r>
              <a:rPr lang="en-US" sz="4200" dirty="0">
                <a:solidFill>
                  <a:srgbClr val="3829FB"/>
                </a:solidFill>
                <a:latin typeface="Times New Roman" panose="02020603050405020304" pitchFamily="18" charset="0"/>
                <a:cs typeface="Times New Roman" panose="02020603050405020304" pitchFamily="18" charset="0"/>
              </a:rPr>
              <a:t>+ Mai: </a:t>
            </a:r>
            <a:r>
              <a:rPr lang="en-US" sz="4200" dirty="0" err="1">
                <a:solidFill>
                  <a:srgbClr val="3829FB"/>
                </a:solidFill>
                <a:latin typeface="Times New Roman" panose="02020603050405020304" pitchFamily="18" charset="0"/>
                <a:cs typeface="Times New Roman" panose="02020603050405020304" pitchFamily="18" charset="0"/>
              </a:rPr>
              <a:t>Yên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tân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tớ</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có</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bản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đồ</a:t>
            </a:r>
            <a:r>
              <a:rPr lang="en-US" sz="4200" dirty="0">
                <a:solidFill>
                  <a:srgbClr val="3829FB"/>
                </a:solidFill>
                <a:latin typeface="Times New Roman" panose="02020603050405020304" pitchFamily="18" charset="0"/>
                <a:cs typeface="Times New Roman" panose="02020603050405020304" pitchFamily="18" charset="0"/>
              </a:rPr>
              <a:t> ở </a:t>
            </a:r>
            <a:r>
              <a:rPr lang="en-US" sz="4200" dirty="0" err="1">
                <a:solidFill>
                  <a:srgbClr val="3829FB"/>
                </a:solidFill>
                <a:latin typeface="Times New Roman" panose="02020603050405020304" pitchFamily="18" charset="0"/>
                <a:cs typeface="Times New Roman" panose="02020603050405020304" pitchFamily="18" charset="0"/>
              </a:rPr>
              <a:t>đây</a:t>
            </a:r>
            <a:r>
              <a:rPr lang="en-US" sz="4200" dirty="0">
                <a:solidFill>
                  <a:srgbClr val="3829FB"/>
                </a:solidFill>
                <a:latin typeface="Times New Roman" panose="02020603050405020304" pitchFamily="18" charset="0"/>
                <a:cs typeface="Times New Roman" panose="02020603050405020304" pitchFamily="18" charset="0"/>
              </a:rPr>
              <a:t>.</a:t>
            </a:r>
          </a:p>
          <a:p>
            <a:pPr algn="just">
              <a:lnSpc>
                <a:spcPct val="90000"/>
              </a:lnSpc>
              <a:spcAft>
                <a:spcPts val="1200"/>
              </a:spcAft>
            </a:pPr>
            <a:r>
              <a:rPr lang="en-US" sz="4200" dirty="0">
                <a:solidFill>
                  <a:srgbClr val="3829FB"/>
                </a:solidFill>
                <a:latin typeface="Times New Roman" panose="02020603050405020304" pitchFamily="18" charset="0"/>
                <a:cs typeface="Times New Roman" panose="02020603050405020304" pitchFamily="18" charset="0"/>
              </a:rPr>
              <a:t>+ Minh: </a:t>
            </a:r>
            <a:r>
              <a:rPr lang="en-US" sz="4200" dirty="0" err="1">
                <a:solidFill>
                  <a:srgbClr val="3829FB"/>
                </a:solidFill>
                <a:latin typeface="Times New Roman" panose="02020603050405020304" pitchFamily="18" charset="0"/>
                <a:cs typeface="Times New Roman" panose="02020603050405020304" pitchFamily="18" charset="0"/>
              </a:rPr>
              <a:t>Bản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đồ</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trong</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chiếc</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điện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thoại</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thông</a:t>
            </a:r>
            <a:r>
              <a:rPr lang="en-US" sz="4200" dirty="0">
                <a:solidFill>
                  <a:srgbClr val="3829FB"/>
                </a:solidFill>
                <a:latin typeface="Times New Roman" panose="02020603050405020304" pitchFamily="18" charset="0"/>
                <a:cs typeface="Times New Roman" panose="02020603050405020304" pitchFamily="18" charset="0"/>
              </a:rPr>
              <a:t> minh </a:t>
            </a:r>
            <a:r>
              <a:rPr lang="en-US" sz="4200" dirty="0" err="1">
                <a:solidFill>
                  <a:srgbClr val="3829FB"/>
                </a:solidFill>
                <a:latin typeface="Times New Roman" panose="02020603050405020304" pitchFamily="18" charset="0"/>
                <a:cs typeface="Times New Roman" panose="02020603050405020304" pitchFamily="18" charset="0"/>
              </a:rPr>
              <a:t>này</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sẽ</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dẫn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đường</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cho</a:t>
            </a:r>
            <a:r>
              <a:rPr lang="en-US" sz="4200" dirty="0">
                <a:solidFill>
                  <a:srgbClr val="3829FB"/>
                </a:solidFill>
                <a:latin typeface="Times New Roman" panose="02020603050405020304" pitchFamily="18" charset="0"/>
                <a:cs typeface="Times New Roman" panose="02020603050405020304" pitchFamily="18" charset="0"/>
              </a:rPr>
              <a:t> ta </a:t>
            </a:r>
            <a:r>
              <a:rPr lang="en-US" sz="4200" dirty="0" err="1">
                <a:solidFill>
                  <a:srgbClr val="3829FB"/>
                </a:solidFill>
                <a:latin typeface="Times New Roman" panose="02020603050405020304" pitchFamily="18" charset="0"/>
                <a:cs typeface="Times New Roman" panose="02020603050405020304" pitchFamily="18" charset="0"/>
              </a:rPr>
              <a:t>đến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mọi</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nơi</a:t>
            </a:r>
            <a:r>
              <a:rPr lang="en-US" sz="4200" dirty="0">
                <a:solidFill>
                  <a:srgbClr val="3829FB"/>
                </a:solidFill>
                <a:latin typeface="Times New Roman" panose="02020603050405020304" pitchFamily="18" charset="0"/>
                <a:cs typeface="Times New Roman" panose="02020603050405020304" pitchFamily="18" charset="0"/>
              </a:rPr>
              <a:t> ta </a:t>
            </a:r>
            <a:r>
              <a:rPr lang="en-US" sz="4200" dirty="0" err="1">
                <a:solidFill>
                  <a:srgbClr val="3829FB"/>
                </a:solidFill>
                <a:latin typeface="Times New Roman" panose="02020603050405020304" pitchFamily="18" charset="0"/>
                <a:cs typeface="Times New Roman" panose="02020603050405020304" pitchFamily="18" charset="0"/>
              </a:rPr>
              <a:t>muốn</a:t>
            </a:r>
            <a:r>
              <a:rPr lang="en-US" sz="4200" dirty="0">
                <a:solidFill>
                  <a:srgbClr val="3829FB"/>
                </a:solidFill>
                <a:latin typeface="Times New Roman" panose="02020603050405020304" pitchFamily="18" charset="0"/>
                <a:cs typeface="Times New Roman" panose="02020603050405020304" pitchFamily="18" charset="0"/>
              </a:rPr>
              <a:t>.</a:t>
            </a:r>
          </a:p>
          <a:p>
            <a:pPr algn="just">
              <a:lnSpc>
                <a:spcPct val="90000"/>
              </a:lnSpc>
              <a:spcAft>
                <a:spcPts val="1200"/>
              </a:spcAft>
            </a:pP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Vấn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đề</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bạn</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Trang</a:t>
            </a:r>
            <a:r>
              <a:rPr lang="en-US" sz="4200" dirty="0">
                <a:solidFill>
                  <a:srgbClr val="3829FB"/>
                </a:solidFill>
                <a:latin typeface="Times New Roman" panose="02020603050405020304" pitchFamily="18" charset="0"/>
                <a:cs typeface="Times New Roman" panose="02020603050405020304" pitchFamily="18" charset="0"/>
              </a:rPr>
              <a:t> lo </a:t>
            </a:r>
            <a:r>
              <a:rPr lang="en-US" sz="4200" dirty="0" err="1">
                <a:solidFill>
                  <a:srgbClr val="3829FB"/>
                </a:solidFill>
                <a:latin typeface="Times New Roman" panose="02020603050405020304" pitchFamily="18" charset="0"/>
                <a:cs typeface="Times New Roman" panose="02020603050405020304" pitchFamily="18" charset="0"/>
              </a:rPr>
              <a:t>lắng</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đã</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được</a:t>
            </a:r>
            <a:r>
              <a:rPr lang="en-US" sz="4200" dirty="0">
                <a:solidFill>
                  <a:srgbClr val="3829FB"/>
                </a:solidFill>
                <a:latin typeface="Times New Roman" panose="02020603050405020304" pitchFamily="18" charset="0"/>
                <a:cs typeface="Times New Roman" panose="02020603050405020304" pitchFamily="18" charset="0"/>
              </a:rPr>
              <a:t> Mai </a:t>
            </a:r>
            <a:r>
              <a:rPr lang="en-US" sz="4200" dirty="0" err="1">
                <a:solidFill>
                  <a:srgbClr val="3829FB"/>
                </a:solidFill>
                <a:latin typeface="Times New Roman" panose="02020603050405020304" pitchFamily="18" charset="0"/>
                <a:cs typeface="Times New Roman" panose="02020603050405020304" pitchFamily="18" charset="0"/>
              </a:rPr>
              <a:t>và</a:t>
            </a:r>
            <a:r>
              <a:rPr lang="en-US" sz="4200" dirty="0">
                <a:solidFill>
                  <a:srgbClr val="3829FB"/>
                </a:solidFill>
                <a:latin typeface="Times New Roman" panose="02020603050405020304" pitchFamily="18" charset="0"/>
                <a:cs typeface="Times New Roman" panose="02020603050405020304" pitchFamily="18" charset="0"/>
              </a:rPr>
              <a:t> Minh </a:t>
            </a:r>
            <a:r>
              <a:rPr lang="en-US" sz="4200" dirty="0" err="1">
                <a:solidFill>
                  <a:srgbClr val="3829FB"/>
                </a:solidFill>
                <a:latin typeface="Times New Roman" panose="02020603050405020304" pitchFamily="18" charset="0"/>
                <a:cs typeface="Times New Roman" panose="02020603050405020304" pitchFamily="18" charset="0"/>
              </a:rPr>
              <a:t>giải</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quyết</a:t>
            </a:r>
            <a:r>
              <a:rPr lang="en-US" sz="4200" dirty="0">
                <a:solidFill>
                  <a:srgbClr val="3829FB"/>
                </a:solidFill>
                <a:latin typeface="Times New Roman" panose="02020603050405020304" pitchFamily="18" charset="0"/>
                <a:cs typeface="Times New Roman" panose="02020603050405020304" pitchFamily="18" charset="0"/>
              </a:rPr>
              <a:t> </a:t>
            </a:r>
            <a:r>
              <a:rPr lang="en-US" sz="4200" dirty="0" err="1">
                <a:solidFill>
                  <a:srgbClr val="3829FB"/>
                </a:solidFill>
                <a:latin typeface="Times New Roman" panose="02020603050405020304" pitchFamily="18" charset="0"/>
                <a:cs typeface="Times New Roman" panose="02020603050405020304" pitchFamily="18" charset="0"/>
              </a:rPr>
              <a:t>rồi</a:t>
            </a:r>
            <a:r>
              <a:rPr lang="en-US" sz="4200" dirty="0">
                <a:solidFill>
                  <a:srgbClr val="3829F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671604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333B70-46B2-4CEF-80AD-45BB194E142B}"/>
              </a:ext>
            </a:extLst>
          </p:cNvPr>
          <p:cNvGrpSpPr/>
          <p:nvPr/>
        </p:nvGrpSpPr>
        <p:grpSpPr>
          <a:xfrm>
            <a:off x="164733" y="1104900"/>
            <a:ext cx="4712067" cy="914400"/>
            <a:chOff x="1133366" y="2220084"/>
            <a:chExt cx="5681780" cy="914400"/>
          </a:xfrm>
          <a:solidFill>
            <a:schemeClr val="accent4">
              <a:lumMod val="20000"/>
              <a:lumOff val="80000"/>
            </a:schemeClr>
          </a:solidFill>
        </p:grpSpPr>
        <p:sp>
          <p:nvSpPr>
            <p:cNvPr id="4" name="Arrow: Pentagon 3">
              <a:extLst>
                <a:ext uri="{FF2B5EF4-FFF2-40B4-BE49-F238E27FC236}">
                  <a16:creationId xmlns:a16="http://schemas.microsoft.com/office/drawing/2014/main" id="{A15AC3F2-DC0E-4721-BB54-272CC9067F5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5" name="TextBox 4">
              <a:extLst>
                <a:ext uri="{FF2B5EF4-FFF2-40B4-BE49-F238E27FC236}">
                  <a16:creationId xmlns:a16="http://schemas.microsoft.com/office/drawing/2014/main" id="{FE465387-DCE1-4FAE-B5F2-B76FADB1CC8D}"/>
                </a:ext>
              </a:extLst>
            </p:cNvPr>
            <p:cNvSpPr txBox="1"/>
            <p:nvPr/>
          </p:nvSpPr>
          <p:spPr>
            <a:xfrm>
              <a:off x="1307656" y="2384346"/>
              <a:ext cx="4824635"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F6E30694-B39F-48D2-BBFF-5038BC239AC8}"/>
              </a:ext>
            </a:extLst>
          </p:cNvPr>
          <p:cNvSpPr txBox="1"/>
          <p:nvPr/>
        </p:nvSpPr>
        <p:spPr>
          <a:xfrm>
            <a:off x="1458441" y="1181100"/>
            <a:ext cx="3120217" cy="738664"/>
          </a:xfrm>
          <a:prstGeom prst="rect">
            <a:avLst/>
          </a:prstGeom>
          <a:noFill/>
        </p:spPr>
        <p:txBody>
          <a:bodyPr wrap="square" rtlCol="0">
            <a:spAutoFit/>
          </a:bodyPr>
          <a:lstStyle/>
          <a:p>
            <a:pPr algn="ctr"/>
            <a:r>
              <a:rPr lang="en-US" sz="4200" dirty="0" err="1">
                <a:solidFill>
                  <a:srgbClr val="0070C0"/>
                </a:solidFill>
                <a:latin typeface="Arial" panose="020B0604020202020204" pitchFamily="34" charset="0"/>
                <a:cs typeface="Arial" panose="020B0604020202020204" pitchFamily="34" charset="0"/>
              </a:rPr>
              <a:t>Tỉ</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lệ</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1707F403-245E-48FA-A01E-18E718C5305A}"/>
              </a:ext>
            </a:extLst>
          </p:cNvPr>
          <p:cNvSpPr/>
          <p:nvPr/>
        </p:nvSpPr>
        <p:spPr>
          <a:xfrm>
            <a:off x="0" y="1104900"/>
            <a:ext cx="1458441" cy="9144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pic>
        <p:nvPicPr>
          <p:cNvPr id="8" name="Picture 7" descr="Diagram&#10;&#10;Description automatically generated">
            <a:extLst>
              <a:ext uri="{FF2B5EF4-FFF2-40B4-BE49-F238E27FC236}">
                <a16:creationId xmlns:a16="http://schemas.microsoft.com/office/drawing/2014/main" id="{6167E9DB-F767-4507-A756-52F558A70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876301"/>
            <a:ext cx="10926898" cy="8060384"/>
          </a:xfrm>
          <a:prstGeom prst="rect">
            <a:avLst/>
          </a:prstGeom>
        </p:spPr>
      </p:pic>
      <p:sp>
        <p:nvSpPr>
          <p:cNvPr id="9" name="TextBox 8">
            <a:extLst>
              <a:ext uri="{FF2B5EF4-FFF2-40B4-BE49-F238E27FC236}">
                <a16:creationId xmlns:a16="http://schemas.microsoft.com/office/drawing/2014/main" id="{85AA03D4-7C13-4AD3-B3A5-AC5AB74D5119}"/>
              </a:ext>
            </a:extLst>
          </p:cNvPr>
          <p:cNvSpPr txBox="1"/>
          <p:nvPr/>
        </p:nvSpPr>
        <p:spPr>
          <a:xfrm>
            <a:off x="7234842" y="8936685"/>
            <a:ext cx="10854856" cy="646331"/>
          </a:xfrm>
          <a:prstGeom prst="rect">
            <a:avLst/>
          </a:prstGeom>
          <a:noFill/>
          <a:ln w="9525">
            <a:solidFill>
              <a:schemeClr val="tx1"/>
            </a:solidFill>
          </a:ln>
        </p:spPr>
        <p:txBody>
          <a:bodyPr wrap="square" rtlCol="0">
            <a:spAutoFit/>
          </a:bodyPr>
          <a:lstStyle/>
          <a:p>
            <a:r>
              <a:rPr lang="en-US" sz="3600" i="1" dirty="0" err="1">
                <a:solidFill>
                  <a:srgbClr val="0070C0"/>
                </a:solidFill>
                <a:latin typeface="Arial" panose="020B0604020202020204" pitchFamily="34" charset="0"/>
                <a:cs typeface="Arial" panose="020B0604020202020204" pitchFamily="34" charset="0"/>
              </a:rPr>
              <a:t>Hình</a:t>
            </a:r>
            <a:r>
              <a:rPr lang="en-US" sz="3600" i="1" dirty="0">
                <a:solidFill>
                  <a:srgbClr val="0070C0"/>
                </a:solidFill>
                <a:latin typeface="Arial" panose="020B0604020202020204" pitchFamily="34" charset="0"/>
                <a:cs typeface="Arial" panose="020B0604020202020204" pitchFamily="34" charset="0"/>
              </a:rPr>
              <a:t> 8. </a:t>
            </a:r>
            <a:r>
              <a:rPr lang="en-US" sz="3600" i="1" dirty="0" err="1">
                <a:solidFill>
                  <a:srgbClr val="0070C0"/>
                </a:solidFill>
                <a:latin typeface="Arial" panose="020B0604020202020204" pitchFamily="34" charset="0"/>
                <a:cs typeface="Arial" panose="020B0604020202020204" pitchFamily="34" charset="0"/>
              </a:rPr>
              <a:t>Bản</a:t>
            </a:r>
            <a:r>
              <a:rPr lang="en-US" sz="3600" i="1" dirty="0">
                <a:solidFill>
                  <a:srgbClr val="0070C0"/>
                </a:solidFill>
                <a:latin typeface="Arial" panose="020B0604020202020204" pitchFamily="34" charset="0"/>
                <a:cs typeface="Arial" panose="020B0604020202020204" pitchFamily="34" charset="0"/>
              </a:rPr>
              <a:t> </a:t>
            </a:r>
            <a:r>
              <a:rPr lang="en-US" sz="3600" i="1" dirty="0" err="1">
                <a:solidFill>
                  <a:srgbClr val="0070C0"/>
                </a:solidFill>
                <a:latin typeface="Arial" panose="020B0604020202020204" pitchFamily="34" charset="0"/>
                <a:cs typeface="Arial" panose="020B0604020202020204" pitchFamily="34" charset="0"/>
              </a:rPr>
              <a:t>đồ</a:t>
            </a:r>
            <a:r>
              <a:rPr lang="en-US" sz="3600" i="1" dirty="0">
                <a:solidFill>
                  <a:srgbClr val="0070C0"/>
                </a:solidFill>
                <a:latin typeface="Arial" panose="020B0604020202020204" pitchFamily="34" charset="0"/>
                <a:cs typeface="Arial" panose="020B0604020202020204" pitchFamily="34" charset="0"/>
              </a:rPr>
              <a:t> </a:t>
            </a:r>
            <a:r>
              <a:rPr lang="en-US" sz="3600" i="1" dirty="0" err="1">
                <a:solidFill>
                  <a:srgbClr val="0070C0"/>
                </a:solidFill>
                <a:latin typeface="Arial" panose="020B0604020202020204" pitchFamily="34" charset="0"/>
                <a:cs typeface="Arial" panose="020B0604020202020204" pitchFamily="34" charset="0"/>
              </a:rPr>
              <a:t>một</a:t>
            </a:r>
            <a:r>
              <a:rPr lang="en-US" sz="3600" i="1" dirty="0">
                <a:solidFill>
                  <a:srgbClr val="0070C0"/>
                </a:solidFill>
                <a:latin typeface="Arial" panose="020B0604020202020204" pitchFamily="34" charset="0"/>
                <a:cs typeface="Arial" panose="020B0604020202020204" pitchFamily="34" charset="0"/>
              </a:rPr>
              <a:t> </a:t>
            </a:r>
            <a:r>
              <a:rPr lang="en-US" sz="3600" i="1" dirty="0" err="1">
                <a:solidFill>
                  <a:srgbClr val="0070C0"/>
                </a:solidFill>
                <a:latin typeface="Arial" panose="020B0604020202020204" pitchFamily="34" charset="0"/>
                <a:cs typeface="Arial" panose="020B0604020202020204" pitchFamily="34" charset="0"/>
              </a:rPr>
              <a:t>khu</a:t>
            </a:r>
            <a:r>
              <a:rPr lang="en-US" sz="3600" i="1" dirty="0">
                <a:solidFill>
                  <a:srgbClr val="0070C0"/>
                </a:solidFill>
                <a:latin typeface="Arial" panose="020B0604020202020204" pitchFamily="34" charset="0"/>
                <a:cs typeface="Arial" panose="020B0604020202020204" pitchFamily="34" charset="0"/>
              </a:rPr>
              <a:t> </a:t>
            </a:r>
            <a:r>
              <a:rPr lang="en-US" sz="3600" i="1" dirty="0" err="1">
                <a:solidFill>
                  <a:srgbClr val="0070C0"/>
                </a:solidFill>
                <a:latin typeface="Arial" panose="020B0604020202020204" pitchFamily="34" charset="0"/>
                <a:cs typeface="Arial" panose="020B0604020202020204" pitchFamily="34" charset="0"/>
              </a:rPr>
              <a:t>vực</a:t>
            </a:r>
            <a:r>
              <a:rPr lang="en-US" sz="3600" i="1" dirty="0">
                <a:solidFill>
                  <a:srgbClr val="0070C0"/>
                </a:solidFill>
                <a:latin typeface="Arial" panose="020B0604020202020204" pitchFamily="34" charset="0"/>
                <a:cs typeface="Arial" panose="020B0604020202020204" pitchFamily="34" charset="0"/>
              </a:rPr>
              <a:t> </a:t>
            </a:r>
            <a:r>
              <a:rPr lang="en-US" sz="3600" i="1" dirty="0" err="1">
                <a:solidFill>
                  <a:srgbClr val="0070C0"/>
                </a:solidFill>
                <a:latin typeface="Arial" panose="020B0604020202020204" pitchFamily="34" charset="0"/>
                <a:cs typeface="Arial" panose="020B0604020202020204" pitchFamily="34" charset="0"/>
              </a:rPr>
              <a:t>của</a:t>
            </a:r>
            <a:r>
              <a:rPr lang="en-US" sz="3600" i="1" dirty="0">
                <a:solidFill>
                  <a:srgbClr val="0070C0"/>
                </a:solidFill>
                <a:latin typeface="Arial" panose="020B0604020202020204" pitchFamily="34" charset="0"/>
                <a:cs typeface="Arial" panose="020B0604020202020204" pitchFamily="34" charset="0"/>
              </a:rPr>
              <a:t> </a:t>
            </a:r>
            <a:r>
              <a:rPr lang="en-US" sz="3600" i="1" dirty="0" err="1">
                <a:solidFill>
                  <a:srgbClr val="0070C0"/>
                </a:solidFill>
                <a:latin typeface="Arial" panose="020B0604020202020204" pitchFamily="34" charset="0"/>
                <a:cs typeface="Arial" panose="020B0604020202020204" pitchFamily="34" charset="0"/>
              </a:rPr>
              <a:t>thành</a:t>
            </a:r>
            <a:r>
              <a:rPr lang="en-US" sz="3600" i="1" dirty="0">
                <a:solidFill>
                  <a:srgbClr val="0070C0"/>
                </a:solidFill>
                <a:latin typeface="Arial" panose="020B0604020202020204" pitchFamily="34" charset="0"/>
                <a:cs typeface="Arial" panose="020B0604020202020204" pitchFamily="34" charset="0"/>
              </a:rPr>
              <a:t> </a:t>
            </a:r>
            <a:r>
              <a:rPr lang="en-US" sz="3600" i="1" dirty="0" err="1">
                <a:solidFill>
                  <a:srgbClr val="0070C0"/>
                </a:solidFill>
                <a:latin typeface="Arial" panose="020B0604020202020204" pitchFamily="34" charset="0"/>
                <a:cs typeface="Arial" panose="020B0604020202020204" pitchFamily="34" charset="0"/>
              </a:rPr>
              <a:t>phố</a:t>
            </a:r>
            <a:r>
              <a:rPr lang="en-US" sz="3600" i="1" dirty="0">
                <a:solidFill>
                  <a:srgbClr val="0070C0"/>
                </a:solidFill>
                <a:latin typeface="Arial" panose="020B0604020202020204" pitchFamily="34" charset="0"/>
                <a:cs typeface="Arial" panose="020B0604020202020204" pitchFamily="34" charset="0"/>
              </a:rPr>
              <a:t> </a:t>
            </a:r>
            <a:r>
              <a:rPr lang="en-US" sz="3600" i="1" dirty="0" err="1">
                <a:solidFill>
                  <a:srgbClr val="0070C0"/>
                </a:solidFill>
                <a:latin typeface="Arial" panose="020B0604020202020204" pitchFamily="34" charset="0"/>
                <a:cs typeface="Arial" panose="020B0604020202020204" pitchFamily="34" charset="0"/>
              </a:rPr>
              <a:t>Đà</a:t>
            </a:r>
            <a:r>
              <a:rPr lang="en-US" sz="3600" i="1" dirty="0">
                <a:solidFill>
                  <a:srgbClr val="0070C0"/>
                </a:solidFill>
                <a:latin typeface="Arial" panose="020B0604020202020204" pitchFamily="34" charset="0"/>
                <a:cs typeface="Arial" panose="020B0604020202020204" pitchFamily="34" charset="0"/>
              </a:rPr>
              <a:t> </a:t>
            </a:r>
            <a:r>
              <a:rPr lang="en-US" sz="3600" i="1" dirty="0" err="1">
                <a:solidFill>
                  <a:srgbClr val="0070C0"/>
                </a:solidFill>
                <a:latin typeface="Arial" panose="020B0604020202020204" pitchFamily="34" charset="0"/>
                <a:cs typeface="Arial" panose="020B0604020202020204" pitchFamily="34" charset="0"/>
              </a:rPr>
              <a:t>Nẵng</a:t>
            </a:r>
            <a:endParaRPr lang="en-US" sz="3600" i="1" dirty="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0C7161E-B605-49B8-9E1F-1C232A92A890}"/>
              </a:ext>
            </a:extLst>
          </p:cNvPr>
          <p:cNvSpPr txBox="1"/>
          <p:nvPr/>
        </p:nvSpPr>
        <p:spPr>
          <a:xfrm>
            <a:off x="685800" y="4090885"/>
            <a:ext cx="6477000" cy="1631216"/>
          </a:xfrm>
          <a:prstGeom prst="rect">
            <a:avLst/>
          </a:prstGeom>
          <a:noFill/>
        </p:spPr>
        <p:txBody>
          <a:bodyPr wrap="square" rtlCol="0">
            <a:spAutoFit/>
          </a:bodyPr>
          <a:lstStyle/>
          <a:p>
            <a:r>
              <a:rPr lang="en-US" sz="5000" b="1" dirty="0" err="1">
                <a:solidFill>
                  <a:srgbClr val="FF0000"/>
                </a:solidFill>
                <a:latin typeface="Arial" panose="020B0604020202020204" pitchFamily="34" charset="0"/>
                <a:cs typeface="Arial" panose="020B0604020202020204" pitchFamily="34" charset="0"/>
              </a:rPr>
              <a:t>Tỉ</a:t>
            </a:r>
            <a:r>
              <a:rPr lang="en-US" sz="5000" b="1" dirty="0">
                <a:solidFill>
                  <a:srgbClr val="FF0000"/>
                </a:solidFill>
                <a:latin typeface="Arial" panose="020B0604020202020204" pitchFamily="34" charset="0"/>
                <a:cs typeface="Arial" panose="020B0604020202020204" pitchFamily="34" charset="0"/>
              </a:rPr>
              <a:t> </a:t>
            </a:r>
            <a:r>
              <a:rPr lang="en-US" sz="5000" b="1" dirty="0" err="1">
                <a:solidFill>
                  <a:srgbClr val="FF0000"/>
                </a:solidFill>
                <a:latin typeface="Arial" panose="020B0604020202020204" pitchFamily="34" charset="0"/>
                <a:cs typeface="Arial" panose="020B0604020202020204" pitchFamily="34" charset="0"/>
              </a:rPr>
              <a:t>lệ</a:t>
            </a:r>
            <a:r>
              <a:rPr lang="en-US" sz="5000" b="1" dirty="0">
                <a:solidFill>
                  <a:srgbClr val="FF0000"/>
                </a:solidFill>
                <a:latin typeface="Arial" panose="020B0604020202020204" pitchFamily="34" charset="0"/>
                <a:cs typeface="Arial" panose="020B0604020202020204" pitchFamily="34" charset="0"/>
              </a:rPr>
              <a:t> </a:t>
            </a:r>
            <a:r>
              <a:rPr lang="en-US" sz="5000" b="1" dirty="0" err="1">
                <a:solidFill>
                  <a:srgbClr val="FF0000"/>
                </a:solidFill>
                <a:latin typeface="Arial" panose="020B0604020202020204" pitchFamily="34" charset="0"/>
                <a:cs typeface="Arial" panose="020B0604020202020204" pitchFamily="34" charset="0"/>
              </a:rPr>
              <a:t>của</a:t>
            </a:r>
            <a:r>
              <a:rPr lang="en-US" sz="5000" b="1" dirty="0">
                <a:solidFill>
                  <a:srgbClr val="FF0000"/>
                </a:solidFill>
                <a:latin typeface="Arial" panose="020B0604020202020204" pitchFamily="34" charset="0"/>
                <a:cs typeface="Arial" panose="020B0604020202020204" pitchFamily="34" charset="0"/>
              </a:rPr>
              <a:t> </a:t>
            </a:r>
            <a:r>
              <a:rPr lang="en-US" sz="5000" b="1" dirty="0" err="1">
                <a:solidFill>
                  <a:srgbClr val="FF0000"/>
                </a:solidFill>
                <a:latin typeface="Arial" panose="020B0604020202020204" pitchFamily="34" charset="0"/>
                <a:cs typeface="Arial" panose="020B0604020202020204" pitchFamily="34" charset="0"/>
              </a:rPr>
              <a:t>bản</a:t>
            </a:r>
            <a:r>
              <a:rPr lang="en-US" sz="5000" b="1" dirty="0">
                <a:solidFill>
                  <a:srgbClr val="FF0000"/>
                </a:solidFill>
                <a:latin typeface="Arial" panose="020B0604020202020204" pitchFamily="34" charset="0"/>
                <a:cs typeface="Arial" panose="020B0604020202020204" pitchFamily="34" charset="0"/>
              </a:rPr>
              <a:t> </a:t>
            </a:r>
            <a:r>
              <a:rPr lang="en-US" sz="5000" b="1" dirty="0" err="1">
                <a:solidFill>
                  <a:srgbClr val="FF0000"/>
                </a:solidFill>
                <a:latin typeface="Arial" panose="020B0604020202020204" pitchFamily="34" charset="0"/>
                <a:cs typeface="Arial" panose="020B0604020202020204" pitchFamily="34" charset="0"/>
              </a:rPr>
              <a:t>đồ</a:t>
            </a:r>
            <a:r>
              <a:rPr lang="en-US" sz="5000" b="1" dirty="0">
                <a:solidFill>
                  <a:srgbClr val="FF0000"/>
                </a:solidFill>
                <a:latin typeface="Arial" panose="020B0604020202020204" pitchFamily="34" charset="0"/>
                <a:cs typeface="Arial" panose="020B0604020202020204" pitchFamily="34" charset="0"/>
              </a:rPr>
              <a:t>  </a:t>
            </a:r>
            <a:r>
              <a:rPr lang="en-US" sz="5000" b="1" dirty="0" err="1">
                <a:solidFill>
                  <a:srgbClr val="FF0000"/>
                </a:solidFill>
                <a:latin typeface="Arial" panose="020B0604020202020204" pitchFamily="34" charset="0"/>
                <a:cs typeface="Arial" panose="020B0604020202020204" pitchFamily="34" charset="0"/>
              </a:rPr>
              <a:t>là</a:t>
            </a:r>
            <a:r>
              <a:rPr lang="en-US" sz="5000" b="1" dirty="0">
                <a:solidFill>
                  <a:srgbClr val="FF0000"/>
                </a:solidFill>
                <a:latin typeface="Arial" panose="020B0604020202020204" pitchFamily="34" charset="0"/>
                <a:cs typeface="Arial" panose="020B0604020202020204" pitchFamily="34" charset="0"/>
              </a:rPr>
              <a:t> </a:t>
            </a:r>
            <a:r>
              <a:rPr lang="en-US" sz="5000" b="1" dirty="0" err="1">
                <a:solidFill>
                  <a:srgbClr val="FF0000"/>
                </a:solidFill>
                <a:latin typeface="Arial" panose="020B0604020202020204" pitchFamily="34" charset="0"/>
                <a:cs typeface="Arial" panose="020B0604020202020204" pitchFamily="34" charset="0"/>
              </a:rPr>
              <a:t>bao</a:t>
            </a:r>
            <a:r>
              <a:rPr lang="en-US" sz="5000" b="1" dirty="0">
                <a:solidFill>
                  <a:srgbClr val="FF0000"/>
                </a:solidFill>
                <a:latin typeface="Arial" panose="020B0604020202020204" pitchFamily="34" charset="0"/>
                <a:cs typeface="Arial" panose="020B0604020202020204" pitchFamily="34" charset="0"/>
              </a:rPr>
              <a:t> </a:t>
            </a:r>
            <a:r>
              <a:rPr lang="en-US" sz="5000" b="1" dirty="0" err="1">
                <a:solidFill>
                  <a:srgbClr val="FF0000"/>
                </a:solidFill>
                <a:latin typeface="Arial" panose="020B0604020202020204" pitchFamily="34" charset="0"/>
                <a:cs typeface="Arial" panose="020B0604020202020204" pitchFamily="34" charset="0"/>
              </a:rPr>
              <a:t>nhiêu</a:t>
            </a:r>
            <a:r>
              <a:rPr lang="en-US" sz="5000" b="1" dirty="0">
                <a:solidFill>
                  <a:srgbClr val="FF0000"/>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F2F796EF-5B09-4819-9AD0-9BF4B2417EBC}"/>
              </a:ext>
            </a:extLst>
          </p:cNvPr>
          <p:cNvSpPr txBox="1"/>
          <p:nvPr/>
        </p:nvSpPr>
        <p:spPr>
          <a:xfrm>
            <a:off x="729220" y="6036732"/>
            <a:ext cx="6477000" cy="861774"/>
          </a:xfrm>
          <a:prstGeom prst="rect">
            <a:avLst/>
          </a:prstGeom>
          <a:noFill/>
        </p:spPr>
        <p:txBody>
          <a:bodyPr wrap="square" rtlCol="0">
            <a:spAutoFit/>
          </a:bodyPr>
          <a:lstStyle/>
          <a:p>
            <a:r>
              <a:rPr lang="en-US" sz="5000" dirty="0" err="1">
                <a:solidFill>
                  <a:srgbClr val="00B050"/>
                </a:solidFill>
                <a:latin typeface="Arial" panose="020B0604020202020204" pitchFamily="34" charset="0"/>
                <a:cs typeface="Arial" panose="020B0604020202020204" pitchFamily="34" charset="0"/>
              </a:rPr>
              <a:t>Tỉ</a:t>
            </a:r>
            <a:r>
              <a:rPr lang="en-US" sz="5000" dirty="0">
                <a:solidFill>
                  <a:srgbClr val="00B050"/>
                </a:solidFill>
                <a:latin typeface="Arial" panose="020B0604020202020204" pitchFamily="34" charset="0"/>
                <a:cs typeface="Arial" panose="020B0604020202020204" pitchFamily="34" charset="0"/>
              </a:rPr>
              <a:t> </a:t>
            </a:r>
            <a:r>
              <a:rPr lang="en-US" sz="5000" dirty="0" err="1">
                <a:solidFill>
                  <a:srgbClr val="00B050"/>
                </a:solidFill>
                <a:latin typeface="Arial" panose="020B0604020202020204" pitchFamily="34" charset="0"/>
                <a:cs typeface="Arial" panose="020B0604020202020204" pitchFamily="34" charset="0"/>
              </a:rPr>
              <a:t>lệ</a:t>
            </a:r>
            <a:r>
              <a:rPr lang="en-US" sz="5000" dirty="0">
                <a:solidFill>
                  <a:srgbClr val="00B050"/>
                </a:solidFill>
                <a:latin typeface="Arial" panose="020B0604020202020204" pitchFamily="34" charset="0"/>
                <a:cs typeface="Arial" panose="020B0604020202020204" pitchFamily="34" charset="0"/>
              </a:rPr>
              <a:t> 1: 7.500</a:t>
            </a:r>
          </a:p>
        </p:txBody>
      </p:sp>
    </p:spTree>
    <p:extLst>
      <p:ext uri="{BB962C8B-B14F-4D97-AF65-F5344CB8AC3E}">
        <p14:creationId xmlns:p14="http://schemas.microsoft.com/office/powerpoint/2010/main" val="166679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641DBD1-4F45-4FBB-AFFF-B8AC04358013}"/>
              </a:ext>
            </a:extLst>
          </p:cNvPr>
          <p:cNvSpPr txBox="1"/>
          <p:nvPr/>
        </p:nvSpPr>
        <p:spPr>
          <a:xfrm>
            <a:off x="2583180" y="2705100"/>
            <a:ext cx="14333220" cy="2308324"/>
          </a:xfrm>
          <a:prstGeom prst="rect">
            <a:avLst/>
          </a:prstGeom>
          <a:noFill/>
        </p:spPr>
        <p:txBody>
          <a:bodyPr wrap="square" rtlCol="0">
            <a:spAutoFit/>
          </a:bodyPr>
          <a:lstStyle/>
          <a:p>
            <a:r>
              <a:rPr lang="en-US" sz="14400" b="1" dirty="0" err="1">
                <a:solidFill>
                  <a:srgbClr val="FF0000"/>
                </a:solidFill>
                <a:latin typeface="Arial" panose="020B0604020202020204" pitchFamily="34" charset="0"/>
                <a:cs typeface="Arial" panose="020B0604020202020204" pitchFamily="34" charset="0"/>
              </a:rPr>
              <a:t>Tỉ</a:t>
            </a:r>
            <a:r>
              <a:rPr lang="en-US" sz="14400" b="1" dirty="0">
                <a:solidFill>
                  <a:srgbClr val="FF0000"/>
                </a:solidFill>
                <a:latin typeface="Arial" panose="020B0604020202020204" pitchFamily="34" charset="0"/>
                <a:cs typeface="Arial" panose="020B0604020202020204" pitchFamily="34" charset="0"/>
              </a:rPr>
              <a:t> </a:t>
            </a:r>
            <a:r>
              <a:rPr lang="en-US" sz="14400" b="1" dirty="0" err="1">
                <a:solidFill>
                  <a:srgbClr val="FF0000"/>
                </a:solidFill>
                <a:latin typeface="Arial" panose="020B0604020202020204" pitchFamily="34" charset="0"/>
                <a:cs typeface="Arial" panose="020B0604020202020204" pitchFamily="34" charset="0"/>
              </a:rPr>
              <a:t>lệ</a:t>
            </a:r>
            <a:r>
              <a:rPr lang="en-US" sz="14400" b="1" dirty="0">
                <a:solidFill>
                  <a:srgbClr val="FF0000"/>
                </a:solidFill>
                <a:latin typeface="Arial" panose="020B0604020202020204" pitchFamily="34" charset="0"/>
                <a:cs typeface="Arial" panose="020B0604020202020204" pitchFamily="34" charset="0"/>
              </a:rPr>
              <a:t> 1 : 7.500</a:t>
            </a:r>
          </a:p>
        </p:txBody>
      </p:sp>
      <p:grpSp>
        <p:nvGrpSpPr>
          <p:cNvPr id="14" name="Group 13">
            <a:extLst>
              <a:ext uri="{FF2B5EF4-FFF2-40B4-BE49-F238E27FC236}">
                <a16:creationId xmlns:a16="http://schemas.microsoft.com/office/drawing/2014/main" id="{D26AB19C-3ABE-41B6-9B40-B371B8A3DAEF}"/>
              </a:ext>
            </a:extLst>
          </p:cNvPr>
          <p:cNvGrpSpPr/>
          <p:nvPr/>
        </p:nvGrpSpPr>
        <p:grpSpPr>
          <a:xfrm>
            <a:off x="3910478" y="5999313"/>
            <a:ext cx="6339840" cy="2079137"/>
            <a:chOff x="2198223" y="3260337"/>
            <a:chExt cx="4226560" cy="1386091"/>
          </a:xfrm>
        </p:grpSpPr>
        <p:sp>
          <p:nvSpPr>
            <p:cNvPr id="12" name="Rectangle 11">
              <a:extLst>
                <a:ext uri="{FF2B5EF4-FFF2-40B4-BE49-F238E27FC236}">
                  <a16:creationId xmlns:a16="http://schemas.microsoft.com/office/drawing/2014/main" id="{94EFC6C9-F68E-4D7D-A47F-03CC6607C50A}"/>
                </a:ext>
              </a:extLst>
            </p:cNvPr>
            <p:cNvSpPr/>
            <p:nvPr/>
          </p:nvSpPr>
          <p:spPr>
            <a:xfrm>
              <a:off x="2969202" y="3260338"/>
              <a:ext cx="2684603" cy="138609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Google Shape;124;p18">
              <a:extLst>
                <a:ext uri="{FF2B5EF4-FFF2-40B4-BE49-F238E27FC236}">
                  <a16:creationId xmlns:a16="http://schemas.microsoft.com/office/drawing/2014/main" id="{FB9EB63B-0BF2-419C-B0DE-A9DFA19EA77D}"/>
                </a:ext>
              </a:extLst>
            </p:cNvPr>
            <p:cNvSpPr txBox="1"/>
            <p:nvPr/>
          </p:nvSpPr>
          <p:spPr>
            <a:xfrm>
              <a:off x="2198223" y="3260337"/>
              <a:ext cx="4226560" cy="822325"/>
            </a:xfrm>
            <a:prstGeom prst="rect">
              <a:avLst/>
            </a:prstGeom>
            <a:noFill/>
            <a:ln>
              <a:noFill/>
            </a:ln>
          </p:spPr>
          <p:txBody>
            <a:bodyPr spcFirstLastPara="1" wrap="square" lIns="137138" tIns="68550" rIns="137138" bIns="68550" anchor="t" anchorCtr="0">
              <a:noAutofit/>
            </a:bodyPr>
            <a:lstStyle/>
            <a:p>
              <a:pPr algn="ctr">
                <a:buClr>
                  <a:srgbClr val="0000FF"/>
                </a:buClr>
                <a:buSzPts val="2400"/>
              </a:pPr>
              <a:r>
                <a:rPr lang="en-US" sz="6000" b="1">
                  <a:solidFill>
                    <a:srgbClr val="0000FF"/>
                  </a:solidFill>
                  <a:latin typeface="Arial" panose="020B0604020202020204" pitchFamily="34" charset="0"/>
                  <a:cs typeface="Arial" panose="020B0604020202020204" pitchFamily="34" charset="0"/>
                  <a:sym typeface="Arial"/>
                </a:rPr>
                <a:t>1cm trên</a:t>
              </a:r>
            </a:p>
            <a:p>
              <a:pPr algn="ctr">
                <a:buClr>
                  <a:srgbClr val="0000FF"/>
                </a:buClr>
                <a:buSzPts val="2400"/>
              </a:pPr>
              <a:r>
                <a:rPr lang="en-US" sz="6000" b="1">
                  <a:solidFill>
                    <a:srgbClr val="0000FF"/>
                  </a:solidFill>
                  <a:latin typeface="Arial" panose="020B0604020202020204" pitchFamily="34" charset="0"/>
                  <a:cs typeface="Arial" panose="020B0604020202020204" pitchFamily="34" charset="0"/>
                  <a:sym typeface="Arial"/>
                </a:rPr>
                <a:t> bản đồ</a:t>
              </a:r>
              <a:endParaRPr sz="6000">
                <a:latin typeface="Arial" panose="020B0604020202020204" pitchFamily="34" charset="0"/>
                <a:cs typeface="Arial" panose="020B0604020202020204" pitchFamily="34" charset="0"/>
              </a:endParaRPr>
            </a:p>
          </p:txBody>
        </p:sp>
      </p:grpSp>
      <p:sp>
        <p:nvSpPr>
          <p:cNvPr id="4" name="Left Brace 3">
            <a:extLst>
              <a:ext uri="{FF2B5EF4-FFF2-40B4-BE49-F238E27FC236}">
                <a16:creationId xmlns:a16="http://schemas.microsoft.com/office/drawing/2014/main" id="{3B3034D4-A2E9-4612-AE60-2013839E625B}"/>
              </a:ext>
            </a:extLst>
          </p:cNvPr>
          <p:cNvSpPr/>
          <p:nvPr/>
        </p:nvSpPr>
        <p:spPr>
          <a:xfrm rot="16200000">
            <a:off x="6933756" y="4685202"/>
            <a:ext cx="975360" cy="937260"/>
          </a:xfrm>
          <a:prstGeom prst="leftBrace">
            <a:avLst>
              <a:gd name="adj1" fmla="val 0"/>
              <a:gd name="adj2"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sp>
        <p:nvSpPr>
          <p:cNvPr id="10" name="Left Brace 9">
            <a:extLst>
              <a:ext uri="{FF2B5EF4-FFF2-40B4-BE49-F238E27FC236}">
                <a16:creationId xmlns:a16="http://schemas.microsoft.com/office/drawing/2014/main" id="{71D72F82-B196-4EF3-BBA3-B2DBFFF236BC}"/>
              </a:ext>
            </a:extLst>
          </p:cNvPr>
          <p:cNvSpPr/>
          <p:nvPr/>
        </p:nvSpPr>
        <p:spPr>
          <a:xfrm rot="16200000">
            <a:off x="11184299" y="3576004"/>
            <a:ext cx="975360" cy="334137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grpSp>
        <p:nvGrpSpPr>
          <p:cNvPr id="16" name="Group 15">
            <a:extLst>
              <a:ext uri="{FF2B5EF4-FFF2-40B4-BE49-F238E27FC236}">
                <a16:creationId xmlns:a16="http://schemas.microsoft.com/office/drawing/2014/main" id="{A7C632B9-2388-40E1-A8F1-9C7FEBA904F9}"/>
              </a:ext>
            </a:extLst>
          </p:cNvPr>
          <p:cNvGrpSpPr/>
          <p:nvPr/>
        </p:nvGrpSpPr>
        <p:grpSpPr>
          <a:xfrm>
            <a:off x="9647985" y="6027558"/>
            <a:ext cx="4570047" cy="2079135"/>
            <a:chOff x="5768340" y="3260338"/>
            <a:chExt cx="3046698" cy="1386090"/>
          </a:xfrm>
        </p:grpSpPr>
        <p:sp>
          <p:nvSpPr>
            <p:cNvPr id="13" name="Rectangle 12">
              <a:extLst>
                <a:ext uri="{FF2B5EF4-FFF2-40B4-BE49-F238E27FC236}">
                  <a16:creationId xmlns:a16="http://schemas.microsoft.com/office/drawing/2014/main" id="{F80D6CC2-882F-4E28-8C71-489BB3DD34F7}"/>
                </a:ext>
              </a:extLst>
            </p:cNvPr>
            <p:cNvSpPr/>
            <p:nvPr/>
          </p:nvSpPr>
          <p:spPr>
            <a:xfrm>
              <a:off x="5768340" y="3260338"/>
              <a:ext cx="3022363" cy="138609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Google Shape;124;p18">
              <a:extLst>
                <a:ext uri="{FF2B5EF4-FFF2-40B4-BE49-F238E27FC236}">
                  <a16:creationId xmlns:a16="http://schemas.microsoft.com/office/drawing/2014/main" id="{109141D2-0CC9-4684-B5F1-E666C78A7198}"/>
                </a:ext>
              </a:extLst>
            </p:cNvPr>
            <p:cNvSpPr txBox="1"/>
            <p:nvPr/>
          </p:nvSpPr>
          <p:spPr>
            <a:xfrm>
              <a:off x="5792675" y="3300957"/>
              <a:ext cx="3022363" cy="822325"/>
            </a:xfrm>
            <a:prstGeom prst="rect">
              <a:avLst/>
            </a:prstGeom>
            <a:noFill/>
            <a:ln>
              <a:noFill/>
            </a:ln>
          </p:spPr>
          <p:txBody>
            <a:bodyPr spcFirstLastPara="1" wrap="square" lIns="137138" tIns="68550" rIns="137138" bIns="68550" anchor="t" anchorCtr="0">
              <a:noAutofit/>
            </a:bodyPr>
            <a:lstStyle/>
            <a:p>
              <a:pPr algn="ctr">
                <a:buClr>
                  <a:srgbClr val="0000FF"/>
                </a:buClr>
                <a:buSzPts val="2400"/>
              </a:pPr>
              <a:r>
                <a:rPr lang="en-US" sz="6000" b="1">
                  <a:solidFill>
                    <a:srgbClr val="0000FF"/>
                  </a:solidFill>
                  <a:latin typeface="Arial" panose="020B0604020202020204" pitchFamily="34" charset="0"/>
                  <a:cs typeface="Arial" panose="020B0604020202020204" pitchFamily="34" charset="0"/>
                  <a:sym typeface="Arial"/>
                </a:rPr>
                <a:t>7500 cm </a:t>
              </a:r>
            </a:p>
            <a:p>
              <a:pPr algn="ctr">
                <a:buClr>
                  <a:srgbClr val="0000FF"/>
                </a:buClr>
                <a:buSzPts val="2400"/>
              </a:pPr>
              <a:r>
                <a:rPr lang="en-US" sz="6000" b="1">
                  <a:solidFill>
                    <a:srgbClr val="0000FF"/>
                  </a:solidFill>
                  <a:latin typeface="Arial" panose="020B0604020202020204" pitchFamily="34" charset="0"/>
                  <a:cs typeface="Arial" panose="020B0604020202020204" pitchFamily="34" charset="0"/>
                  <a:sym typeface="Arial"/>
                </a:rPr>
                <a:t>trên thực tế</a:t>
              </a:r>
              <a:endParaRPr sz="6000">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22FB4A2F-6882-49B0-BC90-0E216FA9A935}"/>
              </a:ext>
            </a:extLst>
          </p:cNvPr>
          <p:cNvSpPr txBox="1"/>
          <p:nvPr/>
        </p:nvSpPr>
        <p:spPr>
          <a:xfrm>
            <a:off x="2345054" y="3870258"/>
            <a:ext cx="15312479" cy="1754326"/>
          </a:xfrm>
          <a:prstGeom prst="rect">
            <a:avLst/>
          </a:prstGeom>
          <a:noFill/>
        </p:spPr>
        <p:txBody>
          <a:bodyPr wrap="square" rtlCol="0">
            <a:spAutoFit/>
          </a:bodyPr>
          <a:lstStyle/>
          <a:p>
            <a:r>
              <a:rPr lang="en-US" sz="10800" b="1" dirty="0" err="1">
                <a:solidFill>
                  <a:srgbClr val="FF0000"/>
                </a:solidFill>
                <a:latin typeface="Arial" panose="020B0604020202020204" pitchFamily="34" charset="0"/>
                <a:cs typeface="Arial" panose="020B0604020202020204" pitchFamily="34" charset="0"/>
              </a:rPr>
              <a:t>Tỉ</a:t>
            </a:r>
            <a:r>
              <a:rPr lang="en-US" sz="10800" b="1" dirty="0">
                <a:solidFill>
                  <a:srgbClr val="FF0000"/>
                </a:solidFill>
                <a:latin typeface="Arial" panose="020B0604020202020204" pitchFamily="34" charset="0"/>
                <a:cs typeface="Arial" panose="020B0604020202020204" pitchFamily="34" charset="0"/>
              </a:rPr>
              <a:t> </a:t>
            </a:r>
            <a:r>
              <a:rPr lang="en-US" sz="10800" b="1" dirty="0" err="1">
                <a:solidFill>
                  <a:srgbClr val="FF0000"/>
                </a:solidFill>
                <a:latin typeface="Arial" panose="020B0604020202020204" pitchFamily="34" charset="0"/>
                <a:cs typeface="Arial" panose="020B0604020202020204" pitchFamily="34" charset="0"/>
              </a:rPr>
              <a:t>lệ</a:t>
            </a:r>
            <a:r>
              <a:rPr lang="en-US" sz="10800" b="1" dirty="0">
                <a:solidFill>
                  <a:srgbClr val="FF0000"/>
                </a:solidFill>
                <a:latin typeface="Arial" panose="020B0604020202020204" pitchFamily="34" charset="0"/>
                <a:cs typeface="Arial" panose="020B0604020202020204" pitchFamily="34" charset="0"/>
              </a:rPr>
              <a:t> </a:t>
            </a:r>
            <a:r>
              <a:rPr lang="en-US" sz="10800" b="1" dirty="0" err="1">
                <a:solidFill>
                  <a:srgbClr val="FF0000"/>
                </a:solidFill>
                <a:latin typeface="Arial" panose="020B0604020202020204" pitchFamily="34" charset="0"/>
                <a:cs typeface="Arial" panose="020B0604020202020204" pitchFamily="34" charset="0"/>
              </a:rPr>
              <a:t>bản</a:t>
            </a:r>
            <a:r>
              <a:rPr lang="en-US" sz="10800" b="1" dirty="0">
                <a:solidFill>
                  <a:srgbClr val="FF0000"/>
                </a:solidFill>
                <a:latin typeface="Arial" panose="020B0604020202020204" pitchFamily="34" charset="0"/>
                <a:cs typeface="Arial" panose="020B0604020202020204" pitchFamily="34" charset="0"/>
              </a:rPr>
              <a:t> </a:t>
            </a:r>
            <a:r>
              <a:rPr lang="en-US" sz="10800" b="1" dirty="0" err="1">
                <a:solidFill>
                  <a:srgbClr val="FF0000"/>
                </a:solidFill>
                <a:latin typeface="Arial" panose="020B0604020202020204" pitchFamily="34" charset="0"/>
                <a:cs typeface="Arial" panose="020B0604020202020204" pitchFamily="34" charset="0"/>
              </a:rPr>
              <a:t>đồ</a:t>
            </a:r>
            <a:r>
              <a:rPr lang="en-US" sz="10800" b="1" dirty="0">
                <a:solidFill>
                  <a:srgbClr val="FF0000"/>
                </a:solidFill>
                <a:latin typeface="Arial" panose="020B0604020202020204" pitchFamily="34" charset="0"/>
                <a:cs typeface="Arial" panose="020B0604020202020204" pitchFamily="34" charset="0"/>
              </a:rPr>
              <a:t>  </a:t>
            </a:r>
            <a:r>
              <a:rPr lang="en-US" sz="10800" b="1" dirty="0" err="1">
                <a:solidFill>
                  <a:srgbClr val="FF0000"/>
                </a:solidFill>
                <a:latin typeface="Arial" panose="020B0604020202020204" pitchFamily="34" charset="0"/>
                <a:cs typeface="Arial" panose="020B0604020202020204" pitchFamily="34" charset="0"/>
              </a:rPr>
              <a:t>là</a:t>
            </a:r>
            <a:r>
              <a:rPr lang="en-US" sz="10800" b="1" dirty="0">
                <a:solidFill>
                  <a:srgbClr val="FF0000"/>
                </a:solidFill>
                <a:latin typeface="Arial" panose="020B0604020202020204" pitchFamily="34" charset="0"/>
                <a:cs typeface="Arial" panose="020B0604020202020204" pitchFamily="34" charset="0"/>
              </a:rPr>
              <a:t> </a:t>
            </a:r>
            <a:r>
              <a:rPr lang="en-US" sz="10800" b="1" dirty="0" err="1">
                <a:solidFill>
                  <a:srgbClr val="FF0000"/>
                </a:solidFill>
                <a:latin typeface="Arial" panose="020B0604020202020204" pitchFamily="34" charset="0"/>
                <a:cs typeface="Arial" panose="020B0604020202020204" pitchFamily="34" charset="0"/>
              </a:rPr>
              <a:t>gì</a:t>
            </a:r>
            <a:r>
              <a:rPr lang="en-US" sz="10800" b="1" dirty="0">
                <a:solidFill>
                  <a:srgbClr val="FF0000"/>
                </a:solidFill>
                <a:latin typeface="Arial" panose="020B0604020202020204" pitchFamily="34" charset="0"/>
                <a:cs typeface="Arial" panose="020B0604020202020204" pitchFamily="34" charset="0"/>
              </a:rPr>
              <a:t>?</a:t>
            </a:r>
          </a:p>
        </p:txBody>
      </p:sp>
      <p:grpSp>
        <p:nvGrpSpPr>
          <p:cNvPr id="19" name="Google Shape;130;p18">
            <a:extLst>
              <a:ext uri="{FF2B5EF4-FFF2-40B4-BE49-F238E27FC236}">
                <a16:creationId xmlns:a16="http://schemas.microsoft.com/office/drawing/2014/main" id="{DF5DAA6C-9218-4B52-B271-32238B44FBF3}"/>
              </a:ext>
            </a:extLst>
          </p:cNvPr>
          <p:cNvGrpSpPr/>
          <p:nvPr/>
        </p:nvGrpSpPr>
        <p:grpSpPr>
          <a:xfrm>
            <a:off x="312410" y="3217325"/>
            <a:ext cx="3681413" cy="2293145"/>
            <a:chOff x="1369" y="2372"/>
            <a:chExt cx="1546" cy="963"/>
          </a:xfrm>
        </p:grpSpPr>
        <p:sp>
          <p:nvSpPr>
            <p:cNvPr id="20" name="Google Shape;131;p18">
              <a:extLst>
                <a:ext uri="{FF2B5EF4-FFF2-40B4-BE49-F238E27FC236}">
                  <a16:creationId xmlns:a16="http://schemas.microsoft.com/office/drawing/2014/main" id="{7486A48D-580C-4A9D-8D6C-1BD0D830803B}"/>
                </a:ext>
              </a:extLst>
            </p:cNvPr>
            <p:cNvSpPr txBox="1"/>
            <p:nvPr/>
          </p:nvSpPr>
          <p:spPr>
            <a:xfrm>
              <a:off x="1745" y="2372"/>
              <a:ext cx="336" cy="250"/>
            </a:xfrm>
            <a:prstGeom prst="rect">
              <a:avLst/>
            </a:prstGeom>
            <a:noFill/>
            <a:ln>
              <a:noFill/>
            </a:ln>
          </p:spPr>
          <p:txBody>
            <a:bodyPr spcFirstLastPara="1" wrap="square" lIns="137138" tIns="68550" rIns="137138" bIns="68550" anchor="t" anchorCtr="0">
              <a:noAutofit/>
            </a:bodyPr>
            <a:lstStyle/>
            <a:p>
              <a:pPr>
                <a:buClr>
                  <a:schemeClr val="dk1"/>
                </a:buClr>
                <a:buSzPts val="2000"/>
              </a:pPr>
              <a:r>
                <a:rPr lang="en-US" sz="7200" b="1">
                  <a:solidFill>
                    <a:srgbClr val="00B0F0"/>
                  </a:solidFill>
                  <a:latin typeface="Arial"/>
                  <a:ea typeface="Arial"/>
                  <a:cs typeface="Arial"/>
                  <a:sym typeface="Arial"/>
                </a:rPr>
                <a:t>1</a:t>
              </a:r>
              <a:endParaRPr sz="7200" b="1">
                <a:solidFill>
                  <a:srgbClr val="00B0F0"/>
                </a:solidFill>
              </a:endParaRPr>
            </a:p>
          </p:txBody>
        </p:sp>
        <p:sp>
          <p:nvSpPr>
            <p:cNvPr id="21" name="Google Shape;132;p18">
              <a:extLst>
                <a:ext uri="{FF2B5EF4-FFF2-40B4-BE49-F238E27FC236}">
                  <a16:creationId xmlns:a16="http://schemas.microsoft.com/office/drawing/2014/main" id="{66030CC0-071F-4093-97BF-161A749D1C63}"/>
                </a:ext>
              </a:extLst>
            </p:cNvPr>
            <p:cNvSpPr txBox="1"/>
            <p:nvPr/>
          </p:nvSpPr>
          <p:spPr>
            <a:xfrm>
              <a:off x="1369" y="3013"/>
              <a:ext cx="1546" cy="322"/>
            </a:xfrm>
            <a:prstGeom prst="rect">
              <a:avLst/>
            </a:prstGeom>
            <a:noFill/>
            <a:ln>
              <a:noFill/>
            </a:ln>
          </p:spPr>
          <p:txBody>
            <a:bodyPr spcFirstLastPara="1" wrap="square" lIns="137138" tIns="68550" rIns="137138" bIns="68550" anchor="t" anchorCtr="0">
              <a:noAutofit/>
            </a:bodyPr>
            <a:lstStyle/>
            <a:p>
              <a:pPr>
                <a:buClr>
                  <a:schemeClr val="dk1"/>
                </a:buClr>
                <a:buSzPts val="2000"/>
              </a:pPr>
              <a:r>
                <a:rPr lang="en-US" sz="7200" b="1">
                  <a:solidFill>
                    <a:srgbClr val="00B0F0"/>
                  </a:solidFill>
                  <a:latin typeface="Arial"/>
                  <a:ea typeface="Arial"/>
                  <a:cs typeface="Arial"/>
                  <a:sym typeface="Arial"/>
                </a:rPr>
                <a:t>7 500</a:t>
              </a:r>
              <a:endParaRPr sz="7200" b="1">
                <a:solidFill>
                  <a:srgbClr val="00B0F0"/>
                </a:solidFill>
              </a:endParaRPr>
            </a:p>
          </p:txBody>
        </p:sp>
        <p:cxnSp>
          <p:nvCxnSpPr>
            <p:cNvPr id="22" name="Google Shape;133;p18">
              <a:extLst>
                <a:ext uri="{FF2B5EF4-FFF2-40B4-BE49-F238E27FC236}">
                  <a16:creationId xmlns:a16="http://schemas.microsoft.com/office/drawing/2014/main" id="{EE6D9C9C-F51A-414A-A5FD-BE564E7C7B03}"/>
                </a:ext>
              </a:extLst>
            </p:cNvPr>
            <p:cNvCxnSpPr>
              <a:cxnSpLocks/>
            </p:cNvCxnSpPr>
            <p:nvPr/>
          </p:nvCxnSpPr>
          <p:spPr>
            <a:xfrm>
              <a:off x="1455" y="2967"/>
              <a:ext cx="1091" cy="0"/>
            </a:xfrm>
            <a:prstGeom prst="straightConnector1">
              <a:avLst/>
            </a:prstGeom>
            <a:noFill/>
            <a:ln w="38100" cap="flat" cmpd="sng">
              <a:solidFill>
                <a:srgbClr val="00B0F0"/>
              </a:solidFill>
              <a:prstDash val="solid"/>
              <a:miter lim="800000"/>
              <a:headEnd type="none" w="med" len="med"/>
              <a:tailEnd type="none" w="med" len="med"/>
            </a:ln>
          </p:spPr>
        </p:cxnSp>
      </p:grpSp>
      <p:sp>
        <p:nvSpPr>
          <p:cNvPr id="23" name="Google Shape;134;p18">
            <a:extLst>
              <a:ext uri="{FF2B5EF4-FFF2-40B4-BE49-F238E27FC236}">
                <a16:creationId xmlns:a16="http://schemas.microsoft.com/office/drawing/2014/main" id="{2F6FE188-D594-4CE1-A38F-B0562407D02A}"/>
              </a:ext>
            </a:extLst>
          </p:cNvPr>
          <p:cNvSpPr txBox="1"/>
          <p:nvPr/>
        </p:nvSpPr>
        <p:spPr>
          <a:xfrm>
            <a:off x="6408420" y="3162300"/>
            <a:ext cx="11534022" cy="255476"/>
          </a:xfrm>
          <a:prstGeom prst="rect">
            <a:avLst/>
          </a:prstGeom>
          <a:noFill/>
          <a:ln>
            <a:noFill/>
          </a:ln>
        </p:spPr>
        <p:txBody>
          <a:bodyPr spcFirstLastPara="1" wrap="square" lIns="137138" tIns="68550" rIns="137138" bIns="68550" anchor="t" anchorCtr="0">
            <a:noAutofit/>
          </a:bodyPr>
          <a:lstStyle/>
          <a:p>
            <a:pPr>
              <a:buClr>
                <a:schemeClr val="dk1"/>
              </a:buClr>
              <a:buSzPts val="2000"/>
            </a:pPr>
            <a:r>
              <a:rPr lang="en-US" sz="7200">
                <a:solidFill>
                  <a:srgbClr val="00B050"/>
                </a:solidFill>
                <a:latin typeface="Arial"/>
                <a:ea typeface="Arial"/>
                <a:cs typeface="Arial"/>
                <a:sym typeface="Arial"/>
              </a:rPr>
              <a:t>Khoảng cách trên bản đồ</a:t>
            </a:r>
            <a:endParaRPr sz="7200">
              <a:solidFill>
                <a:srgbClr val="00B050"/>
              </a:solidFill>
            </a:endParaRPr>
          </a:p>
        </p:txBody>
      </p:sp>
      <p:cxnSp>
        <p:nvCxnSpPr>
          <p:cNvPr id="24" name="Google Shape;135;p18">
            <a:extLst>
              <a:ext uri="{FF2B5EF4-FFF2-40B4-BE49-F238E27FC236}">
                <a16:creationId xmlns:a16="http://schemas.microsoft.com/office/drawing/2014/main" id="{0A36F8E8-8D9D-4004-A0E3-EE95B95CD5AD}"/>
              </a:ext>
            </a:extLst>
          </p:cNvPr>
          <p:cNvCxnSpPr>
            <a:cxnSpLocks/>
          </p:cNvCxnSpPr>
          <p:nvPr/>
        </p:nvCxnSpPr>
        <p:spPr>
          <a:xfrm>
            <a:off x="6589508" y="4552914"/>
            <a:ext cx="10957560" cy="0"/>
          </a:xfrm>
          <a:prstGeom prst="straightConnector1">
            <a:avLst/>
          </a:prstGeom>
          <a:noFill/>
          <a:ln w="38100" cap="flat" cmpd="sng">
            <a:solidFill>
              <a:srgbClr val="0070C0"/>
            </a:solidFill>
            <a:prstDash val="solid"/>
            <a:miter lim="800000"/>
            <a:headEnd type="none" w="med" len="med"/>
            <a:tailEnd type="none" w="med" len="med"/>
          </a:ln>
        </p:spPr>
      </p:cxnSp>
      <p:sp>
        <p:nvSpPr>
          <p:cNvPr id="25" name="Google Shape;136;p18">
            <a:extLst>
              <a:ext uri="{FF2B5EF4-FFF2-40B4-BE49-F238E27FC236}">
                <a16:creationId xmlns:a16="http://schemas.microsoft.com/office/drawing/2014/main" id="{D9C4CF38-75F6-4093-A5C8-E8D68951811D}"/>
              </a:ext>
            </a:extLst>
          </p:cNvPr>
          <p:cNvSpPr txBox="1"/>
          <p:nvPr/>
        </p:nvSpPr>
        <p:spPr>
          <a:xfrm>
            <a:off x="6320346" y="4737184"/>
            <a:ext cx="12155892" cy="1066782"/>
          </a:xfrm>
          <a:prstGeom prst="rect">
            <a:avLst/>
          </a:prstGeom>
          <a:noFill/>
          <a:ln>
            <a:noFill/>
          </a:ln>
        </p:spPr>
        <p:txBody>
          <a:bodyPr spcFirstLastPara="1" wrap="square" lIns="137138" tIns="68550" rIns="137138" bIns="68550" anchor="t" anchorCtr="0">
            <a:noAutofit/>
          </a:bodyPr>
          <a:lstStyle/>
          <a:p>
            <a:pPr>
              <a:buClr>
                <a:schemeClr val="dk1"/>
              </a:buClr>
              <a:buSzPts val="2000"/>
            </a:pPr>
            <a:r>
              <a:rPr lang="en-US" sz="7200">
                <a:solidFill>
                  <a:srgbClr val="00B050"/>
                </a:solidFill>
                <a:latin typeface="Arial"/>
                <a:ea typeface="Arial"/>
                <a:cs typeface="Arial"/>
                <a:sym typeface="Arial"/>
              </a:rPr>
              <a:t>Khoảng cách ngoài thực tế</a:t>
            </a:r>
            <a:endParaRPr sz="7200">
              <a:solidFill>
                <a:srgbClr val="00B050"/>
              </a:solidFill>
            </a:endParaRPr>
          </a:p>
        </p:txBody>
      </p:sp>
      <p:sp>
        <p:nvSpPr>
          <p:cNvPr id="26" name="Google Shape;137;p18">
            <a:extLst>
              <a:ext uri="{FF2B5EF4-FFF2-40B4-BE49-F238E27FC236}">
                <a16:creationId xmlns:a16="http://schemas.microsoft.com/office/drawing/2014/main" id="{CE347222-C02A-4E84-A447-30B47420CE1E}"/>
              </a:ext>
            </a:extLst>
          </p:cNvPr>
          <p:cNvSpPr txBox="1"/>
          <p:nvPr/>
        </p:nvSpPr>
        <p:spPr>
          <a:xfrm>
            <a:off x="3213848" y="3900481"/>
            <a:ext cx="3375660" cy="360564"/>
          </a:xfrm>
          <a:prstGeom prst="rect">
            <a:avLst/>
          </a:prstGeom>
          <a:noFill/>
          <a:ln>
            <a:noFill/>
          </a:ln>
        </p:spPr>
        <p:txBody>
          <a:bodyPr spcFirstLastPara="1" wrap="square" lIns="137138" tIns="68550" rIns="137138" bIns="68550" anchor="t" anchorCtr="0">
            <a:noAutofit/>
          </a:bodyPr>
          <a:lstStyle/>
          <a:p>
            <a:pPr>
              <a:buClr>
                <a:schemeClr val="dk1"/>
              </a:buClr>
              <a:buSzPts val="2000"/>
            </a:pPr>
            <a:r>
              <a:rPr lang="en-US" sz="6600" b="1">
                <a:solidFill>
                  <a:srgbClr val="00B050"/>
                </a:solidFill>
                <a:latin typeface="Arial"/>
                <a:ea typeface="Arial"/>
                <a:cs typeface="Arial"/>
                <a:sym typeface="Arial"/>
              </a:rPr>
              <a:t>Là tỉ số</a:t>
            </a:r>
            <a:endParaRPr sz="6600" b="1">
              <a:solidFill>
                <a:srgbClr val="00B050"/>
              </a:solidFill>
            </a:endParaRPr>
          </a:p>
        </p:txBody>
      </p:sp>
      <p:grpSp>
        <p:nvGrpSpPr>
          <p:cNvPr id="40" name="Group 39">
            <a:extLst>
              <a:ext uri="{FF2B5EF4-FFF2-40B4-BE49-F238E27FC236}">
                <a16:creationId xmlns:a16="http://schemas.microsoft.com/office/drawing/2014/main" id="{89333B70-46B2-4CEF-80AD-45BB194E142B}"/>
              </a:ext>
            </a:extLst>
          </p:cNvPr>
          <p:cNvGrpSpPr/>
          <p:nvPr/>
        </p:nvGrpSpPr>
        <p:grpSpPr>
          <a:xfrm>
            <a:off x="164733" y="1104900"/>
            <a:ext cx="4712067" cy="914400"/>
            <a:chOff x="1133366" y="2220084"/>
            <a:chExt cx="5681780" cy="914400"/>
          </a:xfrm>
          <a:solidFill>
            <a:schemeClr val="accent4">
              <a:lumMod val="20000"/>
              <a:lumOff val="80000"/>
            </a:schemeClr>
          </a:solidFill>
        </p:grpSpPr>
        <p:sp>
          <p:nvSpPr>
            <p:cNvPr id="41" name="Arrow: Pentagon 3">
              <a:extLst>
                <a:ext uri="{FF2B5EF4-FFF2-40B4-BE49-F238E27FC236}">
                  <a16:creationId xmlns:a16="http://schemas.microsoft.com/office/drawing/2014/main" id="{A15AC3F2-DC0E-4721-BB54-272CC9067F5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42" name="TextBox 41">
              <a:extLst>
                <a:ext uri="{FF2B5EF4-FFF2-40B4-BE49-F238E27FC236}">
                  <a16:creationId xmlns:a16="http://schemas.microsoft.com/office/drawing/2014/main" id="{FE465387-DCE1-4FAE-B5F2-B76FADB1CC8D}"/>
                </a:ext>
              </a:extLst>
            </p:cNvPr>
            <p:cNvSpPr txBox="1"/>
            <p:nvPr/>
          </p:nvSpPr>
          <p:spPr>
            <a:xfrm>
              <a:off x="1307656" y="2384346"/>
              <a:ext cx="4824635"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43" name="TextBox 42">
            <a:extLst>
              <a:ext uri="{FF2B5EF4-FFF2-40B4-BE49-F238E27FC236}">
                <a16:creationId xmlns:a16="http://schemas.microsoft.com/office/drawing/2014/main" id="{F6E30694-B39F-48D2-BBFF-5038BC239AC8}"/>
              </a:ext>
            </a:extLst>
          </p:cNvPr>
          <p:cNvSpPr txBox="1"/>
          <p:nvPr/>
        </p:nvSpPr>
        <p:spPr>
          <a:xfrm>
            <a:off x="1458441" y="1181100"/>
            <a:ext cx="3120217" cy="738664"/>
          </a:xfrm>
          <a:prstGeom prst="rect">
            <a:avLst/>
          </a:prstGeom>
          <a:noFill/>
        </p:spPr>
        <p:txBody>
          <a:bodyPr wrap="square" rtlCol="0">
            <a:spAutoFit/>
          </a:bodyPr>
          <a:lstStyle/>
          <a:p>
            <a:pPr algn="ctr"/>
            <a:r>
              <a:rPr lang="en-US" sz="4200" dirty="0" err="1">
                <a:solidFill>
                  <a:srgbClr val="0070C0"/>
                </a:solidFill>
                <a:latin typeface="Arial" panose="020B0604020202020204" pitchFamily="34" charset="0"/>
                <a:cs typeface="Arial" panose="020B0604020202020204" pitchFamily="34" charset="0"/>
              </a:rPr>
              <a:t>Tỉ</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lệ</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sp>
        <p:nvSpPr>
          <p:cNvPr id="44" name="Arrow: Pentagon 6">
            <a:extLst>
              <a:ext uri="{FF2B5EF4-FFF2-40B4-BE49-F238E27FC236}">
                <a16:creationId xmlns:a16="http://schemas.microsoft.com/office/drawing/2014/main" id="{1707F403-245E-48FA-A01E-18E718C5305A}"/>
              </a:ext>
            </a:extLst>
          </p:cNvPr>
          <p:cNvSpPr/>
          <p:nvPr/>
        </p:nvSpPr>
        <p:spPr>
          <a:xfrm>
            <a:off x="0" y="1104900"/>
            <a:ext cx="1458441" cy="9144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spTree>
    <p:extLst>
      <p:ext uri="{BB962C8B-B14F-4D97-AF65-F5344CB8AC3E}">
        <p14:creationId xmlns:p14="http://schemas.microsoft.com/office/powerpoint/2010/main" val="120528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8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8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4" grpId="1" animBg="1"/>
      <p:bldP spid="10" grpId="0" animBg="1"/>
      <p:bldP spid="10" grpId="1" animBg="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8064B7-0A7D-465B-85D4-0544D3147387}"/>
              </a:ext>
            </a:extLst>
          </p:cNvPr>
          <p:cNvPicPr>
            <a:picLocks noChangeAspect="1"/>
          </p:cNvPicPr>
          <p:nvPr/>
        </p:nvPicPr>
        <p:blipFill rotWithShape="1">
          <a:blip r:embed="rId2"/>
          <a:srcRect l="26249" t="26595" r="27333" b="10991"/>
          <a:stretch/>
        </p:blipFill>
        <p:spPr>
          <a:xfrm>
            <a:off x="8771068" y="1714500"/>
            <a:ext cx="9387392" cy="7215630"/>
          </a:xfrm>
          <a:prstGeom prst="rect">
            <a:avLst/>
          </a:prstGeom>
        </p:spPr>
      </p:pic>
      <p:sp>
        <p:nvSpPr>
          <p:cNvPr id="9" name="TextBox 8">
            <a:extLst>
              <a:ext uri="{FF2B5EF4-FFF2-40B4-BE49-F238E27FC236}">
                <a16:creationId xmlns:a16="http://schemas.microsoft.com/office/drawing/2014/main" id="{F6291249-C094-4CA6-B1E5-1481BA21AA4F}"/>
              </a:ext>
            </a:extLst>
          </p:cNvPr>
          <p:cNvSpPr txBox="1"/>
          <p:nvPr/>
        </p:nvSpPr>
        <p:spPr>
          <a:xfrm>
            <a:off x="8862060" y="9116080"/>
            <a:ext cx="9296400" cy="523220"/>
          </a:xfrm>
          <a:prstGeom prst="rect">
            <a:avLst/>
          </a:prstGeom>
          <a:noFill/>
          <a:ln w="9525">
            <a:solidFill>
              <a:schemeClr val="tx1"/>
            </a:solidFill>
          </a:ln>
        </p:spPr>
        <p:txBody>
          <a:bodyPr wrap="square" rtlCol="0">
            <a:spAutoFit/>
          </a:bodyPr>
          <a:lstStyle/>
          <a:p>
            <a:r>
              <a:rPr lang="en-US" sz="2800" i="1" dirty="0" err="1">
                <a:solidFill>
                  <a:srgbClr val="0070C0"/>
                </a:solidFill>
                <a:latin typeface="Arial" panose="020B0604020202020204" pitchFamily="34" charset="0"/>
                <a:cs typeface="Arial" panose="020B0604020202020204" pitchFamily="34" charset="0"/>
              </a:rPr>
              <a:t>Hình</a:t>
            </a:r>
            <a:r>
              <a:rPr lang="en-US" sz="2800" i="1" dirty="0">
                <a:solidFill>
                  <a:srgbClr val="0070C0"/>
                </a:solidFill>
                <a:latin typeface="Arial" panose="020B0604020202020204" pitchFamily="34" charset="0"/>
                <a:cs typeface="Arial" panose="020B0604020202020204" pitchFamily="34" charset="0"/>
              </a:rPr>
              <a:t> 1. </a:t>
            </a:r>
            <a:r>
              <a:rPr lang="en-US" sz="2800" i="1" dirty="0" err="1">
                <a:solidFill>
                  <a:srgbClr val="0070C0"/>
                </a:solidFill>
                <a:latin typeface="Arial" panose="020B0604020202020204" pitchFamily="34" charset="0"/>
                <a:cs typeface="Arial" panose="020B0604020202020204" pitchFamily="34" charset="0"/>
              </a:rPr>
              <a:t>Bản</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đồ</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một</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khu</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vực</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của</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Thành</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phố</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Hồ</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Chí</a:t>
            </a:r>
            <a:r>
              <a:rPr lang="en-US" sz="2800" i="1" dirty="0">
                <a:solidFill>
                  <a:srgbClr val="0070C0"/>
                </a:solidFill>
                <a:latin typeface="Arial" panose="020B0604020202020204" pitchFamily="34" charset="0"/>
                <a:cs typeface="Arial" panose="020B0604020202020204" pitchFamily="34" charset="0"/>
              </a:rPr>
              <a:t> Minh</a:t>
            </a:r>
          </a:p>
        </p:txBody>
      </p:sp>
      <p:sp>
        <p:nvSpPr>
          <p:cNvPr id="10" name="TextBox 9">
            <a:extLst>
              <a:ext uri="{FF2B5EF4-FFF2-40B4-BE49-F238E27FC236}">
                <a16:creationId xmlns:a16="http://schemas.microsoft.com/office/drawing/2014/main" id="{E5A2FF5B-4620-489D-9AB5-4C4482616A10}"/>
              </a:ext>
            </a:extLst>
          </p:cNvPr>
          <p:cNvSpPr txBox="1"/>
          <p:nvPr/>
        </p:nvSpPr>
        <p:spPr>
          <a:xfrm>
            <a:off x="142240" y="5966001"/>
            <a:ext cx="8628827" cy="2400657"/>
          </a:xfrm>
          <a:prstGeom prst="rect">
            <a:avLst/>
          </a:prstGeom>
          <a:noFill/>
          <a:ln>
            <a:solidFill>
              <a:schemeClr val="accent1">
                <a:shade val="50000"/>
              </a:schemeClr>
            </a:solidFill>
            <a:prstDash val="dash"/>
          </a:ln>
        </p:spPr>
        <p:txBody>
          <a:bodyPr wrap="square" rtlCol="0">
            <a:spAutoFit/>
          </a:bodyPr>
          <a:lstStyle/>
          <a:p>
            <a:pPr algn="just"/>
            <a:r>
              <a:rPr lang="en-US" sz="5000" dirty="0" err="1">
                <a:solidFill>
                  <a:srgbClr val="FF0000"/>
                </a:solidFill>
                <a:latin typeface="Arial" panose="020B0604020202020204" pitchFamily="34" charset="0"/>
                <a:cs typeface="Arial" panose="020B0604020202020204" pitchFamily="34" charset="0"/>
              </a:rPr>
              <a:t>Với</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tỉ</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lệ</a:t>
            </a:r>
            <a:r>
              <a:rPr lang="en-US" sz="5000" dirty="0">
                <a:solidFill>
                  <a:srgbClr val="FF0000"/>
                </a:solidFill>
                <a:latin typeface="Arial" panose="020B0604020202020204" pitchFamily="34" charset="0"/>
                <a:cs typeface="Arial" panose="020B0604020202020204" pitchFamily="34" charset="0"/>
              </a:rPr>
              <a:t> 1 : 10 </a:t>
            </a:r>
            <a:r>
              <a:rPr lang="en-US" sz="5000" dirty="0" smtClean="0">
                <a:solidFill>
                  <a:srgbClr val="FF0000"/>
                </a:solidFill>
                <a:latin typeface="Arial" panose="020B0604020202020204" pitchFamily="34" charset="0"/>
                <a:cs typeface="Arial" panose="020B0604020202020204" pitchFamily="34" charset="0"/>
              </a:rPr>
              <a:t>000 </a:t>
            </a:r>
            <a:r>
              <a:rPr lang="en-US" sz="5000" dirty="0" err="1">
                <a:solidFill>
                  <a:srgbClr val="FF0000"/>
                </a:solidFill>
                <a:latin typeface="Arial" panose="020B0604020202020204" pitchFamily="34" charset="0"/>
                <a:cs typeface="Arial" panose="020B0604020202020204" pitchFamily="34" charset="0"/>
              </a:rPr>
              <a:t>thì</a:t>
            </a:r>
            <a:r>
              <a:rPr lang="en-US" sz="5000" dirty="0">
                <a:solidFill>
                  <a:srgbClr val="FF0000"/>
                </a:solidFill>
                <a:latin typeface="Arial" panose="020B0604020202020204" pitchFamily="34" charset="0"/>
                <a:cs typeface="Arial" panose="020B0604020202020204" pitchFamily="34" charset="0"/>
              </a:rPr>
              <a:t> 1 cm </a:t>
            </a:r>
            <a:r>
              <a:rPr lang="en-US" sz="5000" dirty="0" err="1">
                <a:solidFill>
                  <a:srgbClr val="FF0000"/>
                </a:solidFill>
                <a:latin typeface="Arial" panose="020B0604020202020204" pitchFamily="34" charset="0"/>
                <a:cs typeface="Arial" panose="020B0604020202020204" pitchFamily="34" charset="0"/>
              </a:rPr>
              <a:t>trên</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bản</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đồ</a:t>
            </a:r>
            <a:r>
              <a:rPr lang="en-US" sz="5000" dirty="0">
                <a:solidFill>
                  <a:srgbClr val="FF0000"/>
                </a:solidFill>
                <a:latin typeface="Arial" panose="020B0604020202020204" pitchFamily="34" charset="0"/>
                <a:cs typeface="Arial" panose="020B0604020202020204" pitchFamily="34" charset="0"/>
              </a:rPr>
              <a:t> t</a:t>
            </a:r>
            <a:r>
              <a:rPr lang="vi-VN" sz="5000" dirty="0">
                <a:solidFill>
                  <a:srgbClr val="FF0000"/>
                </a:solidFill>
                <a:latin typeface="Arial" panose="020B0604020202020204" pitchFamily="34" charset="0"/>
                <a:cs typeface="Arial" panose="020B0604020202020204" pitchFamily="34" charset="0"/>
              </a:rPr>
              <a:t>ư</a:t>
            </a:r>
            <a:r>
              <a:rPr lang="en-US" sz="5000" dirty="0" err="1">
                <a:solidFill>
                  <a:srgbClr val="FF0000"/>
                </a:solidFill>
                <a:latin typeface="Arial" panose="020B0604020202020204" pitchFamily="34" charset="0"/>
                <a:cs typeface="Arial" panose="020B0604020202020204" pitchFamily="34" charset="0"/>
              </a:rPr>
              <a:t>ơng</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ứng</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với</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bao</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nhiêu</a:t>
            </a:r>
            <a:r>
              <a:rPr lang="en-US" sz="5000" dirty="0">
                <a:solidFill>
                  <a:srgbClr val="FF0000"/>
                </a:solidFill>
                <a:latin typeface="Arial" panose="020B0604020202020204" pitchFamily="34" charset="0"/>
                <a:cs typeface="Arial" panose="020B0604020202020204" pitchFamily="34" charset="0"/>
              </a:rPr>
              <a:t> m </a:t>
            </a:r>
            <a:r>
              <a:rPr lang="en-US" sz="5000" dirty="0" err="1">
                <a:solidFill>
                  <a:srgbClr val="FF0000"/>
                </a:solidFill>
                <a:latin typeface="Arial" panose="020B0604020202020204" pitchFamily="34" charset="0"/>
                <a:cs typeface="Arial" panose="020B0604020202020204" pitchFamily="34" charset="0"/>
              </a:rPr>
              <a:t>trên</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thực</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địa</a:t>
            </a:r>
            <a:r>
              <a:rPr lang="en-US" sz="5000" dirty="0">
                <a:solidFill>
                  <a:srgbClr val="FF0000"/>
                </a:solidFill>
                <a:latin typeface="Arial" panose="020B0604020202020204" pitchFamily="34" charset="0"/>
                <a:cs typeface="Arial" panose="020B0604020202020204" pitchFamily="34" charset="0"/>
              </a:rPr>
              <a:t>?</a:t>
            </a:r>
          </a:p>
        </p:txBody>
      </p:sp>
      <p:sp>
        <p:nvSpPr>
          <p:cNvPr id="11" name="Google Shape;125;p18">
            <a:extLst>
              <a:ext uri="{FF2B5EF4-FFF2-40B4-BE49-F238E27FC236}">
                <a16:creationId xmlns:a16="http://schemas.microsoft.com/office/drawing/2014/main" id="{37D2B0FA-348B-48E1-ADEB-1AE0A097B993}"/>
              </a:ext>
            </a:extLst>
          </p:cNvPr>
          <p:cNvSpPr txBox="1"/>
          <p:nvPr/>
        </p:nvSpPr>
        <p:spPr>
          <a:xfrm>
            <a:off x="-12070" y="2889636"/>
            <a:ext cx="8783138" cy="1025455"/>
          </a:xfrm>
          <a:prstGeom prst="rect">
            <a:avLst/>
          </a:prstGeom>
          <a:noFill/>
          <a:ln>
            <a:solidFill>
              <a:schemeClr val="accent1">
                <a:shade val="50000"/>
              </a:schemeClr>
            </a:solidFill>
            <a:prstDash val="dash"/>
          </a:ln>
        </p:spPr>
        <p:txBody>
          <a:bodyPr spcFirstLastPara="1" wrap="square" lIns="137138" tIns="68550" rIns="137138" bIns="68550" anchor="t" anchorCtr="0">
            <a:noAutofit/>
          </a:bodyPr>
          <a:lstStyle/>
          <a:p>
            <a:pPr marL="514350" indent="-514350">
              <a:buClr>
                <a:srgbClr val="FF0000"/>
              </a:buClr>
              <a:buSzPts val="2400"/>
            </a:pPr>
            <a:r>
              <a:rPr lang="en-US" sz="5000" dirty="0" err="1">
                <a:solidFill>
                  <a:srgbClr val="FF0000"/>
                </a:solidFill>
                <a:latin typeface="Arial"/>
                <a:ea typeface="Arial"/>
                <a:cs typeface="Arial"/>
                <a:sym typeface="Arial"/>
              </a:rPr>
              <a:t>Tỉ</a:t>
            </a:r>
            <a:r>
              <a:rPr lang="en-US" sz="5000" dirty="0">
                <a:solidFill>
                  <a:srgbClr val="FF0000"/>
                </a:solidFill>
                <a:latin typeface="Arial"/>
                <a:ea typeface="Arial"/>
                <a:cs typeface="Arial"/>
                <a:sym typeface="Arial"/>
              </a:rPr>
              <a:t> </a:t>
            </a:r>
            <a:r>
              <a:rPr lang="en-US" sz="5000" dirty="0" err="1">
                <a:solidFill>
                  <a:srgbClr val="FF0000"/>
                </a:solidFill>
                <a:latin typeface="Arial"/>
                <a:ea typeface="Arial"/>
                <a:cs typeface="Arial"/>
                <a:sym typeface="Arial"/>
              </a:rPr>
              <a:t>lệ</a:t>
            </a:r>
            <a:r>
              <a:rPr lang="en-US" sz="5000" dirty="0">
                <a:solidFill>
                  <a:srgbClr val="FF0000"/>
                </a:solidFill>
                <a:latin typeface="Arial"/>
                <a:ea typeface="Arial"/>
                <a:cs typeface="Arial"/>
                <a:sym typeface="Arial"/>
              </a:rPr>
              <a:t> </a:t>
            </a:r>
            <a:r>
              <a:rPr lang="en-US" sz="5000" dirty="0" err="1">
                <a:solidFill>
                  <a:srgbClr val="FF0000"/>
                </a:solidFill>
                <a:latin typeface="Arial"/>
                <a:ea typeface="Arial"/>
                <a:cs typeface="Arial"/>
                <a:sym typeface="Arial"/>
              </a:rPr>
              <a:t>của</a:t>
            </a:r>
            <a:r>
              <a:rPr lang="en-US" sz="5000" dirty="0">
                <a:solidFill>
                  <a:srgbClr val="FF0000"/>
                </a:solidFill>
                <a:latin typeface="Arial"/>
                <a:ea typeface="Arial"/>
                <a:cs typeface="Arial"/>
                <a:sym typeface="Arial"/>
              </a:rPr>
              <a:t> </a:t>
            </a:r>
            <a:r>
              <a:rPr lang="en-US" sz="5000" dirty="0" err="1">
                <a:solidFill>
                  <a:srgbClr val="FF0000"/>
                </a:solidFill>
                <a:latin typeface="Arial"/>
                <a:ea typeface="Arial"/>
                <a:cs typeface="Arial"/>
                <a:sym typeface="Arial"/>
              </a:rPr>
              <a:t>bản</a:t>
            </a:r>
            <a:r>
              <a:rPr lang="en-US" sz="5000" dirty="0">
                <a:solidFill>
                  <a:srgbClr val="FF0000"/>
                </a:solidFill>
                <a:latin typeface="Arial"/>
                <a:ea typeface="Arial"/>
                <a:cs typeface="Arial"/>
                <a:sym typeface="Arial"/>
              </a:rPr>
              <a:t> </a:t>
            </a:r>
            <a:r>
              <a:rPr lang="en-US" sz="5000" dirty="0" err="1">
                <a:solidFill>
                  <a:srgbClr val="FF0000"/>
                </a:solidFill>
                <a:latin typeface="Arial"/>
                <a:ea typeface="Arial"/>
                <a:cs typeface="Arial"/>
                <a:sym typeface="Arial"/>
              </a:rPr>
              <a:t>đồ</a:t>
            </a:r>
            <a:r>
              <a:rPr lang="en-US" sz="5000" dirty="0">
                <a:solidFill>
                  <a:srgbClr val="FF0000"/>
                </a:solidFill>
                <a:latin typeface="Arial"/>
                <a:ea typeface="Arial"/>
                <a:cs typeface="Arial"/>
                <a:sym typeface="Arial"/>
              </a:rPr>
              <a:t> </a:t>
            </a:r>
            <a:r>
              <a:rPr lang="en-US" sz="5000" dirty="0" err="1">
                <a:solidFill>
                  <a:srgbClr val="FF0000"/>
                </a:solidFill>
                <a:latin typeface="Arial"/>
                <a:ea typeface="Arial"/>
                <a:cs typeface="Arial"/>
                <a:sym typeface="Arial"/>
              </a:rPr>
              <a:t>là</a:t>
            </a:r>
            <a:r>
              <a:rPr lang="en-US" sz="5000" dirty="0">
                <a:solidFill>
                  <a:srgbClr val="FF0000"/>
                </a:solidFill>
                <a:latin typeface="Arial"/>
                <a:ea typeface="Arial"/>
                <a:cs typeface="Arial"/>
                <a:sym typeface="Arial"/>
              </a:rPr>
              <a:t> </a:t>
            </a:r>
            <a:r>
              <a:rPr lang="en-US" sz="5000" dirty="0" err="1">
                <a:solidFill>
                  <a:srgbClr val="FF0000"/>
                </a:solidFill>
                <a:latin typeface="Arial"/>
                <a:ea typeface="Arial"/>
                <a:cs typeface="Arial"/>
                <a:sym typeface="Arial"/>
              </a:rPr>
              <a:t>bao</a:t>
            </a:r>
            <a:r>
              <a:rPr lang="en-US" sz="5000" dirty="0">
                <a:solidFill>
                  <a:srgbClr val="FF0000"/>
                </a:solidFill>
                <a:latin typeface="Arial"/>
                <a:ea typeface="Arial"/>
                <a:cs typeface="Arial"/>
                <a:sym typeface="Arial"/>
              </a:rPr>
              <a:t> </a:t>
            </a:r>
            <a:r>
              <a:rPr lang="en-US" sz="5000" dirty="0" err="1">
                <a:solidFill>
                  <a:srgbClr val="FF0000"/>
                </a:solidFill>
                <a:latin typeface="Arial"/>
                <a:ea typeface="Arial"/>
                <a:cs typeface="Arial"/>
                <a:sym typeface="Arial"/>
              </a:rPr>
              <a:t>nhiêu</a:t>
            </a:r>
            <a:r>
              <a:rPr lang="en-US" sz="5000" dirty="0">
                <a:solidFill>
                  <a:srgbClr val="FF0000"/>
                </a:solidFill>
                <a:latin typeface="Arial"/>
                <a:ea typeface="Arial"/>
                <a:cs typeface="Arial"/>
                <a:sym typeface="Arial"/>
              </a:rPr>
              <a:t>? </a:t>
            </a:r>
            <a:endParaRPr sz="5000" dirty="0"/>
          </a:p>
        </p:txBody>
      </p:sp>
      <p:pic>
        <p:nvPicPr>
          <p:cNvPr id="12" name="Picture 11">
            <a:extLst>
              <a:ext uri="{FF2B5EF4-FFF2-40B4-BE49-F238E27FC236}">
                <a16:creationId xmlns:a16="http://schemas.microsoft.com/office/drawing/2014/main" id="{87B12535-82E1-4B37-A299-87795A8F2E43}"/>
              </a:ext>
            </a:extLst>
          </p:cNvPr>
          <p:cNvPicPr>
            <a:picLocks noChangeAspect="1"/>
          </p:cNvPicPr>
          <p:nvPr/>
        </p:nvPicPr>
        <p:blipFill rotWithShape="1">
          <a:blip r:embed="rId3"/>
          <a:srcRect l="39749" t="43556" r="43417" b="27111"/>
          <a:stretch/>
        </p:blipFill>
        <p:spPr>
          <a:xfrm>
            <a:off x="3260689" y="3915091"/>
            <a:ext cx="1696196" cy="1662608"/>
          </a:xfrm>
          <a:prstGeom prst="rect">
            <a:avLst/>
          </a:prstGeom>
        </p:spPr>
      </p:pic>
      <p:grpSp>
        <p:nvGrpSpPr>
          <p:cNvPr id="13" name="Group 12">
            <a:extLst>
              <a:ext uri="{FF2B5EF4-FFF2-40B4-BE49-F238E27FC236}">
                <a16:creationId xmlns:a16="http://schemas.microsoft.com/office/drawing/2014/main" id="{89333B70-46B2-4CEF-80AD-45BB194E142B}"/>
              </a:ext>
            </a:extLst>
          </p:cNvPr>
          <p:cNvGrpSpPr/>
          <p:nvPr/>
        </p:nvGrpSpPr>
        <p:grpSpPr>
          <a:xfrm>
            <a:off x="164733" y="1104900"/>
            <a:ext cx="4712067" cy="914400"/>
            <a:chOff x="1133366" y="2220084"/>
            <a:chExt cx="5681780" cy="914400"/>
          </a:xfrm>
          <a:solidFill>
            <a:schemeClr val="accent4">
              <a:lumMod val="20000"/>
              <a:lumOff val="80000"/>
            </a:schemeClr>
          </a:solidFill>
        </p:grpSpPr>
        <p:sp>
          <p:nvSpPr>
            <p:cNvPr id="14" name="Arrow: Pentagon 3">
              <a:extLst>
                <a:ext uri="{FF2B5EF4-FFF2-40B4-BE49-F238E27FC236}">
                  <a16:creationId xmlns:a16="http://schemas.microsoft.com/office/drawing/2014/main" id="{A15AC3F2-DC0E-4721-BB54-272CC9067F5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15" name="TextBox 14">
              <a:extLst>
                <a:ext uri="{FF2B5EF4-FFF2-40B4-BE49-F238E27FC236}">
                  <a16:creationId xmlns:a16="http://schemas.microsoft.com/office/drawing/2014/main" id="{FE465387-DCE1-4FAE-B5F2-B76FADB1CC8D}"/>
                </a:ext>
              </a:extLst>
            </p:cNvPr>
            <p:cNvSpPr txBox="1"/>
            <p:nvPr/>
          </p:nvSpPr>
          <p:spPr>
            <a:xfrm>
              <a:off x="1307656" y="2384346"/>
              <a:ext cx="4824635"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F6E30694-B39F-48D2-BBFF-5038BC239AC8}"/>
              </a:ext>
            </a:extLst>
          </p:cNvPr>
          <p:cNvSpPr txBox="1"/>
          <p:nvPr/>
        </p:nvSpPr>
        <p:spPr>
          <a:xfrm>
            <a:off x="1458441" y="1181100"/>
            <a:ext cx="3120217" cy="738664"/>
          </a:xfrm>
          <a:prstGeom prst="rect">
            <a:avLst/>
          </a:prstGeom>
          <a:noFill/>
        </p:spPr>
        <p:txBody>
          <a:bodyPr wrap="square" rtlCol="0">
            <a:spAutoFit/>
          </a:bodyPr>
          <a:lstStyle/>
          <a:p>
            <a:pPr algn="ctr"/>
            <a:r>
              <a:rPr lang="en-US" sz="4200" dirty="0" err="1">
                <a:solidFill>
                  <a:srgbClr val="0070C0"/>
                </a:solidFill>
                <a:latin typeface="Arial" panose="020B0604020202020204" pitchFamily="34" charset="0"/>
                <a:cs typeface="Arial" panose="020B0604020202020204" pitchFamily="34" charset="0"/>
              </a:rPr>
              <a:t>Tỉ</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lệ</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sp>
        <p:nvSpPr>
          <p:cNvPr id="17" name="Arrow: Pentagon 6">
            <a:extLst>
              <a:ext uri="{FF2B5EF4-FFF2-40B4-BE49-F238E27FC236}">
                <a16:creationId xmlns:a16="http://schemas.microsoft.com/office/drawing/2014/main" id="{1707F403-245E-48FA-A01E-18E718C5305A}"/>
              </a:ext>
            </a:extLst>
          </p:cNvPr>
          <p:cNvSpPr/>
          <p:nvPr/>
        </p:nvSpPr>
        <p:spPr>
          <a:xfrm>
            <a:off x="0" y="1104900"/>
            <a:ext cx="1458441" cy="9144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spTree>
    <p:extLst>
      <p:ext uri="{BB962C8B-B14F-4D97-AF65-F5344CB8AC3E}">
        <p14:creationId xmlns:p14="http://schemas.microsoft.com/office/powerpoint/2010/main" val="70148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80DB64C-0EF6-44CD-9E81-9429EF627957}"/>
              </a:ext>
            </a:extLst>
          </p:cNvPr>
          <p:cNvGrpSpPr/>
          <p:nvPr/>
        </p:nvGrpSpPr>
        <p:grpSpPr>
          <a:xfrm>
            <a:off x="3048000" y="4683360"/>
            <a:ext cx="10720318" cy="4727340"/>
            <a:chOff x="1608167" y="1787181"/>
            <a:chExt cx="8179167" cy="3507160"/>
          </a:xfrm>
        </p:grpSpPr>
        <p:sp>
          <p:nvSpPr>
            <p:cNvPr id="8" name="Cloud 7">
              <a:extLst>
                <a:ext uri="{FF2B5EF4-FFF2-40B4-BE49-F238E27FC236}">
                  <a16:creationId xmlns:a16="http://schemas.microsoft.com/office/drawing/2014/main" id="{49716840-0C11-4375-89AC-AC1ECC6F734B}"/>
                </a:ext>
              </a:extLst>
            </p:cNvPr>
            <p:cNvSpPr/>
            <p:nvPr/>
          </p:nvSpPr>
          <p:spPr>
            <a:xfrm>
              <a:off x="3117773" y="1787181"/>
              <a:ext cx="5336226" cy="3507160"/>
            </a:xfrm>
            <a:prstGeom prst="cloud">
              <a:avLst/>
            </a:prstGeom>
            <a:solidFill>
              <a:srgbClr val="FFFED8"/>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TextBox 8">
              <a:extLst>
                <a:ext uri="{FF2B5EF4-FFF2-40B4-BE49-F238E27FC236}">
                  <a16:creationId xmlns:a16="http://schemas.microsoft.com/office/drawing/2014/main" id="{9BD6E18F-E977-4226-837A-2A7706A6DF17}"/>
                </a:ext>
              </a:extLst>
            </p:cNvPr>
            <p:cNvSpPr txBox="1"/>
            <p:nvPr/>
          </p:nvSpPr>
          <p:spPr>
            <a:xfrm>
              <a:off x="1608167" y="2551837"/>
              <a:ext cx="8179167" cy="1600438"/>
            </a:xfrm>
            <a:prstGeom prst="rect">
              <a:avLst/>
            </a:prstGeom>
            <a:noFill/>
          </p:spPr>
          <p:txBody>
            <a:bodyPr wrap="square" rtlCol="0">
              <a:spAutoFit/>
            </a:bodyPr>
            <a:lstStyle/>
            <a:p>
              <a:pPr algn="ctr"/>
              <a:r>
                <a:rPr lang="en-US" sz="5000" dirty="0" err="1">
                  <a:solidFill>
                    <a:srgbClr val="1223FA"/>
                  </a:solidFill>
                  <a:latin typeface="Arial" panose="020B0604020202020204" pitchFamily="34" charset="0"/>
                  <a:cs typeface="Arial" panose="020B0604020202020204" pitchFamily="34" charset="0"/>
                </a:rPr>
                <a:t>Tỉ</a:t>
              </a:r>
              <a:r>
                <a:rPr lang="en-US" sz="5000" dirty="0">
                  <a:solidFill>
                    <a:srgbClr val="1223FA"/>
                  </a:solidFill>
                  <a:latin typeface="Arial" panose="020B0604020202020204" pitchFamily="34" charset="0"/>
                  <a:cs typeface="Arial" panose="020B0604020202020204" pitchFamily="34" charset="0"/>
                </a:rPr>
                <a:t> </a:t>
              </a:r>
              <a:r>
                <a:rPr lang="en-US" sz="5000" dirty="0" err="1">
                  <a:solidFill>
                    <a:srgbClr val="1223FA"/>
                  </a:solidFill>
                  <a:latin typeface="Arial" panose="020B0604020202020204" pitchFamily="34" charset="0"/>
                  <a:cs typeface="Arial" panose="020B0604020202020204" pitchFamily="34" charset="0"/>
                </a:rPr>
                <a:t>lệ</a:t>
              </a:r>
              <a:r>
                <a:rPr lang="en-US" sz="5000" dirty="0">
                  <a:solidFill>
                    <a:srgbClr val="1223FA"/>
                  </a:solidFill>
                  <a:latin typeface="Arial" panose="020B0604020202020204" pitchFamily="34" charset="0"/>
                  <a:cs typeface="Arial" panose="020B0604020202020204" pitchFamily="34" charset="0"/>
                </a:rPr>
                <a:t> </a:t>
              </a:r>
              <a:r>
                <a:rPr lang="en-US" sz="5000" dirty="0" err="1">
                  <a:solidFill>
                    <a:srgbClr val="1223FA"/>
                  </a:solidFill>
                  <a:latin typeface="Arial" panose="020B0604020202020204" pitchFamily="34" charset="0"/>
                  <a:cs typeface="Arial" panose="020B0604020202020204" pitchFamily="34" charset="0"/>
                </a:rPr>
                <a:t>bản</a:t>
              </a:r>
              <a:r>
                <a:rPr lang="en-US" sz="5000" dirty="0">
                  <a:solidFill>
                    <a:srgbClr val="1223FA"/>
                  </a:solidFill>
                  <a:latin typeface="Arial" panose="020B0604020202020204" pitchFamily="34" charset="0"/>
                  <a:cs typeface="Arial" panose="020B0604020202020204" pitchFamily="34" charset="0"/>
                </a:rPr>
                <a:t> </a:t>
              </a:r>
              <a:r>
                <a:rPr lang="en-US" sz="5000" dirty="0" err="1">
                  <a:solidFill>
                    <a:srgbClr val="1223FA"/>
                  </a:solidFill>
                  <a:latin typeface="Arial" panose="020B0604020202020204" pitchFamily="34" charset="0"/>
                  <a:cs typeface="Arial" panose="020B0604020202020204" pitchFamily="34" charset="0"/>
                </a:rPr>
                <a:t>đồ</a:t>
              </a:r>
              <a:r>
                <a:rPr lang="en-US" sz="5000" dirty="0">
                  <a:solidFill>
                    <a:srgbClr val="1223FA"/>
                  </a:solidFill>
                  <a:latin typeface="Arial" panose="020B0604020202020204" pitchFamily="34" charset="0"/>
                  <a:cs typeface="Arial" panose="020B0604020202020204" pitchFamily="34" charset="0"/>
                </a:rPr>
                <a:t> </a:t>
              </a:r>
            </a:p>
            <a:p>
              <a:pPr algn="ctr"/>
              <a:r>
                <a:rPr lang="en-US" sz="5000" dirty="0" err="1">
                  <a:solidFill>
                    <a:srgbClr val="1223FA"/>
                  </a:solidFill>
                  <a:latin typeface="Arial" panose="020B0604020202020204" pitchFamily="34" charset="0"/>
                  <a:cs typeface="Arial" panose="020B0604020202020204" pitchFamily="34" charset="0"/>
                </a:rPr>
                <a:t>cho</a:t>
              </a:r>
              <a:r>
                <a:rPr lang="en-US" sz="5000" dirty="0">
                  <a:solidFill>
                    <a:srgbClr val="1223FA"/>
                  </a:solidFill>
                  <a:latin typeface="Arial" panose="020B0604020202020204" pitchFamily="34" charset="0"/>
                  <a:cs typeface="Arial" panose="020B0604020202020204" pitchFamily="34" charset="0"/>
                </a:rPr>
                <a:t> </a:t>
              </a:r>
              <a:r>
                <a:rPr lang="en-US" sz="5000" dirty="0" err="1">
                  <a:solidFill>
                    <a:srgbClr val="1223FA"/>
                  </a:solidFill>
                  <a:latin typeface="Arial" panose="020B0604020202020204" pitchFamily="34" charset="0"/>
                  <a:cs typeface="Arial" panose="020B0604020202020204" pitchFamily="34" charset="0"/>
                </a:rPr>
                <a:t>chúng</a:t>
              </a:r>
              <a:r>
                <a:rPr lang="en-US" sz="5000" dirty="0">
                  <a:solidFill>
                    <a:srgbClr val="1223FA"/>
                  </a:solidFill>
                  <a:latin typeface="Arial" panose="020B0604020202020204" pitchFamily="34" charset="0"/>
                  <a:cs typeface="Arial" panose="020B0604020202020204" pitchFamily="34" charset="0"/>
                </a:rPr>
                <a:t> ta</a:t>
              </a:r>
            </a:p>
            <a:p>
              <a:pPr algn="ctr"/>
              <a:r>
                <a:rPr lang="en-US" sz="5000" dirty="0">
                  <a:solidFill>
                    <a:srgbClr val="1223FA"/>
                  </a:solidFill>
                  <a:latin typeface="Arial" panose="020B0604020202020204" pitchFamily="34" charset="0"/>
                  <a:cs typeface="Arial" panose="020B0604020202020204" pitchFamily="34" charset="0"/>
                </a:rPr>
                <a:t> </a:t>
              </a:r>
              <a:r>
                <a:rPr lang="en-US" sz="5000" dirty="0" err="1">
                  <a:solidFill>
                    <a:srgbClr val="1223FA"/>
                  </a:solidFill>
                  <a:latin typeface="Arial" panose="020B0604020202020204" pitchFamily="34" charset="0"/>
                  <a:cs typeface="Arial" panose="020B0604020202020204" pitchFamily="34" charset="0"/>
                </a:rPr>
                <a:t>biết</a:t>
              </a:r>
              <a:r>
                <a:rPr lang="en-US" sz="5000" dirty="0">
                  <a:solidFill>
                    <a:srgbClr val="1223FA"/>
                  </a:solidFill>
                  <a:latin typeface="Arial" panose="020B0604020202020204" pitchFamily="34" charset="0"/>
                  <a:cs typeface="Arial" panose="020B0604020202020204" pitchFamily="34" charset="0"/>
                </a:rPr>
                <a:t> </a:t>
              </a:r>
              <a:r>
                <a:rPr lang="en-US" sz="5000" dirty="0" err="1">
                  <a:solidFill>
                    <a:srgbClr val="1223FA"/>
                  </a:solidFill>
                  <a:latin typeface="Arial" panose="020B0604020202020204" pitchFamily="34" charset="0"/>
                  <a:cs typeface="Arial" panose="020B0604020202020204" pitchFamily="34" charset="0"/>
                </a:rPr>
                <a:t>điều</a:t>
              </a:r>
              <a:r>
                <a:rPr lang="en-US" sz="5000" dirty="0">
                  <a:solidFill>
                    <a:srgbClr val="1223FA"/>
                  </a:solidFill>
                  <a:latin typeface="Arial" panose="020B0604020202020204" pitchFamily="34" charset="0"/>
                  <a:cs typeface="Arial" panose="020B0604020202020204" pitchFamily="34" charset="0"/>
                </a:rPr>
                <a:t> </a:t>
              </a:r>
              <a:r>
                <a:rPr lang="en-US" sz="5000" dirty="0" err="1">
                  <a:solidFill>
                    <a:srgbClr val="1223FA"/>
                  </a:solidFill>
                  <a:latin typeface="Arial" panose="020B0604020202020204" pitchFamily="34" charset="0"/>
                  <a:cs typeface="Arial" panose="020B0604020202020204" pitchFamily="34" charset="0"/>
                </a:rPr>
                <a:t>gì</a:t>
              </a:r>
              <a:r>
                <a:rPr lang="en-US" sz="5000" dirty="0">
                  <a:solidFill>
                    <a:srgbClr val="1223FA"/>
                  </a:solidFill>
                  <a:latin typeface="Arial" panose="020B0604020202020204" pitchFamily="34" charset="0"/>
                  <a:cs typeface="Arial" panose="020B0604020202020204" pitchFamily="34" charset="0"/>
                </a:rPr>
                <a:t>?</a:t>
              </a:r>
            </a:p>
          </p:txBody>
        </p:sp>
      </p:grpSp>
      <p:sp>
        <p:nvSpPr>
          <p:cNvPr id="11" name="Google Shape;147;p19">
            <a:extLst>
              <a:ext uri="{FF2B5EF4-FFF2-40B4-BE49-F238E27FC236}">
                <a16:creationId xmlns:a16="http://schemas.microsoft.com/office/drawing/2014/main" id="{7FB42691-69C3-4018-9E30-B74C5FD5A81F}"/>
              </a:ext>
            </a:extLst>
          </p:cNvPr>
          <p:cNvSpPr txBox="1"/>
          <p:nvPr/>
        </p:nvSpPr>
        <p:spPr>
          <a:xfrm>
            <a:off x="606319" y="2526300"/>
            <a:ext cx="17415038" cy="1245600"/>
          </a:xfrm>
          <a:prstGeom prst="rect">
            <a:avLst/>
          </a:prstGeom>
          <a:noFill/>
          <a:ln>
            <a:noFill/>
          </a:ln>
        </p:spPr>
        <p:txBody>
          <a:bodyPr spcFirstLastPara="1" wrap="square" lIns="137138" tIns="68550" rIns="137138" bIns="68550" anchor="t" anchorCtr="0">
            <a:noAutofit/>
          </a:bodyPr>
          <a:lstStyle/>
          <a:p>
            <a:pPr>
              <a:buClr>
                <a:srgbClr val="0000CC"/>
              </a:buClr>
              <a:buSzPts val="2400"/>
            </a:pP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Tỉ</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lệ</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bản</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đồ</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cho</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biết</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mức</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độ</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thu</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nhỏ</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độ</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dài</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giữa</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các</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đối</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tượng</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trên</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bản</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đồ</a:t>
            </a:r>
            <a:r>
              <a:rPr lang="en-US" sz="5000" dirty="0">
                <a:solidFill>
                  <a:srgbClr val="0000CC"/>
                </a:solidFill>
                <a:latin typeface="Arial" panose="020B0604020202020204" pitchFamily="34" charset="0"/>
                <a:ea typeface="Arial"/>
                <a:cs typeface="Arial" panose="020B0604020202020204" pitchFamily="34" charset="0"/>
                <a:sym typeface="Arial"/>
              </a:rPr>
              <a:t> so </a:t>
            </a:r>
            <a:r>
              <a:rPr lang="en-US" sz="5000" dirty="0" err="1">
                <a:solidFill>
                  <a:srgbClr val="0000CC"/>
                </a:solidFill>
                <a:latin typeface="Arial" panose="020B0604020202020204" pitchFamily="34" charset="0"/>
                <a:ea typeface="Arial"/>
                <a:cs typeface="Arial" panose="020B0604020202020204" pitchFamily="34" charset="0"/>
                <a:sym typeface="Arial"/>
              </a:rPr>
              <a:t>với</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thực</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tế</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là</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bao</a:t>
            </a:r>
            <a:r>
              <a:rPr lang="en-US" sz="5000" dirty="0">
                <a:solidFill>
                  <a:srgbClr val="0000CC"/>
                </a:solidFill>
                <a:latin typeface="Arial" panose="020B0604020202020204" pitchFamily="34" charset="0"/>
                <a:ea typeface="Arial"/>
                <a:cs typeface="Arial" panose="020B0604020202020204" pitchFamily="34" charset="0"/>
                <a:sym typeface="Arial"/>
              </a:rPr>
              <a:t> </a:t>
            </a:r>
            <a:r>
              <a:rPr lang="en-US" sz="5000" dirty="0" err="1">
                <a:solidFill>
                  <a:srgbClr val="0000CC"/>
                </a:solidFill>
                <a:latin typeface="Arial" panose="020B0604020202020204" pitchFamily="34" charset="0"/>
                <a:ea typeface="Arial"/>
                <a:cs typeface="Arial" panose="020B0604020202020204" pitchFamily="34" charset="0"/>
                <a:sym typeface="Arial"/>
              </a:rPr>
              <a:t>nhiêu</a:t>
            </a:r>
            <a:r>
              <a:rPr lang="en-US" sz="5000" dirty="0">
                <a:solidFill>
                  <a:srgbClr val="0000CC"/>
                </a:solidFill>
                <a:latin typeface="Arial" panose="020B0604020202020204" pitchFamily="34" charset="0"/>
                <a:ea typeface="Arial"/>
                <a:cs typeface="Arial" panose="020B0604020202020204" pitchFamily="34" charset="0"/>
                <a:sym typeface="Arial"/>
              </a:rPr>
              <a:t>. </a:t>
            </a:r>
            <a:endParaRPr sz="50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89333B70-46B2-4CEF-80AD-45BB194E142B}"/>
              </a:ext>
            </a:extLst>
          </p:cNvPr>
          <p:cNvGrpSpPr/>
          <p:nvPr/>
        </p:nvGrpSpPr>
        <p:grpSpPr>
          <a:xfrm>
            <a:off x="164733" y="1409700"/>
            <a:ext cx="4712067" cy="914400"/>
            <a:chOff x="1133366" y="2220084"/>
            <a:chExt cx="5681780" cy="914400"/>
          </a:xfrm>
          <a:solidFill>
            <a:schemeClr val="accent4">
              <a:lumMod val="20000"/>
              <a:lumOff val="80000"/>
            </a:schemeClr>
          </a:solidFill>
        </p:grpSpPr>
        <p:sp>
          <p:nvSpPr>
            <p:cNvPr id="14" name="Arrow: Pentagon 3">
              <a:extLst>
                <a:ext uri="{FF2B5EF4-FFF2-40B4-BE49-F238E27FC236}">
                  <a16:creationId xmlns:a16="http://schemas.microsoft.com/office/drawing/2014/main" id="{A15AC3F2-DC0E-4721-BB54-272CC9067F5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15" name="TextBox 14">
              <a:extLst>
                <a:ext uri="{FF2B5EF4-FFF2-40B4-BE49-F238E27FC236}">
                  <a16:creationId xmlns:a16="http://schemas.microsoft.com/office/drawing/2014/main" id="{FE465387-DCE1-4FAE-B5F2-B76FADB1CC8D}"/>
                </a:ext>
              </a:extLst>
            </p:cNvPr>
            <p:cNvSpPr txBox="1"/>
            <p:nvPr/>
          </p:nvSpPr>
          <p:spPr>
            <a:xfrm>
              <a:off x="1307656" y="2384346"/>
              <a:ext cx="4824635"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F6E30694-B39F-48D2-BBFF-5038BC239AC8}"/>
              </a:ext>
            </a:extLst>
          </p:cNvPr>
          <p:cNvSpPr txBox="1"/>
          <p:nvPr/>
        </p:nvSpPr>
        <p:spPr>
          <a:xfrm>
            <a:off x="1458441" y="1485900"/>
            <a:ext cx="3120217" cy="738664"/>
          </a:xfrm>
          <a:prstGeom prst="rect">
            <a:avLst/>
          </a:prstGeom>
          <a:noFill/>
        </p:spPr>
        <p:txBody>
          <a:bodyPr wrap="square" rtlCol="0">
            <a:spAutoFit/>
          </a:bodyPr>
          <a:lstStyle/>
          <a:p>
            <a:pPr algn="ctr"/>
            <a:r>
              <a:rPr lang="en-US" sz="4200" dirty="0" err="1">
                <a:solidFill>
                  <a:srgbClr val="0070C0"/>
                </a:solidFill>
                <a:latin typeface="Arial" panose="020B0604020202020204" pitchFamily="34" charset="0"/>
                <a:cs typeface="Arial" panose="020B0604020202020204" pitchFamily="34" charset="0"/>
              </a:rPr>
              <a:t>Tỉ</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lệ</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sp>
        <p:nvSpPr>
          <p:cNvPr id="17" name="Arrow: Pentagon 6">
            <a:extLst>
              <a:ext uri="{FF2B5EF4-FFF2-40B4-BE49-F238E27FC236}">
                <a16:creationId xmlns:a16="http://schemas.microsoft.com/office/drawing/2014/main" id="{1707F403-245E-48FA-A01E-18E718C5305A}"/>
              </a:ext>
            </a:extLst>
          </p:cNvPr>
          <p:cNvSpPr/>
          <p:nvPr/>
        </p:nvSpPr>
        <p:spPr>
          <a:xfrm>
            <a:off x="0" y="1409700"/>
            <a:ext cx="1458441" cy="9144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spTree>
    <p:extLst>
      <p:ext uri="{BB962C8B-B14F-4D97-AF65-F5344CB8AC3E}">
        <p14:creationId xmlns:p14="http://schemas.microsoft.com/office/powerpoint/2010/main" val="227648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8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left)">
                                      <p:cBhvr>
                                        <p:cTn id="2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3B6B753A-527A-4E2A-9013-5949653A9FD0}"/>
              </a:ext>
            </a:extLst>
          </p:cNvPr>
          <p:cNvPicPr>
            <a:picLocks noChangeAspect="1"/>
          </p:cNvPicPr>
          <p:nvPr/>
        </p:nvPicPr>
        <p:blipFill rotWithShape="1">
          <a:blip r:embed="rId2">
            <a:extLst>
              <a:ext uri="{28A0092B-C50C-407E-A947-70E740481C1C}">
                <a14:useLocalDpi xmlns:a14="http://schemas.microsoft.com/office/drawing/2010/main" val="0"/>
              </a:ext>
            </a:extLst>
          </a:blip>
          <a:srcRect l="55875" t="86056" b="-533"/>
          <a:stretch/>
        </p:blipFill>
        <p:spPr>
          <a:xfrm>
            <a:off x="3581400" y="4176970"/>
            <a:ext cx="11496288" cy="2947730"/>
          </a:xfrm>
          <a:prstGeom prst="rect">
            <a:avLst/>
          </a:prstGeom>
        </p:spPr>
      </p:pic>
      <p:sp>
        <p:nvSpPr>
          <p:cNvPr id="9" name="TextBox 8">
            <a:extLst>
              <a:ext uri="{FF2B5EF4-FFF2-40B4-BE49-F238E27FC236}">
                <a16:creationId xmlns:a16="http://schemas.microsoft.com/office/drawing/2014/main" id="{E282B4ED-24F8-4F96-A9AC-9A951C69EAA6}"/>
              </a:ext>
            </a:extLst>
          </p:cNvPr>
          <p:cNvSpPr txBox="1"/>
          <p:nvPr/>
        </p:nvSpPr>
        <p:spPr>
          <a:xfrm>
            <a:off x="3054109" y="3309347"/>
            <a:ext cx="13201128" cy="861774"/>
          </a:xfrm>
          <a:prstGeom prst="rect">
            <a:avLst/>
          </a:prstGeom>
          <a:noFill/>
          <a:ln>
            <a:solidFill>
              <a:srgbClr val="00B0F0"/>
            </a:solidFill>
            <a:prstDash val="sysDash"/>
          </a:ln>
        </p:spPr>
        <p:txBody>
          <a:bodyPr wrap="square" rtlCol="0">
            <a:spAutoFit/>
          </a:bodyPr>
          <a:lstStyle/>
          <a:p>
            <a:pPr algn="ctr"/>
            <a:r>
              <a:rPr lang="en-US" sz="5000" dirty="0" err="1">
                <a:solidFill>
                  <a:srgbClr val="FF0000"/>
                </a:solidFill>
                <a:latin typeface="Arial" panose="020B0604020202020204" pitchFamily="34" charset="0"/>
                <a:cs typeface="Arial" panose="020B0604020202020204" pitchFamily="34" charset="0"/>
              </a:rPr>
              <a:t>Tỉ</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lệ</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số</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và</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tỉ</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lệ</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th</a:t>
            </a:r>
            <a:r>
              <a:rPr lang="vi-VN" sz="5000" dirty="0">
                <a:solidFill>
                  <a:srgbClr val="FF0000"/>
                </a:solidFill>
                <a:latin typeface="Arial" panose="020B0604020202020204" pitchFamily="34" charset="0"/>
                <a:cs typeface="Arial" panose="020B0604020202020204" pitchFamily="34" charset="0"/>
              </a:rPr>
              <a:t>ư</a:t>
            </a:r>
            <a:r>
              <a:rPr lang="en-US" sz="5000" dirty="0" err="1">
                <a:solidFill>
                  <a:srgbClr val="FF0000"/>
                </a:solidFill>
                <a:latin typeface="Arial" panose="020B0604020202020204" pitchFamily="34" charset="0"/>
                <a:cs typeface="Arial" panose="020B0604020202020204" pitchFamily="34" charset="0"/>
              </a:rPr>
              <a:t>ớc</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khác</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nhau</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nh</a:t>
            </a:r>
            <a:r>
              <a:rPr lang="vi-VN" sz="5000" dirty="0">
                <a:solidFill>
                  <a:srgbClr val="FF0000"/>
                </a:solidFill>
                <a:latin typeface="Arial" panose="020B0604020202020204" pitchFamily="34" charset="0"/>
                <a:cs typeface="Arial" panose="020B0604020202020204" pitchFamily="34" charset="0"/>
              </a:rPr>
              <a:t>ư</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thế</a:t>
            </a:r>
            <a:r>
              <a:rPr lang="en-US" sz="5000" dirty="0">
                <a:solidFill>
                  <a:srgbClr val="FF0000"/>
                </a:solidFill>
                <a:latin typeface="Arial" panose="020B0604020202020204" pitchFamily="34" charset="0"/>
                <a:cs typeface="Arial" panose="020B0604020202020204" pitchFamily="34" charset="0"/>
              </a:rPr>
              <a:t> </a:t>
            </a:r>
            <a:r>
              <a:rPr lang="en-US" sz="5000" dirty="0" err="1">
                <a:solidFill>
                  <a:srgbClr val="FF0000"/>
                </a:solidFill>
                <a:latin typeface="Arial" panose="020B0604020202020204" pitchFamily="34" charset="0"/>
                <a:cs typeface="Arial" panose="020B0604020202020204" pitchFamily="34" charset="0"/>
              </a:rPr>
              <a:t>nào</a:t>
            </a:r>
            <a:r>
              <a:rPr lang="en-US" sz="5000" dirty="0">
                <a:solidFill>
                  <a:srgbClr val="FF0000"/>
                </a:solidFill>
                <a:latin typeface="Arial" panose="020B0604020202020204" pitchFamily="34" charset="0"/>
                <a:cs typeface="Arial" panose="020B0604020202020204" pitchFamily="34" charset="0"/>
              </a:rPr>
              <a:t>?</a:t>
            </a:r>
          </a:p>
        </p:txBody>
      </p:sp>
      <p:grpSp>
        <p:nvGrpSpPr>
          <p:cNvPr id="10" name="Group 9">
            <a:extLst>
              <a:ext uri="{FF2B5EF4-FFF2-40B4-BE49-F238E27FC236}">
                <a16:creationId xmlns:a16="http://schemas.microsoft.com/office/drawing/2014/main" id="{89333B70-46B2-4CEF-80AD-45BB194E142B}"/>
              </a:ext>
            </a:extLst>
          </p:cNvPr>
          <p:cNvGrpSpPr/>
          <p:nvPr/>
        </p:nvGrpSpPr>
        <p:grpSpPr>
          <a:xfrm>
            <a:off x="164733" y="1562100"/>
            <a:ext cx="4712067" cy="914400"/>
            <a:chOff x="1133366" y="2220084"/>
            <a:chExt cx="5681780" cy="914400"/>
          </a:xfrm>
          <a:solidFill>
            <a:schemeClr val="accent4">
              <a:lumMod val="20000"/>
              <a:lumOff val="80000"/>
            </a:schemeClr>
          </a:solidFill>
        </p:grpSpPr>
        <p:sp>
          <p:nvSpPr>
            <p:cNvPr id="11" name="Arrow: Pentagon 3">
              <a:extLst>
                <a:ext uri="{FF2B5EF4-FFF2-40B4-BE49-F238E27FC236}">
                  <a16:creationId xmlns:a16="http://schemas.microsoft.com/office/drawing/2014/main" id="{A15AC3F2-DC0E-4721-BB54-272CC9067F5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12" name="TextBox 11">
              <a:extLst>
                <a:ext uri="{FF2B5EF4-FFF2-40B4-BE49-F238E27FC236}">
                  <a16:creationId xmlns:a16="http://schemas.microsoft.com/office/drawing/2014/main" id="{FE465387-DCE1-4FAE-B5F2-B76FADB1CC8D}"/>
                </a:ext>
              </a:extLst>
            </p:cNvPr>
            <p:cNvSpPr txBox="1"/>
            <p:nvPr/>
          </p:nvSpPr>
          <p:spPr>
            <a:xfrm>
              <a:off x="1307656" y="2384346"/>
              <a:ext cx="4824635"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13" name="TextBox 12">
            <a:extLst>
              <a:ext uri="{FF2B5EF4-FFF2-40B4-BE49-F238E27FC236}">
                <a16:creationId xmlns:a16="http://schemas.microsoft.com/office/drawing/2014/main" id="{F6E30694-B39F-48D2-BBFF-5038BC239AC8}"/>
              </a:ext>
            </a:extLst>
          </p:cNvPr>
          <p:cNvSpPr txBox="1"/>
          <p:nvPr/>
        </p:nvSpPr>
        <p:spPr>
          <a:xfrm>
            <a:off x="1458441" y="1638300"/>
            <a:ext cx="3120217" cy="738664"/>
          </a:xfrm>
          <a:prstGeom prst="rect">
            <a:avLst/>
          </a:prstGeom>
          <a:noFill/>
        </p:spPr>
        <p:txBody>
          <a:bodyPr wrap="square" rtlCol="0">
            <a:spAutoFit/>
          </a:bodyPr>
          <a:lstStyle/>
          <a:p>
            <a:pPr algn="ctr"/>
            <a:r>
              <a:rPr lang="en-US" sz="4200" dirty="0" err="1">
                <a:solidFill>
                  <a:srgbClr val="0070C0"/>
                </a:solidFill>
                <a:latin typeface="Arial" panose="020B0604020202020204" pitchFamily="34" charset="0"/>
                <a:cs typeface="Arial" panose="020B0604020202020204" pitchFamily="34" charset="0"/>
              </a:rPr>
              <a:t>Tỉ</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lệ</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sp>
        <p:nvSpPr>
          <p:cNvPr id="14" name="Arrow: Pentagon 6">
            <a:extLst>
              <a:ext uri="{FF2B5EF4-FFF2-40B4-BE49-F238E27FC236}">
                <a16:creationId xmlns:a16="http://schemas.microsoft.com/office/drawing/2014/main" id="{1707F403-245E-48FA-A01E-18E718C5305A}"/>
              </a:ext>
            </a:extLst>
          </p:cNvPr>
          <p:cNvSpPr/>
          <p:nvPr/>
        </p:nvSpPr>
        <p:spPr>
          <a:xfrm>
            <a:off x="0" y="1562100"/>
            <a:ext cx="1458441" cy="9144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spTree>
    <p:extLst>
      <p:ext uri="{BB962C8B-B14F-4D97-AF65-F5344CB8AC3E}">
        <p14:creationId xmlns:p14="http://schemas.microsoft.com/office/powerpoint/2010/main" val="253792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25;p18">
            <a:extLst>
              <a:ext uri="{FF2B5EF4-FFF2-40B4-BE49-F238E27FC236}">
                <a16:creationId xmlns:a16="http://schemas.microsoft.com/office/drawing/2014/main" id="{9D67CA67-C8CD-4C88-B0F0-F3F2ADE35F6F}"/>
              </a:ext>
            </a:extLst>
          </p:cNvPr>
          <p:cNvSpPr txBox="1"/>
          <p:nvPr/>
        </p:nvSpPr>
        <p:spPr>
          <a:xfrm>
            <a:off x="-63159" y="2459296"/>
            <a:ext cx="7429500" cy="1233488"/>
          </a:xfrm>
          <a:prstGeom prst="rect">
            <a:avLst/>
          </a:prstGeom>
          <a:noFill/>
          <a:ln>
            <a:noFill/>
          </a:ln>
        </p:spPr>
        <p:txBody>
          <a:bodyPr spcFirstLastPara="1" wrap="square" lIns="137138" tIns="68550" rIns="137138" bIns="68550" anchor="t" anchorCtr="0">
            <a:noAutofit/>
          </a:bodyPr>
          <a:lstStyle/>
          <a:p>
            <a:pPr marL="514350" indent="-514350">
              <a:buClr>
                <a:srgbClr val="FF0000"/>
              </a:buClr>
              <a:buSzPts val="2400"/>
            </a:pPr>
            <a:r>
              <a:rPr lang="en-US" sz="4800" b="1">
                <a:solidFill>
                  <a:srgbClr val="1223FA"/>
                </a:solidFill>
                <a:latin typeface="Arial"/>
                <a:ea typeface="Arial"/>
                <a:cs typeface="Arial"/>
                <a:sym typeface="Arial"/>
              </a:rPr>
              <a:t>+ Tỉ lệ thước :</a:t>
            </a:r>
            <a:endParaRPr sz="4800">
              <a:solidFill>
                <a:srgbClr val="1223FA"/>
              </a:solidFill>
            </a:endParaRPr>
          </a:p>
        </p:txBody>
      </p:sp>
      <p:sp>
        <p:nvSpPr>
          <p:cNvPr id="10" name="Google Shape;125;p18">
            <a:extLst>
              <a:ext uri="{FF2B5EF4-FFF2-40B4-BE49-F238E27FC236}">
                <a16:creationId xmlns:a16="http://schemas.microsoft.com/office/drawing/2014/main" id="{00DD63E0-4E18-4BD9-A67B-3EE30A2E1DD3}"/>
              </a:ext>
            </a:extLst>
          </p:cNvPr>
          <p:cNvSpPr txBox="1"/>
          <p:nvPr/>
        </p:nvSpPr>
        <p:spPr>
          <a:xfrm>
            <a:off x="0" y="8169366"/>
            <a:ext cx="7429500" cy="1233488"/>
          </a:xfrm>
          <a:prstGeom prst="rect">
            <a:avLst/>
          </a:prstGeom>
          <a:noFill/>
          <a:ln>
            <a:noFill/>
          </a:ln>
        </p:spPr>
        <p:txBody>
          <a:bodyPr spcFirstLastPara="1" wrap="square" lIns="137138" tIns="68550" rIns="137138" bIns="68550" anchor="t" anchorCtr="0">
            <a:noAutofit/>
          </a:bodyPr>
          <a:lstStyle/>
          <a:p>
            <a:pPr marL="514350" indent="-514350">
              <a:buClr>
                <a:srgbClr val="FF0000"/>
              </a:buClr>
              <a:buSzPts val="2400"/>
            </a:pPr>
            <a:r>
              <a:rPr lang="en-US" sz="5400" b="1">
                <a:solidFill>
                  <a:srgbClr val="3829FB"/>
                </a:solidFill>
                <a:latin typeface="Arial"/>
                <a:ea typeface="Arial"/>
                <a:cs typeface="Arial"/>
                <a:sym typeface="Arial"/>
              </a:rPr>
              <a:t>+ Tỉ lệ số :</a:t>
            </a:r>
            <a:endParaRPr sz="5400">
              <a:solidFill>
                <a:srgbClr val="3829FB"/>
              </a:solidFill>
            </a:endParaRPr>
          </a:p>
        </p:txBody>
      </p:sp>
      <p:pic>
        <p:nvPicPr>
          <p:cNvPr id="11" name="Picture 10" descr="Diagram&#10;&#10;Description automatically generated">
            <a:extLst>
              <a:ext uri="{FF2B5EF4-FFF2-40B4-BE49-F238E27FC236}">
                <a16:creationId xmlns:a16="http://schemas.microsoft.com/office/drawing/2014/main" id="{8D60F378-A064-441F-8E20-2A222592AEC3}"/>
              </a:ext>
            </a:extLst>
          </p:cNvPr>
          <p:cNvPicPr>
            <a:picLocks noChangeAspect="1"/>
          </p:cNvPicPr>
          <p:nvPr/>
        </p:nvPicPr>
        <p:blipFill rotWithShape="1">
          <a:blip r:embed="rId2">
            <a:extLst>
              <a:ext uri="{28A0092B-C50C-407E-A947-70E740481C1C}">
                <a14:useLocalDpi xmlns:a14="http://schemas.microsoft.com/office/drawing/2010/main" val="0"/>
              </a:ext>
            </a:extLst>
          </a:blip>
          <a:srcRect l="55875" t="86056" b="-533"/>
          <a:stretch/>
        </p:blipFill>
        <p:spPr>
          <a:xfrm>
            <a:off x="2674671" y="4870912"/>
            <a:ext cx="11496288" cy="2947730"/>
          </a:xfrm>
          <a:prstGeom prst="rect">
            <a:avLst/>
          </a:prstGeom>
        </p:spPr>
      </p:pic>
      <p:cxnSp>
        <p:nvCxnSpPr>
          <p:cNvPr id="12" name="Straight Arrow Connector 11">
            <a:extLst>
              <a:ext uri="{FF2B5EF4-FFF2-40B4-BE49-F238E27FC236}">
                <a16:creationId xmlns:a16="http://schemas.microsoft.com/office/drawing/2014/main" id="{2C8F2691-A7CB-4B91-A97D-0ED72B51EA2B}"/>
              </a:ext>
            </a:extLst>
          </p:cNvPr>
          <p:cNvCxnSpPr>
            <a:cxnSpLocks/>
          </p:cNvCxnSpPr>
          <p:nvPr/>
        </p:nvCxnSpPr>
        <p:spPr>
          <a:xfrm flipV="1">
            <a:off x="3470313" y="7100239"/>
            <a:ext cx="3305061" cy="130746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FEBD6CCA-8A77-498F-9F89-6D46499B92BA}"/>
              </a:ext>
            </a:extLst>
          </p:cNvPr>
          <p:cNvCxnSpPr>
            <a:cxnSpLocks/>
          </p:cNvCxnSpPr>
          <p:nvPr/>
        </p:nvCxnSpPr>
        <p:spPr>
          <a:xfrm>
            <a:off x="2674672" y="3223741"/>
            <a:ext cx="2679527" cy="2838932"/>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A01A9232-5109-43A1-9DDC-7E388DEA4A94}"/>
              </a:ext>
            </a:extLst>
          </p:cNvPr>
          <p:cNvSpPr/>
          <p:nvPr/>
        </p:nvSpPr>
        <p:spPr>
          <a:xfrm>
            <a:off x="4395002" y="2324100"/>
            <a:ext cx="13723628" cy="2031325"/>
          </a:xfrm>
          <a:prstGeom prst="rect">
            <a:avLst/>
          </a:prstGeom>
        </p:spPr>
        <p:txBody>
          <a:bodyPr wrap="square">
            <a:spAutoFit/>
          </a:bodyPr>
          <a:lstStyle/>
          <a:p>
            <a:pPr>
              <a:lnSpc>
                <a:spcPct val="150000"/>
              </a:lnSpc>
            </a:pPr>
            <a:r>
              <a:rPr lang="vi-VN" sz="4200" dirty="0">
                <a:solidFill>
                  <a:srgbClr val="FF3399"/>
                </a:solidFill>
                <a:latin typeface="Arial" panose="020B0604020202020204" pitchFamily="34" charset="0"/>
                <a:cs typeface="Arial" panose="020B0604020202020204" pitchFamily="34" charset="0"/>
              </a:rPr>
              <a:t>Là tỉ lệ được vẽ dưới dạng thước đo tính sẵn, mỗi đoạn đều ghi số đo độ dài tương ứng trên thực địa.</a:t>
            </a:r>
            <a:endParaRPr lang="en-US" sz="4200" dirty="0">
              <a:solidFill>
                <a:srgbClr val="FF3399"/>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FBFF67DD-FF07-41AE-BAC8-BD355E9B7F05}"/>
              </a:ext>
            </a:extLst>
          </p:cNvPr>
          <p:cNvSpPr/>
          <p:nvPr/>
        </p:nvSpPr>
        <p:spPr>
          <a:xfrm>
            <a:off x="4241493" y="8007496"/>
            <a:ext cx="12763041" cy="2031325"/>
          </a:xfrm>
          <a:prstGeom prst="rect">
            <a:avLst/>
          </a:prstGeom>
        </p:spPr>
        <p:txBody>
          <a:bodyPr wrap="square">
            <a:spAutoFit/>
          </a:bodyPr>
          <a:lstStyle/>
          <a:p>
            <a:pPr>
              <a:lnSpc>
                <a:spcPct val="150000"/>
              </a:lnSpc>
            </a:pPr>
            <a:r>
              <a:rPr lang="en-US" sz="4200">
                <a:solidFill>
                  <a:srgbClr val="FF3399"/>
                </a:solidFill>
                <a:latin typeface="Arial" panose="020B0604020202020204" pitchFamily="34" charset="0"/>
                <a:cs typeface="Arial" panose="020B0604020202020204" pitchFamily="34" charset="0"/>
              </a:rPr>
              <a:t>L</a:t>
            </a:r>
            <a:r>
              <a:rPr lang="vi-VN" sz="4200">
                <a:solidFill>
                  <a:srgbClr val="FF3399"/>
                </a:solidFill>
                <a:latin typeface="Arial" panose="020B0604020202020204" pitchFamily="34" charset="0"/>
                <a:cs typeface="Arial" panose="020B0604020202020204" pitchFamily="34" charset="0"/>
              </a:rPr>
              <a:t>à một phân số luôn có tử là 1. Mẫu số càng lớn thì tỉ lệ càng nhỏ và ngược lại.</a:t>
            </a:r>
            <a:endParaRPr lang="en-US" sz="4200" dirty="0">
              <a:solidFill>
                <a:srgbClr val="FF3399"/>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89333B70-46B2-4CEF-80AD-45BB194E142B}"/>
              </a:ext>
            </a:extLst>
          </p:cNvPr>
          <p:cNvGrpSpPr/>
          <p:nvPr/>
        </p:nvGrpSpPr>
        <p:grpSpPr>
          <a:xfrm>
            <a:off x="164733" y="1257300"/>
            <a:ext cx="4712067" cy="914400"/>
            <a:chOff x="1133366" y="2220084"/>
            <a:chExt cx="5681780" cy="914400"/>
          </a:xfrm>
          <a:solidFill>
            <a:schemeClr val="accent4">
              <a:lumMod val="20000"/>
              <a:lumOff val="80000"/>
            </a:schemeClr>
          </a:solidFill>
        </p:grpSpPr>
        <p:sp>
          <p:nvSpPr>
            <p:cNvPr id="17" name="Arrow: Pentagon 3">
              <a:extLst>
                <a:ext uri="{FF2B5EF4-FFF2-40B4-BE49-F238E27FC236}">
                  <a16:creationId xmlns:a16="http://schemas.microsoft.com/office/drawing/2014/main" id="{A15AC3F2-DC0E-4721-BB54-272CC9067F5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19" name="TextBox 18">
              <a:extLst>
                <a:ext uri="{FF2B5EF4-FFF2-40B4-BE49-F238E27FC236}">
                  <a16:creationId xmlns:a16="http://schemas.microsoft.com/office/drawing/2014/main" id="{FE465387-DCE1-4FAE-B5F2-B76FADB1CC8D}"/>
                </a:ext>
              </a:extLst>
            </p:cNvPr>
            <p:cNvSpPr txBox="1"/>
            <p:nvPr/>
          </p:nvSpPr>
          <p:spPr>
            <a:xfrm>
              <a:off x="1307656" y="2384346"/>
              <a:ext cx="4824635"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F6E30694-B39F-48D2-BBFF-5038BC239AC8}"/>
              </a:ext>
            </a:extLst>
          </p:cNvPr>
          <p:cNvSpPr txBox="1"/>
          <p:nvPr/>
        </p:nvSpPr>
        <p:spPr>
          <a:xfrm>
            <a:off x="1458441" y="1333500"/>
            <a:ext cx="3120217" cy="738664"/>
          </a:xfrm>
          <a:prstGeom prst="rect">
            <a:avLst/>
          </a:prstGeom>
          <a:noFill/>
        </p:spPr>
        <p:txBody>
          <a:bodyPr wrap="square" rtlCol="0">
            <a:spAutoFit/>
          </a:bodyPr>
          <a:lstStyle/>
          <a:p>
            <a:pPr algn="ctr"/>
            <a:r>
              <a:rPr lang="en-US" sz="4200" dirty="0" err="1">
                <a:solidFill>
                  <a:srgbClr val="0070C0"/>
                </a:solidFill>
                <a:latin typeface="Arial" panose="020B0604020202020204" pitchFamily="34" charset="0"/>
                <a:cs typeface="Arial" panose="020B0604020202020204" pitchFamily="34" charset="0"/>
              </a:rPr>
              <a:t>Tỉ</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lệ</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sp>
        <p:nvSpPr>
          <p:cNvPr id="21" name="Arrow: Pentagon 6">
            <a:extLst>
              <a:ext uri="{FF2B5EF4-FFF2-40B4-BE49-F238E27FC236}">
                <a16:creationId xmlns:a16="http://schemas.microsoft.com/office/drawing/2014/main" id="{1707F403-245E-48FA-A01E-18E718C5305A}"/>
              </a:ext>
            </a:extLst>
          </p:cNvPr>
          <p:cNvSpPr/>
          <p:nvPr/>
        </p:nvSpPr>
        <p:spPr>
          <a:xfrm>
            <a:off x="0" y="1257300"/>
            <a:ext cx="1458441" cy="9144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spTree>
    <p:extLst>
      <p:ext uri="{BB962C8B-B14F-4D97-AF65-F5344CB8AC3E}">
        <p14:creationId xmlns:p14="http://schemas.microsoft.com/office/powerpoint/2010/main" val="13883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159839-A5EB-44A1-A882-C9E84AB4DA07}"/>
              </a:ext>
            </a:extLst>
          </p:cNvPr>
          <p:cNvSpPr txBox="1"/>
          <p:nvPr/>
        </p:nvSpPr>
        <p:spPr>
          <a:xfrm>
            <a:off x="1032245" y="2651869"/>
            <a:ext cx="16223510" cy="1754326"/>
          </a:xfrm>
          <a:prstGeom prst="rect">
            <a:avLst/>
          </a:prstGeom>
          <a:noFill/>
          <a:ln>
            <a:solidFill>
              <a:srgbClr val="00B0F0"/>
            </a:solidFill>
            <a:prstDash val="sysDash"/>
          </a:ln>
        </p:spPr>
        <p:txBody>
          <a:bodyPr wrap="square" rtlCol="0">
            <a:spAutoFit/>
          </a:bodyPr>
          <a:lstStyle/>
          <a:p>
            <a:pPr algn="ctr"/>
            <a:r>
              <a:rPr lang="en-US" sz="5400" dirty="0" err="1">
                <a:solidFill>
                  <a:srgbClr val="FF0000"/>
                </a:solidFill>
                <a:latin typeface="Arial" panose="020B0604020202020204" pitchFamily="34" charset="0"/>
                <a:cs typeface="Arial" panose="020B0604020202020204" pitchFamily="34" charset="0"/>
              </a:rPr>
              <a:t>Nêu</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các</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bước</a:t>
            </a:r>
            <a:r>
              <a:rPr lang="en-US" sz="5400" dirty="0">
                <a:solidFill>
                  <a:srgbClr val="FF0000"/>
                </a:solidFill>
                <a:latin typeface="Arial" panose="020B0604020202020204" pitchFamily="34" charset="0"/>
                <a:cs typeface="Arial" panose="020B0604020202020204" pitchFamily="34" charset="0"/>
              </a:rPr>
              <a:t> </a:t>
            </a:r>
            <a:r>
              <a:rPr lang="vi-VN" sz="5400" dirty="0">
                <a:solidFill>
                  <a:srgbClr val="FF0000"/>
                </a:solidFill>
                <a:latin typeface="Arial" panose="020B0604020202020204" pitchFamily="34" charset="0"/>
                <a:cs typeface="Arial" panose="020B0604020202020204" pitchFamily="34" charset="0"/>
              </a:rPr>
              <a:t>thực hiện tính khoảng cách trên thực tế theo đường chim bay dựa vào tỉ lệ bản đồ:</a:t>
            </a:r>
            <a:endParaRPr lang="en-US" sz="5400" dirty="0">
              <a:solidFill>
                <a:srgbClr val="FF0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F5799E6-BDCB-422B-B8D3-6E65A105D833}"/>
              </a:ext>
            </a:extLst>
          </p:cNvPr>
          <p:cNvSpPr/>
          <p:nvPr/>
        </p:nvSpPr>
        <p:spPr>
          <a:xfrm>
            <a:off x="1291916" y="5163383"/>
            <a:ext cx="15302825" cy="4247317"/>
          </a:xfrm>
          <a:prstGeom prst="rect">
            <a:avLst/>
          </a:prstGeom>
        </p:spPr>
        <p:txBody>
          <a:bodyPr wrap="square">
            <a:spAutoFit/>
          </a:bodyPr>
          <a:lstStyle/>
          <a:p>
            <a:pPr algn="just"/>
            <a:r>
              <a:rPr lang="vi-VN" sz="5400">
                <a:solidFill>
                  <a:srgbClr val="FF3399"/>
                </a:solidFill>
                <a:latin typeface="Arial" panose="020B0604020202020204" pitchFamily="34" charset="0"/>
                <a:cs typeface="Arial" panose="020B0604020202020204" pitchFamily="34" charset="0"/>
              </a:rPr>
              <a:t>+</a:t>
            </a:r>
            <a:r>
              <a:rPr lang="en-US" sz="5400">
                <a:solidFill>
                  <a:srgbClr val="FF3399"/>
                </a:solidFill>
                <a:latin typeface="Arial" panose="020B0604020202020204" pitchFamily="34" charset="0"/>
                <a:cs typeface="Arial" panose="020B0604020202020204" pitchFamily="34" charset="0"/>
              </a:rPr>
              <a:t>Bước 1:</a:t>
            </a:r>
            <a:r>
              <a:rPr lang="vi-VN" sz="5400">
                <a:solidFill>
                  <a:srgbClr val="FF3399"/>
                </a:solidFill>
                <a:latin typeface="Arial" panose="020B0604020202020204" pitchFamily="34" charset="0"/>
                <a:cs typeface="Arial" panose="020B0604020202020204" pitchFamily="34" charset="0"/>
              </a:rPr>
              <a:t> </a:t>
            </a:r>
            <a:r>
              <a:rPr lang="vi-VN" sz="5400">
                <a:solidFill>
                  <a:srgbClr val="1223FA"/>
                </a:solidFill>
                <a:latin typeface="Arial" panose="020B0604020202020204" pitchFamily="34" charset="0"/>
                <a:cs typeface="Arial" panose="020B0604020202020204" pitchFamily="34" charset="0"/>
              </a:rPr>
              <a:t>Đo khoảng cách giữa 2 điểm trên bản đồ bằng thước kẻ.</a:t>
            </a:r>
          </a:p>
          <a:p>
            <a:pPr algn="just"/>
            <a:r>
              <a:rPr lang="vi-VN" sz="5400">
                <a:solidFill>
                  <a:srgbClr val="FF3399"/>
                </a:solidFill>
                <a:latin typeface="Arial" panose="020B0604020202020204" pitchFamily="34" charset="0"/>
                <a:cs typeface="Arial" panose="020B0604020202020204" pitchFamily="34" charset="0"/>
              </a:rPr>
              <a:t>+</a:t>
            </a:r>
            <a:r>
              <a:rPr lang="en-US" sz="5400">
                <a:solidFill>
                  <a:srgbClr val="FF3399"/>
                </a:solidFill>
                <a:latin typeface="Arial" panose="020B0604020202020204" pitchFamily="34" charset="0"/>
                <a:cs typeface="Arial" panose="020B0604020202020204" pitchFamily="34" charset="0"/>
              </a:rPr>
              <a:t>Bước 2: </a:t>
            </a:r>
            <a:r>
              <a:rPr lang="vi-VN" sz="5400">
                <a:solidFill>
                  <a:srgbClr val="1223FA"/>
                </a:solidFill>
                <a:latin typeface="Arial" panose="020B0604020202020204" pitchFamily="34" charset="0"/>
                <a:cs typeface="Arial" panose="020B0604020202020204" pitchFamily="34" charset="0"/>
              </a:rPr>
              <a:t>Đọc độ dài vừa đo trên thước kẻ.</a:t>
            </a:r>
          </a:p>
          <a:p>
            <a:pPr algn="just"/>
            <a:r>
              <a:rPr lang="vi-VN" sz="5400">
                <a:solidFill>
                  <a:srgbClr val="FF3399"/>
                </a:solidFill>
                <a:latin typeface="Arial" panose="020B0604020202020204" pitchFamily="34" charset="0"/>
                <a:cs typeface="Arial" panose="020B0604020202020204" pitchFamily="34" charset="0"/>
              </a:rPr>
              <a:t>+</a:t>
            </a:r>
            <a:r>
              <a:rPr lang="en-US" sz="5400">
                <a:solidFill>
                  <a:srgbClr val="FF3399"/>
                </a:solidFill>
                <a:latin typeface="Arial" panose="020B0604020202020204" pitchFamily="34" charset="0"/>
                <a:cs typeface="Arial" panose="020B0604020202020204" pitchFamily="34" charset="0"/>
              </a:rPr>
              <a:t>Bước 3: </a:t>
            </a:r>
            <a:r>
              <a:rPr lang="vi-VN" sz="5400">
                <a:solidFill>
                  <a:srgbClr val="1223FA"/>
                </a:solidFill>
                <a:latin typeface="Arial" panose="020B0604020202020204" pitchFamily="34" charset="0"/>
                <a:cs typeface="Arial" panose="020B0604020202020204" pitchFamily="34" charset="0"/>
              </a:rPr>
              <a:t>Dựa vào tỉ lệ bản đồ để tính khoảng cách trên thực địa.</a:t>
            </a:r>
            <a:endParaRPr lang="en-US" sz="5400">
              <a:solidFill>
                <a:srgbClr val="1223FA"/>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9333B70-46B2-4CEF-80AD-45BB194E142B}"/>
              </a:ext>
            </a:extLst>
          </p:cNvPr>
          <p:cNvGrpSpPr/>
          <p:nvPr/>
        </p:nvGrpSpPr>
        <p:grpSpPr>
          <a:xfrm>
            <a:off x="164733" y="1181100"/>
            <a:ext cx="4712067" cy="914400"/>
            <a:chOff x="1133366" y="2220084"/>
            <a:chExt cx="5681780" cy="914400"/>
          </a:xfrm>
          <a:solidFill>
            <a:schemeClr val="accent4">
              <a:lumMod val="20000"/>
              <a:lumOff val="80000"/>
            </a:schemeClr>
          </a:solidFill>
        </p:grpSpPr>
        <p:sp>
          <p:nvSpPr>
            <p:cNvPr id="12" name="Arrow: Pentagon 3">
              <a:extLst>
                <a:ext uri="{FF2B5EF4-FFF2-40B4-BE49-F238E27FC236}">
                  <a16:creationId xmlns:a16="http://schemas.microsoft.com/office/drawing/2014/main" id="{A15AC3F2-DC0E-4721-BB54-272CC9067F5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13" name="TextBox 12">
              <a:extLst>
                <a:ext uri="{FF2B5EF4-FFF2-40B4-BE49-F238E27FC236}">
                  <a16:creationId xmlns:a16="http://schemas.microsoft.com/office/drawing/2014/main" id="{FE465387-DCE1-4FAE-B5F2-B76FADB1CC8D}"/>
                </a:ext>
              </a:extLst>
            </p:cNvPr>
            <p:cNvSpPr txBox="1"/>
            <p:nvPr/>
          </p:nvSpPr>
          <p:spPr>
            <a:xfrm>
              <a:off x="1307656" y="2384346"/>
              <a:ext cx="4824635"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F6E30694-B39F-48D2-BBFF-5038BC239AC8}"/>
              </a:ext>
            </a:extLst>
          </p:cNvPr>
          <p:cNvSpPr txBox="1"/>
          <p:nvPr/>
        </p:nvSpPr>
        <p:spPr>
          <a:xfrm>
            <a:off x="1458441" y="1257300"/>
            <a:ext cx="3120217" cy="738664"/>
          </a:xfrm>
          <a:prstGeom prst="rect">
            <a:avLst/>
          </a:prstGeom>
          <a:noFill/>
        </p:spPr>
        <p:txBody>
          <a:bodyPr wrap="square" rtlCol="0">
            <a:spAutoFit/>
          </a:bodyPr>
          <a:lstStyle/>
          <a:p>
            <a:pPr algn="ctr"/>
            <a:r>
              <a:rPr lang="en-US" sz="4200" dirty="0" err="1">
                <a:solidFill>
                  <a:srgbClr val="0070C0"/>
                </a:solidFill>
                <a:latin typeface="Arial" panose="020B0604020202020204" pitchFamily="34" charset="0"/>
                <a:cs typeface="Arial" panose="020B0604020202020204" pitchFamily="34" charset="0"/>
              </a:rPr>
              <a:t>Tỉ</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lệ</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sp>
        <p:nvSpPr>
          <p:cNvPr id="15" name="Arrow: Pentagon 6">
            <a:extLst>
              <a:ext uri="{FF2B5EF4-FFF2-40B4-BE49-F238E27FC236}">
                <a16:creationId xmlns:a16="http://schemas.microsoft.com/office/drawing/2014/main" id="{1707F403-245E-48FA-A01E-18E718C5305A}"/>
              </a:ext>
            </a:extLst>
          </p:cNvPr>
          <p:cNvSpPr/>
          <p:nvPr/>
        </p:nvSpPr>
        <p:spPr>
          <a:xfrm>
            <a:off x="0" y="1181100"/>
            <a:ext cx="1458441" cy="9144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spTree>
    <p:extLst>
      <p:ext uri="{BB962C8B-B14F-4D97-AF65-F5344CB8AC3E}">
        <p14:creationId xmlns:p14="http://schemas.microsoft.com/office/powerpoint/2010/main" val="278216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left)">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left)">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4904BC-205B-45AD-9DB5-CEBFA0A8DED7}"/>
              </a:ext>
            </a:extLst>
          </p:cNvPr>
          <p:cNvSpPr txBox="1"/>
          <p:nvPr/>
        </p:nvSpPr>
        <p:spPr>
          <a:xfrm>
            <a:off x="1481540" y="4762500"/>
            <a:ext cx="15511060" cy="4893647"/>
          </a:xfrm>
          <a:prstGeom prst="rect">
            <a:avLst/>
          </a:prstGeom>
          <a:noFill/>
        </p:spPr>
        <p:txBody>
          <a:bodyPr wrap="square" rtlCol="0">
            <a:spAutoFit/>
          </a:bodyPr>
          <a:lstStyle/>
          <a:p>
            <a:pPr algn="just"/>
            <a:r>
              <a:rPr lang="vi-VN" sz="5000" dirty="0">
                <a:solidFill>
                  <a:srgbClr val="0070C0"/>
                </a:solidFill>
                <a:latin typeface="Arial" panose="020B0604020202020204" pitchFamily="34" charset="0"/>
                <a:cs typeface="Arial" panose="020B0604020202020204" pitchFamily="34" charset="0"/>
              </a:rPr>
              <a:t>+ Nếu trên bản đồ là tỉ lệ số: Lấy số đo </a:t>
            </a:r>
            <a:r>
              <a:rPr lang="en-US" sz="5000" dirty="0">
                <a:solidFill>
                  <a:srgbClr val="0070C0"/>
                </a:solidFill>
                <a:latin typeface="Arial" panose="020B0604020202020204" pitchFamily="34" charset="0"/>
                <a:cs typeface="Arial" panose="020B0604020202020204" pitchFamily="34" charset="0"/>
              </a:rPr>
              <a:t>k</a:t>
            </a:r>
            <a:r>
              <a:rPr lang="vi-VN" sz="5000" dirty="0">
                <a:solidFill>
                  <a:srgbClr val="0070C0"/>
                </a:solidFill>
                <a:latin typeface="Arial" panose="020B0604020202020204" pitchFamily="34" charset="0"/>
                <a:cs typeface="Arial" panose="020B0604020202020204" pitchFamily="34" charset="0"/>
              </a:rPr>
              <a:t>hoảng cách của 2 địa điểm trên bản đồ  X mẫu số</a:t>
            </a:r>
            <a:r>
              <a:rPr lang="en-US" sz="5000" dirty="0">
                <a:solidFill>
                  <a:srgbClr val="0070C0"/>
                </a:solidFill>
                <a:latin typeface="Arial" panose="020B0604020202020204" pitchFamily="34" charset="0"/>
                <a:cs typeface="Arial" panose="020B0604020202020204" pitchFamily="34" charset="0"/>
              </a:rPr>
              <a:t> </a:t>
            </a:r>
            <a:r>
              <a:rPr lang="vi-VN" sz="5000" dirty="0">
                <a:solidFill>
                  <a:srgbClr val="0070C0"/>
                </a:solidFill>
                <a:latin typeface="Arial" panose="020B0604020202020204" pitchFamily="34" charset="0"/>
                <a:cs typeface="Arial" panose="020B0604020202020204" pitchFamily="34" charset="0"/>
              </a:rPr>
              <a:t>tỉ lệ.</a:t>
            </a:r>
            <a:endParaRPr lang="en-US" sz="5000" dirty="0">
              <a:solidFill>
                <a:srgbClr val="0070C0"/>
              </a:solidFill>
              <a:latin typeface="Arial" panose="020B0604020202020204" pitchFamily="34" charset="0"/>
              <a:cs typeface="Arial" panose="020B0604020202020204" pitchFamily="34" charset="0"/>
            </a:endParaRPr>
          </a:p>
          <a:p>
            <a:pPr algn="just"/>
            <a:r>
              <a:rPr lang="vi-VN" sz="5000" dirty="0">
                <a:solidFill>
                  <a:srgbClr val="0070C0"/>
                </a:solidFill>
                <a:latin typeface="Arial" panose="020B0604020202020204" pitchFamily="34" charset="0"/>
                <a:cs typeface="Arial" panose="020B0604020202020204" pitchFamily="34" charset="0"/>
              </a:rPr>
              <a:t>+ Nếu trên bản đồ là tỉ lệ thước: Lấy số đo </a:t>
            </a:r>
            <a:r>
              <a:rPr lang="en-US" sz="5000" dirty="0">
                <a:solidFill>
                  <a:srgbClr val="0070C0"/>
                </a:solidFill>
                <a:latin typeface="Arial" panose="020B0604020202020204" pitchFamily="34" charset="0"/>
                <a:cs typeface="Arial" panose="020B0604020202020204" pitchFamily="34" charset="0"/>
              </a:rPr>
              <a:t>k</a:t>
            </a:r>
            <a:r>
              <a:rPr lang="vi-VN" sz="5000" dirty="0">
                <a:solidFill>
                  <a:srgbClr val="0070C0"/>
                </a:solidFill>
                <a:latin typeface="Arial" panose="020B0604020202020204" pitchFamily="34" charset="0"/>
                <a:cs typeface="Arial" panose="020B0604020202020204" pitchFamily="34" charset="0"/>
              </a:rPr>
              <a:t>hoảng cách của 2 địa điểm trên bản đồ áp vào thước tỉ lệ sẽ biết được khoảng cách của 2 địa điểm đó trên thực tế.</a:t>
            </a:r>
            <a:endParaRPr lang="en-US" sz="5000" dirty="0">
              <a:solidFill>
                <a:srgbClr val="0070C0"/>
              </a:solidFill>
              <a:latin typeface="Arial" panose="020B0604020202020204" pitchFamily="34" charset="0"/>
              <a:cs typeface="Arial" panose="020B0604020202020204" pitchFamily="34" charset="0"/>
            </a:endParaRPr>
          </a:p>
          <a:p>
            <a:pPr algn="just"/>
            <a:endParaRPr lang="en-US" sz="5000" dirty="0">
              <a:solidFill>
                <a:srgbClr val="0070C0"/>
              </a:solidFill>
              <a:latin typeface="Roboto Slab"/>
            </a:endParaRPr>
          </a:p>
        </p:txBody>
      </p:sp>
      <p:sp>
        <p:nvSpPr>
          <p:cNvPr id="10" name="Rectangle 4">
            <a:extLst>
              <a:ext uri="{FF2B5EF4-FFF2-40B4-BE49-F238E27FC236}">
                <a16:creationId xmlns:a16="http://schemas.microsoft.com/office/drawing/2014/main" id="{9E0D8A08-44BF-41CC-83B6-0CDD2ACC2098}"/>
              </a:ext>
            </a:extLst>
          </p:cNvPr>
          <p:cNvSpPr>
            <a:spLocks noChangeArrowheads="1"/>
          </p:cNvSpPr>
          <p:nvPr/>
        </p:nvSpPr>
        <p:spPr bwMode="auto">
          <a:xfrm>
            <a:off x="3602257" y="2608093"/>
            <a:ext cx="11028143" cy="1661993"/>
          </a:xfrm>
          <a:prstGeom prst="rect">
            <a:avLst/>
          </a:prstGeom>
          <a:noFill/>
          <a:ln>
            <a:solidFill>
              <a:srgbClr val="00B0F0"/>
            </a:solidFill>
          </a:ln>
          <a:effec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sz="5400" b="1" dirty="0">
                <a:solidFill>
                  <a:prstClr val="white"/>
                </a:solidFill>
                <a:latin typeface="Times New Roman" panose="02020603050405020304" pitchFamily="18" charset="0"/>
                <a:cs typeface="Times New Roman" panose="02020603050405020304" pitchFamily="18" charset="0"/>
              </a:rPr>
              <a:t> </a:t>
            </a:r>
            <a:r>
              <a:rPr lang="en-US" sz="4800" b="1" dirty="0" err="1">
                <a:solidFill>
                  <a:srgbClr val="FF0000"/>
                </a:solidFill>
              </a:rPr>
              <a:t>Tính</a:t>
            </a:r>
            <a:r>
              <a:rPr lang="en-US" sz="4800" b="1" dirty="0">
                <a:solidFill>
                  <a:srgbClr val="FF0000"/>
                </a:solidFill>
              </a:rPr>
              <a:t> </a:t>
            </a:r>
            <a:r>
              <a:rPr lang="en-US" sz="4800" b="1" dirty="0" err="1">
                <a:solidFill>
                  <a:srgbClr val="FF0000"/>
                </a:solidFill>
              </a:rPr>
              <a:t>khoảng</a:t>
            </a:r>
            <a:r>
              <a:rPr lang="en-US" sz="4800" b="1" dirty="0">
                <a:solidFill>
                  <a:srgbClr val="FF0000"/>
                </a:solidFill>
              </a:rPr>
              <a:t> </a:t>
            </a:r>
            <a:r>
              <a:rPr lang="en-US" sz="4800" b="1" dirty="0" err="1">
                <a:solidFill>
                  <a:srgbClr val="FF0000"/>
                </a:solidFill>
              </a:rPr>
              <a:t>cách</a:t>
            </a:r>
            <a:r>
              <a:rPr lang="en-US" sz="4800" b="1" dirty="0">
                <a:solidFill>
                  <a:srgbClr val="FF0000"/>
                </a:solidFill>
              </a:rPr>
              <a:t> </a:t>
            </a:r>
            <a:r>
              <a:rPr lang="en-US" sz="4800" b="1" dirty="0" err="1">
                <a:solidFill>
                  <a:srgbClr val="FF0000"/>
                </a:solidFill>
              </a:rPr>
              <a:t>thực</a:t>
            </a:r>
            <a:r>
              <a:rPr lang="en-US" sz="4800" b="1" dirty="0">
                <a:solidFill>
                  <a:srgbClr val="FF0000"/>
                </a:solidFill>
              </a:rPr>
              <a:t> </a:t>
            </a:r>
            <a:r>
              <a:rPr lang="en-US" sz="4800" b="1" dirty="0" err="1">
                <a:solidFill>
                  <a:srgbClr val="FF0000"/>
                </a:solidFill>
              </a:rPr>
              <a:t>tế</a:t>
            </a:r>
            <a:r>
              <a:rPr lang="en-US" sz="4800" b="1" dirty="0">
                <a:solidFill>
                  <a:srgbClr val="FF0000"/>
                </a:solidFill>
              </a:rPr>
              <a:t> </a:t>
            </a:r>
            <a:r>
              <a:rPr lang="en-US" sz="4800" b="1" dirty="0" err="1">
                <a:solidFill>
                  <a:srgbClr val="FF0000"/>
                </a:solidFill>
              </a:rPr>
              <a:t>dựa</a:t>
            </a:r>
            <a:r>
              <a:rPr lang="en-US" sz="4800" b="1" dirty="0">
                <a:solidFill>
                  <a:srgbClr val="FF0000"/>
                </a:solidFill>
              </a:rPr>
              <a:t> </a:t>
            </a:r>
            <a:r>
              <a:rPr lang="en-US" sz="4800" b="1" dirty="0" err="1">
                <a:solidFill>
                  <a:srgbClr val="FF0000"/>
                </a:solidFill>
              </a:rPr>
              <a:t>vào</a:t>
            </a:r>
            <a:r>
              <a:rPr lang="en-US" sz="4800" b="1" dirty="0">
                <a:solidFill>
                  <a:srgbClr val="FF0000"/>
                </a:solidFill>
              </a:rPr>
              <a:t>   </a:t>
            </a:r>
          </a:p>
          <a:p>
            <a:pPr algn="ctr" eaLnBrk="1" hangingPunct="1"/>
            <a:r>
              <a:rPr lang="en-US" sz="4800" b="1" dirty="0">
                <a:solidFill>
                  <a:srgbClr val="FF0000"/>
                </a:solidFill>
              </a:rPr>
              <a:t> </a:t>
            </a:r>
            <a:r>
              <a:rPr lang="en-US" sz="4800" b="1" dirty="0" err="1">
                <a:solidFill>
                  <a:srgbClr val="FF0000"/>
                </a:solidFill>
              </a:rPr>
              <a:t>tỉ</a:t>
            </a:r>
            <a:r>
              <a:rPr lang="en-US" sz="4800" b="1" dirty="0">
                <a:solidFill>
                  <a:srgbClr val="FF0000"/>
                </a:solidFill>
              </a:rPr>
              <a:t> </a:t>
            </a:r>
            <a:r>
              <a:rPr lang="en-US" sz="4800" b="1" dirty="0" err="1">
                <a:solidFill>
                  <a:srgbClr val="FF0000"/>
                </a:solidFill>
              </a:rPr>
              <a:t>lệ</a:t>
            </a:r>
            <a:r>
              <a:rPr lang="en-US" sz="4800" b="1" dirty="0">
                <a:solidFill>
                  <a:srgbClr val="FF0000"/>
                </a:solidFill>
              </a:rPr>
              <a:t> </a:t>
            </a:r>
            <a:r>
              <a:rPr lang="en-US" sz="4800" b="1" dirty="0" err="1">
                <a:solidFill>
                  <a:srgbClr val="FF0000"/>
                </a:solidFill>
              </a:rPr>
              <a:t>bản</a:t>
            </a:r>
            <a:r>
              <a:rPr lang="en-US" sz="4800" b="1" dirty="0">
                <a:solidFill>
                  <a:srgbClr val="FF0000"/>
                </a:solidFill>
              </a:rPr>
              <a:t> </a:t>
            </a:r>
            <a:r>
              <a:rPr lang="en-US" sz="4800" b="1" dirty="0" err="1">
                <a:solidFill>
                  <a:srgbClr val="FF0000"/>
                </a:solidFill>
              </a:rPr>
              <a:t>đồ</a:t>
            </a:r>
            <a:r>
              <a:rPr lang="en-US" sz="4800" b="1" dirty="0">
                <a:solidFill>
                  <a:srgbClr val="FF0000"/>
                </a:solidFill>
              </a:rPr>
              <a:t> </a:t>
            </a:r>
          </a:p>
        </p:txBody>
      </p:sp>
      <p:grpSp>
        <p:nvGrpSpPr>
          <p:cNvPr id="11" name="Group 10">
            <a:extLst>
              <a:ext uri="{FF2B5EF4-FFF2-40B4-BE49-F238E27FC236}">
                <a16:creationId xmlns:a16="http://schemas.microsoft.com/office/drawing/2014/main" id="{89333B70-46B2-4CEF-80AD-45BB194E142B}"/>
              </a:ext>
            </a:extLst>
          </p:cNvPr>
          <p:cNvGrpSpPr/>
          <p:nvPr/>
        </p:nvGrpSpPr>
        <p:grpSpPr>
          <a:xfrm>
            <a:off x="164733" y="1333500"/>
            <a:ext cx="4712067" cy="914400"/>
            <a:chOff x="1133366" y="2220084"/>
            <a:chExt cx="5681780" cy="914400"/>
          </a:xfrm>
          <a:solidFill>
            <a:schemeClr val="accent4">
              <a:lumMod val="20000"/>
              <a:lumOff val="80000"/>
            </a:schemeClr>
          </a:solidFill>
        </p:grpSpPr>
        <p:sp>
          <p:nvSpPr>
            <p:cNvPr id="12" name="Arrow: Pentagon 3">
              <a:extLst>
                <a:ext uri="{FF2B5EF4-FFF2-40B4-BE49-F238E27FC236}">
                  <a16:creationId xmlns:a16="http://schemas.microsoft.com/office/drawing/2014/main" id="{A15AC3F2-DC0E-4721-BB54-272CC9067F5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13" name="TextBox 12">
              <a:extLst>
                <a:ext uri="{FF2B5EF4-FFF2-40B4-BE49-F238E27FC236}">
                  <a16:creationId xmlns:a16="http://schemas.microsoft.com/office/drawing/2014/main" id="{FE465387-DCE1-4FAE-B5F2-B76FADB1CC8D}"/>
                </a:ext>
              </a:extLst>
            </p:cNvPr>
            <p:cNvSpPr txBox="1"/>
            <p:nvPr/>
          </p:nvSpPr>
          <p:spPr>
            <a:xfrm>
              <a:off x="1307656" y="2384346"/>
              <a:ext cx="4824635"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F6E30694-B39F-48D2-BBFF-5038BC239AC8}"/>
              </a:ext>
            </a:extLst>
          </p:cNvPr>
          <p:cNvSpPr txBox="1"/>
          <p:nvPr/>
        </p:nvSpPr>
        <p:spPr>
          <a:xfrm>
            <a:off x="1458441" y="1409700"/>
            <a:ext cx="3120217" cy="738664"/>
          </a:xfrm>
          <a:prstGeom prst="rect">
            <a:avLst/>
          </a:prstGeom>
          <a:noFill/>
        </p:spPr>
        <p:txBody>
          <a:bodyPr wrap="square" rtlCol="0">
            <a:spAutoFit/>
          </a:bodyPr>
          <a:lstStyle/>
          <a:p>
            <a:pPr algn="ctr"/>
            <a:r>
              <a:rPr lang="en-US" sz="4200" dirty="0" err="1">
                <a:solidFill>
                  <a:srgbClr val="0070C0"/>
                </a:solidFill>
                <a:latin typeface="Arial" panose="020B0604020202020204" pitchFamily="34" charset="0"/>
                <a:cs typeface="Arial" panose="020B0604020202020204" pitchFamily="34" charset="0"/>
              </a:rPr>
              <a:t>Tỉ</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lệ</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sp>
        <p:nvSpPr>
          <p:cNvPr id="15" name="Arrow: Pentagon 6">
            <a:extLst>
              <a:ext uri="{FF2B5EF4-FFF2-40B4-BE49-F238E27FC236}">
                <a16:creationId xmlns:a16="http://schemas.microsoft.com/office/drawing/2014/main" id="{1707F403-245E-48FA-A01E-18E718C5305A}"/>
              </a:ext>
            </a:extLst>
          </p:cNvPr>
          <p:cNvSpPr/>
          <p:nvPr/>
        </p:nvSpPr>
        <p:spPr>
          <a:xfrm>
            <a:off x="0" y="1333500"/>
            <a:ext cx="1458441" cy="9144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spTree>
    <p:extLst>
      <p:ext uri="{BB962C8B-B14F-4D97-AF65-F5344CB8AC3E}">
        <p14:creationId xmlns:p14="http://schemas.microsoft.com/office/powerpoint/2010/main" val="145237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Ban do mot khu vuc cua thanh pho Da Nang (ti le 17500)"/>
          <p:cNvPicPr>
            <a:picLocks noChangeAspect="1" noChangeArrowheads="1"/>
          </p:cNvPicPr>
          <p:nvPr/>
        </p:nvPicPr>
        <p:blipFill>
          <a:blip r:embed="rId2">
            <a:extLst>
              <a:ext uri="{28A0092B-C50C-407E-A947-70E740481C1C}">
                <a14:useLocalDpi xmlns:a14="http://schemas.microsoft.com/office/drawing/2010/main" val="0"/>
              </a:ext>
            </a:extLst>
          </a:blip>
          <a:srcRect l="2727" t="2777" r="908"/>
          <a:stretch>
            <a:fillRect/>
          </a:stretch>
        </p:blipFill>
        <p:spPr bwMode="auto">
          <a:xfrm>
            <a:off x="5227810" y="2274093"/>
            <a:ext cx="13030200" cy="759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Oval 16"/>
          <p:cNvSpPr>
            <a:spLocks noChangeArrowheads="1"/>
          </p:cNvSpPr>
          <p:nvPr/>
        </p:nvSpPr>
        <p:spPr bwMode="auto">
          <a:xfrm flipH="1">
            <a:off x="12498442" y="4203374"/>
            <a:ext cx="464078" cy="34290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700" b="1">
              <a:solidFill>
                <a:srgbClr val="FF0000"/>
              </a:solidFill>
            </a:endParaRPr>
          </a:p>
        </p:txBody>
      </p:sp>
      <p:sp>
        <p:nvSpPr>
          <p:cNvPr id="13329" name="Oval 17"/>
          <p:cNvSpPr>
            <a:spLocks noChangeArrowheads="1"/>
          </p:cNvSpPr>
          <p:nvPr/>
        </p:nvSpPr>
        <p:spPr bwMode="auto">
          <a:xfrm>
            <a:off x="9009269" y="7569578"/>
            <a:ext cx="342900" cy="34289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700" b="1">
              <a:solidFill>
                <a:srgbClr val="FF0000"/>
              </a:solidFill>
            </a:endParaRPr>
          </a:p>
        </p:txBody>
      </p:sp>
      <p:sp>
        <p:nvSpPr>
          <p:cNvPr id="13330" name="Line 18"/>
          <p:cNvSpPr>
            <a:spLocks noChangeShapeType="1"/>
          </p:cNvSpPr>
          <p:nvPr/>
        </p:nvSpPr>
        <p:spPr bwMode="auto">
          <a:xfrm flipV="1">
            <a:off x="9185911" y="4389760"/>
            <a:ext cx="3502820" cy="337205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2" name="TextBox 1">
            <a:extLst>
              <a:ext uri="{FF2B5EF4-FFF2-40B4-BE49-F238E27FC236}">
                <a16:creationId xmlns:a16="http://schemas.microsoft.com/office/drawing/2014/main" id="{94788CBA-366D-453E-B0E2-366682DCB024}"/>
              </a:ext>
            </a:extLst>
          </p:cNvPr>
          <p:cNvSpPr txBox="1"/>
          <p:nvPr/>
        </p:nvSpPr>
        <p:spPr>
          <a:xfrm rot="18634288">
            <a:off x="9872765" y="5285170"/>
            <a:ext cx="1386840" cy="738664"/>
          </a:xfrm>
          <a:prstGeom prst="rect">
            <a:avLst/>
          </a:prstGeom>
          <a:solidFill>
            <a:schemeClr val="bg1"/>
          </a:solidFill>
        </p:spPr>
        <p:txBody>
          <a:bodyPr wrap="square" rtlCol="0">
            <a:spAutoFit/>
          </a:bodyPr>
          <a:lstStyle/>
          <a:p>
            <a:r>
              <a:rPr lang="en-US" sz="4200" b="1" dirty="0">
                <a:solidFill>
                  <a:srgbClr val="7030A0"/>
                </a:solidFill>
                <a:latin typeface="Arial" panose="020B0604020202020204" pitchFamily="34" charset="0"/>
                <a:cs typeface="Arial" panose="020B0604020202020204" pitchFamily="34" charset="0"/>
              </a:rPr>
              <a:t>4cm</a:t>
            </a:r>
          </a:p>
        </p:txBody>
      </p:sp>
      <p:sp>
        <p:nvSpPr>
          <p:cNvPr id="3" name="TextBox 2">
            <a:extLst>
              <a:ext uri="{FF2B5EF4-FFF2-40B4-BE49-F238E27FC236}">
                <a16:creationId xmlns:a16="http://schemas.microsoft.com/office/drawing/2014/main" id="{05D71AE3-6E30-49C4-AFE8-CE57E405BA04}"/>
              </a:ext>
            </a:extLst>
          </p:cNvPr>
          <p:cNvSpPr txBox="1"/>
          <p:nvPr/>
        </p:nvSpPr>
        <p:spPr>
          <a:xfrm>
            <a:off x="304800" y="1262167"/>
            <a:ext cx="17678400" cy="707886"/>
          </a:xfrm>
          <a:prstGeom prst="rect">
            <a:avLst/>
          </a:prstGeom>
          <a:noFill/>
        </p:spPr>
        <p:txBody>
          <a:bodyPr wrap="square" rtlCol="0">
            <a:spAutoFit/>
          </a:bodyPr>
          <a:lstStyle/>
          <a:p>
            <a:pPr marL="1281113" indent="-342900">
              <a:buClr>
                <a:srgbClr val="0033CC"/>
              </a:buClr>
              <a:buSzPts val="2000"/>
            </a:pPr>
            <a:r>
              <a:rPr lang="en-US" sz="4000" b="1" u="sng" dirty="0">
                <a:solidFill>
                  <a:srgbClr val="00B050"/>
                </a:solidFill>
                <a:latin typeface="Arial" panose="020B0604020202020204" pitchFamily="34" charset="0"/>
                <a:cs typeface="Arial" panose="020B0604020202020204" pitchFamily="34" charset="0"/>
              </a:rPr>
              <a:t>VD</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err="1">
                <a:solidFill>
                  <a:srgbClr val="00B050"/>
                </a:solidFill>
                <a:latin typeface="Arial" panose="020B0604020202020204" pitchFamily="34" charset="0"/>
                <a:cs typeface="Arial" panose="020B0604020202020204" pitchFamily="34" charset="0"/>
                <a:sym typeface="Arial"/>
              </a:rPr>
              <a:t>Tính</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err="1">
                <a:solidFill>
                  <a:srgbClr val="00B050"/>
                </a:solidFill>
                <a:latin typeface="Arial" panose="020B0604020202020204" pitchFamily="34" charset="0"/>
                <a:cs typeface="Arial" panose="020B0604020202020204" pitchFamily="34" charset="0"/>
                <a:sym typeface="Arial"/>
              </a:rPr>
              <a:t>khoảng</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err="1">
                <a:solidFill>
                  <a:srgbClr val="00B050"/>
                </a:solidFill>
                <a:latin typeface="Arial" panose="020B0604020202020204" pitchFamily="34" charset="0"/>
                <a:cs typeface="Arial" panose="020B0604020202020204" pitchFamily="34" charset="0"/>
                <a:sym typeface="Arial"/>
              </a:rPr>
              <a:t>cách</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err="1">
                <a:solidFill>
                  <a:srgbClr val="00B050"/>
                </a:solidFill>
                <a:latin typeface="Arial" panose="020B0604020202020204" pitchFamily="34" charset="0"/>
                <a:cs typeface="Arial" panose="020B0604020202020204" pitchFamily="34" charset="0"/>
                <a:sym typeface="Arial"/>
              </a:rPr>
              <a:t>từ</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err="1">
                <a:solidFill>
                  <a:srgbClr val="00B050"/>
                </a:solidFill>
                <a:latin typeface="Arial" panose="020B0604020202020204" pitchFamily="34" charset="0"/>
                <a:cs typeface="Arial" panose="020B0604020202020204" pitchFamily="34" charset="0"/>
                <a:sym typeface="Arial"/>
              </a:rPr>
              <a:t>khách</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err="1">
                <a:solidFill>
                  <a:srgbClr val="00B050"/>
                </a:solidFill>
                <a:latin typeface="Arial" panose="020B0604020202020204" pitchFamily="34" charset="0"/>
                <a:cs typeface="Arial" panose="020B0604020202020204" pitchFamily="34" charset="0"/>
                <a:sym typeface="Arial"/>
              </a:rPr>
              <a:t>sạn</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err="1">
                <a:solidFill>
                  <a:srgbClr val="00B050"/>
                </a:solidFill>
                <a:latin typeface="Arial" panose="020B0604020202020204" pitchFamily="34" charset="0"/>
                <a:cs typeface="Arial" panose="020B0604020202020204" pitchFamily="34" charset="0"/>
                <a:sym typeface="Arial"/>
              </a:rPr>
              <a:t>Hải</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err="1">
                <a:solidFill>
                  <a:srgbClr val="00B050"/>
                </a:solidFill>
                <a:latin typeface="Arial" panose="020B0604020202020204" pitchFamily="34" charset="0"/>
                <a:cs typeface="Arial" panose="020B0604020202020204" pitchFamily="34" charset="0"/>
                <a:sym typeface="Arial"/>
              </a:rPr>
              <a:t>Vân</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smtClean="0">
                <a:solidFill>
                  <a:srgbClr val="00B050"/>
                </a:solidFill>
                <a:latin typeface="Arial" panose="020B0604020202020204" pitchFamily="34" charset="0"/>
                <a:cs typeface="Arial" panose="020B0604020202020204" pitchFamily="34" charset="0"/>
                <a:sym typeface="Arial"/>
              </a:rPr>
              <a:t>- Thu </a:t>
            </a:r>
            <a:r>
              <a:rPr lang="en-US" sz="4000" b="1" dirty="0" err="1">
                <a:solidFill>
                  <a:srgbClr val="00B050"/>
                </a:solidFill>
                <a:latin typeface="Arial" panose="020B0604020202020204" pitchFamily="34" charset="0"/>
                <a:cs typeface="Arial" panose="020B0604020202020204" pitchFamily="34" charset="0"/>
                <a:sym typeface="Arial"/>
              </a:rPr>
              <a:t>Bồn</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err="1">
                <a:solidFill>
                  <a:srgbClr val="00B050"/>
                </a:solidFill>
                <a:latin typeface="Arial" panose="020B0604020202020204" pitchFamily="34" charset="0"/>
                <a:cs typeface="Arial" panose="020B0604020202020204" pitchFamily="34" charset="0"/>
                <a:sym typeface="Arial"/>
              </a:rPr>
              <a:t>theo</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err="1">
                <a:solidFill>
                  <a:srgbClr val="00B050"/>
                </a:solidFill>
                <a:latin typeface="Arial" panose="020B0604020202020204" pitchFamily="34" charset="0"/>
                <a:cs typeface="Arial" panose="020B0604020202020204" pitchFamily="34" charset="0"/>
                <a:sym typeface="Arial"/>
              </a:rPr>
              <a:t>tỉ</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err="1">
                <a:solidFill>
                  <a:srgbClr val="00B050"/>
                </a:solidFill>
                <a:latin typeface="Arial" panose="020B0604020202020204" pitchFamily="34" charset="0"/>
                <a:cs typeface="Arial" panose="020B0604020202020204" pitchFamily="34" charset="0"/>
                <a:sym typeface="Arial"/>
              </a:rPr>
              <a:t>lệ</a:t>
            </a:r>
            <a:r>
              <a:rPr lang="en-US" sz="4000" b="1" dirty="0">
                <a:solidFill>
                  <a:srgbClr val="00B050"/>
                </a:solidFill>
                <a:latin typeface="Arial" panose="020B0604020202020204" pitchFamily="34" charset="0"/>
                <a:cs typeface="Arial" panose="020B0604020202020204" pitchFamily="34" charset="0"/>
                <a:sym typeface="Arial"/>
              </a:rPr>
              <a:t> </a:t>
            </a:r>
            <a:r>
              <a:rPr lang="en-US" sz="4000" b="1" dirty="0" err="1">
                <a:solidFill>
                  <a:srgbClr val="00B050"/>
                </a:solidFill>
                <a:latin typeface="Arial" panose="020B0604020202020204" pitchFamily="34" charset="0"/>
                <a:cs typeface="Arial" panose="020B0604020202020204" pitchFamily="34" charset="0"/>
                <a:sym typeface="Arial"/>
              </a:rPr>
              <a:t>số</a:t>
            </a:r>
            <a:r>
              <a:rPr lang="en-US" sz="4000" b="1" dirty="0">
                <a:solidFill>
                  <a:srgbClr val="00B050"/>
                </a:solidFill>
                <a:latin typeface="Arial" panose="020B0604020202020204" pitchFamily="34" charset="0"/>
                <a:cs typeface="Arial" panose="020B0604020202020204" pitchFamily="34" charset="0"/>
                <a:sym typeface="Arial"/>
              </a:rPr>
              <a:t>           </a:t>
            </a:r>
            <a:endParaRPr lang="en-US" sz="4000" dirty="0">
              <a:solidFill>
                <a:srgbClr val="00B05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0C7BF66-DACE-4FBD-8214-F9DF5581A826}"/>
              </a:ext>
            </a:extLst>
          </p:cNvPr>
          <p:cNvSpPr txBox="1"/>
          <p:nvPr/>
        </p:nvSpPr>
        <p:spPr>
          <a:xfrm>
            <a:off x="555594" y="4305300"/>
            <a:ext cx="4649368" cy="2400657"/>
          </a:xfrm>
          <a:prstGeom prst="rect">
            <a:avLst/>
          </a:prstGeom>
          <a:noFill/>
        </p:spPr>
        <p:txBody>
          <a:bodyPr wrap="square" rtlCol="0">
            <a:spAutoFit/>
          </a:bodyPr>
          <a:lstStyle/>
          <a:p>
            <a:r>
              <a:rPr lang="en-US" sz="5000" dirty="0">
                <a:solidFill>
                  <a:srgbClr val="1223FA"/>
                </a:solidFill>
                <a:latin typeface="Arial" panose="020B0604020202020204" pitchFamily="34" charset="0"/>
                <a:cs typeface="Arial" panose="020B0604020202020204" pitchFamily="34" charset="0"/>
              </a:rPr>
              <a:t>4cm x </a:t>
            </a:r>
            <a:r>
              <a:rPr lang="en-US" sz="5000" dirty="0" smtClean="0">
                <a:solidFill>
                  <a:srgbClr val="1223FA"/>
                </a:solidFill>
                <a:latin typeface="Arial" panose="020B0604020202020204" pitchFamily="34" charset="0"/>
                <a:cs typeface="Arial" panose="020B0604020202020204" pitchFamily="34" charset="0"/>
              </a:rPr>
              <a:t>7500 = </a:t>
            </a:r>
            <a:r>
              <a:rPr lang="en-US" sz="5000" dirty="0">
                <a:solidFill>
                  <a:srgbClr val="1223FA"/>
                </a:solidFill>
                <a:latin typeface="Arial" panose="020B0604020202020204" pitchFamily="34" charset="0"/>
                <a:cs typeface="Arial" panose="020B0604020202020204" pitchFamily="34" charset="0"/>
              </a:rPr>
              <a:t>30000 cm = 300m</a:t>
            </a:r>
          </a:p>
        </p:txBody>
      </p:sp>
    </p:spTree>
    <p:extLst>
      <p:ext uri="{BB962C8B-B14F-4D97-AF65-F5344CB8AC3E}">
        <p14:creationId xmlns:p14="http://schemas.microsoft.com/office/powerpoint/2010/main" val="1470161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28"/>
                                        </p:tgtEl>
                                        <p:attrNameLst>
                                          <p:attrName>style.visibility</p:attrName>
                                        </p:attrNameLst>
                                      </p:cBhvr>
                                      <p:to>
                                        <p:strVal val="visible"/>
                                      </p:to>
                                    </p:set>
                                    <p:animEffect transition="in" filter="fade">
                                      <p:cBhvr>
                                        <p:cTn id="7" dur="500"/>
                                        <p:tgtEl>
                                          <p:spTgt spid="13328"/>
                                        </p:tgtEl>
                                      </p:cBhvr>
                                    </p:animEffect>
                                  </p:childTnLst>
                                </p:cTn>
                              </p:par>
                              <p:par>
                                <p:cTn id="8" presetID="22" presetClass="emph" presetSubtype="0" repeatCount="10000" fill="hold" grpId="1" nodeType="withEffect">
                                  <p:stCondLst>
                                    <p:cond delay="0"/>
                                  </p:stCondLst>
                                  <p:childTnLst>
                                    <p:animClr clrSpc="hsl" dir="cw">
                                      <p:cBhvr override="childStyle">
                                        <p:cTn id="9" dur="500" fill="hold"/>
                                        <p:tgtEl>
                                          <p:spTgt spid="13328"/>
                                        </p:tgtEl>
                                        <p:attrNameLst>
                                          <p:attrName>style.color</p:attrName>
                                        </p:attrNameLst>
                                      </p:cBhvr>
                                      <p:by>
                                        <p:hsl h="-7200000" s="0" l="0"/>
                                      </p:by>
                                    </p:animClr>
                                    <p:animClr clrSpc="hsl" dir="cw">
                                      <p:cBhvr>
                                        <p:cTn id="10" dur="500" fill="hold"/>
                                        <p:tgtEl>
                                          <p:spTgt spid="13328"/>
                                        </p:tgtEl>
                                        <p:attrNameLst>
                                          <p:attrName>fillcolor</p:attrName>
                                        </p:attrNameLst>
                                      </p:cBhvr>
                                      <p:by>
                                        <p:hsl h="-7200000" s="0" l="0"/>
                                      </p:by>
                                    </p:animClr>
                                    <p:animClr clrSpc="hsl" dir="cw">
                                      <p:cBhvr>
                                        <p:cTn id="11" dur="500" fill="hold"/>
                                        <p:tgtEl>
                                          <p:spTgt spid="13328"/>
                                        </p:tgtEl>
                                        <p:attrNameLst>
                                          <p:attrName>stroke.color</p:attrName>
                                        </p:attrNameLst>
                                      </p:cBhvr>
                                      <p:by>
                                        <p:hsl h="-7200000" s="0" l="0"/>
                                      </p:by>
                                    </p:animClr>
                                    <p:set>
                                      <p:cBhvr>
                                        <p:cTn id="12" dur="500" fill="hold"/>
                                        <p:tgtEl>
                                          <p:spTgt spid="13328"/>
                                        </p:tgtEl>
                                        <p:attrNameLst>
                                          <p:attrName>fill.type</p:attrName>
                                        </p:attrNameLst>
                                      </p:cBhvr>
                                      <p:to>
                                        <p:strVal val="solid"/>
                                      </p:to>
                                    </p:set>
                                  </p:childTnLst>
                                </p:cTn>
                              </p:par>
                              <p:par>
                                <p:cTn id="13" presetID="10" presetClass="entr" presetSubtype="0" fill="hold" grpId="0" nodeType="withEffect">
                                  <p:stCondLst>
                                    <p:cond delay="0"/>
                                  </p:stCondLst>
                                  <p:childTnLst>
                                    <p:set>
                                      <p:cBhvr>
                                        <p:cTn id="14" dur="1" fill="hold">
                                          <p:stCondLst>
                                            <p:cond delay="0"/>
                                          </p:stCondLst>
                                        </p:cTn>
                                        <p:tgtEl>
                                          <p:spTgt spid="13329"/>
                                        </p:tgtEl>
                                        <p:attrNameLst>
                                          <p:attrName>style.visibility</p:attrName>
                                        </p:attrNameLst>
                                      </p:cBhvr>
                                      <p:to>
                                        <p:strVal val="visible"/>
                                      </p:to>
                                    </p:set>
                                    <p:animEffect transition="in" filter="fade">
                                      <p:cBhvr>
                                        <p:cTn id="15" dur="500"/>
                                        <p:tgtEl>
                                          <p:spTgt spid="13329"/>
                                        </p:tgtEl>
                                      </p:cBhvr>
                                    </p:animEffect>
                                  </p:childTnLst>
                                </p:cTn>
                              </p:par>
                              <p:par>
                                <p:cTn id="16" presetID="22" presetClass="emph" presetSubtype="0" repeatCount="10000" fill="hold" grpId="1" nodeType="withEffect">
                                  <p:stCondLst>
                                    <p:cond delay="0"/>
                                  </p:stCondLst>
                                  <p:childTnLst>
                                    <p:animClr clrSpc="hsl" dir="cw">
                                      <p:cBhvr override="childStyle">
                                        <p:cTn id="17" dur="500" fill="hold"/>
                                        <p:tgtEl>
                                          <p:spTgt spid="13329"/>
                                        </p:tgtEl>
                                        <p:attrNameLst>
                                          <p:attrName>style.color</p:attrName>
                                        </p:attrNameLst>
                                      </p:cBhvr>
                                      <p:by>
                                        <p:hsl h="-7200000" s="0" l="0"/>
                                      </p:by>
                                    </p:animClr>
                                    <p:animClr clrSpc="hsl" dir="cw">
                                      <p:cBhvr>
                                        <p:cTn id="18" dur="500" fill="hold"/>
                                        <p:tgtEl>
                                          <p:spTgt spid="13329"/>
                                        </p:tgtEl>
                                        <p:attrNameLst>
                                          <p:attrName>fillcolor</p:attrName>
                                        </p:attrNameLst>
                                      </p:cBhvr>
                                      <p:by>
                                        <p:hsl h="-7200000" s="0" l="0"/>
                                      </p:by>
                                    </p:animClr>
                                    <p:animClr clrSpc="hsl" dir="cw">
                                      <p:cBhvr>
                                        <p:cTn id="19" dur="500" fill="hold"/>
                                        <p:tgtEl>
                                          <p:spTgt spid="13329"/>
                                        </p:tgtEl>
                                        <p:attrNameLst>
                                          <p:attrName>stroke.color</p:attrName>
                                        </p:attrNameLst>
                                      </p:cBhvr>
                                      <p:by>
                                        <p:hsl h="-7200000" s="0" l="0"/>
                                      </p:by>
                                    </p:animClr>
                                    <p:set>
                                      <p:cBhvr>
                                        <p:cTn id="20" dur="500" fill="hold"/>
                                        <p:tgtEl>
                                          <p:spTgt spid="13329"/>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3330"/>
                                        </p:tgtEl>
                                        <p:attrNameLst>
                                          <p:attrName>style.visibility</p:attrName>
                                        </p:attrNameLst>
                                      </p:cBhvr>
                                      <p:to>
                                        <p:strVal val="visible"/>
                                      </p:to>
                                    </p:set>
                                    <p:anim calcmode="lin" valueType="num">
                                      <p:cBhvr>
                                        <p:cTn id="25" dur="500" fill="hold"/>
                                        <p:tgtEl>
                                          <p:spTgt spid="13330"/>
                                        </p:tgtEl>
                                        <p:attrNameLst>
                                          <p:attrName>ppt_w</p:attrName>
                                        </p:attrNameLst>
                                      </p:cBhvr>
                                      <p:tavLst>
                                        <p:tav tm="0">
                                          <p:val>
                                            <p:fltVal val="0"/>
                                          </p:val>
                                        </p:tav>
                                        <p:tav tm="100000">
                                          <p:val>
                                            <p:strVal val="#ppt_w"/>
                                          </p:val>
                                        </p:tav>
                                      </p:tavLst>
                                    </p:anim>
                                    <p:anim calcmode="lin" valueType="num">
                                      <p:cBhvr>
                                        <p:cTn id="26" dur="500" fill="hold"/>
                                        <p:tgtEl>
                                          <p:spTgt spid="13330"/>
                                        </p:tgtEl>
                                        <p:attrNameLst>
                                          <p:attrName>ppt_h</p:attrName>
                                        </p:attrNameLst>
                                      </p:cBhvr>
                                      <p:tavLst>
                                        <p:tav tm="0">
                                          <p:val>
                                            <p:fltVal val="0"/>
                                          </p:val>
                                        </p:tav>
                                        <p:tav tm="100000">
                                          <p:val>
                                            <p:strVal val="#ppt_h"/>
                                          </p:val>
                                        </p:tav>
                                      </p:tavLst>
                                    </p:anim>
                                    <p:animEffect transition="in" filter="fade">
                                      <p:cBhvr>
                                        <p:cTn id="27" dur="500"/>
                                        <p:tgtEl>
                                          <p:spTgt spid="13330"/>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8" grpId="0" animBg="1"/>
      <p:bldP spid="13328" grpId="1" animBg="1"/>
      <p:bldP spid="13329" grpId="0" animBg="1"/>
      <p:bldP spid="13329" grpId="1" animBg="1"/>
      <p:bldP spid="13330" grpId="0" animBg="1"/>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Ban do mot khu vuc cua thanh pho Da Nang (ti le 17500)"/>
          <p:cNvPicPr>
            <a:picLocks noChangeAspect="1" noChangeArrowheads="1"/>
          </p:cNvPicPr>
          <p:nvPr/>
        </p:nvPicPr>
        <p:blipFill>
          <a:blip r:embed="rId2">
            <a:extLst>
              <a:ext uri="{28A0092B-C50C-407E-A947-70E740481C1C}">
                <a14:useLocalDpi xmlns:a14="http://schemas.microsoft.com/office/drawing/2010/main" val="0"/>
              </a:ext>
            </a:extLst>
          </a:blip>
          <a:srcRect l="2727" t="2777" r="908"/>
          <a:stretch>
            <a:fillRect/>
          </a:stretch>
        </p:blipFill>
        <p:spPr bwMode="auto">
          <a:xfrm>
            <a:off x="2600960" y="291948"/>
            <a:ext cx="13030200" cy="885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2" name="Group 10"/>
          <p:cNvGrpSpPr>
            <a:grpSpLocks/>
          </p:cNvGrpSpPr>
          <p:nvPr/>
        </p:nvGrpSpPr>
        <p:grpSpPr bwMode="auto">
          <a:xfrm>
            <a:off x="10532128" y="8505022"/>
            <a:ext cx="4788695" cy="178595"/>
            <a:chOff x="2544" y="3120"/>
            <a:chExt cx="1287" cy="46"/>
          </a:xfrm>
        </p:grpSpPr>
        <p:sp>
          <p:nvSpPr>
            <p:cNvPr id="17419" name="Rectangle 11"/>
            <p:cNvSpPr>
              <a:spLocks noChangeArrowheads="1"/>
            </p:cNvSpPr>
            <p:nvPr/>
          </p:nvSpPr>
          <p:spPr bwMode="auto">
            <a:xfrm>
              <a:off x="2544" y="3120"/>
              <a:ext cx="259" cy="4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17420" name="Rectangle 12"/>
            <p:cNvSpPr>
              <a:spLocks noChangeArrowheads="1"/>
            </p:cNvSpPr>
            <p:nvPr/>
          </p:nvSpPr>
          <p:spPr bwMode="auto">
            <a:xfrm>
              <a:off x="2798" y="3120"/>
              <a:ext cx="259" cy="4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17421" name="Rectangle 13"/>
            <p:cNvSpPr>
              <a:spLocks noChangeArrowheads="1"/>
            </p:cNvSpPr>
            <p:nvPr/>
          </p:nvSpPr>
          <p:spPr bwMode="auto">
            <a:xfrm>
              <a:off x="3058" y="3120"/>
              <a:ext cx="259" cy="4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17422" name="Rectangle 14"/>
            <p:cNvSpPr>
              <a:spLocks noChangeArrowheads="1"/>
            </p:cNvSpPr>
            <p:nvPr/>
          </p:nvSpPr>
          <p:spPr bwMode="auto">
            <a:xfrm>
              <a:off x="3312" y="3120"/>
              <a:ext cx="259" cy="4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17423" name="Rectangle 15"/>
            <p:cNvSpPr>
              <a:spLocks noChangeArrowheads="1"/>
            </p:cNvSpPr>
            <p:nvPr/>
          </p:nvSpPr>
          <p:spPr bwMode="auto">
            <a:xfrm>
              <a:off x="3572" y="3120"/>
              <a:ext cx="259" cy="4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sp>
        <p:nvSpPr>
          <p:cNvPr id="13328" name="Oval 16"/>
          <p:cNvSpPr>
            <a:spLocks noChangeArrowheads="1"/>
          </p:cNvSpPr>
          <p:nvPr/>
        </p:nvSpPr>
        <p:spPr bwMode="auto">
          <a:xfrm flipH="1">
            <a:off x="10913482" y="2649683"/>
            <a:ext cx="464078" cy="34290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700" b="1">
              <a:solidFill>
                <a:srgbClr val="FF0000"/>
              </a:solidFill>
            </a:endParaRPr>
          </a:p>
        </p:txBody>
      </p:sp>
      <p:sp>
        <p:nvSpPr>
          <p:cNvPr id="13329" name="Oval 17"/>
          <p:cNvSpPr>
            <a:spLocks noChangeArrowheads="1"/>
          </p:cNvSpPr>
          <p:nvPr/>
        </p:nvSpPr>
        <p:spPr bwMode="auto">
          <a:xfrm>
            <a:off x="7424309" y="6015887"/>
            <a:ext cx="342900" cy="34289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700" b="1">
              <a:solidFill>
                <a:srgbClr val="FF0000"/>
              </a:solidFill>
            </a:endParaRPr>
          </a:p>
        </p:txBody>
      </p:sp>
      <p:sp>
        <p:nvSpPr>
          <p:cNvPr id="13330" name="Line 18"/>
          <p:cNvSpPr>
            <a:spLocks noChangeShapeType="1"/>
          </p:cNvSpPr>
          <p:nvPr/>
        </p:nvSpPr>
        <p:spPr bwMode="auto">
          <a:xfrm flipV="1">
            <a:off x="7600951" y="2836069"/>
            <a:ext cx="3502820" cy="337205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2" name="Google Shape;307;p31"/>
          <p:cNvSpPr txBox="1"/>
          <p:nvPr/>
        </p:nvSpPr>
        <p:spPr>
          <a:xfrm>
            <a:off x="209560" y="8442366"/>
            <a:ext cx="20974040" cy="1891142"/>
          </a:xfrm>
          <a:prstGeom prst="rect">
            <a:avLst/>
          </a:prstGeom>
          <a:noFill/>
          <a:ln>
            <a:noFill/>
          </a:ln>
        </p:spPr>
        <p:txBody>
          <a:bodyPr spcFirstLastPara="1" wrap="square" lIns="137138" tIns="68550" rIns="137138" bIns="68550" anchor="ctr" anchorCtr="0">
            <a:noAutofit/>
          </a:bodyPr>
          <a:lstStyle/>
          <a:p>
            <a:pPr marL="1281113" indent="-342900">
              <a:buClr>
                <a:srgbClr val="0033CC"/>
              </a:buClr>
              <a:buSzPts val="2000"/>
            </a:pPr>
            <a:r>
              <a:rPr lang="en-US" sz="3600" b="1" u="sng">
                <a:solidFill>
                  <a:srgbClr val="00B050"/>
                </a:solidFill>
                <a:latin typeface="Arial" panose="020B0604020202020204" pitchFamily="34" charset="0"/>
                <a:cs typeface="Arial" panose="020B0604020202020204" pitchFamily="34" charset="0"/>
              </a:rPr>
              <a:t>VD</a:t>
            </a:r>
            <a:r>
              <a:rPr lang="en-US" sz="3600" b="1">
                <a:solidFill>
                  <a:srgbClr val="00B050"/>
                </a:solidFill>
                <a:latin typeface="Arial" panose="020B0604020202020204" pitchFamily="34" charset="0"/>
                <a:cs typeface="Arial" panose="020B0604020202020204" pitchFamily="34" charset="0"/>
                <a:sym typeface="Arial"/>
              </a:rPr>
              <a:t>: </a:t>
            </a:r>
            <a:r>
              <a:rPr lang="en-US" sz="3600" b="1" dirty="0" err="1">
                <a:solidFill>
                  <a:srgbClr val="00B050"/>
                </a:solidFill>
                <a:latin typeface="Arial" panose="020B0604020202020204" pitchFamily="34" charset="0"/>
                <a:cs typeface="Arial" panose="020B0604020202020204" pitchFamily="34" charset="0"/>
                <a:sym typeface="Arial"/>
              </a:rPr>
              <a:t>Tính</a:t>
            </a:r>
            <a:r>
              <a:rPr lang="en-US" sz="3600" b="1" dirty="0">
                <a:solidFill>
                  <a:srgbClr val="00B050"/>
                </a:solidFill>
                <a:latin typeface="Arial" panose="020B0604020202020204" pitchFamily="34" charset="0"/>
                <a:cs typeface="Arial" panose="020B0604020202020204" pitchFamily="34" charset="0"/>
                <a:sym typeface="Arial"/>
              </a:rPr>
              <a:t> </a:t>
            </a:r>
            <a:r>
              <a:rPr lang="en-US" sz="3600" b="1" dirty="0" err="1">
                <a:solidFill>
                  <a:srgbClr val="00B050"/>
                </a:solidFill>
                <a:latin typeface="Arial" panose="020B0604020202020204" pitchFamily="34" charset="0"/>
                <a:cs typeface="Arial" panose="020B0604020202020204" pitchFamily="34" charset="0"/>
                <a:sym typeface="Arial"/>
              </a:rPr>
              <a:t>khoảng</a:t>
            </a:r>
            <a:r>
              <a:rPr lang="en-US" sz="3600" b="1" dirty="0">
                <a:solidFill>
                  <a:srgbClr val="00B050"/>
                </a:solidFill>
                <a:latin typeface="Arial" panose="020B0604020202020204" pitchFamily="34" charset="0"/>
                <a:cs typeface="Arial" panose="020B0604020202020204" pitchFamily="34" charset="0"/>
                <a:sym typeface="Arial"/>
              </a:rPr>
              <a:t> </a:t>
            </a:r>
            <a:r>
              <a:rPr lang="en-US" sz="3600" b="1" dirty="0" err="1">
                <a:solidFill>
                  <a:srgbClr val="00B050"/>
                </a:solidFill>
                <a:latin typeface="Arial" panose="020B0604020202020204" pitchFamily="34" charset="0"/>
                <a:cs typeface="Arial" panose="020B0604020202020204" pitchFamily="34" charset="0"/>
                <a:sym typeface="Arial"/>
              </a:rPr>
              <a:t>cách</a:t>
            </a:r>
            <a:r>
              <a:rPr lang="en-US" sz="3600" b="1" dirty="0">
                <a:solidFill>
                  <a:srgbClr val="00B050"/>
                </a:solidFill>
                <a:latin typeface="Arial" panose="020B0604020202020204" pitchFamily="34" charset="0"/>
                <a:cs typeface="Arial" panose="020B0604020202020204" pitchFamily="34" charset="0"/>
                <a:sym typeface="Arial"/>
              </a:rPr>
              <a:t> </a:t>
            </a:r>
            <a:r>
              <a:rPr lang="en-US" sz="3600" b="1" dirty="0" err="1">
                <a:solidFill>
                  <a:srgbClr val="00B050"/>
                </a:solidFill>
                <a:latin typeface="Arial" panose="020B0604020202020204" pitchFamily="34" charset="0"/>
                <a:cs typeface="Arial" panose="020B0604020202020204" pitchFamily="34" charset="0"/>
                <a:sym typeface="Arial"/>
              </a:rPr>
              <a:t>từ</a:t>
            </a:r>
            <a:r>
              <a:rPr lang="en-US" sz="3600" b="1" dirty="0">
                <a:solidFill>
                  <a:srgbClr val="00B050"/>
                </a:solidFill>
                <a:latin typeface="Arial" panose="020B0604020202020204" pitchFamily="34" charset="0"/>
                <a:cs typeface="Arial" panose="020B0604020202020204" pitchFamily="34" charset="0"/>
                <a:sym typeface="Arial"/>
              </a:rPr>
              <a:t> </a:t>
            </a:r>
            <a:r>
              <a:rPr lang="en-US" sz="3600" b="1" dirty="0" err="1">
                <a:solidFill>
                  <a:srgbClr val="00B050"/>
                </a:solidFill>
                <a:latin typeface="Arial" panose="020B0604020202020204" pitchFamily="34" charset="0"/>
                <a:cs typeface="Arial" panose="020B0604020202020204" pitchFamily="34" charset="0"/>
                <a:sym typeface="Arial"/>
              </a:rPr>
              <a:t>khách</a:t>
            </a:r>
            <a:r>
              <a:rPr lang="en-US" sz="3600" b="1" dirty="0">
                <a:solidFill>
                  <a:srgbClr val="00B050"/>
                </a:solidFill>
                <a:latin typeface="Arial" panose="020B0604020202020204" pitchFamily="34" charset="0"/>
                <a:cs typeface="Arial" panose="020B0604020202020204" pitchFamily="34" charset="0"/>
                <a:sym typeface="Arial"/>
              </a:rPr>
              <a:t> </a:t>
            </a:r>
            <a:r>
              <a:rPr lang="en-US" sz="3600" b="1" dirty="0" err="1">
                <a:solidFill>
                  <a:srgbClr val="00B050"/>
                </a:solidFill>
                <a:latin typeface="Arial" panose="020B0604020202020204" pitchFamily="34" charset="0"/>
                <a:cs typeface="Arial" panose="020B0604020202020204" pitchFamily="34" charset="0"/>
                <a:sym typeface="Arial"/>
              </a:rPr>
              <a:t>sạn</a:t>
            </a:r>
            <a:r>
              <a:rPr lang="en-US" sz="3600" b="1" dirty="0">
                <a:solidFill>
                  <a:srgbClr val="00B050"/>
                </a:solidFill>
                <a:latin typeface="Arial" panose="020B0604020202020204" pitchFamily="34" charset="0"/>
                <a:cs typeface="Arial" panose="020B0604020202020204" pitchFamily="34" charset="0"/>
                <a:sym typeface="Arial"/>
              </a:rPr>
              <a:t> </a:t>
            </a:r>
            <a:r>
              <a:rPr lang="en-US" sz="3600" b="1" dirty="0" err="1">
                <a:solidFill>
                  <a:srgbClr val="00B050"/>
                </a:solidFill>
                <a:latin typeface="Arial" panose="020B0604020202020204" pitchFamily="34" charset="0"/>
                <a:cs typeface="Arial" panose="020B0604020202020204" pitchFamily="34" charset="0"/>
                <a:sym typeface="Arial"/>
              </a:rPr>
              <a:t>Hải</a:t>
            </a:r>
            <a:r>
              <a:rPr lang="en-US" sz="3600" b="1" dirty="0">
                <a:solidFill>
                  <a:srgbClr val="00B050"/>
                </a:solidFill>
                <a:latin typeface="Arial" panose="020B0604020202020204" pitchFamily="34" charset="0"/>
                <a:cs typeface="Arial" panose="020B0604020202020204" pitchFamily="34" charset="0"/>
                <a:sym typeface="Arial"/>
              </a:rPr>
              <a:t> </a:t>
            </a:r>
            <a:r>
              <a:rPr lang="en-US" sz="3600" b="1" dirty="0" err="1">
                <a:solidFill>
                  <a:srgbClr val="00B050"/>
                </a:solidFill>
                <a:latin typeface="Arial" panose="020B0604020202020204" pitchFamily="34" charset="0"/>
                <a:cs typeface="Arial" panose="020B0604020202020204" pitchFamily="34" charset="0"/>
                <a:sym typeface="Arial"/>
              </a:rPr>
              <a:t>Vân</a:t>
            </a:r>
            <a:r>
              <a:rPr lang="en-US" sz="3600" b="1" dirty="0">
                <a:solidFill>
                  <a:srgbClr val="00B050"/>
                </a:solidFill>
                <a:latin typeface="Arial" panose="020B0604020202020204" pitchFamily="34" charset="0"/>
                <a:cs typeface="Arial" panose="020B0604020202020204" pitchFamily="34" charset="0"/>
                <a:sym typeface="Arial"/>
              </a:rPr>
              <a:t>   -   Thu </a:t>
            </a:r>
            <a:r>
              <a:rPr lang="en-US" sz="3600" b="1" dirty="0" err="1">
                <a:solidFill>
                  <a:srgbClr val="00B050"/>
                </a:solidFill>
                <a:latin typeface="Arial" panose="020B0604020202020204" pitchFamily="34" charset="0"/>
                <a:cs typeface="Arial" panose="020B0604020202020204" pitchFamily="34" charset="0"/>
                <a:sym typeface="Arial"/>
              </a:rPr>
              <a:t>Bồn</a:t>
            </a:r>
            <a:r>
              <a:rPr lang="en-US" sz="3600" b="1" dirty="0">
                <a:solidFill>
                  <a:srgbClr val="00B050"/>
                </a:solidFill>
                <a:latin typeface="Arial" panose="020B0604020202020204" pitchFamily="34" charset="0"/>
                <a:cs typeface="Arial" panose="020B0604020202020204" pitchFamily="34" charset="0"/>
                <a:sym typeface="Arial"/>
              </a:rPr>
              <a:t> </a:t>
            </a:r>
            <a:r>
              <a:rPr lang="en-US" sz="3600" b="1" dirty="0" err="1">
                <a:solidFill>
                  <a:srgbClr val="00B050"/>
                </a:solidFill>
                <a:latin typeface="Arial" panose="020B0604020202020204" pitchFamily="34" charset="0"/>
                <a:cs typeface="Arial" panose="020B0604020202020204" pitchFamily="34" charset="0"/>
                <a:sym typeface="Arial"/>
              </a:rPr>
              <a:t>theo</a:t>
            </a:r>
            <a:r>
              <a:rPr lang="en-US" sz="3600" b="1" dirty="0">
                <a:solidFill>
                  <a:srgbClr val="00B050"/>
                </a:solidFill>
                <a:latin typeface="Arial" panose="020B0604020202020204" pitchFamily="34" charset="0"/>
                <a:cs typeface="Arial" panose="020B0604020202020204" pitchFamily="34" charset="0"/>
                <a:sym typeface="Arial"/>
              </a:rPr>
              <a:t> </a:t>
            </a:r>
            <a:r>
              <a:rPr lang="en-US" sz="3600" b="1" dirty="0" err="1">
                <a:solidFill>
                  <a:srgbClr val="00B050"/>
                </a:solidFill>
                <a:latin typeface="Arial" panose="020B0604020202020204" pitchFamily="34" charset="0"/>
                <a:cs typeface="Arial" panose="020B0604020202020204" pitchFamily="34" charset="0"/>
                <a:sym typeface="Arial"/>
              </a:rPr>
              <a:t>tỉ</a:t>
            </a:r>
            <a:r>
              <a:rPr lang="en-US" sz="3600" b="1" dirty="0">
                <a:solidFill>
                  <a:srgbClr val="00B050"/>
                </a:solidFill>
                <a:latin typeface="Arial" panose="020B0604020202020204" pitchFamily="34" charset="0"/>
                <a:cs typeface="Arial" panose="020B0604020202020204" pitchFamily="34" charset="0"/>
                <a:sym typeface="Arial"/>
              </a:rPr>
              <a:t> </a:t>
            </a:r>
            <a:r>
              <a:rPr lang="en-US" sz="3600" b="1" dirty="0" err="1">
                <a:solidFill>
                  <a:srgbClr val="00B050"/>
                </a:solidFill>
                <a:latin typeface="Arial" panose="020B0604020202020204" pitchFamily="34" charset="0"/>
                <a:cs typeface="Arial" panose="020B0604020202020204" pitchFamily="34" charset="0"/>
                <a:sym typeface="Arial"/>
              </a:rPr>
              <a:t>lệ</a:t>
            </a:r>
            <a:r>
              <a:rPr lang="en-US" sz="3600" b="1" dirty="0">
                <a:solidFill>
                  <a:srgbClr val="00B050"/>
                </a:solidFill>
                <a:latin typeface="Arial" panose="020B0604020202020204" pitchFamily="34" charset="0"/>
                <a:cs typeface="Arial" panose="020B0604020202020204" pitchFamily="34" charset="0"/>
                <a:sym typeface="Arial"/>
              </a:rPr>
              <a:t> </a:t>
            </a:r>
            <a:r>
              <a:rPr lang="en-US" sz="3600" b="1" dirty="0" err="1">
                <a:solidFill>
                  <a:srgbClr val="00B050"/>
                </a:solidFill>
                <a:latin typeface="Arial" panose="020B0604020202020204" pitchFamily="34" charset="0"/>
                <a:cs typeface="Arial" panose="020B0604020202020204" pitchFamily="34" charset="0"/>
                <a:sym typeface="Arial"/>
              </a:rPr>
              <a:t>thước</a:t>
            </a:r>
            <a:r>
              <a:rPr lang="en-US" sz="3600" b="1" dirty="0">
                <a:solidFill>
                  <a:srgbClr val="00B050"/>
                </a:solidFill>
                <a:latin typeface="Arial" panose="020B0604020202020204" pitchFamily="34" charset="0"/>
                <a:cs typeface="Arial" panose="020B0604020202020204" pitchFamily="34" charset="0"/>
                <a:sym typeface="Arial"/>
              </a:rPr>
              <a:t>             </a:t>
            </a:r>
            <a:endParaRPr sz="36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927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28"/>
                                        </p:tgtEl>
                                        <p:attrNameLst>
                                          <p:attrName>style.visibility</p:attrName>
                                        </p:attrNameLst>
                                      </p:cBhvr>
                                      <p:to>
                                        <p:strVal val="visible"/>
                                      </p:to>
                                    </p:set>
                                    <p:animEffect transition="in" filter="fade">
                                      <p:cBhvr>
                                        <p:cTn id="7" dur="500"/>
                                        <p:tgtEl>
                                          <p:spTgt spid="13328"/>
                                        </p:tgtEl>
                                      </p:cBhvr>
                                    </p:animEffect>
                                  </p:childTnLst>
                                </p:cTn>
                              </p:par>
                              <p:par>
                                <p:cTn id="8" presetID="22" presetClass="emph" presetSubtype="0" repeatCount="10000" fill="hold" grpId="1" nodeType="withEffect">
                                  <p:stCondLst>
                                    <p:cond delay="0"/>
                                  </p:stCondLst>
                                  <p:childTnLst>
                                    <p:animClr clrSpc="hsl" dir="cw">
                                      <p:cBhvr override="childStyle">
                                        <p:cTn id="9" dur="500" fill="hold"/>
                                        <p:tgtEl>
                                          <p:spTgt spid="13328"/>
                                        </p:tgtEl>
                                        <p:attrNameLst>
                                          <p:attrName>style.color</p:attrName>
                                        </p:attrNameLst>
                                      </p:cBhvr>
                                      <p:by>
                                        <p:hsl h="-7200000" s="0" l="0"/>
                                      </p:by>
                                    </p:animClr>
                                    <p:animClr clrSpc="hsl" dir="cw">
                                      <p:cBhvr>
                                        <p:cTn id="10" dur="500" fill="hold"/>
                                        <p:tgtEl>
                                          <p:spTgt spid="13328"/>
                                        </p:tgtEl>
                                        <p:attrNameLst>
                                          <p:attrName>fillcolor</p:attrName>
                                        </p:attrNameLst>
                                      </p:cBhvr>
                                      <p:by>
                                        <p:hsl h="-7200000" s="0" l="0"/>
                                      </p:by>
                                    </p:animClr>
                                    <p:animClr clrSpc="hsl" dir="cw">
                                      <p:cBhvr>
                                        <p:cTn id="11" dur="500" fill="hold"/>
                                        <p:tgtEl>
                                          <p:spTgt spid="13328"/>
                                        </p:tgtEl>
                                        <p:attrNameLst>
                                          <p:attrName>stroke.color</p:attrName>
                                        </p:attrNameLst>
                                      </p:cBhvr>
                                      <p:by>
                                        <p:hsl h="-7200000" s="0" l="0"/>
                                      </p:by>
                                    </p:animClr>
                                    <p:set>
                                      <p:cBhvr>
                                        <p:cTn id="12" dur="500" fill="hold"/>
                                        <p:tgtEl>
                                          <p:spTgt spid="13328"/>
                                        </p:tgtEl>
                                        <p:attrNameLst>
                                          <p:attrName>fill.type</p:attrName>
                                        </p:attrNameLst>
                                      </p:cBhvr>
                                      <p:to>
                                        <p:strVal val="solid"/>
                                      </p:to>
                                    </p:set>
                                  </p:childTnLst>
                                </p:cTn>
                              </p:par>
                              <p:par>
                                <p:cTn id="13" presetID="10" presetClass="entr" presetSubtype="0" fill="hold" grpId="0" nodeType="withEffect">
                                  <p:stCondLst>
                                    <p:cond delay="0"/>
                                  </p:stCondLst>
                                  <p:childTnLst>
                                    <p:set>
                                      <p:cBhvr>
                                        <p:cTn id="14" dur="1" fill="hold">
                                          <p:stCondLst>
                                            <p:cond delay="0"/>
                                          </p:stCondLst>
                                        </p:cTn>
                                        <p:tgtEl>
                                          <p:spTgt spid="13329"/>
                                        </p:tgtEl>
                                        <p:attrNameLst>
                                          <p:attrName>style.visibility</p:attrName>
                                        </p:attrNameLst>
                                      </p:cBhvr>
                                      <p:to>
                                        <p:strVal val="visible"/>
                                      </p:to>
                                    </p:set>
                                    <p:animEffect transition="in" filter="fade">
                                      <p:cBhvr>
                                        <p:cTn id="15" dur="500"/>
                                        <p:tgtEl>
                                          <p:spTgt spid="13329"/>
                                        </p:tgtEl>
                                      </p:cBhvr>
                                    </p:animEffect>
                                  </p:childTnLst>
                                </p:cTn>
                              </p:par>
                              <p:par>
                                <p:cTn id="16" presetID="22" presetClass="emph" presetSubtype="0" repeatCount="10000" fill="hold" grpId="1" nodeType="withEffect">
                                  <p:stCondLst>
                                    <p:cond delay="0"/>
                                  </p:stCondLst>
                                  <p:childTnLst>
                                    <p:animClr clrSpc="hsl" dir="cw">
                                      <p:cBhvr override="childStyle">
                                        <p:cTn id="17" dur="500" fill="hold"/>
                                        <p:tgtEl>
                                          <p:spTgt spid="13329"/>
                                        </p:tgtEl>
                                        <p:attrNameLst>
                                          <p:attrName>style.color</p:attrName>
                                        </p:attrNameLst>
                                      </p:cBhvr>
                                      <p:by>
                                        <p:hsl h="-7200000" s="0" l="0"/>
                                      </p:by>
                                    </p:animClr>
                                    <p:animClr clrSpc="hsl" dir="cw">
                                      <p:cBhvr>
                                        <p:cTn id="18" dur="500" fill="hold"/>
                                        <p:tgtEl>
                                          <p:spTgt spid="13329"/>
                                        </p:tgtEl>
                                        <p:attrNameLst>
                                          <p:attrName>fillcolor</p:attrName>
                                        </p:attrNameLst>
                                      </p:cBhvr>
                                      <p:by>
                                        <p:hsl h="-7200000" s="0" l="0"/>
                                      </p:by>
                                    </p:animClr>
                                    <p:animClr clrSpc="hsl" dir="cw">
                                      <p:cBhvr>
                                        <p:cTn id="19" dur="500" fill="hold"/>
                                        <p:tgtEl>
                                          <p:spTgt spid="13329"/>
                                        </p:tgtEl>
                                        <p:attrNameLst>
                                          <p:attrName>stroke.color</p:attrName>
                                        </p:attrNameLst>
                                      </p:cBhvr>
                                      <p:by>
                                        <p:hsl h="-7200000" s="0" l="0"/>
                                      </p:by>
                                    </p:animClr>
                                    <p:set>
                                      <p:cBhvr>
                                        <p:cTn id="20" dur="500" fill="hold"/>
                                        <p:tgtEl>
                                          <p:spTgt spid="13329"/>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3330"/>
                                        </p:tgtEl>
                                        <p:attrNameLst>
                                          <p:attrName>style.visibility</p:attrName>
                                        </p:attrNameLst>
                                      </p:cBhvr>
                                      <p:to>
                                        <p:strVal val="visible"/>
                                      </p:to>
                                    </p:set>
                                    <p:anim calcmode="lin" valueType="num">
                                      <p:cBhvr>
                                        <p:cTn id="25" dur="500" fill="hold"/>
                                        <p:tgtEl>
                                          <p:spTgt spid="13330"/>
                                        </p:tgtEl>
                                        <p:attrNameLst>
                                          <p:attrName>ppt_w</p:attrName>
                                        </p:attrNameLst>
                                      </p:cBhvr>
                                      <p:tavLst>
                                        <p:tav tm="0">
                                          <p:val>
                                            <p:fltVal val="0"/>
                                          </p:val>
                                        </p:tav>
                                        <p:tav tm="100000">
                                          <p:val>
                                            <p:strVal val="#ppt_w"/>
                                          </p:val>
                                        </p:tav>
                                      </p:tavLst>
                                    </p:anim>
                                    <p:anim calcmode="lin" valueType="num">
                                      <p:cBhvr>
                                        <p:cTn id="26" dur="500" fill="hold"/>
                                        <p:tgtEl>
                                          <p:spTgt spid="13330"/>
                                        </p:tgtEl>
                                        <p:attrNameLst>
                                          <p:attrName>ppt_h</p:attrName>
                                        </p:attrNameLst>
                                      </p:cBhvr>
                                      <p:tavLst>
                                        <p:tav tm="0">
                                          <p:val>
                                            <p:fltVal val="0"/>
                                          </p:val>
                                        </p:tav>
                                        <p:tav tm="100000">
                                          <p:val>
                                            <p:strVal val="#ppt_h"/>
                                          </p:val>
                                        </p:tav>
                                      </p:tavLst>
                                    </p:anim>
                                    <p:animEffect transition="in" filter="fade">
                                      <p:cBhvr>
                                        <p:cTn id="27" dur="500"/>
                                        <p:tgtEl>
                                          <p:spTgt spid="133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path" presetSubtype="0" accel="50000" decel="50000" fill="hold" grpId="1" nodeType="clickEffect">
                                  <p:stCondLst>
                                    <p:cond delay="0"/>
                                  </p:stCondLst>
                                  <p:childTnLst>
                                    <p:animMotion origin="layout" path="M -0.13282 0.16255 L -0.13282 0.39561 " pathEditMode="relative" rAng="0" ptsTypes="AA">
                                      <p:cBhvr>
                                        <p:cTn id="31" dur="2000" fill="hold"/>
                                        <p:tgtEl>
                                          <p:spTgt spid="13330"/>
                                        </p:tgtEl>
                                        <p:attrNameLst>
                                          <p:attrName>ppt_x</p:attrName>
                                          <p:attrName>ppt_y</p:attrName>
                                        </p:attrNameLst>
                                      </p:cBhvr>
                                      <p:rCtr x="0" y="11653"/>
                                    </p:animMotion>
                                  </p:childTnLst>
                                </p:cTn>
                              </p:par>
                              <p:par>
                                <p:cTn id="32" presetID="8" presetClass="emph" presetSubtype="0" fill="hold" grpId="2" nodeType="withEffect">
                                  <p:stCondLst>
                                    <p:cond delay="0"/>
                                  </p:stCondLst>
                                  <p:childTnLst>
                                    <p:animRot by="2700000">
                                      <p:cBhvr>
                                        <p:cTn id="33" dur="2000" fill="hold"/>
                                        <p:tgtEl>
                                          <p:spTgt spid="13330"/>
                                        </p:tgtEl>
                                        <p:attrNameLst>
                                          <p:attrName>r</p:attrName>
                                        </p:attrNameLst>
                                      </p:cBhvr>
                                    </p:animRo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path" presetSubtype="0" accel="50000" decel="50000" fill="hold" nodeType="clickEffect">
                                  <p:stCondLst>
                                    <p:cond delay="0"/>
                                  </p:stCondLst>
                                  <p:childTnLst>
                                    <p:animMotion origin="layout" path="M -0.11341 0.00231 L -0.32864 -0.00186 " pathEditMode="relative" rAng="0" ptsTypes="AA">
                                      <p:cBhvr>
                                        <p:cTn id="37" dur="2000" fill="hold"/>
                                        <p:tgtEl>
                                          <p:spTgt spid="13322"/>
                                        </p:tgtEl>
                                        <p:attrNameLst>
                                          <p:attrName>ppt_x</p:attrName>
                                          <p:attrName>ppt_y</p:attrName>
                                        </p:attrNameLst>
                                      </p:cBhvr>
                                      <p:rCtr x="-10768"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8" grpId="0" animBg="1"/>
      <p:bldP spid="13328" grpId="1" animBg="1"/>
      <p:bldP spid="13329" grpId="0" animBg="1"/>
      <p:bldP spid="13329" grpId="1" animBg="1"/>
      <p:bldP spid="13330" grpId="0" animBg="1"/>
      <p:bldP spid="13330" grpId="1" animBg="1"/>
      <p:bldP spid="1333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062D72-9A41-465F-9850-15A629F723F4}"/>
              </a:ext>
            </a:extLst>
          </p:cNvPr>
          <p:cNvSpPr/>
          <p:nvPr/>
        </p:nvSpPr>
        <p:spPr>
          <a:xfrm>
            <a:off x="675701" y="1096064"/>
            <a:ext cx="17155099" cy="3056836"/>
          </a:xfrm>
          <a:prstGeom prst="rect">
            <a:avLst/>
          </a:prstGeom>
          <a:solidFill>
            <a:srgbClr val="86D1F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10" name="Group 9">
            <a:extLst>
              <a:ext uri="{FF2B5EF4-FFF2-40B4-BE49-F238E27FC236}">
                <a16:creationId xmlns:a16="http://schemas.microsoft.com/office/drawing/2014/main" id="{83F0F8EC-4511-4956-9419-300D954D59C5}"/>
              </a:ext>
            </a:extLst>
          </p:cNvPr>
          <p:cNvGrpSpPr/>
          <p:nvPr/>
        </p:nvGrpSpPr>
        <p:grpSpPr>
          <a:xfrm>
            <a:off x="675701" y="1172264"/>
            <a:ext cx="3124200" cy="2819400"/>
            <a:chOff x="190041" y="264406"/>
            <a:chExt cx="2330068" cy="2137272"/>
          </a:xfrm>
        </p:grpSpPr>
        <p:sp>
          <p:nvSpPr>
            <p:cNvPr id="11" name="Flowchart: Connector 10">
              <a:extLst>
                <a:ext uri="{FF2B5EF4-FFF2-40B4-BE49-F238E27FC236}">
                  <a16:creationId xmlns:a16="http://schemas.microsoft.com/office/drawing/2014/main" id="{E5EDD67D-D240-4541-B054-3463B343E5F0}"/>
                </a:ext>
              </a:extLst>
            </p:cNvPr>
            <p:cNvSpPr/>
            <p:nvPr/>
          </p:nvSpPr>
          <p:spPr>
            <a:xfrm>
              <a:off x="275422" y="264406"/>
              <a:ext cx="2159306" cy="2137272"/>
            </a:xfrm>
            <a:prstGeom prst="flowChartConnector">
              <a:avLst/>
            </a:prstGeom>
            <a:noFill/>
            <a:ln w="107950" cmpd="thinThick">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TextBox 11">
              <a:extLst>
                <a:ext uri="{FF2B5EF4-FFF2-40B4-BE49-F238E27FC236}">
                  <a16:creationId xmlns:a16="http://schemas.microsoft.com/office/drawing/2014/main" id="{FE9E1BF4-1D2D-4768-B491-02ED41A09BFE}"/>
                </a:ext>
              </a:extLst>
            </p:cNvPr>
            <p:cNvSpPr txBox="1"/>
            <p:nvPr/>
          </p:nvSpPr>
          <p:spPr>
            <a:xfrm>
              <a:off x="190041" y="841469"/>
              <a:ext cx="2330068" cy="677109"/>
            </a:xfrm>
            <a:prstGeom prst="rect">
              <a:avLst/>
            </a:prstGeom>
            <a:noFill/>
          </p:spPr>
          <p:txBody>
            <a:bodyPr wrap="square" rtlCol="0">
              <a:spAutoFit/>
            </a:bodyPr>
            <a:lstStyle/>
            <a:p>
              <a:pPr algn="ctr"/>
              <a:r>
                <a:rPr lang="en-US" sz="6000" b="1">
                  <a:solidFill>
                    <a:srgbClr val="7030A0"/>
                  </a:solidFill>
                  <a:latin typeface="Arial" panose="020B0604020202020204" pitchFamily="34" charset="0"/>
                  <a:cs typeface="Arial" panose="020B0604020202020204" pitchFamily="34" charset="0"/>
                </a:rPr>
                <a:t>BÀI 3</a:t>
              </a:r>
            </a:p>
          </p:txBody>
        </p:sp>
      </p:grpSp>
      <p:sp>
        <p:nvSpPr>
          <p:cNvPr id="13" name="TextBox 12">
            <a:extLst>
              <a:ext uri="{FF2B5EF4-FFF2-40B4-BE49-F238E27FC236}">
                <a16:creationId xmlns:a16="http://schemas.microsoft.com/office/drawing/2014/main" id="{C572A391-672F-47D8-81D7-192D848CE7D8}"/>
              </a:ext>
            </a:extLst>
          </p:cNvPr>
          <p:cNvSpPr txBox="1"/>
          <p:nvPr/>
        </p:nvSpPr>
        <p:spPr>
          <a:xfrm>
            <a:off x="3908235" y="1399377"/>
            <a:ext cx="13820661" cy="1200329"/>
          </a:xfrm>
          <a:prstGeom prst="rect">
            <a:avLst/>
          </a:prstGeom>
          <a:noFill/>
        </p:spPr>
        <p:txBody>
          <a:bodyPr wrap="square" rtlCol="0">
            <a:spAutoFit/>
          </a:bodyPr>
          <a:lstStyle/>
          <a:p>
            <a:pPr algn="ctr"/>
            <a:r>
              <a:rPr lang="en-US" sz="7200" b="1">
                <a:solidFill>
                  <a:srgbClr val="FF0000"/>
                </a:solidFill>
                <a:latin typeface="Arial" panose="020B0604020202020204" pitchFamily="34" charset="0"/>
                <a:cs typeface="Arial" panose="020B0604020202020204" pitchFamily="34" charset="0"/>
              </a:rPr>
              <a:t>TÌM Đ</a:t>
            </a:r>
            <a:r>
              <a:rPr lang="vi-VN" sz="7200" b="1">
                <a:solidFill>
                  <a:srgbClr val="FF0000"/>
                </a:solidFill>
                <a:latin typeface="Arial" panose="020B0604020202020204" pitchFamily="34" charset="0"/>
                <a:cs typeface="Arial" panose="020B0604020202020204" pitchFamily="34" charset="0"/>
              </a:rPr>
              <a:t>Ư</a:t>
            </a:r>
            <a:r>
              <a:rPr lang="en-US" sz="7200" b="1">
                <a:solidFill>
                  <a:srgbClr val="FF0000"/>
                </a:solidFill>
                <a:latin typeface="Arial" panose="020B0604020202020204" pitchFamily="34" charset="0"/>
                <a:cs typeface="Arial" panose="020B0604020202020204" pitchFamily="34" charset="0"/>
              </a:rPr>
              <a:t>ỜNG ĐI TRÊN BẢN ĐỒ</a:t>
            </a:r>
          </a:p>
        </p:txBody>
      </p:sp>
      <p:sp>
        <p:nvSpPr>
          <p:cNvPr id="16" name="Rectangle 15">
            <a:extLst>
              <a:ext uri="{FF2B5EF4-FFF2-40B4-BE49-F238E27FC236}">
                <a16:creationId xmlns:a16="http://schemas.microsoft.com/office/drawing/2014/main" id="{BC61F664-EAAB-47D8-80F0-DA4A88B96A09}"/>
              </a:ext>
            </a:extLst>
          </p:cNvPr>
          <p:cNvSpPr/>
          <p:nvPr/>
        </p:nvSpPr>
        <p:spPr>
          <a:xfrm>
            <a:off x="413133" y="5256493"/>
            <a:ext cx="17635251" cy="3785652"/>
          </a:xfrm>
          <a:prstGeom prst="rect">
            <a:avLst/>
          </a:prstGeom>
        </p:spPr>
        <p:txBody>
          <a:bodyPr wrap="square">
            <a:spAutoFit/>
          </a:bodyPr>
          <a:lstStyle/>
          <a:p>
            <a:pPr marL="428625" indent="-428625">
              <a:buFont typeface="Wingdings" panose="05000000000000000000" pitchFamily="2" charset="2"/>
              <a:buChar char="§"/>
            </a:pPr>
            <a:r>
              <a:rPr lang="en-US" sz="4800">
                <a:solidFill>
                  <a:srgbClr val="3829FB"/>
                </a:solidFill>
                <a:latin typeface="Arial" panose="020B0604020202020204" pitchFamily="34" charset="0"/>
                <a:cs typeface="Arial" panose="020B0604020202020204" pitchFamily="34" charset="0"/>
              </a:rPr>
              <a:t>Biết xác định hướng trên bản đồ và tính khoảng cách thực tế giữa hai địa điểm trên bản đồ theo tỉ lệ bản đồ.</a:t>
            </a:r>
          </a:p>
          <a:p>
            <a:pPr marL="428625" indent="-428625">
              <a:buFont typeface="Wingdings" panose="05000000000000000000" pitchFamily="2" charset="2"/>
              <a:buChar char="§"/>
            </a:pPr>
            <a:r>
              <a:rPr lang="vi-VN" sz="4800">
                <a:solidFill>
                  <a:srgbClr val="3829FB"/>
                </a:solidFill>
                <a:latin typeface="Arial" panose="020B0604020202020204" pitchFamily="34" charset="0"/>
                <a:cs typeface="Arial" panose="020B0604020202020204" pitchFamily="34" charset="0"/>
              </a:rPr>
              <a:t> Biết đọc bản đồ, xác định được vị trí các đối tượng địa lí trên bản đồ</a:t>
            </a:r>
            <a:endParaRPr lang="en-US" sz="4800">
              <a:solidFill>
                <a:srgbClr val="3829FB"/>
              </a:solidFill>
              <a:latin typeface="Arial" panose="020B0604020202020204" pitchFamily="34" charset="0"/>
              <a:cs typeface="Arial" panose="020B0604020202020204" pitchFamily="34" charset="0"/>
            </a:endParaRPr>
          </a:p>
          <a:p>
            <a:pPr marL="428625" indent="-428625">
              <a:buFont typeface="Wingdings" panose="05000000000000000000" pitchFamily="2" charset="2"/>
              <a:buChar char="§"/>
            </a:pPr>
            <a:r>
              <a:rPr lang="vi-VN" sz="4800">
                <a:solidFill>
                  <a:srgbClr val="3829FB"/>
                </a:solidFill>
                <a:latin typeface="Arial" panose="020B0604020202020204" pitchFamily="34" charset="0"/>
                <a:cs typeface="Arial" panose="020B0604020202020204" pitchFamily="34" charset="0"/>
              </a:rPr>
              <a:t> Biết tìm đường đi trên bản đồ.</a:t>
            </a:r>
            <a:endParaRPr lang="en-US" sz="4800">
              <a:solidFill>
                <a:srgbClr val="3829FB"/>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C35C537-87DC-4620-B9D1-F3857441A44B}"/>
              </a:ext>
            </a:extLst>
          </p:cNvPr>
          <p:cNvSpPr txBox="1"/>
          <p:nvPr/>
        </p:nvSpPr>
        <p:spPr>
          <a:xfrm>
            <a:off x="652749" y="4150179"/>
            <a:ext cx="5213733"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MỤC TIÊU:</a:t>
            </a:r>
          </a:p>
        </p:txBody>
      </p:sp>
      <p:pic>
        <p:nvPicPr>
          <p:cNvPr id="2" name="Picture 1">
            <a:extLst>
              <a:ext uri="{FF2B5EF4-FFF2-40B4-BE49-F238E27FC236}">
                <a16:creationId xmlns:a16="http://schemas.microsoft.com/office/drawing/2014/main" id="{5409DCD1-D573-490E-9178-A4FE3EEB1D2F}"/>
              </a:ext>
            </a:extLst>
          </p:cNvPr>
          <p:cNvPicPr>
            <a:picLocks noChangeAspect="1"/>
          </p:cNvPicPr>
          <p:nvPr/>
        </p:nvPicPr>
        <p:blipFill>
          <a:blip r:embed="rId2"/>
          <a:stretch>
            <a:fillRect/>
          </a:stretch>
        </p:blipFill>
        <p:spPr>
          <a:xfrm>
            <a:off x="14608367" y="7803974"/>
            <a:ext cx="3266501" cy="2167298"/>
          </a:xfrm>
          <a:prstGeom prst="rect">
            <a:avLst/>
          </a:prstGeom>
        </p:spPr>
      </p:pic>
    </p:spTree>
    <p:extLst>
      <p:ext uri="{BB962C8B-B14F-4D97-AF65-F5344CB8AC3E}">
        <p14:creationId xmlns:p14="http://schemas.microsoft.com/office/powerpoint/2010/main" val="14524429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196B-2127-426F-B14E-FA731575CD2C}"/>
              </a:ext>
            </a:extLst>
          </p:cNvPr>
          <p:cNvSpPr>
            <a:spLocks noGrp="1"/>
          </p:cNvSpPr>
          <p:nvPr>
            <p:ph type="ctrTitle"/>
          </p:nvPr>
        </p:nvSpPr>
        <p:spPr>
          <a:xfrm>
            <a:off x="3783864" y="723900"/>
            <a:ext cx="10716170" cy="963963"/>
          </a:xfrm>
        </p:spPr>
        <p:txBody>
          <a:bodyPr>
            <a:normAutofit fontScale="90000"/>
          </a:bodyPr>
          <a:lstStyle/>
          <a:p>
            <a:r>
              <a:rPr lang="en-US" sz="6000" dirty="0" err="1">
                <a:solidFill>
                  <a:srgbClr val="FF0000"/>
                </a:solidFill>
                <a:latin typeface="Arial" panose="020B0604020202020204" pitchFamily="34" charset="0"/>
                <a:ea typeface="Roboto Slab" pitchFamily="2" charset="0"/>
                <a:cs typeface="Arial" panose="020B0604020202020204" pitchFamily="34" charset="0"/>
              </a:rPr>
              <a:t>Cách</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đổi</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đơn</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vị</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để</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tính</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tỉ</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lệ</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trên</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bản</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đồ</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theo</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đơn</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vị</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yêu</a:t>
            </a:r>
            <a:r>
              <a:rPr lang="en-US" sz="6000" dirty="0">
                <a:solidFill>
                  <a:srgbClr val="FF0000"/>
                </a:solidFill>
                <a:latin typeface="Arial" panose="020B0604020202020204" pitchFamily="34" charset="0"/>
                <a:ea typeface="Roboto Slab" pitchFamily="2" charset="0"/>
                <a:cs typeface="Arial" panose="020B0604020202020204" pitchFamily="34" charset="0"/>
              </a:rPr>
              <a:t> </a:t>
            </a:r>
            <a:r>
              <a:rPr lang="en-US" sz="6000" dirty="0" err="1">
                <a:solidFill>
                  <a:srgbClr val="FF0000"/>
                </a:solidFill>
                <a:latin typeface="Arial" panose="020B0604020202020204" pitchFamily="34" charset="0"/>
                <a:ea typeface="Roboto Slab" pitchFamily="2" charset="0"/>
                <a:cs typeface="Arial" panose="020B0604020202020204" pitchFamily="34" charset="0"/>
              </a:rPr>
              <a:t>cầu</a:t>
            </a:r>
            <a:r>
              <a:rPr lang="en-US" sz="6000" dirty="0">
                <a:solidFill>
                  <a:srgbClr val="FF0000"/>
                </a:solidFill>
                <a:latin typeface="Arial" panose="020B0604020202020204" pitchFamily="34" charset="0"/>
                <a:ea typeface="Roboto Slab" pitchFamily="2" charset="0"/>
                <a:cs typeface="Arial" panose="020B0604020202020204" pitchFamily="34" charset="0"/>
              </a:rPr>
              <a:t>.</a:t>
            </a:r>
          </a:p>
        </p:txBody>
      </p:sp>
      <p:pic>
        <p:nvPicPr>
          <p:cNvPr id="1026" name="Picture 2" descr="Bảng đơn vị đo độ dài và cách quy đổi, học thuộc cực đầy đủ, chính xác -  Thegioididong.com">
            <a:extLst>
              <a:ext uri="{FF2B5EF4-FFF2-40B4-BE49-F238E27FC236}">
                <a16:creationId xmlns:a16="http://schemas.microsoft.com/office/drawing/2014/main" id="{7328C043-0555-45B2-9E09-C58738CFB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 y="2363118"/>
            <a:ext cx="18292103" cy="685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14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3EF81-750E-4270-9805-03A02FBB0F65}"/>
              </a:ext>
            </a:extLst>
          </p:cNvPr>
          <p:cNvGrpSpPr/>
          <p:nvPr/>
        </p:nvGrpSpPr>
        <p:grpSpPr>
          <a:xfrm>
            <a:off x="7160194" y="952500"/>
            <a:ext cx="10937444" cy="8633336"/>
            <a:chOff x="6736699" y="1463553"/>
            <a:chExt cx="5421039" cy="4539174"/>
          </a:xfrm>
        </p:grpSpPr>
        <p:pic>
          <p:nvPicPr>
            <p:cNvPr id="4" name="Picture 3">
              <a:extLst>
                <a:ext uri="{FF2B5EF4-FFF2-40B4-BE49-F238E27FC236}">
                  <a16:creationId xmlns:a16="http://schemas.microsoft.com/office/drawing/2014/main" id="{65CD677A-9BD5-45C5-A7A3-F52EC4F9BB3F}"/>
                </a:ext>
              </a:extLst>
            </p:cNvPr>
            <p:cNvPicPr>
              <a:picLocks noChangeAspect="1"/>
            </p:cNvPicPr>
            <p:nvPr/>
          </p:nvPicPr>
          <p:blipFill>
            <a:blip r:embed="rId2"/>
            <a:stretch>
              <a:fillRect/>
            </a:stretch>
          </p:blipFill>
          <p:spPr>
            <a:xfrm>
              <a:off x="6736699" y="1463553"/>
              <a:ext cx="5421039" cy="4433151"/>
            </a:xfrm>
            <a:prstGeom prst="rect">
              <a:avLst/>
            </a:prstGeom>
          </p:spPr>
        </p:pic>
        <p:sp>
          <p:nvSpPr>
            <p:cNvPr id="5" name="TextBox 4">
              <a:extLst>
                <a:ext uri="{FF2B5EF4-FFF2-40B4-BE49-F238E27FC236}">
                  <a16:creationId xmlns:a16="http://schemas.microsoft.com/office/drawing/2014/main" id="{E4A89002-E829-4540-BA2A-C8390DACFD41}"/>
                </a:ext>
              </a:extLst>
            </p:cNvPr>
            <p:cNvSpPr txBox="1"/>
            <p:nvPr/>
          </p:nvSpPr>
          <p:spPr>
            <a:xfrm>
              <a:off x="7199134" y="5711450"/>
              <a:ext cx="4433376" cy="291277"/>
            </a:xfrm>
            <a:prstGeom prst="rect">
              <a:avLst/>
            </a:prstGeom>
            <a:solidFill>
              <a:schemeClr val="bg1"/>
            </a:solidFill>
          </p:spPr>
          <p:txBody>
            <a:bodyPr wrap="square" rtlCol="0">
              <a:spAutoFit/>
            </a:bodyPr>
            <a:lstStyle/>
            <a:p>
              <a:r>
                <a:rPr lang="en-US" sz="3000" i="1">
                  <a:solidFill>
                    <a:srgbClr val="0070C0"/>
                  </a:solidFill>
                  <a:latin typeface="Arial" panose="020B0604020202020204" pitchFamily="34" charset="0"/>
                  <a:cs typeface="Arial" panose="020B0604020202020204" pitchFamily="34" charset="0"/>
                </a:rPr>
                <a:t> </a:t>
              </a:r>
              <a:r>
                <a:rPr lang="en-US" sz="2400" i="1">
                  <a:solidFill>
                    <a:srgbClr val="1223FA"/>
                  </a:solidFill>
                  <a:latin typeface="Arial" panose="020B0604020202020204" pitchFamily="34" charset="0"/>
                  <a:cs typeface="Arial" panose="020B0604020202020204" pitchFamily="34" charset="0"/>
                </a:rPr>
                <a:t>Hình 3.4. Bản đồ khu vực trung tâm Thành phố Hồ Chí Minh</a:t>
              </a:r>
            </a:p>
          </p:txBody>
        </p:sp>
      </p:grpSp>
      <p:sp>
        <p:nvSpPr>
          <p:cNvPr id="6" name="TextBox 5">
            <a:extLst>
              <a:ext uri="{FF2B5EF4-FFF2-40B4-BE49-F238E27FC236}">
                <a16:creationId xmlns:a16="http://schemas.microsoft.com/office/drawing/2014/main" id="{A3AC7EC0-72ED-47A1-83FE-157A677A1A9C}"/>
              </a:ext>
            </a:extLst>
          </p:cNvPr>
          <p:cNvSpPr txBox="1"/>
          <p:nvPr/>
        </p:nvSpPr>
        <p:spPr>
          <a:xfrm>
            <a:off x="381000" y="1585886"/>
            <a:ext cx="6477000" cy="1015663"/>
          </a:xfrm>
          <a:prstGeom prst="rect">
            <a:avLst/>
          </a:prstGeom>
          <a:noFill/>
        </p:spPr>
        <p:txBody>
          <a:bodyPr wrap="square" rtlCol="0">
            <a:spAutoFit/>
          </a:bodyPr>
          <a:lstStyle/>
          <a:p>
            <a:r>
              <a:rPr lang="en-US" sz="6000" dirty="0" err="1">
                <a:solidFill>
                  <a:srgbClr val="00B050"/>
                </a:solidFill>
                <a:latin typeface="Arial" panose="020B0604020202020204" pitchFamily="34" charset="0"/>
                <a:cs typeface="Arial" panose="020B0604020202020204" pitchFamily="34" charset="0"/>
              </a:rPr>
              <a:t>Tỉ</a:t>
            </a:r>
            <a:r>
              <a:rPr lang="en-US" sz="6000" dirty="0">
                <a:solidFill>
                  <a:srgbClr val="00B050"/>
                </a:solidFill>
                <a:latin typeface="Arial" panose="020B0604020202020204" pitchFamily="34" charset="0"/>
                <a:cs typeface="Arial" panose="020B0604020202020204" pitchFamily="34" charset="0"/>
              </a:rPr>
              <a:t> </a:t>
            </a:r>
            <a:r>
              <a:rPr lang="en-US" sz="6000" dirty="0" err="1">
                <a:solidFill>
                  <a:srgbClr val="00B050"/>
                </a:solidFill>
                <a:latin typeface="Arial" panose="020B0604020202020204" pitchFamily="34" charset="0"/>
                <a:cs typeface="Arial" panose="020B0604020202020204" pitchFamily="34" charset="0"/>
              </a:rPr>
              <a:t>lệ</a:t>
            </a:r>
            <a:r>
              <a:rPr lang="en-US" sz="6000" dirty="0">
                <a:solidFill>
                  <a:srgbClr val="00B050"/>
                </a:solidFill>
                <a:latin typeface="Arial" panose="020B0604020202020204" pitchFamily="34" charset="0"/>
                <a:cs typeface="Arial" panose="020B0604020202020204" pitchFamily="34" charset="0"/>
              </a:rPr>
              <a:t> 1: 10.000</a:t>
            </a:r>
          </a:p>
        </p:txBody>
      </p:sp>
      <p:sp>
        <p:nvSpPr>
          <p:cNvPr id="8" name="Right Brace 7">
            <a:extLst>
              <a:ext uri="{FF2B5EF4-FFF2-40B4-BE49-F238E27FC236}">
                <a16:creationId xmlns:a16="http://schemas.microsoft.com/office/drawing/2014/main" id="{4C3F9EB9-6398-4C16-AF94-BEA03C6FF545}"/>
              </a:ext>
            </a:extLst>
          </p:cNvPr>
          <p:cNvSpPr/>
          <p:nvPr/>
        </p:nvSpPr>
        <p:spPr>
          <a:xfrm rot="5400000">
            <a:off x="2628998" y="1964851"/>
            <a:ext cx="918614" cy="228434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sp>
        <p:nvSpPr>
          <p:cNvPr id="9" name="Rectangle 8">
            <a:extLst>
              <a:ext uri="{FF2B5EF4-FFF2-40B4-BE49-F238E27FC236}">
                <a16:creationId xmlns:a16="http://schemas.microsoft.com/office/drawing/2014/main" id="{F422ABFB-3826-45F5-85D2-2A44C5C5EFFB}"/>
              </a:ext>
            </a:extLst>
          </p:cNvPr>
          <p:cNvSpPr/>
          <p:nvPr/>
        </p:nvSpPr>
        <p:spPr>
          <a:xfrm>
            <a:off x="501590" y="3107021"/>
            <a:ext cx="2439914" cy="1376659"/>
          </a:xfrm>
          <a:prstGeom prst="rect">
            <a:avLst/>
          </a:prstGeom>
        </p:spPr>
        <p:txBody>
          <a:bodyPr wrap="square">
            <a:spAutoFit/>
          </a:bodyPr>
          <a:lstStyle/>
          <a:p>
            <a:pPr>
              <a:lnSpc>
                <a:spcPct val="107000"/>
              </a:lnSpc>
            </a:pPr>
            <a:r>
              <a:rPr lang="vi-VN" sz="4800">
                <a:solidFill>
                  <a:srgbClr val="1223FA"/>
                </a:solidFill>
                <a:latin typeface="Arial" panose="020B0604020202020204" pitchFamily="34" charset="0"/>
                <a:ea typeface="Times New Roman" panose="02020603050405020304" pitchFamily="18" charset="0"/>
                <a:cs typeface="Arial" panose="020B0604020202020204" pitchFamily="34" charset="0"/>
              </a:rPr>
              <a:t>1 cm</a:t>
            </a:r>
            <a:endParaRPr lang="en-US" sz="4800">
              <a:solidFill>
                <a:srgbClr val="1223FA"/>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vi-VN" sz="3000">
                <a:solidFill>
                  <a:srgbClr val="FF3399"/>
                </a:solidFill>
                <a:latin typeface="Arial" panose="020B0604020202020204" pitchFamily="34" charset="0"/>
                <a:ea typeface="Times New Roman" panose="02020603050405020304" pitchFamily="18" charset="0"/>
                <a:cs typeface="Arial" panose="020B0604020202020204" pitchFamily="34" charset="0"/>
              </a:rPr>
              <a:t> trên bản đồ</a:t>
            </a:r>
            <a:endParaRPr lang="en-US" sz="3000">
              <a:solidFill>
                <a:srgbClr val="FF3399"/>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6FFC7DF9-8598-42C6-B73E-80D4D857FA05}"/>
              </a:ext>
            </a:extLst>
          </p:cNvPr>
          <p:cNvSpPr/>
          <p:nvPr/>
        </p:nvSpPr>
        <p:spPr>
          <a:xfrm>
            <a:off x="3456864" y="3107021"/>
            <a:ext cx="3187968" cy="1376659"/>
          </a:xfrm>
          <a:prstGeom prst="rect">
            <a:avLst/>
          </a:prstGeom>
        </p:spPr>
        <p:txBody>
          <a:bodyPr wrap="square">
            <a:spAutoFit/>
          </a:bodyPr>
          <a:lstStyle/>
          <a:p>
            <a:pPr>
              <a:lnSpc>
                <a:spcPct val="107000"/>
              </a:lnSpc>
            </a:pPr>
            <a:r>
              <a:rPr lang="vi-VN" sz="4800">
                <a:solidFill>
                  <a:srgbClr val="1223FA"/>
                </a:solidFill>
                <a:latin typeface="Arial" panose="020B0604020202020204" pitchFamily="34" charset="0"/>
                <a:ea typeface="Times New Roman" panose="02020603050405020304" pitchFamily="18" charset="0"/>
                <a:cs typeface="Arial" panose="020B0604020202020204" pitchFamily="34" charset="0"/>
              </a:rPr>
              <a:t>1 </a:t>
            </a:r>
            <a:r>
              <a:rPr lang="en-US" sz="4800">
                <a:solidFill>
                  <a:srgbClr val="1223FA"/>
                </a:solidFill>
                <a:latin typeface="Arial" panose="020B0604020202020204" pitchFamily="34" charset="0"/>
                <a:ea typeface="Times New Roman" panose="02020603050405020304" pitchFamily="18" charset="0"/>
                <a:cs typeface="Arial" panose="020B0604020202020204" pitchFamily="34" charset="0"/>
              </a:rPr>
              <a:t>0.000c</a:t>
            </a:r>
            <a:r>
              <a:rPr lang="vi-VN" sz="4800">
                <a:solidFill>
                  <a:srgbClr val="1223FA"/>
                </a:solidFill>
                <a:latin typeface="Arial" panose="020B0604020202020204" pitchFamily="34" charset="0"/>
                <a:ea typeface="Times New Roman" panose="02020603050405020304" pitchFamily="18" charset="0"/>
                <a:cs typeface="Arial" panose="020B0604020202020204" pitchFamily="34" charset="0"/>
              </a:rPr>
              <a:t>m</a:t>
            </a:r>
            <a:endParaRPr lang="en-US" sz="4800">
              <a:solidFill>
                <a:srgbClr val="1223FA"/>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vi-VN" sz="3000">
                <a:solidFill>
                  <a:srgbClr val="FF3399"/>
                </a:solidFill>
                <a:latin typeface="Arial" panose="020B0604020202020204" pitchFamily="34" charset="0"/>
                <a:ea typeface="Times New Roman" panose="02020603050405020304" pitchFamily="18" charset="0"/>
                <a:cs typeface="Arial" panose="020B0604020202020204" pitchFamily="34" charset="0"/>
              </a:rPr>
              <a:t> trên </a:t>
            </a:r>
            <a:r>
              <a:rPr lang="en-US" sz="3000">
                <a:solidFill>
                  <a:srgbClr val="FF3399"/>
                </a:solidFill>
                <a:latin typeface="Arial" panose="020B0604020202020204" pitchFamily="34" charset="0"/>
                <a:ea typeface="Times New Roman" panose="02020603050405020304" pitchFamily="18" charset="0"/>
                <a:cs typeface="Arial" panose="020B0604020202020204" pitchFamily="34" charset="0"/>
              </a:rPr>
              <a:t>thực tế</a:t>
            </a:r>
          </a:p>
        </p:txBody>
      </p:sp>
      <p:sp>
        <p:nvSpPr>
          <p:cNvPr id="11" name="Rectangle 10">
            <a:extLst>
              <a:ext uri="{FF2B5EF4-FFF2-40B4-BE49-F238E27FC236}">
                <a16:creationId xmlns:a16="http://schemas.microsoft.com/office/drawing/2014/main" id="{1BD02004-7D56-4D1A-ADDB-D686ADCB3031}"/>
              </a:ext>
            </a:extLst>
          </p:cNvPr>
          <p:cNvSpPr/>
          <p:nvPr/>
        </p:nvSpPr>
        <p:spPr>
          <a:xfrm>
            <a:off x="3456864" y="4663328"/>
            <a:ext cx="2409618" cy="1376659"/>
          </a:xfrm>
          <a:prstGeom prst="rect">
            <a:avLst/>
          </a:prstGeom>
          <a:ln>
            <a:solidFill>
              <a:srgbClr val="0000FF"/>
            </a:solidFill>
          </a:ln>
        </p:spPr>
        <p:txBody>
          <a:bodyPr wrap="square">
            <a:spAutoFit/>
          </a:bodyPr>
          <a:lstStyle/>
          <a:p>
            <a:pPr>
              <a:lnSpc>
                <a:spcPct val="107000"/>
              </a:lnSpc>
            </a:pPr>
            <a:r>
              <a:rPr lang="en-US" sz="4800">
                <a:solidFill>
                  <a:srgbClr val="1223FA"/>
                </a:solidFill>
                <a:latin typeface="Arial" panose="020B0604020202020204" pitchFamily="34" charset="0"/>
                <a:ea typeface="Times New Roman" panose="02020603050405020304" pitchFamily="18" charset="0"/>
                <a:cs typeface="Arial" panose="020B0604020202020204" pitchFamily="34" charset="0"/>
              </a:rPr>
              <a:t>100 </a:t>
            </a:r>
            <a:r>
              <a:rPr lang="vi-VN" sz="4800">
                <a:solidFill>
                  <a:srgbClr val="1223FA"/>
                </a:solidFill>
                <a:latin typeface="Arial" panose="020B0604020202020204" pitchFamily="34" charset="0"/>
                <a:ea typeface="Times New Roman" panose="02020603050405020304" pitchFamily="18" charset="0"/>
                <a:cs typeface="Arial" panose="020B0604020202020204" pitchFamily="34" charset="0"/>
              </a:rPr>
              <a:t>m</a:t>
            </a:r>
            <a:endParaRPr lang="en-US" sz="4800">
              <a:solidFill>
                <a:srgbClr val="1223FA"/>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vi-VN" sz="3000">
                <a:solidFill>
                  <a:srgbClr val="FF3399"/>
                </a:solidFill>
                <a:latin typeface="Arial" panose="020B0604020202020204" pitchFamily="34" charset="0"/>
                <a:ea typeface="Times New Roman" panose="02020603050405020304" pitchFamily="18" charset="0"/>
                <a:cs typeface="Arial" panose="020B0604020202020204" pitchFamily="34" charset="0"/>
              </a:rPr>
              <a:t> trên </a:t>
            </a:r>
            <a:r>
              <a:rPr lang="en-US" sz="3000">
                <a:solidFill>
                  <a:srgbClr val="FF3399"/>
                </a:solidFill>
                <a:latin typeface="Arial" panose="020B0604020202020204" pitchFamily="34" charset="0"/>
                <a:ea typeface="Times New Roman" panose="02020603050405020304" pitchFamily="18" charset="0"/>
                <a:cs typeface="Arial" panose="020B0604020202020204" pitchFamily="34" charset="0"/>
              </a:rPr>
              <a:t>thực tế</a:t>
            </a:r>
          </a:p>
        </p:txBody>
      </p:sp>
    </p:spTree>
    <p:extLst>
      <p:ext uri="{BB962C8B-B14F-4D97-AF65-F5344CB8AC3E}">
        <p14:creationId xmlns:p14="http://schemas.microsoft.com/office/powerpoint/2010/main" val="74831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A09736-7C1B-473C-A74E-CFA125B54B8C}"/>
              </a:ext>
            </a:extLst>
          </p:cNvPr>
          <p:cNvGrpSpPr/>
          <p:nvPr/>
        </p:nvGrpSpPr>
        <p:grpSpPr>
          <a:xfrm>
            <a:off x="7469437" y="1409700"/>
            <a:ext cx="10628201" cy="8464361"/>
            <a:chOff x="6736699" y="1463553"/>
            <a:chExt cx="5421039" cy="4545396"/>
          </a:xfrm>
        </p:grpSpPr>
        <p:pic>
          <p:nvPicPr>
            <p:cNvPr id="4" name="Picture 3">
              <a:extLst>
                <a:ext uri="{FF2B5EF4-FFF2-40B4-BE49-F238E27FC236}">
                  <a16:creationId xmlns:a16="http://schemas.microsoft.com/office/drawing/2014/main" id="{A407AB66-569B-471F-B531-C84D960A24B0}"/>
                </a:ext>
              </a:extLst>
            </p:cNvPr>
            <p:cNvPicPr>
              <a:picLocks noChangeAspect="1"/>
            </p:cNvPicPr>
            <p:nvPr/>
          </p:nvPicPr>
          <p:blipFill>
            <a:blip r:embed="rId2"/>
            <a:stretch>
              <a:fillRect/>
            </a:stretch>
          </p:blipFill>
          <p:spPr>
            <a:xfrm>
              <a:off x="6736699" y="1463553"/>
              <a:ext cx="5421039" cy="4433151"/>
            </a:xfrm>
            <a:prstGeom prst="rect">
              <a:avLst/>
            </a:prstGeom>
          </p:spPr>
        </p:pic>
        <p:sp>
          <p:nvSpPr>
            <p:cNvPr id="5" name="TextBox 4">
              <a:extLst>
                <a:ext uri="{FF2B5EF4-FFF2-40B4-BE49-F238E27FC236}">
                  <a16:creationId xmlns:a16="http://schemas.microsoft.com/office/drawing/2014/main" id="{02552699-FD0B-470C-8527-1C30C5422DDD}"/>
                </a:ext>
              </a:extLst>
            </p:cNvPr>
            <p:cNvSpPr txBox="1"/>
            <p:nvPr/>
          </p:nvSpPr>
          <p:spPr>
            <a:xfrm>
              <a:off x="7199134" y="5711450"/>
              <a:ext cx="4433376" cy="297499"/>
            </a:xfrm>
            <a:prstGeom prst="rect">
              <a:avLst/>
            </a:prstGeom>
            <a:solidFill>
              <a:schemeClr val="bg1"/>
            </a:solidFill>
          </p:spPr>
          <p:txBody>
            <a:bodyPr wrap="square" rtlCol="0">
              <a:spAutoFit/>
            </a:bodyPr>
            <a:lstStyle/>
            <a:p>
              <a:r>
                <a:rPr lang="en-US" sz="3000" i="1">
                  <a:solidFill>
                    <a:srgbClr val="0070C0"/>
                  </a:solidFill>
                  <a:latin typeface="Arial" panose="020B0604020202020204" pitchFamily="34" charset="0"/>
                  <a:cs typeface="Arial" panose="020B0604020202020204" pitchFamily="34" charset="0"/>
                </a:rPr>
                <a:t> </a:t>
              </a:r>
              <a:r>
                <a:rPr lang="en-US" sz="2400" i="1">
                  <a:solidFill>
                    <a:srgbClr val="1223FA"/>
                  </a:solidFill>
                  <a:latin typeface="Arial" panose="020B0604020202020204" pitchFamily="34" charset="0"/>
                  <a:cs typeface="Arial" panose="020B0604020202020204" pitchFamily="34" charset="0"/>
                </a:rPr>
                <a:t>Hình 3.4. Bản đồ khu vực trung tâm Thành phố Hồ Chí Minh</a:t>
              </a:r>
            </a:p>
          </p:txBody>
        </p:sp>
      </p:grpSp>
      <p:sp>
        <p:nvSpPr>
          <p:cNvPr id="6" name="Rectangle 5">
            <a:extLst>
              <a:ext uri="{FF2B5EF4-FFF2-40B4-BE49-F238E27FC236}">
                <a16:creationId xmlns:a16="http://schemas.microsoft.com/office/drawing/2014/main" id="{211D4A8F-EC28-4D53-918C-0928A5860F24}"/>
              </a:ext>
            </a:extLst>
          </p:cNvPr>
          <p:cNvSpPr/>
          <p:nvPr/>
        </p:nvSpPr>
        <p:spPr>
          <a:xfrm>
            <a:off x="2332767" y="227435"/>
            <a:ext cx="13516833" cy="1261884"/>
          </a:xfrm>
          <a:prstGeom prst="rect">
            <a:avLst/>
          </a:prstGeom>
        </p:spPr>
        <p:txBody>
          <a:bodyPr wrap="square">
            <a:spAutoFit/>
          </a:bodyPr>
          <a:lstStyle/>
          <a:p>
            <a:pPr algn="just"/>
            <a:r>
              <a:rPr lang="vi-VN" sz="3800" dirty="0">
                <a:solidFill>
                  <a:srgbClr val="00B050"/>
                </a:solidFill>
                <a:latin typeface="Arial" panose="020B0604020202020204" pitchFamily="34" charset="0"/>
                <a:cs typeface="Arial" panose="020B0604020202020204" pitchFamily="34" charset="0"/>
              </a:rPr>
              <a:t>Khoảng cách </a:t>
            </a:r>
            <a:r>
              <a:rPr lang="en-US" sz="3800" dirty="0" err="1">
                <a:solidFill>
                  <a:srgbClr val="00B050"/>
                </a:solidFill>
                <a:latin typeface="Arial" panose="020B0604020202020204" pitchFamily="34" charset="0"/>
                <a:cs typeface="Arial" panose="020B0604020202020204" pitchFamily="34" charset="0"/>
              </a:rPr>
              <a:t>theo</a:t>
            </a:r>
            <a:r>
              <a:rPr lang="en-US" sz="3800" dirty="0">
                <a:solidFill>
                  <a:srgbClr val="00B050"/>
                </a:solidFill>
                <a:latin typeface="Arial" panose="020B0604020202020204" pitchFamily="34" charset="0"/>
                <a:cs typeface="Arial" panose="020B0604020202020204" pitchFamily="34" charset="0"/>
              </a:rPr>
              <a:t> </a:t>
            </a:r>
            <a:r>
              <a:rPr lang="en-US" sz="3800" dirty="0">
                <a:solidFill>
                  <a:srgbClr val="FF0000"/>
                </a:solidFill>
                <a:latin typeface="Arial" panose="020B0604020202020204" pitchFamily="34" charset="0"/>
                <a:cs typeface="Arial" panose="020B0604020202020204" pitchFamily="34" charset="0"/>
              </a:rPr>
              <a:t>đ</a:t>
            </a:r>
            <a:r>
              <a:rPr lang="vi-VN" sz="3800" dirty="0">
                <a:solidFill>
                  <a:srgbClr val="FF0000"/>
                </a:solidFill>
                <a:latin typeface="Arial" panose="020B0604020202020204" pitchFamily="34" charset="0"/>
                <a:cs typeface="Arial" panose="020B0604020202020204" pitchFamily="34" charset="0"/>
              </a:rPr>
              <a:t>ư</a:t>
            </a:r>
            <a:r>
              <a:rPr lang="en-US" sz="3800" dirty="0" err="1">
                <a:solidFill>
                  <a:srgbClr val="FF0000"/>
                </a:solidFill>
                <a:latin typeface="Arial" panose="020B0604020202020204" pitchFamily="34" charset="0"/>
                <a:cs typeface="Arial" panose="020B0604020202020204" pitchFamily="34" charset="0"/>
              </a:rPr>
              <a:t>ờng</a:t>
            </a:r>
            <a:r>
              <a:rPr lang="en-US" sz="3800" dirty="0">
                <a:solidFill>
                  <a:srgbClr val="FF0000"/>
                </a:solidFill>
                <a:latin typeface="Arial" panose="020B0604020202020204" pitchFamily="34" charset="0"/>
                <a:cs typeface="Arial" panose="020B0604020202020204" pitchFamily="34" charset="0"/>
              </a:rPr>
              <a:t> </a:t>
            </a:r>
            <a:r>
              <a:rPr lang="en-US" sz="3800" dirty="0" err="1">
                <a:solidFill>
                  <a:srgbClr val="FF0000"/>
                </a:solidFill>
                <a:latin typeface="Arial" panose="020B0604020202020204" pitchFamily="34" charset="0"/>
                <a:cs typeface="Arial" panose="020B0604020202020204" pitchFamily="34" charset="0"/>
              </a:rPr>
              <a:t>chim</a:t>
            </a:r>
            <a:r>
              <a:rPr lang="en-US" sz="3800" dirty="0">
                <a:solidFill>
                  <a:srgbClr val="FF0000"/>
                </a:solidFill>
                <a:latin typeface="Arial" panose="020B0604020202020204" pitchFamily="34" charset="0"/>
                <a:cs typeface="Arial" panose="020B0604020202020204" pitchFamily="34" charset="0"/>
              </a:rPr>
              <a:t> bay </a:t>
            </a:r>
            <a:r>
              <a:rPr lang="vi-VN" sz="3800" dirty="0">
                <a:solidFill>
                  <a:srgbClr val="00B050"/>
                </a:solidFill>
                <a:latin typeface="Arial" panose="020B0604020202020204" pitchFamily="34" charset="0"/>
                <a:cs typeface="Arial" panose="020B0604020202020204" pitchFamily="34" charset="0"/>
              </a:rPr>
              <a:t>từ Bảo tàng Chứng tích chiến tranh đến Ủy ban Nhân dân Thành phố Hồ Chí Minh.</a:t>
            </a:r>
          </a:p>
        </p:txBody>
      </p:sp>
      <p:sp>
        <p:nvSpPr>
          <p:cNvPr id="7" name="Heptagon 6">
            <a:extLst>
              <a:ext uri="{FF2B5EF4-FFF2-40B4-BE49-F238E27FC236}">
                <a16:creationId xmlns:a16="http://schemas.microsoft.com/office/drawing/2014/main" id="{B211E9E9-2797-4BFD-90C1-B68B8FAA312B}"/>
              </a:ext>
            </a:extLst>
          </p:cNvPr>
          <p:cNvSpPr/>
          <p:nvPr/>
        </p:nvSpPr>
        <p:spPr>
          <a:xfrm>
            <a:off x="9493436" y="3387409"/>
            <a:ext cx="399326" cy="377624"/>
          </a:xfrm>
          <a:prstGeom prst="heptagon">
            <a:avLst/>
          </a:prstGeom>
          <a:solidFill>
            <a:srgbClr val="122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Heptagon 7">
            <a:extLst>
              <a:ext uri="{FF2B5EF4-FFF2-40B4-BE49-F238E27FC236}">
                <a16:creationId xmlns:a16="http://schemas.microsoft.com/office/drawing/2014/main" id="{A5432D71-CAC6-42AD-A641-DE6392A77767}"/>
              </a:ext>
            </a:extLst>
          </p:cNvPr>
          <p:cNvSpPr/>
          <p:nvPr/>
        </p:nvSpPr>
        <p:spPr>
          <a:xfrm>
            <a:off x="15708307" y="4892549"/>
            <a:ext cx="399326" cy="377624"/>
          </a:xfrm>
          <a:prstGeom prst="hept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12" name="Straight Connector 11">
            <a:extLst>
              <a:ext uri="{FF2B5EF4-FFF2-40B4-BE49-F238E27FC236}">
                <a16:creationId xmlns:a16="http://schemas.microsoft.com/office/drawing/2014/main" id="{4CEFBF1E-B097-446A-A684-86CF912CDA85}"/>
              </a:ext>
            </a:extLst>
          </p:cNvPr>
          <p:cNvCxnSpPr>
            <a:cxnSpLocks/>
            <a:endCxn id="8" idx="5"/>
          </p:cNvCxnSpPr>
          <p:nvPr/>
        </p:nvCxnSpPr>
        <p:spPr>
          <a:xfrm>
            <a:off x="9853215" y="3690239"/>
            <a:ext cx="5894637" cy="12771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B5673DD-525D-42AE-93B4-218B6D1C345E}"/>
              </a:ext>
            </a:extLst>
          </p:cNvPr>
          <p:cNvSpPr txBox="1"/>
          <p:nvPr/>
        </p:nvSpPr>
        <p:spPr>
          <a:xfrm rot="778669">
            <a:off x="13038463" y="3863970"/>
            <a:ext cx="1404650" cy="507831"/>
          </a:xfrm>
          <a:prstGeom prst="rect">
            <a:avLst/>
          </a:prstGeom>
          <a:solidFill>
            <a:schemeClr val="accent4">
              <a:lumMod val="20000"/>
              <a:lumOff val="80000"/>
            </a:schemeClr>
          </a:solidFill>
        </p:spPr>
        <p:txBody>
          <a:bodyPr wrap="square" rtlCol="0">
            <a:spAutoFit/>
          </a:bodyPr>
          <a:lstStyle/>
          <a:p>
            <a:r>
              <a:rPr lang="en-US" sz="2700" b="1">
                <a:solidFill>
                  <a:srgbClr val="1223FA"/>
                </a:solidFill>
              </a:rPr>
              <a:t>7.4 Cm</a:t>
            </a:r>
          </a:p>
        </p:txBody>
      </p:sp>
      <p:sp>
        <p:nvSpPr>
          <p:cNvPr id="15" name="Rectangle 14">
            <a:extLst>
              <a:ext uri="{FF2B5EF4-FFF2-40B4-BE49-F238E27FC236}">
                <a16:creationId xmlns:a16="http://schemas.microsoft.com/office/drawing/2014/main" id="{F97E704C-6CEA-4EC5-8E2A-8709D212DEBB}"/>
              </a:ext>
            </a:extLst>
          </p:cNvPr>
          <p:cNvSpPr/>
          <p:nvPr/>
        </p:nvSpPr>
        <p:spPr>
          <a:xfrm>
            <a:off x="417127" y="2656017"/>
            <a:ext cx="7279073" cy="861774"/>
          </a:xfrm>
          <a:prstGeom prst="rect">
            <a:avLst/>
          </a:prstGeom>
        </p:spPr>
        <p:txBody>
          <a:bodyPr wrap="square">
            <a:spAutoFit/>
          </a:bodyPr>
          <a:lstStyle/>
          <a:p>
            <a:pPr algn="just"/>
            <a:r>
              <a:rPr lang="vi-VN" sz="5000" dirty="0">
                <a:solidFill>
                  <a:srgbClr val="1223FA"/>
                </a:solidFill>
              </a:rPr>
              <a:t>+ Trên bản đồ: 7,4 cm.</a:t>
            </a:r>
            <a:endParaRPr lang="en-US" sz="5000" dirty="0">
              <a:solidFill>
                <a:srgbClr val="1223FA"/>
              </a:solidFill>
            </a:endParaRPr>
          </a:p>
        </p:txBody>
      </p:sp>
      <p:sp>
        <p:nvSpPr>
          <p:cNvPr id="16" name="Rectangle 15">
            <a:extLst>
              <a:ext uri="{FF2B5EF4-FFF2-40B4-BE49-F238E27FC236}">
                <a16:creationId xmlns:a16="http://schemas.microsoft.com/office/drawing/2014/main" id="{8CDF55E9-DD06-4B38-8414-61E0C4D58864}"/>
              </a:ext>
            </a:extLst>
          </p:cNvPr>
          <p:cNvSpPr/>
          <p:nvPr/>
        </p:nvSpPr>
        <p:spPr>
          <a:xfrm>
            <a:off x="417127" y="3576805"/>
            <a:ext cx="6953288" cy="3170099"/>
          </a:xfrm>
          <a:prstGeom prst="rect">
            <a:avLst/>
          </a:prstGeom>
        </p:spPr>
        <p:txBody>
          <a:bodyPr wrap="square">
            <a:spAutoFit/>
          </a:bodyPr>
          <a:lstStyle/>
          <a:p>
            <a:pPr algn="just"/>
            <a:r>
              <a:rPr lang="vi-VN" sz="5000" dirty="0">
                <a:solidFill>
                  <a:srgbClr val="1223FA"/>
                </a:solidFill>
              </a:rPr>
              <a:t>+ Khoảng cách trên thực địa theo đường chim bay: 7,4 x 100 = 740 (m).</a:t>
            </a:r>
            <a:endParaRPr lang="en-US" sz="5000" dirty="0">
              <a:solidFill>
                <a:srgbClr val="1223FA"/>
              </a:solidFill>
            </a:endParaRPr>
          </a:p>
        </p:txBody>
      </p:sp>
    </p:spTree>
    <p:extLst>
      <p:ext uri="{BB962C8B-B14F-4D97-AF65-F5344CB8AC3E}">
        <p14:creationId xmlns:p14="http://schemas.microsoft.com/office/powerpoint/2010/main" val="309739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A09736-7C1B-473C-A74E-CFA125B54B8C}"/>
              </a:ext>
            </a:extLst>
          </p:cNvPr>
          <p:cNvGrpSpPr/>
          <p:nvPr/>
        </p:nvGrpSpPr>
        <p:grpSpPr>
          <a:xfrm>
            <a:off x="7469437" y="1403539"/>
            <a:ext cx="10628201" cy="8464361"/>
            <a:chOff x="6736699" y="1463553"/>
            <a:chExt cx="5421039" cy="4545396"/>
          </a:xfrm>
        </p:grpSpPr>
        <p:pic>
          <p:nvPicPr>
            <p:cNvPr id="4" name="Picture 3">
              <a:extLst>
                <a:ext uri="{FF2B5EF4-FFF2-40B4-BE49-F238E27FC236}">
                  <a16:creationId xmlns:a16="http://schemas.microsoft.com/office/drawing/2014/main" id="{A407AB66-569B-471F-B531-C84D960A24B0}"/>
                </a:ext>
              </a:extLst>
            </p:cNvPr>
            <p:cNvPicPr>
              <a:picLocks noChangeAspect="1"/>
            </p:cNvPicPr>
            <p:nvPr/>
          </p:nvPicPr>
          <p:blipFill>
            <a:blip r:embed="rId2"/>
            <a:stretch>
              <a:fillRect/>
            </a:stretch>
          </p:blipFill>
          <p:spPr>
            <a:xfrm>
              <a:off x="6736699" y="1463553"/>
              <a:ext cx="5421039" cy="4433151"/>
            </a:xfrm>
            <a:prstGeom prst="rect">
              <a:avLst/>
            </a:prstGeom>
          </p:spPr>
        </p:pic>
        <p:sp>
          <p:nvSpPr>
            <p:cNvPr id="5" name="TextBox 4">
              <a:extLst>
                <a:ext uri="{FF2B5EF4-FFF2-40B4-BE49-F238E27FC236}">
                  <a16:creationId xmlns:a16="http://schemas.microsoft.com/office/drawing/2014/main" id="{02552699-FD0B-470C-8527-1C30C5422DDD}"/>
                </a:ext>
              </a:extLst>
            </p:cNvPr>
            <p:cNvSpPr txBox="1"/>
            <p:nvPr/>
          </p:nvSpPr>
          <p:spPr>
            <a:xfrm>
              <a:off x="7199134" y="5711450"/>
              <a:ext cx="4433376" cy="297499"/>
            </a:xfrm>
            <a:prstGeom prst="rect">
              <a:avLst/>
            </a:prstGeom>
            <a:solidFill>
              <a:schemeClr val="bg1"/>
            </a:solidFill>
          </p:spPr>
          <p:txBody>
            <a:bodyPr wrap="square" rtlCol="0">
              <a:spAutoFit/>
            </a:bodyPr>
            <a:lstStyle/>
            <a:p>
              <a:r>
                <a:rPr lang="en-US" sz="3000" i="1">
                  <a:solidFill>
                    <a:srgbClr val="0070C0"/>
                  </a:solidFill>
                  <a:latin typeface="Arial" panose="020B0604020202020204" pitchFamily="34" charset="0"/>
                  <a:cs typeface="Arial" panose="020B0604020202020204" pitchFamily="34" charset="0"/>
                </a:rPr>
                <a:t> </a:t>
              </a:r>
              <a:r>
                <a:rPr lang="en-US" sz="2400" i="1">
                  <a:solidFill>
                    <a:srgbClr val="1223FA"/>
                  </a:solidFill>
                  <a:latin typeface="Arial" panose="020B0604020202020204" pitchFamily="34" charset="0"/>
                  <a:cs typeface="Arial" panose="020B0604020202020204" pitchFamily="34" charset="0"/>
                </a:rPr>
                <a:t>Hình 3.4. Bản đồ khu vực trung tâm Thành phố Hồ Chí Minh</a:t>
              </a:r>
            </a:p>
          </p:txBody>
        </p:sp>
      </p:grpSp>
      <p:sp>
        <p:nvSpPr>
          <p:cNvPr id="6" name="Rectangle 5">
            <a:extLst>
              <a:ext uri="{FF2B5EF4-FFF2-40B4-BE49-F238E27FC236}">
                <a16:creationId xmlns:a16="http://schemas.microsoft.com/office/drawing/2014/main" id="{211D4A8F-EC28-4D53-918C-0928A5860F24}"/>
              </a:ext>
            </a:extLst>
          </p:cNvPr>
          <p:cNvSpPr/>
          <p:nvPr/>
        </p:nvSpPr>
        <p:spPr>
          <a:xfrm>
            <a:off x="2514600" y="114300"/>
            <a:ext cx="13030200" cy="1200329"/>
          </a:xfrm>
          <a:prstGeom prst="rect">
            <a:avLst/>
          </a:prstGeom>
        </p:spPr>
        <p:txBody>
          <a:bodyPr wrap="square">
            <a:spAutoFit/>
          </a:bodyPr>
          <a:lstStyle/>
          <a:p>
            <a:pPr algn="just"/>
            <a:r>
              <a:rPr lang="vi-VN" sz="3600" dirty="0">
                <a:solidFill>
                  <a:srgbClr val="00B050"/>
                </a:solidFill>
                <a:cs typeface="Arial" panose="020B0604020202020204" pitchFamily="34" charset="0"/>
              </a:rPr>
              <a:t>Chiều dài đường </a:t>
            </a:r>
            <a:r>
              <a:rPr lang="vi-VN" sz="3600" dirty="0">
                <a:solidFill>
                  <a:srgbClr val="FF0000"/>
                </a:solidFill>
                <a:cs typeface="Arial" panose="020B0604020202020204" pitchFamily="34" charset="0"/>
              </a:rPr>
              <a:t>Nam Kì Khởi Nghĩa </a:t>
            </a:r>
            <a:r>
              <a:rPr lang="vi-VN" sz="3600" dirty="0">
                <a:solidFill>
                  <a:srgbClr val="00B050"/>
                </a:solidFill>
                <a:cs typeface="Arial" panose="020B0604020202020204" pitchFamily="34" charset="0"/>
              </a:rPr>
              <a:t>đoạn từ ngã tư với đường Nguyễn Đình Chiểu đến </a:t>
            </a:r>
            <a:r>
              <a:rPr lang="vi-VN" sz="3600" dirty="0">
                <a:solidFill>
                  <a:srgbClr val="FF0000"/>
                </a:solidFill>
                <a:cs typeface="Arial" panose="020B0604020202020204" pitchFamily="34" charset="0"/>
              </a:rPr>
              <a:t>ngã tư với đường Lý Tự Trọng.</a:t>
            </a:r>
            <a:endParaRPr lang="vi-VN" sz="3600" dirty="0">
              <a:solidFill>
                <a:srgbClr val="FF0000"/>
              </a:solidFill>
              <a:latin typeface="Arial" panose="020B0604020202020204" pitchFamily="34" charset="0"/>
              <a:cs typeface="Arial" panose="020B0604020202020204" pitchFamily="34" charset="0"/>
            </a:endParaRPr>
          </a:p>
        </p:txBody>
      </p:sp>
      <p:sp>
        <p:nvSpPr>
          <p:cNvPr id="7" name="Heptagon 6">
            <a:extLst>
              <a:ext uri="{FF2B5EF4-FFF2-40B4-BE49-F238E27FC236}">
                <a16:creationId xmlns:a16="http://schemas.microsoft.com/office/drawing/2014/main" id="{B211E9E9-2797-4BFD-90C1-B68B8FAA312B}"/>
              </a:ext>
            </a:extLst>
          </p:cNvPr>
          <p:cNvSpPr/>
          <p:nvPr/>
        </p:nvSpPr>
        <p:spPr>
          <a:xfrm>
            <a:off x="10274729" y="2030813"/>
            <a:ext cx="399326" cy="377624"/>
          </a:xfrm>
          <a:prstGeom prst="heptagon">
            <a:avLst/>
          </a:prstGeom>
          <a:solidFill>
            <a:srgbClr val="122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Heptagon 7">
            <a:extLst>
              <a:ext uri="{FF2B5EF4-FFF2-40B4-BE49-F238E27FC236}">
                <a16:creationId xmlns:a16="http://schemas.microsoft.com/office/drawing/2014/main" id="{A5432D71-CAC6-42AD-A641-DE6392A77767}"/>
              </a:ext>
            </a:extLst>
          </p:cNvPr>
          <p:cNvSpPr/>
          <p:nvPr/>
        </p:nvSpPr>
        <p:spPr>
          <a:xfrm>
            <a:off x="14371633" y="5606044"/>
            <a:ext cx="399326" cy="377624"/>
          </a:xfrm>
          <a:prstGeom prst="hept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12" name="Straight Connector 11">
            <a:extLst>
              <a:ext uri="{FF2B5EF4-FFF2-40B4-BE49-F238E27FC236}">
                <a16:creationId xmlns:a16="http://schemas.microsoft.com/office/drawing/2014/main" id="{4CEFBF1E-B097-446A-A684-86CF912CDA85}"/>
              </a:ext>
            </a:extLst>
          </p:cNvPr>
          <p:cNvCxnSpPr>
            <a:cxnSpLocks/>
            <a:endCxn id="8" idx="5"/>
          </p:cNvCxnSpPr>
          <p:nvPr/>
        </p:nvCxnSpPr>
        <p:spPr>
          <a:xfrm>
            <a:off x="10570589" y="2425799"/>
            <a:ext cx="3840590" cy="32550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B5673DD-525D-42AE-93B4-218B6D1C345E}"/>
              </a:ext>
            </a:extLst>
          </p:cNvPr>
          <p:cNvSpPr txBox="1"/>
          <p:nvPr/>
        </p:nvSpPr>
        <p:spPr>
          <a:xfrm rot="2061003">
            <a:off x="12081212" y="3291050"/>
            <a:ext cx="1404650" cy="507831"/>
          </a:xfrm>
          <a:prstGeom prst="rect">
            <a:avLst/>
          </a:prstGeom>
          <a:solidFill>
            <a:schemeClr val="accent4">
              <a:lumMod val="20000"/>
              <a:lumOff val="80000"/>
            </a:schemeClr>
          </a:solidFill>
        </p:spPr>
        <p:txBody>
          <a:bodyPr wrap="square" rtlCol="0">
            <a:spAutoFit/>
          </a:bodyPr>
          <a:lstStyle/>
          <a:p>
            <a:r>
              <a:rPr lang="en-US" sz="2700" b="1">
                <a:solidFill>
                  <a:srgbClr val="1223FA"/>
                </a:solidFill>
              </a:rPr>
              <a:t>6.4 Cm</a:t>
            </a:r>
          </a:p>
        </p:txBody>
      </p:sp>
      <p:sp>
        <p:nvSpPr>
          <p:cNvPr id="15" name="Rectangle 14">
            <a:extLst>
              <a:ext uri="{FF2B5EF4-FFF2-40B4-BE49-F238E27FC236}">
                <a16:creationId xmlns:a16="http://schemas.microsoft.com/office/drawing/2014/main" id="{F97E704C-6CEA-4EC5-8E2A-8709D212DEBB}"/>
              </a:ext>
            </a:extLst>
          </p:cNvPr>
          <p:cNvSpPr/>
          <p:nvPr/>
        </p:nvSpPr>
        <p:spPr>
          <a:xfrm>
            <a:off x="340927" y="2632571"/>
            <a:ext cx="7279073" cy="861774"/>
          </a:xfrm>
          <a:prstGeom prst="rect">
            <a:avLst/>
          </a:prstGeom>
        </p:spPr>
        <p:txBody>
          <a:bodyPr wrap="square">
            <a:spAutoFit/>
          </a:bodyPr>
          <a:lstStyle/>
          <a:p>
            <a:pPr algn="just"/>
            <a:r>
              <a:rPr lang="vi-VN" sz="5000" dirty="0">
                <a:solidFill>
                  <a:srgbClr val="1223FA"/>
                </a:solidFill>
                <a:latin typeface="Arial" panose="020B0604020202020204" pitchFamily="34" charset="0"/>
                <a:cs typeface="Arial" panose="020B0604020202020204" pitchFamily="34" charset="0"/>
              </a:rPr>
              <a:t>+ Trên bản đồ: </a:t>
            </a:r>
            <a:r>
              <a:rPr lang="en-US" sz="5000" dirty="0">
                <a:solidFill>
                  <a:srgbClr val="1223FA"/>
                </a:solidFill>
                <a:latin typeface="Arial" panose="020B0604020202020204" pitchFamily="34" charset="0"/>
                <a:cs typeface="Arial" panose="020B0604020202020204" pitchFamily="34" charset="0"/>
              </a:rPr>
              <a:t>6</a:t>
            </a:r>
            <a:r>
              <a:rPr lang="vi-VN" sz="5000" dirty="0">
                <a:solidFill>
                  <a:srgbClr val="1223FA"/>
                </a:solidFill>
                <a:latin typeface="Arial" panose="020B0604020202020204" pitchFamily="34" charset="0"/>
                <a:cs typeface="Arial" panose="020B0604020202020204" pitchFamily="34" charset="0"/>
              </a:rPr>
              <a:t>,4 cm.</a:t>
            </a:r>
            <a:endParaRPr lang="en-US" sz="5000" dirty="0">
              <a:solidFill>
                <a:srgbClr val="1223FA"/>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CDF55E9-DD06-4B38-8414-61E0C4D58864}"/>
              </a:ext>
            </a:extLst>
          </p:cNvPr>
          <p:cNvSpPr/>
          <p:nvPr/>
        </p:nvSpPr>
        <p:spPr>
          <a:xfrm>
            <a:off x="340927" y="3576805"/>
            <a:ext cx="6953288" cy="3170099"/>
          </a:xfrm>
          <a:prstGeom prst="rect">
            <a:avLst/>
          </a:prstGeom>
        </p:spPr>
        <p:txBody>
          <a:bodyPr wrap="square">
            <a:spAutoFit/>
          </a:bodyPr>
          <a:lstStyle/>
          <a:p>
            <a:pPr algn="just"/>
            <a:r>
              <a:rPr lang="vi-VN" sz="5000" dirty="0">
                <a:solidFill>
                  <a:srgbClr val="1223FA"/>
                </a:solidFill>
                <a:latin typeface="Arial" panose="020B0604020202020204" pitchFamily="34" charset="0"/>
                <a:cs typeface="Arial" panose="020B0604020202020204" pitchFamily="34" charset="0"/>
              </a:rPr>
              <a:t>+ Khoảng cách trên thực địa theo đường chim bay: </a:t>
            </a:r>
            <a:r>
              <a:rPr lang="en-US" sz="5000" dirty="0">
                <a:solidFill>
                  <a:srgbClr val="1223FA"/>
                </a:solidFill>
                <a:latin typeface="Arial" panose="020B0604020202020204" pitchFamily="34" charset="0"/>
                <a:cs typeface="Arial" panose="020B0604020202020204" pitchFamily="34" charset="0"/>
              </a:rPr>
              <a:t>6</a:t>
            </a:r>
            <a:r>
              <a:rPr lang="vi-VN" sz="5000" dirty="0">
                <a:solidFill>
                  <a:srgbClr val="1223FA"/>
                </a:solidFill>
                <a:latin typeface="Arial" panose="020B0604020202020204" pitchFamily="34" charset="0"/>
                <a:cs typeface="Arial" panose="020B0604020202020204" pitchFamily="34" charset="0"/>
              </a:rPr>
              <a:t>,4 x 100 = </a:t>
            </a:r>
            <a:r>
              <a:rPr lang="en-US" sz="5000" dirty="0">
                <a:solidFill>
                  <a:srgbClr val="1223FA"/>
                </a:solidFill>
                <a:latin typeface="Arial" panose="020B0604020202020204" pitchFamily="34" charset="0"/>
                <a:cs typeface="Arial" panose="020B0604020202020204" pitchFamily="34" charset="0"/>
              </a:rPr>
              <a:t>6</a:t>
            </a:r>
            <a:r>
              <a:rPr lang="vi-VN" sz="5000" dirty="0">
                <a:solidFill>
                  <a:srgbClr val="1223FA"/>
                </a:solidFill>
                <a:latin typeface="Arial" panose="020B0604020202020204" pitchFamily="34" charset="0"/>
                <a:cs typeface="Arial" panose="020B0604020202020204" pitchFamily="34" charset="0"/>
              </a:rPr>
              <a:t>40 (m).</a:t>
            </a:r>
            <a:endParaRPr lang="en-US" sz="5000" dirty="0">
              <a:solidFill>
                <a:srgbClr val="1223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57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D5FDC7-93BB-419C-B3F8-D554B67340B7}"/>
              </a:ext>
            </a:extLst>
          </p:cNvPr>
          <p:cNvSpPr/>
          <p:nvPr/>
        </p:nvSpPr>
        <p:spPr>
          <a:xfrm>
            <a:off x="1143000" y="3238500"/>
            <a:ext cx="16120033" cy="3416320"/>
          </a:xfrm>
          <a:prstGeom prst="rect">
            <a:avLst/>
          </a:prstGeom>
        </p:spPr>
        <p:txBody>
          <a:bodyPr wrap="square">
            <a:spAutoFit/>
          </a:bodyPr>
          <a:lstStyle/>
          <a:p>
            <a:pPr algn="just"/>
            <a:r>
              <a:rPr lang="vi-VN" sz="5400" dirty="0">
                <a:solidFill>
                  <a:srgbClr val="1223FA"/>
                </a:solidFill>
                <a:latin typeface="Arial" panose="020B0604020202020204" pitchFamily="34" charset="0"/>
                <a:cs typeface="Arial" panose="020B0604020202020204" pitchFamily="34" charset="0"/>
              </a:rPr>
              <a:t>- </a:t>
            </a:r>
            <a:r>
              <a:rPr lang="en-US" sz="5400" dirty="0" err="1">
                <a:solidFill>
                  <a:srgbClr val="1223FA"/>
                </a:solidFill>
                <a:latin typeface="Arial" panose="020B0604020202020204" pitchFamily="34" charset="0"/>
                <a:cs typeface="Arial" panose="020B0604020202020204" pitchFamily="34" charset="0"/>
              </a:rPr>
              <a:t>Tỉ</a:t>
            </a:r>
            <a:r>
              <a:rPr lang="en-US" sz="5400" dirty="0">
                <a:solidFill>
                  <a:srgbClr val="1223FA"/>
                </a:solidFill>
                <a:latin typeface="Arial" panose="020B0604020202020204" pitchFamily="34" charset="0"/>
                <a:cs typeface="Arial" panose="020B0604020202020204" pitchFamily="34" charset="0"/>
              </a:rPr>
              <a:t> </a:t>
            </a:r>
            <a:r>
              <a:rPr lang="en-US" sz="5400" dirty="0" err="1">
                <a:solidFill>
                  <a:srgbClr val="1223FA"/>
                </a:solidFill>
                <a:latin typeface="Arial" panose="020B0604020202020204" pitchFamily="34" charset="0"/>
                <a:cs typeface="Arial" panose="020B0604020202020204" pitchFamily="34" charset="0"/>
              </a:rPr>
              <a:t>lệ</a:t>
            </a:r>
            <a:r>
              <a:rPr lang="en-US" sz="5400" dirty="0">
                <a:solidFill>
                  <a:srgbClr val="1223FA"/>
                </a:solidFill>
                <a:latin typeface="Arial" panose="020B0604020202020204" pitchFamily="34" charset="0"/>
                <a:cs typeface="Arial" panose="020B0604020202020204" pitchFamily="34" charset="0"/>
              </a:rPr>
              <a:t> </a:t>
            </a:r>
            <a:r>
              <a:rPr lang="en-US" sz="5400" dirty="0" err="1">
                <a:solidFill>
                  <a:srgbClr val="1223FA"/>
                </a:solidFill>
                <a:latin typeface="Arial" panose="020B0604020202020204" pitchFamily="34" charset="0"/>
                <a:cs typeface="Arial" panose="020B0604020202020204" pitchFamily="34" charset="0"/>
              </a:rPr>
              <a:t>bảo</a:t>
            </a:r>
            <a:r>
              <a:rPr lang="en-US" sz="5400" dirty="0">
                <a:solidFill>
                  <a:srgbClr val="1223FA"/>
                </a:solidFill>
                <a:latin typeface="Arial" panose="020B0604020202020204" pitchFamily="34" charset="0"/>
                <a:cs typeface="Arial" panose="020B0604020202020204" pitchFamily="34" charset="0"/>
              </a:rPr>
              <a:t> </a:t>
            </a:r>
            <a:r>
              <a:rPr lang="en-US" sz="5400" dirty="0" err="1">
                <a:solidFill>
                  <a:srgbClr val="1223FA"/>
                </a:solidFill>
                <a:latin typeface="Arial" panose="020B0604020202020204" pitchFamily="34" charset="0"/>
                <a:cs typeface="Arial" panose="020B0604020202020204" pitchFamily="34" charset="0"/>
              </a:rPr>
              <a:t>đồ</a:t>
            </a:r>
            <a:r>
              <a:rPr lang="en-US" sz="5400" dirty="0">
                <a:solidFill>
                  <a:srgbClr val="1223FA"/>
                </a:solidFill>
                <a:latin typeface="Arial" panose="020B0604020202020204" pitchFamily="34" charset="0"/>
                <a:cs typeface="Arial" panose="020B0604020202020204" pitchFamily="34" charset="0"/>
              </a:rPr>
              <a:t> c</a:t>
            </a:r>
            <a:r>
              <a:rPr lang="vi-VN" sz="5400" dirty="0">
                <a:solidFill>
                  <a:srgbClr val="1223FA"/>
                </a:solidFill>
                <a:latin typeface="Arial" panose="020B0604020202020204" pitchFamily="34" charset="0"/>
                <a:cs typeface="Arial" panose="020B0604020202020204" pitchFamily="34" charset="0"/>
              </a:rPr>
              <a:t>ho biết mức độ thu nhỏ của khoảng cách trên bản đồ so với khoảng cách trên thực địa.</a:t>
            </a:r>
          </a:p>
          <a:p>
            <a:pPr algn="just"/>
            <a:r>
              <a:rPr lang="vi-VN" sz="5400" dirty="0">
                <a:solidFill>
                  <a:srgbClr val="1223FA"/>
                </a:solidFill>
                <a:latin typeface="Arial" panose="020B0604020202020204" pitchFamily="34" charset="0"/>
                <a:cs typeface="Arial" panose="020B0604020202020204" pitchFamily="34" charset="0"/>
              </a:rPr>
              <a:t>- Để thể hiện tỉ lệ bản đồ người ta dùng tỉ lệ số và tỉ lệ thước</a:t>
            </a:r>
            <a:r>
              <a:rPr lang="en-US" sz="5400" dirty="0">
                <a:solidFill>
                  <a:srgbClr val="1223FA"/>
                </a:solidFill>
                <a:latin typeface="Arial" panose="020B0604020202020204" pitchFamily="34" charset="0"/>
                <a:cs typeface="Arial" panose="020B0604020202020204" pitchFamily="34" charset="0"/>
              </a:rPr>
              <a:t>.</a:t>
            </a:r>
          </a:p>
        </p:txBody>
      </p:sp>
      <p:grpSp>
        <p:nvGrpSpPr>
          <p:cNvPr id="10" name="Group 9">
            <a:extLst>
              <a:ext uri="{FF2B5EF4-FFF2-40B4-BE49-F238E27FC236}">
                <a16:creationId xmlns:a16="http://schemas.microsoft.com/office/drawing/2014/main" id="{89333B70-46B2-4CEF-80AD-45BB194E142B}"/>
              </a:ext>
            </a:extLst>
          </p:cNvPr>
          <p:cNvGrpSpPr/>
          <p:nvPr/>
        </p:nvGrpSpPr>
        <p:grpSpPr>
          <a:xfrm>
            <a:off x="164733" y="1714500"/>
            <a:ext cx="4712067" cy="914400"/>
            <a:chOff x="1133366" y="2220084"/>
            <a:chExt cx="5681780" cy="914400"/>
          </a:xfrm>
          <a:solidFill>
            <a:schemeClr val="accent4">
              <a:lumMod val="20000"/>
              <a:lumOff val="80000"/>
            </a:schemeClr>
          </a:solidFill>
        </p:grpSpPr>
        <p:sp>
          <p:nvSpPr>
            <p:cNvPr id="13" name="Arrow: Pentagon 3">
              <a:extLst>
                <a:ext uri="{FF2B5EF4-FFF2-40B4-BE49-F238E27FC236}">
                  <a16:creationId xmlns:a16="http://schemas.microsoft.com/office/drawing/2014/main" id="{A15AC3F2-DC0E-4721-BB54-272CC9067F5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14" name="TextBox 13">
              <a:extLst>
                <a:ext uri="{FF2B5EF4-FFF2-40B4-BE49-F238E27FC236}">
                  <a16:creationId xmlns:a16="http://schemas.microsoft.com/office/drawing/2014/main" id="{FE465387-DCE1-4FAE-B5F2-B76FADB1CC8D}"/>
                </a:ext>
              </a:extLst>
            </p:cNvPr>
            <p:cNvSpPr txBox="1"/>
            <p:nvPr/>
          </p:nvSpPr>
          <p:spPr>
            <a:xfrm>
              <a:off x="1307656" y="2384346"/>
              <a:ext cx="4824635"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15" name="TextBox 14">
            <a:extLst>
              <a:ext uri="{FF2B5EF4-FFF2-40B4-BE49-F238E27FC236}">
                <a16:creationId xmlns:a16="http://schemas.microsoft.com/office/drawing/2014/main" id="{F6E30694-B39F-48D2-BBFF-5038BC239AC8}"/>
              </a:ext>
            </a:extLst>
          </p:cNvPr>
          <p:cNvSpPr txBox="1"/>
          <p:nvPr/>
        </p:nvSpPr>
        <p:spPr>
          <a:xfrm>
            <a:off x="1458441" y="1790700"/>
            <a:ext cx="3120217" cy="738664"/>
          </a:xfrm>
          <a:prstGeom prst="rect">
            <a:avLst/>
          </a:prstGeom>
          <a:noFill/>
        </p:spPr>
        <p:txBody>
          <a:bodyPr wrap="square" rtlCol="0">
            <a:spAutoFit/>
          </a:bodyPr>
          <a:lstStyle/>
          <a:p>
            <a:pPr algn="ctr"/>
            <a:r>
              <a:rPr lang="en-US" sz="4200" dirty="0" err="1">
                <a:solidFill>
                  <a:srgbClr val="0070C0"/>
                </a:solidFill>
                <a:latin typeface="Arial" panose="020B0604020202020204" pitchFamily="34" charset="0"/>
                <a:cs typeface="Arial" panose="020B0604020202020204" pitchFamily="34" charset="0"/>
              </a:rPr>
              <a:t>Tỉ</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lệ</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sp>
        <p:nvSpPr>
          <p:cNvPr id="16" name="Arrow: Pentagon 6">
            <a:extLst>
              <a:ext uri="{FF2B5EF4-FFF2-40B4-BE49-F238E27FC236}">
                <a16:creationId xmlns:a16="http://schemas.microsoft.com/office/drawing/2014/main" id="{1707F403-245E-48FA-A01E-18E718C5305A}"/>
              </a:ext>
            </a:extLst>
          </p:cNvPr>
          <p:cNvSpPr/>
          <p:nvPr/>
        </p:nvSpPr>
        <p:spPr>
          <a:xfrm>
            <a:off x="0" y="1714500"/>
            <a:ext cx="1458441" cy="9144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spTree>
    <p:extLst>
      <p:ext uri="{BB962C8B-B14F-4D97-AF65-F5344CB8AC3E}">
        <p14:creationId xmlns:p14="http://schemas.microsoft.com/office/powerpoint/2010/main" val="275299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35C390B-4A8C-4F08-839A-164418110E2E}"/>
              </a:ext>
            </a:extLst>
          </p:cNvPr>
          <p:cNvSpPr/>
          <p:nvPr/>
        </p:nvSpPr>
        <p:spPr>
          <a:xfrm>
            <a:off x="3572784" y="3680643"/>
            <a:ext cx="10569936" cy="5882457"/>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FF0000"/>
                </a:solidFill>
                <a:latin typeface="Arial" panose="020B0604020202020204" pitchFamily="34" charset="0"/>
                <a:cs typeface="Arial" panose="020B0604020202020204" pitchFamily="34" charset="0"/>
              </a:rPr>
              <a:t>Nêu các bước tìm đường đi trên bản đồ?</a:t>
            </a:r>
          </a:p>
        </p:txBody>
      </p:sp>
      <p:sp>
        <p:nvSpPr>
          <p:cNvPr id="9" name="TextBox 5">
            <a:extLst>
              <a:ext uri="{FF2B5EF4-FFF2-40B4-BE49-F238E27FC236}">
                <a16:creationId xmlns:a16="http://schemas.microsoft.com/office/drawing/2014/main" id="{6A144597-4DD9-4FF1-ABAE-AA1BE98A5DC1}"/>
              </a:ext>
            </a:extLst>
          </p:cNvPr>
          <p:cNvSpPr txBox="1">
            <a:spLocks noChangeArrowheads="1"/>
          </p:cNvSpPr>
          <p:nvPr/>
        </p:nvSpPr>
        <p:spPr bwMode="auto">
          <a:xfrm>
            <a:off x="1510433" y="7884106"/>
            <a:ext cx="3679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200" b="1">
                <a:solidFill>
                  <a:srgbClr val="0070C0"/>
                </a:solidFill>
                <a:ea typeface="Open Sans"/>
              </a:rPr>
              <a:t>B</a:t>
            </a:r>
            <a:r>
              <a:rPr lang="vi-VN" altLang="en-US" sz="4200" b="1">
                <a:solidFill>
                  <a:srgbClr val="0070C0"/>
                </a:solidFill>
                <a:ea typeface="Open Sans"/>
              </a:rPr>
              <a:t>ư</a:t>
            </a:r>
            <a:r>
              <a:rPr lang="en-US" altLang="en-US" sz="4200" b="1">
                <a:solidFill>
                  <a:srgbClr val="0070C0"/>
                </a:solidFill>
                <a:ea typeface="Open Sans"/>
              </a:rPr>
              <a:t>ớc 1</a:t>
            </a:r>
          </a:p>
        </p:txBody>
      </p:sp>
      <p:sp>
        <p:nvSpPr>
          <p:cNvPr id="10" name="TextBox 5">
            <a:extLst>
              <a:ext uri="{FF2B5EF4-FFF2-40B4-BE49-F238E27FC236}">
                <a16:creationId xmlns:a16="http://schemas.microsoft.com/office/drawing/2014/main" id="{492C71F8-8CD6-4403-A190-F9C39443D6E1}"/>
              </a:ext>
            </a:extLst>
          </p:cNvPr>
          <p:cNvSpPr txBox="1">
            <a:spLocks noChangeArrowheads="1"/>
          </p:cNvSpPr>
          <p:nvPr/>
        </p:nvSpPr>
        <p:spPr bwMode="auto">
          <a:xfrm>
            <a:off x="6642905" y="7884106"/>
            <a:ext cx="3679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200" b="1">
                <a:solidFill>
                  <a:srgbClr val="00B050"/>
                </a:solidFill>
                <a:ea typeface="Open Sans"/>
              </a:rPr>
              <a:t>B</a:t>
            </a:r>
            <a:r>
              <a:rPr lang="vi-VN" altLang="en-US" sz="4200" b="1">
                <a:solidFill>
                  <a:srgbClr val="00B050"/>
                </a:solidFill>
                <a:ea typeface="Open Sans"/>
              </a:rPr>
              <a:t>ư</a:t>
            </a:r>
            <a:r>
              <a:rPr lang="en-US" altLang="en-US" sz="4200" b="1">
                <a:solidFill>
                  <a:srgbClr val="00B050"/>
                </a:solidFill>
                <a:ea typeface="Open Sans"/>
              </a:rPr>
              <a:t>ớc 2</a:t>
            </a:r>
          </a:p>
        </p:txBody>
      </p:sp>
      <p:sp>
        <p:nvSpPr>
          <p:cNvPr id="11" name="TextBox 5">
            <a:extLst>
              <a:ext uri="{FF2B5EF4-FFF2-40B4-BE49-F238E27FC236}">
                <a16:creationId xmlns:a16="http://schemas.microsoft.com/office/drawing/2014/main" id="{1C44BF63-F1DF-40AD-8EB0-E539D75D00D1}"/>
              </a:ext>
            </a:extLst>
          </p:cNvPr>
          <p:cNvSpPr txBox="1">
            <a:spLocks noChangeArrowheads="1"/>
          </p:cNvSpPr>
          <p:nvPr/>
        </p:nvSpPr>
        <p:spPr bwMode="auto">
          <a:xfrm>
            <a:off x="12751553" y="7884106"/>
            <a:ext cx="3679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200" b="1">
                <a:solidFill>
                  <a:srgbClr val="C00000"/>
                </a:solidFill>
                <a:ea typeface="Open Sans"/>
              </a:rPr>
              <a:t>B</a:t>
            </a:r>
            <a:r>
              <a:rPr lang="vi-VN" altLang="en-US" sz="4200" b="1">
                <a:solidFill>
                  <a:srgbClr val="C00000"/>
                </a:solidFill>
                <a:ea typeface="Open Sans"/>
              </a:rPr>
              <a:t>ư</a:t>
            </a:r>
            <a:r>
              <a:rPr lang="en-US" altLang="en-US" sz="4200" b="1">
                <a:solidFill>
                  <a:srgbClr val="C00000"/>
                </a:solidFill>
                <a:ea typeface="Open Sans"/>
              </a:rPr>
              <a:t>ớc 3</a:t>
            </a:r>
          </a:p>
        </p:txBody>
      </p:sp>
      <p:grpSp>
        <p:nvGrpSpPr>
          <p:cNvPr id="12" name="Group 11">
            <a:extLst>
              <a:ext uri="{FF2B5EF4-FFF2-40B4-BE49-F238E27FC236}">
                <a16:creationId xmlns:a16="http://schemas.microsoft.com/office/drawing/2014/main" id="{40F60E1E-0785-4538-B45A-2FC169FDB267}"/>
              </a:ext>
            </a:extLst>
          </p:cNvPr>
          <p:cNvGrpSpPr/>
          <p:nvPr/>
        </p:nvGrpSpPr>
        <p:grpSpPr>
          <a:xfrm>
            <a:off x="127837" y="4838700"/>
            <a:ext cx="6223337" cy="2795327"/>
            <a:chOff x="2695" y="1375244"/>
            <a:chExt cx="3283776" cy="1313510"/>
          </a:xfrm>
        </p:grpSpPr>
        <p:sp>
          <p:nvSpPr>
            <p:cNvPr id="13" name="Arrow: Chevron 12">
              <a:extLst>
                <a:ext uri="{FF2B5EF4-FFF2-40B4-BE49-F238E27FC236}">
                  <a16:creationId xmlns:a16="http://schemas.microsoft.com/office/drawing/2014/main" id="{20386C32-6684-4034-8584-8C40890DBD6D}"/>
                </a:ext>
              </a:extLst>
            </p:cNvPr>
            <p:cNvSpPr/>
            <p:nvPr/>
          </p:nvSpPr>
          <p:spPr>
            <a:xfrm>
              <a:off x="2695" y="1375244"/>
              <a:ext cx="3283776" cy="1313510"/>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id="{1F2FCCBF-B86D-42CA-9418-8D070FF8AC29}"/>
                </a:ext>
              </a:extLst>
            </p:cNvPr>
            <p:cNvSpPr txBox="1"/>
            <p:nvPr/>
          </p:nvSpPr>
          <p:spPr>
            <a:xfrm>
              <a:off x="659450" y="1375244"/>
              <a:ext cx="1970266"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6027" tIns="72009" rIns="72009" bIns="72009" numCol="1" spcCol="1270" anchor="ctr" anchorCtr="0">
              <a:noAutofit/>
            </a:bodyPr>
            <a:lstStyle/>
            <a:p>
              <a:pPr lvl="0"/>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Xác định nơi đi, nơi đến, hướng đi trên bản đồ</a:t>
              </a:r>
            </a:p>
          </p:txBody>
        </p:sp>
      </p:grpSp>
      <p:grpSp>
        <p:nvGrpSpPr>
          <p:cNvPr id="15" name="Group 14">
            <a:extLst>
              <a:ext uri="{FF2B5EF4-FFF2-40B4-BE49-F238E27FC236}">
                <a16:creationId xmlns:a16="http://schemas.microsoft.com/office/drawing/2014/main" id="{0D7AFEE4-FC5B-4427-B153-6F5140613249}"/>
              </a:ext>
            </a:extLst>
          </p:cNvPr>
          <p:cNvGrpSpPr/>
          <p:nvPr/>
        </p:nvGrpSpPr>
        <p:grpSpPr>
          <a:xfrm>
            <a:off x="5472014" y="4838700"/>
            <a:ext cx="6988569" cy="2920367"/>
            <a:chOff x="2695" y="1375244"/>
            <a:chExt cx="3283776" cy="1372266"/>
          </a:xfrm>
        </p:grpSpPr>
        <p:sp>
          <p:nvSpPr>
            <p:cNvPr id="16" name="Arrow: Chevron 15">
              <a:extLst>
                <a:ext uri="{FF2B5EF4-FFF2-40B4-BE49-F238E27FC236}">
                  <a16:creationId xmlns:a16="http://schemas.microsoft.com/office/drawing/2014/main" id="{C73E8AEC-9D2E-49E4-8118-A9EFBB3F4143}"/>
                </a:ext>
              </a:extLst>
            </p:cNvPr>
            <p:cNvSpPr/>
            <p:nvPr/>
          </p:nvSpPr>
          <p:spPr>
            <a:xfrm>
              <a:off x="2695" y="1375244"/>
              <a:ext cx="3283776" cy="1313510"/>
            </a:xfrm>
            <a:prstGeom prst="chevron">
              <a:avLst/>
            </a:prstGeom>
            <a:solidFill>
              <a:srgbClr val="00B05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Arrow: Chevron 4">
              <a:extLst>
                <a:ext uri="{FF2B5EF4-FFF2-40B4-BE49-F238E27FC236}">
                  <a16:creationId xmlns:a16="http://schemas.microsoft.com/office/drawing/2014/main" id="{C5B82599-DC8F-4571-8C00-CD5929288F89}"/>
                </a:ext>
              </a:extLst>
            </p:cNvPr>
            <p:cNvSpPr txBox="1"/>
            <p:nvPr/>
          </p:nvSpPr>
          <p:spPr>
            <a:xfrm>
              <a:off x="590840" y="1434000"/>
              <a:ext cx="2380921"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6027" tIns="72009" rIns="72009" bIns="72009" numCol="1" spcCol="1270" anchor="ctr" anchorCtr="0">
              <a:noAutofit/>
            </a:bodyPr>
            <a:lstStyle/>
            <a:p>
              <a:pPr lvl="0"/>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Tìm các cung đường có thể đi, chọn</a:t>
              </a:r>
            </a:p>
            <a:p>
              <a:pPr lvl="0"/>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cung đường</a:t>
              </a:r>
            </a:p>
            <a:p>
              <a:pPr lvl="0"/>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thích hợp</a:t>
              </a:r>
              <a:endParaRPr lang="en-US" sz="36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FD0E1686-A815-4217-9EBB-E4B7CAE2ECB7}"/>
              </a:ext>
            </a:extLst>
          </p:cNvPr>
          <p:cNvGrpSpPr/>
          <p:nvPr/>
        </p:nvGrpSpPr>
        <p:grpSpPr>
          <a:xfrm>
            <a:off x="11581424" y="4838701"/>
            <a:ext cx="6329126" cy="2795325"/>
            <a:chOff x="2695" y="1375244"/>
            <a:chExt cx="3283776" cy="1313510"/>
          </a:xfrm>
        </p:grpSpPr>
        <p:sp>
          <p:nvSpPr>
            <p:cNvPr id="19" name="Arrow: Chevron 18">
              <a:extLst>
                <a:ext uri="{FF2B5EF4-FFF2-40B4-BE49-F238E27FC236}">
                  <a16:creationId xmlns:a16="http://schemas.microsoft.com/office/drawing/2014/main" id="{D90B47E4-EDB4-40CB-9651-B9258E86DCF8}"/>
                </a:ext>
              </a:extLst>
            </p:cNvPr>
            <p:cNvSpPr/>
            <p:nvPr/>
          </p:nvSpPr>
          <p:spPr>
            <a:xfrm>
              <a:off x="2695" y="1375244"/>
              <a:ext cx="3283776" cy="1313510"/>
            </a:xfrm>
            <a:prstGeom prst="chevron">
              <a:avLst/>
            </a:prstGeom>
            <a:solidFill>
              <a:srgbClr val="C0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7AD5A0DF-5257-468F-8A40-F4227CF88023}"/>
                </a:ext>
              </a:extLst>
            </p:cNvPr>
            <p:cNvSpPr txBox="1"/>
            <p:nvPr/>
          </p:nvSpPr>
          <p:spPr>
            <a:xfrm>
              <a:off x="659450" y="1375244"/>
              <a:ext cx="2261434"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6027" tIns="72009" rIns="72009" bIns="72009" numCol="1" spcCol="1270" anchor="ctr" anchorCtr="0">
              <a:noAutofit/>
            </a:bodyPr>
            <a:lstStyle/>
            <a:p>
              <a:pPr lvl="0"/>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Dựa vào tỉ lệ </a:t>
              </a:r>
            </a:p>
            <a:p>
              <a:pPr lvl="0"/>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bản đồ, xác định khoảng cách</a:t>
              </a:r>
            </a:p>
            <a:p>
              <a:pPr lvl="0"/>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thực tế</a:t>
              </a:r>
              <a:endParaRPr lang="en-US" sz="36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A1F9F209-D126-4674-9148-2F47A12E2480}"/>
              </a:ext>
            </a:extLst>
          </p:cNvPr>
          <p:cNvSpPr txBox="1"/>
          <p:nvPr/>
        </p:nvSpPr>
        <p:spPr>
          <a:xfrm>
            <a:off x="321812" y="2594653"/>
            <a:ext cx="9675996" cy="830997"/>
          </a:xfrm>
          <a:prstGeom prst="rect">
            <a:avLst/>
          </a:prstGeom>
          <a:solidFill>
            <a:srgbClr val="FFFED8"/>
          </a:solidFill>
          <a:ln>
            <a:solidFill>
              <a:srgbClr val="0000FF"/>
            </a:solidFill>
            <a:prstDash val="sysDash"/>
          </a:ln>
        </p:spPr>
        <p:txBody>
          <a:bodyPr wrap="square" rtlCol="0">
            <a:spAutoFit/>
          </a:bodyPr>
          <a:lstStyle/>
          <a:p>
            <a:r>
              <a:rPr lang="en-US" sz="4800">
                <a:solidFill>
                  <a:srgbClr val="1223FA"/>
                </a:solidFill>
                <a:latin typeface="Arial" panose="020B0604020202020204" pitchFamily="34" charset="0"/>
                <a:cs typeface="Arial" panose="020B0604020202020204" pitchFamily="34" charset="0"/>
              </a:rPr>
              <a:t>a. Tìm đ</a:t>
            </a:r>
            <a:r>
              <a:rPr lang="vi-VN" sz="4800">
                <a:solidFill>
                  <a:srgbClr val="1223FA"/>
                </a:solidFill>
                <a:latin typeface="Arial" panose="020B0604020202020204" pitchFamily="34" charset="0"/>
                <a:cs typeface="Arial" panose="020B0604020202020204" pitchFamily="34" charset="0"/>
              </a:rPr>
              <a:t>ư</a:t>
            </a:r>
            <a:r>
              <a:rPr lang="en-US" sz="4800">
                <a:solidFill>
                  <a:srgbClr val="1223FA"/>
                </a:solidFill>
                <a:latin typeface="Arial" panose="020B0604020202020204" pitchFamily="34" charset="0"/>
                <a:cs typeface="Arial" panose="020B0604020202020204" pitchFamily="34" charset="0"/>
              </a:rPr>
              <a:t>ờng đi trên bản đồ giấy</a:t>
            </a:r>
          </a:p>
        </p:txBody>
      </p:sp>
      <p:sp>
        <p:nvSpPr>
          <p:cNvPr id="24" name="TextBox 23">
            <a:extLst>
              <a:ext uri="{FF2B5EF4-FFF2-40B4-BE49-F238E27FC236}">
                <a16:creationId xmlns:a16="http://schemas.microsoft.com/office/drawing/2014/main" id="{18108CBB-4A8B-4DD1-819A-A4C77C75E1E0}"/>
              </a:ext>
            </a:extLst>
          </p:cNvPr>
          <p:cNvSpPr txBox="1"/>
          <p:nvPr/>
        </p:nvSpPr>
        <p:spPr>
          <a:xfrm>
            <a:off x="1670947" y="1121274"/>
            <a:ext cx="13622939" cy="1015663"/>
          </a:xfrm>
          <a:prstGeom prst="rect">
            <a:avLst/>
          </a:prstGeom>
          <a:noFill/>
        </p:spPr>
        <p:txBody>
          <a:bodyPr wrap="square" rtlCol="0">
            <a:spAutoFit/>
          </a:bodyPr>
          <a:lstStyle/>
          <a:p>
            <a:r>
              <a:rPr lang="en-US" sz="6000" b="1">
                <a:solidFill>
                  <a:schemeClr val="bg1"/>
                </a:solidFill>
                <a:latin typeface="Arial" panose="020B0604020202020204" pitchFamily="34" charset="0"/>
                <a:cs typeface="Arial" pitchFamily="34" charset="0"/>
              </a:rPr>
              <a:t>Tìm đ</a:t>
            </a:r>
            <a:r>
              <a:rPr lang="vi-VN" sz="6000" b="1">
                <a:solidFill>
                  <a:schemeClr val="bg1"/>
                </a:solidFill>
                <a:latin typeface="Arial" panose="020B0604020202020204" pitchFamily="34" charset="0"/>
                <a:cs typeface="Arial" pitchFamily="34" charset="0"/>
              </a:rPr>
              <a:t>ư</a:t>
            </a:r>
            <a:r>
              <a:rPr lang="en-US" sz="6000" b="1">
                <a:solidFill>
                  <a:schemeClr val="bg1"/>
                </a:solidFill>
                <a:latin typeface="Arial" panose="020B0604020202020204" pitchFamily="34" charset="0"/>
                <a:cs typeface="Arial" pitchFamily="34" charset="0"/>
              </a:rPr>
              <a:t>ờng đi trên bản đồ</a:t>
            </a:r>
          </a:p>
        </p:txBody>
      </p:sp>
      <p:grpSp>
        <p:nvGrpSpPr>
          <p:cNvPr id="26" name="Group 25">
            <a:extLst>
              <a:ext uri="{FF2B5EF4-FFF2-40B4-BE49-F238E27FC236}">
                <a16:creationId xmlns:a16="http://schemas.microsoft.com/office/drawing/2014/main" id="{55599779-4C68-40D4-9B39-F41670A98F21}"/>
              </a:ext>
            </a:extLst>
          </p:cNvPr>
          <p:cNvGrpSpPr/>
          <p:nvPr/>
        </p:nvGrpSpPr>
        <p:grpSpPr>
          <a:xfrm>
            <a:off x="0" y="1228374"/>
            <a:ext cx="8432488" cy="867126"/>
            <a:chOff x="67942" y="55085"/>
            <a:chExt cx="6717424" cy="875873"/>
          </a:xfrm>
        </p:grpSpPr>
        <p:sp>
          <p:nvSpPr>
            <p:cNvPr id="27" name="Arrow: Pentagon 26">
              <a:extLst>
                <a:ext uri="{FF2B5EF4-FFF2-40B4-BE49-F238E27FC236}">
                  <a16:creationId xmlns:a16="http://schemas.microsoft.com/office/drawing/2014/main" id="{B8288C0E-8D33-458B-910E-3394CD3C5001}"/>
                </a:ext>
              </a:extLst>
            </p:cNvPr>
            <p:cNvSpPr/>
            <p:nvPr/>
          </p:nvSpPr>
          <p:spPr>
            <a:xfrm>
              <a:off x="177763" y="58009"/>
              <a:ext cx="6607603" cy="872949"/>
            </a:xfrm>
            <a:prstGeom prst="homePlate">
              <a:avLst/>
            </a:prstGeom>
            <a:solidFill>
              <a:srgbClr val="F2F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28" name="TextBox 27">
              <a:extLst>
                <a:ext uri="{FF2B5EF4-FFF2-40B4-BE49-F238E27FC236}">
                  <a16:creationId xmlns:a16="http://schemas.microsoft.com/office/drawing/2014/main" id="{6B11D29F-B11C-4E3C-99EF-D453EB3845B8}"/>
                </a:ext>
              </a:extLst>
            </p:cNvPr>
            <p:cNvSpPr txBox="1"/>
            <p:nvPr/>
          </p:nvSpPr>
          <p:spPr>
            <a:xfrm>
              <a:off x="1200794" y="114708"/>
              <a:ext cx="5338068" cy="746115"/>
            </a:xfrm>
            <a:prstGeom prst="rect">
              <a:avLst/>
            </a:prstGeom>
            <a:solidFill>
              <a:srgbClr val="F2FA8E"/>
            </a:solidFill>
          </p:spPr>
          <p:txBody>
            <a:bodyPr wrap="square" rtlCol="0">
              <a:spAutoFit/>
            </a:bodyPr>
            <a:lstStyle/>
            <a:p>
              <a:pPr algn="ctr"/>
              <a:r>
                <a:rPr lang="en-US" sz="4200" dirty="0" err="1">
                  <a:solidFill>
                    <a:srgbClr val="0070C0"/>
                  </a:solidFill>
                  <a:latin typeface="Arial" panose="020B0604020202020204" pitchFamily="34" charset="0"/>
                  <a:cs typeface="Arial" panose="020B0604020202020204" pitchFamily="34" charset="0"/>
                </a:rPr>
                <a:t>Tìm</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đường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đi</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trên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sp>
          <p:nvSpPr>
            <p:cNvPr id="29" name="Arrow: Pentagon 28">
              <a:extLst>
                <a:ext uri="{FF2B5EF4-FFF2-40B4-BE49-F238E27FC236}">
                  <a16:creationId xmlns:a16="http://schemas.microsoft.com/office/drawing/2014/main" id="{CBF2E4A2-E4CF-42EF-AC28-1BB5643B0882}"/>
                </a:ext>
              </a:extLst>
            </p:cNvPr>
            <p:cNvSpPr/>
            <p:nvPr/>
          </p:nvSpPr>
          <p:spPr>
            <a:xfrm>
              <a:off x="67942" y="55085"/>
              <a:ext cx="1301952" cy="87294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III</a:t>
              </a:r>
            </a:p>
          </p:txBody>
        </p:sp>
      </p:grpSp>
    </p:spTree>
    <p:extLst>
      <p:ext uri="{BB962C8B-B14F-4D97-AF65-F5344CB8AC3E}">
        <p14:creationId xmlns:p14="http://schemas.microsoft.com/office/powerpoint/2010/main" val="7662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p:bldP spid="10" grpId="0"/>
      <p:bldP spid="11" grpId="0"/>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5D2D8D1-BE5F-46E6-85DF-F63168A2147D}"/>
              </a:ext>
            </a:extLst>
          </p:cNvPr>
          <p:cNvSpPr/>
          <p:nvPr/>
        </p:nvSpPr>
        <p:spPr>
          <a:xfrm>
            <a:off x="2193714" y="2246374"/>
            <a:ext cx="6235749" cy="10356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err="1">
                <a:solidFill>
                  <a:srgbClr val="1223FA"/>
                </a:solidFill>
                <a:latin typeface="Arial" panose="020B0604020202020204" pitchFamily="34" charset="0"/>
                <a:cs typeface="Arial" panose="020B0604020202020204" pitchFamily="34" charset="0"/>
              </a:rPr>
              <a:t>Em</a:t>
            </a:r>
            <a:r>
              <a:rPr lang="en-US" sz="4200" dirty="0">
                <a:solidFill>
                  <a:srgbClr val="1223FA"/>
                </a:solidFill>
                <a:latin typeface="Arial" panose="020B0604020202020204" pitchFamily="34" charset="0"/>
                <a:cs typeface="Arial" panose="020B0604020202020204" pitchFamily="34" charset="0"/>
              </a:rPr>
              <a:t> </a:t>
            </a:r>
            <a:r>
              <a:rPr lang="en-US" sz="4200" dirty="0" err="1">
                <a:solidFill>
                  <a:srgbClr val="1223FA"/>
                </a:solidFill>
                <a:latin typeface="Arial" panose="020B0604020202020204" pitchFamily="34" charset="0"/>
                <a:cs typeface="Arial" panose="020B0604020202020204" pitchFamily="34" charset="0"/>
              </a:rPr>
              <a:t>là</a:t>
            </a:r>
            <a:r>
              <a:rPr lang="en-US" sz="4200" dirty="0">
                <a:solidFill>
                  <a:srgbClr val="1223FA"/>
                </a:solidFill>
                <a:latin typeface="Arial" panose="020B0604020202020204" pitchFamily="34" charset="0"/>
                <a:cs typeface="Arial" panose="020B0604020202020204" pitchFamily="34" charset="0"/>
              </a:rPr>
              <a:t> </a:t>
            </a:r>
            <a:r>
              <a:rPr lang="en-US" sz="4200" dirty="0" err="1">
                <a:solidFill>
                  <a:srgbClr val="1223FA"/>
                </a:solidFill>
                <a:latin typeface="Arial" panose="020B0604020202020204" pitchFamily="34" charset="0"/>
                <a:cs typeface="Arial" panose="020B0604020202020204" pitchFamily="34" charset="0"/>
              </a:rPr>
              <a:t>người</a:t>
            </a:r>
            <a:r>
              <a:rPr lang="en-US" sz="4200" dirty="0">
                <a:solidFill>
                  <a:srgbClr val="1223FA"/>
                </a:solidFill>
                <a:latin typeface="Arial" panose="020B0604020202020204" pitchFamily="34" charset="0"/>
                <a:cs typeface="Arial" panose="020B0604020202020204" pitchFamily="34" charset="0"/>
              </a:rPr>
              <a:t> </a:t>
            </a:r>
            <a:r>
              <a:rPr lang="en-US" sz="4200" dirty="0" err="1">
                <a:solidFill>
                  <a:srgbClr val="1223FA"/>
                </a:solidFill>
                <a:latin typeface="Arial" panose="020B0604020202020204" pitchFamily="34" charset="0"/>
                <a:cs typeface="Arial" panose="020B0604020202020204" pitchFamily="34" charset="0"/>
              </a:rPr>
              <a:t>dẫn</a:t>
            </a:r>
            <a:r>
              <a:rPr lang="en-US" sz="4200" dirty="0">
                <a:solidFill>
                  <a:srgbClr val="1223FA"/>
                </a:solidFill>
                <a:latin typeface="Arial" panose="020B0604020202020204" pitchFamily="34" charset="0"/>
                <a:cs typeface="Arial" panose="020B0604020202020204" pitchFamily="34" charset="0"/>
              </a:rPr>
              <a:t> </a:t>
            </a:r>
            <a:r>
              <a:rPr lang="en-US" sz="4200" dirty="0" err="1">
                <a:solidFill>
                  <a:srgbClr val="1223FA"/>
                </a:solidFill>
                <a:latin typeface="Arial" panose="020B0604020202020204" pitchFamily="34" charset="0"/>
                <a:cs typeface="Arial" panose="020B0604020202020204" pitchFamily="34" charset="0"/>
              </a:rPr>
              <a:t>đường</a:t>
            </a:r>
            <a:endParaRPr lang="en-US" sz="4200" dirty="0">
              <a:solidFill>
                <a:srgbClr val="1223FA"/>
              </a:solidFill>
              <a:latin typeface="Arial" panose="020B0604020202020204" pitchFamily="34" charset="0"/>
              <a:cs typeface="Arial" panose="020B0604020202020204" pitchFamily="34" charset="0"/>
            </a:endParaRPr>
          </a:p>
        </p:txBody>
      </p:sp>
      <p:grpSp>
        <p:nvGrpSpPr>
          <p:cNvPr id="21" name="组合 7">
            <a:extLst>
              <a:ext uri="{FF2B5EF4-FFF2-40B4-BE49-F238E27FC236}">
                <a16:creationId xmlns:a16="http://schemas.microsoft.com/office/drawing/2014/main" id="{10CADFDF-0A76-4D8B-B442-0C892435B3B5}"/>
              </a:ext>
            </a:extLst>
          </p:cNvPr>
          <p:cNvGrpSpPr/>
          <p:nvPr/>
        </p:nvGrpSpPr>
        <p:grpSpPr>
          <a:xfrm>
            <a:off x="1821272" y="3602874"/>
            <a:ext cx="443754" cy="5829300"/>
            <a:chOff x="4598895" y="1721224"/>
            <a:chExt cx="295836" cy="3886200"/>
          </a:xfrm>
        </p:grpSpPr>
        <p:cxnSp>
          <p:nvCxnSpPr>
            <p:cNvPr id="22" name="直接连接符 3">
              <a:extLst>
                <a:ext uri="{FF2B5EF4-FFF2-40B4-BE49-F238E27FC236}">
                  <a16:creationId xmlns:a16="http://schemas.microsoft.com/office/drawing/2014/main" id="{FBDAC915-AFEF-4B29-A48A-583D46DEB49C}"/>
                </a:ext>
              </a:extLst>
            </p:cNvPr>
            <p:cNvCxnSpPr/>
            <p:nvPr/>
          </p:nvCxnSpPr>
          <p:spPr>
            <a:xfrm>
              <a:off x="4733365" y="1721224"/>
              <a:ext cx="0" cy="3886200"/>
            </a:xfrm>
            <a:prstGeom prst="line">
              <a:avLst/>
            </a:prstGeom>
            <a:ln>
              <a:solidFill>
                <a:srgbClr val="EB8F58"/>
              </a:solidFill>
            </a:ln>
          </p:spPr>
          <p:style>
            <a:lnRef idx="1">
              <a:schemeClr val="accent1"/>
            </a:lnRef>
            <a:fillRef idx="0">
              <a:schemeClr val="accent1"/>
            </a:fillRef>
            <a:effectRef idx="0">
              <a:schemeClr val="accent1"/>
            </a:effectRef>
            <a:fontRef idx="minor">
              <a:schemeClr val="tx1"/>
            </a:fontRef>
          </p:style>
        </p:cxnSp>
        <p:sp>
          <p:nvSpPr>
            <p:cNvPr id="23" name="椭圆 4">
              <a:extLst>
                <a:ext uri="{FF2B5EF4-FFF2-40B4-BE49-F238E27FC236}">
                  <a16:creationId xmlns:a16="http://schemas.microsoft.com/office/drawing/2014/main" id="{F38DDEBF-01C8-46B7-93F6-978D57EC737C}"/>
                </a:ext>
              </a:extLst>
            </p:cNvPr>
            <p:cNvSpPr/>
            <p:nvPr/>
          </p:nvSpPr>
          <p:spPr>
            <a:xfrm>
              <a:off x="4598895" y="1956176"/>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24" name="椭圆 5">
              <a:extLst>
                <a:ext uri="{FF2B5EF4-FFF2-40B4-BE49-F238E27FC236}">
                  <a16:creationId xmlns:a16="http://schemas.microsoft.com/office/drawing/2014/main" id="{654F857F-BBE6-4D7B-A0B8-D5D287D76311}"/>
                </a:ext>
              </a:extLst>
            </p:cNvPr>
            <p:cNvSpPr/>
            <p:nvPr/>
          </p:nvSpPr>
          <p:spPr>
            <a:xfrm>
              <a:off x="4598895" y="3340864"/>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25" name="椭圆 6">
              <a:extLst>
                <a:ext uri="{FF2B5EF4-FFF2-40B4-BE49-F238E27FC236}">
                  <a16:creationId xmlns:a16="http://schemas.microsoft.com/office/drawing/2014/main" id="{C0DC6B40-D216-4AD3-AB93-B7CF036C4158}"/>
                </a:ext>
              </a:extLst>
            </p:cNvPr>
            <p:cNvSpPr/>
            <p:nvPr/>
          </p:nvSpPr>
          <p:spPr>
            <a:xfrm>
              <a:off x="4598895" y="4760913"/>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grpSp>
      <p:sp>
        <p:nvSpPr>
          <p:cNvPr id="26" name="Rectangle 25">
            <a:extLst>
              <a:ext uri="{FF2B5EF4-FFF2-40B4-BE49-F238E27FC236}">
                <a16:creationId xmlns:a16="http://schemas.microsoft.com/office/drawing/2014/main" id="{13E27424-E072-431C-A39F-A46EE0292507}"/>
              </a:ext>
            </a:extLst>
          </p:cNvPr>
          <p:cNvSpPr/>
          <p:nvPr/>
        </p:nvSpPr>
        <p:spPr>
          <a:xfrm>
            <a:off x="2466731" y="3733929"/>
            <a:ext cx="7394429" cy="1754326"/>
          </a:xfrm>
          <a:prstGeom prst="rect">
            <a:avLst/>
          </a:prstGeom>
        </p:spPr>
        <p:txBody>
          <a:bodyPr wrap="square">
            <a:spAutoFit/>
          </a:bodyPr>
          <a:lstStyle/>
          <a:p>
            <a:r>
              <a:rPr lang="vi-VN" sz="3600" b="1" dirty="0">
                <a:solidFill>
                  <a:schemeClr val="accent5"/>
                </a:solidFill>
              </a:rPr>
              <a:t>Xác định hướng đi từ Hội trường Thống Nhất đến Nhà hát Thành phố. </a:t>
            </a:r>
            <a:endParaRPr lang="en-US" sz="3600" dirty="0"/>
          </a:p>
        </p:txBody>
      </p:sp>
      <p:sp>
        <p:nvSpPr>
          <p:cNvPr id="27" name="Rectangle 26">
            <a:extLst>
              <a:ext uri="{FF2B5EF4-FFF2-40B4-BE49-F238E27FC236}">
                <a16:creationId xmlns:a16="http://schemas.microsoft.com/office/drawing/2014/main" id="{25904C57-E31A-4291-86C7-1B6387E5EBCB}"/>
              </a:ext>
            </a:extLst>
          </p:cNvPr>
          <p:cNvSpPr/>
          <p:nvPr/>
        </p:nvSpPr>
        <p:spPr>
          <a:xfrm>
            <a:off x="2306536" y="5826120"/>
            <a:ext cx="8056664" cy="1200329"/>
          </a:xfrm>
          <a:prstGeom prst="rect">
            <a:avLst/>
          </a:prstGeom>
        </p:spPr>
        <p:txBody>
          <a:bodyPr wrap="square">
            <a:spAutoFit/>
          </a:bodyPr>
          <a:lstStyle/>
          <a:p>
            <a:r>
              <a:rPr lang="en-US" sz="3600" b="1" dirty="0">
                <a:solidFill>
                  <a:schemeClr val="accent5"/>
                </a:solidFill>
              </a:rPr>
              <a:t>T</a:t>
            </a:r>
            <a:r>
              <a:rPr lang="vi-VN" sz="3600" b="1" dirty="0">
                <a:solidFill>
                  <a:schemeClr val="accent5"/>
                </a:solidFill>
              </a:rPr>
              <a:t>ừ Nhà hát Thành phố đến </a:t>
            </a:r>
            <a:r>
              <a:rPr lang="vi-VN" sz="3600" b="1">
                <a:solidFill>
                  <a:schemeClr val="accent5"/>
                </a:solidFill>
              </a:rPr>
              <a:t>chợ </a:t>
            </a:r>
            <a:endParaRPr lang="en-US" sz="3600" b="1">
              <a:solidFill>
                <a:schemeClr val="accent5"/>
              </a:solidFill>
            </a:endParaRPr>
          </a:p>
          <a:p>
            <a:r>
              <a:rPr lang="en-US" sz="3600" b="1">
                <a:solidFill>
                  <a:schemeClr val="accent5"/>
                </a:solidFill>
              </a:rPr>
              <a:t> </a:t>
            </a:r>
            <a:r>
              <a:rPr lang="vi-VN" sz="3600" b="1">
                <a:solidFill>
                  <a:schemeClr val="accent5"/>
                </a:solidFill>
              </a:rPr>
              <a:t>Bến </a:t>
            </a:r>
            <a:r>
              <a:rPr lang="vi-VN" sz="3600" b="1" dirty="0">
                <a:solidFill>
                  <a:schemeClr val="accent5"/>
                </a:solidFill>
              </a:rPr>
              <a:t>Thành.</a:t>
            </a:r>
            <a:endParaRPr lang="en-US" sz="3600" dirty="0"/>
          </a:p>
        </p:txBody>
      </p:sp>
      <p:sp>
        <p:nvSpPr>
          <p:cNvPr id="28" name="Rectangle 27">
            <a:extLst>
              <a:ext uri="{FF2B5EF4-FFF2-40B4-BE49-F238E27FC236}">
                <a16:creationId xmlns:a16="http://schemas.microsoft.com/office/drawing/2014/main" id="{253415F8-4D25-49EC-B732-AB028C27FDDC}"/>
              </a:ext>
            </a:extLst>
          </p:cNvPr>
          <p:cNvSpPr/>
          <p:nvPr/>
        </p:nvSpPr>
        <p:spPr>
          <a:xfrm>
            <a:off x="2398907" y="7573146"/>
            <a:ext cx="7334448" cy="1754326"/>
          </a:xfrm>
          <a:prstGeom prst="rect">
            <a:avLst/>
          </a:prstGeom>
        </p:spPr>
        <p:txBody>
          <a:bodyPr wrap="square">
            <a:spAutoFit/>
          </a:bodyPr>
          <a:lstStyle/>
          <a:p>
            <a:r>
              <a:rPr lang="vi-VN" sz="3600" b="1" dirty="0">
                <a:solidFill>
                  <a:schemeClr val="accent5"/>
                </a:solidFill>
              </a:rPr>
              <a:t>Xác định tuyến đường ngắn nhất để đi từ Hội trường Thống Nhất đến chợ Bến Thành.</a:t>
            </a:r>
            <a:endParaRPr lang="en-US" sz="3600" dirty="0"/>
          </a:p>
        </p:txBody>
      </p:sp>
      <p:pic>
        <p:nvPicPr>
          <p:cNvPr id="29" name="Picture 2" descr="Hình ảnh Dấu Chấm Hỏi, Câu Hỏi, Dấu Chấm Hỏi, Bạc Vector và PNG với nền  trong suốt để tải xuống miễn phí">
            <a:extLst>
              <a:ext uri="{FF2B5EF4-FFF2-40B4-BE49-F238E27FC236}">
                <a16:creationId xmlns:a16="http://schemas.microsoft.com/office/drawing/2014/main" id="{46C49399-1F43-47F7-95A6-182F35EA4C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776" y="4256405"/>
            <a:ext cx="1452527" cy="177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Trẻ Giơ Tay Trả Lời Một Câu Hỏi Hình ảnh | Định dạng hình ảnh PSD  401460937| vn.lovepik.com">
            <a:extLst>
              <a:ext uri="{FF2B5EF4-FFF2-40B4-BE49-F238E27FC236}">
                <a16:creationId xmlns:a16="http://schemas.microsoft.com/office/drawing/2014/main" id="{A6058989-7F0D-4C13-90B7-8899395EE9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544" y="7782146"/>
            <a:ext cx="1399152" cy="138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FDD9F736-ED09-4287-94E8-ABECC8C4F576}"/>
              </a:ext>
            </a:extLst>
          </p:cNvPr>
          <p:cNvGrpSpPr/>
          <p:nvPr/>
        </p:nvGrpSpPr>
        <p:grpSpPr>
          <a:xfrm>
            <a:off x="9679548" y="2764193"/>
            <a:ext cx="8532252" cy="6903642"/>
            <a:chOff x="6536883" y="1463553"/>
            <a:chExt cx="5688168" cy="4602428"/>
          </a:xfrm>
        </p:grpSpPr>
        <p:pic>
          <p:nvPicPr>
            <p:cNvPr id="31" name="Picture 30">
              <a:extLst>
                <a:ext uri="{FF2B5EF4-FFF2-40B4-BE49-F238E27FC236}">
                  <a16:creationId xmlns:a16="http://schemas.microsoft.com/office/drawing/2014/main" id="{BB867B29-B6C4-423D-94B4-6C1290F051BC}"/>
                </a:ext>
              </a:extLst>
            </p:cNvPr>
            <p:cNvPicPr>
              <a:picLocks noChangeAspect="1"/>
            </p:cNvPicPr>
            <p:nvPr/>
          </p:nvPicPr>
          <p:blipFill>
            <a:blip r:embed="rId4"/>
            <a:stretch>
              <a:fillRect/>
            </a:stretch>
          </p:blipFill>
          <p:spPr>
            <a:xfrm>
              <a:off x="6736699" y="1463553"/>
              <a:ext cx="5421039" cy="4433151"/>
            </a:xfrm>
            <a:prstGeom prst="rect">
              <a:avLst/>
            </a:prstGeom>
          </p:spPr>
        </p:pic>
        <p:sp>
          <p:nvSpPr>
            <p:cNvPr id="32" name="TextBox 31">
              <a:extLst>
                <a:ext uri="{FF2B5EF4-FFF2-40B4-BE49-F238E27FC236}">
                  <a16:creationId xmlns:a16="http://schemas.microsoft.com/office/drawing/2014/main" id="{0A161FD1-AD09-4BF5-8A1B-6BCB754853B2}"/>
                </a:ext>
              </a:extLst>
            </p:cNvPr>
            <p:cNvSpPr txBox="1"/>
            <p:nvPr/>
          </p:nvSpPr>
          <p:spPr>
            <a:xfrm>
              <a:off x="6536883" y="5696649"/>
              <a:ext cx="5688168" cy="369332"/>
            </a:xfrm>
            <a:prstGeom prst="rect">
              <a:avLst/>
            </a:prstGeom>
            <a:solidFill>
              <a:schemeClr val="bg1"/>
            </a:solidFill>
          </p:spPr>
          <p:txBody>
            <a:bodyPr wrap="square" rtlCol="0">
              <a:spAutoFit/>
            </a:bodyPr>
            <a:lstStyle/>
            <a:p>
              <a:r>
                <a:rPr lang="en-US" sz="3000" i="1">
                  <a:solidFill>
                    <a:srgbClr val="0070C0"/>
                  </a:solidFill>
                  <a:latin typeface="Arial" panose="020B0604020202020204" pitchFamily="34" charset="0"/>
                  <a:cs typeface="Arial" panose="020B0604020202020204" pitchFamily="34" charset="0"/>
                </a:rPr>
                <a:t> </a:t>
              </a:r>
              <a:r>
                <a:rPr lang="en-US" sz="2400" i="1">
                  <a:solidFill>
                    <a:srgbClr val="1223FA"/>
                  </a:solidFill>
                  <a:latin typeface="Arial" panose="020B0604020202020204" pitchFamily="34" charset="0"/>
                  <a:cs typeface="Arial" panose="020B0604020202020204" pitchFamily="34" charset="0"/>
                </a:rPr>
                <a:t>Hình 3.4. Bản đồ khu vực trung tâm Thành phố Hồ Chí Minh</a:t>
              </a:r>
            </a:p>
          </p:txBody>
        </p:sp>
      </p:grpSp>
      <p:pic>
        <p:nvPicPr>
          <p:cNvPr id="5" name="Picture 4">
            <a:extLst>
              <a:ext uri="{FF2B5EF4-FFF2-40B4-BE49-F238E27FC236}">
                <a16:creationId xmlns:a16="http://schemas.microsoft.com/office/drawing/2014/main" id="{08E441C9-CEEB-4803-9394-903A4F735D81}"/>
              </a:ext>
            </a:extLst>
          </p:cNvPr>
          <p:cNvPicPr>
            <a:picLocks noChangeAspect="1"/>
          </p:cNvPicPr>
          <p:nvPr/>
        </p:nvPicPr>
        <p:blipFill>
          <a:blip r:embed="rId5"/>
          <a:stretch>
            <a:fillRect/>
          </a:stretch>
        </p:blipFill>
        <p:spPr>
          <a:xfrm>
            <a:off x="495504" y="2019300"/>
            <a:ext cx="1443945" cy="1489785"/>
          </a:xfrm>
          <a:prstGeom prst="rect">
            <a:avLst/>
          </a:prstGeom>
        </p:spPr>
      </p:pic>
      <p:grpSp>
        <p:nvGrpSpPr>
          <p:cNvPr id="33" name="Group 32">
            <a:extLst>
              <a:ext uri="{FF2B5EF4-FFF2-40B4-BE49-F238E27FC236}">
                <a16:creationId xmlns:a16="http://schemas.microsoft.com/office/drawing/2014/main" id="{55599779-4C68-40D4-9B39-F41670A98F21}"/>
              </a:ext>
            </a:extLst>
          </p:cNvPr>
          <p:cNvGrpSpPr/>
          <p:nvPr/>
        </p:nvGrpSpPr>
        <p:grpSpPr>
          <a:xfrm>
            <a:off x="0" y="1104900"/>
            <a:ext cx="8432488" cy="867126"/>
            <a:chOff x="67942" y="55085"/>
            <a:chExt cx="6717424" cy="875873"/>
          </a:xfrm>
        </p:grpSpPr>
        <p:sp>
          <p:nvSpPr>
            <p:cNvPr id="34" name="Arrow: Pentagon 26">
              <a:extLst>
                <a:ext uri="{FF2B5EF4-FFF2-40B4-BE49-F238E27FC236}">
                  <a16:creationId xmlns:a16="http://schemas.microsoft.com/office/drawing/2014/main" id="{B8288C0E-8D33-458B-910E-3394CD3C5001}"/>
                </a:ext>
              </a:extLst>
            </p:cNvPr>
            <p:cNvSpPr/>
            <p:nvPr/>
          </p:nvSpPr>
          <p:spPr>
            <a:xfrm>
              <a:off x="177763" y="58009"/>
              <a:ext cx="6607603" cy="872949"/>
            </a:xfrm>
            <a:prstGeom prst="homePlate">
              <a:avLst/>
            </a:prstGeom>
            <a:solidFill>
              <a:srgbClr val="F2F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35" name="TextBox 34">
              <a:extLst>
                <a:ext uri="{FF2B5EF4-FFF2-40B4-BE49-F238E27FC236}">
                  <a16:creationId xmlns:a16="http://schemas.microsoft.com/office/drawing/2014/main" id="{6B11D29F-B11C-4E3C-99EF-D453EB3845B8}"/>
                </a:ext>
              </a:extLst>
            </p:cNvPr>
            <p:cNvSpPr txBox="1"/>
            <p:nvPr/>
          </p:nvSpPr>
          <p:spPr>
            <a:xfrm>
              <a:off x="1200794" y="114708"/>
              <a:ext cx="5338068" cy="746115"/>
            </a:xfrm>
            <a:prstGeom prst="rect">
              <a:avLst/>
            </a:prstGeom>
            <a:solidFill>
              <a:srgbClr val="F2FA8E"/>
            </a:solidFill>
          </p:spPr>
          <p:txBody>
            <a:bodyPr wrap="square" rtlCol="0">
              <a:spAutoFit/>
            </a:bodyPr>
            <a:lstStyle/>
            <a:p>
              <a:pPr algn="ctr"/>
              <a:r>
                <a:rPr lang="en-US" sz="4200" dirty="0" err="1">
                  <a:solidFill>
                    <a:srgbClr val="0070C0"/>
                  </a:solidFill>
                  <a:latin typeface="Arial" panose="020B0604020202020204" pitchFamily="34" charset="0"/>
                  <a:cs typeface="Arial" panose="020B0604020202020204" pitchFamily="34" charset="0"/>
                </a:rPr>
                <a:t>Tìm</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đường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đi</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trên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sp>
          <p:nvSpPr>
            <p:cNvPr id="36" name="Arrow: Pentagon 28">
              <a:extLst>
                <a:ext uri="{FF2B5EF4-FFF2-40B4-BE49-F238E27FC236}">
                  <a16:creationId xmlns:a16="http://schemas.microsoft.com/office/drawing/2014/main" id="{CBF2E4A2-E4CF-42EF-AC28-1BB5643B0882}"/>
                </a:ext>
              </a:extLst>
            </p:cNvPr>
            <p:cNvSpPr/>
            <p:nvPr/>
          </p:nvSpPr>
          <p:spPr>
            <a:xfrm>
              <a:off x="67942" y="55085"/>
              <a:ext cx="1301952" cy="87294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III</a:t>
              </a:r>
            </a:p>
          </p:txBody>
        </p:sp>
      </p:grpSp>
    </p:spTree>
    <p:extLst>
      <p:ext uri="{BB962C8B-B14F-4D97-AF65-F5344CB8AC3E}">
        <p14:creationId xmlns:p14="http://schemas.microsoft.com/office/powerpoint/2010/main" val="392397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26"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80">
                                          <p:stCondLst>
                                            <p:cond delay="0"/>
                                          </p:stCondLst>
                                        </p:cTn>
                                        <p:tgtEl>
                                          <p:spTgt spid="21"/>
                                        </p:tgtEl>
                                      </p:cBhvr>
                                    </p:animEffect>
                                    <p:anim calcmode="lin" valueType="num">
                                      <p:cBhvr>
                                        <p:cTn id="1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 dur="26">
                                          <p:stCondLst>
                                            <p:cond delay="650"/>
                                          </p:stCondLst>
                                        </p:cTn>
                                        <p:tgtEl>
                                          <p:spTgt spid="21"/>
                                        </p:tgtEl>
                                      </p:cBhvr>
                                      <p:to x="100000" y="60000"/>
                                    </p:animScale>
                                    <p:animScale>
                                      <p:cBhvr>
                                        <p:cTn id="22" dur="166" decel="50000">
                                          <p:stCondLst>
                                            <p:cond delay="676"/>
                                          </p:stCondLst>
                                        </p:cTn>
                                        <p:tgtEl>
                                          <p:spTgt spid="21"/>
                                        </p:tgtEl>
                                      </p:cBhvr>
                                      <p:to x="100000" y="100000"/>
                                    </p:animScale>
                                    <p:animScale>
                                      <p:cBhvr>
                                        <p:cTn id="23" dur="26">
                                          <p:stCondLst>
                                            <p:cond delay="1312"/>
                                          </p:stCondLst>
                                        </p:cTn>
                                        <p:tgtEl>
                                          <p:spTgt spid="21"/>
                                        </p:tgtEl>
                                      </p:cBhvr>
                                      <p:to x="100000" y="80000"/>
                                    </p:animScale>
                                    <p:animScale>
                                      <p:cBhvr>
                                        <p:cTn id="24" dur="166" decel="50000">
                                          <p:stCondLst>
                                            <p:cond delay="1338"/>
                                          </p:stCondLst>
                                        </p:cTn>
                                        <p:tgtEl>
                                          <p:spTgt spid="21"/>
                                        </p:tgtEl>
                                      </p:cBhvr>
                                      <p:to x="100000" y="100000"/>
                                    </p:animScale>
                                    <p:animScale>
                                      <p:cBhvr>
                                        <p:cTn id="25" dur="26">
                                          <p:stCondLst>
                                            <p:cond delay="1642"/>
                                          </p:stCondLst>
                                        </p:cTn>
                                        <p:tgtEl>
                                          <p:spTgt spid="21"/>
                                        </p:tgtEl>
                                      </p:cBhvr>
                                      <p:to x="100000" y="90000"/>
                                    </p:animScale>
                                    <p:animScale>
                                      <p:cBhvr>
                                        <p:cTn id="26" dur="166" decel="50000">
                                          <p:stCondLst>
                                            <p:cond delay="1668"/>
                                          </p:stCondLst>
                                        </p:cTn>
                                        <p:tgtEl>
                                          <p:spTgt spid="21"/>
                                        </p:tgtEl>
                                      </p:cBhvr>
                                      <p:to x="100000" y="100000"/>
                                    </p:animScale>
                                    <p:animScale>
                                      <p:cBhvr>
                                        <p:cTn id="27" dur="26">
                                          <p:stCondLst>
                                            <p:cond delay="1808"/>
                                          </p:stCondLst>
                                        </p:cTn>
                                        <p:tgtEl>
                                          <p:spTgt spid="21"/>
                                        </p:tgtEl>
                                      </p:cBhvr>
                                      <p:to x="100000" y="95000"/>
                                    </p:animScale>
                                    <p:animScale>
                                      <p:cBhvr>
                                        <p:cTn id="28" dur="166" decel="50000">
                                          <p:stCondLst>
                                            <p:cond delay="1834"/>
                                          </p:stCondLst>
                                        </p:cTn>
                                        <p:tgtEl>
                                          <p:spTgt spid="21"/>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80">
                                          <p:stCondLst>
                                            <p:cond delay="0"/>
                                          </p:stCondLst>
                                        </p:cTn>
                                        <p:tgtEl>
                                          <p:spTgt spid="26"/>
                                        </p:tgtEl>
                                      </p:cBhvr>
                                    </p:animEffect>
                                    <p:anim calcmode="lin" valueType="num">
                                      <p:cBhvr>
                                        <p:cTn id="3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7" dur="26">
                                          <p:stCondLst>
                                            <p:cond delay="650"/>
                                          </p:stCondLst>
                                        </p:cTn>
                                        <p:tgtEl>
                                          <p:spTgt spid="26"/>
                                        </p:tgtEl>
                                      </p:cBhvr>
                                      <p:to x="100000" y="60000"/>
                                    </p:animScale>
                                    <p:animScale>
                                      <p:cBhvr>
                                        <p:cTn id="38" dur="166" decel="50000">
                                          <p:stCondLst>
                                            <p:cond delay="676"/>
                                          </p:stCondLst>
                                        </p:cTn>
                                        <p:tgtEl>
                                          <p:spTgt spid="26"/>
                                        </p:tgtEl>
                                      </p:cBhvr>
                                      <p:to x="100000" y="100000"/>
                                    </p:animScale>
                                    <p:animScale>
                                      <p:cBhvr>
                                        <p:cTn id="39" dur="26">
                                          <p:stCondLst>
                                            <p:cond delay="1312"/>
                                          </p:stCondLst>
                                        </p:cTn>
                                        <p:tgtEl>
                                          <p:spTgt spid="26"/>
                                        </p:tgtEl>
                                      </p:cBhvr>
                                      <p:to x="100000" y="80000"/>
                                    </p:animScale>
                                    <p:animScale>
                                      <p:cBhvr>
                                        <p:cTn id="40" dur="166" decel="50000">
                                          <p:stCondLst>
                                            <p:cond delay="1338"/>
                                          </p:stCondLst>
                                        </p:cTn>
                                        <p:tgtEl>
                                          <p:spTgt spid="26"/>
                                        </p:tgtEl>
                                      </p:cBhvr>
                                      <p:to x="100000" y="100000"/>
                                    </p:animScale>
                                    <p:animScale>
                                      <p:cBhvr>
                                        <p:cTn id="41" dur="26">
                                          <p:stCondLst>
                                            <p:cond delay="1642"/>
                                          </p:stCondLst>
                                        </p:cTn>
                                        <p:tgtEl>
                                          <p:spTgt spid="26"/>
                                        </p:tgtEl>
                                      </p:cBhvr>
                                      <p:to x="100000" y="90000"/>
                                    </p:animScale>
                                    <p:animScale>
                                      <p:cBhvr>
                                        <p:cTn id="42" dur="166" decel="50000">
                                          <p:stCondLst>
                                            <p:cond delay="1668"/>
                                          </p:stCondLst>
                                        </p:cTn>
                                        <p:tgtEl>
                                          <p:spTgt spid="26"/>
                                        </p:tgtEl>
                                      </p:cBhvr>
                                      <p:to x="100000" y="100000"/>
                                    </p:animScale>
                                    <p:animScale>
                                      <p:cBhvr>
                                        <p:cTn id="43" dur="26">
                                          <p:stCondLst>
                                            <p:cond delay="1808"/>
                                          </p:stCondLst>
                                        </p:cTn>
                                        <p:tgtEl>
                                          <p:spTgt spid="26"/>
                                        </p:tgtEl>
                                      </p:cBhvr>
                                      <p:to x="100000" y="95000"/>
                                    </p:animScale>
                                    <p:animScale>
                                      <p:cBhvr>
                                        <p:cTn id="44" dur="166" decel="50000">
                                          <p:stCondLst>
                                            <p:cond delay="1834"/>
                                          </p:stCondLst>
                                        </p:cTn>
                                        <p:tgtEl>
                                          <p:spTgt spid="26"/>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80">
                                          <p:stCondLst>
                                            <p:cond delay="0"/>
                                          </p:stCondLst>
                                        </p:cTn>
                                        <p:tgtEl>
                                          <p:spTgt spid="27"/>
                                        </p:tgtEl>
                                      </p:cBhvr>
                                    </p:animEffect>
                                    <p:anim calcmode="lin" valueType="num">
                                      <p:cBhvr>
                                        <p:cTn id="4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3" dur="26">
                                          <p:stCondLst>
                                            <p:cond delay="650"/>
                                          </p:stCondLst>
                                        </p:cTn>
                                        <p:tgtEl>
                                          <p:spTgt spid="27"/>
                                        </p:tgtEl>
                                      </p:cBhvr>
                                      <p:to x="100000" y="60000"/>
                                    </p:animScale>
                                    <p:animScale>
                                      <p:cBhvr>
                                        <p:cTn id="54" dur="166" decel="50000">
                                          <p:stCondLst>
                                            <p:cond delay="676"/>
                                          </p:stCondLst>
                                        </p:cTn>
                                        <p:tgtEl>
                                          <p:spTgt spid="27"/>
                                        </p:tgtEl>
                                      </p:cBhvr>
                                      <p:to x="100000" y="100000"/>
                                    </p:animScale>
                                    <p:animScale>
                                      <p:cBhvr>
                                        <p:cTn id="55" dur="26">
                                          <p:stCondLst>
                                            <p:cond delay="1312"/>
                                          </p:stCondLst>
                                        </p:cTn>
                                        <p:tgtEl>
                                          <p:spTgt spid="27"/>
                                        </p:tgtEl>
                                      </p:cBhvr>
                                      <p:to x="100000" y="80000"/>
                                    </p:animScale>
                                    <p:animScale>
                                      <p:cBhvr>
                                        <p:cTn id="56" dur="166" decel="50000">
                                          <p:stCondLst>
                                            <p:cond delay="1338"/>
                                          </p:stCondLst>
                                        </p:cTn>
                                        <p:tgtEl>
                                          <p:spTgt spid="27"/>
                                        </p:tgtEl>
                                      </p:cBhvr>
                                      <p:to x="100000" y="100000"/>
                                    </p:animScale>
                                    <p:animScale>
                                      <p:cBhvr>
                                        <p:cTn id="57" dur="26">
                                          <p:stCondLst>
                                            <p:cond delay="1642"/>
                                          </p:stCondLst>
                                        </p:cTn>
                                        <p:tgtEl>
                                          <p:spTgt spid="27"/>
                                        </p:tgtEl>
                                      </p:cBhvr>
                                      <p:to x="100000" y="90000"/>
                                    </p:animScale>
                                    <p:animScale>
                                      <p:cBhvr>
                                        <p:cTn id="58" dur="166" decel="50000">
                                          <p:stCondLst>
                                            <p:cond delay="1668"/>
                                          </p:stCondLst>
                                        </p:cTn>
                                        <p:tgtEl>
                                          <p:spTgt spid="27"/>
                                        </p:tgtEl>
                                      </p:cBhvr>
                                      <p:to x="100000" y="100000"/>
                                    </p:animScale>
                                    <p:animScale>
                                      <p:cBhvr>
                                        <p:cTn id="59" dur="26">
                                          <p:stCondLst>
                                            <p:cond delay="1808"/>
                                          </p:stCondLst>
                                        </p:cTn>
                                        <p:tgtEl>
                                          <p:spTgt spid="27"/>
                                        </p:tgtEl>
                                      </p:cBhvr>
                                      <p:to x="100000" y="95000"/>
                                    </p:animScale>
                                    <p:animScale>
                                      <p:cBhvr>
                                        <p:cTn id="60" dur="166" decel="50000">
                                          <p:stCondLst>
                                            <p:cond delay="1834"/>
                                          </p:stCondLst>
                                        </p:cTn>
                                        <p:tgtEl>
                                          <p:spTgt spid="27"/>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80">
                                          <p:stCondLst>
                                            <p:cond delay="0"/>
                                          </p:stCondLst>
                                        </p:cTn>
                                        <p:tgtEl>
                                          <p:spTgt spid="28"/>
                                        </p:tgtEl>
                                      </p:cBhvr>
                                    </p:animEffect>
                                    <p:anim calcmode="lin" valueType="num">
                                      <p:cBhvr>
                                        <p:cTn id="6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69" dur="26">
                                          <p:stCondLst>
                                            <p:cond delay="650"/>
                                          </p:stCondLst>
                                        </p:cTn>
                                        <p:tgtEl>
                                          <p:spTgt spid="28"/>
                                        </p:tgtEl>
                                      </p:cBhvr>
                                      <p:to x="100000" y="60000"/>
                                    </p:animScale>
                                    <p:animScale>
                                      <p:cBhvr>
                                        <p:cTn id="70" dur="166" decel="50000">
                                          <p:stCondLst>
                                            <p:cond delay="676"/>
                                          </p:stCondLst>
                                        </p:cTn>
                                        <p:tgtEl>
                                          <p:spTgt spid="28"/>
                                        </p:tgtEl>
                                      </p:cBhvr>
                                      <p:to x="100000" y="100000"/>
                                    </p:animScale>
                                    <p:animScale>
                                      <p:cBhvr>
                                        <p:cTn id="71" dur="26">
                                          <p:stCondLst>
                                            <p:cond delay="1312"/>
                                          </p:stCondLst>
                                        </p:cTn>
                                        <p:tgtEl>
                                          <p:spTgt spid="28"/>
                                        </p:tgtEl>
                                      </p:cBhvr>
                                      <p:to x="100000" y="80000"/>
                                    </p:animScale>
                                    <p:animScale>
                                      <p:cBhvr>
                                        <p:cTn id="72" dur="166" decel="50000">
                                          <p:stCondLst>
                                            <p:cond delay="1338"/>
                                          </p:stCondLst>
                                        </p:cTn>
                                        <p:tgtEl>
                                          <p:spTgt spid="28"/>
                                        </p:tgtEl>
                                      </p:cBhvr>
                                      <p:to x="100000" y="100000"/>
                                    </p:animScale>
                                    <p:animScale>
                                      <p:cBhvr>
                                        <p:cTn id="73" dur="26">
                                          <p:stCondLst>
                                            <p:cond delay="1642"/>
                                          </p:stCondLst>
                                        </p:cTn>
                                        <p:tgtEl>
                                          <p:spTgt spid="28"/>
                                        </p:tgtEl>
                                      </p:cBhvr>
                                      <p:to x="100000" y="90000"/>
                                    </p:animScale>
                                    <p:animScale>
                                      <p:cBhvr>
                                        <p:cTn id="74" dur="166" decel="50000">
                                          <p:stCondLst>
                                            <p:cond delay="1668"/>
                                          </p:stCondLst>
                                        </p:cTn>
                                        <p:tgtEl>
                                          <p:spTgt spid="28"/>
                                        </p:tgtEl>
                                      </p:cBhvr>
                                      <p:to x="100000" y="100000"/>
                                    </p:animScale>
                                    <p:animScale>
                                      <p:cBhvr>
                                        <p:cTn id="75" dur="26">
                                          <p:stCondLst>
                                            <p:cond delay="1808"/>
                                          </p:stCondLst>
                                        </p:cTn>
                                        <p:tgtEl>
                                          <p:spTgt spid="28"/>
                                        </p:tgtEl>
                                      </p:cBhvr>
                                      <p:to x="100000" y="95000"/>
                                    </p:animScale>
                                    <p:animScale>
                                      <p:cBhvr>
                                        <p:cTn id="76" dur="166" decel="50000">
                                          <p:stCondLst>
                                            <p:cond delay="1834"/>
                                          </p:stCondLst>
                                        </p:cTn>
                                        <p:tgtEl>
                                          <p:spTgt spid="28"/>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down)">
                                      <p:cBhvr>
                                        <p:cTn id="79" dur="580">
                                          <p:stCondLst>
                                            <p:cond delay="0"/>
                                          </p:stCondLst>
                                        </p:cTn>
                                        <p:tgtEl>
                                          <p:spTgt spid="29"/>
                                        </p:tgtEl>
                                      </p:cBhvr>
                                    </p:animEffect>
                                    <p:anim calcmode="lin" valueType="num">
                                      <p:cBhvr>
                                        <p:cTn id="8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85" dur="26">
                                          <p:stCondLst>
                                            <p:cond delay="650"/>
                                          </p:stCondLst>
                                        </p:cTn>
                                        <p:tgtEl>
                                          <p:spTgt spid="29"/>
                                        </p:tgtEl>
                                      </p:cBhvr>
                                      <p:to x="100000" y="60000"/>
                                    </p:animScale>
                                    <p:animScale>
                                      <p:cBhvr>
                                        <p:cTn id="86" dur="166" decel="50000">
                                          <p:stCondLst>
                                            <p:cond delay="676"/>
                                          </p:stCondLst>
                                        </p:cTn>
                                        <p:tgtEl>
                                          <p:spTgt spid="29"/>
                                        </p:tgtEl>
                                      </p:cBhvr>
                                      <p:to x="100000" y="100000"/>
                                    </p:animScale>
                                    <p:animScale>
                                      <p:cBhvr>
                                        <p:cTn id="87" dur="26">
                                          <p:stCondLst>
                                            <p:cond delay="1312"/>
                                          </p:stCondLst>
                                        </p:cTn>
                                        <p:tgtEl>
                                          <p:spTgt spid="29"/>
                                        </p:tgtEl>
                                      </p:cBhvr>
                                      <p:to x="100000" y="80000"/>
                                    </p:animScale>
                                    <p:animScale>
                                      <p:cBhvr>
                                        <p:cTn id="88" dur="166" decel="50000">
                                          <p:stCondLst>
                                            <p:cond delay="1338"/>
                                          </p:stCondLst>
                                        </p:cTn>
                                        <p:tgtEl>
                                          <p:spTgt spid="29"/>
                                        </p:tgtEl>
                                      </p:cBhvr>
                                      <p:to x="100000" y="100000"/>
                                    </p:animScale>
                                    <p:animScale>
                                      <p:cBhvr>
                                        <p:cTn id="89" dur="26">
                                          <p:stCondLst>
                                            <p:cond delay="1642"/>
                                          </p:stCondLst>
                                        </p:cTn>
                                        <p:tgtEl>
                                          <p:spTgt spid="29"/>
                                        </p:tgtEl>
                                      </p:cBhvr>
                                      <p:to x="100000" y="90000"/>
                                    </p:animScale>
                                    <p:animScale>
                                      <p:cBhvr>
                                        <p:cTn id="90" dur="166" decel="50000">
                                          <p:stCondLst>
                                            <p:cond delay="1668"/>
                                          </p:stCondLst>
                                        </p:cTn>
                                        <p:tgtEl>
                                          <p:spTgt spid="29"/>
                                        </p:tgtEl>
                                      </p:cBhvr>
                                      <p:to x="100000" y="100000"/>
                                    </p:animScale>
                                    <p:animScale>
                                      <p:cBhvr>
                                        <p:cTn id="91" dur="26">
                                          <p:stCondLst>
                                            <p:cond delay="1808"/>
                                          </p:stCondLst>
                                        </p:cTn>
                                        <p:tgtEl>
                                          <p:spTgt spid="29"/>
                                        </p:tgtEl>
                                      </p:cBhvr>
                                      <p:to x="100000" y="95000"/>
                                    </p:animScale>
                                    <p:animScale>
                                      <p:cBhvr>
                                        <p:cTn id="92" dur="166" decel="50000">
                                          <p:stCondLst>
                                            <p:cond delay="1834"/>
                                          </p:stCondLst>
                                        </p:cTn>
                                        <p:tgtEl>
                                          <p:spTgt spid="29"/>
                                        </p:tgtEl>
                                      </p:cBhvr>
                                      <p:to x="100000" y="100000"/>
                                    </p:animScale>
                                  </p:childTnLst>
                                </p:cTn>
                              </p:par>
                              <p:par>
                                <p:cTn id="93" presetID="26" presetClass="entr" presetSubtype="0"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wipe(down)">
                                      <p:cBhvr>
                                        <p:cTn id="95" dur="580">
                                          <p:stCondLst>
                                            <p:cond delay="0"/>
                                          </p:stCondLst>
                                        </p:cTn>
                                        <p:tgtEl>
                                          <p:spTgt spid="30"/>
                                        </p:tgtEl>
                                      </p:cBhvr>
                                    </p:animEffect>
                                    <p:anim calcmode="lin" valueType="num">
                                      <p:cBhvr>
                                        <p:cTn id="9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01" dur="26">
                                          <p:stCondLst>
                                            <p:cond delay="650"/>
                                          </p:stCondLst>
                                        </p:cTn>
                                        <p:tgtEl>
                                          <p:spTgt spid="30"/>
                                        </p:tgtEl>
                                      </p:cBhvr>
                                      <p:to x="100000" y="60000"/>
                                    </p:animScale>
                                    <p:animScale>
                                      <p:cBhvr>
                                        <p:cTn id="102" dur="166" decel="50000">
                                          <p:stCondLst>
                                            <p:cond delay="676"/>
                                          </p:stCondLst>
                                        </p:cTn>
                                        <p:tgtEl>
                                          <p:spTgt spid="30"/>
                                        </p:tgtEl>
                                      </p:cBhvr>
                                      <p:to x="100000" y="100000"/>
                                    </p:animScale>
                                    <p:animScale>
                                      <p:cBhvr>
                                        <p:cTn id="103" dur="26">
                                          <p:stCondLst>
                                            <p:cond delay="1312"/>
                                          </p:stCondLst>
                                        </p:cTn>
                                        <p:tgtEl>
                                          <p:spTgt spid="30"/>
                                        </p:tgtEl>
                                      </p:cBhvr>
                                      <p:to x="100000" y="80000"/>
                                    </p:animScale>
                                    <p:animScale>
                                      <p:cBhvr>
                                        <p:cTn id="104" dur="166" decel="50000">
                                          <p:stCondLst>
                                            <p:cond delay="1338"/>
                                          </p:stCondLst>
                                        </p:cTn>
                                        <p:tgtEl>
                                          <p:spTgt spid="30"/>
                                        </p:tgtEl>
                                      </p:cBhvr>
                                      <p:to x="100000" y="100000"/>
                                    </p:animScale>
                                    <p:animScale>
                                      <p:cBhvr>
                                        <p:cTn id="105" dur="26">
                                          <p:stCondLst>
                                            <p:cond delay="1642"/>
                                          </p:stCondLst>
                                        </p:cTn>
                                        <p:tgtEl>
                                          <p:spTgt spid="30"/>
                                        </p:tgtEl>
                                      </p:cBhvr>
                                      <p:to x="100000" y="90000"/>
                                    </p:animScale>
                                    <p:animScale>
                                      <p:cBhvr>
                                        <p:cTn id="106" dur="166" decel="50000">
                                          <p:stCondLst>
                                            <p:cond delay="1668"/>
                                          </p:stCondLst>
                                        </p:cTn>
                                        <p:tgtEl>
                                          <p:spTgt spid="30"/>
                                        </p:tgtEl>
                                      </p:cBhvr>
                                      <p:to x="100000" y="100000"/>
                                    </p:animScale>
                                    <p:animScale>
                                      <p:cBhvr>
                                        <p:cTn id="107" dur="26">
                                          <p:stCondLst>
                                            <p:cond delay="1808"/>
                                          </p:stCondLst>
                                        </p:cTn>
                                        <p:tgtEl>
                                          <p:spTgt spid="30"/>
                                        </p:tgtEl>
                                      </p:cBhvr>
                                      <p:to x="100000" y="95000"/>
                                    </p:animScale>
                                    <p:animScale>
                                      <p:cBhvr>
                                        <p:cTn id="108" dur="166" decel="50000">
                                          <p:stCondLst>
                                            <p:cond delay="1834"/>
                                          </p:stCondLst>
                                        </p:cTn>
                                        <p:tgtEl>
                                          <p:spTgt spid="30"/>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wipe(left)">
                                      <p:cBhvr>
                                        <p:cTn id="1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p:bldP spid="27"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5D2D8D1-BE5F-46E6-85DF-F63168A2147D}"/>
              </a:ext>
            </a:extLst>
          </p:cNvPr>
          <p:cNvSpPr/>
          <p:nvPr/>
        </p:nvSpPr>
        <p:spPr>
          <a:xfrm>
            <a:off x="1964855" y="375131"/>
            <a:ext cx="6235749" cy="10356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err="1">
                <a:solidFill>
                  <a:srgbClr val="1223FA"/>
                </a:solidFill>
                <a:latin typeface="Arial" panose="020B0604020202020204" pitchFamily="34" charset="0"/>
                <a:cs typeface="Arial" panose="020B0604020202020204" pitchFamily="34" charset="0"/>
              </a:rPr>
              <a:t>Em</a:t>
            </a:r>
            <a:r>
              <a:rPr lang="en-US" sz="4200" dirty="0">
                <a:solidFill>
                  <a:srgbClr val="1223FA"/>
                </a:solidFill>
                <a:latin typeface="Arial" panose="020B0604020202020204" pitchFamily="34" charset="0"/>
                <a:cs typeface="Arial" panose="020B0604020202020204" pitchFamily="34" charset="0"/>
              </a:rPr>
              <a:t> </a:t>
            </a:r>
            <a:r>
              <a:rPr lang="en-US" sz="4200" dirty="0" err="1">
                <a:solidFill>
                  <a:srgbClr val="1223FA"/>
                </a:solidFill>
                <a:latin typeface="Arial" panose="020B0604020202020204" pitchFamily="34" charset="0"/>
                <a:cs typeface="Arial" panose="020B0604020202020204" pitchFamily="34" charset="0"/>
              </a:rPr>
              <a:t>là</a:t>
            </a:r>
            <a:r>
              <a:rPr lang="en-US" sz="4200" dirty="0">
                <a:solidFill>
                  <a:srgbClr val="1223FA"/>
                </a:solidFill>
                <a:latin typeface="Arial" panose="020B0604020202020204" pitchFamily="34" charset="0"/>
                <a:cs typeface="Arial" panose="020B0604020202020204" pitchFamily="34" charset="0"/>
              </a:rPr>
              <a:t> </a:t>
            </a:r>
            <a:r>
              <a:rPr lang="en-US" sz="4200" dirty="0" err="1">
                <a:solidFill>
                  <a:srgbClr val="1223FA"/>
                </a:solidFill>
                <a:latin typeface="Arial" panose="020B0604020202020204" pitchFamily="34" charset="0"/>
                <a:cs typeface="Arial" panose="020B0604020202020204" pitchFamily="34" charset="0"/>
              </a:rPr>
              <a:t>người</a:t>
            </a:r>
            <a:r>
              <a:rPr lang="en-US" sz="4200" dirty="0">
                <a:solidFill>
                  <a:srgbClr val="1223FA"/>
                </a:solidFill>
                <a:latin typeface="Arial" panose="020B0604020202020204" pitchFamily="34" charset="0"/>
                <a:cs typeface="Arial" panose="020B0604020202020204" pitchFamily="34" charset="0"/>
              </a:rPr>
              <a:t> </a:t>
            </a:r>
            <a:r>
              <a:rPr lang="en-US" sz="4200" dirty="0" err="1">
                <a:solidFill>
                  <a:srgbClr val="1223FA"/>
                </a:solidFill>
                <a:latin typeface="Arial" panose="020B0604020202020204" pitchFamily="34" charset="0"/>
                <a:cs typeface="Arial" panose="020B0604020202020204" pitchFamily="34" charset="0"/>
              </a:rPr>
              <a:t>dẫn</a:t>
            </a:r>
            <a:r>
              <a:rPr lang="en-US" sz="4200" dirty="0">
                <a:solidFill>
                  <a:srgbClr val="1223FA"/>
                </a:solidFill>
                <a:latin typeface="Arial" panose="020B0604020202020204" pitchFamily="34" charset="0"/>
                <a:cs typeface="Arial" panose="020B0604020202020204" pitchFamily="34" charset="0"/>
              </a:rPr>
              <a:t> </a:t>
            </a:r>
            <a:r>
              <a:rPr lang="en-US" sz="4200" dirty="0" err="1">
                <a:solidFill>
                  <a:srgbClr val="1223FA"/>
                </a:solidFill>
                <a:latin typeface="Arial" panose="020B0604020202020204" pitchFamily="34" charset="0"/>
                <a:cs typeface="Arial" panose="020B0604020202020204" pitchFamily="34" charset="0"/>
              </a:rPr>
              <a:t>đường</a:t>
            </a:r>
            <a:endParaRPr lang="en-US" sz="4200" dirty="0">
              <a:solidFill>
                <a:srgbClr val="1223FA"/>
              </a:solidFill>
              <a:latin typeface="Arial" panose="020B0604020202020204" pitchFamily="34" charset="0"/>
              <a:cs typeface="Arial" panose="020B0604020202020204" pitchFamily="34" charset="0"/>
            </a:endParaRPr>
          </a:p>
        </p:txBody>
      </p:sp>
      <p:grpSp>
        <p:nvGrpSpPr>
          <p:cNvPr id="21" name="组合 7">
            <a:extLst>
              <a:ext uri="{FF2B5EF4-FFF2-40B4-BE49-F238E27FC236}">
                <a16:creationId xmlns:a16="http://schemas.microsoft.com/office/drawing/2014/main" id="{10CADFDF-0A76-4D8B-B442-0C892435B3B5}"/>
              </a:ext>
            </a:extLst>
          </p:cNvPr>
          <p:cNvGrpSpPr/>
          <p:nvPr/>
        </p:nvGrpSpPr>
        <p:grpSpPr>
          <a:xfrm>
            <a:off x="438948" y="1836815"/>
            <a:ext cx="443754" cy="5829300"/>
            <a:chOff x="4598895" y="1721224"/>
            <a:chExt cx="295836" cy="3886200"/>
          </a:xfrm>
        </p:grpSpPr>
        <p:cxnSp>
          <p:nvCxnSpPr>
            <p:cNvPr id="22" name="直接连接符 3">
              <a:extLst>
                <a:ext uri="{FF2B5EF4-FFF2-40B4-BE49-F238E27FC236}">
                  <a16:creationId xmlns:a16="http://schemas.microsoft.com/office/drawing/2014/main" id="{FBDAC915-AFEF-4B29-A48A-583D46DEB49C}"/>
                </a:ext>
              </a:extLst>
            </p:cNvPr>
            <p:cNvCxnSpPr/>
            <p:nvPr/>
          </p:nvCxnSpPr>
          <p:spPr>
            <a:xfrm>
              <a:off x="4733365" y="1721224"/>
              <a:ext cx="0" cy="3886200"/>
            </a:xfrm>
            <a:prstGeom prst="line">
              <a:avLst/>
            </a:prstGeom>
            <a:ln>
              <a:solidFill>
                <a:srgbClr val="EB8F58"/>
              </a:solidFill>
            </a:ln>
          </p:spPr>
          <p:style>
            <a:lnRef idx="1">
              <a:schemeClr val="accent1"/>
            </a:lnRef>
            <a:fillRef idx="0">
              <a:schemeClr val="accent1"/>
            </a:fillRef>
            <a:effectRef idx="0">
              <a:schemeClr val="accent1"/>
            </a:effectRef>
            <a:fontRef idx="minor">
              <a:schemeClr val="tx1"/>
            </a:fontRef>
          </p:style>
        </p:cxnSp>
        <p:sp>
          <p:nvSpPr>
            <p:cNvPr id="23" name="椭圆 4">
              <a:extLst>
                <a:ext uri="{FF2B5EF4-FFF2-40B4-BE49-F238E27FC236}">
                  <a16:creationId xmlns:a16="http://schemas.microsoft.com/office/drawing/2014/main" id="{F38DDEBF-01C8-46B7-93F6-978D57EC737C}"/>
                </a:ext>
              </a:extLst>
            </p:cNvPr>
            <p:cNvSpPr/>
            <p:nvPr/>
          </p:nvSpPr>
          <p:spPr>
            <a:xfrm>
              <a:off x="4598895" y="1956176"/>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24" name="椭圆 5">
              <a:extLst>
                <a:ext uri="{FF2B5EF4-FFF2-40B4-BE49-F238E27FC236}">
                  <a16:creationId xmlns:a16="http://schemas.microsoft.com/office/drawing/2014/main" id="{654F857F-BBE6-4D7B-A0B8-D5D287D76311}"/>
                </a:ext>
              </a:extLst>
            </p:cNvPr>
            <p:cNvSpPr/>
            <p:nvPr/>
          </p:nvSpPr>
          <p:spPr>
            <a:xfrm>
              <a:off x="4598895" y="3340864"/>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25" name="椭圆 6">
              <a:extLst>
                <a:ext uri="{FF2B5EF4-FFF2-40B4-BE49-F238E27FC236}">
                  <a16:creationId xmlns:a16="http://schemas.microsoft.com/office/drawing/2014/main" id="{C0DC6B40-D216-4AD3-AB93-B7CF036C4158}"/>
                </a:ext>
              </a:extLst>
            </p:cNvPr>
            <p:cNvSpPr/>
            <p:nvPr/>
          </p:nvSpPr>
          <p:spPr>
            <a:xfrm>
              <a:off x="4598895" y="4760913"/>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grpSp>
      <p:grpSp>
        <p:nvGrpSpPr>
          <p:cNvPr id="4" name="Group 3">
            <a:extLst>
              <a:ext uri="{FF2B5EF4-FFF2-40B4-BE49-F238E27FC236}">
                <a16:creationId xmlns:a16="http://schemas.microsoft.com/office/drawing/2014/main" id="{FDD9F736-ED09-4287-94E8-ABECC8C4F576}"/>
              </a:ext>
            </a:extLst>
          </p:cNvPr>
          <p:cNvGrpSpPr/>
          <p:nvPr/>
        </p:nvGrpSpPr>
        <p:grpSpPr>
          <a:xfrm>
            <a:off x="9574632" y="2444240"/>
            <a:ext cx="8532252" cy="6903642"/>
            <a:chOff x="6536883" y="1463553"/>
            <a:chExt cx="5688168" cy="4602428"/>
          </a:xfrm>
        </p:grpSpPr>
        <p:pic>
          <p:nvPicPr>
            <p:cNvPr id="31" name="Picture 30">
              <a:extLst>
                <a:ext uri="{FF2B5EF4-FFF2-40B4-BE49-F238E27FC236}">
                  <a16:creationId xmlns:a16="http://schemas.microsoft.com/office/drawing/2014/main" id="{BB867B29-B6C4-423D-94B4-6C1290F051BC}"/>
                </a:ext>
              </a:extLst>
            </p:cNvPr>
            <p:cNvPicPr>
              <a:picLocks noChangeAspect="1"/>
            </p:cNvPicPr>
            <p:nvPr/>
          </p:nvPicPr>
          <p:blipFill>
            <a:blip r:embed="rId2"/>
            <a:stretch>
              <a:fillRect/>
            </a:stretch>
          </p:blipFill>
          <p:spPr>
            <a:xfrm>
              <a:off x="6736699" y="1463553"/>
              <a:ext cx="5421039" cy="4433151"/>
            </a:xfrm>
            <a:prstGeom prst="rect">
              <a:avLst/>
            </a:prstGeom>
          </p:spPr>
        </p:pic>
        <p:sp>
          <p:nvSpPr>
            <p:cNvPr id="32" name="TextBox 31">
              <a:extLst>
                <a:ext uri="{FF2B5EF4-FFF2-40B4-BE49-F238E27FC236}">
                  <a16:creationId xmlns:a16="http://schemas.microsoft.com/office/drawing/2014/main" id="{0A161FD1-AD09-4BF5-8A1B-6BCB754853B2}"/>
                </a:ext>
              </a:extLst>
            </p:cNvPr>
            <p:cNvSpPr txBox="1"/>
            <p:nvPr/>
          </p:nvSpPr>
          <p:spPr>
            <a:xfrm>
              <a:off x="6536883" y="5696649"/>
              <a:ext cx="5688168" cy="369332"/>
            </a:xfrm>
            <a:prstGeom prst="rect">
              <a:avLst/>
            </a:prstGeom>
            <a:solidFill>
              <a:schemeClr val="bg1"/>
            </a:solidFill>
          </p:spPr>
          <p:txBody>
            <a:bodyPr wrap="square" rtlCol="0">
              <a:spAutoFit/>
            </a:bodyPr>
            <a:lstStyle/>
            <a:p>
              <a:r>
                <a:rPr lang="en-US" sz="3000" i="1">
                  <a:solidFill>
                    <a:srgbClr val="0070C0"/>
                  </a:solidFill>
                  <a:latin typeface="Arial" panose="020B0604020202020204" pitchFamily="34" charset="0"/>
                  <a:cs typeface="Arial" panose="020B0604020202020204" pitchFamily="34" charset="0"/>
                </a:rPr>
                <a:t> </a:t>
              </a:r>
              <a:r>
                <a:rPr lang="en-US" sz="2400" i="1">
                  <a:solidFill>
                    <a:srgbClr val="1223FA"/>
                  </a:solidFill>
                  <a:latin typeface="Arial" panose="020B0604020202020204" pitchFamily="34" charset="0"/>
                  <a:cs typeface="Arial" panose="020B0604020202020204" pitchFamily="34" charset="0"/>
                </a:rPr>
                <a:t>Hình 3.4. Bản đồ khu vực trung tâm Thành phố Hồ Chí Minh</a:t>
              </a:r>
            </a:p>
          </p:txBody>
        </p:sp>
      </p:grpSp>
      <p:pic>
        <p:nvPicPr>
          <p:cNvPr id="5" name="Picture 4">
            <a:extLst>
              <a:ext uri="{FF2B5EF4-FFF2-40B4-BE49-F238E27FC236}">
                <a16:creationId xmlns:a16="http://schemas.microsoft.com/office/drawing/2014/main" id="{08E441C9-CEEB-4803-9394-903A4F735D81}"/>
              </a:ext>
            </a:extLst>
          </p:cNvPr>
          <p:cNvPicPr>
            <a:picLocks noChangeAspect="1"/>
          </p:cNvPicPr>
          <p:nvPr/>
        </p:nvPicPr>
        <p:blipFill>
          <a:blip r:embed="rId3"/>
          <a:stretch>
            <a:fillRect/>
          </a:stretch>
        </p:blipFill>
        <p:spPr>
          <a:xfrm>
            <a:off x="266645" y="148058"/>
            <a:ext cx="1443945" cy="1489785"/>
          </a:xfrm>
          <a:prstGeom prst="rect">
            <a:avLst/>
          </a:prstGeom>
        </p:spPr>
      </p:pic>
      <p:sp>
        <p:nvSpPr>
          <p:cNvPr id="33" name="Oval 32">
            <a:extLst>
              <a:ext uri="{FF2B5EF4-FFF2-40B4-BE49-F238E27FC236}">
                <a16:creationId xmlns:a16="http://schemas.microsoft.com/office/drawing/2014/main" id="{A1F9F538-15B3-4315-A01D-96EA930AF340}"/>
              </a:ext>
            </a:extLst>
          </p:cNvPr>
          <p:cNvSpPr/>
          <p:nvPr/>
        </p:nvSpPr>
        <p:spPr>
          <a:xfrm>
            <a:off x="12613508" y="4772020"/>
            <a:ext cx="1770321" cy="12221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Oval 33">
            <a:extLst>
              <a:ext uri="{FF2B5EF4-FFF2-40B4-BE49-F238E27FC236}">
                <a16:creationId xmlns:a16="http://schemas.microsoft.com/office/drawing/2014/main" id="{703896B3-C378-45E2-BD7E-3F9B673E68F9}"/>
              </a:ext>
            </a:extLst>
          </p:cNvPr>
          <p:cNvSpPr/>
          <p:nvPr/>
        </p:nvSpPr>
        <p:spPr>
          <a:xfrm>
            <a:off x="16400582" y="4733378"/>
            <a:ext cx="1706303" cy="1393611"/>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35" name="Straight Arrow Connector 34">
            <a:extLst>
              <a:ext uri="{FF2B5EF4-FFF2-40B4-BE49-F238E27FC236}">
                <a16:creationId xmlns:a16="http://schemas.microsoft.com/office/drawing/2014/main" id="{676A82A4-B5E6-48E6-8E61-C003E0EC6B48}"/>
              </a:ext>
            </a:extLst>
          </p:cNvPr>
          <p:cNvCxnSpPr>
            <a:cxnSpLocks/>
            <a:stCxn id="33" idx="6"/>
            <a:endCxn id="34" idx="2"/>
          </p:cNvCxnSpPr>
          <p:nvPr/>
        </p:nvCxnSpPr>
        <p:spPr>
          <a:xfrm>
            <a:off x="14383829" y="5383115"/>
            <a:ext cx="2016753" cy="470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3881CAA-4299-4465-BA49-FE09ED038465}"/>
              </a:ext>
            </a:extLst>
          </p:cNvPr>
          <p:cNvSpPr/>
          <p:nvPr/>
        </p:nvSpPr>
        <p:spPr>
          <a:xfrm>
            <a:off x="14084628" y="7319641"/>
            <a:ext cx="1770321" cy="122219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37" name="Straight Arrow Connector 36">
            <a:extLst>
              <a:ext uri="{FF2B5EF4-FFF2-40B4-BE49-F238E27FC236}">
                <a16:creationId xmlns:a16="http://schemas.microsoft.com/office/drawing/2014/main" id="{EFEBA37B-9C5F-417E-BE7F-DF8568CC4175}"/>
              </a:ext>
            </a:extLst>
          </p:cNvPr>
          <p:cNvCxnSpPr>
            <a:cxnSpLocks/>
            <a:endCxn id="36" idx="7"/>
          </p:cNvCxnSpPr>
          <p:nvPr/>
        </p:nvCxnSpPr>
        <p:spPr>
          <a:xfrm flipH="1">
            <a:off x="15595692" y="5925116"/>
            <a:ext cx="1276557" cy="15735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C2A9DD2-52F2-425B-8B5F-B2C9FB56F0D4}"/>
              </a:ext>
            </a:extLst>
          </p:cNvPr>
          <p:cNvCxnSpPr>
            <a:cxnSpLocks/>
          </p:cNvCxnSpPr>
          <p:nvPr/>
        </p:nvCxnSpPr>
        <p:spPr>
          <a:xfrm>
            <a:off x="13395831" y="6027750"/>
            <a:ext cx="1237521" cy="1282032"/>
          </a:xfrm>
          <a:prstGeom prst="straightConnector1">
            <a:avLst/>
          </a:prstGeom>
          <a:ln w="38100">
            <a:solidFill>
              <a:srgbClr val="3829FB"/>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FCCC577-3CEC-457B-8935-CA34E6392F43}"/>
              </a:ext>
            </a:extLst>
          </p:cNvPr>
          <p:cNvSpPr/>
          <p:nvPr/>
        </p:nvSpPr>
        <p:spPr>
          <a:xfrm>
            <a:off x="14308907" y="4785548"/>
            <a:ext cx="1951602" cy="611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rgbClr val="1223FA"/>
                </a:solidFill>
                <a:highlight>
                  <a:srgbClr val="FFFF00"/>
                </a:highlight>
              </a:rPr>
              <a:t>Hướng</a:t>
            </a:r>
            <a:r>
              <a:rPr lang="en-US" sz="2100" dirty="0">
                <a:solidFill>
                  <a:srgbClr val="1223FA"/>
                </a:solidFill>
                <a:highlight>
                  <a:srgbClr val="FFFF00"/>
                </a:highlight>
              </a:rPr>
              <a:t> </a:t>
            </a:r>
            <a:r>
              <a:rPr lang="en-US" sz="2100" dirty="0" err="1">
                <a:solidFill>
                  <a:srgbClr val="1223FA"/>
                </a:solidFill>
                <a:highlight>
                  <a:srgbClr val="FFFF00"/>
                </a:highlight>
              </a:rPr>
              <a:t>Đông</a:t>
            </a:r>
            <a:endParaRPr lang="en-US" sz="2100" dirty="0">
              <a:solidFill>
                <a:srgbClr val="1223FA"/>
              </a:solidFill>
              <a:highlight>
                <a:srgbClr val="FFFF00"/>
              </a:highlight>
            </a:endParaRPr>
          </a:p>
        </p:txBody>
      </p:sp>
      <p:sp>
        <p:nvSpPr>
          <p:cNvPr id="40" name="Rectangle 39">
            <a:extLst>
              <a:ext uri="{FF2B5EF4-FFF2-40B4-BE49-F238E27FC236}">
                <a16:creationId xmlns:a16="http://schemas.microsoft.com/office/drawing/2014/main" id="{0E40711D-2FB5-4972-9C35-56716828EE07}"/>
              </a:ext>
            </a:extLst>
          </p:cNvPr>
          <p:cNvSpPr/>
          <p:nvPr/>
        </p:nvSpPr>
        <p:spPr>
          <a:xfrm rot="18449072">
            <a:off x="15318812" y="6567313"/>
            <a:ext cx="2058117" cy="640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rgbClr val="1223FA"/>
                </a:solidFill>
                <a:highlight>
                  <a:srgbClr val="FFFF00"/>
                </a:highlight>
              </a:rPr>
              <a:t>Hướng</a:t>
            </a:r>
            <a:r>
              <a:rPr lang="en-US" sz="2100" dirty="0">
                <a:solidFill>
                  <a:srgbClr val="1223FA"/>
                </a:solidFill>
                <a:highlight>
                  <a:srgbClr val="FFFF00"/>
                </a:highlight>
              </a:rPr>
              <a:t> </a:t>
            </a:r>
            <a:r>
              <a:rPr lang="en-US" sz="2100" dirty="0" err="1">
                <a:solidFill>
                  <a:srgbClr val="1223FA"/>
                </a:solidFill>
                <a:highlight>
                  <a:srgbClr val="FFFF00"/>
                </a:highlight>
              </a:rPr>
              <a:t>Tây</a:t>
            </a:r>
            <a:r>
              <a:rPr lang="en-US" sz="2100" dirty="0">
                <a:solidFill>
                  <a:srgbClr val="1223FA"/>
                </a:solidFill>
                <a:highlight>
                  <a:srgbClr val="FFFF00"/>
                </a:highlight>
              </a:rPr>
              <a:t> Nam</a:t>
            </a:r>
          </a:p>
        </p:txBody>
      </p:sp>
      <p:sp>
        <p:nvSpPr>
          <p:cNvPr id="41" name="Rectangle 40">
            <a:extLst>
              <a:ext uri="{FF2B5EF4-FFF2-40B4-BE49-F238E27FC236}">
                <a16:creationId xmlns:a16="http://schemas.microsoft.com/office/drawing/2014/main" id="{6C606C86-F93D-48D6-91E8-54F54BDC7A5D}"/>
              </a:ext>
            </a:extLst>
          </p:cNvPr>
          <p:cNvSpPr/>
          <p:nvPr/>
        </p:nvSpPr>
        <p:spPr>
          <a:xfrm>
            <a:off x="992389" y="1836815"/>
            <a:ext cx="7702802" cy="4062651"/>
          </a:xfrm>
          <a:prstGeom prst="rect">
            <a:avLst/>
          </a:prstGeom>
        </p:spPr>
        <p:txBody>
          <a:bodyPr wrap="square">
            <a:spAutoFit/>
          </a:bodyPr>
          <a:lstStyle/>
          <a:p>
            <a:pPr algn="just"/>
            <a:r>
              <a:rPr lang="vi-VN" sz="4200" b="1">
                <a:solidFill>
                  <a:srgbClr val="FF0000"/>
                </a:solidFill>
              </a:rPr>
              <a:t>1. Xác định hướng đi</a:t>
            </a:r>
          </a:p>
          <a:p>
            <a:pPr algn="just"/>
            <a:r>
              <a:rPr lang="vi-VN" sz="3600">
                <a:solidFill>
                  <a:srgbClr val="1223FA"/>
                </a:solidFill>
              </a:rPr>
              <a:t>-</a:t>
            </a:r>
            <a:r>
              <a:rPr lang="en-US" sz="3600">
                <a:solidFill>
                  <a:srgbClr val="1223FA"/>
                </a:solidFill>
              </a:rPr>
              <a:t> </a:t>
            </a:r>
            <a:r>
              <a:rPr lang="vi-VN" sz="3600">
                <a:solidFill>
                  <a:srgbClr val="1223FA"/>
                </a:solidFill>
              </a:rPr>
              <a:t>Hướng đi từ Hội trường Thống Nhất đến Nhà hát Thành phố: đi về hướng đông.</a:t>
            </a:r>
          </a:p>
          <a:p>
            <a:pPr algn="just"/>
            <a:r>
              <a:rPr lang="vi-VN" sz="3600">
                <a:solidFill>
                  <a:srgbClr val="1223FA"/>
                </a:solidFill>
              </a:rPr>
              <a:t>-</a:t>
            </a:r>
            <a:r>
              <a:rPr lang="en-US" sz="3600">
                <a:solidFill>
                  <a:srgbClr val="1223FA"/>
                </a:solidFill>
              </a:rPr>
              <a:t> </a:t>
            </a:r>
            <a:r>
              <a:rPr lang="vi-VN" sz="3600">
                <a:solidFill>
                  <a:srgbClr val="1223FA"/>
                </a:solidFill>
              </a:rPr>
              <a:t>Hướng đi từ Nhà hát Thành phố đến chợ Bến Thành: đi về hướng tây nam.</a:t>
            </a:r>
            <a:endParaRPr lang="vi-VN" sz="3600" dirty="0">
              <a:solidFill>
                <a:srgbClr val="1223FA"/>
              </a:solidFill>
            </a:endParaRPr>
          </a:p>
        </p:txBody>
      </p:sp>
      <p:sp>
        <p:nvSpPr>
          <p:cNvPr id="7" name="Rectangle 6">
            <a:extLst>
              <a:ext uri="{FF2B5EF4-FFF2-40B4-BE49-F238E27FC236}">
                <a16:creationId xmlns:a16="http://schemas.microsoft.com/office/drawing/2014/main" id="{CA1494CD-ABB9-4D6D-BA97-E076F1FBA692}"/>
              </a:ext>
            </a:extLst>
          </p:cNvPr>
          <p:cNvSpPr/>
          <p:nvPr/>
        </p:nvSpPr>
        <p:spPr>
          <a:xfrm>
            <a:off x="923196" y="6390947"/>
            <a:ext cx="7702797" cy="3416320"/>
          </a:xfrm>
          <a:prstGeom prst="rect">
            <a:avLst/>
          </a:prstGeom>
        </p:spPr>
        <p:txBody>
          <a:bodyPr wrap="square">
            <a:spAutoFit/>
          </a:bodyPr>
          <a:lstStyle/>
          <a:p>
            <a:r>
              <a:rPr lang="vi-VN" sz="3600" b="1">
                <a:solidFill>
                  <a:srgbClr val="FF0000"/>
                </a:solidFill>
              </a:rPr>
              <a:t>2. Tuyến đường ngắn nhất để đi từ Hội trường Thống Nhất đến chợ Bến Thành:</a:t>
            </a:r>
            <a:endParaRPr lang="en-US" sz="3600" b="1">
              <a:solidFill>
                <a:srgbClr val="FF0000"/>
              </a:solidFill>
            </a:endParaRPr>
          </a:p>
          <a:p>
            <a:r>
              <a:rPr lang="vi-VN" sz="3600" b="1">
                <a:solidFill>
                  <a:srgbClr val="FF0000"/>
                </a:solidFill>
              </a:rPr>
              <a:t> </a:t>
            </a:r>
            <a:r>
              <a:rPr lang="en-US" sz="3600">
                <a:solidFill>
                  <a:srgbClr val="1223FA"/>
                </a:solidFill>
              </a:rPr>
              <a:t>Đ</a:t>
            </a:r>
            <a:r>
              <a:rPr lang="vi-VN" sz="3600">
                <a:solidFill>
                  <a:srgbClr val="1223FA"/>
                </a:solidFill>
              </a:rPr>
              <a:t>i đường Nguyễn Trung Trực, sau đó </a:t>
            </a:r>
            <a:r>
              <a:rPr lang="en-US" sz="3600">
                <a:solidFill>
                  <a:srgbClr val="1223FA"/>
                </a:solidFill>
              </a:rPr>
              <a:t>rẽ</a:t>
            </a:r>
            <a:r>
              <a:rPr lang="vi-VN" sz="3600">
                <a:solidFill>
                  <a:srgbClr val="1223FA"/>
                </a:solidFill>
              </a:rPr>
              <a:t> phải vào</a:t>
            </a:r>
            <a:r>
              <a:rPr lang="en-US" sz="3600">
                <a:solidFill>
                  <a:srgbClr val="1223FA"/>
                </a:solidFill>
              </a:rPr>
              <a:t> đường</a:t>
            </a:r>
            <a:r>
              <a:rPr lang="vi-VN" sz="3600">
                <a:solidFill>
                  <a:srgbClr val="1223FA"/>
                </a:solidFill>
              </a:rPr>
              <a:t> Lê Thánh Tôn.</a:t>
            </a:r>
            <a:br>
              <a:rPr lang="vi-VN" sz="3600">
                <a:solidFill>
                  <a:srgbClr val="1223FA"/>
                </a:solidFill>
              </a:rPr>
            </a:br>
            <a:endParaRPr lang="en-US" sz="3600" dirty="0">
              <a:solidFill>
                <a:srgbClr val="1223FA"/>
              </a:solidFill>
            </a:endParaRPr>
          </a:p>
        </p:txBody>
      </p:sp>
    </p:spTree>
    <p:extLst>
      <p:ext uri="{BB962C8B-B14F-4D97-AF65-F5344CB8AC3E}">
        <p14:creationId xmlns:p14="http://schemas.microsoft.com/office/powerpoint/2010/main" val="58260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heel(1)">
                                      <p:cBhvr>
                                        <p:cTn id="37" dur="20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up)">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1">
                                            <p:txEl>
                                              <p:pRg st="1" end="1"/>
                                            </p:txEl>
                                          </p:spTgt>
                                        </p:tgtEl>
                                        <p:attrNameLst>
                                          <p:attrName>style.visibility</p:attrName>
                                        </p:attrNameLst>
                                      </p:cBhvr>
                                      <p:to>
                                        <p:strVal val="visible"/>
                                      </p:to>
                                    </p:set>
                                    <p:animEffect transition="in" filter="wipe(left)">
                                      <p:cBhvr>
                                        <p:cTn id="47" dur="500"/>
                                        <p:tgtEl>
                                          <p:spTgt spid="4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0">
                                            <p:txEl>
                                              <p:pRg st="0" end="0"/>
                                            </p:txEl>
                                          </p:spTgt>
                                        </p:tgtEl>
                                        <p:attrNameLst>
                                          <p:attrName>style.visibility</p:attrName>
                                        </p:attrNameLst>
                                      </p:cBhvr>
                                      <p:to>
                                        <p:strVal val="visible"/>
                                      </p:to>
                                    </p:set>
                                    <p:animEffect transition="in" filter="fade">
                                      <p:cBhvr>
                                        <p:cTn id="52" dur="1000"/>
                                        <p:tgtEl>
                                          <p:spTgt spid="40">
                                            <p:txEl>
                                              <p:pRg st="0" end="0"/>
                                            </p:txEl>
                                          </p:spTgt>
                                        </p:tgtEl>
                                      </p:cBhvr>
                                    </p:animEffect>
                                    <p:anim calcmode="lin" valueType="num">
                                      <p:cBhvr>
                                        <p:cTn id="53"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1">
                                            <p:txEl>
                                              <p:pRg st="2" end="2"/>
                                            </p:txEl>
                                          </p:spTgt>
                                        </p:tgtEl>
                                        <p:attrNameLst>
                                          <p:attrName>style.visibility</p:attrName>
                                        </p:attrNameLst>
                                      </p:cBhvr>
                                      <p:to>
                                        <p:strVal val="visible"/>
                                      </p:to>
                                    </p:set>
                                    <p:animEffect transition="in" filter="barn(inVertical)">
                                      <p:cBhvr>
                                        <p:cTn id="59" dur="500"/>
                                        <p:tgtEl>
                                          <p:spTgt spid="41">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up)">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barn(inVertical)">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3" grpId="0" animBg="1"/>
      <p:bldP spid="34" grpId="0" animBg="1"/>
      <p:bldP spid="36" grpId="0" animBg="1"/>
      <p:bldP spid="39"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FDBD74-079C-4417-A5D7-D8C808D4B434}"/>
              </a:ext>
            </a:extLst>
          </p:cNvPr>
          <p:cNvSpPr txBox="1"/>
          <p:nvPr/>
        </p:nvSpPr>
        <p:spPr>
          <a:xfrm>
            <a:off x="137860" y="2622527"/>
            <a:ext cx="9212289" cy="830997"/>
          </a:xfrm>
          <a:prstGeom prst="rect">
            <a:avLst/>
          </a:prstGeom>
          <a:solidFill>
            <a:schemeClr val="accent4">
              <a:lumMod val="20000"/>
              <a:lumOff val="80000"/>
            </a:schemeClr>
          </a:solidFill>
          <a:ln w="6350">
            <a:solidFill>
              <a:srgbClr val="0000FF"/>
            </a:solidFill>
            <a:prstDash val="sysDash"/>
          </a:ln>
        </p:spPr>
        <p:txBody>
          <a:bodyPr wrap="square" rtlCol="0">
            <a:spAutoFit/>
          </a:bodyPr>
          <a:lstStyle/>
          <a:p>
            <a:r>
              <a:rPr lang="en-US" sz="4800" dirty="0">
                <a:solidFill>
                  <a:srgbClr val="1223FA"/>
                </a:solidFill>
                <a:latin typeface="Arial" panose="020B0604020202020204" pitchFamily="34" charset="0"/>
                <a:cs typeface="Arial" panose="020B0604020202020204" pitchFamily="34" charset="0"/>
              </a:rPr>
              <a:t>b. </a:t>
            </a:r>
            <a:r>
              <a:rPr lang="en-US" sz="4800" dirty="0" err="1">
                <a:solidFill>
                  <a:srgbClr val="1223FA"/>
                </a:solidFill>
                <a:latin typeface="Arial" panose="020B0604020202020204" pitchFamily="34" charset="0"/>
                <a:cs typeface="Arial" panose="020B0604020202020204" pitchFamily="34" charset="0"/>
              </a:rPr>
              <a:t>Tìm</a:t>
            </a:r>
            <a:r>
              <a:rPr lang="en-US" sz="4800" dirty="0">
                <a:solidFill>
                  <a:srgbClr val="1223FA"/>
                </a:solidFill>
                <a:latin typeface="Arial" panose="020B0604020202020204" pitchFamily="34" charset="0"/>
                <a:cs typeface="Arial" panose="020B0604020202020204" pitchFamily="34" charset="0"/>
              </a:rPr>
              <a:t> đ</a:t>
            </a:r>
            <a:r>
              <a:rPr lang="vi-VN" sz="4800" dirty="0">
                <a:solidFill>
                  <a:srgbClr val="1223FA"/>
                </a:solidFill>
                <a:latin typeface="Arial" panose="020B0604020202020204" pitchFamily="34" charset="0"/>
                <a:cs typeface="Arial" panose="020B0604020202020204" pitchFamily="34" charset="0"/>
              </a:rPr>
              <a:t>ư</a:t>
            </a:r>
            <a:r>
              <a:rPr lang="en-US" sz="4800" dirty="0" err="1">
                <a:solidFill>
                  <a:srgbClr val="1223FA"/>
                </a:solidFill>
                <a:latin typeface="Arial" panose="020B0604020202020204" pitchFamily="34" charset="0"/>
                <a:cs typeface="Arial" panose="020B0604020202020204" pitchFamily="34" charset="0"/>
              </a:rPr>
              <a:t>ờng</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đi</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trên</a:t>
            </a:r>
            <a:r>
              <a:rPr lang="en-US" sz="4800" dirty="0">
                <a:solidFill>
                  <a:srgbClr val="1223FA"/>
                </a:solidFill>
                <a:latin typeface="Arial" panose="020B0604020202020204" pitchFamily="34" charset="0"/>
                <a:cs typeface="Arial" panose="020B0604020202020204" pitchFamily="34" charset="0"/>
              </a:rPr>
              <a:t> google map</a:t>
            </a:r>
          </a:p>
        </p:txBody>
      </p:sp>
      <p:sp>
        <p:nvSpPr>
          <p:cNvPr id="11" name="Rectangle 10">
            <a:extLst>
              <a:ext uri="{FF2B5EF4-FFF2-40B4-BE49-F238E27FC236}">
                <a16:creationId xmlns:a16="http://schemas.microsoft.com/office/drawing/2014/main" id="{91A57050-DB04-4FDB-9954-0C4F4276D2DF}"/>
              </a:ext>
            </a:extLst>
          </p:cNvPr>
          <p:cNvSpPr/>
          <p:nvPr/>
        </p:nvSpPr>
        <p:spPr>
          <a:xfrm>
            <a:off x="1143000" y="3623808"/>
            <a:ext cx="15455321" cy="1107996"/>
          </a:xfrm>
          <a:prstGeom prst="rect">
            <a:avLst/>
          </a:prstGeom>
        </p:spPr>
        <p:txBody>
          <a:bodyPr wrap="none">
            <a:spAutoFit/>
          </a:bodyPr>
          <a:lstStyle/>
          <a:p>
            <a:r>
              <a:rPr lang="en-US" sz="6600" dirty="0" err="1">
                <a:solidFill>
                  <a:srgbClr val="FF3399"/>
                </a:solidFill>
                <a:latin typeface="Arial" panose="020B0604020202020204" pitchFamily="34" charset="0"/>
                <a:cs typeface="Arial" panose="020B0604020202020204" pitchFamily="34" charset="0"/>
              </a:rPr>
              <a:t>Trang</a:t>
            </a:r>
            <a:r>
              <a:rPr lang="en-US" sz="6600" dirty="0">
                <a:solidFill>
                  <a:srgbClr val="FF3399"/>
                </a:solidFill>
                <a:latin typeface="Arial" panose="020B0604020202020204" pitchFamily="34" charset="0"/>
                <a:cs typeface="Arial" panose="020B0604020202020204" pitchFamily="34" charset="0"/>
              </a:rPr>
              <a:t> wed: </a:t>
            </a:r>
            <a:r>
              <a:rPr lang="en-US" sz="6600" dirty="0">
                <a:solidFill>
                  <a:srgbClr val="3829FB"/>
                </a:solidFill>
                <a:latin typeface="Arial" panose="020B0604020202020204" pitchFamily="34" charset="0"/>
                <a:cs typeface="Arial" panose="020B0604020202020204" pitchFamily="34" charset="0"/>
              </a:rPr>
              <a:t>http //www.google.com maps</a:t>
            </a:r>
          </a:p>
        </p:txBody>
      </p:sp>
      <p:pic>
        <p:nvPicPr>
          <p:cNvPr id="12" name="Picture 11" descr="A picture containing text, electronics, computer&#10;&#10;Description automatically generated">
            <a:extLst>
              <a:ext uri="{FF2B5EF4-FFF2-40B4-BE49-F238E27FC236}">
                <a16:creationId xmlns:a16="http://schemas.microsoft.com/office/drawing/2014/main" id="{75B566E1-A870-40FF-B440-255ED17C8E7D}"/>
              </a:ext>
            </a:extLst>
          </p:cNvPr>
          <p:cNvPicPr>
            <a:picLocks noChangeAspect="1"/>
          </p:cNvPicPr>
          <p:nvPr/>
        </p:nvPicPr>
        <p:blipFill rotWithShape="1">
          <a:blip r:embed="rId2">
            <a:extLst>
              <a:ext uri="{28A0092B-C50C-407E-A947-70E740481C1C}">
                <a14:useLocalDpi xmlns:a14="http://schemas.microsoft.com/office/drawing/2010/main" val="0"/>
              </a:ext>
            </a:extLst>
          </a:blip>
          <a:srcRect r="192" b="9610"/>
          <a:stretch/>
        </p:blipFill>
        <p:spPr>
          <a:xfrm>
            <a:off x="240579" y="4940814"/>
            <a:ext cx="7410204" cy="4850886"/>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574DCF18-1C42-4B7E-A7D6-75D45D9DCC4E}"/>
              </a:ext>
            </a:extLst>
          </p:cNvPr>
          <p:cNvPicPr>
            <a:picLocks noChangeAspect="1"/>
          </p:cNvPicPr>
          <p:nvPr/>
        </p:nvPicPr>
        <p:blipFill rotWithShape="1">
          <a:blip r:embed="rId3">
            <a:extLst>
              <a:ext uri="{28A0092B-C50C-407E-A947-70E740481C1C}">
                <a14:useLocalDpi xmlns:a14="http://schemas.microsoft.com/office/drawing/2010/main" val="0"/>
              </a:ext>
            </a:extLst>
          </a:blip>
          <a:srcRect l="15249" r="12112" b="11515"/>
          <a:stretch/>
        </p:blipFill>
        <p:spPr>
          <a:xfrm>
            <a:off x="7727384" y="4804390"/>
            <a:ext cx="3277584" cy="4963875"/>
          </a:xfrm>
          <a:prstGeom prst="rect">
            <a:avLst/>
          </a:prstGeom>
        </p:spPr>
      </p:pic>
      <p:pic>
        <p:nvPicPr>
          <p:cNvPr id="14" name="Picture 13" descr="Graphical user interface, application, website&#10;&#10;Description automatically generated">
            <a:extLst>
              <a:ext uri="{FF2B5EF4-FFF2-40B4-BE49-F238E27FC236}">
                <a16:creationId xmlns:a16="http://schemas.microsoft.com/office/drawing/2014/main" id="{EA14794E-F58F-4D4A-A93C-11852166E6C4}"/>
              </a:ext>
            </a:extLst>
          </p:cNvPr>
          <p:cNvPicPr>
            <a:picLocks noChangeAspect="1"/>
          </p:cNvPicPr>
          <p:nvPr/>
        </p:nvPicPr>
        <p:blipFill rotWithShape="1">
          <a:blip r:embed="rId4">
            <a:extLst>
              <a:ext uri="{28A0092B-C50C-407E-A947-70E740481C1C}">
                <a14:useLocalDpi xmlns:a14="http://schemas.microsoft.com/office/drawing/2010/main" val="0"/>
              </a:ext>
            </a:extLst>
          </a:blip>
          <a:srcRect l="4162" t="6927" r="6009" b="27765"/>
          <a:stretch/>
        </p:blipFill>
        <p:spPr>
          <a:xfrm>
            <a:off x="11396858" y="5093729"/>
            <a:ext cx="6804561" cy="4201853"/>
          </a:xfrm>
          <a:prstGeom prst="rect">
            <a:avLst/>
          </a:prstGeom>
        </p:spPr>
      </p:pic>
      <p:grpSp>
        <p:nvGrpSpPr>
          <p:cNvPr id="15" name="Group 14">
            <a:extLst>
              <a:ext uri="{FF2B5EF4-FFF2-40B4-BE49-F238E27FC236}">
                <a16:creationId xmlns:a16="http://schemas.microsoft.com/office/drawing/2014/main" id="{55599779-4C68-40D4-9B39-F41670A98F21}"/>
              </a:ext>
            </a:extLst>
          </p:cNvPr>
          <p:cNvGrpSpPr/>
          <p:nvPr/>
        </p:nvGrpSpPr>
        <p:grpSpPr>
          <a:xfrm>
            <a:off x="0" y="1285545"/>
            <a:ext cx="8432488" cy="867126"/>
            <a:chOff x="67942" y="55085"/>
            <a:chExt cx="6717424" cy="875873"/>
          </a:xfrm>
        </p:grpSpPr>
        <p:sp>
          <p:nvSpPr>
            <p:cNvPr id="16" name="Arrow: Pentagon 26">
              <a:extLst>
                <a:ext uri="{FF2B5EF4-FFF2-40B4-BE49-F238E27FC236}">
                  <a16:creationId xmlns:a16="http://schemas.microsoft.com/office/drawing/2014/main" id="{B8288C0E-8D33-458B-910E-3394CD3C5001}"/>
                </a:ext>
              </a:extLst>
            </p:cNvPr>
            <p:cNvSpPr/>
            <p:nvPr/>
          </p:nvSpPr>
          <p:spPr>
            <a:xfrm>
              <a:off x="177763" y="58009"/>
              <a:ext cx="6607603" cy="872949"/>
            </a:xfrm>
            <a:prstGeom prst="homePlate">
              <a:avLst/>
            </a:prstGeom>
            <a:solidFill>
              <a:srgbClr val="F2F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17" name="TextBox 16">
              <a:extLst>
                <a:ext uri="{FF2B5EF4-FFF2-40B4-BE49-F238E27FC236}">
                  <a16:creationId xmlns:a16="http://schemas.microsoft.com/office/drawing/2014/main" id="{6B11D29F-B11C-4E3C-99EF-D453EB3845B8}"/>
                </a:ext>
              </a:extLst>
            </p:cNvPr>
            <p:cNvSpPr txBox="1"/>
            <p:nvPr/>
          </p:nvSpPr>
          <p:spPr>
            <a:xfrm>
              <a:off x="1200794" y="114708"/>
              <a:ext cx="5338068" cy="746115"/>
            </a:xfrm>
            <a:prstGeom prst="rect">
              <a:avLst/>
            </a:prstGeom>
            <a:solidFill>
              <a:srgbClr val="F2FA8E"/>
            </a:solidFill>
          </p:spPr>
          <p:txBody>
            <a:bodyPr wrap="square" rtlCol="0">
              <a:spAutoFit/>
            </a:bodyPr>
            <a:lstStyle/>
            <a:p>
              <a:pPr algn="ctr"/>
              <a:r>
                <a:rPr lang="en-US" sz="4200" dirty="0" err="1">
                  <a:solidFill>
                    <a:srgbClr val="0070C0"/>
                  </a:solidFill>
                  <a:latin typeface="Arial" panose="020B0604020202020204" pitchFamily="34" charset="0"/>
                  <a:cs typeface="Arial" panose="020B0604020202020204" pitchFamily="34" charset="0"/>
                </a:rPr>
                <a:t>Tìm</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đường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đi</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trên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sp>
          <p:nvSpPr>
            <p:cNvPr id="18" name="Arrow: Pentagon 28">
              <a:extLst>
                <a:ext uri="{FF2B5EF4-FFF2-40B4-BE49-F238E27FC236}">
                  <a16:creationId xmlns:a16="http://schemas.microsoft.com/office/drawing/2014/main" id="{CBF2E4A2-E4CF-42EF-AC28-1BB5643B0882}"/>
                </a:ext>
              </a:extLst>
            </p:cNvPr>
            <p:cNvSpPr/>
            <p:nvPr/>
          </p:nvSpPr>
          <p:spPr>
            <a:xfrm>
              <a:off x="67942" y="55085"/>
              <a:ext cx="1301952" cy="87294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III</a:t>
              </a:r>
            </a:p>
          </p:txBody>
        </p:sp>
      </p:grpSp>
    </p:spTree>
    <p:extLst>
      <p:ext uri="{BB962C8B-B14F-4D97-AF65-F5344CB8AC3E}">
        <p14:creationId xmlns:p14="http://schemas.microsoft.com/office/powerpoint/2010/main" val="18225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35C390B-4A8C-4F08-839A-164418110E2E}"/>
              </a:ext>
            </a:extLst>
          </p:cNvPr>
          <p:cNvSpPr/>
          <p:nvPr/>
        </p:nvSpPr>
        <p:spPr>
          <a:xfrm>
            <a:off x="3572783" y="2667002"/>
            <a:ext cx="12690473" cy="5882457"/>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FF0000"/>
                </a:solidFill>
                <a:latin typeface="Arial" panose="020B0604020202020204" pitchFamily="34" charset="0"/>
                <a:cs typeface="Arial" panose="020B0604020202020204" pitchFamily="34" charset="0"/>
              </a:rPr>
              <a:t>Nêu các bước tìm đường đi trên google map?</a:t>
            </a:r>
          </a:p>
        </p:txBody>
      </p:sp>
      <p:sp>
        <p:nvSpPr>
          <p:cNvPr id="9" name="TextBox 5">
            <a:extLst>
              <a:ext uri="{FF2B5EF4-FFF2-40B4-BE49-F238E27FC236}">
                <a16:creationId xmlns:a16="http://schemas.microsoft.com/office/drawing/2014/main" id="{5A700562-9CB8-4177-A141-EBC58A7BD777}"/>
              </a:ext>
            </a:extLst>
          </p:cNvPr>
          <p:cNvSpPr txBox="1">
            <a:spLocks noChangeArrowheads="1"/>
          </p:cNvSpPr>
          <p:nvPr/>
        </p:nvSpPr>
        <p:spPr bwMode="auto">
          <a:xfrm>
            <a:off x="1510433" y="9097153"/>
            <a:ext cx="3679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200" b="1">
                <a:solidFill>
                  <a:srgbClr val="0070C0"/>
                </a:solidFill>
                <a:ea typeface="Open Sans"/>
              </a:rPr>
              <a:t>B</a:t>
            </a:r>
            <a:r>
              <a:rPr lang="vi-VN" altLang="en-US" sz="4200" b="1">
                <a:solidFill>
                  <a:srgbClr val="0070C0"/>
                </a:solidFill>
                <a:ea typeface="Open Sans"/>
              </a:rPr>
              <a:t>ư</a:t>
            </a:r>
            <a:r>
              <a:rPr lang="en-US" altLang="en-US" sz="4200" b="1">
                <a:solidFill>
                  <a:srgbClr val="0070C0"/>
                </a:solidFill>
                <a:ea typeface="Open Sans"/>
              </a:rPr>
              <a:t>ớc 1</a:t>
            </a:r>
          </a:p>
        </p:txBody>
      </p:sp>
      <p:sp>
        <p:nvSpPr>
          <p:cNvPr id="10" name="TextBox 5">
            <a:extLst>
              <a:ext uri="{FF2B5EF4-FFF2-40B4-BE49-F238E27FC236}">
                <a16:creationId xmlns:a16="http://schemas.microsoft.com/office/drawing/2014/main" id="{3556E852-A9E0-4780-9B73-6DA5697A11E3}"/>
              </a:ext>
            </a:extLst>
          </p:cNvPr>
          <p:cNvSpPr txBox="1">
            <a:spLocks noChangeArrowheads="1"/>
          </p:cNvSpPr>
          <p:nvPr/>
        </p:nvSpPr>
        <p:spPr bwMode="auto">
          <a:xfrm>
            <a:off x="6642905" y="9097153"/>
            <a:ext cx="3679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200" b="1">
                <a:solidFill>
                  <a:srgbClr val="00B050"/>
                </a:solidFill>
                <a:ea typeface="Open Sans"/>
              </a:rPr>
              <a:t>B</a:t>
            </a:r>
            <a:r>
              <a:rPr lang="vi-VN" altLang="en-US" sz="4200" b="1">
                <a:solidFill>
                  <a:srgbClr val="00B050"/>
                </a:solidFill>
                <a:ea typeface="Open Sans"/>
              </a:rPr>
              <a:t>ư</a:t>
            </a:r>
            <a:r>
              <a:rPr lang="en-US" altLang="en-US" sz="4200" b="1">
                <a:solidFill>
                  <a:srgbClr val="00B050"/>
                </a:solidFill>
                <a:ea typeface="Open Sans"/>
              </a:rPr>
              <a:t>ớc 2</a:t>
            </a:r>
          </a:p>
        </p:txBody>
      </p:sp>
      <p:sp>
        <p:nvSpPr>
          <p:cNvPr id="11" name="TextBox 5">
            <a:extLst>
              <a:ext uri="{FF2B5EF4-FFF2-40B4-BE49-F238E27FC236}">
                <a16:creationId xmlns:a16="http://schemas.microsoft.com/office/drawing/2014/main" id="{81DC6DB5-5A3A-4F9D-827C-DC144AD6610D}"/>
              </a:ext>
            </a:extLst>
          </p:cNvPr>
          <p:cNvSpPr txBox="1">
            <a:spLocks noChangeArrowheads="1"/>
          </p:cNvSpPr>
          <p:nvPr/>
        </p:nvSpPr>
        <p:spPr bwMode="auto">
          <a:xfrm>
            <a:off x="12751553" y="9097153"/>
            <a:ext cx="3679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200" b="1">
                <a:solidFill>
                  <a:srgbClr val="C00000"/>
                </a:solidFill>
                <a:ea typeface="Open Sans"/>
              </a:rPr>
              <a:t>B</a:t>
            </a:r>
            <a:r>
              <a:rPr lang="vi-VN" altLang="en-US" sz="4200" b="1">
                <a:solidFill>
                  <a:srgbClr val="C00000"/>
                </a:solidFill>
                <a:ea typeface="Open Sans"/>
              </a:rPr>
              <a:t>ư</a:t>
            </a:r>
            <a:r>
              <a:rPr lang="en-US" altLang="en-US" sz="4200" b="1">
                <a:solidFill>
                  <a:srgbClr val="C00000"/>
                </a:solidFill>
                <a:ea typeface="Open Sans"/>
              </a:rPr>
              <a:t>ớc 3</a:t>
            </a:r>
          </a:p>
        </p:txBody>
      </p:sp>
      <p:grpSp>
        <p:nvGrpSpPr>
          <p:cNvPr id="12" name="Group 11">
            <a:extLst>
              <a:ext uri="{FF2B5EF4-FFF2-40B4-BE49-F238E27FC236}">
                <a16:creationId xmlns:a16="http://schemas.microsoft.com/office/drawing/2014/main" id="{FDEA5353-CD4E-49BB-8A64-C3C2C2AA1A76}"/>
              </a:ext>
            </a:extLst>
          </p:cNvPr>
          <p:cNvGrpSpPr/>
          <p:nvPr/>
        </p:nvGrpSpPr>
        <p:grpSpPr>
          <a:xfrm>
            <a:off x="127837" y="6051747"/>
            <a:ext cx="6223337" cy="2795327"/>
            <a:chOff x="2695" y="1375244"/>
            <a:chExt cx="3283776" cy="1313510"/>
          </a:xfrm>
        </p:grpSpPr>
        <p:sp>
          <p:nvSpPr>
            <p:cNvPr id="13" name="Arrow: Chevron 12">
              <a:extLst>
                <a:ext uri="{FF2B5EF4-FFF2-40B4-BE49-F238E27FC236}">
                  <a16:creationId xmlns:a16="http://schemas.microsoft.com/office/drawing/2014/main" id="{C710EDDC-9226-46A8-8438-F7220B01E2BA}"/>
                </a:ext>
              </a:extLst>
            </p:cNvPr>
            <p:cNvSpPr/>
            <p:nvPr/>
          </p:nvSpPr>
          <p:spPr>
            <a:xfrm>
              <a:off x="2695" y="1375244"/>
              <a:ext cx="3283776" cy="1313510"/>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id="{93008B0A-A66C-4F85-A371-181D2197E061}"/>
                </a:ext>
              </a:extLst>
            </p:cNvPr>
            <p:cNvSpPr txBox="1"/>
            <p:nvPr/>
          </p:nvSpPr>
          <p:spPr>
            <a:xfrm>
              <a:off x="659450" y="1375244"/>
              <a:ext cx="1970266"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6027" tIns="72009" rIns="72009" bIns="72009" numCol="1" spcCol="1270" anchor="ctr" anchorCtr="0">
              <a:noAutofit/>
            </a:bodyPr>
            <a:lstStyle/>
            <a:p>
              <a:pPr lvl="0"/>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Mở google map trên thiết bị</a:t>
              </a:r>
            </a:p>
          </p:txBody>
        </p:sp>
      </p:grpSp>
      <p:grpSp>
        <p:nvGrpSpPr>
          <p:cNvPr id="15" name="Group 14">
            <a:extLst>
              <a:ext uri="{FF2B5EF4-FFF2-40B4-BE49-F238E27FC236}">
                <a16:creationId xmlns:a16="http://schemas.microsoft.com/office/drawing/2014/main" id="{311F198C-A148-4C7F-B490-543E0B4E048C}"/>
              </a:ext>
            </a:extLst>
          </p:cNvPr>
          <p:cNvGrpSpPr/>
          <p:nvPr/>
        </p:nvGrpSpPr>
        <p:grpSpPr>
          <a:xfrm>
            <a:off x="5472014" y="6051747"/>
            <a:ext cx="6988569" cy="2920367"/>
            <a:chOff x="2695" y="1375244"/>
            <a:chExt cx="3283776" cy="1372266"/>
          </a:xfrm>
        </p:grpSpPr>
        <p:sp>
          <p:nvSpPr>
            <p:cNvPr id="16" name="Arrow: Chevron 15">
              <a:extLst>
                <a:ext uri="{FF2B5EF4-FFF2-40B4-BE49-F238E27FC236}">
                  <a16:creationId xmlns:a16="http://schemas.microsoft.com/office/drawing/2014/main" id="{A4A1858B-D3E8-4364-A25D-2199CB12F6FC}"/>
                </a:ext>
              </a:extLst>
            </p:cNvPr>
            <p:cNvSpPr/>
            <p:nvPr/>
          </p:nvSpPr>
          <p:spPr>
            <a:xfrm>
              <a:off x="2695" y="1375244"/>
              <a:ext cx="3283776" cy="1313510"/>
            </a:xfrm>
            <a:prstGeom prst="chevron">
              <a:avLst/>
            </a:prstGeom>
            <a:solidFill>
              <a:srgbClr val="00B05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Arrow: Chevron 4">
              <a:extLst>
                <a:ext uri="{FF2B5EF4-FFF2-40B4-BE49-F238E27FC236}">
                  <a16:creationId xmlns:a16="http://schemas.microsoft.com/office/drawing/2014/main" id="{EAE4AD6D-6AD9-48BD-974F-D82545E7E1B2}"/>
                </a:ext>
              </a:extLst>
            </p:cNvPr>
            <p:cNvSpPr txBox="1"/>
            <p:nvPr/>
          </p:nvSpPr>
          <p:spPr>
            <a:xfrm>
              <a:off x="590840" y="1434000"/>
              <a:ext cx="2380921"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6027" tIns="72009" rIns="72009" bIns="72009" numCol="1" spcCol="1270" anchor="ctr" anchorCtr="0">
              <a:noAutofit/>
            </a:bodyPr>
            <a:lstStyle/>
            <a:p>
              <a:pPr lvl="0"/>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Nhập tên địa điểm n</a:t>
              </a:r>
              <a:r>
                <a:rPr lang="vi-VN"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ơ</a:t>
              </a:r>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i cần đến</a:t>
              </a:r>
              <a:endParaRPr lang="en-US" sz="36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D590894A-9535-4871-809A-6E246096EE97}"/>
              </a:ext>
            </a:extLst>
          </p:cNvPr>
          <p:cNvGrpSpPr/>
          <p:nvPr/>
        </p:nvGrpSpPr>
        <p:grpSpPr>
          <a:xfrm>
            <a:off x="11581424" y="6051748"/>
            <a:ext cx="6329126" cy="2795325"/>
            <a:chOff x="2695" y="1375244"/>
            <a:chExt cx="3283776" cy="1313510"/>
          </a:xfrm>
        </p:grpSpPr>
        <p:sp>
          <p:nvSpPr>
            <p:cNvPr id="19" name="Arrow: Chevron 18">
              <a:extLst>
                <a:ext uri="{FF2B5EF4-FFF2-40B4-BE49-F238E27FC236}">
                  <a16:creationId xmlns:a16="http://schemas.microsoft.com/office/drawing/2014/main" id="{0C42944B-9A00-4DA3-9940-BBDE2A65DB96}"/>
                </a:ext>
              </a:extLst>
            </p:cNvPr>
            <p:cNvSpPr/>
            <p:nvPr/>
          </p:nvSpPr>
          <p:spPr>
            <a:xfrm>
              <a:off x="2695" y="1375244"/>
              <a:ext cx="3283776" cy="1313510"/>
            </a:xfrm>
            <a:prstGeom prst="chevron">
              <a:avLst/>
            </a:prstGeom>
            <a:solidFill>
              <a:srgbClr val="C0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4A5549D0-66DC-42D9-9D63-BC4736EC5231}"/>
                </a:ext>
              </a:extLst>
            </p:cNvPr>
            <p:cNvSpPr txBox="1"/>
            <p:nvPr/>
          </p:nvSpPr>
          <p:spPr>
            <a:xfrm>
              <a:off x="659450" y="1375244"/>
              <a:ext cx="2261434"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6027" tIns="72009" rIns="72009" bIns="72009" numCol="1" spcCol="1270" anchor="ctr" anchorCtr="0">
              <a:noAutofit/>
            </a:bodyPr>
            <a:lstStyle/>
            <a:p>
              <a:pPr lvl="0"/>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Để tìm đ</a:t>
              </a:r>
              <a:r>
                <a:rPr lang="vi-VN"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ư</a:t>
              </a:r>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ờng đi: nhập 2 địa điểm n</a:t>
              </a:r>
              <a:r>
                <a:rPr lang="vi-VN"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ơ</a:t>
              </a:r>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i đi, n</a:t>
              </a:r>
              <a:r>
                <a:rPr lang="vi-VN"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ơ</a:t>
              </a:r>
              <a:r>
                <a:rPr lang="en-US" sz="36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i đến</a:t>
              </a:r>
              <a:endParaRPr lang="en-US" sz="36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B1EB37E0-1CFD-4568-878E-735CCB024D82}"/>
              </a:ext>
            </a:extLst>
          </p:cNvPr>
          <p:cNvPicPr>
            <a:picLocks noChangeAspect="1"/>
          </p:cNvPicPr>
          <p:nvPr/>
        </p:nvPicPr>
        <p:blipFill rotWithShape="1">
          <a:blip r:embed="rId3"/>
          <a:srcRect l="47630" t="30995" r="22175" b="50000"/>
          <a:stretch/>
        </p:blipFill>
        <p:spPr>
          <a:xfrm>
            <a:off x="5425299" y="4040026"/>
            <a:ext cx="5522025" cy="1954977"/>
          </a:xfrm>
          <a:prstGeom prst="rect">
            <a:avLst/>
          </a:prstGeom>
        </p:spPr>
      </p:pic>
      <p:pic>
        <p:nvPicPr>
          <p:cNvPr id="3" name="Picture 2">
            <a:extLst>
              <a:ext uri="{FF2B5EF4-FFF2-40B4-BE49-F238E27FC236}">
                <a16:creationId xmlns:a16="http://schemas.microsoft.com/office/drawing/2014/main" id="{77A502F8-EB0C-4DF6-A79B-6A56EFBA0AA1}"/>
              </a:ext>
            </a:extLst>
          </p:cNvPr>
          <p:cNvPicPr>
            <a:picLocks noChangeAspect="1"/>
          </p:cNvPicPr>
          <p:nvPr/>
        </p:nvPicPr>
        <p:blipFill rotWithShape="1">
          <a:blip r:embed="rId4"/>
          <a:srcRect l="46759" t="30996" r="19211" b="10517"/>
          <a:stretch/>
        </p:blipFill>
        <p:spPr>
          <a:xfrm>
            <a:off x="11612880" y="800100"/>
            <a:ext cx="5369532" cy="5126607"/>
          </a:xfrm>
          <a:prstGeom prst="rect">
            <a:avLst/>
          </a:prstGeom>
        </p:spPr>
      </p:pic>
      <p:sp>
        <p:nvSpPr>
          <p:cNvPr id="22" name="TextBox 21">
            <a:extLst>
              <a:ext uri="{FF2B5EF4-FFF2-40B4-BE49-F238E27FC236}">
                <a16:creationId xmlns:a16="http://schemas.microsoft.com/office/drawing/2014/main" id="{8E6D420A-6ED4-4D47-A270-A7EFBF6AF1DC}"/>
              </a:ext>
            </a:extLst>
          </p:cNvPr>
          <p:cNvSpPr txBox="1"/>
          <p:nvPr/>
        </p:nvSpPr>
        <p:spPr>
          <a:xfrm>
            <a:off x="171164" y="1033029"/>
            <a:ext cx="9212289" cy="830997"/>
          </a:xfrm>
          <a:prstGeom prst="rect">
            <a:avLst/>
          </a:prstGeom>
          <a:solidFill>
            <a:schemeClr val="accent4">
              <a:lumMod val="20000"/>
              <a:lumOff val="80000"/>
            </a:schemeClr>
          </a:solidFill>
          <a:ln w="6350">
            <a:solidFill>
              <a:srgbClr val="0000FF"/>
            </a:solidFill>
            <a:prstDash val="sysDash"/>
          </a:ln>
        </p:spPr>
        <p:txBody>
          <a:bodyPr wrap="square" rtlCol="0">
            <a:spAutoFit/>
          </a:bodyPr>
          <a:lstStyle/>
          <a:p>
            <a:r>
              <a:rPr lang="en-US" sz="4800">
                <a:solidFill>
                  <a:srgbClr val="1223FA"/>
                </a:solidFill>
                <a:latin typeface="Arial" panose="020B0604020202020204" pitchFamily="34" charset="0"/>
                <a:cs typeface="Arial" panose="020B0604020202020204" pitchFamily="34" charset="0"/>
              </a:rPr>
              <a:t>b. Tìm đ</a:t>
            </a:r>
            <a:r>
              <a:rPr lang="vi-VN" sz="4800">
                <a:solidFill>
                  <a:srgbClr val="1223FA"/>
                </a:solidFill>
                <a:latin typeface="Arial" panose="020B0604020202020204" pitchFamily="34" charset="0"/>
                <a:cs typeface="Arial" panose="020B0604020202020204" pitchFamily="34" charset="0"/>
              </a:rPr>
              <a:t>ư</a:t>
            </a:r>
            <a:r>
              <a:rPr lang="en-US" sz="4800">
                <a:solidFill>
                  <a:srgbClr val="1223FA"/>
                </a:solidFill>
                <a:latin typeface="Arial" panose="020B0604020202020204" pitchFamily="34" charset="0"/>
                <a:cs typeface="Arial" panose="020B0604020202020204" pitchFamily="34" charset="0"/>
              </a:rPr>
              <a:t>ờng đi trên google map</a:t>
            </a:r>
          </a:p>
        </p:txBody>
      </p:sp>
    </p:spTree>
    <p:extLst>
      <p:ext uri="{BB962C8B-B14F-4D97-AF65-F5344CB8AC3E}">
        <p14:creationId xmlns:p14="http://schemas.microsoft.com/office/powerpoint/2010/main" val="333714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down)">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83D0BF1-3303-4C6D-8ADD-F2F37651FF47}"/>
              </a:ext>
            </a:extLst>
          </p:cNvPr>
          <p:cNvSpPr txBox="1"/>
          <p:nvPr/>
        </p:nvSpPr>
        <p:spPr>
          <a:xfrm>
            <a:off x="5787714" y="858099"/>
            <a:ext cx="8168640" cy="1459563"/>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102870" tIns="51435" rIns="102870" bIns="51435" numCol="1" spcCol="0" rtlCol="0" fromWordArt="0" anchor="t" anchorCtr="0" forceAA="0" compatLnSpc="1">
            <a:prstTxWarp prst="textNoShape">
              <a:avLst/>
            </a:prstTxWarp>
            <a:noAutofit/>
          </a:bodyPr>
          <a:lstStyle/>
          <a:p>
            <a:endParaRPr lang="en-US" sz="2700">
              <a:latin typeface="Arial" pitchFamily="34" charset="0"/>
              <a:cs typeface="Arial" pitchFamily="34" charset="0"/>
            </a:endParaRPr>
          </a:p>
        </p:txBody>
      </p:sp>
      <p:sp>
        <p:nvSpPr>
          <p:cNvPr id="16" name="TextBox 15">
            <a:extLst>
              <a:ext uri="{FF2B5EF4-FFF2-40B4-BE49-F238E27FC236}">
                <a16:creationId xmlns:a16="http://schemas.microsoft.com/office/drawing/2014/main" id="{699D1AF4-9E39-439C-BEE4-442B3AF969B2}"/>
              </a:ext>
            </a:extLst>
          </p:cNvPr>
          <p:cNvSpPr txBox="1"/>
          <p:nvPr/>
        </p:nvSpPr>
        <p:spPr>
          <a:xfrm>
            <a:off x="4994429" y="3824703"/>
            <a:ext cx="8423985" cy="854080"/>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nvGrpSpPr>
          <p:cNvPr id="27" name="Group 26">
            <a:extLst>
              <a:ext uri="{FF2B5EF4-FFF2-40B4-BE49-F238E27FC236}">
                <a16:creationId xmlns:a16="http://schemas.microsoft.com/office/drawing/2014/main" id="{9730D462-2DE3-43AB-BD8E-4DF8B313D096}"/>
              </a:ext>
            </a:extLst>
          </p:cNvPr>
          <p:cNvGrpSpPr/>
          <p:nvPr/>
        </p:nvGrpSpPr>
        <p:grpSpPr>
          <a:xfrm>
            <a:off x="5787714" y="3169992"/>
            <a:ext cx="9245535" cy="1309424"/>
            <a:chOff x="1133366" y="2220084"/>
            <a:chExt cx="5681780" cy="914400"/>
          </a:xfrm>
        </p:grpSpPr>
        <p:sp>
          <p:nvSpPr>
            <p:cNvPr id="28" name="Arrow: Pentagon 27">
              <a:extLst>
                <a:ext uri="{FF2B5EF4-FFF2-40B4-BE49-F238E27FC236}">
                  <a16:creationId xmlns:a16="http://schemas.microsoft.com/office/drawing/2014/main" id="{1959BD2B-BB71-4012-8821-92D636251AC5}"/>
                </a:ext>
              </a:extLst>
            </p:cNvPr>
            <p:cNvSpPr/>
            <p:nvPr/>
          </p:nvSpPr>
          <p:spPr>
            <a:xfrm>
              <a:off x="1133366" y="2220084"/>
              <a:ext cx="5681780"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29" name="TextBox 28">
              <a:extLst>
                <a:ext uri="{FF2B5EF4-FFF2-40B4-BE49-F238E27FC236}">
                  <a16:creationId xmlns:a16="http://schemas.microsoft.com/office/drawing/2014/main" id="{1E5B762F-0045-4595-AC5F-D40D3EE91CA1}"/>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30" name="TextBox 29">
            <a:extLst>
              <a:ext uri="{FF2B5EF4-FFF2-40B4-BE49-F238E27FC236}">
                <a16:creationId xmlns:a16="http://schemas.microsoft.com/office/drawing/2014/main" id="{C1CB36ED-5515-4DEC-9039-107AB93B7773}"/>
              </a:ext>
            </a:extLst>
          </p:cNvPr>
          <p:cNvSpPr txBox="1"/>
          <p:nvPr/>
        </p:nvSpPr>
        <p:spPr>
          <a:xfrm>
            <a:off x="6792255" y="3368176"/>
            <a:ext cx="9847248" cy="738664"/>
          </a:xfrm>
          <a:prstGeom prst="rect">
            <a:avLst/>
          </a:prstGeom>
          <a:noFill/>
        </p:spPr>
        <p:txBody>
          <a:bodyPr wrap="square" rtlCol="0">
            <a:spAutoFit/>
          </a:bodyPr>
          <a:lstStyle/>
          <a:p>
            <a:r>
              <a:rPr lang="en-US" sz="4200">
                <a:solidFill>
                  <a:srgbClr val="0070C0"/>
                </a:solidFill>
                <a:latin typeface="Arial" panose="020B0604020202020204" pitchFamily="34" charset="0"/>
                <a:cs typeface="Arial" panose="020B0604020202020204" pitchFamily="34" charset="0"/>
              </a:rPr>
              <a:t>Phương hướng trên bản đồ</a:t>
            </a:r>
          </a:p>
        </p:txBody>
      </p:sp>
      <p:grpSp>
        <p:nvGrpSpPr>
          <p:cNvPr id="31" name="Group 30">
            <a:extLst>
              <a:ext uri="{FF2B5EF4-FFF2-40B4-BE49-F238E27FC236}">
                <a16:creationId xmlns:a16="http://schemas.microsoft.com/office/drawing/2014/main" id="{830F10FD-45B7-4A4E-AC2E-391C0DB6A585}"/>
              </a:ext>
            </a:extLst>
          </p:cNvPr>
          <p:cNvGrpSpPr/>
          <p:nvPr/>
        </p:nvGrpSpPr>
        <p:grpSpPr>
          <a:xfrm>
            <a:off x="4644371" y="3169991"/>
            <a:ext cx="1952928" cy="1309424"/>
            <a:chOff x="344605" y="154323"/>
            <a:chExt cx="1301952" cy="872949"/>
          </a:xfrm>
        </p:grpSpPr>
        <p:sp>
          <p:nvSpPr>
            <p:cNvPr id="32" name="Arrow: Pentagon 31">
              <a:extLst>
                <a:ext uri="{FF2B5EF4-FFF2-40B4-BE49-F238E27FC236}">
                  <a16:creationId xmlns:a16="http://schemas.microsoft.com/office/drawing/2014/main" id="{60AA898A-3C51-4B37-AB22-E6279EB6116A}"/>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a:t>
              </a:r>
            </a:p>
          </p:txBody>
        </p:sp>
        <p:sp>
          <p:nvSpPr>
            <p:cNvPr id="33" name="Isosceles Triangle 32">
              <a:extLst>
                <a:ext uri="{FF2B5EF4-FFF2-40B4-BE49-F238E27FC236}">
                  <a16:creationId xmlns:a16="http://schemas.microsoft.com/office/drawing/2014/main" id="{DE0B599F-CB48-4636-B758-BCCDEF3E150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34" name="Group 33">
            <a:extLst>
              <a:ext uri="{FF2B5EF4-FFF2-40B4-BE49-F238E27FC236}">
                <a16:creationId xmlns:a16="http://schemas.microsoft.com/office/drawing/2014/main" id="{F24F5EFE-F6A9-4B2E-A8E7-6F9C45DE9A7B}"/>
              </a:ext>
            </a:extLst>
          </p:cNvPr>
          <p:cNvGrpSpPr/>
          <p:nvPr/>
        </p:nvGrpSpPr>
        <p:grpSpPr>
          <a:xfrm>
            <a:off x="4809101" y="5096520"/>
            <a:ext cx="9911405" cy="1309424"/>
            <a:chOff x="1133366" y="2220084"/>
            <a:chExt cx="5681780" cy="914400"/>
          </a:xfrm>
          <a:solidFill>
            <a:schemeClr val="accent4">
              <a:lumMod val="20000"/>
              <a:lumOff val="80000"/>
            </a:schemeClr>
          </a:solidFill>
        </p:grpSpPr>
        <p:sp>
          <p:nvSpPr>
            <p:cNvPr id="35" name="Arrow: Pentagon 34">
              <a:extLst>
                <a:ext uri="{FF2B5EF4-FFF2-40B4-BE49-F238E27FC236}">
                  <a16:creationId xmlns:a16="http://schemas.microsoft.com/office/drawing/2014/main" id="{A46844E8-FB37-4444-B8DA-D758A266EDB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36" name="TextBox 35">
              <a:extLst>
                <a:ext uri="{FF2B5EF4-FFF2-40B4-BE49-F238E27FC236}">
                  <a16:creationId xmlns:a16="http://schemas.microsoft.com/office/drawing/2014/main" id="{E1AD94D8-A3AA-4E77-A547-D54130F9E667}"/>
                </a:ext>
              </a:extLst>
            </p:cNvPr>
            <p:cNvSpPr txBox="1"/>
            <p:nvPr/>
          </p:nvSpPr>
          <p:spPr>
            <a:xfrm>
              <a:off x="1307656" y="2384346"/>
              <a:ext cx="5176902"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37" name="TextBox 36">
            <a:extLst>
              <a:ext uri="{FF2B5EF4-FFF2-40B4-BE49-F238E27FC236}">
                <a16:creationId xmlns:a16="http://schemas.microsoft.com/office/drawing/2014/main" id="{EFC475D8-99C4-4FE7-81C4-0BB9BAB2A317}"/>
              </a:ext>
            </a:extLst>
          </p:cNvPr>
          <p:cNvSpPr txBox="1"/>
          <p:nvPr/>
        </p:nvSpPr>
        <p:spPr>
          <a:xfrm>
            <a:off x="5412153" y="5422928"/>
            <a:ext cx="8195832" cy="738664"/>
          </a:xfrm>
          <a:prstGeom prst="rect">
            <a:avLst/>
          </a:prstGeom>
          <a:noFill/>
        </p:spPr>
        <p:txBody>
          <a:bodyPr wrap="square" rtlCol="0">
            <a:spAutoFit/>
          </a:bodyPr>
          <a:lstStyle/>
          <a:p>
            <a:pPr algn="ctr"/>
            <a:r>
              <a:rPr lang="en-US" sz="4200">
                <a:solidFill>
                  <a:srgbClr val="0070C0"/>
                </a:solidFill>
                <a:latin typeface="Arial" panose="020B0604020202020204" pitchFamily="34" charset="0"/>
                <a:cs typeface="Arial" panose="020B0604020202020204" pitchFamily="34" charset="0"/>
              </a:rPr>
              <a:t>Tỉ lệ bản đồ</a:t>
            </a:r>
          </a:p>
        </p:txBody>
      </p:sp>
      <p:sp>
        <p:nvSpPr>
          <p:cNvPr id="38" name="Arrow: Pentagon 37">
            <a:extLst>
              <a:ext uri="{FF2B5EF4-FFF2-40B4-BE49-F238E27FC236}">
                <a16:creationId xmlns:a16="http://schemas.microsoft.com/office/drawing/2014/main" id="{0C8363FC-6424-4EBD-B421-CAA225B2A438}"/>
              </a:ext>
            </a:extLst>
          </p:cNvPr>
          <p:cNvSpPr/>
          <p:nvPr/>
        </p:nvSpPr>
        <p:spPr>
          <a:xfrm>
            <a:off x="4644371" y="5092133"/>
            <a:ext cx="1952928" cy="1309424"/>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sp>
        <p:nvSpPr>
          <p:cNvPr id="39" name="Isosceles Triangle 38">
            <a:extLst>
              <a:ext uri="{FF2B5EF4-FFF2-40B4-BE49-F238E27FC236}">
                <a16:creationId xmlns:a16="http://schemas.microsoft.com/office/drawing/2014/main" id="{C2BFEA74-6662-4CDE-A92D-64685BB49313}"/>
              </a:ext>
            </a:extLst>
          </p:cNvPr>
          <p:cNvSpPr/>
          <p:nvPr/>
        </p:nvSpPr>
        <p:spPr>
          <a:xfrm rot="5400000">
            <a:off x="6130469" y="5553192"/>
            <a:ext cx="393591" cy="381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1" name="Arrow: Pentagon 40">
            <a:extLst>
              <a:ext uri="{FF2B5EF4-FFF2-40B4-BE49-F238E27FC236}">
                <a16:creationId xmlns:a16="http://schemas.microsoft.com/office/drawing/2014/main" id="{A79E613D-43E4-4C29-A96D-BB4CF3619B3A}"/>
              </a:ext>
            </a:extLst>
          </p:cNvPr>
          <p:cNvSpPr/>
          <p:nvPr/>
        </p:nvSpPr>
        <p:spPr>
          <a:xfrm>
            <a:off x="4809103" y="7489199"/>
            <a:ext cx="9911405" cy="1309424"/>
          </a:xfrm>
          <a:prstGeom prst="homePlate">
            <a:avLst/>
          </a:prstGeom>
          <a:solidFill>
            <a:srgbClr val="F2F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43" name="TextBox 42">
            <a:extLst>
              <a:ext uri="{FF2B5EF4-FFF2-40B4-BE49-F238E27FC236}">
                <a16:creationId xmlns:a16="http://schemas.microsoft.com/office/drawing/2014/main" id="{39B51FF4-8518-476E-B8CE-9AF13611E662}"/>
              </a:ext>
            </a:extLst>
          </p:cNvPr>
          <p:cNvSpPr txBox="1"/>
          <p:nvPr/>
        </p:nvSpPr>
        <p:spPr>
          <a:xfrm>
            <a:off x="6281556" y="7743958"/>
            <a:ext cx="8003520" cy="738664"/>
          </a:xfrm>
          <a:prstGeom prst="rect">
            <a:avLst/>
          </a:prstGeom>
          <a:solidFill>
            <a:srgbClr val="F2FA8E"/>
          </a:solidFill>
        </p:spPr>
        <p:txBody>
          <a:bodyPr wrap="square" rtlCol="0">
            <a:spAutoFit/>
          </a:bodyPr>
          <a:lstStyle/>
          <a:p>
            <a:pPr algn="ctr"/>
            <a:r>
              <a:rPr lang="en-US" sz="4200">
                <a:solidFill>
                  <a:srgbClr val="0070C0"/>
                </a:solidFill>
                <a:latin typeface="Arial" panose="020B0604020202020204" pitchFamily="34" charset="0"/>
                <a:cs typeface="Arial" panose="020B0604020202020204" pitchFamily="34" charset="0"/>
              </a:rPr>
              <a:t>Tìm đường đi trên bản đồ</a:t>
            </a:r>
          </a:p>
        </p:txBody>
      </p:sp>
      <p:sp>
        <p:nvSpPr>
          <p:cNvPr id="44" name="Arrow: Pentagon 43">
            <a:extLst>
              <a:ext uri="{FF2B5EF4-FFF2-40B4-BE49-F238E27FC236}">
                <a16:creationId xmlns:a16="http://schemas.microsoft.com/office/drawing/2014/main" id="{C4C38904-8633-46D2-A36D-E23835E4D6BD}"/>
              </a:ext>
            </a:extLst>
          </p:cNvPr>
          <p:cNvSpPr/>
          <p:nvPr/>
        </p:nvSpPr>
        <p:spPr>
          <a:xfrm>
            <a:off x="4644371" y="7484813"/>
            <a:ext cx="1952928" cy="1309424"/>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III</a:t>
            </a:r>
          </a:p>
        </p:txBody>
      </p:sp>
      <p:sp>
        <p:nvSpPr>
          <p:cNvPr id="45" name="Isosceles Triangle 44">
            <a:extLst>
              <a:ext uri="{FF2B5EF4-FFF2-40B4-BE49-F238E27FC236}">
                <a16:creationId xmlns:a16="http://schemas.microsoft.com/office/drawing/2014/main" id="{F0CE7742-AE41-4CA6-8025-51152A972C64}"/>
              </a:ext>
            </a:extLst>
          </p:cNvPr>
          <p:cNvSpPr/>
          <p:nvPr/>
        </p:nvSpPr>
        <p:spPr>
          <a:xfrm rot="5400000">
            <a:off x="6130469" y="7945872"/>
            <a:ext cx="393591" cy="381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4" name="Hình ảnh 9">
            <a:extLst>
              <a:ext uri="{FF2B5EF4-FFF2-40B4-BE49-F238E27FC236}">
                <a16:creationId xmlns:a16="http://schemas.microsoft.com/office/drawing/2014/main" id="{031210A0-A43E-4D31-BE09-2926FE6BD02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5341" y1="35326" x2="45341" y2="35326"/>
                      </a14:backgroundRemoval>
                    </a14:imgEffect>
                  </a14:imgLayer>
                </a14:imgProps>
              </a:ext>
            </a:extLst>
          </a:blip>
          <a:stretch>
            <a:fillRect/>
          </a:stretch>
        </p:blipFill>
        <p:spPr>
          <a:xfrm>
            <a:off x="3826367" y="381776"/>
            <a:ext cx="2336124" cy="2442312"/>
          </a:xfrm>
          <a:prstGeom prst="rect">
            <a:avLst/>
          </a:prstGeom>
        </p:spPr>
      </p:pic>
    </p:spTree>
    <p:extLst>
      <p:ext uri="{BB962C8B-B14F-4D97-AF65-F5344CB8AC3E}">
        <p14:creationId xmlns:p14="http://schemas.microsoft.com/office/powerpoint/2010/main" val="18166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endCondLst>
                                    <p:cond evt="onNext" delay="0">
                                      <p:tgtEl>
                                        <p:sldTgt/>
                                      </p:tgtEl>
                                    </p:cond>
                                  </p:endCondLst>
                                  <p:childTnLst>
                                    <p:animClr clrSpc="hsl" dir="cw">
                                      <p:cBhvr override="childStyle">
                                        <p:cTn id="6" dur="500" fill="hold"/>
                                        <p:tgtEl>
                                          <p:spTgt spid="24"/>
                                        </p:tgtEl>
                                        <p:attrNameLst>
                                          <p:attrName>style.color</p:attrName>
                                        </p:attrNameLst>
                                      </p:cBhvr>
                                      <p:by>
                                        <p:hsl h="7200000" s="0" l="0"/>
                                      </p:by>
                                    </p:animClr>
                                    <p:animClr clrSpc="hsl" dir="cw">
                                      <p:cBhvr>
                                        <p:cTn id="7" dur="500" fill="hold"/>
                                        <p:tgtEl>
                                          <p:spTgt spid="24"/>
                                        </p:tgtEl>
                                        <p:attrNameLst>
                                          <p:attrName>fillcolor</p:attrName>
                                        </p:attrNameLst>
                                      </p:cBhvr>
                                      <p:by>
                                        <p:hsl h="7200000" s="0" l="0"/>
                                      </p:by>
                                    </p:animClr>
                                    <p:animClr clrSpc="hsl" dir="cw">
                                      <p:cBhvr>
                                        <p:cTn id="8" dur="500" fill="hold"/>
                                        <p:tgtEl>
                                          <p:spTgt spid="24"/>
                                        </p:tgtEl>
                                        <p:attrNameLst>
                                          <p:attrName>stroke.color</p:attrName>
                                        </p:attrNameLst>
                                      </p:cBhvr>
                                      <p:by>
                                        <p:hsl h="7200000" s="0" l="0"/>
                                      </p:by>
                                    </p:animClr>
                                    <p:set>
                                      <p:cBhvr>
                                        <p:cTn id="9" dur="500" fill="hold"/>
                                        <p:tgtEl>
                                          <p:spTgt spid="2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13" dur="500" fill="hold"/>
                                        <p:tgtEl>
                                          <p:spTgt spid="13"/>
                                        </p:tgtEl>
                                        <p:attrNameLst>
                                          <p:attrName>style.color</p:attrName>
                                        </p:attrNameLst>
                                      </p:cBhvr>
                                      <p:by>
                                        <p:hsl h="7200000" s="0" l="0"/>
                                      </p:by>
                                    </p:animClr>
                                    <p:animClr clrSpc="hsl" dir="cw">
                                      <p:cBhvr>
                                        <p:cTn id="14" dur="500" fill="hold"/>
                                        <p:tgtEl>
                                          <p:spTgt spid="13"/>
                                        </p:tgtEl>
                                        <p:attrNameLst>
                                          <p:attrName>fillcolor</p:attrName>
                                        </p:attrNameLst>
                                      </p:cBhvr>
                                      <p:by>
                                        <p:hsl h="7200000" s="0" l="0"/>
                                      </p:by>
                                    </p:animClr>
                                    <p:animClr clrSpc="hsl" dir="cw">
                                      <p:cBhvr>
                                        <p:cTn id="15" dur="500" fill="hold"/>
                                        <p:tgtEl>
                                          <p:spTgt spid="13"/>
                                        </p:tgtEl>
                                        <p:attrNameLst>
                                          <p:attrName>stroke.color</p:attrName>
                                        </p:attrNameLst>
                                      </p:cBhvr>
                                      <p:by>
                                        <p:hsl h="7200000" s="0" l="0"/>
                                      </p:by>
                                    </p:animClr>
                                    <p:set>
                                      <p:cBhvr>
                                        <p:cTn id="16"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1" y="1008185"/>
            <a:ext cx="18288000" cy="878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2133600" y="1563406"/>
            <a:ext cx="13696950" cy="22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136617" tIns="68309" rIns="136617" bIns="6830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900"/>
              </a:spcBef>
              <a:buNone/>
            </a:pPr>
            <a:r>
              <a:rPr lang="en-US" altLang="en-US" sz="6600" b="1" dirty="0">
                <a:solidFill>
                  <a:srgbClr val="FF0066"/>
                </a:solidFill>
                <a:latin typeface="Arial" panose="020B0604020202020204" pitchFamily="34" charset="0"/>
                <a:ea typeface="Kids"/>
                <a:cs typeface="Arial" panose="020B0604020202020204" pitchFamily="34" charset="0"/>
              </a:rPr>
              <a:t>LUYỆN TẬP</a:t>
            </a:r>
          </a:p>
          <a:p>
            <a:pPr algn="ctr">
              <a:spcBef>
                <a:spcPts val="900"/>
              </a:spcBef>
              <a:buNone/>
            </a:pPr>
            <a:r>
              <a:rPr lang="en-US" altLang="en-US" sz="6600" b="1" dirty="0">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24684991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application, PowerPoint&#10;&#10;Description automatically generated">
            <a:extLst>
              <a:ext uri="{FF2B5EF4-FFF2-40B4-BE49-F238E27FC236}">
                <a16:creationId xmlns:a16="http://schemas.microsoft.com/office/drawing/2014/main" id="{D920519C-2C41-49BE-BF92-FF69755DF676}"/>
              </a:ext>
            </a:extLst>
          </p:cNvPr>
          <p:cNvPicPr>
            <a:picLocks noGrp="1" noChangeAspect="1"/>
          </p:cNvPicPr>
          <p:nvPr>
            <p:ph idx="1"/>
          </p:nvPr>
        </p:nvPicPr>
        <p:blipFill rotWithShape="1">
          <a:blip r:embed="rId2"/>
          <a:srcRect l="26333" t="23111" r="11667" b="15111"/>
          <a:stretch/>
        </p:blipFill>
        <p:spPr>
          <a:xfrm>
            <a:off x="-32857" y="18414"/>
            <a:ext cx="18320858" cy="10268586"/>
          </a:xfrm>
          <a:prstGeom prst="rect">
            <a:avLst/>
          </a:prstGeom>
        </p:spPr>
      </p:pic>
      <p:sp>
        <p:nvSpPr>
          <p:cNvPr id="5" name="Rectangle 4">
            <a:extLst>
              <a:ext uri="{FF2B5EF4-FFF2-40B4-BE49-F238E27FC236}">
                <a16:creationId xmlns:a16="http://schemas.microsoft.com/office/drawing/2014/main" id="{25A5CD4D-9922-4F97-94B1-83ECC597777E}"/>
              </a:ext>
            </a:extLst>
          </p:cNvPr>
          <p:cNvSpPr/>
          <p:nvPr/>
        </p:nvSpPr>
        <p:spPr>
          <a:xfrm>
            <a:off x="2285999" y="2994660"/>
            <a:ext cx="356537" cy="67741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Times New Roman" pitchFamily="18" charset="0"/>
              <a:cs typeface="Times New Roman" pitchFamily="18" charset="0"/>
            </a:endParaRPr>
          </a:p>
        </p:txBody>
      </p:sp>
      <p:sp>
        <p:nvSpPr>
          <p:cNvPr id="6" name="Rounded Rectangle 7">
            <a:extLst>
              <a:ext uri="{FF2B5EF4-FFF2-40B4-BE49-F238E27FC236}">
                <a16:creationId xmlns:a16="http://schemas.microsoft.com/office/drawing/2014/main" id="{4392014F-4BAB-4280-887D-30C32D4163AE}"/>
              </a:ext>
            </a:extLst>
          </p:cNvPr>
          <p:cNvSpPr/>
          <p:nvPr/>
        </p:nvSpPr>
        <p:spPr>
          <a:xfrm>
            <a:off x="2133600" y="1374053"/>
            <a:ext cx="14173200" cy="1820031"/>
          </a:xfrm>
          <a:prstGeom prst="roundRect">
            <a:avLst/>
          </a:prstGeom>
          <a:solidFill>
            <a:srgbClr val="1CC4D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b="1">
                <a:latin typeface="Arial" panose="020B0604020202020204" pitchFamily="34" charset="0"/>
                <a:cs typeface="Arial" panose="020B0604020202020204" pitchFamily="34" charset="0"/>
              </a:rPr>
              <a:t>Tỉ lệ bản đồ có ý nghĩa để</a:t>
            </a:r>
            <a:endParaRPr lang="en-US" sz="72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8A6CF23-4C58-4162-8BF0-F892A984063F}"/>
              </a:ext>
            </a:extLst>
          </p:cNvPr>
          <p:cNvSpPr/>
          <p:nvPr/>
        </p:nvSpPr>
        <p:spPr>
          <a:xfrm>
            <a:off x="2351745" y="8441606"/>
            <a:ext cx="13938480" cy="1137921"/>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a:solidFill>
                  <a:srgbClr val="00B050"/>
                </a:solidFill>
                <a:latin typeface="Arial" panose="020B0604020202020204" pitchFamily="34" charset="0"/>
                <a:cs typeface="Arial" panose="020B0604020202020204" pitchFamily="34" charset="0"/>
              </a:rPr>
              <a:t>Tính khoảng cách thực tế trên bản đồ</a:t>
            </a:r>
            <a:endParaRPr lang="en-US" sz="4200" dirty="0">
              <a:solidFill>
                <a:srgbClr val="00B05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6E432C-4653-4439-A96D-875FDC7A2AFA}"/>
              </a:ext>
            </a:extLst>
          </p:cNvPr>
          <p:cNvSpPr/>
          <p:nvPr/>
        </p:nvSpPr>
        <p:spPr>
          <a:xfrm>
            <a:off x="2368317" y="5225527"/>
            <a:ext cx="13938483" cy="1137923"/>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a:solidFill>
                  <a:srgbClr val="00B050"/>
                </a:solidFill>
                <a:latin typeface="Arial" panose="020B0604020202020204" pitchFamily="34" charset="0"/>
                <a:cs typeface="Arial" panose="020B0604020202020204" pitchFamily="34" charset="0"/>
              </a:rPr>
              <a:t>Thể hiện các đối t</a:t>
            </a:r>
            <a:r>
              <a:rPr lang="vi-VN" sz="4200">
                <a:solidFill>
                  <a:srgbClr val="00B050"/>
                </a:solidFill>
                <a:cs typeface="Arial" panose="020B0604020202020204" pitchFamily="34" charset="0"/>
              </a:rPr>
              <a:t>ư</a:t>
            </a:r>
            <a:r>
              <a:rPr lang="en-US" sz="4200">
                <a:solidFill>
                  <a:srgbClr val="00B050"/>
                </a:solidFill>
                <a:latin typeface="Arial" panose="020B0604020202020204" pitchFamily="34" charset="0"/>
                <a:cs typeface="Arial" panose="020B0604020202020204" pitchFamily="34" charset="0"/>
              </a:rPr>
              <a:t>ợng, hiện t</a:t>
            </a:r>
            <a:r>
              <a:rPr lang="vi-VN" sz="4200">
                <a:solidFill>
                  <a:srgbClr val="00B050"/>
                </a:solidFill>
                <a:cs typeface="Arial" panose="020B0604020202020204" pitchFamily="34" charset="0"/>
              </a:rPr>
              <a:t>ư</a:t>
            </a:r>
            <a:r>
              <a:rPr lang="en-US" sz="4200">
                <a:solidFill>
                  <a:srgbClr val="00B050"/>
                </a:solidFill>
                <a:latin typeface="Arial" panose="020B0604020202020204" pitchFamily="34" charset="0"/>
                <a:cs typeface="Arial" panose="020B0604020202020204" pitchFamily="34" charset="0"/>
              </a:rPr>
              <a:t>ợng địa lí trên bản đồ</a:t>
            </a:r>
            <a:endParaRPr lang="en-US" sz="4200" dirty="0">
              <a:solidFill>
                <a:srgbClr val="00B050"/>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BC943DBF-3EEF-47D2-B272-DA30B2535C20}"/>
              </a:ext>
            </a:extLst>
          </p:cNvPr>
          <p:cNvSpPr/>
          <p:nvPr/>
        </p:nvSpPr>
        <p:spPr>
          <a:xfrm>
            <a:off x="1964627" y="8487324"/>
            <a:ext cx="914400" cy="9906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600" b="1" dirty="0">
                <a:latin typeface="Times New Roman" pitchFamily="18" charset="0"/>
                <a:cs typeface="Times New Roman" pitchFamily="18" charset="0"/>
              </a:rPr>
              <a:t>D</a:t>
            </a:r>
          </a:p>
        </p:txBody>
      </p:sp>
      <p:sp>
        <p:nvSpPr>
          <p:cNvPr id="10" name="Oval 9">
            <a:extLst>
              <a:ext uri="{FF2B5EF4-FFF2-40B4-BE49-F238E27FC236}">
                <a16:creationId xmlns:a16="http://schemas.microsoft.com/office/drawing/2014/main" id="{BFD8666E-2999-4291-A00A-9E393D5E689D}"/>
              </a:ext>
            </a:extLst>
          </p:cNvPr>
          <p:cNvSpPr/>
          <p:nvPr/>
        </p:nvSpPr>
        <p:spPr>
          <a:xfrm>
            <a:off x="1981200" y="5277123"/>
            <a:ext cx="914400" cy="9906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600" b="1" dirty="0">
                <a:latin typeface="Times New Roman" pitchFamily="18" charset="0"/>
                <a:cs typeface="Times New Roman" pitchFamily="18" charset="0"/>
              </a:rPr>
              <a:t>B</a:t>
            </a:r>
          </a:p>
        </p:txBody>
      </p:sp>
      <p:sp>
        <p:nvSpPr>
          <p:cNvPr id="11" name="Rectangle 10">
            <a:extLst>
              <a:ext uri="{FF2B5EF4-FFF2-40B4-BE49-F238E27FC236}">
                <a16:creationId xmlns:a16="http://schemas.microsoft.com/office/drawing/2014/main" id="{CF5B81B2-F135-4F66-8873-D9D912BA1FDF}"/>
              </a:ext>
            </a:extLst>
          </p:cNvPr>
          <p:cNvSpPr/>
          <p:nvPr/>
        </p:nvSpPr>
        <p:spPr>
          <a:xfrm>
            <a:off x="2401309" y="6851128"/>
            <a:ext cx="13938482" cy="1072319"/>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r>
              <a:rPr lang="en-US" sz="5400" b="1">
                <a:solidFill>
                  <a:srgbClr val="002060"/>
                </a:solidFill>
                <a:latin typeface="Arial" panose="020B0604020202020204" pitchFamily="34" charset="0"/>
                <a:cs typeface="Arial" panose="020B0604020202020204" pitchFamily="34" charset="0"/>
              </a:rPr>
              <a:t>.  </a:t>
            </a:r>
            <a:r>
              <a:rPr lang="en-US" sz="4200">
                <a:solidFill>
                  <a:srgbClr val="00B050"/>
                </a:solidFill>
                <a:latin typeface="Arial" panose="020B0604020202020204" pitchFamily="34" charset="0"/>
                <a:cs typeface="Arial" panose="020B0604020202020204" pitchFamily="34" charset="0"/>
              </a:rPr>
              <a:t>Quy định mức độ chi tiết, tỉ mỉ của nội dung bản đồ</a:t>
            </a:r>
          </a:p>
        </p:txBody>
      </p:sp>
      <p:sp>
        <p:nvSpPr>
          <p:cNvPr id="12" name="Oval 11">
            <a:extLst>
              <a:ext uri="{FF2B5EF4-FFF2-40B4-BE49-F238E27FC236}">
                <a16:creationId xmlns:a16="http://schemas.microsoft.com/office/drawing/2014/main" id="{1D44DDB7-2957-4617-BCB8-7148A075AD6B}"/>
              </a:ext>
            </a:extLst>
          </p:cNvPr>
          <p:cNvSpPr/>
          <p:nvPr/>
        </p:nvSpPr>
        <p:spPr>
          <a:xfrm>
            <a:off x="1981200" y="6780803"/>
            <a:ext cx="914400" cy="9906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600" b="1" dirty="0">
                <a:latin typeface="Times New Roman" pitchFamily="18" charset="0"/>
                <a:cs typeface="Times New Roman" pitchFamily="18" charset="0"/>
              </a:rPr>
              <a:t>C</a:t>
            </a:r>
          </a:p>
        </p:txBody>
      </p:sp>
      <p:sp>
        <p:nvSpPr>
          <p:cNvPr id="13" name="Rectangle 12">
            <a:extLst>
              <a:ext uri="{FF2B5EF4-FFF2-40B4-BE49-F238E27FC236}">
                <a16:creationId xmlns:a16="http://schemas.microsoft.com/office/drawing/2014/main" id="{DAACF45D-F90C-4359-8671-3A3B3861132B}"/>
              </a:ext>
            </a:extLst>
          </p:cNvPr>
          <p:cNvSpPr/>
          <p:nvPr/>
        </p:nvSpPr>
        <p:spPr>
          <a:xfrm>
            <a:off x="2368317" y="3698809"/>
            <a:ext cx="13938483" cy="1072319"/>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a:solidFill>
                  <a:srgbClr val="00B050"/>
                </a:solidFill>
                <a:latin typeface="Arial" panose="020B0604020202020204" pitchFamily="34" charset="0"/>
                <a:cs typeface="Arial" panose="020B0604020202020204" pitchFamily="34" charset="0"/>
              </a:rPr>
              <a:t>Mô tả bản đồ</a:t>
            </a:r>
            <a:endParaRPr lang="en-US" sz="4200" dirty="0">
              <a:solidFill>
                <a:srgbClr val="00B050"/>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40B37F2C-E8D8-4A31-8060-3E965BD3C715}"/>
              </a:ext>
            </a:extLst>
          </p:cNvPr>
          <p:cNvSpPr/>
          <p:nvPr/>
        </p:nvSpPr>
        <p:spPr>
          <a:xfrm>
            <a:off x="1981199" y="3704684"/>
            <a:ext cx="914400" cy="9906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600" b="1">
                <a:latin typeface="Times New Roman" pitchFamily="18" charset="0"/>
                <a:cs typeface="Times New Roman" pitchFamily="18" charset="0"/>
              </a:rPr>
              <a:t>A</a:t>
            </a:r>
            <a:endParaRPr lang="en-US" sz="5600" b="1" dirty="0">
              <a:latin typeface="Times New Roman" pitchFamily="18" charset="0"/>
              <a:cs typeface="Times New Roman" pitchFamily="18" charset="0"/>
            </a:endParaRPr>
          </a:p>
        </p:txBody>
      </p:sp>
      <p:sp>
        <p:nvSpPr>
          <p:cNvPr id="15" name="Text Box 3">
            <a:extLst>
              <a:ext uri="{FF2B5EF4-FFF2-40B4-BE49-F238E27FC236}">
                <a16:creationId xmlns:a16="http://schemas.microsoft.com/office/drawing/2014/main" id="{A210BCBC-9C11-466C-B6C3-CCDB622F95D7}"/>
              </a:ext>
            </a:extLst>
          </p:cNvPr>
          <p:cNvSpPr txBox="1">
            <a:spLocks noChangeArrowheads="1"/>
          </p:cNvSpPr>
          <p:nvPr/>
        </p:nvSpPr>
        <p:spPr bwMode="auto">
          <a:xfrm>
            <a:off x="6516872" y="119153"/>
            <a:ext cx="5406656" cy="1107996"/>
          </a:xfrm>
          <a:prstGeom prst="rect">
            <a:avLst/>
          </a:prstGeom>
          <a:solidFill>
            <a:schemeClr val="accent2">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600" b="1">
                <a:solidFill>
                  <a:srgbClr val="00B0F0"/>
                </a:solidFill>
                <a:latin typeface="#9Slide03 IcielNovecento sans E" panose="00000900000000000000" pitchFamily="2" charset="0"/>
                <a:cs typeface="Arial" panose="020B0604020202020204" pitchFamily="34" charset="0"/>
              </a:rPr>
              <a:t>LUYỆN TẬP</a:t>
            </a:r>
          </a:p>
        </p:txBody>
      </p:sp>
    </p:spTree>
    <p:extLst>
      <p:ext uri="{BB962C8B-B14F-4D97-AF65-F5344CB8AC3E}">
        <p14:creationId xmlns:p14="http://schemas.microsoft.com/office/powerpoint/2010/main" val="310957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360"/>
                                          </p:val>
                                        </p:tav>
                                        <p:tav tm="100000">
                                          <p:val>
                                            <p:fltVal val="0"/>
                                          </p:val>
                                        </p:tav>
                                      </p:tavLst>
                                    </p:anim>
                                    <p:animEffect transition="in" filter="fade">
                                      <p:cBhvr>
                                        <p:cTn id="14" dur="500"/>
                                        <p:tgtEl>
                                          <p:spTgt spid="1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360"/>
                                          </p:val>
                                        </p:tav>
                                        <p:tav tm="100000">
                                          <p:val>
                                            <p:fltVal val="0"/>
                                          </p:val>
                                        </p:tav>
                                      </p:tavLst>
                                    </p:anim>
                                    <p:animEffect transition="in" filter="fade">
                                      <p:cBhvr>
                                        <p:cTn id="25" dur="500"/>
                                        <p:tgtEl>
                                          <p:spTgt spid="10"/>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2500"/>
                            </p:stCondLst>
                            <p:childTnLst>
                              <p:par>
                                <p:cTn id="31" presetID="49" presetClass="entr" presetSubtype="0" decel="10000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3500"/>
                            </p:stCondLst>
                            <p:childTnLst>
                              <p:par>
                                <p:cTn id="42" presetID="49" presetClass="entr" presetSubtype="0" decel="10000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 calcmode="lin" valueType="num">
                                      <p:cBhvr>
                                        <p:cTn id="46" dur="500" fill="hold"/>
                                        <p:tgtEl>
                                          <p:spTgt spid="9"/>
                                        </p:tgtEl>
                                        <p:attrNameLst>
                                          <p:attrName>style.rotation</p:attrName>
                                        </p:attrNameLst>
                                      </p:cBhvr>
                                      <p:tavLst>
                                        <p:tav tm="0">
                                          <p:val>
                                            <p:fltVal val="360"/>
                                          </p:val>
                                        </p:tav>
                                        <p:tav tm="100000">
                                          <p:val>
                                            <p:fltVal val="0"/>
                                          </p:val>
                                        </p:tav>
                                      </p:tavLst>
                                    </p:anim>
                                    <p:animEffect transition="in" filter="fade">
                                      <p:cBhvr>
                                        <p:cTn id="47" dur="500"/>
                                        <p:tgtEl>
                                          <p:spTgt spid="9"/>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par>
                          <p:cTn id="52" fill="hold">
                            <p:stCondLst>
                              <p:cond delay="4500"/>
                            </p:stCondLst>
                            <p:childTnLst>
                              <p:par>
                                <p:cTn id="53" presetID="22" presetClass="entr" presetSubtype="1"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mph" presetSubtype="0" fill="hold" grpId="1" nodeType="clickEffect">
                                  <p:stCondLst>
                                    <p:cond delay="0"/>
                                  </p:stCondLst>
                                  <p:childTnLst>
                                    <p:animClr clrSpc="hsl" dir="cw">
                                      <p:cBhvr override="childStyle">
                                        <p:cTn id="59" dur="500" fill="hold"/>
                                        <p:tgtEl>
                                          <p:spTgt spid="9"/>
                                        </p:tgtEl>
                                        <p:attrNameLst>
                                          <p:attrName>style.color</p:attrName>
                                        </p:attrNameLst>
                                      </p:cBhvr>
                                      <p:by>
                                        <p:hsl h="7200000" s="0" l="0"/>
                                      </p:by>
                                    </p:animClr>
                                    <p:animClr clrSpc="hsl" dir="cw">
                                      <p:cBhvr>
                                        <p:cTn id="60" dur="500" fill="hold"/>
                                        <p:tgtEl>
                                          <p:spTgt spid="9"/>
                                        </p:tgtEl>
                                        <p:attrNameLst>
                                          <p:attrName>fillcolor</p:attrName>
                                        </p:attrNameLst>
                                      </p:cBhvr>
                                      <p:by>
                                        <p:hsl h="7200000" s="0" l="0"/>
                                      </p:by>
                                    </p:animClr>
                                    <p:animClr clrSpc="hsl" dir="cw">
                                      <p:cBhvr>
                                        <p:cTn id="61" dur="500" fill="hold"/>
                                        <p:tgtEl>
                                          <p:spTgt spid="9"/>
                                        </p:tgtEl>
                                        <p:attrNameLst>
                                          <p:attrName>stroke.color</p:attrName>
                                        </p:attrNameLst>
                                      </p:cBhvr>
                                      <p:by>
                                        <p:hsl h="7200000" s="0" l="0"/>
                                      </p:by>
                                    </p:animClr>
                                    <p:set>
                                      <p:cBhvr>
                                        <p:cTn id="62" dur="500" fill="hold"/>
                                        <p:tgtEl>
                                          <p:spTgt spid="9"/>
                                        </p:tgtEl>
                                        <p:attrNameLst>
                                          <p:attrName>fill.type</p:attrName>
                                        </p:attrNameLst>
                                      </p:cBhvr>
                                      <p:to>
                                        <p:strVal val="solid"/>
                                      </p:to>
                                    </p:set>
                                  </p:childTnLst>
                                </p:cTn>
                              </p:par>
                              <p:par>
                                <p:cTn id="63" presetID="21" presetClass="emph" presetSubtype="0" fill="hold" grpId="1" nodeType="withEffect">
                                  <p:stCondLst>
                                    <p:cond delay="0"/>
                                  </p:stCondLst>
                                  <p:childTnLst>
                                    <p:animClr clrSpc="hsl" dir="cw">
                                      <p:cBhvr override="childStyle">
                                        <p:cTn id="64" dur="500" fill="hold"/>
                                        <p:tgtEl>
                                          <p:spTgt spid="7"/>
                                        </p:tgtEl>
                                        <p:attrNameLst>
                                          <p:attrName>style.color</p:attrName>
                                        </p:attrNameLst>
                                      </p:cBhvr>
                                      <p:by>
                                        <p:hsl h="7200000" s="0" l="0"/>
                                      </p:by>
                                    </p:animClr>
                                    <p:animClr clrSpc="hsl" dir="cw">
                                      <p:cBhvr>
                                        <p:cTn id="65" dur="500" fill="hold"/>
                                        <p:tgtEl>
                                          <p:spTgt spid="7"/>
                                        </p:tgtEl>
                                        <p:attrNameLst>
                                          <p:attrName>fillcolor</p:attrName>
                                        </p:attrNameLst>
                                      </p:cBhvr>
                                      <p:by>
                                        <p:hsl h="7200000" s="0" l="0"/>
                                      </p:by>
                                    </p:animClr>
                                    <p:animClr clrSpc="hsl" dir="cw">
                                      <p:cBhvr>
                                        <p:cTn id="66" dur="500" fill="hold"/>
                                        <p:tgtEl>
                                          <p:spTgt spid="7"/>
                                        </p:tgtEl>
                                        <p:attrNameLst>
                                          <p:attrName>stroke.color</p:attrName>
                                        </p:attrNameLst>
                                      </p:cBhvr>
                                      <p:by>
                                        <p:hsl h="7200000" s="0" l="0"/>
                                      </p:by>
                                    </p:animClr>
                                    <p:set>
                                      <p:cBhvr>
                                        <p:cTn id="67"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7" grpId="1" animBg="1"/>
      <p:bldP spid="8" grpId="0" animBg="1"/>
      <p:bldP spid="9" grpId="0" animBg="1"/>
      <p:bldP spid="9" grpId="1" animBg="1"/>
      <p:bldP spid="10"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descr="Graphical user interface, application, PowerPoint&#10;&#10;Description automatically generated">
            <a:extLst>
              <a:ext uri="{FF2B5EF4-FFF2-40B4-BE49-F238E27FC236}">
                <a16:creationId xmlns:a16="http://schemas.microsoft.com/office/drawing/2014/main" id="{86C17966-3726-4186-A30E-50BF5D9FCFFC}"/>
              </a:ext>
            </a:extLst>
          </p:cNvPr>
          <p:cNvPicPr>
            <a:picLocks noGrp="1" noChangeAspect="1"/>
          </p:cNvPicPr>
          <p:nvPr>
            <p:ph idx="1"/>
          </p:nvPr>
        </p:nvPicPr>
        <p:blipFill rotWithShape="1">
          <a:blip r:embed="rId2"/>
          <a:srcRect l="26333" t="23111" r="11667" b="15111"/>
          <a:stretch/>
        </p:blipFill>
        <p:spPr>
          <a:xfrm>
            <a:off x="-32857" y="18414"/>
            <a:ext cx="18320858" cy="10268586"/>
          </a:xfrm>
          <a:prstGeom prst="rect">
            <a:avLst/>
          </a:prstGeom>
        </p:spPr>
      </p:pic>
      <p:sp>
        <p:nvSpPr>
          <p:cNvPr id="12" name="Rectangle 11">
            <a:extLst>
              <a:ext uri="{FF2B5EF4-FFF2-40B4-BE49-F238E27FC236}">
                <a16:creationId xmlns:a16="http://schemas.microsoft.com/office/drawing/2014/main" id="{6EC6FAF7-39D2-449E-B55B-13A269AB3325}"/>
              </a:ext>
            </a:extLst>
          </p:cNvPr>
          <p:cNvSpPr/>
          <p:nvPr/>
        </p:nvSpPr>
        <p:spPr>
          <a:xfrm>
            <a:off x="2285999" y="2994660"/>
            <a:ext cx="356537" cy="67741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Times New Roman" pitchFamily="18" charset="0"/>
              <a:cs typeface="Times New Roman" pitchFamily="18" charset="0"/>
            </a:endParaRPr>
          </a:p>
        </p:txBody>
      </p:sp>
      <p:sp>
        <p:nvSpPr>
          <p:cNvPr id="15" name="Rounded Rectangle 7">
            <a:extLst>
              <a:ext uri="{FF2B5EF4-FFF2-40B4-BE49-F238E27FC236}">
                <a16:creationId xmlns:a16="http://schemas.microsoft.com/office/drawing/2014/main" id="{D83DC75C-4306-4B95-BAD7-C15CF5BC7980}"/>
              </a:ext>
            </a:extLst>
          </p:cNvPr>
          <p:cNvSpPr/>
          <p:nvPr/>
        </p:nvSpPr>
        <p:spPr>
          <a:xfrm>
            <a:off x="2117025" y="1127458"/>
            <a:ext cx="14173200" cy="2032556"/>
          </a:xfrm>
          <a:prstGeom prst="roundRect">
            <a:avLst/>
          </a:prstGeom>
          <a:solidFill>
            <a:srgbClr val="1CC4D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7200" b="1">
                <a:latin typeface="Arial" panose="020B0604020202020204" pitchFamily="34" charset="0"/>
                <a:cs typeface="Arial" panose="020B0604020202020204" pitchFamily="34" charset="0"/>
              </a:rPr>
              <a:t>Bản đồ có tỉ lệ càng lớn thì</a:t>
            </a:r>
            <a:endParaRPr lang="en-US" sz="7200" b="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BC9A557-E360-4BEF-A1A2-5BB023ABECC3}"/>
              </a:ext>
            </a:extLst>
          </p:cNvPr>
          <p:cNvSpPr/>
          <p:nvPr/>
        </p:nvSpPr>
        <p:spPr>
          <a:xfrm>
            <a:off x="2351745" y="8441606"/>
            <a:ext cx="13938480" cy="1137921"/>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a:solidFill>
                  <a:srgbClr val="00B050"/>
                </a:solidFill>
                <a:latin typeface="Arial" panose="020B0604020202020204" pitchFamily="34" charset="0"/>
                <a:cs typeface="Arial" panose="020B0604020202020204" pitchFamily="34" charset="0"/>
              </a:rPr>
              <a:t>Lãnh thổ thể hiện càng nhỏ</a:t>
            </a:r>
            <a:endParaRPr lang="en-US" sz="4200" dirty="0">
              <a:solidFill>
                <a:srgbClr val="00B05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347662A-0C61-4419-8D72-9094FC492B93}"/>
              </a:ext>
            </a:extLst>
          </p:cNvPr>
          <p:cNvSpPr/>
          <p:nvPr/>
        </p:nvSpPr>
        <p:spPr>
          <a:xfrm>
            <a:off x="2368317" y="5225527"/>
            <a:ext cx="13938483" cy="1137923"/>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a:solidFill>
                  <a:srgbClr val="00B050"/>
                </a:solidFill>
                <a:latin typeface="Arial" panose="020B0604020202020204" pitchFamily="34" charset="0"/>
                <a:cs typeface="Arial" panose="020B0604020202020204" pitchFamily="34" charset="0"/>
              </a:rPr>
              <a:t>Kích thước bản đồ càng nhỏ</a:t>
            </a:r>
            <a:endParaRPr lang="en-US" sz="4200" dirty="0">
              <a:solidFill>
                <a:srgbClr val="00B050"/>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A592B7DD-24C1-486D-9432-32461F37A26E}"/>
              </a:ext>
            </a:extLst>
          </p:cNvPr>
          <p:cNvSpPr/>
          <p:nvPr/>
        </p:nvSpPr>
        <p:spPr>
          <a:xfrm>
            <a:off x="1964627" y="8487324"/>
            <a:ext cx="914400" cy="9906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600" b="1" dirty="0">
                <a:latin typeface="Times New Roman" pitchFamily="18" charset="0"/>
                <a:cs typeface="Times New Roman" pitchFamily="18" charset="0"/>
              </a:rPr>
              <a:t>D</a:t>
            </a:r>
          </a:p>
        </p:txBody>
      </p:sp>
      <p:sp>
        <p:nvSpPr>
          <p:cNvPr id="19" name="Oval 18">
            <a:extLst>
              <a:ext uri="{FF2B5EF4-FFF2-40B4-BE49-F238E27FC236}">
                <a16:creationId xmlns:a16="http://schemas.microsoft.com/office/drawing/2014/main" id="{E6D6BAAF-59B6-4665-B228-72896573DF6F}"/>
              </a:ext>
            </a:extLst>
          </p:cNvPr>
          <p:cNvSpPr/>
          <p:nvPr/>
        </p:nvSpPr>
        <p:spPr>
          <a:xfrm>
            <a:off x="1981200" y="5277123"/>
            <a:ext cx="914400" cy="9906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600" b="1" dirty="0">
                <a:latin typeface="Times New Roman" pitchFamily="18" charset="0"/>
                <a:cs typeface="Times New Roman" pitchFamily="18" charset="0"/>
              </a:rPr>
              <a:t>B</a:t>
            </a:r>
          </a:p>
        </p:txBody>
      </p:sp>
      <p:sp>
        <p:nvSpPr>
          <p:cNvPr id="20" name="Rectangle 19">
            <a:extLst>
              <a:ext uri="{FF2B5EF4-FFF2-40B4-BE49-F238E27FC236}">
                <a16:creationId xmlns:a16="http://schemas.microsoft.com/office/drawing/2014/main" id="{5271EA39-E542-4646-B4E3-5F5207A77916}"/>
              </a:ext>
            </a:extLst>
          </p:cNvPr>
          <p:cNvSpPr/>
          <p:nvPr/>
        </p:nvSpPr>
        <p:spPr>
          <a:xfrm>
            <a:off x="2401309" y="6851128"/>
            <a:ext cx="13938482" cy="1072319"/>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a:solidFill>
                  <a:srgbClr val="002060"/>
                </a:solidFill>
                <a:latin typeface="Arial" panose="020B0604020202020204" pitchFamily="34" charset="0"/>
                <a:cs typeface="Arial" panose="020B0604020202020204" pitchFamily="34" charset="0"/>
              </a:rPr>
              <a:t>.  </a:t>
            </a:r>
            <a:r>
              <a:rPr lang="en-US" sz="4200">
                <a:solidFill>
                  <a:srgbClr val="00B050"/>
                </a:solidFill>
                <a:latin typeface="Arial" panose="020B0604020202020204" pitchFamily="34" charset="0"/>
                <a:cs typeface="Arial" panose="020B0604020202020204" pitchFamily="34" charset="0"/>
              </a:rPr>
              <a:t>Lãnh thổ thể hiện càng lớn</a:t>
            </a:r>
          </a:p>
        </p:txBody>
      </p:sp>
      <p:sp>
        <p:nvSpPr>
          <p:cNvPr id="21" name="Oval 20">
            <a:extLst>
              <a:ext uri="{FF2B5EF4-FFF2-40B4-BE49-F238E27FC236}">
                <a16:creationId xmlns:a16="http://schemas.microsoft.com/office/drawing/2014/main" id="{0000819F-2E81-4E78-9007-0EBAA57A4472}"/>
              </a:ext>
            </a:extLst>
          </p:cNvPr>
          <p:cNvSpPr/>
          <p:nvPr/>
        </p:nvSpPr>
        <p:spPr>
          <a:xfrm>
            <a:off x="1981200" y="6780803"/>
            <a:ext cx="914400" cy="9906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600" b="1" dirty="0">
                <a:latin typeface="Times New Roman" pitchFamily="18" charset="0"/>
                <a:cs typeface="Times New Roman" pitchFamily="18" charset="0"/>
              </a:rPr>
              <a:t>C</a:t>
            </a:r>
          </a:p>
        </p:txBody>
      </p:sp>
      <p:sp>
        <p:nvSpPr>
          <p:cNvPr id="22" name="Rectangle 21">
            <a:extLst>
              <a:ext uri="{FF2B5EF4-FFF2-40B4-BE49-F238E27FC236}">
                <a16:creationId xmlns:a16="http://schemas.microsoft.com/office/drawing/2014/main" id="{8E1AF64C-F4A7-41E6-886A-C30E1120BB16}"/>
              </a:ext>
            </a:extLst>
          </p:cNvPr>
          <p:cNvSpPr/>
          <p:nvPr/>
        </p:nvSpPr>
        <p:spPr>
          <a:xfrm>
            <a:off x="2368317" y="3698809"/>
            <a:ext cx="13938483" cy="1072319"/>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a:solidFill>
                  <a:srgbClr val="00B050"/>
                </a:solidFill>
                <a:latin typeface="Arial" panose="020B0604020202020204" pitchFamily="34" charset="0"/>
                <a:cs typeface="Arial" panose="020B0604020202020204" pitchFamily="34" charset="0"/>
              </a:rPr>
              <a:t>Càng thể hiện hiện được nhiều đối tượng</a:t>
            </a:r>
            <a:endParaRPr lang="en-US" sz="4200" dirty="0">
              <a:solidFill>
                <a:srgbClr val="00B050"/>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2C6FDADA-84C2-45C5-92F4-A5CBFA274C81}"/>
              </a:ext>
            </a:extLst>
          </p:cNvPr>
          <p:cNvSpPr/>
          <p:nvPr/>
        </p:nvSpPr>
        <p:spPr>
          <a:xfrm>
            <a:off x="1981199" y="3704684"/>
            <a:ext cx="914400" cy="9906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5600" b="1">
                <a:latin typeface="Times New Roman" pitchFamily="18" charset="0"/>
                <a:cs typeface="Times New Roman" pitchFamily="18" charset="0"/>
              </a:rPr>
              <a:t>A</a:t>
            </a:r>
            <a:endParaRPr lang="en-US" sz="5600" b="1" dirty="0">
              <a:latin typeface="Times New Roman" pitchFamily="18" charset="0"/>
              <a:cs typeface="Times New Roman" pitchFamily="18" charset="0"/>
            </a:endParaRPr>
          </a:p>
        </p:txBody>
      </p:sp>
    </p:spTree>
    <p:extLst>
      <p:ext uri="{BB962C8B-B14F-4D97-AF65-F5344CB8AC3E}">
        <p14:creationId xmlns:p14="http://schemas.microsoft.com/office/powerpoint/2010/main" val="65705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 calcmode="lin" valueType="num">
                                      <p:cBhvr>
                                        <p:cTn id="13" dur="500" fill="hold"/>
                                        <p:tgtEl>
                                          <p:spTgt spid="23"/>
                                        </p:tgtEl>
                                        <p:attrNameLst>
                                          <p:attrName>style.rotation</p:attrName>
                                        </p:attrNameLst>
                                      </p:cBhvr>
                                      <p:tavLst>
                                        <p:tav tm="0">
                                          <p:val>
                                            <p:fltVal val="360"/>
                                          </p:val>
                                        </p:tav>
                                        <p:tav tm="100000">
                                          <p:val>
                                            <p:fltVal val="0"/>
                                          </p:val>
                                        </p:tav>
                                      </p:tavLst>
                                    </p:anim>
                                    <p:animEffect transition="in" filter="fade">
                                      <p:cBhvr>
                                        <p:cTn id="14" dur="500"/>
                                        <p:tgtEl>
                                          <p:spTgt spid="2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 calcmode="lin" valueType="num">
                                      <p:cBhvr>
                                        <p:cTn id="24" dur="500" fill="hold"/>
                                        <p:tgtEl>
                                          <p:spTgt spid="19"/>
                                        </p:tgtEl>
                                        <p:attrNameLst>
                                          <p:attrName>style.rotation</p:attrName>
                                        </p:attrNameLst>
                                      </p:cBhvr>
                                      <p:tavLst>
                                        <p:tav tm="0">
                                          <p:val>
                                            <p:fltVal val="360"/>
                                          </p:val>
                                        </p:tav>
                                        <p:tav tm="100000">
                                          <p:val>
                                            <p:fltVal val="0"/>
                                          </p:val>
                                        </p:tav>
                                      </p:tavLst>
                                    </p:anim>
                                    <p:animEffect transition="in" filter="fade">
                                      <p:cBhvr>
                                        <p:cTn id="25" dur="500"/>
                                        <p:tgtEl>
                                          <p:spTgt spid="19"/>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2500"/>
                            </p:stCondLst>
                            <p:childTnLst>
                              <p:par>
                                <p:cTn id="31" presetID="49" presetClass="entr" presetSubtype="0" decel="10000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 calcmode="lin" valueType="num">
                                      <p:cBhvr>
                                        <p:cTn id="35" dur="500" fill="hold"/>
                                        <p:tgtEl>
                                          <p:spTgt spid="21"/>
                                        </p:tgtEl>
                                        <p:attrNameLst>
                                          <p:attrName>style.rotation</p:attrName>
                                        </p:attrNameLst>
                                      </p:cBhvr>
                                      <p:tavLst>
                                        <p:tav tm="0">
                                          <p:val>
                                            <p:fltVal val="360"/>
                                          </p:val>
                                        </p:tav>
                                        <p:tav tm="100000">
                                          <p:val>
                                            <p:fltVal val="0"/>
                                          </p:val>
                                        </p:tav>
                                      </p:tavLst>
                                    </p:anim>
                                    <p:animEffect transition="in" filter="fade">
                                      <p:cBhvr>
                                        <p:cTn id="36" dur="500"/>
                                        <p:tgtEl>
                                          <p:spTgt spid="21"/>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par>
                          <p:cTn id="41" fill="hold">
                            <p:stCondLst>
                              <p:cond delay="3500"/>
                            </p:stCondLst>
                            <p:childTnLst>
                              <p:par>
                                <p:cTn id="42" presetID="49" presetClass="entr" presetSubtype="0" decel="10000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 calcmode="lin" valueType="num">
                                      <p:cBhvr>
                                        <p:cTn id="46" dur="500" fill="hold"/>
                                        <p:tgtEl>
                                          <p:spTgt spid="18"/>
                                        </p:tgtEl>
                                        <p:attrNameLst>
                                          <p:attrName>style.rotation</p:attrName>
                                        </p:attrNameLst>
                                      </p:cBhvr>
                                      <p:tavLst>
                                        <p:tav tm="0">
                                          <p:val>
                                            <p:fltVal val="360"/>
                                          </p:val>
                                        </p:tav>
                                        <p:tav tm="100000">
                                          <p:val>
                                            <p:fltVal val="0"/>
                                          </p:val>
                                        </p:tav>
                                      </p:tavLst>
                                    </p:anim>
                                    <p:animEffect transition="in" filter="fade">
                                      <p:cBhvr>
                                        <p:cTn id="47" dur="500"/>
                                        <p:tgtEl>
                                          <p:spTgt spid="18"/>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mph" presetSubtype="0" fill="hold" grpId="1" nodeType="clickEffect">
                                  <p:stCondLst>
                                    <p:cond delay="0"/>
                                  </p:stCondLst>
                                  <p:childTnLst>
                                    <p:animClr clrSpc="hsl" dir="cw">
                                      <p:cBhvr override="childStyle">
                                        <p:cTn id="55" dur="500" fill="hold"/>
                                        <p:tgtEl>
                                          <p:spTgt spid="18"/>
                                        </p:tgtEl>
                                        <p:attrNameLst>
                                          <p:attrName>style.color</p:attrName>
                                        </p:attrNameLst>
                                      </p:cBhvr>
                                      <p:by>
                                        <p:hsl h="7200000" s="0" l="0"/>
                                      </p:by>
                                    </p:animClr>
                                    <p:animClr clrSpc="hsl" dir="cw">
                                      <p:cBhvr>
                                        <p:cTn id="56" dur="500" fill="hold"/>
                                        <p:tgtEl>
                                          <p:spTgt spid="18"/>
                                        </p:tgtEl>
                                        <p:attrNameLst>
                                          <p:attrName>fillcolor</p:attrName>
                                        </p:attrNameLst>
                                      </p:cBhvr>
                                      <p:by>
                                        <p:hsl h="7200000" s="0" l="0"/>
                                      </p:by>
                                    </p:animClr>
                                    <p:animClr clrSpc="hsl" dir="cw">
                                      <p:cBhvr>
                                        <p:cTn id="57" dur="500" fill="hold"/>
                                        <p:tgtEl>
                                          <p:spTgt spid="18"/>
                                        </p:tgtEl>
                                        <p:attrNameLst>
                                          <p:attrName>stroke.color</p:attrName>
                                        </p:attrNameLst>
                                      </p:cBhvr>
                                      <p:by>
                                        <p:hsl h="7200000" s="0" l="0"/>
                                      </p:by>
                                    </p:animClr>
                                    <p:set>
                                      <p:cBhvr>
                                        <p:cTn id="58" dur="500" fill="hold"/>
                                        <p:tgtEl>
                                          <p:spTgt spid="18"/>
                                        </p:tgtEl>
                                        <p:attrNameLst>
                                          <p:attrName>fill.type</p:attrName>
                                        </p:attrNameLst>
                                      </p:cBhvr>
                                      <p:to>
                                        <p:strVal val="solid"/>
                                      </p:to>
                                    </p:set>
                                  </p:childTnLst>
                                </p:cTn>
                              </p:par>
                              <p:par>
                                <p:cTn id="59" presetID="21" presetClass="emph" presetSubtype="0" fill="hold" grpId="1" nodeType="withEffect">
                                  <p:stCondLst>
                                    <p:cond delay="0"/>
                                  </p:stCondLst>
                                  <p:childTnLst>
                                    <p:animClr clrSpc="hsl" dir="cw">
                                      <p:cBhvr override="childStyle">
                                        <p:cTn id="60" dur="500" fill="hold"/>
                                        <p:tgtEl>
                                          <p:spTgt spid="16"/>
                                        </p:tgtEl>
                                        <p:attrNameLst>
                                          <p:attrName>style.color</p:attrName>
                                        </p:attrNameLst>
                                      </p:cBhvr>
                                      <p:by>
                                        <p:hsl h="7200000" s="0" l="0"/>
                                      </p:by>
                                    </p:animClr>
                                    <p:animClr clrSpc="hsl" dir="cw">
                                      <p:cBhvr>
                                        <p:cTn id="61" dur="500" fill="hold"/>
                                        <p:tgtEl>
                                          <p:spTgt spid="16"/>
                                        </p:tgtEl>
                                        <p:attrNameLst>
                                          <p:attrName>fillcolor</p:attrName>
                                        </p:attrNameLst>
                                      </p:cBhvr>
                                      <p:by>
                                        <p:hsl h="7200000" s="0" l="0"/>
                                      </p:by>
                                    </p:animClr>
                                    <p:animClr clrSpc="hsl" dir="cw">
                                      <p:cBhvr>
                                        <p:cTn id="62" dur="500" fill="hold"/>
                                        <p:tgtEl>
                                          <p:spTgt spid="16"/>
                                        </p:tgtEl>
                                        <p:attrNameLst>
                                          <p:attrName>stroke.color</p:attrName>
                                        </p:attrNameLst>
                                      </p:cBhvr>
                                      <p:by>
                                        <p:hsl h="7200000" s="0" l="0"/>
                                      </p:by>
                                    </p:animClr>
                                    <p:set>
                                      <p:cBhvr>
                                        <p:cTn id="63" dur="500" fill="hold"/>
                                        <p:tgtEl>
                                          <p:spTgt spid="16"/>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1" presetClass="emph" presetSubtype="0" fill="hold" grpId="1" nodeType="clickEffect">
                                  <p:stCondLst>
                                    <p:cond delay="0"/>
                                  </p:stCondLst>
                                  <p:childTnLst>
                                    <p:animClr clrSpc="hsl" dir="cw">
                                      <p:cBhvr override="childStyle">
                                        <p:cTn id="67" dur="500" fill="hold"/>
                                        <p:tgtEl>
                                          <p:spTgt spid="23"/>
                                        </p:tgtEl>
                                        <p:attrNameLst>
                                          <p:attrName>style.color</p:attrName>
                                        </p:attrNameLst>
                                      </p:cBhvr>
                                      <p:by>
                                        <p:hsl h="7200000" s="0" l="0"/>
                                      </p:by>
                                    </p:animClr>
                                    <p:animClr clrSpc="hsl" dir="cw">
                                      <p:cBhvr>
                                        <p:cTn id="68" dur="500" fill="hold"/>
                                        <p:tgtEl>
                                          <p:spTgt spid="23"/>
                                        </p:tgtEl>
                                        <p:attrNameLst>
                                          <p:attrName>fillcolor</p:attrName>
                                        </p:attrNameLst>
                                      </p:cBhvr>
                                      <p:by>
                                        <p:hsl h="7200000" s="0" l="0"/>
                                      </p:by>
                                    </p:animClr>
                                    <p:animClr clrSpc="hsl" dir="cw">
                                      <p:cBhvr>
                                        <p:cTn id="69" dur="500" fill="hold"/>
                                        <p:tgtEl>
                                          <p:spTgt spid="23"/>
                                        </p:tgtEl>
                                        <p:attrNameLst>
                                          <p:attrName>stroke.color</p:attrName>
                                        </p:attrNameLst>
                                      </p:cBhvr>
                                      <p:by>
                                        <p:hsl h="7200000" s="0" l="0"/>
                                      </p:by>
                                    </p:animClr>
                                    <p:set>
                                      <p:cBhvr>
                                        <p:cTn id="70" dur="500" fill="hold"/>
                                        <p:tgtEl>
                                          <p:spTgt spid="23"/>
                                        </p:tgtEl>
                                        <p:attrNameLst>
                                          <p:attrName>fill.type</p:attrName>
                                        </p:attrNameLst>
                                      </p:cBhvr>
                                      <p:to>
                                        <p:strVal val="solid"/>
                                      </p:to>
                                    </p:set>
                                  </p:childTnLst>
                                </p:cTn>
                              </p:par>
                              <p:par>
                                <p:cTn id="71" presetID="21" presetClass="emph" presetSubtype="0" fill="hold" grpId="1" nodeType="withEffect">
                                  <p:stCondLst>
                                    <p:cond delay="0"/>
                                  </p:stCondLst>
                                  <p:childTnLst>
                                    <p:animClr clrSpc="hsl" dir="cw">
                                      <p:cBhvr override="childStyle">
                                        <p:cTn id="72" dur="500" fill="hold"/>
                                        <p:tgtEl>
                                          <p:spTgt spid="22"/>
                                        </p:tgtEl>
                                        <p:attrNameLst>
                                          <p:attrName>style.color</p:attrName>
                                        </p:attrNameLst>
                                      </p:cBhvr>
                                      <p:by>
                                        <p:hsl h="7200000" s="0" l="0"/>
                                      </p:by>
                                    </p:animClr>
                                    <p:animClr clrSpc="hsl" dir="cw">
                                      <p:cBhvr>
                                        <p:cTn id="73" dur="500" fill="hold"/>
                                        <p:tgtEl>
                                          <p:spTgt spid="22"/>
                                        </p:tgtEl>
                                        <p:attrNameLst>
                                          <p:attrName>fillcolor</p:attrName>
                                        </p:attrNameLst>
                                      </p:cBhvr>
                                      <p:by>
                                        <p:hsl h="7200000" s="0" l="0"/>
                                      </p:by>
                                    </p:animClr>
                                    <p:animClr clrSpc="hsl" dir="cw">
                                      <p:cBhvr>
                                        <p:cTn id="74" dur="500" fill="hold"/>
                                        <p:tgtEl>
                                          <p:spTgt spid="22"/>
                                        </p:tgtEl>
                                        <p:attrNameLst>
                                          <p:attrName>stroke.color</p:attrName>
                                        </p:attrNameLst>
                                      </p:cBhvr>
                                      <p:by>
                                        <p:hsl h="7200000" s="0" l="0"/>
                                      </p:by>
                                    </p:animClr>
                                    <p:set>
                                      <p:cBhvr>
                                        <p:cTn id="75" dur="500" fill="hold"/>
                                        <p:tgtEl>
                                          <p:spTgt spid="22"/>
                                        </p:tgtEl>
                                        <p:attrNameLst>
                                          <p:attrName>fill.type</p:attrName>
                                        </p:attrNameLst>
                                      </p:cBhvr>
                                      <p:to>
                                        <p:strVal val="solid"/>
                                      </p:to>
                                    </p:se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up)">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6" grpId="1" animBg="1"/>
      <p:bldP spid="17" grpId="0" animBg="1"/>
      <p:bldP spid="18" grpId="0" animBg="1"/>
      <p:bldP spid="18" grpId="1" animBg="1"/>
      <p:bldP spid="19" grpId="0" animBg="1"/>
      <p:bldP spid="20" grpId="0" animBg="1"/>
      <p:bldP spid="21" grpId="0" animBg="1"/>
      <p:bldP spid="22" grpId="0" animBg="1"/>
      <p:bldP spid="22" grpId="1" animBg="1"/>
      <p:bldP spid="23" grpId="0" animBg="1"/>
      <p:bldP spid="2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1D3D274-3F37-44D7-8D9B-1C3568E64519}"/>
              </a:ext>
            </a:extLst>
          </p:cNvPr>
          <p:cNvSpPr txBox="1"/>
          <p:nvPr/>
        </p:nvSpPr>
        <p:spPr>
          <a:xfrm>
            <a:off x="6134824" y="1028700"/>
            <a:ext cx="5720258" cy="1938992"/>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6000" b="1">
                <a:solidFill>
                  <a:srgbClr val="FFFF00"/>
                </a:solidFill>
                <a:latin typeface="#9Slide07 IcielBC Cubano Normal" panose="00000500000000000000" pitchFamily="2" charset="0"/>
              </a:rPr>
              <a:t>NHÓM TÀI NĂNG</a:t>
            </a:r>
            <a:endParaRPr lang="en-US" sz="6000" b="1" dirty="0">
              <a:solidFill>
                <a:srgbClr val="FFFF00"/>
              </a:solidFill>
              <a:latin typeface="#9Slide07 IcielBC Cubano Normal" panose="00000500000000000000" pitchFamily="2" charset="0"/>
            </a:endParaRPr>
          </a:p>
        </p:txBody>
      </p:sp>
      <p:pic>
        <p:nvPicPr>
          <p:cNvPr id="9" name="4 Minute Timer (Nho)">
            <a:hlinkClick r:id="" action="ppaction://media"/>
            <a:extLst>
              <a:ext uri="{FF2B5EF4-FFF2-40B4-BE49-F238E27FC236}">
                <a16:creationId xmlns:a16="http://schemas.microsoft.com/office/drawing/2014/main" id="{1F46447D-DD25-4D3C-8502-33151E8693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401254" y="842879"/>
            <a:ext cx="1943970" cy="1149954"/>
          </a:xfrm>
          <a:prstGeom prst="rect">
            <a:avLst/>
          </a:prstGeom>
        </p:spPr>
      </p:pic>
      <p:sp>
        <p:nvSpPr>
          <p:cNvPr id="11" name="Rectangle 10">
            <a:extLst>
              <a:ext uri="{FF2B5EF4-FFF2-40B4-BE49-F238E27FC236}">
                <a16:creationId xmlns:a16="http://schemas.microsoft.com/office/drawing/2014/main" id="{BD49F5FA-CBA3-4B21-B45A-FDF9E1612AAB}"/>
              </a:ext>
            </a:extLst>
          </p:cNvPr>
          <p:cNvSpPr/>
          <p:nvPr/>
        </p:nvSpPr>
        <p:spPr>
          <a:xfrm>
            <a:off x="1606363" y="2062855"/>
            <a:ext cx="6180347" cy="738664"/>
          </a:xfrm>
          <a:prstGeom prst="rect">
            <a:avLst/>
          </a:prstGeom>
        </p:spPr>
        <p:txBody>
          <a:bodyPr wrap="square">
            <a:spAutoFit/>
          </a:bodyPr>
          <a:lstStyle/>
          <a:p>
            <a:pPr algn="just"/>
            <a:r>
              <a:rPr lang="en-US" sz="4200" b="1" dirty="0">
                <a:solidFill>
                  <a:srgbClr val="3829FB"/>
                </a:solidFill>
                <a:latin typeface="#9Slide03 SFU Futura_12" panose="00000400000000000000" pitchFamily="2" charset="0"/>
                <a:cs typeface="Arial" panose="020B0604020202020204" pitchFamily="34" charset="0"/>
              </a:rPr>
              <a:t>HĐ: </a:t>
            </a:r>
            <a:r>
              <a:rPr lang="en-US" sz="4200" b="1" dirty="0" err="1">
                <a:solidFill>
                  <a:srgbClr val="3829FB"/>
                </a:solidFill>
                <a:latin typeface="#9Slide03 SFU Futura_12" panose="00000400000000000000" pitchFamily="2" charset="0"/>
                <a:cs typeface="Arial" panose="020B0604020202020204" pitchFamily="34" charset="0"/>
              </a:rPr>
              <a:t>theo</a:t>
            </a:r>
            <a:r>
              <a:rPr lang="en-US" sz="4200" b="1" dirty="0">
                <a:solidFill>
                  <a:srgbClr val="3829FB"/>
                </a:solidFill>
                <a:latin typeface="#9Slide03 SFU Futura_12" panose="00000400000000000000" pitchFamily="2" charset="0"/>
                <a:cs typeface="Arial" panose="020B0604020202020204" pitchFamily="34" charset="0"/>
              </a:rPr>
              <a:t> </a:t>
            </a:r>
            <a:r>
              <a:rPr lang="en-US" sz="4200" b="1" err="1">
                <a:solidFill>
                  <a:srgbClr val="3829FB"/>
                </a:solidFill>
                <a:latin typeface="#9Slide03 SFU Futura_12" panose="00000400000000000000" pitchFamily="2" charset="0"/>
                <a:cs typeface="Arial" panose="020B0604020202020204" pitchFamily="34" charset="0"/>
              </a:rPr>
              <a:t>nhóm</a:t>
            </a:r>
            <a:r>
              <a:rPr lang="en-US" sz="4200" b="1">
                <a:solidFill>
                  <a:srgbClr val="3829FB"/>
                </a:solidFill>
                <a:latin typeface="#9Slide03 SFU Futura_12" panose="00000400000000000000" pitchFamily="2" charset="0"/>
                <a:cs typeface="Arial" panose="020B0604020202020204" pitchFamily="34" charset="0"/>
              </a:rPr>
              <a:t> </a:t>
            </a:r>
            <a:r>
              <a:rPr lang="en-US" sz="4200" b="1">
                <a:solidFill>
                  <a:srgbClr val="FF0000"/>
                </a:solidFill>
                <a:latin typeface="#9Slide03 SFU Futura_12" panose="00000400000000000000" pitchFamily="2" charset="0"/>
                <a:cs typeface="Arial" panose="020B0604020202020204" pitchFamily="34" charset="0"/>
              </a:rPr>
              <a:t>4</a:t>
            </a:r>
            <a:endParaRPr lang="en-US" sz="4200" b="1" dirty="0">
              <a:solidFill>
                <a:srgbClr val="FF0000"/>
              </a:solidFill>
              <a:latin typeface="#9Slide03 SFU Futura_12" panose="00000400000000000000" pitchFamily="2" charset="0"/>
            </a:endParaRPr>
          </a:p>
        </p:txBody>
      </p:sp>
      <p:sp>
        <p:nvSpPr>
          <p:cNvPr id="12" name="Rectangle 11">
            <a:extLst>
              <a:ext uri="{FF2B5EF4-FFF2-40B4-BE49-F238E27FC236}">
                <a16:creationId xmlns:a16="http://schemas.microsoft.com/office/drawing/2014/main" id="{EA3CD040-C5E5-4798-AC30-E60D3E25FE40}"/>
              </a:ext>
            </a:extLst>
          </p:cNvPr>
          <p:cNvSpPr/>
          <p:nvPr/>
        </p:nvSpPr>
        <p:spPr>
          <a:xfrm>
            <a:off x="12053319" y="1894369"/>
            <a:ext cx="6234682" cy="1015663"/>
          </a:xfrm>
          <a:prstGeom prst="rect">
            <a:avLst/>
          </a:prstGeom>
        </p:spPr>
        <p:txBody>
          <a:bodyPr wrap="square">
            <a:spAutoFit/>
          </a:bodyPr>
          <a:lstStyle/>
          <a:p>
            <a:pPr algn="just"/>
            <a:r>
              <a:rPr lang="en-US" sz="4200" b="1" dirty="0" err="1">
                <a:solidFill>
                  <a:srgbClr val="3829FB"/>
                </a:solidFill>
                <a:latin typeface="#9Slide03 SFU Futura_12" panose="00000400000000000000" pitchFamily="2" charset="0"/>
                <a:cs typeface="Arial" panose="020B0604020202020204" pitchFamily="34" charset="0"/>
              </a:rPr>
              <a:t>Thời</a:t>
            </a:r>
            <a:r>
              <a:rPr lang="en-US" sz="4200" b="1" dirty="0">
                <a:solidFill>
                  <a:srgbClr val="3829FB"/>
                </a:solidFill>
                <a:latin typeface="#9Slide03 SFU Futura_12" panose="00000400000000000000" pitchFamily="2" charset="0"/>
                <a:cs typeface="Arial" panose="020B0604020202020204" pitchFamily="34" charset="0"/>
              </a:rPr>
              <a:t> </a:t>
            </a:r>
            <a:r>
              <a:rPr lang="en-US" sz="4200" b="1" dirty="0" err="1">
                <a:solidFill>
                  <a:srgbClr val="3829FB"/>
                </a:solidFill>
                <a:latin typeface="#9Slide03 SFU Futura_12" panose="00000400000000000000" pitchFamily="2" charset="0"/>
                <a:cs typeface="Arial" panose="020B0604020202020204" pitchFamily="34" charset="0"/>
              </a:rPr>
              <a:t>gian</a:t>
            </a:r>
            <a:r>
              <a:rPr lang="en-US" sz="4200" b="1" dirty="0">
                <a:solidFill>
                  <a:srgbClr val="3829FB"/>
                </a:solidFill>
                <a:latin typeface="#9Slide03 SFU Futura_12" panose="00000400000000000000" pitchFamily="2" charset="0"/>
                <a:cs typeface="Arial" panose="020B0604020202020204" pitchFamily="34" charset="0"/>
              </a:rPr>
              <a:t> (</a:t>
            </a:r>
            <a:r>
              <a:rPr lang="en-US" sz="6000" b="1" dirty="0">
                <a:solidFill>
                  <a:srgbClr val="FF0000"/>
                </a:solidFill>
                <a:latin typeface="#9Slide03 SFU Futura_12" panose="00000400000000000000" pitchFamily="2" charset="0"/>
                <a:cs typeface="Arial" panose="020B0604020202020204" pitchFamily="34" charset="0"/>
              </a:rPr>
              <a:t>4</a:t>
            </a:r>
            <a:r>
              <a:rPr lang="en-US" sz="6000" b="1" dirty="0">
                <a:solidFill>
                  <a:srgbClr val="3829FB"/>
                </a:solidFill>
                <a:latin typeface="#9Slide03 SFU Futura_12" panose="00000400000000000000" pitchFamily="2" charset="0"/>
                <a:cs typeface="Arial" panose="020B0604020202020204" pitchFamily="34" charset="0"/>
              </a:rPr>
              <a:t> </a:t>
            </a:r>
            <a:r>
              <a:rPr lang="en-US" sz="4200" b="1" dirty="0" err="1">
                <a:solidFill>
                  <a:srgbClr val="3829FB"/>
                </a:solidFill>
                <a:latin typeface="#9Slide03 SFU Futura_12" panose="00000400000000000000" pitchFamily="2" charset="0"/>
                <a:cs typeface="Arial" panose="020B0604020202020204" pitchFamily="34" charset="0"/>
              </a:rPr>
              <a:t>phút</a:t>
            </a:r>
            <a:r>
              <a:rPr lang="en-US" sz="4200" b="1" dirty="0">
                <a:solidFill>
                  <a:srgbClr val="3829FB"/>
                </a:solidFill>
                <a:latin typeface="#9Slide03 SFU Futura_12" panose="00000400000000000000" pitchFamily="2" charset="0"/>
                <a:cs typeface="Arial" panose="020B0604020202020204" pitchFamily="34" charset="0"/>
              </a:rPr>
              <a:t>)</a:t>
            </a:r>
            <a:endParaRPr lang="en-US" sz="4200" b="1" dirty="0">
              <a:solidFill>
                <a:srgbClr val="3829FB"/>
              </a:solidFill>
              <a:latin typeface="#9Slide03 SFU Futura_12" panose="00000400000000000000" pitchFamily="2" charset="0"/>
            </a:endParaRPr>
          </a:p>
        </p:txBody>
      </p:sp>
      <p:sp>
        <p:nvSpPr>
          <p:cNvPr id="2" name="Rectangle 1">
            <a:extLst>
              <a:ext uri="{FF2B5EF4-FFF2-40B4-BE49-F238E27FC236}">
                <a16:creationId xmlns:a16="http://schemas.microsoft.com/office/drawing/2014/main" id="{43067855-5E9A-4804-8CFA-2673CFE200E5}"/>
              </a:ext>
            </a:extLst>
          </p:cNvPr>
          <p:cNvSpPr/>
          <p:nvPr/>
        </p:nvSpPr>
        <p:spPr>
          <a:xfrm>
            <a:off x="886539" y="2991559"/>
            <a:ext cx="16514922" cy="6555641"/>
          </a:xfrm>
          <a:prstGeom prst="rect">
            <a:avLst/>
          </a:prstGeom>
          <a:ln>
            <a:solidFill>
              <a:srgbClr val="0000FF"/>
            </a:solidFill>
            <a:prstDash val="sysDash"/>
          </a:ln>
        </p:spPr>
        <p:txBody>
          <a:bodyPr wrap="square">
            <a:spAutoFit/>
          </a:bodyPr>
          <a:lstStyle/>
          <a:p>
            <a:pPr algn="just"/>
            <a:r>
              <a:rPr lang="vi-VN" sz="4200">
                <a:solidFill>
                  <a:srgbClr val="FF3399"/>
                </a:solidFill>
                <a:latin typeface="Arial" panose="020B0604020202020204" pitchFamily="34" charset="0"/>
                <a:cs typeface="Arial" panose="020B0604020202020204" pitchFamily="34" charset="0"/>
              </a:rPr>
              <a:t>Quan sát hình 3.4, em hãy thực hiện những nhiệm vụ sau để đo tính khoảng cách và tìm đường đi trên bản đồ.</a:t>
            </a:r>
          </a:p>
          <a:p>
            <a:pPr algn="just"/>
            <a:r>
              <a:rPr lang="vi-VN" sz="4200" b="1">
                <a:solidFill>
                  <a:srgbClr val="3829FB"/>
                </a:solidFill>
                <a:latin typeface="Arial" panose="020B0604020202020204" pitchFamily="34" charset="0"/>
                <a:cs typeface="Arial" panose="020B0604020202020204" pitchFamily="34" charset="0"/>
              </a:rPr>
              <a:t>1.</a:t>
            </a:r>
            <a:r>
              <a:rPr lang="vi-VN" sz="4200">
                <a:solidFill>
                  <a:srgbClr val="3829FB"/>
                </a:solidFill>
                <a:latin typeface="Arial" panose="020B0604020202020204" pitchFamily="34" charset="0"/>
                <a:cs typeface="Arial" panose="020B0604020202020204" pitchFamily="34" charset="0"/>
              </a:rPr>
              <a:t> Cho biết với tỉ lệ 1: 10 000 thì 1 cm trên bản đồ tương ứng với bao nhiêu m trên thực địa?</a:t>
            </a:r>
          </a:p>
          <a:p>
            <a:pPr algn="just"/>
            <a:r>
              <a:rPr lang="vi-VN" sz="4200" b="1">
                <a:solidFill>
                  <a:srgbClr val="3829FB"/>
                </a:solidFill>
                <a:latin typeface="Arial" panose="020B0604020202020204" pitchFamily="34" charset="0"/>
                <a:cs typeface="Arial" panose="020B0604020202020204" pitchFamily="34" charset="0"/>
              </a:rPr>
              <a:t>2.</a:t>
            </a:r>
            <a:r>
              <a:rPr lang="vi-VN" sz="4200">
                <a:solidFill>
                  <a:srgbClr val="3829FB"/>
                </a:solidFill>
                <a:latin typeface="Arial" panose="020B0604020202020204" pitchFamily="34" charset="0"/>
                <a:cs typeface="Arial" panose="020B0604020202020204" pitchFamily="34" charset="0"/>
              </a:rPr>
              <a:t> Sử dụng tỉ lệ số hoặc tỉ lệ thước để đo và tính khoảng cách trên thực địa theo đường chim bay giữa các địa điểm sau (đơn vị: m):</a:t>
            </a:r>
          </a:p>
          <a:p>
            <a:pPr algn="just"/>
            <a:r>
              <a:rPr lang="vi-VN" sz="4200">
                <a:solidFill>
                  <a:srgbClr val="3829FB"/>
                </a:solidFill>
                <a:latin typeface="Arial" panose="020B0604020202020204" pitchFamily="34" charset="0"/>
                <a:cs typeface="Arial" panose="020B0604020202020204" pitchFamily="34" charset="0"/>
              </a:rPr>
              <a:t>- Khoảng cách từ Bảo tàng Chứng tích chiến tranh đến Ủy ban Nhân dân Thành phố Hồ Chí Minh.</a:t>
            </a:r>
          </a:p>
          <a:p>
            <a:pPr algn="just"/>
            <a:r>
              <a:rPr lang="vi-VN" sz="4200">
                <a:solidFill>
                  <a:srgbClr val="3829FB"/>
                </a:solidFill>
                <a:latin typeface="Arial" panose="020B0604020202020204" pitchFamily="34" charset="0"/>
                <a:cs typeface="Arial" panose="020B0604020202020204" pitchFamily="34" charset="0"/>
              </a:rPr>
              <a:t>- Chiều dài đường Nam Kì Khởi Nghĩa đoạn từ ngã tư với đường Nguyễn Đình Chiểu đến ngã tư với đường Lý Tự Trọng.</a:t>
            </a:r>
          </a:p>
        </p:txBody>
      </p:sp>
      <p:pic>
        <p:nvPicPr>
          <p:cNvPr id="1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4BADF7D3-D42D-46F5-8F97-61EDCE933A7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2795341" y="699329"/>
            <a:ext cx="2758142" cy="11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52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2"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9"/>
                </p:tgtEl>
              </p:cMediaNode>
            </p:video>
          </p:childTnLst>
        </p:cTn>
      </p:par>
    </p:tnLst>
    <p:bldLst>
      <p:bldP spid="8" grpId="0" animBg="1"/>
      <p:bldP spid="11" grpId="0"/>
      <p:bldP spid="12"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30" descr="A picture containing text, water&#10;&#10;Description automatically generated">
            <a:extLst>
              <a:ext uri="{FF2B5EF4-FFF2-40B4-BE49-F238E27FC236}">
                <a16:creationId xmlns:a16="http://schemas.microsoft.com/office/drawing/2014/main" id="{AD0A0839-F9EA-44CC-991A-008376971180}"/>
              </a:ext>
            </a:extLst>
          </p:cNvPr>
          <p:cNvPicPr/>
          <p:nvPr/>
        </p:nvPicPr>
        <p:blipFill rotWithShape="1">
          <a:blip r:embed="rId2"/>
          <a:srcRect t="10754" r="-2" b="6663"/>
          <a:stretch/>
        </p:blipFill>
        <p:spPr>
          <a:xfrm>
            <a:off x="7324538" y="15"/>
            <a:ext cx="10963463" cy="504747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3" name="Hình ảnh 29" descr="Diagram&#10;&#10;Description automatically generated">
            <a:extLst>
              <a:ext uri="{FF2B5EF4-FFF2-40B4-BE49-F238E27FC236}">
                <a16:creationId xmlns:a16="http://schemas.microsoft.com/office/drawing/2014/main" id="{45305454-5D9C-4A80-AE85-A1A744D983DF}"/>
              </a:ext>
            </a:extLst>
          </p:cNvPr>
          <p:cNvPicPr/>
          <p:nvPr/>
        </p:nvPicPr>
        <p:blipFill rotWithShape="1">
          <a:blip r:embed="rId3"/>
          <a:srcRect t="6214" r="-2" b="34187"/>
          <a:stretch/>
        </p:blipFill>
        <p:spPr>
          <a:xfrm>
            <a:off x="7324538" y="5239512"/>
            <a:ext cx="10963463" cy="5047488"/>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11" name="Text Box 3">
            <a:extLst>
              <a:ext uri="{FF2B5EF4-FFF2-40B4-BE49-F238E27FC236}">
                <a16:creationId xmlns:a16="http://schemas.microsoft.com/office/drawing/2014/main" id="{FF06C88B-2AED-43F3-AC9D-6ABE6D1CF000}"/>
              </a:ext>
            </a:extLst>
          </p:cNvPr>
          <p:cNvSpPr txBox="1">
            <a:spLocks noChangeArrowheads="1"/>
          </p:cNvSpPr>
          <p:nvPr/>
        </p:nvSpPr>
        <p:spPr bwMode="auto">
          <a:xfrm>
            <a:off x="1513797" y="647700"/>
            <a:ext cx="7249203" cy="18653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37160" tIns="68580" rIns="137160" bIns="6858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900"/>
              </a:spcAft>
              <a:buNone/>
            </a:pPr>
            <a:r>
              <a:rPr lang="en-US" altLang="en-US" sz="6600" b="1" dirty="0">
                <a:solidFill>
                  <a:srgbClr val="FF0000"/>
                </a:solidFill>
                <a:ea typeface="+mj-ea"/>
                <a:cs typeface="Arial" panose="020B0604020202020204" pitchFamily="34" charset="0"/>
              </a:rPr>
              <a:t>VẬN DỤNG</a:t>
            </a:r>
          </a:p>
        </p:txBody>
      </p:sp>
      <p:sp>
        <p:nvSpPr>
          <p:cNvPr id="2" name="Rectangle 1">
            <a:extLst>
              <a:ext uri="{FF2B5EF4-FFF2-40B4-BE49-F238E27FC236}">
                <a16:creationId xmlns:a16="http://schemas.microsoft.com/office/drawing/2014/main" id="{49213EEA-1790-487F-B239-8EA0E75794D6}"/>
              </a:ext>
            </a:extLst>
          </p:cNvPr>
          <p:cNvSpPr/>
          <p:nvPr/>
        </p:nvSpPr>
        <p:spPr>
          <a:xfrm>
            <a:off x="225838" y="2133493"/>
            <a:ext cx="8003756" cy="8402300"/>
          </a:xfrm>
          <a:prstGeom prst="rect">
            <a:avLst/>
          </a:prstGeom>
        </p:spPr>
        <p:txBody>
          <a:bodyPr wrap="square">
            <a:spAutoFit/>
          </a:bodyPr>
          <a:lstStyle/>
          <a:p>
            <a:pPr algn="just"/>
            <a:r>
              <a:rPr lang="vi-VN" sz="4500" dirty="0">
                <a:solidFill>
                  <a:srgbClr val="3829FB"/>
                </a:solidFill>
                <a:latin typeface="Arial" panose="020B0604020202020204" pitchFamily="34" charset="0"/>
                <a:cs typeface="Arial" panose="020B0604020202020204" pitchFamily="34" charset="0"/>
              </a:rPr>
              <a:t>Sử dụng bản đồ du lịch Việt Nam để lên kế hoạch cho một chuyến tham quan trong 3 ngày. Hãy chọn các điểm dừng chân và lên kế hoạch cụ thể cho chuyến đi, chọn phương tiện di chuyển, nơi em dự định tham quan, nghỉ đêm, món ăn sẽ thưởng thức,... Nêu rõ lí do lựa chọn của em.</a:t>
            </a:r>
            <a:br>
              <a:rPr lang="vi-VN" sz="4500" dirty="0">
                <a:solidFill>
                  <a:srgbClr val="3829FB"/>
                </a:solidFill>
                <a:latin typeface="Arial" panose="020B0604020202020204" pitchFamily="34" charset="0"/>
                <a:cs typeface="Arial" panose="020B0604020202020204" pitchFamily="34" charset="0"/>
              </a:rPr>
            </a:br>
            <a:r>
              <a:rPr lang="vi-VN" sz="4500" dirty="0">
                <a:solidFill>
                  <a:srgbClr val="000000"/>
                </a:solidFill>
                <a:latin typeface="OpenSans"/>
              </a:rPr>
              <a:t/>
            </a:r>
            <a:br>
              <a:rPr lang="vi-VN" sz="4500" dirty="0">
                <a:solidFill>
                  <a:srgbClr val="000000"/>
                </a:solidFill>
                <a:latin typeface="OpenSans"/>
              </a:rPr>
            </a:br>
            <a:endParaRPr lang="en-US" sz="4500" dirty="0"/>
          </a:p>
        </p:txBody>
      </p:sp>
    </p:spTree>
    <p:extLst>
      <p:ext uri="{BB962C8B-B14F-4D97-AF65-F5344CB8AC3E}">
        <p14:creationId xmlns:p14="http://schemas.microsoft.com/office/powerpoint/2010/main" val="216339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BCFD04-A1AD-4A5F-A4DC-6380104F6AF0}"/>
              </a:ext>
            </a:extLst>
          </p:cNvPr>
          <p:cNvPicPr>
            <a:picLocks noChangeAspect="1"/>
          </p:cNvPicPr>
          <p:nvPr/>
        </p:nvPicPr>
        <p:blipFill rotWithShape="1">
          <a:blip r:embed="rId2"/>
          <a:srcRect l="47093" t="29767" r="28489" b="34263"/>
          <a:stretch/>
        </p:blipFill>
        <p:spPr>
          <a:xfrm>
            <a:off x="8576054" y="1507608"/>
            <a:ext cx="9736499" cy="8067384"/>
          </a:xfrm>
          <a:prstGeom prst="rect">
            <a:avLst/>
          </a:prstGeom>
        </p:spPr>
      </p:pic>
      <p:sp>
        <p:nvSpPr>
          <p:cNvPr id="12" name="TextBox 11">
            <a:extLst>
              <a:ext uri="{FF2B5EF4-FFF2-40B4-BE49-F238E27FC236}">
                <a16:creationId xmlns:a16="http://schemas.microsoft.com/office/drawing/2014/main" id="{AC351A00-3E10-4A95-BCDF-F810DF5F8613}"/>
              </a:ext>
            </a:extLst>
          </p:cNvPr>
          <p:cNvSpPr txBox="1"/>
          <p:nvPr/>
        </p:nvSpPr>
        <p:spPr>
          <a:xfrm>
            <a:off x="9622337" y="9080680"/>
            <a:ext cx="7525445" cy="646331"/>
          </a:xfrm>
          <a:prstGeom prst="rect">
            <a:avLst/>
          </a:prstGeom>
          <a:noFill/>
        </p:spPr>
        <p:txBody>
          <a:bodyPr wrap="square" rtlCol="0">
            <a:spAutoFit/>
          </a:bodyPr>
          <a:lstStyle/>
          <a:p>
            <a:r>
              <a:rPr lang="en-US" sz="3000" i="1">
                <a:solidFill>
                  <a:srgbClr val="0070C0"/>
                </a:solidFill>
                <a:latin typeface="Arial" panose="020B0604020202020204" pitchFamily="34" charset="0"/>
                <a:cs typeface="Arial" panose="020B0604020202020204" pitchFamily="34" charset="0"/>
              </a:rPr>
              <a:t> </a:t>
            </a:r>
            <a:r>
              <a:rPr lang="en-US" sz="3600">
                <a:solidFill>
                  <a:srgbClr val="3829FB"/>
                </a:solidFill>
                <a:latin typeface="Arial" panose="020B0604020202020204" pitchFamily="34" charset="0"/>
                <a:cs typeface="Arial" panose="020B0604020202020204" pitchFamily="34" charset="0"/>
              </a:rPr>
              <a:t>Hình 3.4. Lược đồ một khu phố</a:t>
            </a:r>
          </a:p>
        </p:txBody>
      </p:sp>
      <p:grpSp>
        <p:nvGrpSpPr>
          <p:cNvPr id="15" name="Group 14">
            <a:extLst>
              <a:ext uri="{FF2B5EF4-FFF2-40B4-BE49-F238E27FC236}">
                <a16:creationId xmlns:a16="http://schemas.microsoft.com/office/drawing/2014/main" id="{97364BA6-BA0B-4EC8-9A84-F307B92FA5CB}"/>
              </a:ext>
            </a:extLst>
          </p:cNvPr>
          <p:cNvGrpSpPr/>
          <p:nvPr/>
        </p:nvGrpSpPr>
        <p:grpSpPr>
          <a:xfrm>
            <a:off x="272667" y="3371162"/>
            <a:ext cx="6296139" cy="4263528"/>
            <a:chOff x="181778" y="2247441"/>
            <a:chExt cx="4197426" cy="2842352"/>
          </a:xfrm>
        </p:grpSpPr>
        <p:sp>
          <p:nvSpPr>
            <p:cNvPr id="13" name="Speech Bubble: Rectangle with Corners Rounded 12">
              <a:extLst>
                <a:ext uri="{FF2B5EF4-FFF2-40B4-BE49-F238E27FC236}">
                  <a16:creationId xmlns:a16="http://schemas.microsoft.com/office/drawing/2014/main" id="{052C45A4-3E54-4B86-A0EE-1EE744383ADA}"/>
                </a:ext>
              </a:extLst>
            </p:cNvPr>
            <p:cNvSpPr/>
            <p:nvPr/>
          </p:nvSpPr>
          <p:spPr>
            <a:xfrm>
              <a:off x="253388" y="2247441"/>
              <a:ext cx="4054207" cy="2842352"/>
            </a:xfrm>
            <a:prstGeom prst="wedgeRoundRectCallout">
              <a:avLst>
                <a:gd name="adj1" fmla="val 85960"/>
                <a:gd name="adj2" fmla="val -2238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13">
              <a:extLst>
                <a:ext uri="{FF2B5EF4-FFF2-40B4-BE49-F238E27FC236}">
                  <a16:creationId xmlns:a16="http://schemas.microsoft.com/office/drawing/2014/main" id="{E35A0E5A-9934-49EC-995E-95CD57B1AB20}"/>
                </a:ext>
              </a:extLst>
            </p:cNvPr>
            <p:cNvSpPr/>
            <p:nvPr/>
          </p:nvSpPr>
          <p:spPr>
            <a:xfrm>
              <a:off x="181778" y="2391344"/>
              <a:ext cx="4197426" cy="2523768"/>
            </a:xfrm>
            <a:prstGeom prst="rect">
              <a:avLst/>
            </a:prstGeom>
          </p:spPr>
          <p:txBody>
            <a:bodyPr wrap="square">
              <a:spAutoFit/>
            </a:bodyPr>
            <a:lstStyle/>
            <a:p>
              <a:pPr algn="ctr"/>
              <a:r>
                <a:rPr lang="vi-VN" sz="4800">
                  <a:solidFill>
                    <a:srgbClr val="FF0000"/>
                  </a:solidFill>
                </a:rPr>
                <a:t>Xác định vị trí của tòa nhà thư viện. Siêu thị ở phía nào của lược đồ? Công viên ở phía nào của lược đồ?</a:t>
              </a:r>
              <a:endParaRPr lang="en-US" sz="4800">
                <a:solidFill>
                  <a:srgbClr val="FF0000"/>
                </a:solidFill>
              </a:endParaRPr>
            </a:p>
          </p:txBody>
        </p:sp>
      </p:grpSp>
      <p:grpSp>
        <p:nvGrpSpPr>
          <p:cNvPr id="29" name="Group 28">
            <a:extLst>
              <a:ext uri="{FF2B5EF4-FFF2-40B4-BE49-F238E27FC236}">
                <a16:creationId xmlns:a16="http://schemas.microsoft.com/office/drawing/2014/main" id="{AEA585F2-816C-4B5A-86E1-CE3936552890}"/>
              </a:ext>
            </a:extLst>
          </p:cNvPr>
          <p:cNvGrpSpPr/>
          <p:nvPr/>
        </p:nvGrpSpPr>
        <p:grpSpPr>
          <a:xfrm>
            <a:off x="900134" y="1953842"/>
            <a:ext cx="8373899" cy="6322338"/>
            <a:chOff x="600089" y="1302561"/>
            <a:chExt cx="5582599" cy="4214892"/>
          </a:xfrm>
        </p:grpSpPr>
        <p:grpSp>
          <p:nvGrpSpPr>
            <p:cNvPr id="27" name="Group 26">
              <a:extLst>
                <a:ext uri="{FF2B5EF4-FFF2-40B4-BE49-F238E27FC236}">
                  <a16:creationId xmlns:a16="http://schemas.microsoft.com/office/drawing/2014/main" id="{3556E747-642F-4EF3-87CF-36FCA15A3A59}"/>
                </a:ext>
              </a:extLst>
            </p:cNvPr>
            <p:cNvGrpSpPr/>
            <p:nvPr/>
          </p:nvGrpSpPr>
          <p:grpSpPr>
            <a:xfrm>
              <a:off x="600089" y="1302561"/>
              <a:ext cx="5212394" cy="4214892"/>
              <a:chOff x="600089" y="1302561"/>
              <a:chExt cx="5212394" cy="4214892"/>
            </a:xfrm>
          </p:grpSpPr>
          <p:cxnSp>
            <p:nvCxnSpPr>
              <p:cNvPr id="16" name="Straight Arrow Connector 15">
                <a:extLst>
                  <a:ext uri="{FF2B5EF4-FFF2-40B4-BE49-F238E27FC236}">
                    <a16:creationId xmlns:a16="http://schemas.microsoft.com/office/drawing/2014/main" id="{B21288D2-54E5-41D2-A1E0-21BB23CFF3F8}"/>
                  </a:ext>
                </a:extLst>
              </p:cNvPr>
              <p:cNvCxnSpPr>
                <a:cxnSpLocks/>
              </p:cNvCxnSpPr>
              <p:nvPr/>
            </p:nvCxnSpPr>
            <p:spPr>
              <a:xfrm>
                <a:off x="1290017" y="3446321"/>
                <a:ext cx="3434080" cy="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A2A0A27-A0E4-4C93-80CC-6ECCB499D516}"/>
                  </a:ext>
                </a:extLst>
              </p:cNvPr>
              <p:cNvCxnSpPr>
                <a:cxnSpLocks/>
              </p:cNvCxnSpPr>
              <p:nvPr/>
            </p:nvCxnSpPr>
            <p:spPr>
              <a:xfrm>
                <a:off x="2998168" y="1708961"/>
                <a:ext cx="0" cy="337312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D7C5AB9-C011-44D6-BDF1-8DCAE2D3EAAF}"/>
                  </a:ext>
                </a:extLst>
              </p:cNvPr>
              <p:cNvCxnSpPr>
                <a:cxnSpLocks/>
              </p:cNvCxnSpPr>
              <p:nvPr/>
            </p:nvCxnSpPr>
            <p:spPr>
              <a:xfrm flipV="1">
                <a:off x="1799288" y="2247441"/>
                <a:ext cx="2396489" cy="236220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12C351B-4186-4D95-A157-B53D275977C0}"/>
                  </a:ext>
                </a:extLst>
              </p:cNvPr>
              <p:cNvSpPr txBox="1"/>
              <p:nvPr/>
            </p:nvSpPr>
            <p:spPr>
              <a:xfrm>
                <a:off x="2712417" y="1302561"/>
                <a:ext cx="924560"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Bắc</a:t>
                </a:r>
              </a:p>
            </p:txBody>
          </p:sp>
          <p:cxnSp>
            <p:nvCxnSpPr>
              <p:cNvPr id="20" name="Straight Arrow Connector 19">
                <a:extLst>
                  <a:ext uri="{FF2B5EF4-FFF2-40B4-BE49-F238E27FC236}">
                    <a16:creationId xmlns:a16="http://schemas.microsoft.com/office/drawing/2014/main" id="{618449EC-3D3F-40C3-8D12-86FB033A7FBB}"/>
                  </a:ext>
                </a:extLst>
              </p:cNvPr>
              <p:cNvCxnSpPr>
                <a:cxnSpLocks/>
              </p:cNvCxnSpPr>
              <p:nvPr/>
            </p:nvCxnSpPr>
            <p:spPr>
              <a:xfrm>
                <a:off x="1808812" y="2247441"/>
                <a:ext cx="2396489" cy="242824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1AA28AE-6CEF-4BF6-81B4-D0E9A7CD76E9}"/>
                  </a:ext>
                </a:extLst>
              </p:cNvPr>
              <p:cNvSpPr txBox="1"/>
              <p:nvPr/>
            </p:nvSpPr>
            <p:spPr>
              <a:xfrm>
                <a:off x="4353892" y="1824293"/>
                <a:ext cx="1458591"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Đông Bắc</a:t>
                </a:r>
              </a:p>
            </p:txBody>
          </p:sp>
          <p:sp>
            <p:nvSpPr>
              <p:cNvPr id="22" name="TextBox 21">
                <a:extLst>
                  <a:ext uri="{FF2B5EF4-FFF2-40B4-BE49-F238E27FC236}">
                    <a16:creationId xmlns:a16="http://schemas.microsoft.com/office/drawing/2014/main" id="{FA3EBBF6-1B8C-4900-BFC5-C940F52C95EE}"/>
                  </a:ext>
                </a:extLst>
              </p:cNvPr>
              <p:cNvSpPr txBox="1"/>
              <p:nvPr/>
            </p:nvSpPr>
            <p:spPr>
              <a:xfrm>
                <a:off x="873459" y="1812817"/>
                <a:ext cx="1252857"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Tây Bắc</a:t>
                </a:r>
              </a:p>
            </p:txBody>
          </p:sp>
          <p:sp>
            <p:nvSpPr>
              <p:cNvPr id="23" name="TextBox 22">
                <a:extLst>
                  <a:ext uri="{FF2B5EF4-FFF2-40B4-BE49-F238E27FC236}">
                    <a16:creationId xmlns:a16="http://schemas.microsoft.com/office/drawing/2014/main" id="{6F86E51E-310E-4D20-9120-3CF0DD12919C}"/>
                  </a:ext>
                </a:extLst>
              </p:cNvPr>
              <p:cNvSpPr txBox="1"/>
              <p:nvPr/>
            </p:nvSpPr>
            <p:spPr>
              <a:xfrm>
                <a:off x="651847" y="3225946"/>
                <a:ext cx="1458591"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Tây</a:t>
                </a:r>
              </a:p>
            </p:txBody>
          </p:sp>
          <p:sp>
            <p:nvSpPr>
              <p:cNvPr id="24" name="TextBox 23">
                <a:extLst>
                  <a:ext uri="{FF2B5EF4-FFF2-40B4-BE49-F238E27FC236}">
                    <a16:creationId xmlns:a16="http://schemas.microsoft.com/office/drawing/2014/main" id="{1363C64B-50B3-4F55-A8EF-CDEAC6985D75}"/>
                  </a:ext>
                </a:extLst>
              </p:cNvPr>
              <p:cNvSpPr txBox="1"/>
              <p:nvPr/>
            </p:nvSpPr>
            <p:spPr>
              <a:xfrm>
                <a:off x="600089" y="4546746"/>
                <a:ext cx="1458591"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Tây Nam</a:t>
                </a:r>
              </a:p>
            </p:txBody>
          </p:sp>
          <p:sp>
            <p:nvSpPr>
              <p:cNvPr id="25" name="TextBox 24">
                <a:extLst>
                  <a:ext uri="{FF2B5EF4-FFF2-40B4-BE49-F238E27FC236}">
                    <a16:creationId xmlns:a16="http://schemas.microsoft.com/office/drawing/2014/main" id="{FA2455FE-EFA0-42B5-A62D-E380916B7E0B}"/>
                  </a:ext>
                </a:extLst>
              </p:cNvPr>
              <p:cNvSpPr txBox="1"/>
              <p:nvPr/>
            </p:nvSpPr>
            <p:spPr>
              <a:xfrm>
                <a:off x="2445401" y="5148121"/>
                <a:ext cx="1458591"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 Nam</a:t>
                </a:r>
              </a:p>
            </p:txBody>
          </p:sp>
          <p:sp>
            <p:nvSpPr>
              <p:cNvPr id="26" name="TextBox 25">
                <a:extLst>
                  <a:ext uri="{FF2B5EF4-FFF2-40B4-BE49-F238E27FC236}">
                    <a16:creationId xmlns:a16="http://schemas.microsoft.com/office/drawing/2014/main" id="{D1593F8D-ED01-486B-9A93-D2F1ACCE1590}"/>
                  </a:ext>
                </a:extLst>
              </p:cNvPr>
              <p:cNvSpPr txBox="1"/>
              <p:nvPr/>
            </p:nvSpPr>
            <p:spPr>
              <a:xfrm>
                <a:off x="4296435" y="4609641"/>
                <a:ext cx="1458591"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Đông Nam</a:t>
                </a:r>
              </a:p>
            </p:txBody>
          </p:sp>
        </p:grpSp>
        <p:sp>
          <p:nvSpPr>
            <p:cNvPr id="28" name="TextBox 27">
              <a:extLst>
                <a:ext uri="{FF2B5EF4-FFF2-40B4-BE49-F238E27FC236}">
                  <a16:creationId xmlns:a16="http://schemas.microsoft.com/office/drawing/2014/main" id="{346E6987-68C6-413C-8033-771CDAF094F7}"/>
                </a:ext>
              </a:extLst>
            </p:cNvPr>
            <p:cNvSpPr txBox="1"/>
            <p:nvPr/>
          </p:nvSpPr>
          <p:spPr>
            <a:xfrm>
              <a:off x="4724097" y="3268506"/>
              <a:ext cx="1458591"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Đông</a:t>
              </a:r>
            </a:p>
          </p:txBody>
        </p:sp>
      </p:grpSp>
    </p:spTree>
    <p:extLst>
      <p:ext uri="{BB962C8B-B14F-4D97-AF65-F5344CB8AC3E}">
        <p14:creationId xmlns:p14="http://schemas.microsoft.com/office/powerpoint/2010/main" val="171246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0" y="3467100"/>
            <a:ext cx="4011986" cy="359066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732" tIns="91365" rIns="182732" bIns="91365" rtlCol="0" anchor="ctr"/>
          <a:lstStyle/>
          <a:p>
            <a:pPr algn="ctr"/>
            <a:r>
              <a:rPr lang="en-US" sz="6494" b="1" dirty="0">
                <a:latin typeface="Arial" pitchFamily="34" charset="0"/>
                <a:cs typeface="Arial" pitchFamily="34" charset="0"/>
              </a:rPr>
              <a:t> </a:t>
            </a:r>
            <a:r>
              <a:rPr lang="en-US" sz="9000" b="1" dirty="0" err="1" smtClean="0">
                <a:latin typeface="Arial" pitchFamily="34" charset="0"/>
                <a:cs typeface="Arial" pitchFamily="34" charset="0"/>
              </a:rPr>
              <a:t>Dặn</a:t>
            </a:r>
            <a:r>
              <a:rPr lang="en-US" sz="9000" b="1" dirty="0" smtClean="0">
                <a:latin typeface="Arial" pitchFamily="34" charset="0"/>
                <a:cs typeface="Arial" pitchFamily="34" charset="0"/>
              </a:rPr>
              <a:t> </a:t>
            </a:r>
            <a:r>
              <a:rPr lang="en-US" sz="9000" b="1" dirty="0" err="1">
                <a:latin typeface="Arial" pitchFamily="34" charset="0"/>
                <a:cs typeface="Arial" pitchFamily="34" charset="0"/>
              </a:rPr>
              <a:t>dò</a:t>
            </a:r>
            <a:endParaRPr lang="en-US" sz="9000" b="1" dirty="0">
              <a:latin typeface="Arial" pitchFamily="34" charset="0"/>
              <a:cs typeface="Arial" pitchFamily="34" charset="0"/>
            </a:endParaRPr>
          </a:p>
        </p:txBody>
      </p:sp>
      <p:sp>
        <p:nvSpPr>
          <p:cNvPr id="5" name="Block Arc 4"/>
          <p:cNvSpPr/>
          <p:nvPr/>
        </p:nvSpPr>
        <p:spPr>
          <a:xfrm>
            <a:off x="-5847081" y="-329312"/>
            <a:ext cx="10935507" cy="10945632"/>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4462004" y="1892303"/>
            <a:ext cx="13529937" cy="1625600"/>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271" tIns="142125" rIns="142125" bIns="142125" numCol="1" spcCol="2541" anchor="ctr" anchorCtr="0">
            <a:noAutofit/>
          </a:bodyPr>
          <a:lstStyle/>
          <a:p>
            <a:pPr defTabSz="2486991">
              <a:lnSpc>
                <a:spcPct val="90000"/>
              </a:lnSpc>
              <a:spcBef>
                <a:spcPct val="0"/>
              </a:spcBef>
              <a:spcAft>
                <a:spcPct val="35000"/>
              </a:spcAft>
            </a:pPr>
            <a:r>
              <a:rPr lang="en-US" sz="5400" b="1">
                <a:solidFill>
                  <a:srgbClr val="00B050"/>
                </a:solidFill>
                <a:latin typeface="Arial" pitchFamily="34" charset="0"/>
                <a:cs typeface="Arial" pitchFamily="34" charset="0"/>
              </a:rPr>
              <a:t>Xem lại bài đã học</a:t>
            </a:r>
          </a:p>
        </p:txBody>
      </p:sp>
      <p:sp>
        <p:nvSpPr>
          <p:cNvPr id="7" name="Oval 6"/>
          <p:cNvSpPr/>
          <p:nvPr/>
        </p:nvSpPr>
        <p:spPr>
          <a:xfrm>
            <a:off x="3446944" y="1689102"/>
            <a:ext cx="2030120" cy="2031999"/>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82732" tIns="91365" rIns="182732" bIns="91365"/>
          <a:lstStyle/>
          <a:p>
            <a:pPr algn="ctr">
              <a:spcBef>
                <a:spcPts val="1199"/>
              </a:spcBef>
            </a:pPr>
            <a:r>
              <a:rPr lang="en-US" sz="7992" b="1">
                <a:solidFill>
                  <a:schemeClr val="bg1"/>
                </a:solidFill>
                <a:latin typeface="Arial" pitchFamily="34" charset="0"/>
                <a:cs typeface="Arial" pitchFamily="34" charset="0"/>
              </a:rPr>
              <a:t>1</a:t>
            </a:r>
          </a:p>
        </p:txBody>
      </p:sp>
      <p:sp>
        <p:nvSpPr>
          <p:cNvPr id="8" name="Freeform 7"/>
          <p:cNvSpPr/>
          <p:nvPr/>
        </p:nvSpPr>
        <p:spPr>
          <a:xfrm>
            <a:off x="5052362" y="4330702"/>
            <a:ext cx="12939581" cy="1625600"/>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271" tIns="142125" rIns="142125" bIns="142125" numCol="1" spcCol="2541" anchor="ctr" anchorCtr="0">
            <a:noAutofit/>
          </a:bodyPr>
          <a:lstStyle/>
          <a:p>
            <a:r>
              <a:rPr lang="vi-VN" sz="5400" b="1">
                <a:solidFill>
                  <a:srgbClr val="FF00FF"/>
                </a:solidFill>
              </a:rPr>
              <a:t>Về nhà </a:t>
            </a:r>
            <a:r>
              <a:rPr lang="en-US" sz="5400" b="1">
                <a:solidFill>
                  <a:srgbClr val="FF00FF"/>
                </a:solidFill>
              </a:rPr>
              <a:t>…</a:t>
            </a:r>
          </a:p>
        </p:txBody>
      </p:sp>
      <p:sp>
        <p:nvSpPr>
          <p:cNvPr id="9" name="Oval 8"/>
          <p:cNvSpPr/>
          <p:nvPr/>
        </p:nvSpPr>
        <p:spPr>
          <a:xfrm>
            <a:off x="4037303" y="4127499"/>
            <a:ext cx="2030120" cy="2031999"/>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82732" tIns="91365" rIns="182732" bIns="91365"/>
          <a:lstStyle/>
          <a:p>
            <a:pPr algn="ctr"/>
            <a:r>
              <a:rPr lang="en-US" sz="7992" b="1">
                <a:solidFill>
                  <a:schemeClr val="bg1"/>
                </a:solidFill>
                <a:latin typeface="Arial" pitchFamily="34" charset="0"/>
                <a:cs typeface="Arial" pitchFamily="34" charset="0"/>
              </a:rPr>
              <a:t>2</a:t>
            </a:r>
          </a:p>
        </p:txBody>
      </p:sp>
      <p:sp>
        <p:nvSpPr>
          <p:cNvPr id="10" name="Freeform 9"/>
          <p:cNvSpPr/>
          <p:nvPr/>
        </p:nvSpPr>
        <p:spPr>
          <a:xfrm>
            <a:off x="4462004" y="6362701"/>
            <a:ext cx="13529937" cy="2641598"/>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271" tIns="142125" rIns="142125" bIns="142125" numCol="1" spcCol="2541" anchor="ctr" anchorCtr="0">
            <a:noAutofit/>
          </a:bodyPr>
          <a:lstStyle/>
          <a:p>
            <a:r>
              <a:rPr lang="en-US" sz="5400" b="1" dirty="0" err="1">
                <a:solidFill>
                  <a:srgbClr val="3399FF"/>
                </a:solidFill>
                <a:latin typeface="Arial" pitchFamily="34" charset="0"/>
                <a:cs typeface="Arial" pitchFamily="34" charset="0"/>
              </a:rPr>
              <a:t>Chuẩn</a:t>
            </a:r>
            <a:r>
              <a:rPr lang="en-US" sz="5400" b="1" dirty="0">
                <a:solidFill>
                  <a:srgbClr val="3399FF"/>
                </a:solidFill>
                <a:latin typeface="Arial" pitchFamily="34" charset="0"/>
                <a:cs typeface="Arial" pitchFamily="34" charset="0"/>
              </a:rPr>
              <a:t> </a:t>
            </a:r>
            <a:r>
              <a:rPr lang="en-US" sz="5400" b="1" dirty="0" err="1">
                <a:solidFill>
                  <a:srgbClr val="3399FF"/>
                </a:solidFill>
                <a:latin typeface="Arial" pitchFamily="34" charset="0"/>
                <a:cs typeface="Arial" pitchFamily="34" charset="0"/>
              </a:rPr>
              <a:t>bị</a:t>
            </a:r>
            <a:r>
              <a:rPr lang="en-US" sz="5400" b="1" dirty="0">
                <a:solidFill>
                  <a:srgbClr val="3399FF"/>
                </a:solidFill>
                <a:latin typeface="Arial" pitchFamily="34" charset="0"/>
                <a:cs typeface="Arial" pitchFamily="34" charset="0"/>
              </a:rPr>
              <a:t> </a:t>
            </a:r>
            <a:r>
              <a:rPr lang="en-US" sz="5400" b="1" err="1">
                <a:solidFill>
                  <a:srgbClr val="3399FF"/>
                </a:solidFill>
                <a:latin typeface="Arial" pitchFamily="34" charset="0"/>
                <a:cs typeface="Arial" pitchFamily="34" charset="0"/>
              </a:rPr>
              <a:t>bài</a:t>
            </a:r>
            <a:r>
              <a:rPr lang="en-US" sz="5400" b="1">
                <a:solidFill>
                  <a:srgbClr val="3399FF"/>
                </a:solidFill>
                <a:latin typeface="Arial" pitchFamily="34" charset="0"/>
                <a:cs typeface="Arial" pitchFamily="34" charset="0"/>
              </a:rPr>
              <a:t> ……..</a:t>
            </a:r>
            <a:endParaRPr lang="en-US" sz="54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3446944" y="6565901"/>
            <a:ext cx="2030120" cy="2031999"/>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82732" tIns="91365" rIns="182732" bIns="91365"/>
          <a:lstStyle/>
          <a:p>
            <a:pPr algn="ctr"/>
            <a:r>
              <a:rPr lang="en-US" sz="7193"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7122" y="6141180"/>
            <a:ext cx="4415511" cy="3084639"/>
          </a:xfrm>
          <a:prstGeom prst="rect">
            <a:avLst/>
          </a:prstGeom>
        </p:spPr>
      </p:pic>
    </p:spTree>
    <p:extLst>
      <p:ext uri="{BB962C8B-B14F-4D97-AF65-F5344CB8AC3E}">
        <p14:creationId xmlns:p14="http://schemas.microsoft.com/office/powerpoint/2010/main" val="15989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B837CD-BAD3-4AEB-ABC9-100A80ED0653}"/>
              </a:ext>
            </a:extLst>
          </p:cNvPr>
          <p:cNvGrpSpPr/>
          <p:nvPr/>
        </p:nvGrpSpPr>
        <p:grpSpPr>
          <a:xfrm>
            <a:off x="1081430" y="1234853"/>
            <a:ext cx="7743486" cy="936847"/>
            <a:chOff x="1133366" y="2220084"/>
            <a:chExt cx="5681780" cy="914400"/>
          </a:xfrm>
        </p:grpSpPr>
        <p:sp>
          <p:nvSpPr>
            <p:cNvPr id="4" name="Arrow: Pentagon 3">
              <a:extLst>
                <a:ext uri="{FF2B5EF4-FFF2-40B4-BE49-F238E27FC236}">
                  <a16:creationId xmlns:a16="http://schemas.microsoft.com/office/drawing/2014/main" id="{F894F578-F7EC-4D58-82EC-CDAB72E24CC4}"/>
                </a:ext>
              </a:extLst>
            </p:cNvPr>
            <p:cNvSpPr/>
            <p:nvPr/>
          </p:nvSpPr>
          <p:spPr>
            <a:xfrm>
              <a:off x="1133366" y="2220084"/>
              <a:ext cx="5681780"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5" name="TextBox 4">
              <a:extLst>
                <a:ext uri="{FF2B5EF4-FFF2-40B4-BE49-F238E27FC236}">
                  <a16:creationId xmlns:a16="http://schemas.microsoft.com/office/drawing/2014/main" id="{7A96174D-4EF9-4585-9860-EAF072246EA7}"/>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655EF468-0817-4F4A-A5A8-FCE00D0A5809}"/>
              </a:ext>
            </a:extLst>
          </p:cNvPr>
          <p:cNvSpPr txBox="1"/>
          <p:nvPr/>
        </p:nvSpPr>
        <p:spPr>
          <a:xfrm>
            <a:off x="1676400" y="1258188"/>
            <a:ext cx="7148515" cy="738664"/>
          </a:xfrm>
          <a:prstGeom prst="rect">
            <a:avLst/>
          </a:prstGeom>
          <a:noFill/>
        </p:spPr>
        <p:txBody>
          <a:bodyPr wrap="square" rtlCol="0">
            <a:spAutoFit/>
          </a:bodyPr>
          <a:lstStyle/>
          <a:p>
            <a:r>
              <a:rPr lang="en-US" sz="4200" dirty="0" err="1">
                <a:solidFill>
                  <a:srgbClr val="0070C0"/>
                </a:solidFill>
                <a:latin typeface="Arial" panose="020B0604020202020204" pitchFamily="34" charset="0"/>
                <a:cs typeface="Arial" panose="020B0604020202020204" pitchFamily="34" charset="0"/>
              </a:rPr>
              <a:t>Phương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hướng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trên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2C56152-BAA3-4003-92A5-3643F0AD1840}"/>
              </a:ext>
            </a:extLst>
          </p:cNvPr>
          <p:cNvGrpSpPr/>
          <p:nvPr/>
        </p:nvGrpSpPr>
        <p:grpSpPr>
          <a:xfrm>
            <a:off x="0" y="1234852"/>
            <a:ext cx="1516522" cy="936848"/>
            <a:chOff x="344605" y="154323"/>
            <a:chExt cx="1301952" cy="872949"/>
          </a:xfrm>
        </p:grpSpPr>
        <p:sp>
          <p:nvSpPr>
            <p:cNvPr id="8" name="Arrow: Pentagon 7">
              <a:extLst>
                <a:ext uri="{FF2B5EF4-FFF2-40B4-BE49-F238E27FC236}">
                  <a16:creationId xmlns:a16="http://schemas.microsoft.com/office/drawing/2014/main" id="{D7E624FD-5F9B-4826-B2E5-CAEC98B2143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a:t>
              </a:r>
            </a:p>
          </p:txBody>
        </p:sp>
        <p:sp>
          <p:nvSpPr>
            <p:cNvPr id="9" name="Isosceles Triangle 8">
              <a:extLst>
                <a:ext uri="{FF2B5EF4-FFF2-40B4-BE49-F238E27FC236}">
                  <a16:creationId xmlns:a16="http://schemas.microsoft.com/office/drawing/2014/main" id="{B61086EC-1542-41EC-B064-CA6887DC6B43}"/>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21" name="Group 20">
            <a:extLst>
              <a:ext uri="{FF2B5EF4-FFF2-40B4-BE49-F238E27FC236}">
                <a16:creationId xmlns:a16="http://schemas.microsoft.com/office/drawing/2014/main" id="{F29FE911-46AE-4747-8528-336FECF4E94D}"/>
              </a:ext>
            </a:extLst>
          </p:cNvPr>
          <p:cNvGrpSpPr/>
          <p:nvPr/>
        </p:nvGrpSpPr>
        <p:grpSpPr>
          <a:xfrm>
            <a:off x="4648200" y="3240367"/>
            <a:ext cx="7167388" cy="3013113"/>
            <a:chOff x="319486" y="1504151"/>
            <a:chExt cx="4858439" cy="2313542"/>
          </a:xfrm>
        </p:grpSpPr>
        <p:sp>
          <p:nvSpPr>
            <p:cNvPr id="19" name="Speech Bubble: Rectangle with Corners Rounded 18">
              <a:extLst>
                <a:ext uri="{FF2B5EF4-FFF2-40B4-BE49-F238E27FC236}">
                  <a16:creationId xmlns:a16="http://schemas.microsoft.com/office/drawing/2014/main" id="{C5D9127C-3261-49F6-A8A9-CB2728369D93}"/>
                </a:ext>
              </a:extLst>
            </p:cNvPr>
            <p:cNvSpPr/>
            <p:nvPr/>
          </p:nvSpPr>
          <p:spPr>
            <a:xfrm>
              <a:off x="451690" y="1504151"/>
              <a:ext cx="4594033" cy="2313542"/>
            </a:xfrm>
            <a:prstGeom prst="wedgeRoundRectCallout">
              <a:avLst>
                <a:gd name="adj1" fmla="val -51134"/>
                <a:gd name="adj2" fmla="val 107398"/>
                <a:gd name="adj3" fmla="val 16667"/>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TextBox 19">
              <a:extLst>
                <a:ext uri="{FF2B5EF4-FFF2-40B4-BE49-F238E27FC236}">
                  <a16:creationId xmlns:a16="http://schemas.microsoft.com/office/drawing/2014/main" id="{5AA49CC4-5729-493D-9D11-04B22F254A96}"/>
                </a:ext>
              </a:extLst>
            </p:cNvPr>
            <p:cNvSpPr txBox="1"/>
            <p:nvPr/>
          </p:nvSpPr>
          <p:spPr>
            <a:xfrm>
              <a:off x="319486" y="1867708"/>
              <a:ext cx="4858439" cy="1723549"/>
            </a:xfrm>
            <a:prstGeom prst="rect">
              <a:avLst/>
            </a:prstGeom>
            <a:noFill/>
          </p:spPr>
          <p:txBody>
            <a:bodyPr wrap="square" rtlCol="0">
              <a:spAutoFit/>
            </a:bodyPr>
            <a:lstStyle/>
            <a:p>
              <a:pPr algn="ctr"/>
              <a:r>
                <a:rPr lang="en-US" sz="5400">
                  <a:solidFill>
                    <a:srgbClr val="3829FB"/>
                  </a:solidFill>
                  <a:latin typeface="Arial" panose="020B0604020202020204" pitchFamily="34" charset="0"/>
                  <a:cs typeface="Arial" panose="020B0604020202020204" pitchFamily="34" charset="0"/>
                </a:rPr>
                <a:t>Dựa vào đâu để xác định ph</a:t>
              </a:r>
              <a:r>
                <a:rPr lang="vi-VN" sz="5400">
                  <a:solidFill>
                    <a:srgbClr val="3829FB"/>
                  </a:solidFill>
                  <a:cs typeface="Arial" panose="020B0604020202020204" pitchFamily="34" charset="0"/>
                </a:rPr>
                <a:t>ư</a:t>
              </a:r>
              <a:r>
                <a:rPr lang="en-US" sz="5400">
                  <a:solidFill>
                    <a:srgbClr val="3829FB"/>
                  </a:solidFill>
                  <a:latin typeface="Arial" panose="020B0604020202020204" pitchFamily="34" charset="0"/>
                  <a:cs typeface="Arial" panose="020B0604020202020204" pitchFamily="34" charset="0"/>
                </a:rPr>
                <a:t>ơng h</a:t>
              </a:r>
              <a:r>
                <a:rPr lang="vi-VN" sz="5400">
                  <a:solidFill>
                    <a:srgbClr val="3829FB"/>
                  </a:solidFill>
                  <a:cs typeface="Arial" panose="020B0604020202020204" pitchFamily="34" charset="0"/>
                </a:rPr>
                <a:t>ư</a:t>
              </a:r>
              <a:r>
                <a:rPr lang="en-US" sz="5400">
                  <a:solidFill>
                    <a:srgbClr val="3829FB"/>
                  </a:solidFill>
                  <a:latin typeface="Arial" panose="020B0604020202020204" pitchFamily="34" charset="0"/>
                  <a:cs typeface="Arial" panose="020B0604020202020204" pitchFamily="34" charset="0"/>
                </a:rPr>
                <a:t>ớng trên bản đồ?</a:t>
              </a:r>
            </a:p>
          </p:txBody>
        </p:sp>
      </p:grpSp>
      <p:pic>
        <p:nvPicPr>
          <p:cNvPr id="22" name="Picture 21">
            <a:extLst>
              <a:ext uri="{FF2B5EF4-FFF2-40B4-BE49-F238E27FC236}">
                <a16:creationId xmlns:a16="http://schemas.microsoft.com/office/drawing/2014/main" id="{EF8830DE-C264-4CC8-9007-6B31CAA80BE3}"/>
              </a:ext>
            </a:extLst>
          </p:cNvPr>
          <p:cNvPicPr>
            <a:picLocks noChangeAspect="1"/>
          </p:cNvPicPr>
          <p:nvPr/>
        </p:nvPicPr>
        <p:blipFill rotWithShape="1">
          <a:blip r:embed="rId2"/>
          <a:srcRect l="39749" t="43556" r="43417" b="27111"/>
          <a:stretch/>
        </p:blipFill>
        <p:spPr>
          <a:xfrm>
            <a:off x="2133600" y="7550472"/>
            <a:ext cx="2208765" cy="2165028"/>
          </a:xfrm>
          <a:prstGeom prst="rect">
            <a:avLst/>
          </a:prstGeom>
        </p:spPr>
      </p:pic>
      <p:grpSp>
        <p:nvGrpSpPr>
          <p:cNvPr id="23" name="Group 22">
            <a:extLst>
              <a:ext uri="{FF2B5EF4-FFF2-40B4-BE49-F238E27FC236}">
                <a16:creationId xmlns:a16="http://schemas.microsoft.com/office/drawing/2014/main" id="{D45D4BCC-249E-4C9A-8955-837BC4EB20C9}"/>
              </a:ext>
            </a:extLst>
          </p:cNvPr>
          <p:cNvGrpSpPr/>
          <p:nvPr/>
        </p:nvGrpSpPr>
        <p:grpSpPr>
          <a:xfrm>
            <a:off x="2485997" y="2400300"/>
            <a:ext cx="11230003" cy="6367779"/>
            <a:chOff x="618375" y="-2772515"/>
            <a:chExt cx="7581014" cy="4821781"/>
          </a:xfrm>
        </p:grpSpPr>
        <p:sp>
          <p:nvSpPr>
            <p:cNvPr id="24" name="Cloud 23">
              <a:extLst>
                <a:ext uri="{FF2B5EF4-FFF2-40B4-BE49-F238E27FC236}">
                  <a16:creationId xmlns:a16="http://schemas.microsoft.com/office/drawing/2014/main" id="{9DB69E33-D80D-4880-B974-EAB4AE3CDB7A}"/>
                </a:ext>
              </a:extLst>
            </p:cNvPr>
            <p:cNvSpPr/>
            <p:nvPr/>
          </p:nvSpPr>
          <p:spPr>
            <a:xfrm>
              <a:off x="618375" y="-2772515"/>
              <a:ext cx="7581014" cy="4821781"/>
            </a:xfrm>
            <a:prstGeom prst="cloud">
              <a:avLst/>
            </a:prstGeom>
            <a:solidFill>
              <a:srgbClr val="F2FA8E"/>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b="1">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4CF1253-6DED-45AE-818A-1CC14173827D}"/>
                </a:ext>
              </a:extLst>
            </p:cNvPr>
            <p:cNvSpPr txBox="1"/>
            <p:nvPr/>
          </p:nvSpPr>
          <p:spPr>
            <a:xfrm>
              <a:off x="1579966" y="-1808428"/>
              <a:ext cx="6317288" cy="2523768"/>
            </a:xfrm>
            <a:prstGeom prst="rect">
              <a:avLst/>
            </a:prstGeom>
            <a:noFill/>
          </p:spPr>
          <p:txBody>
            <a:bodyPr wrap="square" rtlCol="0">
              <a:spAutoFit/>
            </a:bodyPr>
            <a:lstStyle/>
            <a:p>
              <a:r>
                <a:rPr lang="en-US" sz="6000">
                  <a:solidFill>
                    <a:srgbClr val="FF0000"/>
                  </a:solidFill>
                  <a:latin typeface="Arial" panose="020B0604020202020204" pitchFamily="34" charset="0"/>
                  <a:cs typeface="Arial" panose="020B0604020202020204" pitchFamily="34" charset="0"/>
                </a:rPr>
                <a:t>Cách xác định ph</a:t>
              </a:r>
              <a:r>
                <a:rPr lang="vi-VN" sz="6000">
                  <a:solidFill>
                    <a:srgbClr val="FF0000"/>
                  </a:solidFill>
                  <a:latin typeface="Arial" panose="020B0604020202020204" pitchFamily="34" charset="0"/>
                  <a:cs typeface="Arial" panose="020B0604020202020204" pitchFamily="34" charset="0"/>
                </a:rPr>
                <a:t>ư</a:t>
              </a:r>
              <a:r>
                <a:rPr lang="en-US" sz="6000">
                  <a:solidFill>
                    <a:srgbClr val="FF0000"/>
                  </a:solidFill>
                  <a:latin typeface="Arial" panose="020B0604020202020204" pitchFamily="34" charset="0"/>
                  <a:cs typeface="Arial" panose="020B0604020202020204" pitchFamily="34" charset="0"/>
                </a:rPr>
                <a:t>ơng h</a:t>
              </a:r>
              <a:r>
                <a:rPr lang="vi-VN" sz="6000">
                  <a:solidFill>
                    <a:srgbClr val="FF0000"/>
                  </a:solidFill>
                  <a:latin typeface="Arial" panose="020B0604020202020204" pitchFamily="34" charset="0"/>
                  <a:cs typeface="Arial" panose="020B0604020202020204" pitchFamily="34" charset="0"/>
                </a:rPr>
                <a:t>ư</a:t>
              </a:r>
              <a:r>
                <a:rPr lang="en-US" sz="6000">
                  <a:solidFill>
                    <a:srgbClr val="FF0000"/>
                  </a:solidFill>
                  <a:latin typeface="Arial" panose="020B0604020202020204" pitchFamily="34" charset="0"/>
                  <a:cs typeface="Arial" panose="020B0604020202020204" pitchFamily="34" charset="0"/>
                </a:rPr>
                <a:t>ớng trên những bản đồ có hệ thống kinh, vĩ tuyến thực hiện nh</a:t>
              </a:r>
              <a:r>
                <a:rPr lang="vi-VN" sz="6000">
                  <a:solidFill>
                    <a:srgbClr val="FF0000"/>
                  </a:solidFill>
                  <a:latin typeface="Arial" panose="020B0604020202020204" pitchFamily="34" charset="0"/>
                  <a:cs typeface="Arial" panose="020B0604020202020204" pitchFamily="34" charset="0"/>
                </a:rPr>
                <a:t>ư</a:t>
              </a:r>
              <a:r>
                <a:rPr lang="en-US" sz="6000">
                  <a:solidFill>
                    <a:srgbClr val="FF0000"/>
                  </a:solidFill>
                  <a:latin typeface="Arial" panose="020B0604020202020204" pitchFamily="34" charset="0"/>
                  <a:cs typeface="Arial" panose="020B0604020202020204" pitchFamily="34" charset="0"/>
                </a:rPr>
                <a:t> thế nào?</a:t>
              </a:r>
            </a:p>
          </p:txBody>
        </p:sp>
      </p:grpSp>
    </p:spTree>
    <p:extLst>
      <p:ext uri="{BB962C8B-B14F-4D97-AF65-F5344CB8AC3E}">
        <p14:creationId xmlns:p14="http://schemas.microsoft.com/office/powerpoint/2010/main" val="344158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par>
                                <p:cTn id="19" presetID="22" presetClass="entr" presetSubtype="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3B184BD-F092-459C-8A82-081645DABEF4}"/>
              </a:ext>
            </a:extLst>
          </p:cNvPr>
          <p:cNvPicPr>
            <a:picLocks noChangeAspect="1"/>
          </p:cNvPicPr>
          <p:nvPr/>
        </p:nvPicPr>
        <p:blipFill rotWithShape="1">
          <a:blip r:embed="rId3"/>
          <a:srcRect l="35499" t="27555" r="36834" b="9482"/>
          <a:stretch/>
        </p:blipFill>
        <p:spPr>
          <a:xfrm>
            <a:off x="10384821" y="1790700"/>
            <a:ext cx="6096000" cy="7803615"/>
          </a:xfrm>
          <a:prstGeom prst="rect">
            <a:avLst/>
          </a:prstGeom>
        </p:spPr>
      </p:pic>
      <p:sp>
        <p:nvSpPr>
          <p:cNvPr id="2" name="TextBox 1">
            <a:extLst>
              <a:ext uri="{FF2B5EF4-FFF2-40B4-BE49-F238E27FC236}">
                <a16:creationId xmlns:a16="http://schemas.microsoft.com/office/drawing/2014/main" id="{1719F364-8E4B-4994-AB47-EA1F788FD0B2}"/>
              </a:ext>
            </a:extLst>
          </p:cNvPr>
          <p:cNvSpPr txBox="1"/>
          <p:nvPr/>
        </p:nvSpPr>
        <p:spPr>
          <a:xfrm>
            <a:off x="489654" y="1204436"/>
            <a:ext cx="12845346" cy="738664"/>
          </a:xfrm>
          <a:prstGeom prst="rect">
            <a:avLst/>
          </a:prstGeom>
          <a:noFill/>
        </p:spPr>
        <p:txBody>
          <a:bodyPr wrap="square" rtlCol="0">
            <a:spAutoFit/>
          </a:bodyPr>
          <a:lstStyle/>
          <a:p>
            <a:pPr marL="428625" indent="-428625">
              <a:buFont typeface="Wingdings" panose="05000000000000000000" pitchFamily="2" charset="2"/>
              <a:buChar char="ü"/>
            </a:pP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Xác</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định</a:t>
            </a:r>
            <a:r>
              <a:rPr lang="en-US" sz="4200" b="1" dirty="0">
                <a:solidFill>
                  <a:srgbClr val="00B050"/>
                </a:solidFill>
                <a:latin typeface="Arial" panose="020B0604020202020204" pitchFamily="34" charset="0"/>
                <a:cs typeface="Arial" panose="020B0604020202020204" pitchFamily="34" charset="0"/>
              </a:rPr>
              <a:t> h</a:t>
            </a:r>
            <a:r>
              <a:rPr lang="vi-VN" sz="4200" b="1" dirty="0">
                <a:solidFill>
                  <a:srgbClr val="00B050"/>
                </a:solidFill>
                <a:latin typeface="Arial" panose="020B0604020202020204" pitchFamily="34" charset="0"/>
                <a:cs typeface="Arial" panose="020B0604020202020204" pitchFamily="34" charset="0"/>
              </a:rPr>
              <a:t>ư</a:t>
            </a:r>
            <a:r>
              <a:rPr lang="en-US" sz="4200" b="1" dirty="0" err="1">
                <a:solidFill>
                  <a:srgbClr val="00B050"/>
                </a:solidFill>
                <a:latin typeface="Arial" panose="020B0604020202020204" pitchFamily="34" charset="0"/>
                <a:cs typeface="Arial" panose="020B0604020202020204" pitchFamily="34" charset="0"/>
              </a:rPr>
              <a:t>ớng</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dựa</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vào</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kinh</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tuyến</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vĩ</a:t>
            </a:r>
            <a:r>
              <a:rPr lang="en-US" sz="4200" b="1" dirty="0">
                <a:solidFill>
                  <a:srgbClr val="00B050"/>
                </a:solidFill>
                <a:latin typeface="Arial" panose="020B0604020202020204" pitchFamily="34" charset="0"/>
                <a:cs typeface="Arial" panose="020B0604020202020204" pitchFamily="34" charset="0"/>
              </a:rPr>
              <a:t> </a:t>
            </a:r>
            <a:r>
              <a:rPr lang="en-US" sz="4200" b="1" dirty="0" err="1">
                <a:solidFill>
                  <a:srgbClr val="00B050"/>
                </a:solidFill>
                <a:latin typeface="Arial" panose="020B0604020202020204" pitchFamily="34" charset="0"/>
                <a:cs typeface="Arial" panose="020B0604020202020204" pitchFamily="34" charset="0"/>
              </a:rPr>
              <a:t>tuyến</a:t>
            </a:r>
            <a:endParaRPr lang="en-US" sz="4200" b="1" dirty="0">
              <a:solidFill>
                <a:srgbClr val="00B05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D7334FD9-EFCC-424F-BDC9-263231187912}"/>
              </a:ext>
            </a:extLst>
          </p:cNvPr>
          <p:cNvCxnSpPr/>
          <p:nvPr/>
        </p:nvCxnSpPr>
        <p:spPr>
          <a:xfrm>
            <a:off x="14146974" y="2400300"/>
            <a:ext cx="121920" cy="69799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D66681-096C-4281-8630-EBB8A4BAC864}"/>
              </a:ext>
            </a:extLst>
          </p:cNvPr>
          <p:cNvCxnSpPr>
            <a:cxnSpLocks/>
          </p:cNvCxnSpPr>
          <p:nvPr/>
        </p:nvCxnSpPr>
        <p:spPr>
          <a:xfrm flipH="1">
            <a:off x="10763694" y="6714401"/>
            <a:ext cx="55321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125F8D5-94AF-4857-B646-38D119A421FB}"/>
              </a:ext>
            </a:extLst>
          </p:cNvPr>
          <p:cNvSpPr txBox="1"/>
          <p:nvPr/>
        </p:nvSpPr>
        <p:spPr>
          <a:xfrm>
            <a:off x="13639800" y="1638300"/>
            <a:ext cx="1325880" cy="646331"/>
          </a:xfrm>
          <a:prstGeom prst="rect">
            <a:avLst/>
          </a:prstGeom>
          <a:solidFill>
            <a:schemeClr val="bg1"/>
          </a:solidFill>
        </p:spPr>
        <p:txBody>
          <a:bodyPr wrap="square" rtlCol="0">
            <a:spAutoFit/>
          </a:bodyPr>
          <a:lstStyle/>
          <a:p>
            <a:r>
              <a:rPr lang="en-US" sz="3600" dirty="0" err="1">
                <a:solidFill>
                  <a:srgbClr val="FF3399"/>
                </a:solidFill>
                <a:latin typeface="Arial" panose="020B0604020202020204" pitchFamily="34" charset="0"/>
                <a:cs typeface="Arial" panose="020B0604020202020204" pitchFamily="34" charset="0"/>
              </a:rPr>
              <a:t>Bắc</a:t>
            </a:r>
            <a:endParaRPr lang="en-US" sz="3600" dirty="0">
              <a:solidFill>
                <a:srgbClr val="FF3399"/>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D149172-BAC9-4B3A-8D64-323D3A9DDFE2}"/>
              </a:ext>
            </a:extLst>
          </p:cNvPr>
          <p:cNvSpPr txBox="1"/>
          <p:nvPr/>
        </p:nvSpPr>
        <p:spPr>
          <a:xfrm>
            <a:off x="13792200" y="9258300"/>
            <a:ext cx="1325880" cy="646331"/>
          </a:xfrm>
          <a:prstGeom prst="rect">
            <a:avLst/>
          </a:prstGeom>
          <a:solidFill>
            <a:schemeClr val="bg1"/>
          </a:solidFill>
        </p:spPr>
        <p:txBody>
          <a:bodyPr wrap="square" rtlCol="0">
            <a:spAutoFit/>
          </a:bodyPr>
          <a:lstStyle/>
          <a:p>
            <a:r>
              <a:rPr lang="en-US" sz="3600" dirty="0">
                <a:solidFill>
                  <a:srgbClr val="FF3399"/>
                </a:solidFill>
                <a:latin typeface="Arial" panose="020B0604020202020204" pitchFamily="34" charset="0"/>
                <a:cs typeface="Arial" panose="020B0604020202020204" pitchFamily="34" charset="0"/>
              </a:rPr>
              <a:t>Nam</a:t>
            </a:r>
          </a:p>
        </p:txBody>
      </p:sp>
      <p:sp>
        <p:nvSpPr>
          <p:cNvPr id="38" name="TextBox 37">
            <a:extLst>
              <a:ext uri="{FF2B5EF4-FFF2-40B4-BE49-F238E27FC236}">
                <a16:creationId xmlns:a16="http://schemas.microsoft.com/office/drawing/2014/main" id="{36C6DAA7-DC82-40C5-9C76-5160E638E29D}"/>
              </a:ext>
            </a:extLst>
          </p:cNvPr>
          <p:cNvSpPr txBox="1"/>
          <p:nvPr/>
        </p:nvSpPr>
        <p:spPr>
          <a:xfrm>
            <a:off x="16480822" y="6249769"/>
            <a:ext cx="1535940" cy="646331"/>
          </a:xfrm>
          <a:prstGeom prst="rect">
            <a:avLst/>
          </a:prstGeom>
          <a:solidFill>
            <a:schemeClr val="bg1"/>
          </a:solidFill>
        </p:spPr>
        <p:txBody>
          <a:bodyPr wrap="square" rtlCol="0">
            <a:spAutoFit/>
          </a:bodyPr>
          <a:lstStyle/>
          <a:p>
            <a:r>
              <a:rPr lang="en-US" sz="3600" dirty="0" err="1">
                <a:solidFill>
                  <a:srgbClr val="FF3399"/>
                </a:solidFill>
                <a:latin typeface="Arial" panose="020B0604020202020204" pitchFamily="34" charset="0"/>
                <a:cs typeface="Arial" panose="020B0604020202020204" pitchFamily="34" charset="0"/>
              </a:rPr>
              <a:t>Đông</a:t>
            </a:r>
            <a:endParaRPr lang="en-US" sz="3600" dirty="0">
              <a:solidFill>
                <a:srgbClr val="FF3399"/>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F6D50575-8B11-46B1-BB65-3231B7F82F89}"/>
              </a:ext>
            </a:extLst>
          </p:cNvPr>
          <p:cNvSpPr txBox="1"/>
          <p:nvPr/>
        </p:nvSpPr>
        <p:spPr>
          <a:xfrm>
            <a:off x="9448800" y="6249767"/>
            <a:ext cx="950307" cy="646331"/>
          </a:xfrm>
          <a:prstGeom prst="rect">
            <a:avLst/>
          </a:prstGeom>
          <a:solidFill>
            <a:schemeClr val="bg1"/>
          </a:solidFill>
        </p:spPr>
        <p:txBody>
          <a:bodyPr wrap="square" rtlCol="0">
            <a:spAutoFit/>
          </a:bodyPr>
          <a:lstStyle/>
          <a:p>
            <a:r>
              <a:rPr lang="en-US" sz="3600" dirty="0" err="1">
                <a:solidFill>
                  <a:srgbClr val="FF3399"/>
                </a:solidFill>
                <a:latin typeface="Arial" panose="020B0604020202020204" pitchFamily="34" charset="0"/>
                <a:cs typeface="Arial" panose="020B0604020202020204" pitchFamily="34" charset="0"/>
              </a:rPr>
              <a:t>Tây</a:t>
            </a:r>
            <a:endParaRPr lang="en-US" sz="3600" dirty="0">
              <a:solidFill>
                <a:srgbClr val="FF3399"/>
              </a:solidFill>
              <a:latin typeface="Arial" panose="020B0604020202020204" pitchFamily="34" charset="0"/>
              <a:cs typeface="Arial" panose="020B0604020202020204" pitchFamily="34" charset="0"/>
            </a:endParaRPr>
          </a:p>
        </p:txBody>
      </p:sp>
      <p:cxnSp>
        <p:nvCxnSpPr>
          <p:cNvPr id="40" name="Straight Arrow Connector 39">
            <a:extLst>
              <a:ext uri="{FF2B5EF4-FFF2-40B4-BE49-F238E27FC236}">
                <a16:creationId xmlns:a16="http://schemas.microsoft.com/office/drawing/2014/main" id="{BE3BDE82-DD23-4092-9639-362975D3FEE5}"/>
              </a:ext>
            </a:extLst>
          </p:cNvPr>
          <p:cNvCxnSpPr>
            <a:cxnSpLocks/>
          </p:cNvCxnSpPr>
          <p:nvPr/>
        </p:nvCxnSpPr>
        <p:spPr>
          <a:xfrm>
            <a:off x="1767840" y="5379720"/>
            <a:ext cx="5151120" cy="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2252A2A-3D58-4447-87F3-14AD1691AF76}"/>
              </a:ext>
            </a:extLst>
          </p:cNvPr>
          <p:cNvCxnSpPr>
            <a:cxnSpLocks/>
          </p:cNvCxnSpPr>
          <p:nvPr/>
        </p:nvCxnSpPr>
        <p:spPr>
          <a:xfrm>
            <a:off x="4330067" y="2773680"/>
            <a:ext cx="0" cy="505968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7F2FA99-32E6-4490-8206-6070A9A4FC93}"/>
              </a:ext>
            </a:extLst>
          </p:cNvPr>
          <p:cNvCxnSpPr>
            <a:cxnSpLocks/>
          </p:cNvCxnSpPr>
          <p:nvPr/>
        </p:nvCxnSpPr>
        <p:spPr>
          <a:xfrm flipV="1">
            <a:off x="2531747" y="3581400"/>
            <a:ext cx="3594734" cy="354330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7358742-B726-4F12-A26A-353D2334A901}"/>
              </a:ext>
            </a:extLst>
          </p:cNvPr>
          <p:cNvSpPr txBox="1"/>
          <p:nvPr/>
        </p:nvSpPr>
        <p:spPr>
          <a:xfrm>
            <a:off x="3901440" y="2164080"/>
            <a:ext cx="1386840" cy="553998"/>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Bắc</a:t>
            </a:r>
          </a:p>
        </p:txBody>
      </p:sp>
      <p:cxnSp>
        <p:nvCxnSpPr>
          <p:cNvPr id="44" name="Straight Arrow Connector 43">
            <a:extLst>
              <a:ext uri="{FF2B5EF4-FFF2-40B4-BE49-F238E27FC236}">
                <a16:creationId xmlns:a16="http://schemas.microsoft.com/office/drawing/2014/main" id="{295387F7-DB97-465B-B2E0-577656E84C86}"/>
              </a:ext>
            </a:extLst>
          </p:cNvPr>
          <p:cNvCxnSpPr>
            <a:cxnSpLocks/>
          </p:cNvCxnSpPr>
          <p:nvPr/>
        </p:nvCxnSpPr>
        <p:spPr>
          <a:xfrm>
            <a:off x="2546033" y="3581400"/>
            <a:ext cx="3594734" cy="364236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3028309-8D25-48E5-90F1-5BF6BB609B8F}"/>
              </a:ext>
            </a:extLst>
          </p:cNvPr>
          <p:cNvSpPr txBox="1"/>
          <p:nvPr/>
        </p:nvSpPr>
        <p:spPr>
          <a:xfrm>
            <a:off x="6363653" y="2946679"/>
            <a:ext cx="2187887" cy="553998"/>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Đông Bắc</a:t>
            </a:r>
          </a:p>
        </p:txBody>
      </p:sp>
      <p:sp>
        <p:nvSpPr>
          <p:cNvPr id="46" name="TextBox 45">
            <a:extLst>
              <a:ext uri="{FF2B5EF4-FFF2-40B4-BE49-F238E27FC236}">
                <a16:creationId xmlns:a16="http://schemas.microsoft.com/office/drawing/2014/main" id="{7CE32C9C-A55C-4C27-96C1-909BCDEA08B4}"/>
              </a:ext>
            </a:extLst>
          </p:cNvPr>
          <p:cNvSpPr txBox="1"/>
          <p:nvPr/>
        </p:nvSpPr>
        <p:spPr>
          <a:xfrm>
            <a:off x="1143004" y="2929465"/>
            <a:ext cx="1879286" cy="553998"/>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Tây Bắc</a:t>
            </a:r>
          </a:p>
        </p:txBody>
      </p:sp>
      <p:sp>
        <p:nvSpPr>
          <p:cNvPr id="47" name="TextBox 46">
            <a:extLst>
              <a:ext uri="{FF2B5EF4-FFF2-40B4-BE49-F238E27FC236}">
                <a16:creationId xmlns:a16="http://schemas.microsoft.com/office/drawing/2014/main" id="{2652585E-F8D7-41EF-AA6C-1BDD321D80C5}"/>
              </a:ext>
            </a:extLst>
          </p:cNvPr>
          <p:cNvSpPr txBox="1"/>
          <p:nvPr/>
        </p:nvSpPr>
        <p:spPr>
          <a:xfrm>
            <a:off x="6937070" y="5036037"/>
            <a:ext cx="2187887" cy="553998"/>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Đông</a:t>
            </a:r>
          </a:p>
        </p:txBody>
      </p:sp>
      <p:sp>
        <p:nvSpPr>
          <p:cNvPr id="48" name="TextBox 47">
            <a:extLst>
              <a:ext uri="{FF2B5EF4-FFF2-40B4-BE49-F238E27FC236}">
                <a16:creationId xmlns:a16="http://schemas.microsoft.com/office/drawing/2014/main" id="{698EE10F-AC99-407D-8A65-588AD2354665}"/>
              </a:ext>
            </a:extLst>
          </p:cNvPr>
          <p:cNvSpPr txBox="1"/>
          <p:nvPr/>
        </p:nvSpPr>
        <p:spPr>
          <a:xfrm>
            <a:off x="810586" y="5049158"/>
            <a:ext cx="2187887" cy="553998"/>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Tây</a:t>
            </a:r>
          </a:p>
        </p:txBody>
      </p:sp>
      <p:sp>
        <p:nvSpPr>
          <p:cNvPr id="49" name="TextBox 48">
            <a:extLst>
              <a:ext uri="{FF2B5EF4-FFF2-40B4-BE49-F238E27FC236}">
                <a16:creationId xmlns:a16="http://schemas.microsoft.com/office/drawing/2014/main" id="{A4633D23-E515-4DAF-BC1A-95E517B046BB}"/>
              </a:ext>
            </a:extLst>
          </p:cNvPr>
          <p:cNvSpPr txBox="1"/>
          <p:nvPr/>
        </p:nvSpPr>
        <p:spPr>
          <a:xfrm>
            <a:off x="732949" y="7030358"/>
            <a:ext cx="2187887" cy="553998"/>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Tây Nam</a:t>
            </a:r>
          </a:p>
        </p:txBody>
      </p:sp>
      <p:sp>
        <p:nvSpPr>
          <p:cNvPr id="50" name="TextBox 49">
            <a:extLst>
              <a:ext uri="{FF2B5EF4-FFF2-40B4-BE49-F238E27FC236}">
                <a16:creationId xmlns:a16="http://schemas.microsoft.com/office/drawing/2014/main" id="{66B00320-23A0-47DF-9602-8228FD93DF67}"/>
              </a:ext>
            </a:extLst>
          </p:cNvPr>
          <p:cNvSpPr txBox="1"/>
          <p:nvPr/>
        </p:nvSpPr>
        <p:spPr>
          <a:xfrm>
            <a:off x="3500917" y="7932420"/>
            <a:ext cx="2187887" cy="553998"/>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 Nam</a:t>
            </a:r>
          </a:p>
        </p:txBody>
      </p:sp>
      <p:sp>
        <p:nvSpPr>
          <p:cNvPr id="51" name="TextBox 50">
            <a:extLst>
              <a:ext uri="{FF2B5EF4-FFF2-40B4-BE49-F238E27FC236}">
                <a16:creationId xmlns:a16="http://schemas.microsoft.com/office/drawing/2014/main" id="{1054857B-C286-4005-9B6E-A6A580C4B520}"/>
              </a:ext>
            </a:extLst>
          </p:cNvPr>
          <p:cNvSpPr txBox="1"/>
          <p:nvPr/>
        </p:nvSpPr>
        <p:spPr>
          <a:xfrm>
            <a:off x="6277468" y="7124701"/>
            <a:ext cx="2187887" cy="553998"/>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Đông Nam</a:t>
            </a:r>
          </a:p>
        </p:txBody>
      </p:sp>
      <p:sp>
        <p:nvSpPr>
          <p:cNvPr id="52" name="TextBox 51">
            <a:extLst>
              <a:ext uri="{FF2B5EF4-FFF2-40B4-BE49-F238E27FC236}">
                <a16:creationId xmlns:a16="http://schemas.microsoft.com/office/drawing/2014/main" id="{84362F66-9DD1-4B27-A3E3-0FD147814383}"/>
              </a:ext>
            </a:extLst>
          </p:cNvPr>
          <p:cNvSpPr txBox="1"/>
          <p:nvPr/>
        </p:nvSpPr>
        <p:spPr>
          <a:xfrm>
            <a:off x="1813227" y="8764369"/>
            <a:ext cx="6340173" cy="646331"/>
          </a:xfrm>
          <a:prstGeom prst="rect">
            <a:avLst/>
          </a:prstGeom>
          <a:noFill/>
          <a:ln w="9525">
            <a:solidFill>
              <a:schemeClr val="tx1"/>
            </a:solidFill>
          </a:ln>
        </p:spPr>
        <p:txBody>
          <a:bodyPr wrap="square" rtlCol="0">
            <a:spAutoFit/>
          </a:bodyPr>
          <a:lstStyle/>
          <a:p>
            <a:r>
              <a:rPr lang="en-US" sz="3000" dirty="0">
                <a:latin typeface="Arial" panose="020B0604020202020204" pitchFamily="34" charset="0"/>
                <a:cs typeface="Arial" panose="020B0604020202020204" pitchFamily="34" charset="0"/>
              </a:rPr>
              <a:t> </a:t>
            </a:r>
            <a:r>
              <a:rPr lang="en-US" sz="3600" dirty="0" err="1">
                <a:solidFill>
                  <a:srgbClr val="1223FA"/>
                </a:solidFill>
                <a:latin typeface="Arial" panose="020B0604020202020204" pitchFamily="34" charset="0"/>
                <a:cs typeface="Arial" panose="020B0604020202020204" pitchFamily="34" charset="0"/>
              </a:rPr>
              <a:t>Hình</a:t>
            </a:r>
            <a:r>
              <a:rPr lang="en-US" sz="3600" dirty="0">
                <a:solidFill>
                  <a:srgbClr val="1223FA"/>
                </a:solidFill>
                <a:latin typeface="Arial" panose="020B0604020202020204" pitchFamily="34" charset="0"/>
                <a:cs typeface="Arial" panose="020B0604020202020204" pitchFamily="34" charset="0"/>
              </a:rPr>
              <a:t> 2. </a:t>
            </a:r>
            <a:r>
              <a:rPr lang="en-US" sz="3600" dirty="0" err="1">
                <a:solidFill>
                  <a:srgbClr val="1223FA"/>
                </a:solidFill>
                <a:latin typeface="Arial" panose="020B0604020202020204" pitchFamily="34" charset="0"/>
                <a:cs typeface="Arial" panose="020B0604020202020204" pitchFamily="34" charset="0"/>
              </a:rPr>
              <a:t>Các</a:t>
            </a:r>
            <a:r>
              <a:rPr lang="en-US" sz="3600" dirty="0">
                <a:solidFill>
                  <a:srgbClr val="1223FA"/>
                </a:solidFill>
                <a:latin typeface="Arial" panose="020B0604020202020204" pitchFamily="34" charset="0"/>
                <a:cs typeface="Arial" panose="020B0604020202020204" pitchFamily="34" charset="0"/>
              </a:rPr>
              <a:t> </a:t>
            </a:r>
            <a:r>
              <a:rPr lang="en-US" sz="3600" dirty="0" err="1">
                <a:solidFill>
                  <a:srgbClr val="1223FA"/>
                </a:solidFill>
                <a:latin typeface="Arial" panose="020B0604020202020204" pitchFamily="34" charset="0"/>
                <a:cs typeface="Arial" panose="020B0604020202020204" pitchFamily="34" charset="0"/>
              </a:rPr>
              <a:t>hướng</a:t>
            </a:r>
            <a:r>
              <a:rPr lang="en-US" sz="3600" dirty="0">
                <a:solidFill>
                  <a:srgbClr val="1223FA"/>
                </a:solidFill>
                <a:latin typeface="Arial" panose="020B0604020202020204" pitchFamily="34" charset="0"/>
                <a:cs typeface="Arial" panose="020B0604020202020204" pitchFamily="34" charset="0"/>
              </a:rPr>
              <a:t> </a:t>
            </a:r>
            <a:r>
              <a:rPr lang="en-US" sz="3600" dirty="0" err="1">
                <a:solidFill>
                  <a:srgbClr val="1223FA"/>
                </a:solidFill>
                <a:latin typeface="Arial" panose="020B0604020202020204" pitchFamily="34" charset="0"/>
                <a:cs typeface="Arial" panose="020B0604020202020204" pitchFamily="34" charset="0"/>
              </a:rPr>
              <a:t>chính</a:t>
            </a:r>
            <a:endParaRPr lang="en-US" sz="3600" dirty="0">
              <a:solidFill>
                <a:srgbClr val="1223FA"/>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74B837CD-BAD3-4AEB-ABC9-100A80ED0653}"/>
              </a:ext>
            </a:extLst>
          </p:cNvPr>
          <p:cNvGrpSpPr/>
          <p:nvPr/>
        </p:nvGrpSpPr>
        <p:grpSpPr>
          <a:xfrm>
            <a:off x="5682498" y="54760"/>
            <a:ext cx="7743486" cy="936847"/>
            <a:chOff x="1133366" y="2220084"/>
            <a:chExt cx="5681780" cy="914400"/>
          </a:xfrm>
        </p:grpSpPr>
        <p:sp>
          <p:nvSpPr>
            <p:cNvPr id="54" name="Arrow: Pentagon 3">
              <a:extLst>
                <a:ext uri="{FF2B5EF4-FFF2-40B4-BE49-F238E27FC236}">
                  <a16:creationId xmlns:a16="http://schemas.microsoft.com/office/drawing/2014/main" id="{F894F578-F7EC-4D58-82EC-CDAB72E24CC4}"/>
                </a:ext>
              </a:extLst>
            </p:cNvPr>
            <p:cNvSpPr/>
            <p:nvPr/>
          </p:nvSpPr>
          <p:spPr>
            <a:xfrm>
              <a:off x="1133366" y="2220084"/>
              <a:ext cx="5681780"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55" name="TextBox 54">
              <a:extLst>
                <a:ext uri="{FF2B5EF4-FFF2-40B4-BE49-F238E27FC236}">
                  <a16:creationId xmlns:a16="http://schemas.microsoft.com/office/drawing/2014/main" id="{7A96174D-4EF9-4585-9860-EAF072246EA7}"/>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56" name="TextBox 55">
            <a:extLst>
              <a:ext uri="{FF2B5EF4-FFF2-40B4-BE49-F238E27FC236}">
                <a16:creationId xmlns:a16="http://schemas.microsoft.com/office/drawing/2014/main" id="{655EF468-0817-4F4A-A5A8-FCE00D0A5809}"/>
              </a:ext>
            </a:extLst>
          </p:cNvPr>
          <p:cNvSpPr txBox="1"/>
          <p:nvPr/>
        </p:nvSpPr>
        <p:spPr>
          <a:xfrm>
            <a:off x="6277468" y="78095"/>
            <a:ext cx="7148515" cy="738664"/>
          </a:xfrm>
          <a:prstGeom prst="rect">
            <a:avLst/>
          </a:prstGeom>
          <a:noFill/>
        </p:spPr>
        <p:txBody>
          <a:bodyPr wrap="square" rtlCol="0">
            <a:spAutoFit/>
          </a:bodyPr>
          <a:lstStyle/>
          <a:p>
            <a:r>
              <a:rPr lang="en-US" sz="4200" dirty="0" err="1">
                <a:solidFill>
                  <a:srgbClr val="0070C0"/>
                </a:solidFill>
                <a:latin typeface="Arial" panose="020B0604020202020204" pitchFamily="34" charset="0"/>
                <a:cs typeface="Arial" panose="020B0604020202020204" pitchFamily="34" charset="0"/>
              </a:rPr>
              <a:t>Phương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hướng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trên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62C56152-BAA3-4003-92A5-3643F0AD1840}"/>
              </a:ext>
            </a:extLst>
          </p:cNvPr>
          <p:cNvGrpSpPr/>
          <p:nvPr/>
        </p:nvGrpSpPr>
        <p:grpSpPr>
          <a:xfrm>
            <a:off x="4601068" y="54759"/>
            <a:ext cx="1516522" cy="936848"/>
            <a:chOff x="344605" y="154323"/>
            <a:chExt cx="1301952" cy="872949"/>
          </a:xfrm>
        </p:grpSpPr>
        <p:sp>
          <p:nvSpPr>
            <p:cNvPr id="58" name="Arrow: Pentagon 7">
              <a:extLst>
                <a:ext uri="{FF2B5EF4-FFF2-40B4-BE49-F238E27FC236}">
                  <a16:creationId xmlns:a16="http://schemas.microsoft.com/office/drawing/2014/main" id="{D7E624FD-5F9B-4826-B2E5-CAEC98B2143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a:t>
              </a:r>
            </a:p>
          </p:txBody>
        </p:sp>
        <p:sp>
          <p:nvSpPr>
            <p:cNvPr id="59" name="Isosceles Triangle 58">
              <a:extLst>
                <a:ext uri="{FF2B5EF4-FFF2-40B4-BE49-F238E27FC236}">
                  <a16:creationId xmlns:a16="http://schemas.microsoft.com/office/drawing/2014/main" id="{B61086EC-1542-41EC-B064-CA6887DC6B43}"/>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201040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up)">
                                      <p:cBhvr>
                                        <p:cTn id="49" dur="500"/>
                                        <p:tgtEl>
                                          <p:spTgt spid="41"/>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43">
                                            <p:txEl>
                                              <p:pRg st="0" end="0"/>
                                            </p:txEl>
                                          </p:spTgt>
                                        </p:tgtEl>
                                        <p:attrNameLst>
                                          <p:attrName>style.visibility</p:attrName>
                                        </p:attrNameLst>
                                      </p:cBhvr>
                                      <p:to>
                                        <p:strVal val="visible"/>
                                      </p:to>
                                    </p:set>
                                    <p:animEffect transition="in" filter="wipe(left)">
                                      <p:cBhvr>
                                        <p:cTn id="53" dur="500"/>
                                        <p:tgtEl>
                                          <p:spTgt spid="43">
                                            <p:txEl>
                                              <p:pRg st="0" end="0"/>
                                            </p:tx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left)">
                                      <p:cBhvr>
                                        <p:cTn id="56" dur="5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right)">
                                      <p:cBhvr>
                                        <p:cTn id="61" dur="500"/>
                                        <p:tgtEl>
                                          <p:spTgt spid="40"/>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47">
                                            <p:txEl>
                                              <p:pRg st="0" end="0"/>
                                            </p:txEl>
                                          </p:spTgt>
                                        </p:tgtEl>
                                        <p:attrNameLst>
                                          <p:attrName>style.visibility</p:attrName>
                                        </p:attrNameLst>
                                      </p:cBhvr>
                                      <p:to>
                                        <p:strVal val="visible"/>
                                      </p:to>
                                    </p:set>
                                    <p:animEffect transition="in" filter="wipe(left)">
                                      <p:cBhvr>
                                        <p:cTn id="65" dur="500"/>
                                        <p:tgtEl>
                                          <p:spTgt spid="47">
                                            <p:txEl>
                                              <p:pRg st="0" end="0"/>
                                            </p:txEl>
                                          </p:spTgt>
                                        </p:tgtEl>
                                      </p:cBhvr>
                                    </p:animEffect>
                                  </p:childTnLst>
                                </p:cTn>
                              </p:par>
                              <p:par>
                                <p:cTn id="66" presetID="22" presetClass="entr" presetSubtype="8" fill="hold" nodeType="withEffect">
                                  <p:stCondLst>
                                    <p:cond delay="0"/>
                                  </p:stCondLst>
                                  <p:childTnLst>
                                    <p:set>
                                      <p:cBhvr>
                                        <p:cTn id="67" dur="1" fill="hold">
                                          <p:stCondLst>
                                            <p:cond delay="0"/>
                                          </p:stCondLst>
                                        </p:cTn>
                                        <p:tgtEl>
                                          <p:spTgt spid="48">
                                            <p:txEl>
                                              <p:pRg st="0" end="0"/>
                                            </p:txEl>
                                          </p:spTgt>
                                        </p:tgtEl>
                                        <p:attrNameLst>
                                          <p:attrName>style.visibility</p:attrName>
                                        </p:attrNameLst>
                                      </p:cBhvr>
                                      <p:to>
                                        <p:strVal val="visible"/>
                                      </p:to>
                                    </p:set>
                                    <p:animEffect transition="in" filter="wipe(left)">
                                      <p:cBhvr>
                                        <p:cTn id="68" dur="500"/>
                                        <p:tgtEl>
                                          <p:spTgt spid="48">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up)">
                                      <p:cBhvr>
                                        <p:cTn id="78" dur="500"/>
                                        <p:tgtEl>
                                          <p:spTgt spid="4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wipe(left)">
                                      <p:cBhvr>
                                        <p:cTn id="83" dur="500"/>
                                        <p:tgtEl>
                                          <p:spTgt spid="4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wipe(left)">
                                      <p:cBhvr>
                                        <p:cTn id="88" dur="500"/>
                                        <p:tgtEl>
                                          <p:spTgt spid="4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wipe(left)">
                                      <p:cBhvr>
                                        <p:cTn id="93" dur="500"/>
                                        <p:tgtEl>
                                          <p:spTgt spid="5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wipe(left)">
                                      <p:cBhvr>
                                        <p:cTn id="98" dur="500"/>
                                        <p:tgtEl>
                                          <p:spTgt spid="49"/>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52"/>
                                        </p:tgtEl>
                                        <p:attrNameLst>
                                          <p:attrName>style.visibility</p:attrName>
                                        </p:attrNameLst>
                                      </p:cBhvr>
                                      <p:to>
                                        <p:strVal val="visible"/>
                                      </p:to>
                                    </p:set>
                                    <p:animEffect transition="in" filter="barn(inVertical)">
                                      <p:cBhvr>
                                        <p:cTn id="10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7" grpId="0" animBg="1"/>
      <p:bldP spid="38" grpId="0" animBg="1"/>
      <p:bldP spid="39" grpId="0" animBg="1"/>
      <p:bldP spid="45" grpId="0"/>
      <p:bldP spid="46" grpId="0"/>
      <p:bldP spid="49" grpId="0"/>
      <p:bldP spid="50" grpId="0"/>
      <p:bldP spid="51" grpId="0"/>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70FFDD-27B7-4699-A1B4-C560BAB6310C}"/>
              </a:ext>
            </a:extLst>
          </p:cNvPr>
          <p:cNvPicPr>
            <a:picLocks noChangeAspect="1"/>
          </p:cNvPicPr>
          <p:nvPr/>
        </p:nvPicPr>
        <p:blipFill rotWithShape="1">
          <a:blip r:embed="rId2"/>
          <a:srcRect l="55226" t="66049" r="34955" b="16918"/>
          <a:stretch/>
        </p:blipFill>
        <p:spPr>
          <a:xfrm>
            <a:off x="9342304" y="2982127"/>
            <a:ext cx="5344091" cy="5554541"/>
          </a:xfrm>
          <a:prstGeom prst="rect">
            <a:avLst/>
          </a:prstGeom>
        </p:spPr>
      </p:pic>
      <p:pic>
        <p:nvPicPr>
          <p:cNvPr id="12" name="Picture 11">
            <a:extLst>
              <a:ext uri="{FF2B5EF4-FFF2-40B4-BE49-F238E27FC236}">
                <a16:creationId xmlns:a16="http://schemas.microsoft.com/office/drawing/2014/main" id="{4E3DD954-F81E-40C3-9323-B96EE74CD9F6}"/>
              </a:ext>
            </a:extLst>
          </p:cNvPr>
          <p:cNvPicPr>
            <a:picLocks noChangeAspect="1"/>
          </p:cNvPicPr>
          <p:nvPr/>
        </p:nvPicPr>
        <p:blipFill rotWithShape="1">
          <a:blip r:embed="rId2"/>
          <a:srcRect l="67021" t="65789" r="28127" b="18154"/>
          <a:stretch/>
        </p:blipFill>
        <p:spPr>
          <a:xfrm>
            <a:off x="3765371" y="2459104"/>
            <a:ext cx="2616300" cy="5493125"/>
          </a:xfrm>
          <a:prstGeom prst="rect">
            <a:avLst/>
          </a:prstGeom>
        </p:spPr>
      </p:pic>
      <p:sp>
        <p:nvSpPr>
          <p:cNvPr id="13" name="TextBox 12">
            <a:extLst>
              <a:ext uri="{FF2B5EF4-FFF2-40B4-BE49-F238E27FC236}">
                <a16:creationId xmlns:a16="http://schemas.microsoft.com/office/drawing/2014/main" id="{8781B539-3041-4753-8E08-55BC773C7AF6}"/>
              </a:ext>
            </a:extLst>
          </p:cNvPr>
          <p:cNvSpPr txBox="1"/>
          <p:nvPr/>
        </p:nvSpPr>
        <p:spPr>
          <a:xfrm>
            <a:off x="9958555" y="8682330"/>
            <a:ext cx="4900446" cy="646331"/>
          </a:xfrm>
          <a:prstGeom prst="rect">
            <a:avLst/>
          </a:prstGeom>
          <a:noFill/>
          <a:ln w="9525">
            <a:solidFill>
              <a:schemeClr val="tx1"/>
            </a:solidFill>
          </a:ln>
        </p:spPr>
        <p:txBody>
          <a:bodyPr wrap="square" rtlCol="0">
            <a:spAutoFit/>
          </a:bodyPr>
          <a:lstStyle/>
          <a:p>
            <a:r>
              <a:rPr lang="en-US" sz="3000" dirty="0">
                <a:solidFill>
                  <a:srgbClr val="3829FB"/>
                </a:solidFill>
                <a:latin typeface="Arial" panose="020B0604020202020204" pitchFamily="34" charset="0"/>
                <a:cs typeface="Arial" panose="020B0604020202020204" pitchFamily="34" charset="0"/>
              </a:rPr>
              <a:t> </a:t>
            </a:r>
            <a:r>
              <a:rPr lang="en-US" sz="3600" dirty="0" err="1">
                <a:solidFill>
                  <a:srgbClr val="3829FB"/>
                </a:solidFill>
                <a:latin typeface="Arial" panose="020B0604020202020204" pitchFamily="34" charset="0"/>
                <a:cs typeface="Arial" panose="020B0604020202020204" pitchFamily="34" charset="0"/>
              </a:rPr>
              <a:t>Hình</a:t>
            </a:r>
            <a:r>
              <a:rPr lang="en-US" sz="3600" dirty="0">
                <a:solidFill>
                  <a:srgbClr val="3829FB"/>
                </a:solidFill>
                <a:latin typeface="Arial" panose="020B0604020202020204" pitchFamily="34" charset="0"/>
                <a:cs typeface="Arial" panose="020B0604020202020204" pitchFamily="34" charset="0"/>
              </a:rPr>
              <a:t> 3.3. Kim </a:t>
            </a:r>
            <a:r>
              <a:rPr lang="en-US" sz="3600" dirty="0" err="1">
                <a:solidFill>
                  <a:srgbClr val="3829FB"/>
                </a:solidFill>
                <a:latin typeface="Arial" panose="020B0604020202020204" pitchFamily="34" charset="0"/>
                <a:cs typeface="Arial" panose="020B0604020202020204" pitchFamily="34" charset="0"/>
              </a:rPr>
              <a:t>chỉ</a:t>
            </a:r>
            <a:r>
              <a:rPr lang="en-US" sz="3600" dirty="0">
                <a:solidFill>
                  <a:srgbClr val="3829FB"/>
                </a:solidFill>
                <a:latin typeface="Arial" panose="020B0604020202020204" pitchFamily="34" charset="0"/>
                <a:cs typeface="Arial" panose="020B0604020202020204" pitchFamily="34" charset="0"/>
              </a:rPr>
              <a:t> </a:t>
            </a:r>
            <a:r>
              <a:rPr lang="en-US" sz="3600" dirty="0" err="1">
                <a:solidFill>
                  <a:srgbClr val="3829FB"/>
                </a:solidFill>
                <a:latin typeface="Arial" panose="020B0604020202020204" pitchFamily="34" charset="0"/>
                <a:cs typeface="Arial" panose="020B0604020202020204" pitchFamily="34" charset="0"/>
              </a:rPr>
              <a:t>nam</a:t>
            </a:r>
            <a:endParaRPr lang="en-US" sz="3600" dirty="0">
              <a:solidFill>
                <a:srgbClr val="3829FB"/>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D0240BB-1EE5-47A3-9656-90A56822DEB4}"/>
              </a:ext>
            </a:extLst>
          </p:cNvPr>
          <p:cNvSpPr txBox="1"/>
          <p:nvPr/>
        </p:nvSpPr>
        <p:spPr>
          <a:xfrm>
            <a:off x="3221147" y="8405332"/>
            <a:ext cx="3636853" cy="1200329"/>
          </a:xfrm>
          <a:prstGeom prst="rect">
            <a:avLst/>
          </a:prstGeom>
          <a:noFill/>
          <a:ln w="9525">
            <a:solidFill>
              <a:schemeClr val="tx1"/>
            </a:solidFill>
          </a:ln>
        </p:spPr>
        <p:txBody>
          <a:bodyPr wrap="square" rtlCol="0">
            <a:spAutoFit/>
          </a:bodyPr>
          <a:lstStyle/>
          <a:p>
            <a:pPr algn="ctr"/>
            <a:r>
              <a:rPr lang="en-US" sz="3000" dirty="0">
                <a:solidFill>
                  <a:srgbClr val="3829FB"/>
                </a:solidFill>
                <a:latin typeface="Arial" panose="020B0604020202020204" pitchFamily="34" charset="0"/>
                <a:cs typeface="Arial" panose="020B0604020202020204" pitchFamily="34" charset="0"/>
              </a:rPr>
              <a:t> </a:t>
            </a:r>
            <a:r>
              <a:rPr lang="en-US" sz="3600" dirty="0">
                <a:solidFill>
                  <a:srgbClr val="3829FB"/>
                </a:solidFill>
                <a:latin typeface="Arial" panose="020B0604020202020204" pitchFamily="34" charset="0"/>
                <a:cs typeface="Arial" panose="020B0604020202020204" pitchFamily="34" charset="0"/>
              </a:rPr>
              <a:t>3.2. </a:t>
            </a:r>
            <a:r>
              <a:rPr lang="en-US" sz="3600" dirty="0" err="1">
                <a:solidFill>
                  <a:srgbClr val="3829FB"/>
                </a:solidFill>
                <a:latin typeface="Arial" panose="020B0604020202020204" pitchFamily="34" charset="0"/>
                <a:cs typeface="Arial" panose="020B0604020202020204" pitchFamily="34" charset="0"/>
              </a:rPr>
              <a:t>Mũi</a:t>
            </a:r>
            <a:r>
              <a:rPr lang="en-US" sz="3600" dirty="0">
                <a:solidFill>
                  <a:srgbClr val="3829FB"/>
                </a:solidFill>
                <a:latin typeface="Arial" panose="020B0604020202020204" pitchFamily="34" charset="0"/>
                <a:cs typeface="Arial" panose="020B0604020202020204" pitchFamily="34" charset="0"/>
              </a:rPr>
              <a:t> </a:t>
            </a:r>
            <a:r>
              <a:rPr lang="en-US" sz="3600" dirty="0" err="1">
                <a:solidFill>
                  <a:srgbClr val="3829FB"/>
                </a:solidFill>
                <a:latin typeface="Arial" panose="020B0604020202020204" pitchFamily="34" charset="0"/>
                <a:cs typeface="Arial" panose="020B0604020202020204" pitchFamily="34" charset="0"/>
              </a:rPr>
              <a:t>tên</a:t>
            </a:r>
            <a:r>
              <a:rPr lang="en-US" sz="3600" dirty="0">
                <a:solidFill>
                  <a:srgbClr val="3829FB"/>
                </a:solidFill>
                <a:latin typeface="Arial" panose="020B0604020202020204" pitchFamily="34" charset="0"/>
                <a:cs typeface="Arial" panose="020B0604020202020204" pitchFamily="34" charset="0"/>
              </a:rPr>
              <a:t> </a:t>
            </a:r>
            <a:r>
              <a:rPr lang="en-US" sz="3600" dirty="0" err="1">
                <a:solidFill>
                  <a:srgbClr val="3829FB"/>
                </a:solidFill>
                <a:latin typeface="Arial" panose="020B0604020202020204" pitchFamily="34" charset="0"/>
                <a:cs typeface="Arial" panose="020B0604020202020204" pitchFamily="34" charset="0"/>
              </a:rPr>
              <a:t>chỉ</a:t>
            </a:r>
            <a:endParaRPr lang="en-US" sz="3600" dirty="0">
              <a:solidFill>
                <a:srgbClr val="3829FB"/>
              </a:solidFill>
              <a:latin typeface="Arial" panose="020B0604020202020204" pitchFamily="34" charset="0"/>
              <a:cs typeface="Arial" panose="020B0604020202020204" pitchFamily="34" charset="0"/>
            </a:endParaRPr>
          </a:p>
          <a:p>
            <a:pPr algn="ctr"/>
            <a:r>
              <a:rPr lang="en-US" sz="3600" dirty="0">
                <a:solidFill>
                  <a:srgbClr val="3829FB"/>
                </a:solidFill>
                <a:latin typeface="Arial" panose="020B0604020202020204" pitchFamily="34" charset="0"/>
                <a:cs typeface="Arial" panose="020B0604020202020204" pitchFamily="34" charset="0"/>
              </a:rPr>
              <a:t> </a:t>
            </a:r>
            <a:r>
              <a:rPr lang="en-US" sz="3600" dirty="0" err="1">
                <a:solidFill>
                  <a:srgbClr val="3829FB"/>
                </a:solidFill>
                <a:latin typeface="Arial" panose="020B0604020202020204" pitchFamily="34" charset="0"/>
                <a:cs typeface="Arial" panose="020B0604020202020204" pitchFamily="34" charset="0"/>
              </a:rPr>
              <a:t>hướng</a:t>
            </a:r>
            <a:r>
              <a:rPr lang="en-US" sz="3600" dirty="0">
                <a:solidFill>
                  <a:srgbClr val="3829FB"/>
                </a:solidFill>
                <a:latin typeface="Arial" panose="020B0604020202020204" pitchFamily="34" charset="0"/>
                <a:cs typeface="Arial" panose="020B0604020202020204" pitchFamily="34" charset="0"/>
              </a:rPr>
              <a:t> </a:t>
            </a:r>
            <a:r>
              <a:rPr lang="en-US" sz="3600" dirty="0" err="1">
                <a:solidFill>
                  <a:srgbClr val="3829FB"/>
                </a:solidFill>
                <a:latin typeface="Arial" panose="020B0604020202020204" pitchFamily="34" charset="0"/>
                <a:cs typeface="Arial" panose="020B0604020202020204" pitchFamily="34" charset="0"/>
              </a:rPr>
              <a:t>bắc</a:t>
            </a:r>
            <a:endParaRPr lang="en-US" sz="3600" dirty="0">
              <a:solidFill>
                <a:srgbClr val="3829FB"/>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DF9C861-60FE-4854-9A3E-3550EC42B01D}"/>
              </a:ext>
            </a:extLst>
          </p:cNvPr>
          <p:cNvSpPr/>
          <p:nvPr/>
        </p:nvSpPr>
        <p:spPr>
          <a:xfrm>
            <a:off x="549833" y="1617773"/>
            <a:ext cx="13776528" cy="830997"/>
          </a:xfrm>
          <a:prstGeom prst="rect">
            <a:avLst/>
          </a:prstGeom>
        </p:spPr>
        <p:txBody>
          <a:bodyPr wrap="none">
            <a:spAutoFit/>
          </a:bodyPr>
          <a:lstStyle/>
          <a:p>
            <a:pPr marL="428625" indent="-428625">
              <a:buFont typeface="Wingdings" panose="05000000000000000000" pitchFamily="2" charset="2"/>
              <a:buChar char="ü"/>
            </a:pP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Xác</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định</a:t>
            </a:r>
            <a:r>
              <a:rPr lang="en-US" sz="4800" b="1" dirty="0">
                <a:solidFill>
                  <a:srgbClr val="00B050"/>
                </a:solidFill>
                <a:latin typeface="Arial" panose="020B0604020202020204" pitchFamily="34" charset="0"/>
                <a:cs typeface="Arial" panose="020B0604020202020204" pitchFamily="34" charset="0"/>
              </a:rPr>
              <a:t> h</a:t>
            </a:r>
            <a:r>
              <a:rPr lang="vi-VN" sz="4800" b="1" dirty="0">
                <a:solidFill>
                  <a:srgbClr val="00B050"/>
                </a:solidFill>
                <a:latin typeface="Arial" panose="020B0604020202020204" pitchFamily="34" charset="0"/>
                <a:cs typeface="Arial" panose="020B0604020202020204" pitchFamily="34" charset="0"/>
              </a:rPr>
              <a:t>ư</a:t>
            </a:r>
            <a:r>
              <a:rPr lang="en-US" sz="4800" b="1" dirty="0" err="1">
                <a:solidFill>
                  <a:srgbClr val="00B050"/>
                </a:solidFill>
                <a:latin typeface="Arial" panose="020B0604020202020204" pitchFamily="34" charset="0"/>
                <a:cs typeface="Arial" panose="020B0604020202020204" pitchFamily="34" charset="0"/>
              </a:rPr>
              <a:t>ớng</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dựa</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vào</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mũi</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tên</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chỉ</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hướng</a:t>
            </a:r>
            <a:endParaRPr lang="en-US" sz="4800" b="1" dirty="0">
              <a:solidFill>
                <a:srgbClr val="00B05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74B837CD-BAD3-4AEB-ABC9-100A80ED0653}"/>
              </a:ext>
            </a:extLst>
          </p:cNvPr>
          <p:cNvGrpSpPr/>
          <p:nvPr/>
        </p:nvGrpSpPr>
        <p:grpSpPr>
          <a:xfrm>
            <a:off x="5682498" y="54760"/>
            <a:ext cx="7743486" cy="936847"/>
            <a:chOff x="1133366" y="2220084"/>
            <a:chExt cx="5681780" cy="914400"/>
          </a:xfrm>
        </p:grpSpPr>
        <p:sp>
          <p:nvSpPr>
            <p:cNvPr id="17" name="Arrow: Pentagon 3">
              <a:extLst>
                <a:ext uri="{FF2B5EF4-FFF2-40B4-BE49-F238E27FC236}">
                  <a16:creationId xmlns:a16="http://schemas.microsoft.com/office/drawing/2014/main" id="{F894F578-F7EC-4D58-82EC-CDAB72E24CC4}"/>
                </a:ext>
              </a:extLst>
            </p:cNvPr>
            <p:cNvSpPr/>
            <p:nvPr/>
          </p:nvSpPr>
          <p:spPr>
            <a:xfrm>
              <a:off x="1133366" y="2220084"/>
              <a:ext cx="5681780"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18" name="TextBox 17">
              <a:extLst>
                <a:ext uri="{FF2B5EF4-FFF2-40B4-BE49-F238E27FC236}">
                  <a16:creationId xmlns:a16="http://schemas.microsoft.com/office/drawing/2014/main" id="{7A96174D-4EF9-4585-9860-EAF072246EA7}"/>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19" name="TextBox 18">
            <a:extLst>
              <a:ext uri="{FF2B5EF4-FFF2-40B4-BE49-F238E27FC236}">
                <a16:creationId xmlns:a16="http://schemas.microsoft.com/office/drawing/2014/main" id="{655EF468-0817-4F4A-A5A8-FCE00D0A5809}"/>
              </a:ext>
            </a:extLst>
          </p:cNvPr>
          <p:cNvSpPr txBox="1"/>
          <p:nvPr/>
        </p:nvSpPr>
        <p:spPr>
          <a:xfrm>
            <a:off x="6277468" y="78095"/>
            <a:ext cx="7148515" cy="738664"/>
          </a:xfrm>
          <a:prstGeom prst="rect">
            <a:avLst/>
          </a:prstGeom>
          <a:noFill/>
        </p:spPr>
        <p:txBody>
          <a:bodyPr wrap="square" rtlCol="0">
            <a:spAutoFit/>
          </a:bodyPr>
          <a:lstStyle/>
          <a:p>
            <a:r>
              <a:rPr lang="en-US" sz="4200" dirty="0" err="1">
                <a:solidFill>
                  <a:srgbClr val="0070C0"/>
                </a:solidFill>
                <a:latin typeface="Arial" panose="020B0604020202020204" pitchFamily="34" charset="0"/>
                <a:cs typeface="Arial" panose="020B0604020202020204" pitchFamily="34" charset="0"/>
              </a:rPr>
              <a:t>Phương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hướng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trên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2C56152-BAA3-4003-92A5-3643F0AD1840}"/>
              </a:ext>
            </a:extLst>
          </p:cNvPr>
          <p:cNvGrpSpPr/>
          <p:nvPr/>
        </p:nvGrpSpPr>
        <p:grpSpPr>
          <a:xfrm>
            <a:off x="4601068" y="54759"/>
            <a:ext cx="1516522" cy="936848"/>
            <a:chOff x="344605" y="154323"/>
            <a:chExt cx="1301952" cy="872949"/>
          </a:xfrm>
        </p:grpSpPr>
        <p:sp>
          <p:nvSpPr>
            <p:cNvPr id="21" name="Arrow: Pentagon 7">
              <a:extLst>
                <a:ext uri="{FF2B5EF4-FFF2-40B4-BE49-F238E27FC236}">
                  <a16:creationId xmlns:a16="http://schemas.microsoft.com/office/drawing/2014/main" id="{D7E624FD-5F9B-4826-B2E5-CAEC98B2143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a:t>
              </a:r>
            </a:p>
          </p:txBody>
        </p:sp>
        <p:sp>
          <p:nvSpPr>
            <p:cNvPr id="22" name="Isosceles Triangle 21">
              <a:extLst>
                <a:ext uri="{FF2B5EF4-FFF2-40B4-BE49-F238E27FC236}">
                  <a16:creationId xmlns:a16="http://schemas.microsoft.com/office/drawing/2014/main" id="{B61086EC-1542-41EC-B064-CA6887DC6B43}"/>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18775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6938FB7-262B-4289-8152-09DFC8CD0B5D}"/>
              </a:ext>
            </a:extLst>
          </p:cNvPr>
          <p:cNvGrpSpPr/>
          <p:nvPr/>
        </p:nvGrpSpPr>
        <p:grpSpPr>
          <a:xfrm>
            <a:off x="8004955" y="1234426"/>
            <a:ext cx="10206845" cy="8481074"/>
            <a:chOff x="5209674" y="1144583"/>
            <a:chExt cx="6804563" cy="5654049"/>
          </a:xfrm>
        </p:grpSpPr>
        <p:pic>
          <p:nvPicPr>
            <p:cNvPr id="8" name="Picture 7">
              <a:extLst>
                <a:ext uri="{FF2B5EF4-FFF2-40B4-BE49-F238E27FC236}">
                  <a16:creationId xmlns:a16="http://schemas.microsoft.com/office/drawing/2014/main" id="{93F90604-7F5A-48E9-876A-EF8860646AA6}"/>
                </a:ext>
              </a:extLst>
            </p:cNvPr>
            <p:cNvPicPr>
              <a:picLocks noChangeAspect="1"/>
            </p:cNvPicPr>
            <p:nvPr/>
          </p:nvPicPr>
          <p:blipFill>
            <a:blip r:embed="rId2"/>
            <a:stretch>
              <a:fillRect/>
            </a:stretch>
          </p:blipFill>
          <p:spPr>
            <a:xfrm>
              <a:off x="5209674" y="1144583"/>
              <a:ext cx="6804563" cy="5564552"/>
            </a:xfrm>
            <a:prstGeom prst="rect">
              <a:avLst/>
            </a:prstGeom>
          </p:spPr>
        </p:pic>
        <p:sp>
          <p:nvSpPr>
            <p:cNvPr id="9" name="TextBox 8">
              <a:extLst>
                <a:ext uri="{FF2B5EF4-FFF2-40B4-BE49-F238E27FC236}">
                  <a16:creationId xmlns:a16="http://schemas.microsoft.com/office/drawing/2014/main" id="{F1DE35C2-48AE-4856-A173-0E11951CB860}"/>
                </a:ext>
              </a:extLst>
            </p:cNvPr>
            <p:cNvSpPr txBox="1"/>
            <p:nvPr/>
          </p:nvSpPr>
          <p:spPr>
            <a:xfrm>
              <a:off x="5209674" y="6429300"/>
              <a:ext cx="6804563" cy="369332"/>
            </a:xfrm>
            <a:prstGeom prst="rect">
              <a:avLst/>
            </a:prstGeom>
            <a:solidFill>
              <a:schemeClr val="bg1"/>
            </a:solidFill>
          </p:spPr>
          <p:txBody>
            <a:bodyPr wrap="square" rtlCol="0">
              <a:spAutoFit/>
            </a:bodyPr>
            <a:lstStyle/>
            <a:p>
              <a:r>
                <a:rPr lang="en-US" sz="3000" i="1">
                  <a:solidFill>
                    <a:srgbClr val="0070C0"/>
                  </a:solidFill>
                  <a:latin typeface="Arial" panose="020B0604020202020204" pitchFamily="34" charset="0"/>
                  <a:cs typeface="Arial" panose="020B0604020202020204" pitchFamily="34" charset="0"/>
                </a:rPr>
                <a:t> </a:t>
              </a:r>
              <a:r>
                <a:rPr lang="en-US" sz="2700" i="1">
                  <a:solidFill>
                    <a:srgbClr val="0070C0"/>
                  </a:solidFill>
                  <a:latin typeface="Arial" panose="020B0604020202020204" pitchFamily="34" charset="0"/>
                  <a:cs typeface="Arial" panose="020B0604020202020204" pitchFamily="34" charset="0"/>
                </a:rPr>
                <a:t>Hình 3.4. Bản đồ khu vực trung tâm Thành phố Hồ Chí Minh</a:t>
              </a:r>
            </a:p>
          </p:txBody>
        </p:sp>
      </p:grpSp>
      <p:sp>
        <p:nvSpPr>
          <p:cNvPr id="11" name="Rectangle 10">
            <a:extLst>
              <a:ext uri="{FF2B5EF4-FFF2-40B4-BE49-F238E27FC236}">
                <a16:creationId xmlns:a16="http://schemas.microsoft.com/office/drawing/2014/main" id="{9CD8E0B6-294A-43FF-802C-2009C4A2F413}"/>
              </a:ext>
            </a:extLst>
          </p:cNvPr>
          <p:cNvSpPr/>
          <p:nvPr/>
        </p:nvSpPr>
        <p:spPr>
          <a:xfrm>
            <a:off x="464656" y="3846039"/>
            <a:ext cx="6582578" cy="5262979"/>
          </a:xfrm>
          <a:prstGeom prst="rect">
            <a:avLst/>
          </a:prstGeom>
          <a:ln>
            <a:solidFill>
              <a:srgbClr val="00B0F0"/>
            </a:solidFill>
            <a:prstDash val="sysDash"/>
          </a:ln>
        </p:spPr>
        <p:txBody>
          <a:bodyPr wrap="square">
            <a:spAutoFit/>
          </a:bodyPr>
          <a:lstStyle/>
          <a:p>
            <a:pPr algn="just"/>
            <a:r>
              <a:rPr lang="en-US" sz="4200">
                <a:solidFill>
                  <a:srgbClr val="3829FB"/>
                </a:solidFill>
                <a:latin typeface="Arial" panose="020B0604020202020204" pitchFamily="34" charset="0"/>
                <a:cs typeface="Arial" panose="020B0604020202020204" pitchFamily="34" charset="0"/>
              </a:rPr>
              <a:t>- </a:t>
            </a:r>
            <a:r>
              <a:rPr lang="vi-VN" sz="4200">
                <a:solidFill>
                  <a:srgbClr val="3829FB"/>
                </a:solidFill>
                <a:latin typeface="Arial" panose="020B0604020202020204" pitchFamily="34" charset="0"/>
                <a:cs typeface="Arial" panose="020B0604020202020204" pitchFamily="34" charset="0"/>
              </a:rPr>
              <a:t>Xác định vị trí </a:t>
            </a:r>
            <a:r>
              <a:rPr lang="en-US" sz="4200">
                <a:solidFill>
                  <a:srgbClr val="3829FB"/>
                </a:solidFill>
                <a:latin typeface="Arial" panose="020B0604020202020204" pitchFamily="34" charset="0"/>
                <a:cs typeface="Arial" panose="020B0604020202020204" pitchFamily="34" charset="0"/>
              </a:rPr>
              <a:t>hội trường Thống nhất, chợ Bến Thành, Nhà hát Thành phố và nhà thờ Đức Bà?</a:t>
            </a:r>
          </a:p>
          <a:p>
            <a:pPr algn="just"/>
            <a:r>
              <a:rPr lang="en-US" sz="4200">
                <a:solidFill>
                  <a:srgbClr val="3829FB"/>
                </a:solidFill>
                <a:latin typeface="Arial" panose="020B0604020202020204" pitchFamily="34" charset="0"/>
                <a:cs typeface="Arial" panose="020B0604020202020204" pitchFamily="34" charset="0"/>
              </a:rPr>
              <a:t>- Bảo tàng nằm phía nào của hội trường Thống Nhất  và ở phía nào của chợ Bến Thành?</a:t>
            </a:r>
          </a:p>
        </p:txBody>
      </p:sp>
      <p:grpSp>
        <p:nvGrpSpPr>
          <p:cNvPr id="12" name="Group 11">
            <a:extLst>
              <a:ext uri="{FF2B5EF4-FFF2-40B4-BE49-F238E27FC236}">
                <a16:creationId xmlns:a16="http://schemas.microsoft.com/office/drawing/2014/main" id="{C46E176C-B8D8-411E-B7C8-7FC7C4D417F1}"/>
              </a:ext>
            </a:extLst>
          </p:cNvPr>
          <p:cNvGrpSpPr/>
          <p:nvPr/>
        </p:nvGrpSpPr>
        <p:grpSpPr>
          <a:xfrm>
            <a:off x="1235092" y="2741603"/>
            <a:ext cx="5760455" cy="877163"/>
            <a:chOff x="3458645" y="1545741"/>
            <a:chExt cx="3542121" cy="481923"/>
          </a:xfrm>
        </p:grpSpPr>
        <p:sp>
          <p:nvSpPr>
            <p:cNvPr id="13" name="Rectangle: Rounded Corners 12">
              <a:extLst>
                <a:ext uri="{FF2B5EF4-FFF2-40B4-BE49-F238E27FC236}">
                  <a16:creationId xmlns:a16="http://schemas.microsoft.com/office/drawing/2014/main" id="{F6262465-548F-42E8-809C-5FA6A8385827}"/>
                </a:ext>
              </a:extLst>
            </p:cNvPr>
            <p:cNvSpPr/>
            <p:nvPr/>
          </p:nvSpPr>
          <p:spPr>
            <a:xfrm>
              <a:off x="3458645" y="1545741"/>
              <a:ext cx="2942959" cy="48192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7FA76"/>
                </a:solidFill>
              </a:endParaRPr>
            </a:p>
          </p:txBody>
        </p:sp>
        <p:sp>
          <p:nvSpPr>
            <p:cNvPr id="14" name="TextBox 13">
              <a:extLst>
                <a:ext uri="{FF2B5EF4-FFF2-40B4-BE49-F238E27FC236}">
                  <a16:creationId xmlns:a16="http://schemas.microsoft.com/office/drawing/2014/main" id="{01CA05FF-4BEA-4616-A1A8-84A65E3D3AFE}"/>
                </a:ext>
              </a:extLst>
            </p:cNvPr>
            <p:cNvSpPr txBox="1"/>
            <p:nvPr/>
          </p:nvSpPr>
          <p:spPr>
            <a:xfrm>
              <a:off x="3547739" y="1571104"/>
              <a:ext cx="3453027" cy="405830"/>
            </a:xfrm>
            <a:prstGeom prst="rect">
              <a:avLst/>
            </a:prstGeom>
            <a:noFill/>
          </p:spPr>
          <p:txBody>
            <a:bodyPr wrap="square" rtlCol="0">
              <a:spAutoFit/>
            </a:bodyPr>
            <a:lstStyle/>
            <a:p>
              <a:r>
                <a:rPr lang="en-US" sz="4200" b="1">
                  <a:solidFill>
                    <a:srgbClr val="FFFF00"/>
                  </a:solidFill>
                  <a:latin typeface="Arial" panose="020B0604020202020204" pitchFamily="34" charset="0"/>
                  <a:cs typeface="Arial" panose="020B0604020202020204" pitchFamily="34" charset="0"/>
                </a:rPr>
                <a:t>AI NHANH H</a:t>
              </a:r>
              <a:r>
                <a:rPr lang="vi-VN" sz="4200" b="1">
                  <a:solidFill>
                    <a:srgbClr val="FFFF00"/>
                  </a:solidFill>
                  <a:latin typeface="Arial" panose="020B0604020202020204" pitchFamily="34" charset="0"/>
                  <a:cs typeface="Arial" panose="020B0604020202020204" pitchFamily="34" charset="0"/>
                </a:rPr>
                <a:t>Ơ</a:t>
              </a:r>
              <a:r>
                <a:rPr lang="en-US" sz="4200" b="1">
                  <a:solidFill>
                    <a:srgbClr val="FFFF00"/>
                  </a:solidFill>
                  <a:latin typeface="Arial" panose="020B0604020202020204" pitchFamily="34" charset="0"/>
                  <a:cs typeface="Arial" panose="020B0604020202020204" pitchFamily="34" charset="0"/>
                </a:rPr>
                <a:t>N</a:t>
              </a:r>
            </a:p>
          </p:txBody>
        </p:sp>
      </p:grpSp>
      <p:pic>
        <p:nvPicPr>
          <p:cNvPr id="15" name="Hình ảnh 4">
            <a:extLst>
              <a:ext uri="{FF2B5EF4-FFF2-40B4-BE49-F238E27FC236}">
                <a16:creationId xmlns:a16="http://schemas.microsoft.com/office/drawing/2014/main" id="{3122D017-D3BC-4682-86C7-65C03B9D39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45542" y="1883819"/>
            <a:ext cx="1228593" cy="1962221"/>
          </a:xfrm>
          <a:prstGeom prst="rect">
            <a:avLst/>
          </a:prstGeom>
        </p:spPr>
      </p:pic>
      <p:pic>
        <p:nvPicPr>
          <p:cNvPr id="16" name="Picture 15">
            <a:extLst>
              <a:ext uri="{FF2B5EF4-FFF2-40B4-BE49-F238E27FC236}">
                <a16:creationId xmlns:a16="http://schemas.microsoft.com/office/drawing/2014/main" id="{9BDAC5F0-D70E-49DD-BD05-BE82E439BB00}"/>
              </a:ext>
            </a:extLst>
          </p:cNvPr>
          <p:cNvPicPr>
            <a:picLocks noChangeAspect="1"/>
          </p:cNvPicPr>
          <p:nvPr/>
        </p:nvPicPr>
        <p:blipFill rotWithShape="1">
          <a:blip r:embed="rId5"/>
          <a:srcRect l="3751" t="-1" r="74856" b="82326"/>
          <a:stretch/>
        </p:blipFill>
        <p:spPr>
          <a:xfrm>
            <a:off x="6011732" y="2787765"/>
            <a:ext cx="1937157" cy="900246"/>
          </a:xfrm>
          <a:prstGeom prst="rect">
            <a:avLst/>
          </a:prstGeom>
        </p:spPr>
      </p:pic>
      <p:sp>
        <p:nvSpPr>
          <p:cNvPr id="17" name="Heptagon 16">
            <a:extLst>
              <a:ext uri="{FF2B5EF4-FFF2-40B4-BE49-F238E27FC236}">
                <a16:creationId xmlns:a16="http://schemas.microsoft.com/office/drawing/2014/main" id="{8D709288-B4F9-4B18-9C30-9C0A40EB3BAC}"/>
              </a:ext>
            </a:extLst>
          </p:cNvPr>
          <p:cNvSpPr/>
          <p:nvPr/>
        </p:nvSpPr>
        <p:spPr>
          <a:xfrm>
            <a:off x="12222865" y="4989413"/>
            <a:ext cx="399326" cy="377624"/>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Heptagon 17">
            <a:extLst>
              <a:ext uri="{FF2B5EF4-FFF2-40B4-BE49-F238E27FC236}">
                <a16:creationId xmlns:a16="http://schemas.microsoft.com/office/drawing/2014/main" id="{0DFA3F28-DC73-4F7A-A1ED-17A82C2020A5}"/>
              </a:ext>
            </a:extLst>
          </p:cNvPr>
          <p:cNvSpPr/>
          <p:nvPr/>
        </p:nvSpPr>
        <p:spPr>
          <a:xfrm>
            <a:off x="13770979" y="8192503"/>
            <a:ext cx="399326" cy="377624"/>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Heptagon 18">
            <a:extLst>
              <a:ext uri="{FF2B5EF4-FFF2-40B4-BE49-F238E27FC236}">
                <a16:creationId xmlns:a16="http://schemas.microsoft.com/office/drawing/2014/main" id="{471FD7E0-3220-437D-A87A-0515AA83FD0A}"/>
              </a:ext>
            </a:extLst>
          </p:cNvPr>
          <p:cNvSpPr/>
          <p:nvPr/>
        </p:nvSpPr>
        <p:spPr>
          <a:xfrm>
            <a:off x="16922083" y="5195587"/>
            <a:ext cx="399326" cy="377624"/>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Heptagon 19">
            <a:extLst>
              <a:ext uri="{FF2B5EF4-FFF2-40B4-BE49-F238E27FC236}">
                <a16:creationId xmlns:a16="http://schemas.microsoft.com/office/drawing/2014/main" id="{8C980ED9-5CC9-488B-9749-01D89FB8170D}"/>
              </a:ext>
            </a:extLst>
          </p:cNvPr>
          <p:cNvSpPr/>
          <p:nvPr/>
        </p:nvSpPr>
        <p:spPr>
          <a:xfrm>
            <a:off x="14509975" y="3429952"/>
            <a:ext cx="399326" cy="377624"/>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29" name="Group 28">
            <a:extLst>
              <a:ext uri="{FF2B5EF4-FFF2-40B4-BE49-F238E27FC236}">
                <a16:creationId xmlns:a16="http://schemas.microsoft.com/office/drawing/2014/main" id="{74B837CD-BAD3-4AEB-ABC9-100A80ED0653}"/>
              </a:ext>
            </a:extLst>
          </p:cNvPr>
          <p:cNvGrpSpPr/>
          <p:nvPr/>
        </p:nvGrpSpPr>
        <p:grpSpPr>
          <a:xfrm>
            <a:off x="5682498" y="54760"/>
            <a:ext cx="7743486" cy="936847"/>
            <a:chOff x="1133366" y="2220084"/>
            <a:chExt cx="5681780" cy="914400"/>
          </a:xfrm>
        </p:grpSpPr>
        <p:sp>
          <p:nvSpPr>
            <p:cNvPr id="30" name="Arrow: Pentagon 3">
              <a:extLst>
                <a:ext uri="{FF2B5EF4-FFF2-40B4-BE49-F238E27FC236}">
                  <a16:creationId xmlns:a16="http://schemas.microsoft.com/office/drawing/2014/main" id="{F894F578-F7EC-4D58-82EC-CDAB72E24CC4}"/>
                </a:ext>
              </a:extLst>
            </p:cNvPr>
            <p:cNvSpPr/>
            <p:nvPr/>
          </p:nvSpPr>
          <p:spPr>
            <a:xfrm>
              <a:off x="1133366" y="2220084"/>
              <a:ext cx="5681780"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31" name="TextBox 30">
              <a:extLst>
                <a:ext uri="{FF2B5EF4-FFF2-40B4-BE49-F238E27FC236}">
                  <a16:creationId xmlns:a16="http://schemas.microsoft.com/office/drawing/2014/main" id="{7A96174D-4EF9-4585-9860-EAF072246EA7}"/>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32" name="TextBox 31">
            <a:extLst>
              <a:ext uri="{FF2B5EF4-FFF2-40B4-BE49-F238E27FC236}">
                <a16:creationId xmlns:a16="http://schemas.microsoft.com/office/drawing/2014/main" id="{655EF468-0817-4F4A-A5A8-FCE00D0A5809}"/>
              </a:ext>
            </a:extLst>
          </p:cNvPr>
          <p:cNvSpPr txBox="1"/>
          <p:nvPr/>
        </p:nvSpPr>
        <p:spPr>
          <a:xfrm>
            <a:off x="6277468" y="78095"/>
            <a:ext cx="7148515" cy="738664"/>
          </a:xfrm>
          <a:prstGeom prst="rect">
            <a:avLst/>
          </a:prstGeom>
          <a:noFill/>
        </p:spPr>
        <p:txBody>
          <a:bodyPr wrap="square" rtlCol="0">
            <a:spAutoFit/>
          </a:bodyPr>
          <a:lstStyle/>
          <a:p>
            <a:r>
              <a:rPr lang="en-US" sz="4200" dirty="0" err="1">
                <a:solidFill>
                  <a:srgbClr val="0070C0"/>
                </a:solidFill>
                <a:latin typeface="Arial" panose="020B0604020202020204" pitchFamily="34" charset="0"/>
                <a:cs typeface="Arial" panose="020B0604020202020204" pitchFamily="34" charset="0"/>
              </a:rPr>
              <a:t>Phương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hướng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trên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62C56152-BAA3-4003-92A5-3643F0AD1840}"/>
              </a:ext>
            </a:extLst>
          </p:cNvPr>
          <p:cNvGrpSpPr/>
          <p:nvPr/>
        </p:nvGrpSpPr>
        <p:grpSpPr>
          <a:xfrm>
            <a:off x="4601068" y="54759"/>
            <a:ext cx="1516522" cy="936848"/>
            <a:chOff x="344605" y="154323"/>
            <a:chExt cx="1301952" cy="872949"/>
          </a:xfrm>
        </p:grpSpPr>
        <p:sp>
          <p:nvSpPr>
            <p:cNvPr id="34" name="Arrow: Pentagon 7">
              <a:extLst>
                <a:ext uri="{FF2B5EF4-FFF2-40B4-BE49-F238E27FC236}">
                  <a16:creationId xmlns:a16="http://schemas.microsoft.com/office/drawing/2014/main" id="{D7E624FD-5F9B-4826-B2E5-CAEC98B2143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a:t>
              </a:r>
            </a:p>
          </p:txBody>
        </p:sp>
        <p:sp>
          <p:nvSpPr>
            <p:cNvPr id="35" name="Isosceles Triangle 34">
              <a:extLst>
                <a:ext uri="{FF2B5EF4-FFF2-40B4-BE49-F238E27FC236}">
                  <a16:creationId xmlns:a16="http://schemas.microsoft.com/office/drawing/2014/main" id="{B61086EC-1542-41EC-B064-CA6887DC6B43}"/>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118560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6938FB7-262B-4289-8152-09DFC8CD0B5D}"/>
              </a:ext>
            </a:extLst>
          </p:cNvPr>
          <p:cNvGrpSpPr/>
          <p:nvPr/>
        </p:nvGrpSpPr>
        <p:grpSpPr>
          <a:xfrm>
            <a:off x="7928755" y="1181100"/>
            <a:ext cx="10206845" cy="8481074"/>
            <a:chOff x="5209674" y="1144583"/>
            <a:chExt cx="6804563" cy="5654049"/>
          </a:xfrm>
        </p:grpSpPr>
        <p:pic>
          <p:nvPicPr>
            <p:cNvPr id="8" name="Picture 7">
              <a:extLst>
                <a:ext uri="{FF2B5EF4-FFF2-40B4-BE49-F238E27FC236}">
                  <a16:creationId xmlns:a16="http://schemas.microsoft.com/office/drawing/2014/main" id="{93F90604-7F5A-48E9-876A-EF8860646AA6}"/>
                </a:ext>
              </a:extLst>
            </p:cNvPr>
            <p:cNvPicPr>
              <a:picLocks noChangeAspect="1"/>
            </p:cNvPicPr>
            <p:nvPr/>
          </p:nvPicPr>
          <p:blipFill>
            <a:blip r:embed="rId2"/>
            <a:stretch>
              <a:fillRect/>
            </a:stretch>
          </p:blipFill>
          <p:spPr>
            <a:xfrm>
              <a:off x="5209674" y="1144583"/>
              <a:ext cx="6804563" cy="5564552"/>
            </a:xfrm>
            <a:prstGeom prst="rect">
              <a:avLst/>
            </a:prstGeom>
          </p:spPr>
        </p:pic>
        <p:sp>
          <p:nvSpPr>
            <p:cNvPr id="9" name="TextBox 8">
              <a:extLst>
                <a:ext uri="{FF2B5EF4-FFF2-40B4-BE49-F238E27FC236}">
                  <a16:creationId xmlns:a16="http://schemas.microsoft.com/office/drawing/2014/main" id="{F1DE35C2-48AE-4856-A173-0E11951CB860}"/>
                </a:ext>
              </a:extLst>
            </p:cNvPr>
            <p:cNvSpPr txBox="1"/>
            <p:nvPr/>
          </p:nvSpPr>
          <p:spPr>
            <a:xfrm>
              <a:off x="5209674" y="6429300"/>
              <a:ext cx="6804563" cy="369332"/>
            </a:xfrm>
            <a:prstGeom prst="rect">
              <a:avLst/>
            </a:prstGeom>
            <a:solidFill>
              <a:schemeClr val="bg1"/>
            </a:solidFill>
          </p:spPr>
          <p:txBody>
            <a:bodyPr wrap="square" rtlCol="0">
              <a:spAutoFit/>
            </a:bodyPr>
            <a:lstStyle/>
            <a:p>
              <a:r>
                <a:rPr lang="en-US" sz="3000" i="1">
                  <a:solidFill>
                    <a:srgbClr val="0070C0"/>
                  </a:solidFill>
                  <a:latin typeface="Arial" panose="020B0604020202020204" pitchFamily="34" charset="0"/>
                  <a:cs typeface="Arial" panose="020B0604020202020204" pitchFamily="34" charset="0"/>
                </a:rPr>
                <a:t> </a:t>
              </a:r>
              <a:r>
                <a:rPr lang="en-US" sz="2700" i="1">
                  <a:solidFill>
                    <a:srgbClr val="0070C0"/>
                  </a:solidFill>
                  <a:latin typeface="Arial" panose="020B0604020202020204" pitchFamily="34" charset="0"/>
                  <a:cs typeface="Arial" panose="020B0604020202020204" pitchFamily="34" charset="0"/>
                </a:rPr>
                <a:t>Hình 3.4. Bản đồ khu vực trung tâm Thành phố Hồ Chí Minh</a:t>
              </a:r>
            </a:p>
          </p:txBody>
        </p:sp>
      </p:grpSp>
      <p:sp>
        <p:nvSpPr>
          <p:cNvPr id="17" name="Heptagon 16">
            <a:extLst>
              <a:ext uri="{FF2B5EF4-FFF2-40B4-BE49-F238E27FC236}">
                <a16:creationId xmlns:a16="http://schemas.microsoft.com/office/drawing/2014/main" id="{8D709288-B4F9-4B18-9C30-9C0A40EB3BAC}"/>
              </a:ext>
            </a:extLst>
          </p:cNvPr>
          <p:cNvSpPr/>
          <p:nvPr/>
        </p:nvSpPr>
        <p:spPr>
          <a:xfrm>
            <a:off x="12222865" y="4989413"/>
            <a:ext cx="399326" cy="377624"/>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Heptagon 17">
            <a:extLst>
              <a:ext uri="{FF2B5EF4-FFF2-40B4-BE49-F238E27FC236}">
                <a16:creationId xmlns:a16="http://schemas.microsoft.com/office/drawing/2014/main" id="{0DFA3F28-DC73-4F7A-A1ED-17A82C2020A5}"/>
              </a:ext>
            </a:extLst>
          </p:cNvPr>
          <p:cNvSpPr/>
          <p:nvPr/>
        </p:nvSpPr>
        <p:spPr>
          <a:xfrm>
            <a:off x="13770979" y="8192503"/>
            <a:ext cx="399326" cy="377624"/>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Heptagon 18">
            <a:extLst>
              <a:ext uri="{FF2B5EF4-FFF2-40B4-BE49-F238E27FC236}">
                <a16:creationId xmlns:a16="http://schemas.microsoft.com/office/drawing/2014/main" id="{471FD7E0-3220-437D-A87A-0515AA83FD0A}"/>
              </a:ext>
            </a:extLst>
          </p:cNvPr>
          <p:cNvSpPr/>
          <p:nvPr/>
        </p:nvSpPr>
        <p:spPr>
          <a:xfrm>
            <a:off x="16904720" y="5178224"/>
            <a:ext cx="399326" cy="377624"/>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Heptagon 19">
            <a:extLst>
              <a:ext uri="{FF2B5EF4-FFF2-40B4-BE49-F238E27FC236}">
                <a16:creationId xmlns:a16="http://schemas.microsoft.com/office/drawing/2014/main" id="{8C980ED9-5CC9-488B-9749-01D89FB8170D}"/>
              </a:ext>
            </a:extLst>
          </p:cNvPr>
          <p:cNvSpPr/>
          <p:nvPr/>
        </p:nvSpPr>
        <p:spPr>
          <a:xfrm>
            <a:off x="14509975" y="3429952"/>
            <a:ext cx="399326" cy="377624"/>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Heptagon 20">
            <a:extLst>
              <a:ext uri="{FF2B5EF4-FFF2-40B4-BE49-F238E27FC236}">
                <a16:creationId xmlns:a16="http://schemas.microsoft.com/office/drawing/2014/main" id="{FE68E42B-985F-41A4-8723-6971C7729165}"/>
              </a:ext>
            </a:extLst>
          </p:cNvPr>
          <p:cNvSpPr/>
          <p:nvPr/>
        </p:nvSpPr>
        <p:spPr>
          <a:xfrm>
            <a:off x="9963874" y="3394276"/>
            <a:ext cx="399326" cy="377624"/>
          </a:xfrm>
          <a:prstGeom prst="heptagon">
            <a:avLst/>
          </a:prstGeom>
          <a:solidFill>
            <a:srgbClr val="122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22" name="Group 21">
            <a:extLst>
              <a:ext uri="{FF2B5EF4-FFF2-40B4-BE49-F238E27FC236}">
                <a16:creationId xmlns:a16="http://schemas.microsoft.com/office/drawing/2014/main" id="{69F59C0B-C087-4C6E-9AA8-7347E3D960D4}"/>
              </a:ext>
            </a:extLst>
          </p:cNvPr>
          <p:cNvGrpSpPr/>
          <p:nvPr/>
        </p:nvGrpSpPr>
        <p:grpSpPr>
          <a:xfrm>
            <a:off x="172789" y="2089356"/>
            <a:ext cx="8373899" cy="6322338"/>
            <a:chOff x="600089" y="1302561"/>
            <a:chExt cx="5582599" cy="4214892"/>
          </a:xfrm>
        </p:grpSpPr>
        <p:grpSp>
          <p:nvGrpSpPr>
            <p:cNvPr id="23" name="Group 22">
              <a:extLst>
                <a:ext uri="{FF2B5EF4-FFF2-40B4-BE49-F238E27FC236}">
                  <a16:creationId xmlns:a16="http://schemas.microsoft.com/office/drawing/2014/main" id="{D390F468-8562-40A4-B784-4CBFAD6E30E0}"/>
                </a:ext>
              </a:extLst>
            </p:cNvPr>
            <p:cNvGrpSpPr/>
            <p:nvPr/>
          </p:nvGrpSpPr>
          <p:grpSpPr>
            <a:xfrm>
              <a:off x="600089" y="1302561"/>
              <a:ext cx="5212394" cy="4214892"/>
              <a:chOff x="600089" y="1302561"/>
              <a:chExt cx="5212394" cy="4214892"/>
            </a:xfrm>
          </p:grpSpPr>
          <p:cxnSp>
            <p:nvCxnSpPr>
              <p:cNvPr id="25" name="Straight Arrow Connector 24">
                <a:extLst>
                  <a:ext uri="{FF2B5EF4-FFF2-40B4-BE49-F238E27FC236}">
                    <a16:creationId xmlns:a16="http://schemas.microsoft.com/office/drawing/2014/main" id="{2408F265-EE49-47E1-B4C2-C258FA848AE2}"/>
                  </a:ext>
                </a:extLst>
              </p:cNvPr>
              <p:cNvCxnSpPr>
                <a:cxnSpLocks/>
              </p:cNvCxnSpPr>
              <p:nvPr/>
            </p:nvCxnSpPr>
            <p:spPr>
              <a:xfrm>
                <a:off x="1290017" y="3446321"/>
                <a:ext cx="3434080" cy="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D97E251-C85D-43CD-A930-7FD7F07CB9CE}"/>
                  </a:ext>
                </a:extLst>
              </p:cNvPr>
              <p:cNvCxnSpPr>
                <a:cxnSpLocks/>
              </p:cNvCxnSpPr>
              <p:nvPr/>
            </p:nvCxnSpPr>
            <p:spPr>
              <a:xfrm>
                <a:off x="2998168" y="1708961"/>
                <a:ext cx="0" cy="337312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CE125F9-B57A-4345-A312-5C9829F54AE3}"/>
                  </a:ext>
                </a:extLst>
              </p:cNvPr>
              <p:cNvCxnSpPr>
                <a:cxnSpLocks/>
              </p:cNvCxnSpPr>
              <p:nvPr/>
            </p:nvCxnSpPr>
            <p:spPr>
              <a:xfrm flipV="1">
                <a:off x="1799288" y="2247441"/>
                <a:ext cx="2396489" cy="236220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8B4B033-3D57-49B1-9A67-46507DF3AFFF}"/>
                  </a:ext>
                </a:extLst>
              </p:cNvPr>
              <p:cNvSpPr txBox="1"/>
              <p:nvPr/>
            </p:nvSpPr>
            <p:spPr>
              <a:xfrm>
                <a:off x="2712417" y="1302561"/>
                <a:ext cx="924560"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Bắc</a:t>
                </a:r>
              </a:p>
            </p:txBody>
          </p:sp>
          <p:cxnSp>
            <p:nvCxnSpPr>
              <p:cNvPr id="29" name="Straight Arrow Connector 28">
                <a:extLst>
                  <a:ext uri="{FF2B5EF4-FFF2-40B4-BE49-F238E27FC236}">
                    <a16:creationId xmlns:a16="http://schemas.microsoft.com/office/drawing/2014/main" id="{EED0B14F-0F55-4525-B494-2F704F9BD4F6}"/>
                  </a:ext>
                </a:extLst>
              </p:cNvPr>
              <p:cNvCxnSpPr>
                <a:cxnSpLocks/>
              </p:cNvCxnSpPr>
              <p:nvPr/>
            </p:nvCxnSpPr>
            <p:spPr>
              <a:xfrm>
                <a:off x="1808812" y="2247441"/>
                <a:ext cx="2396489" cy="242824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76CEBE7-A2CB-4177-A1BF-AB41EB658748}"/>
                  </a:ext>
                </a:extLst>
              </p:cNvPr>
              <p:cNvSpPr txBox="1"/>
              <p:nvPr/>
            </p:nvSpPr>
            <p:spPr>
              <a:xfrm>
                <a:off x="4353892" y="1824293"/>
                <a:ext cx="1458591"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Đông Bắc</a:t>
                </a:r>
              </a:p>
            </p:txBody>
          </p:sp>
          <p:sp>
            <p:nvSpPr>
              <p:cNvPr id="31" name="TextBox 30">
                <a:extLst>
                  <a:ext uri="{FF2B5EF4-FFF2-40B4-BE49-F238E27FC236}">
                    <a16:creationId xmlns:a16="http://schemas.microsoft.com/office/drawing/2014/main" id="{857AF8B9-178D-4EB9-A3E1-ADB8BD3893CA}"/>
                  </a:ext>
                </a:extLst>
              </p:cNvPr>
              <p:cNvSpPr txBox="1"/>
              <p:nvPr/>
            </p:nvSpPr>
            <p:spPr>
              <a:xfrm>
                <a:off x="873459" y="1812817"/>
                <a:ext cx="1252857"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Tây Bắc</a:t>
                </a:r>
              </a:p>
            </p:txBody>
          </p:sp>
          <p:sp>
            <p:nvSpPr>
              <p:cNvPr id="32" name="TextBox 31">
                <a:extLst>
                  <a:ext uri="{FF2B5EF4-FFF2-40B4-BE49-F238E27FC236}">
                    <a16:creationId xmlns:a16="http://schemas.microsoft.com/office/drawing/2014/main" id="{A7643011-52D0-45DF-A1B0-57995E0A91F6}"/>
                  </a:ext>
                </a:extLst>
              </p:cNvPr>
              <p:cNvSpPr txBox="1"/>
              <p:nvPr/>
            </p:nvSpPr>
            <p:spPr>
              <a:xfrm>
                <a:off x="651847" y="3225946"/>
                <a:ext cx="1458591"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Tây</a:t>
                </a:r>
              </a:p>
            </p:txBody>
          </p:sp>
          <p:sp>
            <p:nvSpPr>
              <p:cNvPr id="33" name="TextBox 32">
                <a:extLst>
                  <a:ext uri="{FF2B5EF4-FFF2-40B4-BE49-F238E27FC236}">
                    <a16:creationId xmlns:a16="http://schemas.microsoft.com/office/drawing/2014/main" id="{49D69ACB-3523-4252-B9B3-4A69E42A3446}"/>
                  </a:ext>
                </a:extLst>
              </p:cNvPr>
              <p:cNvSpPr txBox="1"/>
              <p:nvPr/>
            </p:nvSpPr>
            <p:spPr>
              <a:xfrm>
                <a:off x="600089" y="4546746"/>
                <a:ext cx="1458591"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Tây Nam</a:t>
                </a:r>
              </a:p>
            </p:txBody>
          </p:sp>
          <p:sp>
            <p:nvSpPr>
              <p:cNvPr id="34" name="TextBox 33">
                <a:extLst>
                  <a:ext uri="{FF2B5EF4-FFF2-40B4-BE49-F238E27FC236}">
                    <a16:creationId xmlns:a16="http://schemas.microsoft.com/office/drawing/2014/main" id="{D5C014D6-BBB2-4A27-9151-20F855FF7737}"/>
                  </a:ext>
                </a:extLst>
              </p:cNvPr>
              <p:cNvSpPr txBox="1"/>
              <p:nvPr/>
            </p:nvSpPr>
            <p:spPr>
              <a:xfrm>
                <a:off x="2445401" y="5148121"/>
                <a:ext cx="1458591"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 Nam</a:t>
                </a:r>
              </a:p>
            </p:txBody>
          </p:sp>
          <p:sp>
            <p:nvSpPr>
              <p:cNvPr id="35" name="TextBox 34">
                <a:extLst>
                  <a:ext uri="{FF2B5EF4-FFF2-40B4-BE49-F238E27FC236}">
                    <a16:creationId xmlns:a16="http://schemas.microsoft.com/office/drawing/2014/main" id="{F1BA5FA4-5BCB-4FB5-9D2A-77C2814AB878}"/>
                  </a:ext>
                </a:extLst>
              </p:cNvPr>
              <p:cNvSpPr txBox="1"/>
              <p:nvPr/>
            </p:nvSpPr>
            <p:spPr>
              <a:xfrm>
                <a:off x="4296435" y="4609641"/>
                <a:ext cx="1458591"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Đông Nam</a:t>
                </a:r>
              </a:p>
            </p:txBody>
          </p:sp>
        </p:grpSp>
        <p:sp>
          <p:nvSpPr>
            <p:cNvPr id="24" name="TextBox 23">
              <a:extLst>
                <a:ext uri="{FF2B5EF4-FFF2-40B4-BE49-F238E27FC236}">
                  <a16:creationId xmlns:a16="http://schemas.microsoft.com/office/drawing/2014/main" id="{91B0B035-4BA8-4D18-89A2-773090273BD4}"/>
                </a:ext>
              </a:extLst>
            </p:cNvPr>
            <p:cNvSpPr txBox="1"/>
            <p:nvPr/>
          </p:nvSpPr>
          <p:spPr>
            <a:xfrm>
              <a:off x="4724097" y="3268506"/>
              <a:ext cx="1458591"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Đông</a:t>
              </a:r>
            </a:p>
          </p:txBody>
        </p:sp>
      </p:grpSp>
      <p:grpSp>
        <p:nvGrpSpPr>
          <p:cNvPr id="44" name="Group 43">
            <a:extLst>
              <a:ext uri="{FF2B5EF4-FFF2-40B4-BE49-F238E27FC236}">
                <a16:creationId xmlns:a16="http://schemas.microsoft.com/office/drawing/2014/main" id="{74B837CD-BAD3-4AEB-ABC9-100A80ED0653}"/>
              </a:ext>
            </a:extLst>
          </p:cNvPr>
          <p:cNvGrpSpPr/>
          <p:nvPr/>
        </p:nvGrpSpPr>
        <p:grpSpPr>
          <a:xfrm>
            <a:off x="5682498" y="54760"/>
            <a:ext cx="7743486" cy="936847"/>
            <a:chOff x="1133366" y="2220084"/>
            <a:chExt cx="5681780" cy="914400"/>
          </a:xfrm>
        </p:grpSpPr>
        <p:sp>
          <p:nvSpPr>
            <p:cNvPr id="45" name="Arrow: Pentagon 3">
              <a:extLst>
                <a:ext uri="{FF2B5EF4-FFF2-40B4-BE49-F238E27FC236}">
                  <a16:creationId xmlns:a16="http://schemas.microsoft.com/office/drawing/2014/main" id="{F894F578-F7EC-4D58-82EC-CDAB72E24CC4}"/>
                </a:ext>
              </a:extLst>
            </p:cNvPr>
            <p:cNvSpPr/>
            <p:nvPr/>
          </p:nvSpPr>
          <p:spPr>
            <a:xfrm>
              <a:off x="1133366" y="2220084"/>
              <a:ext cx="5681780"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46" name="TextBox 45">
              <a:extLst>
                <a:ext uri="{FF2B5EF4-FFF2-40B4-BE49-F238E27FC236}">
                  <a16:creationId xmlns:a16="http://schemas.microsoft.com/office/drawing/2014/main" id="{7A96174D-4EF9-4585-9860-EAF072246EA7}"/>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47" name="TextBox 46">
            <a:extLst>
              <a:ext uri="{FF2B5EF4-FFF2-40B4-BE49-F238E27FC236}">
                <a16:creationId xmlns:a16="http://schemas.microsoft.com/office/drawing/2014/main" id="{655EF468-0817-4F4A-A5A8-FCE00D0A5809}"/>
              </a:ext>
            </a:extLst>
          </p:cNvPr>
          <p:cNvSpPr txBox="1"/>
          <p:nvPr/>
        </p:nvSpPr>
        <p:spPr>
          <a:xfrm>
            <a:off x="6277468" y="78095"/>
            <a:ext cx="7148515" cy="738664"/>
          </a:xfrm>
          <a:prstGeom prst="rect">
            <a:avLst/>
          </a:prstGeom>
          <a:noFill/>
        </p:spPr>
        <p:txBody>
          <a:bodyPr wrap="square" rtlCol="0">
            <a:spAutoFit/>
          </a:bodyPr>
          <a:lstStyle/>
          <a:p>
            <a:r>
              <a:rPr lang="en-US" sz="4200" dirty="0" err="1">
                <a:solidFill>
                  <a:srgbClr val="0070C0"/>
                </a:solidFill>
                <a:latin typeface="Arial" panose="020B0604020202020204" pitchFamily="34" charset="0"/>
                <a:cs typeface="Arial" panose="020B0604020202020204" pitchFamily="34" charset="0"/>
              </a:rPr>
              <a:t>Phương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hướng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trên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62C56152-BAA3-4003-92A5-3643F0AD1840}"/>
              </a:ext>
            </a:extLst>
          </p:cNvPr>
          <p:cNvGrpSpPr/>
          <p:nvPr/>
        </p:nvGrpSpPr>
        <p:grpSpPr>
          <a:xfrm>
            <a:off x="4601068" y="54759"/>
            <a:ext cx="1516522" cy="936848"/>
            <a:chOff x="344605" y="154323"/>
            <a:chExt cx="1301952" cy="872949"/>
          </a:xfrm>
        </p:grpSpPr>
        <p:sp>
          <p:nvSpPr>
            <p:cNvPr id="49" name="Arrow: Pentagon 7">
              <a:extLst>
                <a:ext uri="{FF2B5EF4-FFF2-40B4-BE49-F238E27FC236}">
                  <a16:creationId xmlns:a16="http://schemas.microsoft.com/office/drawing/2014/main" id="{D7E624FD-5F9B-4826-B2E5-CAEC98B2143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a:t>
              </a:r>
            </a:p>
          </p:txBody>
        </p:sp>
        <p:sp>
          <p:nvSpPr>
            <p:cNvPr id="50" name="Isosceles Triangle 49">
              <a:extLst>
                <a:ext uri="{FF2B5EF4-FFF2-40B4-BE49-F238E27FC236}">
                  <a16:creationId xmlns:a16="http://schemas.microsoft.com/office/drawing/2014/main" id="{B61086EC-1542-41EC-B064-CA6887DC6B43}"/>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342462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childTnLst>
                                    <p:animClr clrSpc="hsl" dir="cw">
                                      <p:cBhvr override="childStyle">
                                        <p:cTn id="6" dur="2000" fill="hold"/>
                                        <p:tgtEl>
                                          <p:spTgt spid="21"/>
                                        </p:tgtEl>
                                        <p:attrNameLst>
                                          <p:attrName>style.color</p:attrName>
                                        </p:attrNameLst>
                                      </p:cBhvr>
                                      <p:by>
                                        <p:hsl h="7200000" s="0" l="0"/>
                                      </p:by>
                                    </p:animClr>
                                    <p:animClr clrSpc="hsl" dir="cw">
                                      <p:cBhvr>
                                        <p:cTn id="7" dur="2000" fill="hold"/>
                                        <p:tgtEl>
                                          <p:spTgt spid="21"/>
                                        </p:tgtEl>
                                        <p:attrNameLst>
                                          <p:attrName>fillcolor</p:attrName>
                                        </p:attrNameLst>
                                      </p:cBhvr>
                                      <p:by>
                                        <p:hsl h="7200000" s="0" l="0"/>
                                      </p:by>
                                    </p:animClr>
                                    <p:animClr clrSpc="hsl" dir="cw">
                                      <p:cBhvr>
                                        <p:cTn id="8" dur="2000" fill="hold"/>
                                        <p:tgtEl>
                                          <p:spTgt spid="21"/>
                                        </p:tgtEl>
                                        <p:attrNameLst>
                                          <p:attrName>stroke.color</p:attrName>
                                        </p:attrNameLst>
                                      </p:cBhvr>
                                      <p:by>
                                        <p:hsl h="7200000" s="0" l="0"/>
                                      </p:by>
                                    </p:animClr>
                                    <p:set>
                                      <p:cBhvr>
                                        <p:cTn id="9" dur="2000" fill="hold"/>
                                        <p:tgtEl>
                                          <p:spTgt spid="2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17"/>
                                        </p:tgtEl>
                                        <p:attrNameLst>
                                          <p:attrName>style.color</p:attrName>
                                        </p:attrNameLst>
                                      </p:cBhvr>
                                      <p:by>
                                        <p:hsl h="7200000" s="0" l="0"/>
                                      </p:by>
                                    </p:animClr>
                                    <p:animClr clrSpc="hsl" dir="cw">
                                      <p:cBhvr>
                                        <p:cTn id="14" dur="500" fill="hold"/>
                                        <p:tgtEl>
                                          <p:spTgt spid="17"/>
                                        </p:tgtEl>
                                        <p:attrNameLst>
                                          <p:attrName>fillcolor</p:attrName>
                                        </p:attrNameLst>
                                      </p:cBhvr>
                                      <p:by>
                                        <p:hsl h="7200000" s="0" l="0"/>
                                      </p:by>
                                    </p:animClr>
                                    <p:animClr clrSpc="hsl" dir="cw">
                                      <p:cBhvr>
                                        <p:cTn id="15" dur="500" fill="hold"/>
                                        <p:tgtEl>
                                          <p:spTgt spid="17"/>
                                        </p:tgtEl>
                                        <p:attrNameLst>
                                          <p:attrName>stroke.color</p:attrName>
                                        </p:attrNameLst>
                                      </p:cBhvr>
                                      <p:by>
                                        <p:hsl h="7200000" s="0" l="0"/>
                                      </p:by>
                                    </p:animClr>
                                    <p:set>
                                      <p:cBhvr>
                                        <p:cTn id="16" dur="500" fill="hold"/>
                                        <p:tgtEl>
                                          <p:spTgt spid="1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1" presetClass="emph" presetSubtype="0" fill="hold" grpId="0" nodeType="clickEffect">
                                  <p:stCondLst>
                                    <p:cond delay="0"/>
                                  </p:stCondLst>
                                  <p:childTnLst>
                                    <p:animClr clrSpc="hsl" dir="cw">
                                      <p:cBhvr override="childStyle">
                                        <p:cTn id="20" dur="500" fill="hold"/>
                                        <p:tgtEl>
                                          <p:spTgt spid="18"/>
                                        </p:tgtEl>
                                        <p:attrNameLst>
                                          <p:attrName>style.color</p:attrName>
                                        </p:attrNameLst>
                                      </p:cBhvr>
                                      <p:by>
                                        <p:hsl h="7200000" s="0" l="0"/>
                                      </p:by>
                                    </p:animClr>
                                    <p:animClr clrSpc="hsl" dir="cw">
                                      <p:cBhvr>
                                        <p:cTn id="21" dur="500" fill="hold"/>
                                        <p:tgtEl>
                                          <p:spTgt spid="18"/>
                                        </p:tgtEl>
                                        <p:attrNameLst>
                                          <p:attrName>fillcolor</p:attrName>
                                        </p:attrNameLst>
                                      </p:cBhvr>
                                      <p:by>
                                        <p:hsl h="7200000" s="0" l="0"/>
                                      </p:by>
                                    </p:animClr>
                                    <p:animClr clrSpc="hsl" dir="cw">
                                      <p:cBhvr>
                                        <p:cTn id="22" dur="500" fill="hold"/>
                                        <p:tgtEl>
                                          <p:spTgt spid="18"/>
                                        </p:tgtEl>
                                        <p:attrNameLst>
                                          <p:attrName>stroke.color</p:attrName>
                                        </p:attrNameLst>
                                      </p:cBhvr>
                                      <p:by>
                                        <p:hsl h="7200000" s="0" l="0"/>
                                      </p:by>
                                    </p:animClr>
                                    <p:set>
                                      <p:cBhvr>
                                        <p:cTn id="23"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37F29B-0B75-4C74-89C1-2FD98B4C1115}"/>
              </a:ext>
            </a:extLst>
          </p:cNvPr>
          <p:cNvSpPr/>
          <p:nvPr/>
        </p:nvSpPr>
        <p:spPr>
          <a:xfrm>
            <a:off x="260995" y="2440011"/>
            <a:ext cx="9770408" cy="5632311"/>
          </a:xfrm>
          <a:prstGeom prst="rect">
            <a:avLst/>
          </a:prstGeom>
        </p:spPr>
        <p:txBody>
          <a:bodyPr wrap="square">
            <a:spAutoFit/>
          </a:bodyPr>
          <a:lstStyle/>
          <a:p>
            <a:pPr algn="just"/>
            <a:r>
              <a:rPr lang="vi-VN" sz="6000" dirty="0">
                <a:solidFill>
                  <a:srgbClr val="3829FB"/>
                </a:solidFill>
              </a:rPr>
              <a:t>- 2 cách xác định phương hướng trên bản đồ:</a:t>
            </a:r>
          </a:p>
          <a:p>
            <a:pPr algn="just"/>
            <a:r>
              <a:rPr lang="vi-VN" sz="6000" dirty="0">
                <a:solidFill>
                  <a:srgbClr val="3829FB"/>
                </a:solidFill>
              </a:rPr>
              <a:t>+ Sử dụng hệ thống kinh, vĩ tuyến.</a:t>
            </a:r>
          </a:p>
          <a:p>
            <a:pPr algn="just"/>
            <a:r>
              <a:rPr lang="vi-VN" sz="6000" dirty="0">
                <a:solidFill>
                  <a:srgbClr val="3829FB"/>
                </a:solidFill>
              </a:rPr>
              <a:t>+ Sử dụng mũi tên chỉ hướng Bắc trên bản đồ.</a:t>
            </a:r>
            <a:endParaRPr lang="en-US" sz="6000" dirty="0">
              <a:solidFill>
                <a:srgbClr val="3829FB"/>
              </a:solidFill>
            </a:endParaRPr>
          </a:p>
        </p:txBody>
      </p:sp>
      <p:grpSp>
        <p:nvGrpSpPr>
          <p:cNvPr id="14" name="Group 13">
            <a:extLst>
              <a:ext uri="{FF2B5EF4-FFF2-40B4-BE49-F238E27FC236}">
                <a16:creationId xmlns:a16="http://schemas.microsoft.com/office/drawing/2014/main" id="{52DC7FCE-30D6-4923-A1C6-3E4091BC47B4}"/>
              </a:ext>
            </a:extLst>
          </p:cNvPr>
          <p:cNvGrpSpPr/>
          <p:nvPr/>
        </p:nvGrpSpPr>
        <p:grpSpPr>
          <a:xfrm>
            <a:off x="10388879" y="2139810"/>
            <a:ext cx="8373899" cy="6322338"/>
            <a:chOff x="600089" y="1302561"/>
            <a:chExt cx="5582599" cy="4214892"/>
          </a:xfrm>
        </p:grpSpPr>
        <p:grpSp>
          <p:nvGrpSpPr>
            <p:cNvPr id="15" name="Group 14">
              <a:extLst>
                <a:ext uri="{FF2B5EF4-FFF2-40B4-BE49-F238E27FC236}">
                  <a16:creationId xmlns:a16="http://schemas.microsoft.com/office/drawing/2014/main" id="{8E4B980D-5406-4C88-827A-D61B880125E6}"/>
                </a:ext>
              </a:extLst>
            </p:cNvPr>
            <p:cNvGrpSpPr/>
            <p:nvPr/>
          </p:nvGrpSpPr>
          <p:grpSpPr>
            <a:xfrm>
              <a:off x="600089" y="1302561"/>
              <a:ext cx="5212394" cy="4214892"/>
              <a:chOff x="600089" y="1302561"/>
              <a:chExt cx="5212394" cy="4214892"/>
            </a:xfrm>
          </p:grpSpPr>
          <p:cxnSp>
            <p:nvCxnSpPr>
              <p:cNvPr id="17" name="Straight Arrow Connector 16">
                <a:extLst>
                  <a:ext uri="{FF2B5EF4-FFF2-40B4-BE49-F238E27FC236}">
                    <a16:creationId xmlns:a16="http://schemas.microsoft.com/office/drawing/2014/main" id="{D96187D9-8BE7-432D-8FA2-168F9F3C4FA4}"/>
                  </a:ext>
                </a:extLst>
              </p:cNvPr>
              <p:cNvCxnSpPr>
                <a:cxnSpLocks/>
              </p:cNvCxnSpPr>
              <p:nvPr/>
            </p:nvCxnSpPr>
            <p:spPr>
              <a:xfrm>
                <a:off x="1290017" y="3446321"/>
                <a:ext cx="3434080" cy="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5D4A63E-4FEC-4B33-BA5E-D510DB861C43}"/>
                  </a:ext>
                </a:extLst>
              </p:cNvPr>
              <p:cNvCxnSpPr>
                <a:cxnSpLocks/>
              </p:cNvCxnSpPr>
              <p:nvPr/>
            </p:nvCxnSpPr>
            <p:spPr>
              <a:xfrm>
                <a:off x="2998168" y="1708961"/>
                <a:ext cx="0" cy="337312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D37F4BF-90F8-4F9E-832D-547D9AA9D73A}"/>
                  </a:ext>
                </a:extLst>
              </p:cNvPr>
              <p:cNvCxnSpPr>
                <a:cxnSpLocks/>
              </p:cNvCxnSpPr>
              <p:nvPr/>
            </p:nvCxnSpPr>
            <p:spPr>
              <a:xfrm flipV="1">
                <a:off x="1799288" y="2247441"/>
                <a:ext cx="2396489" cy="236220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61513B4-EF94-4313-A2C9-031117A3ED45}"/>
                  </a:ext>
                </a:extLst>
              </p:cNvPr>
              <p:cNvSpPr txBox="1"/>
              <p:nvPr/>
            </p:nvSpPr>
            <p:spPr>
              <a:xfrm>
                <a:off x="2712417" y="1302561"/>
                <a:ext cx="924560"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Bắc</a:t>
                </a:r>
              </a:p>
            </p:txBody>
          </p:sp>
          <p:cxnSp>
            <p:nvCxnSpPr>
              <p:cNvPr id="21" name="Straight Arrow Connector 20">
                <a:extLst>
                  <a:ext uri="{FF2B5EF4-FFF2-40B4-BE49-F238E27FC236}">
                    <a16:creationId xmlns:a16="http://schemas.microsoft.com/office/drawing/2014/main" id="{661AC705-053B-41AC-81EC-821834C649B4}"/>
                  </a:ext>
                </a:extLst>
              </p:cNvPr>
              <p:cNvCxnSpPr>
                <a:cxnSpLocks/>
              </p:cNvCxnSpPr>
              <p:nvPr/>
            </p:nvCxnSpPr>
            <p:spPr>
              <a:xfrm>
                <a:off x="1808812" y="2247441"/>
                <a:ext cx="2396489" cy="242824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26ECC2-F2FA-4EAC-B6FE-C1FA682B8162}"/>
                  </a:ext>
                </a:extLst>
              </p:cNvPr>
              <p:cNvSpPr txBox="1"/>
              <p:nvPr/>
            </p:nvSpPr>
            <p:spPr>
              <a:xfrm>
                <a:off x="4353892" y="1824293"/>
                <a:ext cx="1458591"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Đông Bắc</a:t>
                </a:r>
              </a:p>
            </p:txBody>
          </p:sp>
          <p:sp>
            <p:nvSpPr>
              <p:cNvPr id="23" name="TextBox 22">
                <a:extLst>
                  <a:ext uri="{FF2B5EF4-FFF2-40B4-BE49-F238E27FC236}">
                    <a16:creationId xmlns:a16="http://schemas.microsoft.com/office/drawing/2014/main" id="{715BD702-BE1F-4993-91BA-CD4BCC141F83}"/>
                  </a:ext>
                </a:extLst>
              </p:cNvPr>
              <p:cNvSpPr txBox="1"/>
              <p:nvPr/>
            </p:nvSpPr>
            <p:spPr>
              <a:xfrm>
                <a:off x="873459" y="1812817"/>
                <a:ext cx="1252857"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Tây Bắc</a:t>
                </a:r>
              </a:p>
            </p:txBody>
          </p:sp>
          <p:sp>
            <p:nvSpPr>
              <p:cNvPr id="24" name="TextBox 23">
                <a:extLst>
                  <a:ext uri="{FF2B5EF4-FFF2-40B4-BE49-F238E27FC236}">
                    <a16:creationId xmlns:a16="http://schemas.microsoft.com/office/drawing/2014/main" id="{42568991-7B0C-40D3-BEAF-DFC72570CC79}"/>
                  </a:ext>
                </a:extLst>
              </p:cNvPr>
              <p:cNvSpPr txBox="1"/>
              <p:nvPr/>
            </p:nvSpPr>
            <p:spPr>
              <a:xfrm>
                <a:off x="651847" y="3225946"/>
                <a:ext cx="1458591"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Tây</a:t>
                </a:r>
              </a:p>
            </p:txBody>
          </p:sp>
          <p:sp>
            <p:nvSpPr>
              <p:cNvPr id="25" name="TextBox 24">
                <a:extLst>
                  <a:ext uri="{FF2B5EF4-FFF2-40B4-BE49-F238E27FC236}">
                    <a16:creationId xmlns:a16="http://schemas.microsoft.com/office/drawing/2014/main" id="{3060668E-95D7-41B2-BD33-A27F9AF70762}"/>
                  </a:ext>
                </a:extLst>
              </p:cNvPr>
              <p:cNvSpPr txBox="1"/>
              <p:nvPr/>
            </p:nvSpPr>
            <p:spPr>
              <a:xfrm>
                <a:off x="600089" y="4546746"/>
                <a:ext cx="1458591"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Tây Nam</a:t>
                </a:r>
              </a:p>
            </p:txBody>
          </p:sp>
          <p:sp>
            <p:nvSpPr>
              <p:cNvPr id="26" name="TextBox 25">
                <a:extLst>
                  <a:ext uri="{FF2B5EF4-FFF2-40B4-BE49-F238E27FC236}">
                    <a16:creationId xmlns:a16="http://schemas.microsoft.com/office/drawing/2014/main" id="{7392F889-F903-49A7-8BF6-710A6E8426DC}"/>
                  </a:ext>
                </a:extLst>
              </p:cNvPr>
              <p:cNvSpPr txBox="1"/>
              <p:nvPr/>
            </p:nvSpPr>
            <p:spPr>
              <a:xfrm>
                <a:off x="2445401" y="5148121"/>
                <a:ext cx="1458591"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 Nam</a:t>
                </a:r>
              </a:p>
            </p:txBody>
          </p:sp>
          <p:sp>
            <p:nvSpPr>
              <p:cNvPr id="27" name="TextBox 26">
                <a:extLst>
                  <a:ext uri="{FF2B5EF4-FFF2-40B4-BE49-F238E27FC236}">
                    <a16:creationId xmlns:a16="http://schemas.microsoft.com/office/drawing/2014/main" id="{494687CB-A2CA-45BF-ADE1-D4B0B3187547}"/>
                  </a:ext>
                </a:extLst>
              </p:cNvPr>
              <p:cNvSpPr txBox="1"/>
              <p:nvPr/>
            </p:nvSpPr>
            <p:spPr>
              <a:xfrm>
                <a:off x="4296435" y="4609641"/>
                <a:ext cx="1458591" cy="369332"/>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Đông Nam</a:t>
                </a:r>
              </a:p>
            </p:txBody>
          </p:sp>
        </p:grpSp>
        <p:sp>
          <p:nvSpPr>
            <p:cNvPr id="16" name="TextBox 15">
              <a:extLst>
                <a:ext uri="{FF2B5EF4-FFF2-40B4-BE49-F238E27FC236}">
                  <a16:creationId xmlns:a16="http://schemas.microsoft.com/office/drawing/2014/main" id="{0B57C28C-7CB1-48AC-BD4D-1B77390DACAB}"/>
                </a:ext>
              </a:extLst>
            </p:cNvPr>
            <p:cNvSpPr txBox="1"/>
            <p:nvPr/>
          </p:nvSpPr>
          <p:spPr>
            <a:xfrm>
              <a:off x="4724097" y="3268506"/>
              <a:ext cx="1458591" cy="369332"/>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Đông</a:t>
              </a:r>
            </a:p>
          </p:txBody>
        </p:sp>
      </p:grpSp>
      <p:grpSp>
        <p:nvGrpSpPr>
          <p:cNvPr id="29" name="Group 28">
            <a:extLst>
              <a:ext uri="{FF2B5EF4-FFF2-40B4-BE49-F238E27FC236}">
                <a16:creationId xmlns:a16="http://schemas.microsoft.com/office/drawing/2014/main" id="{74B837CD-BAD3-4AEB-ABC9-100A80ED0653}"/>
              </a:ext>
            </a:extLst>
          </p:cNvPr>
          <p:cNvGrpSpPr/>
          <p:nvPr/>
        </p:nvGrpSpPr>
        <p:grpSpPr>
          <a:xfrm>
            <a:off x="5682498" y="54760"/>
            <a:ext cx="7743486" cy="936847"/>
            <a:chOff x="1133366" y="2220084"/>
            <a:chExt cx="5681780" cy="914400"/>
          </a:xfrm>
        </p:grpSpPr>
        <p:sp>
          <p:nvSpPr>
            <p:cNvPr id="30" name="Arrow: Pentagon 3">
              <a:extLst>
                <a:ext uri="{FF2B5EF4-FFF2-40B4-BE49-F238E27FC236}">
                  <a16:creationId xmlns:a16="http://schemas.microsoft.com/office/drawing/2014/main" id="{F894F578-F7EC-4D58-82EC-CDAB72E24CC4}"/>
                </a:ext>
              </a:extLst>
            </p:cNvPr>
            <p:cNvSpPr/>
            <p:nvPr/>
          </p:nvSpPr>
          <p:spPr>
            <a:xfrm>
              <a:off x="1133366" y="2220084"/>
              <a:ext cx="5681780" cy="914400"/>
            </a:xfrm>
            <a:prstGeom prst="homePlate">
              <a:avLst/>
            </a:prstGeom>
            <a:solidFill>
              <a:srgbClr val="FFFC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31" name="TextBox 30">
              <a:extLst>
                <a:ext uri="{FF2B5EF4-FFF2-40B4-BE49-F238E27FC236}">
                  <a16:creationId xmlns:a16="http://schemas.microsoft.com/office/drawing/2014/main" id="{7A96174D-4EF9-4585-9860-EAF072246EA7}"/>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32" name="TextBox 31">
            <a:extLst>
              <a:ext uri="{FF2B5EF4-FFF2-40B4-BE49-F238E27FC236}">
                <a16:creationId xmlns:a16="http://schemas.microsoft.com/office/drawing/2014/main" id="{655EF468-0817-4F4A-A5A8-FCE00D0A5809}"/>
              </a:ext>
            </a:extLst>
          </p:cNvPr>
          <p:cNvSpPr txBox="1"/>
          <p:nvPr/>
        </p:nvSpPr>
        <p:spPr>
          <a:xfrm>
            <a:off x="6277468" y="78095"/>
            <a:ext cx="7148515" cy="738664"/>
          </a:xfrm>
          <a:prstGeom prst="rect">
            <a:avLst/>
          </a:prstGeom>
          <a:noFill/>
        </p:spPr>
        <p:txBody>
          <a:bodyPr wrap="square" rtlCol="0">
            <a:spAutoFit/>
          </a:bodyPr>
          <a:lstStyle/>
          <a:p>
            <a:r>
              <a:rPr lang="en-US" sz="4200" dirty="0" err="1">
                <a:solidFill>
                  <a:srgbClr val="0070C0"/>
                </a:solidFill>
                <a:latin typeface="Arial" panose="020B0604020202020204" pitchFamily="34" charset="0"/>
                <a:cs typeface="Arial" panose="020B0604020202020204" pitchFamily="34" charset="0"/>
              </a:rPr>
              <a:t>Phương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hướng</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trên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bản</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đồ</a:t>
            </a:r>
            <a:endParaRPr lang="en-US" sz="4200" dirty="0">
              <a:solidFill>
                <a:srgbClr val="0070C0"/>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62C56152-BAA3-4003-92A5-3643F0AD1840}"/>
              </a:ext>
            </a:extLst>
          </p:cNvPr>
          <p:cNvGrpSpPr/>
          <p:nvPr/>
        </p:nvGrpSpPr>
        <p:grpSpPr>
          <a:xfrm>
            <a:off x="4601068" y="54759"/>
            <a:ext cx="1516522" cy="936848"/>
            <a:chOff x="344605" y="154323"/>
            <a:chExt cx="1301952" cy="872949"/>
          </a:xfrm>
        </p:grpSpPr>
        <p:sp>
          <p:nvSpPr>
            <p:cNvPr id="34" name="Arrow: Pentagon 7">
              <a:extLst>
                <a:ext uri="{FF2B5EF4-FFF2-40B4-BE49-F238E27FC236}">
                  <a16:creationId xmlns:a16="http://schemas.microsoft.com/office/drawing/2014/main" id="{D7E624FD-5F9B-4826-B2E5-CAEC98B2143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a:t>
              </a:r>
            </a:p>
          </p:txBody>
        </p:sp>
        <p:sp>
          <p:nvSpPr>
            <p:cNvPr id="35" name="Isosceles Triangle 34">
              <a:extLst>
                <a:ext uri="{FF2B5EF4-FFF2-40B4-BE49-F238E27FC236}">
                  <a16:creationId xmlns:a16="http://schemas.microsoft.com/office/drawing/2014/main" id="{B61086EC-1542-41EC-B064-CA6887DC6B43}"/>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384541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817</TotalTime>
  <Words>1878</Words>
  <Application>Microsoft Office PowerPoint</Application>
  <PresentationFormat>Custom</PresentationFormat>
  <Paragraphs>247</Paragraphs>
  <Slides>36</Slides>
  <Notes>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Arial</vt:lpstr>
      <vt:lpstr>Kids</vt:lpstr>
      <vt:lpstr>Open Sans</vt:lpstr>
      <vt:lpstr>#9Slide07 IcielBC Cubano Normal</vt:lpstr>
      <vt:lpstr>宋体</vt:lpstr>
      <vt:lpstr>OpenSans</vt:lpstr>
      <vt:lpstr>Roboto Slab</vt:lpstr>
      <vt:lpstr>#9Slide03 IcielNovecento sans E</vt:lpstr>
      <vt:lpstr>#9Slide03 SFU Futura_12</vt:lpstr>
      <vt:lpstr>Times New Roman</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Cách đổi đơn vị để tính tỉ lệ trên bản đồ theo đơn vị yêu cầu.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GIÁO ÁN ĐỊNH HƯỚNG NĂM HỌC 2024-2025</dc:title>
  <dc:creator>ROYAL SCHOOL</dc:creator>
  <cp:lastModifiedBy>Intel</cp:lastModifiedBy>
  <cp:revision>59</cp:revision>
  <dcterms:created xsi:type="dcterms:W3CDTF">2006-08-16T00:00:00Z</dcterms:created>
  <dcterms:modified xsi:type="dcterms:W3CDTF">2026-01-20T01:47:21Z</dcterms:modified>
  <dc:identifier>DAGM-CiAHLQ</dc:identifier>
</cp:coreProperties>
</file>